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12192000" cy="6858000"/>
  <p:notesSz cx="6858000" cy="9144000"/>
  <p:embeddedFontLst>
    <p:embeddedFont>
      <p:font typeface="Calibri" panose="020F0502020204030204" pitchFamily="34" charset="0"/>
      <p:regular r:id="rId41"/>
      <p:bold r:id="rId42"/>
      <p:italic r:id="rId43"/>
      <p:boldItalic r:id="rId44"/>
    </p:embeddedFont>
    <p:embeddedFont>
      <p:font typeface="Garamond" panose="02020404030301010803" pitchFamily="18" charset="0"/>
      <p:regular r:id="rId45"/>
      <p:bold r:id="rId46"/>
      <p:italic r:id="rId47"/>
      <p:boldItalic r:id="rId48"/>
    </p:embeddedFont>
    <p:embeddedFont>
      <p:font typeface="Helvetica Neue" panose="020B0604020202020204" charset="0"/>
      <p:regular r:id="rId49"/>
      <p:bold r:id="rId50"/>
      <p:italic r:id="rId51"/>
      <p:boldItalic r:id="rId52"/>
    </p:embeddedFont>
    <p:embeddedFont>
      <p:font typeface="Overlock" panose="020B0604020202020204" charset="0"/>
      <p:regular r:id="rId53"/>
      <p:bold r:id="rId54"/>
      <p:italic r:id="rId55"/>
      <p:boldItalic r:id="rId56"/>
    </p:embeddedFont>
    <p:embeddedFont>
      <p:font typeface="PT Sans" panose="020B0503020203020204" pitchFamily="34" charset="0"/>
      <p:regular r:id="rId57"/>
      <p:bold r:id="rId58"/>
      <p:italic r:id="rId59"/>
      <p:boldItalic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1" roundtripDataSignature="AMtx7mjzOTZMWr7Hl5JlQKeb3sZ+HeLdS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9C15618-AB2E-4DD8-A7A3-DAEAFE0CCBBA}">
  <a:tblStyle styleId="{B9C15618-AB2E-4DD8-A7A3-DAEAFE0CCBBA}"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3483" autoAdjust="0"/>
  </p:normalViewPr>
  <p:slideViewPr>
    <p:cSldViewPr snapToGrid="0">
      <p:cViewPr>
        <p:scale>
          <a:sx n="50" d="100"/>
          <a:sy n="50" d="100"/>
        </p:scale>
        <p:origin x="1260" y="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55" Type="http://schemas.openxmlformats.org/officeDocument/2006/relationships/font" Target="fonts/font15.fntdata"/><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1.fntdata"/><Relationship Id="rId54" Type="http://schemas.openxmlformats.org/officeDocument/2006/relationships/font" Target="fonts/font14.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font" Target="fonts/font5.fntdata"/><Relationship Id="rId53" Type="http://schemas.openxmlformats.org/officeDocument/2006/relationships/font" Target="fonts/font13.fntdata"/><Relationship Id="rId58" Type="http://schemas.openxmlformats.org/officeDocument/2006/relationships/font" Target="fonts/font1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9.fntdata"/><Relationship Id="rId57" Type="http://schemas.openxmlformats.org/officeDocument/2006/relationships/font" Target="fonts/font17.fntdata"/><Relationship Id="rId61" Type="http://customschemas.google.com/relationships/presentationmetadata" Target="meta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4.fntdata"/><Relationship Id="rId52" Type="http://schemas.openxmlformats.org/officeDocument/2006/relationships/font" Target="fonts/font12.fntdata"/><Relationship Id="rId60" Type="http://schemas.openxmlformats.org/officeDocument/2006/relationships/font" Target="fonts/font20.fntdata"/><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font" Target="fonts/font16.fntdata"/><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1.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59" Type="http://schemas.openxmlformats.org/officeDocument/2006/relationships/font" Target="fonts/font1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i-FI" sz="1200" b="0" i="0" u="none" strike="noStrike" cap="none">
                <a:solidFill>
                  <a:schemeClr val="dk1"/>
                </a:solidFill>
                <a:latin typeface="Calibri"/>
                <a:ea typeface="Calibri"/>
                <a:cs typeface="Calibri"/>
                <a:sym typeface="Calibri"/>
              </a:rPr>
              <a:t>‹nr.›</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201099c0fd6_0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g201099c0fd6_0_9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201099c0fd6_0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g201099c0fd6_0_10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201099c0fd6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3" name="Google Shape;163;g201099c0fd6_0_10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9" name="Google Shape;16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4" name="Google Shape;174;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76200" algn="l" rtl="0">
              <a:lnSpc>
                <a:spcPct val="100000"/>
              </a:lnSpc>
              <a:spcBef>
                <a:spcPts val="0"/>
              </a:spcBef>
              <a:spcAft>
                <a:spcPts val="0"/>
              </a:spcAft>
              <a:buClr>
                <a:schemeClr val="dk1"/>
              </a:buClr>
              <a:buSzPts val="1200"/>
              <a:buFont typeface="Noto Sans Symbols"/>
              <a:buChar char="🡪"/>
            </a:pPr>
            <a:r>
              <a:rPr lang="fi-FI" sz="1200" b="0" i="0" u="none" strike="noStrike">
                <a:latin typeface="Garamond"/>
                <a:ea typeface="Garamond"/>
                <a:cs typeface="Garamond"/>
                <a:sym typeface="Garamond"/>
              </a:rPr>
              <a:t>Er is niet één definitie voor sociale media. Alle definities delen echter de kenmerken die in het kader staan.</a:t>
            </a:r>
            <a:endParaRPr/>
          </a:p>
          <a:p>
            <a:pPr marL="0" lvl="0" indent="0" algn="l" rtl="0">
              <a:lnSpc>
                <a:spcPct val="100000"/>
              </a:lnSpc>
              <a:spcBef>
                <a:spcPts val="0"/>
              </a:spcBef>
              <a:spcAft>
                <a:spcPts val="0"/>
              </a:spcAft>
              <a:buClr>
                <a:schemeClr val="dk1"/>
              </a:buClr>
              <a:buSzPts val="1200"/>
              <a:buFont typeface="Noto Sans Symbols"/>
              <a:buNone/>
            </a:pPr>
            <a:endParaRPr sz="1200" b="0" i="0" u="none" strike="noStrike">
              <a:latin typeface="Garamond"/>
              <a:ea typeface="Garamond"/>
              <a:cs typeface="Garamond"/>
              <a:sym typeface="Garamond"/>
            </a:endParaRPr>
          </a:p>
          <a:p>
            <a:pPr marL="0" lvl="0" indent="-76200" algn="l" rtl="0">
              <a:lnSpc>
                <a:spcPct val="100000"/>
              </a:lnSpc>
              <a:spcBef>
                <a:spcPts val="0"/>
              </a:spcBef>
              <a:spcAft>
                <a:spcPts val="0"/>
              </a:spcAft>
              <a:buClr>
                <a:schemeClr val="dk1"/>
              </a:buClr>
              <a:buSzPts val="1200"/>
              <a:buFont typeface="Noto Sans Symbols"/>
              <a:buChar char="🡪"/>
            </a:pPr>
            <a:r>
              <a:rPr lang="fi-FI" sz="1200" b="0" i="0" u="none" strike="noStrike">
                <a:latin typeface="Garamond"/>
                <a:ea typeface="Garamond"/>
                <a:cs typeface="Garamond"/>
                <a:sym typeface="Garamond"/>
              </a:rPr>
              <a:t>De eerste moderne sociale mediakanalen ontstonden in het begin van de jaren 2000</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LinkedIn &amp; MySpace gelanceerd in 2003</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Facebook begon in 2004</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Twitter 2006</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Weibo 2006</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Instagram en Pinterest 2010</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Snapchat 2011</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TikTok 2017</a:t>
            </a:r>
            <a:endParaRPr>
              <a:latin typeface="Garamond"/>
              <a:ea typeface="Garamond"/>
              <a:cs typeface="Garamond"/>
              <a:sym typeface="Garamond"/>
            </a:endParaRPr>
          </a:p>
          <a:p>
            <a:pPr marL="0" lvl="0" indent="0" algn="l" rtl="0">
              <a:lnSpc>
                <a:spcPct val="100000"/>
              </a:lnSpc>
              <a:spcBef>
                <a:spcPts val="0"/>
              </a:spcBef>
              <a:spcAft>
                <a:spcPts val="0"/>
              </a:spcAft>
              <a:buClr>
                <a:schemeClr val="dk1"/>
              </a:buClr>
              <a:buSzPts val="1200"/>
              <a:buFont typeface="Noto Sans Symbols"/>
              <a:buNone/>
            </a:pPr>
            <a:endParaRPr sz="1200" b="0" i="0" u="none" strike="noStrike">
              <a:latin typeface="Garamond"/>
              <a:ea typeface="Garamond"/>
              <a:cs typeface="Garamond"/>
              <a:sym typeface="Garamond"/>
            </a:endParaRPr>
          </a:p>
          <a:p>
            <a:pPr marL="0" lvl="0" indent="0" algn="l" rtl="0">
              <a:lnSpc>
                <a:spcPct val="100000"/>
              </a:lnSpc>
              <a:spcBef>
                <a:spcPts val="0"/>
              </a:spcBef>
              <a:spcAft>
                <a:spcPts val="0"/>
              </a:spcAft>
              <a:buClr>
                <a:schemeClr val="dk1"/>
              </a:buClr>
              <a:buSzPts val="1200"/>
              <a:buFont typeface="Noto Sans Symbols"/>
              <a:buNone/>
            </a:pPr>
            <a:r>
              <a:rPr lang="fi-FI" sz="1200" b="0" i="0" u="none" strike="noStrike">
                <a:latin typeface="Garamond"/>
                <a:ea typeface="Garamond"/>
                <a:cs typeface="Garamond"/>
                <a:sym typeface="Garamond"/>
              </a:rPr>
              <a:t>Lees meer over de geschiedenis van sociale media:</a:t>
            </a:r>
            <a:endParaRPr/>
          </a:p>
          <a:p>
            <a:pPr marL="171450" lvl="0" indent="-171450" algn="l" rtl="0">
              <a:lnSpc>
                <a:spcPct val="100000"/>
              </a:lnSpc>
              <a:spcBef>
                <a:spcPts val="0"/>
              </a:spcBef>
              <a:spcAft>
                <a:spcPts val="0"/>
              </a:spcAft>
              <a:buClr>
                <a:schemeClr val="dk1"/>
              </a:buClr>
              <a:buSzPts val="1200"/>
              <a:buFont typeface="Garamond"/>
              <a:buChar char="-"/>
            </a:pPr>
            <a:r>
              <a:rPr lang="fi-FI" sz="1200" b="0" i="0" u="none" strike="noStrike">
                <a:latin typeface="Garamond"/>
                <a:ea typeface="Garamond"/>
                <a:cs typeface="Garamond"/>
                <a:sym typeface="Garamond"/>
              </a:rPr>
              <a:t>https://www.searchenginejournal.com/social-media-history/462643/#close</a:t>
            </a:r>
            <a:endParaRPr/>
          </a:p>
          <a:p>
            <a:pPr marL="171450" lvl="0" indent="-171450" algn="l" rtl="0">
              <a:lnSpc>
                <a:spcPct val="100000"/>
              </a:lnSpc>
              <a:spcBef>
                <a:spcPts val="0"/>
              </a:spcBef>
              <a:spcAft>
                <a:spcPts val="0"/>
              </a:spcAft>
              <a:buClr>
                <a:schemeClr val="dk1"/>
              </a:buClr>
              <a:buSzPts val="1200"/>
              <a:buFont typeface="Calibri"/>
              <a:buChar char="-"/>
            </a:pPr>
            <a:r>
              <a:rPr lang="fi-FI"/>
              <a:t>https://online.maryville.edu/blog/evolution-social-media/</a:t>
            </a:r>
            <a:endParaRPr/>
          </a:p>
        </p:txBody>
      </p:sp>
      <p:sp>
        <p:nvSpPr>
          <p:cNvPr id="175" name="Google Shape;175;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4" name="Google Shape;184;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Het sociale medialandschap verandert voortdurend: </a:t>
            </a:r>
            <a:endParaRPr/>
          </a:p>
          <a:p>
            <a:pPr marL="0" lvl="0" indent="0" algn="l" rtl="0">
              <a:lnSpc>
                <a:spcPct val="100000"/>
              </a:lnSpc>
              <a:spcBef>
                <a:spcPts val="0"/>
              </a:spcBef>
              <a:spcAft>
                <a:spcPts val="0"/>
              </a:spcAft>
              <a:buSzPts val="1400"/>
              <a:buNone/>
            </a:pPr>
            <a:r>
              <a:rPr lang="fi-FI"/>
              <a:t>Nieuwe kanalen worden gelanceerd, oude kanalen verliezen hun gebruikersaandeel.</a:t>
            </a:r>
            <a:endParaRPr/>
          </a:p>
          <a:p>
            <a:pPr marL="0" lvl="0" indent="0" algn="l" rtl="0">
              <a:lnSpc>
                <a:spcPct val="100000"/>
              </a:lnSpc>
              <a:spcBef>
                <a:spcPts val="0"/>
              </a:spcBef>
              <a:spcAft>
                <a:spcPts val="0"/>
              </a:spcAft>
              <a:buSzPts val="1400"/>
              <a:buNone/>
            </a:pPr>
            <a:r>
              <a:rPr lang="fi-FI"/>
              <a:t>Facebook was oorspronkelijk bijvoorbeeld HET sociale medium voor jongvolwassenen. Nu gebruiken de jongeren TikTok en Snapchat en is Facebook het sociale medium van de middelbare leeftijd en ouder.</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Ook de soorten inhoud in de sociale mediakanalen zijn veranderd. </a:t>
            </a:r>
            <a:endParaRPr/>
          </a:p>
          <a:p>
            <a:pPr marL="0" lvl="0" indent="0" algn="l" rtl="0">
              <a:lnSpc>
                <a:spcPct val="100000"/>
              </a:lnSpc>
              <a:spcBef>
                <a:spcPts val="0"/>
              </a:spcBef>
              <a:spcAft>
                <a:spcPts val="0"/>
              </a:spcAft>
              <a:buSzPts val="1400"/>
              <a:buNone/>
            </a:pPr>
            <a:r>
              <a:rPr lang="fi-FI" b="0" i="0">
                <a:solidFill>
                  <a:srgbClr val="595959"/>
                </a:solidFill>
                <a:latin typeface="Helvetica Neue"/>
                <a:ea typeface="Helvetica Neue"/>
                <a:cs typeface="Helvetica Neue"/>
                <a:sym typeface="Helvetica Neue"/>
              </a:rPr>
              <a:t>Er heeft een verschuiving plaatsgevonden van eenvoudige, op tekst gebaseerde updates naar steeds meer visuele en vluchtige inhoud.</a:t>
            </a:r>
            <a:endParaRPr/>
          </a:p>
          <a:p>
            <a:pPr marL="0" lvl="0" indent="0" algn="l" rtl="0">
              <a:lnSpc>
                <a:spcPct val="100000"/>
              </a:lnSpc>
              <a:spcBef>
                <a:spcPts val="0"/>
              </a:spcBef>
              <a:spcAft>
                <a:spcPts val="0"/>
              </a:spcAft>
              <a:buSzPts val="1400"/>
              <a:buNone/>
            </a:pPr>
            <a:r>
              <a:rPr lang="fi-FI" b="0" i="0">
                <a:solidFill>
                  <a:srgbClr val="595959"/>
                </a:solidFill>
                <a:latin typeface="Helvetica Neue"/>
                <a:ea typeface="Helvetica Neue"/>
                <a:cs typeface="Helvetica Neue"/>
                <a:sym typeface="Helvetica Neue"/>
              </a:rPr>
              <a:t>https://www.smartinsights.com/ecommerce/ecommerce-strategy/social-commerce-trends/</a:t>
            </a:r>
            <a:endParaRPr/>
          </a:p>
          <a:p>
            <a:pPr marL="0" lvl="0" indent="0" algn="l" rtl="0">
              <a:lnSpc>
                <a:spcPct val="100000"/>
              </a:lnSpc>
              <a:spcBef>
                <a:spcPts val="0"/>
              </a:spcBef>
              <a:spcAft>
                <a:spcPts val="0"/>
              </a:spcAft>
              <a:buSzPts val="1400"/>
              <a:buNone/>
            </a:pPr>
            <a:endParaRPr/>
          </a:p>
        </p:txBody>
      </p:sp>
      <p:sp>
        <p:nvSpPr>
          <p:cNvPr id="185" name="Google Shape;185;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2" name="Google Shape;192;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dirty="0" err="1"/>
              <a:t>Dit </a:t>
            </a:r>
            <a:r>
              <a:rPr lang="fi-FI" dirty="0"/>
              <a:t>is </a:t>
            </a:r>
            <a:r>
              <a:rPr lang="fi-FI" dirty="0" err="1"/>
              <a:t>niet de lijst </a:t>
            </a:r>
            <a:r>
              <a:rPr lang="fi-FI" dirty="0"/>
              <a:t>van </a:t>
            </a:r>
            <a:r>
              <a:rPr lang="fi-FI" dirty="0" err="1"/>
              <a:t>de populairste sociale </a:t>
            </a:r>
            <a:r>
              <a:rPr lang="fi-FI" dirty="0"/>
              <a:t>media: </a:t>
            </a:r>
            <a:r>
              <a:rPr lang="fi-FI" dirty="0" err="1"/>
              <a:t>Onder de </a:t>
            </a:r>
            <a:r>
              <a:rPr lang="fi-FI" dirty="0"/>
              <a:t>20 </a:t>
            </a:r>
            <a:r>
              <a:rPr lang="fi-FI" dirty="0" err="1"/>
              <a:t>meest gebruikte sociale platforms bevinden zich verschillende Chinese sociale mediaplatforms</a:t>
            </a:r>
            <a:r>
              <a:rPr lang="fi-FI" dirty="0"/>
              <a:t>, bijv.</a:t>
            </a:r>
            <a:endParaRPr dirty="0"/>
          </a:p>
          <a:p>
            <a:pPr marL="171450" lvl="0" indent="-171450" algn="l" rtl="0">
              <a:lnSpc>
                <a:spcPct val="100000"/>
              </a:lnSpc>
              <a:spcBef>
                <a:spcPts val="0"/>
              </a:spcBef>
              <a:spcAft>
                <a:spcPts val="0"/>
              </a:spcAft>
              <a:buClr>
                <a:schemeClr val="dk1"/>
              </a:buClr>
              <a:buSzPts val="1200"/>
              <a:buFont typeface="Calibri"/>
              <a:buChar char="-"/>
            </a:pPr>
            <a:r>
              <a:rPr lang="fi-FI" dirty="0"/>
              <a:t>WeChat (1,3 </a:t>
            </a:r>
            <a:r>
              <a:rPr lang="fi-FI" dirty="0" err="1"/>
              <a:t>miljard gebruikers</a:t>
            </a:r>
            <a:r>
              <a:rPr lang="fi-FI" dirty="0"/>
              <a:t>)</a:t>
            </a:r>
            <a:endParaRPr dirty="0"/>
          </a:p>
          <a:p>
            <a:pPr marL="171450" lvl="0" indent="-171450" algn="l" rtl="0">
              <a:lnSpc>
                <a:spcPct val="100000"/>
              </a:lnSpc>
              <a:spcBef>
                <a:spcPts val="0"/>
              </a:spcBef>
              <a:spcAft>
                <a:spcPts val="0"/>
              </a:spcAft>
              <a:buClr>
                <a:schemeClr val="dk1"/>
              </a:buClr>
              <a:buSzPts val="1200"/>
              <a:buFont typeface="Calibri"/>
              <a:buChar char="-"/>
            </a:pPr>
            <a:r>
              <a:rPr lang="fi-FI" dirty="0" err="1"/>
              <a:t>Sina Weibo </a:t>
            </a:r>
            <a:r>
              <a:rPr lang="fi-FI" dirty="0"/>
              <a:t>(0,6 </a:t>
            </a:r>
            <a:r>
              <a:rPr lang="fi-FI" dirty="0" err="1"/>
              <a:t>miljard gebruikers</a:t>
            </a:r>
            <a:r>
              <a:rPr lang="fi-FI" dirty="0"/>
              <a:t>)</a:t>
            </a:r>
            <a:endParaRPr dirty="0"/>
          </a:p>
          <a:p>
            <a:pPr marL="171450" lvl="0" indent="-171450" algn="l" rtl="0">
              <a:lnSpc>
                <a:spcPct val="100000"/>
              </a:lnSpc>
              <a:spcBef>
                <a:spcPts val="0"/>
              </a:spcBef>
              <a:spcAft>
                <a:spcPts val="0"/>
              </a:spcAft>
              <a:buClr>
                <a:schemeClr val="dk1"/>
              </a:buClr>
              <a:buSzPts val="1200"/>
              <a:buFont typeface="Calibri"/>
              <a:buChar char="-"/>
            </a:pPr>
            <a:r>
              <a:rPr lang="fi-FI" dirty="0" err="1"/>
              <a:t>Kuaishou </a:t>
            </a:r>
            <a:r>
              <a:rPr lang="fi-FI" dirty="0"/>
              <a:t>(0,6 </a:t>
            </a:r>
            <a:r>
              <a:rPr lang="fi-FI" dirty="0" err="1"/>
              <a:t>miljard gebruikers</a:t>
            </a:r>
            <a:r>
              <a:rPr lang="fi-FI" dirty="0"/>
              <a:t>).</a:t>
            </a:r>
            <a:endParaRPr dirty="0"/>
          </a:p>
          <a:p>
            <a:pPr marL="171450" lvl="0" indent="-95250" algn="l" rtl="0">
              <a:lnSpc>
                <a:spcPct val="100000"/>
              </a:lnSpc>
              <a:spcBef>
                <a:spcPts val="0"/>
              </a:spcBef>
              <a:spcAft>
                <a:spcPts val="0"/>
              </a:spcAft>
              <a:buClr>
                <a:schemeClr val="dk1"/>
              </a:buClr>
              <a:buSzPts val="1200"/>
              <a:buFont typeface="Calibri"/>
              <a:buNone/>
            </a:pPr>
            <a:endParaRPr dirty="0"/>
          </a:p>
          <a:p>
            <a:pPr marL="0" lvl="0" indent="0" algn="l" rtl="0">
              <a:lnSpc>
                <a:spcPct val="100000"/>
              </a:lnSpc>
              <a:spcBef>
                <a:spcPts val="0"/>
              </a:spcBef>
              <a:spcAft>
                <a:spcPts val="0"/>
              </a:spcAft>
              <a:buClr>
                <a:schemeClr val="dk1"/>
              </a:buClr>
              <a:buSzPts val="1200"/>
              <a:buFont typeface="Calibri"/>
              <a:buNone/>
            </a:pPr>
            <a:r>
              <a:rPr lang="fi-FI" dirty="0" err="1"/>
              <a:t>De favoriete kanalen zijn verschillend </a:t>
            </a:r>
            <a:r>
              <a:rPr lang="fi-FI" dirty="0"/>
              <a:t>voor </a:t>
            </a:r>
            <a:r>
              <a:rPr lang="fi-FI" dirty="0" err="1"/>
              <a:t>verschillende leeftijdsgroepen</a:t>
            </a:r>
            <a:r>
              <a:rPr lang="fi-FI" dirty="0"/>
              <a:t>. </a:t>
            </a:r>
            <a:r>
              <a:rPr lang="fi-FI" dirty="0" err="1"/>
              <a:t>Ook vrouwelijke </a:t>
            </a:r>
            <a:r>
              <a:rPr lang="fi-FI" dirty="0"/>
              <a:t>en </a:t>
            </a:r>
            <a:r>
              <a:rPr lang="fi-FI" dirty="0" err="1"/>
              <a:t>mannelijke gebruikers hebben verschillende voorkeuren</a:t>
            </a:r>
            <a:r>
              <a:rPr lang="fi-FI" dirty="0"/>
              <a:t>. </a:t>
            </a:r>
            <a:r>
              <a:rPr lang="fi-FI" dirty="0" err="1"/>
              <a:t>Meer informatie: </a:t>
            </a:r>
            <a:r>
              <a:rPr lang="fi-FI" dirty="0"/>
              <a:t>https://datareportal.com/reports/digital-2023-global-overview-report</a:t>
            </a:r>
            <a:endParaRPr dirty="0"/>
          </a:p>
        </p:txBody>
      </p:sp>
      <p:sp>
        <p:nvSpPr>
          <p:cNvPr id="193" name="Google Shape;193;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Google Shape;21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0" name="Google Shape;22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3" name="Google Shape;243;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
        <p:nvSpPr>
          <p:cNvPr id="244" name="Google Shape;244;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9</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4" name="Google Shape;254;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0" name="Google Shape;26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5" name="Google Shape;265;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fi-FI" dirty="0"/>
              <a:t>https://www. socialmediaexaminer.com/13-facebook-engagement-tactieken-business-pagina/</a:t>
            </a:r>
            <a:endParaRPr dirty="0"/>
          </a:p>
          <a:p>
            <a:pPr marL="0" marR="0" lvl="0" indent="0" algn="l" rtl="0">
              <a:lnSpc>
                <a:spcPct val="100000"/>
              </a:lnSpc>
              <a:spcBef>
                <a:spcPts val="0"/>
              </a:spcBef>
              <a:spcAft>
                <a:spcPts val="0"/>
              </a:spcAft>
              <a:buClr>
                <a:schemeClr val="dk1"/>
              </a:buClr>
              <a:buSzPts val="1200"/>
              <a:buFont typeface="Calibri"/>
              <a:buNone/>
            </a:pPr>
            <a:endParaRPr dirty="0"/>
          </a:p>
          <a:p>
            <a:pPr marL="228600" marR="0" lvl="0" indent="-228600" algn="l" rtl="0">
              <a:lnSpc>
                <a:spcPct val="100000"/>
              </a:lnSpc>
              <a:spcBef>
                <a:spcPts val="0"/>
              </a:spcBef>
              <a:spcAft>
                <a:spcPts val="0"/>
              </a:spcAft>
              <a:buClr>
                <a:schemeClr val="dk1"/>
              </a:buClr>
              <a:buSzPts val="1200"/>
              <a:buFont typeface="Calibri"/>
              <a:buAutoNum type="arabicParenR"/>
            </a:pPr>
            <a:r>
              <a:rPr lang="fi-FI" dirty="0" err="1"/>
              <a:t>Merk</a:t>
            </a:r>
            <a:br>
              <a:rPr lang="fi-FI" dirty="0"/>
            </a:br>
            <a:r>
              <a:rPr lang="fi-FI" dirty="0"/>
              <a:t>- Aangezien </a:t>
            </a:r>
            <a:r>
              <a:rPr lang="fi-FI" dirty="0" err="1"/>
              <a:t>het </a:t>
            </a:r>
            <a:r>
              <a:rPr lang="fi-FI" dirty="0"/>
              <a:t>aantal </a:t>
            </a:r>
            <a:r>
              <a:rPr lang="fi-FI" dirty="0" err="1"/>
              <a:t>gebruikers van sociale </a:t>
            </a:r>
            <a:r>
              <a:rPr lang="fi-FI" dirty="0"/>
              <a:t>media </a:t>
            </a:r>
            <a:r>
              <a:rPr lang="fi-FI" dirty="0" err="1"/>
              <a:t>hoog is, biedt </a:t>
            </a:r>
            <a:r>
              <a:rPr lang="fi-FI" dirty="0"/>
              <a:t>het </a:t>
            </a:r>
            <a:r>
              <a:rPr lang="fi-FI" dirty="0" err="1"/>
              <a:t>de mogelijkheid </a:t>
            </a:r>
            <a:r>
              <a:rPr lang="fi-FI" dirty="0"/>
              <a:t>om </a:t>
            </a:r>
            <a:r>
              <a:rPr lang="fi-FI" dirty="0" err="1"/>
              <a:t>potentiële klanten te bereiken.</a:t>
            </a:r>
            <a:br>
              <a:rPr lang="fi-FI" dirty="0"/>
            </a:br>
            <a:r>
              <a:rPr lang="fi-FI" dirty="0" err="1"/>
              <a:t>- Het bedrijf kan het merk menselijker maken door </a:t>
            </a:r>
            <a:r>
              <a:rPr lang="fi-FI" dirty="0"/>
              <a:t>bijvoorbeeld te laten </a:t>
            </a:r>
            <a:r>
              <a:rPr lang="fi-FI" dirty="0" err="1"/>
              <a:t>zien hoe de </a:t>
            </a:r>
            <a:r>
              <a:rPr lang="fi-FI" dirty="0"/>
              <a:t>producten in het </a:t>
            </a:r>
            <a:r>
              <a:rPr lang="fi-FI" dirty="0" err="1"/>
              <a:t>echt werken </a:t>
            </a:r>
            <a:r>
              <a:rPr lang="fi-FI" dirty="0"/>
              <a:t>(</a:t>
            </a:r>
            <a:r>
              <a:rPr lang="fi-FI" dirty="0" err="1"/>
              <a:t>afbeeldingen</a:t>
            </a:r>
            <a:r>
              <a:rPr lang="fi-FI" dirty="0"/>
              <a:t>, </a:t>
            </a:r>
            <a:r>
              <a:rPr lang="fi-FI" dirty="0" err="1"/>
              <a:t>video's</a:t>
            </a:r>
            <a:r>
              <a:rPr lang="fi-FI" dirty="0"/>
              <a:t>)</a:t>
            </a:r>
            <a:br>
              <a:rPr lang="fi-FI" dirty="0"/>
            </a:br>
            <a:r>
              <a:rPr lang="fi-FI" dirty="0" err="1"/>
              <a:t>- De inhoud die door de gebruikers wordt gedeeld, is belangrijk </a:t>
            </a:r>
            <a:r>
              <a:rPr lang="fi-FI" dirty="0"/>
              <a:t>🡪 </a:t>
            </a:r>
            <a:r>
              <a:rPr lang="fi-FI" dirty="0" err="1"/>
              <a:t>wanneer collega's het product aanbevelen </a:t>
            </a:r>
            <a:r>
              <a:rPr lang="fi-FI" dirty="0"/>
              <a:t>en </a:t>
            </a:r>
            <a:r>
              <a:rPr lang="fi-FI" dirty="0" err="1"/>
              <a:t>berichten delen die het gebruiken </a:t>
            </a:r>
            <a:r>
              <a:rPr lang="fi-FI" dirty="0"/>
              <a:t>- </a:t>
            </a:r>
            <a:r>
              <a:rPr lang="fi-FI" dirty="0" err="1"/>
              <a:t>dit wordt als betrouwbaarder beschouwd dan reclame</a:t>
            </a:r>
            <a:br>
              <a:rPr lang="fi-FI" dirty="0"/>
            </a:br>
            <a:endParaRPr dirty="0"/>
          </a:p>
          <a:p>
            <a:pPr marL="0" lvl="0" indent="0" algn="l" rtl="0">
              <a:lnSpc>
                <a:spcPct val="100000"/>
              </a:lnSpc>
              <a:spcBef>
                <a:spcPts val="0"/>
              </a:spcBef>
              <a:spcAft>
                <a:spcPts val="0"/>
              </a:spcAft>
              <a:buSzPts val="1400"/>
              <a:buNone/>
            </a:pPr>
            <a:r>
              <a:rPr lang="fi-FI" dirty="0"/>
              <a:t>2) Nieuwe </a:t>
            </a:r>
            <a:r>
              <a:rPr lang="fi-FI" dirty="0" err="1"/>
              <a:t>klanten </a:t>
            </a:r>
            <a:r>
              <a:rPr lang="fi-FI" dirty="0"/>
              <a:t>&amp; </a:t>
            </a:r>
            <a:r>
              <a:rPr lang="fi-FI" dirty="0" err="1"/>
              <a:t>bestaande klanten binden</a:t>
            </a:r>
            <a:br>
              <a:rPr lang="fi-FI" dirty="0"/>
            </a:br>
            <a:r>
              <a:rPr lang="fi-FI" dirty="0" err="1"/>
              <a:t>- Leads genereren</a:t>
            </a:r>
            <a:r>
              <a:rPr lang="fi-FI" dirty="0"/>
              <a:t>, bijv. </a:t>
            </a:r>
            <a:r>
              <a:rPr lang="fi-FI" dirty="0" err="1"/>
              <a:t>met </a:t>
            </a:r>
            <a:r>
              <a:rPr lang="fi-FI" dirty="0"/>
              <a:t>CTA, </a:t>
            </a:r>
            <a:r>
              <a:rPr lang="fi-FI" dirty="0" err="1"/>
              <a:t>klikbare inhoud</a:t>
            </a:r>
            <a:r>
              <a:rPr lang="fi-FI" dirty="0"/>
              <a:t>, </a:t>
            </a:r>
            <a:r>
              <a:rPr lang="fi-FI" dirty="0" err="1"/>
              <a:t>wedstrijden</a:t>
            </a:r>
            <a:r>
              <a:rPr lang="fi-FI" dirty="0"/>
              <a:t>, </a:t>
            </a:r>
            <a:r>
              <a:rPr lang="fi-FI" dirty="0" err="1"/>
              <a:t>kortingscodes - Interactie met klanten </a:t>
            </a:r>
            <a:r>
              <a:rPr lang="fi-FI" dirty="0"/>
              <a:t>- bijv. </a:t>
            </a:r>
            <a:r>
              <a:rPr lang="fi-FI" dirty="0" err="1"/>
              <a:t>reacties</a:t>
            </a:r>
            <a:r>
              <a:rPr lang="fi-FI" dirty="0"/>
              <a:t>, </a:t>
            </a:r>
            <a:br>
              <a:rPr lang="fi-FI" dirty="0"/>
            </a:br>
            <a:r>
              <a:rPr lang="fi-FI" dirty="0"/>
              <a:t>- SMM </a:t>
            </a:r>
            <a:r>
              <a:rPr lang="fi-FI" dirty="0" err="1"/>
              <a:t>helpt </a:t>
            </a:r>
            <a:r>
              <a:rPr lang="fi-FI" dirty="0"/>
              <a:t>een </a:t>
            </a:r>
            <a:r>
              <a:rPr lang="fi-FI" dirty="0" err="1"/>
              <a:t>bedrijf </a:t>
            </a:r>
            <a:r>
              <a:rPr lang="fi-FI" dirty="0"/>
              <a:t>om </a:t>
            </a:r>
            <a:r>
              <a:rPr lang="fi-FI" dirty="0" err="1"/>
              <a:t>directe </a:t>
            </a:r>
            <a:r>
              <a:rPr lang="fi-FI" dirty="0"/>
              <a:t>feedback </a:t>
            </a:r>
            <a:r>
              <a:rPr lang="fi-FI" dirty="0" err="1"/>
              <a:t>van klanten te krijgen</a:t>
            </a:r>
            <a:r>
              <a:rPr lang="fi-FI" dirty="0"/>
              <a:t>. </a:t>
            </a:r>
            <a:r>
              <a:rPr lang="fi-FI" dirty="0" err="1"/>
              <a:t>Het is belangrijk </a:t>
            </a:r>
            <a:r>
              <a:rPr lang="fi-FI" dirty="0"/>
              <a:t>om </a:t>
            </a:r>
            <a:r>
              <a:rPr lang="fi-FI" dirty="0" err="1"/>
              <a:t>te reageren </a:t>
            </a:r>
            <a:r>
              <a:rPr lang="fi-FI" dirty="0"/>
              <a:t>en te </a:t>
            </a:r>
            <a:r>
              <a:rPr lang="fi-FI" dirty="0" err="1"/>
              <a:t>antwoorden </a:t>
            </a:r>
            <a:r>
              <a:rPr lang="fi-FI" dirty="0"/>
              <a:t>op </a:t>
            </a:r>
            <a:r>
              <a:rPr lang="fi-FI" dirty="0" err="1"/>
              <a:t>de opmerkingen van klanten </a:t>
            </a:r>
            <a:r>
              <a:rPr lang="fi-FI" dirty="0"/>
              <a:t>en </a:t>
            </a:r>
            <a:r>
              <a:rPr lang="fi-FI" dirty="0" err="1"/>
              <a:t>hen het gevoel te geven dat ze worden gehoord</a:t>
            </a:r>
            <a:r>
              <a:rPr lang="fi-FI" dirty="0"/>
              <a:t>. </a:t>
            </a:r>
            <a:r>
              <a:rPr lang="fi-FI" dirty="0" err="1"/>
              <a:t>De juiste toon </a:t>
            </a:r>
            <a:r>
              <a:rPr lang="fi-FI" dirty="0"/>
              <a:t>is </a:t>
            </a:r>
            <a:r>
              <a:rPr lang="fi-FI" dirty="0" err="1"/>
              <a:t>belangrijk in de communicatie met klanten</a:t>
            </a:r>
            <a:r>
              <a:rPr lang="fi-FI" dirty="0"/>
              <a:t>.  </a:t>
            </a:r>
            <a:r>
              <a:rPr lang="fi-FI" sz="1200" dirty="0" err="1"/>
              <a:t>Dit aspect </a:t>
            </a:r>
            <a:r>
              <a:rPr lang="fi-FI" sz="1200" dirty="0"/>
              <a:t>van SMM wordt </a:t>
            </a:r>
            <a:r>
              <a:rPr lang="fi-FI" sz="1200" dirty="0" err="1"/>
              <a:t>social customer relationship </a:t>
            </a:r>
            <a:r>
              <a:rPr lang="fi-FI" sz="1200" dirty="0"/>
              <a:t>management (</a:t>
            </a:r>
            <a:r>
              <a:rPr lang="fi-FI" sz="1200" dirty="0" err="1"/>
              <a:t>social </a:t>
            </a:r>
            <a:r>
              <a:rPr lang="fi-FI" sz="1200" dirty="0"/>
              <a:t>CRM) genoemd.</a:t>
            </a:r>
            <a:endParaRPr dirty="0"/>
          </a:p>
          <a:p>
            <a:pPr marL="0" marR="0" lvl="0" indent="0" algn="l" rtl="0">
              <a:lnSpc>
                <a:spcPct val="100000"/>
              </a:lnSpc>
              <a:spcBef>
                <a:spcPts val="0"/>
              </a:spcBef>
              <a:spcAft>
                <a:spcPts val="0"/>
              </a:spcAft>
              <a:buClr>
                <a:schemeClr val="dk1"/>
              </a:buClr>
              <a:buSzPts val="1200"/>
              <a:buFont typeface="Calibri"/>
              <a:buNone/>
            </a:pPr>
            <a:r>
              <a:rPr lang="fi-FI" dirty="0"/>
              <a:t> 3) </a:t>
            </a:r>
            <a:r>
              <a:rPr lang="fi-FI" dirty="0" err="1"/>
              <a:t>Verkoop verhogen</a:t>
            </a:r>
            <a:br>
              <a:rPr lang="fi-FI" dirty="0"/>
            </a:br>
            <a:r>
              <a:rPr lang="fi-FI" dirty="0" err="1"/>
              <a:t>Met </a:t>
            </a:r>
            <a:r>
              <a:rPr lang="fi-FI" b="1" dirty="0" err="1"/>
              <a:t>interessante</a:t>
            </a:r>
            <a:r>
              <a:rPr lang="fi-FI" b="1" dirty="0"/>
              <a:t>, </a:t>
            </a:r>
            <a:r>
              <a:rPr lang="fi-FI" b="1" dirty="0" err="1"/>
              <a:t>tijdige </a:t>
            </a:r>
            <a:r>
              <a:rPr lang="fi-FI" b="1" dirty="0"/>
              <a:t>en </a:t>
            </a:r>
            <a:r>
              <a:rPr lang="fi-FI" b="1" dirty="0" err="1"/>
              <a:t>relevante </a:t>
            </a:r>
            <a:r>
              <a:rPr lang="fi-FI" dirty="0" err="1"/>
              <a:t>sociale-mediaposts kan het bedrijf het publiek betrekken </a:t>
            </a:r>
            <a:r>
              <a:rPr lang="fi-FI" dirty="0"/>
              <a:t>en </a:t>
            </a:r>
            <a:r>
              <a:rPr lang="fi-FI" dirty="0" err="1"/>
              <a:t>de verkoop verhogen</a:t>
            </a:r>
            <a:r>
              <a:rPr lang="fi-FI" dirty="0"/>
              <a:t>.</a:t>
            </a:r>
            <a:endParaRPr dirty="0"/>
          </a:p>
          <a:p>
            <a:pPr marL="0" marR="0" lvl="0" indent="0" algn="l" rtl="0">
              <a:lnSpc>
                <a:spcPct val="100000"/>
              </a:lnSpc>
              <a:spcBef>
                <a:spcPts val="0"/>
              </a:spcBef>
              <a:spcAft>
                <a:spcPts val="0"/>
              </a:spcAft>
              <a:buClr>
                <a:schemeClr val="dk1"/>
              </a:buClr>
              <a:buSzPts val="1200"/>
              <a:buFont typeface="Calibri"/>
              <a:buNone/>
            </a:pPr>
            <a:endParaRPr dirty="0"/>
          </a:p>
          <a:p>
            <a:pPr marL="0" marR="0" lvl="0" indent="0" algn="l" rtl="0">
              <a:lnSpc>
                <a:spcPct val="100000"/>
              </a:lnSpc>
              <a:spcBef>
                <a:spcPts val="0"/>
              </a:spcBef>
              <a:spcAft>
                <a:spcPts val="0"/>
              </a:spcAft>
              <a:buClr>
                <a:schemeClr val="dk1"/>
              </a:buClr>
              <a:buSzPts val="1200"/>
              <a:buFont typeface="Calibri"/>
              <a:buNone/>
            </a:pPr>
            <a:r>
              <a:rPr lang="fi-FI" dirty="0"/>
              <a:t>4) </a:t>
            </a:r>
            <a:r>
              <a:rPr lang="fi-FI" dirty="0" err="1"/>
              <a:t>Verkeer </a:t>
            </a:r>
            <a:r>
              <a:rPr lang="fi-FI" dirty="0"/>
              <a:t>naar </a:t>
            </a:r>
            <a:r>
              <a:rPr lang="fi-FI" dirty="0" err="1"/>
              <a:t>de website leiden</a:t>
            </a:r>
            <a:endParaRPr dirty="0"/>
          </a:p>
          <a:p>
            <a:pPr marL="0" marR="0" lvl="0" indent="0" algn="l" rtl="0">
              <a:lnSpc>
                <a:spcPct val="100000"/>
              </a:lnSpc>
              <a:spcBef>
                <a:spcPts val="0"/>
              </a:spcBef>
              <a:spcAft>
                <a:spcPts val="0"/>
              </a:spcAft>
              <a:buClr>
                <a:schemeClr val="dk1"/>
              </a:buClr>
              <a:buSzPts val="1200"/>
              <a:buFont typeface="Calibri"/>
              <a:buNone/>
            </a:pPr>
            <a:r>
              <a:rPr lang="fi-FI" dirty="0"/>
              <a:t>Het is </a:t>
            </a:r>
            <a:r>
              <a:rPr lang="fi-FI" dirty="0" err="1"/>
              <a:t>belangrijk </a:t>
            </a:r>
            <a:r>
              <a:rPr lang="fi-FI" dirty="0"/>
              <a:t>om </a:t>
            </a:r>
            <a:r>
              <a:rPr lang="fi-FI" dirty="0" err="1"/>
              <a:t>het publiek de website/blog/webwinkel van het bedrijf te laten bezoeken</a:t>
            </a:r>
            <a:r>
              <a:rPr lang="fi-FI" dirty="0"/>
              <a:t>, </a:t>
            </a:r>
            <a:r>
              <a:rPr lang="fi-FI" dirty="0" err="1"/>
              <a:t>waar het bedrijf oplossingen kan bieden </a:t>
            </a:r>
            <a:r>
              <a:rPr lang="fi-FI" dirty="0"/>
              <a:t>voor </a:t>
            </a:r>
            <a:r>
              <a:rPr lang="fi-FI" dirty="0" err="1"/>
              <a:t>hun problemen </a:t>
            </a:r>
            <a:r>
              <a:rPr lang="fi-FI" dirty="0"/>
              <a:t>en </a:t>
            </a:r>
            <a:r>
              <a:rPr lang="fi-FI" dirty="0" err="1"/>
              <a:t>behoeften</a:t>
            </a:r>
            <a:r>
              <a:rPr lang="fi-FI" dirty="0"/>
              <a:t>. </a:t>
            </a:r>
            <a:r>
              <a:rPr lang="fi-FI" dirty="0" err="1"/>
              <a:t>Hoe meer bezoekers er zijn</a:t>
            </a:r>
            <a:r>
              <a:rPr lang="fi-FI" dirty="0"/>
              <a:t>, </a:t>
            </a:r>
            <a:r>
              <a:rPr lang="fi-FI" dirty="0" err="1"/>
              <a:t>hoe meer mogelijkheden er </a:t>
            </a:r>
            <a:r>
              <a:rPr lang="fi-FI" dirty="0"/>
              <a:t>zijn om </a:t>
            </a:r>
            <a:r>
              <a:rPr lang="fi-FI" dirty="0" err="1"/>
              <a:t>meer klanten te krijgen</a:t>
            </a:r>
            <a:r>
              <a:rPr lang="fi-FI" dirty="0"/>
              <a:t>. </a:t>
            </a:r>
            <a:endParaRPr dirty="0"/>
          </a:p>
          <a:p>
            <a:pPr marL="0" marR="0" lvl="0" indent="0" algn="l" rtl="0">
              <a:lnSpc>
                <a:spcPct val="100000"/>
              </a:lnSpc>
              <a:spcBef>
                <a:spcPts val="0"/>
              </a:spcBef>
              <a:spcAft>
                <a:spcPts val="0"/>
              </a:spcAft>
              <a:buClr>
                <a:schemeClr val="dk1"/>
              </a:buClr>
              <a:buSzPts val="1200"/>
              <a:buFont typeface="Calibri"/>
              <a:buNone/>
            </a:pPr>
            <a:endParaRPr dirty="0"/>
          </a:p>
          <a:p>
            <a:pPr marL="0" marR="0" lvl="0" indent="0" algn="l" rtl="0">
              <a:lnSpc>
                <a:spcPct val="100000"/>
              </a:lnSpc>
              <a:spcBef>
                <a:spcPts val="0"/>
              </a:spcBef>
              <a:spcAft>
                <a:spcPts val="0"/>
              </a:spcAft>
              <a:buClr>
                <a:schemeClr val="dk1"/>
              </a:buClr>
              <a:buSzPts val="1200"/>
              <a:buFont typeface="Calibri"/>
              <a:buNone/>
            </a:pPr>
            <a:r>
              <a:rPr lang="fi-FI" dirty="0"/>
              <a:t>5.) </a:t>
            </a:r>
            <a:r>
              <a:rPr lang="fi-FI" dirty="0" err="1"/>
              <a:t>Meer </a:t>
            </a:r>
            <a:r>
              <a:rPr lang="fi-FI" dirty="0"/>
              <a:t>te </a:t>
            </a:r>
            <a:r>
              <a:rPr lang="fi-FI" dirty="0" err="1"/>
              <a:t>weten komen over je klanten</a:t>
            </a:r>
            <a:endParaRPr dirty="0"/>
          </a:p>
          <a:p>
            <a:pPr marL="0" marR="0" lvl="0" indent="0" algn="l" rtl="0">
              <a:lnSpc>
                <a:spcPct val="100000"/>
              </a:lnSpc>
              <a:spcBef>
                <a:spcPts val="0"/>
              </a:spcBef>
              <a:spcAft>
                <a:spcPts val="0"/>
              </a:spcAft>
              <a:buClr>
                <a:schemeClr val="dk1"/>
              </a:buClr>
              <a:buSzPts val="1200"/>
              <a:buFont typeface="Calibri"/>
              <a:buNone/>
            </a:pPr>
            <a:r>
              <a:rPr lang="fi-FI" dirty="0" err="1"/>
              <a:t>Sociale </a:t>
            </a:r>
            <a:r>
              <a:rPr lang="fi-FI" dirty="0"/>
              <a:t>media </a:t>
            </a:r>
            <a:r>
              <a:rPr lang="fi-FI" dirty="0" err="1"/>
              <a:t>bieden </a:t>
            </a:r>
            <a:r>
              <a:rPr lang="fi-FI" dirty="0"/>
              <a:t>veel </a:t>
            </a:r>
            <a:r>
              <a:rPr lang="fi-FI" dirty="0" err="1"/>
              <a:t>mogelijkheden </a:t>
            </a:r>
            <a:r>
              <a:rPr lang="fi-FI" dirty="0"/>
              <a:t>om </a:t>
            </a:r>
            <a:r>
              <a:rPr lang="fi-FI" dirty="0" err="1"/>
              <a:t>meer te weten te komen over je klanten</a:t>
            </a:r>
            <a:r>
              <a:rPr lang="fi-FI" dirty="0"/>
              <a:t>, </a:t>
            </a:r>
            <a:r>
              <a:rPr lang="fi-FI" dirty="0" err="1"/>
              <a:t>hun behoeften </a:t>
            </a:r>
            <a:r>
              <a:rPr lang="fi-FI" dirty="0"/>
              <a:t>en </a:t>
            </a:r>
            <a:r>
              <a:rPr lang="fi-FI" dirty="0" err="1"/>
              <a:t>waarden</a:t>
            </a:r>
            <a:r>
              <a:rPr lang="fi-FI" dirty="0"/>
              <a:t>.</a:t>
            </a:r>
            <a:endParaRPr dirty="0"/>
          </a:p>
          <a:p>
            <a:pPr marL="0" marR="0" lvl="0" indent="0" algn="l" rtl="0">
              <a:lnSpc>
                <a:spcPct val="100000"/>
              </a:lnSpc>
              <a:spcBef>
                <a:spcPts val="0"/>
              </a:spcBef>
              <a:spcAft>
                <a:spcPts val="0"/>
              </a:spcAft>
              <a:buClr>
                <a:schemeClr val="dk1"/>
              </a:buClr>
              <a:buSzPts val="1200"/>
              <a:buFont typeface="Calibri"/>
              <a:buNone/>
            </a:pPr>
            <a:r>
              <a:rPr lang="fi-FI" dirty="0" err="1"/>
              <a:t>Je kunt de analyses volgen </a:t>
            </a:r>
            <a:r>
              <a:rPr lang="fi-FI" dirty="0"/>
              <a:t>om te </a:t>
            </a:r>
            <a:r>
              <a:rPr lang="fi-FI" dirty="0" err="1"/>
              <a:t>leren </a:t>
            </a:r>
            <a:r>
              <a:rPr lang="fi-FI" dirty="0"/>
              <a:t>welk </a:t>
            </a:r>
            <a:r>
              <a:rPr lang="fi-FI" dirty="0" err="1"/>
              <a:t>soort inhoud door je publiek </a:t>
            </a:r>
            <a:r>
              <a:rPr lang="fi-FI" dirty="0"/>
              <a:t>wordt </a:t>
            </a:r>
            <a:r>
              <a:rPr lang="fi-FI" dirty="0" err="1"/>
              <a:t>gewaardeerd</a:t>
            </a:r>
            <a:r>
              <a:rPr lang="fi-FI" dirty="0"/>
              <a:t>. </a:t>
            </a:r>
            <a:endParaRPr dirty="0"/>
          </a:p>
          <a:p>
            <a:pPr marL="0" marR="0" lvl="0" indent="0" algn="l" rtl="0">
              <a:lnSpc>
                <a:spcPct val="100000"/>
              </a:lnSpc>
              <a:spcBef>
                <a:spcPts val="0"/>
              </a:spcBef>
              <a:spcAft>
                <a:spcPts val="0"/>
              </a:spcAft>
              <a:buClr>
                <a:schemeClr val="dk1"/>
              </a:buClr>
              <a:buSzPts val="1200"/>
              <a:buFont typeface="Calibri"/>
              <a:buNone/>
            </a:pPr>
            <a:r>
              <a:rPr lang="fi-FI" dirty="0" err="1"/>
              <a:t>Je kunt discussiëren met je publiek door </a:t>
            </a:r>
            <a:r>
              <a:rPr lang="fi-FI" dirty="0"/>
              <a:t>bijvoorbeeld </a:t>
            </a:r>
            <a:r>
              <a:rPr lang="fi-FI" dirty="0" err="1"/>
              <a:t>vragen te stellen of opmerkingen te maken </a:t>
            </a:r>
            <a:r>
              <a:rPr lang="fi-FI" dirty="0"/>
              <a:t>(</a:t>
            </a:r>
            <a:r>
              <a:rPr lang="fi-FI" dirty="0" err="1"/>
              <a:t>vergeet niet </a:t>
            </a:r>
            <a:r>
              <a:rPr lang="fi-FI" dirty="0"/>
              <a:t>om </a:t>
            </a:r>
            <a:r>
              <a:rPr lang="fi-FI" dirty="0" err="1"/>
              <a:t>ze te </a:t>
            </a:r>
            <a:r>
              <a:rPr lang="fi-FI" dirty="0"/>
              <a:t>beantwoorden!)</a:t>
            </a:r>
            <a:endParaRPr dirty="0"/>
          </a:p>
          <a:p>
            <a:pPr marL="0" marR="0" lvl="0" indent="0" algn="l" rtl="0">
              <a:lnSpc>
                <a:spcPct val="100000"/>
              </a:lnSpc>
              <a:spcBef>
                <a:spcPts val="0"/>
              </a:spcBef>
              <a:spcAft>
                <a:spcPts val="0"/>
              </a:spcAft>
              <a:buClr>
                <a:schemeClr val="dk1"/>
              </a:buClr>
              <a:buSzPts val="1200"/>
              <a:buFont typeface="Calibri"/>
              <a:buNone/>
            </a:pPr>
            <a:r>
              <a:rPr lang="fi-FI" dirty="0"/>
              <a:t>Je </a:t>
            </a:r>
            <a:r>
              <a:rPr lang="fi-FI" dirty="0" err="1"/>
              <a:t>kunt ook hun profielen bestuderen</a:t>
            </a:r>
            <a:r>
              <a:rPr lang="fi-FI" dirty="0"/>
              <a:t>, </a:t>
            </a:r>
            <a:r>
              <a:rPr lang="fi-FI" dirty="0" err="1"/>
              <a:t>zien </a:t>
            </a:r>
            <a:r>
              <a:rPr lang="fi-FI" dirty="0"/>
              <a:t>wat </a:t>
            </a:r>
            <a:r>
              <a:rPr lang="fi-FI" dirty="0" err="1"/>
              <a:t>voor soort inhoud ze zelf publiceren </a:t>
            </a:r>
            <a:r>
              <a:rPr lang="fi-FI" dirty="0"/>
              <a:t>en </a:t>
            </a:r>
            <a:r>
              <a:rPr lang="fi-FI" dirty="0" err="1"/>
              <a:t>wie ze volgen</a:t>
            </a:r>
            <a:r>
              <a:rPr lang="fi-FI" dirty="0"/>
              <a:t>. </a:t>
            </a:r>
            <a:endParaRPr dirty="0"/>
          </a:p>
          <a:p>
            <a:pPr marL="0" marR="0" lvl="0" indent="0" algn="l" rtl="0">
              <a:lnSpc>
                <a:spcPct val="100000"/>
              </a:lnSpc>
              <a:spcBef>
                <a:spcPts val="0"/>
              </a:spcBef>
              <a:spcAft>
                <a:spcPts val="0"/>
              </a:spcAft>
              <a:buClr>
                <a:schemeClr val="dk1"/>
              </a:buClr>
              <a:buSzPts val="1200"/>
              <a:buFont typeface="Calibri"/>
              <a:buNone/>
            </a:pPr>
            <a:endParaRPr dirty="0"/>
          </a:p>
          <a:p>
            <a:pPr marL="0" marR="0" lvl="0" indent="0" algn="l" rtl="0">
              <a:lnSpc>
                <a:spcPct val="100000"/>
              </a:lnSpc>
              <a:spcBef>
                <a:spcPts val="0"/>
              </a:spcBef>
              <a:spcAft>
                <a:spcPts val="0"/>
              </a:spcAft>
              <a:buClr>
                <a:schemeClr val="dk1"/>
              </a:buClr>
              <a:buSzPts val="1200"/>
              <a:buFont typeface="Calibri"/>
              <a:buNone/>
            </a:pPr>
            <a:r>
              <a:rPr lang="fi-FI" dirty="0"/>
              <a:t>6) </a:t>
            </a:r>
            <a:r>
              <a:rPr lang="fi-FI" dirty="0" err="1"/>
              <a:t>Klantenservice leveren</a:t>
            </a:r>
            <a:endParaRPr dirty="0"/>
          </a:p>
          <a:p>
            <a:pPr marL="0" marR="0" lvl="0" indent="0" algn="l" rtl="0">
              <a:lnSpc>
                <a:spcPct val="100000"/>
              </a:lnSpc>
              <a:spcBef>
                <a:spcPts val="0"/>
              </a:spcBef>
              <a:spcAft>
                <a:spcPts val="0"/>
              </a:spcAft>
              <a:buClr>
                <a:schemeClr val="dk1"/>
              </a:buClr>
              <a:buSzPts val="1200"/>
              <a:buFont typeface="Calibri"/>
              <a:buNone/>
            </a:pPr>
            <a:r>
              <a:rPr lang="fi-FI" dirty="0" err="1"/>
              <a:t>Sociale </a:t>
            </a:r>
            <a:r>
              <a:rPr lang="fi-FI" dirty="0"/>
              <a:t>media </a:t>
            </a:r>
            <a:r>
              <a:rPr lang="fi-FI" dirty="0" err="1"/>
              <a:t>bieden meer kanalen </a:t>
            </a:r>
            <a:r>
              <a:rPr lang="fi-FI" dirty="0"/>
              <a:t>voor </a:t>
            </a:r>
            <a:r>
              <a:rPr lang="fi-FI" dirty="0" err="1"/>
              <a:t>het leveren van klantenservice</a:t>
            </a:r>
            <a:r>
              <a:rPr lang="fi-FI" dirty="0"/>
              <a:t>. </a:t>
            </a:r>
            <a:r>
              <a:rPr lang="fi-FI" dirty="0" err="1"/>
              <a:t>Je kunt opmerkingen</a:t>
            </a:r>
            <a:r>
              <a:rPr lang="fi-FI" dirty="0"/>
              <a:t>, </a:t>
            </a:r>
            <a:r>
              <a:rPr lang="fi-FI" dirty="0" err="1"/>
              <a:t>vragen of vermeldingen krijgen via sociale </a:t>
            </a:r>
            <a:r>
              <a:rPr lang="fi-FI" dirty="0"/>
              <a:t>media - en </a:t>
            </a:r>
            <a:r>
              <a:rPr lang="fi-FI" dirty="0" err="1"/>
              <a:t>je moet deze gelegenheid aangrijpen </a:t>
            </a:r>
            <a:r>
              <a:rPr lang="fi-FI" dirty="0"/>
              <a:t>om </a:t>
            </a:r>
            <a:r>
              <a:rPr lang="fi-FI" dirty="0" err="1"/>
              <a:t>te antwoorden </a:t>
            </a:r>
            <a:r>
              <a:rPr lang="fi-FI" dirty="0"/>
              <a:t>en </a:t>
            </a:r>
            <a:r>
              <a:rPr lang="fi-FI" dirty="0" err="1"/>
              <a:t>zo je klanten te </a:t>
            </a:r>
            <a:r>
              <a:rPr lang="fi-FI" dirty="0"/>
              <a:t>helpen. Door </a:t>
            </a:r>
            <a:r>
              <a:rPr lang="fi-FI" dirty="0" err="1"/>
              <a:t>de juiste toon te gebruiken </a:t>
            </a:r>
            <a:r>
              <a:rPr lang="fi-FI" dirty="0"/>
              <a:t>en </a:t>
            </a:r>
            <a:r>
              <a:rPr lang="fi-FI" dirty="0" err="1"/>
              <a:t>snel te antwoorden</a:t>
            </a:r>
            <a:r>
              <a:rPr lang="fi-FI" dirty="0"/>
              <a:t>, krijgen </a:t>
            </a:r>
            <a:r>
              <a:rPr lang="fi-FI" dirty="0" err="1"/>
              <a:t>uw klanten het gevoel dat u </a:t>
            </a:r>
            <a:r>
              <a:rPr lang="fi-FI" dirty="0"/>
              <a:t>om </a:t>
            </a:r>
            <a:r>
              <a:rPr lang="fi-FI" dirty="0" err="1"/>
              <a:t>hen geeft</a:t>
            </a:r>
            <a:r>
              <a:rPr lang="fi-FI" dirty="0"/>
              <a:t>. </a:t>
            </a:r>
            <a:br>
              <a:rPr lang="fi-FI" dirty="0"/>
            </a:br>
            <a:r>
              <a:rPr lang="fi-FI" dirty="0" err="1"/>
              <a:t>Je kunt sociale </a:t>
            </a:r>
            <a:r>
              <a:rPr lang="fi-FI" dirty="0"/>
              <a:t>media </a:t>
            </a:r>
            <a:r>
              <a:rPr lang="fi-FI" dirty="0" err="1"/>
              <a:t>ook proactief inzetten </a:t>
            </a:r>
            <a:r>
              <a:rPr lang="fi-FI" dirty="0"/>
              <a:t>bij </a:t>
            </a:r>
            <a:r>
              <a:rPr lang="fi-FI" dirty="0" err="1"/>
              <a:t>klantenservice, </a:t>
            </a:r>
            <a:r>
              <a:rPr lang="fi-FI" dirty="0"/>
              <a:t>bijvoorbeeld </a:t>
            </a:r>
            <a:r>
              <a:rPr lang="fi-FI" dirty="0" err="1"/>
              <a:t>door content te creëren die antwoord geeft </a:t>
            </a:r>
            <a:r>
              <a:rPr lang="fi-FI" dirty="0"/>
              <a:t>op </a:t>
            </a:r>
            <a:r>
              <a:rPr lang="fi-FI" dirty="0" err="1"/>
              <a:t>de meest gestelde vragen</a:t>
            </a:r>
            <a:r>
              <a:rPr lang="fi-FI" dirty="0"/>
              <a:t>. </a:t>
            </a:r>
            <a:endParaRPr dirty="0"/>
          </a:p>
          <a:p>
            <a:pPr marL="0" marR="0" lvl="0" indent="0" algn="l" rtl="0">
              <a:lnSpc>
                <a:spcPct val="100000"/>
              </a:lnSpc>
              <a:spcBef>
                <a:spcPts val="0"/>
              </a:spcBef>
              <a:spcAft>
                <a:spcPts val="0"/>
              </a:spcAft>
              <a:buClr>
                <a:schemeClr val="dk1"/>
              </a:buClr>
              <a:buSzPts val="1200"/>
              <a:buFont typeface="Calibri"/>
              <a:buNone/>
            </a:pPr>
            <a:endParaRPr dirty="0"/>
          </a:p>
          <a:p>
            <a:pPr marL="0" marR="0" lvl="0" indent="0" algn="l" rtl="0">
              <a:lnSpc>
                <a:spcPct val="100000"/>
              </a:lnSpc>
              <a:spcBef>
                <a:spcPts val="0"/>
              </a:spcBef>
              <a:spcAft>
                <a:spcPts val="0"/>
              </a:spcAft>
              <a:buClr>
                <a:schemeClr val="dk1"/>
              </a:buClr>
              <a:buSzPts val="1200"/>
              <a:buFont typeface="Calibri"/>
              <a:buNone/>
            </a:pPr>
            <a:endParaRPr dirty="0"/>
          </a:p>
          <a:p>
            <a:pPr marL="0" marR="0" lvl="0" indent="0" algn="l" rtl="0">
              <a:lnSpc>
                <a:spcPct val="100000"/>
              </a:lnSpc>
              <a:spcBef>
                <a:spcPts val="0"/>
              </a:spcBef>
              <a:spcAft>
                <a:spcPts val="0"/>
              </a:spcAft>
              <a:buClr>
                <a:schemeClr val="dk1"/>
              </a:buClr>
              <a:buSzPts val="1200"/>
              <a:buFont typeface="Calibri"/>
              <a:buNone/>
            </a:pPr>
            <a:endParaRPr sz="1200" dirty="0"/>
          </a:p>
          <a:p>
            <a:pPr marL="0" marR="0" lvl="0" indent="0" algn="l" rtl="0">
              <a:lnSpc>
                <a:spcPct val="100000"/>
              </a:lnSpc>
              <a:spcBef>
                <a:spcPts val="0"/>
              </a:spcBef>
              <a:spcAft>
                <a:spcPts val="0"/>
              </a:spcAft>
              <a:buClr>
                <a:schemeClr val="dk1"/>
              </a:buClr>
              <a:buSzPts val="1200"/>
              <a:buFont typeface="Calibri"/>
              <a:buNone/>
            </a:pPr>
            <a:endParaRPr sz="1200" dirty="0"/>
          </a:p>
        </p:txBody>
      </p:sp>
      <p:sp>
        <p:nvSpPr>
          <p:cNvPr id="266" name="Google Shape;266;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3" name="Google Shape;273;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274" name="Google Shape;274;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203986f2610_1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7" name="Google Shape;287;g203986f2610_1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8" name="Google Shape;288;g203986f2610_1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203986f2610_1_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7" name="Google Shape;297;g203986f2610_1_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8" name="Google Shape;298;g203986f2610_1_2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dirty="0"/>
              <a:t>Sociale media spelen verschillende rollen in de verschillende fasen van het klantbeslissingstraject.</a:t>
            </a:r>
            <a:endParaRPr dirty="0"/>
          </a:p>
          <a:p>
            <a:pPr marL="0" lvl="0" indent="0" algn="l" rtl="0">
              <a:lnSpc>
                <a:spcPct val="100000"/>
              </a:lnSpc>
              <a:spcBef>
                <a:spcPts val="0"/>
              </a:spcBef>
              <a:spcAft>
                <a:spcPts val="0"/>
              </a:spcAft>
              <a:buSzPts val="1400"/>
              <a:buNone/>
            </a:pPr>
            <a:endParaRPr dirty="0"/>
          </a:p>
          <a:p>
            <a:pPr marL="0" lvl="0" indent="0" algn="l" rtl="0">
              <a:lnSpc>
                <a:spcPct val="100000"/>
              </a:lnSpc>
              <a:spcBef>
                <a:spcPts val="0"/>
              </a:spcBef>
              <a:spcAft>
                <a:spcPts val="0"/>
              </a:spcAft>
              <a:buSzPts val="1400"/>
              <a:buNone/>
            </a:pPr>
            <a:r>
              <a:rPr lang="fi-FI" dirty="0"/>
              <a:t>Zie Atherton 2020 Social media strategy : a practical guide to social media marketing and customer engagement voor meer informatie. </a:t>
            </a:r>
            <a:endParaRPr dirty="0"/>
          </a:p>
        </p:txBody>
      </p:sp>
      <p:sp>
        <p:nvSpPr>
          <p:cNvPr id="308" name="Google Shape;308;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1" name="Google Shape;351;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228600" lvl="0" indent="-228600" algn="l" rtl="0">
              <a:lnSpc>
                <a:spcPct val="100000"/>
              </a:lnSpc>
              <a:spcBef>
                <a:spcPts val="0"/>
              </a:spcBef>
              <a:spcAft>
                <a:spcPts val="0"/>
              </a:spcAft>
              <a:buClr>
                <a:schemeClr val="dk1"/>
              </a:buClr>
              <a:buSzPts val="1200"/>
              <a:buFont typeface="Calibri"/>
              <a:buAutoNum type="arabicPeriod"/>
            </a:pPr>
            <a:r>
              <a:rPr lang="fi-FI" dirty="0" err="1"/>
              <a:t>Denk aan SMART-doelen</a:t>
            </a:r>
            <a:endParaRPr dirty="0"/>
          </a:p>
          <a:p>
            <a:pPr marL="228600" lvl="0" indent="-228600" algn="l" rtl="0">
              <a:lnSpc>
                <a:spcPct val="100000"/>
              </a:lnSpc>
              <a:spcBef>
                <a:spcPts val="0"/>
              </a:spcBef>
              <a:spcAft>
                <a:spcPts val="0"/>
              </a:spcAft>
              <a:buClr>
                <a:schemeClr val="dk1"/>
              </a:buClr>
              <a:buSzPts val="1200"/>
              <a:buFont typeface="Calibri"/>
              <a:buAutoNum type="arabicPeriod"/>
            </a:pPr>
            <a:r>
              <a:rPr lang="fi-FI" dirty="0" err="1"/>
              <a:t>Wie zijn je klanten</a:t>
            </a:r>
            <a:r>
              <a:rPr lang="fi-FI" dirty="0"/>
              <a:t>?</a:t>
            </a:r>
            <a:endParaRPr dirty="0"/>
          </a:p>
          <a:p>
            <a:pPr marL="628650" lvl="1" indent="-171450" algn="l" rtl="0">
              <a:lnSpc>
                <a:spcPct val="100000"/>
              </a:lnSpc>
              <a:spcBef>
                <a:spcPts val="0"/>
              </a:spcBef>
              <a:spcAft>
                <a:spcPts val="0"/>
              </a:spcAft>
              <a:buClr>
                <a:srgbClr val="000000"/>
              </a:buClr>
              <a:buSzPts val="1200"/>
              <a:buFont typeface="Arial"/>
              <a:buChar char="•"/>
            </a:pPr>
            <a:r>
              <a:rPr lang="fi-FI" sz="1200" dirty="0" err="1">
                <a:solidFill>
                  <a:srgbClr val="000000"/>
                </a:solidFill>
              </a:rPr>
              <a:t>Welke kanalen gebruikt uw klant</a:t>
            </a:r>
            <a:r>
              <a:rPr lang="fi-FI" sz="1200" dirty="0">
                <a:solidFill>
                  <a:srgbClr val="000000"/>
                </a:solidFill>
              </a:rPr>
              <a:t>?</a:t>
            </a:r>
            <a:br>
              <a:rPr lang="fi-FI" sz="1200" dirty="0">
                <a:solidFill>
                  <a:srgbClr val="000000"/>
                </a:solidFill>
              </a:rPr>
            </a:br>
            <a:r>
              <a:rPr lang="fi-FI" sz="1200" dirty="0">
                <a:solidFill>
                  <a:srgbClr val="000000"/>
                </a:solidFill>
              </a:rPr>
              <a:t>Hoe </a:t>
            </a:r>
            <a:r>
              <a:rPr lang="fi-FI" sz="1200" dirty="0" err="1">
                <a:solidFill>
                  <a:srgbClr val="000000"/>
                </a:solidFill>
              </a:rPr>
              <a:t>gebruiken je klanten het kanaal</a:t>
            </a:r>
            <a:r>
              <a:rPr lang="fi-FI" sz="1200" dirty="0">
                <a:solidFill>
                  <a:srgbClr val="000000"/>
                </a:solidFill>
              </a:rPr>
              <a:t>?</a:t>
            </a:r>
            <a:br>
              <a:rPr lang="fi-FI" sz="1200" dirty="0">
                <a:solidFill>
                  <a:srgbClr val="000000"/>
                </a:solidFill>
              </a:rPr>
            </a:br>
            <a:r>
              <a:rPr lang="fi-FI" sz="1200" dirty="0" err="1">
                <a:solidFill>
                  <a:srgbClr val="000000"/>
                </a:solidFill>
              </a:rPr>
              <a:t>Wat willen uw klanten van uw </a:t>
            </a:r>
            <a:r>
              <a:rPr lang="fi-FI" sz="1200" dirty="0">
                <a:solidFill>
                  <a:srgbClr val="000000"/>
                </a:solidFill>
              </a:rPr>
              <a:t>bedrijf?</a:t>
            </a:r>
            <a:br>
              <a:rPr lang="fi-FI" sz="1200" dirty="0">
                <a:solidFill>
                  <a:srgbClr val="000000"/>
                </a:solidFill>
              </a:rPr>
            </a:br>
            <a:r>
              <a:rPr lang="fi-FI" sz="1200" dirty="0">
                <a:solidFill>
                  <a:srgbClr val="000000"/>
                </a:solidFill>
              </a:rPr>
              <a:t>Naar </a:t>
            </a:r>
            <a:r>
              <a:rPr lang="fi-FI" sz="1200" dirty="0" err="1">
                <a:solidFill>
                  <a:srgbClr val="000000"/>
                </a:solidFill>
              </a:rPr>
              <a:t>welke informatie zijn klanten op zoek?</a:t>
            </a:r>
            <a:br>
              <a:rPr lang="fi-FI" sz="1200" dirty="0">
                <a:solidFill>
                  <a:srgbClr val="000000"/>
                </a:solidFill>
              </a:rPr>
            </a:br>
            <a:r>
              <a:rPr lang="fi-FI" sz="1200" dirty="0">
                <a:solidFill>
                  <a:srgbClr val="000000"/>
                </a:solidFill>
              </a:rPr>
              <a:t>Waar </a:t>
            </a:r>
            <a:r>
              <a:rPr lang="fi-FI" sz="1200" dirty="0" err="1">
                <a:solidFill>
                  <a:srgbClr val="000000"/>
                </a:solidFill>
              </a:rPr>
              <a:t>zijn je klanten </a:t>
            </a:r>
            <a:r>
              <a:rPr lang="fi-FI" sz="1200" dirty="0">
                <a:solidFill>
                  <a:srgbClr val="000000"/>
                </a:solidFill>
              </a:rPr>
              <a:t>in </a:t>
            </a:r>
            <a:r>
              <a:rPr lang="fi-FI" sz="1200" dirty="0" err="1">
                <a:solidFill>
                  <a:srgbClr val="000000"/>
                </a:solidFill>
              </a:rPr>
              <a:t>geïnteresseerd?</a:t>
            </a:r>
            <a:br>
              <a:rPr lang="fi-FI" sz="1200" dirty="0">
                <a:solidFill>
                  <a:srgbClr val="000000"/>
                </a:solidFill>
              </a:rPr>
            </a:br>
            <a:r>
              <a:rPr lang="fi-FI" sz="1200" dirty="0" err="1">
                <a:solidFill>
                  <a:srgbClr val="000000"/>
                </a:solidFill>
              </a:rPr>
              <a:t>Wat </a:t>
            </a:r>
            <a:r>
              <a:rPr lang="fi-FI" sz="1200" dirty="0">
                <a:solidFill>
                  <a:srgbClr val="000000"/>
                </a:solidFill>
              </a:rPr>
              <a:t>voor</a:t>
            </a:r>
            <a:r>
              <a:rPr lang="fi-FI" sz="1200" dirty="0" err="1">
                <a:solidFill>
                  <a:srgbClr val="000000"/>
                </a:solidFill>
              </a:rPr>
              <a:t> soort content vinden je klanten leuk</a:t>
            </a:r>
            <a:r>
              <a:rPr lang="fi-FI" sz="1200" dirty="0">
                <a:solidFill>
                  <a:srgbClr val="000000"/>
                </a:solidFill>
              </a:rPr>
              <a:t>?</a:t>
            </a:r>
            <a:br>
              <a:rPr lang="fi-FI" sz="1200" dirty="0">
                <a:solidFill>
                  <a:srgbClr val="000000"/>
                </a:solidFill>
              </a:rPr>
            </a:br>
            <a:r>
              <a:rPr lang="fi-FI" sz="1200" dirty="0">
                <a:solidFill>
                  <a:srgbClr val="000000"/>
                </a:solidFill>
              </a:rPr>
              <a:t>En </a:t>
            </a:r>
            <a:r>
              <a:rPr lang="fi-FI" sz="1200" dirty="0" err="1">
                <a:solidFill>
                  <a:srgbClr val="000000"/>
                </a:solidFill>
              </a:rPr>
              <a:t>vooral </a:t>
            </a:r>
            <a:r>
              <a:rPr lang="fi-FI" sz="1200" dirty="0">
                <a:solidFill>
                  <a:srgbClr val="000000"/>
                </a:solidFill>
              </a:rPr>
              <a:t>- </a:t>
            </a:r>
            <a:r>
              <a:rPr lang="fi-FI" sz="1200" dirty="0" err="1">
                <a:solidFill>
                  <a:srgbClr val="000000"/>
                </a:solidFill>
              </a:rPr>
              <a:t>hoe kan jouw merk hen </a:t>
            </a:r>
            <a:r>
              <a:rPr lang="fi-FI" sz="1200" dirty="0">
                <a:solidFill>
                  <a:srgbClr val="000000"/>
                </a:solidFill>
              </a:rPr>
              <a:t>helpen bij </a:t>
            </a:r>
            <a:r>
              <a:rPr lang="fi-FI" sz="1200" dirty="0" err="1">
                <a:solidFill>
                  <a:srgbClr val="000000"/>
                </a:solidFill>
              </a:rPr>
              <a:t>hun pijnpunten </a:t>
            </a:r>
            <a:r>
              <a:rPr lang="fi-FI" sz="1200" dirty="0">
                <a:solidFill>
                  <a:srgbClr val="000000"/>
                </a:solidFill>
              </a:rPr>
              <a:t>/ om </a:t>
            </a:r>
            <a:r>
              <a:rPr lang="fi-FI" sz="1200" dirty="0" err="1">
                <a:solidFill>
                  <a:srgbClr val="000000"/>
                </a:solidFill>
              </a:rPr>
              <a:t>hun doelen te bereiken</a:t>
            </a:r>
            <a:r>
              <a:rPr lang="fi-FI" sz="1200" dirty="0">
                <a:solidFill>
                  <a:srgbClr val="000000"/>
                </a:solidFill>
              </a:rPr>
              <a:t>?</a:t>
            </a:r>
            <a:endParaRPr dirty="0"/>
          </a:p>
          <a:p>
            <a:pPr marL="628650" lvl="1" indent="-95250" algn="l" rtl="0">
              <a:lnSpc>
                <a:spcPct val="100000"/>
              </a:lnSpc>
              <a:spcBef>
                <a:spcPts val="0"/>
              </a:spcBef>
              <a:spcAft>
                <a:spcPts val="0"/>
              </a:spcAft>
              <a:buClr>
                <a:schemeClr val="dk1"/>
              </a:buClr>
              <a:buSzPts val="1200"/>
              <a:buFont typeface="Arial"/>
              <a:buNone/>
            </a:pPr>
            <a:endParaRPr sz="1200" dirty="0">
              <a:solidFill>
                <a:srgbClr val="000000"/>
              </a:solidFill>
            </a:endParaRPr>
          </a:p>
          <a:p>
            <a:pPr marL="0" lvl="0" indent="0" algn="l" rtl="0">
              <a:lnSpc>
                <a:spcPct val="100000"/>
              </a:lnSpc>
              <a:spcBef>
                <a:spcPts val="0"/>
              </a:spcBef>
              <a:spcAft>
                <a:spcPts val="0"/>
              </a:spcAft>
              <a:buSzPts val="1400"/>
              <a:buNone/>
            </a:pPr>
            <a:r>
              <a:rPr lang="fi-FI" sz="1200" dirty="0">
                <a:solidFill>
                  <a:srgbClr val="000000"/>
                </a:solidFill>
              </a:rPr>
              <a:t>3) </a:t>
            </a:r>
            <a:r>
              <a:rPr lang="fi-FI" sz="1200" dirty="0" err="1"/>
              <a:t>De rol </a:t>
            </a:r>
            <a:r>
              <a:rPr lang="fi-FI" sz="1200" dirty="0"/>
              <a:t>van </a:t>
            </a:r>
            <a:r>
              <a:rPr lang="fi-FI" sz="1200" dirty="0" err="1"/>
              <a:t>sociale </a:t>
            </a:r>
            <a:r>
              <a:rPr lang="fi-FI" sz="1200" dirty="0"/>
              <a:t>media als </a:t>
            </a:r>
            <a:r>
              <a:rPr lang="fi-FI" sz="1200" dirty="0" err="1"/>
              <a:t>essentieel onderdeel </a:t>
            </a:r>
            <a:r>
              <a:rPr lang="fi-FI" sz="1200" dirty="0"/>
              <a:t>van </a:t>
            </a:r>
            <a:r>
              <a:rPr lang="fi-FI" sz="1200" dirty="0" err="1"/>
              <a:t>contentmarketing </a:t>
            </a:r>
            <a:r>
              <a:rPr lang="fi-FI" sz="1200" dirty="0"/>
              <a:t>is om een </a:t>
            </a:r>
            <a:r>
              <a:rPr lang="fi-FI" sz="1200" dirty="0" err="1"/>
              <a:t>kanaal te zijn </a:t>
            </a:r>
            <a:r>
              <a:rPr lang="fi-FI" sz="1200" dirty="0"/>
              <a:t>om </a:t>
            </a:r>
            <a:r>
              <a:rPr lang="fi-FI" sz="1200" dirty="0" err="1"/>
              <a:t>de inhoud te </a:t>
            </a:r>
            <a:r>
              <a:rPr lang="fi-FI" sz="1200" i="1" dirty="0" err="1"/>
              <a:t>delen</a:t>
            </a:r>
            <a:r>
              <a:rPr lang="fi-FI" sz="1200" dirty="0"/>
              <a:t>. Ie. om het te </a:t>
            </a:r>
            <a:r>
              <a:rPr lang="fi-FI" sz="1200" dirty="0" err="1"/>
              <a:t>promoten </a:t>
            </a:r>
            <a:r>
              <a:rPr lang="fi-FI" sz="1200" dirty="0"/>
              <a:t>bij </a:t>
            </a:r>
            <a:r>
              <a:rPr lang="fi-FI" sz="1200" dirty="0" err="1"/>
              <a:t>je buyer personas</a:t>
            </a:r>
            <a:endParaRPr sz="1200" dirty="0"/>
          </a:p>
          <a:p>
            <a:pPr marL="0" lvl="0" indent="0" algn="l" rtl="0">
              <a:lnSpc>
                <a:spcPct val="100000"/>
              </a:lnSpc>
              <a:spcBef>
                <a:spcPts val="600"/>
              </a:spcBef>
              <a:spcAft>
                <a:spcPts val="0"/>
              </a:spcAft>
              <a:buSzPts val="1400"/>
              <a:buNone/>
            </a:pPr>
            <a:r>
              <a:rPr lang="fi-FI" sz="1200" dirty="0" err="1"/>
              <a:t>Daarom is </a:t>
            </a:r>
            <a:r>
              <a:rPr lang="fi-FI" sz="1200" dirty="0"/>
              <a:t>het </a:t>
            </a:r>
            <a:r>
              <a:rPr lang="fi-FI" sz="1200" dirty="0" err="1"/>
              <a:t>heel belangrijk dat je </a:t>
            </a:r>
            <a:r>
              <a:rPr lang="fi-FI" sz="1200" dirty="0"/>
              <a:t>uitzoekt </a:t>
            </a:r>
            <a:r>
              <a:rPr lang="fi-FI" sz="1200" dirty="0" err="1"/>
              <a:t>welke sociale mediakanalen je persona's gebruiken</a:t>
            </a:r>
            <a:r>
              <a:rPr lang="fi-FI" sz="1200" dirty="0"/>
              <a:t>.  En </a:t>
            </a:r>
            <a:r>
              <a:rPr lang="fi-FI" sz="1200" dirty="0" err="1"/>
              <a:t>wees vervolgens actief </a:t>
            </a:r>
            <a:r>
              <a:rPr lang="fi-FI" sz="1200" dirty="0"/>
              <a:t>op </a:t>
            </a:r>
            <a:r>
              <a:rPr lang="fi-FI" sz="1200" dirty="0" err="1"/>
              <a:t>die kanalen</a:t>
            </a:r>
            <a:r>
              <a:rPr lang="fi-FI" sz="1200" dirty="0"/>
              <a:t>.</a:t>
            </a:r>
            <a:endParaRPr dirty="0"/>
          </a:p>
          <a:p>
            <a:pPr marL="0" lvl="0" indent="0" algn="l" rtl="0">
              <a:lnSpc>
                <a:spcPct val="100000"/>
              </a:lnSpc>
              <a:spcBef>
                <a:spcPts val="600"/>
              </a:spcBef>
              <a:spcAft>
                <a:spcPts val="0"/>
              </a:spcAft>
              <a:buSzPts val="1400"/>
              <a:buNone/>
            </a:pPr>
            <a:endParaRPr sz="1200" dirty="0"/>
          </a:p>
          <a:p>
            <a:pPr marL="0" lvl="0" indent="0" algn="l" rtl="0">
              <a:lnSpc>
                <a:spcPct val="100000"/>
              </a:lnSpc>
              <a:spcBef>
                <a:spcPts val="600"/>
              </a:spcBef>
              <a:spcAft>
                <a:spcPts val="0"/>
              </a:spcAft>
              <a:buSzPts val="1400"/>
              <a:buNone/>
            </a:pPr>
            <a:r>
              <a:rPr lang="fi-FI" sz="1200" dirty="0"/>
              <a:t>4) </a:t>
            </a:r>
            <a:r>
              <a:rPr lang="fi-FI" sz="1200" dirty="0" err="1"/>
              <a:t>Welke statistieken </a:t>
            </a:r>
            <a:r>
              <a:rPr lang="fi-FI" sz="1200" dirty="0"/>
              <a:t>het </a:t>
            </a:r>
            <a:r>
              <a:rPr lang="fi-FI" sz="1200" dirty="0" err="1"/>
              <a:t>beste beschrijven of je campagne geslaagd is of niet, hangt af </a:t>
            </a:r>
            <a:r>
              <a:rPr lang="fi-FI" sz="1200" dirty="0"/>
              <a:t>van </a:t>
            </a:r>
            <a:r>
              <a:rPr lang="fi-FI" sz="1200" dirty="0" err="1"/>
              <a:t>wat je </a:t>
            </a:r>
            <a:r>
              <a:rPr lang="fi-FI" sz="1200" dirty="0"/>
              <a:t>wilde </a:t>
            </a:r>
            <a:r>
              <a:rPr lang="fi-FI" sz="1200" dirty="0" err="1"/>
              <a:t>bereiken</a:t>
            </a:r>
            <a:r>
              <a:rPr lang="fi-FI" sz="1200" dirty="0"/>
              <a:t>. Het </a:t>
            </a:r>
            <a:r>
              <a:rPr lang="fi-FI" sz="1200" dirty="0" err="1"/>
              <a:t>aantal 'likes' </a:t>
            </a:r>
            <a:r>
              <a:rPr lang="fi-FI" sz="1200" dirty="0"/>
              <a:t>op </a:t>
            </a:r>
            <a:r>
              <a:rPr lang="fi-FI" sz="1200" dirty="0" err="1"/>
              <a:t>Instagram-posts hoeft </a:t>
            </a:r>
            <a:r>
              <a:rPr lang="fi-FI" sz="1200" dirty="0"/>
              <a:t>bijvoorbeeld </a:t>
            </a:r>
            <a:r>
              <a:rPr lang="fi-FI" sz="1200" dirty="0" err="1"/>
              <a:t>niet noodzakelijkerwijs te correleren met meer verkoop</a:t>
            </a:r>
            <a:r>
              <a:rPr lang="fi-FI" sz="1200" dirty="0"/>
              <a:t>. </a:t>
            </a:r>
            <a:endParaRPr dirty="0"/>
          </a:p>
          <a:p>
            <a:pPr marL="0" lvl="0" indent="0" algn="l" rtl="0">
              <a:lnSpc>
                <a:spcPct val="100000"/>
              </a:lnSpc>
              <a:spcBef>
                <a:spcPts val="600"/>
              </a:spcBef>
              <a:spcAft>
                <a:spcPts val="0"/>
              </a:spcAft>
              <a:buClr>
                <a:srgbClr val="000000"/>
              </a:buClr>
              <a:buSzPts val="1200"/>
              <a:buFont typeface="Arial"/>
              <a:buNone/>
            </a:pPr>
            <a:br>
              <a:rPr lang="fi-FI" sz="1200" dirty="0">
                <a:solidFill>
                  <a:srgbClr val="000000"/>
                </a:solidFill>
              </a:rPr>
            </a:br>
            <a:endParaRPr dirty="0"/>
          </a:p>
        </p:txBody>
      </p:sp>
      <p:sp>
        <p:nvSpPr>
          <p:cNvPr id="352" name="Google Shape;352;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g203986f2610_1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4" name="Google Shape;364;g203986f2610_1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69" name="Google Shape;36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g1dbfeb6607e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7" name="Google Shape;377;g1dbfeb6607e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457200" lvl="0" indent="-317500" algn="l" rtl="0">
              <a:lnSpc>
                <a:spcPct val="100000"/>
              </a:lnSpc>
              <a:spcBef>
                <a:spcPts val="0"/>
              </a:spcBef>
              <a:spcAft>
                <a:spcPts val="0"/>
              </a:spcAft>
              <a:buSzPts val="1400"/>
              <a:buAutoNum type="arabicPeriod"/>
            </a:pPr>
            <a:r>
              <a:rPr lang="fi-FI" dirty="0"/>
              <a:t>Nee: T </a:t>
            </a:r>
            <a:r>
              <a:rPr lang="fi-FI" dirty="0" err="1"/>
              <a:t>ontbreekt</a:t>
            </a:r>
            <a:r>
              <a:rPr lang="fi-FI" dirty="0"/>
              <a:t>, en </a:t>
            </a:r>
            <a:r>
              <a:rPr lang="fi-FI" dirty="0" err="1"/>
              <a:t>ook </a:t>
            </a:r>
            <a:r>
              <a:rPr lang="fi-FI" dirty="0"/>
              <a:t>S (</a:t>
            </a:r>
            <a:r>
              <a:rPr lang="fi-FI" dirty="0" err="1"/>
              <a:t>groei </a:t>
            </a:r>
            <a:r>
              <a:rPr lang="fi-FI" dirty="0"/>
              <a:t>in </a:t>
            </a:r>
            <a:r>
              <a:rPr lang="fi-FI" dirty="0" err="1"/>
              <a:t>wat</a:t>
            </a:r>
            <a:r>
              <a:rPr lang="fi-FI" dirty="0"/>
              <a:t>? aantal </a:t>
            </a:r>
            <a:r>
              <a:rPr lang="fi-FI" dirty="0" err="1"/>
              <a:t>klanten</a:t>
            </a:r>
            <a:r>
              <a:rPr lang="fi-FI" dirty="0"/>
              <a:t>, </a:t>
            </a:r>
            <a:r>
              <a:rPr lang="fi-FI" dirty="0" err="1"/>
              <a:t>omzet</a:t>
            </a:r>
            <a:r>
              <a:rPr lang="fi-FI" dirty="0"/>
              <a:t>?)</a:t>
            </a:r>
            <a:endParaRPr dirty="0"/>
          </a:p>
          <a:p>
            <a:pPr marL="457200" lvl="0" indent="-317500" algn="l" rtl="0">
              <a:lnSpc>
                <a:spcPct val="100000"/>
              </a:lnSpc>
              <a:spcBef>
                <a:spcPts val="0"/>
              </a:spcBef>
              <a:spcAft>
                <a:spcPts val="0"/>
              </a:spcAft>
              <a:buSzPts val="1400"/>
              <a:buAutoNum type="arabicPeriod"/>
            </a:pPr>
            <a:r>
              <a:rPr lang="fi-FI" dirty="0" err="1"/>
              <a:t>Ja</a:t>
            </a:r>
            <a:r>
              <a:rPr lang="fi-FI" dirty="0"/>
              <a:t>: </a:t>
            </a:r>
            <a:r>
              <a:rPr lang="fi-FI" dirty="0" err="1"/>
              <a:t>aan alle SMART-criteria </a:t>
            </a:r>
            <a:r>
              <a:rPr lang="fi-FI" dirty="0"/>
              <a:t>is </a:t>
            </a:r>
            <a:r>
              <a:rPr lang="fi-FI" dirty="0" err="1"/>
              <a:t>voldaan</a:t>
            </a:r>
            <a:endParaRPr dirty="0"/>
          </a:p>
          <a:p>
            <a:pPr marL="457200" lvl="0" indent="-317500" algn="l" rtl="0">
              <a:lnSpc>
                <a:spcPct val="100000"/>
              </a:lnSpc>
              <a:spcBef>
                <a:spcPts val="0"/>
              </a:spcBef>
              <a:spcAft>
                <a:spcPts val="0"/>
              </a:spcAft>
              <a:buSzPts val="1400"/>
              <a:buAutoNum type="arabicPeriod"/>
            </a:pPr>
            <a:r>
              <a:rPr lang="fi-FI" dirty="0"/>
              <a:t>Nee: </a:t>
            </a:r>
            <a:r>
              <a:rPr lang="fi-FI" dirty="0" err="1"/>
              <a:t>doelstelling </a:t>
            </a:r>
            <a:r>
              <a:rPr lang="fi-FI" dirty="0"/>
              <a:t>is </a:t>
            </a:r>
            <a:r>
              <a:rPr lang="fi-FI" dirty="0" err="1"/>
              <a:t>niet haalbaar</a:t>
            </a:r>
            <a:r>
              <a:rPr lang="fi-FI" dirty="0"/>
              <a:t>. Het is </a:t>
            </a:r>
            <a:r>
              <a:rPr lang="fi-FI" dirty="0" err="1"/>
              <a:t>niet realistisch dat </a:t>
            </a:r>
            <a:r>
              <a:rPr lang="fi-FI" dirty="0"/>
              <a:t>een </a:t>
            </a:r>
            <a:r>
              <a:rPr lang="fi-FI" dirty="0" err="1"/>
              <a:t>nieuwe speler meteen de grootste </a:t>
            </a:r>
            <a:r>
              <a:rPr lang="fi-FI" dirty="0"/>
              <a:t>in Finland wordt.</a:t>
            </a:r>
            <a:endParaRPr dirty="0"/>
          </a:p>
        </p:txBody>
      </p:sp>
      <p:sp>
        <p:nvSpPr>
          <p:cNvPr id="378" name="Google Shape;378;g1dbfeb6607e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g1dbfeb6607e_0_3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5" name="Google Shape;385;g1dbfeb6607e_0_35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Voorbeeld van slimme doelen en doelstellingen &amp; hoe je het succes ervan meet.</a:t>
            </a:r>
            <a:endParaRPr/>
          </a:p>
        </p:txBody>
      </p:sp>
      <p:sp>
        <p:nvSpPr>
          <p:cNvPr id="386" name="Google Shape;386;g1dbfeb6607e_0_35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dirty="0"/>
          </a:p>
        </p:txBody>
      </p:sp>
      <p:sp>
        <p:nvSpPr>
          <p:cNvPr id="391" name="Google Shape;391;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endParaRPr dirty="0"/>
          </a:p>
        </p:txBody>
      </p:sp>
      <p:sp>
        <p:nvSpPr>
          <p:cNvPr id="401" name="Google Shape;401;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g23761bece99_0_1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endParaRPr dirty="0"/>
          </a:p>
        </p:txBody>
      </p:sp>
      <p:sp>
        <p:nvSpPr>
          <p:cNvPr id="410" name="Google Shape;410;g23761bece99_0_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19" name="Google Shape;419;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4" name="Google Shape;424;p1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Het is essentieel om de doelen in gedachten te houden bij het maken van inhoud voor sociale media.</a:t>
            </a:r>
            <a:br>
              <a:rPr lang="fi-FI"/>
            </a:br>
            <a:r>
              <a:rPr lang="fi-FI"/>
              <a:t>Als individu kunnen we posten voor de lol. Als een bedrijf echter berichten plaatst in sociale media, moeten de berichten altijd een doel hebben. </a:t>
            </a:r>
            <a:endParaRPr/>
          </a:p>
          <a:p>
            <a:pPr marL="0" lvl="0" indent="0" algn="l" rtl="0">
              <a:lnSpc>
                <a:spcPct val="100000"/>
              </a:lnSpc>
              <a:spcBef>
                <a:spcPts val="0"/>
              </a:spcBef>
              <a:spcAft>
                <a:spcPts val="0"/>
              </a:spcAft>
              <a:buSzPts val="1400"/>
              <a:buNone/>
            </a:pPr>
            <a:r>
              <a:rPr lang="fi-FI"/>
              <a:t>De berichten moeten geschikt zijn voor de verschillende fasen van het kooptraject van de klant, zoals weergegeven in het AIDA-model. </a:t>
            </a:r>
            <a:endParaRPr/>
          </a:p>
        </p:txBody>
      </p:sp>
      <p:sp>
        <p:nvSpPr>
          <p:cNvPr id="425" name="Google Shape;425;p1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2" name="Google Shape;432;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33" name="Google Shape;433;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0" name="Google Shape;440;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63500" algn="l" rtl="0">
              <a:lnSpc>
                <a:spcPct val="90000"/>
              </a:lnSpc>
              <a:spcBef>
                <a:spcPts val="0"/>
              </a:spcBef>
              <a:spcAft>
                <a:spcPts val="0"/>
              </a:spcAft>
              <a:buClr>
                <a:srgbClr val="4F81BD"/>
              </a:buClr>
              <a:buSzPts val="1000"/>
              <a:buChar char="•"/>
            </a:pPr>
            <a:r>
              <a:rPr lang="fi-FI" sz="1000" b="1" i="0" u="none" strike="noStrike" cap="none" dirty="0">
                <a:solidFill>
                  <a:schemeClr val="dk1"/>
                </a:solidFill>
                <a:latin typeface="Arial"/>
                <a:ea typeface="Arial"/>
                <a:cs typeface="Arial"/>
                <a:sym typeface="Arial"/>
              </a:rPr>
              <a:t>Organiseer een </a:t>
            </a:r>
            <a:r>
              <a:rPr lang="fi-FI" sz="1000" b="1" i="0" u="none" strike="noStrike" cap="none" dirty="0" err="1">
                <a:solidFill>
                  <a:schemeClr val="dk1"/>
                </a:solidFill>
                <a:latin typeface="Arial"/>
                <a:ea typeface="Arial"/>
                <a:cs typeface="Arial"/>
                <a:sym typeface="Arial"/>
              </a:rPr>
              <a:t>commentaarwedstrijd</a:t>
            </a:r>
            <a:endParaRPr sz="1000" dirty="0">
              <a:latin typeface="Arial"/>
              <a:ea typeface="Arial"/>
              <a:cs typeface="Arial"/>
              <a:sym typeface="Arial"/>
            </a:endParaRPr>
          </a:p>
          <a:p>
            <a:pPr marL="0" marR="0" lvl="0" indent="0" algn="l" rtl="0">
              <a:lnSpc>
                <a:spcPct val="90000"/>
              </a:lnSpc>
              <a:spcBef>
                <a:spcPts val="1000"/>
              </a:spcBef>
              <a:spcAft>
                <a:spcPts val="0"/>
              </a:spcAft>
              <a:buClr>
                <a:srgbClr val="4F81BD"/>
              </a:buClr>
              <a:buSzPts val="960"/>
              <a:buFont typeface="Calibri"/>
              <a:buNone/>
            </a:pPr>
            <a:r>
              <a:rPr lang="fi-FI" sz="1000" i="0" u="none" strike="noStrike" cap="none" dirty="0">
                <a:solidFill>
                  <a:schemeClr val="dk1"/>
                </a:solidFill>
                <a:latin typeface="Arial"/>
                <a:ea typeface="Arial"/>
                <a:cs typeface="Arial"/>
                <a:sym typeface="Arial"/>
              </a:rPr>
              <a:t>Een </a:t>
            </a:r>
            <a:r>
              <a:rPr lang="fi-FI" sz="1000" i="0" u="none" strike="noStrike" cap="none" dirty="0" err="1">
                <a:solidFill>
                  <a:schemeClr val="dk1"/>
                </a:solidFill>
                <a:latin typeface="Arial"/>
                <a:ea typeface="Arial"/>
                <a:cs typeface="Arial"/>
                <a:sym typeface="Arial"/>
              </a:rPr>
              <a:t>snelle </a:t>
            </a:r>
            <a:r>
              <a:rPr lang="fi-FI" sz="1000" i="0" u="none" strike="noStrike" cap="none" dirty="0">
                <a:solidFill>
                  <a:schemeClr val="dk1"/>
                </a:solidFill>
                <a:latin typeface="Arial"/>
                <a:ea typeface="Arial"/>
                <a:cs typeface="Arial"/>
                <a:sym typeface="Arial"/>
              </a:rPr>
              <a:t>en </a:t>
            </a:r>
            <a:r>
              <a:rPr lang="fi-FI" sz="1000" i="0" u="none" strike="noStrike" cap="none" dirty="0" err="1">
                <a:solidFill>
                  <a:schemeClr val="dk1"/>
                </a:solidFill>
                <a:latin typeface="Arial"/>
                <a:ea typeface="Arial"/>
                <a:cs typeface="Arial"/>
                <a:sym typeface="Arial"/>
              </a:rPr>
              <a:t>effectieve manier </a:t>
            </a:r>
            <a:r>
              <a:rPr lang="fi-FI" sz="1000" i="0" u="none" strike="noStrike" cap="none" dirty="0">
                <a:solidFill>
                  <a:schemeClr val="dk1"/>
                </a:solidFill>
                <a:latin typeface="Arial"/>
                <a:ea typeface="Arial"/>
                <a:cs typeface="Arial"/>
                <a:sym typeface="Arial"/>
              </a:rPr>
              <a:t>om </a:t>
            </a:r>
            <a:r>
              <a:rPr lang="fi-FI" sz="1000" i="0" u="none" strike="noStrike" cap="none" dirty="0" err="1">
                <a:solidFill>
                  <a:schemeClr val="dk1"/>
                </a:solidFill>
                <a:latin typeface="Arial"/>
                <a:ea typeface="Arial"/>
                <a:cs typeface="Arial"/>
                <a:sym typeface="Arial"/>
              </a:rPr>
              <a:t>de betrokkenheid te vergroten </a:t>
            </a:r>
            <a:r>
              <a:rPr lang="fi-FI" sz="1000" i="0" u="none" strike="noStrike" cap="none" dirty="0">
                <a:solidFill>
                  <a:schemeClr val="dk1"/>
                </a:solidFill>
                <a:latin typeface="Arial"/>
                <a:ea typeface="Arial"/>
                <a:cs typeface="Arial"/>
                <a:sym typeface="Arial"/>
              </a:rPr>
              <a:t>is door een </a:t>
            </a:r>
            <a:r>
              <a:rPr lang="fi-FI" sz="1000" i="0" u="none" strike="noStrike" cap="none" dirty="0" err="1">
                <a:solidFill>
                  <a:schemeClr val="dk1"/>
                </a:solidFill>
                <a:latin typeface="Arial"/>
                <a:ea typeface="Arial"/>
                <a:cs typeface="Arial"/>
                <a:sym typeface="Arial"/>
              </a:rPr>
              <a:t>prijsvraag of weggeefactie </a:t>
            </a:r>
            <a:r>
              <a:rPr lang="fi-FI" sz="1000" i="0" u="none" strike="noStrike" cap="none" dirty="0">
                <a:solidFill>
                  <a:schemeClr val="dk1"/>
                </a:solidFill>
                <a:latin typeface="Arial"/>
                <a:ea typeface="Arial"/>
                <a:cs typeface="Arial"/>
                <a:sym typeface="Arial"/>
              </a:rPr>
              <a:t>op </a:t>
            </a:r>
            <a:r>
              <a:rPr lang="fi-FI" sz="1000" i="0" u="none" strike="noStrike" cap="none" dirty="0" err="1">
                <a:solidFill>
                  <a:schemeClr val="dk1"/>
                </a:solidFill>
                <a:latin typeface="Arial"/>
                <a:ea typeface="Arial"/>
                <a:cs typeface="Arial"/>
                <a:sym typeface="Arial"/>
              </a:rPr>
              <a:t>je Facebookpagina te organiseren </a:t>
            </a:r>
            <a:r>
              <a:rPr lang="fi-FI" sz="1000" i="0" u="none" strike="noStrike" cap="none" dirty="0">
                <a:solidFill>
                  <a:schemeClr val="dk1"/>
                </a:solidFill>
                <a:latin typeface="Arial"/>
                <a:ea typeface="Arial"/>
                <a:cs typeface="Arial"/>
                <a:sym typeface="Arial"/>
              </a:rPr>
              <a:t>en </a:t>
            </a:r>
            <a:r>
              <a:rPr lang="fi-FI" sz="1000" i="0" u="none" strike="noStrike" cap="none" dirty="0" err="1">
                <a:solidFill>
                  <a:schemeClr val="dk1"/>
                </a:solidFill>
                <a:latin typeface="Arial"/>
                <a:ea typeface="Arial"/>
                <a:cs typeface="Arial"/>
                <a:sym typeface="Arial"/>
              </a:rPr>
              <a:t>mensen te </a:t>
            </a:r>
            <a:r>
              <a:rPr lang="fi-FI" sz="1000" i="0" u="none" strike="noStrike" cap="none" dirty="0">
                <a:solidFill>
                  <a:schemeClr val="dk1"/>
                </a:solidFill>
                <a:latin typeface="Arial"/>
                <a:ea typeface="Arial"/>
                <a:cs typeface="Arial"/>
                <a:sym typeface="Arial"/>
              </a:rPr>
              <a:t>vragen een </a:t>
            </a:r>
            <a:r>
              <a:rPr lang="fi-FI" sz="1000" i="0" u="none" strike="noStrike" cap="none" dirty="0" err="1">
                <a:solidFill>
                  <a:schemeClr val="dk1"/>
                </a:solidFill>
                <a:latin typeface="Arial"/>
                <a:ea typeface="Arial"/>
                <a:cs typeface="Arial"/>
                <a:sym typeface="Arial"/>
              </a:rPr>
              <a:t>reactie te plaatsen </a:t>
            </a:r>
            <a:r>
              <a:rPr lang="fi-FI" sz="1000" i="0" u="none" strike="noStrike" cap="none" dirty="0">
                <a:solidFill>
                  <a:schemeClr val="dk1"/>
                </a:solidFill>
                <a:latin typeface="Arial"/>
                <a:ea typeface="Arial"/>
                <a:cs typeface="Arial"/>
                <a:sym typeface="Arial"/>
              </a:rPr>
              <a:t>op een </a:t>
            </a:r>
            <a:r>
              <a:rPr lang="fi-FI" sz="1000" i="0" u="none" strike="noStrike" cap="none" dirty="0" err="1">
                <a:solidFill>
                  <a:schemeClr val="dk1"/>
                </a:solidFill>
                <a:latin typeface="Arial"/>
                <a:ea typeface="Arial"/>
                <a:cs typeface="Arial"/>
                <a:sym typeface="Arial"/>
              </a:rPr>
              <a:t>bericht </a:t>
            </a:r>
            <a:r>
              <a:rPr lang="fi-FI" sz="1000" i="0" u="none" strike="noStrike" cap="none" dirty="0">
                <a:solidFill>
                  <a:schemeClr val="dk1"/>
                </a:solidFill>
                <a:latin typeface="Arial"/>
                <a:ea typeface="Arial"/>
                <a:cs typeface="Arial"/>
                <a:sym typeface="Arial"/>
              </a:rPr>
              <a:t>om </a:t>
            </a:r>
            <a:r>
              <a:rPr lang="fi-FI" sz="1000" i="0" u="none" strike="noStrike" cap="none" dirty="0" err="1">
                <a:solidFill>
                  <a:schemeClr val="dk1"/>
                </a:solidFill>
                <a:latin typeface="Arial"/>
                <a:ea typeface="Arial"/>
                <a:cs typeface="Arial"/>
                <a:sym typeface="Arial"/>
              </a:rPr>
              <a:t>mee te doen</a:t>
            </a:r>
            <a:r>
              <a:rPr lang="fi-FI" sz="1000" i="0" u="none" strike="noStrike" cap="none" dirty="0">
                <a:solidFill>
                  <a:schemeClr val="dk1"/>
                </a:solidFill>
                <a:latin typeface="Arial"/>
                <a:ea typeface="Arial"/>
                <a:cs typeface="Arial"/>
                <a:sym typeface="Arial"/>
              </a:rPr>
              <a:t>.</a:t>
            </a:r>
            <a:endParaRPr sz="1000" i="0" u="none" strike="noStrike" cap="none" dirty="0">
              <a:solidFill>
                <a:schemeClr val="dk1"/>
              </a:solidFill>
              <a:latin typeface="Arial"/>
              <a:ea typeface="Arial"/>
              <a:cs typeface="Arial"/>
              <a:sym typeface="Arial"/>
            </a:endParaRPr>
          </a:p>
          <a:p>
            <a:pPr marL="0" marR="0" lvl="0" indent="0" algn="l" rtl="0">
              <a:lnSpc>
                <a:spcPct val="90000"/>
              </a:lnSpc>
              <a:spcBef>
                <a:spcPts val="1000"/>
              </a:spcBef>
              <a:spcAft>
                <a:spcPts val="0"/>
              </a:spcAft>
              <a:buClr>
                <a:srgbClr val="F2DADA"/>
              </a:buClr>
              <a:buSzPts val="1120"/>
              <a:buFont typeface="Noto Sans Symbols"/>
              <a:buNone/>
            </a:pPr>
            <a:r>
              <a:rPr lang="fi-FI" sz="1000" b="1" i="0" u="none" strike="noStrike" cap="none" dirty="0" err="1">
                <a:solidFill>
                  <a:schemeClr val="dk1"/>
                </a:solidFill>
                <a:latin typeface="Arial"/>
                <a:ea typeface="Arial"/>
                <a:cs typeface="Arial"/>
                <a:sym typeface="Arial"/>
              </a:rPr>
              <a:t>Merkgerelateerde vragen</a:t>
            </a:r>
            <a:endParaRPr sz="1000" dirty="0">
              <a:latin typeface="Arial"/>
              <a:ea typeface="Arial"/>
              <a:cs typeface="Arial"/>
              <a:sym typeface="Arial"/>
            </a:endParaRPr>
          </a:p>
          <a:p>
            <a:pPr marL="0" lvl="0" indent="0" algn="l" rtl="0">
              <a:lnSpc>
                <a:spcPct val="90000"/>
              </a:lnSpc>
              <a:spcBef>
                <a:spcPts val="0"/>
              </a:spcBef>
              <a:spcAft>
                <a:spcPts val="0"/>
              </a:spcAft>
              <a:buClr>
                <a:srgbClr val="F2DADA"/>
              </a:buClr>
              <a:buSzPts val="1200"/>
              <a:buFont typeface="Calibri"/>
              <a:buNone/>
            </a:pPr>
            <a:r>
              <a:rPr lang="fi-FI" sz="1000" i="0" u="none" strike="noStrike" cap="none" dirty="0" err="1">
                <a:solidFill>
                  <a:schemeClr val="dk1"/>
                </a:solidFill>
                <a:latin typeface="Arial"/>
                <a:ea typeface="Arial"/>
                <a:cs typeface="Arial"/>
                <a:sym typeface="Arial"/>
              </a:rPr>
              <a:t>Merkgerelateerde vragen die het merk van de pagina of het bedrijf </a:t>
            </a:r>
            <a:r>
              <a:rPr lang="fi-FI" sz="1000" i="0" u="none" strike="noStrike" cap="none" dirty="0">
                <a:solidFill>
                  <a:schemeClr val="dk1"/>
                </a:solidFill>
                <a:latin typeface="Arial"/>
                <a:ea typeface="Arial"/>
                <a:cs typeface="Arial"/>
                <a:sym typeface="Arial"/>
              </a:rPr>
              <a:t>helpen </a:t>
            </a:r>
            <a:r>
              <a:rPr lang="fi-FI" sz="1000" i="0" u="none" strike="noStrike" cap="none" dirty="0" err="1">
                <a:solidFill>
                  <a:schemeClr val="dk1"/>
                </a:solidFill>
                <a:latin typeface="Arial"/>
                <a:ea typeface="Arial"/>
                <a:cs typeface="Arial"/>
                <a:sym typeface="Arial"/>
              </a:rPr>
              <a:t>promoten of weerspiegelen</a:t>
            </a:r>
            <a:r>
              <a:rPr lang="fi-FI" sz="1000" dirty="0" err="1">
                <a:solidFill>
                  <a:schemeClr val="dk1"/>
                </a:solidFill>
                <a:latin typeface="Arial"/>
                <a:ea typeface="Arial"/>
                <a:cs typeface="Arial"/>
                <a:sym typeface="Arial"/>
              </a:rPr>
              <a:t>, moeten worden opgenomen </a:t>
            </a:r>
            <a:r>
              <a:rPr lang="fi-FI" sz="1000" dirty="0">
                <a:solidFill>
                  <a:schemeClr val="dk1"/>
                </a:solidFill>
                <a:latin typeface="Arial"/>
                <a:ea typeface="Arial"/>
                <a:cs typeface="Arial"/>
                <a:sym typeface="Arial"/>
              </a:rPr>
              <a:t>in </a:t>
            </a:r>
            <a:r>
              <a:rPr lang="fi-FI" sz="1000" dirty="0" err="1">
                <a:solidFill>
                  <a:schemeClr val="dk1"/>
                </a:solidFill>
                <a:latin typeface="Arial"/>
                <a:ea typeface="Arial"/>
                <a:cs typeface="Arial"/>
                <a:sym typeface="Arial"/>
              </a:rPr>
              <a:t>je regelmatige </a:t>
            </a:r>
            <a:r>
              <a:rPr lang="fi-FI" sz="1000" dirty="0">
                <a:solidFill>
                  <a:schemeClr val="dk1"/>
                </a:solidFill>
                <a:latin typeface="Arial"/>
                <a:ea typeface="Arial"/>
                <a:cs typeface="Arial"/>
                <a:sym typeface="Arial"/>
              </a:rPr>
              <a:t>updates </a:t>
            </a:r>
            <a:endParaRPr sz="1000" i="0" u="none" strike="noStrike" cap="none" dirty="0">
              <a:solidFill>
                <a:schemeClr val="dk1"/>
              </a:solidFill>
              <a:latin typeface="Arial"/>
              <a:ea typeface="Arial"/>
              <a:cs typeface="Arial"/>
              <a:sym typeface="Arial"/>
            </a:endParaRPr>
          </a:p>
          <a:p>
            <a:pPr marL="0" marR="0" lvl="0" indent="0" algn="l" rtl="0">
              <a:lnSpc>
                <a:spcPct val="90000"/>
              </a:lnSpc>
              <a:spcBef>
                <a:spcPts val="1000"/>
              </a:spcBef>
              <a:spcAft>
                <a:spcPts val="0"/>
              </a:spcAft>
              <a:buClr>
                <a:srgbClr val="F2DADA"/>
              </a:buClr>
              <a:buSzPts val="960"/>
              <a:buFont typeface="Calibri"/>
              <a:buNone/>
            </a:pPr>
            <a:r>
              <a:rPr lang="fi-FI" sz="1000" i="0" u="none" strike="noStrike" cap="none" dirty="0">
                <a:solidFill>
                  <a:schemeClr val="dk1"/>
                </a:solidFill>
                <a:latin typeface="Arial"/>
                <a:ea typeface="Arial"/>
                <a:cs typeface="Arial"/>
                <a:sym typeface="Arial"/>
              </a:rPr>
              <a:t>Plaats </a:t>
            </a:r>
            <a:r>
              <a:rPr lang="fi-FI" sz="1000" i="0" u="none" strike="noStrike" cap="none" dirty="0" err="1">
                <a:solidFill>
                  <a:schemeClr val="dk1"/>
                </a:solidFill>
                <a:latin typeface="Arial"/>
                <a:ea typeface="Arial"/>
                <a:cs typeface="Arial"/>
                <a:sym typeface="Arial"/>
              </a:rPr>
              <a:t>veel merkgerelateerde vragen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maar zorg ervoor dat je ze afwisselt met </a:t>
            </a:r>
            <a:r>
              <a:rPr lang="fi-FI" sz="1000" i="0" u="none" strike="noStrike" cap="none" dirty="0">
                <a:solidFill>
                  <a:schemeClr val="dk1"/>
                </a:solidFill>
                <a:latin typeface="Arial"/>
                <a:ea typeface="Arial"/>
                <a:cs typeface="Arial"/>
                <a:sym typeface="Arial"/>
              </a:rPr>
              <a:t>algemene </a:t>
            </a:r>
            <a:r>
              <a:rPr lang="fi-FI" sz="1000" i="0" u="none" strike="noStrike" cap="none" dirty="0" err="1">
                <a:solidFill>
                  <a:schemeClr val="dk1"/>
                </a:solidFill>
                <a:latin typeface="Arial"/>
                <a:ea typeface="Arial"/>
                <a:cs typeface="Arial"/>
                <a:sym typeface="Arial"/>
              </a:rPr>
              <a:t>vragen </a:t>
            </a:r>
            <a:r>
              <a:rPr lang="fi-FI" sz="1000" i="0" u="none" strike="noStrike" cap="none" dirty="0">
                <a:solidFill>
                  <a:schemeClr val="dk1"/>
                </a:solidFill>
                <a:latin typeface="Arial"/>
                <a:ea typeface="Arial"/>
                <a:cs typeface="Arial"/>
                <a:sym typeface="Arial"/>
              </a:rPr>
              <a:t>om het </a:t>
            </a:r>
            <a:r>
              <a:rPr lang="fi-FI" sz="1000" i="0" u="none" strike="noStrike" cap="none" dirty="0" err="1">
                <a:solidFill>
                  <a:schemeClr val="dk1"/>
                </a:solidFill>
                <a:latin typeface="Arial"/>
                <a:ea typeface="Arial"/>
                <a:cs typeface="Arial"/>
                <a:sym typeface="Arial"/>
              </a:rPr>
              <a:t>interessanter </a:t>
            </a:r>
            <a:r>
              <a:rPr lang="fi-FI" sz="1000" i="0" u="none" strike="noStrike" cap="none" dirty="0">
                <a:solidFill>
                  <a:schemeClr val="dk1"/>
                </a:solidFill>
                <a:latin typeface="Arial"/>
                <a:ea typeface="Arial"/>
                <a:cs typeface="Arial"/>
                <a:sym typeface="Arial"/>
              </a:rPr>
              <a:t>en </a:t>
            </a:r>
            <a:r>
              <a:rPr lang="fi-FI" sz="1000" i="0" u="none" strike="noStrike" cap="none" dirty="0" err="1">
                <a:solidFill>
                  <a:schemeClr val="dk1"/>
                </a:solidFill>
                <a:latin typeface="Arial"/>
                <a:ea typeface="Arial"/>
                <a:cs typeface="Arial"/>
                <a:sym typeface="Arial"/>
              </a:rPr>
              <a:t>boeiender te maken</a:t>
            </a:r>
            <a:r>
              <a:rPr lang="fi-FI" sz="1000" i="0" u="none" strike="noStrike" cap="none" dirty="0">
                <a:solidFill>
                  <a:schemeClr val="dk1"/>
                </a:solidFill>
                <a:latin typeface="Arial"/>
                <a:ea typeface="Arial"/>
                <a:cs typeface="Arial"/>
                <a:sym typeface="Arial"/>
              </a:rPr>
              <a:t>.</a:t>
            </a:r>
            <a:endParaRPr sz="1000" dirty="0">
              <a:latin typeface="Arial"/>
              <a:ea typeface="Arial"/>
              <a:cs typeface="Arial"/>
              <a:sym typeface="Arial"/>
            </a:endParaRPr>
          </a:p>
          <a:p>
            <a:pPr marL="0" lvl="0" indent="0" algn="l" rtl="0">
              <a:lnSpc>
                <a:spcPct val="100000"/>
              </a:lnSpc>
              <a:spcBef>
                <a:spcPts val="0"/>
              </a:spcBef>
              <a:spcAft>
                <a:spcPts val="0"/>
              </a:spcAft>
              <a:buClr>
                <a:schemeClr val="dk1"/>
              </a:buClr>
              <a:buSzPts val="1400"/>
              <a:buFont typeface="Calibri"/>
              <a:buNone/>
            </a:pPr>
            <a:r>
              <a:rPr lang="fi-FI" sz="1000" b="1" dirty="0" err="1">
                <a:latin typeface="Arial"/>
                <a:ea typeface="Arial"/>
                <a:cs typeface="Arial"/>
                <a:sym typeface="Arial"/>
              </a:rPr>
              <a:t>Vragen verzamelen </a:t>
            </a:r>
            <a:r>
              <a:rPr lang="fi-FI" sz="1000" b="1" dirty="0">
                <a:latin typeface="Arial"/>
                <a:ea typeface="Arial"/>
                <a:cs typeface="Arial"/>
                <a:sym typeface="Arial"/>
              </a:rPr>
              <a:t>via opmerkingen </a:t>
            </a:r>
            <a:endParaRPr sz="1000" dirty="0">
              <a:latin typeface="Arial"/>
              <a:ea typeface="Arial"/>
              <a:cs typeface="Arial"/>
              <a:sym typeface="Arial"/>
            </a:endParaRPr>
          </a:p>
          <a:p>
            <a:pPr marL="0" lvl="0" indent="0" algn="l" rtl="0">
              <a:lnSpc>
                <a:spcPct val="100000"/>
              </a:lnSpc>
              <a:spcBef>
                <a:spcPts val="0"/>
              </a:spcBef>
              <a:spcAft>
                <a:spcPts val="0"/>
              </a:spcAft>
              <a:buClr>
                <a:schemeClr val="dk1"/>
              </a:buClr>
              <a:buSzPts val="1200"/>
              <a:buFont typeface="Calibri"/>
              <a:buNone/>
            </a:pPr>
            <a:r>
              <a:rPr lang="fi-FI" sz="1000" dirty="0" err="1">
                <a:latin typeface="Arial"/>
                <a:ea typeface="Arial"/>
                <a:cs typeface="Arial"/>
                <a:sym typeface="Arial"/>
              </a:rPr>
              <a:t>Je publiek aanmoedigen </a:t>
            </a:r>
            <a:r>
              <a:rPr lang="fi-FI" sz="1000" dirty="0">
                <a:latin typeface="Arial"/>
                <a:ea typeface="Arial"/>
                <a:cs typeface="Arial"/>
                <a:sym typeface="Arial"/>
              </a:rPr>
              <a:t>om </a:t>
            </a:r>
            <a:r>
              <a:rPr lang="fi-FI" sz="1000" dirty="0" err="1">
                <a:latin typeface="Arial"/>
                <a:ea typeface="Arial"/>
                <a:cs typeface="Arial"/>
                <a:sym typeface="Arial"/>
              </a:rPr>
              <a:t>je vragen te stellen </a:t>
            </a:r>
            <a:r>
              <a:rPr lang="fi-FI" sz="1000" dirty="0">
                <a:latin typeface="Arial"/>
                <a:ea typeface="Arial"/>
                <a:cs typeface="Arial"/>
                <a:sym typeface="Arial"/>
              </a:rPr>
              <a:t>is een </a:t>
            </a:r>
            <a:r>
              <a:rPr lang="fi-FI" sz="1000" dirty="0" err="1">
                <a:latin typeface="Arial"/>
                <a:ea typeface="Arial"/>
                <a:cs typeface="Arial"/>
                <a:sym typeface="Arial"/>
              </a:rPr>
              <a:t>geweldige manier </a:t>
            </a:r>
            <a:r>
              <a:rPr lang="fi-FI" sz="1000" dirty="0">
                <a:latin typeface="Arial"/>
                <a:ea typeface="Arial"/>
                <a:cs typeface="Arial"/>
                <a:sym typeface="Arial"/>
              </a:rPr>
              <a:t>om </a:t>
            </a:r>
            <a:r>
              <a:rPr lang="fi-FI" sz="1000" dirty="0" err="1">
                <a:latin typeface="Arial"/>
                <a:ea typeface="Arial"/>
                <a:cs typeface="Arial"/>
                <a:sym typeface="Arial"/>
              </a:rPr>
              <a:t>betrokkenheid </a:t>
            </a:r>
            <a:r>
              <a:rPr lang="fi-FI" sz="1000" dirty="0">
                <a:latin typeface="Arial"/>
                <a:ea typeface="Arial"/>
                <a:cs typeface="Arial"/>
                <a:sym typeface="Arial"/>
              </a:rPr>
              <a:t>en </a:t>
            </a:r>
            <a:r>
              <a:rPr lang="fi-FI" sz="1000" dirty="0" err="1">
                <a:latin typeface="Arial"/>
                <a:ea typeface="Arial"/>
                <a:cs typeface="Arial"/>
                <a:sym typeface="Arial"/>
              </a:rPr>
              <a:t>reacties te krijgen</a:t>
            </a:r>
            <a:r>
              <a:rPr lang="fi-FI" sz="1000" dirty="0">
                <a:latin typeface="Arial"/>
                <a:ea typeface="Arial"/>
                <a:cs typeface="Arial"/>
                <a:sym typeface="Arial"/>
              </a:rPr>
              <a:t>. </a:t>
            </a:r>
            <a:endParaRPr sz="1000" dirty="0">
              <a:latin typeface="Arial"/>
              <a:ea typeface="Arial"/>
              <a:cs typeface="Arial"/>
              <a:sym typeface="Arial"/>
            </a:endParaRPr>
          </a:p>
          <a:p>
            <a:pPr marL="0" lvl="0" indent="0" algn="l" rtl="0">
              <a:lnSpc>
                <a:spcPct val="100000"/>
              </a:lnSpc>
              <a:spcBef>
                <a:spcPts val="0"/>
              </a:spcBef>
              <a:spcAft>
                <a:spcPts val="0"/>
              </a:spcAft>
              <a:buSzPts val="1400"/>
              <a:buNone/>
            </a:pPr>
            <a:r>
              <a:rPr lang="fi-FI" sz="1000" dirty="0" err="1">
                <a:latin typeface="Arial"/>
                <a:ea typeface="Arial"/>
                <a:cs typeface="Arial"/>
                <a:sym typeface="Arial"/>
              </a:rPr>
              <a:t>Deze tactiek werkt het best als je </a:t>
            </a:r>
            <a:r>
              <a:rPr lang="fi-FI" sz="1000" b="1" dirty="0">
                <a:latin typeface="Arial"/>
                <a:ea typeface="Arial"/>
                <a:cs typeface="Arial"/>
                <a:sym typeface="Arial"/>
              </a:rPr>
              <a:t>een </a:t>
            </a:r>
            <a:r>
              <a:rPr lang="fi-FI" sz="1000" b="1" dirty="0" err="1">
                <a:latin typeface="Arial"/>
                <a:ea typeface="Arial"/>
                <a:cs typeface="Arial"/>
                <a:sym typeface="Arial"/>
              </a:rPr>
              <a:t>thema of onderwerp aanwijst </a:t>
            </a:r>
            <a:r>
              <a:rPr lang="fi-FI" sz="1000" b="1" dirty="0">
                <a:latin typeface="Arial"/>
                <a:ea typeface="Arial"/>
                <a:cs typeface="Arial"/>
                <a:sym typeface="Arial"/>
              </a:rPr>
              <a:t>voor </a:t>
            </a:r>
            <a:r>
              <a:rPr lang="fi-FI" sz="1000" b="1" dirty="0" err="1">
                <a:latin typeface="Arial"/>
                <a:ea typeface="Arial"/>
                <a:cs typeface="Arial"/>
                <a:sym typeface="Arial"/>
              </a:rPr>
              <a:t>de vragen</a:t>
            </a:r>
            <a:r>
              <a:rPr lang="fi-FI" sz="1000" b="1" dirty="0">
                <a:latin typeface="Arial"/>
                <a:ea typeface="Arial"/>
                <a:cs typeface="Arial"/>
                <a:sym typeface="Arial"/>
              </a:rPr>
              <a:t>.  </a:t>
            </a:r>
            <a:endParaRPr sz="1000" dirty="0">
              <a:latin typeface="Arial"/>
              <a:ea typeface="Arial"/>
              <a:cs typeface="Arial"/>
              <a:sym typeface="Arial"/>
            </a:endParaRPr>
          </a:p>
          <a:p>
            <a:pPr marL="0" lvl="0" indent="0" algn="l" rtl="0">
              <a:lnSpc>
                <a:spcPct val="100000"/>
              </a:lnSpc>
              <a:spcBef>
                <a:spcPts val="0"/>
              </a:spcBef>
              <a:spcAft>
                <a:spcPts val="0"/>
              </a:spcAft>
              <a:buSzPts val="1400"/>
              <a:buNone/>
            </a:pPr>
            <a:r>
              <a:rPr lang="fi-FI" sz="1000" b="1" dirty="0" err="1">
                <a:latin typeface="Arial"/>
                <a:ea typeface="Arial"/>
                <a:cs typeface="Arial"/>
                <a:sym typeface="Arial"/>
              </a:rPr>
              <a:t>Deel de antwoorden </a:t>
            </a:r>
            <a:r>
              <a:rPr lang="fi-FI" sz="1000" b="1" dirty="0">
                <a:latin typeface="Arial"/>
                <a:ea typeface="Arial"/>
                <a:cs typeface="Arial"/>
                <a:sym typeface="Arial"/>
              </a:rPr>
              <a:t>op </a:t>
            </a:r>
            <a:r>
              <a:rPr lang="fi-FI" sz="1000" b="1" dirty="0" err="1">
                <a:latin typeface="Arial"/>
                <a:ea typeface="Arial"/>
                <a:cs typeface="Arial"/>
                <a:sym typeface="Arial"/>
              </a:rPr>
              <a:t>je pagina </a:t>
            </a:r>
            <a:r>
              <a:rPr lang="fi-FI" sz="1000" dirty="0">
                <a:latin typeface="Arial"/>
                <a:ea typeface="Arial"/>
                <a:cs typeface="Arial"/>
                <a:sym typeface="Arial"/>
              </a:rPr>
              <a:t>als video </a:t>
            </a:r>
            <a:r>
              <a:rPr lang="fi-FI" sz="1000" dirty="0" err="1">
                <a:latin typeface="Arial"/>
                <a:ea typeface="Arial"/>
                <a:cs typeface="Arial"/>
                <a:sym typeface="Arial"/>
              </a:rPr>
              <a:t>of </a:t>
            </a:r>
            <a:r>
              <a:rPr lang="fi-FI" sz="1000" dirty="0">
                <a:latin typeface="Arial"/>
                <a:ea typeface="Arial"/>
                <a:cs typeface="Arial"/>
                <a:sym typeface="Arial"/>
              </a:rPr>
              <a:t>op </a:t>
            </a:r>
            <a:r>
              <a:rPr lang="fi-FI" sz="1000" dirty="0" err="1">
                <a:latin typeface="Arial"/>
                <a:ea typeface="Arial"/>
                <a:cs typeface="Arial"/>
                <a:sym typeface="Arial"/>
              </a:rPr>
              <a:t>papier of </a:t>
            </a:r>
            <a:r>
              <a:rPr lang="fi-FI" sz="1000" b="1" dirty="0" err="1">
                <a:latin typeface="Arial"/>
                <a:ea typeface="Arial"/>
                <a:cs typeface="Arial"/>
                <a:sym typeface="Arial"/>
              </a:rPr>
              <a:t>beantwoord de vragen </a:t>
            </a:r>
            <a:r>
              <a:rPr lang="fi-FI" sz="1000" b="1" dirty="0">
                <a:latin typeface="Arial"/>
                <a:ea typeface="Arial"/>
                <a:cs typeface="Arial"/>
                <a:sym typeface="Arial"/>
              </a:rPr>
              <a:t>via Facebook Live </a:t>
            </a:r>
            <a:r>
              <a:rPr lang="fi-FI" sz="1000" dirty="0">
                <a:latin typeface="Arial"/>
                <a:ea typeface="Arial"/>
                <a:cs typeface="Arial"/>
                <a:sym typeface="Arial"/>
              </a:rPr>
              <a:t>om </a:t>
            </a:r>
            <a:r>
              <a:rPr lang="fi-FI" sz="1000" dirty="0" err="1">
                <a:latin typeface="Arial"/>
                <a:ea typeface="Arial"/>
                <a:cs typeface="Arial"/>
                <a:sym typeface="Arial"/>
              </a:rPr>
              <a:t>nog meer betrokkenheid te genereren</a:t>
            </a:r>
            <a:r>
              <a:rPr lang="fi-FI" sz="1000" dirty="0">
                <a:latin typeface="Arial"/>
                <a:ea typeface="Arial"/>
                <a:cs typeface="Arial"/>
                <a:sym typeface="Arial"/>
              </a:rPr>
              <a:t>.</a:t>
            </a:r>
            <a:endParaRPr sz="1000" dirty="0">
              <a:latin typeface="Arial"/>
              <a:ea typeface="Arial"/>
              <a:cs typeface="Arial"/>
              <a:sym typeface="Arial"/>
            </a:endParaRPr>
          </a:p>
          <a:p>
            <a:pPr marL="0" lvl="0" indent="0" algn="l" rtl="0">
              <a:lnSpc>
                <a:spcPct val="100000"/>
              </a:lnSpc>
              <a:spcBef>
                <a:spcPts val="0"/>
              </a:spcBef>
              <a:spcAft>
                <a:spcPts val="0"/>
              </a:spcAft>
              <a:buSzPts val="1400"/>
              <a:buNone/>
            </a:pPr>
            <a:r>
              <a:rPr lang="fi-FI" sz="1000" b="1" dirty="0" err="1">
                <a:latin typeface="Arial"/>
                <a:ea typeface="Arial"/>
                <a:cs typeface="Arial"/>
                <a:sym typeface="Arial"/>
              </a:rPr>
              <a:t>Deel </a:t>
            </a:r>
            <a:r>
              <a:rPr lang="fi-FI" sz="1000" b="1" dirty="0">
                <a:latin typeface="Arial"/>
                <a:ea typeface="Arial"/>
                <a:cs typeface="Arial"/>
                <a:sym typeface="Arial"/>
              </a:rPr>
              <a:t>een </a:t>
            </a:r>
            <a:r>
              <a:rPr lang="fi-FI" sz="1000" b="1" dirty="0" err="1">
                <a:latin typeface="Arial"/>
                <a:ea typeface="Arial"/>
                <a:cs typeface="Arial"/>
                <a:sym typeface="Arial"/>
              </a:rPr>
              <a:t>shout-out </a:t>
            </a:r>
            <a:r>
              <a:rPr lang="fi-FI" sz="1000" b="1" dirty="0">
                <a:latin typeface="Arial"/>
                <a:ea typeface="Arial"/>
                <a:cs typeface="Arial"/>
                <a:sym typeface="Arial"/>
              </a:rPr>
              <a:t>voor inhoud </a:t>
            </a:r>
            <a:r>
              <a:rPr lang="fi-FI" sz="1000" b="1" dirty="0" err="1">
                <a:latin typeface="Arial"/>
                <a:ea typeface="Arial"/>
                <a:cs typeface="Arial"/>
                <a:sym typeface="Arial"/>
              </a:rPr>
              <a:t>die is gemaakt door je fans </a:t>
            </a:r>
            <a:r>
              <a:rPr lang="fi-FI" sz="1000" b="1" dirty="0">
                <a:latin typeface="Arial"/>
                <a:ea typeface="Arial"/>
                <a:cs typeface="Arial"/>
                <a:sym typeface="Arial"/>
              </a:rPr>
              <a:t>en </a:t>
            </a:r>
            <a:r>
              <a:rPr lang="fi-FI" sz="1000" b="1" dirty="0" err="1">
                <a:latin typeface="Arial"/>
                <a:ea typeface="Arial"/>
                <a:cs typeface="Arial"/>
                <a:sym typeface="Arial"/>
              </a:rPr>
              <a:t>klanten </a:t>
            </a:r>
            <a:r>
              <a:rPr lang="fi-FI" sz="1000" dirty="0" err="1">
                <a:latin typeface="Arial"/>
                <a:ea typeface="Arial"/>
                <a:cs typeface="Arial"/>
                <a:sym typeface="Arial"/>
              </a:rPr>
              <a:t>Het delen van foto's of inhoud die is verzonden of geplaatst door fans </a:t>
            </a:r>
            <a:r>
              <a:rPr lang="fi-FI" sz="1000" dirty="0">
                <a:latin typeface="Arial"/>
                <a:ea typeface="Arial"/>
                <a:cs typeface="Arial"/>
                <a:sym typeface="Arial"/>
              </a:rPr>
              <a:t>is een </a:t>
            </a:r>
            <a:r>
              <a:rPr lang="fi-FI" sz="1000" dirty="0" err="1">
                <a:latin typeface="Arial"/>
                <a:ea typeface="Arial"/>
                <a:cs typeface="Arial"/>
                <a:sym typeface="Arial"/>
              </a:rPr>
              <a:t>geweldige manier </a:t>
            </a:r>
            <a:r>
              <a:rPr lang="fi-FI" sz="1000" dirty="0">
                <a:latin typeface="Arial"/>
                <a:ea typeface="Arial"/>
                <a:cs typeface="Arial"/>
                <a:sym typeface="Arial"/>
              </a:rPr>
              <a:t>om te laten zien </a:t>
            </a:r>
            <a:r>
              <a:rPr lang="fi-FI" sz="1000" dirty="0" err="1">
                <a:latin typeface="Arial"/>
                <a:ea typeface="Arial"/>
                <a:cs typeface="Arial"/>
                <a:sym typeface="Arial"/>
              </a:rPr>
              <a:t>hoe belangrijk je community </a:t>
            </a:r>
            <a:r>
              <a:rPr lang="fi-FI" sz="1000" dirty="0">
                <a:latin typeface="Arial"/>
                <a:ea typeface="Arial"/>
                <a:cs typeface="Arial"/>
                <a:sym typeface="Arial"/>
              </a:rPr>
              <a:t>en </a:t>
            </a:r>
            <a:r>
              <a:rPr lang="fi-FI" sz="1000" dirty="0" err="1">
                <a:latin typeface="Arial"/>
                <a:ea typeface="Arial"/>
                <a:cs typeface="Arial"/>
                <a:sym typeface="Arial"/>
              </a:rPr>
              <a:t>klanten zijn</a:t>
            </a:r>
            <a:r>
              <a:rPr lang="fi-FI" sz="1000" dirty="0">
                <a:latin typeface="Arial"/>
                <a:ea typeface="Arial"/>
                <a:cs typeface="Arial"/>
                <a:sym typeface="Arial"/>
              </a:rPr>
              <a:t>. Vergeet </a:t>
            </a:r>
            <a:r>
              <a:rPr lang="fi-FI" sz="1000" dirty="0" err="1">
                <a:latin typeface="Arial"/>
                <a:ea typeface="Arial"/>
                <a:cs typeface="Arial"/>
                <a:sym typeface="Arial"/>
              </a:rPr>
              <a:t>niet </a:t>
            </a:r>
            <a:r>
              <a:rPr lang="fi-FI" sz="1000" dirty="0">
                <a:latin typeface="Arial"/>
                <a:ea typeface="Arial"/>
                <a:cs typeface="Arial"/>
                <a:sym typeface="Arial"/>
              </a:rPr>
              <a:t>om </a:t>
            </a:r>
            <a:r>
              <a:rPr lang="fi-FI" sz="1000" b="1" dirty="0" err="1">
                <a:latin typeface="Arial"/>
                <a:ea typeface="Arial"/>
                <a:cs typeface="Arial"/>
                <a:sym typeface="Arial"/>
              </a:rPr>
              <a:t>toestemming te vragen </a:t>
            </a:r>
            <a:r>
              <a:rPr lang="fi-FI" sz="1000" dirty="0">
                <a:latin typeface="Arial"/>
                <a:ea typeface="Arial"/>
                <a:cs typeface="Arial"/>
                <a:sym typeface="Arial"/>
              </a:rPr>
              <a:t>en </a:t>
            </a:r>
            <a:r>
              <a:rPr lang="fi-FI" sz="1000" b="1" dirty="0" err="1">
                <a:latin typeface="Arial"/>
                <a:ea typeface="Arial"/>
                <a:cs typeface="Arial"/>
                <a:sym typeface="Arial"/>
              </a:rPr>
              <a:t>de maker te vermelden</a:t>
            </a:r>
            <a:r>
              <a:rPr lang="fi-FI" sz="1000" dirty="0">
                <a:latin typeface="Arial"/>
                <a:ea typeface="Arial"/>
                <a:cs typeface="Arial"/>
                <a:sym typeface="Arial"/>
              </a:rPr>
              <a:t>.</a:t>
            </a:r>
            <a:endParaRPr sz="1000" dirty="0">
              <a:latin typeface="Arial"/>
              <a:ea typeface="Arial"/>
              <a:cs typeface="Arial"/>
              <a:sym typeface="Arial"/>
            </a:endParaRPr>
          </a:p>
          <a:p>
            <a:pPr marL="0" marR="0" lvl="0" indent="0" algn="l" rtl="0">
              <a:lnSpc>
                <a:spcPct val="100000"/>
              </a:lnSpc>
              <a:spcBef>
                <a:spcPts val="1000"/>
              </a:spcBef>
              <a:spcAft>
                <a:spcPts val="0"/>
              </a:spcAft>
              <a:buClr>
                <a:srgbClr val="F2DADA"/>
              </a:buClr>
              <a:buSzPts val="960"/>
              <a:buFont typeface="Noto Sans Symbols"/>
              <a:buNone/>
            </a:pPr>
            <a:r>
              <a:rPr lang="fi-FI" sz="1000" b="1" dirty="0" err="1">
                <a:latin typeface="Arial"/>
                <a:ea typeface="Arial"/>
                <a:cs typeface="Arial"/>
                <a:sym typeface="Arial"/>
              </a:rPr>
              <a:t>Vraag </a:t>
            </a:r>
            <a:r>
              <a:rPr lang="fi-FI" sz="1000" b="1" dirty="0">
                <a:latin typeface="Arial"/>
                <a:ea typeface="Arial"/>
                <a:cs typeface="Arial"/>
                <a:sym typeface="Arial"/>
              </a:rPr>
              <a:t>om feedback </a:t>
            </a:r>
            <a:r>
              <a:rPr lang="fi-FI" sz="1000" b="1" dirty="0" err="1">
                <a:latin typeface="Arial"/>
                <a:ea typeface="Arial"/>
                <a:cs typeface="Arial"/>
                <a:sym typeface="Arial"/>
              </a:rPr>
              <a:t>van het publiek</a:t>
            </a:r>
            <a:r>
              <a:rPr lang="fi-FI" sz="1000" b="1" dirty="0">
                <a:latin typeface="Arial"/>
                <a:ea typeface="Arial"/>
                <a:cs typeface="Arial"/>
                <a:sym typeface="Arial"/>
              </a:rPr>
              <a:t>. </a:t>
            </a:r>
            <a:r>
              <a:rPr lang="fi-FI" sz="1000" i="0" u="none" strike="noStrike" cap="none" dirty="0">
                <a:solidFill>
                  <a:schemeClr val="dk1"/>
                </a:solidFill>
                <a:latin typeface="Arial"/>
                <a:ea typeface="Arial"/>
                <a:cs typeface="Arial"/>
                <a:sym typeface="Arial"/>
              </a:rPr>
              <a:t>Mensen </a:t>
            </a:r>
            <a:r>
              <a:rPr lang="fi-FI" sz="1000" i="0" u="none" strike="noStrike" cap="none" dirty="0" err="1">
                <a:solidFill>
                  <a:schemeClr val="dk1"/>
                </a:solidFill>
                <a:latin typeface="Arial"/>
                <a:ea typeface="Arial"/>
                <a:cs typeface="Arial"/>
                <a:sym typeface="Arial"/>
              </a:rPr>
              <a:t>willen er graag bij betrokken worden </a:t>
            </a:r>
            <a:r>
              <a:rPr lang="fi-FI" sz="1000" i="0" u="none" strike="noStrike" cap="none" dirty="0">
                <a:solidFill>
                  <a:schemeClr val="dk1"/>
                </a:solidFill>
                <a:latin typeface="Arial"/>
                <a:ea typeface="Arial"/>
                <a:cs typeface="Arial"/>
                <a:sym typeface="Arial"/>
              </a:rPr>
              <a:t>en </a:t>
            </a:r>
            <a:r>
              <a:rPr lang="fi-FI" sz="1000" i="0" u="none" strike="noStrike" cap="none" dirty="0" err="1">
                <a:solidFill>
                  <a:schemeClr val="dk1"/>
                </a:solidFill>
                <a:latin typeface="Arial"/>
                <a:ea typeface="Arial"/>
                <a:cs typeface="Arial"/>
                <a:sym typeface="Arial"/>
              </a:rPr>
              <a:t>het gevoel hebben dat ze ertoe doen</a:t>
            </a:r>
            <a:r>
              <a:rPr lang="fi-FI" sz="1000" i="0" u="none" strike="noStrike" cap="none" dirty="0">
                <a:solidFill>
                  <a:schemeClr val="dk1"/>
                </a:solidFill>
                <a:latin typeface="Arial"/>
                <a:ea typeface="Arial"/>
                <a:cs typeface="Arial"/>
                <a:sym typeface="Arial"/>
              </a:rPr>
              <a:t>. Hoe kun je </a:t>
            </a:r>
            <a:r>
              <a:rPr lang="fi-FI" sz="1000" i="0" u="none" strike="noStrike" cap="none" dirty="0" err="1">
                <a:solidFill>
                  <a:schemeClr val="dk1"/>
                </a:solidFill>
                <a:latin typeface="Arial"/>
                <a:ea typeface="Arial"/>
                <a:cs typeface="Arial"/>
                <a:sym typeface="Arial"/>
              </a:rPr>
              <a:t>deze menselijke eigenschap beter </a:t>
            </a:r>
            <a:r>
              <a:rPr lang="fi-FI" sz="1000" i="0" u="none" strike="noStrike" cap="none" dirty="0">
                <a:solidFill>
                  <a:schemeClr val="dk1"/>
                </a:solidFill>
                <a:latin typeface="Arial"/>
                <a:ea typeface="Arial"/>
                <a:cs typeface="Arial"/>
                <a:sym typeface="Arial"/>
              </a:rPr>
              <a:t>benutten </a:t>
            </a:r>
            <a:r>
              <a:rPr lang="fi-FI" sz="1000" i="0" u="none" strike="noStrike" cap="none" dirty="0" err="1">
                <a:solidFill>
                  <a:schemeClr val="dk1"/>
                </a:solidFill>
                <a:latin typeface="Arial"/>
                <a:ea typeface="Arial"/>
                <a:cs typeface="Arial"/>
                <a:sym typeface="Arial"/>
              </a:rPr>
              <a:t>dan </a:t>
            </a:r>
            <a:r>
              <a:rPr lang="fi-FI" sz="1000" i="0" u="none" strike="noStrike" cap="none" dirty="0">
                <a:solidFill>
                  <a:schemeClr val="dk1"/>
                </a:solidFill>
                <a:latin typeface="Arial"/>
                <a:ea typeface="Arial"/>
                <a:cs typeface="Arial"/>
                <a:sym typeface="Arial"/>
              </a:rPr>
              <a:t>door </a:t>
            </a:r>
            <a:r>
              <a:rPr lang="fi-FI" sz="1000" i="0" u="none" strike="noStrike" cap="none" dirty="0" err="1">
                <a:solidFill>
                  <a:schemeClr val="dk1"/>
                </a:solidFill>
                <a:latin typeface="Arial"/>
                <a:ea typeface="Arial"/>
                <a:cs typeface="Arial"/>
                <a:sym typeface="Arial"/>
              </a:rPr>
              <a:t>je publiek </a:t>
            </a:r>
            <a:r>
              <a:rPr lang="fi-FI" sz="1000" i="0" u="none" strike="noStrike" cap="none" dirty="0">
                <a:solidFill>
                  <a:schemeClr val="dk1"/>
                </a:solidFill>
                <a:latin typeface="Arial"/>
                <a:ea typeface="Arial"/>
                <a:cs typeface="Arial"/>
                <a:sym typeface="Arial"/>
              </a:rPr>
              <a:t>om feedback </a:t>
            </a:r>
            <a:r>
              <a:rPr lang="fi-FI" sz="1000" i="0" u="none" strike="noStrike" cap="none" dirty="0" err="1">
                <a:solidFill>
                  <a:schemeClr val="dk1"/>
                </a:solidFill>
                <a:latin typeface="Arial"/>
                <a:ea typeface="Arial"/>
                <a:cs typeface="Arial"/>
                <a:sym typeface="Arial"/>
              </a:rPr>
              <a:t>of </a:t>
            </a:r>
            <a:r>
              <a:rPr lang="fi-FI" sz="1000" i="0" u="none" strike="noStrike" cap="none" dirty="0">
                <a:solidFill>
                  <a:schemeClr val="dk1"/>
                </a:solidFill>
                <a:latin typeface="Arial"/>
                <a:ea typeface="Arial"/>
                <a:cs typeface="Arial"/>
                <a:sym typeface="Arial"/>
              </a:rPr>
              <a:t>hulp te </a:t>
            </a:r>
            <a:r>
              <a:rPr lang="fi-FI" sz="1000" i="0" u="none" strike="noStrike" cap="none" dirty="0" err="1">
                <a:solidFill>
                  <a:schemeClr val="dk1"/>
                </a:solidFill>
                <a:latin typeface="Arial"/>
                <a:ea typeface="Arial"/>
                <a:cs typeface="Arial"/>
                <a:sym typeface="Arial"/>
              </a:rPr>
              <a:t>vragen bij het maken van keuzes </a:t>
            </a:r>
            <a:r>
              <a:rPr lang="fi-FI" sz="1000" i="0" u="none" strike="noStrike" cap="none" dirty="0">
                <a:solidFill>
                  <a:schemeClr val="dk1"/>
                </a:solidFill>
                <a:latin typeface="Arial"/>
                <a:ea typeface="Arial"/>
                <a:cs typeface="Arial"/>
                <a:sym typeface="Arial"/>
              </a:rPr>
              <a:t>in </a:t>
            </a:r>
            <a:r>
              <a:rPr lang="fi-FI" sz="1000" i="0" u="none" strike="noStrike" cap="none" dirty="0" err="1">
                <a:solidFill>
                  <a:schemeClr val="dk1"/>
                </a:solidFill>
                <a:latin typeface="Arial"/>
                <a:ea typeface="Arial"/>
                <a:cs typeface="Arial"/>
                <a:sym typeface="Arial"/>
              </a:rPr>
              <a:t>je </a:t>
            </a:r>
            <a:r>
              <a:rPr lang="fi-FI" sz="1000" i="0" u="none" strike="noStrike" cap="none" dirty="0">
                <a:solidFill>
                  <a:schemeClr val="dk1"/>
                </a:solidFill>
                <a:latin typeface="Arial"/>
                <a:ea typeface="Arial"/>
                <a:cs typeface="Arial"/>
                <a:sym typeface="Arial"/>
              </a:rPr>
              <a:t>bedrijf?  </a:t>
            </a:r>
            <a:r>
              <a:rPr lang="fi-FI" sz="1000" i="0" u="none" strike="noStrike" cap="none" dirty="0" err="1">
                <a:solidFill>
                  <a:schemeClr val="dk1"/>
                </a:solidFill>
                <a:latin typeface="Arial"/>
                <a:ea typeface="Arial"/>
                <a:cs typeface="Arial"/>
                <a:sym typeface="Arial"/>
              </a:rPr>
              <a:t>Deze tactiek kan wonderen doen </a:t>
            </a:r>
            <a:r>
              <a:rPr lang="fi-FI" sz="1000" i="0" u="none" strike="noStrike" cap="none" dirty="0">
                <a:solidFill>
                  <a:schemeClr val="dk1"/>
                </a:solidFill>
                <a:latin typeface="Arial"/>
                <a:ea typeface="Arial"/>
                <a:cs typeface="Arial"/>
                <a:sym typeface="Arial"/>
              </a:rPr>
              <a:t>om </a:t>
            </a:r>
            <a:r>
              <a:rPr lang="fi-FI" sz="1000" i="0" u="none" strike="noStrike" cap="none" dirty="0" err="1">
                <a:solidFill>
                  <a:schemeClr val="dk1"/>
                </a:solidFill>
                <a:latin typeface="Arial"/>
                <a:ea typeface="Arial"/>
                <a:cs typeface="Arial"/>
                <a:sym typeface="Arial"/>
              </a:rPr>
              <a:t>de betrokkenheid te vergroten</a:t>
            </a:r>
            <a:r>
              <a:rPr lang="fi-FI" sz="1000" i="0" u="none" strike="noStrike" cap="none" dirty="0">
                <a:solidFill>
                  <a:schemeClr val="dk1"/>
                </a:solidFill>
                <a:latin typeface="Arial"/>
                <a:ea typeface="Arial"/>
                <a:cs typeface="Arial"/>
                <a:sym typeface="Arial"/>
              </a:rPr>
              <a:t>.</a:t>
            </a:r>
            <a:endParaRPr sz="1000" dirty="0">
              <a:latin typeface="Arial"/>
              <a:ea typeface="Arial"/>
              <a:cs typeface="Arial"/>
              <a:sym typeface="Arial"/>
            </a:endParaRPr>
          </a:p>
          <a:p>
            <a:pPr marL="0" marR="0" lvl="0" indent="0" algn="l" rtl="0">
              <a:lnSpc>
                <a:spcPct val="100000"/>
              </a:lnSpc>
              <a:spcBef>
                <a:spcPts val="1000"/>
              </a:spcBef>
              <a:spcAft>
                <a:spcPts val="0"/>
              </a:spcAft>
              <a:buClr>
                <a:srgbClr val="F2DADA"/>
              </a:buClr>
              <a:buSzPts val="960"/>
              <a:buFont typeface="Noto Sans Symbols"/>
              <a:buNone/>
            </a:pPr>
            <a:r>
              <a:rPr lang="fi-FI" sz="1000" b="1" i="0" u="none" strike="noStrike" cap="none" dirty="0" err="1">
                <a:solidFill>
                  <a:schemeClr val="dk1"/>
                </a:solidFill>
                <a:latin typeface="Arial"/>
                <a:ea typeface="Arial"/>
                <a:cs typeface="Arial"/>
                <a:sym typeface="Arial"/>
              </a:rPr>
              <a:t>Anticipeer op de behoeften van je gemeenschap</a:t>
            </a:r>
            <a:r>
              <a:rPr lang="fi-FI" sz="1000" b="1"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Het verstrekken van informatie die je publiek wil </a:t>
            </a:r>
            <a:r>
              <a:rPr lang="fi-FI" sz="1000" i="0" u="none" strike="noStrike" cap="none" dirty="0">
                <a:solidFill>
                  <a:schemeClr val="dk1"/>
                </a:solidFill>
                <a:latin typeface="Arial"/>
                <a:ea typeface="Arial"/>
                <a:cs typeface="Arial"/>
                <a:sym typeface="Arial"/>
              </a:rPr>
              <a:t>en </a:t>
            </a:r>
            <a:r>
              <a:rPr lang="fi-FI" sz="1000" i="0" u="none" strike="noStrike" cap="none" dirty="0" err="1">
                <a:solidFill>
                  <a:schemeClr val="dk1"/>
                </a:solidFill>
                <a:latin typeface="Arial"/>
                <a:ea typeface="Arial"/>
                <a:cs typeface="Arial"/>
                <a:sym typeface="Arial"/>
              </a:rPr>
              <a:t>nuttig vindt, trekt niet alleen reacties </a:t>
            </a:r>
            <a:r>
              <a:rPr lang="fi-FI" sz="1000" i="0" u="none" strike="noStrike" cap="none" dirty="0">
                <a:solidFill>
                  <a:schemeClr val="dk1"/>
                </a:solidFill>
                <a:latin typeface="Arial"/>
                <a:ea typeface="Arial"/>
                <a:cs typeface="Arial"/>
                <a:sym typeface="Arial"/>
              </a:rPr>
              <a:t>en </a:t>
            </a:r>
            <a:r>
              <a:rPr lang="fi-FI" sz="1000" i="0" u="none" strike="noStrike" cap="none" dirty="0" err="1">
                <a:solidFill>
                  <a:schemeClr val="dk1"/>
                </a:solidFill>
                <a:latin typeface="Arial"/>
                <a:ea typeface="Arial"/>
                <a:cs typeface="Arial"/>
                <a:sym typeface="Arial"/>
              </a:rPr>
              <a:t>shares aan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maar het is ook de op twee na meest voorkomende reden voor consumenten </a:t>
            </a:r>
            <a:r>
              <a:rPr lang="fi-FI" sz="1000" i="0" u="none" strike="noStrike" cap="none" dirty="0">
                <a:solidFill>
                  <a:schemeClr val="dk1"/>
                </a:solidFill>
                <a:latin typeface="Arial"/>
                <a:ea typeface="Arial"/>
                <a:cs typeface="Arial"/>
                <a:sym typeface="Arial"/>
              </a:rPr>
              <a:t>om </a:t>
            </a:r>
            <a:r>
              <a:rPr lang="fi-FI" sz="1000" i="0" u="none" strike="noStrike" cap="none" dirty="0" err="1">
                <a:solidFill>
                  <a:schemeClr val="dk1"/>
                </a:solidFill>
                <a:latin typeface="Arial"/>
                <a:ea typeface="Arial"/>
                <a:cs typeface="Arial"/>
                <a:sym typeface="Arial"/>
              </a:rPr>
              <a:t>bij </a:t>
            </a:r>
            <a:r>
              <a:rPr lang="fi-FI" sz="1000" i="0" u="none" strike="noStrike" cap="none" dirty="0">
                <a:solidFill>
                  <a:schemeClr val="dk1"/>
                </a:solidFill>
                <a:latin typeface="Arial"/>
                <a:ea typeface="Arial"/>
                <a:cs typeface="Arial"/>
                <a:sym typeface="Arial"/>
              </a:rPr>
              <a:t>een bedrijf te </a:t>
            </a:r>
            <a:r>
              <a:rPr lang="fi-FI" sz="1000" i="0" u="none" strike="noStrike" cap="none" dirty="0" err="1">
                <a:solidFill>
                  <a:schemeClr val="dk1"/>
                </a:solidFill>
                <a:latin typeface="Arial"/>
                <a:ea typeface="Arial"/>
                <a:cs typeface="Arial"/>
                <a:sym typeface="Arial"/>
              </a:rPr>
              <a:t>kopen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Hoe beter je de mensen kent </a:t>
            </a:r>
            <a:r>
              <a:rPr lang="fi-FI" sz="1000" i="0" u="none" strike="noStrike" cap="none" dirty="0">
                <a:solidFill>
                  <a:schemeClr val="dk1"/>
                </a:solidFill>
                <a:latin typeface="Arial"/>
                <a:ea typeface="Arial"/>
                <a:cs typeface="Arial"/>
                <a:sym typeface="Arial"/>
              </a:rPr>
              <a:t>en </a:t>
            </a:r>
            <a:r>
              <a:rPr lang="fi-FI" sz="1000" i="0" u="none" strike="noStrike" cap="none" dirty="0" err="1">
                <a:solidFill>
                  <a:schemeClr val="dk1"/>
                </a:solidFill>
                <a:latin typeface="Arial"/>
                <a:ea typeface="Arial"/>
                <a:cs typeface="Arial"/>
                <a:sym typeface="Arial"/>
              </a:rPr>
              <a:t>begrijpt die je </a:t>
            </a:r>
            <a:r>
              <a:rPr lang="fi-FI" sz="1000" i="0" u="none" strike="noStrike" cap="none" dirty="0">
                <a:solidFill>
                  <a:schemeClr val="dk1"/>
                </a:solidFill>
                <a:latin typeface="Arial"/>
                <a:ea typeface="Arial"/>
                <a:cs typeface="Arial"/>
                <a:sym typeface="Arial"/>
              </a:rPr>
              <a:t>wilt </a:t>
            </a:r>
            <a:r>
              <a:rPr lang="fi-FI" sz="1000" i="0" u="none" strike="noStrike" cap="none" dirty="0" err="1">
                <a:solidFill>
                  <a:schemeClr val="dk1"/>
                </a:solidFill>
                <a:latin typeface="Arial"/>
                <a:ea typeface="Arial"/>
                <a:cs typeface="Arial"/>
                <a:sym typeface="Arial"/>
              </a:rPr>
              <a:t>aantrekken </a:t>
            </a:r>
            <a:r>
              <a:rPr lang="fi-FI" sz="1000" i="0" u="none" strike="noStrike" cap="none" dirty="0">
                <a:solidFill>
                  <a:schemeClr val="dk1"/>
                </a:solidFill>
                <a:latin typeface="Arial"/>
                <a:ea typeface="Arial"/>
                <a:cs typeface="Arial"/>
                <a:sym typeface="Arial"/>
              </a:rPr>
              <a:t>en </a:t>
            </a:r>
            <a:r>
              <a:rPr lang="fi-FI" sz="1000" i="0" u="none" strike="noStrike" cap="none" dirty="0" err="1">
                <a:solidFill>
                  <a:schemeClr val="dk1"/>
                </a:solidFill>
                <a:latin typeface="Arial"/>
                <a:ea typeface="Arial"/>
                <a:cs typeface="Arial"/>
                <a:sym typeface="Arial"/>
              </a:rPr>
              <a:t>met wie je wilt communiceren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hoe makkelijker </a:t>
            </a:r>
            <a:r>
              <a:rPr lang="fi-FI" sz="1000" i="0" u="none" strike="noStrike" cap="none" dirty="0">
                <a:solidFill>
                  <a:schemeClr val="dk1"/>
                </a:solidFill>
                <a:latin typeface="Arial"/>
                <a:ea typeface="Arial"/>
                <a:cs typeface="Arial"/>
                <a:sym typeface="Arial"/>
              </a:rPr>
              <a:t>het is om </a:t>
            </a:r>
            <a:r>
              <a:rPr lang="fi-FI" sz="1000" i="0" u="none" strike="noStrike" cap="none" dirty="0" err="1">
                <a:solidFill>
                  <a:schemeClr val="dk1"/>
                </a:solidFill>
                <a:latin typeface="Arial"/>
                <a:ea typeface="Arial"/>
                <a:cs typeface="Arial"/>
                <a:sym typeface="Arial"/>
              </a:rPr>
              <a:t>informatie te delen die zij waarderen</a:t>
            </a:r>
            <a:r>
              <a:rPr lang="fi-FI" sz="1000" i="0" u="none" strike="noStrike" cap="none" dirty="0">
                <a:solidFill>
                  <a:schemeClr val="dk1"/>
                </a:solidFill>
                <a:latin typeface="Arial"/>
                <a:ea typeface="Arial"/>
                <a:cs typeface="Arial"/>
                <a:sym typeface="Arial"/>
              </a:rPr>
              <a:t>.  En </a:t>
            </a:r>
            <a:r>
              <a:rPr lang="fi-FI" sz="1000" i="0" u="none" strike="noStrike" cap="none" dirty="0" err="1">
                <a:solidFill>
                  <a:schemeClr val="dk1"/>
                </a:solidFill>
                <a:latin typeface="Arial"/>
                <a:ea typeface="Arial"/>
                <a:cs typeface="Arial"/>
                <a:sym typeface="Arial"/>
              </a:rPr>
              <a:t>denk niet </a:t>
            </a:r>
            <a:r>
              <a:rPr lang="fi-FI" sz="1000" i="0" u="none" strike="noStrike" cap="none" dirty="0">
                <a:solidFill>
                  <a:schemeClr val="dk1"/>
                </a:solidFill>
                <a:latin typeface="Arial"/>
                <a:ea typeface="Arial"/>
                <a:cs typeface="Arial"/>
                <a:sym typeface="Arial"/>
              </a:rPr>
              <a:t>dat </a:t>
            </a:r>
            <a:r>
              <a:rPr lang="fi-FI" sz="1000" i="0" u="none" strike="noStrike" cap="none" dirty="0" err="1">
                <a:solidFill>
                  <a:schemeClr val="dk1"/>
                </a:solidFill>
                <a:latin typeface="Arial"/>
                <a:ea typeface="Arial"/>
                <a:cs typeface="Arial"/>
                <a:sym typeface="Arial"/>
              </a:rPr>
              <a:t>je alle informatie zelf moet creëren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Het delen van content die door anderen is gemaakt, kan ook voor veel betrokkenheid zorgen</a:t>
            </a:r>
            <a:r>
              <a:rPr lang="fi-FI" sz="1000" i="0" u="none" strike="noStrike" cap="none" dirty="0">
                <a:solidFill>
                  <a:schemeClr val="dk1"/>
                </a:solidFill>
                <a:latin typeface="Arial"/>
                <a:ea typeface="Arial"/>
                <a:cs typeface="Arial"/>
                <a:sym typeface="Arial"/>
              </a:rPr>
              <a:t>!</a:t>
            </a:r>
            <a:endParaRPr sz="1000" dirty="0">
              <a:latin typeface="Arial"/>
              <a:ea typeface="Arial"/>
              <a:cs typeface="Arial"/>
              <a:sym typeface="Arial"/>
            </a:endParaRPr>
          </a:p>
          <a:p>
            <a:pPr marL="0" marR="0" lvl="0" indent="0" algn="l" rtl="0">
              <a:lnSpc>
                <a:spcPct val="100000"/>
              </a:lnSpc>
              <a:spcBef>
                <a:spcPts val="1000"/>
              </a:spcBef>
              <a:spcAft>
                <a:spcPts val="0"/>
              </a:spcAft>
              <a:buClr>
                <a:srgbClr val="E5B8B7"/>
              </a:buClr>
              <a:buSzPts val="960"/>
              <a:buFont typeface="Noto Sans Symbols"/>
              <a:buNone/>
            </a:pPr>
            <a:r>
              <a:rPr lang="fi-FI" sz="1000" b="1" i="0" u="none" strike="noStrike" cap="none" dirty="0" err="1">
                <a:solidFill>
                  <a:schemeClr val="dk1"/>
                </a:solidFill>
                <a:latin typeface="Arial"/>
                <a:ea typeface="Arial"/>
                <a:cs typeface="Arial"/>
                <a:sym typeface="Arial"/>
              </a:rPr>
              <a:t>Speel </a:t>
            </a:r>
            <a:r>
              <a:rPr lang="fi-FI" sz="1000" b="1" i="0" u="none" strike="noStrike" cap="none" dirty="0">
                <a:solidFill>
                  <a:schemeClr val="dk1"/>
                </a:solidFill>
                <a:latin typeface="Arial"/>
                <a:ea typeface="Arial"/>
                <a:cs typeface="Arial"/>
                <a:sym typeface="Arial"/>
              </a:rPr>
              <a:t>in op </a:t>
            </a:r>
            <a:r>
              <a:rPr lang="fi-FI" sz="1000" b="1" i="0" u="none" strike="noStrike" cap="none" dirty="0" err="1">
                <a:solidFill>
                  <a:schemeClr val="dk1"/>
                </a:solidFill>
                <a:latin typeface="Arial"/>
                <a:ea typeface="Arial"/>
                <a:cs typeface="Arial"/>
                <a:sym typeface="Arial"/>
              </a:rPr>
              <a:t>wat actueel is</a:t>
            </a:r>
            <a:r>
              <a:rPr lang="fi-FI" sz="1000" b="1"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Het delen van berichten die gaan over wat </a:t>
            </a:r>
            <a:r>
              <a:rPr lang="fi-FI" sz="1000" i="0" u="none" strike="noStrike" cap="none" dirty="0">
                <a:solidFill>
                  <a:schemeClr val="dk1"/>
                </a:solidFill>
                <a:latin typeface="Arial"/>
                <a:ea typeface="Arial"/>
                <a:cs typeface="Arial"/>
                <a:sym typeface="Arial"/>
              </a:rPr>
              <a:t>er gebeurt in de </a:t>
            </a:r>
            <a:r>
              <a:rPr lang="fi-FI" sz="1000" i="0" u="none" strike="noStrike" cap="none" dirty="0" err="1">
                <a:solidFill>
                  <a:schemeClr val="dk1"/>
                </a:solidFill>
                <a:latin typeface="Arial"/>
                <a:ea typeface="Arial"/>
                <a:cs typeface="Arial"/>
                <a:sym typeface="Arial"/>
              </a:rPr>
              <a:t>wereld van je publiek </a:t>
            </a:r>
            <a:r>
              <a:rPr lang="fi-FI" sz="1000" i="0" u="none" strike="noStrike" cap="none" dirty="0">
                <a:solidFill>
                  <a:schemeClr val="dk1"/>
                </a:solidFill>
                <a:latin typeface="Arial"/>
                <a:ea typeface="Arial"/>
                <a:cs typeface="Arial"/>
                <a:sym typeface="Arial"/>
              </a:rPr>
              <a:t>is een </a:t>
            </a:r>
            <a:r>
              <a:rPr lang="fi-FI" sz="1000" i="0" u="none" strike="noStrike" cap="none" dirty="0" err="1">
                <a:solidFill>
                  <a:schemeClr val="dk1"/>
                </a:solidFill>
                <a:latin typeface="Arial"/>
                <a:ea typeface="Arial"/>
                <a:cs typeface="Arial"/>
                <a:sym typeface="Arial"/>
              </a:rPr>
              <a:t>geweldige manier </a:t>
            </a:r>
            <a:r>
              <a:rPr lang="fi-FI" sz="1000" i="0" u="none" strike="noStrike" cap="none" dirty="0">
                <a:solidFill>
                  <a:schemeClr val="dk1"/>
                </a:solidFill>
                <a:latin typeface="Arial"/>
                <a:ea typeface="Arial"/>
                <a:cs typeface="Arial"/>
                <a:sym typeface="Arial"/>
              </a:rPr>
              <a:t>om </a:t>
            </a:r>
            <a:r>
              <a:rPr lang="fi-FI" sz="1000" i="0" u="none" strike="noStrike" cap="none" dirty="0" err="1">
                <a:solidFill>
                  <a:schemeClr val="dk1"/>
                </a:solidFill>
                <a:latin typeface="Arial"/>
                <a:ea typeface="Arial"/>
                <a:cs typeface="Arial"/>
                <a:sym typeface="Arial"/>
              </a:rPr>
              <a:t>reacties aan te moedigen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Hierdoor kun je </a:t>
            </a:r>
            <a:r>
              <a:rPr lang="fi-FI" sz="1000" i="0" u="none" strike="noStrike" cap="none" dirty="0">
                <a:solidFill>
                  <a:schemeClr val="dk1"/>
                </a:solidFill>
                <a:latin typeface="Arial"/>
                <a:ea typeface="Arial"/>
                <a:cs typeface="Arial"/>
                <a:sym typeface="Arial"/>
              </a:rPr>
              <a:t>deelnemen aan </a:t>
            </a:r>
            <a:r>
              <a:rPr lang="fi-FI" sz="1000" i="0" u="none" strike="noStrike" cap="none" dirty="0" err="1">
                <a:solidFill>
                  <a:schemeClr val="dk1"/>
                </a:solidFill>
                <a:latin typeface="Arial"/>
                <a:ea typeface="Arial"/>
                <a:cs typeface="Arial"/>
                <a:sym typeface="Arial"/>
              </a:rPr>
              <a:t>de gesprekken die mensen al voeren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zodat je aanwezigheid meer lijkt op die </a:t>
            </a:r>
            <a:r>
              <a:rPr lang="fi-FI" sz="1000" i="0" u="none" strike="noStrike" cap="none" dirty="0">
                <a:solidFill>
                  <a:schemeClr val="dk1"/>
                </a:solidFill>
                <a:latin typeface="Arial"/>
                <a:ea typeface="Arial"/>
                <a:cs typeface="Arial"/>
                <a:sym typeface="Arial"/>
              </a:rPr>
              <a:t>van een </a:t>
            </a:r>
            <a:r>
              <a:rPr lang="fi-FI" sz="1000" i="0" u="none" strike="noStrike" cap="none" dirty="0" err="1">
                <a:solidFill>
                  <a:schemeClr val="dk1"/>
                </a:solidFill>
                <a:latin typeface="Arial"/>
                <a:ea typeface="Arial"/>
                <a:cs typeface="Arial"/>
                <a:sym typeface="Arial"/>
              </a:rPr>
              <a:t>vriend dan op die van </a:t>
            </a:r>
            <a:r>
              <a:rPr lang="fi-FI" sz="1000" i="0" u="none" strike="noStrike" cap="none" dirty="0">
                <a:solidFill>
                  <a:schemeClr val="dk1"/>
                </a:solidFill>
                <a:latin typeface="Arial"/>
                <a:ea typeface="Arial"/>
                <a:cs typeface="Arial"/>
                <a:sym typeface="Arial"/>
              </a:rPr>
              <a:t>een </a:t>
            </a:r>
            <a:r>
              <a:rPr lang="fi-FI" sz="1000" i="0" u="none" strike="noStrike" cap="none" dirty="0" err="1">
                <a:solidFill>
                  <a:schemeClr val="dk1"/>
                </a:solidFill>
                <a:latin typeface="Arial"/>
                <a:ea typeface="Arial"/>
                <a:cs typeface="Arial"/>
                <a:sym typeface="Arial"/>
              </a:rPr>
              <a:t>entiteit die probeert </a:t>
            </a:r>
            <a:r>
              <a:rPr lang="fi-FI" sz="1000" i="0" u="none" strike="noStrike" cap="none" dirty="0">
                <a:solidFill>
                  <a:schemeClr val="dk1"/>
                </a:solidFill>
                <a:latin typeface="Arial"/>
                <a:ea typeface="Arial"/>
                <a:cs typeface="Arial"/>
                <a:sym typeface="Arial"/>
              </a:rPr>
              <a:t>te </a:t>
            </a:r>
            <a:r>
              <a:rPr lang="fi-FI" sz="1000" i="0" u="none" strike="noStrike" cap="none" dirty="0" err="1">
                <a:solidFill>
                  <a:schemeClr val="dk1"/>
                </a:solidFill>
                <a:latin typeface="Arial"/>
                <a:ea typeface="Arial"/>
                <a:cs typeface="Arial"/>
                <a:sym typeface="Arial"/>
              </a:rPr>
              <a:t>verkopen</a:t>
            </a:r>
            <a:r>
              <a:rPr lang="fi-FI" sz="1000" i="0" u="none" strike="noStrike" cap="none" dirty="0">
                <a:solidFill>
                  <a:schemeClr val="dk1"/>
                </a:solidFill>
                <a:latin typeface="Arial"/>
                <a:ea typeface="Arial"/>
                <a:cs typeface="Arial"/>
                <a:sym typeface="Arial"/>
              </a:rPr>
              <a:t>. En </a:t>
            </a:r>
            <a:r>
              <a:rPr lang="fi-FI" sz="1000" i="0" u="none" strike="noStrike" cap="none" dirty="0" err="1">
                <a:solidFill>
                  <a:schemeClr val="dk1"/>
                </a:solidFill>
                <a:latin typeface="Arial"/>
                <a:ea typeface="Arial"/>
                <a:cs typeface="Arial"/>
                <a:sym typeface="Arial"/>
              </a:rPr>
              <a:t>mensen reageren veel beter </a:t>
            </a:r>
            <a:r>
              <a:rPr lang="fi-FI" sz="1000" i="0" u="none" strike="noStrike" cap="none" dirty="0">
                <a:solidFill>
                  <a:schemeClr val="dk1"/>
                </a:solidFill>
                <a:latin typeface="Arial"/>
                <a:ea typeface="Arial"/>
                <a:cs typeface="Arial"/>
                <a:sym typeface="Arial"/>
              </a:rPr>
              <a:t>op </a:t>
            </a:r>
            <a:r>
              <a:rPr lang="fi-FI" sz="1000" i="0" u="none" strike="noStrike" cap="none" dirty="0" err="1">
                <a:solidFill>
                  <a:schemeClr val="dk1"/>
                </a:solidFill>
                <a:latin typeface="Arial"/>
                <a:ea typeface="Arial"/>
                <a:cs typeface="Arial"/>
                <a:sym typeface="Arial"/>
              </a:rPr>
              <a:t>vrienden dan op verkopers</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Alle bedrijven hebben het over de seizoenen </a:t>
            </a:r>
            <a:r>
              <a:rPr lang="fi-FI" sz="1000" i="0" u="none" strike="noStrike" cap="none" dirty="0">
                <a:solidFill>
                  <a:schemeClr val="dk1"/>
                </a:solidFill>
                <a:latin typeface="Arial"/>
                <a:ea typeface="Arial"/>
                <a:cs typeface="Arial"/>
                <a:sym typeface="Arial"/>
              </a:rPr>
              <a:t>en </a:t>
            </a:r>
            <a:r>
              <a:rPr lang="fi-FI" sz="1000" i="0" u="none" strike="noStrike" cap="none" dirty="0" err="1">
                <a:solidFill>
                  <a:schemeClr val="dk1"/>
                </a:solidFill>
                <a:latin typeface="Arial"/>
                <a:ea typeface="Arial"/>
                <a:cs typeface="Arial"/>
                <a:sym typeface="Arial"/>
              </a:rPr>
              <a:t>belangrijke momenten </a:t>
            </a:r>
            <a:r>
              <a:rPr lang="fi-FI" sz="1000" i="0" u="none" strike="noStrike" cap="none" dirty="0">
                <a:solidFill>
                  <a:schemeClr val="dk1"/>
                </a:solidFill>
                <a:latin typeface="Arial"/>
                <a:ea typeface="Arial"/>
                <a:cs typeface="Arial"/>
                <a:sym typeface="Arial"/>
              </a:rPr>
              <a:t>in </a:t>
            </a:r>
            <a:r>
              <a:rPr lang="fi-FI" sz="1000" i="0" u="none" strike="noStrike" cap="none" dirty="0" err="1">
                <a:solidFill>
                  <a:schemeClr val="dk1"/>
                </a:solidFill>
                <a:latin typeface="Arial"/>
                <a:ea typeface="Arial"/>
                <a:cs typeface="Arial"/>
                <a:sym typeface="Arial"/>
              </a:rPr>
              <a:t>elke marketingkalender</a:t>
            </a:r>
            <a:r>
              <a:rPr lang="fi-FI" sz="1000" i="0" u="none" strike="noStrike" cap="none" dirty="0">
                <a:solidFill>
                  <a:schemeClr val="dk1"/>
                </a:solidFill>
                <a:latin typeface="Arial"/>
                <a:ea typeface="Arial"/>
                <a:cs typeface="Arial"/>
                <a:sym typeface="Arial"/>
              </a:rPr>
              <a:t>. Om </a:t>
            </a:r>
            <a:r>
              <a:rPr lang="fi-FI" sz="1000" i="0" u="none" strike="noStrike" cap="none" dirty="0" err="1">
                <a:solidFill>
                  <a:schemeClr val="dk1"/>
                </a:solidFill>
                <a:latin typeface="Arial"/>
                <a:ea typeface="Arial"/>
                <a:cs typeface="Arial"/>
                <a:sym typeface="Arial"/>
              </a:rPr>
              <a:t>echt op te vallen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maak je berichten die aansluiten bij </a:t>
            </a:r>
            <a:r>
              <a:rPr lang="fi-FI" sz="1000" i="0" u="none" strike="noStrike" cap="none" dirty="0">
                <a:solidFill>
                  <a:schemeClr val="dk1"/>
                </a:solidFill>
                <a:latin typeface="Arial"/>
                <a:ea typeface="Arial"/>
                <a:cs typeface="Arial"/>
                <a:sym typeface="Arial"/>
              </a:rPr>
              <a:t>nieuws </a:t>
            </a:r>
            <a:r>
              <a:rPr lang="fi-FI" sz="1000" i="0" u="none" strike="noStrike" cap="none" dirty="0" err="1">
                <a:solidFill>
                  <a:schemeClr val="dk1"/>
                </a:solidFill>
                <a:latin typeface="Arial"/>
                <a:ea typeface="Arial"/>
                <a:cs typeface="Arial"/>
                <a:sym typeface="Arial"/>
              </a:rPr>
              <a:t>waarvan je weet dat je publiek erom geeft of dat hen aangaat</a:t>
            </a:r>
            <a:r>
              <a:rPr lang="fi-FI" sz="1000" i="0" u="none" strike="noStrike" cap="none" dirty="0">
                <a:solidFill>
                  <a:schemeClr val="dk1"/>
                </a:solidFill>
                <a:latin typeface="Arial"/>
                <a:ea typeface="Arial"/>
                <a:cs typeface="Arial"/>
                <a:sym typeface="Arial"/>
              </a:rPr>
              <a:t>.</a:t>
            </a:r>
            <a:endParaRPr sz="1000" dirty="0">
              <a:latin typeface="Arial"/>
              <a:ea typeface="Arial"/>
              <a:cs typeface="Arial"/>
              <a:sym typeface="Arial"/>
            </a:endParaRPr>
          </a:p>
          <a:p>
            <a:pPr marL="0" marR="0" lvl="0" indent="0" algn="l" rtl="0">
              <a:lnSpc>
                <a:spcPct val="100000"/>
              </a:lnSpc>
              <a:spcBef>
                <a:spcPts val="1000"/>
              </a:spcBef>
              <a:spcAft>
                <a:spcPts val="0"/>
              </a:spcAft>
              <a:buClr>
                <a:srgbClr val="F2DADA"/>
              </a:buClr>
              <a:buSzPts val="960"/>
              <a:buFont typeface="Noto Sans Symbols"/>
              <a:buNone/>
            </a:pPr>
            <a:r>
              <a:rPr lang="fi-FI" sz="1000" b="1" i="0" u="none" strike="noStrike" cap="none" dirty="0" err="1">
                <a:solidFill>
                  <a:schemeClr val="dk1"/>
                </a:solidFill>
                <a:latin typeface="Arial"/>
                <a:ea typeface="Arial"/>
                <a:cs typeface="Arial"/>
                <a:sym typeface="Arial"/>
              </a:rPr>
              <a:t>Praat over betrokkenheid bij de gemeenschap buiten het </a:t>
            </a:r>
            <a:r>
              <a:rPr lang="fi-FI" sz="1000" b="1" i="0" u="none" strike="noStrike" cap="none" dirty="0">
                <a:solidFill>
                  <a:schemeClr val="dk1"/>
                </a:solidFill>
                <a:latin typeface="Arial"/>
                <a:ea typeface="Arial"/>
                <a:cs typeface="Arial"/>
                <a:sym typeface="Arial"/>
              </a:rPr>
              <a:t>bedrijfsleven. </a:t>
            </a:r>
            <a:r>
              <a:rPr lang="fi-FI" sz="1000" i="0" u="none" strike="noStrike" cap="none" dirty="0">
                <a:solidFill>
                  <a:schemeClr val="dk1"/>
                </a:solidFill>
                <a:latin typeface="Arial"/>
                <a:ea typeface="Arial"/>
                <a:cs typeface="Arial"/>
                <a:sym typeface="Arial"/>
              </a:rPr>
              <a:t>Mensen </a:t>
            </a:r>
            <a:r>
              <a:rPr lang="fi-FI" sz="1000" i="0" u="none" strike="noStrike" cap="none" dirty="0" err="1">
                <a:solidFill>
                  <a:schemeClr val="dk1"/>
                </a:solidFill>
                <a:latin typeface="Arial"/>
                <a:ea typeface="Arial"/>
                <a:cs typeface="Arial"/>
                <a:sym typeface="Arial"/>
              </a:rPr>
              <a:t>houden van bedrijven die meer </a:t>
            </a:r>
            <a:r>
              <a:rPr lang="fi-FI" sz="1000" i="0" u="none" strike="noStrike" cap="none" dirty="0">
                <a:solidFill>
                  <a:schemeClr val="dk1"/>
                </a:solidFill>
                <a:latin typeface="Arial"/>
                <a:ea typeface="Arial"/>
                <a:cs typeface="Arial"/>
                <a:sym typeface="Arial"/>
              </a:rPr>
              <a:t>doen </a:t>
            </a:r>
            <a:r>
              <a:rPr lang="fi-FI" sz="1000" i="0" u="none" strike="noStrike" cap="none" dirty="0" err="1">
                <a:solidFill>
                  <a:schemeClr val="dk1"/>
                </a:solidFill>
                <a:latin typeface="Arial"/>
                <a:ea typeface="Arial"/>
                <a:cs typeface="Arial"/>
                <a:sym typeface="Arial"/>
              </a:rPr>
              <a:t>dan </a:t>
            </a:r>
            <a:r>
              <a:rPr lang="fi-FI" sz="1000" i="0" u="none" strike="noStrike" cap="none" dirty="0">
                <a:solidFill>
                  <a:schemeClr val="dk1"/>
                </a:solidFill>
                <a:latin typeface="Arial"/>
                <a:ea typeface="Arial"/>
                <a:cs typeface="Arial"/>
                <a:sym typeface="Arial"/>
              </a:rPr>
              <a:t>alleen geld </a:t>
            </a:r>
            <a:r>
              <a:rPr lang="fi-FI" sz="1000" i="0" u="none" strike="noStrike" cap="none" dirty="0" err="1">
                <a:solidFill>
                  <a:schemeClr val="dk1"/>
                </a:solidFill>
                <a:latin typeface="Arial"/>
                <a:ea typeface="Arial"/>
                <a:cs typeface="Arial"/>
                <a:sym typeface="Arial"/>
              </a:rPr>
              <a:t>verdienen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Deel updates over non-profits die je ondersteunt</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fondsenwervende activiteiten waar je </a:t>
            </a:r>
            <a:r>
              <a:rPr lang="fi-FI" sz="1000" i="0" u="none" strike="noStrike" cap="none" dirty="0">
                <a:solidFill>
                  <a:schemeClr val="dk1"/>
                </a:solidFill>
                <a:latin typeface="Arial"/>
                <a:ea typeface="Arial"/>
                <a:cs typeface="Arial"/>
                <a:sym typeface="Arial"/>
              </a:rPr>
              <a:t>als bedrijf </a:t>
            </a:r>
            <a:r>
              <a:rPr lang="fi-FI" sz="1000" i="0" u="none" strike="noStrike" cap="none" dirty="0" err="1">
                <a:solidFill>
                  <a:schemeClr val="dk1"/>
                </a:solidFill>
                <a:latin typeface="Arial"/>
                <a:ea typeface="Arial"/>
                <a:cs typeface="Arial"/>
                <a:sym typeface="Arial"/>
              </a:rPr>
              <a:t>bij betrokken bent of gemeenschapsprojecten waar je </a:t>
            </a:r>
            <a:r>
              <a:rPr lang="fi-FI" sz="1000" i="0" u="none" strike="noStrike" cap="none" dirty="0">
                <a:solidFill>
                  <a:schemeClr val="dk1"/>
                </a:solidFill>
                <a:latin typeface="Arial"/>
                <a:ea typeface="Arial"/>
                <a:cs typeface="Arial"/>
                <a:sym typeface="Arial"/>
              </a:rPr>
              <a:t>aan </a:t>
            </a:r>
            <a:r>
              <a:rPr lang="fi-FI" sz="1000" i="0" u="none" strike="noStrike" cap="none" dirty="0" err="1">
                <a:solidFill>
                  <a:schemeClr val="dk1"/>
                </a:solidFill>
                <a:latin typeface="Arial"/>
                <a:ea typeface="Arial"/>
                <a:cs typeface="Arial"/>
                <a:sym typeface="Arial"/>
              </a:rPr>
              <a:t>werkt</a:t>
            </a:r>
            <a:r>
              <a:rPr lang="fi-FI" sz="1000" i="0" u="none" strike="noStrike" cap="none" dirty="0">
                <a:solidFill>
                  <a:schemeClr val="dk1"/>
                </a:solidFill>
                <a:latin typeface="Arial"/>
                <a:ea typeface="Arial"/>
                <a:cs typeface="Arial"/>
                <a:sym typeface="Arial"/>
              </a:rPr>
              <a:t>.</a:t>
            </a:r>
            <a:endParaRPr sz="1000" dirty="0">
              <a:latin typeface="Arial"/>
              <a:ea typeface="Arial"/>
              <a:cs typeface="Arial"/>
              <a:sym typeface="Arial"/>
            </a:endParaRPr>
          </a:p>
          <a:p>
            <a:pPr marL="0" marR="0" lvl="0" indent="0" algn="l" rtl="0">
              <a:lnSpc>
                <a:spcPct val="100000"/>
              </a:lnSpc>
              <a:spcBef>
                <a:spcPts val="1000"/>
              </a:spcBef>
              <a:spcAft>
                <a:spcPts val="0"/>
              </a:spcAft>
              <a:buClr>
                <a:srgbClr val="4F81BD"/>
              </a:buClr>
              <a:buSzPts val="960"/>
              <a:buFont typeface="Noto Sans Symbols"/>
              <a:buNone/>
            </a:pPr>
            <a:r>
              <a:rPr lang="fi-FI" sz="1000" b="1" i="0" u="none" strike="noStrike" cap="none" dirty="0">
                <a:solidFill>
                  <a:schemeClr val="dk1"/>
                </a:solidFill>
                <a:latin typeface="Arial"/>
                <a:ea typeface="Arial"/>
                <a:cs typeface="Arial"/>
                <a:sym typeface="Arial"/>
              </a:rPr>
              <a:t>Ga live</a:t>
            </a:r>
            <a:r>
              <a:rPr lang="fi-FI" sz="1000" i="0" u="none" strike="noStrike" cap="none" dirty="0">
                <a:solidFill>
                  <a:schemeClr val="dk1"/>
                </a:solidFill>
                <a:latin typeface="Arial"/>
                <a:ea typeface="Arial"/>
                <a:cs typeface="Arial"/>
                <a:sym typeface="Arial"/>
              </a:rPr>
              <a:t>. Een van </a:t>
            </a:r>
            <a:r>
              <a:rPr lang="fi-FI" sz="1000" i="0" u="none" strike="noStrike" cap="none" dirty="0" err="1">
                <a:solidFill>
                  <a:schemeClr val="dk1"/>
                </a:solidFill>
                <a:latin typeface="Arial"/>
                <a:ea typeface="Arial"/>
                <a:cs typeface="Arial"/>
                <a:sym typeface="Arial"/>
              </a:rPr>
              <a:t>de snelste manieren </a:t>
            </a:r>
            <a:r>
              <a:rPr lang="fi-FI" sz="1000" i="0" u="none" strike="noStrike" cap="none" dirty="0">
                <a:solidFill>
                  <a:schemeClr val="dk1"/>
                </a:solidFill>
                <a:latin typeface="Arial"/>
                <a:ea typeface="Arial"/>
                <a:cs typeface="Arial"/>
                <a:sym typeface="Arial"/>
              </a:rPr>
              <a:t>om </a:t>
            </a:r>
            <a:r>
              <a:rPr lang="fi-FI" sz="1000" i="0" u="none" strike="noStrike" cap="none" dirty="0" err="1">
                <a:solidFill>
                  <a:schemeClr val="dk1"/>
                </a:solidFill>
                <a:latin typeface="Arial"/>
                <a:ea typeface="Arial"/>
                <a:cs typeface="Arial"/>
                <a:sym typeface="Arial"/>
              </a:rPr>
              <a:t>de betrokkenheid te verhogen </a:t>
            </a:r>
            <a:r>
              <a:rPr lang="fi-FI" sz="1000" i="0" u="none" strike="noStrike" cap="none" dirty="0">
                <a:solidFill>
                  <a:schemeClr val="dk1"/>
                </a:solidFill>
                <a:latin typeface="Arial"/>
                <a:ea typeface="Arial"/>
                <a:cs typeface="Arial"/>
                <a:sym typeface="Arial"/>
              </a:rPr>
              <a:t>is door live te gaan op </a:t>
            </a:r>
            <a:r>
              <a:rPr lang="fi-FI" sz="1000" i="0" u="none" strike="noStrike" cap="none" dirty="0" err="1">
                <a:solidFill>
                  <a:schemeClr val="dk1"/>
                </a:solidFill>
                <a:latin typeface="Arial"/>
                <a:ea typeface="Arial"/>
                <a:cs typeface="Arial"/>
                <a:sym typeface="Arial"/>
              </a:rPr>
              <a:t>je pagina</a:t>
            </a:r>
            <a:r>
              <a:rPr lang="fi-FI" sz="1000" i="0" u="none" strike="noStrike" cap="none" dirty="0">
                <a:solidFill>
                  <a:schemeClr val="dk1"/>
                </a:solidFill>
                <a:latin typeface="Arial"/>
                <a:ea typeface="Arial"/>
                <a:cs typeface="Arial"/>
                <a:sym typeface="Arial"/>
              </a:rPr>
              <a:t>.  Uit een </a:t>
            </a:r>
            <a:r>
              <a:rPr lang="fi-FI" sz="1000" i="0" u="none" strike="noStrike" cap="none" dirty="0" err="1">
                <a:solidFill>
                  <a:schemeClr val="dk1"/>
                </a:solidFill>
                <a:latin typeface="Arial"/>
                <a:ea typeface="Arial"/>
                <a:cs typeface="Arial"/>
                <a:sym typeface="Arial"/>
              </a:rPr>
              <a:t>onderzoek van BuzzSumo blijkt dat </a:t>
            </a:r>
            <a:r>
              <a:rPr lang="fi-FI" sz="1000" i="0" u="none" strike="noStrike" cap="none" dirty="0">
                <a:solidFill>
                  <a:schemeClr val="dk1"/>
                </a:solidFill>
                <a:latin typeface="Arial"/>
                <a:ea typeface="Arial"/>
                <a:cs typeface="Arial"/>
                <a:sym typeface="Arial"/>
              </a:rPr>
              <a:t>Facebook Live </a:t>
            </a:r>
            <a:r>
              <a:rPr lang="fi-FI" sz="1000" i="0" u="none" strike="noStrike" cap="none" dirty="0" err="1">
                <a:solidFill>
                  <a:schemeClr val="dk1"/>
                </a:solidFill>
                <a:latin typeface="Arial"/>
                <a:ea typeface="Arial"/>
                <a:cs typeface="Arial"/>
                <a:sym typeface="Arial"/>
              </a:rPr>
              <a:t>video's minimaal </a:t>
            </a:r>
            <a:r>
              <a:rPr lang="fi-FI" sz="1000" i="0" u="none" strike="noStrike" cap="none" dirty="0">
                <a:solidFill>
                  <a:schemeClr val="dk1"/>
                </a:solidFill>
                <a:latin typeface="Arial"/>
                <a:ea typeface="Arial"/>
                <a:cs typeface="Arial"/>
                <a:sym typeface="Arial"/>
              </a:rPr>
              <a:t>12 </a:t>
            </a:r>
            <a:r>
              <a:rPr lang="fi-FI" sz="1000" i="0" u="none" strike="noStrike" cap="none" dirty="0" err="1">
                <a:solidFill>
                  <a:schemeClr val="dk1"/>
                </a:solidFill>
                <a:latin typeface="Arial"/>
                <a:ea typeface="Arial"/>
                <a:cs typeface="Arial"/>
                <a:sym typeface="Arial"/>
              </a:rPr>
              <a:t>minuten </a:t>
            </a:r>
            <a:r>
              <a:rPr lang="fi-FI" sz="1000" i="0" u="none" strike="noStrike" cap="none" dirty="0">
                <a:solidFill>
                  <a:schemeClr val="dk1"/>
                </a:solidFill>
                <a:latin typeface="Arial"/>
                <a:ea typeface="Arial"/>
                <a:cs typeface="Arial"/>
                <a:sym typeface="Arial"/>
              </a:rPr>
              <a:t>lang </a:t>
            </a:r>
            <a:r>
              <a:rPr lang="fi-FI" sz="1000" i="0" u="none" strike="noStrike" cap="none" dirty="0" err="1">
                <a:solidFill>
                  <a:schemeClr val="dk1"/>
                </a:solidFill>
                <a:latin typeface="Arial"/>
                <a:ea typeface="Arial"/>
                <a:cs typeface="Arial"/>
                <a:sym typeface="Arial"/>
              </a:rPr>
              <a:t>moeten zijn om maximale betrokkenheid te krijgen</a:t>
            </a:r>
            <a:r>
              <a:rPr lang="fi-FI" sz="1000" i="0" u="none" strike="noStrike" cap="none" dirty="0">
                <a:solidFill>
                  <a:schemeClr val="dk1"/>
                </a:solidFill>
                <a:latin typeface="Arial"/>
                <a:ea typeface="Arial"/>
                <a:cs typeface="Arial"/>
                <a:sym typeface="Arial"/>
              </a:rPr>
              <a:t>. Om </a:t>
            </a:r>
            <a:r>
              <a:rPr lang="fi-FI" sz="1000" i="0" u="none" strike="noStrike" cap="none" dirty="0" err="1">
                <a:solidFill>
                  <a:schemeClr val="dk1"/>
                </a:solidFill>
                <a:latin typeface="Arial"/>
                <a:ea typeface="Arial"/>
                <a:cs typeface="Arial"/>
                <a:sym typeface="Arial"/>
              </a:rPr>
              <a:t>de meeste betrokkenheid te krijgen</a:t>
            </a:r>
            <a:r>
              <a:rPr lang="fi-FI" sz="1000" i="0" u="none" strike="noStrike" cap="none" dirty="0">
                <a:solidFill>
                  <a:schemeClr val="dk1"/>
                </a:solidFill>
                <a:latin typeface="Arial"/>
                <a:ea typeface="Arial"/>
                <a:cs typeface="Arial"/>
                <a:sym typeface="Arial"/>
              </a:rPr>
              <a:t>, moet je </a:t>
            </a:r>
            <a:r>
              <a:rPr lang="fi-FI" sz="1000" i="0" u="none" strike="noStrike" cap="none" dirty="0" err="1">
                <a:solidFill>
                  <a:schemeClr val="dk1"/>
                </a:solidFill>
                <a:latin typeface="Arial"/>
                <a:ea typeface="Arial"/>
                <a:cs typeface="Arial"/>
                <a:sym typeface="Arial"/>
              </a:rPr>
              <a:t>je </a:t>
            </a:r>
            <a:r>
              <a:rPr lang="fi-FI" sz="1000" i="0" u="none" strike="noStrike" cap="none" dirty="0">
                <a:solidFill>
                  <a:schemeClr val="dk1"/>
                </a:solidFill>
                <a:latin typeface="Arial"/>
                <a:ea typeface="Arial"/>
                <a:cs typeface="Arial"/>
                <a:sym typeface="Arial"/>
              </a:rPr>
              <a:t>Facebook live van </a:t>
            </a:r>
            <a:r>
              <a:rPr lang="fi-FI" sz="1000" i="0" u="none" strike="noStrike" cap="none" dirty="0" err="1">
                <a:solidFill>
                  <a:schemeClr val="dk1"/>
                </a:solidFill>
                <a:latin typeface="Arial"/>
                <a:ea typeface="Arial"/>
                <a:cs typeface="Arial"/>
                <a:sym typeface="Arial"/>
              </a:rPr>
              <a:t>tevoren promoten</a:t>
            </a:r>
            <a:r>
              <a:rPr lang="fi-FI" sz="1000" i="0" u="none" strike="noStrike" cap="none" dirty="0">
                <a:solidFill>
                  <a:schemeClr val="dk1"/>
                </a:solidFill>
                <a:latin typeface="Arial"/>
                <a:ea typeface="Arial"/>
                <a:cs typeface="Arial"/>
                <a:sym typeface="Arial"/>
              </a:rPr>
              <a:t>. Als </a:t>
            </a:r>
            <a:r>
              <a:rPr lang="fi-FI" sz="1000" i="0" u="none" strike="noStrike" cap="none" dirty="0" err="1">
                <a:solidFill>
                  <a:schemeClr val="dk1"/>
                </a:solidFill>
                <a:latin typeface="Arial"/>
                <a:ea typeface="Arial"/>
                <a:cs typeface="Arial"/>
                <a:sym typeface="Arial"/>
              </a:rPr>
              <a:t>je publiek niet weet </a:t>
            </a:r>
            <a:r>
              <a:rPr lang="fi-FI" sz="1000" i="0" u="none" strike="noStrike" cap="none" dirty="0">
                <a:solidFill>
                  <a:schemeClr val="dk1"/>
                </a:solidFill>
                <a:latin typeface="Arial"/>
                <a:ea typeface="Arial"/>
                <a:cs typeface="Arial"/>
                <a:sym typeface="Arial"/>
              </a:rPr>
              <a:t>dat </a:t>
            </a:r>
            <a:r>
              <a:rPr lang="fi-FI" sz="1000" i="0" u="none" strike="noStrike" cap="none" dirty="0" err="1">
                <a:solidFill>
                  <a:schemeClr val="dk1"/>
                </a:solidFill>
                <a:latin typeface="Arial"/>
                <a:ea typeface="Arial"/>
                <a:cs typeface="Arial"/>
                <a:sym typeface="Arial"/>
              </a:rPr>
              <a:t>je </a:t>
            </a:r>
            <a:r>
              <a:rPr lang="fi-FI" sz="1000" i="0" u="none" strike="noStrike" cap="none" dirty="0">
                <a:solidFill>
                  <a:schemeClr val="dk1"/>
                </a:solidFill>
                <a:latin typeface="Arial"/>
                <a:ea typeface="Arial"/>
                <a:cs typeface="Arial"/>
                <a:sym typeface="Arial"/>
              </a:rPr>
              <a:t>live bent, zullen </a:t>
            </a:r>
            <a:r>
              <a:rPr lang="fi-FI" sz="1000" i="0" u="none" strike="noStrike" cap="none" dirty="0" err="1">
                <a:solidFill>
                  <a:schemeClr val="dk1"/>
                </a:solidFill>
                <a:latin typeface="Arial"/>
                <a:ea typeface="Arial"/>
                <a:cs typeface="Arial"/>
                <a:sym typeface="Arial"/>
              </a:rPr>
              <a:t>ze niet </a:t>
            </a:r>
            <a:r>
              <a:rPr lang="fi-FI" sz="1000" i="0" u="none" strike="noStrike" cap="none" dirty="0">
                <a:solidFill>
                  <a:schemeClr val="dk1"/>
                </a:solidFill>
                <a:latin typeface="Arial"/>
                <a:ea typeface="Arial"/>
                <a:cs typeface="Arial"/>
                <a:sym typeface="Arial"/>
              </a:rPr>
              <a:t>deelnemen </a:t>
            </a:r>
            <a:r>
              <a:rPr lang="fi-FI" sz="1000" i="0" u="none" strike="noStrike" cap="none" dirty="0" err="1">
                <a:solidFill>
                  <a:schemeClr val="dk1"/>
                </a:solidFill>
                <a:latin typeface="Arial"/>
                <a:ea typeface="Arial"/>
                <a:cs typeface="Arial"/>
                <a:sym typeface="Arial"/>
              </a:rPr>
              <a:t>aan de stream </a:t>
            </a:r>
            <a:r>
              <a:rPr lang="fi-FI" sz="1000" i="0" u="none" strike="noStrike" cap="none" dirty="0">
                <a:solidFill>
                  <a:schemeClr val="dk1"/>
                </a:solidFill>
                <a:latin typeface="Arial"/>
                <a:ea typeface="Arial"/>
                <a:cs typeface="Arial"/>
                <a:sym typeface="Arial"/>
              </a:rPr>
              <a:t>en mis </a:t>
            </a:r>
            <a:r>
              <a:rPr lang="fi-FI" sz="1000" i="0" u="none" strike="noStrike" cap="none" dirty="0" err="1">
                <a:solidFill>
                  <a:schemeClr val="dk1"/>
                </a:solidFill>
                <a:latin typeface="Arial"/>
                <a:ea typeface="Arial"/>
                <a:cs typeface="Arial"/>
                <a:sym typeface="Arial"/>
              </a:rPr>
              <a:t>je de kans </a:t>
            </a:r>
            <a:r>
              <a:rPr lang="fi-FI" sz="1000" i="0" u="none" strike="noStrike" cap="none" dirty="0">
                <a:solidFill>
                  <a:schemeClr val="dk1"/>
                </a:solidFill>
                <a:latin typeface="Arial"/>
                <a:ea typeface="Arial"/>
                <a:cs typeface="Arial"/>
                <a:sym typeface="Arial"/>
              </a:rPr>
              <a:t>om </a:t>
            </a:r>
            <a:r>
              <a:rPr lang="fi-FI" sz="1000" i="0" u="none" strike="noStrike" cap="none" dirty="0" err="1">
                <a:solidFill>
                  <a:schemeClr val="dk1"/>
                </a:solidFill>
                <a:latin typeface="Arial"/>
                <a:ea typeface="Arial"/>
                <a:cs typeface="Arial"/>
                <a:sym typeface="Arial"/>
              </a:rPr>
              <a:t>met ze in contact te komen</a:t>
            </a:r>
            <a:r>
              <a:rPr lang="fi-FI" sz="1000" i="0" u="none" strike="noStrike" cap="none" dirty="0">
                <a:solidFill>
                  <a:schemeClr val="dk1"/>
                </a:solidFill>
                <a:latin typeface="Arial"/>
                <a:ea typeface="Arial"/>
                <a:cs typeface="Arial"/>
                <a:sym typeface="Arial"/>
              </a:rPr>
              <a:t>.  </a:t>
            </a:r>
            <a:r>
              <a:rPr lang="fi-FI" sz="1000" i="0" u="none" strike="noStrike" cap="none" dirty="0" err="1">
                <a:solidFill>
                  <a:schemeClr val="dk1"/>
                </a:solidFill>
                <a:latin typeface="Arial"/>
                <a:ea typeface="Arial"/>
                <a:cs typeface="Arial"/>
                <a:sym typeface="Arial"/>
              </a:rPr>
              <a:t>Volgens </a:t>
            </a:r>
            <a:r>
              <a:rPr lang="fi-FI" sz="1000" i="0" u="none" strike="noStrike" cap="none" dirty="0">
                <a:solidFill>
                  <a:schemeClr val="dk1"/>
                </a:solidFill>
                <a:latin typeface="Arial"/>
                <a:ea typeface="Arial"/>
                <a:cs typeface="Arial"/>
                <a:sym typeface="Arial"/>
              </a:rPr>
              <a:t>Facebook </a:t>
            </a:r>
            <a:r>
              <a:rPr lang="fi-FI" sz="1000" i="0" u="none" strike="noStrike" cap="none" dirty="0" err="1">
                <a:solidFill>
                  <a:schemeClr val="dk1"/>
                </a:solidFill>
                <a:latin typeface="Arial"/>
                <a:ea typeface="Arial"/>
                <a:cs typeface="Arial"/>
                <a:sym typeface="Arial"/>
              </a:rPr>
              <a:t>krijgen</a:t>
            </a:r>
            <a:r>
              <a:rPr lang="fi-FI" sz="1000" i="0" u="none" strike="noStrike" cap="none" dirty="0">
                <a:solidFill>
                  <a:schemeClr val="dk1"/>
                </a:solidFill>
                <a:latin typeface="Arial"/>
                <a:ea typeface="Arial"/>
                <a:cs typeface="Arial"/>
                <a:sym typeface="Arial"/>
              </a:rPr>
              <a:t> live </a:t>
            </a:r>
            <a:r>
              <a:rPr lang="fi-FI" sz="1000" i="0" u="none" strike="noStrike" cap="none" dirty="0" err="1">
                <a:solidFill>
                  <a:schemeClr val="dk1"/>
                </a:solidFill>
                <a:latin typeface="Arial"/>
                <a:ea typeface="Arial"/>
                <a:cs typeface="Arial"/>
                <a:sym typeface="Arial"/>
              </a:rPr>
              <a:t>video's gemiddeld zes keer zoveel interacties </a:t>
            </a:r>
            <a:r>
              <a:rPr lang="fi-FI" sz="1000" i="0" u="none" strike="noStrike" cap="none" dirty="0">
                <a:solidFill>
                  <a:schemeClr val="dk1"/>
                </a:solidFill>
                <a:latin typeface="Arial"/>
                <a:ea typeface="Arial"/>
                <a:cs typeface="Arial"/>
                <a:sym typeface="Arial"/>
              </a:rPr>
              <a:t>als </a:t>
            </a:r>
            <a:r>
              <a:rPr lang="fi-FI" sz="1000" i="0" u="none" strike="noStrike" cap="none" dirty="0" err="1">
                <a:solidFill>
                  <a:schemeClr val="dk1"/>
                </a:solidFill>
                <a:latin typeface="Arial"/>
                <a:ea typeface="Arial"/>
                <a:cs typeface="Arial"/>
                <a:sym typeface="Arial"/>
              </a:rPr>
              <a:t>gewone video's</a:t>
            </a:r>
            <a:r>
              <a:rPr lang="fi-FI" sz="1000" i="0" u="none" strike="noStrike" cap="none" dirty="0">
                <a:solidFill>
                  <a:schemeClr val="dk1"/>
                </a:solidFill>
                <a:latin typeface="Arial"/>
                <a:ea typeface="Arial"/>
                <a:cs typeface="Arial"/>
                <a:sym typeface="Arial"/>
              </a:rPr>
              <a:t>. Meer </a:t>
            </a:r>
            <a:r>
              <a:rPr lang="fi-FI" sz="1000" i="0" u="none" strike="noStrike" cap="none" dirty="0" err="1">
                <a:solidFill>
                  <a:schemeClr val="dk1"/>
                </a:solidFill>
                <a:latin typeface="Arial"/>
                <a:ea typeface="Arial"/>
                <a:cs typeface="Arial"/>
                <a:sym typeface="Arial"/>
              </a:rPr>
              <a:t>dan de helft </a:t>
            </a:r>
            <a:r>
              <a:rPr lang="fi-FI" sz="1000" i="0" u="none" strike="noStrike" cap="none" dirty="0">
                <a:solidFill>
                  <a:schemeClr val="dk1"/>
                </a:solidFill>
                <a:latin typeface="Arial"/>
                <a:ea typeface="Arial"/>
                <a:cs typeface="Arial"/>
                <a:sym typeface="Arial"/>
              </a:rPr>
              <a:t>van </a:t>
            </a:r>
            <a:r>
              <a:rPr lang="fi-FI" sz="1000" i="0" u="none" strike="noStrike" cap="none" dirty="0" err="1">
                <a:solidFill>
                  <a:schemeClr val="dk1"/>
                </a:solidFill>
                <a:latin typeface="Arial"/>
                <a:ea typeface="Arial"/>
                <a:cs typeface="Arial"/>
                <a:sym typeface="Arial"/>
              </a:rPr>
              <a:t>de merken publiceert regelmatig Instagram stories</a:t>
            </a:r>
            <a:r>
              <a:rPr lang="fi-FI" sz="1000" i="0" u="none" strike="noStrike" cap="none" dirty="0">
                <a:solidFill>
                  <a:schemeClr val="dk1"/>
                </a:solidFill>
                <a:latin typeface="Arial"/>
                <a:ea typeface="Arial"/>
                <a:cs typeface="Arial"/>
                <a:sym typeface="Arial"/>
              </a:rPr>
              <a:t>. Door het </a:t>
            </a:r>
            <a:r>
              <a:rPr lang="fi-FI" sz="1000" i="0" u="none" strike="noStrike" cap="none" dirty="0" err="1">
                <a:solidFill>
                  <a:schemeClr val="dk1"/>
                </a:solidFill>
                <a:latin typeface="Arial"/>
                <a:ea typeface="Arial"/>
                <a:cs typeface="Arial"/>
                <a:sym typeface="Arial"/>
              </a:rPr>
              <a:t>toevoegen van stories </a:t>
            </a:r>
            <a:r>
              <a:rPr lang="fi-FI" sz="1000" i="0" u="none" strike="noStrike" cap="none" dirty="0">
                <a:solidFill>
                  <a:schemeClr val="dk1"/>
                </a:solidFill>
                <a:latin typeface="Arial"/>
                <a:ea typeface="Arial"/>
                <a:cs typeface="Arial"/>
                <a:sym typeface="Arial"/>
              </a:rPr>
              <a:t>is de </a:t>
            </a:r>
            <a:r>
              <a:rPr lang="fi-FI" sz="1000" i="0" u="none" strike="noStrike" cap="none" dirty="0" err="1">
                <a:solidFill>
                  <a:schemeClr val="dk1"/>
                </a:solidFill>
                <a:latin typeface="Arial"/>
                <a:ea typeface="Arial"/>
                <a:cs typeface="Arial"/>
                <a:sym typeface="Arial"/>
              </a:rPr>
              <a:t>tijd die gebruikers </a:t>
            </a:r>
            <a:r>
              <a:rPr lang="fi-FI" sz="1000" i="0" u="none" strike="noStrike" cap="none" dirty="0">
                <a:solidFill>
                  <a:schemeClr val="dk1"/>
                </a:solidFill>
                <a:latin typeface="Arial"/>
                <a:ea typeface="Arial"/>
                <a:cs typeface="Arial"/>
                <a:sym typeface="Arial"/>
              </a:rPr>
              <a:t>op Instagram doorbrengen </a:t>
            </a:r>
            <a:r>
              <a:rPr lang="fi-FI" sz="1000" i="0" u="none" strike="noStrike" cap="none" dirty="0" err="1">
                <a:solidFill>
                  <a:schemeClr val="dk1"/>
                </a:solidFill>
                <a:latin typeface="Arial"/>
                <a:ea typeface="Arial"/>
                <a:cs typeface="Arial"/>
                <a:sym typeface="Arial"/>
              </a:rPr>
              <a:t>met bijna </a:t>
            </a:r>
            <a:r>
              <a:rPr lang="fi-FI" sz="1000" i="0" u="none" strike="noStrike" cap="none" dirty="0">
                <a:solidFill>
                  <a:schemeClr val="dk1"/>
                </a:solidFill>
                <a:latin typeface="Arial"/>
                <a:ea typeface="Arial"/>
                <a:cs typeface="Arial"/>
                <a:sym typeface="Arial"/>
              </a:rPr>
              <a:t>28 </a:t>
            </a:r>
            <a:r>
              <a:rPr lang="fi-FI" sz="1000" i="0" u="none" strike="noStrike" cap="none" dirty="0" err="1">
                <a:solidFill>
                  <a:schemeClr val="dk1"/>
                </a:solidFill>
                <a:latin typeface="Arial"/>
                <a:ea typeface="Arial"/>
                <a:cs typeface="Arial"/>
                <a:sym typeface="Arial"/>
              </a:rPr>
              <a:t>minuten toegenomen.</a:t>
            </a:r>
            <a:endParaRPr sz="1000" dirty="0">
              <a:latin typeface="Arial"/>
              <a:ea typeface="Arial"/>
              <a:cs typeface="Arial"/>
              <a:sym typeface="Arial"/>
            </a:endParaRPr>
          </a:p>
        </p:txBody>
      </p:sp>
      <p:sp>
        <p:nvSpPr>
          <p:cNvPr id="441" name="Google Shape;441;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g1dbfeb6607e_0_48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0" name="Google Shape;450;g1dbfeb6607e_0_48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4F81BD"/>
              </a:buClr>
              <a:buSzPts val="1600"/>
              <a:buFont typeface="Noto Sans Symbols"/>
              <a:buNone/>
            </a:pPr>
            <a:r>
              <a:rPr lang="fi-FI" sz="1100">
                <a:latin typeface="Arial"/>
                <a:ea typeface="Arial"/>
                <a:cs typeface="Arial"/>
                <a:sym typeface="Arial"/>
              </a:rPr>
              <a:t>Niemand wil naar een restaurant met maar één soort eten. Zonder al te ver van het doel af te dwalen, moet je </a:t>
            </a:r>
            <a:r>
              <a:rPr lang="fi-FI" sz="1100" b="1">
                <a:latin typeface="Arial"/>
                <a:ea typeface="Arial"/>
                <a:cs typeface="Arial"/>
                <a:sym typeface="Arial"/>
              </a:rPr>
              <a:t>ervoor zorgen dat je inhoud niet saai en gevarieerd is.</a:t>
            </a:r>
            <a:endParaRPr sz="1100" b="1">
              <a:latin typeface="Arial"/>
              <a:ea typeface="Arial"/>
              <a:cs typeface="Arial"/>
              <a:sym typeface="Arial"/>
            </a:endParaRPr>
          </a:p>
          <a:p>
            <a:pPr marL="0" lvl="0" indent="0" algn="l" rtl="0">
              <a:lnSpc>
                <a:spcPct val="100000"/>
              </a:lnSpc>
              <a:spcBef>
                <a:spcPts val="1000"/>
              </a:spcBef>
              <a:spcAft>
                <a:spcPts val="0"/>
              </a:spcAft>
              <a:buClr>
                <a:srgbClr val="4F81BD"/>
              </a:buClr>
              <a:buSzPts val="1600"/>
              <a:buFont typeface="Noto Sans Symbols"/>
              <a:buNone/>
            </a:pPr>
            <a:r>
              <a:rPr lang="fi-FI" sz="1100">
                <a:latin typeface="Arial"/>
                <a:ea typeface="Arial"/>
                <a:cs typeface="Arial"/>
                <a:sym typeface="Arial"/>
              </a:rPr>
              <a:t>Probeer een mix van soorten sociale media-inhoud om je feed fris te houden.</a:t>
            </a:r>
            <a:endParaRPr sz="1100">
              <a:latin typeface="Arial"/>
              <a:ea typeface="Arial"/>
              <a:cs typeface="Arial"/>
              <a:sym typeface="Arial"/>
            </a:endParaRPr>
          </a:p>
        </p:txBody>
      </p:sp>
      <p:sp>
        <p:nvSpPr>
          <p:cNvPr id="451" name="Google Shape;451;g1dbfeb6607e_0_48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sz="1100">
                <a:latin typeface="Arial"/>
                <a:ea typeface="Arial"/>
                <a:cs typeface="Arial"/>
                <a:sym typeface="Arial"/>
              </a:rPr>
              <a:t>Er zijn veel verschillende meningen over de frequentie van publicaties in sociale media.</a:t>
            </a:r>
            <a:endParaRPr sz="1100">
              <a:latin typeface="Arial"/>
              <a:ea typeface="Arial"/>
              <a:cs typeface="Arial"/>
              <a:sym typeface="Arial"/>
            </a:endParaRPr>
          </a:p>
          <a:p>
            <a:pPr marL="0" lvl="0" indent="0" algn="l" rtl="0">
              <a:lnSpc>
                <a:spcPct val="100000"/>
              </a:lnSpc>
              <a:spcBef>
                <a:spcPts val="0"/>
              </a:spcBef>
              <a:spcAft>
                <a:spcPts val="0"/>
              </a:spcAft>
              <a:buSzPts val="1400"/>
              <a:buNone/>
            </a:pPr>
            <a:r>
              <a:rPr lang="fi-FI" sz="1100">
                <a:latin typeface="Arial"/>
                <a:ea typeface="Arial"/>
                <a:cs typeface="Arial"/>
                <a:sym typeface="Arial"/>
              </a:rPr>
              <a:t>In werkelijkheid zijn bedrijven verschillend, waardoor het moeilijk is om één regel te geven voor de frequentie van publicaties. In een multinational kunnen er meerdere medewerkers zijn die zich alleen richten op sociale media, terwijl in een klein bedrijf dezelfde persoon verantwoordelijk is voor alle marketing- en communicatietaken. </a:t>
            </a: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p:txBody>
      </p:sp>
      <p:sp>
        <p:nvSpPr>
          <p:cNvPr id="459" name="Google Shape;459;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g23761bece99_0_2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sz="1100">
                <a:latin typeface="Arial"/>
                <a:ea typeface="Arial"/>
                <a:cs typeface="Arial"/>
                <a:sym typeface="Arial"/>
              </a:rPr>
              <a:t>Er zijn veel verschillende meningen over de frequentie van publicaties in sociale media.</a:t>
            </a:r>
            <a:endParaRPr sz="1100">
              <a:latin typeface="Arial"/>
              <a:ea typeface="Arial"/>
              <a:cs typeface="Arial"/>
              <a:sym typeface="Arial"/>
            </a:endParaRPr>
          </a:p>
          <a:p>
            <a:pPr marL="0" lvl="0" indent="0" algn="l" rtl="0">
              <a:lnSpc>
                <a:spcPct val="100000"/>
              </a:lnSpc>
              <a:spcBef>
                <a:spcPts val="0"/>
              </a:spcBef>
              <a:spcAft>
                <a:spcPts val="0"/>
              </a:spcAft>
              <a:buSzPts val="1400"/>
              <a:buNone/>
            </a:pPr>
            <a:r>
              <a:rPr lang="fi-FI" sz="1100">
                <a:latin typeface="Arial"/>
                <a:ea typeface="Arial"/>
                <a:cs typeface="Arial"/>
                <a:sym typeface="Arial"/>
              </a:rPr>
              <a:t>In werkelijkheid zijn bedrijven verschillend, waardoor het moeilijk is om één regel te geven voor de frequentie van publicaties. In een multinational kunnen er meerdere medewerkers zijn die zich alleen richten op sociale media, terwijl in een klein bedrijf dezelfde persoon verantwoordelijk is voor alle marketing- en communicatietaken. </a:t>
            </a: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p:txBody>
      </p:sp>
      <p:sp>
        <p:nvSpPr>
          <p:cNvPr id="471" name="Google Shape;471;g23761bece99_0_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76" name="Google Shape;476;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1" name="Google Shape;481;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g2032c5b5f92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6" name="Google Shape;486;g2032c5b5f92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Deze opdracht kan individueel of in groep uitgevoerd worden. </a:t>
            </a:r>
            <a:endParaRPr/>
          </a:p>
          <a:p>
            <a:pPr marL="0" lvl="0" indent="0" algn="l" rtl="0">
              <a:lnSpc>
                <a:spcPct val="100000"/>
              </a:lnSpc>
              <a:spcBef>
                <a:spcPts val="0"/>
              </a:spcBef>
              <a:spcAft>
                <a:spcPts val="0"/>
              </a:spcAft>
              <a:buSzPts val="1400"/>
              <a:buNone/>
            </a:pPr>
            <a:endParaRPr/>
          </a:p>
        </p:txBody>
      </p:sp>
      <p:sp>
        <p:nvSpPr>
          <p:cNvPr id="492" name="Google Shape;492;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98" name="Google Shape;498;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g1d69cf9fdf8_0_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4" name="Google Shape;504;g1d69cf9fdf8_0_1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dirty="0" err="1"/>
              <a:t>Kanaalverantwoording</a:t>
            </a:r>
            <a:r>
              <a:rPr lang="fi-FI" dirty="0"/>
              <a:t>: </a:t>
            </a:r>
            <a:r>
              <a:rPr lang="fi-FI" dirty="0" err="1"/>
              <a:t>bedrijf moet de kanalen kiezen die hun buyer personas gebruiken.</a:t>
            </a:r>
            <a:endParaRPr dirty="0"/>
          </a:p>
        </p:txBody>
      </p:sp>
      <p:sp>
        <p:nvSpPr>
          <p:cNvPr id="505" name="Google Shape;505;g1d69cf9fdf8_0_1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g27923be65f8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1" name="Google Shape;511;g27923be65f8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12" name="Google Shape;512;g27923be65f8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fi-FI"/>
              <a:t>38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jpe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jpe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jpe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jpe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jpe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jpe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20"/>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4" name="Google Shape;14;p20"/>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20"/>
          <p:cNvPicPr preferRelativeResize="0"/>
          <p:nvPr/>
        </p:nvPicPr>
        <p:blipFill rotWithShape="1">
          <a:blip r:embed="rId3">
            <a:alphaModFix/>
          </a:blip>
          <a:srcRect t="270" b="269"/>
          <a:stretch/>
        </p:blipFill>
        <p:spPr>
          <a:xfrm>
            <a:off x="627999" y="623199"/>
            <a:ext cx="2958477" cy="1098780"/>
          </a:xfrm>
          <a:prstGeom prst="rect">
            <a:avLst/>
          </a:prstGeom>
          <a:noFill/>
          <a:ln>
            <a:noFill/>
          </a:ln>
        </p:spPr>
      </p:pic>
      <p:sp>
        <p:nvSpPr>
          <p:cNvPr id="16" name="Google Shape;16;p2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17" name="Google Shape;17;p20"/>
          <p:cNvPicPr preferRelativeResize="0"/>
          <p:nvPr/>
        </p:nvPicPr>
        <p:blipFill rotWithShape="1">
          <a:blip r:embed="rId4">
            <a:alphaModFix/>
          </a:blip>
          <a:srcRect l="3024" r="3023"/>
          <a:stretch/>
        </p:blipFill>
        <p:spPr>
          <a:xfrm>
            <a:off x="433192" y="6037499"/>
            <a:ext cx="2650539" cy="586800"/>
          </a:xfrm>
          <a:prstGeom prst="rect">
            <a:avLst/>
          </a:prstGeom>
          <a:noFill/>
          <a:ln>
            <a:noFill/>
          </a:ln>
        </p:spPr>
      </p:pic>
      <p:pic>
        <p:nvPicPr>
          <p:cNvPr id="18" name="Google Shape;18;p20"/>
          <p:cNvPicPr preferRelativeResize="0"/>
          <p:nvPr/>
        </p:nvPicPr>
        <p:blipFill rotWithShape="1">
          <a:blip r:embed="rId5">
            <a:alphaModFix/>
          </a:blip>
          <a:srcRect/>
          <a:stretch/>
        </p:blipFill>
        <p:spPr>
          <a:xfrm>
            <a:off x="6096000" y="5914443"/>
            <a:ext cx="1033876" cy="730176"/>
          </a:xfrm>
          <a:prstGeom prst="rect">
            <a:avLst/>
          </a:prstGeom>
          <a:noFill/>
          <a:ln>
            <a:noFill/>
          </a:ln>
        </p:spPr>
      </p:pic>
      <p:pic>
        <p:nvPicPr>
          <p:cNvPr id="19" name="Google Shape;19;p20"/>
          <p:cNvPicPr preferRelativeResize="0"/>
          <p:nvPr/>
        </p:nvPicPr>
        <p:blipFill rotWithShape="1">
          <a:blip r:embed="rId6">
            <a:alphaModFix/>
          </a:blip>
          <a:srcRect/>
          <a:stretch/>
        </p:blipFill>
        <p:spPr>
          <a:xfrm>
            <a:off x="7429699" y="6075795"/>
            <a:ext cx="1144197" cy="470598"/>
          </a:xfrm>
          <a:prstGeom prst="rect">
            <a:avLst/>
          </a:prstGeom>
          <a:noFill/>
          <a:ln>
            <a:noFill/>
          </a:ln>
        </p:spPr>
      </p:pic>
      <p:pic>
        <p:nvPicPr>
          <p:cNvPr id="20" name="Google Shape;20;p20"/>
          <p:cNvPicPr preferRelativeResize="0"/>
          <p:nvPr/>
        </p:nvPicPr>
        <p:blipFill rotWithShape="1">
          <a:blip r:embed="rId7">
            <a:alphaModFix/>
          </a:blip>
          <a:srcRect/>
          <a:stretch/>
        </p:blipFill>
        <p:spPr>
          <a:xfrm>
            <a:off x="8967215" y="6079989"/>
            <a:ext cx="1127044" cy="494549"/>
          </a:xfrm>
          <a:prstGeom prst="rect">
            <a:avLst/>
          </a:prstGeom>
          <a:noFill/>
          <a:ln>
            <a:noFill/>
          </a:ln>
        </p:spPr>
      </p:pic>
      <p:pic>
        <p:nvPicPr>
          <p:cNvPr id="21" name="Google Shape;21;p20"/>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32"/>
          <p:cNvPicPr preferRelativeResize="0"/>
          <p:nvPr/>
        </p:nvPicPr>
        <p:blipFill rotWithShape="1">
          <a:blip r:embed="rId2">
            <a:alphaModFix/>
          </a:blip>
          <a:srcRect r="103"/>
          <a:stretch/>
        </p:blipFill>
        <p:spPr>
          <a:xfrm>
            <a:off x="10166418" y="270125"/>
            <a:ext cx="1698957" cy="651223"/>
          </a:xfrm>
          <a:prstGeom prst="rect">
            <a:avLst/>
          </a:prstGeom>
          <a:noFill/>
          <a:ln>
            <a:noFill/>
          </a:ln>
        </p:spPr>
      </p:pic>
      <p:sp>
        <p:nvSpPr>
          <p:cNvPr id="24" name="Google Shape;24;p3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32"/>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3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32"/>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33"/>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33"/>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3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32" name="Google Shape;32;p33"/>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33" name="Google Shape;33;p33"/>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34" name="Google Shape;34;p33"/>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35" name="Google Shape;35;p33"/>
          <p:cNvPicPr preferRelativeResize="0"/>
          <p:nvPr/>
        </p:nvPicPr>
        <p:blipFill rotWithShape="1">
          <a:blip r:embed="rId6">
            <a:alphaModFix/>
          </a:blip>
          <a:srcRect l="3024" r="3023"/>
          <a:stretch/>
        </p:blipFill>
        <p:spPr>
          <a:xfrm>
            <a:off x="2263455" y="6037499"/>
            <a:ext cx="2650539" cy="586800"/>
          </a:xfrm>
          <a:prstGeom prst="rect">
            <a:avLst/>
          </a:prstGeom>
          <a:noFill/>
          <a:ln>
            <a:noFill/>
          </a:ln>
        </p:spPr>
      </p:pic>
      <p:pic>
        <p:nvPicPr>
          <p:cNvPr id="36" name="Google Shape;36;p33"/>
          <p:cNvPicPr preferRelativeResize="0"/>
          <p:nvPr/>
        </p:nvPicPr>
        <p:blipFill rotWithShape="1">
          <a:blip r:embed="rId7">
            <a:alphaModFix/>
          </a:blip>
          <a:srcRect r="103"/>
          <a:stretch/>
        </p:blipFill>
        <p:spPr>
          <a:xfrm>
            <a:off x="282249" y="6005287"/>
            <a:ext cx="1698957" cy="651223"/>
          </a:xfrm>
          <a:prstGeom prst="rect">
            <a:avLst/>
          </a:prstGeom>
          <a:noFill/>
          <a:ln>
            <a:noFill/>
          </a:ln>
        </p:spPr>
      </p:pic>
      <p:cxnSp>
        <p:nvCxnSpPr>
          <p:cNvPr id="37" name="Google Shape;37;p33"/>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38" name="Google Shape;38;p33"/>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9"/>
        <p:cNvGrpSpPr/>
        <p:nvPr/>
      </p:nvGrpSpPr>
      <p:grpSpPr>
        <a:xfrm>
          <a:off x="0" y="0"/>
          <a:ext cx="0" cy="0"/>
          <a:chOff x="0" y="0"/>
          <a:chExt cx="0" cy="0"/>
        </a:xfrm>
      </p:grpSpPr>
      <p:pic>
        <p:nvPicPr>
          <p:cNvPr id="40" name="Google Shape;40;p123"/>
          <p:cNvPicPr preferRelativeResize="0"/>
          <p:nvPr/>
        </p:nvPicPr>
        <p:blipFill rotWithShape="1">
          <a:blip r:embed="rId2">
            <a:alphaModFix/>
          </a:blip>
          <a:srcRect r="103"/>
          <a:stretch/>
        </p:blipFill>
        <p:spPr>
          <a:xfrm>
            <a:off x="10166418" y="270125"/>
            <a:ext cx="1698957" cy="651223"/>
          </a:xfrm>
          <a:prstGeom prst="rect">
            <a:avLst/>
          </a:prstGeom>
          <a:noFill/>
          <a:ln>
            <a:noFill/>
          </a:ln>
        </p:spPr>
      </p:pic>
      <p:pic>
        <p:nvPicPr>
          <p:cNvPr id="41" name="Google Shape;41;p123"/>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2" name="Google Shape;42;p123"/>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43"/>
        <p:cNvGrpSpPr/>
        <p:nvPr/>
      </p:nvGrpSpPr>
      <p:grpSpPr>
        <a:xfrm>
          <a:off x="0" y="0"/>
          <a:ext cx="0" cy="0"/>
          <a:chOff x="0" y="0"/>
          <a:chExt cx="0" cy="0"/>
        </a:xfrm>
      </p:grpSpPr>
      <p:pic>
        <p:nvPicPr>
          <p:cNvPr id="44" name="Google Shape;44;p124"/>
          <p:cNvPicPr preferRelativeResize="0"/>
          <p:nvPr/>
        </p:nvPicPr>
        <p:blipFill rotWithShape="1">
          <a:blip r:embed="rId2">
            <a:alphaModFix/>
          </a:blip>
          <a:srcRect r="103"/>
          <a:stretch/>
        </p:blipFill>
        <p:spPr>
          <a:xfrm>
            <a:off x="10246419" y="5916885"/>
            <a:ext cx="1698957" cy="651223"/>
          </a:xfrm>
          <a:prstGeom prst="rect">
            <a:avLst/>
          </a:prstGeom>
          <a:noFill/>
          <a:ln>
            <a:noFill/>
          </a:ln>
        </p:spPr>
      </p:pic>
      <p:sp>
        <p:nvSpPr>
          <p:cNvPr id="45" name="Google Shape;45;p124"/>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124"/>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7" name="Google Shape;47;p12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8" name="Google Shape;48;p124"/>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49"/>
        <p:cNvGrpSpPr/>
        <p:nvPr/>
      </p:nvGrpSpPr>
      <p:grpSpPr>
        <a:xfrm>
          <a:off x="0" y="0"/>
          <a:ext cx="0" cy="0"/>
          <a:chOff x="0" y="0"/>
          <a:chExt cx="0" cy="0"/>
        </a:xfrm>
      </p:grpSpPr>
      <p:pic>
        <p:nvPicPr>
          <p:cNvPr id="50" name="Google Shape;50;p125" descr="A picture containing shape&#10;&#10;Description automatically generated"/>
          <p:cNvPicPr preferRelativeResize="0"/>
          <p:nvPr/>
        </p:nvPicPr>
        <p:blipFill rotWithShape="1">
          <a:blip r:embed="rId2">
            <a:alphaModFix amt="27000"/>
          </a:blip>
          <a:srcRect/>
          <a:stretch/>
        </p:blipFill>
        <p:spPr>
          <a:xfrm>
            <a:off x="7944186" y="2718433"/>
            <a:ext cx="5007393" cy="4583038"/>
          </a:xfrm>
          <a:prstGeom prst="rect">
            <a:avLst/>
          </a:prstGeom>
          <a:noFill/>
          <a:ln>
            <a:noFill/>
          </a:ln>
        </p:spPr>
      </p:pic>
      <p:pic>
        <p:nvPicPr>
          <p:cNvPr id="51" name="Google Shape;51;p125"/>
          <p:cNvPicPr preferRelativeResize="0"/>
          <p:nvPr/>
        </p:nvPicPr>
        <p:blipFill rotWithShape="1">
          <a:blip r:embed="rId3">
            <a:alphaModFix/>
          </a:blip>
          <a:srcRect r="103"/>
          <a:stretch/>
        </p:blipFill>
        <p:spPr>
          <a:xfrm>
            <a:off x="10166418" y="270125"/>
            <a:ext cx="1698957" cy="651223"/>
          </a:xfrm>
          <a:prstGeom prst="rect">
            <a:avLst/>
          </a:prstGeom>
          <a:noFill/>
          <a:ln>
            <a:noFill/>
          </a:ln>
        </p:spPr>
      </p:pic>
      <p:sp>
        <p:nvSpPr>
          <p:cNvPr id="52" name="Google Shape;52;p12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125"/>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4" name="Google Shape;54;p125"/>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55" name="Google Shape;55;p125"/>
          <p:cNvPicPr preferRelativeResize="0"/>
          <p:nvPr/>
        </p:nvPicPr>
        <p:blipFill rotWithShape="1">
          <a:blip r:embed="rId5">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56"/>
        <p:cNvGrpSpPr/>
        <p:nvPr/>
      </p:nvGrpSpPr>
      <p:grpSpPr>
        <a:xfrm>
          <a:off x="0" y="0"/>
          <a:ext cx="0" cy="0"/>
          <a:chOff x="0" y="0"/>
          <a:chExt cx="0" cy="0"/>
        </a:xfrm>
      </p:grpSpPr>
      <p:sp>
        <p:nvSpPr>
          <p:cNvPr id="57" name="Google Shape;57;p126"/>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8" name="Google Shape;58;p126"/>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9" name="Google Shape;59;p126"/>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cxnSp>
        <p:nvCxnSpPr>
          <p:cNvPr id="60" name="Google Shape;60;p126"/>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61" name="Google Shape;61;p126"/>
          <p:cNvPicPr preferRelativeResize="0"/>
          <p:nvPr/>
        </p:nvPicPr>
        <p:blipFill rotWithShape="1">
          <a:blip r:embed="rId3">
            <a:alphaModFix/>
          </a:blip>
          <a:srcRect r="103"/>
          <a:stretch/>
        </p:blipFill>
        <p:spPr>
          <a:xfrm>
            <a:off x="10359311" y="6190971"/>
            <a:ext cx="1698957" cy="651223"/>
          </a:xfrm>
          <a:prstGeom prst="rect">
            <a:avLst/>
          </a:prstGeom>
          <a:noFill/>
          <a:ln>
            <a:noFill/>
          </a:ln>
        </p:spPr>
      </p:pic>
      <p:pic>
        <p:nvPicPr>
          <p:cNvPr id="62" name="Google Shape;62;p126"/>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63"/>
        <p:cNvGrpSpPr/>
        <p:nvPr/>
      </p:nvGrpSpPr>
      <p:grpSpPr>
        <a:xfrm>
          <a:off x="0" y="0"/>
          <a:ext cx="0" cy="0"/>
          <a:chOff x="0" y="0"/>
          <a:chExt cx="0" cy="0"/>
        </a:xfrm>
      </p:grpSpPr>
      <p:sp>
        <p:nvSpPr>
          <p:cNvPr id="64" name="Google Shape;64;p127"/>
          <p:cNvSpPr/>
          <p:nvPr/>
        </p:nvSpPr>
        <p:spPr>
          <a:xfrm rot="10800000" flipH="1">
            <a:off x="0" y="5915608"/>
            <a:ext cx="12192000" cy="10433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65" name="Google Shape;65;p127"/>
          <p:cNvPicPr preferRelativeResize="0"/>
          <p:nvPr/>
        </p:nvPicPr>
        <p:blipFill rotWithShape="1">
          <a:blip r:embed="rId3">
            <a:alphaModFix/>
          </a:blip>
          <a:srcRect l="3024" r="3023"/>
          <a:stretch/>
        </p:blipFill>
        <p:spPr>
          <a:xfrm>
            <a:off x="236370" y="6101922"/>
            <a:ext cx="2650539" cy="586800"/>
          </a:xfrm>
          <a:prstGeom prst="rect">
            <a:avLst/>
          </a:prstGeom>
          <a:noFill/>
          <a:ln>
            <a:noFill/>
          </a:ln>
        </p:spPr>
      </p:pic>
      <p:pic>
        <p:nvPicPr>
          <p:cNvPr id="66" name="Google Shape;66;p127"/>
          <p:cNvPicPr preferRelativeResize="0"/>
          <p:nvPr/>
        </p:nvPicPr>
        <p:blipFill rotWithShape="1">
          <a:blip r:embed="rId4">
            <a:alphaModFix/>
          </a:blip>
          <a:srcRect r="103"/>
          <a:stretch/>
        </p:blipFill>
        <p:spPr>
          <a:xfrm>
            <a:off x="10256673" y="6069710"/>
            <a:ext cx="1698957" cy="651223"/>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7"/>
        <p:cNvGrpSpPr/>
        <p:nvPr/>
      </p:nvGrpSpPr>
      <p:grpSpPr>
        <a:xfrm>
          <a:off x="0" y="0"/>
          <a:ext cx="0" cy="0"/>
          <a:chOff x="0" y="0"/>
          <a:chExt cx="0" cy="0"/>
        </a:xfrm>
      </p:grpSpPr>
      <p:sp>
        <p:nvSpPr>
          <p:cNvPr id="68" name="Google Shape;68;p128"/>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9" name="Google Shape;69;p128"/>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0" name="Google Shape;70;p128"/>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cxnSp>
        <p:nvCxnSpPr>
          <p:cNvPr id="72" name="Google Shape;72;p128"/>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73" name="Google Shape;73;p128"/>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74" name="Google Shape;74;p128"/>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75" name="Google Shape;75;p128"/>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76" name="Google Shape;76;p128"/>
          <p:cNvPicPr preferRelativeResize="0"/>
          <p:nvPr/>
        </p:nvPicPr>
        <p:blipFill rotWithShape="1">
          <a:blip r:embed="rId6">
            <a:alphaModFix/>
          </a:blip>
          <a:srcRect r="103"/>
          <a:stretch/>
        </p:blipFill>
        <p:spPr>
          <a:xfrm>
            <a:off x="282249" y="6005287"/>
            <a:ext cx="1698957" cy="651223"/>
          </a:xfrm>
          <a:prstGeom prst="rect">
            <a:avLst/>
          </a:prstGeom>
          <a:noFill/>
          <a:ln>
            <a:noFill/>
          </a:ln>
        </p:spPr>
      </p:pic>
      <p:pic>
        <p:nvPicPr>
          <p:cNvPr id="77" name="Google Shape;77;p128"/>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78" name="Google Shape;78;p128"/>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9"/>
        <p:cNvGrpSpPr/>
        <p:nvPr/>
      </p:nvGrpSpPr>
      <p:grpSpPr>
        <a:xfrm>
          <a:off x="0" y="0"/>
          <a:ext cx="0" cy="0"/>
          <a:chOff x="0" y="0"/>
          <a:chExt cx="0" cy="0"/>
        </a:xfrm>
      </p:grpSpPr>
      <p:sp>
        <p:nvSpPr>
          <p:cNvPr id="80" name="Google Shape;80;p129"/>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129"/>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2" name="Google Shape;82;p129"/>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12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cxnSp>
        <p:nvCxnSpPr>
          <p:cNvPr id="84" name="Google Shape;84;p129"/>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85" name="Google Shape;85;p129"/>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86" name="Google Shape;86;p129"/>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87" name="Google Shape;87;p129"/>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88" name="Google Shape;88;p129"/>
          <p:cNvPicPr preferRelativeResize="0"/>
          <p:nvPr/>
        </p:nvPicPr>
        <p:blipFill rotWithShape="1">
          <a:blip r:embed="rId6">
            <a:alphaModFix/>
          </a:blip>
          <a:srcRect r="103"/>
          <a:stretch/>
        </p:blipFill>
        <p:spPr>
          <a:xfrm>
            <a:off x="282249" y="6005287"/>
            <a:ext cx="1698957" cy="651223"/>
          </a:xfrm>
          <a:prstGeom prst="rect">
            <a:avLst/>
          </a:prstGeom>
          <a:noFill/>
          <a:ln>
            <a:noFill/>
          </a:ln>
        </p:spPr>
      </p:pic>
      <p:pic>
        <p:nvPicPr>
          <p:cNvPr id="89" name="Google Shape;89;p129"/>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90" name="Google Shape;90;p129"/>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91"/>
        <p:cNvGrpSpPr/>
        <p:nvPr/>
      </p:nvGrpSpPr>
      <p:grpSpPr>
        <a:xfrm>
          <a:off x="0" y="0"/>
          <a:ext cx="0" cy="0"/>
          <a:chOff x="0" y="0"/>
          <a:chExt cx="0" cy="0"/>
        </a:xfrm>
      </p:grpSpPr>
      <p:sp>
        <p:nvSpPr>
          <p:cNvPr id="92" name="Google Shape;92;p130"/>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3" name="Google Shape;93;p130"/>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 name="Google Shape;94;p130"/>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13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cxnSp>
        <p:nvCxnSpPr>
          <p:cNvPr id="96" name="Google Shape;96;p130"/>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97" name="Google Shape;97;p130"/>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8" name="Google Shape;98;p130"/>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9" name="Google Shape;99;p130"/>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00" name="Google Shape;100;p130"/>
          <p:cNvPicPr preferRelativeResize="0"/>
          <p:nvPr/>
        </p:nvPicPr>
        <p:blipFill rotWithShape="1">
          <a:blip r:embed="rId6">
            <a:alphaModFix/>
          </a:blip>
          <a:srcRect r="103"/>
          <a:stretch/>
        </p:blipFill>
        <p:spPr>
          <a:xfrm>
            <a:off x="282249" y="6005287"/>
            <a:ext cx="1698957" cy="651223"/>
          </a:xfrm>
          <a:prstGeom prst="rect">
            <a:avLst/>
          </a:prstGeom>
          <a:noFill/>
          <a:ln>
            <a:noFill/>
          </a:ln>
        </p:spPr>
      </p:pic>
      <p:pic>
        <p:nvPicPr>
          <p:cNvPr id="101" name="Google Shape;101;p130"/>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02" name="Google Shape;102;p130"/>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03"/>
        <p:cNvGrpSpPr/>
        <p:nvPr/>
      </p:nvGrpSpPr>
      <p:grpSpPr>
        <a:xfrm>
          <a:off x="0" y="0"/>
          <a:ext cx="0" cy="0"/>
          <a:chOff x="0" y="0"/>
          <a:chExt cx="0" cy="0"/>
        </a:xfrm>
      </p:grpSpPr>
      <p:sp>
        <p:nvSpPr>
          <p:cNvPr id="104" name="Google Shape;104;p131"/>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5" name="Google Shape;105;p131"/>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106" name="Google Shape;106;p131"/>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sp>
        <p:nvSpPr>
          <p:cNvPr id="107" name="Google Shape;107;p131"/>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108" name="Google Shape;108;p131"/>
          <p:cNvPicPr preferRelativeResize="0"/>
          <p:nvPr/>
        </p:nvPicPr>
        <p:blipFill rotWithShape="1">
          <a:blip r:embed="rId3">
            <a:alphaModFix/>
          </a:blip>
          <a:srcRect r="103"/>
          <a:stretch/>
        </p:blipFill>
        <p:spPr>
          <a:xfrm>
            <a:off x="10359311" y="6190971"/>
            <a:ext cx="1698957" cy="651223"/>
          </a:xfrm>
          <a:prstGeom prst="rect">
            <a:avLst/>
          </a:prstGeom>
          <a:noFill/>
          <a:ln>
            <a:noFill/>
          </a:ln>
        </p:spPr>
      </p:pic>
      <p:pic>
        <p:nvPicPr>
          <p:cNvPr id="109" name="Google Shape;109;p131"/>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10"/>
        <p:cNvGrpSpPr/>
        <p:nvPr/>
      </p:nvGrpSpPr>
      <p:grpSpPr>
        <a:xfrm>
          <a:off x="0" y="0"/>
          <a:ext cx="0" cy="0"/>
          <a:chOff x="0" y="0"/>
          <a:chExt cx="0" cy="0"/>
        </a:xfrm>
      </p:grpSpPr>
      <p:cxnSp>
        <p:nvCxnSpPr>
          <p:cNvPr id="111" name="Google Shape;111;p132"/>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12" name="Google Shape;112;p132"/>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3" name="Google Shape;113;p132"/>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4" name="Google Shape;114;p132"/>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115" name="Google Shape;115;p132"/>
          <p:cNvPicPr preferRelativeResize="0"/>
          <p:nvPr/>
        </p:nvPicPr>
        <p:blipFill rotWithShape="1">
          <a:blip r:embed="rId3">
            <a:alphaModFix/>
          </a:blip>
          <a:srcRect r="103"/>
          <a:stretch/>
        </p:blipFill>
        <p:spPr>
          <a:xfrm>
            <a:off x="10359311" y="6190971"/>
            <a:ext cx="1698957" cy="651223"/>
          </a:xfrm>
          <a:prstGeom prst="rect">
            <a:avLst/>
          </a:prstGeom>
          <a:noFill/>
          <a:ln>
            <a:noFill/>
          </a:ln>
        </p:spPr>
      </p:pic>
      <p:pic>
        <p:nvPicPr>
          <p:cNvPr id="116" name="Google Shape;116;p132"/>
          <p:cNvPicPr preferRelativeResize="0"/>
          <p:nvPr/>
        </p:nvPicPr>
        <p:blipFill rotWithShape="1">
          <a:blip r:embed="rId4">
            <a:alphaModFix/>
          </a:blip>
          <a:srcRect l="3024" r="3023"/>
          <a:stretch/>
        </p:blipFill>
        <p:spPr>
          <a:xfrm>
            <a:off x="208377" y="6223183"/>
            <a:ext cx="2650539" cy="5868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7"/>
        <p:cNvGrpSpPr/>
        <p:nvPr/>
      </p:nvGrpSpPr>
      <p:grpSpPr>
        <a:xfrm>
          <a:off x="0" y="0"/>
          <a:ext cx="0" cy="0"/>
          <a:chOff x="0" y="0"/>
          <a:chExt cx="0" cy="0"/>
        </a:xfrm>
      </p:grpSpPr>
      <p:pic>
        <p:nvPicPr>
          <p:cNvPr id="118" name="Google Shape;118;p133"/>
          <p:cNvPicPr preferRelativeResize="0"/>
          <p:nvPr/>
        </p:nvPicPr>
        <p:blipFill rotWithShape="1">
          <a:blip r:embed="rId2">
            <a:alphaModFix/>
          </a:blip>
          <a:srcRect r="103"/>
          <a:stretch/>
        </p:blipFill>
        <p:spPr>
          <a:xfrm>
            <a:off x="5529883" y="5916987"/>
            <a:ext cx="1698957" cy="651223"/>
          </a:xfrm>
          <a:prstGeom prst="rect">
            <a:avLst/>
          </a:prstGeom>
          <a:noFill/>
          <a:ln>
            <a:noFill/>
          </a:ln>
        </p:spPr>
      </p:pic>
      <p:sp>
        <p:nvSpPr>
          <p:cNvPr id="119" name="Google Shape;119;p133"/>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0" name="Google Shape;120;p133"/>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1" name="Google Shape;121;p133"/>
          <p:cNvSpPr>
            <a:spLocks noGrp="1"/>
          </p:cNvSpPr>
          <p:nvPr>
            <p:ph type="pic" idx="2"/>
          </p:nvPr>
        </p:nvSpPr>
        <p:spPr>
          <a:xfrm>
            <a:off x="7429500" y="1"/>
            <a:ext cx="4762500" cy="6705599"/>
          </a:xfrm>
          <a:prstGeom prst="rect">
            <a:avLst/>
          </a:prstGeom>
          <a:solidFill>
            <a:srgbClr val="D3EEEF"/>
          </a:solidFill>
          <a:ln>
            <a:noFill/>
          </a:ln>
        </p:spPr>
      </p:sp>
      <p:pic>
        <p:nvPicPr>
          <p:cNvPr id="122" name="Google Shape;122;p133"/>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23" name="Google Shape;123;p133"/>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4"/>
        <p:cNvGrpSpPr/>
        <p:nvPr/>
      </p:nvGrpSpPr>
      <p:grpSpPr>
        <a:xfrm>
          <a:off x="0" y="0"/>
          <a:ext cx="0" cy="0"/>
          <a:chOff x="0" y="0"/>
          <a:chExt cx="0" cy="0"/>
        </a:xfrm>
      </p:grpSpPr>
      <p:sp>
        <p:nvSpPr>
          <p:cNvPr id="125" name="Google Shape;125;p134"/>
          <p:cNvSpPr>
            <a:spLocks noGrp="1"/>
          </p:cNvSpPr>
          <p:nvPr>
            <p:ph type="pic" idx="2"/>
          </p:nvPr>
        </p:nvSpPr>
        <p:spPr>
          <a:xfrm>
            <a:off x="0" y="1"/>
            <a:ext cx="12192000" cy="3428999"/>
          </a:xfrm>
          <a:prstGeom prst="rect">
            <a:avLst/>
          </a:prstGeom>
          <a:solidFill>
            <a:srgbClr val="D3EEEF"/>
          </a:solidFill>
          <a:ln>
            <a:noFill/>
          </a:ln>
        </p:spPr>
      </p:sp>
      <p:sp>
        <p:nvSpPr>
          <p:cNvPr id="126" name="Google Shape;126;p134"/>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7" name="Google Shape;127;p134"/>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8" name="Google Shape;128;p134"/>
          <p:cNvPicPr preferRelativeResize="0"/>
          <p:nvPr/>
        </p:nvPicPr>
        <p:blipFill rotWithShape="1">
          <a:blip r:embed="rId2">
            <a:alphaModFix/>
          </a:blip>
          <a:srcRect r="103"/>
          <a:stretch/>
        </p:blipFill>
        <p:spPr>
          <a:xfrm>
            <a:off x="10246419" y="5916885"/>
            <a:ext cx="1698957" cy="651223"/>
          </a:xfrm>
          <a:prstGeom prst="rect">
            <a:avLst/>
          </a:prstGeom>
          <a:noFill/>
          <a:ln>
            <a:noFill/>
          </a:ln>
        </p:spPr>
      </p:pic>
      <p:pic>
        <p:nvPicPr>
          <p:cNvPr id="129" name="Google Shape;129;p13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0" name="Google Shape;130;p134"/>
          <p:cNvPicPr preferRelativeResize="0"/>
          <p:nvPr/>
        </p:nvPicPr>
        <p:blipFill rotWithShape="1">
          <a:blip r:embed="rId4">
            <a:alphaModFix/>
          </a:blip>
          <a:srcRect l="3024" r="3023"/>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1"/>
        <p:cNvGrpSpPr/>
        <p:nvPr/>
      </p:nvGrpSpPr>
      <p:grpSpPr>
        <a:xfrm>
          <a:off x="0" y="0"/>
          <a:ext cx="0" cy="0"/>
          <a:chOff x="0" y="0"/>
          <a:chExt cx="0" cy="0"/>
        </a:xfrm>
      </p:grpSpPr>
      <p:sp>
        <p:nvSpPr>
          <p:cNvPr id="132" name="Google Shape;132;p13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pic>
        <p:nvPicPr>
          <p:cNvPr id="133" name="Google Shape;133;p135"/>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34" name="Google Shape;134;p135"/>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35" name="Google Shape;135;p135"/>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36" name="Google Shape;136;p135"/>
          <p:cNvPicPr preferRelativeResize="0"/>
          <p:nvPr/>
        </p:nvPicPr>
        <p:blipFill rotWithShape="1">
          <a:blip r:embed="rId6">
            <a:alphaModFix/>
          </a:blip>
          <a:srcRect r="103"/>
          <a:stretch/>
        </p:blipFill>
        <p:spPr>
          <a:xfrm>
            <a:off x="282249" y="6005287"/>
            <a:ext cx="1698957" cy="651223"/>
          </a:xfrm>
          <a:prstGeom prst="rect">
            <a:avLst/>
          </a:prstGeom>
          <a:noFill/>
          <a:ln>
            <a:noFill/>
          </a:ln>
        </p:spPr>
      </p:pic>
      <p:sp>
        <p:nvSpPr>
          <p:cNvPr id="137" name="Google Shape;137;p135"/>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38" name="Google Shape;138;p135"/>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39" name="Google Shape;139;p135"/>
          <p:cNvPicPr preferRelativeResize="0"/>
          <p:nvPr/>
        </p:nvPicPr>
        <p:blipFill rotWithShape="1">
          <a:blip r:embed="rId8">
            <a:alphaModFix/>
          </a:blip>
          <a:srcRect l="3024" r="3023"/>
          <a:stretch/>
        </p:blipFill>
        <p:spPr>
          <a:xfrm>
            <a:off x="2263455" y="6037499"/>
            <a:ext cx="2650539" cy="5868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40"/>
        <p:cNvGrpSpPr/>
        <p:nvPr/>
      </p:nvGrpSpPr>
      <p:grpSpPr>
        <a:xfrm>
          <a:off x="0" y="0"/>
          <a:ext cx="0" cy="0"/>
          <a:chOff x="0" y="0"/>
          <a:chExt cx="0" cy="0"/>
        </a:xfrm>
      </p:grpSpPr>
      <p:sp>
        <p:nvSpPr>
          <p:cNvPr id="141" name="Google Shape;141;p136"/>
          <p:cNvSpPr txBox="1">
            <a:spLocks noGrp="1"/>
          </p:cNvSpPr>
          <p:nvPr>
            <p:ph type="ctrTitle"/>
          </p:nvPr>
        </p:nvSpPr>
        <p:spPr>
          <a:xfrm>
            <a:off x="415611" y="992767"/>
            <a:ext cx="11360700" cy="27369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5200"/>
              <a:buFont typeface="Arial"/>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42" name="Google Shape;142;p136"/>
          <p:cNvSpPr txBox="1">
            <a:spLocks noGrp="1"/>
          </p:cNvSpPr>
          <p:nvPr>
            <p:ph type="subTitle" idx="1"/>
          </p:nvPr>
        </p:nvSpPr>
        <p:spPr>
          <a:xfrm>
            <a:off x="415600" y="3778833"/>
            <a:ext cx="11360700" cy="10569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3733"/>
            </a:lvl1pPr>
            <a:lvl2pPr lvl="1" algn="ctr">
              <a:lnSpc>
                <a:spcPct val="100000"/>
              </a:lnSpc>
              <a:spcBef>
                <a:spcPts val="0"/>
              </a:spcBef>
              <a:spcAft>
                <a:spcPts val="0"/>
              </a:spcAft>
              <a:buClr>
                <a:srgbClr val="161249"/>
              </a:buClr>
              <a:buSzPts val="2800"/>
              <a:buNone/>
              <a:defRPr sz="3733"/>
            </a:lvl2pPr>
            <a:lvl3pPr lvl="2" algn="ctr">
              <a:lnSpc>
                <a:spcPct val="100000"/>
              </a:lnSpc>
              <a:spcBef>
                <a:spcPts val="0"/>
              </a:spcBef>
              <a:spcAft>
                <a:spcPts val="0"/>
              </a:spcAft>
              <a:buClr>
                <a:srgbClr val="161249"/>
              </a:buClr>
              <a:buSzPts val="2800"/>
              <a:buNone/>
              <a:defRPr sz="3733"/>
            </a:lvl3pPr>
            <a:lvl4pPr lvl="3" algn="ctr">
              <a:lnSpc>
                <a:spcPct val="100000"/>
              </a:lnSpc>
              <a:spcBef>
                <a:spcPts val="0"/>
              </a:spcBef>
              <a:spcAft>
                <a:spcPts val="0"/>
              </a:spcAft>
              <a:buClr>
                <a:srgbClr val="161249"/>
              </a:buClr>
              <a:buSzPts val="2800"/>
              <a:buNone/>
              <a:defRPr sz="3733"/>
            </a:lvl4pPr>
            <a:lvl5pPr lvl="4" algn="ctr">
              <a:lnSpc>
                <a:spcPct val="100000"/>
              </a:lnSpc>
              <a:spcBef>
                <a:spcPts val="0"/>
              </a:spcBef>
              <a:spcAft>
                <a:spcPts val="0"/>
              </a:spcAft>
              <a:buClr>
                <a:srgbClr val="161249"/>
              </a:buClr>
              <a:buSzPts val="2800"/>
              <a:buNone/>
              <a:defRPr sz="3733"/>
            </a:lvl5pPr>
            <a:lvl6pPr lvl="5" algn="ctr">
              <a:lnSpc>
                <a:spcPct val="100000"/>
              </a:lnSpc>
              <a:spcBef>
                <a:spcPts val="0"/>
              </a:spcBef>
              <a:spcAft>
                <a:spcPts val="0"/>
              </a:spcAft>
              <a:buClr>
                <a:schemeClr val="dk1"/>
              </a:buClr>
              <a:buSzPts val="2800"/>
              <a:buNone/>
              <a:defRPr sz="3733"/>
            </a:lvl6pPr>
            <a:lvl7pPr lvl="6" algn="ctr">
              <a:lnSpc>
                <a:spcPct val="100000"/>
              </a:lnSpc>
              <a:spcBef>
                <a:spcPts val="0"/>
              </a:spcBef>
              <a:spcAft>
                <a:spcPts val="0"/>
              </a:spcAft>
              <a:buClr>
                <a:schemeClr val="dk1"/>
              </a:buClr>
              <a:buSzPts val="2800"/>
              <a:buNone/>
              <a:defRPr sz="3733"/>
            </a:lvl7pPr>
            <a:lvl8pPr lvl="7" algn="ctr">
              <a:lnSpc>
                <a:spcPct val="100000"/>
              </a:lnSpc>
              <a:spcBef>
                <a:spcPts val="0"/>
              </a:spcBef>
              <a:spcAft>
                <a:spcPts val="0"/>
              </a:spcAft>
              <a:buClr>
                <a:schemeClr val="dk1"/>
              </a:buClr>
              <a:buSzPts val="2800"/>
              <a:buNone/>
              <a:defRPr sz="3733"/>
            </a:lvl8pPr>
            <a:lvl9pPr lvl="8" algn="ctr">
              <a:lnSpc>
                <a:spcPct val="100000"/>
              </a:lnSpc>
              <a:spcBef>
                <a:spcPts val="0"/>
              </a:spcBef>
              <a:spcAft>
                <a:spcPts val="0"/>
              </a:spcAft>
              <a:buClr>
                <a:schemeClr val="dk1"/>
              </a:buClr>
              <a:buSzPts val="2800"/>
              <a:buNone/>
              <a:defRPr sz="3733"/>
            </a:lvl9pPr>
          </a:lstStyle>
          <a:p>
            <a:endParaRPr/>
          </a:p>
        </p:txBody>
      </p:sp>
      <p:sp>
        <p:nvSpPr>
          <p:cNvPr id="143" name="Google Shape;143;p136"/>
          <p:cNvSpPr txBox="1">
            <a:spLocks noGrp="1"/>
          </p:cNvSpPr>
          <p:nvPr>
            <p:ph type="sldNum" idx="12"/>
          </p:nvPr>
        </p:nvSpPr>
        <p:spPr>
          <a:xfrm>
            <a:off x="11296611" y="6217623"/>
            <a:ext cx="731700" cy="5247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44"/>
        <p:cNvGrpSpPr/>
        <p:nvPr/>
      </p:nvGrpSpPr>
      <p:grpSpPr>
        <a:xfrm>
          <a:off x="0" y="0"/>
          <a:ext cx="0" cy="0"/>
          <a:chOff x="0" y="0"/>
          <a:chExt cx="0" cy="0"/>
        </a:xfrm>
      </p:grpSpPr>
      <p:sp>
        <p:nvSpPr>
          <p:cNvPr id="145" name="Google Shape;145;p137"/>
          <p:cNvSpPr txBox="1">
            <a:spLocks noGrp="1"/>
          </p:cNvSpPr>
          <p:nvPr>
            <p:ph type="title"/>
          </p:nvPr>
        </p:nvSpPr>
        <p:spPr>
          <a:xfrm>
            <a:off x="415600" y="740800"/>
            <a:ext cx="3744000" cy="1007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rgbClr val="161249"/>
              </a:buClr>
              <a:buSzPts val="2400"/>
              <a:buFont typeface="Arial"/>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46" name="Google Shape;146;p137"/>
          <p:cNvSpPr txBox="1">
            <a:spLocks noGrp="1"/>
          </p:cNvSpPr>
          <p:nvPr>
            <p:ph type="body" idx="1"/>
          </p:nvPr>
        </p:nvSpPr>
        <p:spPr>
          <a:xfrm>
            <a:off x="415600" y="1852800"/>
            <a:ext cx="3744000" cy="42393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Clr>
                <a:srgbClr val="161249"/>
              </a:buClr>
              <a:buSzPts val="1200"/>
              <a:buChar char="●"/>
              <a:defRPr sz="1600"/>
            </a:lvl1pPr>
            <a:lvl2pPr marL="914400" lvl="1" indent="-304800" algn="l">
              <a:lnSpc>
                <a:spcPct val="115000"/>
              </a:lnSpc>
              <a:spcBef>
                <a:spcPts val="0"/>
              </a:spcBef>
              <a:spcAft>
                <a:spcPts val="0"/>
              </a:spcAft>
              <a:buClr>
                <a:srgbClr val="161249"/>
              </a:buClr>
              <a:buSzPts val="1200"/>
              <a:buChar char="○"/>
              <a:defRPr sz="1600"/>
            </a:lvl2pPr>
            <a:lvl3pPr marL="1371600" lvl="2" indent="-304800" algn="l">
              <a:lnSpc>
                <a:spcPct val="115000"/>
              </a:lnSpc>
              <a:spcBef>
                <a:spcPts val="0"/>
              </a:spcBef>
              <a:spcAft>
                <a:spcPts val="0"/>
              </a:spcAft>
              <a:buClr>
                <a:srgbClr val="161249"/>
              </a:buClr>
              <a:buSzPts val="1200"/>
              <a:buChar char="■"/>
              <a:defRPr sz="1600"/>
            </a:lvl3pPr>
            <a:lvl4pPr marL="1828800" lvl="3" indent="-304800" algn="l">
              <a:lnSpc>
                <a:spcPct val="115000"/>
              </a:lnSpc>
              <a:spcBef>
                <a:spcPts val="0"/>
              </a:spcBef>
              <a:spcAft>
                <a:spcPts val="0"/>
              </a:spcAft>
              <a:buClr>
                <a:srgbClr val="161249"/>
              </a:buClr>
              <a:buSzPts val="1200"/>
              <a:buChar char="●"/>
              <a:defRPr sz="1600"/>
            </a:lvl4pPr>
            <a:lvl5pPr marL="2286000" lvl="4" indent="-304800" algn="l">
              <a:lnSpc>
                <a:spcPct val="115000"/>
              </a:lnSpc>
              <a:spcBef>
                <a:spcPts val="0"/>
              </a:spcBef>
              <a:spcAft>
                <a:spcPts val="0"/>
              </a:spcAft>
              <a:buClr>
                <a:srgbClr val="161249"/>
              </a:buClr>
              <a:buSzPts val="1200"/>
              <a:buChar char="○"/>
              <a:defRPr sz="1600"/>
            </a:lvl5pPr>
            <a:lvl6pPr marL="2743200" lvl="5" indent="-304800" algn="l">
              <a:lnSpc>
                <a:spcPct val="115000"/>
              </a:lnSpc>
              <a:spcBef>
                <a:spcPts val="0"/>
              </a:spcBef>
              <a:spcAft>
                <a:spcPts val="0"/>
              </a:spcAft>
              <a:buClr>
                <a:schemeClr val="dk1"/>
              </a:buClr>
              <a:buSzPts val="1200"/>
              <a:buChar char="■"/>
              <a:defRPr sz="1600"/>
            </a:lvl6pPr>
            <a:lvl7pPr marL="3200400" lvl="6" indent="-304800" algn="l">
              <a:lnSpc>
                <a:spcPct val="115000"/>
              </a:lnSpc>
              <a:spcBef>
                <a:spcPts val="0"/>
              </a:spcBef>
              <a:spcAft>
                <a:spcPts val="0"/>
              </a:spcAft>
              <a:buClr>
                <a:schemeClr val="dk1"/>
              </a:buClr>
              <a:buSzPts val="1200"/>
              <a:buChar char="●"/>
              <a:defRPr sz="1600"/>
            </a:lvl7pPr>
            <a:lvl8pPr marL="3657600" lvl="7" indent="-304800" algn="l">
              <a:lnSpc>
                <a:spcPct val="115000"/>
              </a:lnSpc>
              <a:spcBef>
                <a:spcPts val="0"/>
              </a:spcBef>
              <a:spcAft>
                <a:spcPts val="0"/>
              </a:spcAft>
              <a:buClr>
                <a:schemeClr val="dk1"/>
              </a:buClr>
              <a:buSzPts val="1200"/>
              <a:buChar char="○"/>
              <a:defRPr sz="1600"/>
            </a:lvl8pPr>
            <a:lvl9pPr marL="4114800" lvl="8" indent="-304800" algn="l">
              <a:lnSpc>
                <a:spcPct val="115000"/>
              </a:lnSpc>
              <a:spcBef>
                <a:spcPts val="0"/>
              </a:spcBef>
              <a:spcAft>
                <a:spcPts val="0"/>
              </a:spcAft>
              <a:buClr>
                <a:schemeClr val="dk1"/>
              </a:buClr>
              <a:buSzPts val="1200"/>
              <a:buChar char="■"/>
              <a:defRPr sz="1600"/>
            </a:lvl9pPr>
          </a:lstStyle>
          <a:p>
            <a:endParaRPr/>
          </a:p>
        </p:txBody>
      </p:sp>
      <p:sp>
        <p:nvSpPr>
          <p:cNvPr id="147" name="Google Shape;147;p137"/>
          <p:cNvSpPr txBox="1">
            <a:spLocks noGrp="1"/>
          </p:cNvSpPr>
          <p:nvPr>
            <p:ph type="sldNum" idx="12"/>
          </p:nvPr>
        </p:nvSpPr>
        <p:spPr>
          <a:xfrm>
            <a:off x="11296611" y="6217623"/>
            <a:ext cx="731700" cy="5247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48"/>
        <p:cNvGrpSpPr/>
        <p:nvPr/>
      </p:nvGrpSpPr>
      <p:grpSpPr>
        <a:xfrm>
          <a:off x="0" y="0"/>
          <a:ext cx="0" cy="0"/>
          <a:chOff x="0" y="0"/>
          <a:chExt cx="0" cy="0"/>
        </a:xfrm>
      </p:grpSpPr>
      <p:sp>
        <p:nvSpPr>
          <p:cNvPr id="149" name="Google Shape;149;p138"/>
          <p:cNvSpPr txBox="1">
            <a:spLocks noGrp="1"/>
          </p:cNvSpPr>
          <p:nvPr>
            <p:ph type="sldNum" idx="12"/>
          </p:nvPr>
        </p:nvSpPr>
        <p:spPr>
          <a:xfrm>
            <a:off x="11296611" y="6217623"/>
            <a:ext cx="731700" cy="5247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‹nr.›</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www.merriam-webster.com/dictionary/social%20media" TargetMode="External"/><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hyperlink" Target="https://www.smartinsights.com/ecommerce/ecommerce-strategy/social-commerce-trends/"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image" Target="../media/image33.png"/><Relationship Id="rId4" Type="http://schemas.openxmlformats.org/officeDocument/2006/relationships/image" Target="../media/image3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blog.hootsuite.com/smart-social-media-goals/"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buffer.com/library/social-media-goals/" TargetMode="External"/><Relationship Id="rId5" Type="http://schemas.openxmlformats.org/officeDocument/2006/relationships/hyperlink" Target="https://www.contentstadium.com/blog/how-to-drive-traffic-from-social-media-to-your-website/" TargetMode="External"/><Relationship Id="rId4" Type="http://schemas.openxmlformats.org/officeDocument/2006/relationships/hyperlink" Target="https://blog.hootsuite.com/social-media-customer-service/"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hyperlink" Target="https://neilpatel.com/blog/13-secrets-thatll-boost-your-facebook-organic-reach/"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hyperlink" Target="https://engaiodigital.com/influencer-marketing/"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app=desktop&amp;v=Bykcru-8130" TargetMode="External"/><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revealbot.com/facebook-advertising-costs"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8.xml"/><Relationship Id="rId1" Type="http://schemas.openxmlformats.org/officeDocument/2006/relationships/slideLayout" Target="../slideLayouts/slideLayout5.xml"/><Relationship Id="rId5" Type="http://schemas.openxmlformats.org/officeDocument/2006/relationships/hyperlink" Target="https://blog.hootsuite.com/content-idea-cheat-sheet/" TargetMode="External"/><Relationship Id="rId4" Type="http://schemas.openxmlformats.org/officeDocument/2006/relationships/hyperlink" Target="https://heyorca.com/blog/social-media-strategy/142-engaging-social-media-question-ideas-with-tips-examples/"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hyperlink" Target="https://www.cutedigitalmedia.com/blog/en/what-types-of-content-work-best-for-each-social-network/" TargetMode="External"/><Relationship Id="rId5" Type="http://schemas.openxmlformats.org/officeDocument/2006/relationships/hyperlink" Target="https://feedalpha.com/different-types-of-content-for-social-media/" TargetMode="External"/><Relationship Id="rId4" Type="http://schemas.openxmlformats.org/officeDocument/2006/relationships/hyperlink" Target="https://www.postplanner.com/blog/types-of-social-media-content"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louisem.com/144557/often-post-social-media" TargetMode="External"/><Relationship Id="rId3" Type="http://schemas.openxmlformats.org/officeDocument/2006/relationships/image" Target="../media/image17.png"/><Relationship Id="rId7" Type="http://schemas.openxmlformats.org/officeDocument/2006/relationships/image" Target="../media/image42.jpg"/><Relationship Id="rId2" Type="http://schemas.openxmlformats.org/officeDocument/2006/relationships/notesSlide" Target="../notesSlides/notesSlide30.xml"/><Relationship Id="rId1" Type="http://schemas.openxmlformats.org/officeDocument/2006/relationships/slideLayout" Target="../slideLayouts/slideLayout4.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18.png"/><Relationship Id="rId9" Type="http://schemas.openxmlformats.org/officeDocument/2006/relationships/hyperlink" Target="https://blog.hootsuite.com/how-often-to-post-on-social-media/"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g201099c0fd6_0_99"/>
          <p:cNvSpPr txBox="1">
            <a:spLocks noGrp="1"/>
          </p:cNvSpPr>
          <p:nvPr>
            <p:ph type="ctrTitle"/>
          </p:nvPr>
        </p:nvSpPr>
        <p:spPr>
          <a:xfrm>
            <a:off x="291622" y="2281871"/>
            <a:ext cx="12426331" cy="1630653"/>
          </a:xfrm>
          <a:prstGeom prst="rect">
            <a:avLst/>
          </a:prstGeom>
          <a:noFill/>
          <a:ln>
            <a:noFill/>
          </a:ln>
        </p:spPr>
        <p:txBody>
          <a:bodyPr spcFirstLastPara="1" wrap="square" lIns="121900" tIns="121900" rIns="121900" bIns="121900" anchor="ctr" anchorCtr="1">
            <a:noAutofit/>
          </a:bodyPr>
          <a:lstStyle/>
          <a:p>
            <a:pPr marL="0" lvl="0" indent="0" algn="l" rtl="0">
              <a:lnSpc>
                <a:spcPct val="100000"/>
              </a:lnSpc>
              <a:spcBef>
                <a:spcPts val="0"/>
              </a:spcBef>
              <a:spcAft>
                <a:spcPts val="0"/>
              </a:spcAft>
              <a:buClr>
                <a:schemeClr val="lt1"/>
              </a:buClr>
              <a:buSzPts val="5200"/>
              <a:buFont typeface="Arial"/>
              <a:buNone/>
            </a:pPr>
            <a:r>
              <a:rPr lang="fi-FI" sz="6600"/>
              <a:t>Inhoudmarketing</a:t>
            </a:r>
            <a:r>
              <a:rPr lang="fi-FI" sz="6000"/>
              <a:t>: </a:t>
            </a:r>
            <a:br>
              <a:rPr lang="fi-FI" sz="8000"/>
            </a:br>
            <a:r>
              <a:rPr lang="fi-FI" sz="4800"/>
              <a:t>Sociale media</a:t>
            </a:r>
            <a:endParaRPr sz="84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g201099c0fd6_0_10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Leerdoelen </a:t>
            </a:r>
            <a:br>
              <a:rPr lang="fi-FI"/>
            </a:br>
            <a:endParaRPr/>
          </a:p>
        </p:txBody>
      </p:sp>
      <p:sp>
        <p:nvSpPr>
          <p:cNvPr id="160" name="Google Shape;160;g201099c0fd6_0_104"/>
          <p:cNvSpPr txBox="1">
            <a:spLocks noGrp="1"/>
          </p:cNvSpPr>
          <p:nvPr>
            <p:ph type="body" idx="1"/>
          </p:nvPr>
        </p:nvSpPr>
        <p:spPr>
          <a:xfrm>
            <a:off x="838200" y="1379576"/>
            <a:ext cx="10515600" cy="4516399"/>
          </a:xfrm>
          <a:prstGeom prst="rect">
            <a:avLst/>
          </a:prstGeom>
          <a:noFill/>
          <a:ln>
            <a:noFill/>
          </a:ln>
        </p:spPr>
        <p:txBody>
          <a:bodyPr spcFirstLastPara="1" wrap="square" lIns="121900" tIns="121900" rIns="121900" bIns="121900" anchor="t" anchorCtr="0">
            <a:normAutofit lnSpcReduction="10000"/>
          </a:bodyPr>
          <a:lstStyle/>
          <a:p>
            <a:pPr marL="120647" lvl="0" indent="0" algn="l" rtl="0">
              <a:lnSpc>
                <a:spcPct val="110000"/>
              </a:lnSpc>
              <a:spcBef>
                <a:spcPts val="0"/>
              </a:spcBef>
              <a:spcAft>
                <a:spcPts val="0"/>
              </a:spcAft>
              <a:buClr>
                <a:srgbClr val="000000"/>
              </a:buClr>
              <a:buSzPts val="2100"/>
              <a:buNone/>
            </a:pPr>
            <a:r>
              <a:rPr lang="fi-FI" sz="2400" dirty="0"/>
              <a:t>Vereiste voor studenten: Introductie in digitale marketing wordt aanbevolen.</a:t>
            </a:r>
            <a:endParaRPr dirty="0"/>
          </a:p>
          <a:p>
            <a:pPr marL="120647" lvl="0" indent="0" algn="l" rtl="0">
              <a:lnSpc>
                <a:spcPct val="110000"/>
              </a:lnSpc>
              <a:spcBef>
                <a:spcPts val="0"/>
              </a:spcBef>
              <a:spcAft>
                <a:spcPts val="0"/>
              </a:spcAft>
              <a:buClr>
                <a:srgbClr val="000000"/>
              </a:buClr>
              <a:buSzPts val="2100"/>
              <a:buNone/>
            </a:pPr>
            <a:endParaRPr sz="2400" dirty="0"/>
          </a:p>
          <a:p>
            <a:pPr marL="120647" lvl="0" indent="0" algn="l" rtl="0">
              <a:lnSpc>
                <a:spcPct val="110000"/>
              </a:lnSpc>
              <a:spcBef>
                <a:spcPts val="0"/>
              </a:spcBef>
              <a:spcAft>
                <a:spcPts val="0"/>
              </a:spcAft>
              <a:buClr>
                <a:srgbClr val="000000"/>
              </a:buClr>
              <a:buSzPts val="2100"/>
              <a:buNone/>
            </a:pPr>
            <a:r>
              <a:rPr lang="fi-FI" sz="2400" dirty="0"/>
              <a:t>De student is in staat om</a:t>
            </a:r>
            <a:endParaRPr dirty="0"/>
          </a:p>
          <a:p>
            <a:pPr marL="609583" lvl="0" indent="-355586" algn="l" rtl="0">
              <a:lnSpc>
                <a:spcPct val="110000"/>
              </a:lnSpc>
              <a:spcBef>
                <a:spcPts val="0"/>
              </a:spcBef>
              <a:spcAft>
                <a:spcPts val="0"/>
              </a:spcAft>
              <a:buClr>
                <a:srgbClr val="000000"/>
              </a:buClr>
              <a:buSzPts val="2100"/>
              <a:buFont typeface="Calibri"/>
              <a:buNone/>
            </a:pPr>
            <a:endParaRPr sz="2400" dirty="0"/>
          </a:p>
          <a:p>
            <a:pPr marL="609583" lvl="0" indent="-488936" algn="l" rtl="0">
              <a:lnSpc>
                <a:spcPct val="110000"/>
              </a:lnSpc>
              <a:spcBef>
                <a:spcPts val="0"/>
              </a:spcBef>
              <a:spcAft>
                <a:spcPts val="0"/>
              </a:spcAft>
              <a:buClr>
                <a:srgbClr val="11AA81"/>
              </a:buClr>
              <a:buSzPts val="3600"/>
              <a:buFont typeface="Arial"/>
              <a:buChar char="•"/>
            </a:pPr>
            <a:r>
              <a:rPr lang="fi-FI" sz="2400" dirty="0"/>
              <a:t>het sociale medialandschap en de ontwikkeling ervan te beschrijven</a:t>
            </a:r>
            <a:endParaRPr dirty="0"/>
          </a:p>
          <a:p>
            <a:pPr marL="609583" lvl="0" indent="-488936" algn="l" rtl="0">
              <a:lnSpc>
                <a:spcPct val="110000"/>
              </a:lnSpc>
              <a:spcBef>
                <a:spcPts val="0"/>
              </a:spcBef>
              <a:spcAft>
                <a:spcPts val="0"/>
              </a:spcAft>
              <a:buClr>
                <a:srgbClr val="11AA81"/>
              </a:buClr>
              <a:buSzPts val="3600"/>
              <a:buFont typeface="Arial"/>
              <a:buChar char="•"/>
            </a:pPr>
            <a:r>
              <a:rPr lang="fi-FI" sz="2400" dirty="0"/>
              <a:t>de voordelen van sociale-mediamarketing te begrijpen </a:t>
            </a:r>
            <a:endParaRPr dirty="0"/>
          </a:p>
          <a:p>
            <a:pPr marL="609583" lvl="0" indent="-488936" algn="l" rtl="0">
              <a:lnSpc>
                <a:spcPct val="110000"/>
              </a:lnSpc>
              <a:spcBef>
                <a:spcPts val="0"/>
              </a:spcBef>
              <a:spcAft>
                <a:spcPts val="0"/>
              </a:spcAft>
              <a:buClr>
                <a:srgbClr val="11AA81"/>
              </a:buClr>
              <a:buSzPts val="3600"/>
              <a:buFont typeface="Arial"/>
              <a:buChar char="•"/>
            </a:pPr>
            <a:r>
              <a:rPr lang="fi-FI" sz="2400" dirty="0"/>
              <a:t>de effectiviteit van de sociale mediaprestaties van de organisaties te beoordelen</a:t>
            </a:r>
            <a:endParaRPr dirty="0"/>
          </a:p>
          <a:p>
            <a:pPr marL="609583" lvl="0" indent="-488936" algn="l" rtl="0">
              <a:lnSpc>
                <a:spcPct val="110000"/>
              </a:lnSpc>
              <a:spcBef>
                <a:spcPts val="0"/>
              </a:spcBef>
              <a:spcAft>
                <a:spcPts val="0"/>
              </a:spcAft>
              <a:buClr>
                <a:srgbClr val="11AA81"/>
              </a:buClr>
              <a:buSzPts val="3600"/>
              <a:buFont typeface="Arial"/>
              <a:buChar char="•"/>
            </a:pPr>
            <a:r>
              <a:rPr lang="fi-FI" sz="2400" dirty="0"/>
              <a:t>boeiende inhoud te creëren in sociale media</a:t>
            </a:r>
            <a:endParaRPr dirty="0"/>
          </a:p>
          <a:p>
            <a:pPr marL="609583" lvl="0" indent="-488936" algn="l" rtl="0">
              <a:lnSpc>
                <a:spcPct val="110000"/>
              </a:lnSpc>
              <a:spcBef>
                <a:spcPts val="0"/>
              </a:spcBef>
              <a:spcAft>
                <a:spcPts val="0"/>
              </a:spcAft>
              <a:buClr>
                <a:srgbClr val="11AA81"/>
              </a:buClr>
              <a:buSzPts val="3600"/>
              <a:buFont typeface="Arial"/>
              <a:buChar char="•"/>
            </a:pPr>
            <a:r>
              <a:rPr lang="fi-FI" sz="2400" dirty="0"/>
              <a:t>een sociale-mediastrategie te creëren</a:t>
            </a:r>
            <a:endParaRPr sz="2400" dirty="0"/>
          </a:p>
          <a:p>
            <a:pPr marL="0" lvl="0" indent="0" algn="l" rtl="0">
              <a:lnSpc>
                <a:spcPct val="100000"/>
              </a:lnSpc>
              <a:spcBef>
                <a:spcPts val="0"/>
              </a:spcBef>
              <a:spcAft>
                <a:spcPts val="0"/>
              </a:spcAft>
              <a:buClr>
                <a:schemeClr val="dk1"/>
              </a:buClr>
              <a:buSzPts val="1100"/>
              <a:buNone/>
            </a:pPr>
            <a:endParaRPr sz="3200" dirty="0">
              <a:solidFill>
                <a:schemeClr val="dk1"/>
              </a:solidFill>
            </a:endParaRPr>
          </a:p>
          <a:p>
            <a:pPr marL="0" lvl="0" indent="0" algn="l" rtl="0">
              <a:lnSpc>
                <a:spcPct val="100000"/>
              </a:lnSpc>
              <a:spcBef>
                <a:spcPts val="0"/>
              </a:spcBef>
              <a:spcAft>
                <a:spcPts val="0"/>
              </a:spcAft>
              <a:buClr>
                <a:srgbClr val="161249"/>
              </a:buClr>
              <a:buSzPts val="1200"/>
              <a:buNone/>
            </a:pPr>
            <a:endParaRPr sz="3200" dirty="0">
              <a:solidFill>
                <a:schemeClr val="dk1"/>
              </a:solidFill>
            </a:endParaRPr>
          </a:p>
          <a:p>
            <a:pPr marL="0" lvl="0" indent="0" algn="l" rtl="0">
              <a:lnSpc>
                <a:spcPct val="100000"/>
              </a:lnSpc>
              <a:spcBef>
                <a:spcPts val="0"/>
              </a:spcBef>
              <a:spcAft>
                <a:spcPts val="0"/>
              </a:spcAft>
              <a:buClr>
                <a:srgbClr val="161249"/>
              </a:buClr>
              <a:buSzPts val="1200"/>
              <a:buNone/>
            </a:pPr>
            <a:endParaRPr sz="3200" dirty="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g201099c0fd6_0_109"/>
          <p:cNvSpPr txBox="1">
            <a:spLocks noGrp="1"/>
          </p:cNvSpPr>
          <p:nvPr>
            <p:ph type="title"/>
          </p:nvPr>
        </p:nvSpPr>
        <p:spPr>
          <a:xfrm>
            <a:off x="1105723" y="1916172"/>
            <a:ext cx="3817620" cy="734052"/>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fi-FI" dirty="0"/>
              <a:t>Onderwerpen</a:t>
            </a:r>
            <a:br>
              <a:rPr lang="fi-FI" dirty="0"/>
            </a:br>
            <a:endParaRPr dirty="0"/>
          </a:p>
        </p:txBody>
      </p:sp>
      <p:sp>
        <p:nvSpPr>
          <p:cNvPr id="166" name="Google Shape;166;g201099c0fd6_0_109"/>
          <p:cNvSpPr txBox="1">
            <a:spLocks noGrp="1"/>
          </p:cNvSpPr>
          <p:nvPr>
            <p:ph type="body" idx="1"/>
          </p:nvPr>
        </p:nvSpPr>
        <p:spPr>
          <a:xfrm>
            <a:off x="5311235" y="1150637"/>
            <a:ext cx="6141710" cy="2727926"/>
          </a:xfrm>
          <a:prstGeom prst="rect">
            <a:avLst/>
          </a:prstGeom>
          <a:noFill/>
          <a:ln>
            <a:noFill/>
          </a:ln>
        </p:spPr>
        <p:txBody>
          <a:bodyPr spcFirstLastPara="1" wrap="square" lIns="91425" tIns="45700" rIns="91425" bIns="45700" anchor="t" anchorCtr="0">
            <a:spAutoFit/>
          </a:bodyPr>
          <a:lstStyle/>
          <a:p>
            <a:pPr marL="342900" marR="0" lvl="0" indent="-342900" algn="l" rtl="0">
              <a:lnSpc>
                <a:spcPct val="90000"/>
              </a:lnSpc>
              <a:spcBef>
                <a:spcPts val="0"/>
              </a:spcBef>
              <a:spcAft>
                <a:spcPts val="0"/>
              </a:spcAft>
              <a:buClr>
                <a:schemeClr val="lt1"/>
              </a:buClr>
              <a:buSzPts val="3600"/>
              <a:buFont typeface="Arial"/>
              <a:buChar char="•"/>
            </a:pPr>
            <a:r>
              <a:rPr lang="fi-FI" sz="2400" u="none" strike="noStrike" cap="none"/>
              <a:t>Wat zijn sociale media? </a:t>
            </a:r>
            <a:endParaRPr/>
          </a:p>
          <a:p>
            <a:pPr marL="342900" marR="0" lvl="0" indent="-342900" algn="l" rtl="0">
              <a:lnSpc>
                <a:spcPct val="90000"/>
              </a:lnSpc>
              <a:spcBef>
                <a:spcPts val="1000"/>
              </a:spcBef>
              <a:spcAft>
                <a:spcPts val="0"/>
              </a:spcAft>
              <a:buClr>
                <a:schemeClr val="lt1"/>
              </a:buClr>
              <a:buSzPts val="3600"/>
              <a:buFont typeface="Arial"/>
              <a:buChar char="•"/>
            </a:pPr>
            <a:r>
              <a:rPr lang="fi-FI" sz="2400" u="none" strike="noStrike" cap="none"/>
              <a:t>Marketing via sociale media </a:t>
            </a:r>
            <a:endParaRPr/>
          </a:p>
          <a:p>
            <a:pPr marL="342900" marR="0" lvl="0" indent="-342900" algn="l" rtl="0">
              <a:lnSpc>
                <a:spcPct val="90000"/>
              </a:lnSpc>
              <a:spcBef>
                <a:spcPts val="1000"/>
              </a:spcBef>
              <a:spcAft>
                <a:spcPts val="0"/>
              </a:spcAft>
              <a:buClr>
                <a:schemeClr val="lt1"/>
              </a:buClr>
              <a:buSzPts val="3600"/>
              <a:buFont typeface="Arial"/>
              <a:buChar char="•"/>
            </a:pPr>
            <a:r>
              <a:rPr lang="fi-FI" sz="2400"/>
              <a:t>Campagnes in sociale media </a:t>
            </a:r>
            <a:endParaRPr/>
          </a:p>
          <a:p>
            <a:pPr marL="342900" marR="0" lvl="0" indent="-342900" algn="l" rtl="0">
              <a:lnSpc>
                <a:spcPct val="90000"/>
              </a:lnSpc>
              <a:spcBef>
                <a:spcPts val="1000"/>
              </a:spcBef>
              <a:spcAft>
                <a:spcPts val="0"/>
              </a:spcAft>
              <a:buClr>
                <a:schemeClr val="lt1"/>
              </a:buClr>
              <a:buSzPts val="3600"/>
              <a:buFont typeface="Arial"/>
              <a:buChar char="•"/>
            </a:pPr>
            <a:r>
              <a:rPr lang="fi-FI" sz="2400" u="none" strike="noStrike" cap="none"/>
              <a:t>Inhoud maken</a:t>
            </a:r>
            <a:endParaRPr/>
          </a:p>
          <a:p>
            <a:pPr marL="342900" marR="0" lvl="0" indent="-342900" algn="l" rtl="0">
              <a:lnSpc>
                <a:spcPct val="90000"/>
              </a:lnSpc>
              <a:spcBef>
                <a:spcPts val="1000"/>
              </a:spcBef>
              <a:spcAft>
                <a:spcPts val="0"/>
              </a:spcAft>
              <a:buClr>
                <a:schemeClr val="lt1"/>
              </a:buClr>
              <a:buSzPts val="3600"/>
              <a:buFont typeface="Arial"/>
              <a:buChar char="•"/>
            </a:pPr>
            <a:r>
              <a:rPr lang="fi-FI" sz="2400" u="none" strike="noStrike" cap="none"/>
              <a:t>Opdrachten</a:t>
            </a:r>
            <a:endParaRPr sz="2400" u="none" strike="noStrike" cap="none"/>
          </a:p>
          <a:p>
            <a:pPr marL="514350" lvl="0" indent="-361950" algn="l" rtl="0">
              <a:lnSpc>
                <a:spcPct val="90000"/>
              </a:lnSpc>
              <a:spcBef>
                <a:spcPts val="1000"/>
              </a:spcBef>
              <a:spcAft>
                <a:spcPts val="0"/>
              </a:spcAft>
              <a:buClr>
                <a:schemeClr val="lt1"/>
              </a:buClr>
              <a:buSzPts val="2400"/>
              <a:buFont typeface="Calibri"/>
              <a:buNone/>
            </a:pPr>
            <a:endParaRPr sz="24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
          <p:cNvSpPr txBox="1">
            <a:spLocks noGrp="1"/>
          </p:cNvSpPr>
          <p:nvPr>
            <p:ph type="title" idx="4294967295"/>
          </p:nvPr>
        </p:nvSpPr>
        <p:spPr>
          <a:xfrm>
            <a:off x="1000125" y="2457450"/>
            <a:ext cx="10515600" cy="97155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fi-FI" b="1"/>
              <a:t>Wat zijn sociale media?</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3"/>
          <p:cNvSpPr/>
          <p:nvPr/>
        </p:nvSpPr>
        <p:spPr>
          <a:xfrm>
            <a:off x="6842589" y="1511365"/>
            <a:ext cx="4551451" cy="4405618"/>
          </a:xfrm>
          <a:prstGeom prst="roundRect">
            <a:avLst>
              <a:gd name="adj" fmla="val 16667"/>
            </a:avLst>
          </a:prstGeom>
          <a:solidFill>
            <a:srgbClr val="11AA81"/>
          </a:solidFill>
          <a:ln>
            <a:noFill/>
          </a:ln>
          <a:effectLst>
            <a:outerShdw blurRad="57150" dist="19050" dir="5400000" algn="ctr" rotWithShape="0">
              <a:srgbClr val="000000">
                <a:alpha val="6196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78" name="Google Shape;178;p3"/>
          <p:cNvSpPr txBox="1">
            <a:spLocks noGrp="1"/>
          </p:cNvSpPr>
          <p:nvPr>
            <p:ph type="title"/>
          </p:nvPr>
        </p:nvSpPr>
        <p:spPr>
          <a:xfrm>
            <a:off x="838200" y="185802"/>
            <a:ext cx="9725025"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b="1"/>
              <a:t>Wat is sociale media - Definities</a:t>
            </a:r>
            <a:endParaRPr b="1"/>
          </a:p>
        </p:txBody>
      </p:sp>
      <p:sp>
        <p:nvSpPr>
          <p:cNvPr id="179" name="Google Shape;179;p3"/>
          <p:cNvSpPr txBox="1">
            <a:spLocks noGrp="1"/>
          </p:cNvSpPr>
          <p:nvPr>
            <p:ph type="body" idx="1"/>
          </p:nvPr>
        </p:nvSpPr>
        <p:spPr>
          <a:xfrm>
            <a:off x="847718" y="1479833"/>
            <a:ext cx="5422900" cy="2987675"/>
          </a:xfrm>
          <a:prstGeom prst="rect">
            <a:avLst/>
          </a:prstGeom>
          <a:noFill/>
          <a:ln>
            <a:noFill/>
          </a:ln>
        </p:spPr>
        <p:txBody>
          <a:bodyPr spcFirstLastPara="1" wrap="square" lIns="91425" tIns="45700" rIns="91425" bIns="45700" anchor="t" anchorCtr="0">
            <a:noAutofit/>
          </a:bodyPr>
          <a:lstStyle/>
          <a:p>
            <a:pPr marL="0" lvl="0" indent="0" algn="l" rtl="0">
              <a:lnSpc>
                <a:spcPct val="110000"/>
              </a:lnSpc>
              <a:spcBef>
                <a:spcPts val="0"/>
              </a:spcBef>
              <a:spcAft>
                <a:spcPts val="0"/>
              </a:spcAft>
              <a:buClr>
                <a:schemeClr val="dk1"/>
              </a:buClr>
              <a:buSzPts val="1800"/>
              <a:buNone/>
            </a:pPr>
            <a:r>
              <a:rPr lang="fi-FI" sz="1800"/>
              <a:t>"</a:t>
            </a:r>
            <a:r>
              <a:rPr lang="fi-FI" sz="1800" b="0" u="none" strike="noStrike"/>
              <a:t>Op internet gebaseerde platforms waarmee gebruikers profielen kunnen aanmaken voor het delen van door gebruikers gegenereerde of samengestelde digitale inhoud in de vorm van tekst, foto's, afbeeldingen of video's binnen een netwerkgemeenschap van gebruikers die op de inhoud kunnen reageren.</a:t>
            </a:r>
            <a:r>
              <a:rPr lang="fi-FI" sz="1800"/>
              <a:t>"</a:t>
            </a:r>
            <a:br>
              <a:rPr lang="fi-FI" sz="1800"/>
            </a:br>
            <a:r>
              <a:rPr lang="fi-FI" sz="1800" i="1"/>
              <a:t>(Burns 2017)</a:t>
            </a:r>
            <a:endParaRPr sz="1800" i="1"/>
          </a:p>
        </p:txBody>
      </p:sp>
      <p:sp>
        <p:nvSpPr>
          <p:cNvPr id="180" name="Google Shape;180;p3"/>
          <p:cNvSpPr txBox="1"/>
          <p:nvPr/>
        </p:nvSpPr>
        <p:spPr>
          <a:xfrm>
            <a:off x="7030014" y="1511365"/>
            <a:ext cx="4176600" cy="4062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FI" sz="2000" b="1" i="0" u="none" strike="noStrike" cap="none" dirty="0">
                <a:solidFill>
                  <a:schemeClr val="lt1"/>
                </a:solidFill>
                <a:latin typeface="Arial"/>
                <a:ea typeface="Arial"/>
                <a:cs typeface="Arial"/>
                <a:sym typeface="Arial"/>
              </a:rPr>
              <a:t>GEMEENSCHAPPELIJK VOOR ALLE DEFINITIES</a:t>
            </a:r>
            <a:br>
              <a:rPr lang="fi-FI" sz="2000" b="1" i="0" u="none" strike="noStrike" cap="none" dirty="0">
                <a:solidFill>
                  <a:schemeClr val="lt1"/>
                </a:solidFill>
                <a:latin typeface="Arial"/>
                <a:ea typeface="Arial"/>
                <a:cs typeface="Arial"/>
                <a:sym typeface="Arial"/>
              </a:rPr>
            </a:br>
            <a:endParaRPr sz="2000" b="1" i="0" u="none" strike="noStrike" cap="none" dirty="0">
              <a:solidFill>
                <a:schemeClr val="lt1"/>
              </a:solidFill>
              <a:latin typeface="Arial"/>
              <a:ea typeface="Arial"/>
              <a:cs typeface="Arial"/>
              <a:sym typeface="Arial"/>
            </a:endParaRPr>
          </a:p>
          <a:p>
            <a:pPr marL="857250" marR="0" lvl="1" indent="-457200" algn="l" rtl="0">
              <a:lnSpc>
                <a:spcPct val="100000"/>
              </a:lnSpc>
              <a:spcBef>
                <a:spcPts val="0"/>
              </a:spcBef>
              <a:spcAft>
                <a:spcPts val="0"/>
              </a:spcAft>
              <a:buClr>
                <a:schemeClr val="lt1"/>
              </a:buClr>
              <a:buSzPts val="1800"/>
              <a:buFont typeface="Calibri"/>
              <a:buAutoNum type="arabicParenR"/>
            </a:pPr>
            <a:r>
              <a:rPr lang="fi-FI" sz="1800" b="1" i="0" u="none" strike="noStrike" cap="none" dirty="0">
                <a:solidFill>
                  <a:schemeClr val="lt1"/>
                </a:solidFill>
                <a:latin typeface="Arial"/>
                <a:ea typeface="Arial"/>
                <a:cs typeface="Arial"/>
                <a:sym typeface="Arial"/>
              </a:rPr>
              <a:t>Webgebaseerd</a:t>
            </a:r>
            <a:endParaRPr sz="1400" b="0" i="0" u="none" strike="noStrike" cap="none" dirty="0">
              <a:solidFill>
                <a:srgbClr val="000000"/>
              </a:solidFill>
              <a:latin typeface="Arial"/>
              <a:ea typeface="Arial"/>
              <a:cs typeface="Arial"/>
              <a:sym typeface="Arial"/>
            </a:endParaRPr>
          </a:p>
          <a:p>
            <a:pPr marL="857250" marR="0" lvl="1" indent="-457200" algn="l" rtl="0">
              <a:lnSpc>
                <a:spcPct val="100000"/>
              </a:lnSpc>
              <a:spcBef>
                <a:spcPts val="0"/>
              </a:spcBef>
              <a:spcAft>
                <a:spcPts val="0"/>
              </a:spcAft>
              <a:buClr>
                <a:schemeClr val="lt1"/>
              </a:buClr>
              <a:buSzPts val="1800"/>
              <a:buFont typeface="Calibri"/>
              <a:buAutoNum type="arabicParenR"/>
            </a:pPr>
            <a:r>
              <a:rPr lang="fi-FI" sz="1800" b="1" i="0" u="none" strike="noStrike" cap="none" dirty="0">
                <a:solidFill>
                  <a:schemeClr val="lt1"/>
                </a:solidFill>
                <a:latin typeface="Arial"/>
                <a:ea typeface="Arial"/>
                <a:cs typeface="Arial"/>
                <a:sym typeface="Arial"/>
              </a:rPr>
              <a:t>Gebruikers maken een profiel voor zichzelf aan</a:t>
            </a:r>
            <a:endParaRPr sz="1800" b="1" i="0" u="none" strike="noStrike" cap="none" dirty="0">
              <a:solidFill>
                <a:schemeClr val="lt1"/>
              </a:solidFill>
              <a:latin typeface="Arial"/>
              <a:ea typeface="Arial"/>
              <a:cs typeface="Arial"/>
              <a:sym typeface="Arial"/>
            </a:endParaRPr>
          </a:p>
          <a:p>
            <a:pPr marL="857250" marR="0" lvl="1" indent="-457200" algn="l" rtl="0">
              <a:lnSpc>
                <a:spcPct val="100000"/>
              </a:lnSpc>
              <a:spcBef>
                <a:spcPts val="0"/>
              </a:spcBef>
              <a:spcAft>
                <a:spcPts val="0"/>
              </a:spcAft>
              <a:buClr>
                <a:schemeClr val="lt1"/>
              </a:buClr>
              <a:buSzPts val="1800"/>
              <a:buFont typeface="Calibri"/>
              <a:buAutoNum type="arabicParenR"/>
            </a:pPr>
            <a:r>
              <a:rPr lang="fi-FI" sz="1800" b="1" i="0" u="none" strike="noStrike" cap="none" dirty="0">
                <a:solidFill>
                  <a:schemeClr val="lt1"/>
                </a:solidFill>
                <a:latin typeface="Arial"/>
                <a:ea typeface="Arial"/>
                <a:cs typeface="Arial"/>
                <a:sym typeface="Arial"/>
              </a:rPr>
              <a:t>Mogelijkheid om materiaal te delen met de rest van de gemeenschap (bijv. tekst, afbeeldingen, grafieken, video's)</a:t>
            </a:r>
            <a:endParaRPr sz="1800" b="1" dirty="0">
              <a:solidFill>
                <a:schemeClr val="lt1"/>
              </a:solidFill>
            </a:endParaRPr>
          </a:p>
          <a:p>
            <a:pPr marL="857250" marR="0" lvl="1" indent="-457200" algn="l" rtl="0">
              <a:lnSpc>
                <a:spcPct val="100000"/>
              </a:lnSpc>
              <a:spcBef>
                <a:spcPts val="0"/>
              </a:spcBef>
              <a:spcAft>
                <a:spcPts val="0"/>
              </a:spcAft>
              <a:buClr>
                <a:schemeClr val="lt1"/>
              </a:buClr>
              <a:buSzPts val="1800"/>
              <a:buFont typeface="Calibri"/>
              <a:buAutoNum type="arabicParenR"/>
            </a:pPr>
            <a:r>
              <a:rPr lang="fi-FI" sz="1800" b="1" i="0" u="none" strike="noStrike" cap="none" dirty="0">
                <a:solidFill>
                  <a:schemeClr val="lt1"/>
                </a:solidFill>
                <a:latin typeface="Arial"/>
                <a:ea typeface="Arial"/>
                <a:cs typeface="Arial"/>
                <a:sym typeface="Arial"/>
              </a:rPr>
              <a:t>Andere gebruikers kunnen reageren op en reageren op gedeeld materiaal</a:t>
            </a:r>
            <a:endParaRPr sz="1600" b="0" i="0" u="none" strike="noStrike" cap="none" dirty="0">
              <a:solidFill>
                <a:schemeClr val="dk1"/>
              </a:solidFill>
              <a:latin typeface="Arial"/>
              <a:ea typeface="Arial"/>
              <a:cs typeface="Arial"/>
              <a:sym typeface="Arial"/>
            </a:endParaRPr>
          </a:p>
        </p:txBody>
      </p:sp>
      <p:sp>
        <p:nvSpPr>
          <p:cNvPr id="181" name="Google Shape;181;p3"/>
          <p:cNvSpPr txBox="1"/>
          <p:nvPr/>
        </p:nvSpPr>
        <p:spPr>
          <a:xfrm>
            <a:off x="847718" y="3827179"/>
            <a:ext cx="5305289" cy="240322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212529"/>
              </a:buClr>
              <a:buSzPts val="1800"/>
              <a:buFont typeface="Arial"/>
              <a:buNone/>
            </a:pPr>
            <a:r>
              <a:rPr lang="fi-FI" sz="1800" b="0" i="0" u="none" strike="noStrike" cap="none">
                <a:solidFill>
                  <a:srgbClr val="161249"/>
                </a:solidFill>
                <a:latin typeface="Arial"/>
                <a:ea typeface="Arial"/>
                <a:cs typeface="Arial"/>
                <a:sym typeface="Arial"/>
              </a:rPr>
              <a:t>"Vormen van elektronische communicatie (zoals websites voor sociale netwerken en microblogging) waarmee gebruikers online gemeenschappen creëren om informatie, ideeën, persoonlijke berichten en andere inhoud (zoals video's) te delen".</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1000"/>
              </a:spcBef>
              <a:spcAft>
                <a:spcPts val="0"/>
              </a:spcAft>
              <a:buClr>
                <a:srgbClr val="212529"/>
              </a:buClr>
              <a:buSzPts val="1600"/>
              <a:buFont typeface="Arial"/>
              <a:buNone/>
            </a:pPr>
            <a:r>
              <a:rPr lang="fi-FI" sz="1800" b="0" i="0" u="sng" strike="noStrike" cap="none">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(Merriam-Webster Woordenboek)</a:t>
            </a: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pic>
        <p:nvPicPr>
          <p:cNvPr id="187" name="Google Shape;187;p4"/>
          <p:cNvPicPr preferRelativeResize="0">
            <a:picLocks noGrp="1"/>
          </p:cNvPicPr>
          <p:nvPr>
            <p:ph type="body" idx="4294967295"/>
          </p:nvPr>
        </p:nvPicPr>
        <p:blipFill rotWithShape="1">
          <a:blip r:embed="rId3">
            <a:alphaModFix/>
          </a:blip>
          <a:srcRect/>
          <a:stretch/>
        </p:blipFill>
        <p:spPr>
          <a:xfrm>
            <a:off x="950118" y="1060476"/>
            <a:ext cx="10291763" cy="4995862"/>
          </a:xfrm>
          <a:prstGeom prst="rect">
            <a:avLst/>
          </a:prstGeom>
          <a:noFill/>
          <a:ln>
            <a:noFill/>
          </a:ln>
        </p:spPr>
      </p:pic>
      <p:sp>
        <p:nvSpPr>
          <p:cNvPr id="188" name="Google Shape;188;p4"/>
          <p:cNvSpPr txBox="1">
            <a:spLocks noGrp="1"/>
          </p:cNvSpPr>
          <p:nvPr>
            <p:ph type="title" idx="4294967295"/>
          </p:nvPr>
        </p:nvSpPr>
        <p:spPr>
          <a:xfrm>
            <a:off x="1264443" y="292881"/>
            <a:ext cx="9153525" cy="598488"/>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600"/>
              <a:buFont typeface="Calibri"/>
              <a:buNone/>
            </a:pPr>
            <a:r>
              <a:rPr lang="fi-FI" sz="3600" b="1"/>
              <a:t>Sociale media in voortdurende verandering</a:t>
            </a:r>
            <a:endParaRPr sz="3600" b="1"/>
          </a:p>
        </p:txBody>
      </p:sp>
      <p:sp>
        <p:nvSpPr>
          <p:cNvPr id="189" name="Google Shape;189;p4"/>
          <p:cNvSpPr txBox="1"/>
          <p:nvPr/>
        </p:nvSpPr>
        <p:spPr>
          <a:xfrm>
            <a:off x="3789108" y="6086945"/>
            <a:ext cx="7108384" cy="276999"/>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200"/>
              <a:buFont typeface="PT Sans"/>
              <a:buNone/>
            </a:pPr>
            <a:r>
              <a:rPr lang="fi-FI" sz="12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https://www.smartinsights.com/ecommerce/ecommerce-strategy/social-commerce-trends/ </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5"/>
          <p:cNvSpPr txBox="1">
            <a:spLocks noGrp="1"/>
          </p:cNvSpPr>
          <p:nvPr>
            <p:ph type="title" idx="4294967295"/>
          </p:nvPr>
        </p:nvSpPr>
        <p:spPr>
          <a:xfrm>
            <a:off x="1447758" y="23831"/>
            <a:ext cx="7686675"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sz="4000" b="1"/>
              <a:t>Het aantal gebruikers (2022)</a:t>
            </a:r>
            <a:endParaRPr sz="4000"/>
          </a:p>
        </p:txBody>
      </p:sp>
      <p:pic>
        <p:nvPicPr>
          <p:cNvPr id="196" name="Google Shape;196;p5" descr="Icon&#10;&#10;Description automatically generated"/>
          <p:cNvPicPr preferRelativeResize="0"/>
          <p:nvPr/>
        </p:nvPicPr>
        <p:blipFill rotWithShape="1">
          <a:blip r:embed="rId3">
            <a:alphaModFix/>
          </a:blip>
          <a:srcRect/>
          <a:stretch/>
        </p:blipFill>
        <p:spPr>
          <a:xfrm>
            <a:off x="1540228" y="2003519"/>
            <a:ext cx="433931" cy="488173"/>
          </a:xfrm>
          <a:prstGeom prst="rect">
            <a:avLst/>
          </a:prstGeom>
          <a:noFill/>
          <a:ln>
            <a:noFill/>
          </a:ln>
        </p:spPr>
      </p:pic>
      <p:pic>
        <p:nvPicPr>
          <p:cNvPr id="197" name="Google Shape;197;p5" descr="Icon&#10;&#10;Description automatically generated"/>
          <p:cNvPicPr preferRelativeResize="0"/>
          <p:nvPr/>
        </p:nvPicPr>
        <p:blipFill rotWithShape="1">
          <a:blip r:embed="rId4">
            <a:alphaModFix/>
          </a:blip>
          <a:srcRect/>
          <a:stretch/>
        </p:blipFill>
        <p:spPr>
          <a:xfrm>
            <a:off x="1522052" y="4224377"/>
            <a:ext cx="427202" cy="427202"/>
          </a:xfrm>
          <a:prstGeom prst="rect">
            <a:avLst/>
          </a:prstGeom>
          <a:noFill/>
          <a:ln>
            <a:noFill/>
          </a:ln>
        </p:spPr>
      </p:pic>
      <p:pic>
        <p:nvPicPr>
          <p:cNvPr id="198" name="Google Shape;198;p5" descr="Icon&#10;&#10;Description automatically generated"/>
          <p:cNvPicPr preferRelativeResize="0"/>
          <p:nvPr/>
        </p:nvPicPr>
        <p:blipFill rotWithShape="1">
          <a:blip r:embed="rId5">
            <a:alphaModFix/>
          </a:blip>
          <a:srcRect/>
          <a:stretch/>
        </p:blipFill>
        <p:spPr>
          <a:xfrm>
            <a:off x="6947162" y="3394482"/>
            <a:ext cx="675453" cy="670910"/>
          </a:xfrm>
          <a:prstGeom prst="rect">
            <a:avLst/>
          </a:prstGeom>
          <a:noFill/>
          <a:ln>
            <a:noFill/>
          </a:ln>
        </p:spPr>
      </p:pic>
      <p:pic>
        <p:nvPicPr>
          <p:cNvPr id="199" name="Google Shape;199;p5" descr="Icon&#10;&#10;Description automatically generated"/>
          <p:cNvPicPr preferRelativeResize="0"/>
          <p:nvPr/>
        </p:nvPicPr>
        <p:blipFill rotWithShape="1">
          <a:blip r:embed="rId6">
            <a:alphaModFix/>
          </a:blip>
          <a:srcRect/>
          <a:stretch/>
        </p:blipFill>
        <p:spPr>
          <a:xfrm>
            <a:off x="1447758" y="3429102"/>
            <a:ext cx="575790" cy="578040"/>
          </a:xfrm>
          <a:prstGeom prst="rect">
            <a:avLst/>
          </a:prstGeom>
          <a:noFill/>
          <a:ln>
            <a:noFill/>
          </a:ln>
        </p:spPr>
      </p:pic>
      <p:pic>
        <p:nvPicPr>
          <p:cNvPr id="200" name="Google Shape;200;p5" descr="A red and white sign&#10;&#10;Description automatically generated with low confidence"/>
          <p:cNvPicPr preferRelativeResize="0"/>
          <p:nvPr/>
        </p:nvPicPr>
        <p:blipFill rotWithShape="1">
          <a:blip r:embed="rId7">
            <a:alphaModFix/>
          </a:blip>
          <a:srcRect/>
          <a:stretch/>
        </p:blipFill>
        <p:spPr>
          <a:xfrm>
            <a:off x="6963362" y="4875996"/>
            <a:ext cx="643074" cy="643074"/>
          </a:xfrm>
          <a:prstGeom prst="rect">
            <a:avLst/>
          </a:prstGeom>
          <a:noFill/>
          <a:ln>
            <a:noFill/>
          </a:ln>
        </p:spPr>
      </p:pic>
      <p:pic>
        <p:nvPicPr>
          <p:cNvPr id="201" name="Google Shape;201;p5" descr="A picture containing ax, vector graphics&#10;&#10;Description automatically generated"/>
          <p:cNvPicPr preferRelativeResize="0"/>
          <p:nvPr/>
        </p:nvPicPr>
        <p:blipFill rotWithShape="1">
          <a:blip r:embed="rId8">
            <a:alphaModFix/>
          </a:blip>
          <a:srcRect/>
          <a:stretch/>
        </p:blipFill>
        <p:spPr>
          <a:xfrm>
            <a:off x="6963362" y="4206320"/>
            <a:ext cx="643075" cy="528779"/>
          </a:xfrm>
          <a:prstGeom prst="rect">
            <a:avLst/>
          </a:prstGeom>
          <a:noFill/>
          <a:ln>
            <a:noFill/>
          </a:ln>
        </p:spPr>
      </p:pic>
      <p:pic>
        <p:nvPicPr>
          <p:cNvPr id="202" name="Google Shape;202;p5" descr="Logo&#10;&#10;Description automatically generated"/>
          <p:cNvPicPr preferRelativeResize="0"/>
          <p:nvPr/>
        </p:nvPicPr>
        <p:blipFill rotWithShape="1">
          <a:blip r:embed="rId9">
            <a:alphaModFix/>
          </a:blip>
          <a:srcRect/>
          <a:stretch/>
        </p:blipFill>
        <p:spPr>
          <a:xfrm>
            <a:off x="7019925" y="1961764"/>
            <a:ext cx="529928" cy="529928"/>
          </a:xfrm>
          <a:prstGeom prst="rect">
            <a:avLst/>
          </a:prstGeom>
          <a:noFill/>
          <a:ln>
            <a:noFill/>
          </a:ln>
        </p:spPr>
      </p:pic>
      <p:pic>
        <p:nvPicPr>
          <p:cNvPr id="203" name="Google Shape;203;p5" descr="Logo, company name&#10;&#10;Description automatically generated"/>
          <p:cNvPicPr preferRelativeResize="0"/>
          <p:nvPr/>
        </p:nvPicPr>
        <p:blipFill rotWithShape="1">
          <a:blip r:embed="rId10">
            <a:alphaModFix/>
          </a:blip>
          <a:srcRect/>
          <a:stretch/>
        </p:blipFill>
        <p:spPr>
          <a:xfrm>
            <a:off x="1540227" y="2710435"/>
            <a:ext cx="1187401" cy="664944"/>
          </a:xfrm>
          <a:prstGeom prst="rect">
            <a:avLst/>
          </a:prstGeom>
          <a:noFill/>
          <a:ln>
            <a:noFill/>
          </a:ln>
        </p:spPr>
      </p:pic>
      <p:sp>
        <p:nvSpPr>
          <p:cNvPr id="204" name="Google Shape;204;p5"/>
          <p:cNvSpPr txBox="1"/>
          <p:nvPr/>
        </p:nvSpPr>
        <p:spPr>
          <a:xfrm>
            <a:off x="2779757" y="2137284"/>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Facebook 2,9 miljard gebruikers</a:t>
            </a:r>
            <a:endParaRPr sz="1800" b="0" i="0" u="none" strike="noStrike" cap="none">
              <a:solidFill>
                <a:schemeClr val="dk1"/>
              </a:solidFill>
              <a:latin typeface="Calibri"/>
              <a:ea typeface="Calibri"/>
              <a:cs typeface="Calibri"/>
              <a:sym typeface="Calibri"/>
            </a:endParaRPr>
          </a:p>
        </p:txBody>
      </p:sp>
      <p:pic>
        <p:nvPicPr>
          <p:cNvPr id="205" name="Google Shape;205;p5" descr="Icon&#10;&#10;Description automatically generated"/>
          <p:cNvPicPr preferRelativeResize="0"/>
          <p:nvPr/>
        </p:nvPicPr>
        <p:blipFill rotWithShape="1">
          <a:blip r:embed="rId11">
            <a:alphaModFix/>
          </a:blip>
          <a:srcRect/>
          <a:stretch/>
        </p:blipFill>
        <p:spPr>
          <a:xfrm>
            <a:off x="1521062" y="4940137"/>
            <a:ext cx="434894" cy="434894"/>
          </a:xfrm>
          <a:prstGeom prst="rect">
            <a:avLst/>
          </a:prstGeom>
          <a:noFill/>
          <a:ln>
            <a:noFill/>
          </a:ln>
        </p:spPr>
      </p:pic>
      <p:sp>
        <p:nvSpPr>
          <p:cNvPr id="206" name="Google Shape;206;p5"/>
          <p:cNvSpPr txBox="1"/>
          <p:nvPr/>
        </p:nvSpPr>
        <p:spPr>
          <a:xfrm>
            <a:off x="2779757" y="2887299"/>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YouTube 2,</a:t>
            </a:r>
            <a:r>
              <a:rPr lang="fi-FI" sz="1800">
                <a:solidFill>
                  <a:schemeClr val="dk1"/>
                </a:solidFill>
                <a:latin typeface="Calibri"/>
                <a:ea typeface="Calibri"/>
                <a:cs typeface="Calibri"/>
                <a:sym typeface="Calibri"/>
              </a:rPr>
              <a:t>5 </a:t>
            </a:r>
            <a:r>
              <a:rPr lang="fi-FI" sz="1800" b="0" i="0" u="none" strike="noStrike" cap="none">
                <a:solidFill>
                  <a:schemeClr val="dk1"/>
                </a:solidFill>
                <a:latin typeface="Calibri"/>
                <a:ea typeface="Calibri"/>
                <a:cs typeface="Calibri"/>
                <a:sym typeface="Calibri"/>
              </a:rPr>
              <a:t>miljard gebruikers</a:t>
            </a:r>
            <a:endParaRPr sz="1800" b="0" i="1" u="none" strike="noStrike" cap="none">
              <a:solidFill>
                <a:schemeClr val="dk1"/>
              </a:solidFill>
              <a:latin typeface="Calibri"/>
              <a:ea typeface="Calibri"/>
              <a:cs typeface="Calibri"/>
              <a:sym typeface="Calibri"/>
            </a:endParaRPr>
          </a:p>
        </p:txBody>
      </p:sp>
      <p:sp>
        <p:nvSpPr>
          <p:cNvPr id="207" name="Google Shape;207;p5"/>
          <p:cNvSpPr txBox="1"/>
          <p:nvPr/>
        </p:nvSpPr>
        <p:spPr>
          <a:xfrm>
            <a:off x="2779757" y="3579302"/>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Whatsapp 2 miljard gebruikers</a:t>
            </a:r>
            <a:endParaRPr sz="1800" b="0" i="1" u="none" strike="noStrike" cap="none">
              <a:solidFill>
                <a:schemeClr val="dk1"/>
              </a:solidFill>
              <a:latin typeface="Calibri"/>
              <a:ea typeface="Calibri"/>
              <a:cs typeface="Calibri"/>
              <a:sym typeface="Calibri"/>
            </a:endParaRPr>
          </a:p>
        </p:txBody>
      </p:sp>
      <p:sp>
        <p:nvSpPr>
          <p:cNvPr id="208" name="Google Shape;208;p5"/>
          <p:cNvSpPr txBox="1"/>
          <p:nvPr/>
        </p:nvSpPr>
        <p:spPr>
          <a:xfrm>
            <a:off x="2779756" y="4306904"/>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Instagram </a:t>
            </a:r>
            <a:r>
              <a:rPr lang="fi-FI" sz="1800">
                <a:solidFill>
                  <a:schemeClr val="dk1"/>
                </a:solidFill>
                <a:latin typeface="Calibri"/>
                <a:ea typeface="Calibri"/>
                <a:cs typeface="Calibri"/>
                <a:sym typeface="Calibri"/>
              </a:rPr>
              <a:t>2 </a:t>
            </a:r>
            <a:r>
              <a:rPr lang="fi-FI" sz="1800" b="0" i="0" u="none" strike="noStrike" cap="none">
                <a:solidFill>
                  <a:schemeClr val="dk1"/>
                </a:solidFill>
                <a:latin typeface="Calibri"/>
                <a:ea typeface="Calibri"/>
                <a:cs typeface="Calibri"/>
                <a:sym typeface="Calibri"/>
              </a:rPr>
              <a:t>miljard gebruikers</a:t>
            </a:r>
            <a:endParaRPr sz="1800" b="0" i="1" u="none" strike="noStrike" cap="none">
              <a:solidFill>
                <a:schemeClr val="dk1"/>
              </a:solidFill>
              <a:latin typeface="Calibri"/>
              <a:ea typeface="Calibri"/>
              <a:cs typeface="Calibri"/>
              <a:sym typeface="Calibri"/>
            </a:endParaRPr>
          </a:p>
        </p:txBody>
      </p:sp>
      <p:sp>
        <p:nvSpPr>
          <p:cNvPr id="209" name="Google Shape;209;p5"/>
          <p:cNvSpPr txBox="1"/>
          <p:nvPr/>
        </p:nvSpPr>
        <p:spPr>
          <a:xfrm>
            <a:off x="2794813" y="5056919"/>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WeChat 1,3 miljard gebruikers</a:t>
            </a:r>
            <a:endParaRPr sz="1800" b="0" i="1" u="none" strike="noStrike" cap="none">
              <a:solidFill>
                <a:schemeClr val="dk1"/>
              </a:solidFill>
              <a:latin typeface="Calibri"/>
              <a:ea typeface="Calibri"/>
              <a:cs typeface="Calibri"/>
              <a:sym typeface="Calibri"/>
            </a:endParaRPr>
          </a:p>
        </p:txBody>
      </p:sp>
      <p:pic>
        <p:nvPicPr>
          <p:cNvPr id="210" name="Google Shape;210;p5" descr="Icon&#10;&#10;Description automatically generated"/>
          <p:cNvPicPr preferRelativeResize="0"/>
          <p:nvPr/>
        </p:nvPicPr>
        <p:blipFill rotWithShape="1">
          <a:blip r:embed="rId12">
            <a:alphaModFix/>
          </a:blip>
          <a:srcRect/>
          <a:stretch/>
        </p:blipFill>
        <p:spPr>
          <a:xfrm>
            <a:off x="7019925" y="2710434"/>
            <a:ext cx="529928" cy="529928"/>
          </a:xfrm>
          <a:prstGeom prst="rect">
            <a:avLst/>
          </a:prstGeom>
          <a:noFill/>
          <a:ln>
            <a:noFill/>
          </a:ln>
        </p:spPr>
      </p:pic>
      <p:sp>
        <p:nvSpPr>
          <p:cNvPr id="211" name="Google Shape;211;p5"/>
          <p:cNvSpPr txBox="1"/>
          <p:nvPr/>
        </p:nvSpPr>
        <p:spPr>
          <a:xfrm>
            <a:off x="8136792" y="2042062"/>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TikTok 1 miljard gebruikers</a:t>
            </a:r>
            <a:endParaRPr sz="1800" b="0" i="0" u="none" strike="noStrike" cap="none">
              <a:solidFill>
                <a:schemeClr val="dk1"/>
              </a:solidFill>
              <a:latin typeface="Calibri"/>
              <a:ea typeface="Calibri"/>
              <a:cs typeface="Calibri"/>
              <a:sym typeface="Calibri"/>
            </a:endParaRPr>
          </a:p>
        </p:txBody>
      </p:sp>
      <p:sp>
        <p:nvSpPr>
          <p:cNvPr id="212" name="Google Shape;212;p5"/>
          <p:cNvSpPr txBox="1"/>
          <p:nvPr/>
        </p:nvSpPr>
        <p:spPr>
          <a:xfrm>
            <a:off x="8136790" y="2769563"/>
            <a:ext cx="3681277"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FB Messenger 0,9 miljard gebruikers</a:t>
            </a:r>
            <a:endParaRPr sz="1800" b="0" i="0" u="none" strike="noStrike" cap="none">
              <a:solidFill>
                <a:schemeClr val="dk1"/>
              </a:solidFill>
              <a:latin typeface="Calibri"/>
              <a:ea typeface="Calibri"/>
              <a:cs typeface="Calibri"/>
              <a:sym typeface="Calibri"/>
            </a:endParaRPr>
          </a:p>
        </p:txBody>
      </p:sp>
      <p:sp>
        <p:nvSpPr>
          <p:cNvPr id="213" name="Google Shape;213;p5"/>
          <p:cNvSpPr txBox="1"/>
          <p:nvPr/>
        </p:nvSpPr>
        <p:spPr>
          <a:xfrm>
            <a:off x="8136790" y="3468817"/>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Snapchat 0,6 miljard gebruikers</a:t>
            </a:r>
            <a:endParaRPr sz="1800" b="0" i="0" u="none" strike="noStrike" cap="none">
              <a:solidFill>
                <a:schemeClr val="dk1"/>
              </a:solidFill>
              <a:latin typeface="Calibri"/>
              <a:ea typeface="Calibri"/>
              <a:cs typeface="Calibri"/>
              <a:sym typeface="Calibri"/>
            </a:endParaRPr>
          </a:p>
        </p:txBody>
      </p:sp>
      <p:sp>
        <p:nvSpPr>
          <p:cNvPr id="214" name="Google Shape;214;p5"/>
          <p:cNvSpPr txBox="1"/>
          <p:nvPr/>
        </p:nvSpPr>
        <p:spPr>
          <a:xfrm>
            <a:off x="8136790" y="4240844"/>
            <a:ext cx="31233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a:solidFill>
                  <a:schemeClr val="dk1"/>
                </a:solidFill>
                <a:latin typeface="Calibri"/>
                <a:ea typeface="Calibri"/>
                <a:cs typeface="Calibri"/>
                <a:sym typeface="Calibri"/>
              </a:rPr>
              <a:t>Twitter </a:t>
            </a:r>
            <a:r>
              <a:rPr lang="fi-FI" sz="1800" b="0" i="0" u="none" strike="noStrike" cap="none">
                <a:solidFill>
                  <a:schemeClr val="dk1"/>
                </a:solidFill>
                <a:latin typeface="Calibri"/>
                <a:ea typeface="Calibri"/>
                <a:cs typeface="Calibri"/>
                <a:sym typeface="Calibri"/>
              </a:rPr>
              <a:t>0,</a:t>
            </a:r>
            <a:r>
              <a:rPr lang="fi-FI" sz="1800">
                <a:solidFill>
                  <a:schemeClr val="dk1"/>
                </a:solidFill>
                <a:latin typeface="Calibri"/>
                <a:ea typeface="Calibri"/>
                <a:cs typeface="Calibri"/>
                <a:sym typeface="Calibri"/>
              </a:rPr>
              <a:t>5 </a:t>
            </a:r>
            <a:r>
              <a:rPr lang="fi-FI" sz="1800" b="0" i="0" u="none" strike="noStrike" cap="none">
                <a:solidFill>
                  <a:schemeClr val="dk1"/>
                </a:solidFill>
                <a:latin typeface="Calibri"/>
                <a:ea typeface="Calibri"/>
                <a:cs typeface="Calibri"/>
                <a:sym typeface="Calibri"/>
              </a:rPr>
              <a:t>miljard gebruikers</a:t>
            </a:r>
            <a:endParaRPr sz="1800" b="0" i="0" u="none" strike="noStrike" cap="none">
              <a:solidFill>
                <a:schemeClr val="dk1"/>
              </a:solidFill>
              <a:latin typeface="Calibri"/>
              <a:ea typeface="Calibri"/>
              <a:cs typeface="Calibri"/>
              <a:sym typeface="Calibri"/>
            </a:endParaRPr>
          </a:p>
        </p:txBody>
      </p:sp>
      <p:sp>
        <p:nvSpPr>
          <p:cNvPr id="215" name="Google Shape;215;p5"/>
          <p:cNvSpPr txBox="1"/>
          <p:nvPr/>
        </p:nvSpPr>
        <p:spPr>
          <a:xfrm>
            <a:off x="8136790" y="5012871"/>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a:solidFill>
                  <a:schemeClr val="dk1"/>
                </a:solidFill>
                <a:latin typeface="Calibri"/>
                <a:ea typeface="Calibri"/>
                <a:cs typeface="Calibri"/>
                <a:sym typeface="Calibri"/>
              </a:rPr>
              <a:t>Pinterest 0</a:t>
            </a:r>
            <a:r>
              <a:rPr lang="fi-FI" sz="1800" b="0" i="0" u="none" strike="noStrike" cap="none">
                <a:solidFill>
                  <a:schemeClr val="dk1"/>
                </a:solidFill>
                <a:latin typeface="Calibri"/>
                <a:ea typeface="Calibri"/>
                <a:cs typeface="Calibri"/>
                <a:sym typeface="Calibri"/>
              </a:rPr>
              <a:t>,4 miljard gebruikers</a:t>
            </a:r>
            <a:endParaRPr sz="1800" b="0" i="0" u="none" strike="noStrike" cap="none">
              <a:solidFill>
                <a:schemeClr val="dk1"/>
              </a:solidFill>
              <a:latin typeface="Calibri"/>
              <a:ea typeface="Calibri"/>
              <a:cs typeface="Calibri"/>
              <a:sym typeface="Calibri"/>
            </a:endParaRPr>
          </a:p>
        </p:txBody>
      </p:sp>
      <p:sp>
        <p:nvSpPr>
          <p:cNvPr id="216" name="Google Shape;216;p5"/>
          <p:cNvSpPr txBox="1"/>
          <p:nvPr/>
        </p:nvSpPr>
        <p:spPr>
          <a:xfrm>
            <a:off x="5716587" y="5748922"/>
            <a:ext cx="5353092"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a:solidFill>
                  <a:srgbClr val="161249"/>
                </a:solidFill>
              </a:rPr>
              <a:t>https://datareportal.com/reports/digital-2023-global-overview-report</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grpSp>
        <p:nvGrpSpPr>
          <p:cNvPr id="222" name="Google Shape;222;p6"/>
          <p:cNvGrpSpPr/>
          <p:nvPr/>
        </p:nvGrpSpPr>
        <p:grpSpPr>
          <a:xfrm>
            <a:off x="1964713" y="1647181"/>
            <a:ext cx="7914331" cy="3687460"/>
            <a:chOff x="2374" y="1554382"/>
            <a:chExt cx="7914331" cy="3687460"/>
          </a:xfrm>
        </p:grpSpPr>
        <p:sp>
          <p:nvSpPr>
            <p:cNvPr id="223" name="Google Shape;223;p6"/>
            <p:cNvSpPr/>
            <p:nvPr/>
          </p:nvSpPr>
          <p:spPr>
            <a:xfrm>
              <a:off x="282998" y="1554382"/>
              <a:ext cx="1187774" cy="1187774"/>
            </a:xfrm>
            <a:prstGeom prst="ellipse">
              <a:avLst/>
            </a:prstGeom>
            <a:solidFill>
              <a:srgbClr val="D0296C"/>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4" name="Google Shape;224;p6"/>
            <p:cNvSpPr/>
            <p:nvPr/>
          </p:nvSpPr>
          <p:spPr>
            <a:xfrm>
              <a:off x="570806" y="1842190"/>
              <a:ext cx="612158" cy="612158"/>
            </a:xfrm>
            <a:prstGeom prst="rect">
              <a:avLst/>
            </a:prstGeom>
            <a:blipFill rotWithShape="1">
              <a:blip r:embed="rId3">
                <a:alphaModFix/>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5" name="Google Shape;225;p6"/>
            <p:cNvSpPr/>
            <p:nvPr/>
          </p:nvSpPr>
          <p:spPr>
            <a:xfrm>
              <a:off x="2374" y="2953601"/>
              <a:ext cx="1749023" cy="2164416"/>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6" name="Google Shape;226;p6"/>
            <p:cNvSpPr txBox="1"/>
            <p:nvPr/>
          </p:nvSpPr>
          <p:spPr>
            <a:xfrm>
              <a:off x="2374" y="3077426"/>
              <a:ext cx="1749023" cy="2164416"/>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Calibri"/>
                <a:buNone/>
              </a:pPr>
              <a:r>
                <a:rPr lang="fi-FI" sz="1400" b="0" i="0" u="none" strike="noStrike" cap="none">
                  <a:solidFill>
                    <a:srgbClr val="161249"/>
                  </a:solidFill>
                  <a:latin typeface="Arial"/>
                  <a:ea typeface="Arial"/>
                  <a:cs typeface="Arial"/>
                  <a:sym typeface="Arial"/>
                </a:rPr>
                <a:t>DE GEMIDDELDE GEBRUIKER HEEFT EEN ACCOUNT OP MEER DAN 6 VERSCHILLENDE SOCIALE MEDIAPLATFORMS EN BESTEEDT GEMIDDELD BIJNA </a:t>
              </a:r>
              <a:r>
                <a:rPr lang="fi-FI" sz="1400" b="1" i="0" u="none" strike="noStrike" cap="none">
                  <a:solidFill>
                    <a:srgbClr val="161249"/>
                  </a:solidFill>
                  <a:latin typeface="Arial"/>
                  <a:ea typeface="Arial"/>
                  <a:cs typeface="Arial"/>
                  <a:sym typeface="Arial"/>
                </a:rPr>
                <a:t>2½ UUR </a:t>
              </a:r>
              <a:r>
                <a:rPr lang="fi-FI" sz="1400" b="0" i="0" u="none" strike="noStrike" cap="none">
                  <a:solidFill>
                    <a:srgbClr val="161249"/>
                  </a:solidFill>
                  <a:latin typeface="Arial"/>
                  <a:ea typeface="Arial"/>
                  <a:cs typeface="Arial"/>
                  <a:sym typeface="Arial"/>
                </a:rPr>
                <a:t>PER DAG AAN HET GEBRUIK VAN SOCIALE MEDIA. </a:t>
              </a:r>
              <a:endParaRPr sz="1400" b="0" i="0" u="none" strike="noStrike" cap="none">
                <a:solidFill>
                  <a:srgbClr val="161249"/>
                </a:solidFill>
                <a:latin typeface="Arial"/>
                <a:ea typeface="Arial"/>
                <a:cs typeface="Arial"/>
                <a:sym typeface="Arial"/>
              </a:endParaRPr>
            </a:p>
          </p:txBody>
        </p:sp>
        <p:sp>
          <p:nvSpPr>
            <p:cNvPr id="227" name="Google Shape;227;p6"/>
            <p:cNvSpPr/>
            <p:nvPr/>
          </p:nvSpPr>
          <p:spPr>
            <a:xfrm>
              <a:off x="2338100" y="1554382"/>
              <a:ext cx="1187774" cy="1187774"/>
            </a:xfrm>
            <a:prstGeom prst="ellipse">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8" name="Google Shape;228;p6"/>
            <p:cNvSpPr/>
            <p:nvPr/>
          </p:nvSpPr>
          <p:spPr>
            <a:xfrm>
              <a:off x="2625908" y="1842190"/>
              <a:ext cx="612158" cy="612158"/>
            </a:xfrm>
            <a:prstGeom prst="rect">
              <a:avLst/>
            </a:prstGeom>
            <a:blipFill rotWithShape="1">
              <a:blip r:embed="rId4">
                <a:alphaModFix/>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9" name="Google Shape;229;p6"/>
            <p:cNvSpPr/>
            <p:nvPr/>
          </p:nvSpPr>
          <p:spPr>
            <a:xfrm>
              <a:off x="2057477" y="2953601"/>
              <a:ext cx="1749023" cy="2164416"/>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0" name="Google Shape;230;p6"/>
            <p:cNvSpPr txBox="1"/>
            <p:nvPr/>
          </p:nvSpPr>
          <p:spPr>
            <a:xfrm>
              <a:off x="2057477" y="3077426"/>
              <a:ext cx="1749023" cy="2164416"/>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Calibri"/>
                <a:buNone/>
              </a:pPr>
              <a:r>
                <a:rPr lang="fi-FI" sz="1400" b="0" i="0" u="none" strike="noStrike" cap="none">
                  <a:solidFill>
                    <a:srgbClr val="161249"/>
                  </a:solidFill>
                  <a:latin typeface="Arial"/>
                  <a:ea typeface="Arial"/>
                  <a:cs typeface="Arial"/>
                  <a:sym typeface="Arial"/>
                </a:rPr>
                <a:t>ERVAN UITGAANDE DAT MENSEN TUSSEN DE 7 EN 8 UUR PER DAG SLAPEN, SUGGEREREN DEZE LAATSTE CIJFERS DAT MENSEN RUWWEG </a:t>
              </a:r>
              <a:r>
                <a:rPr lang="fi-FI" sz="1400" b="1" i="0" u="none" strike="noStrike" cap="none">
                  <a:solidFill>
                    <a:srgbClr val="161249"/>
                  </a:solidFill>
                  <a:latin typeface="Arial"/>
                  <a:ea typeface="Arial"/>
                  <a:cs typeface="Arial"/>
                  <a:sym typeface="Arial"/>
                </a:rPr>
                <a:t>15 PROCENT </a:t>
              </a:r>
              <a:r>
                <a:rPr lang="fi-FI" sz="1400" b="0" i="0" u="none" strike="noStrike" cap="none">
                  <a:solidFill>
                    <a:srgbClr val="161249"/>
                  </a:solidFill>
                  <a:latin typeface="Arial"/>
                  <a:ea typeface="Arial"/>
                  <a:cs typeface="Arial"/>
                  <a:sym typeface="Arial"/>
                </a:rPr>
                <a:t>VAN HUN WAKKERE LEVEN SOCIALE MEDIA GEBRUIKEN.</a:t>
              </a:r>
              <a:endParaRPr sz="1400" b="0" i="0" u="none" strike="noStrike" cap="none">
                <a:solidFill>
                  <a:srgbClr val="161249"/>
                </a:solidFill>
                <a:latin typeface="Arial"/>
                <a:ea typeface="Arial"/>
                <a:cs typeface="Arial"/>
                <a:sym typeface="Arial"/>
              </a:endParaRPr>
            </a:p>
          </p:txBody>
        </p:sp>
        <p:sp>
          <p:nvSpPr>
            <p:cNvPr id="231" name="Google Shape;231;p6"/>
            <p:cNvSpPr/>
            <p:nvPr/>
          </p:nvSpPr>
          <p:spPr>
            <a:xfrm>
              <a:off x="4393202" y="1554382"/>
              <a:ext cx="1187774" cy="1187774"/>
            </a:xfrm>
            <a:prstGeom prst="ellipse">
              <a:avLst/>
            </a:prstGeom>
            <a:solidFill>
              <a:srgbClr val="11AA8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2" name="Google Shape;232;p6"/>
            <p:cNvSpPr/>
            <p:nvPr/>
          </p:nvSpPr>
          <p:spPr>
            <a:xfrm>
              <a:off x="4681010" y="1846444"/>
              <a:ext cx="612158" cy="612158"/>
            </a:xfrm>
            <a:prstGeom prst="rect">
              <a:avLst/>
            </a:prstGeom>
            <a:blipFill rotWithShape="1">
              <a:blip r:embed="rId5">
                <a:alphaModFix/>
              </a:blip>
              <a:stretch>
                <a:fillRect/>
              </a:stretch>
            </a:blipFill>
            <a:ln w="12700" cap="flat" cmpd="sng">
              <a:solidFill>
                <a:schemeClr val="lt2">
                  <a:alpha val="0"/>
                </a:scheme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3" name="Google Shape;233;p6"/>
            <p:cNvSpPr/>
            <p:nvPr/>
          </p:nvSpPr>
          <p:spPr>
            <a:xfrm>
              <a:off x="4112579" y="2953601"/>
              <a:ext cx="1749023" cy="2164416"/>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4" name="Google Shape;234;p6"/>
            <p:cNvSpPr txBox="1"/>
            <p:nvPr/>
          </p:nvSpPr>
          <p:spPr>
            <a:xfrm>
              <a:off x="4112579" y="3077426"/>
              <a:ext cx="1749023" cy="2164416"/>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Calibri"/>
                <a:buNone/>
              </a:pPr>
              <a:r>
                <a:rPr lang="fi-FI" sz="1400" b="0" i="0" u="none" strike="noStrike" cap="none">
                  <a:solidFill>
                    <a:srgbClr val="161249"/>
                  </a:solidFill>
                  <a:latin typeface="Arial"/>
                  <a:ea typeface="Arial"/>
                  <a:cs typeface="Arial"/>
                  <a:sym typeface="Arial"/>
                </a:rPr>
                <a:t> DE GEMIDDELDE GEBRUIKER VOLGT VERSCHILLENDE SOORTEN SOCIALE MEDIA-ACCOUNTS. </a:t>
              </a:r>
              <a:r>
                <a:rPr lang="fi-FI" sz="1400" b="1" i="0" u="none" strike="noStrike" cap="none">
                  <a:solidFill>
                    <a:srgbClr val="161249"/>
                  </a:solidFill>
                  <a:latin typeface="Arial"/>
                  <a:ea typeface="Arial"/>
                  <a:cs typeface="Arial"/>
                  <a:sym typeface="Arial"/>
                </a:rPr>
                <a:t>DE ACCOUNTS VAN VRIENDEN EN FAMILIELEDEN WORDEN </a:t>
              </a:r>
              <a:r>
                <a:rPr lang="fi-FI" sz="1400" b="0" i="0" u="none" strike="noStrike" cap="none">
                  <a:solidFill>
                    <a:srgbClr val="161249"/>
                  </a:solidFill>
                  <a:latin typeface="Arial"/>
                  <a:ea typeface="Arial"/>
                  <a:cs typeface="Arial"/>
                  <a:sym typeface="Arial"/>
                </a:rPr>
                <a:t>ECHTER HET MEEST GEVOLGD.</a:t>
              </a:r>
              <a:endParaRPr sz="1400" b="0" i="0" u="none" strike="noStrike" cap="none">
                <a:solidFill>
                  <a:srgbClr val="161249"/>
                </a:solidFill>
                <a:latin typeface="Arial"/>
                <a:ea typeface="Arial"/>
                <a:cs typeface="Arial"/>
                <a:sym typeface="Arial"/>
              </a:endParaRPr>
            </a:p>
          </p:txBody>
        </p:sp>
        <p:sp>
          <p:nvSpPr>
            <p:cNvPr id="235" name="Google Shape;235;p6"/>
            <p:cNvSpPr/>
            <p:nvPr/>
          </p:nvSpPr>
          <p:spPr>
            <a:xfrm>
              <a:off x="6448306" y="1554382"/>
              <a:ext cx="1187774" cy="1187774"/>
            </a:xfrm>
            <a:prstGeom prst="ellipse">
              <a:avLst/>
            </a:prstGeom>
            <a:solidFill>
              <a:srgbClr val="F1B3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6" name="Google Shape;236;p6"/>
            <p:cNvSpPr/>
            <p:nvPr/>
          </p:nvSpPr>
          <p:spPr>
            <a:xfrm>
              <a:off x="6736114" y="1842190"/>
              <a:ext cx="612158" cy="612158"/>
            </a:xfrm>
            <a:prstGeom prst="rect">
              <a:avLst/>
            </a:prstGeom>
            <a:blipFill rotWithShape="1">
              <a:blip r:embed="rId6">
                <a:alphaModFix/>
              </a:blip>
              <a:stretch>
                <a:fillRect/>
              </a:stretch>
            </a:blipFill>
            <a:ln w="12700" cap="flat" cmpd="sng">
              <a:solidFill>
                <a:schemeClr val="lt2">
                  <a:alpha val="0"/>
                </a:scheme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7" name="Google Shape;237;p6"/>
            <p:cNvSpPr/>
            <p:nvPr/>
          </p:nvSpPr>
          <p:spPr>
            <a:xfrm>
              <a:off x="6167682" y="2953601"/>
              <a:ext cx="1749023" cy="2164416"/>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8" name="Google Shape;238;p6"/>
            <p:cNvSpPr txBox="1"/>
            <p:nvPr/>
          </p:nvSpPr>
          <p:spPr>
            <a:xfrm>
              <a:off x="6167682" y="3077426"/>
              <a:ext cx="1749023" cy="2164416"/>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Calibri"/>
                <a:buNone/>
              </a:pPr>
              <a:r>
                <a:rPr lang="fi-FI" sz="1400" b="0" i="0" u="none" strike="noStrike" cap="none">
                  <a:solidFill>
                    <a:srgbClr val="161249"/>
                  </a:solidFill>
                  <a:latin typeface="Arial"/>
                  <a:ea typeface="Arial"/>
                  <a:cs typeface="Arial"/>
                  <a:sym typeface="Arial"/>
                </a:rPr>
                <a:t>GEBRUIKERS VAN SOCIALE MEDIA ZEGGEN VAKER DAT ZE </a:t>
              </a:r>
              <a:r>
                <a:rPr lang="fi-FI" sz="1400" b="1" i="0" u="none" strike="noStrike" cap="none">
                  <a:solidFill>
                    <a:srgbClr val="161249"/>
                  </a:solidFill>
                  <a:latin typeface="Arial"/>
                  <a:ea typeface="Arial"/>
                  <a:cs typeface="Arial"/>
                  <a:sym typeface="Arial"/>
                </a:rPr>
                <a:t>PRAKTISCHE LEVENSVAARDIGHEDEN HEBBEN GELEERD VAN SOCIALE PLATFORMS </a:t>
              </a:r>
              <a:r>
                <a:rPr lang="fi-FI" sz="1400" b="0" i="0" u="none" strike="noStrike" cap="none">
                  <a:solidFill>
                    <a:srgbClr val="161249"/>
                  </a:solidFill>
                  <a:latin typeface="Arial"/>
                  <a:ea typeface="Arial"/>
                  <a:cs typeface="Arial"/>
                  <a:sym typeface="Arial"/>
                </a:rPr>
                <a:t>(57%) DAN VAN DE UNIVERSITEIT (51%)</a:t>
              </a:r>
              <a:endParaRPr sz="1400" b="0" i="0" u="none" strike="noStrike" cap="none">
                <a:solidFill>
                  <a:srgbClr val="161249"/>
                </a:solidFill>
                <a:latin typeface="Arial"/>
                <a:ea typeface="Arial"/>
                <a:cs typeface="Arial"/>
                <a:sym typeface="Arial"/>
              </a:endParaRPr>
            </a:p>
          </p:txBody>
        </p:sp>
      </p:grpSp>
      <p:sp>
        <p:nvSpPr>
          <p:cNvPr id="239" name="Google Shape;239;p6"/>
          <p:cNvSpPr txBox="1"/>
          <p:nvPr/>
        </p:nvSpPr>
        <p:spPr>
          <a:xfrm>
            <a:off x="4035339" y="6095999"/>
            <a:ext cx="6194322"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0" u="none" strike="noStrike" cap="none">
                <a:solidFill>
                  <a:srgbClr val="161249"/>
                </a:solidFill>
                <a:latin typeface="Arial"/>
                <a:ea typeface="Arial"/>
                <a:cs typeface="Arial"/>
                <a:sym typeface="Arial"/>
              </a:rPr>
              <a:t>https://hootsuite.widen.net/s/gqprmtzq6g/digital-2022-global-overview-report</a:t>
            </a:r>
            <a:endParaRPr sz="1400" b="0" i="0" u="none" strike="noStrike" cap="none">
              <a:solidFill>
                <a:srgbClr val="161249"/>
              </a:solidFill>
              <a:latin typeface="Arial"/>
              <a:ea typeface="Arial"/>
              <a:cs typeface="Arial"/>
              <a:sym typeface="Arial"/>
            </a:endParaRPr>
          </a:p>
        </p:txBody>
      </p:sp>
      <p:sp>
        <p:nvSpPr>
          <p:cNvPr id="240" name="Google Shape;240;p6"/>
          <p:cNvSpPr txBox="1"/>
          <p:nvPr/>
        </p:nvSpPr>
        <p:spPr>
          <a:xfrm>
            <a:off x="1256576" y="342630"/>
            <a:ext cx="9375600" cy="107717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900"/>
              <a:buFont typeface="Arial"/>
              <a:buNone/>
            </a:pPr>
            <a:r>
              <a:rPr lang="fi-FI" sz="3200" b="1" i="0" u="none" strike="noStrike" cap="none">
                <a:solidFill>
                  <a:srgbClr val="161249"/>
                </a:solidFill>
                <a:latin typeface="Arial"/>
                <a:ea typeface="Arial"/>
                <a:cs typeface="Arial"/>
                <a:sym typeface="Arial"/>
              </a:rPr>
              <a:t>Sociale media spelen een belangrijke rol in ons dagelijks leven</a:t>
            </a:r>
            <a:endParaRPr sz="2800" b="1" i="0" u="none" strike="noStrike" cap="none">
              <a:solidFill>
                <a:srgbClr val="16124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pic>
        <p:nvPicPr>
          <p:cNvPr id="246" name="Google Shape;246;p7" descr="eCommerce silhouet"/>
          <p:cNvPicPr preferRelativeResize="0"/>
          <p:nvPr/>
        </p:nvPicPr>
        <p:blipFill rotWithShape="1">
          <a:blip r:embed="rId3">
            <a:alphaModFix/>
          </a:blip>
          <a:srcRect/>
          <a:stretch/>
        </p:blipFill>
        <p:spPr>
          <a:xfrm>
            <a:off x="3243294" y="3959662"/>
            <a:ext cx="780341" cy="780341"/>
          </a:xfrm>
          <a:prstGeom prst="rect">
            <a:avLst/>
          </a:prstGeom>
          <a:noFill/>
          <a:ln>
            <a:noFill/>
          </a:ln>
        </p:spPr>
      </p:pic>
      <p:pic>
        <p:nvPicPr>
          <p:cNvPr id="247" name="Google Shape;247;p7" descr="Ganzenveer silhouet"/>
          <p:cNvPicPr preferRelativeResize="0"/>
          <p:nvPr/>
        </p:nvPicPr>
        <p:blipFill rotWithShape="1">
          <a:blip r:embed="rId4">
            <a:alphaModFix/>
          </a:blip>
          <a:srcRect/>
          <a:stretch/>
        </p:blipFill>
        <p:spPr>
          <a:xfrm>
            <a:off x="5509823" y="2674180"/>
            <a:ext cx="775602" cy="775602"/>
          </a:xfrm>
          <a:prstGeom prst="rect">
            <a:avLst/>
          </a:prstGeom>
          <a:noFill/>
          <a:ln>
            <a:noFill/>
          </a:ln>
        </p:spPr>
      </p:pic>
      <p:pic>
        <p:nvPicPr>
          <p:cNvPr id="248" name="Google Shape;248;p7" descr="Agenda silhouet"/>
          <p:cNvPicPr preferRelativeResize="0"/>
          <p:nvPr/>
        </p:nvPicPr>
        <p:blipFill rotWithShape="1">
          <a:blip r:embed="rId5">
            <a:alphaModFix/>
          </a:blip>
          <a:srcRect/>
          <a:stretch/>
        </p:blipFill>
        <p:spPr>
          <a:xfrm>
            <a:off x="9954022" y="2951775"/>
            <a:ext cx="834737" cy="834737"/>
          </a:xfrm>
          <a:prstGeom prst="rect">
            <a:avLst/>
          </a:prstGeom>
          <a:noFill/>
          <a:ln>
            <a:noFill/>
          </a:ln>
        </p:spPr>
      </p:pic>
      <p:sp>
        <p:nvSpPr>
          <p:cNvPr id="249" name="Google Shape;249;p7"/>
          <p:cNvSpPr txBox="1"/>
          <p:nvPr/>
        </p:nvSpPr>
        <p:spPr>
          <a:xfrm>
            <a:off x="2850319" y="6281783"/>
            <a:ext cx="9026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1" u="none" strike="noStrike" cap="none">
                <a:solidFill>
                  <a:schemeClr val="dk1"/>
                </a:solidFill>
                <a:latin typeface="Calibri"/>
                <a:ea typeface="Calibri"/>
                <a:cs typeface="Calibri"/>
                <a:sym typeface="Calibri"/>
              </a:rPr>
              <a:t>Bron: https://hootsuite.widen.net/s/gqprmtzq6g/digital-2022-global-overview-report</a:t>
            </a:r>
            <a:endParaRPr sz="1400" b="0" i="0" u="none" strike="noStrike" cap="none">
              <a:solidFill>
                <a:srgbClr val="000000"/>
              </a:solidFill>
              <a:latin typeface="Arial"/>
              <a:ea typeface="Arial"/>
              <a:cs typeface="Arial"/>
              <a:sym typeface="Arial"/>
            </a:endParaRPr>
          </a:p>
        </p:txBody>
      </p:sp>
      <p:sp>
        <p:nvSpPr>
          <p:cNvPr id="250" name="Google Shape;250;p7"/>
          <p:cNvSpPr txBox="1">
            <a:spLocks noGrp="1"/>
          </p:cNvSpPr>
          <p:nvPr>
            <p:ph type="title"/>
          </p:nvPr>
        </p:nvSpPr>
        <p:spPr>
          <a:xfrm>
            <a:off x="639824" y="534717"/>
            <a:ext cx="10148935" cy="1325563"/>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dirty="0"/>
              <a:t>Belangrijkste redenen waarom we sociale media gebruiken </a:t>
            </a:r>
            <a:br>
              <a:rPr lang="fi-FI" dirty="0"/>
            </a:br>
            <a:endParaRPr dirty="0"/>
          </a:p>
        </p:txBody>
      </p:sp>
      <p:sp>
        <p:nvSpPr>
          <p:cNvPr id="251" name="Google Shape;251;p7"/>
          <p:cNvSpPr txBox="1">
            <a:spLocks noGrp="1"/>
          </p:cNvSpPr>
          <p:nvPr>
            <p:ph type="body" idx="1"/>
          </p:nvPr>
        </p:nvSpPr>
        <p:spPr>
          <a:xfrm>
            <a:off x="838200" y="1323975"/>
            <a:ext cx="10515600" cy="4611519"/>
          </a:xfrm>
          <a:prstGeom prst="rect">
            <a:avLst/>
          </a:prstGeom>
          <a:noFill/>
          <a:ln>
            <a:noFill/>
          </a:ln>
        </p:spPr>
        <p:txBody>
          <a:bodyPr spcFirstLastPara="1" wrap="square" lIns="91425" tIns="45700" rIns="91425" bIns="45700" anchor="t" anchorCtr="0">
            <a:spAutoFit/>
          </a:bodyPr>
          <a:lstStyle/>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dirty="0"/>
              <a:t>Contact houden met vrienden en familie 47,6%</a:t>
            </a:r>
            <a:endParaRPr sz="1800" b="0" i="0" u="none" strike="noStrike" cap="none" dirty="0"/>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dirty="0"/>
              <a:t>Vrije tijd vullen 36,3%</a:t>
            </a:r>
            <a:endParaRPr sz="1800" b="0" i="0" u="none" strike="noStrike" cap="none" dirty="0"/>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dirty="0"/>
              <a:t>Nieuwsberichten lezen 35,1%</a:t>
            </a:r>
            <a:endParaRPr sz="1800" b="0" i="0" u="none" strike="noStrike" cap="none" dirty="0"/>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dirty="0"/>
              <a:t>Inhoud vinden 31,6%</a:t>
            </a:r>
            <a:endParaRPr sz="1800" b="0" i="0" u="none" strike="noStrike" cap="none" dirty="0"/>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dirty="0"/>
              <a:t>Zien waar over gesproken wordt 29,5%</a:t>
            </a:r>
            <a:endParaRPr sz="1800" b="0" i="0" u="none" strike="noStrike" cap="none" dirty="0"/>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dirty="0"/>
              <a:t>Inspiratie opdoen voor dingen om te doen en te kopen 27,7%</a:t>
            </a:r>
            <a:endParaRPr sz="1800" b="0" i="0" u="none" strike="noStrike" cap="none" dirty="0"/>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dirty="0"/>
              <a:t>Producten vinden om te kopen 26,3%</a:t>
            </a:r>
            <a:endParaRPr sz="1800" b="0" i="0" u="none" strike="noStrike" cap="none" dirty="0"/>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dirty="0"/>
              <a:t>Meningen delen en bespreken met anderen 24,5%</a:t>
            </a:r>
            <a:endParaRPr sz="1800" b="0" i="0" u="none" strike="noStrike" cap="none" dirty="0"/>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dirty="0"/>
              <a:t>Nieuwe contacten leggen 23,9%</a:t>
            </a:r>
            <a:endParaRPr sz="1800" b="0" i="0" u="none" strike="noStrike" cap="none" dirty="0"/>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dirty="0"/>
              <a:t>Live streams kijken 23,8%</a:t>
            </a:r>
            <a:endParaRPr sz="1800" b="0" i="0" u="none" strike="noStrike" cap="none" dirty="0"/>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dirty="0"/>
              <a:t> Inhoud van je favoriete merken bekijken 23,1%</a:t>
            </a:r>
            <a:endParaRPr sz="1800" b="0" i="0" u="none" strike="noStrike" cap="none"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25"/>
          <p:cNvSpPr txBox="1">
            <a:spLocks noGrp="1"/>
          </p:cNvSpPr>
          <p:nvPr>
            <p:ph type="body" idx="1"/>
          </p:nvPr>
        </p:nvSpPr>
        <p:spPr>
          <a:xfrm>
            <a:off x="1120777" y="490256"/>
            <a:ext cx="8818738" cy="101463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Activiteit in de klas</a:t>
            </a:r>
            <a:endParaRPr/>
          </a:p>
          <a:p>
            <a:pPr marL="0" lvl="0" indent="0" algn="l" rtl="0">
              <a:lnSpc>
                <a:spcPct val="90000"/>
              </a:lnSpc>
              <a:spcBef>
                <a:spcPts val="1000"/>
              </a:spcBef>
              <a:spcAft>
                <a:spcPts val="0"/>
              </a:spcAft>
              <a:buClr>
                <a:schemeClr val="lt1"/>
              </a:buClr>
              <a:buSzPts val="3200"/>
              <a:buNone/>
            </a:pPr>
            <a:endParaRPr/>
          </a:p>
        </p:txBody>
      </p:sp>
      <p:sp>
        <p:nvSpPr>
          <p:cNvPr id="257" name="Google Shape;257;p25"/>
          <p:cNvSpPr txBox="1">
            <a:spLocks noGrp="1"/>
          </p:cNvSpPr>
          <p:nvPr>
            <p:ph type="body" idx="2"/>
          </p:nvPr>
        </p:nvSpPr>
        <p:spPr>
          <a:xfrm>
            <a:off x="1120777" y="997574"/>
            <a:ext cx="9756489" cy="3817814"/>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FI" sz="1800" dirty="0"/>
              <a:t>Vorm een groep van 4-5 mensen. </a:t>
            </a:r>
            <a:endParaRPr dirty="0"/>
          </a:p>
          <a:p>
            <a:pPr marL="0" lvl="0" indent="0" algn="l" rtl="0">
              <a:lnSpc>
                <a:spcPct val="100000"/>
              </a:lnSpc>
              <a:spcBef>
                <a:spcPts val="0"/>
              </a:spcBef>
              <a:spcAft>
                <a:spcPts val="0"/>
              </a:spcAft>
              <a:buClr>
                <a:schemeClr val="lt1"/>
              </a:buClr>
              <a:buSzPts val="1800"/>
              <a:buNone/>
            </a:pPr>
            <a:r>
              <a:rPr lang="fi-FI" sz="1800" dirty="0"/>
              <a:t>Kies een interessant bedrijf of interessante organisatie en analyseer de aanwezigheid op sociale media.</a:t>
            </a:r>
            <a:endParaRPr dirty="0"/>
          </a:p>
          <a:p>
            <a:pPr marL="0" lvl="0" indent="0" algn="l" rtl="0">
              <a:lnSpc>
                <a:spcPct val="100000"/>
              </a:lnSpc>
              <a:spcBef>
                <a:spcPts val="0"/>
              </a:spcBef>
              <a:spcAft>
                <a:spcPts val="0"/>
              </a:spcAft>
              <a:buClr>
                <a:schemeClr val="lt1"/>
              </a:buClr>
              <a:buSzPts val="1800"/>
              <a:buNone/>
            </a:pPr>
            <a:endParaRPr sz="1800" dirty="0"/>
          </a:p>
          <a:p>
            <a:pPr marL="0" lvl="0" indent="0" algn="l" rtl="0">
              <a:lnSpc>
                <a:spcPct val="100000"/>
              </a:lnSpc>
              <a:spcBef>
                <a:spcPts val="0"/>
              </a:spcBef>
              <a:spcAft>
                <a:spcPts val="0"/>
              </a:spcAft>
              <a:buClr>
                <a:srgbClr val="11AA81"/>
              </a:buClr>
              <a:buSzPts val="1800"/>
              <a:buNone/>
            </a:pPr>
            <a:r>
              <a:rPr lang="fi-FI" sz="1800" b="1" dirty="0">
                <a:solidFill>
                  <a:srgbClr val="11AA81"/>
                </a:solidFill>
              </a:rPr>
              <a:t>Geef de volgende informatie: </a:t>
            </a:r>
            <a:endParaRPr dirty="0"/>
          </a:p>
          <a:p>
            <a:pPr marL="342900" lvl="0" indent="-342900" algn="l" rtl="0">
              <a:lnSpc>
                <a:spcPct val="100000"/>
              </a:lnSpc>
              <a:spcBef>
                <a:spcPts val="0"/>
              </a:spcBef>
              <a:spcAft>
                <a:spcPts val="0"/>
              </a:spcAft>
              <a:buClr>
                <a:srgbClr val="11AA81"/>
              </a:buClr>
              <a:buSzPts val="2700"/>
              <a:buFont typeface="Arial"/>
              <a:buChar char="•"/>
            </a:pPr>
            <a:r>
              <a:rPr lang="fi-FI" sz="1800" dirty="0"/>
              <a:t>Een kort overzicht van het bedrijf (bijv. bedrijfstak, grootte, producten/diensten)</a:t>
            </a:r>
            <a:endParaRPr dirty="0"/>
          </a:p>
          <a:p>
            <a:pPr marL="342900" lvl="0" indent="-342900" algn="l" rtl="0">
              <a:lnSpc>
                <a:spcPct val="100000"/>
              </a:lnSpc>
              <a:spcBef>
                <a:spcPts val="0"/>
              </a:spcBef>
              <a:spcAft>
                <a:spcPts val="0"/>
              </a:spcAft>
              <a:buClr>
                <a:srgbClr val="11AA81"/>
              </a:buClr>
              <a:buSzPts val="2700"/>
              <a:buFont typeface="Arial"/>
              <a:buChar char="•"/>
            </a:pPr>
            <a:r>
              <a:rPr lang="fi-FI" sz="1800" dirty="0"/>
              <a:t>Welke sociale mediakanalen gebruikt het?</a:t>
            </a:r>
            <a:endParaRPr dirty="0"/>
          </a:p>
          <a:p>
            <a:pPr marL="342900" lvl="0" indent="-342900" algn="l" rtl="0">
              <a:lnSpc>
                <a:spcPct val="100000"/>
              </a:lnSpc>
              <a:spcBef>
                <a:spcPts val="0"/>
              </a:spcBef>
              <a:spcAft>
                <a:spcPts val="0"/>
              </a:spcAft>
              <a:buClr>
                <a:srgbClr val="11AA81"/>
              </a:buClr>
              <a:buSzPts val="2700"/>
              <a:buFont typeface="Arial"/>
              <a:buChar char="•"/>
            </a:pPr>
            <a:r>
              <a:rPr lang="fi-FI" sz="1800" dirty="0"/>
              <a:t>Wat voor soort inhoud produceert het bedrijf voor sociale media? (posts, video's, wedstrijden, enz.)</a:t>
            </a:r>
            <a:endParaRPr dirty="0"/>
          </a:p>
          <a:p>
            <a:pPr marL="342900" lvl="0" indent="-342900" algn="l" rtl="0">
              <a:lnSpc>
                <a:spcPct val="100000"/>
              </a:lnSpc>
              <a:spcBef>
                <a:spcPts val="0"/>
              </a:spcBef>
              <a:spcAft>
                <a:spcPts val="0"/>
              </a:spcAft>
              <a:buClr>
                <a:srgbClr val="11AA81"/>
              </a:buClr>
              <a:buSzPts val="2700"/>
              <a:buFont typeface="Arial"/>
              <a:buChar char="•"/>
            </a:pPr>
            <a:r>
              <a:rPr lang="fi-FI" sz="1800" dirty="0"/>
              <a:t>Op wie denk je dat hun sociale media gericht zijn?</a:t>
            </a:r>
            <a:endParaRPr dirty="0"/>
          </a:p>
          <a:p>
            <a:pPr marL="342900" lvl="0" indent="-342900" algn="l" rtl="0">
              <a:lnSpc>
                <a:spcPct val="100000"/>
              </a:lnSpc>
              <a:spcBef>
                <a:spcPts val="0"/>
              </a:spcBef>
              <a:spcAft>
                <a:spcPts val="0"/>
              </a:spcAft>
              <a:buClr>
                <a:srgbClr val="11AA81"/>
              </a:buClr>
              <a:buSzPts val="2700"/>
              <a:buFont typeface="Arial"/>
              <a:buChar char="•"/>
            </a:pPr>
            <a:r>
              <a:rPr lang="fi-FI" sz="1800" dirty="0"/>
              <a:t>Denk je dat de inhoud interessant is voor de doelgroep van het bedrijf?</a:t>
            </a:r>
            <a:endParaRPr dirty="0"/>
          </a:p>
          <a:p>
            <a:pPr marL="342900" lvl="0" indent="-342900" algn="l" rtl="0">
              <a:lnSpc>
                <a:spcPct val="100000"/>
              </a:lnSpc>
              <a:spcBef>
                <a:spcPts val="0"/>
              </a:spcBef>
              <a:spcAft>
                <a:spcPts val="0"/>
              </a:spcAft>
              <a:buClr>
                <a:srgbClr val="11AA81"/>
              </a:buClr>
              <a:buSzPts val="2700"/>
              <a:buFont typeface="Arial"/>
              <a:buChar char="•"/>
            </a:pPr>
            <a:r>
              <a:rPr lang="fi-FI" sz="1800" dirty="0"/>
              <a:t>Wat denk je dat het bedrijf wil bereiken met zijn sociale media?</a:t>
            </a:r>
            <a:endParaRPr dirty="0"/>
          </a:p>
          <a:p>
            <a:pPr marL="342900" lvl="0" indent="-342900" algn="l" rtl="0">
              <a:lnSpc>
                <a:spcPct val="100000"/>
              </a:lnSpc>
              <a:spcBef>
                <a:spcPts val="0"/>
              </a:spcBef>
              <a:spcAft>
                <a:spcPts val="0"/>
              </a:spcAft>
              <a:buClr>
                <a:srgbClr val="11AA81"/>
              </a:buClr>
              <a:buSzPts val="2700"/>
              <a:buFont typeface="Arial"/>
              <a:buChar char="•"/>
            </a:pPr>
            <a:r>
              <a:rPr lang="fi-FI" sz="1800" dirty="0"/>
              <a:t>Hoe actief publiceert het bedrijf op sociale media?</a:t>
            </a:r>
            <a:endParaRPr dirty="0"/>
          </a:p>
          <a:p>
            <a:pPr marL="342900" lvl="0" indent="-342900" algn="l" rtl="0">
              <a:lnSpc>
                <a:spcPct val="100000"/>
              </a:lnSpc>
              <a:spcBef>
                <a:spcPts val="0"/>
              </a:spcBef>
              <a:spcAft>
                <a:spcPts val="0"/>
              </a:spcAft>
              <a:buClr>
                <a:srgbClr val="11AA81"/>
              </a:buClr>
              <a:buSzPts val="2700"/>
              <a:buFont typeface="Arial"/>
              <a:buChar char="•"/>
            </a:pPr>
            <a:r>
              <a:rPr lang="fi-FI" sz="1800" dirty="0"/>
              <a:t>Wat voor suggesties voor verbetering zou je het bedrijf geven met betrekking tot het gebruik van sociale media?</a:t>
            </a:r>
            <a:endParaRPr dirty="0"/>
          </a:p>
          <a:p>
            <a:pPr marL="0" lvl="0" indent="0" algn="l" rtl="0">
              <a:lnSpc>
                <a:spcPct val="100000"/>
              </a:lnSpc>
              <a:spcBef>
                <a:spcPts val="0"/>
              </a:spcBef>
              <a:spcAft>
                <a:spcPts val="0"/>
              </a:spcAft>
              <a:buClr>
                <a:schemeClr val="lt1"/>
              </a:buClr>
              <a:buSzPts val="2000"/>
              <a:buNone/>
            </a:pPr>
            <a:endParaRPr dirty="0">
              <a:solidFill>
                <a:srgbClr val="11AA81"/>
              </a:solidFill>
            </a:endParaRPr>
          </a:p>
          <a:p>
            <a:pPr marL="0" lvl="0" indent="0" algn="l" rtl="0">
              <a:lnSpc>
                <a:spcPct val="100000"/>
              </a:lnSpc>
              <a:spcBef>
                <a:spcPts val="0"/>
              </a:spcBef>
              <a:spcAft>
                <a:spcPts val="0"/>
              </a:spcAft>
              <a:buClr>
                <a:srgbClr val="11AA81"/>
              </a:buClr>
              <a:buSzPts val="2400"/>
              <a:buNone/>
            </a:pPr>
            <a:r>
              <a:rPr lang="fi-FI" sz="2400" b="1" dirty="0">
                <a:solidFill>
                  <a:srgbClr val="11AA81"/>
                </a:solidFill>
              </a:rPr>
              <a:t>Maak een presentatie over je inzichten en presenteer ze in de klas.</a:t>
            </a:r>
            <a:endParaRPr dirty="0"/>
          </a:p>
          <a:p>
            <a:pPr marL="0" lvl="0" indent="0" algn="l" rtl="0">
              <a:lnSpc>
                <a:spcPct val="100000"/>
              </a:lnSpc>
              <a:spcBef>
                <a:spcPts val="0"/>
              </a:spcBef>
              <a:spcAft>
                <a:spcPts val="0"/>
              </a:spcAft>
              <a:buClr>
                <a:schemeClr val="lt1"/>
              </a:buClr>
              <a:buSzPts val="2000"/>
              <a:buNone/>
            </a:pP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8"/>
          <p:cNvSpPr txBox="1">
            <a:spLocks noGrp="1"/>
          </p:cNvSpPr>
          <p:nvPr>
            <p:ph type="title" idx="4294967295"/>
          </p:nvPr>
        </p:nvSpPr>
        <p:spPr>
          <a:xfrm>
            <a:off x="2790825" y="2705100"/>
            <a:ext cx="6610350" cy="7239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6000"/>
              <a:buFont typeface="Calibri"/>
              <a:buNone/>
            </a:pPr>
            <a:r>
              <a:rPr lang="fi-FI" b="1"/>
              <a:t>Marketing via sociale media</a:t>
            </a:r>
            <a:endParaRPr b="1"/>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9"/>
          <p:cNvSpPr txBox="1">
            <a:spLocks noGrp="1"/>
          </p:cNvSpPr>
          <p:nvPr>
            <p:ph type="title"/>
          </p:nvPr>
        </p:nvSpPr>
        <p:spPr>
          <a:xfrm>
            <a:off x="838200" y="147753"/>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200"/>
              <a:buFont typeface="Calibri"/>
              <a:buNone/>
            </a:pPr>
            <a:r>
              <a:rPr lang="fi-FI" sz="3600" b="1"/>
              <a:t>Waarom sociale-mediamarketing </a:t>
            </a:r>
            <a:r>
              <a:rPr lang="fi-FI" sz="3600" b="1">
                <a:solidFill>
                  <a:srgbClr val="11AA81"/>
                </a:solidFill>
              </a:rPr>
              <a:t>(SMM) </a:t>
            </a:r>
            <a:r>
              <a:rPr lang="fi-FI" sz="3600" b="1"/>
              <a:t>gebruiken?</a:t>
            </a:r>
            <a:endParaRPr sz="3600">
              <a:solidFill>
                <a:srgbClr val="11AA81"/>
              </a:solidFill>
            </a:endParaRPr>
          </a:p>
        </p:txBody>
      </p:sp>
      <p:sp>
        <p:nvSpPr>
          <p:cNvPr id="269" name="Google Shape;269;p9"/>
          <p:cNvSpPr txBox="1">
            <a:spLocks noGrp="1"/>
          </p:cNvSpPr>
          <p:nvPr>
            <p:ph type="body" idx="1"/>
          </p:nvPr>
        </p:nvSpPr>
        <p:spPr>
          <a:xfrm>
            <a:off x="838200" y="1634446"/>
            <a:ext cx="10515600" cy="3874531"/>
          </a:xfrm>
          <a:prstGeom prst="rect">
            <a:avLst/>
          </a:prstGeom>
          <a:noFill/>
          <a:ln>
            <a:noFill/>
          </a:ln>
        </p:spPr>
        <p:txBody>
          <a:bodyPr spcFirstLastPara="1" wrap="square" lIns="91425" tIns="45700" rIns="91425" bIns="45700" anchor="t" anchorCtr="0">
            <a:normAutofit fontScale="70000" lnSpcReduction="20000"/>
          </a:bodyPr>
          <a:lstStyle/>
          <a:p>
            <a:pPr marL="514350" lvl="0" indent="-514350" algn="l" rtl="0">
              <a:lnSpc>
                <a:spcPct val="90000"/>
              </a:lnSpc>
              <a:spcBef>
                <a:spcPts val="0"/>
              </a:spcBef>
              <a:spcAft>
                <a:spcPts val="0"/>
              </a:spcAft>
              <a:buClr>
                <a:srgbClr val="11AA81"/>
              </a:buClr>
              <a:buSzPct val="119999"/>
              <a:buFont typeface="+mj-lt"/>
              <a:buAutoNum type="arabicPeriod"/>
            </a:pPr>
            <a:r>
              <a:rPr lang="fi-FI" dirty="0" err="1"/>
              <a:t>Het merk van het bedrijf opbouwen </a:t>
            </a:r>
            <a:r>
              <a:rPr lang="fi-FI" dirty="0"/>
              <a:t>en de </a:t>
            </a:r>
            <a:r>
              <a:rPr lang="fi-FI" dirty="0" err="1"/>
              <a:t>merkbekendheid vergroten</a:t>
            </a:r>
            <a:endParaRPr dirty="0"/>
          </a:p>
          <a:p>
            <a:pPr marL="663702" lvl="0" indent="-514350" algn="l" rtl="0">
              <a:lnSpc>
                <a:spcPct val="90000"/>
              </a:lnSpc>
              <a:spcBef>
                <a:spcPts val="1000"/>
              </a:spcBef>
              <a:spcAft>
                <a:spcPts val="0"/>
              </a:spcAft>
              <a:buClr>
                <a:srgbClr val="11AA81"/>
              </a:buClr>
              <a:buSzPct val="119999"/>
              <a:buFont typeface="+mj-lt"/>
              <a:buAutoNum type="arabicPeriod"/>
            </a:pPr>
            <a:endParaRPr dirty="0"/>
          </a:p>
          <a:p>
            <a:pPr marL="514350" lvl="0" indent="-514350" algn="l" rtl="0">
              <a:lnSpc>
                <a:spcPct val="90000"/>
              </a:lnSpc>
              <a:spcBef>
                <a:spcPts val="1000"/>
              </a:spcBef>
              <a:spcAft>
                <a:spcPts val="0"/>
              </a:spcAft>
              <a:buClr>
                <a:srgbClr val="11AA81"/>
              </a:buClr>
              <a:buSzPct val="119999"/>
              <a:buFont typeface="+mj-lt"/>
              <a:buAutoNum type="arabicPeriod"/>
            </a:pPr>
            <a:r>
              <a:rPr lang="fi-FI" dirty="0" err="1"/>
              <a:t>Nieuwe klanten bereiken </a:t>
            </a:r>
            <a:r>
              <a:rPr lang="fi-FI" dirty="0"/>
              <a:t>en </a:t>
            </a:r>
            <a:r>
              <a:rPr lang="fi-FI" dirty="0" err="1"/>
              <a:t>bestaande klanten binden</a:t>
            </a:r>
            <a:endParaRPr dirty="0"/>
          </a:p>
          <a:p>
            <a:pPr marL="663702" lvl="0" indent="-514350" algn="l" rtl="0">
              <a:lnSpc>
                <a:spcPct val="90000"/>
              </a:lnSpc>
              <a:spcBef>
                <a:spcPts val="1000"/>
              </a:spcBef>
              <a:spcAft>
                <a:spcPts val="0"/>
              </a:spcAft>
              <a:buClr>
                <a:srgbClr val="11AA81"/>
              </a:buClr>
              <a:buSzPct val="119999"/>
              <a:buFont typeface="+mj-lt"/>
              <a:buAutoNum type="arabicPeriod"/>
            </a:pPr>
            <a:endParaRPr dirty="0"/>
          </a:p>
          <a:p>
            <a:pPr marL="514350" lvl="0" indent="-514350" algn="l" rtl="0">
              <a:lnSpc>
                <a:spcPct val="90000"/>
              </a:lnSpc>
              <a:spcBef>
                <a:spcPts val="1000"/>
              </a:spcBef>
              <a:spcAft>
                <a:spcPts val="0"/>
              </a:spcAft>
              <a:buClr>
                <a:srgbClr val="11AA81"/>
              </a:buClr>
              <a:buSzPct val="119999"/>
              <a:buFont typeface="+mj-lt"/>
              <a:buAutoNum type="arabicPeriod"/>
            </a:pPr>
            <a:r>
              <a:rPr lang="fi-FI" dirty="0"/>
              <a:t>Om de verkoop te </a:t>
            </a:r>
            <a:r>
              <a:rPr lang="fi-FI" dirty="0" err="1"/>
              <a:t>laten groeien </a:t>
            </a:r>
            <a:endParaRPr dirty="0"/>
          </a:p>
          <a:p>
            <a:pPr marL="663702" lvl="0" indent="-514350" algn="l" rtl="0">
              <a:lnSpc>
                <a:spcPct val="90000"/>
              </a:lnSpc>
              <a:spcBef>
                <a:spcPts val="1000"/>
              </a:spcBef>
              <a:spcAft>
                <a:spcPts val="0"/>
              </a:spcAft>
              <a:buClr>
                <a:srgbClr val="11AA81"/>
              </a:buClr>
              <a:buSzPct val="119999"/>
              <a:buFont typeface="+mj-lt"/>
              <a:buAutoNum type="arabicPeriod"/>
            </a:pPr>
            <a:endParaRPr dirty="0"/>
          </a:p>
          <a:p>
            <a:pPr marL="514350" lvl="0" indent="-514350" algn="l" rtl="0">
              <a:lnSpc>
                <a:spcPct val="90000"/>
              </a:lnSpc>
              <a:spcBef>
                <a:spcPts val="1000"/>
              </a:spcBef>
              <a:spcAft>
                <a:spcPts val="0"/>
              </a:spcAft>
              <a:buClr>
                <a:srgbClr val="11AA81"/>
              </a:buClr>
              <a:buSzPct val="119999"/>
              <a:buFont typeface="+mj-lt"/>
              <a:buAutoNum type="arabicPeriod"/>
            </a:pPr>
            <a:r>
              <a:rPr lang="fi-FI" dirty="0" err="1"/>
              <a:t>Verkeer </a:t>
            </a:r>
            <a:r>
              <a:rPr lang="fi-FI" dirty="0"/>
              <a:t>naar </a:t>
            </a:r>
            <a:r>
              <a:rPr lang="fi-FI" dirty="0" err="1"/>
              <a:t>de </a:t>
            </a:r>
            <a:r>
              <a:rPr lang="fi-FI" dirty="0"/>
              <a:t>website </a:t>
            </a:r>
            <a:r>
              <a:rPr lang="fi-FI" dirty="0" err="1"/>
              <a:t>leiden </a:t>
            </a:r>
            <a:endParaRPr dirty="0"/>
          </a:p>
          <a:p>
            <a:pPr marL="663702" lvl="0" indent="-514350" algn="l" rtl="0">
              <a:lnSpc>
                <a:spcPct val="90000"/>
              </a:lnSpc>
              <a:spcBef>
                <a:spcPts val="1000"/>
              </a:spcBef>
              <a:spcAft>
                <a:spcPts val="0"/>
              </a:spcAft>
              <a:buClr>
                <a:srgbClr val="11AA81"/>
              </a:buClr>
              <a:buSzPct val="119999"/>
              <a:buFont typeface="+mj-lt"/>
              <a:buAutoNum type="arabicPeriod"/>
            </a:pPr>
            <a:endParaRPr dirty="0"/>
          </a:p>
          <a:p>
            <a:pPr marL="514350" lvl="0" indent="-514350" algn="l" rtl="0">
              <a:lnSpc>
                <a:spcPct val="90000"/>
              </a:lnSpc>
              <a:spcBef>
                <a:spcPts val="1000"/>
              </a:spcBef>
              <a:spcAft>
                <a:spcPts val="0"/>
              </a:spcAft>
              <a:buClr>
                <a:srgbClr val="11AA81"/>
              </a:buClr>
              <a:buSzPct val="119999"/>
              <a:buFont typeface="+mj-lt"/>
              <a:buAutoNum type="arabicPeriod"/>
            </a:pPr>
            <a:r>
              <a:rPr lang="fi-FI" dirty="0"/>
              <a:t>Om </a:t>
            </a:r>
            <a:r>
              <a:rPr lang="fi-FI" dirty="0" err="1"/>
              <a:t>meer te weten te komen over uw klanten</a:t>
            </a:r>
            <a:endParaRPr dirty="0"/>
          </a:p>
          <a:p>
            <a:pPr marL="663702" lvl="0" indent="-514350" algn="l" rtl="0">
              <a:lnSpc>
                <a:spcPct val="90000"/>
              </a:lnSpc>
              <a:spcBef>
                <a:spcPts val="1000"/>
              </a:spcBef>
              <a:spcAft>
                <a:spcPts val="0"/>
              </a:spcAft>
              <a:buClr>
                <a:srgbClr val="11AA81"/>
              </a:buClr>
              <a:buSzPct val="119999"/>
              <a:buFont typeface="+mj-lt"/>
              <a:buAutoNum type="arabicPeriod"/>
            </a:pPr>
            <a:endParaRPr dirty="0"/>
          </a:p>
          <a:p>
            <a:pPr marL="514350" lvl="0" indent="-514350" algn="l" rtl="0">
              <a:lnSpc>
                <a:spcPct val="90000"/>
              </a:lnSpc>
              <a:spcBef>
                <a:spcPts val="1000"/>
              </a:spcBef>
              <a:spcAft>
                <a:spcPts val="0"/>
              </a:spcAft>
              <a:buClr>
                <a:srgbClr val="11AA81"/>
              </a:buClr>
              <a:buSzPct val="119999"/>
              <a:buFont typeface="+mj-lt"/>
              <a:buAutoNum type="arabicPeriod"/>
            </a:pPr>
            <a:r>
              <a:rPr lang="fi-FI" dirty="0"/>
              <a:t>Klantenservice </a:t>
            </a:r>
            <a:r>
              <a:rPr lang="fi-FI" dirty="0" err="1"/>
              <a:t>leveren </a:t>
            </a:r>
            <a:endParaRPr dirty="0"/>
          </a:p>
        </p:txBody>
      </p:sp>
      <p:sp>
        <p:nvSpPr>
          <p:cNvPr id="270" name="Google Shape;270;p9"/>
          <p:cNvSpPr txBox="1"/>
          <p:nvPr/>
        </p:nvSpPr>
        <p:spPr>
          <a:xfrm>
            <a:off x="7176882" y="3571711"/>
            <a:ext cx="4834800" cy="2370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0" u="sng" strike="noStrike" cap="none">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https://blog.hootsuite.com/smart-social-media-goals/</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4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https://blog.hootsuite.com/social-media-customer-service/</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br>
              <a:rPr lang="fi-FI" sz="1400" b="0" i="0" u="none" strike="noStrike" cap="none">
                <a:solidFill>
                  <a:srgbClr val="161249"/>
                </a:solidFill>
                <a:latin typeface="Arial"/>
                <a:ea typeface="Arial"/>
                <a:cs typeface="Arial"/>
                <a:sym typeface="Arial"/>
              </a:rPr>
            </a:br>
            <a:r>
              <a:rPr lang="fi-FI" sz="1400" b="0" i="0" u="sng" strike="noStrike" cap="none">
                <a:solidFill>
                  <a:srgbClr val="161249"/>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https://www.contentstadium.com/blog/how-to-drive-traffic-from-social-media-to-your-website/</a:t>
            </a:r>
            <a:br>
              <a:rPr lang="fi-FI" sz="1400" b="0" i="0" u="none" strike="noStrike" cap="none">
                <a:solidFill>
                  <a:srgbClr val="161249"/>
                </a:solidFill>
                <a:latin typeface="Arial"/>
                <a:ea typeface="Arial"/>
                <a:cs typeface="Arial"/>
                <a:sym typeface="Arial"/>
              </a:rPr>
            </a:b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400" b="0" i="0" u="sng" strike="noStrike" cap="none">
                <a:solidFill>
                  <a:srgbClr val="161249"/>
                </a:solidFill>
                <a:latin typeface="Arial"/>
                <a:ea typeface="Arial"/>
                <a:cs typeface="Arial"/>
                <a:sym typeface="Arial"/>
                <a:hlinkClick r:id="rId6">
                  <a:extLst>
                    <a:ext uri="{A12FA001-AC4F-418D-AE19-62706E023703}">
                      <ahyp:hlinkClr xmlns:ahyp="http://schemas.microsoft.com/office/drawing/2018/hyperlinkcolor" val="tx"/>
                    </a:ext>
                  </a:extLst>
                </a:hlinkClick>
              </a:rPr>
              <a:t>https://buffer.com/library/social-media-goals/</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10"/>
          <p:cNvSpPr txBox="1"/>
          <p:nvPr/>
        </p:nvSpPr>
        <p:spPr>
          <a:xfrm>
            <a:off x="504315" y="-341059"/>
            <a:ext cx="8637000" cy="14760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3200"/>
              <a:buFont typeface="Calibri"/>
              <a:buNone/>
            </a:pPr>
            <a:endParaRPr sz="1400" b="0" i="0" u="none" strike="noStrike" cap="none">
              <a:solidFill>
                <a:srgbClr val="000000"/>
              </a:solidFill>
              <a:latin typeface="Arial"/>
              <a:ea typeface="Arial"/>
              <a:cs typeface="Arial"/>
              <a:sym typeface="Arial"/>
            </a:endParaRPr>
          </a:p>
        </p:txBody>
      </p:sp>
      <p:sp>
        <p:nvSpPr>
          <p:cNvPr id="277" name="Google Shape;277;p10"/>
          <p:cNvSpPr txBox="1"/>
          <p:nvPr/>
        </p:nvSpPr>
        <p:spPr>
          <a:xfrm>
            <a:off x="642047" y="1367472"/>
            <a:ext cx="5210400" cy="4636800"/>
          </a:xfrm>
          <a:prstGeom prst="rect">
            <a:avLst/>
          </a:prstGeom>
          <a:noFill/>
          <a:ln>
            <a:noFill/>
          </a:ln>
        </p:spPr>
        <p:txBody>
          <a:bodyPr spcFirstLastPara="1" wrap="square" lIns="91425" tIns="45700" rIns="91425" bIns="45700" anchor="t" anchorCtr="0">
            <a:normAutofit/>
          </a:bodyPr>
          <a:lstStyle/>
          <a:p>
            <a:pPr marL="0" marR="0" lvl="0" indent="0" algn="l" rtl="0">
              <a:lnSpc>
                <a:spcPct val="133333"/>
              </a:lnSpc>
              <a:spcBef>
                <a:spcPts val="0"/>
              </a:spcBef>
              <a:spcAft>
                <a:spcPts val="0"/>
              </a:spcAft>
              <a:buClr>
                <a:schemeClr val="dk1"/>
              </a:buClr>
              <a:buSzPts val="1800"/>
              <a:buFont typeface="Arial"/>
              <a:buNone/>
            </a:pPr>
            <a:endParaRPr sz="1400" b="0" i="0" u="none" strike="noStrike" cap="none">
              <a:solidFill>
                <a:srgbClr val="000000"/>
              </a:solidFill>
              <a:latin typeface="Arial"/>
              <a:ea typeface="Arial"/>
              <a:cs typeface="Arial"/>
              <a:sym typeface="Arial"/>
            </a:endParaRPr>
          </a:p>
        </p:txBody>
      </p:sp>
      <p:sp>
        <p:nvSpPr>
          <p:cNvPr id="278" name="Google Shape;278;p10"/>
          <p:cNvSpPr/>
          <p:nvPr/>
        </p:nvSpPr>
        <p:spPr>
          <a:xfrm>
            <a:off x="7413027" y="1367473"/>
            <a:ext cx="4124051" cy="3748444"/>
          </a:xfrm>
          <a:prstGeom prst="roundRect">
            <a:avLst>
              <a:gd name="adj" fmla="val 16667"/>
            </a:avLst>
          </a:prstGeom>
          <a:solidFill>
            <a:srgbClr val="11AA81"/>
          </a:solidFill>
          <a:ln>
            <a:noFill/>
          </a:ln>
          <a:effectLst>
            <a:outerShdw blurRad="57150" dist="19050" dir="5400000" algn="ctr" rotWithShape="0">
              <a:srgbClr val="000000">
                <a:alpha val="6196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79" name="Google Shape;279;p10"/>
          <p:cNvSpPr txBox="1"/>
          <p:nvPr/>
        </p:nvSpPr>
        <p:spPr>
          <a:xfrm>
            <a:off x="7519202" y="1669216"/>
            <a:ext cx="3911700" cy="3140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2000" b="1" i="0" u="none" strike="noStrike" cap="none">
                <a:solidFill>
                  <a:schemeClr val="lt1"/>
                </a:solidFill>
                <a:latin typeface="Calibri"/>
                <a:ea typeface="Calibri"/>
                <a:cs typeface="Calibri"/>
                <a:sym typeface="Calibri"/>
              </a:rPr>
              <a:t>Waarom betaalde advertenties gebruiken?</a:t>
            </a: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1800"/>
              <a:buFont typeface="Arial"/>
              <a:buChar char="•"/>
            </a:pPr>
            <a:r>
              <a:rPr lang="fi-FI" sz="1800" b="1" i="0" u="none" strike="noStrike" cap="none">
                <a:solidFill>
                  <a:schemeClr val="lt1"/>
                </a:solidFill>
                <a:latin typeface="Calibri"/>
                <a:ea typeface="Calibri"/>
                <a:cs typeface="Calibri"/>
                <a:sym typeface="Calibri"/>
              </a:rPr>
              <a:t>De business van sociale mediakanalen is gebaseerd op advertentie-algoritmes die organisch bereik niet ondersteunen</a:t>
            </a:r>
            <a:endParaRPr sz="1800" b="1" i="0" u="none" strike="noStrike" cap="none">
              <a:solidFill>
                <a:schemeClr val="lt1"/>
              </a:solidFill>
              <a:latin typeface="Calibri"/>
              <a:ea typeface="Calibri"/>
              <a:cs typeface="Calibri"/>
              <a:sym typeface="Calibri"/>
            </a:endParaRPr>
          </a:p>
          <a:p>
            <a:pPr marL="285750" marR="0" lvl="0" indent="-17145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1800"/>
              <a:buFont typeface="Arial"/>
              <a:buChar char="•"/>
            </a:pPr>
            <a:r>
              <a:rPr lang="fi-FI" sz="1800" b="1" i="0" u="none" strike="noStrike" cap="none">
                <a:solidFill>
                  <a:schemeClr val="lt1"/>
                </a:solidFill>
                <a:latin typeface="Calibri"/>
                <a:ea typeface="Calibri"/>
                <a:cs typeface="Calibri"/>
                <a:sym typeface="Calibri"/>
              </a:rPr>
              <a:t>Het organische bereik is het meest gedaald in Facebook, maar de trend is vergelijkbaar in Instagram.  </a:t>
            </a:r>
            <a:endParaRPr sz="1400" b="0" i="0" u="none" strike="noStrike" cap="none">
              <a:solidFill>
                <a:srgbClr val="000000"/>
              </a:solidFill>
              <a:latin typeface="Arial"/>
              <a:ea typeface="Arial"/>
              <a:cs typeface="Arial"/>
              <a:sym typeface="Arial"/>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80" name="Google Shape;280;p10"/>
          <p:cNvPicPr preferRelativeResize="0"/>
          <p:nvPr/>
        </p:nvPicPr>
        <p:blipFill rotWithShape="1">
          <a:blip r:embed="rId3">
            <a:alphaModFix/>
          </a:blip>
          <a:srcRect/>
          <a:stretch/>
        </p:blipFill>
        <p:spPr>
          <a:xfrm>
            <a:off x="7360894" y="5302010"/>
            <a:ext cx="4228315" cy="476515"/>
          </a:xfrm>
          <a:prstGeom prst="rect">
            <a:avLst/>
          </a:prstGeom>
          <a:solidFill>
            <a:srgbClr val="D5DBE5"/>
          </a:solidFill>
          <a:ln w="9525" cap="flat" cmpd="sng">
            <a:solidFill>
              <a:schemeClr val="accent1"/>
            </a:solidFill>
            <a:prstDash val="solid"/>
            <a:round/>
            <a:headEnd type="none" w="sm" len="sm"/>
            <a:tailEnd type="none" w="sm" len="sm"/>
          </a:ln>
        </p:spPr>
      </p:pic>
      <p:sp>
        <p:nvSpPr>
          <p:cNvPr id="281" name="Google Shape;281;p10"/>
          <p:cNvSpPr txBox="1"/>
          <p:nvPr/>
        </p:nvSpPr>
        <p:spPr>
          <a:xfrm>
            <a:off x="422056" y="5540267"/>
            <a:ext cx="6835028" cy="276959"/>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1200"/>
              <a:buFont typeface="Arial"/>
              <a:buNone/>
            </a:pPr>
            <a:r>
              <a:rPr lang="fi-FI" sz="1200" b="0" i="0" u="none" strike="noStrike" cap="none">
                <a:solidFill>
                  <a:srgbClr val="161249"/>
                </a:solidFill>
                <a:latin typeface="Arial"/>
                <a:ea typeface="Arial"/>
                <a:cs typeface="Arial"/>
                <a:sym typeface="Arial"/>
              </a:rPr>
              <a:t>Bron: </a:t>
            </a:r>
            <a:r>
              <a:rPr lang="fi-FI" sz="12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a:t>
            </a:r>
            <a:r>
              <a:rPr lang="fi-FI" sz="1200" b="0" i="0" u="none" strike="noStrike" cap="none">
                <a:solidFill>
                  <a:srgbClr val="161249"/>
                </a:solidFill>
                <a:latin typeface="Arial"/>
                <a:ea typeface="Arial"/>
                <a:cs typeface="Arial"/>
                <a:sym typeface="Arial"/>
              </a:rPr>
              <a:t>//neilpatel.com/blog/13-secrets-thatll-boost-your-facebook-organic-reach/   </a:t>
            </a:r>
            <a:endParaRPr sz="1400" b="0" i="0" u="none" strike="noStrike" cap="none">
              <a:solidFill>
                <a:srgbClr val="161249"/>
              </a:solidFill>
              <a:latin typeface="Arial"/>
              <a:ea typeface="Arial"/>
              <a:cs typeface="Arial"/>
              <a:sym typeface="Arial"/>
            </a:endParaRPr>
          </a:p>
        </p:txBody>
      </p:sp>
      <p:sp>
        <p:nvSpPr>
          <p:cNvPr id="282" name="Google Shape;282;p10"/>
          <p:cNvSpPr txBox="1">
            <a:spLocks noGrp="1"/>
          </p:cNvSpPr>
          <p:nvPr>
            <p:ph type="title"/>
          </p:nvPr>
        </p:nvSpPr>
        <p:spPr>
          <a:xfrm>
            <a:off x="654922" y="538069"/>
            <a:ext cx="9010650" cy="1325563"/>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sz="4400" b="1" i="0" u="none" strike="noStrike" cap="none" dirty="0"/>
              <a:t>Organische post, advertentie of Boosted post?</a:t>
            </a:r>
            <a:br>
              <a:rPr lang="fi-FI" sz="2000" b="0" i="0" u="none" strike="noStrike" cap="none" dirty="0">
                <a:solidFill>
                  <a:srgbClr val="000000"/>
                </a:solidFill>
                <a:latin typeface="Arial"/>
                <a:ea typeface="Arial"/>
                <a:cs typeface="Arial"/>
                <a:sym typeface="Arial"/>
              </a:rPr>
            </a:br>
            <a:endParaRPr dirty="0"/>
          </a:p>
        </p:txBody>
      </p:sp>
      <p:sp>
        <p:nvSpPr>
          <p:cNvPr id="283" name="Google Shape;283;p10"/>
          <p:cNvSpPr txBox="1">
            <a:spLocks noGrp="1"/>
          </p:cNvSpPr>
          <p:nvPr>
            <p:ph type="body" idx="1"/>
          </p:nvPr>
        </p:nvSpPr>
        <p:spPr>
          <a:xfrm>
            <a:off x="857249" y="1433382"/>
            <a:ext cx="6296025" cy="3991236"/>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fi-FI" sz="1600" b="1" i="0" u="none" strike="noStrike" cap="none"/>
              <a:t>Met organische inhoud </a:t>
            </a:r>
            <a:r>
              <a:rPr lang="fi-FI" sz="1600" b="0" i="0" u="none" strike="noStrike" cap="none"/>
              <a:t>wordt de inhoud bedoeld die wordt gepubliceerd op </a:t>
            </a:r>
            <a:r>
              <a:rPr lang="fi-FI" sz="1600" b="1" i="0" u="none" strike="noStrike" cap="none"/>
              <a:t>de eigen socialemediakanalen van het bedrijf</a:t>
            </a:r>
            <a:r>
              <a:rPr lang="fi-FI" sz="1600" b="0" i="0" u="none" strike="noStrike" cap="none"/>
              <a:t>. </a:t>
            </a:r>
            <a:endParaRPr/>
          </a:p>
          <a:p>
            <a:pPr marL="0" marR="0" lvl="0" indent="0" algn="l" rtl="0">
              <a:lnSpc>
                <a:spcPct val="100000"/>
              </a:lnSpc>
              <a:spcBef>
                <a:spcPts val="0"/>
              </a:spcBef>
              <a:spcAft>
                <a:spcPts val="0"/>
              </a:spcAft>
              <a:buClr>
                <a:srgbClr val="000000"/>
              </a:buClr>
              <a:buSzPts val="1800"/>
              <a:buFont typeface="Arial"/>
              <a:buNone/>
            </a:pPr>
            <a:endParaRPr sz="1600"/>
          </a:p>
          <a:p>
            <a:pPr marL="0" marR="0" lvl="0" indent="0" algn="l" rtl="0">
              <a:lnSpc>
                <a:spcPct val="100000"/>
              </a:lnSpc>
              <a:spcBef>
                <a:spcPts val="0"/>
              </a:spcBef>
              <a:spcAft>
                <a:spcPts val="0"/>
              </a:spcAft>
              <a:buClr>
                <a:srgbClr val="000000"/>
              </a:buClr>
              <a:buSzPts val="1800"/>
              <a:buFont typeface="Arial"/>
              <a:buNone/>
            </a:pPr>
            <a:r>
              <a:rPr lang="fi-FI" sz="1600" b="0" i="0" u="none" strike="noStrike" cap="none"/>
              <a:t>Organische inhoud is zichtbaar voor degenen die het bedrijf of merk volgen. </a:t>
            </a:r>
            <a:endParaRPr sz="1600" b="0" i="0" u="none" strike="noStrike" cap="none"/>
          </a:p>
          <a:p>
            <a:pPr marL="0" marR="0" lvl="0" indent="0" algn="l" rtl="0">
              <a:lnSpc>
                <a:spcPct val="100000"/>
              </a:lnSpc>
              <a:spcBef>
                <a:spcPts val="1000"/>
              </a:spcBef>
              <a:spcAft>
                <a:spcPts val="0"/>
              </a:spcAft>
              <a:buClr>
                <a:srgbClr val="000000"/>
              </a:buClr>
              <a:buSzPts val="1800"/>
              <a:buFont typeface="Arial"/>
              <a:buNone/>
            </a:pPr>
            <a:br>
              <a:rPr lang="fi-FI" sz="1600" b="0" i="0" u="none" strike="noStrike" cap="none"/>
            </a:br>
            <a:r>
              <a:rPr lang="fi-FI" sz="1600" b="0" i="0" u="none" strike="noStrike" cap="none"/>
              <a:t>Adverteren betekent </a:t>
            </a:r>
            <a:r>
              <a:rPr lang="fi-FI" sz="1600" b="1" i="0" u="none" strike="noStrike" cap="none"/>
              <a:t>betaalde inhoud </a:t>
            </a:r>
            <a:r>
              <a:rPr lang="fi-FI" sz="1600" b="0" i="0" u="none" strike="noStrike" cap="none"/>
              <a:t>(video's, berichten, andere inhoud) die </a:t>
            </a:r>
            <a:r>
              <a:rPr lang="fi-FI" sz="1600" b="1" i="0" u="none" strike="noStrike" cap="none"/>
              <a:t>gericht is op het gewenste publiek</a:t>
            </a:r>
            <a:r>
              <a:rPr lang="fi-FI" sz="1600" b="0" i="0" u="none" strike="noStrike" cap="none"/>
              <a:t>. Deze zijn ook zichtbaar voor degenen die de kanalen van het bedrijf niet volgen. </a:t>
            </a:r>
            <a:endParaRPr sz="1600"/>
          </a:p>
          <a:p>
            <a:pPr marL="0" marR="0" lvl="0" indent="0" algn="l" rtl="0">
              <a:lnSpc>
                <a:spcPct val="100000"/>
              </a:lnSpc>
              <a:spcBef>
                <a:spcPts val="1000"/>
              </a:spcBef>
              <a:spcAft>
                <a:spcPts val="0"/>
              </a:spcAft>
              <a:buClr>
                <a:srgbClr val="000000"/>
              </a:buClr>
              <a:buSzPts val="1800"/>
              <a:buFont typeface="Arial"/>
              <a:buNone/>
            </a:pPr>
            <a:endParaRPr sz="1600" b="0" i="0" u="none" strike="noStrike" cap="none"/>
          </a:p>
          <a:p>
            <a:pPr marL="0" marR="0" lvl="0" indent="0" algn="l" rtl="0">
              <a:lnSpc>
                <a:spcPct val="100000"/>
              </a:lnSpc>
              <a:spcBef>
                <a:spcPts val="1000"/>
              </a:spcBef>
              <a:spcAft>
                <a:spcPts val="0"/>
              </a:spcAft>
              <a:buClr>
                <a:srgbClr val="000000"/>
              </a:buClr>
              <a:buSzPts val="1800"/>
              <a:buFont typeface="Arial"/>
              <a:buNone/>
            </a:pPr>
            <a:r>
              <a:rPr lang="fi-FI" sz="1600" b="1" i="0" u="none" strike="noStrike" cap="none"/>
              <a:t>Boosted Posts </a:t>
            </a:r>
            <a:r>
              <a:rPr lang="fi-FI" sz="1600" b="0" i="0" u="none" strike="noStrike" cap="none"/>
              <a:t>zijn </a:t>
            </a:r>
            <a:r>
              <a:rPr lang="fi-FI" sz="1600" b="1" i="0" u="none" strike="noStrike" cap="none"/>
              <a:t>organische inhoud </a:t>
            </a:r>
            <a:r>
              <a:rPr lang="fi-FI" sz="1600" b="0" i="0" u="none" strike="noStrike" cap="none"/>
              <a:t>die wordt gepubliceerd op de social media-kanalen van het bedrijf, maar door te betalen worden ze </a:t>
            </a:r>
            <a:r>
              <a:rPr lang="fi-FI" sz="1600" b="1" i="0" u="none" strike="noStrike" cap="none"/>
              <a:t>ook getoond aan een groter publiek</a:t>
            </a:r>
            <a:r>
              <a:rPr lang="fi-FI" sz="1600" b="0" i="0" u="none" strike="noStrike" cap="none"/>
              <a:t>. </a:t>
            </a:r>
            <a:endParaRPr sz="1600" b="0" i="0" u="none" strike="noStrike" cap="none"/>
          </a:p>
          <a:p>
            <a:pPr marL="0" lvl="0" indent="0" algn="l" rtl="0">
              <a:lnSpc>
                <a:spcPct val="100000"/>
              </a:lnSpc>
              <a:spcBef>
                <a:spcPts val="1000"/>
              </a:spcBef>
              <a:spcAft>
                <a:spcPts val="0"/>
              </a:spcAft>
              <a:buClr>
                <a:srgbClr val="161249"/>
              </a:buClr>
              <a:buSzPts val="1600"/>
              <a:buNone/>
            </a:pPr>
            <a:endParaRPr sz="1600"/>
          </a:p>
        </p:txBody>
      </p:sp>
      <p:sp>
        <p:nvSpPr>
          <p:cNvPr id="284" name="Google Shape;284;p10"/>
          <p:cNvSpPr/>
          <p:nvPr/>
        </p:nvSpPr>
        <p:spPr>
          <a:xfrm>
            <a:off x="11058526" y="2638425"/>
            <a:ext cx="276225" cy="152400"/>
          </a:xfrm>
          <a:prstGeom prst="rightArrow">
            <a:avLst>
              <a:gd name="adj1" fmla="val 50000"/>
              <a:gd name="adj2" fmla="val 50000"/>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pic>
        <p:nvPicPr>
          <p:cNvPr id="290" name="Google Shape;290;g203986f2610_1_12"/>
          <p:cNvPicPr preferRelativeResize="0"/>
          <p:nvPr/>
        </p:nvPicPr>
        <p:blipFill rotWithShape="1">
          <a:blip r:embed="rId3">
            <a:alphaModFix/>
          </a:blip>
          <a:srcRect t="62" b="-10291"/>
          <a:stretch/>
        </p:blipFill>
        <p:spPr>
          <a:xfrm>
            <a:off x="6219825" y="267472"/>
            <a:ext cx="5676900" cy="6163777"/>
          </a:xfrm>
          <a:prstGeom prst="rect">
            <a:avLst/>
          </a:prstGeom>
          <a:noFill/>
          <a:ln>
            <a:noFill/>
          </a:ln>
        </p:spPr>
      </p:pic>
      <p:sp>
        <p:nvSpPr>
          <p:cNvPr id="291" name="Google Shape;291;g203986f2610_1_12"/>
          <p:cNvSpPr txBox="1"/>
          <p:nvPr/>
        </p:nvSpPr>
        <p:spPr>
          <a:xfrm>
            <a:off x="642950" y="714375"/>
            <a:ext cx="4536300" cy="677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200"/>
              <a:buFont typeface="Arial"/>
              <a:buNone/>
            </a:pPr>
            <a:endParaRPr sz="3200" b="0" i="0" u="none" strike="noStrike" cap="none">
              <a:solidFill>
                <a:srgbClr val="000000"/>
              </a:solidFill>
              <a:latin typeface="Calibri"/>
              <a:ea typeface="Calibri"/>
              <a:cs typeface="Calibri"/>
              <a:sym typeface="Calibri"/>
            </a:endParaRPr>
          </a:p>
        </p:txBody>
      </p:sp>
      <p:sp>
        <p:nvSpPr>
          <p:cNvPr id="292" name="Google Shape;292;g203986f2610_1_12"/>
          <p:cNvSpPr txBox="1"/>
          <p:nvPr/>
        </p:nvSpPr>
        <p:spPr>
          <a:xfrm>
            <a:off x="642950" y="1821650"/>
            <a:ext cx="4786200"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293" name="Google Shape;293;g203986f2610_1_12"/>
          <p:cNvSpPr txBox="1">
            <a:spLocks noGrp="1"/>
          </p:cNvSpPr>
          <p:nvPr>
            <p:ph type="title"/>
          </p:nvPr>
        </p:nvSpPr>
        <p:spPr>
          <a:xfrm>
            <a:off x="642950" y="267472"/>
            <a:ext cx="6353176"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Sociale media beïnvloeders</a:t>
            </a:r>
            <a:endParaRPr/>
          </a:p>
        </p:txBody>
      </p:sp>
      <p:sp>
        <p:nvSpPr>
          <p:cNvPr id="294" name="Google Shape;294;g203986f2610_1_12"/>
          <p:cNvSpPr txBox="1">
            <a:spLocks noGrp="1"/>
          </p:cNvSpPr>
          <p:nvPr>
            <p:ph type="body" idx="1"/>
          </p:nvPr>
        </p:nvSpPr>
        <p:spPr>
          <a:xfrm>
            <a:off x="409575" y="1793832"/>
            <a:ext cx="5495925" cy="4187868"/>
          </a:xfrm>
          <a:prstGeom prst="rect">
            <a:avLst/>
          </a:prstGeom>
          <a:noFill/>
          <a:ln>
            <a:noFill/>
          </a:ln>
        </p:spPr>
        <p:txBody>
          <a:bodyPr spcFirstLastPara="1" wrap="square" lIns="91425" tIns="45700" rIns="91425" bIns="45700" anchor="t" anchorCtr="0">
            <a:normAutofit lnSpcReduction="10000"/>
          </a:bodyPr>
          <a:lstStyle/>
          <a:p>
            <a:pPr marL="457200" lvl="0" indent="-336550" algn="l" rtl="0">
              <a:lnSpc>
                <a:spcPct val="100000"/>
              </a:lnSpc>
              <a:spcBef>
                <a:spcPts val="0"/>
              </a:spcBef>
              <a:spcAft>
                <a:spcPts val="0"/>
              </a:spcAft>
              <a:buClr>
                <a:srgbClr val="11AA81"/>
              </a:buClr>
              <a:buSzPts val="2700"/>
              <a:buFont typeface="Arial"/>
              <a:buChar char="•"/>
            </a:pPr>
            <a:r>
              <a:rPr lang="fi-FI" sz="1800" b="1"/>
              <a:t>Influencer marketing is nu een mainstream vorm van online marketing.</a:t>
            </a:r>
            <a:endParaRPr/>
          </a:p>
          <a:p>
            <a:pPr marL="457200" lvl="0" indent="-336550" algn="l" rtl="0">
              <a:lnSpc>
                <a:spcPct val="100000"/>
              </a:lnSpc>
              <a:spcBef>
                <a:spcPts val="600"/>
              </a:spcBef>
              <a:spcAft>
                <a:spcPts val="0"/>
              </a:spcAft>
              <a:buClr>
                <a:srgbClr val="11AA81"/>
              </a:buClr>
              <a:buSzPts val="2700"/>
              <a:buFont typeface="Arial"/>
              <a:buChar char="•"/>
            </a:pPr>
            <a:r>
              <a:rPr lang="fi-FI" sz="1800" b="1"/>
              <a:t>Wie is een beïnvloeder? </a:t>
            </a:r>
            <a:endParaRPr sz="1800" b="1"/>
          </a:p>
          <a:p>
            <a:pPr marL="914400" lvl="1" indent="-336550" algn="l" rtl="0">
              <a:lnSpc>
                <a:spcPct val="100000"/>
              </a:lnSpc>
              <a:spcBef>
                <a:spcPts val="600"/>
              </a:spcBef>
              <a:spcAft>
                <a:spcPts val="0"/>
              </a:spcAft>
              <a:buClr>
                <a:srgbClr val="11AA81"/>
              </a:buClr>
              <a:buSzPts val="1700"/>
              <a:buFont typeface="Calibri"/>
              <a:buChar char="○"/>
            </a:pPr>
            <a:r>
              <a:rPr lang="fi-FI" sz="1600"/>
              <a:t>Een persoon die </a:t>
            </a:r>
            <a:r>
              <a:rPr lang="fi-FI" sz="1600" b="1"/>
              <a:t>de macht heeft om de aankoopbeslissingen van anderen te beïnvloeden </a:t>
            </a:r>
            <a:r>
              <a:rPr lang="fi-FI" sz="1600"/>
              <a:t>vanwege zijn/haar autoriteit, kennis, positie of relatie met zijn of haar publiek.</a:t>
            </a:r>
            <a:endParaRPr/>
          </a:p>
          <a:p>
            <a:pPr marL="0" lvl="0" indent="0" algn="l" rtl="0">
              <a:lnSpc>
                <a:spcPct val="100000"/>
              </a:lnSpc>
              <a:spcBef>
                <a:spcPts val="600"/>
              </a:spcBef>
              <a:spcAft>
                <a:spcPts val="0"/>
              </a:spcAft>
              <a:buClr>
                <a:schemeClr val="dk1"/>
              </a:buClr>
              <a:buSzPts val="1100"/>
              <a:buFont typeface="Arial"/>
              <a:buNone/>
            </a:pPr>
            <a:endParaRPr sz="1600"/>
          </a:p>
          <a:p>
            <a:pPr marL="457200" lvl="0" indent="-336550" algn="l" rtl="0">
              <a:lnSpc>
                <a:spcPct val="100000"/>
              </a:lnSpc>
              <a:spcBef>
                <a:spcPts val="600"/>
              </a:spcBef>
              <a:spcAft>
                <a:spcPts val="0"/>
              </a:spcAft>
              <a:buClr>
                <a:srgbClr val="11AA81"/>
              </a:buClr>
              <a:buSzPts val="2700"/>
              <a:buFont typeface="Arial"/>
              <a:buChar char="•"/>
            </a:pPr>
            <a:r>
              <a:rPr lang="fi-FI" sz="1800" b="1"/>
              <a:t>Een beroemdheid is geen influencer.</a:t>
            </a:r>
            <a:endParaRPr/>
          </a:p>
          <a:p>
            <a:pPr marL="914400" lvl="1" indent="-336550" algn="l" rtl="0">
              <a:lnSpc>
                <a:spcPct val="100000"/>
              </a:lnSpc>
              <a:spcBef>
                <a:spcPts val="600"/>
              </a:spcBef>
              <a:spcAft>
                <a:spcPts val="0"/>
              </a:spcAft>
              <a:buClr>
                <a:srgbClr val="11AA81"/>
              </a:buClr>
              <a:buSzPts val="1700"/>
              <a:buFont typeface="Calibri"/>
              <a:buChar char="○"/>
            </a:pPr>
            <a:r>
              <a:rPr lang="fi-FI" sz="1600"/>
              <a:t>De meeste influencers hebben systematisch een enthousiast publiek opgebouwd à Het is niet toevallig dat deze mensen influencers volgen in plaats van een merk.</a:t>
            </a:r>
            <a:endParaRPr/>
          </a:p>
          <a:p>
            <a:pPr marL="914400" lvl="1" indent="-336550" algn="l" rtl="0">
              <a:lnSpc>
                <a:spcPct val="100000"/>
              </a:lnSpc>
              <a:spcBef>
                <a:spcPts val="600"/>
              </a:spcBef>
              <a:spcAft>
                <a:spcPts val="0"/>
              </a:spcAft>
              <a:buClr>
                <a:srgbClr val="11AA81"/>
              </a:buClr>
              <a:buSzPts val="1700"/>
              <a:buFont typeface="Calibri"/>
              <a:buChar char="○"/>
            </a:pPr>
            <a:r>
              <a:rPr lang="fi-FI" sz="1600"/>
              <a:t>Het publiek geeft niets om het merk, maar alleen om de mening van de influencers. </a:t>
            </a:r>
            <a:endParaRPr/>
          </a:p>
          <a:p>
            <a:pPr marL="0" lvl="0" indent="0" algn="l" rtl="0">
              <a:lnSpc>
                <a:spcPct val="100000"/>
              </a:lnSpc>
              <a:spcBef>
                <a:spcPts val="1000"/>
              </a:spcBef>
              <a:spcAft>
                <a:spcPts val="0"/>
              </a:spcAft>
              <a:buClr>
                <a:srgbClr val="161249"/>
              </a:buClr>
              <a:buSzPts val="1600"/>
              <a:buNone/>
            </a:pPr>
            <a:endParaRPr sz="16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g203986f2610_1_26"/>
          <p:cNvSpPr txBox="1"/>
          <p:nvPr/>
        </p:nvSpPr>
        <p:spPr>
          <a:xfrm>
            <a:off x="553650" y="321475"/>
            <a:ext cx="4536300" cy="677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200"/>
              <a:buFont typeface="Arial"/>
              <a:buNone/>
            </a:pPr>
            <a:endParaRPr sz="3200" b="0" i="0" u="none" strike="noStrike" cap="none">
              <a:solidFill>
                <a:srgbClr val="000000"/>
              </a:solidFill>
              <a:latin typeface="Calibri"/>
              <a:ea typeface="Calibri"/>
              <a:cs typeface="Calibri"/>
              <a:sym typeface="Calibri"/>
            </a:endParaRPr>
          </a:p>
        </p:txBody>
      </p:sp>
      <p:sp>
        <p:nvSpPr>
          <p:cNvPr id="301" name="Google Shape;301;g203986f2610_1_26"/>
          <p:cNvSpPr txBox="1"/>
          <p:nvPr/>
        </p:nvSpPr>
        <p:spPr>
          <a:xfrm>
            <a:off x="428650" y="1518050"/>
            <a:ext cx="5268600"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pic>
        <p:nvPicPr>
          <p:cNvPr id="302" name="Google Shape;302;g203986f2610_1_26"/>
          <p:cNvPicPr preferRelativeResize="0"/>
          <p:nvPr/>
        </p:nvPicPr>
        <p:blipFill rotWithShape="1">
          <a:blip r:embed="rId3">
            <a:alphaModFix/>
          </a:blip>
          <a:srcRect/>
          <a:stretch/>
        </p:blipFill>
        <p:spPr>
          <a:xfrm>
            <a:off x="5851550" y="1202738"/>
            <a:ext cx="6189951" cy="4108847"/>
          </a:xfrm>
          <a:prstGeom prst="rect">
            <a:avLst/>
          </a:prstGeom>
          <a:noFill/>
          <a:ln>
            <a:noFill/>
          </a:ln>
          <a:effectLst>
            <a:outerShdw blurRad="63500" sx="102000" sy="102000" algn="ctr" rotWithShape="0">
              <a:srgbClr val="000000">
                <a:alpha val="40000"/>
              </a:srgbClr>
            </a:outerShdw>
          </a:effectLst>
        </p:spPr>
      </p:pic>
      <p:sp>
        <p:nvSpPr>
          <p:cNvPr id="303" name="Google Shape;303;g203986f2610_1_26"/>
          <p:cNvSpPr txBox="1"/>
          <p:nvPr/>
        </p:nvSpPr>
        <p:spPr>
          <a:xfrm>
            <a:off x="7179450" y="5786450"/>
            <a:ext cx="4768500" cy="354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fi-FI" sz="1100" b="0" i="1" u="sng" strike="noStrike" cap="none">
                <a:solidFill>
                  <a:schemeClr val="dk1"/>
                </a:solidFill>
                <a:latin typeface="Arial"/>
                <a:ea typeface="Arial"/>
                <a:cs typeface="Arial"/>
                <a:sym typeface="Arial"/>
                <a:hlinkClick r:id="rId4">
                  <a:extLst>
                    <a:ext uri="{A12FA001-AC4F-418D-AE19-62706E023703}">
                      <ahyp:hlinkClr xmlns:ahyp="http://schemas.microsoft.com/office/drawing/2018/hyperlinkcolor" val="tx"/>
                    </a:ext>
                  </a:extLst>
                </a:hlinkClick>
              </a:rPr>
              <a:t>https://engaiodigital.com/influencer-marketing/</a:t>
            </a:r>
            <a:endParaRPr sz="1400" b="0" i="1" u="none" strike="noStrike" cap="none">
              <a:solidFill>
                <a:schemeClr val="dk1"/>
              </a:solidFill>
              <a:latin typeface="Calibri"/>
              <a:ea typeface="Calibri"/>
              <a:cs typeface="Calibri"/>
              <a:sym typeface="Calibri"/>
            </a:endParaRPr>
          </a:p>
        </p:txBody>
      </p:sp>
      <p:sp>
        <p:nvSpPr>
          <p:cNvPr id="304" name="Google Shape;304;g203986f2610_1_26"/>
          <p:cNvSpPr txBox="1">
            <a:spLocks noGrp="1"/>
          </p:cNvSpPr>
          <p:nvPr>
            <p:ph type="title"/>
          </p:nvPr>
        </p:nvSpPr>
        <p:spPr>
          <a:xfrm>
            <a:off x="553650" y="213518"/>
            <a:ext cx="649605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Invloedrijke marketing </a:t>
            </a:r>
            <a:br>
              <a:rPr lang="fi-FI"/>
            </a:br>
            <a:endParaRPr/>
          </a:p>
        </p:txBody>
      </p:sp>
      <p:sp>
        <p:nvSpPr>
          <p:cNvPr id="305" name="Google Shape;305;g203986f2610_1_26"/>
          <p:cNvSpPr txBox="1">
            <a:spLocks noGrp="1"/>
          </p:cNvSpPr>
          <p:nvPr>
            <p:ph type="body" idx="1"/>
          </p:nvPr>
        </p:nvSpPr>
        <p:spPr>
          <a:xfrm>
            <a:off x="428650" y="1163247"/>
            <a:ext cx="5268600" cy="4623203"/>
          </a:xfrm>
          <a:prstGeom prst="rect">
            <a:avLst/>
          </a:prstGeom>
          <a:noFill/>
          <a:ln>
            <a:noFill/>
          </a:ln>
        </p:spPr>
        <p:txBody>
          <a:bodyPr spcFirstLastPara="1" wrap="square" lIns="91425" tIns="45700" rIns="91425" bIns="45700" anchor="t" anchorCtr="0">
            <a:normAutofit fontScale="55000" lnSpcReduction="20000"/>
          </a:bodyPr>
          <a:lstStyle/>
          <a:p>
            <a:pPr marL="577850" lvl="0" indent="-457200" algn="l" rtl="0">
              <a:lnSpc>
                <a:spcPct val="120000"/>
              </a:lnSpc>
              <a:spcBef>
                <a:spcPts val="0"/>
              </a:spcBef>
              <a:spcAft>
                <a:spcPts val="0"/>
              </a:spcAft>
              <a:buClr>
                <a:srgbClr val="11AA81"/>
              </a:buClr>
              <a:buSzPct val="200000"/>
              <a:buFont typeface="Arial"/>
              <a:buChar char="•"/>
            </a:pPr>
            <a:r>
              <a:rPr lang="fi-FI"/>
              <a:t>Influencer marketing is een relatie tussen een merk en een influencer.</a:t>
            </a:r>
            <a:br>
              <a:rPr lang="fi-FI"/>
            </a:br>
            <a:endParaRPr/>
          </a:p>
          <a:p>
            <a:pPr marL="577850" lvl="0" indent="-457200" algn="l" rtl="0">
              <a:lnSpc>
                <a:spcPct val="120000"/>
              </a:lnSpc>
              <a:spcBef>
                <a:spcPts val="0"/>
              </a:spcBef>
              <a:spcAft>
                <a:spcPts val="0"/>
              </a:spcAft>
              <a:buClr>
                <a:srgbClr val="11AA81"/>
              </a:buClr>
              <a:buSzPct val="200000"/>
              <a:buFont typeface="Arial"/>
              <a:buChar char="•"/>
            </a:pPr>
            <a:r>
              <a:rPr lang="fi-FI"/>
              <a:t>De influencer promoot de producten of diensten van het merk via verschillende mediakanalen zoals Instagram en YouTube.</a:t>
            </a:r>
            <a:br>
              <a:rPr lang="fi-FI"/>
            </a:br>
            <a:endParaRPr/>
          </a:p>
          <a:p>
            <a:pPr marL="577850" lvl="0" indent="-457200" algn="l" rtl="0">
              <a:lnSpc>
                <a:spcPct val="120000"/>
              </a:lnSpc>
              <a:spcBef>
                <a:spcPts val="0"/>
              </a:spcBef>
              <a:spcAft>
                <a:spcPts val="0"/>
              </a:spcAft>
              <a:buClr>
                <a:srgbClr val="11AA81"/>
              </a:buClr>
              <a:buSzPct val="200000"/>
              <a:buFont typeface="Arial"/>
              <a:buChar char="•"/>
            </a:pPr>
            <a:r>
              <a:rPr lang="fi-FI"/>
              <a:t>Influencer marketing stelt merken in staat om hun doelgroep rechtstreeks te vinden en te adverteren.</a:t>
            </a:r>
            <a:br>
              <a:rPr lang="fi-FI"/>
            </a:br>
            <a:endParaRPr/>
          </a:p>
          <a:p>
            <a:pPr marL="577850" lvl="0" indent="-457200" algn="l" rtl="0">
              <a:lnSpc>
                <a:spcPct val="120000"/>
              </a:lnSpc>
              <a:spcBef>
                <a:spcPts val="0"/>
              </a:spcBef>
              <a:spcAft>
                <a:spcPts val="0"/>
              </a:spcAft>
              <a:buClr>
                <a:srgbClr val="11AA81"/>
              </a:buClr>
              <a:buSzPct val="200000"/>
              <a:buFont typeface="Arial"/>
              <a:buChar char="•"/>
            </a:pPr>
            <a:r>
              <a:rPr lang="fi-FI"/>
              <a:t>Consumenten worden steeds sceptischer over merken en hun marketingtactieken en vertrouwen opbouwen is cruciaal.</a:t>
            </a:r>
            <a:br>
              <a:rPr lang="fi-FI"/>
            </a:br>
            <a:endParaRPr/>
          </a:p>
          <a:p>
            <a:pPr marL="577850" lvl="0" indent="-457200" algn="l" rtl="0">
              <a:lnSpc>
                <a:spcPct val="120000"/>
              </a:lnSpc>
              <a:spcBef>
                <a:spcPts val="0"/>
              </a:spcBef>
              <a:spcAft>
                <a:spcPts val="0"/>
              </a:spcAft>
              <a:buClr>
                <a:srgbClr val="11AA81"/>
              </a:buClr>
              <a:buSzPct val="200000"/>
              <a:buFont typeface="Arial"/>
              <a:buChar char="•"/>
            </a:pPr>
            <a:r>
              <a:rPr lang="fi-FI"/>
              <a:t>Adverteren via influencers stelt merken in staat om promotie te maken via iemand die een nichegemeenschap dagelijks volgt, met wie ze omgaan en die ze vertrouwen.</a:t>
            </a:r>
            <a:endParaRPr/>
          </a:p>
          <a:p>
            <a:pPr marL="457200" lvl="0" indent="-261620" algn="l" rtl="0">
              <a:lnSpc>
                <a:spcPct val="90000"/>
              </a:lnSpc>
              <a:spcBef>
                <a:spcPts val="0"/>
              </a:spcBef>
              <a:spcAft>
                <a:spcPts val="0"/>
              </a:spcAft>
              <a:buClr>
                <a:srgbClr val="11AA81"/>
              </a:buClr>
              <a:buSzPct val="200000"/>
              <a:buFont typeface="Arial"/>
              <a:buNone/>
            </a:pPr>
            <a:endParaRPr/>
          </a:p>
          <a:p>
            <a:pPr marL="457200" lvl="0" indent="-261620" algn="l" rtl="0">
              <a:lnSpc>
                <a:spcPct val="90000"/>
              </a:lnSpc>
              <a:spcBef>
                <a:spcPts val="1000"/>
              </a:spcBef>
              <a:spcAft>
                <a:spcPts val="0"/>
              </a:spcAft>
              <a:buClr>
                <a:srgbClr val="11AA81"/>
              </a:buClr>
              <a:buSzPct val="200000"/>
              <a:buFont typeface="Arial"/>
              <a:buNone/>
            </a:pP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grpSp>
        <p:nvGrpSpPr>
          <p:cNvPr id="310" name="Google Shape;310;p11"/>
          <p:cNvGrpSpPr/>
          <p:nvPr/>
        </p:nvGrpSpPr>
        <p:grpSpPr>
          <a:xfrm>
            <a:off x="355022" y="1773606"/>
            <a:ext cx="11142085" cy="3574249"/>
            <a:chOff x="323849" y="111061"/>
            <a:chExt cx="11142085" cy="3574249"/>
          </a:xfrm>
        </p:grpSpPr>
        <p:sp>
          <p:nvSpPr>
            <p:cNvPr id="311" name="Google Shape;311;p11"/>
            <p:cNvSpPr/>
            <p:nvPr/>
          </p:nvSpPr>
          <p:spPr>
            <a:xfrm>
              <a:off x="687531" y="2725882"/>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2" name="Google Shape;312;p11"/>
            <p:cNvSpPr/>
            <p:nvPr/>
          </p:nvSpPr>
          <p:spPr>
            <a:xfrm>
              <a:off x="2537114" y="2725882"/>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3" name="Google Shape;313;p11"/>
            <p:cNvSpPr/>
            <p:nvPr/>
          </p:nvSpPr>
          <p:spPr>
            <a:xfrm>
              <a:off x="4386697" y="2729346"/>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4" name="Google Shape;314;p11"/>
            <p:cNvSpPr/>
            <p:nvPr/>
          </p:nvSpPr>
          <p:spPr>
            <a:xfrm>
              <a:off x="6342351" y="2729346"/>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5" name="Google Shape;315;p11"/>
            <p:cNvSpPr/>
            <p:nvPr/>
          </p:nvSpPr>
          <p:spPr>
            <a:xfrm>
              <a:off x="8298005" y="2725882"/>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6" name="Google Shape;316;p11"/>
            <p:cNvSpPr/>
            <p:nvPr/>
          </p:nvSpPr>
          <p:spPr>
            <a:xfrm>
              <a:off x="10147588" y="2725882"/>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7" name="Google Shape;317;p11"/>
            <p:cNvSpPr/>
            <p:nvPr/>
          </p:nvSpPr>
          <p:spPr>
            <a:xfrm>
              <a:off x="5631873" y="3091296"/>
              <a:ext cx="464127" cy="225136"/>
            </a:xfrm>
            <a:prstGeom prs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8" name="Google Shape;318;p11"/>
            <p:cNvSpPr/>
            <p:nvPr/>
          </p:nvSpPr>
          <p:spPr>
            <a:xfrm>
              <a:off x="3740727" y="3091296"/>
              <a:ext cx="540328" cy="225136"/>
            </a:xfrm>
            <a:prstGeom prst="lef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9" name="Google Shape;319;p11"/>
            <p:cNvSpPr/>
            <p:nvPr/>
          </p:nvSpPr>
          <p:spPr>
            <a:xfrm>
              <a:off x="1773380" y="3091296"/>
              <a:ext cx="540328" cy="225136"/>
            </a:xfrm>
            <a:prstGeom prst="lef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0" name="Google Shape;320;p11"/>
            <p:cNvSpPr/>
            <p:nvPr/>
          </p:nvSpPr>
          <p:spPr>
            <a:xfrm>
              <a:off x="7566096" y="3124201"/>
              <a:ext cx="464127" cy="225136"/>
            </a:xfrm>
            <a:prstGeom prs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1" name="Google Shape;321;p11"/>
            <p:cNvSpPr/>
            <p:nvPr/>
          </p:nvSpPr>
          <p:spPr>
            <a:xfrm>
              <a:off x="9466333" y="3139788"/>
              <a:ext cx="464127" cy="225136"/>
            </a:xfrm>
            <a:prstGeom prs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2" name="Google Shape;322;p11"/>
            <p:cNvSpPr/>
            <p:nvPr/>
          </p:nvSpPr>
          <p:spPr>
            <a:xfrm>
              <a:off x="323849" y="925594"/>
              <a:ext cx="1683328" cy="1091045"/>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3" name="Google Shape;323;p11"/>
            <p:cNvSpPr txBox="1"/>
            <p:nvPr/>
          </p:nvSpPr>
          <p:spPr>
            <a:xfrm>
              <a:off x="469322" y="994064"/>
              <a:ext cx="1629642" cy="9541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Advertenties in sociale media, posts, likes van beïnvloeders enz.</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cxnSp>
          <p:nvCxnSpPr>
            <p:cNvPr id="324" name="Google Shape;324;p11"/>
            <p:cNvCxnSpPr>
              <a:stCxn id="322" idx="2"/>
              <a:endCxn id="311" idx="0"/>
            </p:cNvCxnSpPr>
            <p:nvPr/>
          </p:nvCxnSpPr>
          <p:spPr>
            <a:xfrm>
              <a:off x="1165513" y="2016639"/>
              <a:ext cx="0" cy="709200"/>
            </a:xfrm>
            <a:prstGeom prst="straightConnector1">
              <a:avLst/>
            </a:prstGeom>
            <a:noFill/>
            <a:ln w="12700" cap="flat" cmpd="sng">
              <a:solidFill>
                <a:schemeClr val="accent1"/>
              </a:solidFill>
              <a:prstDash val="solid"/>
              <a:miter lim="800000"/>
              <a:headEnd type="none" w="sm" len="sm"/>
              <a:tailEnd type="none" w="sm" len="sm"/>
            </a:ln>
          </p:spPr>
        </p:cxnSp>
        <p:sp>
          <p:nvSpPr>
            <p:cNvPr id="325" name="Google Shape;325;p11"/>
            <p:cNvSpPr/>
            <p:nvPr/>
          </p:nvSpPr>
          <p:spPr>
            <a:xfrm>
              <a:off x="2173432" y="1183465"/>
              <a:ext cx="1683328" cy="1091045"/>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6" name="Google Shape;326;p11"/>
            <p:cNvSpPr txBox="1"/>
            <p:nvPr/>
          </p:nvSpPr>
          <p:spPr>
            <a:xfrm>
              <a:off x="2188248" y="1167700"/>
              <a:ext cx="1719595" cy="138495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dirty="0">
                  <a:solidFill>
                    <a:srgbClr val="161249"/>
                  </a:solidFill>
                  <a:latin typeface="PT Sans"/>
                  <a:ea typeface="PT Sans"/>
                  <a:cs typeface="PT Sans"/>
                  <a:sym typeface="PT Sans"/>
                </a:rPr>
                <a:t>Inhoud, beoordelingen, enz. gedeeld over het product door andere gebruikers. </a:t>
              </a:r>
              <a:br>
                <a:rPr lang="fi-FI" sz="1400" b="0" i="0" u="none" strike="noStrike" cap="none" dirty="0">
                  <a:solidFill>
                    <a:srgbClr val="161249"/>
                  </a:solidFill>
                  <a:latin typeface="PT Sans"/>
                  <a:ea typeface="PT Sans"/>
                  <a:cs typeface="PT Sans"/>
                  <a:sym typeface="PT Sans"/>
                </a:rPr>
              </a:br>
              <a:endParaRPr sz="1400" b="0" i="0" u="none" strike="noStrike" cap="none" dirty="0">
                <a:solidFill>
                  <a:srgbClr val="161249"/>
                </a:solidFill>
                <a:latin typeface="PT Sans"/>
                <a:ea typeface="PT Sans"/>
                <a:cs typeface="PT Sans"/>
                <a:sym typeface="PT Sans"/>
              </a:endParaRPr>
            </a:p>
          </p:txBody>
        </p:sp>
        <p:cxnSp>
          <p:nvCxnSpPr>
            <p:cNvPr id="327" name="Google Shape;327;p11"/>
            <p:cNvCxnSpPr>
              <a:stCxn id="325" idx="2"/>
              <a:endCxn id="312" idx="0"/>
            </p:cNvCxnSpPr>
            <p:nvPr/>
          </p:nvCxnSpPr>
          <p:spPr>
            <a:xfrm>
              <a:off x="3015096" y="2274510"/>
              <a:ext cx="0" cy="451500"/>
            </a:xfrm>
            <a:prstGeom prst="straightConnector1">
              <a:avLst/>
            </a:prstGeom>
            <a:noFill/>
            <a:ln w="12700" cap="flat" cmpd="sng">
              <a:solidFill>
                <a:schemeClr val="accent1"/>
              </a:solidFill>
              <a:prstDash val="solid"/>
              <a:miter lim="800000"/>
              <a:headEnd type="none" w="sm" len="sm"/>
              <a:tailEnd type="none" w="sm" len="sm"/>
            </a:ln>
          </p:spPr>
        </p:cxnSp>
        <p:sp>
          <p:nvSpPr>
            <p:cNvPr id="328" name="Google Shape;328;p11"/>
            <p:cNvSpPr/>
            <p:nvPr/>
          </p:nvSpPr>
          <p:spPr>
            <a:xfrm>
              <a:off x="4023014" y="342513"/>
              <a:ext cx="1683328" cy="1815882"/>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9" name="Google Shape;329;p11"/>
            <p:cNvSpPr txBox="1"/>
            <p:nvPr/>
          </p:nvSpPr>
          <p:spPr>
            <a:xfrm>
              <a:off x="4146834" y="350894"/>
              <a:ext cx="1496400" cy="1816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De koper kan informatie over zijn/haar eigen aankoop delen op sociale media en anderen kunnen erop reageren. </a:t>
              </a:r>
              <a:endParaRPr sz="1400" b="0" i="0" u="none" strike="noStrike" cap="none">
                <a:solidFill>
                  <a:srgbClr val="161249"/>
                </a:solidFill>
                <a:latin typeface="Arial"/>
                <a:ea typeface="Arial"/>
                <a:cs typeface="Arial"/>
                <a:sym typeface="Arial"/>
              </a:endParaRPr>
            </a:p>
          </p:txBody>
        </p:sp>
        <p:sp>
          <p:nvSpPr>
            <p:cNvPr id="330" name="Google Shape;330;p11"/>
            <p:cNvSpPr txBox="1"/>
            <p:nvPr/>
          </p:nvSpPr>
          <p:spPr>
            <a:xfrm>
              <a:off x="738512" y="3065364"/>
              <a:ext cx="900977"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OVERWEG</a:t>
              </a:r>
              <a:br>
                <a:rPr lang="fi-FI" sz="1200" b="1" i="0" u="none" strike="noStrike" cap="none">
                  <a:solidFill>
                    <a:srgbClr val="FFFFFF"/>
                  </a:solidFill>
                  <a:latin typeface="PT Sans"/>
                  <a:ea typeface="PT Sans"/>
                  <a:cs typeface="PT Sans"/>
                  <a:sym typeface="PT Sans"/>
                </a:rPr>
              </a:br>
              <a:endParaRPr sz="1400" b="0" i="0" u="none" strike="noStrike" cap="none">
                <a:solidFill>
                  <a:srgbClr val="000000"/>
                </a:solidFill>
                <a:latin typeface="Arial"/>
                <a:ea typeface="Arial"/>
                <a:cs typeface="Arial"/>
                <a:sym typeface="Arial"/>
              </a:endParaRPr>
            </a:p>
          </p:txBody>
        </p:sp>
        <p:sp>
          <p:nvSpPr>
            <p:cNvPr id="331" name="Google Shape;331;p11"/>
            <p:cNvSpPr txBox="1"/>
            <p:nvPr/>
          </p:nvSpPr>
          <p:spPr>
            <a:xfrm>
              <a:off x="2581489" y="3072338"/>
              <a:ext cx="900977"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EVALUEREN</a:t>
              </a:r>
              <a:endParaRPr sz="1400" b="0" i="0" u="none" strike="noStrike" cap="none">
                <a:solidFill>
                  <a:srgbClr val="000000"/>
                </a:solidFill>
                <a:latin typeface="Arial"/>
                <a:ea typeface="Arial"/>
                <a:cs typeface="Arial"/>
                <a:sym typeface="Arial"/>
              </a:endParaRPr>
            </a:p>
          </p:txBody>
        </p:sp>
        <p:sp>
          <p:nvSpPr>
            <p:cNvPr id="332" name="Google Shape;332;p11"/>
            <p:cNvSpPr txBox="1"/>
            <p:nvPr/>
          </p:nvSpPr>
          <p:spPr>
            <a:xfrm>
              <a:off x="4632183" y="3059149"/>
              <a:ext cx="600296"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KOP</a:t>
              </a:r>
              <a:br>
                <a:rPr lang="fi-FI" sz="1200" b="1" i="0" u="none" strike="noStrike" cap="none">
                  <a:solidFill>
                    <a:srgbClr val="FFFFFF"/>
                  </a:solidFill>
                  <a:latin typeface="PT Sans"/>
                  <a:ea typeface="PT Sans"/>
                  <a:cs typeface="PT Sans"/>
                  <a:sym typeface="PT Sans"/>
                </a:rPr>
              </a:br>
              <a:endParaRPr sz="1400" b="0" i="0" u="none" strike="noStrike" cap="none">
                <a:solidFill>
                  <a:srgbClr val="000000"/>
                </a:solidFill>
                <a:latin typeface="Arial"/>
                <a:ea typeface="Arial"/>
                <a:cs typeface="Arial"/>
                <a:sym typeface="Arial"/>
              </a:endParaRPr>
            </a:p>
          </p:txBody>
        </p:sp>
        <p:sp>
          <p:nvSpPr>
            <p:cNvPr id="333" name="Google Shape;333;p11"/>
            <p:cNvSpPr txBox="1"/>
            <p:nvPr/>
          </p:nvSpPr>
          <p:spPr>
            <a:xfrm>
              <a:off x="6505902" y="3091347"/>
              <a:ext cx="900977"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GENIET VAN</a:t>
              </a:r>
              <a:br>
                <a:rPr lang="fi-FI" sz="1200" b="1" i="0" u="none" strike="noStrike" cap="none">
                  <a:solidFill>
                    <a:srgbClr val="FFFFFF"/>
                  </a:solidFill>
                  <a:latin typeface="PT Sans"/>
                  <a:ea typeface="PT Sans"/>
                  <a:cs typeface="PT Sans"/>
                  <a:sym typeface="PT Sans"/>
                </a:rPr>
              </a:br>
              <a:endParaRPr sz="1400" b="0" i="0" u="none" strike="noStrike" cap="none">
                <a:solidFill>
                  <a:srgbClr val="000000"/>
                </a:solidFill>
                <a:latin typeface="Arial"/>
                <a:ea typeface="Arial"/>
                <a:cs typeface="Arial"/>
                <a:sym typeface="Arial"/>
              </a:endParaRPr>
            </a:p>
          </p:txBody>
        </p:sp>
        <p:sp>
          <p:nvSpPr>
            <p:cNvPr id="334" name="Google Shape;334;p11"/>
            <p:cNvSpPr txBox="1"/>
            <p:nvPr/>
          </p:nvSpPr>
          <p:spPr>
            <a:xfrm>
              <a:off x="8338047" y="3082895"/>
              <a:ext cx="1074595"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ADVOCAAT</a:t>
              </a:r>
              <a:br>
                <a:rPr lang="fi-FI" sz="1200" b="1" i="0" u="none" strike="noStrike" cap="none">
                  <a:solidFill>
                    <a:srgbClr val="FFFFFF"/>
                  </a:solidFill>
                  <a:latin typeface="PT Sans"/>
                  <a:ea typeface="PT Sans"/>
                  <a:cs typeface="PT Sans"/>
                  <a:sym typeface="PT Sans"/>
                </a:rPr>
              </a:br>
              <a:endParaRPr sz="1400" b="0" i="0" u="none" strike="noStrike" cap="none">
                <a:solidFill>
                  <a:srgbClr val="000000"/>
                </a:solidFill>
                <a:latin typeface="Arial"/>
                <a:ea typeface="Arial"/>
                <a:cs typeface="Arial"/>
                <a:sym typeface="Arial"/>
              </a:endParaRPr>
            </a:p>
          </p:txBody>
        </p:sp>
        <p:sp>
          <p:nvSpPr>
            <p:cNvPr id="335" name="Google Shape;335;p11"/>
            <p:cNvSpPr txBox="1"/>
            <p:nvPr/>
          </p:nvSpPr>
          <p:spPr>
            <a:xfrm>
              <a:off x="10346758" y="3087965"/>
              <a:ext cx="637296"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BOND</a:t>
              </a:r>
              <a:endParaRPr sz="1400" b="0" i="0" u="none" strike="noStrike" cap="none">
                <a:solidFill>
                  <a:srgbClr val="000000"/>
                </a:solidFill>
                <a:latin typeface="Arial"/>
                <a:ea typeface="Arial"/>
                <a:cs typeface="Arial"/>
                <a:sym typeface="Arial"/>
              </a:endParaRPr>
            </a:p>
          </p:txBody>
        </p:sp>
        <p:sp>
          <p:nvSpPr>
            <p:cNvPr id="336" name="Google Shape;336;p11"/>
            <p:cNvSpPr/>
            <p:nvPr/>
          </p:nvSpPr>
          <p:spPr>
            <a:xfrm>
              <a:off x="5978669" y="111061"/>
              <a:ext cx="1683328" cy="2246769"/>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37" name="Google Shape;337;p11"/>
            <p:cNvSpPr txBox="1"/>
            <p:nvPr/>
          </p:nvSpPr>
          <p:spPr>
            <a:xfrm>
              <a:off x="6070456" y="133915"/>
              <a:ext cx="1698912" cy="22467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dirty="0" err="1">
                  <a:solidFill>
                    <a:srgbClr val="161249"/>
                  </a:solidFill>
                  <a:latin typeface="PT Sans"/>
                  <a:ea typeface="PT Sans"/>
                  <a:cs typeface="PT Sans"/>
                  <a:sym typeface="PT Sans"/>
                </a:rPr>
                <a:t>Video's</a:t>
              </a:r>
              <a:r>
                <a:rPr lang="fi-FI" sz="1400" b="0" i="0" u="none" strike="noStrike" cap="none" dirty="0">
                  <a:solidFill>
                    <a:srgbClr val="161249"/>
                  </a:solidFill>
                  <a:latin typeface="PT Sans"/>
                  <a:ea typeface="PT Sans"/>
                  <a:cs typeface="PT Sans"/>
                  <a:sym typeface="PT Sans"/>
                </a:rPr>
                <a:t>, </a:t>
              </a:r>
              <a:r>
                <a:rPr lang="fi-FI" sz="1400" b="0" i="0" u="none" strike="noStrike" cap="none" dirty="0" err="1">
                  <a:solidFill>
                    <a:srgbClr val="161249"/>
                  </a:solidFill>
                  <a:latin typeface="PT Sans"/>
                  <a:ea typeface="PT Sans"/>
                  <a:cs typeface="PT Sans"/>
                  <a:sym typeface="PT Sans"/>
                </a:rPr>
                <a:t>materiaal geproduceerd door andere gebruikers</a:t>
              </a:r>
              <a:r>
                <a:rPr lang="fi-FI" sz="1400" b="0" i="0" u="none" strike="noStrike" cap="none" dirty="0">
                  <a:solidFill>
                    <a:srgbClr val="161249"/>
                  </a:solidFill>
                  <a:latin typeface="PT Sans"/>
                  <a:ea typeface="PT Sans"/>
                  <a:cs typeface="PT Sans"/>
                  <a:sym typeface="PT Sans"/>
                </a:rPr>
                <a:t>, </a:t>
              </a:r>
              <a:r>
                <a:rPr lang="fi-FI" sz="1400" b="0" i="0" u="none" strike="noStrike" cap="none" dirty="0" err="1">
                  <a:solidFill>
                    <a:srgbClr val="161249"/>
                  </a:solidFill>
                  <a:latin typeface="PT Sans"/>
                  <a:ea typeface="PT Sans"/>
                  <a:cs typeface="PT Sans"/>
                  <a:sym typeface="PT Sans"/>
                </a:rPr>
                <a:t>sociale </a:t>
              </a:r>
              <a:r>
                <a:rPr lang="fi-FI" sz="1400" b="0" i="0" u="none" strike="noStrike" cap="none" dirty="0">
                  <a:solidFill>
                    <a:srgbClr val="161249"/>
                  </a:solidFill>
                  <a:latin typeface="PT Sans"/>
                  <a:ea typeface="PT Sans"/>
                  <a:cs typeface="PT Sans"/>
                  <a:sym typeface="PT Sans"/>
                </a:rPr>
                <a:t>media </a:t>
              </a:r>
              <a:r>
                <a:rPr lang="fi-FI" sz="1400" b="0" i="0" u="none" strike="noStrike" cap="none" dirty="0" err="1">
                  <a:solidFill>
                    <a:srgbClr val="161249"/>
                  </a:solidFill>
                  <a:latin typeface="PT Sans"/>
                  <a:ea typeface="PT Sans"/>
                  <a:cs typeface="PT Sans"/>
                  <a:sym typeface="PT Sans"/>
                </a:rPr>
                <a:t>communities</a:t>
              </a:r>
              <a:r>
                <a:rPr lang="fi-FI" sz="1400" b="0" i="0" u="none" strike="noStrike" cap="none" dirty="0">
                  <a:solidFill>
                    <a:srgbClr val="161249"/>
                  </a:solidFill>
                  <a:latin typeface="PT Sans"/>
                  <a:ea typeface="PT Sans"/>
                  <a:cs typeface="PT Sans"/>
                  <a:sym typeface="PT Sans"/>
                </a:rPr>
                <a:t>, enz. </a:t>
              </a:r>
              <a:r>
                <a:rPr lang="fi-FI" sz="1400" b="0" i="0" u="none" strike="noStrike" cap="none" dirty="0" err="1">
                  <a:solidFill>
                    <a:srgbClr val="161249"/>
                  </a:solidFill>
                  <a:latin typeface="PT Sans"/>
                  <a:ea typeface="PT Sans"/>
                  <a:cs typeface="PT Sans"/>
                  <a:sym typeface="PT Sans"/>
                </a:rPr>
                <a:t>versterken de aankoopbeslissing </a:t>
              </a:r>
              <a:r>
                <a:rPr lang="fi-FI" sz="1400" b="0" i="0" u="none" strike="noStrike" cap="none" dirty="0">
                  <a:solidFill>
                    <a:srgbClr val="161249"/>
                  </a:solidFill>
                  <a:latin typeface="PT Sans"/>
                  <a:ea typeface="PT Sans"/>
                  <a:cs typeface="PT Sans"/>
                  <a:sym typeface="PT Sans"/>
                </a:rPr>
                <a:t>en </a:t>
              </a:r>
              <a:r>
                <a:rPr lang="fi-FI" sz="1400" b="0" i="0" u="none" strike="noStrike" cap="none" dirty="0" err="1">
                  <a:solidFill>
                    <a:srgbClr val="161249"/>
                  </a:solidFill>
                  <a:latin typeface="PT Sans"/>
                  <a:ea typeface="PT Sans"/>
                  <a:cs typeface="PT Sans"/>
                  <a:sym typeface="PT Sans"/>
                </a:rPr>
                <a:t>bevorderen het plezier </a:t>
              </a:r>
              <a:r>
                <a:rPr lang="fi-FI" sz="1400" b="0" i="0" u="none" strike="noStrike" cap="none" dirty="0">
                  <a:solidFill>
                    <a:srgbClr val="161249"/>
                  </a:solidFill>
                  <a:latin typeface="PT Sans"/>
                  <a:ea typeface="PT Sans"/>
                  <a:cs typeface="PT Sans"/>
                  <a:sym typeface="PT Sans"/>
                </a:rPr>
                <a:t>van </a:t>
              </a:r>
              <a:r>
                <a:rPr lang="fi-FI" sz="1400" b="0" i="0" u="none" strike="noStrike" cap="none" dirty="0" err="1">
                  <a:solidFill>
                    <a:srgbClr val="161249"/>
                  </a:solidFill>
                  <a:latin typeface="PT Sans"/>
                  <a:ea typeface="PT Sans"/>
                  <a:cs typeface="PT Sans"/>
                  <a:sym typeface="PT Sans"/>
                </a:rPr>
                <a:t>het product.</a:t>
              </a:r>
              <a:br>
                <a:rPr lang="fi-FI" sz="1400" b="0" i="0" u="none" strike="noStrike" cap="none" dirty="0">
                  <a:solidFill>
                    <a:srgbClr val="161249"/>
                  </a:solidFill>
                  <a:latin typeface="PT Sans"/>
                  <a:ea typeface="PT Sans"/>
                  <a:cs typeface="PT Sans"/>
                  <a:sym typeface="PT Sans"/>
                </a:rPr>
              </a:br>
              <a:endParaRPr sz="1400" b="0" i="0" u="none" strike="noStrike" cap="none" dirty="0">
                <a:solidFill>
                  <a:srgbClr val="161249"/>
                </a:solidFill>
                <a:latin typeface="PT Sans"/>
                <a:ea typeface="PT Sans"/>
                <a:cs typeface="PT Sans"/>
                <a:sym typeface="PT Sans"/>
              </a:endParaRPr>
            </a:p>
          </p:txBody>
        </p:sp>
        <p:cxnSp>
          <p:nvCxnSpPr>
            <p:cNvPr id="338" name="Google Shape;338;p11"/>
            <p:cNvCxnSpPr/>
            <p:nvPr/>
          </p:nvCxnSpPr>
          <p:spPr>
            <a:xfrm>
              <a:off x="8790709" y="1234446"/>
              <a:ext cx="0" cy="22854"/>
            </a:xfrm>
            <a:prstGeom prst="straightConnector1">
              <a:avLst/>
            </a:prstGeom>
            <a:noFill/>
            <a:ln w="12700" cap="flat" cmpd="sng">
              <a:solidFill>
                <a:schemeClr val="accent1"/>
              </a:solidFill>
              <a:prstDash val="solid"/>
              <a:miter lim="800000"/>
              <a:headEnd type="none" w="sm" len="sm"/>
              <a:tailEnd type="none" w="sm" len="sm"/>
            </a:ln>
          </p:spPr>
        </p:cxnSp>
        <p:cxnSp>
          <p:nvCxnSpPr>
            <p:cNvPr id="339" name="Google Shape;339;p11"/>
            <p:cNvCxnSpPr>
              <a:stCxn id="314" idx="0"/>
            </p:cNvCxnSpPr>
            <p:nvPr/>
          </p:nvCxnSpPr>
          <p:spPr>
            <a:xfrm rot="10800000">
              <a:off x="6820333" y="2274546"/>
              <a:ext cx="0" cy="454800"/>
            </a:xfrm>
            <a:prstGeom prst="straightConnector1">
              <a:avLst/>
            </a:prstGeom>
            <a:noFill/>
            <a:ln w="12700" cap="flat" cmpd="sng">
              <a:solidFill>
                <a:schemeClr val="accent1"/>
              </a:solidFill>
              <a:prstDash val="solid"/>
              <a:miter lim="800000"/>
              <a:headEnd type="none" w="sm" len="sm"/>
              <a:tailEnd type="none" w="sm" len="sm"/>
            </a:ln>
          </p:spPr>
        </p:cxnSp>
        <p:sp>
          <p:nvSpPr>
            <p:cNvPr id="340" name="Google Shape;340;p11"/>
            <p:cNvSpPr/>
            <p:nvPr/>
          </p:nvSpPr>
          <p:spPr>
            <a:xfrm>
              <a:off x="7934323" y="962254"/>
              <a:ext cx="1683328" cy="1523451"/>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41" name="Google Shape;341;p11"/>
            <p:cNvSpPr txBox="1"/>
            <p:nvPr/>
          </p:nvSpPr>
          <p:spPr>
            <a:xfrm>
              <a:off x="8005110" y="1047572"/>
              <a:ext cx="1535471" cy="160043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Inhoud gedeeld door gebruikers over het product, beoordelingen, etc. effectieve marketing</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cxnSp>
          <p:nvCxnSpPr>
            <p:cNvPr id="342" name="Google Shape;342;p11"/>
            <p:cNvCxnSpPr>
              <a:stCxn id="313" idx="0"/>
              <a:endCxn id="328" idx="2"/>
            </p:cNvCxnSpPr>
            <p:nvPr/>
          </p:nvCxnSpPr>
          <p:spPr>
            <a:xfrm rot="10800000">
              <a:off x="4864679" y="2158446"/>
              <a:ext cx="0" cy="570900"/>
            </a:xfrm>
            <a:prstGeom prst="straightConnector1">
              <a:avLst/>
            </a:prstGeom>
            <a:noFill/>
            <a:ln w="12700" cap="flat" cmpd="sng">
              <a:solidFill>
                <a:schemeClr val="accent1"/>
              </a:solidFill>
              <a:prstDash val="solid"/>
              <a:miter lim="800000"/>
              <a:headEnd type="none" w="sm" len="sm"/>
              <a:tailEnd type="none" w="sm" len="sm"/>
            </a:ln>
          </p:spPr>
        </p:cxnSp>
        <p:cxnSp>
          <p:nvCxnSpPr>
            <p:cNvPr id="343" name="Google Shape;343;p11"/>
            <p:cNvCxnSpPr>
              <a:endCxn id="315" idx="0"/>
            </p:cNvCxnSpPr>
            <p:nvPr/>
          </p:nvCxnSpPr>
          <p:spPr>
            <a:xfrm>
              <a:off x="8775987" y="2485582"/>
              <a:ext cx="0" cy="240300"/>
            </a:xfrm>
            <a:prstGeom prst="straightConnector1">
              <a:avLst/>
            </a:prstGeom>
            <a:noFill/>
            <a:ln w="12700" cap="flat" cmpd="sng">
              <a:solidFill>
                <a:schemeClr val="accent1"/>
              </a:solidFill>
              <a:prstDash val="solid"/>
              <a:miter lim="800000"/>
              <a:headEnd type="none" w="sm" len="sm"/>
              <a:tailEnd type="none" w="sm" len="sm"/>
            </a:ln>
          </p:spPr>
        </p:cxnSp>
        <p:sp>
          <p:nvSpPr>
            <p:cNvPr id="344" name="Google Shape;344;p11"/>
            <p:cNvSpPr/>
            <p:nvPr/>
          </p:nvSpPr>
          <p:spPr>
            <a:xfrm>
              <a:off x="9782606" y="236236"/>
              <a:ext cx="1683328" cy="1928077"/>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45" name="Google Shape;345;p11"/>
            <p:cNvSpPr txBox="1"/>
            <p:nvPr/>
          </p:nvSpPr>
          <p:spPr>
            <a:xfrm>
              <a:off x="9782606" y="269756"/>
              <a:ext cx="1683328" cy="138499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Merken volgen, likes en eigen berichten over hen betrekken de klant en verhogen de loyaliteit  </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cxnSp>
          <p:nvCxnSpPr>
            <p:cNvPr id="346" name="Google Shape;346;p11"/>
            <p:cNvCxnSpPr>
              <a:stCxn id="344" idx="2"/>
              <a:endCxn id="316" idx="0"/>
            </p:cNvCxnSpPr>
            <p:nvPr/>
          </p:nvCxnSpPr>
          <p:spPr>
            <a:xfrm>
              <a:off x="10624270" y="2164313"/>
              <a:ext cx="1200" cy="561600"/>
            </a:xfrm>
            <a:prstGeom prst="straightConnector1">
              <a:avLst/>
            </a:prstGeom>
            <a:noFill/>
            <a:ln w="12700" cap="flat" cmpd="sng">
              <a:solidFill>
                <a:schemeClr val="accent1"/>
              </a:solidFill>
              <a:prstDash val="solid"/>
              <a:miter lim="800000"/>
              <a:headEnd type="none" w="sm" len="sm"/>
              <a:tailEnd type="none" w="sm" len="sm"/>
            </a:ln>
          </p:spPr>
        </p:cxnSp>
      </p:grpSp>
      <p:sp>
        <p:nvSpPr>
          <p:cNvPr id="347" name="Google Shape;347;p11"/>
          <p:cNvSpPr txBox="1"/>
          <p:nvPr/>
        </p:nvSpPr>
        <p:spPr>
          <a:xfrm>
            <a:off x="503651" y="425538"/>
            <a:ext cx="10467728"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600"/>
              <a:buFont typeface="PT Sans"/>
              <a:buNone/>
            </a:pPr>
            <a:r>
              <a:rPr lang="fi-FI" sz="3600" b="1" i="0" u="none" strike="noStrike" cap="none">
                <a:solidFill>
                  <a:srgbClr val="161249"/>
                </a:solidFill>
                <a:latin typeface="Arial"/>
                <a:ea typeface="Arial"/>
                <a:cs typeface="Arial"/>
                <a:sym typeface="Arial"/>
              </a:rPr>
              <a:t>Sociale media &amp; klant(beslissings)reis</a:t>
            </a:r>
            <a:endParaRPr sz="3600" b="1" i="0" u="none" strike="noStrike" cap="none">
              <a:solidFill>
                <a:srgbClr val="161249"/>
              </a:solidFill>
              <a:latin typeface="Arial"/>
              <a:ea typeface="Arial"/>
              <a:cs typeface="Arial"/>
              <a:sym typeface="Arial"/>
            </a:endParaRPr>
          </a:p>
        </p:txBody>
      </p:sp>
      <p:sp>
        <p:nvSpPr>
          <p:cNvPr id="348" name="Google Shape;348;p11"/>
          <p:cNvSpPr txBox="1"/>
          <p:nvPr/>
        </p:nvSpPr>
        <p:spPr>
          <a:xfrm>
            <a:off x="2996046" y="6049622"/>
            <a:ext cx="84006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200" b="0" i="0" u="none" strike="noStrike" cap="none">
                <a:solidFill>
                  <a:srgbClr val="161249"/>
                </a:solidFill>
                <a:latin typeface="Arial"/>
                <a:ea typeface="Arial"/>
                <a:cs typeface="Arial"/>
                <a:sym typeface="Arial"/>
              </a:rPr>
              <a:t>(</a:t>
            </a:r>
            <a:r>
              <a:rPr lang="fi-FI" sz="1200">
                <a:solidFill>
                  <a:srgbClr val="161249"/>
                </a:solidFill>
              </a:rPr>
              <a:t>Aangepast van: </a:t>
            </a:r>
            <a:r>
              <a:rPr lang="fi-FI" sz="1200" b="0" i="0" u="none" strike="noStrike" cap="none">
                <a:solidFill>
                  <a:srgbClr val="161249"/>
                </a:solidFill>
                <a:latin typeface="Arial"/>
                <a:ea typeface="Arial"/>
                <a:cs typeface="Arial"/>
                <a:sym typeface="Arial"/>
              </a:rPr>
              <a:t>Atherton 2020 Social media strategy : a practical guide to social media marketing and customer engagement).</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12"/>
          <p:cNvSpPr txBox="1"/>
          <p:nvPr/>
        </p:nvSpPr>
        <p:spPr>
          <a:xfrm>
            <a:off x="604308" y="673570"/>
            <a:ext cx="9153303" cy="598401"/>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3600"/>
              <a:buFont typeface="PT Sans"/>
              <a:buNone/>
            </a:pPr>
            <a:endParaRPr sz="1400" b="0" i="0" u="none" strike="noStrike" cap="none">
              <a:solidFill>
                <a:srgbClr val="000000"/>
              </a:solidFill>
              <a:latin typeface="Arial"/>
              <a:ea typeface="Arial"/>
              <a:cs typeface="Arial"/>
              <a:sym typeface="Arial"/>
            </a:endParaRPr>
          </a:p>
        </p:txBody>
      </p:sp>
      <p:sp>
        <p:nvSpPr>
          <p:cNvPr id="355" name="Google Shape;355;p12"/>
          <p:cNvSpPr txBox="1"/>
          <p:nvPr/>
        </p:nvSpPr>
        <p:spPr>
          <a:xfrm>
            <a:off x="686142" y="1576244"/>
            <a:ext cx="4494817" cy="2737572"/>
          </a:xfrm>
          <a:prstGeom prst="rect">
            <a:avLst/>
          </a:prstGeom>
          <a:noFill/>
          <a:ln>
            <a:noFill/>
          </a:ln>
        </p:spPr>
        <p:txBody>
          <a:bodyPr spcFirstLastPara="1" wrap="square" lIns="0" tIns="0" rIns="0" bIns="0" anchor="t" anchorCtr="0">
            <a:noAutofit/>
          </a:bodyPr>
          <a:lstStyle/>
          <a:p>
            <a:pPr marL="742950" marR="0" lvl="1" indent="-158750" algn="l" rtl="0">
              <a:lnSpc>
                <a:spcPct val="100000"/>
              </a:lnSpc>
              <a:spcBef>
                <a:spcPts val="0"/>
              </a:spcBef>
              <a:spcAft>
                <a:spcPts val="0"/>
              </a:spcAft>
              <a:buClr>
                <a:srgbClr val="000000"/>
              </a:buClr>
              <a:buSzPts val="2000"/>
              <a:buFont typeface="Arial"/>
              <a:buNone/>
            </a:pPr>
            <a:endParaRPr sz="2000" b="0" i="0" u="none" strike="noStrike" cap="none">
              <a:solidFill>
                <a:srgbClr val="000000"/>
              </a:solidFill>
              <a:latin typeface="PT Sans"/>
              <a:ea typeface="PT Sans"/>
              <a:cs typeface="PT Sans"/>
              <a:sym typeface="PT Sans"/>
            </a:endParaRPr>
          </a:p>
        </p:txBody>
      </p:sp>
      <p:sp>
        <p:nvSpPr>
          <p:cNvPr id="356" name="Google Shape;356;p12"/>
          <p:cNvSpPr txBox="1"/>
          <p:nvPr/>
        </p:nvSpPr>
        <p:spPr>
          <a:xfrm>
            <a:off x="604308" y="4180344"/>
            <a:ext cx="5252079"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1800" b="1" i="0" u="none" strike="noStrike" cap="none">
              <a:solidFill>
                <a:schemeClr val="dk1"/>
              </a:solidFill>
              <a:latin typeface="PT Sans"/>
              <a:ea typeface="PT Sans"/>
              <a:cs typeface="PT Sans"/>
              <a:sym typeface="PT Sans"/>
            </a:endParaRPr>
          </a:p>
        </p:txBody>
      </p:sp>
      <p:sp>
        <p:nvSpPr>
          <p:cNvPr id="357" name="Google Shape;357;p12"/>
          <p:cNvSpPr txBox="1"/>
          <p:nvPr/>
        </p:nvSpPr>
        <p:spPr>
          <a:xfrm>
            <a:off x="6421761" y="1442772"/>
            <a:ext cx="5084097" cy="2737572"/>
          </a:xfrm>
          <a:prstGeom prst="rect">
            <a:avLst/>
          </a:prstGeom>
          <a:noFill/>
          <a:ln>
            <a:noFill/>
          </a:ln>
        </p:spPr>
        <p:txBody>
          <a:bodyPr spcFirstLastPara="1" wrap="square" lIns="0" tIns="0" rIns="0" bIns="0" anchor="t" anchorCtr="0">
            <a:noAutofit/>
          </a:bodyPr>
          <a:lstStyle/>
          <a:p>
            <a:pPr marL="742950" marR="0" lvl="1" indent="-158750" algn="l" rtl="0">
              <a:lnSpc>
                <a:spcPct val="100000"/>
              </a:lnSpc>
              <a:spcBef>
                <a:spcPts val="0"/>
              </a:spcBef>
              <a:spcAft>
                <a:spcPts val="0"/>
              </a:spcAft>
              <a:buClr>
                <a:srgbClr val="000000"/>
              </a:buClr>
              <a:buSzPts val="2000"/>
              <a:buFont typeface="Arial"/>
              <a:buNone/>
            </a:pPr>
            <a:endParaRPr sz="2000" b="0" i="0" u="none" strike="noStrike" cap="none">
              <a:solidFill>
                <a:srgbClr val="000000"/>
              </a:solidFill>
              <a:latin typeface="PT Sans"/>
              <a:ea typeface="PT Sans"/>
              <a:cs typeface="PT Sans"/>
              <a:sym typeface="PT Sans"/>
            </a:endParaRPr>
          </a:p>
        </p:txBody>
      </p:sp>
      <p:sp>
        <p:nvSpPr>
          <p:cNvPr id="358" name="Google Shape;358;p12"/>
          <p:cNvSpPr txBox="1"/>
          <p:nvPr/>
        </p:nvSpPr>
        <p:spPr>
          <a:xfrm>
            <a:off x="6421761" y="4313816"/>
            <a:ext cx="5007256"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1800" b="0" i="0" u="none" strike="noStrike" cap="none">
              <a:solidFill>
                <a:schemeClr val="dk1"/>
              </a:solidFill>
              <a:latin typeface="PT Sans"/>
              <a:ea typeface="PT Sans"/>
              <a:cs typeface="PT Sans"/>
              <a:sym typeface="PT Sans"/>
            </a:endParaRPr>
          </a:p>
        </p:txBody>
      </p:sp>
      <p:sp>
        <p:nvSpPr>
          <p:cNvPr id="359" name="Google Shape;359;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Sociale-mediastrategie </a:t>
            </a:r>
            <a:br>
              <a:rPr lang="fi-FI"/>
            </a:br>
            <a:endParaRPr/>
          </a:p>
        </p:txBody>
      </p:sp>
      <p:sp>
        <p:nvSpPr>
          <p:cNvPr id="360" name="Google Shape;360;p12"/>
          <p:cNvSpPr txBox="1">
            <a:spLocks noGrp="1"/>
          </p:cNvSpPr>
          <p:nvPr>
            <p:ph type="body" idx="1"/>
          </p:nvPr>
        </p:nvSpPr>
        <p:spPr>
          <a:xfrm>
            <a:off x="686150" y="1136175"/>
            <a:ext cx="5193000" cy="4943400"/>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000"/>
              <a:buFont typeface="Arial"/>
              <a:buNone/>
            </a:pPr>
            <a:r>
              <a:rPr lang="fi-FI" sz="2000" b="1" i="0" u="none" strike="noStrike" cap="none" dirty="0">
                <a:solidFill>
                  <a:srgbClr val="11AA81"/>
                </a:solidFill>
              </a:rPr>
              <a:t>1. Stel doelen </a:t>
            </a:r>
            <a:endParaRPr sz="2000" b="0" i="0" u="none" strike="noStrike" cap="none" dirty="0">
              <a:solidFill>
                <a:srgbClr val="11AA81"/>
              </a:solidFill>
            </a:endParaRPr>
          </a:p>
          <a:p>
            <a:pPr marL="742950" marR="0" lvl="1" indent="-285750" algn="l" rtl="0">
              <a:lnSpc>
                <a:spcPct val="100000"/>
              </a:lnSpc>
              <a:spcBef>
                <a:spcPts val="0"/>
              </a:spcBef>
              <a:spcAft>
                <a:spcPts val="0"/>
              </a:spcAft>
              <a:buClr>
                <a:srgbClr val="11AA81"/>
              </a:buClr>
              <a:buSzPts val="2100"/>
              <a:buFont typeface="Arial"/>
              <a:buChar char="•"/>
            </a:pPr>
            <a:r>
              <a:rPr lang="fi-FI" sz="1400" b="0" i="0" u="none" strike="noStrike" cap="none" dirty="0" err="1"/>
              <a:t>De doelen </a:t>
            </a:r>
            <a:r>
              <a:rPr lang="fi-FI" sz="1400" b="0" i="0" u="none" strike="noStrike" cap="none" dirty="0"/>
              <a:t>moeten </a:t>
            </a:r>
            <a:r>
              <a:rPr lang="fi-FI" sz="1400" b="0" i="0" u="none" strike="noStrike" cap="none" dirty="0" err="1"/>
              <a:t>gekoppeld zijn </a:t>
            </a:r>
            <a:r>
              <a:rPr lang="fi-FI" sz="1400" b="0" i="0" u="none" strike="noStrike" cap="none" dirty="0"/>
              <a:t>aan </a:t>
            </a:r>
            <a:r>
              <a:rPr lang="fi-FI" sz="1400" b="0" i="0" u="none" strike="noStrike" cap="none" dirty="0" err="1"/>
              <a:t>de algemene strategie van het bedrijf</a:t>
            </a:r>
            <a:endParaRPr sz="1400" b="0" i="0" u="none" strike="noStrike" cap="none" dirty="0"/>
          </a:p>
          <a:p>
            <a:pPr marL="800100" marR="0" lvl="1" indent="-342900" algn="l" rtl="0">
              <a:lnSpc>
                <a:spcPct val="100000"/>
              </a:lnSpc>
              <a:spcBef>
                <a:spcPts val="0"/>
              </a:spcBef>
              <a:spcAft>
                <a:spcPts val="0"/>
              </a:spcAft>
              <a:buClr>
                <a:srgbClr val="11AA81"/>
              </a:buClr>
              <a:buSzPts val="2100"/>
              <a:buFont typeface="Arial"/>
              <a:buChar char="•"/>
            </a:pPr>
            <a:r>
              <a:rPr lang="fi-FI" sz="1400" b="0" i="0" u="none" strike="noStrike" cap="none" dirty="0" err="1"/>
              <a:t>Doelen kunnen </a:t>
            </a:r>
            <a:r>
              <a:rPr lang="fi-FI" sz="1400" b="0" i="0" u="none" strike="noStrike" cap="none" dirty="0"/>
              <a:t>bijvoorbeeld </a:t>
            </a:r>
            <a:r>
              <a:rPr lang="fi-FI" sz="1400" b="0" i="0" u="none" strike="noStrike" cap="none" dirty="0" err="1"/>
              <a:t>zijn </a:t>
            </a:r>
            <a:endParaRPr sz="1400" b="0" i="0" u="none" strike="noStrike" cap="none" dirty="0"/>
          </a:p>
          <a:p>
            <a:pPr marL="1200150" marR="0" lvl="2" indent="-285750" algn="l" rtl="0">
              <a:lnSpc>
                <a:spcPct val="100000"/>
              </a:lnSpc>
              <a:spcBef>
                <a:spcPts val="0"/>
              </a:spcBef>
              <a:spcAft>
                <a:spcPts val="0"/>
              </a:spcAft>
              <a:buClr>
                <a:srgbClr val="161249"/>
              </a:buClr>
              <a:buSzPts val="2000"/>
              <a:buFont typeface="Arial"/>
              <a:buChar char="•"/>
            </a:pPr>
            <a:r>
              <a:rPr lang="fi-FI" sz="1400" b="0" i="0" u="none" strike="noStrike" cap="none" dirty="0"/>
              <a:t>Leads </a:t>
            </a:r>
            <a:r>
              <a:rPr lang="fi-FI" sz="1400" b="0" i="0" u="none" strike="noStrike" cap="none" dirty="0" err="1"/>
              <a:t>genereren </a:t>
            </a:r>
            <a:endParaRPr sz="1400" b="0" i="0" u="none" strike="noStrike" cap="none" dirty="0"/>
          </a:p>
          <a:p>
            <a:pPr marL="1200150" marR="0" lvl="2" indent="-285750" algn="l" rtl="0">
              <a:lnSpc>
                <a:spcPct val="100000"/>
              </a:lnSpc>
              <a:spcBef>
                <a:spcPts val="0"/>
              </a:spcBef>
              <a:spcAft>
                <a:spcPts val="0"/>
              </a:spcAft>
              <a:buClr>
                <a:srgbClr val="161249"/>
              </a:buClr>
              <a:buSzPts val="2000"/>
              <a:buFont typeface="Arial"/>
              <a:buChar char="•"/>
            </a:pPr>
            <a:r>
              <a:rPr lang="fi-FI" sz="1400" b="0" i="0" u="none" strike="noStrike" cap="none" dirty="0"/>
              <a:t>Om </a:t>
            </a:r>
            <a:r>
              <a:rPr lang="fi-FI" sz="1400" b="0" i="0" u="none" strike="noStrike" cap="none" dirty="0" err="1"/>
              <a:t>de verkoop te verhogen</a:t>
            </a:r>
            <a:endParaRPr sz="1400" b="0" i="0" u="none" strike="noStrike" cap="none" dirty="0"/>
          </a:p>
          <a:p>
            <a:pPr marL="1200150" marR="0" lvl="2" indent="-285750" algn="l" rtl="0">
              <a:lnSpc>
                <a:spcPct val="100000"/>
              </a:lnSpc>
              <a:spcBef>
                <a:spcPts val="0"/>
              </a:spcBef>
              <a:spcAft>
                <a:spcPts val="0"/>
              </a:spcAft>
              <a:buClr>
                <a:srgbClr val="161249"/>
              </a:buClr>
              <a:buSzPts val="2000"/>
              <a:buFont typeface="Arial"/>
              <a:buChar char="•"/>
            </a:pPr>
            <a:r>
              <a:rPr lang="fi-FI" sz="1400" b="0" i="0" u="none" strike="noStrike" cap="none" dirty="0" err="1"/>
              <a:t>Bewustzijn vergroten</a:t>
            </a:r>
            <a:endParaRPr sz="1400" b="0" i="0" u="none" strike="noStrike" cap="none" dirty="0"/>
          </a:p>
          <a:p>
            <a:pPr marL="1200150" marR="0" lvl="2" indent="-285750" algn="l" rtl="0">
              <a:lnSpc>
                <a:spcPct val="100000"/>
              </a:lnSpc>
              <a:spcBef>
                <a:spcPts val="0"/>
              </a:spcBef>
              <a:spcAft>
                <a:spcPts val="0"/>
              </a:spcAft>
              <a:buClr>
                <a:srgbClr val="161249"/>
              </a:buClr>
              <a:buSzPts val="2000"/>
              <a:buFont typeface="Arial"/>
              <a:buChar char="•"/>
            </a:pPr>
            <a:r>
              <a:rPr lang="fi-FI" sz="1400" b="0" i="0" u="none" strike="noStrike" cap="none" dirty="0" err="1"/>
              <a:t>De betrokkenheid van klanten vergroten</a:t>
            </a:r>
            <a:br>
              <a:rPr lang="fi-FI" sz="1400" b="0" i="0" u="none" strike="noStrike" cap="none" dirty="0"/>
            </a:br>
            <a:endParaRPr sz="1400" b="0" i="0" u="none" strike="noStrike" cap="none" dirty="0"/>
          </a:p>
          <a:p>
            <a:pPr marL="1200150" marR="0" lvl="2" indent="-158750" algn="l" rtl="0">
              <a:lnSpc>
                <a:spcPct val="120000"/>
              </a:lnSpc>
              <a:spcBef>
                <a:spcPts val="0"/>
              </a:spcBef>
              <a:spcAft>
                <a:spcPts val="0"/>
              </a:spcAft>
              <a:buClr>
                <a:srgbClr val="161249"/>
              </a:buClr>
              <a:buSzPts val="2000"/>
              <a:buFont typeface="Arial"/>
              <a:buNone/>
            </a:pPr>
            <a:endParaRPr sz="1400" b="0" i="0" u="none" strike="noStrike" cap="none" dirty="0"/>
          </a:p>
          <a:p>
            <a:pPr marL="0" marR="0" lvl="0" indent="0" algn="l" rtl="0">
              <a:lnSpc>
                <a:spcPct val="120000"/>
              </a:lnSpc>
              <a:spcBef>
                <a:spcPts val="0"/>
              </a:spcBef>
              <a:spcAft>
                <a:spcPts val="0"/>
              </a:spcAft>
              <a:buClr>
                <a:srgbClr val="000000"/>
              </a:buClr>
              <a:buSzPts val="2000"/>
              <a:buFont typeface="Arial"/>
              <a:buNone/>
            </a:pPr>
            <a:r>
              <a:rPr lang="fi-FI" sz="2000" b="1" i="0" u="none" strike="noStrike" cap="none" dirty="0">
                <a:solidFill>
                  <a:srgbClr val="11AA81"/>
                </a:solidFill>
              </a:rPr>
              <a:t>2. </a:t>
            </a:r>
            <a:r>
              <a:rPr lang="fi-FI" sz="2000" b="1" i="0" u="none" strike="noStrike" cap="none" dirty="0" err="1">
                <a:solidFill>
                  <a:srgbClr val="11AA81"/>
                </a:solidFill>
              </a:rPr>
              <a:t>Creëer persona's voor kopers</a:t>
            </a:r>
            <a:endParaRPr dirty="0"/>
          </a:p>
          <a:p>
            <a:pPr marL="800100" marR="0" lvl="1" indent="-342900" algn="l" rtl="0">
              <a:lnSpc>
                <a:spcPct val="100000"/>
              </a:lnSpc>
              <a:spcBef>
                <a:spcPts val="0"/>
              </a:spcBef>
              <a:spcAft>
                <a:spcPts val="0"/>
              </a:spcAft>
              <a:buClr>
                <a:srgbClr val="11AA81"/>
              </a:buClr>
              <a:buSzPts val="2100"/>
              <a:buFont typeface="Arial"/>
              <a:buChar char="•"/>
            </a:pPr>
            <a:r>
              <a:rPr lang="fi-FI" sz="1400" b="0" i="0" u="none" strike="noStrike" cap="none" dirty="0" err="1"/>
              <a:t>Je </a:t>
            </a:r>
            <a:r>
              <a:rPr lang="fi-FI" sz="1400" b="0" i="0" u="none" strike="noStrike" cap="none" dirty="0"/>
              <a:t>moet </a:t>
            </a:r>
            <a:r>
              <a:rPr lang="fi-FI" sz="1400" b="0" i="0" u="none" strike="noStrike" cap="none" dirty="0" err="1"/>
              <a:t>weten wie je wilt bereiken</a:t>
            </a:r>
            <a:r>
              <a:rPr lang="fi-FI" sz="1400" b="0" i="0" u="none" strike="noStrike" cap="none" dirty="0"/>
              <a:t>:</a:t>
            </a:r>
            <a:endParaRPr sz="1400" b="0" i="0" u="none" strike="noStrike" cap="none" dirty="0"/>
          </a:p>
          <a:p>
            <a:pPr marL="1257300" marR="0" lvl="2" indent="-342900" algn="l" rtl="0">
              <a:lnSpc>
                <a:spcPct val="100000"/>
              </a:lnSpc>
              <a:spcBef>
                <a:spcPts val="0"/>
              </a:spcBef>
              <a:spcAft>
                <a:spcPts val="0"/>
              </a:spcAft>
              <a:buClr>
                <a:srgbClr val="161249"/>
              </a:buClr>
              <a:buSzPts val="1800"/>
              <a:buFont typeface="Arial"/>
              <a:buChar char="•"/>
            </a:pPr>
            <a:r>
              <a:rPr lang="fi-FI" sz="1400" b="0" i="0" u="none" strike="noStrike" cap="none" dirty="0" err="1"/>
              <a:t>Leeftijd</a:t>
            </a:r>
            <a:r>
              <a:rPr lang="fi-FI" sz="1400" b="0" i="0" u="none" strike="noStrike" cap="none" dirty="0"/>
              <a:t>, </a:t>
            </a:r>
            <a:r>
              <a:rPr lang="fi-FI" sz="1400" b="0" i="0" u="none" strike="noStrike" cap="none" dirty="0" err="1"/>
              <a:t>geslacht</a:t>
            </a:r>
            <a:r>
              <a:rPr lang="fi-FI" sz="1400" b="0" i="0" u="none" strike="noStrike" cap="none" dirty="0"/>
              <a:t>, </a:t>
            </a:r>
            <a:r>
              <a:rPr lang="fi-FI" sz="1400" b="0" i="0" u="none" strike="noStrike" cap="none" dirty="0" err="1"/>
              <a:t>locatie</a:t>
            </a:r>
            <a:r>
              <a:rPr lang="fi-FI" sz="1400" b="0" i="0" u="none" strike="noStrike" cap="none" dirty="0"/>
              <a:t>, opleiding </a:t>
            </a:r>
            <a:endParaRPr sz="1400" b="0" i="0" u="none" strike="noStrike" cap="none" dirty="0"/>
          </a:p>
          <a:p>
            <a:pPr marL="1257300" marR="0" lvl="2" indent="-342900" algn="l" rtl="0">
              <a:lnSpc>
                <a:spcPct val="100000"/>
              </a:lnSpc>
              <a:spcBef>
                <a:spcPts val="0"/>
              </a:spcBef>
              <a:spcAft>
                <a:spcPts val="0"/>
              </a:spcAft>
              <a:buClr>
                <a:srgbClr val="161249"/>
              </a:buClr>
              <a:buSzPts val="1800"/>
              <a:buFont typeface="Arial"/>
              <a:buChar char="•"/>
            </a:pPr>
            <a:r>
              <a:rPr lang="fi-FI" sz="1400" b="0" i="0" u="none" strike="noStrike" cap="none" dirty="0" err="1"/>
              <a:t>Welke kanalen gebruiken ze</a:t>
            </a:r>
            <a:r>
              <a:rPr lang="fi-FI" sz="1400" b="0" i="0" u="none" strike="noStrike" cap="none" dirty="0"/>
              <a:t>? Hoe? </a:t>
            </a:r>
            <a:r>
              <a:rPr lang="fi-FI" sz="1400" b="0" i="0" u="none" strike="noStrike" cap="none" dirty="0" err="1"/>
              <a:t>Wanneer</a:t>
            </a:r>
            <a:r>
              <a:rPr lang="fi-FI" sz="1400" b="0" i="0" u="none" strike="noStrike" cap="none" dirty="0"/>
              <a:t>?</a:t>
            </a:r>
            <a:endParaRPr sz="1400" b="0" i="0" u="none" strike="noStrike" cap="none" dirty="0"/>
          </a:p>
          <a:p>
            <a:pPr marL="1257300" marR="0" lvl="2" indent="-342900" algn="l" rtl="0">
              <a:lnSpc>
                <a:spcPct val="100000"/>
              </a:lnSpc>
              <a:spcBef>
                <a:spcPts val="0"/>
              </a:spcBef>
              <a:spcAft>
                <a:spcPts val="0"/>
              </a:spcAft>
              <a:buClr>
                <a:srgbClr val="161249"/>
              </a:buClr>
              <a:buSzPts val="1800"/>
              <a:buFont typeface="Arial"/>
              <a:buChar char="•"/>
            </a:pPr>
            <a:r>
              <a:rPr lang="fi-FI" sz="1400" b="0" i="0" u="none" strike="noStrike" cap="none" dirty="0" err="1"/>
              <a:t>Waar zijn ze </a:t>
            </a:r>
            <a:r>
              <a:rPr lang="fi-FI" sz="1400" b="0" i="0" u="none" strike="noStrike" cap="none" dirty="0"/>
              <a:t>naar </a:t>
            </a:r>
            <a:r>
              <a:rPr lang="fi-FI" sz="1400" b="0" i="0" u="none" strike="noStrike" cap="none" dirty="0" err="1"/>
              <a:t>op zoek</a:t>
            </a:r>
            <a:r>
              <a:rPr lang="fi-FI" sz="1400" b="0" i="0" u="none" strike="noStrike" cap="none" dirty="0"/>
              <a:t>? </a:t>
            </a:r>
            <a:endParaRPr sz="1400" b="0" i="0" u="none" strike="noStrike" cap="none" dirty="0"/>
          </a:p>
          <a:p>
            <a:pPr marL="1257300" marR="0" lvl="2" indent="-342900" algn="l" rtl="0">
              <a:lnSpc>
                <a:spcPct val="100000"/>
              </a:lnSpc>
              <a:spcBef>
                <a:spcPts val="0"/>
              </a:spcBef>
              <a:spcAft>
                <a:spcPts val="0"/>
              </a:spcAft>
              <a:buClr>
                <a:srgbClr val="161249"/>
              </a:buClr>
              <a:buSzPts val="1800"/>
              <a:buFont typeface="Arial"/>
              <a:buChar char="•"/>
            </a:pPr>
            <a:r>
              <a:rPr lang="fi-FI" sz="1400" b="0" i="0" u="none" strike="noStrike" cap="none" dirty="0" err="1"/>
              <a:t>Van wat voor soort inhoud houden ze</a:t>
            </a:r>
            <a:r>
              <a:rPr lang="fi-FI" sz="1400" b="0" i="0" u="none" strike="noStrike" cap="none" dirty="0"/>
              <a:t>?</a:t>
            </a:r>
          </a:p>
          <a:p>
            <a:pPr marL="1257300" marR="0" lvl="2" indent="-342900" algn="l" rtl="0">
              <a:lnSpc>
                <a:spcPct val="100000"/>
              </a:lnSpc>
              <a:spcBef>
                <a:spcPts val="0"/>
              </a:spcBef>
              <a:spcAft>
                <a:spcPts val="0"/>
              </a:spcAft>
              <a:buClr>
                <a:srgbClr val="161249"/>
              </a:buClr>
              <a:buSzPts val="1800"/>
              <a:buFont typeface="Arial"/>
              <a:buChar char="•"/>
            </a:pPr>
            <a:r>
              <a:rPr lang="fi-FI" sz="1400" dirty="0" err="1"/>
              <a:t>Wat zijn hun pijnpunten </a:t>
            </a:r>
            <a:r>
              <a:rPr lang="fi-FI" sz="1400" dirty="0"/>
              <a:t>/ </a:t>
            </a:r>
            <a:r>
              <a:rPr lang="fi-FI" sz="1400" dirty="0" err="1"/>
              <a:t>doelen waarbij jouw merk kan </a:t>
            </a:r>
            <a:r>
              <a:rPr lang="fi-FI" sz="1400" dirty="0"/>
              <a:t>helpen?</a:t>
            </a:r>
            <a:endParaRPr sz="1600" dirty="0"/>
          </a:p>
        </p:txBody>
      </p:sp>
      <p:sp>
        <p:nvSpPr>
          <p:cNvPr id="361" name="Google Shape;361;p12"/>
          <p:cNvSpPr txBox="1">
            <a:spLocks noGrp="1"/>
          </p:cNvSpPr>
          <p:nvPr>
            <p:ph type="body" idx="1"/>
          </p:nvPr>
        </p:nvSpPr>
        <p:spPr>
          <a:xfrm>
            <a:off x="6328888" y="1136175"/>
            <a:ext cx="5193000" cy="4943400"/>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000"/>
              <a:buFont typeface="Arial"/>
              <a:buNone/>
            </a:pPr>
            <a:r>
              <a:rPr lang="fi-FI" sz="2000" b="1" i="0" u="none" strike="noStrike" cap="none">
                <a:solidFill>
                  <a:srgbClr val="11AA81"/>
                </a:solidFill>
              </a:rPr>
              <a:t>3. Kies kanalen en maak inhoud</a:t>
            </a:r>
            <a:endParaRPr/>
          </a:p>
          <a:p>
            <a:pPr marL="742950" marR="0" lvl="1" indent="-285750" algn="l" rtl="0">
              <a:lnSpc>
                <a:spcPct val="100000"/>
              </a:lnSpc>
              <a:spcBef>
                <a:spcPts val="0"/>
              </a:spcBef>
              <a:spcAft>
                <a:spcPts val="0"/>
              </a:spcAft>
              <a:buClr>
                <a:srgbClr val="11AA81"/>
              </a:buClr>
              <a:buSzPts val="2100"/>
              <a:buFont typeface="Arial"/>
              <a:buChar char="•"/>
            </a:pPr>
            <a:r>
              <a:rPr lang="fi-FI" sz="1400" b="0" i="0" u="none" strike="noStrike" cap="none"/>
              <a:t>Wees daar waar je buyer personas zijn!</a:t>
            </a:r>
            <a:endParaRPr sz="1400" b="0" i="0" u="none" strike="noStrike" cap="none"/>
          </a:p>
          <a:p>
            <a:pPr marL="742950" marR="0" lvl="1" indent="-285750" algn="l" rtl="0">
              <a:lnSpc>
                <a:spcPct val="100000"/>
              </a:lnSpc>
              <a:spcBef>
                <a:spcPts val="0"/>
              </a:spcBef>
              <a:spcAft>
                <a:spcPts val="0"/>
              </a:spcAft>
              <a:buClr>
                <a:srgbClr val="11AA81"/>
              </a:buClr>
              <a:buSzPts val="2100"/>
              <a:buFont typeface="Arial"/>
              <a:buChar char="•"/>
            </a:pPr>
            <a:r>
              <a:rPr lang="fi-FI" sz="1400" b="0" i="0" u="none" strike="noStrike" cap="none"/>
              <a:t>Maak een inhoudsplan met</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Timing van de post</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Voor welke doelgroep is het bedoeld?</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Samenvatting van de geplande inhoud</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In welk kanaal wordt het gepubliceerd?</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Hoe wordt het succes gemeten </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Wie is verantwoordelijk voor deze post?</a:t>
            </a:r>
            <a:br>
              <a:rPr lang="fi-FI" sz="1400" b="0" i="0" u="none" strike="noStrike" cap="none"/>
            </a:br>
            <a:endParaRPr sz="1400" b="0" i="0" u="none" strike="noStrike" cap="none"/>
          </a:p>
          <a:p>
            <a:pPr marL="0" marR="0" lvl="0" indent="0" algn="l" rtl="0">
              <a:lnSpc>
                <a:spcPct val="120000"/>
              </a:lnSpc>
              <a:spcBef>
                <a:spcPts val="0"/>
              </a:spcBef>
              <a:spcAft>
                <a:spcPts val="0"/>
              </a:spcAft>
              <a:buClr>
                <a:srgbClr val="000000"/>
              </a:buClr>
              <a:buSzPts val="2000"/>
              <a:buFont typeface="Arial"/>
              <a:buNone/>
            </a:pPr>
            <a:r>
              <a:rPr lang="fi-FI" sz="2000" b="1" i="0" u="none" strike="noStrike" cap="none">
                <a:solidFill>
                  <a:srgbClr val="11AA81"/>
                </a:solidFill>
              </a:rPr>
              <a:t>4. De metriek instellen</a:t>
            </a:r>
            <a:endParaRPr sz="2000" b="0" i="0" u="none" strike="noStrike" cap="none">
              <a:solidFill>
                <a:srgbClr val="11AA81"/>
              </a:solidFill>
            </a:endParaRPr>
          </a:p>
          <a:p>
            <a:pPr marL="800100" marR="0" lvl="1" indent="-342900" algn="l" rtl="0">
              <a:lnSpc>
                <a:spcPct val="100000"/>
              </a:lnSpc>
              <a:spcBef>
                <a:spcPts val="0"/>
              </a:spcBef>
              <a:spcAft>
                <a:spcPts val="0"/>
              </a:spcAft>
              <a:buClr>
                <a:srgbClr val="11AA81"/>
              </a:buClr>
              <a:buSzPts val="2100"/>
              <a:buFont typeface="Arial"/>
              <a:buChar char="•"/>
            </a:pPr>
            <a:r>
              <a:rPr lang="fi-FI" sz="1400" b="0" i="0" u="none" strike="noStrike" cap="none"/>
              <a:t>Hoe weet je of je SMM succesvol is of niet? </a:t>
            </a:r>
            <a:endParaRPr sz="1400" b="0" i="0" u="none" strike="noStrike" cap="none"/>
          </a:p>
          <a:p>
            <a:pPr marL="800100" marR="0" lvl="1" indent="-342900" algn="l" rtl="0">
              <a:lnSpc>
                <a:spcPct val="100000"/>
              </a:lnSpc>
              <a:spcBef>
                <a:spcPts val="0"/>
              </a:spcBef>
              <a:spcAft>
                <a:spcPts val="0"/>
              </a:spcAft>
              <a:buClr>
                <a:srgbClr val="11AA81"/>
              </a:buClr>
              <a:buSzPts val="2100"/>
              <a:buFont typeface="Arial"/>
              <a:buChar char="•"/>
            </a:pPr>
            <a:r>
              <a:rPr lang="fi-FI" sz="1400" b="0" i="0" u="none" strike="noStrike" cap="none"/>
              <a:t>Mogelijke metriek bijv.</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Verkopen, klikken, likes, meer verkeer op website</a:t>
            </a:r>
            <a:endParaRPr sz="1400" b="0" i="0" u="none" strike="noStrike" cap="none"/>
          </a:p>
          <a:p>
            <a:pPr marL="857250" marR="0" lvl="1" indent="-342900" algn="l" rtl="0">
              <a:lnSpc>
                <a:spcPct val="100000"/>
              </a:lnSpc>
              <a:spcBef>
                <a:spcPts val="0"/>
              </a:spcBef>
              <a:spcAft>
                <a:spcPts val="0"/>
              </a:spcAft>
              <a:buClr>
                <a:srgbClr val="11AA81"/>
              </a:buClr>
              <a:buSzPts val="2100"/>
              <a:buFont typeface="Arial"/>
              <a:buChar char="•"/>
            </a:pPr>
            <a:r>
              <a:rPr lang="fi-FI" sz="1400" b="0" i="0" u="none" strike="noStrike" cap="none"/>
              <a:t>Stel de statistieken in volgens je doelen en monitor ze systematisch. </a:t>
            </a:r>
            <a:endParaRPr sz="1400" b="0" i="0" u="none" strike="noStrike" cap="none"/>
          </a:p>
          <a:p>
            <a:pPr marL="742950" marR="0" lvl="1" indent="-158750" algn="l" rtl="0">
              <a:lnSpc>
                <a:spcPct val="120000"/>
              </a:lnSpc>
              <a:spcBef>
                <a:spcPts val="0"/>
              </a:spcBef>
              <a:spcAft>
                <a:spcPts val="0"/>
              </a:spcAft>
              <a:buClr>
                <a:srgbClr val="000000"/>
              </a:buClr>
              <a:buSzPts val="2000"/>
              <a:buFont typeface="Arial"/>
              <a:buNone/>
            </a:pPr>
            <a:endParaRPr sz="1200" b="0" i="0" u="none" strike="noStrike" cap="none"/>
          </a:p>
          <a:p>
            <a:pPr marL="0" lvl="0" indent="0" algn="l" rtl="0">
              <a:lnSpc>
                <a:spcPct val="120000"/>
              </a:lnSpc>
              <a:spcBef>
                <a:spcPts val="1000"/>
              </a:spcBef>
              <a:spcAft>
                <a:spcPts val="0"/>
              </a:spcAft>
              <a:buClr>
                <a:srgbClr val="161249"/>
              </a:buClr>
              <a:buSzPts val="1600"/>
              <a:buNone/>
            </a:pPr>
            <a:endParaRPr sz="16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g203986f2610_1_6"/>
          <p:cNvSpPr txBox="1">
            <a:spLocks noGrp="1"/>
          </p:cNvSpPr>
          <p:nvPr>
            <p:ph type="title" idx="4294967295"/>
          </p:nvPr>
        </p:nvSpPr>
        <p:spPr>
          <a:xfrm>
            <a:off x="2214562" y="2381250"/>
            <a:ext cx="8618538" cy="104775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6000"/>
              <a:buFont typeface="Calibri"/>
              <a:buNone/>
            </a:pPr>
            <a:r>
              <a:rPr lang="fi-FI" b="1" dirty="0"/>
              <a:t>Campagnes in sociale media</a:t>
            </a:r>
            <a:endParaRPr b="1"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p13"/>
          <p:cNvSpPr txBox="1"/>
          <p:nvPr/>
        </p:nvSpPr>
        <p:spPr>
          <a:xfrm>
            <a:off x="604308" y="673570"/>
            <a:ext cx="9153303" cy="5984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1400" b="0" i="0" u="none" strike="noStrike" cap="none">
              <a:solidFill>
                <a:srgbClr val="000000"/>
              </a:solidFill>
              <a:latin typeface="Arial"/>
              <a:ea typeface="Arial"/>
              <a:cs typeface="Arial"/>
              <a:sym typeface="Arial"/>
            </a:endParaRPr>
          </a:p>
        </p:txBody>
      </p:sp>
      <p:sp>
        <p:nvSpPr>
          <p:cNvPr id="372" name="Google Shape;372;p13"/>
          <p:cNvSpPr txBox="1"/>
          <p:nvPr/>
        </p:nvSpPr>
        <p:spPr>
          <a:xfrm>
            <a:off x="533970" y="1933612"/>
            <a:ext cx="10983384" cy="4421468"/>
          </a:xfrm>
          <a:prstGeom prst="rect">
            <a:avLst/>
          </a:prstGeom>
          <a:noFill/>
          <a:ln>
            <a:noFill/>
          </a:ln>
        </p:spPr>
        <p:txBody>
          <a:bodyPr spcFirstLastPara="1" wrap="square" lIns="91425" tIns="45700" rIns="91425" bIns="45700" anchor="t" anchorCtr="0">
            <a:normAutofit/>
          </a:bodyPr>
          <a:lstStyle/>
          <a:p>
            <a:pPr marL="857250" marR="0" lvl="1" indent="-34290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PT Sans"/>
              <a:ea typeface="PT Sans"/>
              <a:cs typeface="PT Sans"/>
              <a:sym typeface="PT Sans"/>
            </a:endParaRPr>
          </a:p>
        </p:txBody>
      </p:sp>
      <p:sp>
        <p:nvSpPr>
          <p:cNvPr id="373" name="Google Shape;373;p13"/>
          <p:cNvSpPr txBox="1">
            <a:spLocks noGrp="1"/>
          </p:cNvSpPr>
          <p:nvPr>
            <p:ph type="title"/>
          </p:nvPr>
        </p:nvSpPr>
        <p:spPr>
          <a:xfrm>
            <a:off x="838200" y="391505"/>
            <a:ext cx="10515600" cy="99188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sz="3600"/>
              <a:t>Wat maakt een goede social media-advertentie </a:t>
            </a:r>
            <a:br>
              <a:rPr lang="fi-FI" sz="3600"/>
            </a:br>
            <a:r>
              <a:rPr lang="fi-FI" sz="3600"/>
              <a:t>(of boosted post)</a:t>
            </a:r>
            <a:endParaRPr/>
          </a:p>
        </p:txBody>
      </p:sp>
      <p:sp>
        <p:nvSpPr>
          <p:cNvPr id="374" name="Google Shape;374;p13"/>
          <p:cNvSpPr txBox="1">
            <a:spLocks noGrp="1"/>
          </p:cNvSpPr>
          <p:nvPr>
            <p:ph type="body" idx="1"/>
          </p:nvPr>
        </p:nvSpPr>
        <p:spPr>
          <a:xfrm>
            <a:off x="838200" y="1331674"/>
            <a:ext cx="10515600" cy="4585871"/>
          </a:xfrm>
          <a:prstGeom prst="rect">
            <a:avLst/>
          </a:prstGeom>
          <a:noFill/>
          <a:ln>
            <a:noFill/>
          </a:ln>
        </p:spPr>
        <p:txBody>
          <a:bodyPr spcFirstLastPara="1" wrap="square" lIns="91425" tIns="45700" rIns="91425" bIns="45700" anchor="t" anchorCtr="0">
            <a:spAutoFit/>
          </a:bodyPr>
          <a:lstStyle/>
          <a:p>
            <a:pPr marL="457200" marR="0" lvl="0" indent="-457200" algn="l" rtl="0">
              <a:lnSpc>
                <a:spcPct val="100000"/>
              </a:lnSpc>
              <a:spcBef>
                <a:spcPts val="0"/>
              </a:spcBef>
              <a:spcAft>
                <a:spcPts val="0"/>
              </a:spcAft>
              <a:buClr>
                <a:srgbClr val="11AA81"/>
              </a:buClr>
              <a:buSzPts val="2000"/>
              <a:buFont typeface="Arial"/>
              <a:buAutoNum type="arabicPeriod"/>
            </a:pPr>
            <a:r>
              <a:rPr lang="fi-FI" sz="2000" b="1" i="0" u="none" strike="noStrike" cap="none" dirty="0">
                <a:solidFill>
                  <a:srgbClr val="11AA81"/>
                </a:solidFill>
              </a:rPr>
              <a:t>Een duidelijk omschreven doel</a:t>
            </a:r>
            <a:endParaRPr dirty="0"/>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dirty="0"/>
              <a:t>Meer fans of likes? Websiteverkeer stimuleren? Evenementbezoek? Leads? Advertenties voor verkeer of conversie? </a:t>
            </a:r>
            <a:r>
              <a:rPr lang="fi-FI" sz="1600" b="0" i="0" u="sng" strike="noStrike" cap="none" dirty="0">
                <a:solidFill>
                  <a:schemeClr val="hlink"/>
                </a:solidFill>
                <a:hlinkClick r:id="rId3"/>
              </a:rPr>
              <a:t>Video </a:t>
            </a:r>
            <a:r>
              <a:rPr lang="fi-FI" sz="1600" b="0" i="0" u="none" strike="noStrike" cap="none" dirty="0"/>
              <a:t>bekijken</a:t>
            </a:r>
            <a:br>
              <a:rPr lang="fi-FI" sz="1600" b="0" i="0" u="none" strike="noStrike" cap="none" dirty="0"/>
            </a:br>
            <a:endParaRPr sz="1600" b="0" i="0" u="none" strike="noStrike" cap="none" dirty="0"/>
          </a:p>
          <a:p>
            <a:pPr marL="457200" marR="0" lvl="0" indent="-457200" algn="l" rtl="0">
              <a:lnSpc>
                <a:spcPct val="100000"/>
              </a:lnSpc>
              <a:spcBef>
                <a:spcPts val="0"/>
              </a:spcBef>
              <a:spcAft>
                <a:spcPts val="0"/>
              </a:spcAft>
              <a:buClr>
                <a:srgbClr val="11AA81"/>
              </a:buClr>
              <a:buSzPts val="2000"/>
              <a:buFont typeface="PT Sans"/>
              <a:buAutoNum type="arabicPeriod"/>
            </a:pPr>
            <a:r>
              <a:rPr lang="fi-FI" sz="2000" b="1" i="0" u="none" strike="noStrike" cap="none" dirty="0">
                <a:solidFill>
                  <a:srgbClr val="11AA81"/>
                </a:solidFill>
              </a:rPr>
              <a:t>Doelgroep</a:t>
            </a:r>
            <a:endParaRPr dirty="0"/>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dirty="0"/>
              <a:t>Niet te breed! Bij contentmarketing is scherpe targeting de sleutel</a:t>
            </a:r>
            <a:endParaRPr dirty="0"/>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dirty="0"/>
              <a:t>Houd de doelen en interesses van je buyer personas in gedachten (je kunt je echter niet op hen richten!)</a:t>
            </a:r>
            <a:br>
              <a:rPr lang="fi-FI" sz="1600" b="0" i="0" u="none" strike="noStrike" cap="none" dirty="0"/>
            </a:br>
            <a:endParaRPr sz="1800" b="0" i="0" u="none" strike="noStrike" cap="none" dirty="0"/>
          </a:p>
          <a:p>
            <a:pPr marL="457200" marR="0" lvl="0" indent="-457200" algn="l" rtl="0">
              <a:lnSpc>
                <a:spcPct val="100000"/>
              </a:lnSpc>
              <a:spcBef>
                <a:spcPts val="0"/>
              </a:spcBef>
              <a:spcAft>
                <a:spcPts val="0"/>
              </a:spcAft>
              <a:buClr>
                <a:srgbClr val="11AA81"/>
              </a:buClr>
              <a:buSzPts val="2000"/>
              <a:buFont typeface="PT Sans"/>
              <a:buAutoNum type="arabicPeriod"/>
            </a:pPr>
            <a:r>
              <a:rPr lang="fi-FI" sz="2000" b="1" i="0" u="none" strike="noStrike" cap="none" dirty="0">
                <a:solidFill>
                  <a:srgbClr val="11AA81"/>
                </a:solidFill>
              </a:rPr>
              <a:t>Trek de aandacht!</a:t>
            </a:r>
            <a:endParaRPr sz="1600" b="0" i="0" u="none" strike="noStrike" cap="none" dirty="0">
              <a:solidFill>
                <a:srgbClr val="11AA81"/>
              </a:solidFill>
            </a:endParaRPr>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dirty="0"/>
              <a:t>"1 seconde regel" = je hebt één seconde om de duim te stoppen </a:t>
            </a:r>
            <a:endParaRPr sz="1400" b="0" i="0" u="none" strike="noStrike" cap="none" dirty="0"/>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dirty="0"/>
              <a:t>Beeldmateriaal + kop + tekst</a:t>
            </a:r>
            <a:endParaRPr sz="1400" b="0" i="0" u="none" strike="noStrike" cap="none" dirty="0"/>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dirty="0"/>
              <a:t>In het oog springende afbeeldingen en video's van hoge kwaliteit</a:t>
            </a:r>
            <a:br>
              <a:rPr lang="fi-FI" sz="1600" b="0" i="0" u="none" strike="noStrike" cap="none" dirty="0"/>
            </a:br>
            <a:endParaRPr sz="1600" b="0" i="0" u="none" strike="noStrike" cap="none" dirty="0"/>
          </a:p>
          <a:p>
            <a:pPr marL="457200" marR="0" lvl="0" indent="-457200" algn="l" rtl="0">
              <a:lnSpc>
                <a:spcPct val="100000"/>
              </a:lnSpc>
              <a:spcBef>
                <a:spcPts val="0"/>
              </a:spcBef>
              <a:spcAft>
                <a:spcPts val="0"/>
              </a:spcAft>
              <a:buClr>
                <a:srgbClr val="11AA81"/>
              </a:buClr>
              <a:buSzPts val="2000"/>
              <a:buFont typeface="PT Sans"/>
              <a:buAutoNum type="arabicPeriod"/>
            </a:pPr>
            <a:r>
              <a:rPr lang="fi-FI" sz="2000" b="1" i="0" u="none" strike="noStrike" cap="none" dirty="0">
                <a:solidFill>
                  <a:srgbClr val="11AA81"/>
                </a:solidFill>
              </a:rPr>
              <a:t>Oproep tot actie (CTA)!  Wat wil je dat hij/zij doet? </a:t>
            </a:r>
            <a:endParaRPr sz="1600" b="0" i="0" u="none" strike="noStrike" cap="none" dirty="0">
              <a:solidFill>
                <a:srgbClr val="11AA81"/>
              </a:solidFill>
            </a:endParaRPr>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dirty="0"/>
              <a:t>om je blobpost te lezen, wat is dan het belangrijkste voordeel voor hem/haar? Waarom zou hij/zij het lezen? Vertel het!</a:t>
            </a:r>
            <a:br>
              <a:rPr lang="fi-FI" sz="1600" b="0" i="0" u="none" strike="noStrike" cap="none" dirty="0"/>
            </a:br>
            <a:endParaRPr sz="1600" b="0" i="0" u="none" strike="noStrike" cap="none" dirty="0"/>
          </a:p>
          <a:p>
            <a:pPr marL="457200" marR="0" lvl="0" indent="-457200" algn="l" rtl="0">
              <a:lnSpc>
                <a:spcPct val="100000"/>
              </a:lnSpc>
              <a:spcBef>
                <a:spcPts val="0"/>
              </a:spcBef>
              <a:spcAft>
                <a:spcPts val="0"/>
              </a:spcAft>
              <a:buClr>
                <a:srgbClr val="11AA81"/>
              </a:buClr>
              <a:buSzPts val="2000"/>
              <a:buFont typeface="PT Sans"/>
              <a:buAutoNum type="arabicPeriod"/>
            </a:pPr>
            <a:r>
              <a:rPr lang="fi-FI" sz="2000" b="1" i="0" u="none" strike="noStrike" cap="none" dirty="0">
                <a:solidFill>
                  <a:srgbClr val="11AA81"/>
                </a:solidFill>
              </a:rPr>
              <a:t>Zorg ervoor dat je bericht linkt naar een relevante landingspagina</a:t>
            </a:r>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g1dbfeb6607e_0_0"/>
          <p:cNvSpPr txBox="1">
            <a:spLocks noGrp="1"/>
          </p:cNvSpPr>
          <p:nvPr>
            <p:ph type="title" idx="4294967295"/>
          </p:nvPr>
        </p:nvSpPr>
        <p:spPr>
          <a:xfrm>
            <a:off x="838200" y="1825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1800"/>
              <a:buFont typeface="Arial"/>
              <a:buNone/>
            </a:pPr>
            <a:r>
              <a:rPr lang="fi-FI"/>
              <a:t>Waarom </a:t>
            </a:r>
            <a:r>
              <a:rPr lang="fi-FI">
                <a:solidFill>
                  <a:srgbClr val="11AA81"/>
                </a:solidFill>
              </a:rPr>
              <a:t>SMART</a:t>
            </a:r>
            <a:r>
              <a:rPr lang="fi-FI"/>
              <a:t>?</a:t>
            </a:r>
            <a:endParaRPr/>
          </a:p>
        </p:txBody>
      </p:sp>
      <p:sp>
        <p:nvSpPr>
          <p:cNvPr id="381" name="Google Shape;381;g1dbfeb6607e_0_0"/>
          <p:cNvSpPr txBox="1">
            <a:spLocks noGrp="1"/>
          </p:cNvSpPr>
          <p:nvPr>
            <p:ph type="body" idx="4294967295"/>
          </p:nvPr>
        </p:nvSpPr>
        <p:spPr>
          <a:xfrm>
            <a:off x="914400" y="1273173"/>
            <a:ext cx="5181600" cy="4742657"/>
          </a:xfrm>
          <a:prstGeom prst="rect">
            <a:avLst/>
          </a:prstGeom>
          <a:noFill/>
          <a:ln>
            <a:noFill/>
          </a:ln>
        </p:spPr>
        <p:txBody>
          <a:bodyPr spcFirstLastPara="1" wrap="square" lIns="91425" tIns="45700" rIns="91425" bIns="45700" anchor="t" anchorCtr="0">
            <a:normAutofit fontScale="92500" lnSpcReduction="20000"/>
          </a:bodyPr>
          <a:lstStyle/>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Ze sturen je marketing in de juiste richting. D.w.z. afstemmen op de bedrijfsdoelen.</a:t>
            </a:r>
            <a:endParaRPr sz="200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Ze zijn meetbaar. Als doelstellingen niet meetbaar zijn, zijn ze niet veel waard.</a:t>
            </a:r>
            <a:endParaRPr sz="200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Goed en nuttig voor alle doelstellingen in digitale marketing</a:t>
            </a:r>
            <a:endParaRPr sz="2000">
              <a:latin typeface="Arial"/>
              <a:ea typeface="Arial"/>
              <a:cs typeface="Arial"/>
              <a:sym typeface="Arial"/>
            </a:endParaRPr>
          </a:p>
          <a:p>
            <a:pPr marL="0" lvl="0" indent="0" algn="l" rtl="0">
              <a:lnSpc>
                <a:spcPct val="115000"/>
              </a:lnSpc>
              <a:spcBef>
                <a:spcPts val="0"/>
              </a:spcBef>
              <a:spcAft>
                <a:spcPts val="0"/>
              </a:spcAft>
              <a:buClr>
                <a:schemeClr val="dk1"/>
              </a:buClr>
              <a:buSzPct val="59459"/>
              <a:buFont typeface="Arial"/>
              <a:buNone/>
            </a:pPr>
            <a:endParaRPr sz="2000">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a:latin typeface="Arial"/>
                <a:ea typeface="Arial"/>
                <a:cs typeface="Arial"/>
                <a:sym typeface="Arial"/>
              </a:rPr>
              <a:t>Specifiek </a:t>
            </a:r>
            <a:endParaRPr>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a:latin typeface="Arial"/>
                <a:ea typeface="Arial"/>
                <a:cs typeface="Arial"/>
                <a:sym typeface="Arial"/>
              </a:rPr>
              <a:t>Meetbaar </a:t>
            </a:r>
            <a:endParaRPr>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a:latin typeface="Arial"/>
                <a:ea typeface="Arial"/>
                <a:cs typeface="Arial"/>
                <a:sym typeface="Arial"/>
              </a:rPr>
              <a:t>Haalbaar:</a:t>
            </a:r>
            <a:endParaRPr>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a:latin typeface="Arial"/>
                <a:ea typeface="Arial"/>
                <a:cs typeface="Arial"/>
                <a:sym typeface="Arial"/>
              </a:rPr>
              <a:t>Relevant</a:t>
            </a:r>
            <a:endParaRPr>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a:latin typeface="Arial"/>
                <a:ea typeface="Arial"/>
                <a:cs typeface="Arial"/>
                <a:sym typeface="Arial"/>
              </a:rPr>
              <a:t>Getimed</a:t>
            </a:r>
            <a:endParaRPr>
              <a:latin typeface="Arial"/>
              <a:ea typeface="Arial"/>
              <a:cs typeface="Arial"/>
              <a:sym typeface="Arial"/>
            </a:endParaRPr>
          </a:p>
          <a:p>
            <a:pPr marL="0" lvl="0" indent="0" algn="l" rtl="0">
              <a:lnSpc>
                <a:spcPct val="90000"/>
              </a:lnSpc>
              <a:spcBef>
                <a:spcPts val="1000"/>
              </a:spcBef>
              <a:spcAft>
                <a:spcPts val="0"/>
              </a:spcAft>
              <a:buClr>
                <a:srgbClr val="161249"/>
              </a:buClr>
              <a:buSzPct val="69498"/>
              <a:buNone/>
            </a:pPr>
            <a:endParaRPr/>
          </a:p>
        </p:txBody>
      </p:sp>
      <p:sp>
        <p:nvSpPr>
          <p:cNvPr id="382" name="Google Shape;382;g1dbfeb6607e_0_0"/>
          <p:cNvSpPr txBox="1">
            <a:spLocks noGrp="1"/>
          </p:cNvSpPr>
          <p:nvPr>
            <p:ph type="body" idx="4294967295"/>
          </p:nvPr>
        </p:nvSpPr>
        <p:spPr>
          <a:xfrm>
            <a:off x="6505575" y="1273174"/>
            <a:ext cx="5181600" cy="4742656"/>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110000"/>
              </a:lnSpc>
              <a:spcBef>
                <a:spcPts val="600"/>
              </a:spcBef>
              <a:spcAft>
                <a:spcPts val="0"/>
              </a:spcAft>
              <a:buClr>
                <a:schemeClr val="dk1"/>
              </a:buClr>
              <a:buSzPct val="54054"/>
              <a:buFont typeface="Arial"/>
              <a:buNone/>
            </a:pPr>
            <a:r>
              <a:rPr lang="fi-FI" sz="2200" b="1" dirty="0">
                <a:solidFill>
                  <a:srgbClr val="11AA81"/>
                </a:solidFill>
                <a:latin typeface="Arial"/>
                <a:ea typeface="Arial"/>
                <a:cs typeface="Arial"/>
                <a:sym typeface="Arial"/>
              </a:rPr>
              <a:t>VOORBEELD:</a:t>
            </a:r>
            <a:endParaRPr sz="2200" b="1" dirty="0">
              <a:solidFill>
                <a:srgbClr val="11AA81"/>
              </a:solidFill>
              <a:latin typeface="Arial"/>
              <a:ea typeface="Arial"/>
              <a:cs typeface="Arial"/>
              <a:sym typeface="Arial"/>
            </a:endParaRPr>
          </a:p>
          <a:p>
            <a:pPr marL="0" lvl="0" indent="0" algn="l" rtl="0">
              <a:lnSpc>
                <a:spcPct val="110000"/>
              </a:lnSpc>
              <a:spcBef>
                <a:spcPts val="600"/>
              </a:spcBef>
              <a:spcAft>
                <a:spcPts val="0"/>
              </a:spcAft>
              <a:buClr>
                <a:srgbClr val="161249"/>
              </a:buClr>
              <a:buSzPct val="97297"/>
              <a:buNone/>
            </a:pPr>
            <a:r>
              <a:rPr lang="fi-FI" sz="2000" dirty="0">
                <a:latin typeface="Arial"/>
                <a:ea typeface="Arial"/>
                <a:cs typeface="Arial"/>
                <a:sym typeface="Arial"/>
              </a:rPr>
              <a:t>Een </a:t>
            </a:r>
            <a:r>
              <a:rPr lang="fi-FI" sz="2000" dirty="0" err="1">
                <a:latin typeface="Arial"/>
                <a:ea typeface="Arial"/>
                <a:cs typeface="Arial"/>
                <a:sym typeface="Arial"/>
              </a:rPr>
              <a:t>lokaal tuinbedrijf </a:t>
            </a:r>
            <a:r>
              <a:rPr lang="fi-FI" sz="2000" dirty="0">
                <a:latin typeface="Arial"/>
                <a:ea typeface="Arial"/>
                <a:cs typeface="Arial"/>
                <a:sym typeface="Arial"/>
              </a:rPr>
              <a:t>(</a:t>
            </a:r>
            <a:r>
              <a:rPr lang="fi-FI" sz="2000" dirty="0" err="1">
                <a:latin typeface="Arial"/>
                <a:ea typeface="Arial"/>
                <a:cs typeface="Arial"/>
                <a:sym typeface="Arial"/>
              </a:rPr>
              <a:t>verkoopt planten</a:t>
            </a:r>
            <a:r>
              <a:rPr lang="fi-FI" sz="2000" dirty="0">
                <a:latin typeface="Arial"/>
                <a:ea typeface="Arial"/>
                <a:cs typeface="Arial"/>
                <a:sym typeface="Arial"/>
              </a:rPr>
              <a:t>, </a:t>
            </a:r>
            <a:r>
              <a:rPr lang="fi-FI" sz="2000" dirty="0" err="1">
                <a:latin typeface="Arial"/>
                <a:ea typeface="Arial"/>
                <a:cs typeface="Arial"/>
                <a:sym typeface="Arial"/>
              </a:rPr>
              <a:t>tuingereedschap</a:t>
            </a:r>
            <a:r>
              <a:rPr lang="fi-FI" sz="2000" dirty="0">
                <a:latin typeface="Arial"/>
                <a:ea typeface="Arial"/>
                <a:cs typeface="Arial"/>
                <a:sym typeface="Arial"/>
              </a:rPr>
              <a:t>, enz.) </a:t>
            </a:r>
            <a:r>
              <a:rPr lang="fi-FI" sz="2000" dirty="0" err="1">
                <a:latin typeface="Arial"/>
                <a:ea typeface="Arial"/>
                <a:cs typeface="Arial"/>
                <a:sym typeface="Arial"/>
              </a:rPr>
              <a:t>uit </a:t>
            </a:r>
            <a:r>
              <a:rPr lang="fi-FI" sz="2000" dirty="0">
                <a:latin typeface="Arial"/>
                <a:ea typeface="Arial"/>
                <a:cs typeface="Arial"/>
                <a:sym typeface="Arial"/>
              </a:rPr>
              <a:t>Turku </a:t>
            </a:r>
            <a:r>
              <a:rPr lang="fi-FI" sz="2000" dirty="0" err="1">
                <a:latin typeface="Arial"/>
                <a:ea typeface="Arial"/>
                <a:cs typeface="Arial"/>
                <a:sym typeface="Arial"/>
              </a:rPr>
              <a:t>breidt zijn diensten uit</a:t>
            </a:r>
            <a:r>
              <a:rPr lang="fi-FI" sz="2000" dirty="0">
                <a:latin typeface="Arial"/>
                <a:ea typeface="Arial"/>
                <a:cs typeface="Arial"/>
                <a:sym typeface="Arial"/>
              </a:rPr>
              <a:t>. </a:t>
            </a:r>
            <a:r>
              <a:rPr lang="fi-FI" sz="2000" b="1" dirty="0">
                <a:latin typeface="Arial"/>
                <a:ea typeface="Arial"/>
                <a:cs typeface="Arial"/>
                <a:sym typeface="Arial"/>
              </a:rPr>
              <a:t>Volgend </a:t>
            </a:r>
            <a:r>
              <a:rPr lang="fi-FI" sz="2000" b="1" dirty="0" err="1">
                <a:latin typeface="Arial"/>
                <a:ea typeface="Arial"/>
                <a:cs typeface="Arial"/>
                <a:sym typeface="Arial"/>
              </a:rPr>
              <a:t>jaar ligt de focus </a:t>
            </a:r>
            <a:r>
              <a:rPr lang="fi-FI" sz="2000" b="1" dirty="0">
                <a:latin typeface="Arial"/>
                <a:ea typeface="Arial"/>
                <a:cs typeface="Arial"/>
                <a:sym typeface="Arial"/>
              </a:rPr>
              <a:t>op een </a:t>
            </a:r>
            <a:r>
              <a:rPr lang="fi-FI" sz="2000" b="1" dirty="0" err="1">
                <a:latin typeface="Arial"/>
                <a:ea typeface="Arial"/>
                <a:cs typeface="Arial"/>
                <a:sym typeface="Arial"/>
              </a:rPr>
              <a:t>nieuwe dienst</a:t>
            </a:r>
            <a:r>
              <a:rPr lang="fi-FI" sz="2000" b="1" dirty="0">
                <a:latin typeface="Arial"/>
                <a:ea typeface="Arial"/>
                <a:cs typeface="Arial"/>
                <a:sym typeface="Arial"/>
              </a:rPr>
              <a:t>, </a:t>
            </a:r>
            <a:r>
              <a:rPr lang="fi-FI" sz="2000" b="1" dirty="0" err="1">
                <a:latin typeface="Arial"/>
                <a:ea typeface="Arial"/>
                <a:cs typeface="Arial"/>
                <a:sym typeface="Arial"/>
              </a:rPr>
              <a:t>tuinplanning</a:t>
            </a:r>
            <a:r>
              <a:rPr lang="fi-FI" sz="2000" b="1" dirty="0">
                <a:latin typeface="Arial"/>
                <a:ea typeface="Arial"/>
                <a:cs typeface="Arial"/>
                <a:sym typeface="Arial"/>
              </a:rPr>
              <a:t>.</a:t>
            </a:r>
            <a:endParaRPr sz="2000" b="1" dirty="0">
              <a:latin typeface="Arial"/>
              <a:ea typeface="Arial"/>
              <a:cs typeface="Arial"/>
              <a:sym typeface="Arial"/>
            </a:endParaRPr>
          </a:p>
          <a:p>
            <a:pPr marL="0" lvl="0" indent="0" algn="l" rtl="0">
              <a:lnSpc>
                <a:spcPct val="110000"/>
              </a:lnSpc>
              <a:spcBef>
                <a:spcPts val="600"/>
              </a:spcBef>
              <a:spcAft>
                <a:spcPts val="0"/>
              </a:spcAft>
              <a:buClr>
                <a:schemeClr val="dk1"/>
              </a:buClr>
              <a:buSzPct val="59459"/>
              <a:buFont typeface="Arial"/>
              <a:buNone/>
            </a:pPr>
            <a:endParaRPr sz="2000" i="1" dirty="0">
              <a:latin typeface="Arial"/>
              <a:ea typeface="Arial"/>
              <a:cs typeface="Arial"/>
              <a:sym typeface="Arial"/>
            </a:endParaRPr>
          </a:p>
          <a:p>
            <a:pPr marL="0" lvl="0" indent="0" algn="l" rtl="0">
              <a:lnSpc>
                <a:spcPct val="110000"/>
              </a:lnSpc>
              <a:spcBef>
                <a:spcPts val="600"/>
              </a:spcBef>
              <a:spcAft>
                <a:spcPts val="0"/>
              </a:spcAft>
              <a:buClr>
                <a:schemeClr val="dk1"/>
              </a:buClr>
              <a:buSzPct val="54054"/>
              <a:buFont typeface="Arial"/>
              <a:buNone/>
            </a:pPr>
            <a:r>
              <a:rPr lang="fi-FI" sz="2200" b="1" dirty="0" err="1">
                <a:solidFill>
                  <a:srgbClr val="11AA81"/>
                </a:solidFill>
                <a:latin typeface="Arial"/>
                <a:ea typeface="Arial"/>
                <a:cs typeface="Arial"/>
                <a:sym typeface="Arial"/>
              </a:rPr>
              <a:t>Wat is/zijn SMART-doelstellingen</a:t>
            </a:r>
            <a:r>
              <a:rPr lang="fi-FI" sz="2200" b="1" dirty="0">
                <a:solidFill>
                  <a:srgbClr val="11AA81"/>
                </a:solidFill>
                <a:latin typeface="Arial"/>
                <a:ea typeface="Arial"/>
                <a:cs typeface="Arial"/>
                <a:sym typeface="Arial"/>
              </a:rPr>
              <a:t>?</a:t>
            </a:r>
            <a:endParaRPr sz="2000" dirty="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dirty="0" err="1">
                <a:latin typeface="Arial"/>
                <a:ea typeface="Arial"/>
                <a:cs typeface="Arial"/>
                <a:sym typeface="Arial"/>
              </a:rPr>
              <a:t>Ons doel </a:t>
            </a:r>
            <a:r>
              <a:rPr lang="fi-FI" sz="2000" dirty="0">
                <a:latin typeface="Arial"/>
                <a:ea typeface="Arial"/>
                <a:cs typeface="Arial"/>
                <a:sym typeface="Arial"/>
              </a:rPr>
              <a:t>is om </a:t>
            </a:r>
            <a:r>
              <a:rPr lang="fi-FI" sz="2000" dirty="0" err="1">
                <a:latin typeface="Arial"/>
                <a:ea typeface="Arial"/>
                <a:cs typeface="Arial"/>
                <a:sym typeface="Arial"/>
              </a:rPr>
              <a:t>met </a:t>
            </a:r>
            <a:r>
              <a:rPr lang="fi-FI" sz="2000" dirty="0">
                <a:latin typeface="Arial"/>
                <a:ea typeface="Arial"/>
                <a:cs typeface="Arial"/>
                <a:sym typeface="Arial"/>
              </a:rPr>
              <a:t>20% te </a:t>
            </a:r>
            <a:r>
              <a:rPr lang="fi-FI" sz="2000" dirty="0" err="1">
                <a:latin typeface="Arial"/>
                <a:ea typeface="Arial"/>
                <a:cs typeface="Arial"/>
                <a:sym typeface="Arial"/>
              </a:rPr>
              <a:t>groeien</a:t>
            </a:r>
            <a:r>
              <a:rPr lang="fi-FI" sz="2000" dirty="0">
                <a:latin typeface="Arial"/>
                <a:ea typeface="Arial"/>
                <a:cs typeface="Arial"/>
                <a:sym typeface="Arial"/>
              </a:rPr>
              <a:t>.</a:t>
            </a:r>
            <a:endParaRPr sz="2000" dirty="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dirty="0" err="1">
                <a:latin typeface="Arial"/>
                <a:ea typeface="Arial"/>
                <a:cs typeface="Arial"/>
                <a:sym typeface="Arial"/>
              </a:rPr>
              <a:t>Ons doel </a:t>
            </a:r>
            <a:r>
              <a:rPr lang="fi-FI" sz="2000" dirty="0">
                <a:latin typeface="Arial"/>
                <a:ea typeface="Arial"/>
                <a:cs typeface="Arial"/>
                <a:sym typeface="Arial"/>
              </a:rPr>
              <a:t>is om een </a:t>
            </a:r>
            <a:r>
              <a:rPr lang="fi-FI" sz="2000" dirty="0" err="1">
                <a:latin typeface="Arial"/>
                <a:ea typeface="Arial"/>
                <a:cs typeface="Arial"/>
                <a:sym typeface="Arial"/>
              </a:rPr>
              <a:t>tuinplanningsservice ter waarde van </a:t>
            </a:r>
            <a:r>
              <a:rPr lang="fi-FI" sz="2000" dirty="0">
                <a:latin typeface="Arial"/>
                <a:ea typeface="Arial"/>
                <a:cs typeface="Arial"/>
                <a:sym typeface="Arial"/>
              </a:rPr>
              <a:t>€ 10.000 te </a:t>
            </a:r>
            <a:r>
              <a:rPr lang="fi-FI" sz="2000" dirty="0" err="1">
                <a:latin typeface="Arial"/>
                <a:ea typeface="Arial"/>
                <a:cs typeface="Arial"/>
                <a:sym typeface="Arial"/>
              </a:rPr>
              <a:t>verkopen </a:t>
            </a:r>
            <a:r>
              <a:rPr lang="fi-FI" sz="2000" dirty="0">
                <a:latin typeface="Arial"/>
                <a:ea typeface="Arial"/>
                <a:cs typeface="Arial"/>
                <a:sym typeface="Arial"/>
              </a:rPr>
              <a:t>in 2024.</a:t>
            </a:r>
            <a:endParaRPr sz="2000" dirty="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dirty="0" err="1">
                <a:latin typeface="Arial"/>
                <a:ea typeface="Arial"/>
                <a:cs typeface="Arial"/>
                <a:sym typeface="Arial"/>
              </a:rPr>
              <a:t>Ons doel </a:t>
            </a:r>
            <a:r>
              <a:rPr lang="fi-FI" sz="2000" dirty="0">
                <a:latin typeface="Arial"/>
                <a:ea typeface="Arial"/>
                <a:cs typeface="Arial"/>
                <a:sym typeface="Arial"/>
              </a:rPr>
              <a:t>is om </a:t>
            </a:r>
            <a:r>
              <a:rPr lang="fi-FI" sz="2000" dirty="0" err="1">
                <a:latin typeface="Arial"/>
                <a:ea typeface="Arial"/>
                <a:cs typeface="Arial"/>
                <a:sym typeface="Arial"/>
              </a:rPr>
              <a:t>in </a:t>
            </a:r>
            <a:r>
              <a:rPr lang="fi-FI" sz="2000" dirty="0">
                <a:latin typeface="Arial"/>
                <a:ea typeface="Arial"/>
                <a:cs typeface="Arial"/>
                <a:sym typeface="Arial"/>
              </a:rPr>
              <a:t>2024 </a:t>
            </a:r>
            <a:r>
              <a:rPr lang="fi-FI" sz="2000" dirty="0" err="1">
                <a:latin typeface="Arial"/>
                <a:ea typeface="Arial"/>
                <a:cs typeface="Arial"/>
                <a:sym typeface="Arial"/>
              </a:rPr>
              <a:t>het grootste tuinplanningsbedrijf </a:t>
            </a:r>
            <a:r>
              <a:rPr lang="fi-FI" sz="2000" dirty="0">
                <a:latin typeface="Arial"/>
                <a:ea typeface="Arial"/>
                <a:cs typeface="Arial"/>
                <a:sym typeface="Arial"/>
              </a:rPr>
              <a:t>in Finland te </a:t>
            </a:r>
            <a:r>
              <a:rPr lang="fi-FI" sz="2000" dirty="0" err="1">
                <a:latin typeface="Arial"/>
                <a:ea typeface="Arial"/>
                <a:cs typeface="Arial"/>
                <a:sym typeface="Arial"/>
              </a:rPr>
              <a:t>zijn</a:t>
            </a:r>
            <a:r>
              <a:rPr lang="fi-FI" sz="2000" dirty="0">
                <a:latin typeface="Arial"/>
                <a:ea typeface="Arial"/>
                <a:cs typeface="Arial"/>
                <a:sym typeface="Arial"/>
              </a:rPr>
              <a:t>.</a:t>
            </a:r>
            <a:endParaRPr sz="2000" dirty="0">
              <a:latin typeface="Arial"/>
              <a:ea typeface="Arial"/>
              <a:cs typeface="Arial"/>
              <a:sym typeface="Arial"/>
            </a:endParaRPr>
          </a:p>
          <a:p>
            <a:pPr marL="0" lvl="0" indent="0" algn="l" rtl="0">
              <a:lnSpc>
                <a:spcPct val="110000"/>
              </a:lnSpc>
              <a:spcBef>
                <a:spcPts val="600"/>
              </a:spcBef>
              <a:spcAft>
                <a:spcPts val="0"/>
              </a:spcAft>
              <a:buClr>
                <a:srgbClr val="161249"/>
              </a:buClr>
              <a:buSzPct val="69498"/>
              <a:buNone/>
            </a:pPr>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pic>
        <p:nvPicPr>
          <p:cNvPr id="388" name="Google Shape;388;g1dbfeb6607e_0_359"/>
          <p:cNvPicPr preferRelativeResize="0"/>
          <p:nvPr/>
        </p:nvPicPr>
        <p:blipFill rotWithShape="1">
          <a:blip r:embed="rId3">
            <a:alphaModFix/>
          </a:blip>
          <a:srcRect t="87"/>
          <a:stretch/>
        </p:blipFill>
        <p:spPr>
          <a:xfrm>
            <a:off x="1133572" y="228600"/>
            <a:ext cx="8972454" cy="576123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p14"/>
          <p:cNvSpPr txBox="1"/>
          <p:nvPr/>
        </p:nvSpPr>
        <p:spPr>
          <a:xfrm>
            <a:off x="563922" y="-90870"/>
            <a:ext cx="8636941" cy="1476017"/>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3200"/>
              <a:buFont typeface="Calibri"/>
              <a:buNone/>
            </a:pPr>
            <a:endParaRPr sz="3200" b="1" i="0" u="none" strike="noStrike" cap="none">
              <a:solidFill>
                <a:schemeClr val="dk1"/>
              </a:solidFill>
              <a:latin typeface="Calibri"/>
              <a:ea typeface="Calibri"/>
              <a:cs typeface="Calibri"/>
              <a:sym typeface="Calibri"/>
            </a:endParaRPr>
          </a:p>
        </p:txBody>
      </p:sp>
      <p:sp>
        <p:nvSpPr>
          <p:cNvPr id="394" name="Google Shape;394;p14"/>
          <p:cNvSpPr txBox="1"/>
          <p:nvPr/>
        </p:nvSpPr>
        <p:spPr>
          <a:xfrm>
            <a:off x="709101" y="1705451"/>
            <a:ext cx="5234517" cy="4046489"/>
          </a:xfrm>
          <a:prstGeom prst="rect">
            <a:avLst/>
          </a:prstGeom>
          <a:noFill/>
          <a:ln>
            <a:noFill/>
          </a:ln>
        </p:spPr>
        <p:txBody>
          <a:bodyPr spcFirstLastPara="1" wrap="square" lIns="91425" tIns="45700" rIns="91425" bIns="45700" anchor="t" anchorCtr="0">
            <a:noAutofit/>
          </a:bodyPr>
          <a:lstStyle/>
          <a:p>
            <a:pPr marL="228600" marR="0" lvl="0" indent="-114300" algn="l" rtl="0">
              <a:lnSpc>
                <a:spcPct val="70000"/>
              </a:lnSpc>
              <a:spcBef>
                <a:spcPts val="1000"/>
              </a:spcBef>
              <a:spcAft>
                <a:spcPts val="0"/>
              </a:spcAft>
              <a:buClr>
                <a:schemeClr val="dk1"/>
              </a:buClr>
              <a:buSzPts val="1395"/>
              <a:buFont typeface="Arial"/>
              <a:buNone/>
            </a:pPr>
            <a:endParaRPr sz="1895" b="0" i="0" u="none" strike="noStrike" cap="none">
              <a:solidFill>
                <a:schemeClr val="dk1"/>
              </a:solidFill>
              <a:latin typeface="PT Sans"/>
              <a:ea typeface="PT Sans"/>
              <a:cs typeface="PT Sans"/>
              <a:sym typeface="PT Sans"/>
            </a:endParaRPr>
          </a:p>
        </p:txBody>
      </p:sp>
      <p:sp>
        <p:nvSpPr>
          <p:cNvPr id="395" name="Google Shape;395;p14"/>
          <p:cNvSpPr/>
          <p:nvPr/>
        </p:nvSpPr>
        <p:spPr>
          <a:xfrm>
            <a:off x="7229749" y="1494002"/>
            <a:ext cx="4124051" cy="3554877"/>
          </a:xfrm>
          <a:prstGeom prst="roundRect">
            <a:avLst>
              <a:gd name="adj" fmla="val 16667"/>
            </a:avLst>
          </a:prstGeom>
          <a:solidFill>
            <a:srgbClr val="11AA81"/>
          </a:solidFill>
          <a:ln>
            <a:noFill/>
          </a:ln>
          <a:effectLst>
            <a:outerShdw blurRad="57150" dist="19050" dir="5400000" algn="ctr" rotWithShape="0">
              <a:srgbClr val="000000">
                <a:alpha val="6196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PT Sans"/>
              <a:ea typeface="PT Sans"/>
              <a:cs typeface="PT Sans"/>
              <a:sym typeface="PT Sans"/>
            </a:endParaRPr>
          </a:p>
        </p:txBody>
      </p:sp>
      <p:sp>
        <p:nvSpPr>
          <p:cNvPr id="396" name="Google Shape;396;p14"/>
          <p:cNvSpPr txBox="1"/>
          <p:nvPr/>
        </p:nvSpPr>
        <p:spPr>
          <a:xfrm>
            <a:off x="7416215" y="1581762"/>
            <a:ext cx="3937585" cy="28622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FI" sz="2000" b="1" i="0" u="none" strike="noStrike" cap="none" dirty="0">
                <a:solidFill>
                  <a:schemeClr val="lt1"/>
                </a:solidFill>
                <a:latin typeface="Calibri"/>
                <a:ea typeface="Calibri"/>
                <a:cs typeface="Calibri"/>
                <a:sym typeface="Calibri"/>
              </a:rPr>
              <a:t>Facebook </a:t>
            </a:r>
            <a:r>
              <a:rPr lang="fi-FI" sz="2000" b="1" i="0" u="none" strike="noStrike" cap="none" dirty="0" err="1">
                <a:solidFill>
                  <a:schemeClr val="lt1"/>
                </a:solidFill>
                <a:latin typeface="Calibri"/>
                <a:ea typeface="Calibri"/>
                <a:cs typeface="Calibri"/>
                <a:sym typeface="Calibri"/>
              </a:rPr>
              <a:t>advertentie targeting criteria, </a:t>
            </a:r>
            <a:r>
              <a:rPr lang="fi-FI" sz="2000" b="1" i="0" u="none" strike="noStrike" cap="none" dirty="0">
                <a:solidFill>
                  <a:schemeClr val="lt1"/>
                </a:solidFill>
                <a:latin typeface="Calibri"/>
                <a:ea typeface="Calibri"/>
                <a:cs typeface="Calibri"/>
                <a:sym typeface="Calibri"/>
              </a:rPr>
              <a:t>bijv.</a:t>
            </a:r>
            <a:br>
              <a:rPr lang="fi-FI" sz="2000" b="1" i="0" u="none" strike="noStrike" cap="none" dirty="0">
                <a:solidFill>
                  <a:schemeClr val="lt1"/>
                </a:solidFill>
                <a:latin typeface="Calibri"/>
                <a:ea typeface="Calibri"/>
                <a:cs typeface="Calibri"/>
                <a:sym typeface="Calibri"/>
              </a:rPr>
            </a:br>
            <a:endParaRPr sz="2000" b="1" i="0" u="none" strike="noStrike" cap="none" dirty="0">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dirty="0" err="1">
                <a:solidFill>
                  <a:schemeClr val="lt1"/>
                </a:solidFill>
                <a:latin typeface="Calibri"/>
                <a:ea typeface="Calibri"/>
                <a:cs typeface="Calibri"/>
                <a:sym typeface="Calibri"/>
              </a:rPr>
              <a:t>Locatie</a:t>
            </a:r>
            <a:endParaRPr sz="1400" b="0" i="0" u="none" strike="noStrike" cap="none" dirty="0">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dirty="0" err="1">
                <a:solidFill>
                  <a:schemeClr val="lt1"/>
                </a:solidFill>
                <a:latin typeface="Calibri"/>
                <a:ea typeface="Calibri"/>
                <a:cs typeface="Calibri"/>
                <a:sym typeface="Calibri"/>
              </a:rPr>
              <a:t>Demografische gegevens </a:t>
            </a:r>
            <a:r>
              <a:rPr lang="fi-FI" sz="2000" b="1" i="0" u="none" strike="noStrike" cap="none" dirty="0">
                <a:solidFill>
                  <a:schemeClr val="lt1"/>
                </a:solidFill>
                <a:latin typeface="Calibri"/>
                <a:ea typeface="Calibri"/>
                <a:cs typeface="Calibri"/>
                <a:sym typeface="Calibri"/>
              </a:rPr>
              <a:t>(</a:t>
            </a:r>
            <a:r>
              <a:rPr lang="fi-FI" sz="2000" b="1" i="0" u="none" strike="noStrike" cap="none" dirty="0" err="1">
                <a:solidFill>
                  <a:schemeClr val="lt1"/>
                </a:solidFill>
                <a:latin typeface="Calibri"/>
                <a:ea typeface="Calibri"/>
                <a:cs typeface="Calibri"/>
                <a:sym typeface="Calibri"/>
              </a:rPr>
              <a:t>leeftijd</a:t>
            </a:r>
            <a:r>
              <a:rPr lang="fi-FI" sz="2000" b="1" i="0" u="none" strike="noStrike" cap="none" dirty="0">
                <a:solidFill>
                  <a:schemeClr val="lt1"/>
                </a:solidFill>
                <a:latin typeface="Calibri"/>
                <a:ea typeface="Calibri"/>
                <a:cs typeface="Calibri"/>
                <a:sym typeface="Calibri"/>
              </a:rPr>
              <a:t>, </a:t>
            </a:r>
            <a:r>
              <a:rPr lang="fi-FI" sz="2000" b="1" i="0" u="none" strike="noStrike" cap="none" dirty="0" err="1">
                <a:solidFill>
                  <a:schemeClr val="lt1"/>
                </a:solidFill>
                <a:latin typeface="Calibri"/>
                <a:ea typeface="Calibri"/>
                <a:cs typeface="Calibri"/>
                <a:sym typeface="Calibri"/>
              </a:rPr>
              <a:t>geslacht</a:t>
            </a:r>
            <a:r>
              <a:rPr lang="fi-FI" sz="2000" b="1" i="0" u="none" strike="noStrike" cap="none" dirty="0">
                <a:solidFill>
                  <a:schemeClr val="lt1"/>
                </a:solidFill>
                <a:latin typeface="Calibri"/>
                <a:ea typeface="Calibri"/>
                <a:cs typeface="Calibri"/>
                <a:sym typeface="Calibri"/>
              </a:rPr>
              <a:t>)</a:t>
            </a:r>
            <a:endParaRPr sz="1400" b="0" i="0" u="none" strike="noStrike" cap="none" dirty="0">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dirty="0" err="1">
                <a:solidFill>
                  <a:schemeClr val="lt1"/>
                </a:solidFill>
                <a:latin typeface="Calibri"/>
                <a:ea typeface="Calibri"/>
                <a:cs typeface="Calibri"/>
                <a:sym typeface="Calibri"/>
              </a:rPr>
              <a:t>Interesses</a:t>
            </a:r>
            <a:endParaRPr sz="1400" b="0" i="0" u="none" strike="noStrike" cap="none" dirty="0">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dirty="0" err="1">
                <a:solidFill>
                  <a:schemeClr val="lt1"/>
                </a:solidFill>
                <a:latin typeface="Calibri"/>
                <a:ea typeface="Calibri"/>
                <a:cs typeface="Calibri"/>
                <a:sym typeface="Calibri"/>
              </a:rPr>
              <a:t>Relatiesituatie</a:t>
            </a:r>
            <a:endParaRPr lang="fi-FI" sz="2000" b="1" dirty="0">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dirty="0" err="1">
                <a:solidFill>
                  <a:schemeClr val="lt1"/>
                </a:solidFill>
                <a:latin typeface="Calibri"/>
                <a:ea typeface="Calibri"/>
                <a:cs typeface="Calibri"/>
                <a:sym typeface="Calibri"/>
              </a:rPr>
              <a:t>Onderwijs</a:t>
            </a:r>
            <a:r>
              <a:rPr lang="fi-FI" sz="2000" b="1" i="0" u="none" strike="noStrike" cap="none" dirty="0">
                <a:solidFill>
                  <a:schemeClr val="lt1"/>
                </a:solidFill>
                <a:latin typeface="Calibri"/>
                <a:ea typeface="Calibri"/>
                <a:cs typeface="Calibri"/>
                <a:sym typeface="Calibri"/>
              </a:rPr>
              <a:t>, </a:t>
            </a:r>
            <a:r>
              <a:rPr lang="fi-FI" sz="2000" b="1" i="0" u="none" strike="noStrike" cap="none" dirty="0" err="1">
                <a:solidFill>
                  <a:schemeClr val="lt1"/>
                </a:solidFill>
                <a:latin typeface="Calibri"/>
                <a:ea typeface="Calibri"/>
                <a:cs typeface="Calibri"/>
                <a:sym typeface="Calibri"/>
              </a:rPr>
              <a:t>werk</a:t>
            </a:r>
            <a:endParaRPr lang="fi-FI" sz="2000" b="1" i="0" u="none" strike="noStrike" cap="none" dirty="0">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2000"/>
              <a:buFont typeface="Arial"/>
              <a:buChar char="•"/>
            </a:pPr>
            <a:r>
              <a:rPr lang="fi-FI" sz="2000" b="1" dirty="0" err="1">
                <a:solidFill>
                  <a:schemeClr val="lt1"/>
                </a:solidFill>
                <a:latin typeface="Calibri"/>
                <a:ea typeface="Calibri"/>
                <a:cs typeface="Calibri"/>
                <a:sym typeface="Calibri"/>
              </a:rPr>
              <a:t>Generati</a:t>
            </a:r>
            <a:r>
              <a:rPr lang="fi-FI" sz="2000" b="1" i="0" u="none" strike="noStrike" cap="none" dirty="0">
                <a:solidFill>
                  <a:schemeClr val="lt1"/>
                </a:solidFill>
                <a:latin typeface="Calibri"/>
                <a:ea typeface="Calibri"/>
                <a:cs typeface="Calibri"/>
                <a:sym typeface="Calibri"/>
              </a:rPr>
              <a:t>e </a:t>
            </a:r>
            <a:endParaRPr lang="fi-FI" sz="2000" b="1" dirty="0">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dirty="0" err="1">
                <a:solidFill>
                  <a:schemeClr val="lt1"/>
                </a:solidFill>
                <a:latin typeface="Calibri"/>
                <a:ea typeface="Calibri"/>
                <a:cs typeface="Calibri"/>
                <a:sym typeface="Calibri"/>
              </a:rPr>
              <a:t>Levensgebeurtenis</a:t>
            </a:r>
            <a:r>
              <a:rPr lang="fi-FI" sz="1800" b="0" i="0" u="none" strike="noStrike" cap="none" dirty="0">
                <a:solidFill>
                  <a:schemeClr val="lt1"/>
                </a:solidFill>
                <a:latin typeface="Calibri"/>
                <a:ea typeface="Calibri"/>
                <a:cs typeface="Calibri"/>
                <a:sym typeface="Calibri"/>
              </a:rPr>
              <a:t>.</a:t>
            </a:r>
            <a:endParaRPr sz="1800" b="0" i="0" u="none" strike="noStrike" cap="none" dirty="0">
              <a:solidFill>
                <a:schemeClr val="lt1"/>
              </a:solidFill>
              <a:latin typeface="PT Sans"/>
              <a:ea typeface="PT Sans"/>
              <a:cs typeface="PT Sans"/>
              <a:sym typeface="PT Sans"/>
            </a:endParaRPr>
          </a:p>
        </p:txBody>
      </p:sp>
      <p:sp>
        <p:nvSpPr>
          <p:cNvPr id="397" name="Google Shape;397;p14"/>
          <p:cNvSpPr txBox="1">
            <a:spLocks noGrp="1"/>
          </p:cNvSpPr>
          <p:nvPr>
            <p:ph type="title"/>
          </p:nvPr>
        </p:nvSpPr>
        <p:spPr>
          <a:xfrm>
            <a:off x="838200" y="256199"/>
            <a:ext cx="9982200" cy="1325563"/>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ts val="4400"/>
              <a:buFont typeface="Arial"/>
              <a:buNone/>
            </a:pPr>
            <a:r>
              <a:rPr lang="fi-FI" dirty="0" err="1"/>
              <a:t>Je advertenties </a:t>
            </a:r>
            <a:r>
              <a:rPr lang="fi-FI" dirty="0"/>
              <a:t>/ </a:t>
            </a:r>
            <a:r>
              <a:rPr lang="fi-FI" dirty="0" err="1"/>
              <a:t>boosted posts targeten</a:t>
            </a:r>
            <a:br>
              <a:rPr lang="fi-FI" dirty="0"/>
            </a:br>
            <a:endParaRPr dirty="0"/>
          </a:p>
        </p:txBody>
      </p:sp>
      <p:sp>
        <p:nvSpPr>
          <p:cNvPr id="398" name="Google Shape;398;p14"/>
          <p:cNvSpPr txBox="1">
            <a:spLocks noGrp="1"/>
          </p:cNvSpPr>
          <p:nvPr>
            <p:ph type="body" idx="1"/>
          </p:nvPr>
        </p:nvSpPr>
        <p:spPr>
          <a:xfrm>
            <a:off x="838200" y="1209675"/>
            <a:ext cx="5422900" cy="4149034"/>
          </a:xfrm>
          <a:prstGeom prst="rect">
            <a:avLst/>
          </a:prstGeom>
          <a:noFill/>
          <a:ln>
            <a:noFill/>
          </a:ln>
        </p:spPr>
        <p:txBody>
          <a:bodyPr spcFirstLastPara="1" wrap="square" lIns="91425" tIns="45700" rIns="91425" bIns="45700" anchor="t" anchorCtr="0">
            <a:normAutofit/>
          </a:bodyPr>
          <a:lstStyle/>
          <a:p>
            <a:pPr marL="228600" marR="0" lvl="0" indent="-213955" algn="l" rtl="0">
              <a:lnSpc>
                <a:spcPct val="100000"/>
              </a:lnSpc>
              <a:spcBef>
                <a:spcPts val="0"/>
              </a:spcBef>
              <a:spcAft>
                <a:spcPts val="0"/>
              </a:spcAft>
              <a:buClr>
                <a:srgbClr val="11AA81"/>
              </a:buClr>
              <a:buSzPct val="150000"/>
              <a:buFont typeface="Arial"/>
              <a:buChar char="•"/>
            </a:pPr>
            <a:r>
              <a:rPr lang="fi-FI" sz="2050" b="0" i="0" u="none" strike="noStrike" cap="none" dirty="0" err="1"/>
              <a:t>Met </a:t>
            </a:r>
            <a:r>
              <a:rPr lang="fi-FI" sz="2050" b="0" i="0" u="none" strike="noStrike" cap="none" dirty="0"/>
              <a:t>Meta Business </a:t>
            </a:r>
            <a:r>
              <a:rPr lang="fi-FI" sz="2050" b="0" i="0" u="none" strike="noStrike" cap="none" dirty="0" err="1"/>
              <a:t>Manager kun je advertenties </a:t>
            </a:r>
            <a:r>
              <a:rPr lang="fi-FI" sz="2050" b="0" i="0" u="none" strike="noStrike" cap="none" dirty="0"/>
              <a:t>en </a:t>
            </a:r>
            <a:r>
              <a:rPr lang="fi-FI" sz="2050" b="0" i="0" u="none" strike="noStrike" cap="none" dirty="0" err="1"/>
              <a:t>campagnes maken </a:t>
            </a:r>
            <a:r>
              <a:rPr lang="fi-FI" sz="2050" b="0" i="0" u="none" strike="noStrike" cap="none" dirty="0"/>
              <a:t>om</a:t>
            </a:r>
            <a:endParaRPr sz="1585" b="0" i="0" u="none" strike="noStrike" cap="none" dirty="0"/>
          </a:p>
          <a:p>
            <a:pPr marL="685800" marR="0" lvl="1" indent="-225607" algn="l" rtl="0">
              <a:lnSpc>
                <a:spcPct val="100000"/>
              </a:lnSpc>
              <a:spcBef>
                <a:spcPts val="500"/>
              </a:spcBef>
              <a:spcAft>
                <a:spcPts val="0"/>
              </a:spcAft>
              <a:buClr>
                <a:srgbClr val="11AA81"/>
              </a:buClr>
              <a:buSzPct val="100000"/>
              <a:buFont typeface="Arial"/>
              <a:buChar char="•"/>
            </a:pPr>
            <a:r>
              <a:rPr lang="fi-FI" sz="1895" b="0" i="0" u="none" strike="noStrike" cap="none" dirty="0"/>
              <a:t>Facebook </a:t>
            </a:r>
            <a:endParaRPr sz="1585" b="0" i="0" u="none" strike="noStrike" cap="none" dirty="0"/>
          </a:p>
          <a:p>
            <a:pPr marL="685800" marR="0" lvl="1" indent="-225607" algn="l" rtl="0">
              <a:lnSpc>
                <a:spcPct val="100000"/>
              </a:lnSpc>
              <a:spcBef>
                <a:spcPts val="500"/>
              </a:spcBef>
              <a:spcAft>
                <a:spcPts val="0"/>
              </a:spcAft>
              <a:buClr>
                <a:srgbClr val="11AA81"/>
              </a:buClr>
              <a:buSzPct val="100000"/>
              <a:buFont typeface="Arial"/>
              <a:buChar char="•"/>
            </a:pPr>
            <a:r>
              <a:rPr lang="fi-FI" sz="1895" b="0" i="0" u="none" strike="noStrike" cap="none" dirty="0"/>
              <a:t>Facebook publieksnetwerk </a:t>
            </a:r>
            <a:endParaRPr sz="1585" b="0" i="0" u="none" strike="noStrike" cap="none" dirty="0"/>
          </a:p>
          <a:p>
            <a:pPr marL="685800" marR="0" lvl="1" indent="-225607" algn="l" rtl="0">
              <a:lnSpc>
                <a:spcPct val="100000"/>
              </a:lnSpc>
              <a:spcBef>
                <a:spcPts val="500"/>
              </a:spcBef>
              <a:spcAft>
                <a:spcPts val="0"/>
              </a:spcAft>
              <a:buClr>
                <a:srgbClr val="11AA81"/>
              </a:buClr>
              <a:buSzPct val="100000"/>
              <a:buFont typeface="Arial"/>
              <a:buChar char="•"/>
            </a:pPr>
            <a:r>
              <a:rPr lang="fi-FI" sz="1895" b="0" i="0" u="none" strike="noStrike" cap="none" dirty="0"/>
              <a:t>Instagram </a:t>
            </a:r>
            <a:endParaRPr sz="1585" b="0" i="0" u="none" strike="noStrike" cap="none" dirty="0"/>
          </a:p>
          <a:p>
            <a:pPr marL="228600" marR="0" lvl="0" indent="-101600" algn="l" rtl="0">
              <a:lnSpc>
                <a:spcPct val="100000"/>
              </a:lnSpc>
              <a:spcBef>
                <a:spcPts val="1000"/>
              </a:spcBef>
              <a:spcAft>
                <a:spcPts val="0"/>
              </a:spcAft>
              <a:buClr>
                <a:srgbClr val="000000"/>
              </a:buClr>
              <a:buSzPct val="75609"/>
              <a:buFont typeface="Arial"/>
              <a:buNone/>
            </a:pPr>
            <a:endParaRPr sz="2050" b="0" i="0" u="none" strike="noStrike" cap="none" dirty="0"/>
          </a:p>
          <a:p>
            <a:pPr marL="228600" marR="0" lvl="0" indent="-213955" algn="l" rtl="0">
              <a:lnSpc>
                <a:spcPct val="100000"/>
              </a:lnSpc>
              <a:spcBef>
                <a:spcPts val="1000"/>
              </a:spcBef>
              <a:spcAft>
                <a:spcPts val="0"/>
              </a:spcAft>
              <a:buClr>
                <a:srgbClr val="11AA81"/>
              </a:buClr>
              <a:buSzPct val="150000"/>
              <a:buFont typeface="Arial"/>
              <a:buChar char="•"/>
            </a:pPr>
            <a:r>
              <a:rPr lang="fi-FI" sz="2050" b="0" i="0" u="none" strike="noStrike" cap="none" dirty="0"/>
              <a:t>Als je bijvoorbeeld </a:t>
            </a:r>
            <a:r>
              <a:rPr lang="fi-FI" sz="2050" b="0" i="0" u="none" strike="noStrike" cap="none" dirty="0" err="1"/>
              <a:t>TikTok- of LinkedIn-gebruikers wilt bereiken</a:t>
            </a:r>
            <a:r>
              <a:rPr lang="fi-FI" sz="2050" b="0" i="0" u="none" strike="noStrike" cap="none" dirty="0"/>
              <a:t>, </a:t>
            </a:r>
            <a:r>
              <a:rPr lang="fi-FI" sz="2050" b="0" i="0" u="none" strike="noStrike" cap="none" dirty="0" err="1"/>
              <a:t>moet </a:t>
            </a:r>
            <a:r>
              <a:rPr lang="fi-FI" sz="2050" b="0" i="0" u="none" strike="noStrike" cap="none" dirty="0"/>
              <a:t>je </a:t>
            </a:r>
            <a:r>
              <a:rPr lang="fi-FI" sz="2050" b="0" i="0" u="none" strike="noStrike" cap="none" dirty="0" err="1"/>
              <a:t>advertenties </a:t>
            </a:r>
            <a:r>
              <a:rPr lang="fi-FI" sz="2050" b="0" i="0" u="none" strike="noStrike" cap="none" dirty="0"/>
              <a:t>voor </a:t>
            </a:r>
            <a:r>
              <a:rPr lang="fi-FI" sz="2050" b="0" i="0" u="none" strike="noStrike" cap="none" dirty="0" err="1"/>
              <a:t>deze kanalen apart aanmaken.</a:t>
            </a:r>
            <a:endParaRPr dirty="0"/>
          </a:p>
          <a:p>
            <a:pPr marL="228600" marR="0" lvl="0" indent="-213955" algn="l" rtl="0">
              <a:lnSpc>
                <a:spcPct val="100000"/>
              </a:lnSpc>
              <a:spcBef>
                <a:spcPts val="1000"/>
              </a:spcBef>
              <a:spcAft>
                <a:spcPts val="0"/>
              </a:spcAft>
              <a:buClr>
                <a:srgbClr val="11AA81"/>
              </a:buClr>
              <a:buSzPct val="150000"/>
              <a:buFont typeface="Arial"/>
              <a:buChar char="•"/>
            </a:pPr>
            <a:r>
              <a:rPr lang="fi-FI" sz="2050" b="0" i="0" u="none" strike="noStrike" cap="none" dirty="0" err="1"/>
              <a:t>Houd bij het kiezen van targetingcriteria </a:t>
            </a:r>
            <a:r>
              <a:rPr lang="fi-FI" sz="2050" b="0" i="0" u="none" strike="noStrike" cap="none" dirty="0"/>
              <a:t>voor </a:t>
            </a:r>
            <a:r>
              <a:rPr lang="fi-FI" sz="2050" b="0" i="0" u="none" strike="noStrike" cap="none" dirty="0" err="1"/>
              <a:t>je advertenties je buyer personas </a:t>
            </a:r>
            <a:r>
              <a:rPr lang="fi-FI" sz="2050" b="0" i="0" u="none" strike="noStrike" cap="none" dirty="0"/>
              <a:t>in </a:t>
            </a:r>
            <a:r>
              <a:rPr lang="fi-FI" sz="2050" b="0" i="0" u="none" strike="noStrike" cap="none" dirty="0" err="1"/>
              <a:t>gedachten</a:t>
            </a:r>
            <a:r>
              <a:rPr lang="fi-FI" sz="2050" b="0" i="0" u="none" strike="noStrike" cap="none" dirty="0"/>
              <a:t>!</a:t>
            </a:r>
            <a:endParaRPr sz="1895" b="0" i="0" u="none" strike="noStrike" cap="none" dirty="0"/>
          </a:p>
          <a:p>
            <a:pPr marL="0" lvl="0" indent="0" algn="l" rtl="0">
              <a:lnSpc>
                <a:spcPct val="100000"/>
              </a:lnSpc>
              <a:spcBef>
                <a:spcPts val="1000"/>
              </a:spcBef>
              <a:spcAft>
                <a:spcPts val="0"/>
              </a:spcAft>
              <a:buClr>
                <a:srgbClr val="161249"/>
              </a:buClr>
              <a:buSzPct val="100000"/>
              <a:buNone/>
            </a:pPr>
            <a:endParaRP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15"/>
          <p:cNvSpPr txBox="1"/>
          <p:nvPr/>
        </p:nvSpPr>
        <p:spPr>
          <a:xfrm>
            <a:off x="810828" y="603958"/>
            <a:ext cx="4856087" cy="980293"/>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3200"/>
              <a:buFont typeface="Calibri"/>
              <a:buNone/>
            </a:pPr>
            <a:endParaRPr sz="3200" b="1" i="0" u="none" strike="noStrike" cap="none">
              <a:solidFill>
                <a:srgbClr val="000000"/>
              </a:solidFill>
              <a:latin typeface="Calibri"/>
              <a:ea typeface="Calibri"/>
              <a:cs typeface="Calibri"/>
              <a:sym typeface="Calibri"/>
            </a:endParaRPr>
          </a:p>
        </p:txBody>
      </p:sp>
      <p:sp>
        <p:nvSpPr>
          <p:cNvPr id="404" name="Google Shape;404;p15"/>
          <p:cNvSpPr txBox="1"/>
          <p:nvPr/>
        </p:nvSpPr>
        <p:spPr>
          <a:xfrm>
            <a:off x="811213" y="1871663"/>
            <a:ext cx="4856162" cy="3978721"/>
          </a:xfrm>
          <a:prstGeom prst="rect">
            <a:avLst/>
          </a:prstGeom>
          <a:noFill/>
          <a:ln>
            <a:noFill/>
          </a:ln>
        </p:spPr>
        <p:txBody>
          <a:bodyPr spcFirstLastPara="1" wrap="square" lIns="91425" tIns="45700" rIns="91425" bIns="45700" anchor="t" anchorCtr="0">
            <a:normAutofit/>
          </a:bodyPr>
          <a:lstStyle/>
          <a:p>
            <a:pPr marL="228600" marR="0" lvl="0" indent="-114300" algn="l" rtl="0">
              <a:lnSpc>
                <a:spcPct val="90000"/>
              </a:lnSpc>
              <a:spcBef>
                <a:spcPts val="0"/>
              </a:spcBef>
              <a:spcAft>
                <a:spcPts val="0"/>
              </a:spcAft>
              <a:buClr>
                <a:srgbClr val="000000"/>
              </a:buClr>
              <a:buSzPts val="1800"/>
              <a:buFont typeface="Arial"/>
              <a:buNone/>
            </a:pPr>
            <a:endParaRPr sz="1400" b="0" i="0" u="none" strike="noStrike" cap="none">
              <a:solidFill>
                <a:srgbClr val="000000"/>
              </a:solidFill>
              <a:latin typeface="Arial"/>
              <a:ea typeface="Arial"/>
              <a:cs typeface="Arial"/>
              <a:sym typeface="Arial"/>
            </a:endParaRPr>
          </a:p>
        </p:txBody>
      </p:sp>
      <p:sp>
        <p:nvSpPr>
          <p:cNvPr id="405" name="Google Shape;405;p15"/>
          <p:cNvSpPr txBox="1"/>
          <p:nvPr/>
        </p:nvSpPr>
        <p:spPr>
          <a:xfrm>
            <a:off x="6673215" y="877400"/>
            <a:ext cx="4856087" cy="98100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rgbClr val="000000"/>
              </a:buClr>
              <a:buSzPts val="3200"/>
              <a:buFont typeface="Arial"/>
              <a:buNone/>
            </a:pPr>
            <a:endParaRPr sz="3200" b="1" i="0" u="none" strike="noStrike" cap="none">
              <a:solidFill>
                <a:srgbClr val="000000"/>
              </a:solidFill>
              <a:latin typeface="Calibri"/>
              <a:ea typeface="Calibri"/>
              <a:cs typeface="Calibri"/>
              <a:sym typeface="Calibri"/>
            </a:endParaRPr>
          </a:p>
        </p:txBody>
      </p:sp>
      <p:sp>
        <p:nvSpPr>
          <p:cNvPr id="406" name="Google Shape;406;p15"/>
          <p:cNvSpPr txBox="1"/>
          <p:nvPr/>
        </p:nvSpPr>
        <p:spPr>
          <a:xfrm>
            <a:off x="6524550" y="1871663"/>
            <a:ext cx="4856162" cy="3978721"/>
          </a:xfrm>
          <a:prstGeom prst="rect">
            <a:avLst/>
          </a:prstGeom>
          <a:noFill/>
          <a:ln>
            <a:noFill/>
          </a:ln>
        </p:spPr>
        <p:txBody>
          <a:bodyPr spcFirstLastPara="1" wrap="square" lIns="91425" tIns="45700" rIns="91425" bIns="45700" anchor="t" anchorCtr="0">
            <a:normAutofit/>
          </a:bodyPr>
          <a:lstStyle/>
          <a:p>
            <a:pPr marL="228600" marR="0" lvl="0" indent="-139700" algn="l" rtl="0">
              <a:lnSpc>
                <a:spcPct val="9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7" name="Google Shape;407;p15"/>
          <p:cNvSpPr txBox="1">
            <a:spLocks noGrp="1"/>
          </p:cNvSpPr>
          <p:nvPr>
            <p:ph type="body" idx="1"/>
          </p:nvPr>
        </p:nvSpPr>
        <p:spPr>
          <a:xfrm>
            <a:off x="838200" y="868975"/>
            <a:ext cx="10515600" cy="51032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1AA81"/>
              </a:buClr>
              <a:buSzPts val="3200"/>
              <a:buFont typeface="Arial"/>
              <a:buNone/>
            </a:pPr>
            <a:r>
              <a:rPr lang="fi-FI" sz="3200" b="1" i="0" u="none" strike="noStrike" cap="none" dirty="0" err="1">
                <a:solidFill>
                  <a:srgbClr val="11AA81"/>
                </a:solidFill>
              </a:rPr>
              <a:t>Campagne </a:t>
            </a:r>
            <a:r>
              <a:rPr lang="fi-FI" sz="3200" b="1" i="0" u="none" strike="noStrike" cap="none" dirty="0">
                <a:solidFill>
                  <a:srgbClr val="11AA81"/>
                </a:solidFill>
              </a:rPr>
              <a:t>Periode </a:t>
            </a:r>
            <a:br>
              <a:rPr lang="fi-FI" sz="2800" b="1" i="0" u="none" strike="noStrike" cap="none" dirty="0">
                <a:solidFill>
                  <a:srgbClr val="11AA81"/>
                </a:solidFill>
              </a:rPr>
            </a:br>
            <a:endParaRPr sz="2800" b="1" i="0" u="none" strike="noStrike" cap="none" dirty="0">
              <a:solidFill>
                <a:srgbClr val="11AA81"/>
              </a:solidFill>
            </a:endParaRPr>
          </a:p>
          <a:p>
            <a:pPr marL="228600" marR="0" lvl="0" indent="-228600" algn="l" rtl="0">
              <a:lnSpc>
                <a:spcPct val="90000"/>
              </a:lnSpc>
              <a:spcBef>
                <a:spcPts val="0"/>
              </a:spcBef>
              <a:spcAft>
                <a:spcPts val="0"/>
              </a:spcAft>
              <a:buClr>
                <a:srgbClr val="11AA81"/>
              </a:buClr>
              <a:buSzPts val="2850"/>
              <a:buFont typeface="Arial"/>
              <a:buChar char="•"/>
            </a:pPr>
            <a:r>
              <a:rPr lang="fi-FI" sz="1900" b="0" i="0" u="none" strike="noStrike" cap="none" dirty="0" err="1"/>
              <a:t>Gewoonlijk </a:t>
            </a:r>
            <a:r>
              <a:rPr lang="fi-FI" sz="1900" b="0" i="0" u="none" strike="noStrike" cap="none" dirty="0"/>
              <a:t>2-4 </a:t>
            </a:r>
            <a:r>
              <a:rPr lang="fi-FI" sz="1900" b="0" i="0" u="none" strike="noStrike" cap="none" dirty="0" err="1"/>
              <a:t>weken</a:t>
            </a:r>
            <a:endParaRPr dirty="0"/>
          </a:p>
          <a:p>
            <a:pPr marL="228600" marR="0" lvl="0" indent="-228600" algn="l" rtl="0">
              <a:lnSpc>
                <a:spcPct val="90000"/>
              </a:lnSpc>
              <a:spcBef>
                <a:spcPts val="1000"/>
              </a:spcBef>
              <a:spcAft>
                <a:spcPts val="0"/>
              </a:spcAft>
              <a:buClr>
                <a:srgbClr val="11AA81"/>
              </a:buClr>
              <a:buSzPts val="2850"/>
              <a:buFont typeface="Arial"/>
              <a:buChar char="•"/>
            </a:pPr>
            <a:r>
              <a:rPr lang="fi-FI" sz="1900" b="0" i="0" u="none" strike="noStrike" cap="none" dirty="0" err="1"/>
              <a:t>Je kunt kiezen wanneer je advertentie/boost post </a:t>
            </a:r>
            <a:r>
              <a:rPr lang="fi-FI" sz="1900" b="0" i="0" u="none" strike="noStrike" cap="none" dirty="0"/>
              <a:t>wordt </a:t>
            </a:r>
            <a:r>
              <a:rPr lang="fi-FI" sz="1900" b="0" i="0" u="none" strike="noStrike" cap="none" dirty="0" err="1"/>
              <a:t>getoond</a:t>
            </a:r>
            <a:r>
              <a:rPr lang="fi-FI" sz="1900" b="0" i="0" u="none" strike="noStrike" cap="none" dirty="0"/>
              <a:t>. Dag + </a:t>
            </a:r>
            <a:r>
              <a:rPr lang="fi-FI" sz="1900" b="0" i="0" u="none" strike="noStrike" cap="none" dirty="0" err="1"/>
              <a:t>tijd </a:t>
            </a:r>
            <a:r>
              <a:rPr lang="fi-FI" sz="1900" b="0" i="0" u="none" strike="noStrike" cap="none" dirty="0"/>
              <a:t>van </a:t>
            </a:r>
            <a:r>
              <a:rPr lang="fi-FI" sz="1900" b="0" i="0" u="none" strike="noStrike" cap="none" dirty="0" err="1"/>
              <a:t>de dag</a:t>
            </a:r>
            <a:r>
              <a:rPr lang="fi-FI" sz="1900" b="0" i="0" u="none" strike="noStrike" cap="none" dirty="0"/>
              <a:t>.</a:t>
            </a:r>
            <a:endParaRPr sz="1900" b="0" i="0" u="none" strike="noStrike" cap="none" dirty="0"/>
          </a:p>
          <a:p>
            <a:pPr marL="228600" marR="0" lvl="0" indent="-228600" algn="l" rtl="0">
              <a:lnSpc>
                <a:spcPct val="90000"/>
              </a:lnSpc>
              <a:spcBef>
                <a:spcPts val="1000"/>
              </a:spcBef>
              <a:spcAft>
                <a:spcPts val="0"/>
              </a:spcAft>
              <a:buClr>
                <a:srgbClr val="11AA81"/>
              </a:buClr>
              <a:buSzPts val="2850"/>
              <a:buFont typeface="Arial"/>
              <a:buChar char="•"/>
            </a:pPr>
            <a:r>
              <a:rPr lang="fi-FI" sz="1900" b="0" i="0" u="none" strike="noStrike" cap="none" dirty="0" err="1"/>
              <a:t>Over het algemeen zijn de dagen ma-vr heel gebruikelijk</a:t>
            </a:r>
            <a:r>
              <a:rPr lang="fi-FI" sz="1900" b="0" i="0" u="none" strike="noStrike" cap="none" dirty="0"/>
              <a:t>, </a:t>
            </a:r>
            <a:r>
              <a:rPr lang="fi-FI" sz="1900" b="0" i="0" u="none" strike="noStrike" cap="none" dirty="0" err="1"/>
              <a:t>omdat tijdens die uren het verkeer </a:t>
            </a:r>
            <a:r>
              <a:rPr lang="fi-FI" sz="1900" b="0" i="0" u="none" strike="noStrike" cap="none" dirty="0"/>
              <a:t>in </a:t>
            </a:r>
            <a:r>
              <a:rPr lang="fi-FI" sz="1900" b="0" i="0" u="none" strike="noStrike" cap="none" dirty="0" err="1"/>
              <a:t>sociale </a:t>
            </a:r>
            <a:r>
              <a:rPr lang="fi-FI" sz="1900" b="0" i="0" u="none" strike="noStrike" cap="none" dirty="0"/>
              <a:t>media </a:t>
            </a:r>
            <a:r>
              <a:rPr lang="fi-FI" sz="1900" b="0" i="0" u="none" strike="noStrike" cap="none" dirty="0" err="1"/>
              <a:t>het zwaarst is</a:t>
            </a:r>
            <a:r>
              <a:rPr lang="fi-FI" sz="1900" b="0" i="0" u="none" strike="noStrike" cap="none" dirty="0"/>
              <a:t>. MAAR </a:t>
            </a:r>
            <a:r>
              <a:rPr lang="fi-FI" sz="1900" b="0" i="0" u="none" strike="noStrike" cap="none" dirty="0" err="1"/>
              <a:t>de concurrentie ook</a:t>
            </a:r>
            <a:endParaRPr dirty="0"/>
          </a:p>
          <a:p>
            <a:pPr marL="228600" marR="0" lvl="0" indent="-228600" algn="l" rtl="0">
              <a:lnSpc>
                <a:spcPct val="90000"/>
              </a:lnSpc>
              <a:spcBef>
                <a:spcPts val="1000"/>
              </a:spcBef>
              <a:spcAft>
                <a:spcPts val="0"/>
              </a:spcAft>
              <a:buClr>
                <a:srgbClr val="11AA81"/>
              </a:buClr>
              <a:buSzPts val="2850"/>
              <a:buFont typeface="Arial"/>
              <a:buChar char="•"/>
            </a:pPr>
            <a:r>
              <a:rPr lang="fi-FI" sz="1900" b="0" i="0" u="none" strike="noStrike" cap="none" dirty="0" err="1"/>
              <a:t>s Avonds </a:t>
            </a:r>
            <a:r>
              <a:rPr lang="fi-FI" sz="1900" b="0" i="0" u="none" strike="noStrike" cap="none" dirty="0"/>
              <a:t>en in </a:t>
            </a:r>
            <a:r>
              <a:rPr lang="fi-FI" sz="1900" b="0" i="0" u="none" strike="noStrike" cap="none" dirty="0" err="1"/>
              <a:t>het weekend </a:t>
            </a:r>
            <a:r>
              <a:rPr lang="fi-FI" sz="1900" b="0" i="0" u="none" strike="noStrike" cap="none" dirty="0"/>
              <a:t>is het </a:t>
            </a:r>
            <a:r>
              <a:rPr lang="fi-FI" sz="1900" b="0" i="0" u="none" strike="noStrike" cap="none" dirty="0" err="1"/>
              <a:t>mogelijk </a:t>
            </a:r>
            <a:r>
              <a:rPr lang="fi-FI" sz="1900" b="0" i="0" u="none" strike="noStrike" cap="none" dirty="0"/>
              <a:t>om </a:t>
            </a:r>
            <a:r>
              <a:rPr lang="fi-FI" sz="1900" b="0" i="0" u="none" strike="noStrike" cap="none" dirty="0" err="1"/>
              <a:t>het beste bereik </a:t>
            </a:r>
            <a:r>
              <a:rPr lang="fi-FI" sz="1900" b="0" i="0" u="none" strike="noStrike" cap="none" dirty="0"/>
              <a:t>en </a:t>
            </a:r>
            <a:r>
              <a:rPr lang="fi-FI" sz="1900" b="0" i="0" u="none" strike="noStrike" cap="none" dirty="0" err="1"/>
              <a:t>betrokkenheid te krijgen</a:t>
            </a:r>
            <a:r>
              <a:rPr lang="fi-FI" sz="1900" b="0" i="0" u="none" strike="noStrike" cap="none" dirty="0"/>
              <a:t>. Mensen </a:t>
            </a:r>
            <a:r>
              <a:rPr lang="fi-FI" sz="1900" b="0" i="0" u="none" strike="noStrike" cap="none" dirty="0" err="1"/>
              <a:t>hebben dan meer tijd</a:t>
            </a:r>
            <a:r>
              <a:rPr lang="fi-FI" sz="1900" b="0" i="0" u="none" strike="noStrike" cap="none" dirty="0"/>
              <a:t>. </a:t>
            </a:r>
          </a:p>
          <a:p>
            <a:pPr marL="228600" marR="0" lvl="0" indent="-228600" algn="l" rtl="0">
              <a:lnSpc>
                <a:spcPct val="90000"/>
              </a:lnSpc>
              <a:spcBef>
                <a:spcPts val="1000"/>
              </a:spcBef>
              <a:spcAft>
                <a:spcPts val="0"/>
              </a:spcAft>
              <a:buClr>
                <a:srgbClr val="11AA81"/>
              </a:buClr>
              <a:buSzPts val="2850"/>
              <a:buFont typeface="Arial"/>
              <a:buChar char="•"/>
            </a:pPr>
            <a:r>
              <a:rPr lang="fi-FI" sz="1900" dirty="0" err="1"/>
              <a:t>Test</a:t>
            </a:r>
            <a:r>
              <a:rPr lang="fi-FI" sz="1900" dirty="0"/>
              <a:t>!</a:t>
            </a:r>
            <a:endParaRPr sz="1900" b="0" i="0" u="none" strike="noStrike" cap="none" dirty="0"/>
          </a:p>
          <a:p>
            <a:pPr marL="0" marR="0" lvl="0" indent="0" algn="l" rtl="0">
              <a:lnSpc>
                <a:spcPct val="90000"/>
              </a:lnSpc>
              <a:spcBef>
                <a:spcPts val="1000"/>
              </a:spcBef>
              <a:spcAft>
                <a:spcPts val="0"/>
              </a:spcAft>
              <a:buNone/>
            </a:pPr>
            <a:endParaRPr sz="1800" b="0" i="0" u="none" strike="noStrike" cap="none"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2" name="Google Shape;412;g23761bece99_0_13"/>
          <p:cNvSpPr txBox="1"/>
          <p:nvPr/>
        </p:nvSpPr>
        <p:spPr>
          <a:xfrm>
            <a:off x="810828" y="603958"/>
            <a:ext cx="4856100" cy="9804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3200"/>
              <a:buFont typeface="Calibri"/>
              <a:buNone/>
            </a:pPr>
            <a:endParaRPr sz="3200" b="1" i="0" u="none" strike="noStrike" cap="none">
              <a:solidFill>
                <a:srgbClr val="000000"/>
              </a:solidFill>
              <a:latin typeface="Calibri"/>
              <a:ea typeface="Calibri"/>
              <a:cs typeface="Calibri"/>
              <a:sym typeface="Calibri"/>
            </a:endParaRPr>
          </a:p>
        </p:txBody>
      </p:sp>
      <p:sp>
        <p:nvSpPr>
          <p:cNvPr id="413" name="Google Shape;413;g23761bece99_0_13"/>
          <p:cNvSpPr txBox="1"/>
          <p:nvPr/>
        </p:nvSpPr>
        <p:spPr>
          <a:xfrm>
            <a:off x="811213" y="1871663"/>
            <a:ext cx="4856100" cy="3978600"/>
          </a:xfrm>
          <a:prstGeom prst="rect">
            <a:avLst/>
          </a:prstGeom>
          <a:noFill/>
          <a:ln>
            <a:noFill/>
          </a:ln>
        </p:spPr>
        <p:txBody>
          <a:bodyPr spcFirstLastPara="1" wrap="square" lIns="91425" tIns="45700" rIns="91425" bIns="45700" anchor="t" anchorCtr="0">
            <a:normAutofit/>
          </a:bodyPr>
          <a:lstStyle/>
          <a:p>
            <a:pPr marL="228600" marR="0" lvl="0" indent="-114300" algn="l" rtl="0">
              <a:lnSpc>
                <a:spcPct val="90000"/>
              </a:lnSpc>
              <a:spcBef>
                <a:spcPts val="0"/>
              </a:spcBef>
              <a:spcAft>
                <a:spcPts val="0"/>
              </a:spcAft>
              <a:buClr>
                <a:srgbClr val="000000"/>
              </a:buClr>
              <a:buSzPts val="1800"/>
              <a:buFont typeface="Arial"/>
              <a:buNone/>
            </a:pPr>
            <a:endParaRPr sz="1400" b="0" i="0" u="none" strike="noStrike" cap="none">
              <a:solidFill>
                <a:srgbClr val="000000"/>
              </a:solidFill>
              <a:latin typeface="Arial"/>
              <a:ea typeface="Arial"/>
              <a:cs typeface="Arial"/>
              <a:sym typeface="Arial"/>
            </a:endParaRPr>
          </a:p>
        </p:txBody>
      </p:sp>
      <p:sp>
        <p:nvSpPr>
          <p:cNvPr id="414" name="Google Shape;414;g23761bece99_0_13"/>
          <p:cNvSpPr txBox="1"/>
          <p:nvPr/>
        </p:nvSpPr>
        <p:spPr>
          <a:xfrm>
            <a:off x="6673215" y="877400"/>
            <a:ext cx="4856100" cy="981000"/>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rgbClr val="000000"/>
              </a:buClr>
              <a:buSzPts val="3200"/>
              <a:buFont typeface="Arial"/>
              <a:buNone/>
            </a:pPr>
            <a:endParaRPr sz="3200" b="1" i="0" u="none" strike="noStrike" cap="none">
              <a:solidFill>
                <a:srgbClr val="000000"/>
              </a:solidFill>
              <a:latin typeface="Calibri"/>
              <a:ea typeface="Calibri"/>
              <a:cs typeface="Calibri"/>
              <a:sym typeface="Calibri"/>
            </a:endParaRPr>
          </a:p>
        </p:txBody>
      </p:sp>
      <p:sp>
        <p:nvSpPr>
          <p:cNvPr id="415" name="Google Shape;415;g23761bece99_0_13"/>
          <p:cNvSpPr txBox="1"/>
          <p:nvPr/>
        </p:nvSpPr>
        <p:spPr>
          <a:xfrm>
            <a:off x="6524550" y="1871663"/>
            <a:ext cx="4856100" cy="3978600"/>
          </a:xfrm>
          <a:prstGeom prst="rect">
            <a:avLst/>
          </a:prstGeom>
          <a:noFill/>
          <a:ln>
            <a:noFill/>
          </a:ln>
        </p:spPr>
        <p:txBody>
          <a:bodyPr spcFirstLastPara="1" wrap="square" lIns="91425" tIns="45700" rIns="91425" bIns="45700" anchor="t" anchorCtr="0">
            <a:normAutofit/>
          </a:bodyPr>
          <a:lstStyle/>
          <a:p>
            <a:pPr marL="228600" marR="0" lvl="0" indent="-139700" algn="l" rtl="0">
              <a:lnSpc>
                <a:spcPct val="9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6" name="Google Shape;416;g23761bece99_0_13"/>
          <p:cNvSpPr txBox="1">
            <a:spLocks noGrp="1"/>
          </p:cNvSpPr>
          <p:nvPr>
            <p:ph type="body" idx="1"/>
          </p:nvPr>
        </p:nvSpPr>
        <p:spPr>
          <a:xfrm>
            <a:off x="838200" y="868975"/>
            <a:ext cx="10515600" cy="51033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rgbClr val="11AA81"/>
              </a:buClr>
              <a:buSzPts val="3200"/>
              <a:buFont typeface="Arial"/>
              <a:buNone/>
            </a:pPr>
            <a:r>
              <a:rPr lang="fi-FI" sz="3200" b="1" i="0" u="none" strike="noStrike" cap="none">
                <a:solidFill>
                  <a:srgbClr val="11AA81"/>
                </a:solidFill>
              </a:rPr>
              <a:t>Budgettering</a:t>
            </a:r>
            <a:br>
              <a:rPr lang="fi-FI" sz="2800" b="1" i="0" u="none" strike="noStrike" cap="none">
                <a:solidFill>
                  <a:srgbClr val="11AA81"/>
                </a:solidFill>
              </a:rPr>
            </a:br>
            <a:endParaRPr sz="2800" b="1" i="0" u="none" strike="noStrike" cap="none">
              <a:solidFill>
                <a:srgbClr val="11AA81"/>
              </a:solidFill>
            </a:endParaRPr>
          </a:p>
          <a:p>
            <a:pPr marL="228600" marR="0" lvl="0" indent="-228600" algn="l" rtl="0">
              <a:lnSpc>
                <a:spcPct val="90000"/>
              </a:lnSpc>
              <a:spcBef>
                <a:spcPts val="0"/>
              </a:spcBef>
              <a:spcAft>
                <a:spcPts val="0"/>
              </a:spcAft>
              <a:buClr>
                <a:srgbClr val="11AA81"/>
              </a:buClr>
              <a:buSzPts val="2700"/>
              <a:buFont typeface="Arial"/>
              <a:buChar char="•"/>
            </a:pPr>
            <a:r>
              <a:rPr lang="fi-FI" sz="1800" b="0" i="0" u="none" strike="noStrike" cap="none"/>
              <a:t>Koopmethode </a:t>
            </a:r>
            <a:r>
              <a:rPr lang="fi-FI" sz="1800" b="1" i="0" u="none" strike="noStrike" cap="none"/>
              <a:t>CPC of CPM</a:t>
            </a:r>
            <a:endParaRPr sz="1800" b="0" i="0" u="none" strike="noStrike" cap="none"/>
          </a:p>
          <a:p>
            <a:pPr marL="685800" marR="0" lvl="1" indent="-228600" algn="l" rtl="0">
              <a:lnSpc>
                <a:spcPct val="90000"/>
              </a:lnSpc>
              <a:spcBef>
                <a:spcPts val="500"/>
              </a:spcBef>
              <a:spcAft>
                <a:spcPts val="0"/>
              </a:spcAft>
              <a:buClr>
                <a:srgbClr val="11AA81"/>
              </a:buClr>
              <a:buSzPts val="2160"/>
              <a:buFont typeface="Arial"/>
              <a:buChar char="•"/>
            </a:pPr>
            <a:r>
              <a:rPr lang="fi-FI" sz="1800" b="0" i="0" u="none" strike="noStrike" cap="none"/>
              <a:t>CPC = kosten per klik</a:t>
            </a:r>
            <a:endParaRPr/>
          </a:p>
          <a:p>
            <a:pPr marL="685800" marR="0" lvl="1" indent="-228600" algn="l" rtl="0">
              <a:lnSpc>
                <a:spcPct val="90000"/>
              </a:lnSpc>
              <a:spcBef>
                <a:spcPts val="500"/>
              </a:spcBef>
              <a:spcAft>
                <a:spcPts val="0"/>
              </a:spcAft>
              <a:buClr>
                <a:srgbClr val="11AA81"/>
              </a:buClr>
              <a:buSzPts val="2160"/>
              <a:buFont typeface="Arial"/>
              <a:buChar char="•"/>
            </a:pPr>
            <a:r>
              <a:rPr lang="fi-FI" sz="1800" b="0" i="0" u="none" strike="noStrike" cap="none"/>
              <a:t>CPM = kosten per mille = kosten per 1000 vertoningen</a:t>
            </a:r>
            <a:endParaRPr/>
          </a:p>
          <a:p>
            <a:pPr marL="228600" marR="0" lvl="0" indent="-228600" algn="l" rtl="0">
              <a:lnSpc>
                <a:spcPct val="90000"/>
              </a:lnSpc>
              <a:spcBef>
                <a:spcPts val="1000"/>
              </a:spcBef>
              <a:spcAft>
                <a:spcPts val="0"/>
              </a:spcAft>
              <a:buClr>
                <a:srgbClr val="11AA81"/>
              </a:buClr>
              <a:buSzPts val="2700"/>
              <a:buFont typeface="Arial"/>
              <a:buChar char="•"/>
            </a:pPr>
            <a:r>
              <a:rPr lang="fi-FI" sz="1800" b="0" i="0" u="none" strike="noStrike" cap="none"/>
              <a:t>Geen vaste prijzen. Gebaseerd op dezelfde principes als in Google Ads: de beste kwaliteit, de laagste CPC.  </a:t>
            </a:r>
            <a:endParaRPr sz="1800" b="0" i="0" u="none" strike="noStrike" cap="none"/>
          </a:p>
          <a:p>
            <a:pPr marL="228600" marR="0" lvl="0" indent="-228600" algn="l" rtl="0">
              <a:lnSpc>
                <a:spcPct val="90000"/>
              </a:lnSpc>
              <a:spcBef>
                <a:spcPts val="1000"/>
              </a:spcBef>
              <a:spcAft>
                <a:spcPts val="0"/>
              </a:spcAft>
              <a:buClr>
                <a:srgbClr val="11AA81"/>
              </a:buClr>
              <a:buSzPts val="2700"/>
              <a:buFont typeface="Arial"/>
              <a:buChar char="•"/>
            </a:pPr>
            <a:r>
              <a:rPr lang="fi-FI" sz="1800" b="0" i="0" u="none" strike="noStrike" cap="none"/>
              <a:t>Locatie, timing, bedrijf en doel zijn ook van invloed. "Het enige echte antwoord is: het hangt ervan af." </a:t>
            </a:r>
            <a:r>
              <a:rPr lang="fi-FI" sz="1800" b="0" i="0" u="sng" strike="noStrike" cap="none">
                <a:solidFill>
                  <a:schemeClr val="hlink"/>
                </a:solidFill>
                <a:hlinkClick r:id="rId3"/>
              </a:rPr>
              <a:t>Voorbeelden </a:t>
            </a:r>
            <a:r>
              <a:rPr lang="fi-FI" sz="1800" b="0" i="0" u="none" strike="noStrike" cap="none"/>
              <a:t>bekijken</a:t>
            </a:r>
            <a:endParaRPr sz="1800" b="0" i="0" u="none" strike="noStrike" cap="none"/>
          </a:p>
          <a:p>
            <a:pPr marL="228600" marR="0" lvl="0" indent="-228600" algn="l" rtl="0">
              <a:lnSpc>
                <a:spcPct val="90000"/>
              </a:lnSpc>
              <a:spcBef>
                <a:spcPts val="1000"/>
              </a:spcBef>
              <a:spcAft>
                <a:spcPts val="0"/>
              </a:spcAft>
              <a:buClr>
                <a:srgbClr val="11AA81"/>
              </a:buClr>
              <a:buSzPts val="2700"/>
              <a:buFont typeface="Arial"/>
              <a:buChar char="•"/>
            </a:pPr>
            <a:r>
              <a:rPr lang="fi-FI" sz="1800" b="0" i="0" u="none" strike="noStrike" cap="none"/>
              <a:t>Instagram: gerichte campagnes voor vrouwen en 18-34 jarigen zijn duurder dan voor andere doelgroepen.</a:t>
            </a:r>
            <a:endParaRPr sz="1800" b="0" i="0" u="none" strike="noStrike" cap="none"/>
          </a:p>
          <a:p>
            <a:pPr marL="228600" marR="0" lvl="0" indent="-228600" algn="l" rtl="0">
              <a:lnSpc>
                <a:spcPct val="90000"/>
              </a:lnSpc>
              <a:spcBef>
                <a:spcPts val="1000"/>
              </a:spcBef>
              <a:spcAft>
                <a:spcPts val="0"/>
              </a:spcAft>
              <a:buClr>
                <a:srgbClr val="11AA81"/>
              </a:buClr>
              <a:buSzPts val="2700"/>
              <a:buFont typeface="Arial"/>
              <a:buChar char="•"/>
            </a:pPr>
            <a:r>
              <a:rPr lang="fi-FI" sz="1800" b="0" i="0" u="none" strike="noStrike" cap="none"/>
              <a:t>Je kunt kiezen tussen totaal budget of dagelijks budget. Zelfs als je kiest voor het totale budget kun je het maximale dagbudget instellen.</a:t>
            </a:r>
            <a:endParaRPr sz="1800" b="0" i="0" u="none" strike="noStrike" cap="none"/>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p16"/>
          <p:cNvSpPr txBox="1">
            <a:spLocks noGrp="1"/>
          </p:cNvSpPr>
          <p:nvPr>
            <p:ph type="title" idx="4294967295"/>
          </p:nvPr>
        </p:nvSpPr>
        <p:spPr>
          <a:xfrm>
            <a:off x="3590925" y="2771775"/>
            <a:ext cx="5010150" cy="657225"/>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51515"/>
              <a:buFont typeface="Calibri"/>
              <a:buNone/>
            </a:pPr>
            <a:r>
              <a:rPr lang="fi-FI" b="1"/>
              <a:t>Inhoud maken</a:t>
            </a:r>
            <a:endParaRPr b="1"/>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pic>
        <p:nvPicPr>
          <p:cNvPr id="427" name="Google Shape;427;p17" descr="Chart, funnel chart&#10;&#10;Description automatically generated"/>
          <p:cNvPicPr preferRelativeResize="0"/>
          <p:nvPr/>
        </p:nvPicPr>
        <p:blipFill rotWithShape="1">
          <a:blip r:embed="rId3">
            <a:alphaModFix/>
          </a:blip>
          <a:srcRect/>
          <a:stretch/>
        </p:blipFill>
        <p:spPr>
          <a:xfrm>
            <a:off x="1721447" y="968314"/>
            <a:ext cx="8749107" cy="4921373"/>
          </a:xfrm>
          <a:prstGeom prst="rect">
            <a:avLst/>
          </a:prstGeom>
          <a:noFill/>
          <a:ln>
            <a:noFill/>
          </a:ln>
        </p:spPr>
      </p:pic>
      <p:sp>
        <p:nvSpPr>
          <p:cNvPr id="428" name="Google Shape;428;p17"/>
          <p:cNvSpPr txBox="1"/>
          <p:nvPr/>
        </p:nvSpPr>
        <p:spPr>
          <a:xfrm>
            <a:off x="431800" y="168234"/>
            <a:ext cx="12951450"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fi-FI" sz="2800" b="1" i="0" u="none" strike="noStrike" cap="none" dirty="0">
                <a:solidFill>
                  <a:srgbClr val="161249"/>
                </a:solidFill>
                <a:latin typeface="Arial"/>
                <a:ea typeface="Arial"/>
                <a:cs typeface="Arial"/>
                <a:sym typeface="Arial"/>
              </a:rPr>
              <a:t>Houd bij het plannen van de inhoud het AIDA-model in gedachten </a:t>
            </a:r>
            <a:endParaRPr sz="2800" b="0" i="0" u="none" strike="noStrike" cap="none" dirty="0">
              <a:solidFill>
                <a:srgbClr val="161249"/>
              </a:solidFill>
              <a:latin typeface="Arial"/>
              <a:ea typeface="Arial"/>
              <a:cs typeface="Arial"/>
              <a:sym typeface="Arial"/>
            </a:endParaRPr>
          </a:p>
        </p:txBody>
      </p:sp>
      <p:sp>
        <p:nvSpPr>
          <p:cNvPr id="429" name="Google Shape;429;p17"/>
          <p:cNvSpPr txBox="1"/>
          <p:nvPr/>
        </p:nvSpPr>
        <p:spPr>
          <a:xfrm>
            <a:off x="7004798" y="5889686"/>
            <a:ext cx="62082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FI" sz="1200" b="0" i="0" u="none" strike="noStrike" cap="none">
                <a:solidFill>
                  <a:srgbClr val="161249"/>
                </a:solidFill>
                <a:latin typeface="Arial"/>
                <a:ea typeface="Arial"/>
                <a:cs typeface="Arial"/>
                <a:sym typeface="Arial"/>
              </a:rPr>
              <a:t>https://blog.hubspot.com/marketing/aida-model</a:t>
            </a:r>
            <a:endParaRPr sz="1100" b="0" i="0" u="none" strike="noStrike" cap="none">
              <a:solidFill>
                <a:srgbClr val="161249"/>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sp>
        <p:nvSpPr>
          <p:cNvPr id="435" name="Google Shape;435;p18"/>
          <p:cNvSpPr txBox="1"/>
          <p:nvPr/>
        </p:nvSpPr>
        <p:spPr>
          <a:xfrm>
            <a:off x="202385" y="184310"/>
            <a:ext cx="11787230" cy="1320800"/>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chemeClr val="dk1"/>
              </a:buClr>
              <a:buSzPts val="3200"/>
              <a:buFont typeface="Calibri"/>
              <a:buNone/>
            </a:pPr>
            <a:r>
              <a:rPr lang="fi-FI" sz="2800" b="1" i="0" u="none" strike="noStrike" cap="none" dirty="0">
                <a:solidFill>
                  <a:srgbClr val="161249"/>
                </a:solidFill>
                <a:latin typeface="Arial"/>
                <a:ea typeface="Arial"/>
                <a:cs typeface="Arial"/>
                <a:sym typeface="Arial"/>
              </a:rPr>
              <a:t>Typen sociale media-inhoud die de meeste betrokkenheid genereren</a:t>
            </a:r>
            <a:endParaRPr sz="1200" b="0" i="0" u="none" strike="noStrike" cap="none" dirty="0">
              <a:solidFill>
                <a:srgbClr val="161249"/>
              </a:solidFill>
              <a:latin typeface="Arial"/>
              <a:ea typeface="Arial"/>
              <a:cs typeface="Arial"/>
              <a:sym typeface="Arial"/>
            </a:endParaRPr>
          </a:p>
        </p:txBody>
      </p:sp>
      <p:pic>
        <p:nvPicPr>
          <p:cNvPr id="436" name="Google Shape;436;p18"/>
          <p:cNvPicPr preferRelativeResize="0"/>
          <p:nvPr/>
        </p:nvPicPr>
        <p:blipFill rotWithShape="1">
          <a:blip r:embed="rId3">
            <a:alphaModFix/>
          </a:blip>
          <a:srcRect l="53" t="50" r="9" b="107"/>
          <a:stretch/>
        </p:blipFill>
        <p:spPr>
          <a:xfrm>
            <a:off x="2738980" y="856948"/>
            <a:ext cx="7248336" cy="5220303"/>
          </a:xfrm>
          <a:prstGeom prst="rect">
            <a:avLst/>
          </a:prstGeom>
          <a:noFill/>
          <a:ln>
            <a:noFill/>
          </a:ln>
        </p:spPr>
      </p:pic>
      <p:sp>
        <p:nvSpPr>
          <p:cNvPr id="437" name="Google Shape;437;p18"/>
          <p:cNvSpPr txBox="1"/>
          <p:nvPr/>
        </p:nvSpPr>
        <p:spPr>
          <a:xfrm>
            <a:off x="2738980" y="6039151"/>
            <a:ext cx="8595360" cy="30773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FI" sz="1400" b="0" i="0" u="none" strike="noStrike" cap="none">
                <a:solidFill>
                  <a:srgbClr val="161249"/>
                </a:solidFill>
                <a:latin typeface="Arial"/>
                <a:ea typeface="Arial"/>
                <a:cs typeface="Arial"/>
                <a:sym typeface="Arial"/>
              </a:rPr>
              <a:t>https://mobilemonkey.com/articles/social-media-content-that-drive-most-engagement</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19"/>
          <p:cNvSpPr txBox="1"/>
          <p:nvPr/>
        </p:nvSpPr>
        <p:spPr>
          <a:xfrm>
            <a:off x="-8468" y="145319"/>
            <a:ext cx="8771467" cy="1529833"/>
          </a:xfrm>
          <a:prstGeom prst="rect">
            <a:avLst/>
          </a:prstGeom>
          <a:noFill/>
          <a:ln>
            <a:noFill/>
          </a:ln>
        </p:spPr>
        <p:txBody>
          <a:bodyPr spcFirstLastPara="1" wrap="square" lIns="91425" tIns="45700" rIns="91425" bIns="45700" anchor="ctr" anchorCtr="0">
            <a:normAutofit/>
          </a:bodyPr>
          <a:lstStyle/>
          <a:p>
            <a:pPr marL="0" marR="0" lvl="0" indent="0" algn="l" rtl="0">
              <a:lnSpc>
                <a:spcPct val="100000"/>
              </a:lnSpc>
              <a:spcBef>
                <a:spcPts val="0"/>
              </a:spcBef>
              <a:spcAft>
                <a:spcPts val="0"/>
              </a:spcAft>
              <a:buClr>
                <a:schemeClr val="dk1"/>
              </a:buClr>
              <a:buSzPts val="3200"/>
              <a:buFont typeface="Calibri"/>
              <a:buNone/>
            </a:pPr>
            <a:endParaRPr sz="1400" b="0" i="0" u="none" strike="noStrike" cap="none">
              <a:solidFill>
                <a:srgbClr val="000000"/>
              </a:solidFill>
              <a:latin typeface="Arial"/>
              <a:ea typeface="Arial"/>
              <a:cs typeface="Arial"/>
              <a:sym typeface="Arial"/>
            </a:endParaRPr>
          </a:p>
        </p:txBody>
      </p:sp>
      <p:pic>
        <p:nvPicPr>
          <p:cNvPr id="444" name="Google Shape;444;p19"/>
          <p:cNvPicPr preferRelativeResize="0"/>
          <p:nvPr/>
        </p:nvPicPr>
        <p:blipFill rotWithShape="1">
          <a:blip r:embed="rId3">
            <a:alphaModFix/>
          </a:blip>
          <a:srcRect/>
          <a:stretch/>
        </p:blipFill>
        <p:spPr>
          <a:xfrm>
            <a:off x="7990768" y="587655"/>
            <a:ext cx="3556669" cy="5278772"/>
          </a:xfrm>
          <a:prstGeom prst="rect">
            <a:avLst/>
          </a:prstGeom>
          <a:noFill/>
          <a:ln>
            <a:noFill/>
          </a:ln>
        </p:spPr>
      </p:pic>
      <p:sp>
        <p:nvSpPr>
          <p:cNvPr id="445" name="Google Shape;445;p19"/>
          <p:cNvSpPr txBox="1"/>
          <p:nvPr/>
        </p:nvSpPr>
        <p:spPr>
          <a:xfrm>
            <a:off x="2636167" y="5864378"/>
            <a:ext cx="7116515" cy="76940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1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https://heyorca.com/blog/social-media-strategy/142-engaging-social-media-question-ideas-with-tips-examples/</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100" b="0" i="0" u="sng" strike="noStrike" cap="none">
                <a:solidFill>
                  <a:srgbClr val="161249"/>
                </a:solidFill>
                <a:latin typeface="Arial"/>
                <a:ea typeface="Arial"/>
                <a:cs typeface="Arial"/>
                <a:sym typeface="Arial"/>
                <a:hlinkClick r:id="rId5">
                  <a:extLst>
                    <a:ext uri="{A12FA001-AC4F-418D-AE19-62706E023703}">
                      <ahyp:hlinkClr xmlns:ahyp="http://schemas.microsoft.com/office/drawing/2018/hyperlinkcolor" val="tx"/>
                    </a:ext>
                  </a:extLst>
                </a:hlinkClick>
              </a:rPr>
              <a:t>https://blog.hootsuite.com/content-idea-cheat-sheet/</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100" b="0" i="0" u="none" strike="noStrike" cap="none">
                <a:solidFill>
                  <a:srgbClr val="161249"/>
                </a:solidFill>
                <a:latin typeface="Arial"/>
                <a:ea typeface="Arial"/>
                <a:cs typeface="Arial"/>
                <a:sym typeface="Arial"/>
              </a:rPr>
              <a:t>https://blog.sagipl.com/social-media-post-content-ideas/</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100" b="0" i="0" u="none" strike="noStrike" cap="none">
                <a:solidFill>
                  <a:srgbClr val="161249"/>
                </a:solidFill>
                <a:latin typeface="Arial"/>
                <a:ea typeface="Arial"/>
                <a:cs typeface="Arial"/>
                <a:sym typeface="Arial"/>
              </a:rPr>
              <a:t>https://www.socialmediatoday.com/social-business/buzzsumo-releases-analysis-100-million-facebook-videos</a:t>
            </a:r>
            <a:endParaRPr sz="1100" b="0" i="0" u="none" strike="noStrike" cap="none">
              <a:solidFill>
                <a:srgbClr val="161249"/>
              </a:solidFill>
              <a:latin typeface="Arial"/>
              <a:ea typeface="Arial"/>
              <a:cs typeface="Arial"/>
              <a:sym typeface="Arial"/>
            </a:endParaRPr>
          </a:p>
        </p:txBody>
      </p:sp>
      <p:sp>
        <p:nvSpPr>
          <p:cNvPr id="446" name="Google Shape;446;p19"/>
          <p:cNvSpPr txBox="1">
            <a:spLocks noGrp="1"/>
          </p:cNvSpPr>
          <p:nvPr>
            <p:ph type="title"/>
          </p:nvPr>
        </p:nvSpPr>
        <p:spPr>
          <a:xfrm>
            <a:off x="381527" y="302656"/>
            <a:ext cx="7991475" cy="1325563"/>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dirty="0"/>
              <a:t>Tactieken voor betrokkenheid</a:t>
            </a:r>
            <a:br>
              <a:rPr lang="fi-FI" dirty="0"/>
            </a:br>
            <a:endParaRPr dirty="0"/>
          </a:p>
        </p:txBody>
      </p:sp>
      <p:sp>
        <p:nvSpPr>
          <p:cNvPr id="447" name="Google Shape;447;p19"/>
          <p:cNvSpPr txBox="1">
            <a:spLocks noGrp="1"/>
          </p:cNvSpPr>
          <p:nvPr>
            <p:ph type="body" idx="1"/>
          </p:nvPr>
        </p:nvSpPr>
        <p:spPr>
          <a:xfrm>
            <a:off x="875842" y="1123950"/>
            <a:ext cx="5422900" cy="4206183"/>
          </a:xfrm>
          <a:prstGeom prst="rect">
            <a:avLst/>
          </a:prstGeom>
          <a:noFill/>
          <a:ln>
            <a:noFill/>
          </a:ln>
        </p:spPr>
        <p:txBody>
          <a:bodyPr spcFirstLastPara="1" wrap="square" lIns="91425" tIns="45700" rIns="91425" bIns="45700" anchor="t" anchorCtr="0">
            <a:normAutofit fontScale="70000" lnSpcReduction="20000"/>
          </a:bodyPr>
          <a:lstStyle/>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Organiseer een commentaarwedstrijd</a:t>
            </a:r>
            <a:endParaRPr/>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Stel merkgerelateerde vragen</a:t>
            </a:r>
            <a:endParaRPr/>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Vragen verzamelen via opmerkingen</a:t>
            </a:r>
            <a:endParaRPr/>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Deel een shout-out voor inhoud die is gemaakt door je fans en klanten</a:t>
            </a:r>
            <a:endParaRPr sz="2000" b="0" i="0" u="none" strike="noStrike" cap="none"/>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Vraag feedback van het publiek</a:t>
            </a:r>
            <a:endParaRPr sz="2000" b="0" i="0" u="none" strike="noStrike" cap="none"/>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Anticiperen op en voldoen aan de behoeften van je gemeenschap met inhoud</a:t>
            </a:r>
            <a:endParaRPr sz="2000" b="0" i="0" u="none" strike="noStrike" cap="none"/>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Speel in op wat actueel is</a:t>
            </a:r>
            <a:endParaRPr sz="2000" b="0" i="0" u="none" strike="noStrike" cap="none"/>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Praat over betrokkenheid bij de gemeenschap en de impact buiten het bedrijfsleven</a:t>
            </a:r>
            <a:endParaRPr sz="2000" b="0" i="0" u="none" strike="noStrike" cap="none"/>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Ga live</a:t>
            </a:r>
            <a:endParaRPr sz="2000" b="0" i="0" u="none" strike="noStrike" cap="none"/>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pic>
        <p:nvPicPr>
          <p:cNvPr id="453" name="Google Shape;453;g1dbfeb6607e_0_480"/>
          <p:cNvPicPr preferRelativeResize="0"/>
          <p:nvPr/>
        </p:nvPicPr>
        <p:blipFill rotWithShape="1">
          <a:blip r:embed="rId3">
            <a:alphaModFix/>
          </a:blip>
          <a:srcRect/>
          <a:stretch/>
        </p:blipFill>
        <p:spPr>
          <a:xfrm>
            <a:off x="1081386" y="824145"/>
            <a:ext cx="10444127" cy="5000075"/>
          </a:xfrm>
          <a:prstGeom prst="rect">
            <a:avLst/>
          </a:prstGeom>
          <a:noFill/>
          <a:ln>
            <a:noFill/>
          </a:ln>
        </p:spPr>
      </p:pic>
      <p:sp>
        <p:nvSpPr>
          <p:cNvPr id="454" name="Google Shape;454;g1dbfeb6607e_0_480"/>
          <p:cNvSpPr txBox="1"/>
          <p:nvPr/>
        </p:nvSpPr>
        <p:spPr>
          <a:xfrm>
            <a:off x="450326" y="324924"/>
            <a:ext cx="4502400" cy="8001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chemeClr val="dk1"/>
              </a:solidFill>
              <a:latin typeface="Overlock"/>
              <a:ea typeface="Overlock"/>
              <a:cs typeface="Overlock"/>
              <a:sym typeface="Overlock"/>
            </a:endParaRPr>
          </a:p>
        </p:txBody>
      </p:sp>
      <p:sp>
        <p:nvSpPr>
          <p:cNvPr id="455" name="Google Shape;455;g1dbfeb6607e_0_480"/>
          <p:cNvSpPr txBox="1"/>
          <p:nvPr/>
        </p:nvSpPr>
        <p:spPr>
          <a:xfrm>
            <a:off x="5396474" y="5837201"/>
            <a:ext cx="5223900" cy="1031021"/>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1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https://www.postplanner.com/blog/types-of-social-media-content </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100" b="0" i="0" u="sng" strike="noStrike" cap="none">
                <a:solidFill>
                  <a:srgbClr val="161249"/>
                </a:solidFill>
                <a:latin typeface="Arial"/>
                <a:ea typeface="Arial"/>
                <a:cs typeface="Arial"/>
                <a:sym typeface="Arial"/>
                <a:hlinkClick r:id="rId5">
                  <a:extLst>
                    <a:ext uri="{A12FA001-AC4F-418D-AE19-62706E023703}">
                      <ahyp:hlinkClr xmlns:ahyp="http://schemas.microsoft.com/office/drawing/2018/hyperlinkcolor" val="tx"/>
                    </a:ext>
                  </a:extLst>
                </a:hlinkClick>
              </a:rPr>
              <a:t>Verschillende soorten inhoud voor sociale media - feedalpha</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100" b="0" i="0" u="sng" strike="noStrike" cap="none">
                <a:solidFill>
                  <a:srgbClr val="161249"/>
                </a:solidFill>
                <a:latin typeface="Arial"/>
                <a:ea typeface="Arial"/>
                <a:cs typeface="Arial"/>
                <a:sym typeface="Arial"/>
                <a:hlinkClick r:id="rId6">
                  <a:extLst>
                    <a:ext uri="{A12FA001-AC4F-418D-AE19-62706E023703}">
                      <ahyp:hlinkClr xmlns:ahyp="http://schemas.microsoft.com/office/drawing/2018/hyperlinkcolor" val="tx"/>
                    </a:ext>
                  </a:extLst>
                </a:hlinkClick>
              </a:rPr>
              <a:t>https://www.cutedigitalmedia.com/blog/en/what-types-of-content-work-best-for-each-social-network/</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100" b="0" i="0" u="none" strike="noStrike" cap="none">
              <a:solidFill>
                <a:srgbClr val="161249"/>
              </a:solidFill>
              <a:latin typeface="Arial"/>
              <a:ea typeface="Arial"/>
              <a:cs typeface="Arial"/>
              <a:sym typeface="Arial"/>
            </a:endParaRPr>
          </a:p>
        </p:txBody>
      </p:sp>
      <p:sp>
        <p:nvSpPr>
          <p:cNvPr id="456" name="Google Shape;456;g1dbfeb6607e_0_480"/>
          <p:cNvSpPr txBox="1">
            <a:spLocks noGrp="1"/>
          </p:cNvSpPr>
          <p:nvPr>
            <p:ph type="title"/>
          </p:nvPr>
        </p:nvSpPr>
        <p:spPr>
          <a:xfrm>
            <a:off x="2625722" y="50153"/>
            <a:ext cx="6940556" cy="761011"/>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Verscheidenheid aan inhoud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21"/>
          <p:cNvSpPr txBox="1"/>
          <p:nvPr/>
        </p:nvSpPr>
        <p:spPr>
          <a:xfrm>
            <a:off x="952500" y="254049"/>
            <a:ext cx="10233426" cy="120028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i-FI" sz="3600" b="1" i="0" u="none" strike="noStrike" cap="none">
                <a:solidFill>
                  <a:srgbClr val="161249"/>
                </a:solidFill>
                <a:latin typeface="Arial"/>
                <a:ea typeface="Arial"/>
                <a:cs typeface="Arial"/>
                <a:sym typeface="Arial"/>
              </a:rPr>
              <a:t>Hoe vaak moet je publiceren in sociale media?</a:t>
            </a:r>
            <a:endParaRPr sz="1800" b="0" i="0" u="none" strike="noStrike" cap="none">
              <a:solidFill>
                <a:srgbClr val="161249"/>
              </a:solidFill>
              <a:latin typeface="Arial"/>
              <a:ea typeface="Arial"/>
              <a:cs typeface="Arial"/>
              <a:sym typeface="Arial"/>
            </a:endParaRPr>
          </a:p>
        </p:txBody>
      </p:sp>
      <p:pic>
        <p:nvPicPr>
          <p:cNvPr id="462" name="Google Shape;462;p21" descr="Icon&#10;&#10;Description automatically generated"/>
          <p:cNvPicPr preferRelativeResize="0"/>
          <p:nvPr/>
        </p:nvPicPr>
        <p:blipFill rotWithShape="1">
          <a:blip r:embed="rId3">
            <a:alphaModFix/>
          </a:blip>
          <a:srcRect/>
          <a:stretch/>
        </p:blipFill>
        <p:spPr>
          <a:xfrm>
            <a:off x="6663650" y="2251274"/>
            <a:ext cx="529925" cy="596166"/>
          </a:xfrm>
          <a:prstGeom prst="rect">
            <a:avLst/>
          </a:prstGeom>
          <a:noFill/>
          <a:ln>
            <a:noFill/>
          </a:ln>
        </p:spPr>
      </p:pic>
      <p:pic>
        <p:nvPicPr>
          <p:cNvPr id="463" name="Google Shape;463;p21" descr="Icon&#10;&#10;Description automatically generated"/>
          <p:cNvPicPr preferRelativeResize="0"/>
          <p:nvPr/>
        </p:nvPicPr>
        <p:blipFill rotWithShape="1">
          <a:blip r:embed="rId4">
            <a:alphaModFix/>
          </a:blip>
          <a:srcRect/>
          <a:stretch/>
        </p:blipFill>
        <p:spPr>
          <a:xfrm>
            <a:off x="4991624" y="2287262"/>
            <a:ext cx="575800" cy="575800"/>
          </a:xfrm>
          <a:prstGeom prst="rect">
            <a:avLst/>
          </a:prstGeom>
          <a:noFill/>
          <a:ln>
            <a:noFill/>
          </a:ln>
        </p:spPr>
      </p:pic>
      <p:pic>
        <p:nvPicPr>
          <p:cNvPr id="464" name="Google Shape;464;p21" descr="A picture containing ax, vector graphics&#10;&#10;Description automatically generated"/>
          <p:cNvPicPr preferRelativeResize="0"/>
          <p:nvPr/>
        </p:nvPicPr>
        <p:blipFill rotWithShape="1">
          <a:blip r:embed="rId5">
            <a:alphaModFix/>
          </a:blip>
          <a:srcRect/>
          <a:stretch/>
        </p:blipFill>
        <p:spPr>
          <a:xfrm>
            <a:off x="8289812" y="2310770"/>
            <a:ext cx="643075" cy="528779"/>
          </a:xfrm>
          <a:prstGeom prst="rect">
            <a:avLst/>
          </a:prstGeom>
          <a:noFill/>
          <a:ln>
            <a:noFill/>
          </a:ln>
        </p:spPr>
      </p:pic>
      <p:pic>
        <p:nvPicPr>
          <p:cNvPr id="465" name="Google Shape;465;p21" descr="Logo&#10;&#10;Description automatically generated"/>
          <p:cNvPicPr preferRelativeResize="0"/>
          <p:nvPr/>
        </p:nvPicPr>
        <p:blipFill rotWithShape="1">
          <a:blip r:embed="rId6">
            <a:alphaModFix/>
          </a:blip>
          <a:srcRect/>
          <a:stretch/>
        </p:blipFill>
        <p:spPr>
          <a:xfrm>
            <a:off x="3213800" y="2310202"/>
            <a:ext cx="529928" cy="529928"/>
          </a:xfrm>
          <a:prstGeom prst="rect">
            <a:avLst/>
          </a:prstGeom>
          <a:noFill/>
          <a:ln>
            <a:noFill/>
          </a:ln>
        </p:spPr>
      </p:pic>
      <p:graphicFrame>
        <p:nvGraphicFramePr>
          <p:cNvPr id="466" name="Google Shape;466;p21"/>
          <p:cNvGraphicFramePr/>
          <p:nvPr/>
        </p:nvGraphicFramePr>
        <p:xfrm>
          <a:off x="952500" y="2088000"/>
          <a:ext cx="10287000" cy="2148630"/>
        </p:xfrm>
        <a:graphic>
          <a:graphicData uri="http://schemas.openxmlformats.org/drawingml/2006/table">
            <a:tbl>
              <a:tblPr>
                <a:noFill/>
                <a:tableStyleId>{B9C15618-AB2E-4DD8-A7A3-DAEAFE0CCBBA}</a:tableStyleId>
              </a:tblPr>
              <a:tblGrid>
                <a:gridCol w="1714500">
                  <a:extLst>
                    <a:ext uri="{9D8B030D-6E8A-4147-A177-3AD203B41FA5}">
                      <a16:colId xmlns:a16="http://schemas.microsoft.com/office/drawing/2014/main" val="20000"/>
                    </a:ext>
                  </a:extLst>
                </a:gridCol>
                <a:gridCol w="1714500">
                  <a:extLst>
                    <a:ext uri="{9D8B030D-6E8A-4147-A177-3AD203B41FA5}">
                      <a16:colId xmlns:a16="http://schemas.microsoft.com/office/drawing/2014/main" val="20001"/>
                    </a:ext>
                  </a:extLst>
                </a:gridCol>
                <a:gridCol w="1714500">
                  <a:extLst>
                    <a:ext uri="{9D8B030D-6E8A-4147-A177-3AD203B41FA5}">
                      <a16:colId xmlns:a16="http://schemas.microsoft.com/office/drawing/2014/main" val="20002"/>
                    </a:ext>
                  </a:extLst>
                </a:gridCol>
                <a:gridCol w="1714500">
                  <a:extLst>
                    <a:ext uri="{9D8B030D-6E8A-4147-A177-3AD203B41FA5}">
                      <a16:colId xmlns:a16="http://schemas.microsoft.com/office/drawing/2014/main" val="20003"/>
                    </a:ext>
                  </a:extLst>
                </a:gridCol>
                <a:gridCol w="1714500">
                  <a:extLst>
                    <a:ext uri="{9D8B030D-6E8A-4147-A177-3AD203B41FA5}">
                      <a16:colId xmlns:a16="http://schemas.microsoft.com/office/drawing/2014/main" val="20004"/>
                    </a:ext>
                  </a:extLst>
                </a:gridCol>
                <a:gridCol w="1714500">
                  <a:extLst>
                    <a:ext uri="{9D8B030D-6E8A-4147-A177-3AD203B41FA5}">
                      <a16:colId xmlns:a16="http://schemas.microsoft.com/office/drawing/2014/main" val="20005"/>
                    </a:ext>
                  </a:extLst>
                </a:gridCol>
              </a:tblGrid>
              <a:tr h="960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0"/>
                  </a:ext>
                </a:extLst>
              </a:tr>
              <a:tr h="381000">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Minimaal</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keer/dag</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keer/week</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keer/week</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keer/dag</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2 keer/week</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Ideaal</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3-4 keer/dag</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1-2 keer/dag</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keer/dag</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5 keer/dag</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keer/dag</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Maximaal</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5 keer/dag</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3 keer/dag</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2 /times dag</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30 keer/dag</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keer/dag</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pic>
        <p:nvPicPr>
          <p:cNvPr id="467" name="Google Shape;467;p21"/>
          <p:cNvPicPr preferRelativeResize="0"/>
          <p:nvPr/>
        </p:nvPicPr>
        <p:blipFill rotWithShape="1">
          <a:blip r:embed="rId7">
            <a:alphaModFix/>
          </a:blip>
          <a:srcRect/>
          <a:stretch/>
        </p:blipFill>
        <p:spPr>
          <a:xfrm>
            <a:off x="9775326" y="2216088"/>
            <a:ext cx="1187400" cy="666555"/>
          </a:xfrm>
          <a:prstGeom prst="rect">
            <a:avLst/>
          </a:prstGeom>
          <a:noFill/>
          <a:ln>
            <a:noFill/>
          </a:ln>
        </p:spPr>
      </p:pic>
      <p:sp>
        <p:nvSpPr>
          <p:cNvPr id="468" name="Google Shape;468;p21"/>
          <p:cNvSpPr txBox="1"/>
          <p:nvPr/>
        </p:nvSpPr>
        <p:spPr>
          <a:xfrm>
            <a:off x="6940026" y="6009800"/>
            <a:ext cx="6858000" cy="73863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b="0" i="0" u="sng" strike="noStrike" cap="none">
                <a:solidFill>
                  <a:srgbClr val="161249"/>
                </a:solidFill>
                <a:latin typeface="Arial"/>
                <a:ea typeface="Arial"/>
                <a:cs typeface="Arial"/>
                <a:sym typeface="Arial"/>
                <a:hlinkClick r:id="rId8">
                  <a:extLst>
                    <a:ext uri="{A12FA001-AC4F-418D-AE19-62706E023703}">
                      <ahyp:hlinkClr xmlns:ahyp="http://schemas.microsoft.com/office/drawing/2018/hyperlinkcolor" val="tx"/>
                    </a:ext>
                  </a:extLst>
                </a:hlinkClick>
              </a:rPr>
              <a:t>https://louisem.com/144557/often-post-social-media</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200" b="0" i="0" u="sng" strike="noStrike" cap="none">
                <a:solidFill>
                  <a:srgbClr val="161249"/>
                </a:solidFill>
                <a:latin typeface="Arial"/>
                <a:ea typeface="Arial"/>
                <a:cs typeface="Arial"/>
                <a:sym typeface="Arial"/>
                <a:hlinkClick r:id="rId9">
                  <a:extLst>
                    <a:ext uri="{A12FA001-AC4F-418D-AE19-62706E023703}">
                      <ahyp:hlinkClr xmlns:ahyp="http://schemas.microsoft.com/office/drawing/2018/hyperlinkcolor" val="tx"/>
                    </a:ext>
                  </a:extLst>
                </a:hlinkClick>
              </a:rPr>
              <a:t>https://blog.hootsuite.com/how-often-to-post-on-social-media/</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Google Shape;473;g23761bece99_0_21"/>
          <p:cNvSpPr txBox="1">
            <a:spLocks noGrp="1"/>
          </p:cNvSpPr>
          <p:nvPr>
            <p:ph type="body" idx="4294967295"/>
          </p:nvPr>
        </p:nvSpPr>
        <p:spPr>
          <a:xfrm>
            <a:off x="838200" y="441575"/>
            <a:ext cx="10515600" cy="55308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1AA81"/>
              </a:buClr>
              <a:buSzPts val="3200"/>
              <a:buFont typeface="Arial"/>
              <a:buNone/>
            </a:pPr>
            <a:r>
              <a:rPr lang="fi-FI" sz="3200" b="1" dirty="0">
                <a:solidFill>
                  <a:srgbClr val="11AA81"/>
                </a:solidFill>
              </a:rPr>
              <a:t>Wanneer </a:t>
            </a:r>
            <a:r>
              <a:rPr lang="fi-FI" sz="3200" b="1" dirty="0" err="1">
                <a:solidFill>
                  <a:srgbClr val="11AA81"/>
                </a:solidFill>
              </a:rPr>
              <a:t>posten</a:t>
            </a:r>
            <a:r>
              <a:rPr lang="fi-FI" sz="3200" b="1" dirty="0">
                <a:solidFill>
                  <a:srgbClr val="11AA81"/>
                </a:solidFill>
              </a:rPr>
              <a:t>?</a:t>
            </a:r>
            <a:endParaRPr sz="3200" b="1" dirty="0">
              <a:solidFill>
                <a:srgbClr val="11AA81"/>
              </a:solidFill>
            </a:endParaRPr>
          </a:p>
          <a:p>
            <a:pPr marL="0" lvl="0" indent="0" algn="l" rtl="0">
              <a:lnSpc>
                <a:spcPct val="90000"/>
              </a:lnSpc>
              <a:spcBef>
                <a:spcPts val="0"/>
              </a:spcBef>
              <a:spcAft>
                <a:spcPts val="0"/>
              </a:spcAft>
              <a:buClr>
                <a:srgbClr val="11AA81"/>
              </a:buClr>
              <a:buSzPts val="3200"/>
              <a:buFont typeface="Arial"/>
              <a:buNone/>
            </a:pPr>
            <a:endParaRPr b="1" dirty="0">
              <a:solidFill>
                <a:srgbClr val="11AA81"/>
              </a:solidFill>
            </a:endParaRPr>
          </a:p>
          <a:p>
            <a:pPr marL="228600" marR="0" lvl="0" indent="-222250" algn="l" rtl="0">
              <a:lnSpc>
                <a:spcPct val="115000"/>
              </a:lnSpc>
              <a:spcBef>
                <a:spcPts val="0"/>
              </a:spcBef>
              <a:spcAft>
                <a:spcPts val="0"/>
              </a:spcAft>
              <a:buClr>
                <a:srgbClr val="11AA81"/>
              </a:buClr>
              <a:buSzPts val="2750"/>
              <a:buFont typeface="Arial"/>
              <a:buChar char="•"/>
            </a:pPr>
            <a:r>
              <a:rPr lang="fi-FI" sz="1800" dirty="0" err="1"/>
              <a:t>De beste tijd </a:t>
            </a:r>
            <a:r>
              <a:rPr lang="fi-FI" sz="1800" dirty="0"/>
              <a:t>om </a:t>
            </a:r>
            <a:r>
              <a:rPr lang="fi-FI" sz="1800" dirty="0" err="1"/>
              <a:t>te posten </a:t>
            </a:r>
            <a:r>
              <a:rPr lang="fi-FI" sz="1800" dirty="0"/>
              <a:t>op </a:t>
            </a:r>
            <a:r>
              <a:rPr lang="fi-FI" sz="1800" dirty="0" err="1"/>
              <a:t>sociale </a:t>
            </a:r>
            <a:r>
              <a:rPr lang="fi-FI" sz="1800" dirty="0"/>
              <a:t>media </a:t>
            </a:r>
            <a:r>
              <a:rPr lang="fi-FI" sz="1800" dirty="0" err="1"/>
              <a:t>verschilt per kanaal</a:t>
            </a:r>
            <a:endParaRPr sz="1800" dirty="0"/>
          </a:p>
          <a:p>
            <a:pPr marL="685800" marR="0" lvl="0" indent="-222250" algn="l" rtl="0">
              <a:lnSpc>
                <a:spcPct val="115000"/>
              </a:lnSpc>
              <a:spcBef>
                <a:spcPts val="0"/>
              </a:spcBef>
              <a:spcAft>
                <a:spcPts val="0"/>
              </a:spcAft>
              <a:buClr>
                <a:srgbClr val="11AA81"/>
              </a:buClr>
              <a:buSzPts val="2750"/>
              <a:buFont typeface="Arial"/>
              <a:buChar char="•"/>
            </a:pPr>
            <a:r>
              <a:rPr lang="fi-FI" sz="1800" dirty="0"/>
              <a:t>Instagram</a:t>
            </a:r>
            <a:endParaRPr sz="1800" dirty="0"/>
          </a:p>
          <a:p>
            <a:pPr marL="1143000" marR="0" lvl="1" indent="-238125" algn="l" rtl="0">
              <a:lnSpc>
                <a:spcPct val="115000"/>
              </a:lnSpc>
              <a:spcBef>
                <a:spcPts val="0"/>
              </a:spcBef>
              <a:spcAft>
                <a:spcPts val="0"/>
              </a:spcAft>
              <a:buClr>
                <a:srgbClr val="11AA81"/>
              </a:buClr>
              <a:buSzPts val="2550"/>
              <a:buFont typeface="Arial"/>
              <a:buChar char="•"/>
            </a:pPr>
            <a:r>
              <a:rPr lang="fi-FI" sz="1600" dirty="0" err="1"/>
              <a:t>De </a:t>
            </a:r>
            <a:r>
              <a:rPr lang="fi-FI" sz="1600" dirty="0"/>
              <a:t>beste </a:t>
            </a:r>
            <a:r>
              <a:rPr lang="fi-FI" sz="1600" dirty="0" err="1"/>
              <a:t>tijden zijn </a:t>
            </a:r>
            <a:r>
              <a:rPr lang="fi-FI" sz="1600" dirty="0"/>
              <a:t>18.00 - 21.00 uur en 12.00 - 18.00 uur. </a:t>
            </a:r>
            <a:endParaRPr sz="1600" dirty="0"/>
          </a:p>
          <a:p>
            <a:pPr marL="1143000" marR="0" lvl="1" indent="-238125" algn="l" rtl="0">
              <a:lnSpc>
                <a:spcPct val="115000"/>
              </a:lnSpc>
              <a:spcBef>
                <a:spcPts val="0"/>
              </a:spcBef>
              <a:spcAft>
                <a:spcPts val="0"/>
              </a:spcAft>
              <a:buClr>
                <a:srgbClr val="11AA81"/>
              </a:buClr>
              <a:buSzPts val="2550"/>
              <a:buFont typeface="Arial"/>
              <a:buChar char="•"/>
            </a:pPr>
            <a:r>
              <a:rPr lang="fi-FI" sz="1600" dirty="0"/>
              <a:t>De beste </a:t>
            </a:r>
            <a:r>
              <a:rPr lang="fi-FI" sz="1600" dirty="0" err="1"/>
              <a:t>dag </a:t>
            </a:r>
            <a:r>
              <a:rPr lang="fi-FI" sz="1600" dirty="0"/>
              <a:t>om </a:t>
            </a:r>
            <a:r>
              <a:rPr lang="fi-FI" sz="1600" dirty="0" err="1"/>
              <a:t>te posten </a:t>
            </a:r>
            <a:r>
              <a:rPr lang="fi-FI" sz="1600" dirty="0"/>
              <a:t>is </a:t>
            </a:r>
            <a:r>
              <a:rPr lang="fi-FI" sz="1600" dirty="0" err="1"/>
              <a:t>zaterdag</a:t>
            </a:r>
            <a:endParaRPr sz="1600" dirty="0"/>
          </a:p>
          <a:p>
            <a:pPr marL="685800" marR="0" lvl="0" indent="-222250" algn="l" rtl="0">
              <a:lnSpc>
                <a:spcPct val="115000"/>
              </a:lnSpc>
              <a:spcBef>
                <a:spcPts val="0"/>
              </a:spcBef>
              <a:spcAft>
                <a:spcPts val="0"/>
              </a:spcAft>
              <a:buClr>
                <a:srgbClr val="11AA81"/>
              </a:buClr>
              <a:buSzPts val="2750"/>
              <a:buFont typeface="Arial"/>
              <a:buChar char="•"/>
            </a:pPr>
            <a:r>
              <a:rPr lang="fi-FI" sz="1800" dirty="0"/>
              <a:t>Facebook</a:t>
            </a:r>
            <a:endParaRPr sz="1800" dirty="0"/>
          </a:p>
          <a:p>
            <a:pPr marL="1143000" lvl="1" indent="-238125" algn="l" rtl="0">
              <a:lnSpc>
                <a:spcPct val="115000"/>
              </a:lnSpc>
              <a:spcBef>
                <a:spcPts val="0"/>
              </a:spcBef>
              <a:spcAft>
                <a:spcPts val="0"/>
              </a:spcAft>
              <a:buClr>
                <a:srgbClr val="11AA81"/>
              </a:buClr>
              <a:buSzPts val="2550"/>
              <a:buChar char="•"/>
            </a:pPr>
            <a:r>
              <a:rPr lang="fi-FI" sz="1600" dirty="0" err="1"/>
              <a:t>De </a:t>
            </a:r>
            <a:r>
              <a:rPr lang="fi-FI" sz="1600" dirty="0"/>
              <a:t>beste </a:t>
            </a:r>
            <a:r>
              <a:rPr lang="fi-FI" sz="1600" dirty="0" err="1"/>
              <a:t>tijden zijn </a:t>
            </a:r>
            <a:r>
              <a:rPr lang="fi-FI" sz="1600" dirty="0"/>
              <a:t>18.00 - 21.00 uur en 12.00 - 15.00 uur. </a:t>
            </a:r>
            <a:endParaRPr sz="1600" dirty="0"/>
          </a:p>
          <a:p>
            <a:pPr marL="1143000" lvl="1" indent="-238125" algn="l" rtl="0">
              <a:lnSpc>
                <a:spcPct val="115000"/>
              </a:lnSpc>
              <a:spcBef>
                <a:spcPts val="0"/>
              </a:spcBef>
              <a:spcAft>
                <a:spcPts val="0"/>
              </a:spcAft>
              <a:buClr>
                <a:srgbClr val="11AA81"/>
              </a:buClr>
              <a:buSzPts val="2550"/>
              <a:buChar char="•"/>
            </a:pPr>
            <a:r>
              <a:rPr lang="fi-FI" sz="1600" dirty="0"/>
              <a:t>De beste </a:t>
            </a:r>
            <a:r>
              <a:rPr lang="fi-FI" sz="1600" dirty="0" err="1"/>
              <a:t>dagen </a:t>
            </a:r>
            <a:r>
              <a:rPr lang="fi-FI" sz="1600" dirty="0"/>
              <a:t>om </a:t>
            </a:r>
            <a:r>
              <a:rPr lang="fi-FI" sz="1600" dirty="0" err="1"/>
              <a:t>te posten zijn vrijdag </a:t>
            </a:r>
            <a:r>
              <a:rPr lang="fi-FI" sz="1600" dirty="0"/>
              <a:t>en </a:t>
            </a:r>
            <a:r>
              <a:rPr lang="fi-FI" sz="1600" dirty="0" err="1"/>
              <a:t>zaterdag</a:t>
            </a:r>
            <a:endParaRPr lang="fi-FI" sz="1600" dirty="0"/>
          </a:p>
          <a:p>
            <a:pPr marL="685800" indent="-238125">
              <a:lnSpc>
                <a:spcPct val="115000"/>
              </a:lnSpc>
              <a:spcBef>
                <a:spcPts val="0"/>
              </a:spcBef>
              <a:buClr>
                <a:srgbClr val="11AA81"/>
              </a:buClr>
              <a:buSzPts val="2550"/>
            </a:pPr>
            <a:endParaRPr lang="fi-FI" sz="2200" dirty="0"/>
          </a:p>
          <a:p>
            <a:pPr marL="685800" indent="-238125">
              <a:lnSpc>
                <a:spcPct val="115000"/>
              </a:lnSpc>
              <a:spcBef>
                <a:spcPts val="0"/>
              </a:spcBef>
              <a:buClr>
                <a:srgbClr val="11AA81"/>
              </a:buClr>
              <a:buSzPts val="2550"/>
            </a:pPr>
            <a:r>
              <a:rPr lang="fi-FI" sz="2200" dirty="0" err="1"/>
              <a:t>Er zijn verschillen tussen bedrijven </a:t>
            </a:r>
            <a:r>
              <a:rPr lang="fi-FI" sz="2200" dirty="0"/>
              <a:t>en het </a:t>
            </a:r>
            <a:r>
              <a:rPr lang="fi-FI" sz="2200" dirty="0" err="1"/>
              <a:t>gedrag </a:t>
            </a:r>
            <a:r>
              <a:rPr lang="fi-FI" sz="2200" dirty="0"/>
              <a:t>van </a:t>
            </a:r>
            <a:r>
              <a:rPr lang="fi-FI" sz="2200" dirty="0" err="1"/>
              <a:t>doelgroepen </a:t>
            </a:r>
            <a:r>
              <a:rPr lang="fi-FI" sz="2200" dirty="0"/>
              <a:t>- </a:t>
            </a:r>
            <a:r>
              <a:rPr lang="fi-FI" sz="2200" dirty="0" err="1"/>
              <a:t>test</a:t>
            </a:r>
            <a:r>
              <a:rPr lang="fi-FI" sz="2200" dirty="0"/>
              <a:t>!</a:t>
            </a:r>
            <a:endParaRPr sz="2200" dirty="0"/>
          </a:p>
          <a:p>
            <a:pPr marL="1143000" marR="0" lvl="0" indent="0" algn="l" rtl="0">
              <a:lnSpc>
                <a:spcPct val="115000"/>
              </a:lnSpc>
              <a:spcBef>
                <a:spcPts val="0"/>
              </a:spcBef>
              <a:spcAft>
                <a:spcPts val="0"/>
              </a:spcAft>
              <a:buNone/>
            </a:pPr>
            <a:endParaRPr sz="1800" dirty="0"/>
          </a:p>
          <a:p>
            <a:pPr marL="457200" marR="0" lvl="0" indent="457200" algn="l" rtl="0">
              <a:lnSpc>
                <a:spcPct val="115000"/>
              </a:lnSpc>
              <a:spcBef>
                <a:spcPts val="0"/>
              </a:spcBef>
              <a:spcAft>
                <a:spcPts val="0"/>
              </a:spcAft>
              <a:buNone/>
            </a:pPr>
            <a:endParaRPr sz="1300" dirty="0"/>
          </a:p>
          <a:p>
            <a:pPr marL="457200" marR="0" lvl="0" indent="457200" algn="l" rtl="0">
              <a:lnSpc>
                <a:spcPct val="115000"/>
              </a:lnSpc>
              <a:spcBef>
                <a:spcPts val="0"/>
              </a:spcBef>
              <a:spcAft>
                <a:spcPts val="0"/>
              </a:spcAft>
              <a:buNone/>
            </a:pPr>
            <a:endParaRPr sz="1300" dirty="0"/>
          </a:p>
          <a:p>
            <a:pPr marL="457200" marR="0" lvl="0" indent="457200" algn="l" rtl="0">
              <a:lnSpc>
                <a:spcPct val="115000"/>
              </a:lnSpc>
              <a:spcBef>
                <a:spcPts val="0"/>
              </a:spcBef>
              <a:spcAft>
                <a:spcPts val="0"/>
              </a:spcAft>
              <a:buNone/>
            </a:pPr>
            <a:r>
              <a:rPr lang="fi-FI" sz="1300" dirty="0" err="1"/>
              <a:t>Bron: </a:t>
            </a:r>
            <a:r>
              <a:rPr lang="fi-FI" sz="1300" dirty="0"/>
              <a:t>https://blog.hubspot.com/marketing/best-times-post-pin-tweet-social-media-infographic</a:t>
            </a:r>
            <a:endParaRPr sz="13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pic>
        <p:nvPicPr>
          <p:cNvPr id="478" name="Google Shape;478;p22"/>
          <p:cNvPicPr preferRelativeResize="0"/>
          <p:nvPr/>
        </p:nvPicPr>
        <p:blipFill rotWithShape="1">
          <a:blip r:embed="rId3">
            <a:alphaModFix/>
          </a:blip>
          <a:srcRect/>
          <a:stretch/>
        </p:blipFill>
        <p:spPr>
          <a:xfrm>
            <a:off x="2014950" y="390525"/>
            <a:ext cx="7929150" cy="5655848"/>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3" name="Google Shape;483;p23"/>
          <p:cNvSpPr txBox="1">
            <a:spLocks noGrp="1"/>
          </p:cNvSpPr>
          <p:nvPr>
            <p:ph type="title" idx="4294967295"/>
          </p:nvPr>
        </p:nvSpPr>
        <p:spPr>
          <a:xfrm>
            <a:off x="3824287" y="2590800"/>
            <a:ext cx="4543425" cy="8382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Clr>
                <a:schemeClr val="dk1"/>
              </a:buClr>
              <a:buSzPts val="6000"/>
              <a:buFont typeface="PT Sans"/>
              <a:buNone/>
            </a:pPr>
            <a:r>
              <a:rPr lang="fi-FI" sz="5400" b="1">
                <a:solidFill>
                  <a:schemeClr val="lt1"/>
                </a:solidFill>
              </a:rPr>
              <a:t>Opdrachten</a:t>
            </a:r>
            <a:endParaRPr sz="5400" b="1">
              <a:solidFill>
                <a:schemeClr val="lt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Shape 487"/>
        <p:cNvGrpSpPr/>
        <p:nvPr/>
      </p:nvGrpSpPr>
      <p:grpSpPr>
        <a:xfrm>
          <a:off x="0" y="0"/>
          <a:ext cx="0" cy="0"/>
          <a:chOff x="0" y="0"/>
          <a:chExt cx="0" cy="0"/>
        </a:xfrm>
      </p:grpSpPr>
      <p:sp>
        <p:nvSpPr>
          <p:cNvPr id="488" name="Google Shape;488;g2032c5b5f92_0_0"/>
          <p:cNvSpPr txBox="1">
            <a:spLocks noGrp="1"/>
          </p:cNvSpPr>
          <p:nvPr>
            <p:ph type="body" idx="1"/>
          </p:nvPr>
        </p:nvSpPr>
        <p:spPr>
          <a:xfrm>
            <a:off x="1120777" y="433106"/>
            <a:ext cx="8818738" cy="101463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Activiteit in de klas</a:t>
            </a:r>
            <a:endParaRPr/>
          </a:p>
          <a:p>
            <a:pPr marL="0" lvl="0" indent="0" algn="l" rtl="0">
              <a:lnSpc>
                <a:spcPct val="90000"/>
              </a:lnSpc>
              <a:spcBef>
                <a:spcPts val="1000"/>
              </a:spcBef>
              <a:spcAft>
                <a:spcPts val="0"/>
              </a:spcAft>
              <a:buClr>
                <a:schemeClr val="lt1"/>
              </a:buClr>
              <a:buSzPts val="3200"/>
              <a:buNone/>
            </a:pPr>
            <a:endParaRPr/>
          </a:p>
        </p:txBody>
      </p:sp>
      <p:sp>
        <p:nvSpPr>
          <p:cNvPr id="489" name="Google Shape;489;g2032c5b5f92_0_0"/>
          <p:cNvSpPr txBox="1">
            <a:spLocks noGrp="1"/>
          </p:cNvSpPr>
          <p:nvPr>
            <p:ph type="body" idx="2"/>
          </p:nvPr>
        </p:nvSpPr>
        <p:spPr>
          <a:xfrm>
            <a:off x="1120777" y="1073895"/>
            <a:ext cx="8818738" cy="3817814"/>
          </a:xfrm>
          <a:prstGeom prst="rect">
            <a:avLst/>
          </a:prstGeom>
          <a:noFill/>
          <a:ln>
            <a:noFill/>
          </a:ln>
        </p:spPr>
        <p:txBody>
          <a:bodyPr spcFirstLastPara="1" wrap="square" lIns="0" tIns="0" rIns="0" bIns="0" anchor="t" anchorCtr="0">
            <a:noAutofit/>
          </a:bodyPr>
          <a:lstStyle/>
          <a:p>
            <a:pPr marL="285750" marR="0" lvl="0" indent="-285750" algn="l" rtl="0">
              <a:lnSpc>
                <a:spcPct val="100000"/>
              </a:lnSpc>
              <a:spcBef>
                <a:spcPts val="0"/>
              </a:spcBef>
              <a:spcAft>
                <a:spcPts val="0"/>
              </a:spcAft>
              <a:buClr>
                <a:srgbClr val="11AA81"/>
              </a:buClr>
              <a:buSzPts val="2000"/>
              <a:buFont typeface="Noto Sans Symbols"/>
              <a:buChar char="⮚"/>
            </a:pPr>
            <a:r>
              <a:rPr lang="fi-FI" sz="1800" b="1" i="0" u="none" strike="noStrike" cap="none">
                <a:solidFill>
                  <a:srgbClr val="FFFFFF"/>
                </a:solidFill>
              </a:rPr>
              <a:t>Vorm een groep van 4-5 mensen. </a:t>
            </a:r>
            <a:endParaRPr/>
          </a:p>
          <a:p>
            <a:pPr marL="285750" marR="0" lvl="0" indent="-285750" algn="l" rtl="0">
              <a:lnSpc>
                <a:spcPct val="100000"/>
              </a:lnSpc>
              <a:spcBef>
                <a:spcPts val="0"/>
              </a:spcBef>
              <a:spcAft>
                <a:spcPts val="0"/>
              </a:spcAft>
              <a:buClr>
                <a:srgbClr val="11AA81"/>
              </a:buClr>
              <a:buSzPts val="2000"/>
              <a:buFont typeface="Noto Sans Symbols"/>
              <a:buChar char="⮚"/>
            </a:pPr>
            <a:r>
              <a:rPr lang="fi-FI" sz="1800" b="1" i="0" u="none" strike="noStrike" cap="none">
                <a:solidFill>
                  <a:srgbClr val="FFFFFF"/>
                </a:solidFill>
              </a:rPr>
              <a:t>Kies een interessant bedrijf of interessante organisatie en analyseer de aanwezigheid op sociale media.</a:t>
            </a:r>
            <a:endParaRPr sz="1800" b="0" i="0" u="none" strike="noStrike" cap="none">
              <a:solidFill>
                <a:srgbClr val="FFFFFF"/>
              </a:solidFil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rgbClr val="FFFFFF"/>
              </a:solidFill>
            </a:endParaRPr>
          </a:p>
          <a:p>
            <a:pPr marL="0" marR="0" lvl="0" indent="0" algn="l" rtl="0">
              <a:lnSpc>
                <a:spcPct val="100000"/>
              </a:lnSpc>
              <a:spcBef>
                <a:spcPts val="0"/>
              </a:spcBef>
              <a:spcAft>
                <a:spcPts val="0"/>
              </a:spcAft>
              <a:buClr>
                <a:srgbClr val="000000"/>
              </a:buClr>
              <a:buSzPts val="1800"/>
              <a:buFont typeface="Arial"/>
              <a:buNone/>
            </a:pPr>
            <a:r>
              <a:rPr lang="fi-FI" sz="1800" b="1" i="0" u="none" strike="noStrike" cap="none">
                <a:solidFill>
                  <a:srgbClr val="11AA81"/>
                </a:solidFill>
              </a:rPr>
              <a:t>Geef de volgende informatie: </a:t>
            </a:r>
            <a:endParaRPr sz="1400" b="0" i="0" u="none" strike="noStrike" cap="none">
              <a:solidFill>
                <a:srgbClr val="11AA81"/>
              </a:solidFill>
            </a:endParaRPr>
          </a:p>
          <a:p>
            <a:pPr marL="742950" marR="0" lvl="1" indent="-285750" algn="l" rtl="0">
              <a:lnSpc>
                <a:spcPct val="100000"/>
              </a:lnSpc>
              <a:spcBef>
                <a:spcPts val="0"/>
              </a:spcBef>
              <a:spcAft>
                <a:spcPts val="0"/>
              </a:spcAft>
              <a:buClr>
                <a:srgbClr val="11AA81"/>
              </a:buClr>
              <a:buSzPts val="2700"/>
              <a:buFont typeface="Arial"/>
              <a:buChar char="•"/>
            </a:pPr>
            <a:r>
              <a:rPr lang="fi-FI" sz="1800" b="0" i="0" u="none" strike="noStrike" cap="none">
                <a:solidFill>
                  <a:srgbClr val="FFFFFF"/>
                </a:solidFill>
              </a:rPr>
              <a:t>Een kort overzicht van het bedrijf (bijv. bedrijfstak, grootte, producten/diensten)</a:t>
            </a:r>
            <a:endParaRPr/>
          </a:p>
          <a:p>
            <a:pPr marL="742950" marR="0" lvl="1" indent="-285750" algn="l" rtl="0">
              <a:lnSpc>
                <a:spcPct val="100000"/>
              </a:lnSpc>
              <a:spcBef>
                <a:spcPts val="0"/>
              </a:spcBef>
              <a:spcAft>
                <a:spcPts val="0"/>
              </a:spcAft>
              <a:buClr>
                <a:srgbClr val="11AA81"/>
              </a:buClr>
              <a:buSzPts val="2700"/>
              <a:buFont typeface="Arial"/>
              <a:buChar char="•"/>
            </a:pPr>
            <a:r>
              <a:rPr lang="fi-FI" sz="1800" b="0" i="0" u="none" strike="noStrike" cap="none">
                <a:solidFill>
                  <a:srgbClr val="FFFFFF"/>
                </a:solidFill>
              </a:rPr>
              <a:t>Welke sociale mediakanalen gebruikt het?</a:t>
            </a:r>
            <a:endParaRPr/>
          </a:p>
          <a:p>
            <a:pPr marL="742950" marR="0" lvl="1" indent="-285750" algn="l" rtl="0">
              <a:lnSpc>
                <a:spcPct val="100000"/>
              </a:lnSpc>
              <a:spcBef>
                <a:spcPts val="0"/>
              </a:spcBef>
              <a:spcAft>
                <a:spcPts val="0"/>
              </a:spcAft>
              <a:buClr>
                <a:srgbClr val="11AA81"/>
              </a:buClr>
              <a:buSzPts val="2700"/>
              <a:buFont typeface="Arial"/>
              <a:buChar char="•"/>
            </a:pPr>
            <a:r>
              <a:rPr lang="fi-FI" sz="1800" b="0" i="0" u="none" strike="noStrike" cap="none">
                <a:solidFill>
                  <a:srgbClr val="FFFFFF"/>
                </a:solidFill>
              </a:rPr>
              <a:t>Wat voor soort inhoud produceert het bedrijf voor sociale media? (posts, video's, wedstrijden, enz.)</a:t>
            </a:r>
            <a:endParaRPr/>
          </a:p>
          <a:p>
            <a:pPr marL="742950" marR="0" lvl="1" indent="-285750" algn="l" rtl="0">
              <a:lnSpc>
                <a:spcPct val="100000"/>
              </a:lnSpc>
              <a:spcBef>
                <a:spcPts val="0"/>
              </a:spcBef>
              <a:spcAft>
                <a:spcPts val="0"/>
              </a:spcAft>
              <a:buClr>
                <a:srgbClr val="11AA81"/>
              </a:buClr>
              <a:buSzPts val="2700"/>
              <a:buFont typeface="Arial"/>
              <a:buChar char="•"/>
            </a:pPr>
            <a:r>
              <a:rPr lang="fi-FI" sz="1800" b="0" i="0" u="none" strike="noStrike" cap="none">
                <a:solidFill>
                  <a:srgbClr val="FFFFFF"/>
                </a:solidFill>
              </a:rPr>
              <a:t>Op wie denk je dat hun sociale media gericht zijn?</a:t>
            </a:r>
            <a:endParaRPr/>
          </a:p>
          <a:p>
            <a:pPr marL="742950" marR="0" lvl="1" indent="-285750" algn="l" rtl="0">
              <a:lnSpc>
                <a:spcPct val="100000"/>
              </a:lnSpc>
              <a:spcBef>
                <a:spcPts val="0"/>
              </a:spcBef>
              <a:spcAft>
                <a:spcPts val="0"/>
              </a:spcAft>
              <a:buClr>
                <a:srgbClr val="11AA81"/>
              </a:buClr>
              <a:buSzPts val="2700"/>
              <a:buFont typeface="Arial"/>
              <a:buChar char="•"/>
            </a:pPr>
            <a:r>
              <a:rPr lang="fi-FI" sz="1800" b="0" i="0" u="none" strike="noStrike" cap="none">
                <a:solidFill>
                  <a:srgbClr val="FFFFFF"/>
                </a:solidFill>
              </a:rPr>
              <a:t>Denk je dat de inhoud interessant is voor de doelgroep van het bedrijf?</a:t>
            </a:r>
            <a:endParaRPr/>
          </a:p>
          <a:p>
            <a:pPr marL="742950" marR="0" lvl="1" indent="-285750" algn="l" rtl="0">
              <a:lnSpc>
                <a:spcPct val="100000"/>
              </a:lnSpc>
              <a:spcBef>
                <a:spcPts val="0"/>
              </a:spcBef>
              <a:spcAft>
                <a:spcPts val="0"/>
              </a:spcAft>
              <a:buClr>
                <a:srgbClr val="11AA81"/>
              </a:buClr>
              <a:buSzPts val="2700"/>
              <a:buFont typeface="Arial"/>
              <a:buChar char="•"/>
            </a:pPr>
            <a:r>
              <a:rPr lang="fi-FI" sz="1800" b="0" i="0" u="none" strike="noStrike" cap="none">
                <a:solidFill>
                  <a:srgbClr val="FFFFFF"/>
                </a:solidFill>
              </a:rPr>
              <a:t>Wat denk je dat het bedrijf wil bereiken met zijn sociale media?</a:t>
            </a:r>
            <a:endParaRPr/>
          </a:p>
          <a:p>
            <a:pPr marL="742950" marR="0" lvl="1" indent="-285750" algn="l" rtl="0">
              <a:lnSpc>
                <a:spcPct val="100000"/>
              </a:lnSpc>
              <a:spcBef>
                <a:spcPts val="0"/>
              </a:spcBef>
              <a:spcAft>
                <a:spcPts val="0"/>
              </a:spcAft>
              <a:buClr>
                <a:srgbClr val="11AA81"/>
              </a:buClr>
              <a:buSzPts val="2700"/>
              <a:buFont typeface="Arial"/>
              <a:buChar char="•"/>
            </a:pPr>
            <a:r>
              <a:rPr lang="fi-FI" sz="1800" b="0" i="0" u="none" strike="noStrike" cap="none">
                <a:solidFill>
                  <a:srgbClr val="FFFFFF"/>
                </a:solidFill>
              </a:rPr>
              <a:t>Hoe actief publiceert het bedrijf op sociale media?</a:t>
            </a:r>
            <a:endParaRPr/>
          </a:p>
          <a:p>
            <a:pPr marL="742950" marR="0" lvl="1" indent="-285750" algn="l" rtl="0">
              <a:lnSpc>
                <a:spcPct val="100000"/>
              </a:lnSpc>
              <a:spcBef>
                <a:spcPts val="0"/>
              </a:spcBef>
              <a:spcAft>
                <a:spcPts val="0"/>
              </a:spcAft>
              <a:buClr>
                <a:srgbClr val="11AA81"/>
              </a:buClr>
              <a:buSzPts val="2700"/>
              <a:buFont typeface="Arial"/>
              <a:buChar char="•"/>
            </a:pPr>
            <a:r>
              <a:rPr lang="fi-FI" sz="1800" b="0" i="0" u="none" strike="noStrike" cap="none">
                <a:solidFill>
                  <a:srgbClr val="FFFFFF"/>
                </a:solidFill>
              </a:rPr>
              <a:t>Wat voor suggesties voor verbetering zou je het bedrijf geven met betrekking tot het gebruik van sociale media?</a:t>
            </a:r>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FFFFFF"/>
              </a:solidFill>
            </a:endParaRPr>
          </a:p>
          <a:p>
            <a:pPr marL="0" marR="0" lvl="0" indent="0" algn="l" rtl="0">
              <a:lnSpc>
                <a:spcPct val="100000"/>
              </a:lnSpc>
              <a:spcBef>
                <a:spcPts val="0"/>
              </a:spcBef>
              <a:spcAft>
                <a:spcPts val="0"/>
              </a:spcAft>
              <a:buClr>
                <a:srgbClr val="000000"/>
              </a:buClr>
              <a:buSzPts val="1800"/>
              <a:buFont typeface="Arial"/>
              <a:buNone/>
            </a:pPr>
            <a:r>
              <a:rPr lang="fi-FI" b="1" i="0" u="none" strike="noStrike" cap="none">
                <a:solidFill>
                  <a:srgbClr val="11AA81"/>
                </a:solidFill>
              </a:rPr>
              <a:t>Maak een presentatie over je inzichten en presenteer ze in de klas.</a:t>
            </a:r>
            <a:endParaRPr/>
          </a:p>
          <a:p>
            <a:pPr marL="0" lvl="0" indent="0" algn="l" rtl="0">
              <a:lnSpc>
                <a:spcPct val="108000"/>
              </a:lnSpc>
              <a:spcBef>
                <a:spcPts val="0"/>
              </a:spcBef>
              <a:spcAft>
                <a:spcPts val="0"/>
              </a:spcAft>
              <a:buClr>
                <a:schemeClr val="lt1"/>
              </a:buClr>
              <a:buSzPts val="2000"/>
              <a:buNone/>
            </a:pP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93"/>
        <p:cNvGrpSpPr/>
        <p:nvPr/>
      </p:nvGrpSpPr>
      <p:grpSpPr>
        <a:xfrm>
          <a:off x="0" y="0"/>
          <a:ext cx="0" cy="0"/>
          <a:chOff x="0" y="0"/>
          <a:chExt cx="0" cy="0"/>
        </a:xfrm>
      </p:grpSpPr>
      <p:sp>
        <p:nvSpPr>
          <p:cNvPr id="494" name="Google Shape;494;p24"/>
          <p:cNvSpPr txBox="1">
            <a:spLocks noGrp="1"/>
          </p:cNvSpPr>
          <p:nvPr>
            <p:ph type="body" idx="1"/>
          </p:nvPr>
        </p:nvSpPr>
        <p:spPr>
          <a:xfrm>
            <a:off x="1120777" y="433106"/>
            <a:ext cx="8818738" cy="101463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Groepsopdracht</a:t>
            </a:r>
            <a:endParaRPr/>
          </a:p>
          <a:p>
            <a:pPr marL="0" lvl="0" indent="0" algn="l" rtl="0">
              <a:lnSpc>
                <a:spcPct val="90000"/>
              </a:lnSpc>
              <a:spcBef>
                <a:spcPts val="1000"/>
              </a:spcBef>
              <a:spcAft>
                <a:spcPts val="0"/>
              </a:spcAft>
              <a:buClr>
                <a:schemeClr val="lt1"/>
              </a:buClr>
              <a:buSzPts val="3200"/>
              <a:buNone/>
            </a:pPr>
            <a:endParaRPr/>
          </a:p>
        </p:txBody>
      </p:sp>
      <p:sp>
        <p:nvSpPr>
          <p:cNvPr id="495" name="Google Shape;495;p24"/>
          <p:cNvSpPr txBox="1">
            <a:spLocks noGrp="1"/>
          </p:cNvSpPr>
          <p:nvPr>
            <p:ph type="body" idx="2"/>
          </p:nvPr>
        </p:nvSpPr>
        <p:spPr>
          <a:xfrm>
            <a:off x="1120777" y="1006291"/>
            <a:ext cx="9080498" cy="3817814"/>
          </a:xfrm>
          <a:prstGeom prst="rect">
            <a:avLst/>
          </a:prstGeom>
          <a:noFill/>
          <a:ln>
            <a:noFill/>
          </a:ln>
        </p:spPr>
        <p:txBody>
          <a:bodyPr spcFirstLastPara="1" wrap="square" lIns="0" tIns="0" rIns="0" bIns="0" anchor="t" anchorCtr="0">
            <a:noAutofit/>
          </a:bodyPr>
          <a:lstStyle/>
          <a:p>
            <a:pPr marL="285750" marR="0" lvl="0" indent="-285750" algn="l" rtl="0">
              <a:lnSpc>
                <a:spcPct val="100000"/>
              </a:lnSpc>
              <a:spcBef>
                <a:spcPts val="0"/>
              </a:spcBef>
              <a:spcAft>
                <a:spcPts val="0"/>
              </a:spcAft>
              <a:buClr>
                <a:srgbClr val="11AA81"/>
              </a:buClr>
              <a:buSzPts val="1600"/>
              <a:buFont typeface="Noto Sans Symbols"/>
              <a:buChar char="⮚"/>
            </a:pPr>
            <a:r>
              <a:rPr lang="fi-FI" sz="1600" b="1" i="0" u="none" strike="noStrike" cap="none" dirty="0">
                <a:solidFill>
                  <a:schemeClr val="lt1"/>
                </a:solidFill>
              </a:rPr>
              <a:t>Vorm een groep van 4-5 mensen. </a:t>
            </a:r>
            <a:endParaRPr dirty="0"/>
          </a:p>
          <a:p>
            <a:pPr marL="285750" marR="0" lvl="0" indent="-285750" algn="l" rtl="0">
              <a:lnSpc>
                <a:spcPct val="100000"/>
              </a:lnSpc>
              <a:spcBef>
                <a:spcPts val="0"/>
              </a:spcBef>
              <a:spcAft>
                <a:spcPts val="0"/>
              </a:spcAft>
              <a:buClr>
                <a:srgbClr val="11AA81"/>
              </a:buClr>
              <a:buSzPts val="1600"/>
              <a:buFont typeface="Noto Sans Symbols"/>
              <a:buChar char="⮚"/>
            </a:pPr>
            <a:r>
              <a:rPr lang="fi-FI" sz="1600" b="1" i="0" u="none" strike="noStrike" cap="none" dirty="0">
                <a:solidFill>
                  <a:schemeClr val="lt1"/>
                </a:solidFill>
              </a:rPr>
              <a:t>Kies twee sociale mediakanalen en maak jezelf ermee vertrouwd.</a:t>
            </a:r>
            <a:endParaRPr dirty="0"/>
          </a:p>
          <a:p>
            <a:pPr marL="0" marR="0" lvl="0" indent="0" algn="l" rtl="0">
              <a:lnSpc>
                <a:spcPct val="100000"/>
              </a:lnSpc>
              <a:spcBef>
                <a:spcPts val="0"/>
              </a:spcBef>
              <a:spcAft>
                <a:spcPts val="0"/>
              </a:spcAft>
              <a:buClr>
                <a:srgbClr val="000000"/>
              </a:buClr>
              <a:buSzPts val="2000"/>
              <a:buFont typeface="Arial"/>
              <a:buNone/>
            </a:pPr>
            <a:br>
              <a:rPr lang="fi-FI" sz="1600" b="1" i="0" u="none" strike="noStrike" cap="none" dirty="0">
                <a:solidFill>
                  <a:schemeClr val="lt1"/>
                </a:solidFill>
              </a:rPr>
            </a:br>
            <a:r>
              <a:rPr lang="fi-FI" sz="1800" b="1" i="0" u="none" strike="noStrike" cap="none" dirty="0">
                <a:solidFill>
                  <a:srgbClr val="11AA81"/>
                </a:solidFill>
              </a:rPr>
              <a:t>Ontdek het: </a:t>
            </a:r>
            <a:endParaRPr sz="1600" b="1" i="0" u="none" strike="noStrike" cap="none" dirty="0">
              <a:solidFill>
                <a:srgbClr val="11AA81"/>
              </a:solidFill>
            </a:endParaRPr>
          </a:p>
          <a:p>
            <a:pPr marL="285750" marR="0" lvl="0" indent="-285750" algn="l" rtl="0">
              <a:lnSpc>
                <a:spcPct val="100000"/>
              </a:lnSpc>
              <a:spcBef>
                <a:spcPts val="0"/>
              </a:spcBef>
              <a:spcAft>
                <a:spcPts val="0"/>
              </a:spcAft>
              <a:buClr>
                <a:srgbClr val="11AA81"/>
              </a:buClr>
              <a:buSzPts val="1600"/>
              <a:buFont typeface="Arial"/>
              <a:buChar char="•"/>
            </a:pPr>
            <a:r>
              <a:rPr lang="fi-FI" sz="1600" b="0" i="0" u="none" strike="noStrike" cap="none" dirty="0">
                <a:solidFill>
                  <a:schemeClr val="lt1"/>
                </a:solidFill>
              </a:rPr>
              <a:t>Wat voor soort inhoud is typisch voor dit kanaal?</a:t>
            </a:r>
            <a:endParaRPr sz="1200" b="0" i="0" u="none" strike="noStrike" cap="none" dirty="0">
              <a:solidFill>
                <a:schemeClr val="lt1"/>
              </a:solidFill>
            </a:endParaRPr>
          </a:p>
          <a:p>
            <a:pPr marL="285750" marR="0" lvl="0" indent="-285750" algn="l" rtl="0">
              <a:lnSpc>
                <a:spcPct val="100000"/>
              </a:lnSpc>
              <a:spcBef>
                <a:spcPts val="0"/>
              </a:spcBef>
              <a:spcAft>
                <a:spcPts val="0"/>
              </a:spcAft>
              <a:buClr>
                <a:srgbClr val="11AA81"/>
              </a:buClr>
              <a:buSzPts val="1600"/>
              <a:buFont typeface="Arial"/>
              <a:buChar char="•"/>
            </a:pPr>
            <a:r>
              <a:rPr lang="fi-FI" sz="1600" b="0" i="0" u="none" strike="noStrike" cap="none" dirty="0">
                <a:solidFill>
                  <a:schemeClr val="lt1"/>
                </a:solidFill>
              </a:rPr>
              <a:t>Aantal gebruikers in jouw land? Beschrijf de typische gebruiker van het kanaal. </a:t>
            </a:r>
            <a:endParaRPr dirty="0"/>
          </a:p>
          <a:p>
            <a:pPr marL="285750" marR="0" lvl="0" indent="-285750" algn="l" rtl="0">
              <a:lnSpc>
                <a:spcPct val="100000"/>
              </a:lnSpc>
              <a:spcBef>
                <a:spcPts val="0"/>
              </a:spcBef>
              <a:spcAft>
                <a:spcPts val="0"/>
              </a:spcAft>
              <a:buClr>
                <a:srgbClr val="11AA81"/>
              </a:buClr>
              <a:buSzPts val="1600"/>
              <a:buFont typeface="Arial"/>
              <a:buChar char="•"/>
            </a:pPr>
            <a:r>
              <a:rPr lang="fi-FI" sz="1600" b="0" i="0" u="none" strike="noStrike" cap="none" dirty="0">
                <a:solidFill>
                  <a:schemeClr val="lt1"/>
                </a:solidFill>
              </a:rPr>
              <a:t>Kan het kanaal worden gebruikt in marketing? Hoe? Waarop is de budgettering gebaseerd?</a:t>
            </a:r>
            <a:endParaRPr dirty="0"/>
          </a:p>
          <a:p>
            <a:pPr marL="285750" marR="0" lvl="0" indent="-285750" algn="l" rtl="0">
              <a:lnSpc>
                <a:spcPct val="100000"/>
              </a:lnSpc>
              <a:spcBef>
                <a:spcPts val="0"/>
              </a:spcBef>
              <a:spcAft>
                <a:spcPts val="0"/>
              </a:spcAft>
              <a:buClr>
                <a:srgbClr val="11AA81"/>
              </a:buClr>
              <a:buSzPts val="1600"/>
              <a:buFont typeface="Arial"/>
              <a:buChar char="•"/>
            </a:pPr>
            <a:r>
              <a:rPr lang="fi-FI" sz="1600" b="0" i="0" u="none" strike="noStrike" cap="none" dirty="0">
                <a:solidFill>
                  <a:schemeClr val="lt1"/>
                </a:solidFill>
              </a:rPr>
              <a:t>De meest gemaakte fouten in dit kanaal? Hoe kan men deze vermijden?</a:t>
            </a:r>
            <a:endParaRPr dirty="0"/>
          </a:p>
          <a:p>
            <a:pPr marL="0" marR="0" lvl="0" indent="0" algn="l" rtl="0">
              <a:lnSpc>
                <a:spcPct val="100000"/>
              </a:lnSpc>
              <a:spcBef>
                <a:spcPts val="0"/>
              </a:spcBef>
              <a:spcAft>
                <a:spcPts val="0"/>
              </a:spcAft>
              <a:buClr>
                <a:srgbClr val="000000"/>
              </a:buClr>
              <a:buSzPts val="1800"/>
              <a:buFont typeface="Arial"/>
              <a:buNone/>
            </a:pPr>
            <a:endParaRPr sz="1400" b="0" i="0" u="none" strike="noStrike" cap="none" dirty="0">
              <a:solidFill>
                <a:schemeClr val="lt1"/>
              </a:solidFill>
            </a:endParaRPr>
          </a:p>
          <a:p>
            <a:pPr marL="0" marR="0" lvl="0" indent="0" algn="l" rtl="0">
              <a:lnSpc>
                <a:spcPct val="100000"/>
              </a:lnSpc>
              <a:spcBef>
                <a:spcPts val="0"/>
              </a:spcBef>
              <a:spcAft>
                <a:spcPts val="0"/>
              </a:spcAft>
              <a:buClr>
                <a:srgbClr val="000000"/>
              </a:buClr>
              <a:buSzPts val="1800"/>
              <a:buFont typeface="Arial"/>
              <a:buNone/>
            </a:pPr>
            <a:r>
              <a:rPr lang="fi-FI" sz="1800" b="1" i="0" u="none" strike="noStrike" cap="none" dirty="0">
                <a:solidFill>
                  <a:srgbClr val="11AA81"/>
                </a:solidFill>
              </a:rPr>
              <a:t>Geef een .ppt-presentatie over je inzichten. Vergeet niet je bronnen te vermelden. </a:t>
            </a:r>
            <a:endParaRPr dirty="0"/>
          </a:p>
          <a:p>
            <a:pPr marL="0" marR="0" lvl="0" indent="0" algn="l" rtl="0">
              <a:lnSpc>
                <a:spcPct val="100000"/>
              </a:lnSpc>
              <a:spcBef>
                <a:spcPts val="0"/>
              </a:spcBef>
              <a:spcAft>
                <a:spcPts val="0"/>
              </a:spcAft>
              <a:buClr>
                <a:srgbClr val="000000"/>
              </a:buClr>
              <a:buSzPts val="1800"/>
              <a:buFont typeface="Arial"/>
              <a:buNone/>
            </a:pPr>
            <a:endParaRPr sz="1400" b="1" i="0" u="none" strike="noStrike" cap="none" dirty="0">
              <a:solidFill>
                <a:schemeClr val="lt1"/>
              </a:solidFill>
            </a:endParaRPr>
          </a:p>
          <a:p>
            <a:pPr marL="0" marR="0" lvl="0" indent="0" algn="l" rtl="0">
              <a:lnSpc>
                <a:spcPct val="100000"/>
              </a:lnSpc>
              <a:spcBef>
                <a:spcPts val="0"/>
              </a:spcBef>
              <a:spcAft>
                <a:spcPts val="0"/>
              </a:spcAft>
              <a:buClr>
                <a:srgbClr val="000000"/>
              </a:buClr>
              <a:buSzPts val="1800"/>
              <a:buFont typeface="Arial"/>
              <a:buNone/>
            </a:pPr>
            <a:r>
              <a:rPr lang="fi-FI" sz="1600" b="1" i="0" u="none" strike="noStrike" cap="none" dirty="0">
                <a:solidFill>
                  <a:srgbClr val="11AA81"/>
                </a:solidFill>
              </a:rPr>
              <a:t>Beoordeling:</a:t>
            </a:r>
            <a:endParaRPr dirty="0"/>
          </a:p>
          <a:p>
            <a:pPr marL="0" marR="0" lvl="0" indent="0" algn="l" rtl="0">
              <a:lnSpc>
                <a:spcPct val="100000"/>
              </a:lnSpc>
              <a:spcBef>
                <a:spcPts val="0"/>
              </a:spcBef>
              <a:spcAft>
                <a:spcPts val="0"/>
              </a:spcAft>
              <a:buClr>
                <a:schemeClr val="dk1"/>
              </a:buClr>
              <a:buSzPts val="1100"/>
              <a:buFont typeface="Arial"/>
              <a:buNone/>
            </a:pPr>
            <a:r>
              <a:rPr lang="fi-FI" sz="1200" b="1" i="0" u="none" strike="noStrike" cap="none" dirty="0">
                <a:solidFill>
                  <a:srgbClr val="11AA81"/>
                </a:solidFill>
              </a:rPr>
              <a:t>Falen</a:t>
            </a:r>
            <a:r>
              <a:rPr lang="fi-FI" sz="1200" b="0" i="0" u="none" strike="noStrike" cap="none" dirty="0">
                <a:solidFill>
                  <a:schemeClr val="lt1"/>
                </a:solidFill>
              </a:rPr>
              <a:t>:</a:t>
            </a:r>
            <a:br>
              <a:rPr lang="fi-FI" sz="1200" b="0" i="0" u="none" strike="noStrike" cap="none" dirty="0">
                <a:solidFill>
                  <a:schemeClr val="lt1"/>
                </a:solidFill>
              </a:rPr>
            </a:br>
            <a:r>
              <a:rPr lang="fi-FI" sz="1200" b="0" i="0" u="none" strike="noStrike" cap="none" dirty="0">
                <a:solidFill>
                  <a:schemeClr val="lt1"/>
                </a:solidFill>
              </a:rPr>
              <a:t>In het werk ontbreken de meeste vereiste elementen. Het gebruik van bronnen is beperkt. Het werk toont geen begrip van het gebruik van sociale media in marketing. </a:t>
            </a:r>
            <a:endParaRPr dirty="0"/>
          </a:p>
          <a:p>
            <a:pPr marL="0" marR="0" lvl="0" indent="0" algn="l" rtl="0">
              <a:lnSpc>
                <a:spcPct val="100000"/>
              </a:lnSpc>
              <a:spcBef>
                <a:spcPts val="0"/>
              </a:spcBef>
              <a:spcAft>
                <a:spcPts val="0"/>
              </a:spcAft>
              <a:buClr>
                <a:srgbClr val="000000"/>
              </a:buClr>
              <a:buSzPts val="1800"/>
              <a:buFont typeface="Arial"/>
              <a:buNone/>
            </a:pPr>
            <a:r>
              <a:rPr lang="fi-FI" sz="1200" b="1" dirty="0">
                <a:solidFill>
                  <a:srgbClr val="11AA81"/>
                </a:solidFill>
              </a:rPr>
              <a:t>Slagen</a:t>
            </a:r>
            <a:r>
              <a:rPr lang="fi-FI" sz="1200" b="0" i="0" u="none" strike="noStrike" cap="none" dirty="0">
                <a:solidFill>
                  <a:srgbClr val="11AA81"/>
                </a:solidFill>
              </a:rPr>
              <a:t>: </a:t>
            </a:r>
            <a:endParaRPr dirty="0"/>
          </a:p>
          <a:p>
            <a:pPr marL="0" marR="0" lvl="0" indent="0" algn="l" rtl="0">
              <a:lnSpc>
                <a:spcPct val="100000"/>
              </a:lnSpc>
              <a:spcBef>
                <a:spcPts val="0"/>
              </a:spcBef>
              <a:spcAft>
                <a:spcPts val="0"/>
              </a:spcAft>
              <a:buClr>
                <a:schemeClr val="dk1"/>
              </a:buClr>
              <a:buSzPts val="1100"/>
              <a:buFont typeface="Arial"/>
              <a:buNone/>
            </a:pPr>
            <a:r>
              <a:rPr lang="fi-FI" sz="1200" b="0" i="0" u="none" strike="noStrike" cap="none" dirty="0">
                <a:solidFill>
                  <a:schemeClr val="lt1"/>
                </a:solidFill>
              </a:rPr>
              <a:t>De groep heeft sociale mediakanalen bestudeerd, maar slechts oppervlakkig, en het gebruik van bronnen is beperkt. Ze hebben enig inzicht in de mogelijkheden van het gebruik van sociale media in marketing. </a:t>
            </a:r>
            <a:endParaRPr dirty="0"/>
          </a:p>
          <a:p>
            <a:pPr marL="0" marR="0" lvl="0" indent="0" algn="l" rtl="0">
              <a:lnSpc>
                <a:spcPct val="100000"/>
              </a:lnSpc>
              <a:spcBef>
                <a:spcPts val="0"/>
              </a:spcBef>
              <a:spcAft>
                <a:spcPts val="0"/>
              </a:spcAft>
              <a:buClr>
                <a:schemeClr val="dk1"/>
              </a:buClr>
              <a:buSzPts val="1100"/>
              <a:buFont typeface="Arial"/>
              <a:buNone/>
            </a:pPr>
            <a:r>
              <a:rPr lang="fi-FI" sz="1200" b="1" i="0" u="none" strike="noStrike" cap="none" dirty="0">
                <a:solidFill>
                  <a:srgbClr val="11AA81"/>
                </a:solidFill>
              </a:rPr>
              <a:t>Uitstekend</a:t>
            </a:r>
            <a:r>
              <a:rPr lang="fi-FI" sz="1200" b="0" i="0" u="none" strike="noStrike" cap="none" dirty="0">
                <a:solidFill>
                  <a:srgbClr val="11AA81"/>
                </a:solidFill>
              </a:rPr>
              <a:t>: </a:t>
            </a:r>
            <a:r>
              <a:rPr lang="fi-FI" sz="1200" b="0" i="0" u="none" strike="noStrike" cap="none" dirty="0">
                <a:solidFill>
                  <a:schemeClr val="lt1"/>
                </a:solidFill>
              </a:rPr>
              <a:t>	</a:t>
            </a:r>
            <a:endParaRPr dirty="0"/>
          </a:p>
          <a:p>
            <a:pPr marL="0" marR="0" lvl="0" indent="0" algn="l" rtl="0">
              <a:lnSpc>
                <a:spcPct val="100000"/>
              </a:lnSpc>
              <a:spcBef>
                <a:spcPts val="0"/>
              </a:spcBef>
              <a:spcAft>
                <a:spcPts val="0"/>
              </a:spcAft>
              <a:buClr>
                <a:srgbClr val="000000"/>
              </a:buClr>
              <a:buSzPts val="1800"/>
              <a:buFont typeface="Arial"/>
              <a:buNone/>
            </a:pPr>
            <a:r>
              <a:rPr lang="fi-FI" sz="1200" b="0" i="0" u="none" strike="noStrike" cap="none" dirty="0">
                <a:solidFill>
                  <a:schemeClr val="lt1"/>
                </a:solidFill>
              </a:rPr>
              <a:t>De groep heeft sociale mediakanalen grondig bestudeerd vanuit verschillende invalshoeken. Hun werk toonde een diepgaand begrip van de mogelijkheden van het gebruik van sociale media in marketing. </a:t>
            </a:r>
            <a:endParaRPr dirty="0"/>
          </a:p>
          <a:p>
            <a:pPr marL="0" lvl="0" indent="0" algn="l" rtl="0">
              <a:lnSpc>
                <a:spcPct val="154285"/>
              </a:lnSpc>
              <a:spcBef>
                <a:spcPts val="0"/>
              </a:spcBef>
              <a:spcAft>
                <a:spcPts val="0"/>
              </a:spcAft>
              <a:buClr>
                <a:schemeClr val="lt1"/>
              </a:buClr>
              <a:buSzPts val="1400"/>
              <a:buNone/>
            </a:pPr>
            <a:endParaRPr sz="14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Google Shape;500;p26"/>
          <p:cNvSpPr txBox="1">
            <a:spLocks noGrp="1"/>
          </p:cNvSpPr>
          <p:nvPr>
            <p:ph type="body" idx="1"/>
          </p:nvPr>
        </p:nvSpPr>
        <p:spPr>
          <a:xfrm>
            <a:off x="1112552" y="327981"/>
            <a:ext cx="8818800" cy="8865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Individuele opdracht</a:t>
            </a:r>
            <a:endParaRPr/>
          </a:p>
          <a:p>
            <a:pPr marL="0" lvl="0" indent="0" algn="l" rtl="0">
              <a:lnSpc>
                <a:spcPct val="90000"/>
              </a:lnSpc>
              <a:spcBef>
                <a:spcPts val="0"/>
              </a:spcBef>
              <a:spcAft>
                <a:spcPts val="0"/>
              </a:spcAft>
              <a:buClr>
                <a:schemeClr val="lt1"/>
              </a:buClr>
              <a:buSzPts val="3200"/>
              <a:buNone/>
            </a:pPr>
            <a:endParaRPr/>
          </a:p>
        </p:txBody>
      </p:sp>
      <p:sp>
        <p:nvSpPr>
          <p:cNvPr id="501" name="Google Shape;501;p26"/>
          <p:cNvSpPr txBox="1">
            <a:spLocks noGrp="1"/>
          </p:cNvSpPr>
          <p:nvPr>
            <p:ph type="body" idx="2"/>
          </p:nvPr>
        </p:nvSpPr>
        <p:spPr>
          <a:xfrm>
            <a:off x="1112550" y="948500"/>
            <a:ext cx="9966900" cy="38178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2200"/>
              <a:buFont typeface="Arial"/>
              <a:buNone/>
            </a:pPr>
            <a:r>
              <a:rPr lang="fi-FI" sz="2400" b="1" i="0" u="none" strike="noStrike" cap="none" dirty="0">
                <a:solidFill>
                  <a:srgbClr val="11AA81"/>
                </a:solidFill>
              </a:rPr>
              <a:t>Sociale mediatrends</a:t>
            </a:r>
            <a:endParaRPr dirty="0"/>
          </a:p>
          <a:p>
            <a:pPr marL="0" marR="0" lvl="0" indent="0" algn="l" rtl="0">
              <a:lnSpc>
                <a:spcPct val="100000"/>
              </a:lnSpc>
              <a:spcBef>
                <a:spcPts val="0"/>
              </a:spcBef>
              <a:spcAft>
                <a:spcPts val="0"/>
              </a:spcAft>
              <a:buClr>
                <a:srgbClr val="000000"/>
              </a:buClr>
              <a:buSzPts val="1800"/>
              <a:buFont typeface="Arial"/>
              <a:buNone/>
            </a:pPr>
            <a:r>
              <a:rPr lang="fi-FI" sz="1600" i="0" u="none" strike="noStrike" cap="none" dirty="0"/>
              <a:t>Het sociale medialandschap is volop in beweging.</a:t>
            </a:r>
            <a:endParaRPr dirty="0"/>
          </a:p>
          <a:p>
            <a:pPr marL="0" marR="0" lvl="0" indent="0" algn="l" rtl="0">
              <a:lnSpc>
                <a:spcPct val="100000"/>
              </a:lnSpc>
              <a:spcBef>
                <a:spcPts val="0"/>
              </a:spcBef>
              <a:spcAft>
                <a:spcPts val="0"/>
              </a:spcAft>
              <a:buClr>
                <a:srgbClr val="000000"/>
              </a:buClr>
              <a:buSzPts val="1800"/>
              <a:buFont typeface="Arial"/>
              <a:buNone/>
            </a:pPr>
            <a:br>
              <a:rPr lang="fi-FI" sz="1600" b="1" i="0" u="none" strike="noStrike" cap="none" dirty="0"/>
            </a:br>
            <a:r>
              <a:rPr lang="fi-FI" sz="1600" b="1" i="0" u="none" strike="noStrike" cap="none" dirty="0"/>
              <a:t>Zoek informatie over de nieuwste ontwikkelingen en trends. </a:t>
            </a:r>
            <a:endParaRPr sz="1200" b="1" i="0" u="none" strike="noStrike" cap="none" dirty="0"/>
          </a:p>
          <a:p>
            <a:pPr marL="285750" marR="0" lvl="0" indent="-285750" algn="l" rtl="0">
              <a:lnSpc>
                <a:spcPct val="100000"/>
              </a:lnSpc>
              <a:spcBef>
                <a:spcPts val="0"/>
              </a:spcBef>
              <a:spcAft>
                <a:spcPts val="0"/>
              </a:spcAft>
              <a:buClr>
                <a:srgbClr val="11AA81"/>
              </a:buClr>
              <a:buSzPts val="1800"/>
              <a:buChar char="•"/>
            </a:pPr>
            <a:r>
              <a:rPr lang="fi-FI" sz="1600" i="0" u="none" strike="noStrike" cap="none" dirty="0"/>
              <a:t>Welke kanalen verliezen hun populariteit</a:t>
            </a:r>
            <a:endParaRPr dirty="0"/>
          </a:p>
          <a:p>
            <a:pPr marL="285750" marR="0" lvl="0" indent="-285750" algn="l" rtl="0">
              <a:lnSpc>
                <a:spcPct val="100000"/>
              </a:lnSpc>
              <a:spcBef>
                <a:spcPts val="0"/>
              </a:spcBef>
              <a:spcAft>
                <a:spcPts val="0"/>
              </a:spcAft>
              <a:buClr>
                <a:srgbClr val="11AA81"/>
              </a:buClr>
              <a:buSzPts val="1800"/>
              <a:buChar char="•"/>
            </a:pPr>
            <a:r>
              <a:rPr lang="fi-FI" sz="1600" i="0" u="none" strike="noStrike" cap="none" dirty="0"/>
              <a:t>Welke kanalen krijgen meer gebruikers</a:t>
            </a:r>
            <a:endParaRPr dirty="0"/>
          </a:p>
          <a:p>
            <a:pPr marL="285750" marR="0" lvl="0" indent="-285750" algn="l" rtl="0">
              <a:lnSpc>
                <a:spcPct val="100000"/>
              </a:lnSpc>
              <a:spcBef>
                <a:spcPts val="0"/>
              </a:spcBef>
              <a:spcAft>
                <a:spcPts val="0"/>
              </a:spcAft>
              <a:buClr>
                <a:srgbClr val="11AA81"/>
              </a:buClr>
              <a:buSzPts val="1800"/>
              <a:buChar char="•"/>
            </a:pPr>
            <a:r>
              <a:rPr lang="fi-FI" sz="1600" i="0" u="none" strike="noStrike" cap="none" dirty="0"/>
              <a:t>Welke inhoudstypen (bijv. video's, afbeeldingen) het populairst zijn onder de gebruikers en welke niet</a:t>
            </a:r>
            <a:endParaRPr dirty="0"/>
          </a:p>
          <a:p>
            <a:pPr marL="285750" marR="0" lvl="0" indent="-285750" algn="l" rtl="0">
              <a:lnSpc>
                <a:spcPct val="100000"/>
              </a:lnSpc>
              <a:spcBef>
                <a:spcPts val="0"/>
              </a:spcBef>
              <a:spcAft>
                <a:spcPts val="0"/>
              </a:spcAft>
              <a:buClr>
                <a:srgbClr val="11AA81"/>
              </a:buClr>
              <a:buSzPts val="1800"/>
              <a:buChar char="•"/>
            </a:pPr>
            <a:r>
              <a:rPr lang="fi-FI" sz="1600" i="0" u="none" strike="noStrike" cap="none" dirty="0"/>
              <a:t>Wat voor soort content verwachten klanten van merken?</a:t>
            </a:r>
            <a:endParaRPr dirty="0"/>
          </a:p>
          <a:p>
            <a:pPr marL="285750" marR="0" lvl="0" indent="-285750" algn="l" rtl="0">
              <a:lnSpc>
                <a:spcPct val="100000"/>
              </a:lnSpc>
              <a:spcBef>
                <a:spcPts val="0"/>
              </a:spcBef>
              <a:spcAft>
                <a:spcPts val="0"/>
              </a:spcAft>
              <a:buClr>
                <a:srgbClr val="11AA81"/>
              </a:buClr>
              <a:buSzPts val="1800"/>
              <a:buChar char="•"/>
            </a:pPr>
            <a:r>
              <a:rPr lang="fi-FI" sz="1600" i="0" u="none" strike="noStrike" cap="none" dirty="0"/>
              <a:t>Wat zijn de meest effectieve manieren om sociale media in marketing te gebruiken?</a:t>
            </a:r>
            <a:endParaRPr dirty="0"/>
          </a:p>
          <a:p>
            <a:pPr marL="0" marR="0" lvl="0" indent="0" algn="l" rtl="0">
              <a:lnSpc>
                <a:spcPct val="100000"/>
              </a:lnSpc>
              <a:spcBef>
                <a:spcPts val="0"/>
              </a:spcBef>
              <a:spcAft>
                <a:spcPts val="0"/>
              </a:spcAft>
              <a:buClr>
                <a:srgbClr val="000000"/>
              </a:buClr>
              <a:buSzPts val="1800"/>
              <a:buFont typeface="Arial"/>
              <a:buNone/>
            </a:pPr>
            <a:endParaRPr sz="1600" i="0" u="none" strike="noStrike" cap="none" dirty="0"/>
          </a:p>
          <a:p>
            <a:pPr marL="0" marR="0" lvl="0" indent="0" algn="l" rtl="0">
              <a:lnSpc>
                <a:spcPct val="100000"/>
              </a:lnSpc>
              <a:spcBef>
                <a:spcPts val="0"/>
              </a:spcBef>
              <a:spcAft>
                <a:spcPts val="0"/>
              </a:spcAft>
              <a:buClr>
                <a:srgbClr val="000000"/>
              </a:buClr>
              <a:buSzPts val="1800"/>
              <a:buFont typeface="Arial"/>
              <a:buNone/>
            </a:pPr>
            <a:r>
              <a:rPr lang="fi-FI" sz="1800" b="1" i="0" u="none" strike="noStrike" cap="none" dirty="0">
                <a:solidFill>
                  <a:srgbClr val="11AA81"/>
                </a:solidFill>
              </a:rPr>
              <a:t>Schrijf een kort essay </a:t>
            </a:r>
            <a:r>
              <a:rPr lang="fi-FI" sz="1800" i="0" u="none" strike="noStrike" cap="none" dirty="0">
                <a:solidFill>
                  <a:srgbClr val="11AA81"/>
                </a:solidFill>
              </a:rPr>
              <a:t>(1,5-2 A4) over de trends in sociale media. </a:t>
            </a:r>
            <a:r>
              <a:rPr lang="fi-FI" sz="1800" b="1" i="0" u="none" strike="noStrike" cap="none" dirty="0">
                <a:solidFill>
                  <a:srgbClr val="11AA81"/>
                </a:solidFill>
              </a:rPr>
              <a:t>Vergeet niet de bronnen te vermelden.</a:t>
            </a:r>
            <a:br>
              <a:rPr lang="fi-FI" sz="1800" b="1" i="0" u="none" strike="noStrike" cap="none" dirty="0">
                <a:solidFill>
                  <a:srgbClr val="11AA81"/>
                </a:solidFill>
              </a:rPr>
            </a:br>
            <a:endParaRPr sz="1200" i="0" u="none" strike="noStrike" cap="none" dirty="0"/>
          </a:p>
          <a:p>
            <a:pPr marL="0" lvl="0" indent="0" algn="l" rtl="0">
              <a:lnSpc>
                <a:spcPct val="100000"/>
              </a:lnSpc>
              <a:spcBef>
                <a:spcPts val="0"/>
              </a:spcBef>
              <a:spcAft>
                <a:spcPts val="0"/>
              </a:spcAft>
              <a:buClr>
                <a:srgbClr val="000000"/>
              </a:buClr>
              <a:buSzPts val="1800"/>
              <a:buNone/>
            </a:pPr>
            <a:r>
              <a:rPr lang="fi-FI" sz="1200" i="0" u="none" strike="noStrike" cap="none" dirty="0"/>
              <a:t>Beoordeling:</a:t>
            </a:r>
            <a:endParaRPr dirty="0"/>
          </a:p>
          <a:p>
            <a:pPr marL="0" marR="0" lvl="0" indent="0" algn="l" rtl="0">
              <a:lnSpc>
                <a:spcPct val="100000"/>
              </a:lnSpc>
              <a:spcBef>
                <a:spcPts val="0"/>
              </a:spcBef>
              <a:spcAft>
                <a:spcPts val="0"/>
              </a:spcAft>
              <a:buClr>
                <a:srgbClr val="000000"/>
              </a:buClr>
              <a:buSzPts val="1800"/>
              <a:buFont typeface="Arial"/>
              <a:buNone/>
            </a:pPr>
            <a:r>
              <a:rPr lang="fi-FI" sz="1200" b="1" i="0" u="none" strike="noStrike" cap="none" dirty="0">
                <a:solidFill>
                  <a:schemeClr val="bg1"/>
                </a:solidFill>
              </a:rPr>
              <a:t>Falen</a:t>
            </a:r>
            <a:r>
              <a:rPr lang="fi-FI" sz="1200" i="0" u="none" strike="noStrike" cap="none" dirty="0">
                <a:solidFill>
                  <a:schemeClr val="bg1"/>
                </a:solidFill>
              </a:rPr>
              <a:t>:</a:t>
            </a:r>
            <a:br>
              <a:rPr lang="fi-FI" sz="1200" i="0" u="none" strike="noStrike" cap="none" dirty="0"/>
            </a:br>
            <a:r>
              <a:rPr lang="fi-FI" sz="1200" i="0" u="none" strike="noStrike" cap="none" dirty="0"/>
              <a:t>In het werk ontbreken de meeste vereiste elementen. Het gebruik van bronnen is beperkt. Het werk toont geen begrip van de sociale media en de laatste trends.</a:t>
            </a:r>
            <a:endParaRPr dirty="0"/>
          </a:p>
          <a:p>
            <a:pPr marL="0" marR="0" lvl="0" indent="0" algn="l" rtl="0">
              <a:lnSpc>
                <a:spcPct val="100000"/>
              </a:lnSpc>
              <a:spcBef>
                <a:spcPts val="0"/>
              </a:spcBef>
              <a:spcAft>
                <a:spcPts val="0"/>
              </a:spcAft>
              <a:buClr>
                <a:schemeClr val="dk1"/>
              </a:buClr>
              <a:buSzPts val="1100"/>
              <a:buFont typeface="Arial"/>
              <a:buNone/>
            </a:pPr>
            <a:r>
              <a:rPr lang="fi-FI" sz="1200" b="1" i="0" u="none" strike="noStrike" cap="none" dirty="0">
                <a:solidFill>
                  <a:schemeClr val="bg1"/>
                </a:solidFill>
              </a:rPr>
              <a:t>Pas</a:t>
            </a:r>
            <a:r>
              <a:rPr lang="fi-FI" sz="1200" i="0" u="none" strike="noStrike" cap="none" dirty="0">
                <a:solidFill>
                  <a:schemeClr val="bg1"/>
                </a:solidFill>
              </a:rPr>
              <a:t>: </a:t>
            </a:r>
            <a:endParaRPr dirty="0">
              <a:solidFill>
                <a:schemeClr val="bg1"/>
              </a:solidFill>
            </a:endParaRPr>
          </a:p>
          <a:p>
            <a:pPr marL="0" marR="0" lvl="0" indent="0" algn="l" rtl="0">
              <a:lnSpc>
                <a:spcPct val="100000"/>
              </a:lnSpc>
              <a:spcBef>
                <a:spcPts val="0"/>
              </a:spcBef>
              <a:spcAft>
                <a:spcPts val="0"/>
              </a:spcAft>
              <a:buClr>
                <a:schemeClr val="dk1"/>
              </a:buClr>
              <a:buSzPts val="1100"/>
              <a:buFont typeface="Arial"/>
              <a:buNone/>
            </a:pPr>
            <a:r>
              <a:rPr lang="fi-FI" sz="1200" i="0" u="none" strike="noStrike" cap="none" dirty="0"/>
              <a:t>Het werk bevat alle vereiste elementen, maar de analyse is oppervlakkig. Het gebruik van bronnen is beperkt. Het werk toont enig begrip van de sociale media en de laatste trends. </a:t>
            </a:r>
            <a:endParaRPr dirty="0"/>
          </a:p>
          <a:p>
            <a:pPr marL="0" marR="0" lvl="0" indent="0" algn="l" rtl="0">
              <a:lnSpc>
                <a:spcPct val="100000"/>
              </a:lnSpc>
              <a:spcBef>
                <a:spcPts val="0"/>
              </a:spcBef>
              <a:spcAft>
                <a:spcPts val="0"/>
              </a:spcAft>
              <a:buClr>
                <a:schemeClr val="dk1"/>
              </a:buClr>
              <a:buSzPts val="1100"/>
              <a:buFont typeface="Arial"/>
              <a:buNone/>
            </a:pPr>
            <a:r>
              <a:rPr lang="fi-FI" sz="1200" b="1" i="0" u="none" strike="noStrike" cap="none" dirty="0">
                <a:solidFill>
                  <a:schemeClr val="bg1"/>
                </a:solidFill>
              </a:rPr>
              <a:t>Uitstekend</a:t>
            </a:r>
            <a:r>
              <a:rPr lang="fi-FI" sz="1200" i="0" u="none" strike="noStrike" cap="none" dirty="0">
                <a:solidFill>
                  <a:schemeClr val="bg1"/>
                </a:solidFill>
              </a:rPr>
              <a:t>: 	</a:t>
            </a:r>
            <a:endParaRPr dirty="0">
              <a:solidFill>
                <a:schemeClr val="bg1"/>
              </a:solidFill>
            </a:endParaRPr>
          </a:p>
          <a:p>
            <a:pPr marL="0" marR="0" lvl="0" indent="0" algn="l" rtl="0">
              <a:lnSpc>
                <a:spcPct val="100000"/>
              </a:lnSpc>
              <a:spcBef>
                <a:spcPts val="0"/>
              </a:spcBef>
              <a:spcAft>
                <a:spcPts val="0"/>
              </a:spcAft>
              <a:buClr>
                <a:srgbClr val="000000"/>
              </a:buClr>
              <a:buSzPts val="1800"/>
              <a:buFont typeface="Arial"/>
              <a:buNone/>
            </a:pPr>
            <a:r>
              <a:rPr lang="fi-FI" sz="1200" i="0" u="none" strike="noStrike" cap="none" dirty="0"/>
              <a:t>De student heeft het onderwerp grondig bestudeerd vanuit verschillende invalshoeken. Het werk toonde een diepgaand begrip van de sociale media en </a:t>
            </a:r>
            <a:r>
              <a:rPr lang="fi-FI" sz="1200" b="0" i="0" u="none" strike="noStrike" cap="none" dirty="0">
                <a:latin typeface="Calibri"/>
                <a:ea typeface="Calibri"/>
                <a:cs typeface="Calibri"/>
                <a:sym typeface="Calibri"/>
              </a:rPr>
              <a:t>de nieuwste trends. </a:t>
            </a:r>
            <a:endParaRPr dirty="0"/>
          </a:p>
          <a:p>
            <a:pPr marL="0" lvl="0" indent="0" algn="l" rtl="0">
              <a:lnSpc>
                <a:spcPct val="154285"/>
              </a:lnSpc>
              <a:spcBef>
                <a:spcPts val="0"/>
              </a:spcBef>
              <a:spcAft>
                <a:spcPts val="0"/>
              </a:spcAft>
              <a:buClr>
                <a:schemeClr val="lt1"/>
              </a:buClr>
              <a:buSzPts val="1400"/>
              <a:buNone/>
            </a:pPr>
            <a:endParaRPr sz="14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sp>
        <p:nvSpPr>
          <p:cNvPr id="507" name="Google Shape;507;g1d69cf9fdf8_0_14"/>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2000"/>
              <a:buNone/>
            </a:pPr>
            <a:r>
              <a:rPr lang="fi-FI"/>
              <a:t>Groepsopdracht </a:t>
            </a:r>
            <a:endParaRPr/>
          </a:p>
        </p:txBody>
      </p:sp>
      <p:sp>
        <p:nvSpPr>
          <p:cNvPr id="508" name="Google Shape;508;g1d69cf9fdf8_0_14"/>
          <p:cNvSpPr txBox="1">
            <a:spLocks noGrp="1"/>
          </p:cNvSpPr>
          <p:nvPr>
            <p:ph type="body" idx="2"/>
          </p:nvPr>
        </p:nvSpPr>
        <p:spPr>
          <a:xfrm>
            <a:off x="1120777" y="1126539"/>
            <a:ext cx="8818738" cy="3817814"/>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2000"/>
              <a:buNone/>
            </a:pPr>
            <a:r>
              <a:rPr lang="fi-FI" sz="2800" b="1" dirty="0">
                <a:solidFill>
                  <a:srgbClr val="11AA81"/>
                </a:solidFill>
              </a:rPr>
              <a:t>Plan sociale-mediacampagnes voor uw bedrijf</a:t>
            </a:r>
            <a:endParaRPr dirty="0"/>
          </a:p>
          <a:p>
            <a:pPr marL="0" lvl="0" indent="0" algn="l" rtl="0">
              <a:lnSpc>
                <a:spcPct val="100000"/>
              </a:lnSpc>
              <a:spcBef>
                <a:spcPts val="0"/>
              </a:spcBef>
              <a:spcAft>
                <a:spcPts val="0"/>
              </a:spcAft>
              <a:buClr>
                <a:schemeClr val="lt1"/>
              </a:buClr>
              <a:buSzPts val="2000"/>
              <a:buNone/>
            </a:pPr>
            <a:endParaRPr dirty="0"/>
          </a:p>
          <a:p>
            <a:pPr marL="457200" lvl="0" indent="-355600" algn="l" rtl="0">
              <a:lnSpc>
                <a:spcPct val="100000"/>
              </a:lnSpc>
              <a:spcBef>
                <a:spcPts val="0"/>
              </a:spcBef>
              <a:spcAft>
                <a:spcPts val="0"/>
              </a:spcAft>
              <a:buClr>
                <a:srgbClr val="11AA81"/>
              </a:buClr>
              <a:buSzPts val="3000"/>
              <a:buChar char="•"/>
            </a:pPr>
            <a:r>
              <a:rPr lang="fi-FI" sz="1800" dirty="0"/>
              <a:t>Motiveer waarom je de sociale mediakanalen hebt gekozen die je hebt gekozen </a:t>
            </a:r>
            <a:endParaRPr sz="1800" dirty="0"/>
          </a:p>
          <a:p>
            <a:pPr marL="457200" lvl="0" indent="-165100" algn="l" rtl="0">
              <a:lnSpc>
                <a:spcPct val="100000"/>
              </a:lnSpc>
              <a:spcBef>
                <a:spcPts val="0"/>
              </a:spcBef>
              <a:spcAft>
                <a:spcPts val="0"/>
              </a:spcAft>
              <a:buClr>
                <a:srgbClr val="11AA81"/>
              </a:buClr>
              <a:buSzPts val="3000"/>
              <a:buNone/>
            </a:pPr>
            <a:endParaRPr sz="1800" dirty="0"/>
          </a:p>
          <a:p>
            <a:pPr marL="457200" lvl="0" indent="-355600" algn="l" rtl="0">
              <a:lnSpc>
                <a:spcPct val="100000"/>
              </a:lnSpc>
              <a:spcBef>
                <a:spcPts val="0"/>
              </a:spcBef>
              <a:spcAft>
                <a:spcPts val="0"/>
              </a:spcAft>
              <a:buClr>
                <a:srgbClr val="11AA81"/>
              </a:buClr>
              <a:buSzPts val="3000"/>
              <a:buChar char="•"/>
            </a:pPr>
            <a:r>
              <a:rPr lang="fi-FI" sz="1800" dirty="0"/>
              <a:t>Vertel ons de doelen, doelstellingen en statistieken voor elke campagne </a:t>
            </a:r>
            <a:endParaRPr sz="1800" dirty="0"/>
          </a:p>
          <a:p>
            <a:pPr marL="457200" lvl="0" indent="-165100" algn="l" rtl="0">
              <a:lnSpc>
                <a:spcPct val="100000"/>
              </a:lnSpc>
              <a:spcBef>
                <a:spcPts val="0"/>
              </a:spcBef>
              <a:spcAft>
                <a:spcPts val="0"/>
              </a:spcAft>
              <a:buClr>
                <a:srgbClr val="11AA81"/>
              </a:buClr>
              <a:buSzPts val="3000"/>
              <a:buNone/>
            </a:pPr>
            <a:endParaRPr sz="1800" dirty="0"/>
          </a:p>
          <a:p>
            <a:pPr marL="457200" lvl="0" indent="-355600" algn="l" rtl="0">
              <a:lnSpc>
                <a:spcPct val="100000"/>
              </a:lnSpc>
              <a:spcBef>
                <a:spcPts val="0"/>
              </a:spcBef>
              <a:spcAft>
                <a:spcPts val="0"/>
              </a:spcAft>
              <a:buClr>
                <a:srgbClr val="11AA81"/>
              </a:buClr>
              <a:buSzPts val="3000"/>
              <a:buChar char="•"/>
            </a:pPr>
            <a:r>
              <a:rPr lang="fi-FI" sz="1800" dirty="0"/>
              <a:t>Schrijf berichten, kies foto's. Vertel ons je doelgroep. Vertel ons ook wat je budget is. Dat wil zeggen, organische berichten zijn niet genoeg. Je zult niet in staat zijn om ("echte" promoties, met bijvoorbeeld Business Manager, te doen).</a:t>
            </a:r>
            <a:endParaRPr sz="1800" dirty="0"/>
          </a:p>
          <a:p>
            <a:pPr marL="0" lvl="0" indent="0" algn="l" rtl="0">
              <a:lnSpc>
                <a:spcPct val="100000"/>
              </a:lnSpc>
              <a:spcBef>
                <a:spcPts val="0"/>
              </a:spcBef>
              <a:spcAft>
                <a:spcPts val="0"/>
              </a:spcAft>
              <a:buClr>
                <a:schemeClr val="lt1"/>
              </a:buClr>
              <a:buSzPts val="2000"/>
              <a:buNone/>
            </a:pPr>
            <a:endParaRPr dirty="0"/>
          </a:p>
          <a:p>
            <a:pPr marL="0" lvl="0" indent="0" algn="l" rtl="0">
              <a:lnSpc>
                <a:spcPct val="100000"/>
              </a:lnSpc>
              <a:spcBef>
                <a:spcPts val="0"/>
              </a:spcBef>
              <a:spcAft>
                <a:spcPts val="0"/>
              </a:spcAft>
              <a:buClr>
                <a:srgbClr val="11AA81"/>
              </a:buClr>
              <a:buSzPts val="2000"/>
              <a:buNone/>
            </a:pPr>
            <a:r>
              <a:rPr lang="fi-FI" sz="1600" b="1" dirty="0">
                <a:solidFill>
                  <a:srgbClr val="11AA81"/>
                </a:solidFill>
              </a:rPr>
              <a:t>Beoordeling:</a:t>
            </a:r>
            <a:endParaRPr dirty="0"/>
          </a:p>
          <a:p>
            <a:pPr marL="0" lvl="0" indent="0" algn="l" rtl="0">
              <a:lnSpc>
                <a:spcPct val="100000"/>
              </a:lnSpc>
              <a:spcBef>
                <a:spcPts val="0"/>
              </a:spcBef>
              <a:spcAft>
                <a:spcPts val="0"/>
              </a:spcAft>
              <a:buClr>
                <a:schemeClr val="lt1"/>
              </a:buClr>
              <a:buSzPts val="2000"/>
              <a:buNone/>
            </a:pPr>
            <a:r>
              <a:rPr lang="fi-FI" sz="1600" dirty="0"/>
              <a:t>Niet geslaagd: verschillende elementen van de opdracht ontbreken </a:t>
            </a:r>
            <a:endParaRPr dirty="0"/>
          </a:p>
          <a:p>
            <a:pPr marL="0" lvl="0" indent="0" algn="l" rtl="0">
              <a:lnSpc>
                <a:spcPct val="100000"/>
              </a:lnSpc>
              <a:spcBef>
                <a:spcPts val="0"/>
              </a:spcBef>
              <a:spcAft>
                <a:spcPts val="0"/>
              </a:spcAft>
              <a:buClr>
                <a:schemeClr val="lt1"/>
              </a:buClr>
              <a:buSzPts val="2000"/>
              <a:buNone/>
            </a:pPr>
            <a:r>
              <a:rPr lang="fi-FI" sz="1600" dirty="0"/>
              <a:t>Voldaan: doelen, doelstellingen, statistieken zijn meestal correct. Budget en targeting zijn relevant.  Er zijn berichten gemaakt.</a:t>
            </a:r>
            <a:endParaRPr dirty="0"/>
          </a:p>
          <a:p>
            <a:pPr marL="0" lvl="0" indent="0" algn="l" rtl="0">
              <a:lnSpc>
                <a:spcPct val="100000"/>
              </a:lnSpc>
              <a:spcBef>
                <a:spcPts val="0"/>
              </a:spcBef>
              <a:spcAft>
                <a:spcPts val="0"/>
              </a:spcAft>
              <a:buClr>
                <a:schemeClr val="lt1"/>
              </a:buClr>
              <a:buSzPts val="2000"/>
              <a:buNone/>
            </a:pPr>
            <a:r>
              <a:rPr lang="fi-FI" sz="1600" dirty="0"/>
              <a:t>Uitstekend: het optreden getuigt van deskundigheid; de campagne is professioneel gepland.</a:t>
            </a:r>
            <a:endParaRPr dirty="0"/>
          </a:p>
          <a:p>
            <a:pPr marL="0" lvl="0" indent="0" algn="l" rtl="0">
              <a:lnSpc>
                <a:spcPct val="100000"/>
              </a:lnSpc>
              <a:spcBef>
                <a:spcPts val="0"/>
              </a:spcBef>
              <a:spcAft>
                <a:spcPts val="0"/>
              </a:spcAft>
              <a:buClr>
                <a:schemeClr val="lt1"/>
              </a:buClr>
              <a:buSzPts val="2000"/>
              <a:buNone/>
            </a:pPr>
            <a:endParaRPr dirty="0"/>
          </a:p>
          <a:p>
            <a:pPr marL="0" lvl="0" indent="0" algn="l" rtl="0">
              <a:lnSpc>
                <a:spcPct val="108000"/>
              </a:lnSpc>
              <a:spcBef>
                <a:spcPts val="0"/>
              </a:spcBef>
              <a:spcAft>
                <a:spcPts val="0"/>
              </a:spcAft>
              <a:buClr>
                <a:schemeClr val="lt1"/>
              </a:buClr>
              <a:buSzPts val="2000"/>
              <a:buNone/>
            </a:pPr>
            <a:endParaRPr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sp>
        <p:nvSpPr>
          <p:cNvPr id="514" name="Google Shape;514;g27923be65f8_0_0"/>
          <p:cNvSpPr txBox="1">
            <a:spLocks noGrp="1"/>
          </p:cNvSpPr>
          <p:nvPr>
            <p:ph type="body" idx="1"/>
          </p:nvPr>
        </p:nvSpPr>
        <p:spPr>
          <a:xfrm>
            <a:off x="838200" y="1825625"/>
            <a:ext cx="10515600" cy="3874500"/>
          </a:xfrm>
          <a:prstGeom prst="rect">
            <a:avLst/>
          </a:prstGeom>
        </p:spPr>
        <p:txBody>
          <a:bodyPr spcFirstLastPara="1" wrap="square" lIns="91425" tIns="45700" rIns="91425" bIns="45700" anchor="t" anchorCtr="0">
            <a:normAutofit/>
          </a:bodyPr>
          <a:lstStyle/>
          <a:p>
            <a:pPr marL="0" lvl="0" indent="0" algn="l" rtl="0">
              <a:spcBef>
                <a:spcPts val="1000"/>
              </a:spcBef>
              <a:spcAft>
                <a:spcPts val="0"/>
              </a:spcAft>
              <a:buClr>
                <a:schemeClr val="dk1"/>
              </a:buClr>
              <a:buSzPts val="1100"/>
              <a:buFont typeface="Arial"/>
              <a:buNone/>
            </a:pPr>
            <a:r>
              <a:rPr lang="fi-FI" sz="2291"/>
              <a:t>Het DEMS-materiaal is gericht op het verbeteren van digitale marketingvaardigheden in het hoger onderwijs, waarbij de essentiële behoeften in organisaties worden begrepen. Je hebt toegang tot uitgebreide diasets met klassikale activiteiten en opdrachten, evenals gedetailleerde gebruikersinstructies voor docenten. </a:t>
            </a:r>
            <a:endParaRPr sz="2291"/>
          </a:p>
          <a:p>
            <a:pPr marL="0" lvl="0" indent="0" algn="l" rtl="0">
              <a:spcBef>
                <a:spcPts val="1000"/>
              </a:spcBef>
              <a:spcAft>
                <a:spcPts val="0"/>
              </a:spcAft>
              <a:buClr>
                <a:schemeClr val="dk1"/>
              </a:buClr>
              <a:buSzPts val="1100"/>
              <a:buFont typeface="Arial"/>
              <a:buNone/>
            </a:pPr>
            <a:r>
              <a:rPr lang="fi-FI" sz="2291"/>
              <a:t>Opmerking: Het materiaal bevat inhoud en cijfers die van het internet zijn gehaald en is dus onderhevig aan wijzigingen. De bronnen zijn bekendgemaakt volgens de regels van fair use. De verantwoordelijkheid van de uitgever is beperkt tot het originele materiaal dat is opgeslagen op www.dems.pro.  Al het materiaal is geproduceerd voor open gebruik en medegefinancierd door Erasmus +.</a:t>
            </a:r>
            <a:endParaRPr sz="2291"/>
          </a:p>
          <a:p>
            <a:pPr marL="457200" lvl="0" indent="0" algn="ctr" rtl="0">
              <a:lnSpc>
                <a:spcPct val="100000"/>
              </a:lnSpc>
              <a:spcBef>
                <a:spcPts val="0"/>
              </a:spcBef>
              <a:spcAft>
                <a:spcPts val="0"/>
              </a:spcAft>
              <a:buClr>
                <a:schemeClr val="lt1"/>
              </a:buClr>
              <a:buSzPts val="4400"/>
              <a:buFont typeface="Arial"/>
              <a:buNone/>
            </a:pPr>
            <a:r>
              <a:rPr lang="fi-FI" sz="4400" b="1">
                <a:solidFill>
                  <a:schemeClr val="lt1"/>
                </a:solidFill>
              </a:rPr>
              <a:t>Sociale mediaSociale media</a:t>
            </a:r>
            <a:endParaRPr/>
          </a:p>
        </p:txBody>
      </p:sp>
      <p:sp>
        <p:nvSpPr>
          <p:cNvPr id="515" name="Google Shape;515;g27923be65f8_0_0"/>
          <p:cNvSpPr txBox="1">
            <a:spLocks noGrp="1"/>
          </p:cNvSpPr>
          <p:nvPr>
            <p:ph type="title"/>
          </p:nvPr>
        </p:nvSpPr>
        <p:spPr>
          <a:xfrm>
            <a:off x="838200" y="365125"/>
            <a:ext cx="10515600" cy="1325700"/>
          </a:xfrm>
          <a:prstGeom prst="rect">
            <a:avLst/>
          </a:prstGeom>
        </p:spPr>
        <p:txBody>
          <a:bodyPr spcFirstLastPara="1" wrap="square" lIns="91425" tIns="45700" rIns="91425" bIns="45700" anchor="b" anchorCtr="0">
            <a:normAutofit/>
          </a:bodyPr>
          <a:lstStyle/>
          <a:p>
            <a:pPr marL="0" lvl="0" indent="0" algn="l" rtl="0">
              <a:spcBef>
                <a:spcPts val="0"/>
              </a:spcBef>
              <a:spcAft>
                <a:spcPts val="0"/>
              </a:spcAft>
              <a:buNone/>
            </a:pPr>
            <a:r>
              <a:rPr lang="fi-FI"/>
              <a:t>Belangrijke kennisgeving</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5114</Words>
  <Application>Microsoft Office PowerPoint</Application>
  <PresentationFormat>Breedbeeld</PresentationFormat>
  <Paragraphs>458</Paragraphs>
  <Slides>38</Slides>
  <Notes>38</Notes>
  <HiddenSlides>1</HiddenSlides>
  <MMClips>0</MMClips>
  <ScaleCrop>false</ScaleCrop>
  <HeadingPairs>
    <vt:vector size="6" baseType="variant">
      <vt:variant>
        <vt:lpstr>Gebruikte lettertypen</vt:lpstr>
      </vt:variant>
      <vt:variant>
        <vt:i4>7</vt:i4>
      </vt:variant>
      <vt:variant>
        <vt:lpstr>Thema</vt:lpstr>
      </vt:variant>
      <vt:variant>
        <vt:i4>1</vt:i4>
      </vt:variant>
      <vt:variant>
        <vt:lpstr>Diatitels</vt:lpstr>
      </vt:variant>
      <vt:variant>
        <vt:i4>38</vt:i4>
      </vt:variant>
    </vt:vector>
  </HeadingPairs>
  <TitlesOfParts>
    <vt:vector size="46" baseType="lpstr">
      <vt:lpstr>Arial</vt:lpstr>
      <vt:lpstr>Calibri</vt:lpstr>
      <vt:lpstr>Noto Sans Symbols</vt:lpstr>
      <vt:lpstr>PT Sans</vt:lpstr>
      <vt:lpstr>Garamond</vt:lpstr>
      <vt:lpstr>Helvetica Neue</vt:lpstr>
      <vt:lpstr>Overlock</vt:lpstr>
      <vt:lpstr>DEMS NEW</vt:lpstr>
      <vt:lpstr>Inhoudmarketing:  Sociale media</vt:lpstr>
      <vt:lpstr>Leerdoelen  </vt:lpstr>
      <vt:lpstr>Onderwerpen </vt:lpstr>
      <vt:lpstr>Wat zijn sociale media?</vt:lpstr>
      <vt:lpstr>Wat is sociale media - Definities</vt:lpstr>
      <vt:lpstr>Sociale media in voortdurende verandering</vt:lpstr>
      <vt:lpstr>Het aantal gebruikers (2022)</vt:lpstr>
      <vt:lpstr>PowerPoint-presentatie</vt:lpstr>
      <vt:lpstr>Belangrijkste redenen waarom we sociale media gebruiken  </vt:lpstr>
      <vt:lpstr>PowerPoint-presentatie</vt:lpstr>
      <vt:lpstr>Marketing via sociale media</vt:lpstr>
      <vt:lpstr>Waarom sociale-mediamarketing (SMM) gebruiken?</vt:lpstr>
      <vt:lpstr>Organische post, advertentie of Boosted post? </vt:lpstr>
      <vt:lpstr>Sociale media beïnvloeders</vt:lpstr>
      <vt:lpstr>Invloedrijke marketing  </vt:lpstr>
      <vt:lpstr>PowerPoint-presentatie</vt:lpstr>
      <vt:lpstr>Sociale-mediastrategie  </vt:lpstr>
      <vt:lpstr>Campagnes in sociale media</vt:lpstr>
      <vt:lpstr>Wat maakt een goede social media-advertentie  (of boosted post)</vt:lpstr>
      <vt:lpstr>Waarom SMART?</vt:lpstr>
      <vt:lpstr>PowerPoint-presentatie</vt:lpstr>
      <vt:lpstr>Je advertenties / boosted posts targeten </vt:lpstr>
      <vt:lpstr>PowerPoint-presentatie</vt:lpstr>
      <vt:lpstr>PowerPoint-presentatie</vt:lpstr>
      <vt:lpstr>Inhoud maken</vt:lpstr>
      <vt:lpstr>PowerPoint-presentatie</vt:lpstr>
      <vt:lpstr>PowerPoint-presentatie</vt:lpstr>
      <vt:lpstr>Tactieken voor betrokkenheid </vt:lpstr>
      <vt:lpstr>Verscheidenheid aan inhoud </vt:lpstr>
      <vt:lpstr>PowerPoint-presentatie</vt:lpstr>
      <vt:lpstr>PowerPoint-presentatie</vt:lpstr>
      <vt:lpstr>PowerPoint-presentatie</vt:lpstr>
      <vt:lpstr>Opdrachten</vt:lpstr>
      <vt:lpstr>PowerPoint-presentatie</vt:lpstr>
      <vt:lpstr>PowerPoint-presentatie</vt:lpstr>
      <vt:lpstr>PowerPoint-presentatie</vt:lpstr>
      <vt:lpstr>PowerPoint-presentatie</vt:lpstr>
      <vt:lpstr>Belangrijke kennisgeving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Content Marketing:  Social Media</dc:title>
  <dc:creator>Merisalo Sanna</dc:creator>
  <cp:keywords>, docId:EF49762C0F29803621892F87ACEF96D1</cp:keywords>
  <cp:lastModifiedBy>Isabeau Bywater</cp:lastModifiedBy>
  <cp:revision>3</cp:revision>
  <dcterms:created xsi:type="dcterms:W3CDTF">2022-11-04T10:42:05Z</dcterms:created>
  <dcterms:modified xsi:type="dcterms:W3CDTF">2023-11-19T09:50:36Z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2647353</vt:lpwstr>
  </property>
  <property fmtid="{D5CDD505-2E9C-101B-9397-08002B2CF9AE}" pid="3" name="NXPowerLiteSettings">
    <vt:lpwstr>F7000400038000</vt:lpwstr>
  </property>
  <property fmtid="{D5CDD505-2E9C-101B-9397-08002B2CF9AE}" pid="4" name="NXPowerLiteVersion">
    <vt:lpwstr>S10.0.0</vt:lpwstr>
  </property>
</Properties>
</file>