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Lst>
  <p:sldSz cx="12192000" cy="6858000"/>
  <p:notesSz cx="6858000" cy="9144000"/>
  <p:embeddedFontLst>
    <p:embeddedFont>
      <p:font typeface="Calibri" panose="020F0502020204030204" pitchFamily="34" charset="0"/>
      <p:regular r:id="rId56"/>
      <p:bold r:id="rId57"/>
      <p:italic r:id="rId58"/>
      <p:boldItalic r:id="rId59"/>
    </p:embeddedFont>
    <p:embeddedFont>
      <p:font typeface="Helvetica Neue" panose="020B0604020202020204" charset="0"/>
      <p:regular r:id="rId60"/>
      <p:bold r:id="rId61"/>
      <p:italic r:id="rId62"/>
      <p:boldItalic r:id="rId63"/>
    </p:embeddedFont>
    <p:embeddedFont>
      <p:font typeface="PT Sans" panose="020B0503020203020204" pitchFamily="34" charset="0"/>
      <p:regular r:id="rId64"/>
      <p:bold r:id="rId65"/>
      <p:italic r:id="rId66"/>
      <p:boldItalic r:id="rId67"/>
    </p:embeddedFont>
    <p:embeddedFont>
      <p:font typeface="Quattrocento Sans" panose="020B0502050000020003" pitchFamily="34" charset="0"/>
      <p:regular r:id="rId68"/>
      <p:bold r:id="rId69"/>
      <p:italic r:id="rId70"/>
      <p:boldItalic r:id="rId71"/>
    </p:embeddedFont>
    <p:embeddedFont>
      <p:font typeface="Roboto" panose="02000000000000000000" pitchFamily="2" charset="0"/>
      <p:regular r:id="rId72"/>
      <p:bold r:id="rId73"/>
      <p:italic r:id="rId74"/>
      <p:boldItalic r:id="rId75"/>
    </p:embeddedFont>
    <p:embeddedFont>
      <p:font typeface="Trebuchet MS" panose="020B0603020202020204" pitchFamily="34" charset="0"/>
      <p:regular r:id="rId76"/>
      <p:bold r:id="rId77"/>
      <p:italic r:id="rId78"/>
      <p:boldItalic r:id="rId7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0" roundtripDataSignature="AMtx7mhw/IIc5v/EZF+00oeCCTJGoOnlx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1" autoAdjust="0"/>
    <p:restoredTop sz="76923" autoAdjust="0"/>
  </p:normalViewPr>
  <p:slideViewPr>
    <p:cSldViewPr snapToGrid="0">
      <p:cViewPr varScale="1">
        <p:scale>
          <a:sx n="49" d="100"/>
          <a:sy n="49" d="100"/>
        </p:scale>
        <p:origin x="1336"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font" Target="fonts/font8.fntdata"/><Relationship Id="rId68" Type="http://schemas.openxmlformats.org/officeDocument/2006/relationships/font" Target="fonts/font13.fntdata"/><Relationship Id="rId76" Type="http://schemas.openxmlformats.org/officeDocument/2006/relationships/font" Target="fonts/font21.fntdata"/><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3.fntdata"/><Relationship Id="rId66" Type="http://schemas.openxmlformats.org/officeDocument/2006/relationships/font" Target="fonts/font11.fntdata"/><Relationship Id="rId74" Type="http://schemas.openxmlformats.org/officeDocument/2006/relationships/font" Target="fonts/font19.fntdata"/><Relationship Id="rId79"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font" Target="fonts/font6.fntdata"/><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5.fntdata"/><Relationship Id="rId65" Type="http://schemas.openxmlformats.org/officeDocument/2006/relationships/font" Target="fonts/font10.fntdata"/><Relationship Id="rId73" Type="http://schemas.openxmlformats.org/officeDocument/2006/relationships/font" Target="fonts/font18.fntdata"/><Relationship Id="rId78" Type="http://schemas.openxmlformats.org/officeDocument/2006/relationships/font" Target="fonts/font23.fntdata"/><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font" Target="fonts/font14.fntdata"/><Relationship Id="rId77" Type="http://schemas.openxmlformats.org/officeDocument/2006/relationships/font" Target="fonts/font22.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7.fntdata"/><Relationship Id="rId80"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7.fntdata"/><Relationship Id="rId70" Type="http://schemas.openxmlformats.org/officeDocument/2006/relationships/font" Target="fonts/font15.fntdata"/><Relationship Id="rId75" Type="http://schemas.openxmlformats.org/officeDocument/2006/relationships/font" Target="fonts/font20.fntdata"/><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yzowl.com/video-marketing-statistic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urveymonkey.com/market-research/solutions/audience-pane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De rol van video in contentmarketing blijft jaar na jaar groeien. Video blijft een veelgebruikte marketingtool - waar ongeveer 9 van de 10 bedrijven op vertrouwen. (bron: </a:t>
            </a:r>
            <a:r>
              <a:rPr lang="nl-NL" u="sng">
                <a:solidFill>
                  <a:schemeClr val="hlink"/>
                </a:solidFill>
                <a:hlinkClick r:id="rId3"/>
              </a:rPr>
              <a:t>https://www.wyzowl.com/video-marketing-statistics/ </a:t>
            </a:r>
            <a:r>
              <a:rPr lang="nl-NL"/>
              <a: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172" name="Google Shape;17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26df1ca6351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26df1ca6351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g26df1ca6351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1dff4af60eb_6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g1dff4af60eb_6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2" name="Google Shape;192;g1dff4af60eb_6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232d0057704_1_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g232d0057704_1_7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a:t>"Dit jaar is een jaar voor video" is de afgelopen 15 jaar vaak gezegd. </a:t>
            </a:r>
            <a:endParaRPr/>
          </a:p>
          <a:p>
            <a:pPr marL="0" lvl="0" indent="0" algn="l" rtl="0">
              <a:lnSpc>
                <a:spcPct val="115000"/>
              </a:lnSpc>
              <a:spcBef>
                <a:spcPts val="0"/>
              </a:spcBef>
              <a:spcAft>
                <a:spcPts val="0"/>
              </a:spcAft>
              <a:buClr>
                <a:schemeClr val="dk1"/>
              </a:buClr>
              <a:buSzPts val="1100"/>
              <a:buFont typeface="Arial"/>
              <a:buNone/>
            </a:pPr>
            <a:r>
              <a:rPr lang="nl-NL"/>
              <a:t>Aan de horizon is geen stop in de groei te zien.</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Ik zal je nog wat meer onderzoeksinzichten laten zien over videomarketing....</a:t>
            </a:r>
            <a:endParaRPr/>
          </a:p>
          <a:p>
            <a:pPr marL="0" lvl="0" indent="0" algn="l" rtl="0">
              <a:lnSpc>
                <a:spcPct val="100000"/>
              </a:lnSpc>
              <a:spcBef>
                <a:spcPts val="0"/>
              </a:spcBef>
              <a:spcAft>
                <a:spcPts val="0"/>
              </a:spcAft>
              <a:buSzPts val="1400"/>
              <a:buNone/>
            </a:pPr>
            <a:endParaRPr/>
          </a:p>
        </p:txBody>
      </p:sp>
      <p:sp>
        <p:nvSpPr>
          <p:cNvPr id="199" name="Google Shape;199;g232d0057704_1_7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4e1d7bd8b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24e1d7bd8b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nl-NL"/>
              <a:t>Deze bron bevat bijna alle gegevens - en zelfs meer! - die jij als docent kunt bedenken. Kies gegevens die je relevant en interessant vindt. Er is ook een pdf-download beschikbaar (klik link).</a:t>
            </a:r>
            <a:endParaRPr/>
          </a:p>
        </p:txBody>
      </p:sp>
      <p:sp>
        <p:nvSpPr>
          <p:cNvPr id="223" name="Google Shape;223;g24e1d7bd8b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Cijfers van adQuadrant uit oktober 2020 helpen de argumenten voor bewegende content te onderbouwen. Zij zien bijvoorbeeld een verdubbeling van het aantal kliks op videocontent ten opzichte van statische content. Het succes van video is echter (deels) afhankelijk van de optimalisaties. Zo ergert 80% van de gebruikers zich mateloos aan video's waarbij het geluid automatisch en hard begint te spelen. </a:t>
            </a:r>
            <a:endParaRPr dirty="0"/>
          </a:p>
          <a:p>
            <a:pPr marL="0" lvl="0" indent="0" algn="l" rtl="0">
              <a:lnSpc>
                <a:spcPct val="100000"/>
              </a:lnSpc>
              <a:spcBef>
                <a:spcPts val="0"/>
              </a:spcBef>
              <a:spcAft>
                <a:spcPts val="0"/>
              </a:spcAft>
              <a:buSzPts val="1400"/>
              <a:buNone/>
            </a:pPr>
            <a:r>
              <a:rPr lang="nl-NL" dirty="0"/>
              <a:t>Kortom, zorg ervoor dat je rekening houdt met de 'regels van het spel' en ontwerp je video vanuit het 'geluid uit' perspectief. En, je hebt het waarschijnlijk al eerder gehoord, maar zorg ervoor dat je branding vanaf het eerste moment herkenbaar is en dat de boodschap van je verhaal binnen een paar seconden duidelijk is.Bron: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frankwatching.com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Je kunt nieuwe gegevens vinden op www.bitable.com en gewoon het percentage aanpassen.</a:t>
            </a:r>
            <a:endParaRPr dirty="0"/>
          </a:p>
          <a:p>
            <a:pPr marL="0" lvl="0" indent="0" algn="l" rtl="0">
              <a:lnSpc>
                <a:spcPct val="100000"/>
              </a:lnSpc>
              <a:spcBef>
                <a:spcPts val="0"/>
              </a:spcBef>
              <a:spcAft>
                <a:spcPts val="0"/>
              </a:spcAft>
              <a:buSzPts val="1400"/>
              <a:buNone/>
            </a:pPr>
            <a:r>
              <a:rPr lang="nl-NL" dirty="0"/>
              <a:t>Bron: bitable.com</a:t>
            </a:r>
            <a:endParaRPr dirty="0"/>
          </a:p>
          <a:p>
            <a:pPr marL="0" lvl="0" indent="0" algn="l" rtl="0">
              <a:lnSpc>
                <a:spcPct val="100000"/>
              </a:lnSpc>
              <a:spcBef>
                <a:spcPts val="0"/>
              </a:spcBef>
              <a:spcAft>
                <a:spcPts val="0"/>
              </a:spcAft>
              <a:buSzPts val="1400"/>
              <a:buNone/>
            </a:pPr>
            <a:endParaRPr dirty="0"/>
          </a:p>
        </p:txBody>
      </p:sp>
      <p:sp>
        <p:nvSpPr>
          <p:cNvPr id="232" name="Google Shape;23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Je kunt nieuwe gegevens vinden op www.bitable.com en gewoon het percentage aanpassen.</a:t>
            </a:r>
            <a:endParaRPr/>
          </a:p>
          <a:p>
            <a:pPr marL="0" lvl="0" indent="0" algn="l" rtl="0">
              <a:lnSpc>
                <a:spcPct val="100000"/>
              </a:lnSpc>
              <a:spcBef>
                <a:spcPts val="0"/>
              </a:spcBef>
              <a:spcAft>
                <a:spcPts val="0"/>
              </a:spcAft>
              <a:buSzPts val="1400"/>
              <a:buNone/>
            </a:pPr>
            <a:r>
              <a:rPr lang="nl-NL"/>
              <a:t>Bron: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41" name="Google Shape;2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Je kunt nieuwe gegevens vinden op www.bitable.com en gewoon het percentage aanpassen.</a:t>
            </a:r>
            <a:endParaRPr dirty="0"/>
          </a:p>
          <a:p>
            <a:pPr marL="0" lvl="0" indent="0" algn="l" rtl="0">
              <a:lnSpc>
                <a:spcPct val="100000"/>
              </a:lnSpc>
              <a:spcBef>
                <a:spcPts val="0"/>
              </a:spcBef>
              <a:spcAft>
                <a:spcPts val="0"/>
              </a:spcAft>
              <a:buSzPts val="1400"/>
              <a:buNone/>
            </a:pPr>
            <a:r>
              <a:rPr lang="nl-NL" dirty="0"/>
              <a:t>Bron: bitable.com</a:t>
            </a:r>
            <a:endParaRPr dirty="0"/>
          </a:p>
          <a:p>
            <a:pPr marL="0" lvl="0" indent="0" algn="l" rtl="0">
              <a:lnSpc>
                <a:spcPct val="100000"/>
              </a:lnSpc>
              <a:spcBef>
                <a:spcPts val="0"/>
              </a:spcBef>
              <a:spcAft>
                <a:spcPts val="0"/>
              </a:spcAft>
              <a:buSzPts val="1400"/>
              <a:buNone/>
            </a:pPr>
            <a:endParaRPr dirty="0"/>
          </a:p>
        </p:txBody>
      </p:sp>
      <p:sp>
        <p:nvSpPr>
          <p:cNvPr id="249" name="Google Shape;24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6" name="Google Shape;25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Je kunt nieuwe gegevens vinden op www.bitable.com en gewoon het percentage aanpassen.</a:t>
            </a:r>
            <a:endParaRPr/>
          </a:p>
          <a:p>
            <a:pPr marL="0" lvl="0" indent="0" algn="l" rtl="0">
              <a:lnSpc>
                <a:spcPct val="100000"/>
              </a:lnSpc>
              <a:spcBef>
                <a:spcPts val="0"/>
              </a:spcBef>
              <a:spcAft>
                <a:spcPts val="0"/>
              </a:spcAft>
              <a:buSzPts val="1400"/>
              <a:buNone/>
            </a:pPr>
            <a:r>
              <a:rPr lang="nl-NL"/>
              <a:t>Bron: bitable.com</a:t>
            </a:r>
            <a:endParaRPr/>
          </a:p>
          <a:p>
            <a:pPr marL="0" lvl="0" indent="0" algn="l" rtl="0">
              <a:lnSpc>
                <a:spcPct val="100000"/>
              </a:lnSpc>
              <a:spcBef>
                <a:spcPts val="0"/>
              </a:spcBef>
              <a:spcAft>
                <a:spcPts val="0"/>
              </a:spcAft>
              <a:buSzPts val="1400"/>
              <a:buNone/>
            </a:pPr>
            <a:endParaRPr/>
          </a:p>
        </p:txBody>
      </p:sp>
      <p:sp>
        <p:nvSpPr>
          <p:cNvPr id="257" name="Google Shape;25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4" name="Google Shape;264;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Je kunt nieuwe gegevens vinden op www.bitable.com en gewoon het percentage aanpassen.</a:t>
            </a:r>
            <a:endParaRPr/>
          </a:p>
          <a:p>
            <a:pPr marL="0" lvl="0" indent="0" algn="l" rtl="0">
              <a:lnSpc>
                <a:spcPct val="100000"/>
              </a:lnSpc>
              <a:spcBef>
                <a:spcPts val="0"/>
              </a:spcBef>
              <a:spcAft>
                <a:spcPts val="0"/>
              </a:spcAft>
              <a:buSzPts val="1400"/>
              <a:buNone/>
            </a:pPr>
            <a:r>
              <a:rPr lang="nl-NL"/>
              <a:t>Bron: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0" i="0" u="none" strike="noStrike">
                <a:solidFill>
                  <a:srgbClr val="000A47"/>
                </a:solidFill>
                <a:latin typeface="Arial"/>
                <a:ea typeface="Arial"/>
                <a:cs typeface="Arial"/>
                <a:sym typeface="Arial"/>
              </a:rPr>
              <a:t>Bitable State of Marketing ondervroeg 694 marketeers en eigenaren van kleine bedrijven met behulp van </a:t>
            </a:r>
            <a:r>
              <a:rPr lang="nl-NL" b="0" i="0" u="sng" strike="noStrike">
                <a:solidFill>
                  <a:schemeClr val="hlink"/>
                </a:solidFill>
                <a:latin typeface="Arial"/>
                <a:ea typeface="Arial"/>
                <a:cs typeface="Arial"/>
                <a:sym typeface="Arial"/>
                <a:hlinkClick r:id="rId3"/>
              </a:rPr>
              <a:t>SurveyMonkey Audience</a:t>
            </a:r>
            <a:endParaRPr/>
          </a:p>
        </p:txBody>
      </p:sp>
      <p:sp>
        <p:nvSpPr>
          <p:cNvPr id="265" name="Google Shape;265;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232d0057704_1_40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g232d0057704_1_4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1d5657342a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g1d5657342ab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nl-NL"/>
              <a:t>2. Video's en hun rol in marketing evolueren voortdurend en snel. Mensen lijken niet meer bereid om de tijd en moeite te nemen om zoveel te lezen. Let op! Dit betekent NIET dat er geen tijd en plaats meer zou zijn voor geschreven content en traditionele marketingmethoden. Dit zijn geen advertenties (maar een geweldige aanwinst in contentmarketing; ze helpen je potentiële klant) - schep niet op over je product!</a:t>
            </a:r>
            <a:endParaRPr/>
          </a:p>
          <a:p>
            <a:pPr marL="0" marR="0" lvl="0" indent="0" algn="l" rtl="0">
              <a:lnSpc>
                <a:spcPct val="100000"/>
              </a:lnSpc>
              <a:spcBef>
                <a:spcPts val="0"/>
              </a:spcBef>
              <a:spcAft>
                <a:spcPts val="0"/>
              </a:spcAft>
              <a:buClr>
                <a:srgbClr val="000000"/>
              </a:buClr>
              <a:buSzPts val="1400"/>
              <a:buFont typeface="Arial"/>
              <a:buNone/>
            </a:pPr>
            <a:r>
              <a:rPr lang="nl-NL"/>
              <a:t>als je video interessant genoeg is, zullen de leads klikken om hem te bekijken</a:t>
            </a:r>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40000"/>
              </a:lnSpc>
              <a:spcBef>
                <a:spcPts val="0"/>
              </a:spcBef>
              <a:spcAft>
                <a:spcPts val="0"/>
              </a:spcAft>
              <a:buClr>
                <a:schemeClr val="dk1"/>
              </a:buClr>
              <a:buSzPts val="1100"/>
              <a:buFont typeface="Arial"/>
              <a:buNone/>
            </a:pPr>
            <a:r>
              <a:rPr lang="nl-NL" sz="1200">
                <a:latin typeface="Calibri"/>
                <a:ea typeface="Calibri"/>
                <a:cs typeface="Calibri"/>
                <a:sym typeface="Calibri"/>
              </a:rPr>
              <a:t>3. </a:t>
            </a:r>
            <a:r>
              <a:rPr lang="nl-NL" sz="1200">
                <a:latin typeface="Trebuchet MS"/>
                <a:ea typeface="Trebuchet MS"/>
                <a:cs typeface="Trebuchet MS"/>
                <a:sym typeface="Trebuchet MS"/>
              </a:rPr>
              <a:t>Tegenwoordig ontdekken meer consumenten merken via video. Vierentachtig procent van de kopers heeft besloten een product te kopen nadat ze een video van een merk hadden bekeken. Bovendien kocht 80% van de consumenten software of een applicatie nadat ze er een video over hadden bekeken. Deze cijfers tonen aan dat video een integraal onderdeel aan het worden is van het klanttraject. Bovendien heeft de pandemie de videoconsumptie verhoogd: 96% van de consumenten zegt dat ze meer tijd hebben besteed aan het bekijken van video's (HubSpot, 2021).</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Betekent dit dat traditionele marketingmethoden niet langer relevant zijn? Helemaal niet. Maar als je je huidige marketingstrategie aanvult met video, dek je meer bases. Zevenentachtig procent van de consumenten zoekt online naar productinformatie voordat ze een aankoopbeslissing nemen (Retail Dive) en video kan hen helpen om bij jouw merk te kopen.</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Bovendien leidt dit tot interactie tussen consumenten en merken, omdat ze misschien nog vragen hebben voordat ze de aankoop afronden.</a:t>
            </a:r>
            <a:endParaRPr/>
          </a:p>
          <a:p>
            <a:pPr marL="0" lvl="0" indent="0" algn="l" rtl="0">
              <a:lnSpc>
                <a:spcPct val="90000"/>
              </a:lnSpc>
              <a:spcBef>
                <a:spcPts val="1000"/>
              </a:spcBef>
              <a:spcAft>
                <a:spcPts val="0"/>
              </a:spcAft>
              <a:buClr>
                <a:srgbClr val="262626"/>
              </a:buClr>
              <a:buSzPts val="2800"/>
              <a:buNone/>
            </a:pPr>
            <a:r>
              <a:rPr lang="nl-NL" sz="1200">
                <a:latin typeface="Trebuchet MS"/>
                <a:ea typeface="Trebuchet MS"/>
                <a:cs typeface="Trebuchet MS"/>
                <a:sym typeface="Trebuchet MS"/>
              </a:rPr>
              <a:t>4. </a:t>
            </a:r>
            <a:r>
              <a:rPr lang="nl-NL">
                <a:solidFill>
                  <a:srgbClr val="262626"/>
                </a:solidFill>
              </a:rPr>
              <a:t>Hoe meer (video)content er is, hoe meer het nodig is om je video's te optimaliseren voor zoekopdrachten, net als geschreven content.</a:t>
            </a:r>
            <a:endParaRPr/>
          </a:p>
          <a:p>
            <a:pPr marL="0" lvl="0" indent="0" algn="l" rtl="0">
              <a:lnSpc>
                <a:spcPct val="90000"/>
              </a:lnSpc>
              <a:spcBef>
                <a:spcPts val="1000"/>
              </a:spcBef>
              <a:spcAft>
                <a:spcPts val="0"/>
              </a:spcAft>
              <a:buClr>
                <a:srgbClr val="262626"/>
              </a:buClr>
              <a:buSzPts val="2800"/>
              <a:buNone/>
            </a:pPr>
            <a:r>
              <a:rPr lang="nl-NL">
                <a:solidFill>
                  <a:srgbClr val="262626"/>
                </a:solidFill>
              </a:rPr>
              <a:t>Enkele tips:</a:t>
            </a:r>
            <a:endParaRPr/>
          </a:p>
          <a:p>
            <a:pPr marL="457200" lvl="0" indent="-342900" algn="l" rtl="0">
              <a:lnSpc>
                <a:spcPct val="90000"/>
              </a:lnSpc>
              <a:spcBef>
                <a:spcPts val="1000"/>
              </a:spcBef>
              <a:spcAft>
                <a:spcPts val="0"/>
              </a:spcAft>
              <a:buClr>
                <a:srgbClr val="262626"/>
              </a:buClr>
              <a:buSzPts val="1800"/>
              <a:buAutoNum type="arabicPeriod"/>
            </a:pPr>
            <a:r>
              <a:rPr lang="nl-NL">
                <a:solidFill>
                  <a:srgbClr val="262626"/>
                </a:solidFill>
              </a:rPr>
              <a:t>Videobestandsnamen, titels en beschrijvingen gebruiken die je trefwoord bevatten.</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Relevante tags toevoegen, vooral populaire trefwoorden, die verband houden met het onderwerp van je video.</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Ondertitels en ondertitels toevoegen.</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Originele miniatuurafbeeldingen voor je video's maken.</a:t>
            </a:r>
            <a:endParaRPr/>
          </a:p>
          <a:p>
            <a:pPr marL="0" lvl="0" indent="0" algn="l" rtl="0">
              <a:lnSpc>
                <a:spcPct val="140000"/>
              </a:lnSpc>
              <a:spcBef>
                <a:spcPts val="1500"/>
              </a:spcBef>
              <a:spcAft>
                <a:spcPts val="0"/>
              </a:spcAft>
              <a:buClr>
                <a:schemeClr val="dk1"/>
              </a:buClr>
              <a:buSzPts val="1100"/>
              <a:buFont typeface="Arial"/>
              <a:buNone/>
            </a:pPr>
            <a:endParaRPr sz="1200">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0"/>
              </a:spcBef>
              <a:spcAft>
                <a:spcPts val="0"/>
              </a:spcAft>
              <a:buSzPts val="1400"/>
              <a:buNone/>
            </a:pPr>
            <a:endParaRPr/>
          </a:p>
        </p:txBody>
      </p:sp>
      <p:sp>
        <p:nvSpPr>
          <p:cNvPr id="277" name="Google Shape;277;g1d5657342ab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nl-NL"/>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32d0057704_1_48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g232d0057704_1_4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Bron: Jaana Merikallio</a:t>
            </a:r>
            <a:endParaRPr/>
          </a:p>
        </p:txBody>
      </p:sp>
      <p:sp>
        <p:nvSpPr>
          <p:cNvPr id="289" name="Google Shape;28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strategie moet op één lijn liggen met de bedrijfsstrategie!</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8" name="Google Shape;31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skippable = of een kijker video kan overslaan (zoals in YOutube na 5 sec) of niet (TV, instream video services, etc).</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Natuurlijk wil je dat de video's bijdragen aan het doel dat je hebt. En het mooie van het gebruik van video op sociale media is dat het verschillende doelen kan dienen.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Wil je </a:t>
            </a:r>
            <a:r>
              <a:rPr lang="nl-NL" b="1"/>
              <a:t>bewustzijn creëren </a:t>
            </a:r>
            <a:r>
              <a:rPr lang="nl-NL"/>
              <a:t>bij je doelgroep? Dan draagt video bij aan het vertellen van het verhaal. Veel meer dan statische content. Video's in de bewustwordingsfase duren idealiter 10-15 seconden. Dus kort en krachtig. Triggeren.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Als we wat verder in de trechter zitten, in de </a:t>
            </a:r>
            <a:r>
              <a:rPr lang="nl-NL" b="1"/>
              <a:t>overwegingsfase</a:t>
            </a:r>
            <a:r>
              <a:rPr lang="nl-NL"/>
              <a:t>, kan video meer informatie geven over een product/dienst. Meer diepte, als het ware, om de interesse verder aan te wakkeren.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Maar je kunt in deze fase ook video gebruiken om </a:t>
            </a:r>
            <a:r>
              <a:rPr lang="nl-NL" b="0"/>
              <a:t>verkeer naar je website te leiden</a:t>
            </a:r>
            <a:r>
              <a:rPr lang="nl-NL"/>
              <a:t>. Het is aan te raden om ook te testen met video in de </a:t>
            </a:r>
            <a:r>
              <a:rPr lang="nl-NL" b="1"/>
              <a:t>conversielaag</a:t>
            </a:r>
            <a:r>
              <a:rPr lang="nl-NL"/>
              <a:t>. Idealiter met een verkorte versie (ongeveer 5-6 seconden) van je video, zodat de inhoud niet te veel afleidt van je call-to-action.</a:t>
            </a:r>
            <a:endParaRPr/>
          </a:p>
        </p:txBody>
      </p:sp>
      <p:sp>
        <p:nvSpPr>
          <p:cNvPr id="328" name="Google Shape;328;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4" name="Google Shape;334;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Veel kanaaltypes en nog meer formaten. Veel informatie. We begrijpen dat het aantal mogelijkheden op sociale media om bewegende content (video) te gebruiken overweldigend kan zijn. Daarom is een overzicht van de belangrijkste (meest gebruikte) formaten in 1 schema geplaatst. Dit schema bevat ook een indicatie van de optimale lengte, gebaseerd op onze ervaring.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Let wel, dit is geen exacte wetenschap, maar puur onze eigen benchmark/ervaringen. En het bevat ook een visie op het optimale consumptiemoment van de inhoud (laatste kolom).</a:t>
            </a:r>
            <a:endParaRPr dirty="0"/>
          </a:p>
          <a:p>
            <a:pPr marL="0" lvl="0" indent="0" algn="l" rtl="0">
              <a:lnSpc>
                <a:spcPct val="100000"/>
              </a:lnSpc>
              <a:spcBef>
                <a:spcPts val="0"/>
              </a:spcBef>
              <a:spcAft>
                <a:spcPts val="0"/>
              </a:spcAft>
              <a:buSzPts val="1400"/>
              <a:buNone/>
            </a:pPr>
            <a:r>
              <a:rPr lang="nl-NL" dirty="0"/>
              <a:t>Bron: frankwatching.com</a:t>
            </a:r>
            <a:endParaRPr dirty="0"/>
          </a:p>
        </p:txBody>
      </p:sp>
      <p:sp>
        <p:nvSpPr>
          <p:cNvPr id="335" name="Google Shape;335;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232d0057704_1_5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1" name="Google Shape;341;g232d0057704_1_5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6" name="Google Shape;346;p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dirty="0"/>
          </a:p>
          <a:p>
            <a:pPr marL="0" lvl="0" indent="0" algn="l" rtl="0">
              <a:lnSpc>
                <a:spcPct val="100000"/>
              </a:lnSpc>
              <a:spcBef>
                <a:spcPts val="0"/>
              </a:spcBef>
              <a:spcAft>
                <a:spcPts val="0"/>
              </a:spcAft>
              <a:buClr>
                <a:schemeClr val="dk1"/>
              </a:buClr>
              <a:buSzPts val="1200"/>
              <a:buFont typeface="Calibri"/>
              <a:buNone/>
            </a:pPr>
            <a:endParaRPr dirty="0"/>
          </a:p>
        </p:txBody>
      </p:sp>
      <p:sp>
        <p:nvSpPr>
          <p:cNvPr id="347" name="Google Shape;347;p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 name="Google Shape;354;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Kijk bij het vullen naar de strategieslides ss. 10-11. Het zorgvuldig doornemen van verschillende strategie-elementen helpt je bij het invullen van dit formulier. Lees ook tips over dit formulier. Zeer nuttig!</a:t>
            </a:r>
            <a:endParaRPr/>
          </a:p>
        </p:txBody>
      </p:sp>
      <p:sp>
        <p:nvSpPr>
          <p:cNvPr id="355" name="Google Shape;355;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Klasopdracht:</a:t>
            </a:r>
            <a:endParaRPr dirty="0"/>
          </a:p>
          <a:p>
            <a:pPr marL="0" lvl="0" indent="0" algn="l" rtl="0">
              <a:lnSpc>
                <a:spcPct val="100000"/>
              </a:lnSpc>
              <a:spcBef>
                <a:spcPts val="0"/>
              </a:spcBef>
              <a:spcAft>
                <a:spcPts val="0"/>
              </a:spcAft>
              <a:buSzPts val="1400"/>
              <a:buNone/>
            </a:pPr>
            <a:r>
              <a:rPr lang="nl-NL" dirty="0"/>
              <a:t>Maak een team van 2 personen.</a:t>
            </a:r>
            <a:endParaRPr dirty="0"/>
          </a:p>
          <a:p>
            <a:pPr marL="0" lvl="0" indent="0" algn="l" rtl="0">
              <a:lnSpc>
                <a:spcPct val="100000"/>
              </a:lnSpc>
              <a:spcBef>
                <a:spcPts val="0"/>
              </a:spcBef>
              <a:spcAft>
                <a:spcPts val="0"/>
              </a:spcAft>
              <a:buSzPts val="1400"/>
              <a:buNone/>
            </a:pPr>
            <a:r>
              <a:rPr lang="nl-NL" dirty="0"/>
              <a:t>20 minuten kloofanalyse </a:t>
            </a:r>
          </a:p>
          <a:p>
            <a:pPr marL="0" lvl="0" indent="0" algn="l" rtl="0">
              <a:lnSpc>
                <a:spcPct val="100000"/>
              </a:lnSpc>
              <a:spcBef>
                <a:spcPts val="0"/>
              </a:spcBef>
              <a:spcAft>
                <a:spcPts val="0"/>
              </a:spcAft>
              <a:buSzPts val="1400"/>
              <a:buNone/>
            </a:pPr>
            <a:r>
              <a:rPr lang="nl-NL" dirty="0"/>
              <a:t>20 minuten advies</a:t>
            </a:r>
            <a:endParaRPr dirty="0"/>
          </a:p>
          <a:p>
            <a:pPr marL="0" lvl="0" indent="0" algn="l" rtl="0">
              <a:lnSpc>
                <a:spcPct val="100000"/>
              </a:lnSpc>
              <a:spcBef>
                <a:spcPts val="0"/>
              </a:spcBef>
              <a:spcAft>
                <a:spcPts val="0"/>
              </a:spcAft>
              <a:buSzPts val="1400"/>
              <a:buNone/>
            </a:pPr>
            <a:r>
              <a:rPr lang="nl-NL" dirty="0"/>
              <a:t>10 minuten presentatie van je bevindingen aan het team naast je</a:t>
            </a:r>
            <a:endParaRPr dirty="0"/>
          </a:p>
          <a:p>
            <a:pPr marL="457200" marR="0" lvl="0" indent="-228600" algn="l" rtl="0">
              <a:lnSpc>
                <a:spcPct val="100000"/>
              </a:lnSpc>
              <a:spcBef>
                <a:spcPts val="0"/>
              </a:spcBef>
              <a:spcAft>
                <a:spcPts val="0"/>
              </a:spcAft>
              <a:buSzPts val="1400"/>
              <a:buNone/>
            </a:pPr>
            <a:endParaRPr dirty="0"/>
          </a:p>
        </p:txBody>
      </p:sp>
      <p:sp>
        <p:nvSpPr>
          <p:cNvPr id="361" name="Google Shape;361;p5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2163379edd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g2163379eddf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dirty="0"/>
              <a:t>Klasopdracht:</a:t>
            </a:r>
            <a:endParaRPr dirty="0"/>
          </a:p>
          <a:p>
            <a:pPr marL="0" lvl="0" indent="0" algn="l" rtl="0">
              <a:lnSpc>
                <a:spcPct val="115000"/>
              </a:lnSpc>
              <a:spcBef>
                <a:spcPts val="0"/>
              </a:spcBef>
              <a:spcAft>
                <a:spcPts val="0"/>
              </a:spcAft>
              <a:buClr>
                <a:schemeClr val="dk1"/>
              </a:buClr>
              <a:buSzPts val="1100"/>
              <a:buFont typeface="Arial"/>
              <a:buNone/>
            </a:pPr>
            <a:r>
              <a:rPr lang="nl-NL" dirty="0"/>
              <a:t>Maak teams van 2 </a:t>
            </a:r>
            <a:endParaRPr dirty="0"/>
          </a:p>
          <a:p>
            <a:pPr marL="0" lvl="0" indent="0" algn="l" rtl="0">
              <a:lnSpc>
                <a:spcPct val="115000"/>
              </a:lnSpc>
              <a:spcBef>
                <a:spcPts val="0"/>
              </a:spcBef>
              <a:spcAft>
                <a:spcPts val="0"/>
              </a:spcAft>
              <a:buClr>
                <a:schemeClr val="dk1"/>
              </a:buClr>
              <a:buSzPts val="1100"/>
              <a:buFont typeface="Arial"/>
              <a:buNone/>
            </a:pPr>
            <a:r>
              <a:rPr lang="nl-NL" dirty="0"/>
              <a:t>20 minuten kloofanalyse</a:t>
            </a:r>
            <a:endParaRPr dirty="0"/>
          </a:p>
          <a:p>
            <a:pPr marL="0" lvl="0" indent="0" algn="l" rtl="0">
              <a:lnSpc>
                <a:spcPct val="115000"/>
              </a:lnSpc>
              <a:spcBef>
                <a:spcPts val="0"/>
              </a:spcBef>
              <a:spcAft>
                <a:spcPts val="0"/>
              </a:spcAft>
              <a:buClr>
                <a:schemeClr val="dk1"/>
              </a:buClr>
              <a:buSzPts val="1100"/>
              <a:buFont typeface="Arial"/>
              <a:buNone/>
            </a:pPr>
            <a:r>
              <a:rPr lang="nl-NL" dirty="0"/>
              <a:t>20 minuten advies</a:t>
            </a:r>
            <a:endParaRPr dirty="0"/>
          </a:p>
          <a:p>
            <a:pPr marL="0" lvl="0" indent="0" algn="l" rtl="0">
              <a:lnSpc>
                <a:spcPct val="115000"/>
              </a:lnSpc>
              <a:spcBef>
                <a:spcPts val="0"/>
              </a:spcBef>
              <a:spcAft>
                <a:spcPts val="0"/>
              </a:spcAft>
              <a:buClr>
                <a:schemeClr val="dk1"/>
              </a:buClr>
              <a:buSzPts val="1100"/>
              <a:buFont typeface="Arial"/>
              <a:buNone/>
            </a:pPr>
            <a:r>
              <a:rPr lang="nl-NL" dirty="0"/>
              <a:t>10 minuten presentatie van je bevindingen aan het team naast je</a:t>
            </a:r>
            <a:endParaRPr dirty="0"/>
          </a:p>
          <a:p>
            <a:pPr marL="0" lvl="0" indent="0" algn="l" rtl="0">
              <a:spcBef>
                <a:spcPts val="0"/>
              </a:spcBef>
              <a:spcAft>
                <a:spcPts val="0"/>
              </a:spcAft>
              <a:buClr>
                <a:schemeClr val="dk1"/>
              </a:buClr>
              <a:buSzPts val="1400"/>
              <a:buFont typeface="Arial"/>
              <a:buNone/>
            </a:pPr>
            <a:r>
              <a:rPr lang="nl-NL" dirty="0"/>
              <a:t>Een gap analyse is een methode die bedrijven kunnen gebruiken om de huidige prestaties te vergelijken met de wensen en verwachtingen. In deze opdracht controleer je of de huidige video voldoet aan de verwachtingen als ze deze briefing hadden gebruikt. Waar zie je kansen? Wordt het briefingformulier effectief gebruikt of waar zie je ruimte voor verbetering? Jaana's vraag: hoe kan dit als je de doelstellingen van het bedrijf niet kent? Zie het antwoord van chatgpt op gap analysis: (zie vooral stap 1-6)</a:t>
            </a:r>
            <a:endParaRPr dirty="0"/>
          </a:p>
          <a:p>
            <a:pPr marL="0" lvl="0" indent="0" algn="l" rtl="0">
              <a:lnSpc>
                <a:spcPct val="100000"/>
              </a:lnSpc>
              <a:spcBef>
                <a:spcPts val="0"/>
              </a:spcBef>
              <a:spcAft>
                <a:spcPts val="0"/>
              </a:spcAft>
              <a:buSzPts val="1400"/>
              <a:buNone/>
            </a:pPr>
            <a:endParaRPr dirty="0"/>
          </a:p>
          <a:p>
            <a:pPr marL="0" lvl="0" indent="0" algn="l" rtl="0">
              <a:lnSpc>
                <a:spcPct val="115000"/>
              </a:lnSpc>
              <a:spcBef>
                <a:spcPts val="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Een gap-analyse is een proces waarbij de huidige toestand van een systeem, organisatie of proces wordt vergeleken met de gewenste of beoogde toestand. De analyse omvat het identificeren van de verschillen of hiaten tussen de huidige toestand en de gewenste toestand en het identificeren van de stappen die nodig zijn om deze hiaten te dichten.</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Een gap-analyse kan op verschillende gebieden worden toegepast, zoals het bedrijfsleven, de financiële wereld, de gezondheidszorg en het onderwijs. Het is een nuttig hulpmiddel voor het identificeren van gebieden die voor verbetering vatbaar zijn en het ontwikkelen van actieplannen om organisatiedoelen te bereiken.</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Het proces van de kloofanalyse omvat gewoonlijk de volgende stappen:</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150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Bepaal de reikwijdte van de analyse: Bepaal de doelen, doelstellingen en verwachtingen van de analyse en identificeer de gebieden die moeten worden geanalyseerd.</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Bepaal de huidige staat: Verzamel gegevens en informatie over de huidige staat van het systeem of proces dat wordt geanalyseerd, inclusief sterke en zwakke punten, kansen en bedreigingen.</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Bepaal de gewenste toestand: Definieer de ideale of doelstatus voor het systeem of proces dat wordt geanalyseerd, gebaseerd op best practices of industriestandaarden.</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Analyseer de hiaten: Identificeer de verschillen tussen de huidige en de gewenste toestand en prioriteer ze op basis van hun impact op het systeem of proces dat wordt geanalyseerd.</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Een actieplan ontwikkelen: Identificeer de stappen die nodig zijn om de hiaten te dichten en de gewenste staat te bereiken, en ontwikkel een actieplan om de nodige veranderingen door te voeren.</a:t>
            </a:r>
            <a:endParaRPr dirty="0">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dirty="0">
                <a:solidFill>
                  <a:srgbClr val="374151"/>
                </a:solidFill>
                <a:highlight>
                  <a:srgbClr val="F7F7F8"/>
                </a:highlight>
                <a:latin typeface="Roboto"/>
                <a:ea typeface="Roboto"/>
                <a:cs typeface="Roboto"/>
                <a:sym typeface="Roboto"/>
              </a:rPr>
              <a:t>De voortgang bewaken: Volg de voortgang van de implementatie van het actieplan en evalueer de effectiviteit van de veranderingen die zijn doorgevoerd om de hiaten te dichten.</a:t>
            </a:r>
            <a:endParaRPr dirty="0">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dirty="0">
                <a:solidFill>
                  <a:srgbClr val="374151"/>
                </a:solidFill>
                <a:highlight>
                  <a:srgbClr val="F7F7F8"/>
                </a:highlight>
                <a:latin typeface="Roboto"/>
                <a:ea typeface="Roboto"/>
                <a:cs typeface="Roboto"/>
                <a:sym typeface="Roboto"/>
              </a:rPr>
              <a:t>Over het algemeen is kloofanalyse een waardevol hulpmiddel voor organisaties die verbeterpunten willen identificeren en actie willen ondernemen om hun doelen te bereiken.</a:t>
            </a:r>
            <a:endParaRPr dirty="0">
              <a:solidFill>
                <a:srgbClr val="374151"/>
              </a:solidFill>
              <a:highlight>
                <a:srgbClr val="F7F7F8"/>
              </a:highlight>
              <a:latin typeface="Roboto"/>
              <a:ea typeface="Roboto"/>
              <a:cs typeface="Roboto"/>
              <a:sym typeface="Roboto"/>
            </a:endParaRPr>
          </a:p>
          <a:p>
            <a:pPr marL="0" lvl="0" indent="0" algn="l" rtl="0">
              <a:lnSpc>
                <a:spcPct val="100000"/>
              </a:lnSpc>
              <a:spcBef>
                <a:spcPts val="0"/>
              </a:spcBef>
              <a:spcAft>
                <a:spcPts val="0"/>
              </a:spcAft>
              <a:buSzPts val="1400"/>
              <a:buNone/>
            </a:pPr>
            <a:endParaRPr dirty="0"/>
          </a:p>
        </p:txBody>
      </p:sp>
      <p:sp>
        <p:nvSpPr>
          <p:cNvPr id="368" name="Google Shape;368;g2163379eddf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232d0057704_1_1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4" name="Google Shape;374;g232d0057704_1_17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Video duurt ongeveer 18 minuten en kan worden gebruikt om de voordelen van video in (content)marketing verder te vergroten</a:t>
            </a:r>
            <a:endParaRPr/>
          </a:p>
        </p:txBody>
      </p:sp>
      <p:sp>
        <p:nvSpPr>
          <p:cNvPr id="375" name="Google Shape;375;g232d0057704_1_17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1" name="Google Shape;381;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2" name="Google Shape;382;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8" name="Google Shape;388;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4" name="Google Shape;394;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Voor deze opdracht kun je de leerlingen vragen om te gebruiken:</a:t>
            </a:r>
            <a:endParaRPr/>
          </a:p>
          <a:p>
            <a:pPr marL="457200" lvl="0" indent="-317500" algn="l" rtl="0">
              <a:lnSpc>
                <a:spcPct val="100000"/>
              </a:lnSpc>
              <a:spcBef>
                <a:spcPts val="0"/>
              </a:spcBef>
              <a:spcAft>
                <a:spcPts val="0"/>
              </a:spcAft>
              <a:buSzPts val="1400"/>
              <a:buChar char="●"/>
            </a:pPr>
            <a:r>
              <a:rPr lang="nl-NL"/>
              <a:t>Apple video</a:t>
            </a:r>
            <a:endParaRPr/>
          </a:p>
          <a:p>
            <a:pPr marL="457200" lvl="0" indent="-317500" algn="l" rtl="0">
              <a:lnSpc>
                <a:spcPct val="100000"/>
              </a:lnSpc>
              <a:spcBef>
                <a:spcPts val="0"/>
              </a:spcBef>
              <a:spcAft>
                <a:spcPts val="0"/>
              </a:spcAft>
              <a:buSzPts val="1400"/>
              <a:buChar char="●"/>
            </a:pPr>
            <a:r>
              <a:rPr lang="nl-NL"/>
              <a:t>Of download CapCut</a:t>
            </a:r>
            <a:endParaRPr/>
          </a:p>
          <a:p>
            <a:pPr marL="457200" lvl="0" indent="-317500" algn="l" rtl="0">
              <a:lnSpc>
                <a:spcPct val="100000"/>
              </a:lnSpc>
              <a:spcBef>
                <a:spcPts val="0"/>
              </a:spcBef>
              <a:spcAft>
                <a:spcPts val="0"/>
              </a:spcAft>
              <a:buSzPts val="1400"/>
              <a:buChar char="●"/>
            </a:pPr>
            <a:r>
              <a:rPr lang="nl-NL"/>
              <a:t>Of gebruik een gratis sjabloon van Canva.</a:t>
            </a:r>
            <a:endParaRPr/>
          </a:p>
        </p:txBody>
      </p:sp>
      <p:sp>
        <p:nvSpPr>
          <p:cNvPr id="395" name="Google Shape;395;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1" name="Google Shape;401;p5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Voor deze opdracht kun je de leerlingen vragen om te gebruiken:</a:t>
            </a:r>
            <a:endParaRPr/>
          </a:p>
          <a:p>
            <a:pPr marL="457200" lvl="0" indent="-317500" algn="l" rtl="0">
              <a:lnSpc>
                <a:spcPct val="100000"/>
              </a:lnSpc>
              <a:spcBef>
                <a:spcPts val="0"/>
              </a:spcBef>
              <a:spcAft>
                <a:spcPts val="0"/>
              </a:spcAft>
              <a:buSzPts val="1400"/>
              <a:buChar char="●"/>
            </a:pPr>
            <a:r>
              <a:rPr lang="nl-NL"/>
              <a:t>Apple video</a:t>
            </a:r>
            <a:endParaRPr/>
          </a:p>
          <a:p>
            <a:pPr marL="457200" lvl="0" indent="-317500" algn="l" rtl="0">
              <a:lnSpc>
                <a:spcPct val="100000"/>
              </a:lnSpc>
              <a:spcBef>
                <a:spcPts val="0"/>
              </a:spcBef>
              <a:spcAft>
                <a:spcPts val="0"/>
              </a:spcAft>
              <a:buSzPts val="1400"/>
              <a:buChar char="●"/>
            </a:pPr>
            <a:r>
              <a:rPr lang="nl-NL"/>
              <a:t>Of download CapCut</a:t>
            </a:r>
            <a:endParaRPr/>
          </a:p>
          <a:p>
            <a:pPr marL="457200" lvl="0" indent="-317500" algn="l" rtl="0">
              <a:lnSpc>
                <a:spcPct val="100000"/>
              </a:lnSpc>
              <a:spcBef>
                <a:spcPts val="0"/>
              </a:spcBef>
              <a:spcAft>
                <a:spcPts val="0"/>
              </a:spcAft>
              <a:buSzPts val="1400"/>
              <a:buChar char="●"/>
            </a:pPr>
            <a:r>
              <a:rPr lang="nl-NL"/>
              <a:t>Of gebruik een gratis sjabloon van Canva.</a:t>
            </a:r>
            <a:endParaRPr/>
          </a:p>
          <a:p>
            <a:pPr marL="457200" marR="0" lvl="0" indent="-228600" algn="l" rtl="0">
              <a:lnSpc>
                <a:spcPct val="100000"/>
              </a:lnSpc>
              <a:spcBef>
                <a:spcPts val="0"/>
              </a:spcBef>
              <a:spcAft>
                <a:spcPts val="0"/>
              </a:spcAft>
              <a:buSzPts val="1400"/>
              <a:buNone/>
            </a:pPr>
            <a:endParaRPr/>
          </a:p>
        </p:txBody>
      </p:sp>
      <p:sp>
        <p:nvSpPr>
          <p:cNvPr id="402" name="Google Shape;402;p5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5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Just in case is later nodig in criteria (deze tekst was oorspronkelijk in 0-5 schaalbeoordeling) 1-2: </a:t>
            </a:r>
            <a:r>
              <a:rPr lang="nl-NL" sz="1800" dirty="0">
                <a:latin typeface="Quattrocento Sans"/>
                <a:ea typeface="Quattrocento Sans"/>
                <a:cs typeface="Quattrocento Sans"/>
                <a:sym typeface="Quattrocento Sans"/>
              </a:rPr>
              <a:t>De video heeft niet alle elementen die in de opdracht worden genoemd. De output is niet gericht </a:t>
            </a:r>
            <a:endParaRPr sz="2800" dirty="0"/>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bij de juiste doelgroep. De video laat weinig zien van het bereiken van de leerdoelen </a:t>
            </a:r>
            <a:endParaRPr sz="2800" dirty="0"/>
          </a:p>
          <a:p>
            <a:pPr marL="0" lvl="0" indent="0" algn="l" rtl="0">
              <a:lnSpc>
                <a:spcPct val="100000"/>
              </a:lnSpc>
              <a:spcBef>
                <a:spcPts val="0"/>
              </a:spcBef>
              <a:spcAft>
                <a:spcPts val="0"/>
              </a:spcAft>
              <a:buSzPts val="1400"/>
              <a:buNone/>
            </a:pPr>
            <a:r>
              <a:rPr lang="nl-NL" sz="1800" dirty="0">
                <a:latin typeface="Quattrocento Sans"/>
                <a:ea typeface="Quattrocento Sans"/>
                <a:cs typeface="Quattrocento Sans"/>
                <a:sym typeface="Quattrocento Sans"/>
              </a:rPr>
              <a:t>van de opdracht. 3-4: De inhoud van de video komt overeen met de opdracht. Het is correct gericht en </a:t>
            </a:r>
            <a:endParaRPr sz="2800" dirty="0"/>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inhoudelijk functioneel. De video gebruikt de elementen van de opdracht en is op hoog niveau geproduceerd.</a:t>
            </a:r>
            <a:endParaRPr sz="1800" dirty="0">
              <a:latin typeface="Quattrocento Sans"/>
              <a:ea typeface="Quattrocento Sans"/>
              <a:cs typeface="Quattrocento Sans"/>
              <a:sym typeface="Quattrocento Sans"/>
            </a:endParaRPr>
          </a:p>
          <a:p>
            <a:pPr marL="0" lvl="0" indent="0" algn="l" rtl="0">
              <a:lnSpc>
                <a:spcPct val="100000"/>
              </a:lnSpc>
              <a:spcBef>
                <a:spcPts val="0"/>
              </a:spcBef>
              <a:spcAft>
                <a:spcPts val="0"/>
              </a:spcAft>
              <a:buClr>
                <a:schemeClr val="dk1"/>
              </a:buClr>
              <a:buSzPts val="1800"/>
              <a:buFont typeface="Quattrocento Sans"/>
              <a:buNone/>
            </a:pPr>
            <a:r>
              <a:rPr lang="nl-NL" sz="1800" dirty="0">
                <a:latin typeface="Quattrocento Sans"/>
                <a:ea typeface="Quattrocento Sans"/>
                <a:cs typeface="Quattrocento Sans"/>
                <a:sym typeface="Quattrocento Sans"/>
              </a:rPr>
              <a:t>in relatie tot de bronnen en laat zien dat de student de leerdoelen van de opdracht goed heeft bereikt.</a:t>
            </a:r>
            <a:endParaRPr sz="2800" dirty="0"/>
          </a:p>
          <a:p>
            <a:pPr marL="0" lvl="0" indent="0" algn="l" rtl="0">
              <a:lnSpc>
                <a:spcPct val="100000"/>
              </a:lnSpc>
              <a:spcBef>
                <a:spcPts val="0"/>
              </a:spcBef>
              <a:spcAft>
                <a:spcPts val="0"/>
              </a:spcAft>
              <a:buSzPts val="1400"/>
              <a:buNone/>
            </a:pPr>
            <a:endParaRPr dirty="0"/>
          </a:p>
        </p:txBody>
      </p:sp>
      <p:sp>
        <p:nvSpPr>
          <p:cNvPr id="408" name="Google Shape;408;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281ffbac2dc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281ffbac2dc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g281ffbac2dc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6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1" name="Google Shape;421;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232d0057704_1_7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g232d0057704_1_7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9" name="Google Shape;45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Contentconsumptie op sociale media.Je content kan alleen succesvol zijn als je doelgroep er ontvankelijk voor is. En dat hangt weer enorm af van het moment waarop de content wordt geconsumeerd.  Een methode die eerder veel werd gebruikt door Facebook. De methodiek van 'On the go, lean forward and lean back'. Wat bedoelen we daarmee?</a:t>
            </a:r>
            <a:endParaRPr dirty="0"/>
          </a:p>
          <a:p>
            <a:pPr marL="0" lvl="0" indent="0" algn="l" rtl="0">
              <a:lnSpc>
                <a:spcPct val="100000"/>
              </a:lnSpc>
              <a:spcBef>
                <a:spcPts val="0"/>
              </a:spcBef>
              <a:spcAft>
                <a:spcPts val="0"/>
              </a:spcAft>
              <a:buSzPts val="1400"/>
              <a:buNone/>
            </a:pPr>
            <a:r>
              <a:rPr lang="nl-NL" dirty="0"/>
              <a:t>Bron: frankwatching.com</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b="0" i="0" u="none" strike="noStrike" dirty="0">
                <a:solidFill>
                  <a:srgbClr val="212529"/>
                </a:solidFill>
                <a:latin typeface="Helvetica Neue"/>
                <a:ea typeface="Helvetica Neue"/>
                <a:cs typeface="Helvetica Neue"/>
                <a:sym typeface="Helvetica Neue"/>
              </a:rPr>
              <a:t>Eenvoudig gezegd zijn voorovergebogen media media waarbij de kijkers naar voren leunen om op een actieve manier te interageren en de informatiestroom te controleren. In lean back media daarentegen kunnen kijkers achterover leunen en de informatie op een passieve manier ontvangen. Volgens de hierboven gegeven categoriseringen kunnen gedrukte media worden gespecificeerd als media die naar voren leunen.</a:t>
            </a:r>
            <a:endParaRPr dirty="0"/>
          </a:p>
          <a:p>
            <a:pPr marL="0" lvl="0" indent="0" algn="l" rtl="0">
              <a:lnSpc>
                <a:spcPct val="100000"/>
              </a:lnSpc>
              <a:spcBef>
                <a:spcPts val="0"/>
              </a:spcBef>
              <a:spcAft>
                <a:spcPts val="0"/>
              </a:spcAft>
              <a:buSzPts val="1400"/>
              <a:buNone/>
            </a:pPr>
            <a:r>
              <a:rPr lang="nl-NL" dirty="0"/>
              <a:t>Bron: Katz (2010)</a:t>
            </a:r>
            <a:endParaRPr dirty="0"/>
          </a:p>
          <a:p>
            <a:pPr marL="0" lvl="0" indent="0" algn="l" rtl="0">
              <a:lnSpc>
                <a:spcPct val="100000"/>
              </a:lnSpc>
              <a:spcBef>
                <a:spcPts val="0"/>
              </a:spcBef>
              <a:spcAft>
                <a:spcPts val="0"/>
              </a:spcAft>
              <a:buSzPts val="1400"/>
              <a:buNone/>
            </a:pPr>
            <a:endParaRPr dirty="0"/>
          </a:p>
        </p:txBody>
      </p:sp>
      <p:sp>
        <p:nvSpPr>
          <p:cNvPr id="460" name="Google Shape;460;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6" name="Google Shape;466;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Tijdens 'on the go' momenten ben je in beweging en heb je weinig tijd. Je kijkt nog even op je mobiel voordat de volgende vergadering begint, voordat je op de fiets stapt of in de auto stapt of op rustmomenten tijdens je reis (natuurlijk niet tijdens het bewegen). Op dit soort momenten ligt de focus vooral op de feed van je social media kanalen en heb je weinig tijd om de content echt in je op te nemen. Kortom, als merk kun je dit moment vooral gebruiken om snel de aandacht te trekken met een korte eenvoudige boodschap en als eerste haakje in de (retargeting) relatie met de gebruiker.</a:t>
            </a:r>
            <a:endParaRPr/>
          </a:p>
        </p:txBody>
      </p:sp>
      <p:sp>
        <p:nvSpPr>
          <p:cNvPr id="467" name="Google Shape;467;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Voorover gebogen</a:t>
            </a:r>
            <a:endParaRPr/>
          </a:p>
          <a:p>
            <a:pPr marL="0" lvl="0" indent="0" algn="l" rtl="0">
              <a:lnSpc>
                <a:spcPct val="100000"/>
              </a:lnSpc>
              <a:spcBef>
                <a:spcPts val="0"/>
              </a:spcBef>
              <a:spcAft>
                <a:spcPts val="0"/>
              </a:spcAft>
              <a:buSzPts val="1400"/>
              <a:buNone/>
            </a:pPr>
            <a:r>
              <a:rPr lang="nl-NL"/>
              <a:t>Tijdens de 'lean forward' momenten heeft je publiek iets meer tijd, bijvoorbeeld tijdens een korte pauze. Tijd om bijvoorbeeld een verhaal of een korte video in zich op te nemen.</a:t>
            </a:r>
            <a:endParaRPr/>
          </a:p>
          <a:p>
            <a:pPr marL="0" lvl="0" indent="0" algn="l" rtl="0">
              <a:lnSpc>
                <a:spcPct val="100000"/>
              </a:lnSpc>
              <a:spcBef>
                <a:spcPts val="0"/>
              </a:spcBef>
              <a:spcAft>
                <a:spcPts val="0"/>
              </a:spcAft>
              <a:buSzPts val="1400"/>
              <a:buNone/>
            </a:pPr>
            <a:endParaRPr/>
          </a:p>
        </p:txBody>
      </p:sp>
      <p:sp>
        <p:nvSpPr>
          <p:cNvPr id="474" name="Google Shape;474;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0" name="Google Shape;48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En tot slot is er het achteroverleunmoment. Tijdens de lunch, een lange rit met de tram of thuis op de bank. </a:t>
            </a:r>
            <a:endParaRPr/>
          </a:p>
          <a:p>
            <a:pPr marL="0" lvl="0" indent="0" algn="l" rtl="0">
              <a:lnSpc>
                <a:spcPct val="100000"/>
              </a:lnSpc>
              <a:spcBef>
                <a:spcPts val="0"/>
              </a:spcBef>
              <a:spcAft>
                <a:spcPts val="0"/>
              </a:spcAft>
              <a:buSzPts val="1400"/>
              <a:buNone/>
            </a:pPr>
            <a:r>
              <a:rPr lang="nl-NL"/>
              <a:t>Tijdens deze momenten kun je je boodschap echt uitgebreid overbrengen.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Je voelt het al aankomen: je keuze voor het type video-inhoud (en de lengte/set-up) hangt dus helemaal af van de impact die je wilt en vooral kunt maken.</a:t>
            </a:r>
            <a:endParaRPr/>
          </a:p>
        </p:txBody>
      </p:sp>
      <p:sp>
        <p:nvSpPr>
          <p:cNvPr id="481" name="Google Shape;48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nl-NL"/>
              <a:t>We kennen nu de voordelen van bewegend beeldmateriaal binnen je social media content strategie. Dan is het tijd om te kijken naar de manieren waarop je video kunt gebruiken.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Elk kanaal heeft zijn eigen mogelijkheden en doelgroepen. Het is niet mogelijk om je videomarketing op sociale media als één geheel te zien. Elk kanaal heeft zijn eigen (ongeschreven) regels.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Door hier rekening mee te houden bij het plannen van je producties, kun je veel tijd en kosten besparen. Efficiëntie is een van de toverwoorden bij het maken van inhoud voor sociale media. T</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nl-NL"/>
              <a:t>Om het wat makkelijker voor je te maken, zullen we je door de belangrijkste kanaaltypes leiden.</a:t>
            </a:r>
            <a:endParaRPr/>
          </a:p>
          <a:p>
            <a:pPr marL="0" lvl="0" indent="0" algn="l" rtl="0">
              <a:lnSpc>
                <a:spcPct val="100000"/>
              </a:lnSpc>
              <a:spcBef>
                <a:spcPts val="0"/>
              </a:spcBef>
              <a:spcAft>
                <a:spcPts val="0"/>
              </a:spcAft>
              <a:buSzPts val="1400"/>
              <a:buNone/>
            </a:pPr>
            <a:endParaRPr/>
          </a:p>
        </p:txBody>
      </p:sp>
      <p:sp>
        <p:nvSpPr>
          <p:cNvPr id="488" name="Google Shape;488;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is momenteel een van de populairste sociale kanalen, Instagram heeft volgens de laatste statistieken meer dan </a:t>
            </a:r>
            <a:r>
              <a:rPr lang="nl-NL" b="1"/>
              <a:t>2 miljard maandelijks actieve gebruikers</a:t>
            </a:r>
            <a:r>
              <a:rPr lang="nl-NL"/>
              <a:t>. Dat is meer dan negen keer het aantal maandelijks actieve gebruikers van Twitter.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Daarnaast heeft het goede advertentiemogelijkheden binnen de Business Manager van Facebook. Er zijn veel verschillende plaatsingsopties die allemaal hun eigen voordelen hebben. De doelgroep is over het algemeen vrij jong, maar de leeftijd op het platform stijgt nog steeds volgens onderzoek van NewCom. Je kunt Instagram nu gebruiken om een breed publiek te bereiken.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1"/>
              <a:t>Instagram-feed</a:t>
            </a:r>
            <a:endParaRPr/>
          </a:p>
          <a:p>
            <a:pPr marL="0" lvl="0" indent="0" algn="l" rtl="0">
              <a:lnSpc>
                <a:spcPct val="100000"/>
              </a:lnSpc>
              <a:spcBef>
                <a:spcPts val="0"/>
              </a:spcBef>
              <a:spcAft>
                <a:spcPts val="0"/>
              </a:spcAft>
              <a:buSzPts val="1400"/>
              <a:buNone/>
            </a:pPr>
            <a:r>
              <a:rPr lang="nl-NL"/>
              <a:t>Een video op de feed wordt over het algemeen vluchtig en kort bekeken, </a:t>
            </a:r>
            <a:r>
              <a:rPr lang="nl-NL" b="1"/>
              <a:t>onderweg</a:t>
            </a:r>
            <a:r>
              <a:rPr lang="nl-NL"/>
              <a:t>. Houd hier rekening mee bij het kiezen van je formaat.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Een korte video, gif of cinemagraph is perfect. Het bericht laat je meteen zien (binnen 3 seconden), zodat het niet gemist kan worden door de vluchtige scroller. Instagram is vrijwel 100% mobiel. Kies een formaat dat geoptimaliseerd is voor mobiele apparaten (en zo veel mogelijk ruimte inneemt): 1:1 of 4:5.</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Opmerking: klik op de foto om naar insta te gaan om het verhaal te bekijken.</a:t>
            </a:r>
            <a:endParaRPr/>
          </a:p>
          <a:p>
            <a:pPr marL="0" lvl="0" indent="0" algn="l" rtl="0">
              <a:lnSpc>
                <a:spcPct val="100000"/>
              </a:lnSpc>
              <a:spcBef>
                <a:spcPts val="0"/>
              </a:spcBef>
              <a:spcAft>
                <a:spcPts val="0"/>
              </a:spcAft>
              <a:buSzPts val="1400"/>
              <a:buNone/>
            </a:pPr>
            <a:endParaRPr/>
          </a:p>
        </p:txBody>
      </p:sp>
      <p:sp>
        <p:nvSpPr>
          <p:cNvPr id="497" name="Google Shape;497;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1. Begin met het schrijven van een plan</a:t>
            </a:r>
            <a:endParaRPr/>
          </a:p>
          <a:p>
            <a:pPr marL="0" lvl="0" indent="0" algn="l" rtl="0">
              <a:lnSpc>
                <a:spcPct val="100000"/>
              </a:lnSpc>
              <a:spcBef>
                <a:spcPts val="0"/>
              </a:spcBef>
              <a:spcAft>
                <a:spcPts val="0"/>
              </a:spcAft>
              <a:buSzPts val="1400"/>
              <a:buNone/>
            </a:pPr>
            <a:r>
              <a:rPr lang="nl-NL"/>
              <a:t>Voordat je een mooie Instagram-feed kunt maken, moet je weten wat je met Instagram wilt bereiken. Is het een zakelijk of persoonlijk account? Wie is je doelgroep? En wat wil je uitstralen? Schrijf dit allemaal op, je zult zien dat je meteen nieuwe ideeën krijgt voor je Instagram feed.</a:t>
            </a:r>
            <a:endParaRPr/>
          </a:p>
          <a:p>
            <a:pPr marL="0" lvl="0" indent="0" algn="l" rtl="0">
              <a:lnSpc>
                <a:spcPct val="100000"/>
              </a:lnSpc>
              <a:spcBef>
                <a:spcPts val="0"/>
              </a:spcBef>
              <a:spcAft>
                <a:spcPts val="0"/>
              </a:spcAft>
              <a:buSzPts val="1400"/>
              <a:buNone/>
            </a:pPr>
            <a:r>
              <a:rPr lang="nl-NL"/>
              <a:t>2. Bepaal het thema van je Instagram-feed</a:t>
            </a:r>
            <a:endParaRPr/>
          </a:p>
          <a:p>
            <a:pPr marL="0" lvl="0" indent="0" algn="l" rtl="0">
              <a:lnSpc>
                <a:spcPct val="100000"/>
              </a:lnSpc>
              <a:spcBef>
                <a:spcPts val="0"/>
              </a:spcBef>
              <a:spcAft>
                <a:spcPts val="0"/>
              </a:spcAft>
              <a:buSzPts val="1400"/>
              <a:buNone/>
            </a:pPr>
            <a:r>
              <a:rPr lang="nl-NL"/>
              <a:t>Het thema van je Instagram feed is erg belangrijk. Met thema bedoelen we de kleuren en fotografiestijl die je wilt gebruiken in de feed. Het kan handig zijn om hiervoor een kleurenpalet van minstens drie kleuren te maken.</a:t>
            </a:r>
            <a:endParaRPr/>
          </a:p>
          <a:p>
            <a:pPr marL="0" lvl="0" indent="0" algn="l" rtl="0">
              <a:lnSpc>
                <a:spcPct val="100000"/>
              </a:lnSpc>
              <a:spcBef>
                <a:spcPts val="0"/>
              </a:spcBef>
              <a:spcAft>
                <a:spcPts val="0"/>
              </a:spcAft>
              <a:buSzPts val="1400"/>
              <a:buNone/>
            </a:pPr>
            <a:r>
              <a:rPr lang="nl-NL"/>
              <a:t>Om bij een thema te blijven, raden we altijd aan om sjablonen voor sociale media te maken. Dit is vooral handig voor zakelijke accounts. Sjablonen zijn eenvoudig te maken in een programma zoals Canva. Hiermee kun je eenvoudig een eenheid creëren in de foto's die je gebruikt.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Als er één bedrijf goed is in het creëren van creatieve uitingen, dan is het Heineken wel. Het biermerk maakt dat ook waar op Instagram. De onderschriften zijn geestig, de beelden creatief ('Beercause of you': need I say more?) en consistent. Elk beeld ademt Heineken. Strak!</a:t>
            </a:r>
            <a:endParaRPr/>
          </a:p>
        </p:txBody>
      </p:sp>
      <p:sp>
        <p:nvSpPr>
          <p:cNvPr id="505" name="Google Shape;505;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2" name="Google Shape;51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Instagram Verhalen</a:t>
            </a:r>
            <a:endParaRPr/>
          </a:p>
          <a:p>
            <a:pPr marL="0" lvl="0" indent="0" algn="l" rtl="0">
              <a:lnSpc>
                <a:spcPct val="100000"/>
              </a:lnSpc>
              <a:spcBef>
                <a:spcPts val="0"/>
              </a:spcBef>
              <a:spcAft>
                <a:spcPts val="0"/>
              </a:spcAft>
              <a:buSzPts val="1400"/>
              <a:buNone/>
            </a:pPr>
            <a:r>
              <a:rPr lang="nl-NL"/>
              <a:t>Je kijker neemt vaak iets meer tijd voor Stories, ze blijven iets langer hangen. Een "lean forward-moment". Profiteer hiervan! Je Verhaal mag maximaal 15 seconden per stuk (onderdeel) duren. Vaak worden meerdere fragmenten achter elkaar gebruikt, maar maak je punt in het begin (binnen 3 seconden).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Een Instagram Story heeft een schermvullend formaat, 9:16, dus gebruik deze ruimte ook. De Story kan organisch bijdragen aan je naamsbekendheid en betrokkenheid. Als je kanaal meer dan 10.000 volgers heeft, kan het met een veeg omhoog verkeer naar je website genereren.</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nl-NL"/>
              <a:t>Opmerking: klik op de foto om naar insta te gaan om het verhaal te bekijken.</a:t>
            </a:r>
            <a:endParaRPr/>
          </a:p>
          <a:p>
            <a:pPr marL="0" lvl="0" indent="0" algn="l" rtl="0">
              <a:lnSpc>
                <a:spcPct val="100000"/>
              </a:lnSpc>
              <a:spcBef>
                <a:spcPts val="0"/>
              </a:spcBef>
              <a:spcAft>
                <a:spcPts val="0"/>
              </a:spcAft>
              <a:buSzPts val="1400"/>
              <a:buNone/>
            </a:pPr>
            <a:endParaRPr/>
          </a:p>
        </p:txBody>
      </p:sp>
      <p:sp>
        <p:nvSpPr>
          <p:cNvPr id="513" name="Google Shape;51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0" name="Google Shape;520;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400"/>
              <a:buFont typeface="Arial"/>
              <a:buNone/>
            </a:pPr>
            <a:r>
              <a:rPr lang="nl-NL"/>
              <a:t>Instagram Rollen</a:t>
            </a:r>
            <a:endParaRPr/>
          </a:p>
          <a:p>
            <a:pPr marL="0" lvl="0" indent="0" algn="l" rtl="0">
              <a:lnSpc>
                <a:spcPct val="115000"/>
              </a:lnSpc>
              <a:spcBef>
                <a:spcPts val="0"/>
              </a:spcBef>
              <a:spcAft>
                <a:spcPts val="0"/>
              </a:spcAft>
              <a:buClr>
                <a:schemeClr val="dk1"/>
              </a:buClr>
              <a:buSzPts val="1100"/>
              <a:buFont typeface="Arial"/>
              <a:buNone/>
            </a:pPr>
            <a:r>
              <a:rPr lang="nl-NL"/>
              <a:t>Met Instagram Reels maak je een korte video van 15 of 30 seconden, met een maximum van 90 seconden (dit maakt Insta reels meer in-dept dan Insta stories) waarna je je video in de app zelf bewerkt. Ideaal, want je hoeft niet te switchen tussen verschillende apps. </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Je hebt de keuze om een nieuwe video te maken of een bestaande video uit je eigen camerarol te gebruiken. Vervolgens voeg je pakkende effecten, tekst en muziek toe. Tevreden? Upload de Reel naar je profiel zodat hij op je feed verschijnt of upload hem naar je stories. Zo simpel is het.</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Zodra je een Reel uploadt, verschijnt er een extra tabblad op je profiel. Het Reels-pictogram verschijnt nu tussen je eigen feed, IGTV en content waarin je bent getagd.</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Waar Instagram stories maar 24 uur blijft hangen, is reels een betere keuze als je duurzame content wilt promoten. </a:t>
            </a:r>
            <a:endParaRPr/>
          </a:p>
          <a:p>
            <a:pPr marL="0" lvl="0" indent="0" algn="l" rtl="0">
              <a:spcBef>
                <a:spcPts val="0"/>
              </a:spcBef>
              <a:spcAft>
                <a:spcPts val="0"/>
              </a:spcAft>
              <a:buClr>
                <a:schemeClr val="dk1"/>
              </a:buClr>
              <a:buSzPts val="1400"/>
              <a:buFont typeface="Arial"/>
              <a:buNone/>
            </a:pPr>
            <a:endParaRPr/>
          </a:p>
          <a:p>
            <a:pPr marL="0" lvl="0" indent="0" algn="l" rtl="0">
              <a:spcBef>
                <a:spcPts val="0"/>
              </a:spcBef>
              <a:spcAft>
                <a:spcPts val="0"/>
              </a:spcAft>
              <a:buClr>
                <a:schemeClr val="dk1"/>
              </a:buClr>
              <a:buSzPts val="1400"/>
              <a:buFont typeface="Arial"/>
              <a:buNone/>
            </a:pPr>
            <a:r>
              <a:rPr lang="nl-NL"/>
              <a:t>Opmerking: klik op de foto om naar insta te gaan om het verhaal te bekijken.</a:t>
            </a:r>
            <a:endParaRPr/>
          </a:p>
          <a:p>
            <a:pPr marL="0" lvl="0" indent="0" algn="l" rtl="0">
              <a:lnSpc>
                <a:spcPct val="100000"/>
              </a:lnSpc>
              <a:spcBef>
                <a:spcPts val="0"/>
              </a:spcBef>
              <a:spcAft>
                <a:spcPts val="0"/>
              </a:spcAft>
              <a:buSzPts val="1400"/>
              <a:buNone/>
            </a:pPr>
            <a:endParaRPr/>
          </a:p>
        </p:txBody>
      </p:sp>
      <p:sp>
        <p:nvSpPr>
          <p:cNvPr id="521" name="Google Shape;521;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8" name="Google Shape;528;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De nieuwste functie van Instagram </a:t>
            </a:r>
            <a:r>
              <a:rPr lang="nl-NL" b="1"/>
              <a:t>is Instagram Guides </a:t>
            </a:r>
            <a:r>
              <a:rPr lang="nl-NL" b="0"/>
              <a:t>(mei 2020). </a:t>
            </a:r>
            <a:r>
              <a:rPr lang="nl-NL"/>
              <a:t>Deze gids is alleen organisch te gebruiken en kan onder andere bestaan uit een verzameling eerder geplaatste video's op je tijdlijn of Reels. Erg handig om een overzicht te maken van een bepaalde productgroep met advies en de mogelijkheid om te shoppen. </a:t>
            </a:r>
            <a:endParaRPr/>
          </a:p>
          <a:p>
            <a:pPr marL="0" lvl="0" indent="0" algn="l" rtl="0">
              <a:lnSpc>
                <a:spcPct val="100000"/>
              </a:lnSpc>
              <a:spcBef>
                <a:spcPts val="0"/>
              </a:spcBef>
              <a:spcAft>
                <a:spcPts val="0"/>
              </a:spcAft>
              <a:buSzPts val="1400"/>
              <a:buNone/>
            </a:pPr>
            <a:r>
              <a:rPr lang="nl-NL"/>
              <a:t>Je kunt de afbeeldingen aanvullen met tekst. Vergelijkbaar met de instant experience van Facebook, een manier om inspiratie te bieden en dus echt </a:t>
            </a:r>
            <a:r>
              <a:rPr lang="nl-NL" b="1"/>
              <a:t>lean-forward </a:t>
            </a:r>
            <a:r>
              <a:rPr lang="nl-NL"/>
              <a:t>content. Een mogelijk ideaal formaat voor de </a:t>
            </a:r>
            <a:r>
              <a:rPr lang="nl-NL" b="1"/>
              <a:t>midfunnel (overweging).</a:t>
            </a:r>
            <a:endParaRPr/>
          </a:p>
        </p:txBody>
      </p:sp>
      <p:sp>
        <p:nvSpPr>
          <p:cNvPr id="529" name="Google Shape;529;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Hoewel veel mensen denken dat het gebruik van Facebook afneemt, is niets minder waar. Wereldwijd gebruiken meer dan 2 miljard mensen Facebook (Facebook). </a:t>
            </a:r>
            <a:endParaRPr/>
          </a:p>
          <a:p>
            <a:pPr marL="0" lvl="0" indent="0" algn="l" rtl="0">
              <a:lnSpc>
                <a:spcPct val="100000"/>
              </a:lnSpc>
              <a:spcBef>
                <a:spcPts val="0"/>
              </a:spcBef>
              <a:spcAft>
                <a:spcPts val="0"/>
              </a:spcAft>
              <a:buSzPts val="1400"/>
              <a:buNone/>
            </a:pPr>
            <a:r>
              <a:rPr lang="nl-NL"/>
              <a:t>Bovendien is Facebook zeer betaalbaar als het gaat om het inkopen van videoweergaven in vergelijking met veel andere sociale kanalen. De doelgroep op Facebook is iets ouder dan op Instagram. Facebook is goed vertegenwoordigd in een brede doelgroep van 20-79 jaar. Ideaal als je een breed volwassen publiek wilt bereiken.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Tijdlijn</a:t>
            </a:r>
            <a:endParaRPr/>
          </a:p>
          <a:p>
            <a:pPr marL="0" lvl="0" indent="0" algn="l" rtl="0">
              <a:lnSpc>
                <a:spcPct val="100000"/>
              </a:lnSpc>
              <a:spcBef>
                <a:spcPts val="0"/>
              </a:spcBef>
              <a:spcAft>
                <a:spcPts val="0"/>
              </a:spcAft>
              <a:buSzPts val="1400"/>
              <a:buNone/>
            </a:pPr>
            <a:r>
              <a:rPr lang="nl-NL"/>
              <a:t>Gebruikers bekijken de Facebook-tijdlijn onderweg. Daarom moet je meteen opvallen met de video die je op dit kanaal plaatst. Plaats je boodschap of call-to-action daarom meteen binnen de eerste 3 seconden. De gemiddelde kijktijd is maar een paar seconden. Facebook wordt tegenwoordig ook vooral via de mobiele app gebruikt, dus ik raad een verhouding van 1:1 of 4:5 aan.</a:t>
            </a:r>
            <a:endParaRPr/>
          </a:p>
        </p:txBody>
      </p:sp>
      <p:sp>
        <p:nvSpPr>
          <p:cNvPr id="537" name="Google Shape;537;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44</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4" name="Google Shape;544;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 Stories vallen, net als Instagram Stories, in de categorie lean forward: je kijker besteedt iets meer aandacht aan jou. Ook hier moet je ze meteen prikkelen met je boodschap, bij voorkeur binnen de eerste 3 seconden.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De schermvullende video (9:16) geeft je de mogelijkheid om een mooi visueel verhaal te vertellen in je bewustzijnslaag, of bij te dragen aan meer clicks door de swipe up.</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Stories kwam traag op gang, maar wint nu aan populariteit.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Opmerking: klik op de foto om naar facebook stories te gaan</a:t>
            </a:r>
            <a:endParaRPr/>
          </a:p>
        </p:txBody>
      </p:sp>
      <p:sp>
        <p:nvSpPr>
          <p:cNvPr id="545" name="Google Shape;545;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45</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2" name="Google Shape;552;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FacebookWatch</a:t>
            </a:r>
            <a:endParaRPr/>
          </a:p>
          <a:p>
            <a:pPr marL="0" lvl="0" indent="0" algn="l" rtl="0">
              <a:lnSpc>
                <a:spcPct val="100000"/>
              </a:lnSpc>
              <a:spcBef>
                <a:spcPts val="0"/>
              </a:spcBef>
              <a:spcAft>
                <a:spcPts val="0"/>
              </a:spcAft>
              <a:buSzPts val="1400"/>
              <a:buNone/>
            </a:pPr>
            <a:r>
              <a:rPr lang="nl-NL"/>
              <a:t>Facebook Watch is een typisch 'lean back' videokanaal. Gebruikers die hier video's bekijken, nemen de tijd en zijn betrokken. Alle video's op Facebook komen hier terecht en nieuwe video's worden aan de kijker gepresenteerd op basis van je interesses.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Ook hier: Facebook is een mobiel platform, dus houd daar rekening mee bij het kiezen van het formaat. Idealiter: 1:1 of 4:5.</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biedt ook de optie voor livestreams en zelfs series kijken. Bij uitstek formats waar de kijker de tijd voor neemt, met als doel entertainment en diepgang.</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Facebook Watch is anders dan we gewend zijn. Het wordt een apart tabblad binnen Facebook, waar video's worden getoond op basis van je interesses en bijvoorbeeld het nieuws van de dag. Zie het voorbeeld op de dia.</a:t>
            </a:r>
            <a:endParaRPr/>
          </a:p>
        </p:txBody>
      </p:sp>
      <p:sp>
        <p:nvSpPr>
          <p:cNvPr id="553" name="Google Shape;553;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0" name="Google Shape;56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dirty="0"/>
              <a:t>LinkedIn</a:t>
            </a:r>
            <a:endParaRPr dirty="0"/>
          </a:p>
          <a:p>
            <a:pPr marL="0" lvl="0" indent="0" algn="l" rtl="0">
              <a:lnSpc>
                <a:spcPct val="100000"/>
              </a:lnSpc>
              <a:spcBef>
                <a:spcPts val="0"/>
              </a:spcBef>
              <a:spcAft>
                <a:spcPts val="0"/>
              </a:spcAft>
              <a:buSzPts val="1400"/>
              <a:buNone/>
            </a:pPr>
            <a:r>
              <a:rPr lang="nl-NL" dirty="0"/>
              <a:t>LinkedIn is het B2B platform onder de </a:t>
            </a:r>
            <a:r>
              <a:rPr lang="nl-NL" dirty="0" err="1"/>
              <a:t>social</a:t>
            </a:r>
            <a:r>
              <a:rPr lang="nl-NL" dirty="0"/>
              <a:t> media giganten. Dit kanaal is perfect geschikt om professionele informatie te delen met een relevante, specifieke doelgroep. Op dit moment gebruikt LinkedIn vooral statische afbeeldingen, dus met videocontent val je hier op. Een uitgelezen kans om je te onderscheiden.</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nl-NL" dirty="0"/>
              <a:t>LinkedIn feed</a:t>
            </a:r>
            <a:endParaRPr dirty="0"/>
          </a:p>
          <a:p>
            <a:pPr marL="0" lvl="0" indent="0" algn="l" rtl="0">
              <a:lnSpc>
                <a:spcPct val="100000"/>
              </a:lnSpc>
              <a:spcBef>
                <a:spcPts val="0"/>
              </a:spcBef>
              <a:spcAft>
                <a:spcPts val="0"/>
              </a:spcAft>
              <a:buSzPts val="1400"/>
              <a:buNone/>
            </a:pPr>
            <a:r>
              <a:rPr lang="nl-NL" dirty="0"/>
              <a:t>Met een video op LinkedIn val je snel op, maar ook hier moet je de scrollende duim tegenhouden. Dit on-</a:t>
            </a:r>
            <a:r>
              <a:rPr lang="nl-NL" dirty="0" err="1"/>
              <a:t>the</a:t>
            </a:r>
            <a:r>
              <a:rPr lang="nl-NL" dirty="0"/>
              <a:t>-go kanaal vraagt daarom om een korte video, waarin je snel je punt maakt. Op basis van je video beslist je kijker of hij doorklikt naar je artikel of website. </a:t>
            </a:r>
            <a:r>
              <a:rPr lang="nl-NL" dirty="0" err="1"/>
              <a:t>Triggeren</a:t>
            </a:r>
            <a:r>
              <a:rPr lang="nl-NL" dirty="0"/>
              <a:t> dus, het liefst binnen 5 seconden. Een video op je LinkedIn tijdlijn is bij uitstek bedoeld om de aandacht te vestigen op de diepgaande content die je wilt overbrengen in een blog, artikel of wat dan ook.</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endParaRPr dirty="0"/>
          </a:p>
        </p:txBody>
      </p:sp>
      <p:sp>
        <p:nvSpPr>
          <p:cNvPr id="561" name="Google Shape;56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8" name="Google Shape;568;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LinkedIn Verhalen</a:t>
            </a:r>
            <a:endParaRPr/>
          </a:p>
          <a:p>
            <a:pPr marL="0" lvl="0" indent="0" algn="l" rtl="0">
              <a:lnSpc>
                <a:spcPct val="100000"/>
              </a:lnSpc>
              <a:spcBef>
                <a:spcPts val="0"/>
              </a:spcBef>
              <a:spcAft>
                <a:spcPts val="0"/>
              </a:spcAft>
              <a:buSzPts val="1400"/>
              <a:buNone/>
            </a:pPr>
            <a:r>
              <a:rPr lang="nl-NL"/>
              <a:t>Sinds mei 2020 is het ook mogelijk om verhalen te posten op LinkedIn, vergelijkbaar met Instagram Stories en Facebook Stories. Dus leun naar voren. In principe gelden hier dezelfde regels, namelijk een schermvullende afbeelding in 9:16 en je belangrijkste boodschap binnen 5 seconden.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Waar het natuurlijk in verschilt van de rest is het B2B-karakter van het platform, dus houd daar rekening mee bij het plaatsen van je videocontent. Daarnaast heeft elke bedrijfspagina de optie om een link toe te voegen aan het verhaal, een directe optie om naar je website te linken.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Je verhaal blijft 24 uur zichtbaar, daarna wordt het automatisch verwijderd van het platform. Natuurlijk kun je op LinkedIn ook bijhouden hoe vaak je verhaal is bekeken en door wie.</a:t>
            </a:r>
            <a:endParaRPr/>
          </a:p>
        </p:txBody>
      </p:sp>
      <p:sp>
        <p:nvSpPr>
          <p:cNvPr id="569" name="Google Shape;569;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7" name="Google Shape;577;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Snapchat is het kanaal waar je een jonge doelgroep tussen 15-19 jaar kunt bereiken met leuke korte videocontent, zowel organisch als betaald. In korte video's, maximaal 15 seconden, kun je de aandacht trekken en hopelijk vasthouden. Houd ook hier rekening met de korte aandachtsspanne en zorg dat je boodschap in de eerste 5 seconden van de video duidelijk is.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Snapchat is alleen een mobiel platform en vereist daarom videomateriaal op volledig scherm in 9:16-formaat.</a:t>
            </a:r>
            <a:endParaRPr/>
          </a:p>
        </p:txBody>
      </p:sp>
      <p:sp>
        <p:nvSpPr>
          <p:cNvPr id="578" name="Google Shape;578;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5" name="Google Shape;58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In 2021 had de app 1,7 miljoen gebruikers en waren er 836.000 dagelijkse gebruikers. In 2022 is deze app nog veel meer gegroeid. 75% toename van het aantal gebruikers, dat is gegroeid naar 3,0 miljoen en het aantal dagelijkse gebruikers is gestegen naar 1,6 miljoen.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Naast Snapchat is TikTok het kanaal bij uitstek om in contact te komen met jongeren. Er worden voornamelijk grappige, korte video's gedeeld. Als merk is dit een uitgelezen kans om met passende videocontent op de radar van de doelgroep te komen en je naamsbekendheid te vergroten.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De 9:16 video duurt standaard 15 seconden en kan worden uitgebreid tot 1 minuut. Als merk is het raadzaam om je boodschap in de eerste 10 seconden te vertellen. Advertentiemogelijkheden zijn momenteel beperkt tot een selecte groep adverteerders.</a:t>
            </a:r>
            <a:endParaRPr/>
          </a:p>
          <a:p>
            <a:pPr marL="0" lvl="0" indent="0" algn="l" rtl="0">
              <a:lnSpc>
                <a:spcPct val="100000"/>
              </a:lnSpc>
              <a:spcBef>
                <a:spcPts val="0"/>
              </a:spcBef>
              <a:spcAft>
                <a:spcPts val="0"/>
              </a:spcAft>
              <a:buSzPts val="1400"/>
              <a:buNone/>
            </a:pPr>
            <a:endParaRPr/>
          </a:p>
        </p:txBody>
      </p:sp>
      <p:sp>
        <p:nvSpPr>
          <p:cNvPr id="586" name="Google Shape;58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3" name="Google Shape;593;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TikTok heeft samen met Walmart een test gedaan met livestream-winkelen. Dankzij een live videoformaat konden gebruikers zien hoe producten werden gepresenteerd en de producten direct kopen, zonder het platform te hoeven verlaten. Livestream shopping was al populair in Azië en wordt nu overgenomen door andere markten vanwege de voordelen op het gebied van interactie en directe conversie van het publiek.</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Hoewel in-app aankopen van getagde producten binnen de applicatie en de optie om een winkel en een catalogus te maken nog moeten komen voor Europese bedrijven, zijn er al elementen die kunnen helpen om de live-functie van de applicatie te gebruiken. Er kan promotionele informatie worden gedeeld die direct tijdens het live-evenement is geschreven en links naar een specifiek product kunnen bijvoorbeeld worden ingevoegd via de bio van een influencer. Je kunt ook de replay-functie gebruiken (90 dagen beschikbaar) om meer zichtbaarheid voor de producten te genereren.</a:t>
            </a:r>
            <a:endParaRPr/>
          </a:p>
        </p:txBody>
      </p:sp>
      <p:sp>
        <p:nvSpPr>
          <p:cNvPr id="594" name="Google Shape;594;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51</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2" name="Google Shape;602;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Waar andere sociale mediakanalen vaak vluchtig zijn, kun je op YouTube langere video's gebruiken. Hier kun je diepgaande informatie geven met tutorials, productrecensies of vlogs. Perfect voor leanback-consumptie. Omdat je kijker de tijd neemt, heb je ook meer tijd om je boodschap te vertellen.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Bovendien wordt YouTube ook veel gebruikt als zoekmachine, dus er zijn grote mogelijkheden voor pull-marketing. Daarnaast zijn er ook veel advertentiemogelijkheden op YouTube. De advertenties zijn vaak (gedeeltelijk) non-skippable. De kijker moet dus blijven kijken, zodat jij als adverteerder je boodschap kunt vertellen. Zorg ervoor dat je de structuur van je video aanpast aan het gebruik, zodat je boodschap altijd verteld kan worden.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Als kanaal is YouTube nog steeds sterk gericht op horizontale video's (16:9).</a:t>
            </a:r>
            <a:endParaRPr/>
          </a:p>
        </p:txBody>
      </p:sp>
      <p:sp>
        <p:nvSpPr>
          <p:cNvPr id="603" name="Google Shape;603;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52</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27923b6be7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27923b6be7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1" name="Google Shape;611;g27923b6be7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53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8"/>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8"/>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8"/>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8"/>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8"/>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8"/>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8"/>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10"/>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0" name="Google Shape;30;p10"/>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31" name="Google Shape;31;p10"/>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2"/>
        <p:cNvGrpSpPr/>
        <p:nvPr/>
      </p:nvGrpSpPr>
      <p:grpSpPr>
        <a:xfrm>
          <a:off x="0" y="0"/>
          <a:ext cx="0" cy="0"/>
          <a:chOff x="0" y="0"/>
          <a:chExt cx="0" cy="0"/>
        </a:xfrm>
      </p:grpSpPr>
      <p:pic>
        <p:nvPicPr>
          <p:cNvPr id="33" name="Google Shape;33;p11"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34" name="Google Shape;34;p11"/>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35" name="Google Shape;35;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1"/>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7" name="Google Shape;37;p11"/>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38" name="Google Shape;38;p11"/>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12"/>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1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13"/>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3"/>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6" name="Google Shape;46;p13"/>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47" name="Google Shape;47;p13"/>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8" name="Google Shape;48;p13"/>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49" name="Google Shape;49;p13"/>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50"/>
        <p:cNvGrpSpPr/>
        <p:nvPr/>
      </p:nvGrpSpPr>
      <p:grpSpPr>
        <a:xfrm>
          <a:off x="0" y="0"/>
          <a:ext cx="0" cy="0"/>
          <a:chOff x="0" y="0"/>
          <a:chExt cx="0" cy="0"/>
        </a:xfrm>
      </p:grpSpPr>
      <p:pic>
        <p:nvPicPr>
          <p:cNvPr id="51" name="Google Shape;51;p42"/>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52" name="Google Shape;52;p42"/>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42"/>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4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5" name="Google Shape;55;p4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56"/>
        <p:cNvGrpSpPr/>
        <p:nvPr/>
      </p:nvGrpSpPr>
      <p:grpSpPr>
        <a:xfrm>
          <a:off x="0" y="0"/>
          <a:ext cx="0" cy="0"/>
          <a:chOff x="0" y="0"/>
          <a:chExt cx="0" cy="0"/>
        </a:xfrm>
      </p:grpSpPr>
      <p:sp>
        <p:nvSpPr>
          <p:cNvPr id="57" name="Google Shape;57;p47"/>
          <p:cNvSpPr>
            <a:spLocks noGrp="1"/>
          </p:cNvSpPr>
          <p:nvPr>
            <p:ph type="pic" idx="2"/>
          </p:nvPr>
        </p:nvSpPr>
        <p:spPr>
          <a:xfrm>
            <a:off x="0" y="1"/>
            <a:ext cx="12192000" cy="3428999"/>
          </a:xfrm>
          <a:prstGeom prst="rect">
            <a:avLst/>
          </a:prstGeom>
          <a:solidFill>
            <a:srgbClr val="D3EEEF"/>
          </a:solidFill>
          <a:ln>
            <a:noFill/>
          </a:ln>
        </p:spPr>
      </p:sp>
      <p:sp>
        <p:nvSpPr>
          <p:cNvPr id="58" name="Google Shape;58;p47"/>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47"/>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0" name="Google Shape;60;p47"/>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61" name="Google Shape;61;p4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62" name="Google Shape;62;p47"/>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3"/>
        <p:cNvGrpSpPr/>
        <p:nvPr/>
      </p:nvGrpSpPr>
      <p:grpSpPr>
        <a:xfrm>
          <a:off x="0" y="0"/>
          <a:ext cx="0" cy="0"/>
          <a:chOff x="0" y="0"/>
          <a:chExt cx="0" cy="0"/>
        </a:xfrm>
      </p:grpSpPr>
      <p:sp>
        <p:nvSpPr>
          <p:cNvPr id="64" name="Google Shape;64;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71" name="Google Shape;71;p6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2" name="Google Shape;72;p6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3" name="Google Shape;73;p6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4" name="Google Shape;74;p62"/>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75" name="Google Shape;75;p6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76" name="Google Shape;76;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77" name="Google Shape;77;p6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1" name="Google Shape;81;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3" name="Google Shape;83;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84" name="Google Shape;84;p6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5" name="Google Shape;85;p6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6" name="Google Shape;86;p6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7" name="Google Shape;87;p6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8" name="Google Shape;88;p6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9" name="Google Shape;89;p63"/>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5" name="Google Shape;95;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96" name="Google Shape;96;p6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4"/>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07" name="Google Shape;107;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08" name="Google Shape;108;p6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6" name="Google Shape;116;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118" name="Google Shape;118;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19" name="Google Shape;119;p66"/>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0" name="Google Shape;120;p66"/>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21"/>
        <p:cNvGrpSpPr/>
        <p:nvPr/>
      </p:nvGrpSpPr>
      <p:grpSpPr>
        <a:xfrm>
          <a:off x="0" y="0"/>
          <a:ext cx="0" cy="0"/>
          <a:chOff x="0" y="0"/>
          <a:chExt cx="0" cy="0"/>
        </a:xfrm>
      </p:grpSpPr>
      <p:cxnSp>
        <p:nvCxnSpPr>
          <p:cNvPr id="122" name="Google Shape;122;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23" name="Google Shape;123;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67"/>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27" name="Google Shape;127;p67"/>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8"/>
        <p:cNvGrpSpPr/>
        <p:nvPr/>
      </p:nvGrpSpPr>
      <p:grpSpPr>
        <a:xfrm>
          <a:off x="0" y="0"/>
          <a:ext cx="0" cy="0"/>
          <a:chOff x="0" y="0"/>
          <a:chExt cx="0" cy="0"/>
        </a:xfrm>
      </p:grpSpPr>
      <p:pic>
        <p:nvPicPr>
          <p:cNvPr id="129" name="Google Shape;129;p6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30" name="Google Shape;130;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68"/>
          <p:cNvSpPr>
            <a:spLocks noGrp="1"/>
          </p:cNvSpPr>
          <p:nvPr>
            <p:ph type="pic" idx="2"/>
          </p:nvPr>
        </p:nvSpPr>
        <p:spPr>
          <a:xfrm>
            <a:off x="7429500" y="1"/>
            <a:ext cx="4762500" cy="6705599"/>
          </a:xfrm>
          <a:prstGeom prst="rect">
            <a:avLst/>
          </a:prstGeom>
          <a:solidFill>
            <a:srgbClr val="D3EEEF"/>
          </a:solidFill>
          <a:ln>
            <a:noFill/>
          </a:ln>
        </p:spPr>
      </p:sp>
      <p:pic>
        <p:nvPicPr>
          <p:cNvPr id="133" name="Google Shape;133;p6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4" name="Google Shape;134;p68"/>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7" name="Google Shape;137;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8" name="Google Shape;138;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9" name="Google Shape;139;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40" name="Google Shape;140;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41" name="Google Shape;141;p69"/>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42" name="Google Shape;14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43" name="Google Shape;143;p6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44"/>
        <p:cNvGrpSpPr/>
        <p:nvPr/>
      </p:nvGrpSpPr>
      <p:grpSpPr>
        <a:xfrm>
          <a:off x="0" y="0"/>
          <a:ext cx="0" cy="0"/>
          <a:chOff x="0" y="0"/>
          <a:chExt cx="0" cy="0"/>
        </a:xfrm>
      </p:grpSpPr>
      <p:sp>
        <p:nvSpPr>
          <p:cNvPr id="145" name="Google Shape;145;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7" name="Google Shape;147;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8" name="Google Shape;148;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49" name="Google Shape;149;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0" name="Google Shape;150;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51"/>
        <p:cNvGrpSpPr/>
        <p:nvPr/>
      </p:nvGrpSpPr>
      <p:grpSpPr>
        <a:xfrm>
          <a:off x="0" y="0"/>
          <a:ext cx="0" cy="0"/>
          <a:chOff x="0" y="0"/>
          <a:chExt cx="0" cy="0"/>
        </a:xfrm>
      </p:grpSpPr>
      <p:sp>
        <p:nvSpPr>
          <p:cNvPr id="152" name="Google Shape;152;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4" name="Google Shape;154;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55" name="Google Shape;155;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56"/>
        <p:cNvGrpSpPr/>
        <p:nvPr/>
      </p:nvGrpSpPr>
      <p:grpSpPr>
        <a:xfrm>
          <a:off x="0" y="0"/>
          <a:ext cx="0" cy="0"/>
          <a:chOff x="0" y="0"/>
          <a:chExt cx="0" cy="0"/>
        </a:xfrm>
      </p:grpSpPr>
      <p:sp>
        <p:nvSpPr>
          <p:cNvPr id="157" name="Google Shape;157;p7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9" name="Google Shape;159;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0" name="Google Shape;160;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162"/>
        <p:cNvGrpSpPr/>
        <p:nvPr/>
      </p:nvGrpSpPr>
      <p:grpSpPr>
        <a:xfrm>
          <a:off x="0" y="0"/>
          <a:ext cx="0" cy="0"/>
          <a:chOff x="0" y="0"/>
          <a:chExt cx="0" cy="0"/>
        </a:xfrm>
      </p:grpSpPr>
      <p:sp>
        <p:nvSpPr>
          <p:cNvPr id="163" name="Google Shape;163;g232d0057704_1_56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chemeClr val="dk1"/>
              </a:buClr>
              <a:buSzPts val="6000"/>
              <a:buFont typeface="Calibri"/>
              <a:buNone/>
              <a:defRPr sz="6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4" name="Google Shape;164;g232d0057704_1_56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888888"/>
              </a:buClr>
              <a:buSzPts val="2400"/>
              <a:buNone/>
              <a:defRPr sz="2400">
                <a:solidFill>
                  <a:srgbClr val="888888"/>
                </a:solidFill>
              </a:defRPr>
            </a:lvl1pPr>
            <a:lvl2pPr marL="914400" lvl="1" indent="-228600" algn="l" rtl="0">
              <a:lnSpc>
                <a:spcPct val="90000"/>
              </a:lnSpc>
              <a:spcBef>
                <a:spcPts val="500"/>
              </a:spcBef>
              <a:spcAft>
                <a:spcPts val="0"/>
              </a:spcAft>
              <a:buClr>
                <a:srgbClr val="888888"/>
              </a:buClr>
              <a:buSzPts val="2000"/>
              <a:buNone/>
              <a:defRPr sz="2000">
                <a:solidFill>
                  <a:srgbClr val="888888"/>
                </a:solidFill>
              </a:defRPr>
            </a:lvl2pPr>
            <a:lvl3pPr marL="1371600" lvl="2" indent="-228600" algn="l" rtl="0">
              <a:lnSpc>
                <a:spcPct val="90000"/>
              </a:lnSpc>
              <a:spcBef>
                <a:spcPts val="500"/>
              </a:spcBef>
              <a:spcAft>
                <a:spcPts val="0"/>
              </a:spcAft>
              <a:buClr>
                <a:srgbClr val="888888"/>
              </a:buClr>
              <a:buSzPts val="1800"/>
              <a:buNone/>
              <a:defRPr sz="1800">
                <a:solidFill>
                  <a:srgbClr val="888888"/>
                </a:solidFill>
              </a:defRPr>
            </a:lvl3pPr>
            <a:lvl4pPr marL="1828800" lvl="3" indent="-228600" algn="l" rtl="0">
              <a:lnSpc>
                <a:spcPct val="90000"/>
              </a:lnSpc>
              <a:spcBef>
                <a:spcPts val="500"/>
              </a:spcBef>
              <a:spcAft>
                <a:spcPts val="0"/>
              </a:spcAft>
              <a:buClr>
                <a:srgbClr val="888888"/>
              </a:buClr>
              <a:buSzPts val="1600"/>
              <a:buNone/>
              <a:defRPr sz="1600">
                <a:solidFill>
                  <a:srgbClr val="888888"/>
                </a:solidFill>
              </a:defRPr>
            </a:lvl4pPr>
            <a:lvl5pPr marL="2286000" lvl="4" indent="-228600" algn="l" rtl="0">
              <a:lnSpc>
                <a:spcPct val="90000"/>
              </a:lnSpc>
              <a:spcBef>
                <a:spcPts val="500"/>
              </a:spcBef>
              <a:spcAft>
                <a:spcPts val="0"/>
              </a:spcAft>
              <a:buClr>
                <a:srgbClr val="888888"/>
              </a:buClr>
              <a:buSzPts val="1600"/>
              <a:buNone/>
              <a:defRPr sz="1600">
                <a:solidFill>
                  <a:srgbClr val="888888"/>
                </a:solidFill>
              </a:defRPr>
            </a:lvl5pPr>
            <a:lvl6pPr marL="2743200" lvl="5" indent="-228600" algn="l" rtl="0">
              <a:lnSpc>
                <a:spcPct val="90000"/>
              </a:lnSpc>
              <a:spcBef>
                <a:spcPts val="500"/>
              </a:spcBef>
              <a:spcAft>
                <a:spcPts val="0"/>
              </a:spcAft>
              <a:buClr>
                <a:srgbClr val="888888"/>
              </a:buClr>
              <a:buSzPts val="1600"/>
              <a:buNone/>
              <a:defRPr sz="1600">
                <a:solidFill>
                  <a:srgbClr val="888888"/>
                </a:solidFill>
              </a:defRPr>
            </a:lvl6pPr>
            <a:lvl7pPr marL="3200400" lvl="6" indent="-228600" algn="l" rtl="0">
              <a:lnSpc>
                <a:spcPct val="90000"/>
              </a:lnSpc>
              <a:spcBef>
                <a:spcPts val="500"/>
              </a:spcBef>
              <a:spcAft>
                <a:spcPts val="0"/>
              </a:spcAft>
              <a:buClr>
                <a:srgbClr val="888888"/>
              </a:buClr>
              <a:buSzPts val="1600"/>
              <a:buNone/>
              <a:defRPr sz="1600">
                <a:solidFill>
                  <a:srgbClr val="888888"/>
                </a:solidFill>
              </a:defRPr>
            </a:lvl7pPr>
            <a:lvl8pPr marL="3657600" lvl="7" indent="-228600" algn="l" rtl="0">
              <a:lnSpc>
                <a:spcPct val="90000"/>
              </a:lnSpc>
              <a:spcBef>
                <a:spcPts val="500"/>
              </a:spcBef>
              <a:spcAft>
                <a:spcPts val="0"/>
              </a:spcAft>
              <a:buClr>
                <a:srgbClr val="888888"/>
              </a:buClr>
              <a:buSzPts val="1600"/>
              <a:buNone/>
              <a:defRPr sz="1600">
                <a:solidFill>
                  <a:srgbClr val="888888"/>
                </a:solidFill>
              </a:defRPr>
            </a:lvl8pPr>
            <a:lvl9pPr marL="4114800" lvl="8" indent="-228600" algn="l" rtl="0">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65" name="Google Shape;165;g232d0057704_1_56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6" name="Google Shape;166;g232d0057704_1_56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67" name="Google Shape;167;g232d0057704_1_5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rtl="0">
              <a:lnSpc>
                <a:spcPct val="100000"/>
              </a:lnSpc>
              <a:spcBef>
                <a:spcPts val="0"/>
              </a:spcBef>
              <a:spcAft>
                <a:spcPts val="0"/>
              </a:spcAft>
              <a:buNone/>
              <a:defRPr/>
            </a:lvl1pPr>
            <a:lvl2pPr marL="0" lvl="1" indent="0" algn="r" rtl="0">
              <a:lnSpc>
                <a:spcPct val="100000"/>
              </a:lnSpc>
              <a:spcBef>
                <a:spcPts val="0"/>
              </a:spcBef>
              <a:spcAft>
                <a:spcPts val="0"/>
              </a:spcAft>
              <a:buNone/>
              <a:defRPr/>
            </a:lvl2pPr>
            <a:lvl3pPr marL="0" lvl="2" indent="0" algn="r" rtl="0">
              <a:lnSpc>
                <a:spcPct val="100000"/>
              </a:lnSpc>
              <a:spcBef>
                <a:spcPts val="0"/>
              </a:spcBef>
              <a:spcAft>
                <a:spcPts val="0"/>
              </a:spcAft>
              <a:buNone/>
              <a:defRPr/>
            </a:lvl3pPr>
            <a:lvl4pPr marL="0" lvl="3" indent="0" algn="r" rtl="0">
              <a:lnSpc>
                <a:spcPct val="100000"/>
              </a:lnSpc>
              <a:spcBef>
                <a:spcPts val="0"/>
              </a:spcBef>
              <a:spcAft>
                <a:spcPts val="0"/>
              </a:spcAft>
              <a:buNone/>
              <a:defRPr/>
            </a:lvl4pPr>
            <a:lvl5pPr marL="0" lvl="4" indent="0" algn="r" rtl="0">
              <a:lnSpc>
                <a:spcPct val="100000"/>
              </a:lnSpc>
              <a:spcBef>
                <a:spcPts val="0"/>
              </a:spcBef>
              <a:spcAft>
                <a:spcPts val="0"/>
              </a:spcAft>
              <a:buNone/>
              <a:defRPr/>
            </a:lvl5pPr>
            <a:lvl6pPr marL="0" lvl="5" indent="0" algn="r" rtl="0">
              <a:lnSpc>
                <a:spcPct val="100000"/>
              </a:lnSpc>
              <a:spcBef>
                <a:spcPts val="0"/>
              </a:spcBef>
              <a:spcAft>
                <a:spcPts val="0"/>
              </a:spcAft>
              <a:buNone/>
              <a:defRPr/>
            </a:lvl6pPr>
            <a:lvl7pPr marL="0" lvl="6" indent="0" algn="r" rtl="0">
              <a:lnSpc>
                <a:spcPct val="100000"/>
              </a:lnSpc>
              <a:spcBef>
                <a:spcPts val="0"/>
              </a:spcBef>
              <a:spcAft>
                <a:spcPts val="0"/>
              </a:spcAft>
              <a:buNone/>
              <a:defRPr/>
            </a:lvl7pPr>
            <a:lvl8pPr marL="0" lvl="7" indent="0" algn="r" rtl="0">
              <a:lnSpc>
                <a:spcPct val="100000"/>
              </a:lnSpc>
              <a:spcBef>
                <a:spcPts val="0"/>
              </a:spcBef>
              <a:spcAft>
                <a:spcPts val="0"/>
              </a:spcAft>
              <a:buNone/>
              <a:defRPr/>
            </a:lvl8pPr>
            <a:lvl9pPr marL="0" lvl="8" indent="0" algn="r" rtl="0">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nl-NL"/>
              <a:t>‹nr.›</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koko valkoinen">
  <p:cSld name="koko valkoinen">
    <p:spTree>
      <p:nvGrpSpPr>
        <p:cNvPr id="1" name="Shape 16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hyperlink" Target="https://www.videolle.fi/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financesonline.com/video-marketing-trends/"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hyperlink" Target="https://www.videolle.fi/en/video-brief"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cjDdDbAUD5U"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hyperlink" Target="https://www.instagram.com/p/Bn4B-HeHJ-Z/?utm_source=ig_web_button_share_sheet" TargetMode="External"/><Relationship Id="rId2" Type="http://schemas.openxmlformats.org/officeDocument/2006/relationships/notesSlide" Target="../notesSlides/notesSlide39.xml"/><Relationship Id="rId1" Type="http://schemas.openxmlformats.org/officeDocument/2006/relationships/slideLayout" Target="../slideLayouts/slideLayout5.xml"/><Relationship Id="rId5" Type="http://schemas.openxmlformats.org/officeDocument/2006/relationships/image" Target="../media/image38.png"/><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5.xml"/><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5.xml"/><Relationship Id="rId5" Type="http://schemas.openxmlformats.org/officeDocument/2006/relationships/image" Target="../media/image41.png"/><Relationship Id="rId4" Type="http://schemas.openxmlformats.org/officeDocument/2006/relationships/hyperlink" Target="https://www.instagram.com/reel/CJj2y2ZHxbW/?utm_source=ig_web_copy_link"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hyperlink" Target="https://www.facebook.com/watch/?v=439910827127948"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5" Type="http://schemas.openxmlformats.org/officeDocument/2006/relationships/image" Target="../media/image43.png"/><Relationship Id="rId4" Type="http://schemas.openxmlformats.org/officeDocument/2006/relationships/image" Target="../media/image45.png"/></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5.xml"/><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48.png"/></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4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image" Target="../media/image51.png"/></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0.xml"/><Relationship Id="rId1" Type="http://schemas.openxmlformats.org/officeDocument/2006/relationships/slideLayout" Target="../slideLayouts/slideLayout5.xml"/><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1.xml"/><Relationship Id="rId1" Type="http://schemas.openxmlformats.org/officeDocument/2006/relationships/slideLayout" Target="../slideLayouts/slideLayout5.xml"/><Relationship Id="rId4" Type="http://schemas.openxmlformats.org/officeDocument/2006/relationships/image" Target="../media/image54.png"/></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5.xml"/><Relationship Id="rId4" Type="http://schemas.openxmlformats.org/officeDocument/2006/relationships/image" Target="../media/image56.jp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p:nvPr/>
        </p:nvSpPr>
        <p:spPr>
          <a:xfrm>
            <a:off x="1063752" y="2433577"/>
            <a:ext cx="10058400" cy="1990846"/>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5200"/>
              <a:buFont typeface="Arial"/>
              <a:buNone/>
            </a:pPr>
            <a:endParaRPr sz="1400" b="0" i="0" u="none" strike="noStrike" cap="none">
              <a:solidFill>
                <a:srgbClr val="000000"/>
              </a:solidFill>
              <a:latin typeface="Arial"/>
              <a:ea typeface="Arial"/>
              <a:cs typeface="Arial"/>
              <a:sym typeface="Arial"/>
            </a:endParaRPr>
          </a:p>
        </p:txBody>
      </p:sp>
      <p:sp>
        <p:nvSpPr>
          <p:cNvPr id="175" name="Google Shape;175;p1"/>
          <p:cNvSpPr txBox="1">
            <a:spLocks noGrp="1"/>
          </p:cNvSpPr>
          <p:nvPr>
            <p:ph type="ctrTitle"/>
          </p:nvPr>
        </p:nvSpPr>
        <p:spPr>
          <a:xfrm>
            <a:off x="1511814" y="2172721"/>
            <a:ext cx="9162276" cy="2512558"/>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8800"/>
              <a:buFont typeface="Arial"/>
              <a:buNone/>
            </a:pPr>
            <a:r>
              <a:rPr lang="nl-NL"/>
              <a:t>Inhoud Marketing:</a:t>
            </a:r>
            <a:br>
              <a:rPr lang="nl-NL"/>
            </a:br>
            <a:r>
              <a:rPr lang="nl-NL" sz="4800"/>
              <a:t>Videomarketing</a:t>
            </a:r>
            <a:br>
              <a:rPr lang="nl-NL"/>
            </a:b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Font typeface="Arial"/>
              <a:buNone/>
            </a:pPr>
            <a:r>
              <a:rPr lang="nl-NL"/>
              <a:t>Leerdoelen</a:t>
            </a:r>
            <a:endParaRPr/>
          </a:p>
        </p:txBody>
      </p:sp>
      <p:sp>
        <p:nvSpPr>
          <p:cNvPr id="181" name="Google Shape;181;p5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rgbClr val="F39200"/>
              </a:buClr>
              <a:buSzPts val="4200"/>
              <a:buChar char="•"/>
            </a:pPr>
            <a:r>
              <a:rPr lang="nl-NL"/>
              <a:t>Student maakt kennis met belangrijke videotrends</a:t>
            </a:r>
            <a:endParaRPr/>
          </a:p>
          <a:p>
            <a:pPr marL="457200" lvl="0" indent="-342900" algn="l" rtl="0">
              <a:lnSpc>
                <a:spcPct val="90000"/>
              </a:lnSpc>
              <a:spcBef>
                <a:spcPts val="1000"/>
              </a:spcBef>
              <a:spcAft>
                <a:spcPts val="0"/>
              </a:spcAft>
              <a:buClr>
                <a:srgbClr val="F39200"/>
              </a:buClr>
              <a:buSzPts val="4200"/>
              <a:buChar char="•"/>
            </a:pPr>
            <a:r>
              <a:rPr lang="nl-NL"/>
              <a:t>Student begrijpt de belangrijkste elementen van een succesvolle videomarketingstrategie</a:t>
            </a:r>
            <a:endParaRPr/>
          </a:p>
          <a:p>
            <a:pPr marL="457200" lvl="0" indent="-342900" algn="l" rtl="0">
              <a:lnSpc>
                <a:spcPct val="90000"/>
              </a:lnSpc>
              <a:spcBef>
                <a:spcPts val="1000"/>
              </a:spcBef>
              <a:spcAft>
                <a:spcPts val="0"/>
              </a:spcAft>
              <a:buClr>
                <a:srgbClr val="F39200"/>
              </a:buClr>
              <a:buSzPts val="4200"/>
              <a:buChar char="•"/>
            </a:pPr>
            <a:r>
              <a:rPr lang="nl-NL"/>
              <a:t>Student leert een succesvolle marketingvideo te briefen - en zelfs te maken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g26df1ca6351_0_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a:t>Inhoud</a:t>
            </a:r>
            <a:endParaRPr/>
          </a:p>
        </p:txBody>
      </p:sp>
      <p:sp>
        <p:nvSpPr>
          <p:cNvPr id="188" name="Google Shape;188;g26df1ca6351_0_6"/>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Clr>
                <a:schemeClr val="dk1"/>
              </a:buClr>
              <a:buSzPts val="4400"/>
              <a:buFont typeface="Arial"/>
              <a:buNone/>
            </a:pPr>
            <a:r>
              <a:rPr lang="nl-NL" sz="3300" b="1">
                <a:solidFill>
                  <a:srgbClr val="374151"/>
                </a:solidFill>
              </a:rPr>
              <a:t>1. Waarom video-inhoud?</a:t>
            </a:r>
            <a:br>
              <a:rPr lang="nl-NL" sz="3300" b="1">
                <a:solidFill>
                  <a:srgbClr val="374151"/>
                </a:solidFill>
              </a:rPr>
            </a:br>
            <a:r>
              <a:rPr lang="nl-NL" sz="3300" b="1">
                <a:solidFill>
                  <a:srgbClr val="374151"/>
                </a:solidFill>
              </a:rPr>
              <a:t>2. Trends in videocontent</a:t>
            </a:r>
            <a:br>
              <a:rPr lang="nl-NL" sz="3300" b="1">
                <a:solidFill>
                  <a:srgbClr val="374151"/>
                </a:solidFill>
              </a:rPr>
            </a:br>
            <a:r>
              <a:rPr lang="nl-NL" sz="3300" b="1">
                <a:solidFill>
                  <a:srgbClr val="374151"/>
                </a:solidFill>
              </a:rPr>
              <a:t>3. Essentiële onderdelen van een succesvolle videostrategie</a:t>
            </a:r>
            <a:br>
              <a:rPr lang="nl-NL" sz="3300" b="1">
                <a:solidFill>
                  <a:srgbClr val="374151"/>
                </a:solidFill>
              </a:rPr>
            </a:br>
            <a:r>
              <a:rPr lang="nl-NL" sz="3300" b="1">
                <a:solidFill>
                  <a:srgbClr val="374151"/>
                </a:solidFill>
              </a:rPr>
              <a:t>4. Instructies voor videoproductie</a:t>
            </a:r>
            <a:br>
              <a:rPr lang="nl-NL" sz="3300" b="1">
                <a:solidFill>
                  <a:srgbClr val="374151"/>
                </a:solidFill>
              </a:rPr>
            </a:br>
            <a:r>
              <a:rPr lang="nl-NL" sz="3300" b="1">
                <a:solidFill>
                  <a:srgbClr val="374151"/>
                </a:solidFill>
              </a:rPr>
              <a:t>5. Opdrachten</a:t>
            </a:r>
            <a:endParaRPr>
              <a:solidFill>
                <a:srgbClr val="37415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g1dff4af60eb_6_0"/>
          <p:cNvSpPr txBox="1">
            <a:spLocks noGrp="1"/>
          </p:cNvSpPr>
          <p:nvPr>
            <p:ph type="title" idx="4294967295"/>
          </p:nvPr>
        </p:nvSpPr>
        <p:spPr>
          <a:xfrm>
            <a:off x="870550" y="1657349"/>
            <a:ext cx="10515600" cy="1325700"/>
          </a:xfrm>
          <a:prstGeom prst="rect">
            <a:avLst/>
          </a:prstGeom>
          <a:noFill/>
          <a:ln>
            <a:noFill/>
          </a:ln>
        </p:spPr>
        <p:txBody>
          <a:bodyPr spcFirstLastPara="1" wrap="square" lIns="91425" tIns="45700" rIns="91425" bIns="45700" anchor="ctr" anchorCtr="0">
            <a:normAutofit/>
          </a:bodyPr>
          <a:lstStyle/>
          <a:p>
            <a:pPr marL="457200" lvl="0" indent="-685800" algn="ctr" rtl="0">
              <a:lnSpc>
                <a:spcPct val="90000"/>
              </a:lnSpc>
              <a:spcBef>
                <a:spcPts val="0"/>
              </a:spcBef>
              <a:spcAft>
                <a:spcPts val="0"/>
              </a:spcAft>
              <a:buClr>
                <a:schemeClr val="lt1"/>
              </a:buClr>
              <a:buSzPts val="7200"/>
              <a:buAutoNum type="arabicPeriod"/>
            </a:pPr>
            <a:r>
              <a:rPr lang="nl-NL" sz="7200">
                <a:solidFill>
                  <a:schemeClr val="lt1"/>
                </a:solidFill>
              </a:rPr>
              <a:t>Waarom video-inhoud?</a:t>
            </a:r>
            <a:endParaRPr sz="7200">
              <a:solidFill>
                <a:schemeClr val="lt1"/>
              </a:solidFill>
            </a:endParaRPr>
          </a:p>
        </p:txBody>
      </p:sp>
      <p:sp>
        <p:nvSpPr>
          <p:cNvPr id="195" name="Google Shape;195;g1dff4af60eb_6_0"/>
          <p:cNvSpPr txBox="1">
            <a:spLocks noGrp="1"/>
          </p:cNvSpPr>
          <p:nvPr>
            <p:ph type="body" idx="4294967295"/>
          </p:nvPr>
        </p:nvSpPr>
        <p:spPr>
          <a:xfrm>
            <a:off x="838200" y="2982912"/>
            <a:ext cx="10515600" cy="3875088"/>
          </a:xfrm>
          <a:prstGeom prst="rect">
            <a:avLst/>
          </a:prstGeom>
          <a:noFill/>
          <a:ln>
            <a:noFill/>
          </a:ln>
        </p:spPr>
        <p:txBody>
          <a:bodyPr spcFirstLastPara="1" wrap="square" lIns="91425" tIns="45700" rIns="91425" bIns="45700" anchor="t" anchorCtr="0">
            <a:normAutofit/>
          </a:bodyPr>
          <a:lstStyle/>
          <a:p>
            <a:pPr marL="114300" lvl="0" indent="0" algn="ctr" rtl="0">
              <a:lnSpc>
                <a:spcPct val="90000"/>
              </a:lnSpc>
              <a:spcBef>
                <a:spcPts val="1000"/>
              </a:spcBef>
              <a:spcAft>
                <a:spcPts val="0"/>
              </a:spcAft>
              <a:buClr>
                <a:schemeClr val="lt1"/>
              </a:buClr>
              <a:buSzPts val="5000"/>
              <a:buNone/>
            </a:pPr>
            <a:endParaRPr sz="40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5D2E3"/>
        </a:solidFill>
        <a:effectLst/>
      </p:bgPr>
    </p:bg>
    <p:spTree>
      <p:nvGrpSpPr>
        <p:cNvPr id="1" name="Shape 200"/>
        <p:cNvGrpSpPr/>
        <p:nvPr/>
      </p:nvGrpSpPr>
      <p:grpSpPr>
        <a:xfrm>
          <a:off x="0" y="0"/>
          <a:ext cx="0" cy="0"/>
          <a:chOff x="0" y="0"/>
          <a:chExt cx="0" cy="0"/>
        </a:xfrm>
      </p:grpSpPr>
      <p:sp>
        <p:nvSpPr>
          <p:cNvPr id="201" name="Google Shape;201;g232d0057704_1_7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nl-NL" b="1">
                <a:solidFill>
                  <a:schemeClr val="lt1"/>
                </a:solidFill>
              </a:rPr>
              <a:t>Enkele statistieken</a:t>
            </a:r>
            <a:endParaRPr b="1">
              <a:solidFill>
                <a:schemeClr val="lt1"/>
              </a:solidFill>
            </a:endParaRPr>
          </a:p>
        </p:txBody>
      </p:sp>
      <p:pic>
        <p:nvPicPr>
          <p:cNvPr id="202" name="Google Shape;202;g232d0057704_1_74"/>
          <p:cNvPicPr preferRelativeResize="0"/>
          <p:nvPr/>
        </p:nvPicPr>
        <p:blipFill rotWithShape="1">
          <a:blip r:embed="rId3">
            <a:alphaModFix/>
          </a:blip>
          <a:srcRect l="-1319" t="-12250" r="1320" b="12249"/>
          <a:stretch/>
        </p:blipFill>
        <p:spPr>
          <a:xfrm>
            <a:off x="7751120" y="5790387"/>
            <a:ext cx="4292759" cy="923925"/>
          </a:xfrm>
          <a:prstGeom prst="rect">
            <a:avLst/>
          </a:prstGeom>
          <a:noFill/>
          <a:ln>
            <a:noFill/>
          </a:ln>
        </p:spPr>
      </p:pic>
      <p:grpSp>
        <p:nvGrpSpPr>
          <p:cNvPr id="203" name="Google Shape;203;g232d0057704_1_74"/>
          <p:cNvGrpSpPr/>
          <p:nvPr/>
        </p:nvGrpSpPr>
        <p:grpSpPr>
          <a:xfrm>
            <a:off x="792046" y="1983224"/>
            <a:ext cx="11400075" cy="3866549"/>
            <a:chOff x="65904" y="292399"/>
            <a:chExt cx="11400075" cy="3866549"/>
          </a:xfrm>
        </p:grpSpPr>
        <p:sp>
          <p:nvSpPr>
            <p:cNvPr id="204" name="Google Shape;204;g232d0057704_1_74"/>
            <p:cNvSpPr/>
            <p:nvPr/>
          </p:nvSpPr>
          <p:spPr>
            <a:xfrm>
              <a:off x="65904" y="30525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g232d0057704_1_74"/>
            <p:cNvSpPr/>
            <p:nvPr/>
          </p:nvSpPr>
          <p:spPr>
            <a:xfrm>
              <a:off x="381006" y="620361"/>
              <a:ext cx="870300" cy="870300"/>
            </a:xfrm>
            <a:prstGeom prst="rect">
              <a:avLst/>
            </a:prstGeom>
            <a:blipFill rotWithShape="1">
              <a:blip r:embed="rId4">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g232d0057704_1_74"/>
            <p:cNvSpPr/>
            <p:nvPr/>
          </p:nvSpPr>
          <p:spPr>
            <a:xfrm>
              <a:off x="1887926" y="305259"/>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g232d0057704_1_74"/>
            <p:cNvSpPr txBox="1"/>
            <p:nvPr/>
          </p:nvSpPr>
          <p:spPr>
            <a:xfrm>
              <a:off x="1887926"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Het bekijken van video's is toegenomen:</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dk2"/>
                  </a:solidFill>
                  <a:latin typeface="Arial"/>
                  <a:ea typeface="Arial"/>
                  <a:cs typeface="Arial"/>
                  <a:sym typeface="Arial"/>
                </a:rPr>
                <a:t>twee volledige werkdagen </a:t>
              </a:r>
              <a:r>
                <a:rPr lang="nl-NL" sz="2400" b="0" i="0" u="none" strike="noStrike" cap="none">
                  <a:solidFill>
                    <a:schemeClr val="lt1"/>
                  </a:solidFill>
                  <a:latin typeface="Arial"/>
                  <a:ea typeface="Arial"/>
                  <a:cs typeface="Arial"/>
                  <a:sym typeface="Arial"/>
                </a:rPr>
                <a:t>per week.</a:t>
              </a:r>
              <a:endParaRPr sz="2400" b="0" i="0" u="none" strike="noStrike" cap="none">
                <a:solidFill>
                  <a:schemeClr val="lt1"/>
                </a:solidFill>
                <a:latin typeface="Arial"/>
                <a:ea typeface="Arial"/>
                <a:cs typeface="Arial"/>
                <a:sym typeface="Arial"/>
              </a:endParaRPr>
            </a:p>
          </p:txBody>
        </p:sp>
        <p:sp>
          <p:nvSpPr>
            <p:cNvPr id="208" name="Google Shape;208;g232d0057704_1_74"/>
            <p:cNvSpPr/>
            <p:nvPr/>
          </p:nvSpPr>
          <p:spPr>
            <a:xfrm>
              <a:off x="6028205" y="29239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g232d0057704_1_74"/>
            <p:cNvSpPr/>
            <p:nvPr/>
          </p:nvSpPr>
          <p:spPr>
            <a:xfrm>
              <a:off x="6356167" y="620361"/>
              <a:ext cx="870300" cy="870300"/>
            </a:xfrm>
            <a:prstGeom prst="rect">
              <a:avLst/>
            </a:prstGeom>
            <a:blipFill rotWithShape="1">
              <a:blip r:embed="rId5">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g232d0057704_1_74"/>
            <p:cNvSpPr/>
            <p:nvPr/>
          </p:nvSpPr>
          <p:spPr>
            <a:xfrm>
              <a:off x="7863087" y="305259"/>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g232d0057704_1_74"/>
            <p:cNvSpPr txBox="1"/>
            <p:nvPr/>
          </p:nvSpPr>
          <p:spPr>
            <a:xfrm>
              <a:off x="7863087"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Cisco 2022: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video-aandeel van </a:t>
              </a:r>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dk2"/>
                  </a:solidFill>
                  <a:latin typeface="Arial"/>
                  <a:ea typeface="Arial"/>
                  <a:cs typeface="Arial"/>
                  <a:sym typeface="Arial"/>
                </a:rPr>
                <a:t>online verkeer 82%</a:t>
              </a:r>
              <a:endParaRPr sz="2400" b="0" i="0" u="none" strike="noStrike" cap="none">
                <a:solidFill>
                  <a:schemeClr val="dk2"/>
                </a:solidFill>
                <a:latin typeface="Arial"/>
                <a:ea typeface="Arial"/>
                <a:cs typeface="Arial"/>
                <a:sym typeface="Arial"/>
              </a:endParaRPr>
            </a:p>
          </p:txBody>
        </p:sp>
        <p:sp>
          <p:nvSpPr>
            <p:cNvPr id="212" name="Google Shape;212;g232d0057704_1_74"/>
            <p:cNvSpPr/>
            <p:nvPr/>
          </p:nvSpPr>
          <p:spPr>
            <a:xfrm>
              <a:off x="65904"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g232d0057704_1_74"/>
            <p:cNvSpPr/>
            <p:nvPr/>
          </p:nvSpPr>
          <p:spPr>
            <a:xfrm>
              <a:off x="381006" y="2860554"/>
              <a:ext cx="870300" cy="870300"/>
            </a:xfrm>
            <a:prstGeom prst="rect">
              <a:avLst/>
            </a:prstGeom>
            <a:blipFill rotWithShape="1">
              <a:blip r:embed="rId6">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g232d0057704_1_74"/>
            <p:cNvSpPr/>
            <p:nvPr/>
          </p:nvSpPr>
          <p:spPr>
            <a:xfrm>
              <a:off x="1887926" y="2545451"/>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g232d0057704_1_74"/>
            <p:cNvSpPr txBox="1"/>
            <p:nvPr/>
          </p:nvSpPr>
          <p:spPr>
            <a:xfrm>
              <a:off x="1887926" y="2545451"/>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dk2"/>
                  </a:solidFill>
                  <a:latin typeface="Arial"/>
                  <a:ea typeface="Arial"/>
                  <a:cs typeface="Arial"/>
                  <a:sym typeface="Arial"/>
                </a:rPr>
                <a:t>2016: </a:t>
              </a:r>
              <a:r>
                <a:rPr lang="nl-NL" sz="2400" b="0" i="0" u="none" strike="noStrike" cap="none">
                  <a:solidFill>
                    <a:schemeClr val="lt1"/>
                  </a:solidFill>
                  <a:latin typeface="Arial"/>
                  <a:ea typeface="Arial"/>
                  <a:cs typeface="Arial"/>
                  <a:sym typeface="Arial"/>
                </a:rPr>
                <a:t>63% van de bedrijven gebruikt video als marketingtool</a:t>
              </a:r>
              <a:endParaRPr sz="2400" b="0" i="0" u="none" strike="noStrike" cap="none">
                <a:solidFill>
                  <a:schemeClr val="lt1"/>
                </a:solidFill>
                <a:latin typeface="Arial"/>
                <a:ea typeface="Arial"/>
                <a:cs typeface="Arial"/>
                <a:sym typeface="Arial"/>
              </a:endParaRPr>
            </a:p>
          </p:txBody>
        </p:sp>
        <p:sp>
          <p:nvSpPr>
            <p:cNvPr id="216" name="Google Shape;216;g232d0057704_1_74"/>
            <p:cNvSpPr/>
            <p:nvPr/>
          </p:nvSpPr>
          <p:spPr>
            <a:xfrm>
              <a:off x="6041065"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g232d0057704_1_74"/>
            <p:cNvSpPr/>
            <p:nvPr/>
          </p:nvSpPr>
          <p:spPr>
            <a:xfrm>
              <a:off x="6356167" y="2860554"/>
              <a:ext cx="870300" cy="870300"/>
            </a:xfrm>
            <a:prstGeom prst="rect">
              <a:avLst/>
            </a:prstGeom>
            <a:blipFill rotWithShape="1">
              <a:blip r:embed="rId7">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g232d0057704_1_74"/>
            <p:cNvSpPr/>
            <p:nvPr/>
          </p:nvSpPr>
          <p:spPr>
            <a:xfrm>
              <a:off x="7928979" y="2658348"/>
              <a:ext cx="3537000" cy="1500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g232d0057704_1_74"/>
            <p:cNvSpPr txBox="1"/>
            <p:nvPr/>
          </p:nvSpPr>
          <p:spPr>
            <a:xfrm>
              <a:off x="7928979" y="2658348"/>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dirty="0">
                  <a:solidFill>
                    <a:schemeClr val="dk2"/>
                  </a:solidFill>
                  <a:latin typeface="Arial"/>
                  <a:ea typeface="Arial"/>
                  <a:cs typeface="Arial"/>
                  <a:sym typeface="Arial"/>
                </a:rPr>
                <a:t>2021: </a:t>
              </a:r>
              <a:r>
                <a:rPr lang="nl-NL" sz="2400" b="0" i="0" u="none" strike="noStrike" cap="none" dirty="0">
                  <a:solidFill>
                    <a:schemeClr val="lt1"/>
                  </a:solidFill>
                  <a:latin typeface="Arial"/>
                  <a:ea typeface="Arial"/>
                  <a:cs typeface="Arial"/>
                  <a:sym typeface="Arial"/>
                </a:rPr>
                <a:t>86% van de bedrijven video gebruikt als marketingtool</a:t>
              </a:r>
              <a:endParaRPr sz="2400" b="0" i="0" u="none" strike="noStrike" cap="none" dirty="0">
                <a:solidFill>
                  <a:schemeClr val="lt1"/>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24e1d7bd8b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nl-NL"/>
              <a:t>Zes secties:</a:t>
            </a:r>
            <a:endParaRPr/>
          </a:p>
          <a:p>
            <a:pPr marL="457200" lvl="0" indent="-406400" algn="l" rtl="0">
              <a:spcBef>
                <a:spcPts val="1000"/>
              </a:spcBef>
              <a:spcAft>
                <a:spcPts val="0"/>
              </a:spcAft>
              <a:buSzPts val="2800"/>
              <a:buAutoNum type="arabicPeriod"/>
            </a:pPr>
            <a:r>
              <a:rPr lang="nl-NL"/>
              <a:t>Gebruik</a:t>
            </a:r>
            <a:endParaRPr/>
          </a:p>
          <a:p>
            <a:pPr marL="457200" lvl="0" indent="-406400" algn="l" rtl="0">
              <a:spcBef>
                <a:spcPts val="0"/>
              </a:spcBef>
              <a:spcAft>
                <a:spcPts val="0"/>
              </a:spcAft>
              <a:buSzPts val="2800"/>
              <a:buAutoNum type="arabicPeriod"/>
            </a:pPr>
            <a:r>
              <a:rPr lang="nl-NL"/>
              <a:t>Financiële gegevens</a:t>
            </a:r>
            <a:endParaRPr/>
          </a:p>
          <a:p>
            <a:pPr marL="457200" lvl="0" indent="-406400" algn="l" rtl="0">
              <a:spcBef>
                <a:spcPts val="0"/>
              </a:spcBef>
              <a:spcAft>
                <a:spcPts val="0"/>
              </a:spcAft>
              <a:buSzPts val="2800"/>
              <a:buAutoNum type="arabicPeriod"/>
            </a:pPr>
            <a:r>
              <a:rPr lang="nl-NL"/>
              <a:t>ROI</a:t>
            </a:r>
            <a:endParaRPr/>
          </a:p>
          <a:p>
            <a:pPr marL="457200" lvl="0" indent="-406400" algn="l" rtl="0">
              <a:spcBef>
                <a:spcPts val="0"/>
              </a:spcBef>
              <a:spcAft>
                <a:spcPts val="0"/>
              </a:spcAft>
              <a:buSzPts val="2800"/>
              <a:buAutoNum type="arabicPeriod"/>
            </a:pPr>
            <a:r>
              <a:rPr lang="nl-NL"/>
              <a:t>Eindgebruikers</a:t>
            </a:r>
            <a:endParaRPr/>
          </a:p>
          <a:p>
            <a:pPr marL="457200" lvl="0" indent="-406400" algn="l" rtl="0">
              <a:spcBef>
                <a:spcPts val="0"/>
              </a:spcBef>
              <a:spcAft>
                <a:spcPts val="0"/>
              </a:spcAft>
              <a:buSzPts val="2800"/>
              <a:buAutoNum type="arabicPeriod"/>
            </a:pPr>
            <a:r>
              <a:rPr lang="nl-NL"/>
              <a:t>Kanalen</a:t>
            </a:r>
            <a:endParaRPr/>
          </a:p>
        </p:txBody>
      </p:sp>
      <p:sp>
        <p:nvSpPr>
          <p:cNvPr id="226" name="Google Shape;226;g24e1d7bd8b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1000"/>
              </a:spcBef>
              <a:spcAft>
                <a:spcPts val="0"/>
              </a:spcAft>
              <a:buClr>
                <a:schemeClr val="dk1"/>
              </a:buClr>
              <a:buSzPts val="1100"/>
              <a:buFont typeface="Arial"/>
              <a:buNone/>
            </a:pPr>
            <a:r>
              <a:rPr lang="nl-NL" sz="3100"/>
              <a:t>Uitgebreide reeks videostatistieken 2023</a:t>
            </a:r>
            <a:endParaRPr sz="3300"/>
          </a:p>
        </p:txBody>
      </p:sp>
      <p:sp>
        <p:nvSpPr>
          <p:cNvPr id="227" name="Google Shape;227;g24e1d7bd8b8_0_0"/>
          <p:cNvSpPr txBox="1"/>
          <p:nvPr/>
        </p:nvSpPr>
        <p:spPr>
          <a:xfrm>
            <a:off x="6398925" y="5761850"/>
            <a:ext cx="4740600" cy="661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nl-NL" sz="1700" b="1"/>
              <a:t>Klik hier! </a:t>
            </a:r>
            <a:r>
              <a:rPr lang="nl-NL"/>
              <a:t>https://www.wyzowl.com/video-marketing-statistics/ </a:t>
            </a:r>
            <a:endParaRPr/>
          </a:p>
        </p:txBody>
      </p:sp>
      <p:cxnSp>
        <p:nvCxnSpPr>
          <p:cNvPr id="228" name="Google Shape;228;g24e1d7bd8b8_0_0"/>
          <p:cNvCxnSpPr/>
          <p:nvPr/>
        </p:nvCxnSpPr>
        <p:spPr>
          <a:xfrm flipH="1">
            <a:off x="7823150" y="1883150"/>
            <a:ext cx="674400" cy="4122300"/>
          </a:xfrm>
          <a:prstGeom prst="straightConnector1">
            <a:avLst/>
          </a:prstGeom>
          <a:noFill/>
          <a:ln w="76200" cap="flat" cmpd="sng">
            <a:solidFill>
              <a:schemeClr val="dk2"/>
            </a:solidFill>
            <a:prstDash val="solid"/>
            <a:round/>
            <a:headEnd type="none" w="med" len="med"/>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4" name="Google Shape;234;p2" descr="De leukste dierenliedjes van de afgelopen tijd - .: Maxazine :."/>
          <p:cNvPicPr preferRelativeResize="0"/>
          <p:nvPr/>
        </p:nvPicPr>
        <p:blipFill rotWithShape="1">
          <a:blip r:embed="rId3">
            <a:alphaModFix/>
          </a:blip>
          <a:srcRect/>
          <a:stretch/>
        </p:blipFill>
        <p:spPr>
          <a:xfrm>
            <a:off x="0" y="3031444"/>
            <a:ext cx="12192001" cy="3507016"/>
          </a:xfrm>
          <a:prstGeom prst="rect">
            <a:avLst/>
          </a:prstGeom>
          <a:noFill/>
          <a:ln>
            <a:noFill/>
          </a:ln>
        </p:spPr>
      </p:pic>
      <p:sp>
        <p:nvSpPr>
          <p:cNvPr id="235" name="Google Shape;235;p2"/>
          <p:cNvSpPr txBox="1"/>
          <p:nvPr/>
        </p:nvSpPr>
        <p:spPr>
          <a:xfrm>
            <a:off x="3860279" y="1468468"/>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van de marketeers zegt </a:t>
            </a:r>
            <a:endParaRPr sz="1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hun video's presteren beter met muziek</a:t>
            </a:r>
            <a:endParaRPr sz="4400" b="0" i="0" u="none" strike="noStrike" cap="none">
              <a:solidFill>
                <a:srgbClr val="161249"/>
              </a:solidFill>
              <a:latin typeface="Arial"/>
              <a:ea typeface="Arial"/>
              <a:cs typeface="Arial"/>
              <a:sym typeface="Arial"/>
            </a:endParaRPr>
          </a:p>
        </p:txBody>
      </p:sp>
      <p:sp>
        <p:nvSpPr>
          <p:cNvPr id="236" name="Google Shape;236;p2"/>
          <p:cNvSpPr/>
          <p:nvPr/>
        </p:nvSpPr>
        <p:spPr>
          <a:xfrm>
            <a:off x="1551219" y="1330377"/>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81%</a:t>
            </a:r>
            <a:endParaRPr sz="1400" b="0" i="0" u="none" strike="noStrike" cap="none">
              <a:solidFill>
                <a:srgbClr val="000000"/>
              </a:solidFill>
              <a:latin typeface="Arial"/>
              <a:ea typeface="Arial"/>
              <a:cs typeface="Arial"/>
              <a:sym typeface="Arial"/>
            </a:endParaRPr>
          </a:p>
        </p:txBody>
      </p:sp>
      <p:pic>
        <p:nvPicPr>
          <p:cNvPr id="237" name="Google Shape;237;p2"/>
          <p:cNvPicPr preferRelativeResize="0"/>
          <p:nvPr/>
        </p:nvPicPr>
        <p:blipFill rotWithShape="1">
          <a:blip r:embed="rId4">
            <a:alphaModFix/>
          </a:blip>
          <a:srcRect l="3024" r="3023"/>
          <a:stretch/>
        </p:blipFill>
        <p:spPr>
          <a:xfrm>
            <a:off x="246373" y="6019924"/>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3" descr="Retromicrofoon"/>
          <p:cNvPicPr preferRelativeResize="0"/>
          <p:nvPr/>
        </p:nvPicPr>
        <p:blipFill rotWithShape="1">
          <a:blip r:embed="rId3">
            <a:alphaModFix/>
          </a:blip>
          <a:srcRect/>
          <a:stretch/>
        </p:blipFill>
        <p:spPr>
          <a:xfrm>
            <a:off x="9039068" y="1658869"/>
            <a:ext cx="2008684" cy="3013026"/>
          </a:xfrm>
          <a:prstGeom prst="rect">
            <a:avLst/>
          </a:prstGeom>
          <a:noFill/>
          <a:ln>
            <a:noFill/>
          </a:ln>
        </p:spPr>
      </p:pic>
      <p:sp>
        <p:nvSpPr>
          <p:cNvPr id="244" name="Google Shape;244;p3"/>
          <p:cNvSpPr txBox="1"/>
          <p:nvPr/>
        </p:nvSpPr>
        <p:spPr>
          <a:xfrm>
            <a:off x="4067487" y="1871128"/>
            <a:ext cx="4057026" cy="34778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van de marketeers zegt dat hun video's beter presteren met een voice-over</a:t>
            </a:r>
            <a:endParaRPr sz="4400" b="0" i="0" u="none" strike="noStrike" cap="none">
              <a:solidFill>
                <a:srgbClr val="161249"/>
              </a:solidFill>
              <a:latin typeface="Arial"/>
              <a:ea typeface="Arial"/>
              <a:cs typeface="Arial"/>
              <a:sym typeface="Arial"/>
            </a:endParaRPr>
          </a:p>
        </p:txBody>
      </p:sp>
      <p:sp>
        <p:nvSpPr>
          <p:cNvPr id="245" name="Google Shape;245;p3"/>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66%</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
          <p:cNvSpPr txBox="1"/>
          <p:nvPr/>
        </p:nvSpPr>
        <p:spPr>
          <a:xfrm>
            <a:off x="2760845" y="2518257"/>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van de marketeers zegt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hun video's presteren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beter met bijschriften</a:t>
            </a:r>
            <a:endParaRPr sz="4400" b="0" i="0" u="none" strike="noStrike" cap="none">
              <a:solidFill>
                <a:srgbClr val="161249"/>
              </a:solidFill>
              <a:latin typeface="Arial"/>
              <a:ea typeface="Arial"/>
              <a:cs typeface="Arial"/>
              <a:sym typeface="Arial"/>
            </a:endParaRPr>
          </a:p>
        </p:txBody>
      </p:sp>
      <p:sp>
        <p:nvSpPr>
          <p:cNvPr id="252" name="Google Shape;252;p4"/>
          <p:cNvSpPr/>
          <p:nvPr/>
        </p:nvSpPr>
        <p:spPr>
          <a:xfrm>
            <a:off x="1021986" y="2311400"/>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dirty="0">
                <a:solidFill>
                  <a:schemeClr val="lt1"/>
                </a:solidFill>
                <a:latin typeface="Calibri"/>
                <a:ea typeface="Calibri"/>
                <a:cs typeface="Calibri"/>
                <a:sym typeface="Calibri"/>
              </a:rPr>
              <a:t>64%</a:t>
            </a:r>
            <a:endParaRPr sz="1400" b="0" i="0" u="none" strike="noStrike" cap="none" dirty="0">
              <a:solidFill>
                <a:srgbClr val="000000"/>
              </a:solidFill>
              <a:latin typeface="Arial"/>
              <a:ea typeface="Arial"/>
              <a:cs typeface="Arial"/>
              <a:sym typeface="Arial"/>
            </a:endParaRPr>
          </a:p>
        </p:txBody>
      </p:sp>
      <p:pic>
        <p:nvPicPr>
          <p:cNvPr id="253" name="Google Shape;253;p4" descr="Most downloaded Instagram Captions App (+more creator tools)"/>
          <p:cNvPicPr preferRelativeResize="0"/>
          <p:nvPr/>
        </p:nvPicPr>
        <p:blipFill rotWithShape="1">
          <a:blip r:embed="rId3">
            <a:alphaModFix/>
          </a:blip>
          <a:srcRect/>
          <a:stretch/>
        </p:blipFill>
        <p:spPr>
          <a:xfrm>
            <a:off x="9056401" y="2311400"/>
            <a:ext cx="2235200" cy="2235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5"/>
          <p:cNvSpPr txBox="1"/>
          <p:nvPr/>
        </p:nvSpPr>
        <p:spPr>
          <a:xfrm>
            <a:off x="3035820" y="2367171"/>
            <a:ext cx="7090034"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van de marketeers zegt </a:t>
            </a:r>
            <a:endParaRPr sz="4400" b="0"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hun video's presteren </a:t>
            </a:r>
            <a:endParaRPr sz="4400" b="0"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nl-NL" sz="4400" b="0" i="0" u="none" strike="noStrike" cap="none">
                <a:solidFill>
                  <a:srgbClr val="161249"/>
                </a:solidFill>
                <a:latin typeface="Arial"/>
                <a:ea typeface="Arial"/>
                <a:cs typeface="Arial"/>
                <a:sym typeface="Arial"/>
              </a:rPr>
              <a:t>beter met minder tekst</a:t>
            </a:r>
            <a:endParaRPr sz="4400" b="0" i="0" u="none" strike="noStrike" cap="none">
              <a:solidFill>
                <a:srgbClr val="161249"/>
              </a:solidFill>
              <a:latin typeface="Arial"/>
              <a:ea typeface="Arial"/>
              <a:cs typeface="Arial"/>
              <a:sym typeface="Arial"/>
            </a:endParaRPr>
          </a:p>
        </p:txBody>
      </p:sp>
      <p:sp>
        <p:nvSpPr>
          <p:cNvPr id="260" name="Google Shape;260;p5"/>
          <p:cNvSpPr/>
          <p:nvPr/>
        </p:nvSpPr>
        <p:spPr>
          <a:xfrm>
            <a:off x="1009339" y="2197933"/>
            <a:ext cx="2113614" cy="2098623"/>
          </a:xfrm>
          <a:prstGeom prst="ellipse">
            <a:avLst/>
          </a:prstGeom>
          <a:solidFill>
            <a:srgbClr val="FFFFFF"/>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78%</a:t>
            </a:r>
            <a:endParaRPr sz="1400" b="0" i="0" u="none" strike="noStrike" cap="none">
              <a:solidFill>
                <a:srgbClr val="000000"/>
              </a:solidFill>
              <a:latin typeface="Arial"/>
              <a:ea typeface="Arial"/>
              <a:cs typeface="Arial"/>
              <a:sym typeface="Arial"/>
            </a:endParaRPr>
          </a:p>
        </p:txBody>
      </p:sp>
      <p:pic>
        <p:nvPicPr>
          <p:cNvPr id="261" name="Google Shape;261;p5" descr="Typotheque: Greta Text font family"/>
          <p:cNvPicPr preferRelativeResize="0"/>
          <p:nvPr/>
        </p:nvPicPr>
        <p:blipFill rotWithShape="1">
          <a:blip r:embed="rId3">
            <a:alphaModFix/>
          </a:blip>
          <a:srcRect/>
          <a:stretch/>
        </p:blipFill>
        <p:spPr>
          <a:xfrm>
            <a:off x="8422284" y="2197933"/>
            <a:ext cx="4456450" cy="17825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6"/>
          <p:cNvSpPr txBox="1"/>
          <p:nvPr/>
        </p:nvSpPr>
        <p:spPr>
          <a:xfrm>
            <a:off x="3655105" y="2028616"/>
            <a:ext cx="7090034" cy="28007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van de marketeers zegt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het is ofwel "heel belangrijk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of "extreem belangrijk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om diversiteit in video's te laten zien</a:t>
            </a:r>
            <a:endParaRPr sz="4400" b="0" i="0" u="none" strike="noStrike" cap="none">
              <a:solidFill>
                <a:srgbClr val="161249"/>
              </a:solidFill>
              <a:latin typeface="Arial"/>
              <a:ea typeface="Arial"/>
              <a:cs typeface="Arial"/>
              <a:sym typeface="Arial"/>
            </a:endParaRPr>
          </a:p>
        </p:txBody>
      </p:sp>
      <p:sp>
        <p:nvSpPr>
          <p:cNvPr id="268" name="Google Shape;268;p6"/>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65%</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g232d0057704_1_404"/>
          <p:cNvSpPr txBox="1">
            <a:spLocks noGrp="1"/>
          </p:cNvSpPr>
          <p:nvPr>
            <p:ph type="ctrTitle"/>
          </p:nvPr>
        </p:nvSpPr>
        <p:spPr>
          <a:xfrm>
            <a:off x="1459300" y="1631863"/>
            <a:ext cx="9144000" cy="2387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nl-NL"/>
              <a:t>2. Trends in video-inhoud</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g1d5657342ab_0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nl-NL"/>
              <a:t>Videotrends </a:t>
            </a:r>
            <a:r>
              <a:rPr lang="nl-NL">
                <a:solidFill>
                  <a:srgbClr val="F39200"/>
                </a:solidFill>
              </a:rPr>
              <a:t>2023</a:t>
            </a:r>
            <a:endParaRPr>
              <a:solidFill>
                <a:srgbClr val="F39200"/>
              </a:solidFill>
            </a:endParaRPr>
          </a:p>
        </p:txBody>
      </p:sp>
      <p:sp>
        <p:nvSpPr>
          <p:cNvPr id="280" name="Google Shape;280;g1d5657342ab_0_0"/>
          <p:cNvSpPr txBox="1">
            <a:spLocks noGrp="1"/>
          </p:cNvSpPr>
          <p:nvPr>
            <p:ph type="body" idx="1"/>
          </p:nvPr>
        </p:nvSpPr>
        <p:spPr>
          <a:xfrm>
            <a:off x="838200" y="1690688"/>
            <a:ext cx="10515600" cy="3874531"/>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De videomarkt blijft groeien - hoe kun je je onderscheiden van de concurrentie?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Korte video's booming! Nu is het tijd om Reels/Shorts/Tiktok over te nemen. De meeste mensen geven de voorkeur aan korte video's boven geschreven content als ze meer willen weten over een nieuw product.</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Video's spelen een steeds belangrijkere rol bij aankoopbeslissingen</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Voor zoekopdrachten geoptimaliseerde video's</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Influencers om sociale mediaplatforms te veroveren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Meer advertentieformaten = meer complexiteit van videomarketing </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Inzicht in storytelling in de digitale omgeving is belangrijker dan ooit</a:t>
            </a:r>
            <a:endParaRPr sz="1800">
              <a:latin typeface="Arial"/>
              <a:ea typeface="Arial"/>
              <a:cs typeface="Arial"/>
              <a:sym typeface="Arial"/>
            </a:endParaRPr>
          </a:p>
          <a:p>
            <a:pPr marL="0" lvl="0" indent="0" algn="l" rtl="0">
              <a:lnSpc>
                <a:spcPct val="90000"/>
              </a:lnSpc>
              <a:spcBef>
                <a:spcPts val="1000"/>
              </a:spcBef>
              <a:spcAft>
                <a:spcPts val="0"/>
              </a:spcAft>
              <a:buClr>
                <a:srgbClr val="161249"/>
              </a:buClr>
              <a:buSzPts val="1800"/>
              <a:buNone/>
            </a:pPr>
            <a:endParaRPr sz="2900"/>
          </a:p>
        </p:txBody>
      </p:sp>
      <p:sp>
        <p:nvSpPr>
          <p:cNvPr id="281" name="Google Shape;281;g1d5657342ab_0_0"/>
          <p:cNvSpPr txBox="1"/>
          <p:nvPr/>
        </p:nvSpPr>
        <p:spPr>
          <a:xfrm>
            <a:off x="838200" y="5438546"/>
            <a:ext cx="1012597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nl-NL" sz="1400" b="0" i="0" u="none" strike="noStrike" cap="none" dirty="0">
                <a:solidFill>
                  <a:srgbClr val="161249"/>
                </a:solidFill>
                <a:latin typeface="Arial"/>
                <a:ea typeface="Arial"/>
                <a:cs typeface="Arial"/>
                <a:sym typeface="Arial"/>
              </a:rPr>
              <a:t>Bron: </a:t>
            </a:r>
            <a:r>
              <a:rPr lang="nl-NL" sz="1400" b="0" i="0" u="sng" strike="noStrike" cap="none" dirty="0">
                <a:solidFill>
                  <a:schemeClr val="hlink"/>
                </a:solidFill>
                <a:latin typeface="Arial"/>
                <a:ea typeface="Arial"/>
                <a:cs typeface="Arial"/>
                <a:sym typeface="Arial"/>
                <a:hlinkClick r:id="rId3"/>
              </a:rPr>
              <a:t>https://www.videolle.fi/en/ </a:t>
            </a:r>
            <a:r>
              <a:rPr lang="nl-NL" sz="1400" b="0" i="0" u="none" strike="noStrike" cap="none" dirty="0">
                <a:solidFill>
                  <a:srgbClr val="161249"/>
                </a:solidFill>
                <a:latin typeface="Arial"/>
                <a:ea typeface="Arial"/>
                <a:cs typeface="Arial"/>
                <a:sym typeface="Arial"/>
              </a:rPr>
              <a:t>(deze trends werden uitgekozen tijdens een </a:t>
            </a:r>
            <a:r>
              <a:rPr lang="nl-NL" sz="1400" b="0" i="0" u="none" strike="noStrike" cap="none" dirty="0" err="1">
                <a:solidFill>
                  <a:srgbClr val="161249"/>
                </a:solidFill>
                <a:latin typeface="Arial"/>
                <a:ea typeface="Arial"/>
                <a:cs typeface="Arial"/>
                <a:sym typeface="Arial"/>
              </a:rPr>
              <a:t>webinar</a:t>
            </a:r>
            <a:r>
              <a:rPr lang="nl-NL" sz="1400" b="0" i="0" u="none" strike="noStrike" cap="none" dirty="0">
                <a:solidFill>
                  <a:srgbClr val="161249"/>
                </a:solidFill>
                <a:latin typeface="Arial"/>
                <a:ea typeface="Arial"/>
                <a:cs typeface="Arial"/>
                <a:sym typeface="Arial"/>
              </a:rPr>
              <a:t> in november 2022. Alleen in het Fins), </a:t>
            </a:r>
            <a:endParaRPr sz="18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nl-NL" sz="1400" b="0" i="0" u="sng" strike="noStrike" cap="none" dirty="0">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https://financesonline.com/video-marketing-trends/</a:t>
            </a:r>
            <a:endParaRPr sz="1400" b="0" i="0" u="none" strike="noStrike" cap="none" dirty="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g232d0057704_1_483"/>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nl-NL"/>
              <a:t>3. Essentiële onderdelen van een succesvolle videostrategie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6"/>
          <p:cNvSpPr/>
          <p:nvPr/>
        </p:nvSpPr>
        <p:spPr>
          <a:xfrm>
            <a:off x="2561312" y="1314953"/>
            <a:ext cx="6331200" cy="10926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2" name="Google Shape;292;p26"/>
          <p:cNvSpPr/>
          <p:nvPr/>
        </p:nvSpPr>
        <p:spPr>
          <a:xfrm>
            <a:off x="2700882" y="2715490"/>
            <a:ext cx="5943600" cy="1012500"/>
          </a:xfrm>
          <a:prstGeom prst="roundRect">
            <a:avLst>
              <a:gd name="adj" fmla="val 16667"/>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3" name="Google Shape;293;p26"/>
          <p:cNvSpPr/>
          <p:nvPr/>
        </p:nvSpPr>
        <p:spPr>
          <a:xfrm>
            <a:off x="2851632" y="3945445"/>
            <a:ext cx="5664600" cy="8394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4" name="Google Shape;294;p26"/>
          <p:cNvSpPr/>
          <p:nvPr/>
        </p:nvSpPr>
        <p:spPr>
          <a:xfrm>
            <a:off x="4228397" y="4990949"/>
            <a:ext cx="2993700" cy="769800"/>
          </a:xfrm>
          <a:prstGeom prst="roundRect">
            <a:avLst>
              <a:gd name="adj" fmla="val 16667"/>
            </a:avLst>
          </a:prstGeom>
          <a:solidFill>
            <a:srgbClr val="F392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5" name="Google Shape;295;p26"/>
          <p:cNvSpPr/>
          <p:nvPr/>
        </p:nvSpPr>
        <p:spPr>
          <a:xfrm>
            <a:off x="743518" y="4968409"/>
            <a:ext cx="29247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6" name="Google Shape;296;p26"/>
          <p:cNvSpPr txBox="1"/>
          <p:nvPr/>
        </p:nvSpPr>
        <p:spPr>
          <a:xfrm>
            <a:off x="4689747" y="1665214"/>
            <a:ext cx="181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Bedrijfsstrategie</a:t>
            </a:r>
            <a:endParaRPr sz="1800" b="0" i="0" u="none" strike="noStrike" cap="none">
              <a:solidFill>
                <a:schemeClr val="dk1"/>
              </a:solidFill>
              <a:latin typeface="Calibri"/>
              <a:ea typeface="Calibri"/>
              <a:cs typeface="Calibri"/>
              <a:sym typeface="Calibri"/>
            </a:endParaRPr>
          </a:p>
        </p:txBody>
      </p:sp>
      <p:sp>
        <p:nvSpPr>
          <p:cNvPr id="297" name="Google Shape;297;p26"/>
          <p:cNvSpPr txBox="1"/>
          <p:nvPr/>
        </p:nvSpPr>
        <p:spPr>
          <a:xfrm>
            <a:off x="4586697" y="3037090"/>
            <a:ext cx="2019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Marketingstrategie</a:t>
            </a:r>
            <a:endParaRPr sz="1800" b="0" i="0" u="none" strike="noStrike" cap="none">
              <a:solidFill>
                <a:schemeClr val="dk1"/>
              </a:solidFill>
              <a:latin typeface="Calibri"/>
              <a:ea typeface="Calibri"/>
              <a:cs typeface="Calibri"/>
              <a:sym typeface="Calibri"/>
            </a:endParaRPr>
          </a:p>
        </p:txBody>
      </p:sp>
      <p:sp>
        <p:nvSpPr>
          <p:cNvPr id="298" name="Google Shape;298;p26"/>
          <p:cNvSpPr txBox="1"/>
          <p:nvPr/>
        </p:nvSpPr>
        <p:spPr>
          <a:xfrm>
            <a:off x="3572447" y="4073032"/>
            <a:ext cx="43056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nl-NL" sz="2800" b="0" i="0" u="none" strike="noStrike" cap="none">
                <a:solidFill>
                  <a:schemeClr val="dk1"/>
                </a:solidFill>
                <a:latin typeface="Calibri"/>
                <a:ea typeface="Calibri"/>
                <a:cs typeface="Calibri"/>
                <a:sym typeface="Calibri"/>
              </a:rPr>
              <a:t>Contentmarketingstrategie</a:t>
            </a:r>
            <a:endParaRPr sz="2800" b="0" i="0" u="none" strike="noStrike" cap="none">
              <a:solidFill>
                <a:schemeClr val="dk1"/>
              </a:solidFill>
              <a:latin typeface="Calibri"/>
              <a:ea typeface="Calibri"/>
              <a:cs typeface="Calibri"/>
              <a:sym typeface="Calibri"/>
            </a:endParaRPr>
          </a:p>
        </p:txBody>
      </p:sp>
      <p:sp>
        <p:nvSpPr>
          <p:cNvPr id="299" name="Google Shape;299;p26"/>
          <p:cNvSpPr txBox="1"/>
          <p:nvPr/>
        </p:nvSpPr>
        <p:spPr>
          <a:xfrm>
            <a:off x="1105917" y="5168659"/>
            <a:ext cx="2466529"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dirty="0">
                <a:solidFill>
                  <a:schemeClr val="dk1"/>
                </a:solidFill>
                <a:latin typeface="Calibri"/>
                <a:ea typeface="Calibri"/>
                <a:cs typeface="Calibri"/>
                <a:sym typeface="Calibri"/>
              </a:rPr>
              <a:t>Sociale-mediastrategie</a:t>
            </a:r>
            <a:endParaRPr sz="1800" b="0" i="0" u="none" strike="noStrike" cap="none" dirty="0">
              <a:solidFill>
                <a:schemeClr val="dk1"/>
              </a:solidFill>
              <a:latin typeface="Calibri"/>
              <a:ea typeface="Calibri"/>
              <a:cs typeface="Calibri"/>
              <a:sym typeface="Calibri"/>
            </a:endParaRPr>
          </a:p>
        </p:txBody>
      </p:sp>
      <p:sp>
        <p:nvSpPr>
          <p:cNvPr id="300" name="Google Shape;300;p26"/>
          <p:cNvSpPr txBox="1"/>
          <p:nvPr/>
        </p:nvSpPr>
        <p:spPr>
          <a:xfrm>
            <a:off x="4543718" y="5168659"/>
            <a:ext cx="2425794" cy="4616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400" b="1" i="0" u="none" strike="noStrike" cap="none">
                <a:solidFill>
                  <a:schemeClr val="dk1"/>
                </a:solidFill>
                <a:latin typeface="Calibri"/>
                <a:ea typeface="Calibri"/>
                <a:cs typeface="Calibri"/>
                <a:sym typeface="Calibri"/>
              </a:rPr>
              <a:t>Video Strategie</a:t>
            </a:r>
            <a:endParaRPr sz="2400" b="1" i="0" u="none" strike="noStrike" cap="none">
              <a:solidFill>
                <a:schemeClr val="dk1"/>
              </a:solidFill>
              <a:latin typeface="Calibri"/>
              <a:ea typeface="Calibri"/>
              <a:cs typeface="Calibri"/>
              <a:sym typeface="Calibri"/>
            </a:endParaRPr>
          </a:p>
        </p:txBody>
      </p:sp>
      <p:sp>
        <p:nvSpPr>
          <p:cNvPr id="301" name="Google Shape;301;p26"/>
          <p:cNvSpPr/>
          <p:nvPr/>
        </p:nvSpPr>
        <p:spPr>
          <a:xfrm>
            <a:off x="7769762" y="5018082"/>
            <a:ext cx="2774100" cy="769800"/>
          </a:xfrm>
          <a:prstGeom prst="roundRect">
            <a:avLst>
              <a:gd name="adj" fmla="val 16667"/>
            </a:avLst>
          </a:prstGeom>
          <a:solidFill>
            <a:srgbClr val="55D2E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02" name="Google Shape;302;p26"/>
          <p:cNvSpPr txBox="1"/>
          <p:nvPr/>
        </p:nvSpPr>
        <p:spPr>
          <a:xfrm>
            <a:off x="8892512" y="5168659"/>
            <a:ext cx="528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enz.</a:t>
            </a:r>
            <a:endParaRPr sz="1400" b="0" i="0" u="none" strike="noStrike" cap="none">
              <a:solidFill>
                <a:srgbClr val="000000"/>
              </a:solidFill>
              <a:latin typeface="Arial"/>
              <a:ea typeface="Arial"/>
              <a:cs typeface="Arial"/>
              <a:sym typeface="Arial"/>
            </a:endParaRPr>
          </a:p>
        </p:txBody>
      </p:sp>
      <p:sp>
        <p:nvSpPr>
          <p:cNvPr id="303" name="Google Shape;303;p26"/>
          <p:cNvSpPr txBox="1"/>
          <p:nvPr/>
        </p:nvSpPr>
        <p:spPr>
          <a:xfrm>
            <a:off x="233271" y="104169"/>
            <a:ext cx="10983951"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200"/>
              <a:buFont typeface="Arial"/>
              <a:buNone/>
            </a:pPr>
            <a:r>
              <a:rPr lang="nl-NL" sz="3200" b="1" i="0" u="none" strike="noStrike" cap="none">
                <a:solidFill>
                  <a:srgbClr val="161249"/>
                </a:solidFill>
                <a:latin typeface="Arial"/>
                <a:ea typeface="Arial"/>
                <a:cs typeface="Arial"/>
                <a:sym typeface="Arial"/>
              </a:rPr>
              <a:t>Videostrategie in de stratergiehiërarchie: </a:t>
            </a:r>
            <a:endParaRPr/>
          </a:p>
          <a:p>
            <a:pPr marL="0" marR="0" lvl="0" indent="0" algn="ctr" rtl="0">
              <a:lnSpc>
                <a:spcPct val="100000"/>
              </a:lnSpc>
              <a:spcBef>
                <a:spcPts val="0"/>
              </a:spcBef>
              <a:spcAft>
                <a:spcPts val="0"/>
              </a:spcAft>
              <a:buClr>
                <a:srgbClr val="F39200"/>
              </a:buClr>
              <a:buSzPts val="3200"/>
              <a:buFont typeface="Arial"/>
              <a:buNone/>
            </a:pPr>
            <a:r>
              <a:rPr lang="nl-NL" sz="3200" b="1" i="0" u="none" strike="noStrike" cap="none">
                <a:solidFill>
                  <a:srgbClr val="F39200"/>
                </a:solidFill>
                <a:latin typeface="Arial"/>
                <a:ea typeface="Arial"/>
                <a:cs typeface="Arial"/>
                <a:sym typeface="Arial"/>
              </a:rPr>
              <a:t>het moet aansluiten bij de contentmarketingstrategie</a:t>
            </a:r>
            <a:endParaRPr sz="3200" b="1" i="0" u="none" strike="noStrike" cap="none">
              <a:solidFill>
                <a:srgbClr val="F392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14"/>
          <p:cNvSpPr txBox="1">
            <a:spLocks noGrp="1"/>
          </p:cNvSpPr>
          <p:nvPr>
            <p:ph type="title"/>
          </p:nvPr>
        </p:nvSpPr>
        <p:spPr>
          <a:xfrm>
            <a:off x="579633" y="68520"/>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3556"/>
              <a:buFont typeface="Calibri"/>
              <a:buNone/>
            </a:pPr>
            <a:r>
              <a:rPr lang="nl-NL" sz="3200"/>
              <a:t>Hoe slagen in videomarketing? </a:t>
            </a:r>
            <a:br>
              <a:rPr lang="nl-NL" sz="3200"/>
            </a:br>
            <a:r>
              <a:rPr lang="nl-NL" sz="3200">
                <a:solidFill>
                  <a:srgbClr val="F39200"/>
                </a:solidFill>
              </a:rPr>
              <a:t>Campagneplanning begint bij videostrategie</a:t>
            </a:r>
            <a:endParaRPr sz="3200">
              <a:solidFill>
                <a:srgbClr val="F39200"/>
              </a:solidFill>
            </a:endParaRPr>
          </a:p>
        </p:txBody>
      </p:sp>
      <p:sp>
        <p:nvSpPr>
          <p:cNvPr id="309" name="Google Shape;309;p14"/>
          <p:cNvSpPr txBox="1">
            <a:spLocks noGrp="1"/>
          </p:cNvSpPr>
          <p:nvPr>
            <p:ph type="body" idx="1"/>
          </p:nvPr>
        </p:nvSpPr>
        <p:spPr>
          <a:xfrm>
            <a:off x="925750" y="1159267"/>
            <a:ext cx="10515600" cy="4351200"/>
          </a:xfrm>
          <a:prstGeom prst="rect">
            <a:avLst/>
          </a:prstGeom>
          <a:noFill/>
          <a:ln>
            <a:noFill/>
          </a:ln>
        </p:spPr>
        <p:txBody>
          <a:bodyPr spcFirstLastPara="1" wrap="square" lIns="91425" tIns="45700" rIns="91425" bIns="45700" anchor="t" anchorCtr="0">
            <a:normAutofit/>
          </a:bodyPr>
          <a:lstStyle/>
          <a:p>
            <a:pPr marL="609585" lvl="0" indent="-414855" algn="l" rtl="0">
              <a:lnSpc>
                <a:spcPct val="100000"/>
              </a:lnSpc>
              <a:spcBef>
                <a:spcPts val="1067"/>
              </a:spcBef>
              <a:spcAft>
                <a:spcPts val="0"/>
              </a:spcAft>
              <a:buClr>
                <a:srgbClr val="F39200"/>
              </a:buClr>
              <a:buSzPts val="1733"/>
              <a:buChar char="●"/>
            </a:pPr>
            <a:r>
              <a:rPr lang="nl-NL" sz="1733" b="1"/>
              <a:t>Wat </a:t>
            </a:r>
            <a:r>
              <a:rPr lang="nl-NL" sz="1733"/>
              <a:t>wil je bereiken met video's?</a:t>
            </a:r>
            <a:endParaRPr sz="1733"/>
          </a:p>
          <a:p>
            <a:pPr marL="1219170" lvl="1" indent="-414853" algn="l" rtl="0">
              <a:lnSpc>
                <a:spcPct val="100000"/>
              </a:lnSpc>
              <a:spcBef>
                <a:spcPts val="0"/>
              </a:spcBef>
              <a:spcAft>
                <a:spcPts val="0"/>
              </a:spcAft>
              <a:buClr>
                <a:srgbClr val="F39200"/>
              </a:buClr>
              <a:buSzPts val="1733"/>
              <a:buChar char="○"/>
            </a:pPr>
            <a:r>
              <a:rPr lang="nl-NL" sz="1733"/>
              <a:t>Naamsbekendheid vergroten? Verkoop? Werkgeversmerk verbeteren?</a:t>
            </a:r>
            <a:endParaRPr sz="1733"/>
          </a:p>
          <a:p>
            <a:pPr marL="1219170" lvl="1" indent="-414853" algn="l" rtl="0">
              <a:lnSpc>
                <a:spcPct val="100000"/>
              </a:lnSpc>
              <a:spcBef>
                <a:spcPts val="0"/>
              </a:spcBef>
              <a:spcAft>
                <a:spcPts val="0"/>
              </a:spcAft>
              <a:buClr>
                <a:srgbClr val="F39200"/>
              </a:buClr>
              <a:buSzPts val="1733"/>
              <a:buChar char="○"/>
            </a:pPr>
            <a:r>
              <a:rPr lang="nl-NL" sz="1733"/>
              <a:t>Stel SMART-doelstellingen op.</a:t>
            </a:r>
            <a:endParaRPr sz="1733"/>
          </a:p>
          <a:p>
            <a:pPr marL="609585" lvl="0" indent="-414855" algn="l" rtl="0">
              <a:lnSpc>
                <a:spcPct val="100000"/>
              </a:lnSpc>
              <a:spcBef>
                <a:spcPts val="0"/>
              </a:spcBef>
              <a:spcAft>
                <a:spcPts val="0"/>
              </a:spcAft>
              <a:buClr>
                <a:srgbClr val="F39200"/>
              </a:buClr>
              <a:buSzPts val="1733"/>
              <a:buChar char="●"/>
            </a:pPr>
            <a:r>
              <a:rPr lang="nl-NL" sz="1733" b="1"/>
              <a:t>Wie wil </a:t>
            </a:r>
            <a:r>
              <a:rPr lang="nl-NL" sz="1733"/>
              <a:t>je bereiken?</a:t>
            </a:r>
            <a:endParaRPr sz="1733"/>
          </a:p>
          <a:p>
            <a:pPr marL="1219170" lvl="1" indent="-414853" algn="l" rtl="0">
              <a:lnSpc>
                <a:spcPct val="100000"/>
              </a:lnSpc>
              <a:spcBef>
                <a:spcPts val="0"/>
              </a:spcBef>
              <a:spcAft>
                <a:spcPts val="0"/>
              </a:spcAft>
              <a:buClr>
                <a:srgbClr val="F39200"/>
              </a:buClr>
              <a:buSzPts val="1733"/>
              <a:buChar char="○"/>
            </a:pPr>
            <a:r>
              <a:rPr lang="nl-NL" sz="1733"/>
              <a:t>Doelgroep(en) bepalen. Buyer personas zeer handig en aanbevolen!</a:t>
            </a:r>
            <a:endParaRPr sz="1733"/>
          </a:p>
          <a:p>
            <a:pPr marL="1219170" lvl="1" indent="-414853" algn="l" rtl="0">
              <a:lnSpc>
                <a:spcPct val="100000"/>
              </a:lnSpc>
              <a:spcBef>
                <a:spcPts val="0"/>
              </a:spcBef>
              <a:spcAft>
                <a:spcPts val="0"/>
              </a:spcAft>
              <a:buClr>
                <a:srgbClr val="F39200"/>
              </a:buClr>
              <a:buSzPts val="1733"/>
              <a:buChar char="○"/>
            </a:pPr>
            <a:r>
              <a:rPr lang="nl-NL" sz="1733"/>
              <a:t>Voor welke fase van het kooptraject?</a:t>
            </a:r>
            <a:endParaRPr sz="1733"/>
          </a:p>
          <a:p>
            <a:pPr marL="1219170" lvl="0" indent="0" algn="l" rtl="0">
              <a:lnSpc>
                <a:spcPct val="90000"/>
              </a:lnSpc>
              <a:spcBef>
                <a:spcPts val="1600"/>
              </a:spcBef>
              <a:spcAft>
                <a:spcPts val="1600"/>
              </a:spcAft>
              <a:buClr>
                <a:schemeClr val="dk1"/>
              </a:buClr>
              <a:buSzPts val="2800"/>
              <a:buNone/>
            </a:pPr>
            <a:endParaRPr/>
          </a:p>
        </p:txBody>
      </p:sp>
      <p:pic>
        <p:nvPicPr>
          <p:cNvPr id="310" name="Google Shape;310;p14"/>
          <p:cNvPicPr preferRelativeResize="0"/>
          <p:nvPr/>
        </p:nvPicPr>
        <p:blipFill rotWithShape="1">
          <a:blip r:embed="rId3">
            <a:alphaModFix/>
          </a:blip>
          <a:srcRect t="19234" b="17927"/>
          <a:stretch/>
        </p:blipFill>
        <p:spPr>
          <a:xfrm>
            <a:off x="1892483" y="2956200"/>
            <a:ext cx="6670400" cy="2648400"/>
          </a:xfrm>
          <a:prstGeom prst="rect">
            <a:avLst/>
          </a:prstGeom>
          <a:noFill/>
          <a:ln>
            <a:noFill/>
          </a:ln>
        </p:spPr>
      </p:pic>
      <p:sp>
        <p:nvSpPr>
          <p:cNvPr id="311" name="Google Shape;311;p14"/>
          <p:cNvSpPr txBox="1"/>
          <p:nvPr/>
        </p:nvSpPr>
        <p:spPr>
          <a:xfrm>
            <a:off x="2816253" y="5497677"/>
            <a:ext cx="1144400" cy="822515"/>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Merkvideo's, onderhoudende video's. Raak gevoelens!</a:t>
            </a:r>
            <a:endParaRPr sz="1100" b="0" i="0" u="none" strike="noStrike" cap="none">
              <a:solidFill>
                <a:schemeClr val="dk1"/>
              </a:solidFill>
              <a:latin typeface="Arial"/>
              <a:ea typeface="Arial"/>
              <a:cs typeface="Arial"/>
              <a:sym typeface="Arial"/>
            </a:endParaRPr>
          </a:p>
        </p:txBody>
      </p:sp>
      <p:sp>
        <p:nvSpPr>
          <p:cNvPr id="312" name="Google Shape;312;p14"/>
          <p:cNvSpPr txBox="1"/>
          <p:nvPr/>
        </p:nvSpPr>
        <p:spPr>
          <a:xfrm>
            <a:off x="4243471" y="5497677"/>
            <a:ext cx="858400" cy="991792"/>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Teasers, advertenties die inhoud promoten (bijv. webinars</a:t>
            </a:r>
            <a:endParaRPr sz="1100" b="0" i="0" u="none" strike="noStrike" cap="none">
              <a:solidFill>
                <a:schemeClr val="dk1"/>
              </a:solidFill>
              <a:latin typeface="Arial"/>
              <a:ea typeface="Arial"/>
              <a:cs typeface="Arial"/>
              <a:sym typeface="Arial"/>
            </a:endParaRPr>
          </a:p>
        </p:txBody>
      </p:sp>
      <p:sp>
        <p:nvSpPr>
          <p:cNvPr id="313" name="Google Shape;313;p14"/>
          <p:cNvSpPr txBox="1"/>
          <p:nvPr/>
        </p:nvSpPr>
        <p:spPr>
          <a:xfrm>
            <a:off x="5326005" y="5497677"/>
            <a:ext cx="1082400" cy="1161069"/>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Videovergelijkingen, productvideo's, getuigenisvideo's</a:t>
            </a:r>
            <a:endParaRPr sz="1100" b="0" i="0" u="none" strike="noStrike" cap="none">
              <a:solidFill>
                <a:schemeClr val="dk1"/>
              </a:solidFill>
              <a:latin typeface="Arial"/>
              <a:ea typeface="Arial"/>
              <a:cs typeface="Arial"/>
              <a:sym typeface="Arial"/>
            </a:endParaRPr>
          </a:p>
        </p:txBody>
      </p:sp>
      <p:sp>
        <p:nvSpPr>
          <p:cNvPr id="314" name="Google Shape;314;p14"/>
          <p:cNvSpPr txBox="1"/>
          <p:nvPr/>
        </p:nvSpPr>
        <p:spPr>
          <a:xfrm>
            <a:off x="6555204" y="5497677"/>
            <a:ext cx="1020400" cy="483960"/>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FAQ-video's, zelfstudies</a:t>
            </a:r>
            <a:endParaRPr sz="1100" b="0" i="0" u="none" strike="noStrike" cap="none">
              <a:solidFill>
                <a:schemeClr val="dk1"/>
              </a:solidFill>
              <a:latin typeface="Arial"/>
              <a:ea typeface="Arial"/>
              <a:cs typeface="Arial"/>
              <a:sym typeface="Arial"/>
            </a:endParaRPr>
          </a:p>
        </p:txBody>
      </p:sp>
      <p:sp>
        <p:nvSpPr>
          <p:cNvPr id="315" name="Google Shape;315;p14"/>
          <p:cNvSpPr txBox="1"/>
          <p:nvPr/>
        </p:nvSpPr>
        <p:spPr>
          <a:xfrm>
            <a:off x="10182600" y="6399734"/>
            <a:ext cx="1585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Bron: Videolle.fi </a:t>
            </a:r>
            <a:endParaRPr sz="933" b="0" i="0" u="none" strike="noStrike" cap="non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5"/>
          <p:cNvSpPr txBox="1">
            <a:spLocks noGrp="1"/>
          </p:cNvSpPr>
          <p:nvPr>
            <p:ph type="title"/>
          </p:nvPr>
        </p:nvSpPr>
        <p:spPr>
          <a:xfrm>
            <a:off x="838201" y="140407"/>
            <a:ext cx="10515600" cy="77693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nl-NL"/>
              <a:t>Videostrategie, vervolg. </a:t>
            </a:r>
            <a:endParaRPr/>
          </a:p>
        </p:txBody>
      </p:sp>
      <p:sp>
        <p:nvSpPr>
          <p:cNvPr id="321" name="Google Shape;321;p15"/>
          <p:cNvSpPr txBox="1">
            <a:spLocks noGrp="1"/>
          </p:cNvSpPr>
          <p:nvPr>
            <p:ph type="body" idx="1"/>
          </p:nvPr>
        </p:nvSpPr>
        <p:spPr>
          <a:xfrm>
            <a:off x="557718" y="747105"/>
            <a:ext cx="11212750" cy="3874531"/>
          </a:xfrm>
          <a:prstGeom prst="rect">
            <a:avLst/>
          </a:prstGeom>
          <a:noFill/>
          <a:ln>
            <a:noFill/>
          </a:ln>
        </p:spPr>
        <p:txBody>
          <a:bodyPr spcFirstLastPara="1" wrap="square" lIns="91425" tIns="45700" rIns="91425" bIns="45700" anchor="t" anchorCtr="0">
            <a:noAutofit/>
          </a:bodyPr>
          <a:lstStyle/>
          <a:p>
            <a:pPr marL="609585" lvl="0" indent="-395836" algn="l" rtl="0">
              <a:lnSpc>
                <a:spcPct val="100000"/>
              </a:lnSpc>
              <a:spcBef>
                <a:spcPts val="1067"/>
              </a:spcBef>
              <a:spcAft>
                <a:spcPts val="0"/>
              </a:spcAft>
              <a:buClr>
                <a:srgbClr val="F39200"/>
              </a:buClr>
              <a:buSzPts val="1600"/>
              <a:buChar char="●"/>
            </a:pPr>
            <a:r>
              <a:rPr lang="nl-NL" sz="1600" b="1" dirty="0"/>
              <a:t>Waar </a:t>
            </a:r>
            <a:r>
              <a:rPr lang="nl-NL" sz="1600" dirty="0"/>
              <a:t>bereik je je doelgroep / </a:t>
            </a:r>
            <a:r>
              <a:rPr lang="nl-NL" sz="1600" dirty="0" err="1"/>
              <a:t>buyer</a:t>
            </a:r>
            <a:r>
              <a:rPr lang="nl-NL" sz="1600" dirty="0"/>
              <a:t> </a:t>
            </a:r>
            <a:r>
              <a:rPr lang="nl-NL" sz="1600" dirty="0" err="1"/>
              <a:t>personas</a:t>
            </a:r>
            <a:r>
              <a:rPr lang="nl-NL" sz="1600" dirty="0"/>
              <a:t>?</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houd rekening met het kanaal bij het plannen van je videocontent</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één video is niet geschikt voor verschillende kanalen!</a:t>
            </a:r>
            <a:endParaRPr sz="1600" dirty="0"/>
          </a:p>
          <a:p>
            <a:pPr marL="1828754" lvl="2" indent="-395836" algn="l" rtl="0">
              <a:lnSpc>
                <a:spcPct val="100000"/>
              </a:lnSpc>
              <a:spcBef>
                <a:spcPts val="0"/>
              </a:spcBef>
              <a:spcAft>
                <a:spcPts val="0"/>
              </a:spcAft>
              <a:buClr>
                <a:schemeClr val="dk1"/>
              </a:buClr>
              <a:buSzPts val="1600"/>
              <a:buAutoNum type="romanLcPeriod"/>
            </a:pPr>
            <a:r>
              <a:rPr lang="nl-NL" sz="1600" dirty="0"/>
              <a:t>ander formaat</a:t>
            </a:r>
            <a:endParaRPr sz="1600" dirty="0"/>
          </a:p>
          <a:p>
            <a:pPr marL="1828754" lvl="2" indent="-395836" algn="l" rtl="0">
              <a:lnSpc>
                <a:spcPct val="100000"/>
              </a:lnSpc>
              <a:spcBef>
                <a:spcPts val="0"/>
              </a:spcBef>
              <a:spcAft>
                <a:spcPts val="0"/>
              </a:spcAft>
              <a:buClr>
                <a:schemeClr val="dk1"/>
              </a:buClr>
              <a:buSzPts val="1600"/>
              <a:buAutoNum type="romanLcPeriod"/>
            </a:pPr>
            <a:r>
              <a:rPr lang="nl-NL" sz="1600" dirty="0"/>
              <a:t>andere verhaalvertelling (</a:t>
            </a:r>
            <a:r>
              <a:rPr lang="nl-NL" sz="1600" dirty="0" err="1"/>
              <a:t>skippable</a:t>
            </a:r>
            <a:r>
              <a:rPr lang="nl-NL" sz="1600" dirty="0"/>
              <a:t> of niet)</a:t>
            </a:r>
            <a:endParaRPr sz="1600" dirty="0"/>
          </a:p>
          <a:p>
            <a:pPr marL="1828754" lvl="2" indent="-395836" algn="l" rtl="0">
              <a:lnSpc>
                <a:spcPct val="100000"/>
              </a:lnSpc>
              <a:spcBef>
                <a:spcPts val="0"/>
              </a:spcBef>
              <a:spcAft>
                <a:spcPts val="0"/>
              </a:spcAft>
              <a:buClr>
                <a:schemeClr val="dk1"/>
              </a:buClr>
              <a:buSzPts val="1600"/>
              <a:buAutoNum type="romanLcPeriod"/>
            </a:pPr>
            <a:r>
              <a:rPr lang="nl-NL" sz="1600" dirty="0"/>
              <a:t>audio of niet</a:t>
            </a:r>
            <a:endParaRPr sz="1600" dirty="0"/>
          </a:p>
          <a:p>
            <a:pPr marL="609585" lvl="0" indent="-395836" algn="l" rtl="0">
              <a:lnSpc>
                <a:spcPct val="100000"/>
              </a:lnSpc>
              <a:spcBef>
                <a:spcPts val="600"/>
              </a:spcBef>
              <a:spcAft>
                <a:spcPts val="0"/>
              </a:spcAft>
              <a:buClr>
                <a:srgbClr val="F39200"/>
              </a:buClr>
              <a:buSzPts val="1600"/>
              <a:buChar char="●"/>
            </a:pPr>
            <a:r>
              <a:rPr lang="nl-NL" sz="1600" b="1" dirty="0"/>
              <a:t>Wat is de gewenste conversie </a:t>
            </a:r>
            <a:r>
              <a:rPr lang="nl-NL" sz="1600" dirty="0"/>
              <a:t>na het bekijken van de video?</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Om naar de webwinkel te gaan? Om je in te schrijven voor een nieuwsbrief?</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effect op CTA: hoe kunt u uw </a:t>
            </a:r>
            <a:r>
              <a:rPr lang="nl-NL" sz="1600" dirty="0" err="1"/>
              <a:t>buyer</a:t>
            </a:r>
            <a:r>
              <a:rPr lang="nl-NL" sz="1600" dirty="0"/>
              <a:t> persona begeleiden om </a:t>
            </a:r>
            <a:br>
              <a:rPr lang="nl-NL" sz="1600" dirty="0"/>
            </a:br>
            <a:r>
              <a:rPr lang="nl-NL" sz="1600" dirty="0"/>
              <a:t>dichter bij de aankoopbeslissing</a:t>
            </a:r>
            <a:endParaRPr sz="1600" dirty="0"/>
          </a:p>
          <a:p>
            <a:pPr marL="609585" lvl="0" indent="-395836" algn="l" rtl="0">
              <a:lnSpc>
                <a:spcPct val="100000"/>
              </a:lnSpc>
              <a:spcBef>
                <a:spcPts val="600"/>
              </a:spcBef>
              <a:spcAft>
                <a:spcPts val="0"/>
              </a:spcAft>
              <a:buClr>
                <a:srgbClr val="F39200"/>
              </a:buClr>
              <a:buSzPts val="1600"/>
              <a:buChar char="●"/>
            </a:pPr>
            <a:r>
              <a:rPr lang="nl-NL" sz="1600" b="1" dirty="0"/>
              <a:t>Wat voor soort inhoud </a:t>
            </a:r>
            <a:r>
              <a:rPr lang="nl-NL" sz="1600" dirty="0"/>
              <a:t>past het beste bij verschillende doeleinden?</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Wil je gevoelens opwekken zodat hij/zij geïnteresseerd raakt in je merk? </a:t>
            </a:r>
            <a:br>
              <a:rPr lang="nl-NL" sz="1600" dirty="0"/>
            </a:br>
            <a:r>
              <a:rPr lang="nl-NL" sz="1600" dirty="0"/>
              <a:t>Of wil je nuttige en leerzame content aanbieden die de expertise van je merk vergroot? Wil je een veelvoorkomend probleem oplossen en een kijker aan het lachen maken?</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Verschillende soorten video nodig voor verschillende doeleinden</a:t>
            </a:r>
            <a:endParaRPr sz="1600" dirty="0"/>
          </a:p>
          <a:p>
            <a:pPr marL="609585" lvl="0" indent="-395836" algn="l" rtl="0">
              <a:lnSpc>
                <a:spcPct val="100000"/>
              </a:lnSpc>
              <a:spcBef>
                <a:spcPts val="600"/>
              </a:spcBef>
              <a:spcAft>
                <a:spcPts val="0"/>
              </a:spcAft>
              <a:buClr>
                <a:srgbClr val="F39200"/>
              </a:buClr>
              <a:buSzPts val="1600"/>
              <a:buChar char="●"/>
            </a:pPr>
            <a:r>
              <a:rPr lang="nl-NL" sz="1600" b="1" dirty="0"/>
              <a:t>Stel </a:t>
            </a:r>
            <a:r>
              <a:rPr lang="nl-NL" sz="1600" b="1" dirty="0" err="1"/>
              <a:t>metrics</a:t>
            </a:r>
            <a:r>
              <a:rPr lang="nl-NL" sz="1600" b="1" dirty="0"/>
              <a:t> </a:t>
            </a:r>
            <a:r>
              <a:rPr lang="nl-NL" sz="1600" dirty="0"/>
              <a:t>in volgens je doelstellingen en meet</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naamsbekendheid vergroten - bereik in de juiste doelgroep maximaliseren. Aantal weergaven, gemiddelde kijkfrequentie</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merkopbouw, positie - maak voor en na klantonderzoeken</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de verkoop verhogen - het aantal conversies</a:t>
            </a:r>
            <a:endParaRPr sz="1600" dirty="0"/>
          </a:p>
          <a:p>
            <a:pPr marL="1219170" lvl="1" indent="-395835" algn="l" rtl="0">
              <a:lnSpc>
                <a:spcPct val="100000"/>
              </a:lnSpc>
              <a:spcBef>
                <a:spcPts val="0"/>
              </a:spcBef>
              <a:spcAft>
                <a:spcPts val="0"/>
              </a:spcAft>
              <a:buClr>
                <a:schemeClr val="dk1"/>
              </a:buClr>
              <a:buSzPts val="1600"/>
              <a:buAutoNum type="alphaLcPeriod"/>
            </a:pPr>
            <a:r>
              <a:rPr lang="nl-NL" sz="1600" dirty="0"/>
              <a:t>verbetering van klanttevredenheid - het effect op klantenservice, verbetering van klanttevredenheid</a:t>
            </a:r>
            <a:endParaRPr sz="1600" dirty="0"/>
          </a:p>
        </p:txBody>
      </p:sp>
      <p:pic>
        <p:nvPicPr>
          <p:cNvPr id="322" name="Google Shape;322;p15"/>
          <p:cNvPicPr preferRelativeResize="0"/>
          <p:nvPr/>
        </p:nvPicPr>
        <p:blipFill rotWithShape="1">
          <a:blip r:embed="rId3">
            <a:alphaModFix/>
          </a:blip>
          <a:srcRect/>
          <a:stretch/>
        </p:blipFill>
        <p:spPr>
          <a:xfrm>
            <a:off x="8582201" y="1365762"/>
            <a:ext cx="3188267" cy="2323933"/>
          </a:xfrm>
          <a:prstGeom prst="rect">
            <a:avLst/>
          </a:prstGeom>
          <a:solidFill>
            <a:srgbClr val="F39200"/>
          </a:solidFill>
          <a:ln w="28575" cap="flat" cmpd="sng">
            <a:solidFill>
              <a:srgbClr val="F39200"/>
            </a:solidFill>
            <a:prstDash val="solid"/>
            <a:round/>
            <a:headEnd type="none" w="sm" len="sm"/>
            <a:tailEnd type="none" w="sm" len="sm"/>
          </a:ln>
        </p:spPr>
      </p:pic>
      <p:sp>
        <p:nvSpPr>
          <p:cNvPr id="323" name="Google Shape;323;p15"/>
          <p:cNvSpPr txBox="1"/>
          <p:nvPr/>
        </p:nvSpPr>
        <p:spPr>
          <a:xfrm>
            <a:off x="8776200" y="1907201"/>
            <a:ext cx="711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Web-tv</a:t>
            </a:r>
            <a:endParaRPr sz="933" b="0" i="0" u="none" strike="noStrike" cap="none">
              <a:solidFill>
                <a:schemeClr val="dk1"/>
              </a:solidFill>
              <a:latin typeface="Calibri"/>
              <a:ea typeface="Calibri"/>
              <a:cs typeface="Calibri"/>
              <a:sym typeface="Calibri"/>
            </a:endParaRPr>
          </a:p>
        </p:txBody>
      </p:sp>
      <p:sp>
        <p:nvSpPr>
          <p:cNvPr id="324" name="Google Shape;324;p15"/>
          <p:cNvSpPr txBox="1"/>
          <p:nvPr/>
        </p:nvSpPr>
        <p:spPr>
          <a:xfrm>
            <a:off x="8542945" y="990535"/>
            <a:ext cx="3227523" cy="307736"/>
          </a:xfrm>
          <a:prstGeom prst="rect">
            <a:avLst/>
          </a:prstGeom>
          <a:solidFill>
            <a:srgbClr val="F39200"/>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nl-NL" sz="1400" b="1" i="0" u="none" strike="noStrike" cap="none">
                <a:solidFill>
                  <a:schemeClr val="lt1"/>
                </a:solidFill>
                <a:latin typeface="Arial"/>
                <a:ea typeface="Arial"/>
                <a:cs typeface="Arial"/>
                <a:sym typeface="Arial"/>
              </a:rPr>
              <a:t>Formaten in verschillende videokanalen</a:t>
            </a:r>
            <a:endParaRPr sz="1400" b="1" i="0" u="none" strike="noStrike" cap="non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20" descr="Why You Should Invest in Mid-Funnel Marketing"/>
          <p:cNvPicPr preferRelativeResize="0"/>
          <p:nvPr/>
        </p:nvPicPr>
        <p:blipFill rotWithShape="1">
          <a:blip r:embed="rId3">
            <a:alphaModFix/>
          </a:blip>
          <a:srcRect/>
          <a:stretch/>
        </p:blipFill>
        <p:spPr>
          <a:xfrm>
            <a:off x="3696897" y="1779089"/>
            <a:ext cx="4798205" cy="4601404"/>
          </a:xfrm>
          <a:prstGeom prst="rect">
            <a:avLst/>
          </a:prstGeom>
          <a:noFill/>
          <a:ln>
            <a:noFill/>
          </a:ln>
        </p:spPr>
      </p:pic>
      <p:sp>
        <p:nvSpPr>
          <p:cNvPr id="331" name="Google Shape;331;p20"/>
          <p:cNvSpPr txBox="1"/>
          <p:nvPr/>
        </p:nvSpPr>
        <p:spPr>
          <a:xfrm>
            <a:off x="542317" y="282954"/>
            <a:ext cx="9788457"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FFFFFF"/>
              </a:buClr>
              <a:buSzPts val="4400"/>
              <a:buFont typeface="Calibri"/>
              <a:buNone/>
            </a:pPr>
            <a:r>
              <a:rPr lang="nl-NL" sz="4000" b="1" i="0" u="none" strike="noStrike" cap="none">
                <a:solidFill>
                  <a:srgbClr val="161249"/>
                </a:solidFill>
                <a:latin typeface="Arial"/>
                <a:ea typeface="Arial"/>
                <a:cs typeface="Arial"/>
                <a:sym typeface="Arial"/>
              </a:rPr>
              <a:t>Videomarketing voor verschillende doelen in de online marketing funnel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37" descr="Afbeelding met tafel&#10;&#10;Automatisch gegenereerde beschrijving"/>
          <p:cNvPicPr preferRelativeResize="0">
            <a:picLocks noGrp="1"/>
          </p:cNvPicPr>
          <p:nvPr>
            <p:ph type="body" idx="1"/>
          </p:nvPr>
        </p:nvPicPr>
        <p:blipFill rotWithShape="1">
          <a:blip r:embed="rId3">
            <a:alphaModFix/>
          </a:blip>
          <a:srcRect/>
          <a:stretch/>
        </p:blipFill>
        <p:spPr>
          <a:xfrm>
            <a:off x="2081164" y="1668388"/>
            <a:ext cx="7860900" cy="4409700"/>
          </a:xfrm>
          <a:prstGeom prst="rect">
            <a:avLst/>
          </a:prstGeom>
          <a:noFill/>
          <a:ln>
            <a:noFill/>
          </a:ln>
        </p:spPr>
      </p:pic>
      <p:sp>
        <p:nvSpPr>
          <p:cNvPr id="338" name="Google Shape;338;p37"/>
          <p:cNvSpPr txBox="1"/>
          <p:nvPr/>
        </p:nvSpPr>
        <p:spPr>
          <a:xfrm>
            <a:off x="318097" y="121995"/>
            <a:ext cx="11387035"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nl-NL" sz="4400" b="1" i="0" u="none" strike="noStrike" cap="none">
                <a:solidFill>
                  <a:srgbClr val="161249"/>
                </a:solidFill>
                <a:latin typeface="Arial"/>
                <a:ea typeface="Arial"/>
                <a:cs typeface="Arial"/>
                <a:sym typeface="Arial"/>
              </a:rPr>
              <a:t>Video op sociale media:</a:t>
            </a:r>
            <a:br>
              <a:rPr lang="nl-NL" sz="4400" b="1" i="0" u="none" strike="noStrike" cap="none">
                <a:solidFill>
                  <a:srgbClr val="161249"/>
                </a:solidFill>
                <a:latin typeface="Arial"/>
                <a:ea typeface="Arial"/>
                <a:cs typeface="Arial"/>
                <a:sym typeface="Arial"/>
              </a:rPr>
            </a:br>
            <a:r>
              <a:rPr lang="nl-NL" sz="4400" b="1" i="0" u="none" strike="noStrike" cap="none">
                <a:solidFill>
                  <a:srgbClr val="F39200"/>
                </a:solidFill>
                <a:latin typeface="Arial"/>
                <a:ea typeface="Arial"/>
                <a:cs typeface="Arial"/>
                <a:sym typeface="Arial"/>
              </a:rPr>
              <a:t>de kanalen en formaten in één overzicht </a:t>
            </a:r>
            <a:endParaRPr sz="1800" b="0" i="0" u="none" strike="noStrike" cap="none">
              <a:solidFill>
                <a:srgbClr val="F392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232d0057704_1_568"/>
          <p:cNvSpPr txBox="1">
            <a:spLocks noGrp="1"/>
          </p:cNvSpPr>
          <p:nvPr>
            <p:ph type="ctrTitle"/>
          </p:nvPr>
        </p:nvSpPr>
        <p:spPr>
          <a:xfrm>
            <a:off x="1435025" y="1656138"/>
            <a:ext cx="9144000" cy="2387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nl-NL"/>
              <a:t>4. Korte beschrijving videoproductie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38"/>
          <p:cNvSpPr txBox="1">
            <a:spLocks noGrp="1"/>
          </p:cNvSpPr>
          <p:nvPr>
            <p:ph type="title"/>
          </p:nvPr>
        </p:nvSpPr>
        <p:spPr>
          <a:xfrm>
            <a:off x="760379" y="202300"/>
            <a:ext cx="9522308"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4400"/>
              <a:buFont typeface="Calibri"/>
              <a:buNone/>
            </a:pPr>
            <a:r>
              <a:rPr lang="nl-NL" sz="4000" b="1" dirty="0"/>
              <a:t>3. Een goede briefing is de sleutel tot een succesvol resultaat</a:t>
            </a:r>
            <a:endParaRPr sz="4000" b="1" dirty="0"/>
          </a:p>
        </p:txBody>
      </p:sp>
      <p:sp>
        <p:nvSpPr>
          <p:cNvPr id="350" name="Google Shape;350;p38"/>
          <p:cNvSpPr txBox="1">
            <a:spLocks noGrp="1"/>
          </p:cNvSpPr>
          <p:nvPr>
            <p:ph type="body" idx="1"/>
          </p:nvPr>
        </p:nvSpPr>
        <p:spPr>
          <a:xfrm>
            <a:off x="760379" y="1893206"/>
            <a:ext cx="5448291"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800"/>
              <a:buNone/>
            </a:pPr>
            <a:r>
              <a:rPr lang="nl-NL" sz="2400" dirty="0"/>
              <a:t>Deze sjabloon laat je nadenken over alle essentiële zaken in een briefing:</a:t>
            </a:r>
            <a:endParaRPr sz="2400" dirty="0"/>
          </a:p>
          <a:p>
            <a:pPr marL="0" lvl="0" indent="0" algn="l" rtl="0">
              <a:lnSpc>
                <a:spcPct val="90000"/>
              </a:lnSpc>
              <a:spcBef>
                <a:spcPts val="1000"/>
              </a:spcBef>
              <a:spcAft>
                <a:spcPts val="0"/>
              </a:spcAft>
              <a:buClr>
                <a:schemeClr val="dk1"/>
              </a:buClr>
              <a:buSzPts val="2800"/>
              <a:buNone/>
            </a:pPr>
            <a:r>
              <a:rPr lang="fi-FI" sz="2400">
                <a:hlinkClick r:id="rId3"/>
              </a:rPr>
              <a:t>https://www.videolle.fi/en/video-brief</a:t>
            </a:r>
            <a:endParaRPr lang="fi-FI" sz="2400"/>
          </a:p>
          <a:p>
            <a:pPr marL="0" lvl="0" indent="0" algn="l" rtl="0">
              <a:lnSpc>
                <a:spcPct val="90000"/>
              </a:lnSpc>
              <a:spcBef>
                <a:spcPts val="1000"/>
              </a:spcBef>
              <a:spcAft>
                <a:spcPts val="0"/>
              </a:spcAft>
              <a:buClr>
                <a:schemeClr val="dk1"/>
              </a:buClr>
              <a:buSzPts val="2800"/>
              <a:buNone/>
            </a:pPr>
            <a:endParaRPr sz="2400" dirty="0"/>
          </a:p>
          <a:p>
            <a:pPr marL="0" lvl="0" indent="0" algn="l" rtl="0">
              <a:lnSpc>
                <a:spcPct val="90000"/>
              </a:lnSpc>
              <a:spcBef>
                <a:spcPts val="1000"/>
              </a:spcBef>
              <a:spcAft>
                <a:spcPts val="0"/>
              </a:spcAft>
              <a:buClr>
                <a:schemeClr val="dk1"/>
              </a:buClr>
              <a:buSzPts val="2800"/>
              <a:buNone/>
            </a:pPr>
            <a:endParaRPr sz="2400" dirty="0"/>
          </a:p>
        </p:txBody>
      </p:sp>
      <p:pic>
        <p:nvPicPr>
          <p:cNvPr id="351" name="Google Shape;351;p38"/>
          <p:cNvPicPr preferRelativeResize="0"/>
          <p:nvPr/>
        </p:nvPicPr>
        <p:blipFill rotWithShape="1">
          <a:blip r:embed="rId4">
            <a:alphaModFix/>
          </a:blip>
          <a:srcRect/>
          <a:stretch/>
        </p:blipFill>
        <p:spPr>
          <a:xfrm>
            <a:off x="6588546" y="1893206"/>
            <a:ext cx="5031152" cy="35445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pic>
        <p:nvPicPr>
          <p:cNvPr id="357" name="Google Shape;357;p39" descr="Afbeelding met tafel&#10;&#10;Automatisch gegenereerde beschrijving"/>
          <p:cNvPicPr preferRelativeResize="0"/>
          <p:nvPr/>
        </p:nvPicPr>
        <p:blipFill rotWithShape="1">
          <a:blip r:embed="rId3">
            <a:alphaModFix/>
          </a:blip>
          <a:srcRect t="4226"/>
          <a:stretch/>
        </p:blipFill>
        <p:spPr>
          <a:xfrm>
            <a:off x="1777469" y="214009"/>
            <a:ext cx="8384141" cy="585166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57"/>
          <p:cNvSpPr txBox="1">
            <a:spLocks noGrp="1"/>
          </p:cNvSpPr>
          <p:nvPr>
            <p:ph type="body" idx="1"/>
          </p:nvPr>
        </p:nvSpPr>
        <p:spPr>
          <a:xfrm>
            <a:off x="1120777" y="417327"/>
            <a:ext cx="8818738"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600"/>
              <a:buNone/>
            </a:pPr>
            <a:r>
              <a:rPr lang="nl-NL" sz="3600"/>
              <a:t>Activiteit in de klas</a:t>
            </a:r>
            <a:endParaRPr/>
          </a:p>
        </p:txBody>
      </p:sp>
      <p:sp>
        <p:nvSpPr>
          <p:cNvPr id="364" name="Google Shape;364;p5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Ga naar je favoriete sociale mediakanaal,</a:t>
            </a:r>
            <a:endParaRPr/>
          </a:p>
          <a:p>
            <a:pPr marL="342900" lvl="0" indent="-342900" algn="l" rtl="0">
              <a:lnSpc>
                <a:spcPct val="100000"/>
              </a:lnSpc>
              <a:spcBef>
                <a:spcPts val="0"/>
              </a:spcBef>
              <a:spcAft>
                <a:spcPts val="0"/>
              </a:spcAft>
              <a:buClr>
                <a:srgbClr val="F39200"/>
              </a:buClr>
              <a:buSzPts val="3600"/>
              <a:buFont typeface="Arial"/>
              <a:buChar char="•"/>
            </a:pPr>
            <a:r>
              <a:rPr lang="nl-NL" sz="2400"/>
              <a:t>Kies een branding video,</a:t>
            </a:r>
            <a:endParaRPr/>
          </a:p>
          <a:p>
            <a:pPr marL="342900" lvl="0" indent="-342900" algn="l" rtl="0">
              <a:lnSpc>
                <a:spcPct val="100000"/>
              </a:lnSpc>
              <a:spcBef>
                <a:spcPts val="0"/>
              </a:spcBef>
              <a:spcAft>
                <a:spcPts val="0"/>
              </a:spcAft>
              <a:buClr>
                <a:srgbClr val="F39200"/>
              </a:buClr>
              <a:buSzPts val="3600"/>
              <a:buFont typeface="Arial"/>
              <a:buChar char="•"/>
            </a:pPr>
            <a:r>
              <a:rPr lang="nl-NL" sz="2400"/>
              <a:t>Analyseer de video, houd rekening met de criteria voor videobriefing,</a:t>
            </a:r>
            <a:endParaRPr/>
          </a:p>
          <a:p>
            <a:pPr marL="342900" lvl="0" indent="-342900" algn="l" rtl="0">
              <a:lnSpc>
                <a:spcPct val="100000"/>
              </a:lnSpc>
              <a:spcBef>
                <a:spcPts val="0"/>
              </a:spcBef>
              <a:spcAft>
                <a:spcPts val="0"/>
              </a:spcAft>
              <a:buClr>
                <a:srgbClr val="F39200"/>
              </a:buClr>
              <a:buSzPts val="3600"/>
              <a:buFont typeface="Arial"/>
              <a:buChar char="•"/>
            </a:pPr>
            <a:r>
              <a:rPr lang="nl-NL" sz="2400"/>
              <a:t>Maak een gatanalyse en geef een kort advies (max. 2A4).</a:t>
            </a:r>
            <a:endParaRPr/>
          </a:p>
          <a:p>
            <a:pPr marL="0" lvl="0" indent="0" algn="l" rtl="0">
              <a:lnSpc>
                <a:spcPct val="108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g2163379eddf_0_1"/>
          <p:cNvSpPr txBox="1">
            <a:spLocks noGrp="1"/>
          </p:cNvSpPr>
          <p:nvPr>
            <p:ph type="body" idx="1"/>
          </p:nvPr>
        </p:nvSpPr>
        <p:spPr>
          <a:xfrm>
            <a:off x="1130504" y="475693"/>
            <a:ext cx="8818800" cy="443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Activiteit in de klas</a:t>
            </a:r>
            <a:endParaRPr/>
          </a:p>
        </p:txBody>
      </p:sp>
      <p:sp>
        <p:nvSpPr>
          <p:cNvPr id="371" name="Google Shape;371;g2163379eddf_0_1"/>
          <p:cNvSpPr txBox="1">
            <a:spLocks noGrp="1"/>
          </p:cNvSpPr>
          <p:nvPr>
            <p:ph type="body" idx="2"/>
          </p:nvPr>
        </p:nvSpPr>
        <p:spPr>
          <a:xfrm>
            <a:off x="1130504" y="1238096"/>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Ga naar je favoriete sociale mediakanaal,</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Analyseer hun belangrijkste doelgroep,</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Analyseer hun unieke kenmerken,</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Kies een branding video die in dit kanaal verschijnt,</a:t>
            </a:r>
            <a:endParaRPr/>
          </a:p>
          <a:p>
            <a:pPr marL="800100" lvl="1" indent="-342900" algn="l" rtl="0">
              <a:lnSpc>
                <a:spcPct val="100000"/>
              </a:lnSpc>
              <a:spcBef>
                <a:spcPts val="500"/>
              </a:spcBef>
              <a:spcAft>
                <a:spcPts val="0"/>
              </a:spcAft>
              <a:buClr>
                <a:srgbClr val="F39200"/>
              </a:buClr>
              <a:buSzPts val="3000"/>
              <a:buFont typeface="Arial"/>
              <a:buChar char="•"/>
            </a:pPr>
            <a:r>
              <a:rPr lang="nl-NL" sz="2000"/>
              <a:t>Analyseer de video, houd rekening met de criteria voor videobriefing,</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Maak een kloofanalyse en geef een kort advies, presenteer het aan de klas</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g232d0057704_1_17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nl-NL"/>
              <a:t>Recap: </a:t>
            </a:r>
            <a:br>
              <a:rPr lang="nl-NL"/>
            </a:br>
            <a:r>
              <a:rPr lang="nl-NL"/>
              <a:t>Video vertelt het beste over videomarketing</a:t>
            </a:r>
            <a:endParaRPr/>
          </a:p>
        </p:txBody>
      </p:sp>
      <p:sp>
        <p:nvSpPr>
          <p:cNvPr id="378" name="Google Shape;378;g232d0057704_1_172"/>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SzPct val="69498"/>
              <a:buNone/>
            </a:pPr>
            <a:r>
              <a:rPr lang="nl-NL" u="sng">
                <a:solidFill>
                  <a:schemeClr val="hlink"/>
                </a:solidFill>
                <a:hlinkClick r:id="rId3"/>
              </a:rPr>
              <a:t>https://www.youtube.com/watch?v=cjDdDbAUD5U </a:t>
            </a:r>
            <a:endParaRPr/>
          </a:p>
          <a:p>
            <a:pPr marL="0" lvl="0" indent="0" algn="l" rtl="0">
              <a:lnSpc>
                <a:spcPct val="90000"/>
              </a:lnSpc>
              <a:spcBef>
                <a:spcPts val="1000"/>
              </a:spcBef>
              <a:spcAft>
                <a:spcPts val="0"/>
              </a:spcAft>
              <a:buSzPct val="69498"/>
              <a:buNone/>
            </a:pPr>
            <a:endParaRPr/>
          </a:p>
          <a:p>
            <a:pPr marL="457200" lvl="0" indent="-342900" algn="l" rtl="0">
              <a:lnSpc>
                <a:spcPct val="90000"/>
              </a:lnSpc>
              <a:spcBef>
                <a:spcPts val="1000"/>
              </a:spcBef>
              <a:spcAft>
                <a:spcPts val="0"/>
              </a:spcAft>
              <a:buSzPct val="69498"/>
              <a:buNone/>
            </a:pPr>
            <a:r>
              <a:rPr lang="nl-NL"/>
              <a:t>over de populariteit van video in marketing</a:t>
            </a:r>
            <a:endParaRPr/>
          </a:p>
          <a:p>
            <a:pPr marL="457200" lvl="0" indent="-342900" algn="l" rtl="0">
              <a:lnSpc>
                <a:spcPct val="90000"/>
              </a:lnSpc>
              <a:spcBef>
                <a:spcPts val="1000"/>
              </a:spcBef>
              <a:spcAft>
                <a:spcPts val="0"/>
              </a:spcAft>
              <a:buSzPct val="69498"/>
              <a:buNone/>
            </a:pPr>
            <a:r>
              <a:rPr lang="nl-NL"/>
              <a:t>tips om de beste ROI te behalen met videomarketing</a:t>
            </a:r>
            <a:endParaRPr/>
          </a:p>
          <a:p>
            <a:pPr marL="457200" lvl="0" indent="-342900" algn="l" rtl="0">
              <a:lnSpc>
                <a:spcPct val="90000"/>
              </a:lnSpc>
              <a:spcBef>
                <a:spcPts val="1000"/>
              </a:spcBef>
              <a:spcAft>
                <a:spcPts val="0"/>
              </a:spcAft>
              <a:buSzPct val="69498"/>
              <a:buNone/>
            </a:pPr>
            <a:r>
              <a:rPr lang="nl-NL"/>
              <a:t>verschillende soorten marketingvideo categorieën</a:t>
            </a:r>
            <a:endParaRPr/>
          </a:p>
          <a:p>
            <a:pPr marL="914400" lvl="1" indent="-342900" algn="l" rtl="0">
              <a:lnSpc>
                <a:spcPct val="90000"/>
              </a:lnSpc>
              <a:spcBef>
                <a:spcPts val="500"/>
              </a:spcBef>
              <a:spcAft>
                <a:spcPts val="0"/>
              </a:spcAft>
              <a:buSzPct val="81081"/>
              <a:buNone/>
            </a:pPr>
            <a:r>
              <a:rPr lang="nl-NL"/>
              <a:t>Onderwijs</a:t>
            </a:r>
            <a:endParaRPr/>
          </a:p>
          <a:p>
            <a:pPr marL="914400" lvl="1" indent="-342900" algn="l" rtl="0">
              <a:lnSpc>
                <a:spcPct val="90000"/>
              </a:lnSpc>
              <a:spcBef>
                <a:spcPts val="500"/>
              </a:spcBef>
              <a:spcAft>
                <a:spcPts val="0"/>
              </a:spcAft>
              <a:buSzPct val="81081"/>
              <a:buNone/>
            </a:pPr>
            <a:r>
              <a:rPr lang="nl-NL"/>
              <a:t>Inspirerend</a:t>
            </a:r>
            <a:endParaRPr/>
          </a:p>
          <a:p>
            <a:pPr marL="914400" lvl="1" indent="-342900" algn="l" rtl="0">
              <a:lnSpc>
                <a:spcPct val="90000"/>
              </a:lnSpc>
              <a:spcBef>
                <a:spcPts val="500"/>
              </a:spcBef>
              <a:spcAft>
                <a:spcPts val="0"/>
              </a:spcAft>
              <a:buSzPct val="81081"/>
              <a:buNone/>
            </a:pPr>
            <a:r>
              <a:rPr lang="nl-NL"/>
              <a:t>Verloving</a:t>
            </a:r>
            <a:endParaRPr/>
          </a:p>
          <a:p>
            <a:pPr marL="914400" lvl="1" indent="-342900" algn="l" rtl="0">
              <a:lnSpc>
                <a:spcPct val="90000"/>
              </a:lnSpc>
              <a:spcBef>
                <a:spcPts val="500"/>
              </a:spcBef>
              <a:spcAft>
                <a:spcPts val="0"/>
              </a:spcAft>
              <a:buSzPct val="81081"/>
              <a:buNone/>
            </a:pPr>
            <a:r>
              <a:rPr lang="nl-NL"/>
              <a:t>Overtuigend </a:t>
            </a:r>
            <a:endParaRPr/>
          </a:p>
          <a:p>
            <a:pPr marL="457200" lvl="0" indent="-342900" algn="l" rtl="0">
              <a:lnSpc>
                <a:spcPct val="90000"/>
              </a:lnSpc>
              <a:spcBef>
                <a:spcPts val="1000"/>
              </a:spcBef>
              <a:spcAft>
                <a:spcPts val="0"/>
              </a:spcAft>
              <a:buSzPct val="69498"/>
              <a:buNone/>
            </a:pPr>
            <a:r>
              <a:rPr lang="nl-NL"/>
              <a:t>videostrategie en -planning </a:t>
            </a:r>
            <a:r>
              <a:rPr lang="nl-NL" sz="1700"/>
              <a:t>(let op: de strategie in deze Youtube-video gaat uit van in-house productie. Kennis van videomarketing is nodig, hoewel de productie zou worden uitbesteed!)</a:t>
            </a:r>
            <a:endParaRPr/>
          </a:p>
          <a:p>
            <a:pPr marL="0" lvl="0" indent="0" algn="l" rtl="0">
              <a:lnSpc>
                <a:spcPct val="90000"/>
              </a:lnSpc>
              <a:spcBef>
                <a:spcPts val="1000"/>
              </a:spcBef>
              <a:spcAft>
                <a:spcPts val="0"/>
              </a:spcAft>
              <a:buSzPct val="69498"/>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40"/>
          <p:cNvSpPr txBox="1">
            <a:spLocks noGrp="1"/>
          </p:cNvSpPr>
          <p:nvPr>
            <p:ph type="title" idx="4294967295"/>
          </p:nvPr>
        </p:nvSpPr>
        <p:spPr>
          <a:xfrm>
            <a:off x="1066800" y="2422186"/>
            <a:ext cx="10058400" cy="787637"/>
          </a:xfrm>
          <a:prstGeom prst="rect">
            <a:avLst/>
          </a:prstGeom>
          <a:noFill/>
          <a:ln>
            <a:noFill/>
          </a:ln>
          <a:effectLst>
            <a:outerShdw blurRad="50800" dist="38100" dir="2700000" algn="tl" rotWithShape="0">
              <a:srgbClr val="000000">
                <a:alpha val="40000"/>
              </a:srgbClr>
            </a:outerShdw>
          </a:effectLst>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nl-NL" sz="5200">
                <a:solidFill>
                  <a:srgbClr val="FFFFFF"/>
                </a:solidFill>
              </a:rPr>
              <a:t>4. Opdrachten</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384"/>
                                        </p:tgtEl>
                                        <p:attrNameLst>
                                          <p:attrName>style.visibility</p:attrName>
                                        </p:attrNameLst>
                                      </p:cBhvr>
                                      <p:to>
                                        <p:strVal val="visible"/>
                                      </p:to>
                                    </p:set>
                                    <p:animEffect transition="in" filter="fade">
                                      <p:cBhvr>
                                        <p:cTn id="7" dur="700"/>
                                        <p:tgtEl>
                                          <p:spTgt spid="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41"/>
          <p:cNvSpPr txBox="1">
            <a:spLocks noGrp="1"/>
          </p:cNvSpPr>
          <p:nvPr>
            <p:ph type="title"/>
          </p:nvPr>
        </p:nvSpPr>
        <p:spPr>
          <a:xfrm>
            <a:off x="838200" y="365126"/>
            <a:ext cx="10515600" cy="79246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nl-NL"/>
              <a:t>Leerdoelen</a:t>
            </a:r>
            <a:endParaRPr/>
          </a:p>
        </p:txBody>
      </p:sp>
      <p:sp>
        <p:nvSpPr>
          <p:cNvPr id="391" name="Google Shape;391;p41"/>
          <p:cNvSpPr txBox="1">
            <a:spLocks noGrp="1"/>
          </p:cNvSpPr>
          <p:nvPr>
            <p:ph type="body" idx="1"/>
          </p:nvPr>
        </p:nvSpPr>
        <p:spPr>
          <a:xfrm>
            <a:off x="916021" y="1643974"/>
            <a:ext cx="10515600" cy="2142873"/>
          </a:xfrm>
          <a:prstGeom prst="rect">
            <a:avLst/>
          </a:prstGeom>
          <a:noFill/>
          <a:ln>
            <a:noFill/>
          </a:ln>
        </p:spPr>
        <p:txBody>
          <a:bodyPr spcFirstLastPara="1" wrap="square" lIns="91425" tIns="45700" rIns="91425" bIns="45700" anchor="t" anchorCtr="0">
            <a:normAutofit/>
          </a:bodyPr>
          <a:lstStyle/>
          <a:p>
            <a:pPr marL="457200" lvl="0" indent="-457200" algn="l" rtl="0">
              <a:lnSpc>
                <a:spcPct val="150000"/>
              </a:lnSpc>
              <a:spcBef>
                <a:spcPts val="1000"/>
              </a:spcBef>
              <a:spcAft>
                <a:spcPts val="0"/>
              </a:spcAft>
              <a:buClr>
                <a:srgbClr val="F39200"/>
              </a:buClr>
              <a:buSzPts val="4200"/>
              <a:buFont typeface="Arial"/>
              <a:buChar char="•"/>
            </a:pPr>
            <a:r>
              <a:rPr lang="nl-NL"/>
              <a:t>Kennis van het belang van een goede video briefing</a:t>
            </a:r>
            <a:endParaRPr/>
          </a:p>
          <a:p>
            <a:pPr marL="457200" lvl="0" indent="-457200" algn="l" rtl="0">
              <a:lnSpc>
                <a:spcPct val="150000"/>
              </a:lnSpc>
              <a:spcBef>
                <a:spcPts val="1000"/>
              </a:spcBef>
              <a:spcAft>
                <a:spcPts val="0"/>
              </a:spcAft>
              <a:buClr>
                <a:srgbClr val="F39200"/>
              </a:buClr>
              <a:buSzPts val="4200"/>
              <a:buFont typeface="Arial"/>
              <a:buChar char="•"/>
            </a:pPr>
            <a:r>
              <a:rPr lang="nl-NL"/>
              <a:t>Pas de videobeschrijving toe en maak een video.</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43"/>
          <p:cNvSpPr txBox="1">
            <a:spLocks noGrp="1"/>
          </p:cNvSpPr>
          <p:nvPr>
            <p:ph type="body" idx="1"/>
          </p:nvPr>
        </p:nvSpPr>
        <p:spPr>
          <a:xfrm>
            <a:off x="1033228" y="465965"/>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 Individuele opdracht</a:t>
            </a:r>
            <a:endParaRPr/>
          </a:p>
        </p:txBody>
      </p:sp>
      <p:sp>
        <p:nvSpPr>
          <p:cNvPr id="398" name="Google Shape;398;p43"/>
          <p:cNvSpPr txBox="1">
            <a:spLocks noGrp="1"/>
          </p:cNvSpPr>
          <p:nvPr>
            <p:ph type="body" idx="2"/>
          </p:nvPr>
        </p:nvSpPr>
        <p:spPr>
          <a:xfrm>
            <a:off x="1140232" y="1197676"/>
            <a:ext cx="8818738" cy="3781711"/>
          </a:xfrm>
          <a:prstGeom prst="rect">
            <a:avLst/>
          </a:prstGeom>
          <a:noFill/>
          <a:ln>
            <a:noFill/>
          </a:ln>
        </p:spPr>
        <p:txBody>
          <a:bodyPr spcFirstLastPara="1" wrap="square" lIns="0" tIns="0" rIns="0" bIns="0" anchor="t" anchorCtr="0">
            <a:noAutofit/>
          </a:bodyPr>
          <a:lstStyle/>
          <a:p>
            <a:pPr marL="228600" lvl="0" indent="-198120" algn="l" rtl="0">
              <a:lnSpc>
                <a:spcPct val="90000"/>
              </a:lnSpc>
              <a:spcBef>
                <a:spcPts val="0"/>
              </a:spcBef>
              <a:spcAft>
                <a:spcPts val="0"/>
              </a:spcAft>
              <a:buClr>
                <a:srgbClr val="F39200"/>
              </a:buClr>
              <a:buSzPts val="3000"/>
              <a:buChar char="•"/>
            </a:pPr>
            <a:r>
              <a:rPr lang="nl-NL">
                <a:solidFill>
                  <a:schemeClr val="lt1"/>
                </a:solidFill>
              </a:rPr>
              <a:t>Zoek naar een merk dat je thuis beschikbaar hebt. Bijvoorbeeld een shampoo of je fiets/auto</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Kies een kanaaltype dat past bij je doelgroep,</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Maak een video op basis van de briefingcriteria.</a:t>
            </a:r>
            <a:endParaRPr/>
          </a:p>
          <a:p>
            <a:pPr marL="228600" lvl="0" indent="-198120" algn="l" rtl="0">
              <a:lnSpc>
                <a:spcPct val="90000"/>
              </a:lnSpc>
              <a:spcBef>
                <a:spcPts val="1000"/>
              </a:spcBef>
              <a:spcAft>
                <a:spcPts val="0"/>
              </a:spcAft>
              <a:buClr>
                <a:srgbClr val="F39200"/>
              </a:buClr>
              <a:buSzPts val="3000"/>
              <a:buChar char="•"/>
            </a:pPr>
            <a:r>
              <a:rPr lang="nl-NL">
                <a:solidFill>
                  <a:schemeClr val="lt1"/>
                </a:solidFill>
              </a:rPr>
              <a:t>Deel je video op je sociale mediakanalen</a:t>
            </a:r>
            <a:endParaRPr/>
          </a:p>
          <a:p>
            <a:pPr marL="457200" lvl="0" indent="0" algn="l" rtl="0">
              <a:lnSpc>
                <a:spcPct val="90000"/>
              </a:lnSpc>
              <a:spcBef>
                <a:spcPts val="1000"/>
              </a:spcBef>
              <a:spcAft>
                <a:spcPts val="0"/>
              </a:spcAft>
              <a:buClr>
                <a:schemeClr val="lt1"/>
              </a:buClr>
              <a:buSzPts val="2000"/>
              <a:buNone/>
            </a:pPr>
            <a:endParaRPr>
              <a:solidFill>
                <a:schemeClr val="lt1"/>
              </a:solidFill>
            </a:endParaRPr>
          </a:p>
          <a:p>
            <a:pPr marL="0" lvl="0" indent="0" algn="l" rtl="0">
              <a:lnSpc>
                <a:spcPct val="90000"/>
              </a:lnSpc>
              <a:spcBef>
                <a:spcPts val="1000"/>
              </a:spcBef>
              <a:spcAft>
                <a:spcPts val="0"/>
              </a:spcAft>
              <a:buClr>
                <a:srgbClr val="F39200"/>
              </a:buClr>
              <a:buSzPts val="2800"/>
              <a:buNone/>
            </a:pPr>
            <a:r>
              <a:rPr lang="nl-NL" sz="2800">
                <a:solidFill>
                  <a:srgbClr val="F39200"/>
                </a:solidFill>
              </a:rPr>
              <a:t>Deliverables: video &amp; reflectie</a:t>
            </a:r>
            <a:endParaRPr>
              <a:solidFill>
                <a:schemeClr val="lt1"/>
              </a:solidFill>
            </a:endParaRPr>
          </a:p>
          <a:p>
            <a:pPr marL="228600" lvl="0" indent="-25400" algn="l" rtl="0">
              <a:lnSpc>
                <a:spcPct val="90000"/>
              </a:lnSpc>
              <a:spcBef>
                <a:spcPts val="1000"/>
              </a:spcBef>
              <a:spcAft>
                <a:spcPts val="0"/>
              </a:spcAft>
              <a:buClr>
                <a:schemeClr val="dk1"/>
              </a:buClr>
              <a:buSzPts val="2000"/>
              <a:buNone/>
            </a:pPr>
            <a:endParaRPr>
              <a:solidFill>
                <a:schemeClr val="lt1"/>
              </a:solidFill>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8"/>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Groepsopdracht</a:t>
            </a:r>
            <a:endParaRPr/>
          </a:p>
        </p:txBody>
      </p:sp>
      <p:sp>
        <p:nvSpPr>
          <p:cNvPr id="405" name="Google Shape;405;p58"/>
          <p:cNvSpPr txBox="1">
            <a:spLocks noGrp="1"/>
          </p:cNvSpPr>
          <p:nvPr>
            <p:ph type="body" idx="2"/>
          </p:nvPr>
        </p:nvSpPr>
        <p:spPr>
          <a:xfrm>
            <a:off x="1120777" y="1131093"/>
            <a:ext cx="8818738" cy="378171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FFFF"/>
              </a:buClr>
              <a:buSzPts val="3200"/>
              <a:buNone/>
            </a:pPr>
            <a:r>
              <a:rPr lang="nl-NL" sz="2400"/>
              <a:t>Beoordelingscriteria op de volgende dia</a:t>
            </a:r>
            <a:endParaRPr/>
          </a:p>
          <a:p>
            <a:pPr marL="0" lvl="0" indent="0" algn="l" rtl="0">
              <a:lnSpc>
                <a:spcPct val="90000"/>
              </a:lnSpc>
              <a:spcBef>
                <a:spcPts val="0"/>
              </a:spcBef>
              <a:spcAft>
                <a:spcPts val="0"/>
              </a:spcAft>
              <a:buClr>
                <a:srgbClr val="FFFFFF"/>
              </a:buClr>
              <a:buSzPts val="3200"/>
              <a:buNone/>
            </a:pPr>
            <a:endParaRPr sz="2400"/>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Kies het bedrijf waarvoor je de video maakt. Aanbeveling: kies hetzelfde bedrijf waarvoor je een contentstrategie hebt ontwikkeld.</a:t>
            </a:r>
            <a:endParaRPr/>
          </a:p>
          <a:p>
            <a:pPr marL="342900" marR="0" lvl="0" indent="-114300" algn="l" rtl="0">
              <a:lnSpc>
                <a:spcPct val="90000"/>
              </a:lnSpc>
              <a:spcBef>
                <a:spcPts val="0"/>
              </a:spcBef>
              <a:spcAft>
                <a:spcPts val="0"/>
              </a:spcAft>
              <a:buClr>
                <a:srgbClr val="F39200"/>
              </a:buClr>
              <a:buSzPts val="3600"/>
              <a:buFont typeface="Arial"/>
              <a:buNone/>
            </a:pPr>
            <a:endParaRPr sz="2400" b="0" i="0" u="none" strike="noStrike" cap="none"/>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Bepaal een dienst/product en gebruik het videobriefje als planningshulpmiddel voor je video.</a:t>
            </a:r>
            <a:endParaRPr/>
          </a:p>
          <a:p>
            <a:pPr marL="342900" marR="0" lvl="0" indent="-114300" algn="l" rtl="0">
              <a:lnSpc>
                <a:spcPct val="90000"/>
              </a:lnSpc>
              <a:spcBef>
                <a:spcPts val="0"/>
              </a:spcBef>
              <a:spcAft>
                <a:spcPts val="0"/>
              </a:spcAft>
              <a:buClr>
                <a:srgbClr val="F39200"/>
              </a:buClr>
              <a:buSzPts val="3600"/>
              <a:buFont typeface="Arial"/>
              <a:buNone/>
            </a:pPr>
            <a:endParaRPr sz="2400" b="0" i="0" u="none" strike="noStrike" cap="none"/>
          </a:p>
          <a:p>
            <a:pPr marL="342900" marR="0" lvl="0" indent="-342900" algn="l" rtl="0">
              <a:lnSpc>
                <a:spcPct val="90000"/>
              </a:lnSpc>
              <a:spcBef>
                <a:spcPts val="0"/>
              </a:spcBef>
              <a:spcAft>
                <a:spcPts val="0"/>
              </a:spcAft>
              <a:buClr>
                <a:srgbClr val="F39200"/>
              </a:buClr>
              <a:buSzPts val="3600"/>
              <a:buFont typeface="Arial"/>
              <a:buChar char="•"/>
            </a:pPr>
            <a:r>
              <a:rPr lang="nl-NL" sz="2400" b="0" i="0" u="none" strike="noStrike" cap="none"/>
              <a:t>Neem de video op en bewerk hem. </a:t>
            </a:r>
            <a:endParaRPr/>
          </a:p>
          <a:p>
            <a:pPr marL="457200" marR="0" lvl="0" indent="-254000" algn="l" rtl="0">
              <a:lnSpc>
                <a:spcPct val="90000"/>
              </a:lnSpc>
              <a:spcBef>
                <a:spcPts val="0"/>
              </a:spcBef>
              <a:spcAft>
                <a:spcPts val="0"/>
              </a:spcAft>
              <a:buClr>
                <a:srgbClr val="FFFFFF"/>
              </a:buClr>
              <a:buSzPts val="3200"/>
              <a:buFont typeface="Arial"/>
              <a:buNone/>
            </a:pPr>
            <a:endParaRPr sz="3200" b="0" i="0" u="none" strike="noStrike" cap="none">
              <a:latin typeface="Arial"/>
              <a:ea typeface="Arial"/>
              <a:cs typeface="Arial"/>
              <a:sym typeface="Arial"/>
            </a:endParaRPr>
          </a:p>
          <a:p>
            <a:pPr marL="457200" marR="0" lvl="0" indent="-228600" algn="l" rtl="0">
              <a:lnSpc>
                <a:spcPct val="90000"/>
              </a:lnSpc>
              <a:spcBef>
                <a:spcPts val="1000"/>
              </a:spcBef>
              <a:spcAft>
                <a:spcPts val="0"/>
              </a:spcAft>
              <a:buClr>
                <a:srgbClr val="000000"/>
              </a:buClr>
              <a:buSzPts val="3200"/>
              <a:buFont typeface="Arial"/>
              <a:buNone/>
            </a:pPr>
            <a:endParaRPr sz="3200" b="0" i="0" u="none" strike="noStrike" cap="none">
              <a:latin typeface="Arial"/>
              <a:ea typeface="Arial"/>
              <a:cs typeface="Arial"/>
              <a:sym typeface="Arial"/>
            </a:endParaRPr>
          </a:p>
          <a:p>
            <a:pPr marL="457200" lvl="0" indent="-228600" algn="l" rtl="0">
              <a:lnSpc>
                <a:spcPct val="90000"/>
              </a:lnSpc>
              <a:spcBef>
                <a:spcPts val="1000"/>
              </a:spcBef>
              <a:spcAft>
                <a:spcPts val="0"/>
              </a:spcAft>
              <a:buClr>
                <a:schemeClr val="dk1"/>
              </a:buClr>
              <a:buSzPts val="1600"/>
              <a:buNone/>
            </a:pPr>
            <a:endParaRPr sz="2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59"/>
          <p:cNvSpPr txBox="1">
            <a:spLocks noGrp="1"/>
          </p:cNvSpPr>
          <p:nvPr>
            <p:ph type="title"/>
          </p:nvPr>
        </p:nvSpPr>
        <p:spPr>
          <a:xfrm>
            <a:off x="838200" y="182224"/>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37500"/>
              <a:buFont typeface="Arial"/>
              <a:buNone/>
            </a:pPr>
            <a:r>
              <a:rPr lang="nl-NL" sz="4800">
                <a:solidFill>
                  <a:srgbClr val="F39200"/>
                </a:solidFill>
              </a:rPr>
              <a:t>Beoordelingscriteria voor beide opdrachten </a:t>
            </a:r>
            <a:endParaRPr sz="4800">
              <a:solidFill>
                <a:srgbClr val="F39200"/>
              </a:solidFill>
            </a:endParaRPr>
          </a:p>
        </p:txBody>
      </p:sp>
      <p:sp>
        <p:nvSpPr>
          <p:cNvPr id="411" name="Google Shape;411;p59"/>
          <p:cNvSpPr txBox="1"/>
          <p:nvPr/>
        </p:nvSpPr>
        <p:spPr>
          <a:xfrm flipH="1">
            <a:off x="790318" y="1507764"/>
            <a:ext cx="9506700" cy="43396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dirty="0">
                <a:solidFill>
                  <a:srgbClr val="F39200"/>
                </a:solidFill>
                <a:latin typeface="Arial"/>
                <a:ea typeface="Arial"/>
                <a:cs typeface="Arial"/>
                <a:sym typeface="Arial"/>
              </a:rPr>
              <a:t>Falen: </a:t>
            </a:r>
            <a:br>
              <a:rPr lang="nl-NL" sz="1800" b="0" i="0" u="none" strike="noStrike" cap="none" dirty="0">
                <a:solidFill>
                  <a:schemeClr val="dk1"/>
                </a:solidFill>
                <a:latin typeface="Arial"/>
                <a:ea typeface="Arial"/>
                <a:cs typeface="Arial"/>
                <a:sym typeface="Arial"/>
              </a:rPr>
            </a:br>
            <a:r>
              <a:rPr lang="nl-NL" sz="1800" b="0" i="0" u="none" strike="noStrike" cap="none" dirty="0">
                <a:solidFill>
                  <a:srgbClr val="161249"/>
                </a:solidFill>
                <a:latin typeface="Arial"/>
                <a:ea typeface="Arial"/>
                <a:cs typeface="Arial"/>
                <a:sym typeface="Arial"/>
              </a:rPr>
              <a:t>De video komt helemaal niet overeen met de opdracht of is te laat ingeleverd. </a:t>
            </a:r>
            <a:endParaRPr sz="18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dirty="0">
                <a:solidFill>
                  <a:srgbClr val="161249"/>
                </a:solidFill>
                <a:latin typeface="Arial"/>
                <a:ea typeface="Arial"/>
                <a:cs typeface="Arial"/>
                <a:sym typeface="Arial"/>
              </a:rPr>
              <a:t>De video maakt gebruik van beeldmateriaal dat is gefilmd/gemonteerd door een andere persoon zonder de juiste toestemming en vermelding. Het dekt nauwelijks elementen van de opdracht.</a:t>
            </a:r>
            <a:endParaRPr sz="18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dirty="0">
                <a:solidFill>
                  <a:srgbClr val="F39200"/>
                </a:solidFill>
                <a:latin typeface="Arial"/>
                <a:ea typeface="Arial"/>
                <a:cs typeface="Arial"/>
                <a:sym typeface="Arial"/>
              </a:rPr>
              <a:t>Geslaagd: </a:t>
            </a:r>
            <a:br>
              <a:rPr lang="nl-NL" sz="1800" b="0" i="0" u="none" strike="noStrike" cap="none" dirty="0">
                <a:solidFill>
                  <a:schemeClr val="dk1"/>
                </a:solidFill>
                <a:latin typeface="Arial"/>
                <a:ea typeface="Arial"/>
                <a:cs typeface="Arial"/>
                <a:sym typeface="Arial"/>
              </a:rPr>
            </a:br>
            <a:r>
              <a:rPr lang="nl-NL" sz="1800" b="0" i="0" u="none" strike="noStrike" cap="none" dirty="0">
                <a:solidFill>
                  <a:srgbClr val="161249"/>
                </a:solidFill>
                <a:latin typeface="Arial"/>
                <a:ea typeface="Arial"/>
                <a:cs typeface="Arial"/>
                <a:sym typeface="Arial"/>
              </a:rPr>
              <a:t>De video voldoet aan veel criteria en elementen van de opdracht. Het is geproduceerd op ten minste relatief hoog niveau in relatie tot de bronnen.</a:t>
            </a:r>
            <a:endParaRPr sz="18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2000" b="1" i="0" u="none" strike="noStrike" cap="none" dirty="0">
                <a:solidFill>
                  <a:srgbClr val="F39200"/>
                </a:solidFill>
                <a:latin typeface="Arial"/>
                <a:ea typeface="Arial"/>
                <a:cs typeface="Arial"/>
                <a:sym typeface="Arial"/>
              </a:rPr>
              <a:t>Uitstekend: </a:t>
            </a:r>
            <a:endParaRPr sz="2000" b="1" i="0" u="none" strike="noStrike" cap="none" dirty="0">
              <a:solidFill>
                <a:srgbClr val="F392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r>
              <a:rPr lang="nl-NL" sz="1800" b="0" i="0" u="none" strike="noStrike" cap="none" dirty="0">
                <a:solidFill>
                  <a:srgbClr val="161249"/>
                </a:solidFill>
                <a:latin typeface="Arial"/>
                <a:ea typeface="Arial"/>
                <a:cs typeface="Arial"/>
                <a:sym typeface="Arial"/>
              </a:rPr>
              <a:t>De video is geproduceerd in volledige overeenstemming met de opdracht en ondersteunt de contentmarketingdoelen van de taak uitstekend. De video is geproduceerd op een hoog niveau met betrekking tot middelen, het is innovatief en inhoudelijk inzichtelijk.</a:t>
            </a:r>
            <a:endParaRPr sz="1800" b="0" i="0" u="none" strike="noStrike" cap="none" dirty="0">
              <a:solidFill>
                <a:srgbClr val="161249"/>
              </a:solidFill>
              <a:latin typeface="Arial"/>
              <a:ea typeface="Arial"/>
              <a:cs typeface="Arial"/>
              <a:sym typeface="Arial"/>
            </a:endParaRPr>
          </a:p>
          <a:p>
            <a:pPr marL="0" marR="0" lvl="0" indent="0" algn="l" rtl="0">
              <a:spcBef>
                <a:spcPts val="0"/>
              </a:spcBef>
              <a:spcAft>
                <a:spcPts val="0"/>
              </a:spcAft>
              <a:buNone/>
            </a:pPr>
            <a:endParaRPr sz="1800" b="0" i="0" u="none" strike="noStrike" cap="none" dirty="0">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6"/>
        <p:cNvGrpSpPr/>
        <p:nvPr/>
      </p:nvGrpSpPr>
      <p:grpSpPr>
        <a:xfrm>
          <a:off x="0" y="0"/>
          <a:ext cx="0" cy="0"/>
          <a:chOff x="0" y="0"/>
          <a:chExt cx="0" cy="0"/>
        </a:xfrm>
      </p:grpSpPr>
      <p:sp>
        <p:nvSpPr>
          <p:cNvPr id="417" name="Google Shape;417;g281ffbac2dc_1_0"/>
          <p:cNvSpPr txBox="1">
            <a:spLocks noGrp="1"/>
          </p:cNvSpPr>
          <p:nvPr>
            <p:ph type="title"/>
          </p:nvPr>
        </p:nvSpPr>
        <p:spPr>
          <a:xfrm>
            <a:off x="838200" y="365125"/>
            <a:ext cx="8668800" cy="1325700"/>
          </a:xfrm>
          <a:prstGeom prst="rect">
            <a:avLst/>
          </a:prstGeom>
        </p:spPr>
        <p:txBody>
          <a:bodyPr spcFirstLastPara="1" wrap="square" lIns="91425" tIns="45700" rIns="91425" bIns="45700" anchor="b" anchorCtr="0">
            <a:normAutofit fontScale="90000"/>
          </a:bodyPr>
          <a:lstStyle/>
          <a:p>
            <a:pPr marL="0" lvl="0" indent="0" algn="l" rtl="0">
              <a:lnSpc>
                <a:spcPct val="115000"/>
              </a:lnSpc>
              <a:spcBef>
                <a:spcPts val="0"/>
              </a:spcBef>
              <a:spcAft>
                <a:spcPts val="0"/>
              </a:spcAft>
              <a:buClr>
                <a:schemeClr val="dk1"/>
              </a:buClr>
              <a:buSzPts val="1100"/>
              <a:buFont typeface="Arial"/>
              <a:buNone/>
            </a:pPr>
            <a:r>
              <a:rPr lang="nl-NL" sz="3600">
                <a:solidFill>
                  <a:schemeClr val="accent2"/>
                </a:solidFill>
              </a:rPr>
              <a:t>Upload je video op je eigen platform en schrijf een reflectie van 1 pagina:</a:t>
            </a:r>
            <a:endParaRPr sz="3600">
              <a:solidFill>
                <a:schemeClr val="accent2"/>
              </a:solidFill>
            </a:endParaRPr>
          </a:p>
        </p:txBody>
      </p:sp>
      <p:sp>
        <p:nvSpPr>
          <p:cNvPr id="418" name="Google Shape;418;g281ffbac2dc_1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457200" lvl="0" indent="-368300" algn="l" rtl="0">
              <a:lnSpc>
                <a:spcPct val="115000"/>
              </a:lnSpc>
              <a:spcBef>
                <a:spcPts val="0"/>
              </a:spcBef>
              <a:spcAft>
                <a:spcPts val="0"/>
              </a:spcAft>
              <a:buSzPts val="2200"/>
              <a:buAutoNum type="arabicPeriod"/>
            </a:pPr>
            <a:r>
              <a:rPr lang="nl-NL" sz="2200"/>
              <a:t>In hoeverre past de video bij de doelgroep?</a:t>
            </a:r>
            <a:endParaRPr sz="2200"/>
          </a:p>
          <a:p>
            <a:pPr marL="457200" lvl="0" indent="-368300" algn="l" rtl="0">
              <a:lnSpc>
                <a:spcPct val="115000"/>
              </a:lnSpc>
              <a:spcBef>
                <a:spcPts val="0"/>
              </a:spcBef>
              <a:spcAft>
                <a:spcPts val="0"/>
              </a:spcAft>
              <a:buSzPts val="2200"/>
              <a:buAutoNum type="arabicPeriod"/>
            </a:pPr>
            <a:r>
              <a:rPr lang="nl-NL" sz="2200"/>
              <a:t>Op welke behoefte, interesse of probleem van de doelgroep speelt de video in?</a:t>
            </a:r>
            <a:endParaRPr sz="2200"/>
          </a:p>
          <a:p>
            <a:pPr marL="457200" lvl="0" indent="-368300" algn="l" rtl="0">
              <a:lnSpc>
                <a:spcPct val="115000"/>
              </a:lnSpc>
              <a:spcBef>
                <a:spcPts val="0"/>
              </a:spcBef>
              <a:spcAft>
                <a:spcPts val="0"/>
              </a:spcAft>
              <a:buSzPts val="2200"/>
              <a:buAutoNum type="arabicPeriod"/>
            </a:pPr>
            <a:r>
              <a:rPr lang="nl-NL" sz="2200"/>
              <a:t>Meet de betrokkenheid van je video, zoals views, likes, comments, shares en de gemiddelde kijktijd. Gebruik deze gegevens om te bepalen hoe goed je video presteert.</a:t>
            </a:r>
            <a:endParaRPr sz="2200"/>
          </a:p>
          <a:p>
            <a:pPr marL="457200" lvl="0" indent="-368300" algn="l" rtl="0">
              <a:lnSpc>
                <a:spcPct val="115000"/>
              </a:lnSpc>
              <a:spcBef>
                <a:spcPts val="0"/>
              </a:spcBef>
              <a:spcAft>
                <a:spcPts val="0"/>
              </a:spcAft>
              <a:buSzPts val="2200"/>
              <a:buAutoNum type="arabicPeriod"/>
            </a:pPr>
            <a:r>
              <a:rPr lang="nl-NL" sz="2200"/>
              <a:t> In hoeverre komt de lengte van de video overeen met het gekozen platform?</a:t>
            </a:r>
            <a:endParaRPr sz="2200"/>
          </a:p>
          <a:p>
            <a:pPr marL="457200" lvl="0" indent="-368300" algn="l" rtl="0">
              <a:lnSpc>
                <a:spcPct val="115000"/>
              </a:lnSpc>
              <a:spcBef>
                <a:spcPts val="0"/>
              </a:spcBef>
              <a:spcAft>
                <a:spcPts val="0"/>
              </a:spcAft>
              <a:buSzPts val="2200"/>
              <a:buAutoNum type="arabicPeriod"/>
            </a:pPr>
            <a:r>
              <a:rPr lang="nl-NL" sz="2200"/>
              <a:t> Overweeg om een duidelijke CTA (Call-to-action) toe te voegen aan het einde van de video om de betrokkenheid van de kijker te vergroten, zoals vragen om likes, commentaar, delen of het bezoeken van een website. Onderbouw waarom je wel of niet hebt gekozen voor een CTA.</a:t>
            </a:r>
            <a:endParaRPr sz="2200"/>
          </a:p>
          <a:p>
            <a:pPr marL="0" lvl="0" indent="0" algn="l" rtl="0">
              <a:spcBef>
                <a:spcPts val="1000"/>
              </a:spcBef>
              <a:spcAft>
                <a:spcPts val="0"/>
              </a:spcAft>
              <a:buNone/>
            </a:pPr>
            <a:endParaRPr sz="23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60"/>
          <p:cNvSpPr txBox="1">
            <a:spLocks noGrp="1"/>
          </p:cNvSpPr>
          <p:nvPr>
            <p:ph type="ctrTitle" idx="4294967295"/>
          </p:nvPr>
        </p:nvSpPr>
        <p:spPr>
          <a:xfrm>
            <a:off x="1524000" y="1507786"/>
            <a:ext cx="9144000" cy="1755843"/>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6000"/>
              <a:buFont typeface="Arial"/>
              <a:buNone/>
            </a:pPr>
            <a:r>
              <a:rPr lang="nl-NL" sz="5400" b="1" i="0" u="none" strike="noStrike" cap="none">
                <a:solidFill>
                  <a:schemeClr val="lt1"/>
                </a:solidFill>
                <a:latin typeface="Arial"/>
                <a:ea typeface="Arial"/>
                <a:cs typeface="Arial"/>
                <a:sym typeface="Arial"/>
              </a:rPr>
              <a:t>Aanvullende </a:t>
            </a:r>
            <a:br>
              <a:rPr lang="nl-NL" sz="5400" b="1" i="0" u="none" strike="noStrike" cap="none">
                <a:solidFill>
                  <a:schemeClr val="lt1"/>
                </a:solidFill>
                <a:latin typeface="Arial"/>
                <a:ea typeface="Arial"/>
                <a:cs typeface="Arial"/>
                <a:sym typeface="Arial"/>
              </a:rPr>
            </a:br>
            <a:r>
              <a:rPr lang="nl-NL" sz="5400" b="1" i="0" u="none" strike="noStrike" cap="none">
                <a:solidFill>
                  <a:schemeClr val="lt1"/>
                </a:solidFill>
                <a:latin typeface="Arial"/>
                <a:ea typeface="Arial"/>
                <a:cs typeface="Arial"/>
                <a:sym typeface="Arial"/>
              </a:rPr>
              <a:t>lezen &amp; Pro-tips</a:t>
            </a:r>
            <a:endParaRPr sz="5400" b="1" i="0" u="none" strike="noStrike" cap="none">
              <a:solidFill>
                <a:schemeClr val="lt1"/>
              </a:solidFill>
              <a:latin typeface="Arial"/>
              <a:ea typeface="Arial"/>
              <a:cs typeface="Arial"/>
              <a:sym typeface="Arial"/>
            </a:endParaRPr>
          </a:p>
        </p:txBody>
      </p:sp>
      <p:sp>
        <p:nvSpPr>
          <p:cNvPr id="424" name="Google Shape;424;p60"/>
          <p:cNvSpPr txBox="1">
            <a:spLocks noGrp="1"/>
          </p:cNvSpPr>
          <p:nvPr>
            <p:ph type="subTitle" idx="4294967295"/>
          </p:nvPr>
        </p:nvSpPr>
        <p:spPr>
          <a:xfrm>
            <a:off x="1524000" y="3594372"/>
            <a:ext cx="9144000" cy="916259"/>
          </a:xfrm>
          <a:prstGeom prst="rect">
            <a:avLst/>
          </a:prstGeom>
          <a:noFill/>
          <a:ln>
            <a:noFill/>
          </a:ln>
        </p:spPr>
        <p:txBody>
          <a:bodyPr spcFirstLastPara="1" wrap="square" lIns="91425" tIns="45700" rIns="91425" bIns="45700" anchor="t" anchorCtr="0">
            <a:normAutofit/>
          </a:bodyPr>
          <a:lstStyle/>
          <a:p>
            <a:pPr marL="457200" marR="0" lvl="0" indent="-406400" algn="ctr" rtl="0">
              <a:lnSpc>
                <a:spcPct val="90000"/>
              </a:lnSpc>
              <a:spcBef>
                <a:spcPts val="1000"/>
              </a:spcBef>
              <a:spcAft>
                <a:spcPts val="0"/>
              </a:spcAft>
              <a:buClr>
                <a:schemeClr val="dk1"/>
              </a:buClr>
              <a:buSzPts val="2400"/>
              <a:buFont typeface="Arial"/>
              <a:buNone/>
            </a:pPr>
            <a:r>
              <a:rPr lang="nl-NL" sz="3200" b="0" i="0" u="none" strike="noStrike" cap="none">
                <a:solidFill>
                  <a:schemeClr val="lt1"/>
                </a:solidFill>
                <a:latin typeface="Arial"/>
                <a:ea typeface="Arial"/>
                <a:cs typeface="Arial"/>
                <a:sym typeface="Arial"/>
              </a:rPr>
              <a:t>Verbruik van videocontent op sociale media</a:t>
            </a: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428"/>
        <p:cNvGrpSpPr/>
        <p:nvPr/>
      </p:nvGrpSpPr>
      <p:grpSpPr>
        <a:xfrm>
          <a:off x="0" y="0"/>
          <a:ext cx="0" cy="0"/>
          <a:chOff x="0" y="0"/>
          <a:chExt cx="0" cy="0"/>
        </a:xfrm>
      </p:grpSpPr>
      <p:grpSp>
        <p:nvGrpSpPr>
          <p:cNvPr id="429" name="Google Shape;429;g232d0057704_1_721"/>
          <p:cNvGrpSpPr/>
          <p:nvPr/>
        </p:nvGrpSpPr>
        <p:grpSpPr>
          <a:xfrm>
            <a:off x="739169" y="131993"/>
            <a:ext cx="7411218" cy="6586294"/>
            <a:chOff x="1307580" y="41326"/>
            <a:chExt cx="7411218" cy="6586294"/>
          </a:xfrm>
        </p:grpSpPr>
        <p:sp>
          <p:nvSpPr>
            <p:cNvPr id="430" name="Google Shape;430;g232d0057704_1_721"/>
            <p:cNvSpPr/>
            <p:nvPr/>
          </p:nvSpPr>
          <p:spPr>
            <a:xfrm rot="5400000">
              <a:off x="1577646" y="1165824"/>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g232d0057704_1_721"/>
            <p:cNvSpPr/>
            <p:nvPr/>
          </p:nvSpPr>
          <p:spPr>
            <a:xfrm>
              <a:off x="1307580" y="41326"/>
              <a:ext cx="1716600" cy="1201500"/>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g232d0057704_1_721"/>
            <p:cNvSpPr txBox="1"/>
            <p:nvPr/>
          </p:nvSpPr>
          <p:spPr>
            <a:xfrm>
              <a:off x="1366244" y="99990"/>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conseptie en planning</a:t>
              </a:r>
              <a:endParaRPr sz="2000" b="0" i="0" u="none" strike="noStrike" cap="none">
                <a:solidFill>
                  <a:schemeClr val="lt1"/>
                </a:solidFill>
                <a:latin typeface="Arial"/>
                <a:ea typeface="Arial"/>
                <a:cs typeface="Arial"/>
                <a:sym typeface="Arial"/>
              </a:endParaRPr>
            </a:p>
          </p:txBody>
        </p:sp>
        <p:sp>
          <p:nvSpPr>
            <p:cNvPr id="433" name="Google Shape;433;g232d0057704_1_721"/>
            <p:cNvSpPr/>
            <p:nvPr/>
          </p:nvSpPr>
          <p:spPr>
            <a:xfrm>
              <a:off x="3024106" y="155917"/>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g232d0057704_1_721"/>
            <p:cNvSpPr/>
            <p:nvPr/>
          </p:nvSpPr>
          <p:spPr>
            <a:xfrm rot="5400000">
              <a:off x="3000828" y="2521291"/>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g232d0057704_1_721"/>
            <p:cNvSpPr/>
            <p:nvPr/>
          </p:nvSpPr>
          <p:spPr>
            <a:xfrm>
              <a:off x="2730762" y="1385241"/>
              <a:ext cx="1716600" cy="1201500"/>
            </a:xfrm>
            <a:prstGeom prst="roundRect">
              <a:avLst>
                <a:gd name="adj" fmla="val 1667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g232d0057704_1_721"/>
            <p:cNvSpPr txBox="1"/>
            <p:nvPr/>
          </p:nvSpPr>
          <p:spPr>
            <a:xfrm>
              <a:off x="2789426" y="1443905"/>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manuscript</a:t>
              </a:r>
              <a:endParaRPr sz="2000" b="0" i="0" u="none" strike="noStrike" cap="none">
                <a:solidFill>
                  <a:schemeClr val="lt1"/>
                </a:solidFill>
                <a:latin typeface="Arial"/>
                <a:ea typeface="Arial"/>
                <a:cs typeface="Arial"/>
                <a:sym typeface="Arial"/>
              </a:endParaRPr>
            </a:p>
          </p:txBody>
        </p:sp>
        <p:sp>
          <p:nvSpPr>
            <p:cNvPr id="437" name="Google Shape;437;g232d0057704_1_721"/>
            <p:cNvSpPr/>
            <p:nvPr/>
          </p:nvSpPr>
          <p:spPr>
            <a:xfrm>
              <a:off x="4447289" y="1505612"/>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g232d0057704_1_721"/>
            <p:cNvSpPr/>
            <p:nvPr/>
          </p:nvSpPr>
          <p:spPr>
            <a:xfrm rot="5400000">
              <a:off x="4424011" y="3870986"/>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g232d0057704_1_721"/>
            <p:cNvSpPr/>
            <p:nvPr/>
          </p:nvSpPr>
          <p:spPr>
            <a:xfrm>
              <a:off x="4153945" y="2740716"/>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g232d0057704_1_721"/>
            <p:cNvSpPr txBox="1"/>
            <p:nvPr/>
          </p:nvSpPr>
          <p:spPr>
            <a:xfrm>
              <a:off x="4212609" y="2799380"/>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schieten</a:t>
              </a:r>
              <a:endParaRPr sz="2000" b="0" i="0" u="none" strike="noStrike" cap="none">
                <a:solidFill>
                  <a:schemeClr val="lt1"/>
                </a:solidFill>
                <a:latin typeface="Arial"/>
                <a:ea typeface="Arial"/>
                <a:cs typeface="Arial"/>
                <a:sym typeface="Arial"/>
              </a:endParaRPr>
            </a:p>
          </p:txBody>
        </p:sp>
        <p:sp>
          <p:nvSpPr>
            <p:cNvPr id="441" name="Google Shape;441;g232d0057704_1_721"/>
            <p:cNvSpPr/>
            <p:nvPr/>
          </p:nvSpPr>
          <p:spPr>
            <a:xfrm>
              <a:off x="5870471" y="2855307"/>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g232d0057704_1_721"/>
            <p:cNvSpPr/>
            <p:nvPr/>
          </p:nvSpPr>
          <p:spPr>
            <a:xfrm rot="5400000">
              <a:off x="5847193" y="5220681"/>
              <a:ext cx="1019700" cy="1161000"/>
            </a:xfrm>
            <a:prstGeom prst="bentUpArrow">
              <a:avLst>
                <a:gd name="adj1" fmla="val 32840"/>
                <a:gd name="adj2" fmla="val 25000"/>
                <a:gd name="adj3" fmla="val 35780"/>
              </a:avLst>
            </a:prstGeom>
            <a:solidFill>
              <a:schemeClr val="accent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g232d0057704_1_721"/>
            <p:cNvSpPr/>
            <p:nvPr/>
          </p:nvSpPr>
          <p:spPr>
            <a:xfrm>
              <a:off x="5577127" y="4090411"/>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g232d0057704_1_721"/>
            <p:cNvSpPr txBox="1"/>
            <p:nvPr/>
          </p:nvSpPr>
          <p:spPr>
            <a:xfrm>
              <a:off x="5635791" y="4149075"/>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bewerken</a:t>
              </a:r>
              <a:endParaRPr sz="2000" b="0" i="0" u="none" strike="noStrike" cap="none">
                <a:solidFill>
                  <a:schemeClr val="lt1"/>
                </a:solidFill>
                <a:latin typeface="Arial"/>
                <a:ea typeface="Arial"/>
                <a:cs typeface="Arial"/>
                <a:sym typeface="Arial"/>
              </a:endParaRPr>
            </a:p>
          </p:txBody>
        </p:sp>
        <p:sp>
          <p:nvSpPr>
            <p:cNvPr id="445" name="Google Shape;445;g232d0057704_1_721"/>
            <p:cNvSpPr/>
            <p:nvPr/>
          </p:nvSpPr>
          <p:spPr>
            <a:xfrm>
              <a:off x="7293654" y="4205002"/>
              <a:ext cx="1248300" cy="97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g232d0057704_1_721"/>
            <p:cNvSpPr/>
            <p:nvPr/>
          </p:nvSpPr>
          <p:spPr>
            <a:xfrm>
              <a:off x="7002198" y="5426120"/>
              <a:ext cx="1716600" cy="1201500"/>
            </a:xfrm>
            <a:prstGeom prst="roundRect">
              <a:avLst>
                <a:gd name="adj" fmla="val 16670"/>
              </a:avLst>
            </a:prstGeom>
            <a:solidFill>
              <a:srgbClr val="00615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g232d0057704_1_721"/>
            <p:cNvSpPr txBox="1"/>
            <p:nvPr/>
          </p:nvSpPr>
          <p:spPr>
            <a:xfrm>
              <a:off x="7060862" y="5484784"/>
              <a:ext cx="1599300" cy="1084200"/>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rgbClr val="000000"/>
                </a:buClr>
                <a:buSzPts val="2000"/>
                <a:buFont typeface="Arial"/>
                <a:buNone/>
              </a:pPr>
              <a:r>
                <a:rPr lang="nl-NL" sz="2000" b="0" i="0" u="none" strike="noStrike" cap="none">
                  <a:solidFill>
                    <a:schemeClr val="lt1"/>
                  </a:solidFill>
                  <a:latin typeface="Arial"/>
                  <a:ea typeface="Arial"/>
                  <a:cs typeface="Arial"/>
                  <a:sym typeface="Arial"/>
                </a:rPr>
                <a:t>publiceren</a:t>
              </a:r>
              <a:endParaRPr sz="2000" b="0" i="0" u="none" strike="noStrike" cap="none">
                <a:solidFill>
                  <a:schemeClr val="lt1"/>
                </a:solidFill>
                <a:latin typeface="Arial"/>
                <a:ea typeface="Arial"/>
                <a:cs typeface="Arial"/>
                <a:sym typeface="Arial"/>
              </a:endParaRPr>
            </a:p>
          </p:txBody>
        </p:sp>
      </p:grpSp>
      <p:sp>
        <p:nvSpPr>
          <p:cNvPr id="448" name="Google Shape;448;g232d0057704_1_721"/>
          <p:cNvSpPr txBox="1"/>
          <p:nvPr/>
        </p:nvSpPr>
        <p:spPr>
          <a:xfrm>
            <a:off x="2479586" y="267475"/>
            <a:ext cx="5255700" cy="12006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Probleem / behoefte</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Kernboodschap</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Doelgroep (buyer persona)</a:t>
            </a:r>
            <a:endParaRPr sz="1800" b="0" i="0" u="none" strike="noStrike" cap="none">
              <a:solidFill>
                <a:srgbClr val="D74319"/>
              </a:solidFill>
              <a:latin typeface="PT Sans"/>
              <a:ea typeface="PT Sans"/>
              <a:cs typeface="PT Sans"/>
              <a:sym typeface="PT Sans"/>
            </a:endParaRPr>
          </a:p>
          <a:p>
            <a:pPr marL="285750" marR="0" lvl="0" indent="-17145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449" name="Google Shape;449;g232d0057704_1_721"/>
          <p:cNvSpPr txBox="1"/>
          <p:nvPr/>
        </p:nvSpPr>
        <p:spPr>
          <a:xfrm>
            <a:off x="6602624" y="302150"/>
            <a:ext cx="33156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Budget</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Distributiekanalen</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Schema / tijdschema</a:t>
            </a:r>
            <a:endParaRPr sz="1800" b="0" i="0" u="none" strike="noStrike" cap="none">
              <a:solidFill>
                <a:srgbClr val="D74319"/>
              </a:solidFill>
              <a:latin typeface="PT Sans"/>
              <a:ea typeface="PT Sans"/>
              <a:cs typeface="PT Sans"/>
              <a:sym typeface="PT Sans"/>
            </a:endParaRPr>
          </a:p>
        </p:txBody>
      </p:sp>
      <p:sp>
        <p:nvSpPr>
          <p:cNvPr id="450" name="Google Shape;450;g232d0057704_1_721"/>
          <p:cNvSpPr txBox="1"/>
          <p:nvPr/>
        </p:nvSpPr>
        <p:spPr>
          <a:xfrm>
            <a:off x="3875900" y="1553548"/>
            <a:ext cx="27267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Verhalen vertellen</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Plot / verhaallijn</a:t>
            </a:r>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Voel je</a:t>
            </a:r>
            <a:endParaRPr sz="1800" b="0" i="0" u="none" strike="noStrike" cap="none">
              <a:solidFill>
                <a:srgbClr val="D74319"/>
              </a:solidFill>
              <a:latin typeface="PT Sans"/>
              <a:ea typeface="PT Sans"/>
              <a:cs typeface="PT Sans"/>
              <a:sym typeface="PT Sans"/>
            </a:endParaRPr>
          </a:p>
        </p:txBody>
      </p:sp>
      <p:sp>
        <p:nvSpPr>
          <p:cNvPr id="451" name="Google Shape;451;g232d0057704_1_721"/>
          <p:cNvSpPr txBox="1"/>
          <p:nvPr/>
        </p:nvSpPr>
        <p:spPr>
          <a:xfrm>
            <a:off x="5339659" y="3253608"/>
            <a:ext cx="5255700" cy="6465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Volgens het manuscript</a:t>
            </a:r>
            <a:endParaRPr/>
          </a:p>
          <a:p>
            <a:pPr marL="285750" marR="0" lvl="0" indent="-17145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PT Sans"/>
              <a:ea typeface="PT Sans"/>
              <a:cs typeface="PT Sans"/>
              <a:sym typeface="PT Sans"/>
            </a:endParaRPr>
          </a:p>
        </p:txBody>
      </p:sp>
      <p:sp>
        <p:nvSpPr>
          <p:cNvPr id="452" name="Google Shape;452;g232d0057704_1_721"/>
          <p:cNvSpPr txBox="1"/>
          <p:nvPr/>
        </p:nvSpPr>
        <p:spPr>
          <a:xfrm>
            <a:off x="6729279" y="4181757"/>
            <a:ext cx="5734500" cy="12006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Beeldmateriaal beoordelen en clips selecteren</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Audiotracks en grafische elementen toevoegen</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Kleurcorrectie en specificatie</a:t>
            </a:r>
            <a:endParaRPr sz="1800" b="0" i="0" u="none" strike="noStrike" cap="none">
              <a:solidFill>
                <a:srgbClr val="FFFFFF"/>
              </a:solidFill>
              <a:latin typeface="PT Sans"/>
              <a:ea typeface="PT Sans"/>
              <a:cs typeface="PT Sans"/>
              <a:sym typeface="PT Sans"/>
            </a:endParaRPr>
          </a:p>
          <a:p>
            <a:pPr marL="285750" marR="0" lvl="0" indent="-285750" algn="l" rtl="0">
              <a:lnSpc>
                <a:spcPct val="100000"/>
              </a:lnSpc>
              <a:spcBef>
                <a:spcPts val="0"/>
              </a:spcBef>
              <a:spcAft>
                <a:spcPts val="0"/>
              </a:spcAft>
              <a:buClr>
                <a:srgbClr val="FFFFFF"/>
              </a:buClr>
              <a:buSzPts val="1800"/>
              <a:buFont typeface="Arial"/>
              <a:buChar char="•"/>
            </a:pPr>
            <a:r>
              <a:rPr lang="nl-NL" sz="1800" b="0" i="0" u="none" strike="noStrike" cap="none">
                <a:solidFill>
                  <a:srgbClr val="FFFFFF"/>
                </a:solidFill>
                <a:latin typeface="PT Sans"/>
                <a:ea typeface="PT Sans"/>
                <a:cs typeface="PT Sans"/>
                <a:sym typeface="PT Sans"/>
              </a:rPr>
              <a:t>exporteren voor verschillende kanalen</a:t>
            </a:r>
            <a:endParaRPr sz="1800" b="0" i="0" u="none" strike="noStrike" cap="none">
              <a:solidFill>
                <a:srgbClr val="FFFFFF"/>
              </a:solidFill>
              <a:latin typeface="PT Sans"/>
              <a:ea typeface="PT Sans"/>
              <a:cs typeface="PT Sans"/>
              <a:sym typeface="PT Sans"/>
            </a:endParaRPr>
          </a:p>
        </p:txBody>
      </p:sp>
      <p:sp>
        <p:nvSpPr>
          <p:cNvPr id="453" name="Google Shape;453;g232d0057704_1_721"/>
          <p:cNvSpPr txBox="1"/>
          <p:nvPr/>
        </p:nvSpPr>
        <p:spPr>
          <a:xfrm>
            <a:off x="6666411" y="6067305"/>
            <a:ext cx="5255700" cy="5232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None/>
            </a:pPr>
            <a:r>
              <a:rPr lang="nl-NL" sz="1400" b="0" i="0" u="none" strike="noStrike" cap="none">
                <a:solidFill>
                  <a:srgbClr val="FFFFFF"/>
                </a:solidFill>
                <a:latin typeface="PT Sans"/>
                <a:ea typeface="PT Sans"/>
                <a:cs typeface="PT Sans"/>
                <a:sym typeface="PT Sans"/>
              </a:rPr>
              <a:t>Bron: Janne Granfors, </a:t>
            </a:r>
            <a:br>
              <a:rPr lang="nl-NL" sz="1400" b="0" i="0" u="none" strike="noStrike" cap="none">
                <a:solidFill>
                  <a:srgbClr val="FFFFFF"/>
                </a:solidFill>
                <a:latin typeface="PT Sans"/>
                <a:ea typeface="PT Sans"/>
                <a:cs typeface="PT Sans"/>
                <a:sym typeface="PT Sans"/>
              </a:rPr>
            </a:br>
            <a:r>
              <a:rPr lang="nl-NL" sz="1400" b="0" i="0" u="none" strike="noStrike" cap="none">
                <a:solidFill>
                  <a:srgbClr val="FFFFFF"/>
                </a:solidFill>
                <a:latin typeface="PT Sans"/>
                <a:ea typeface="PT Sans"/>
                <a:cs typeface="PT Sans"/>
                <a:sym typeface="PT Sans"/>
              </a:rPr>
              <a:t>Videoprofessional en Docent aan de TUAS </a:t>
            </a:r>
            <a:endParaRPr sz="1400" b="0" i="0" u="none" strike="noStrike" cap="none">
              <a:solidFill>
                <a:srgbClr val="FFFFFF"/>
              </a:solidFill>
              <a:latin typeface="PT Sans"/>
              <a:ea typeface="PT Sans"/>
              <a:cs typeface="PT Sans"/>
              <a:sym typeface="PT Sans"/>
            </a:endParaRPr>
          </a:p>
        </p:txBody>
      </p:sp>
      <p:sp>
        <p:nvSpPr>
          <p:cNvPr id="454" name="Google Shape;454;g232d0057704_1_721"/>
          <p:cNvSpPr txBox="1"/>
          <p:nvPr/>
        </p:nvSpPr>
        <p:spPr>
          <a:xfrm>
            <a:off x="277053" y="5457141"/>
            <a:ext cx="4856100" cy="1423500"/>
          </a:xfrm>
          <a:prstGeom prst="rect">
            <a:avLst/>
          </a:prstGeom>
          <a:noFill/>
          <a:ln>
            <a:noFill/>
          </a:ln>
        </p:spPr>
        <p:txBody>
          <a:bodyPr spcFirstLastPara="1" wrap="square" lIns="91425" tIns="45700" rIns="91425" bIns="45700" anchor="t" anchorCtr="0">
            <a:normAutofit fontScale="85000" lnSpcReduction="20000"/>
          </a:bodyPr>
          <a:lstStyle/>
          <a:p>
            <a:pPr marL="0" marR="0" lvl="0" indent="0" algn="l" rtl="0">
              <a:lnSpc>
                <a:spcPct val="100000"/>
              </a:lnSpc>
              <a:spcBef>
                <a:spcPts val="0"/>
              </a:spcBef>
              <a:spcAft>
                <a:spcPts val="0"/>
              </a:spcAft>
              <a:buClr>
                <a:srgbClr val="FFFFFF"/>
              </a:buClr>
              <a:buSzPct val="100000"/>
              <a:buFont typeface="Arial"/>
              <a:buNone/>
            </a:pPr>
            <a:r>
              <a:rPr lang="nl-NL" sz="6000" b="1" i="0" u="none" strike="noStrike" cap="none">
                <a:solidFill>
                  <a:srgbClr val="FFFFFF"/>
                </a:solidFill>
                <a:latin typeface="PT Sans"/>
                <a:ea typeface="PT Sans"/>
                <a:cs typeface="PT Sans"/>
                <a:sym typeface="PT Sans"/>
              </a:rPr>
              <a:t>Videoproductie</a:t>
            </a:r>
            <a:endParaRPr sz="6000" b="1" i="0" u="none" strike="noStrike" cap="none">
              <a:solidFill>
                <a:srgbClr val="FFFFFF"/>
              </a:solidFill>
              <a:latin typeface="PT Sans"/>
              <a:ea typeface="PT Sans"/>
              <a:cs typeface="PT Sans"/>
              <a:sym typeface="PT Sans"/>
            </a:endParaRPr>
          </a:p>
        </p:txBody>
      </p:sp>
      <p:sp>
        <p:nvSpPr>
          <p:cNvPr id="455" name="Google Shape;455;g232d0057704_1_721"/>
          <p:cNvSpPr txBox="1"/>
          <p:nvPr/>
        </p:nvSpPr>
        <p:spPr>
          <a:xfrm>
            <a:off x="5758246" y="1553548"/>
            <a:ext cx="5034900" cy="923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Audio</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Grafische elementen</a:t>
            </a:r>
            <a:endParaRPr sz="1800" b="0" i="0" u="none" strike="noStrike" cap="none">
              <a:solidFill>
                <a:srgbClr val="D74319"/>
              </a:solidFill>
              <a:latin typeface="PT Sans"/>
              <a:ea typeface="PT Sans"/>
              <a:cs typeface="PT Sans"/>
              <a:sym typeface="PT Sans"/>
            </a:endParaRPr>
          </a:p>
          <a:p>
            <a:pPr marL="285750" marR="0" lvl="0"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Visuele uitdrukkingen, opnametechnieken</a:t>
            </a:r>
            <a:endParaRPr sz="1800" b="0" i="0" u="none" strike="noStrike" cap="none">
              <a:solidFill>
                <a:srgbClr val="D74319"/>
              </a:solidFill>
              <a:latin typeface="PT Sans"/>
              <a:ea typeface="PT Sans"/>
              <a:cs typeface="PT Sans"/>
              <a:sym typeface="PT Sans"/>
            </a:endParaRPr>
          </a:p>
        </p:txBody>
      </p:sp>
      <p:sp>
        <p:nvSpPr>
          <p:cNvPr id="456" name="Google Shape;456;g232d0057704_1_721"/>
          <p:cNvSpPr txBox="1"/>
          <p:nvPr/>
        </p:nvSpPr>
        <p:spPr>
          <a:xfrm>
            <a:off x="6607610" y="1106582"/>
            <a:ext cx="2278800" cy="369300"/>
          </a:xfrm>
          <a:prstGeom prst="rect">
            <a:avLst/>
          </a:prstGeom>
          <a:noFill/>
          <a:ln>
            <a:noFill/>
          </a:ln>
        </p:spPr>
        <p:txBody>
          <a:bodyPr spcFirstLastPara="1" wrap="square" lIns="91425" tIns="45700" rIns="91425" bIns="45700" anchor="t" anchorCtr="0">
            <a:spAutoFit/>
          </a:bodyPr>
          <a:lstStyle/>
          <a:p>
            <a:pPr marL="285750" marR="0" lvl="1" indent="-285750" algn="l" rtl="0">
              <a:lnSpc>
                <a:spcPct val="100000"/>
              </a:lnSpc>
              <a:spcBef>
                <a:spcPts val="0"/>
              </a:spcBef>
              <a:spcAft>
                <a:spcPts val="0"/>
              </a:spcAft>
              <a:buClr>
                <a:srgbClr val="D74319"/>
              </a:buClr>
              <a:buSzPts val="1800"/>
              <a:buFont typeface="Arial"/>
              <a:buChar char="•"/>
            </a:pPr>
            <a:r>
              <a:rPr lang="nl-NL" sz="1800" b="0" i="0" u="none" strike="noStrike" cap="none">
                <a:solidFill>
                  <a:srgbClr val="D74319"/>
                </a:solidFill>
                <a:latin typeface="PT Sans"/>
                <a:ea typeface="PT Sans"/>
                <a:cs typeface="PT Sans"/>
                <a:sym typeface="PT Sans"/>
              </a:rPr>
              <a:t>Synopsis</a:t>
            </a:r>
            <a:endParaRPr sz="1800" b="0" i="0" u="none" strike="noStrike" cap="none">
              <a:solidFill>
                <a:srgbClr val="D74319"/>
              </a:solidFill>
              <a:latin typeface="PT Sans"/>
              <a:ea typeface="PT Sans"/>
              <a:cs typeface="PT Sans"/>
              <a:sym typeface="PT Sans"/>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8"/>
                                        </p:tgtEl>
                                        <p:attrNameLst>
                                          <p:attrName>style.visibility</p:attrName>
                                        </p:attrNameLst>
                                      </p:cBhvr>
                                      <p:to>
                                        <p:strVal val="visible"/>
                                      </p:to>
                                    </p:set>
                                    <p:animEffect transition="in" filter="fade">
                                      <p:cBhvr>
                                        <p:cTn id="7" dur="500"/>
                                        <p:tgtEl>
                                          <p:spTgt spid="448"/>
                                        </p:tgtEl>
                                      </p:cBhvr>
                                    </p:animEffect>
                                  </p:childTnLst>
                                </p:cTn>
                              </p:par>
                              <p:par>
                                <p:cTn id="8" presetID="10" presetClass="entr" presetSubtype="0" fill="hold" nodeType="withEffect">
                                  <p:stCondLst>
                                    <p:cond delay="0"/>
                                  </p:stCondLst>
                                  <p:childTnLst>
                                    <p:set>
                                      <p:cBhvr>
                                        <p:cTn id="9" dur="1" fill="hold">
                                          <p:stCondLst>
                                            <p:cond delay="0"/>
                                          </p:stCondLst>
                                        </p:cTn>
                                        <p:tgtEl>
                                          <p:spTgt spid="449"/>
                                        </p:tgtEl>
                                        <p:attrNameLst>
                                          <p:attrName>style.visibility</p:attrName>
                                        </p:attrNameLst>
                                      </p:cBhvr>
                                      <p:to>
                                        <p:strVal val="visible"/>
                                      </p:to>
                                    </p:set>
                                    <p:animEffect transition="in" filter="fade">
                                      <p:cBhvr>
                                        <p:cTn id="10" dur="500"/>
                                        <p:tgtEl>
                                          <p:spTgt spid="449"/>
                                        </p:tgtEl>
                                      </p:cBhvr>
                                    </p:animEffect>
                                  </p:childTnLst>
                                </p:cTn>
                              </p:par>
                              <p:par>
                                <p:cTn id="11" presetID="10" presetClass="entr" presetSubtype="0" fill="hold" nodeType="withEffect">
                                  <p:stCondLst>
                                    <p:cond delay="0"/>
                                  </p:stCondLst>
                                  <p:childTnLst>
                                    <p:set>
                                      <p:cBhvr>
                                        <p:cTn id="12" dur="1" fill="hold">
                                          <p:stCondLst>
                                            <p:cond delay="0"/>
                                          </p:stCondLst>
                                        </p:cTn>
                                        <p:tgtEl>
                                          <p:spTgt spid="456"/>
                                        </p:tgtEl>
                                        <p:attrNameLst>
                                          <p:attrName>style.visibility</p:attrName>
                                        </p:attrNameLst>
                                      </p:cBhvr>
                                      <p:to>
                                        <p:strVal val="visible"/>
                                      </p:to>
                                    </p:set>
                                    <p:animEffect transition="in" filter="fade">
                                      <p:cBhvr>
                                        <p:cTn id="13" dur="500"/>
                                        <p:tgtEl>
                                          <p:spTgt spid="45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50"/>
                                        </p:tgtEl>
                                        <p:attrNameLst>
                                          <p:attrName>style.visibility</p:attrName>
                                        </p:attrNameLst>
                                      </p:cBhvr>
                                      <p:to>
                                        <p:strVal val="visible"/>
                                      </p:to>
                                    </p:set>
                                    <p:animEffect transition="in" filter="fade">
                                      <p:cBhvr>
                                        <p:cTn id="18" dur="500"/>
                                        <p:tgtEl>
                                          <p:spTgt spid="450"/>
                                        </p:tgtEl>
                                      </p:cBhvr>
                                    </p:animEffect>
                                  </p:childTnLst>
                                </p:cTn>
                              </p:par>
                              <p:par>
                                <p:cTn id="19" presetID="10" presetClass="entr" presetSubtype="0" fill="hold" nodeType="withEffect">
                                  <p:stCondLst>
                                    <p:cond delay="0"/>
                                  </p:stCondLst>
                                  <p:childTnLst>
                                    <p:set>
                                      <p:cBhvr>
                                        <p:cTn id="20" dur="1" fill="hold">
                                          <p:stCondLst>
                                            <p:cond delay="0"/>
                                          </p:stCondLst>
                                        </p:cTn>
                                        <p:tgtEl>
                                          <p:spTgt spid="455"/>
                                        </p:tgtEl>
                                        <p:attrNameLst>
                                          <p:attrName>style.visibility</p:attrName>
                                        </p:attrNameLst>
                                      </p:cBhvr>
                                      <p:to>
                                        <p:strVal val="visible"/>
                                      </p:to>
                                    </p:set>
                                    <p:animEffect transition="in" filter="fade">
                                      <p:cBhvr>
                                        <p:cTn id="21" dur="500"/>
                                        <p:tgtEl>
                                          <p:spTgt spid="45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51"/>
                                        </p:tgtEl>
                                        <p:attrNameLst>
                                          <p:attrName>style.visibility</p:attrName>
                                        </p:attrNameLst>
                                      </p:cBhvr>
                                      <p:to>
                                        <p:strVal val="visible"/>
                                      </p:to>
                                    </p:set>
                                    <p:animEffect transition="in" filter="fade">
                                      <p:cBhvr>
                                        <p:cTn id="26" dur="500"/>
                                        <p:tgtEl>
                                          <p:spTgt spid="45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52"/>
                                        </p:tgtEl>
                                        <p:attrNameLst>
                                          <p:attrName>style.visibility</p:attrName>
                                        </p:attrNameLst>
                                      </p:cBhvr>
                                      <p:to>
                                        <p:strVal val="visible"/>
                                      </p:to>
                                    </p:set>
                                    <p:animEffect transition="in" filter="fade">
                                      <p:cBhvr>
                                        <p:cTn id="31" dur="500"/>
                                        <p:tgtEl>
                                          <p:spTgt spid="45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53"/>
                                        </p:tgtEl>
                                        <p:attrNameLst>
                                          <p:attrName>style.visibility</p:attrName>
                                        </p:attrNameLst>
                                      </p:cBhvr>
                                      <p:to>
                                        <p:strVal val="visible"/>
                                      </p:to>
                                    </p:set>
                                    <p:animEffect transition="in" filter="fade">
                                      <p:cBhvr>
                                        <p:cTn id="36" dur="500"/>
                                        <p:tgtEl>
                                          <p:spTgt spid="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16"/>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sp>
        <p:nvSpPr>
          <p:cNvPr id="463" name="Google Shape;463;p16"/>
          <p:cNvSpPr txBox="1">
            <a:spLocks noGrp="1"/>
          </p:cNvSpPr>
          <p:nvPr>
            <p:ph type="title"/>
          </p:nvPr>
        </p:nvSpPr>
        <p:spPr>
          <a:xfrm>
            <a:off x="825500" y="4189972"/>
            <a:ext cx="10541000" cy="83753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nl-NL" sz="6000"/>
              <a:t>Video-inhoud consumeren op sociale media</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pic>
        <p:nvPicPr>
          <p:cNvPr id="469" name="Google Shape;469;p17"/>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pic>
        <p:nvPicPr>
          <p:cNvPr id="470" name="Google Shape;470;p17"/>
          <p:cNvPicPr preferRelativeResize="0"/>
          <p:nvPr/>
        </p:nvPicPr>
        <p:blipFill rotWithShape="1">
          <a:blip r:embed="rId4">
            <a:alphaModFix/>
          </a:blip>
          <a:srcRect/>
          <a:stretch/>
        </p:blipFill>
        <p:spPr>
          <a:xfrm>
            <a:off x="2283128" y="3429000"/>
            <a:ext cx="7651143" cy="1390008"/>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pic>
        <p:nvPicPr>
          <p:cNvPr id="476" name="Google Shape;476;p18"/>
          <p:cNvPicPr preferRelativeResize="0">
            <a:picLocks noGrp="1"/>
          </p:cNvPicPr>
          <p:nvPr>
            <p:ph type="pic" idx="2"/>
          </p:nvPr>
        </p:nvPicPr>
        <p:blipFill rotWithShape="1">
          <a:blip r:embed="rId3">
            <a:alphaModFix/>
          </a:blip>
          <a:srcRect t="25000" b="25000"/>
          <a:stretch/>
        </p:blipFill>
        <p:spPr>
          <a:xfrm>
            <a:off x="0" y="1"/>
            <a:ext cx="12192000" cy="3428999"/>
          </a:xfrm>
          <a:prstGeom prst="rect">
            <a:avLst/>
          </a:prstGeom>
          <a:solidFill>
            <a:srgbClr val="D3EEEF"/>
          </a:solidFill>
          <a:ln>
            <a:noFill/>
          </a:ln>
        </p:spPr>
      </p:pic>
      <p:sp>
        <p:nvSpPr>
          <p:cNvPr id="477" name="Google Shape;477;p18"/>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nl-NL"/>
              <a:t>"Voorover leunen</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77"/>
                                        </p:tgtEl>
                                        <p:attrNameLst>
                                          <p:attrName>style.visibility</p:attrName>
                                        </p:attrNameLst>
                                      </p:cBhvr>
                                      <p:to>
                                        <p:strVal val="visible"/>
                                      </p:to>
                                    </p:set>
                                    <p:animEffect transition="in" filter="fade">
                                      <p:cBhvr>
                                        <p:cTn id="7" dur="700"/>
                                        <p:tgtEl>
                                          <p:spTgt spid="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3" name="Google Shape;483;p19" descr="Vrouw kijkt in trein video op mobiele telefoon."/>
          <p:cNvPicPr preferRelativeResize="0"/>
          <p:nvPr/>
        </p:nvPicPr>
        <p:blipFill rotWithShape="1">
          <a:blip r:embed="rId3">
            <a:alphaModFix amt="60000"/>
          </a:blip>
          <a:srcRect t="5992" b="9738"/>
          <a:stretch/>
        </p:blipFill>
        <p:spPr>
          <a:xfrm>
            <a:off x="1590472" y="0"/>
            <a:ext cx="9011055" cy="4859963"/>
          </a:xfrm>
          <a:prstGeom prst="rect">
            <a:avLst/>
          </a:prstGeom>
          <a:noFill/>
          <a:ln>
            <a:noFill/>
          </a:ln>
        </p:spPr>
      </p:pic>
      <p:sp>
        <p:nvSpPr>
          <p:cNvPr id="484" name="Google Shape;484;p19"/>
          <p:cNvSpPr txBox="1">
            <a:spLocks noGrp="1"/>
          </p:cNvSpPr>
          <p:nvPr>
            <p:ph type="title"/>
          </p:nvPr>
        </p:nvSpPr>
        <p:spPr>
          <a:xfrm>
            <a:off x="1922833" y="4401462"/>
            <a:ext cx="8346332" cy="132556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5200"/>
              <a:buFont typeface="Arial"/>
              <a:buNone/>
            </a:pPr>
            <a:r>
              <a:rPr lang="nl-NL"/>
              <a:t>"Leun achterover" moment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84"/>
                                        </p:tgtEl>
                                        <p:attrNameLst>
                                          <p:attrName>style.visibility</p:attrName>
                                        </p:attrNameLst>
                                      </p:cBhvr>
                                      <p:to>
                                        <p:strVal val="visible"/>
                                      </p:to>
                                    </p:set>
                                    <p:animEffect transition="in" filter="fade">
                                      <p:cBhvr>
                                        <p:cTn id="7" dur="400"/>
                                        <p:tgtEl>
                                          <p:spTgt spid="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pic>
        <p:nvPicPr>
          <p:cNvPr id="490" name="Google Shape;490;p21" title="Vector van personen"/>
          <p:cNvPicPr preferRelativeResize="0"/>
          <p:nvPr/>
        </p:nvPicPr>
        <p:blipFill rotWithShape="1">
          <a:blip r:embed="rId3">
            <a:alphaModFix/>
          </a:blip>
          <a:srcRect/>
          <a:stretch/>
        </p:blipFill>
        <p:spPr>
          <a:xfrm>
            <a:off x="0" y="-87946"/>
            <a:ext cx="12192001" cy="6945946"/>
          </a:xfrm>
          <a:prstGeom prst="rect">
            <a:avLst/>
          </a:prstGeom>
          <a:noFill/>
          <a:ln>
            <a:noFill/>
          </a:ln>
        </p:spPr>
      </p:pic>
      <p:pic>
        <p:nvPicPr>
          <p:cNvPr id="491" name="Google Shape;491;p21"/>
          <p:cNvPicPr preferRelativeResize="0"/>
          <p:nvPr/>
        </p:nvPicPr>
        <p:blipFill rotWithShape="1">
          <a:blip r:embed="rId4">
            <a:alphaModFix/>
          </a:blip>
          <a:srcRect r="63278"/>
          <a:stretch/>
        </p:blipFill>
        <p:spPr>
          <a:xfrm>
            <a:off x="10251499" y="5926181"/>
            <a:ext cx="1698957" cy="651223"/>
          </a:xfrm>
          <a:prstGeom prst="rect">
            <a:avLst/>
          </a:prstGeom>
          <a:noFill/>
          <a:ln>
            <a:noFill/>
          </a:ln>
        </p:spPr>
      </p:pic>
      <p:pic>
        <p:nvPicPr>
          <p:cNvPr id="492" name="Google Shape;492;p21"/>
          <p:cNvPicPr preferRelativeResize="0"/>
          <p:nvPr/>
        </p:nvPicPr>
        <p:blipFill rotWithShape="1">
          <a:blip r:embed="rId5">
            <a:alphaModFix/>
          </a:blip>
          <a:srcRect/>
          <a:stretch/>
        </p:blipFill>
        <p:spPr>
          <a:xfrm>
            <a:off x="-106680" y="6525318"/>
            <a:ext cx="12405360" cy="507896"/>
          </a:xfrm>
          <a:prstGeom prst="rect">
            <a:avLst/>
          </a:prstGeom>
          <a:noFill/>
          <a:ln>
            <a:noFill/>
          </a:ln>
        </p:spPr>
      </p:pic>
      <p:pic>
        <p:nvPicPr>
          <p:cNvPr id="493" name="Google Shape;493;p21"/>
          <p:cNvPicPr preferRelativeResize="0"/>
          <p:nvPr/>
        </p:nvPicPr>
        <p:blipFill rotWithShape="1">
          <a:blip r:embed="rId6">
            <a:alphaModFix/>
          </a:blip>
          <a:srcRect l="3024" r="3023"/>
          <a:stretch/>
        </p:blipFill>
        <p:spPr>
          <a:xfrm>
            <a:off x="251704" y="6029074"/>
            <a:ext cx="2342197" cy="51853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0"/>
                                        </p:tgtEl>
                                        <p:attrNameLst>
                                          <p:attrName>style.visibility</p:attrName>
                                        </p:attrNameLst>
                                      </p:cBhvr>
                                      <p:to>
                                        <p:strVal val="visible"/>
                                      </p:to>
                                    </p:set>
                                    <p:animEffect transition="in" filter="fade">
                                      <p:cBhvr>
                                        <p:cTn id="7" dur="5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pic>
        <p:nvPicPr>
          <p:cNvPr id="499" name="Google Shape;499;p22" descr="Afbeelding met tekst&#10;&#10;Automatisch gegenereerde beschrijving">
            <a:hlinkClick r:id="rId3"/>
          </p:cNvPr>
          <p:cNvPicPr preferRelativeResize="0"/>
          <p:nvPr/>
        </p:nvPicPr>
        <p:blipFill rotWithShape="1">
          <a:blip r:embed="rId4">
            <a:alphaModFix/>
          </a:blip>
          <a:srcRect t="1186" b="11282"/>
          <a:stretch/>
        </p:blipFill>
        <p:spPr>
          <a:xfrm>
            <a:off x="4583853" y="1761071"/>
            <a:ext cx="6808098" cy="3828846"/>
          </a:xfrm>
          <a:prstGeom prst="rect">
            <a:avLst/>
          </a:prstGeom>
          <a:noFill/>
          <a:ln>
            <a:noFill/>
          </a:ln>
        </p:spPr>
      </p:pic>
      <p:sp>
        <p:nvSpPr>
          <p:cNvPr id="500" name="Google Shape;500;p22"/>
          <p:cNvSpPr txBox="1"/>
          <p:nvPr/>
        </p:nvSpPr>
        <p:spPr>
          <a:xfrm>
            <a:off x="800049" y="2796222"/>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Voer</a:t>
            </a:r>
            <a:endParaRPr sz="1200" b="0" i="0" u="none" strike="noStrike" cap="none">
              <a:solidFill>
                <a:srgbClr val="161249"/>
              </a:solidFill>
              <a:latin typeface="Arial"/>
              <a:ea typeface="Arial"/>
              <a:cs typeface="Arial"/>
              <a:sym typeface="Arial"/>
            </a:endParaRPr>
          </a:p>
        </p:txBody>
      </p:sp>
      <p:pic>
        <p:nvPicPr>
          <p:cNvPr id="501" name="Google Shape;501;p22"/>
          <p:cNvPicPr preferRelativeResize="0"/>
          <p:nvPr/>
        </p:nvPicPr>
        <p:blipFill rotWithShape="1">
          <a:blip r:embed="rId5">
            <a:alphaModFix/>
          </a:blip>
          <a:srcRect/>
          <a:stretch/>
        </p:blipFill>
        <p:spPr>
          <a:xfrm>
            <a:off x="1747235" y="1029982"/>
            <a:ext cx="1462177" cy="1462177"/>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pic>
        <p:nvPicPr>
          <p:cNvPr id="507" name="Google Shape;507;p23"/>
          <p:cNvPicPr preferRelativeResize="0"/>
          <p:nvPr/>
        </p:nvPicPr>
        <p:blipFill rotWithShape="1">
          <a:blip r:embed="rId3">
            <a:alphaModFix/>
          </a:blip>
          <a:srcRect/>
          <a:stretch/>
        </p:blipFill>
        <p:spPr>
          <a:xfrm>
            <a:off x="4990121" y="292501"/>
            <a:ext cx="6401830" cy="5761646"/>
          </a:xfrm>
          <a:prstGeom prst="rect">
            <a:avLst/>
          </a:prstGeom>
          <a:noFill/>
          <a:ln>
            <a:noFill/>
          </a:ln>
        </p:spPr>
      </p:pic>
      <p:sp>
        <p:nvSpPr>
          <p:cNvPr id="508" name="Google Shape;508;p23"/>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Voer</a:t>
            </a:r>
            <a:endParaRPr sz="1200" b="0" i="0" u="none" strike="noStrike" cap="none">
              <a:solidFill>
                <a:srgbClr val="161249"/>
              </a:solidFill>
              <a:latin typeface="Arial"/>
              <a:ea typeface="Arial"/>
              <a:cs typeface="Arial"/>
              <a:sym typeface="Arial"/>
            </a:endParaRPr>
          </a:p>
        </p:txBody>
      </p:sp>
      <p:pic>
        <p:nvPicPr>
          <p:cNvPr id="509" name="Google Shape;509;p23"/>
          <p:cNvPicPr preferRelativeResize="0"/>
          <p:nvPr/>
        </p:nvPicPr>
        <p:blipFill rotWithShape="1">
          <a:blip r:embed="rId4">
            <a:alphaModFix/>
          </a:blip>
          <a:srcRect/>
          <a:stretch/>
        </p:blipFill>
        <p:spPr>
          <a:xfrm>
            <a:off x="1747235" y="1029982"/>
            <a:ext cx="1462177" cy="1462177"/>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sp>
        <p:nvSpPr>
          <p:cNvPr id="515" name="Google Shape;515;p24"/>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Verhalen</a:t>
            </a:r>
            <a:endParaRPr sz="4800" b="1" i="0" u="none" strike="noStrike" cap="none">
              <a:solidFill>
                <a:srgbClr val="161249"/>
              </a:solidFill>
              <a:latin typeface="Arial"/>
              <a:ea typeface="Arial"/>
              <a:cs typeface="Arial"/>
              <a:sym typeface="Arial"/>
            </a:endParaRPr>
          </a:p>
        </p:txBody>
      </p:sp>
      <p:pic>
        <p:nvPicPr>
          <p:cNvPr id="516" name="Google Shape;516;p24"/>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17" name="Google Shape;517;p24"/>
          <p:cNvPicPr preferRelativeResize="0"/>
          <p:nvPr/>
        </p:nvPicPr>
        <p:blipFill rotWithShape="1">
          <a:blip r:embed="rId4">
            <a:alphaModFix/>
          </a:blip>
          <a:srcRect/>
          <a:stretch/>
        </p:blipFill>
        <p:spPr>
          <a:xfrm>
            <a:off x="4205595" y="1428429"/>
            <a:ext cx="7659615" cy="400114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5"/>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Haspels</a:t>
            </a:r>
            <a:endParaRPr sz="1200" b="0" i="0" u="none" strike="noStrike" cap="none">
              <a:solidFill>
                <a:srgbClr val="161249"/>
              </a:solidFill>
              <a:latin typeface="Arial"/>
              <a:ea typeface="Arial"/>
              <a:cs typeface="Arial"/>
              <a:sym typeface="Arial"/>
            </a:endParaRPr>
          </a:p>
        </p:txBody>
      </p:sp>
      <p:pic>
        <p:nvPicPr>
          <p:cNvPr id="524" name="Google Shape;524;p25"/>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25" name="Google Shape;525;p25" descr="Afbeelding met tekst&#10;&#10;Automatisch gegenereerde beschrijving">
            <a:hlinkClick r:id="rId4"/>
          </p:cNvPr>
          <p:cNvPicPr preferRelativeResize="0"/>
          <p:nvPr/>
        </p:nvPicPr>
        <p:blipFill rotWithShape="1">
          <a:blip r:embed="rId5">
            <a:alphaModFix/>
          </a:blip>
          <a:srcRect/>
          <a:stretch/>
        </p:blipFill>
        <p:spPr>
          <a:xfrm>
            <a:off x="5465887" y="1242204"/>
            <a:ext cx="5460645" cy="4882551"/>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27"/>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Instragram</a:t>
            </a:r>
            <a:endParaRPr sz="48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Gidsen</a:t>
            </a:r>
            <a:endParaRPr sz="1200" b="0" i="0" u="none" strike="noStrike" cap="none">
              <a:solidFill>
                <a:srgbClr val="161249"/>
              </a:solidFill>
              <a:latin typeface="Arial"/>
              <a:ea typeface="Arial"/>
              <a:cs typeface="Arial"/>
              <a:sym typeface="Arial"/>
            </a:endParaRPr>
          </a:p>
        </p:txBody>
      </p:sp>
      <p:pic>
        <p:nvPicPr>
          <p:cNvPr id="532" name="Google Shape;532;p27"/>
          <p:cNvPicPr preferRelativeResize="0"/>
          <p:nvPr/>
        </p:nvPicPr>
        <p:blipFill rotWithShape="1">
          <a:blip r:embed="rId3">
            <a:alphaModFix/>
          </a:blip>
          <a:srcRect/>
          <a:stretch/>
        </p:blipFill>
        <p:spPr>
          <a:xfrm>
            <a:off x="1747235" y="1029982"/>
            <a:ext cx="1462177" cy="1462177"/>
          </a:xfrm>
          <a:prstGeom prst="rect">
            <a:avLst/>
          </a:prstGeom>
          <a:noFill/>
          <a:ln>
            <a:noFill/>
          </a:ln>
        </p:spPr>
      </p:pic>
      <p:pic>
        <p:nvPicPr>
          <p:cNvPr id="533" name="Google Shape;533;p27"/>
          <p:cNvPicPr preferRelativeResize="0"/>
          <p:nvPr/>
        </p:nvPicPr>
        <p:blipFill rotWithShape="1">
          <a:blip r:embed="rId4">
            <a:alphaModFix/>
          </a:blip>
          <a:srcRect/>
          <a:stretch/>
        </p:blipFill>
        <p:spPr>
          <a:xfrm>
            <a:off x="4419600" y="1018723"/>
            <a:ext cx="7772400" cy="4820554"/>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pic>
        <p:nvPicPr>
          <p:cNvPr id="539" name="Google Shape;539;p28"/>
          <p:cNvPicPr preferRelativeResize="0"/>
          <p:nvPr/>
        </p:nvPicPr>
        <p:blipFill rotWithShape="1">
          <a:blip r:embed="rId3">
            <a:alphaModFix/>
          </a:blip>
          <a:srcRect/>
          <a:stretch/>
        </p:blipFill>
        <p:spPr>
          <a:xfrm>
            <a:off x="1747235" y="1089660"/>
            <a:ext cx="1462177" cy="1462177"/>
          </a:xfrm>
          <a:prstGeom prst="rect">
            <a:avLst/>
          </a:prstGeom>
          <a:noFill/>
          <a:ln>
            <a:noFill/>
          </a:ln>
        </p:spPr>
      </p:pic>
      <p:sp>
        <p:nvSpPr>
          <p:cNvPr id="540" name="Google Shape;540;p28"/>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Tijdlijn</a:t>
            </a:r>
            <a:endParaRPr sz="1200" b="0" i="0" u="none" strike="noStrike" cap="none">
              <a:solidFill>
                <a:srgbClr val="161249"/>
              </a:solidFill>
              <a:latin typeface="Arial"/>
              <a:ea typeface="Arial"/>
              <a:cs typeface="Arial"/>
              <a:sym typeface="Arial"/>
            </a:endParaRPr>
          </a:p>
        </p:txBody>
      </p:sp>
      <p:pic>
        <p:nvPicPr>
          <p:cNvPr id="541" name="Google Shape;541;p28" descr="Timeline Facebook: voor iedereen te gebruiken! | Best4u Group"/>
          <p:cNvPicPr preferRelativeResize="0"/>
          <p:nvPr/>
        </p:nvPicPr>
        <p:blipFill rotWithShape="1">
          <a:blip r:embed="rId4">
            <a:alphaModFix/>
          </a:blip>
          <a:srcRect/>
          <a:stretch/>
        </p:blipFill>
        <p:spPr>
          <a:xfrm>
            <a:off x="4893368" y="116295"/>
            <a:ext cx="5152562" cy="644070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29" descr="Afbeelding met tekst, kop&#10;&#10;Automatisch gegenereerde beschrijving">
            <a:hlinkClick r:id="rId3"/>
          </p:cNvPr>
          <p:cNvPicPr preferRelativeResize="0"/>
          <p:nvPr/>
        </p:nvPicPr>
        <p:blipFill rotWithShape="1">
          <a:blip r:embed="rId4">
            <a:alphaModFix/>
          </a:blip>
          <a:srcRect/>
          <a:stretch/>
        </p:blipFill>
        <p:spPr>
          <a:xfrm>
            <a:off x="4054048" y="305651"/>
            <a:ext cx="6092763" cy="6061992"/>
          </a:xfrm>
          <a:prstGeom prst="rect">
            <a:avLst/>
          </a:prstGeom>
          <a:noFill/>
          <a:ln>
            <a:noFill/>
          </a:ln>
          <a:effectLst>
            <a:outerShdw blurRad="63500" sx="102000" sy="102000" algn="ctr" rotWithShape="0">
              <a:srgbClr val="000000">
                <a:alpha val="40000"/>
              </a:srgbClr>
            </a:outerShdw>
          </a:effectLst>
        </p:spPr>
      </p:pic>
      <p:pic>
        <p:nvPicPr>
          <p:cNvPr id="548" name="Google Shape;548;p29"/>
          <p:cNvPicPr preferRelativeResize="0"/>
          <p:nvPr/>
        </p:nvPicPr>
        <p:blipFill rotWithShape="1">
          <a:blip r:embed="rId5">
            <a:alphaModFix/>
          </a:blip>
          <a:srcRect/>
          <a:stretch/>
        </p:blipFill>
        <p:spPr>
          <a:xfrm>
            <a:off x="1747235" y="1089660"/>
            <a:ext cx="1462177" cy="1462177"/>
          </a:xfrm>
          <a:prstGeom prst="rect">
            <a:avLst/>
          </a:prstGeom>
          <a:noFill/>
          <a:ln>
            <a:noFill/>
          </a:ln>
        </p:spPr>
      </p:pic>
      <p:sp>
        <p:nvSpPr>
          <p:cNvPr id="549" name="Google Shape;549;p29"/>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Verhalen</a:t>
            </a:r>
            <a:endParaRPr sz="4800" b="1" i="0" u="none" strike="noStrike" cap="none">
              <a:solidFill>
                <a:srgbClr val="1612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30"/>
          <p:cNvPicPr preferRelativeResize="0"/>
          <p:nvPr/>
        </p:nvPicPr>
        <p:blipFill rotWithShape="1">
          <a:blip r:embed="rId3">
            <a:alphaModFix/>
          </a:blip>
          <a:srcRect/>
          <a:stretch/>
        </p:blipFill>
        <p:spPr>
          <a:xfrm>
            <a:off x="1747235" y="1089660"/>
            <a:ext cx="1462177" cy="1462177"/>
          </a:xfrm>
          <a:prstGeom prst="rect">
            <a:avLst/>
          </a:prstGeom>
          <a:noFill/>
          <a:ln>
            <a:noFill/>
          </a:ln>
        </p:spPr>
      </p:pic>
      <p:sp>
        <p:nvSpPr>
          <p:cNvPr id="556" name="Google Shape;556;p30"/>
          <p:cNvSpPr txBox="1"/>
          <p:nvPr/>
        </p:nvSpPr>
        <p:spPr>
          <a:xfrm>
            <a:off x="800049" y="2551837"/>
            <a:ext cx="3356550" cy="15696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Facebook</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4800" b="1" i="0" u="none" strike="noStrike" cap="none">
                <a:solidFill>
                  <a:srgbClr val="161249"/>
                </a:solidFill>
                <a:latin typeface="Arial"/>
                <a:ea typeface="Arial"/>
                <a:cs typeface="Arial"/>
                <a:sym typeface="Arial"/>
              </a:rPr>
              <a:t>Kijk op</a:t>
            </a:r>
            <a:endParaRPr sz="1200" b="0" i="0" u="none" strike="noStrike" cap="none">
              <a:solidFill>
                <a:srgbClr val="161249"/>
              </a:solidFill>
              <a:latin typeface="Arial"/>
              <a:ea typeface="Arial"/>
              <a:cs typeface="Arial"/>
              <a:sym typeface="Arial"/>
            </a:endParaRPr>
          </a:p>
        </p:txBody>
      </p:sp>
      <p:pic>
        <p:nvPicPr>
          <p:cNvPr id="557" name="Google Shape;557;p30"/>
          <p:cNvPicPr preferRelativeResize="0"/>
          <p:nvPr/>
        </p:nvPicPr>
        <p:blipFill rotWithShape="1">
          <a:blip r:embed="rId4">
            <a:alphaModFix/>
          </a:blip>
          <a:srcRect/>
          <a:stretch/>
        </p:blipFill>
        <p:spPr>
          <a:xfrm>
            <a:off x="4156598" y="1089660"/>
            <a:ext cx="7772400" cy="4647647"/>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pic>
        <p:nvPicPr>
          <p:cNvPr id="563" name="Google Shape;563;p31" descr="Linkedin - Free social media icons"/>
          <p:cNvPicPr preferRelativeResize="0"/>
          <p:nvPr/>
        </p:nvPicPr>
        <p:blipFill rotWithShape="1">
          <a:blip r:embed="rId3">
            <a:alphaModFix/>
          </a:blip>
          <a:srcRect/>
          <a:stretch/>
        </p:blipFill>
        <p:spPr>
          <a:xfrm>
            <a:off x="1747234" y="1105176"/>
            <a:ext cx="1446661" cy="1446661"/>
          </a:xfrm>
          <a:prstGeom prst="rect">
            <a:avLst/>
          </a:prstGeom>
          <a:noFill/>
          <a:ln>
            <a:noFill/>
          </a:ln>
        </p:spPr>
      </p:pic>
      <p:sp>
        <p:nvSpPr>
          <p:cNvPr id="564" name="Google Shape;564;p31"/>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Voer</a:t>
            </a:r>
            <a:endParaRPr sz="1400" b="0" i="0" u="none" strike="noStrike" cap="none">
              <a:solidFill>
                <a:srgbClr val="161249"/>
              </a:solidFill>
              <a:latin typeface="Arial"/>
              <a:ea typeface="Arial"/>
              <a:cs typeface="Arial"/>
              <a:sym typeface="Arial"/>
            </a:endParaRPr>
          </a:p>
        </p:txBody>
      </p:sp>
      <p:pic>
        <p:nvPicPr>
          <p:cNvPr id="565" name="Google Shape;565;p31" descr="Afbeelding met tekst&#10;&#10;Automatisch gegenereerde beschrijving"/>
          <p:cNvPicPr preferRelativeResize="0"/>
          <p:nvPr/>
        </p:nvPicPr>
        <p:blipFill rotWithShape="1">
          <a:blip r:embed="rId4">
            <a:alphaModFix/>
          </a:blip>
          <a:srcRect/>
          <a:stretch/>
        </p:blipFill>
        <p:spPr>
          <a:xfrm>
            <a:off x="4224043" y="787940"/>
            <a:ext cx="6316680" cy="576161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pic>
        <p:nvPicPr>
          <p:cNvPr id="571" name="Google Shape;571;p32" descr="Linkedin - Free social media icons"/>
          <p:cNvPicPr preferRelativeResize="0"/>
          <p:nvPr/>
        </p:nvPicPr>
        <p:blipFill rotWithShape="1">
          <a:blip r:embed="rId3">
            <a:alphaModFix/>
          </a:blip>
          <a:srcRect/>
          <a:stretch/>
        </p:blipFill>
        <p:spPr>
          <a:xfrm>
            <a:off x="1747234" y="1105176"/>
            <a:ext cx="1446661" cy="1446661"/>
          </a:xfrm>
          <a:prstGeom prst="rect">
            <a:avLst/>
          </a:prstGeom>
          <a:noFill/>
          <a:ln>
            <a:noFill/>
          </a:ln>
        </p:spPr>
      </p:pic>
      <p:sp>
        <p:nvSpPr>
          <p:cNvPr id="572" name="Google Shape;572;p32"/>
          <p:cNvSpPr txBox="1"/>
          <p:nvPr/>
        </p:nvSpPr>
        <p:spPr>
          <a:xfrm>
            <a:off x="800049" y="2551837"/>
            <a:ext cx="3356550" cy="17543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LinkedIn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Verhalen</a:t>
            </a:r>
            <a:endParaRPr sz="5400" b="1" i="0" u="none" strike="noStrike" cap="none">
              <a:solidFill>
                <a:srgbClr val="161249"/>
              </a:solidFill>
              <a:latin typeface="Arial"/>
              <a:ea typeface="Arial"/>
              <a:cs typeface="Arial"/>
              <a:sym typeface="Arial"/>
            </a:endParaRPr>
          </a:p>
        </p:txBody>
      </p:sp>
      <p:sp>
        <p:nvSpPr>
          <p:cNvPr id="573" name="Google Shape;573;p32"/>
          <p:cNvSpPr txBox="1"/>
          <p:nvPr/>
        </p:nvSpPr>
        <p:spPr>
          <a:xfrm>
            <a:off x="4705760" y="3321996"/>
            <a:ext cx="7486240" cy="267761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rgbClr val="161249"/>
                </a:solidFill>
                <a:latin typeface="Arial"/>
                <a:ea typeface="Arial"/>
                <a:cs typeface="Arial"/>
                <a:sym typeface="Arial"/>
              </a:rPr>
              <a:t>LinkedIn noemt 3 grote voordelen van LinkedIn Stories:</a:t>
            </a:r>
            <a:endParaRPr sz="24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Laat je van je professionele kant zien op een menselijke manier.</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Deel je dagelijkse activiteiten op het werk op een creatieve en informele manier.</a:t>
            </a:r>
            <a:endParaRPr sz="20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nl-NL" sz="2000" b="0" i="0" u="none" strike="noStrike" cap="none">
                <a:solidFill>
                  <a:srgbClr val="161249"/>
                </a:solidFill>
                <a:latin typeface="Arial"/>
                <a:ea typeface="Arial"/>
                <a:cs typeface="Arial"/>
                <a:sym typeface="Arial"/>
              </a:rPr>
              <a:t>Laat je community groeien door actief contact te zoeken, relaties te onderhouden en content te delen.</a:t>
            </a:r>
            <a:endParaRPr sz="2000" b="0" i="0" u="none" strike="noStrike" cap="none">
              <a:solidFill>
                <a:srgbClr val="161249"/>
              </a:solidFill>
              <a:latin typeface="Arial"/>
              <a:ea typeface="Arial"/>
              <a:cs typeface="Arial"/>
              <a:sym typeface="Arial"/>
            </a:endParaRPr>
          </a:p>
        </p:txBody>
      </p:sp>
      <p:pic>
        <p:nvPicPr>
          <p:cNvPr id="574" name="Google Shape;574;p32"/>
          <p:cNvPicPr preferRelativeResize="0"/>
          <p:nvPr/>
        </p:nvPicPr>
        <p:blipFill rotWithShape="1">
          <a:blip r:embed="rId4">
            <a:alphaModFix/>
          </a:blip>
          <a:srcRect/>
          <a:stretch/>
        </p:blipFill>
        <p:spPr>
          <a:xfrm>
            <a:off x="4705760" y="267757"/>
            <a:ext cx="7048500" cy="2946400"/>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pic>
        <p:nvPicPr>
          <p:cNvPr id="580" name="Google Shape;580;p33" descr="Snapchat Logo, symbol, meaning, history, PNG, brand"/>
          <p:cNvPicPr preferRelativeResize="0"/>
          <p:nvPr/>
        </p:nvPicPr>
        <p:blipFill rotWithShape="1">
          <a:blip r:embed="rId3">
            <a:alphaModFix/>
          </a:blip>
          <a:srcRect/>
          <a:stretch/>
        </p:blipFill>
        <p:spPr>
          <a:xfrm>
            <a:off x="1085710" y="1105176"/>
            <a:ext cx="2785227" cy="1569012"/>
          </a:xfrm>
          <a:prstGeom prst="rect">
            <a:avLst/>
          </a:prstGeom>
          <a:noFill/>
          <a:ln>
            <a:noFill/>
          </a:ln>
        </p:spPr>
      </p:pic>
      <p:sp>
        <p:nvSpPr>
          <p:cNvPr id="581" name="Google Shape;581;p33"/>
          <p:cNvSpPr txBox="1"/>
          <p:nvPr/>
        </p:nvSpPr>
        <p:spPr>
          <a:xfrm>
            <a:off x="800048" y="267418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Snapchat</a:t>
            </a:r>
            <a:endParaRPr sz="1400" b="0" i="0" u="none" strike="noStrike" cap="none">
              <a:solidFill>
                <a:srgbClr val="161249"/>
              </a:solidFill>
              <a:latin typeface="Arial"/>
              <a:ea typeface="Arial"/>
              <a:cs typeface="Arial"/>
              <a:sym typeface="Arial"/>
            </a:endParaRPr>
          </a:p>
        </p:txBody>
      </p:sp>
      <p:pic>
        <p:nvPicPr>
          <p:cNvPr id="582" name="Google Shape;582;p33" descr="How to Use Snapchat: A Beginner's Guide - ShareThis"/>
          <p:cNvPicPr preferRelativeResize="0"/>
          <p:nvPr/>
        </p:nvPicPr>
        <p:blipFill rotWithShape="1">
          <a:blip r:embed="rId4">
            <a:alphaModFix/>
          </a:blip>
          <a:srcRect/>
          <a:stretch/>
        </p:blipFill>
        <p:spPr>
          <a:xfrm>
            <a:off x="4750883" y="1105176"/>
            <a:ext cx="7140363" cy="4094552"/>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pic>
        <p:nvPicPr>
          <p:cNvPr id="588" name="Google Shape;588;p34"/>
          <p:cNvPicPr preferRelativeResize="0"/>
          <p:nvPr/>
        </p:nvPicPr>
        <p:blipFill rotWithShape="1">
          <a:blip r:embed="rId3">
            <a:alphaModFix/>
          </a:blip>
          <a:srcRect/>
          <a:stretch/>
        </p:blipFill>
        <p:spPr>
          <a:xfrm>
            <a:off x="5400135" y="1121831"/>
            <a:ext cx="6223992" cy="4614338"/>
          </a:xfrm>
          <a:prstGeom prst="rect">
            <a:avLst/>
          </a:prstGeom>
          <a:noFill/>
          <a:ln>
            <a:noFill/>
          </a:ln>
          <a:effectLst>
            <a:outerShdw blurRad="63500" sx="102000" sy="102000" algn="ctr" rotWithShape="0">
              <a:srgbClr val="000000">
                <a:alpha val="40000"/>
              </a:srgbClr>
            </a:outerShdw>
          </a:effectLst>
        </p:spPr>
      </p:pic>
      <p:pic>
        <p:nvPicPr>
          <p:cNvPr id="589" name="Google Shape;589;p34" descr="THE NEW TIKTOK LOGO PNG FOR 2023"/>
          <p:cNvPicPr preferRelativeResize="0"/>
          <p:nvPr/>
        </p:nvPicPr>
        <p:blipFill rotWithShape="1">
          <a:blip r:embed="rId4">
            <a:alphaModFix/>
          </a:blip>
          <a:srcRect/>
          <a:stretch/>
        </p:blipFill>
        <p:spPr>
          <a:xfrm>
            <a:off x="1757212" y="1265901"/>
            <a:ext cx="1227527" cy="1382407"/>
          </a:xfrm>
          <a:prstGeom prst="rect">
            <a:avLst/>
          </a:prstGeom>
          <a:noFill/>
          <a:ln>
            <a:noFill/>
          </a:ln>
        </p:spPr>
      </p:pic>
      <p:sp>
        <p:nvSpPr>
          <p:cNvPr id="590" name="Google Shape;590;p34"/>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pic>
        <p:nvPicPr>
          <p:cNvPr id="596" name="Google Shape;596;p35" descr="THE NEW TIKTOK LOGO PNG FOR 2023"/>
          <p:cNvPicPr preferRelativeResize="0"/>
          <p:nvPr/>
        </p:nvPicPr>
        <p:blipFill rotWithShape="1">
          <a:blip r:embed="rId3">
            <a:alphaModFix/>
          </a:blip>
          <a:srcRect/>
          <a:stretch/>
        </p:blipFill>
        <p:spPr>
          <a:xfrm>
            <a:off x="1757212" y="1265901"/>
            <a:ext cx="1227527" cy="1382407"/>
          </a:xfrm>
          <a:prstGeom prst="rect">
            <a:avLst/>
          </a:prstGeom>
          <a:noFill/>
          <a:ln>
            <a:noFill/>
          </a:ln>
        </p:spPr>
      </p:pic>
      <p:sp>
        <p:nvSpPr>
          <p:cNvPr id="597" name="Google Shape;597;p35"/>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5400"/>
              <a:buFont typeface="Arial"/>
              <a:buNone/>
            </a:pPr>
            <a:r>
              <a:rPr lang="nl-NL" sz="5400" b="1" i="0" u="none" strike="noStrike" cap="none">
                <a:solidFill>
                  <a:srgbClr val="161249"/>
                </a:solidFill>
                <a:latin typeface="Arial"/>
                <a:ea typeface="Arial"/>
                <a:cs typeface="Arial"/>
                <a:sym typeface="Arial"/>
              </a:rPr>
              <a:t>TikTok</a:t>
            </a:r>
            <a:endParaRPr sz="5400" b="1" i="0" u="none" strike="noStrike" cap="none">
              <a:solidFill>
                <a:srgbClr val="161249"/>
              </a:solidFill>
              <a:latin typeface="Arial"/>
              <a:ea typeface="Arial"/>
              <a:cs typeface="Arial"/>
              <a:sym typeface="Arial"/>
            </a:endParaRPr>
          </a:p>
        </p:txBody>
      </p:sp>
      <p:pic>
        <p:nvPicPr>
          <p:cNvPr id="598" name="Google Shape;598;p35"/>
          <p:cNvPicPr preferRelativeResize="0"/>
          <p:nvPr/>
        </p:nvPicPr>
        <p:blipFill rotWithShape="1">
          <a:blip r:embed="rId4">
            <a:alphaModFix/>
          </a:blip>
          <a:srcRect/>
          <a:stretch/>
        </p:blipFill>
        <p:spPr>
          <a:xfrm>
            <a:off x="4311875" y="763336"/>
            <a:ext cx="6122913" cy="5016362"/>
          </a:xfrm>
          <a:prstGeom prst="rect">
            <a:avLst/>
          </a:prstGeom>
          <a:noFill/>
          <a:ln>
            <a:noFill/>
          </a:ln>
          <a:effectLst>
            <a:outerShdw blurRad="63500" sx="102000" sy="102000" algn="ctr" rotWithShape="0">
              <a:srgbClr val="000000">
                <a:alpha val="40000"/>
              </a:srgbClr>
            </a:outerShdw>
          </a:effectLst>
        </p:spPr>
      </p:pic>
      <p:sp>
        <p:nvSpPr>
          <p:cNvPr id="599" name="Google Shape;599;p35"/>
          <p:cNvSpPr txBox="1"/>
          <p:nvPr/>
        </p:nvSpPr>
        <p:spPr>
          <a:xfrm>
            <a:off x="4240157" y="5779698"/>
            <a:ext cx="5624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rgbClr val="161249"/>
                </a:solidFill>
                <a:latin typeface="Arial"/>
                <a:ea typeface="Arial"/>
                <a:cs typeface="Arial"/>
                <a:sym typeface="Arial"/>
              </a:rPr>
              <a:t>Live winkelervaring Walmart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rgbClr val="161249"/>
                </a:solidFill>
                <a:latin typeface="Arial"/>
                <a:ea typeface="Arial"/>
                <a:cs typeface="Arial"/>
                <a:sym typeface="Arial"/>
              </a:rPr>
              <a:t>bron: TikTok</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pic>
        <p:nvPicPr>
          <p:cNvPr id="605" name="Google Shape;605;p36" descr="Official Google Africa Blog: YouTube Shorts arrives in Sub Saharan Africa"/>
          <p:cNvPicPr preferRelativeResize="0"/>
          <p:nvPr/>
        </p:nvPicPr>
        <p:blipFill rotWithShape="1">
          <a:blip r:embed="rId3">
            <a:alphaModFix/>
          </a:blip>
          <a:srcRect/>
          <a:stretch/>
        </p:blipFill>
        <p:spPr>
          <a:xfrm>
            <a:off x="4226438" y="1396640"/>
            <a:ext cx="7965562" cy="4064719"/>
          </a:xfrm>
          <a:prstGeom prst="rect">
            <a:avLst/>
          </a:prstGeom>
          <a:noFill/>
          <a:ln>
            <a:noFill/>
          </a:ln>
        </p:spPr>
      </p:pic>
      <p:pic>
        <p:nvPicPr>
          <p:cNvPr id="606" name="Google Shape;606;p36" descr="YouTube Logo PNG, Transparent YouTube Logo Icon Free DOWNLOAD"/>
          <p:cNvPicPr preferRelativeResize="0"/>
          <p:nvPr/>
        </p:nvPicPr>
        <p:blipFill rotWithShape="1">
          <a:blip r:embed="rId4">
            <a:alphaModFix/>
          </a:blip>
          <a:srcRect/>
          <a:stretch/>
        </p:blipFill>
        <p:spPr>
          <a:xfrm>
            <a:off x="955325" y="1278446"/>
            <a:ext cx="2124615" cy="1488057"/>
          </a:xfrm>
          <a:prstGeom prst="rect">
            <a:avLst/>
          </a:prstGeom>
          <a:noFill/>
          <a:ln>
            <a:noFill/>
          </a:ln>
        </p:spPr>
      </p:pic>
      <p:sp>
        <p:nvSpPr>
          <p:cNvPr id="607" name="Google Shape;607;p36"/>
          <p:cNvSpPr txBox="1"/>
          <p:nvPr/>
        </p:nvSpPr>
        <p:spPr>
          <a:xfrm>
            <a:off x="955325" y="2648308"/>
            <a:ext cx="3356550"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5400" b="1" i="0" u="none" strike="noStrike" cap="none">
                <a:solidFill>
                  <a:srgbClr val="161249"/>
                </a:solidFill>
                <a:latin typeface="Arial"/>
                <a:ea typeface="Arial"/>
                <a:cs typeface="Arial"/>
                <a:sym typeface="Arial"/>
              </a:rPr>
              <a:t>YouTube</a:t>
            </a:r>
            <a:endParaRPr sz="5400" b="1" i="0" u="none" strike="noStrike" cap="none">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g27923b6be7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nl-NL"/>
              <a:t>Belangrijke kennisgeving</a:t>
            </a:r>
            <a:endParaRPr/>
          </a:p>
        </p:txBody>
      </p:sp>
      <p:sp>
        <p:nvSpPr>
          <p:cNvPr id="614" name="Google Shape;614;g27923b6be7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nl-NL" sz="2291"/>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2291"/>
          </a:p>
          <a:p>
            <a:pPr marL="0" lvl="0" indent="0" algn="l" rtl="0">
              <a:spcBef>
                <a:spcPts val="1000"/>
              </a:spcBef>
              <a:spcAft>
                <a:spcPts val="0"/>
              </a:spcAft>
              <a:buClr>
                <a:schemeClr val="dk1"/>
              </a:buClr>
              <a:buSzPts val="1100"/>
              <a:buFont typeface="Arial"/>
              <a:buNone/>
            </a:pPr>
            <a:r>
              <a:rPr lang="nl-NL" sz="2291"/>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2291"/>
          </a:p>
          <a:p>
            <a:pPr marL="0" lvl="0" indent="0" algn="l" rtl="0">
              <a:spcBef>
                <a:spcPts val="1000"/>
              </a:spcBef>
              <a:spcAft>
                <a:spcPts val="0"/>
              </a:spcAft>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5844</Words>
  <Application>Microsoft Office PowerPoint</Application>
  <PresentationFormat>Breedbeeld</PresentationFormat>
  <Paragraphs>456</Paragraphs>
  <Slides>53</Slides>
  <Notes>53</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53</vt:i4>
      </vt:variant>
    </vt:vector>
  </HeadingPairs>
  <TitlesOfParts>
    <vt:vector size="61" baseType="lpstr">
      <vt:lpstr>PT Sans</vt:lpstr>
      <vt:lpstr>Arial</vt:lpstr>
      <vt:lpstr>Calibri</vt:lpstr>
      <vt:lpstr>Trebuchet MS</vt:lpstr>
      <vt:lpstr>Roboto</vt:lpstr>
      <vt:lpstr>Quattrocento Sans</vt:lpstr>
      <vt:lpstr>Helvetica Neue</vt:lpstr>
      <vt:lpstr>DEMS NEW</vt:lpstr>
      <vt:lpstr>Inhoud Marketing: Videomarketing </vt:lpstr>
      <vt:lpstr>Leerdoelen</vt:lpstr>
      <vt:lpstr>Inhoud</vt:lpstr>
      <vt:lpstr>Waarom video-inhoud?</vt:lpstr>
      <vt:lpstr>Enkele statistieken</vt:lpstr>
      <vt:lpstr>Uitgebreide reeks videostatistieken 2023</vt:lpstr>
      <vt:lpstr>PowerPoint-presentatie</vt:lpstr>
      <vt:lpstr>PowerPoint-presentatie</vt:lpstr>
      <vt:lpstr>PowerPoint-presentatie</vt:lpstr>
      <vt:lpstr>PowerPoint-presentatie</vt:lpstr>
      <vt:lpstr>PowerPoint-presentatie</vt:lpstr>
      <vt:lpstr>2. Trends in video-inhoud</vt:lpstr>
      <vt:lpstr>Videotrends 2023</vt:lpstr>
      <vt:lpstr>3. Essentiële onderdelen van een succesvolle videostrategie</vt:lpstr>
      <vt:lpstr>PowerPoint-presentatie</vt:lpstr>
      <vt:lpstr>Hoe slagen in videomarketing?  Campagneplanning begint bij videostrategie</vt:lpstr>
      <vt:lpstr>Videostrategie, vervolg. </vt:lpstr>
      <vt:lpstr>PowerPoint-presentatie</vt:lpstr>
      <vt:lpstr>PowerPoint-presentatie</vt:lpstr>
      <vt:lpstr>4. Korte beschrijving videoproductie</vt:lpstr>
      <vt:lpstr>3. Een goede briefing is de sleutel tot een succesvol resultaat</vt:lpstr>
      <vt:lpstr>PowerPoint-presentatie</vt:lpstr>
      <vt:lpstr>PowerPoint-presentatie</vt:lpstr>
      <vt:lpstr>PowerPoint-presentatie</vt:lpstr>
      <vt:lpstr>Recap:  Video vertelt het beste over videomarketing</vt:lpstr>
      <vt:lpstr>4. Opdrachten</vt:lpstr>
      <vt:lpstr>Leerdoelen</vt:lpstr>
      <vt:lpstr>PowerPoint-presentatie</vt:lpstr>
      <vt:lpstr>PowerPoint-presentatie</vt:lpstr>
      <vt:lpstr>Beoordelingscriteria voor beide opdrachten </vt:lpstr>
      <vt:lpstr>Upload je video op je eigen platform en schrijf een reflectie van 1 pagina:</vt:lpstr>
      <vt:lpstr>Aanvullende  lezen &amp; Pro-tips</vt:lpstr>
      <vt:lpstr>PowerPoint-presentatie</vt:lpstr>
      <vt:lpstr>Video-inhoud consumeren op sociale media</vt:lpstr>
      <vt:lpstr>PowerPoint-presentatie</vt:lpstr>
      <vt:lpstr>"Voorover leunen</vt:lpstr>
      <vt:lpstr>"Leun achterover" moment</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Belangrijke kennisgeving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Content Marketing: Video Marketing</dc:title>
  <dc:creator>Merikallio Jaana</dc:creator>
  <cp:keywords>, docId:ED794B1B7DB27D3E4B4161CE04277437</cp:keywords>
  <cp:lastModifiedBy>Isabeau Bywater</cp:lastModifiedBy>
  <cp:revision>2</cp:revision>
  <dcterms:created xsi:type="dcterms:W3CDTF">2022-12-14T13:06:16Z</dcterms:created>
  <dcterms:modified xsi:type="dcterms:W3CDTF">2023-11-19T09:24:43Z</dcterms:modified>
</cp:coreProperties>
</file>