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Lst>
  <p:sldSz cx="9144000" cy="5143500" type="screen16x9"/>
  <p:notesSz cx="9144000" cy="5143500"/>
  <p:embeddedFontLst>
    <p:embeddedFont>
      <p:font typeface="ADBMTE+Arial-ItalicMT" panose="020B0604020202020204"/>
      <p:regular r:id="rId58"/>
    </p:embeddedFont>
    <p:embeddedFont>
      <p:font typeface="AQABHM+Roboto-Bold" panose="020B0604020202020204"/>
      <p:regular r:id="rId59"/>
    </p:embeddedFont>
    <p:embeddedFont>
      <p:font typeface="BOGHJD+ArialMT" panose="020B0604020202020204"/>
      <p:regular r:id="rId60"/>
    </p:embeddedFont>
    <p:embeddedFont>
      <p:font typeface="Calibri" panose="020F0502020204030204" pitchFamily="34" charset="0"/>
      <p:regular r:id="rId61"/>
      <p:bold r:id="rId62"/>
      <p:italic r:id="rId63"/>
      <p:boldItalic r:id="rId64"/>
    </p:embeddedFont>
    <p:embeddedFont>
      <p:font typeface="FLWDDF+Arial-BoldMT" panose="020B0604020202020204"/>
      <p:regular r:id="rId65"/>
    </p:embeddedFont>
    <p:embeddedFont>
      <p:font typeface="KCNGNP+MS-Gothic" panose="020B0604020202020204"/>
      <p:regular r:id="rId66"/>
    </p:embeddedFont>
  </p:embeddedFont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880" y="36"/>
      </p:cViewPr>
      <p:guideLst>
        <p:guide orient="horz" pos="3168"/>
        <p:guide pos="244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6.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1.fntdata"/><Relationship Id="rId66"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Header 1"/>
          <p:cNvSpPr>
            <a:spLocks noGrp="1"/>
          </p:cNvSpPr>
          <p:nvPr>
            <p:ph type="title"/>
          </p:nvPr>
        </p:nvSpPr>
        <p:spPr/>
        <p:txBody>
          <a:bodyPr/>
          <a:lstStyle/>
          <a:p>
            <a:r>
              <a:rPr lang="en-US"/>
              <a:t>Title</a:t>
            </a:r>
          </a:p>
        </p:txBody>
      </p:sp>
      <p:sp>
        <p:nvSpPr>
          <p:cNvPr id="3" name="Text 2"/>
          <p:cNvSpPr>
            <a:spLocks noGrp="1"/>
          </p:cNvSpPr>
          <p:nvPr>
            <p:ph type="body" idx="1"/>
          </p:nvPr>
        </p:nvSpPr>
        <p:spPr/>
        <p:txBody>
          <a:bodyPr/>
          <a:lstStyle/>
          <a:p>
            <a:pPr lvl="0"/>
            <a:r>
              <a:rPr lang="en-US"/>
              <a:t>Text</a:t>
            </a:r>
          </a:p>
          <a:p>
            <a:pPr lvl="1"/>
            <a:r>
              <a:rPr lang="en-US"/>
              <a:t>Second level</a:t>
            </a:r>
          </a:p>
          <a:p>
            <a:pPr lvl="2"/>
            <a:r>
              <a:rPr lang="en-US"/>
              <a:t>Third level</a:t>
            </a:r>
          </a:p>
          <a:p>
            <a:pPr lvl="3"/>
            <a:r>
              <a:rPr lang="en-US"/>
              <a:t>Fourth level</a:t>
            </a:r>
          </a:p>
          <a:p>
            <a:pPr lvl="4"/>
            <a:r>
              <a:rPr lang="en-US"/>
              <a:t>Fifth level</a:t>
            </a:r>
          </a:p>
        </p:txBody>
      </p:sp>
      <p:sp>
        <p:nvSpPr>
          <p:cNvPr id="4" name="Date 3"/>
          <p:cNvSpPr>
            <a:spLocks noGrp="1"/>
          </p:cNvSpPr>
          <p:nvPr>
            <p:ph type="dt" sz="half" idx="10"/>
          </p:nvPr>
        </p:nvSpPr>
        <p:spPr/>
        <p:txBody>
          <a:bodyPr/>
          <a:lstStyle/>
          <a:p>
            <a:fld id="{C16525B2-4347-4F72-BAF7-76B19438D329}" type="datetimeFigureOut">
              <a:rPr lang="en-US" smtClean="0"/>
              <a:t>11/19/2023</a:t>
            </a:fld>
            <a:endParaRPr lang="en-US"/>
          </a:p>
        </p:txBody>
      </p:sp>
      <p:sp>
        <p:nvSpPr>
          <p:cNvPr id="5" name="Footer 4"/>
          <p:cNvSpPr>
            <a:spLocks noGrp="1"/>
          </p:cNvSpPr>
          <p:nvPr>
            <p:ph type="ftr" sz="quarter" idx="11"/>
          </p:nvPr>
        </p:nvSpPr>
        <p:spPr/>
        <p:txBody>
          <a:bodyPr/>
          <a:lstStyle/>
          <a:p>
            <a:endParaRPr lang="en-US"/>
          </a:p>
        </p:txBody>
      </p:sp>
      <p:sp>
        <p:nvSpPr>
          <p:cNvPr id="6" name="Slide number 5"/>
          <p:cNvSpPr>
            <a:spLocks noGrp="1"/>
          </p:cNvSpPr>
          <p:nvPr>
            <p:ph type="sldNum" sz="quarter" idx="12"/>
          </p:nvPr>
        </p:nvSpPr>
        <p:spPr/>
        <p:txBody>
          <a:bodyPr/>
          <a:lstStyle/>
          <a:p>
            <a:fld id="{80F073CC-40D5-4B23-8DF0-9BD0A0C12F2C}" type="slidenum">
              <a:rPr lang="en-US" smtClean="0"/>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77666" y="427735"/>
            <a:ext cx="6797992" cy="171094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377666" y="2459482"/>
            <a:ext cx="6797992"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568130" y="9944862"/>
            <a:ext cx="2417063" cy="53467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7666" y="9944862"/>
            <a:ext cx="1737264"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11/19/2023</a:t>
            </a:fld>
            <a:endParaRPr lang="en-US"/>
          </a:p>
        </p:txBody>
      </p:sp>
      <p:sp>
        <p:nvSpPr>
          <p:cNvPr id="6" name="Holder 6"/>
          <p:cNvSpPr>
            <a:spLocks noGrp="1"/>
          </p:cNvSpPr>
          <p:nvPr>
            <p:ph type="sldNum" sz="quarter" idx="7"/>
          </p:nvPr>
        </p:nvSpPr>
        <p:spPr>
          <a:xfrm>
            <a:off x="5438394" y="9944862"/>
            <a:ext cx="1737264"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‹nr.›</a:t>
            </a:fld>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hyperlink" Target="https://www.hubspot.com/state-of-marketing" TargetMode="External"/><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558800" y="1529991"/>
            <a:ext cx="8173370" cy="1059656"/>
          </a:xfrm>
          <a:prstGeom prst="rect">
            <a:avLst/>
          </a:prstGeom>
        </p:spPr>
        <p:txBody>
          <a:bodyPr vert="horz" wrap="square" lIns="0" tIns="0" rIns="0" bIns="0" rtlCol="0">
            <a:spAutoFit/>
          </a:bodyPr>
          <a:lstStyle/>
          <a:p>
            <a:pPr marL="0" marR="0">
              <a:lnSpc>
                <a:spcPts val="8043"/>
              </a:lnSpc>
              <a:spcBef>
                <a:spcPts val="0"/>
              </a:spcBef>
              <a:spcAft>
                <a:spcPts val="0"/>
              </a:spcAft>
            </a:pPr>
            <a:r>
              <a:rPr sz="7200" b="1" dirty="0">
                <a:solidFill>
                  <a:srgbClr val="FFFFFF"/>
                </a:solidFill>
                <a:latin typeface="FLWDDF+Arial-BoldMT"/>
                <a:cs typeface="FLWDDF+Arial-BoldMT"/>
              </a:rPr>
              <a:t>Inhoud Marketing</a:t>
            </a:r>
          </a:p>
        </p:txBody>
      </p:sp>
      <p:sp>
        <p:nvSpPr>
          <p:cNvPr id="4" name="object 4"/>
          <p:cNvSpPr txBox="1"/>
          <p:nvPr/>
        </p:nvSpPr>
        <p:spPr>
          <a:xfrm>
            <a:off x="3626801" y="2881210"/>
            <a:ext cx="1506735" cy="719137"/>
          </a:xfrm>
          <a:prstGeom prst="rect">
            <a:avLst/>
          </a:prstGeom>
        </p:spPr>
        <p:txBody>
          <a:bodyPr vert="horz" wrap="square" lIns="0" tIns="0" rIns="0" bIns="0" rtlCol="0">
            <a:spAutoFit/>
          </a:bodyPr>
          <a:lstStyle/>
          <a:p>
            <a:pPr marL="0" marR="0">
              <a:lnSpc>
                <a:spcPts val="5362"/>
              </a:lnSpc>
              <a:spcBef>
                <a:spcPts val="0"/>
              </a:spcBef>
              <a:spcAft>
                <a:spcPts val="0"/>
              </a:spcAft>
            </a:pPr>
            <a:r>
              <a:rPr sz="4800" b="1" dirty="0">
                <a:solidFill>
                  <a:srgbClr val="FFFFFF"/>
                </a:solidFill>
                <a:latin typeface="FLWDDF+Arial-BoldMT"/>
                <a:cs typeface="FLWDDF+Arial-BoldMT"/>
              </a:rPr>
              <a:t>Blog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400736"/>
            <a:ext cx="4441919" cy="548878"/>
          </a:xfrm>
          <a:prstGeom prst="rect">
            <a:avLst/>
          </a:prstGeom>
        </p:spPr>
        <p:txBody>
          <a:bodyPr vert="horz" wrap="square" lIns="0" tIns="0" rIns="0" bIns="0" rtlCol="0">
            <a:spAutoFit/>
          </a:bodyPr>
          <a:lstStyle/>
          <a:p>
            <a:pPr marL="0" marR="0">
              <a:lnSpc>
                <a:spcPts val="4021"/>
              </a:lnSpc>
              <a:spcBef>
                <a:spcPts val="0"/>
              </a:spcBef>
              <a:spcAft>
                <a:spcPts val="0"/>
              </a:spcAft>
            </a:pPr>
            <a:r>
              <a:rPr sz="3600" b="1" dirty="0">
                <a:solidFill>
                  <a:srgbClr val="161249"/>
                </a:solidFill>
                <a:latin typeface="FLWDDF+Arial-BoldMT"/>
                <a:cs typeface="FLWDDF+Arial-BoldMT"/>
              </a:rPr>
              <a:t>Leerdoelen</a:t>
            </a:r>
          </a:p>
        </p:txBody>
      </p:sp>
      <p:sp>
        <p:nvSpPr>
          <p:cNvPr id="4" name="object 4"/>
          <p:cNvSpPr txBox="1"/>
          <p:nvPr/>
        </p:nvSpPr>
        <p:spPr>
          <a:xfrm>
            <a:off x="720075" y="1207157"/>
            <a:ext cx="7058097" cy="315339"/>
          </a:xfrm>
          <a:prstGeom prst="rect">
            <a:avLst/>
          </a:prstGeom>
        </p:spPr>
        <p:txBody>
          <a:bodyPr vert="horz" wrap="square" lIns="0" tIns="0" rIns="0" bIns="0" rtlCol="0">
            <a:spAutoFit/>
          </a:bodyPr>
          <a:lstStyle/>
          <a:p>
            <a:pPr marL="0" marR="0">
              <a:lnSpc>
                <a:spcPts val="2182"/>
              </a:lnSpc>
              <a:spcBef>
                <a:spcPts val="0"/>
              </a:spcBef>
              <a:spcAft>
                <a:spcPts val="0"/>
              </a:spcAft>
            </a:pPr>
            <a:r>
              <a:rPr sz="1950" dirty="0">
                <a:solidFill>
                  <a:srgbClr val="161249"/>
                </a:solidFill>
                <a:latin typeface="BOGHJD+ArialMT"/>
                <a:cs typeface="BOGHJD+ArialMT"/>
              </a:rPr>
              <a:t>Vereiste voor studenten: Basiskennis marketing wordt aanbevolen.</a:t>
            </a:r>
          </a:p>
        </p:txBody>
      </p:sp>
      <p:sp>
        <p:nvSpPr>
          <p:cNvPr id="5" name="object 5"/>
          <p:cNvSpPr txBox="1"/>
          <p:nvPr/>
        </p:nvSpPr>
        <p:spPr>
          <a:xfrm>
            <a:off x="720075" y="1827262"/>
            <a:ext cx="4754721" cy="1881185"/>
          </a:xfrm>
          <a:prstGeom prst="rect">
            <a:avLst/>
          </a:prstGeom>
        </p:spPr>
        <p:txBody>
          <a:bodyPr vert="horz" wrap="square" lIns="0" tIns="0" rIns="0" bIns="0" rtlCol="0">
            <a:spAutoFit/>
          </a:bodyPr>
          <a:lstStyle/>
          <a:p>
            <a:pPr marL="0" marR="0">
              <a:lnSpc>
                <a:spcPts val="2182"/>
              </a:lnSpc>
              <a:spcBef>
                <a:spcPts val="0"/>
              </a:spcBef>
              <a:spcAft>
                <a:spcPts val="0"/>
              </a:spcAft>
            </a:pPr>
            <a:r>
              <a:rPr sz="1950" dirty="0">
                <a:solidFill>
                  <a:srgbClr val="161249"/>
                </a:solidFill>
                <a:latin typeface="BOGHJD+ArialMT"/>
                <a:cs typeface="BOGHJD+ArialMT"/>
              </a:rPr>
              <a:t>De student kan/begrijpt</a:t>
            </a:r>
          </a:p>
          <a:p>
            <a:pPr marL="24161" marR="0">
              <a:lnSpc>
                <a:spcPts val="2441"/>
              </a:lnSpc>
              <a:spcBef>
                <a:spcPts val="0"/>
              </a:spcBef>
              <a:spcAft>
                <a:spcPts val="0"/>
              </a:spcAft>
            </a:pPr>
            <a:r>
              <a:rPr sz="1950" dirty="0">
                <a:solidFill>
                  <a:srgbClr val="161249"/>
                </a:solidFill>
                <a:latin typeface="BOGHJD+ArialMT"/>
                <a:cs typeface="BOGHJD+ArialMT"/>
              </a:rPr>
              <a:t>- De voordelen van een blogpost</a:t>
            </a:r>
          </a:p>
          <a:p>
            <a:pPr marL="24161" marR="0">
              <a:lnSpc>
                <a:spcPts val="2441"/>
              </a:lnSpc>
              <a:spcBef>
                <a:spcPts val="50"/>
              </a:spcBef>
              <a:spcAft>
                <a:spcPts val="0"/>
              </a:spcAft>
            </a:pPr>
            <a:r>
              <a:rPr sz="1950" dirty="0">
                <a:solidFill>
                  <a:srgbClr val="161249"/>
                </a:solidFill>
                <a:latin typeface="BOGHJD+ArialMT"/>
                <a:cs typeface="BOGHJD+ArialMT"/>
              </a:rPr>
              <a:t>- Goede praktijken in een blogbericht</a:t>
            </a:r>
          </a:p>
          <a:p>
            <a:pPr marL="24161" marR="0">
              <a:lnSpc>
                <a:spcPts val="2441"/>
              </a:lnSpc>
              <a:spcBef>
                <a:spcPts val="0"/>
              </a:spcBef>
              <a:spcAft>
                <a:spcPts val="0"/>
              </a:spcAft>
            </a:pPr>
            <a:r>
              <a:rPr sz="1950" dirty="0">
                <a:solidFill>
                  <a:srgbClr val="161249"/>
                </a:solidFill>
                <a:latin typeface="BOGHJD+ArialMT"/>
                <a:cs typeface="BOGHJD+ArialMT"/>
              </a:rPr>
              <a:t>- Vereisten voor een goede blogposttitel</a:t>
            </a:r>
          </a:p>
          <a:p>
            <a:pPr marL="24161" marR="0">
              <a:lnSpc>
                <a:spcPts val="2441"/>
              </a:lnSpc>
              <a:spcBef>
                <a:spcPts val="0"/>
              </a:spcBef>
              <a:spcAft>
                <a:spcPts val="0"/>
              </a:spcAft>
            </a:pPr>
            <a:r>
              <a:rPr sz="1950" dirty="0">
                <a:solidFill>
                  <a:srgbClr val="161249"/>
                </a:solidFill>
                <a:latin typeface="BOGHJD+ArialMT"/>
                <a:cs typeface="BOGHJD+ArialMT"/>
              </a:rPr>
              <a:t>- Blogpost categoriseren</a:t>
            </a:r>
          </a:p>
          <a:p>
            <a:pPr marL="24161" marR="0">
              <a:lnSpc>
                <a:spcPts val="2441"/>
              </a:lnSpc>
              <a:spcBef>
                <a:spcPts val="50"/>
              </a:spcBef>
              <a:spcAft>
                <a:spcPts val="0"/>
              </a:spcAft>
            </a:pPr>
            <a:r>
              <a:rPr sz="1950" dirty="0">
                <a:solidFill>
                  <a:srgbClr val="161249"/>
                </a:solidFill>
                <a:latin typeface="BOGHJD+ArialMT"/>
                <a:cs typeface="BOGHJD+ArialMT"/>
              </a:rPr>
              <a:t>- Handige hulpmiddelen</a:t>
            </a:r>
          </a:p>
        </p:txBody>
      </p:sp>
      <p:sp>
        <p:nvSpPr>
          <p:cNvPr id="6" name="object 6"/>
          <p:cNvSpPr txBox="1"/>
          <p:nvPr/>
        </p:nvSpPr>
        <p:spPr>
          <a:xfrm>
            <a:off x="744237" y="3621011"/>
            <a:ext cx="2373021" cy="397489"/>
          </a:xfrm>
          <a:prstGeom prst="rect">
            <a:avLst/>
          </a:prstGeom>
        </p:spPr>
        <p:txBody>
          <a:bodyPr vert="horz" wrap="square" lIns="0" tIns="0" rIns="0" bIns="0" rtlCol="0">
            <a:spAutoFit/>
          </a:bodyPr>
          <a:lstStyle/>
          <a:p>
            <a:pPr marL="0" marR="0">
              <a:lnSpc>
                <a:spcPts val="2829"/>
              </a:lnSpc>
              <a:spcBef>
                <a:spcPts val="0"/>
              </a:spcBef>
              <a:spcAft>
                <a:spcPts val="0"/>
              </a:spcAft>
            </a:pPr>
            <a:r>
              <a:rPr sz="1950" dirty="0">
                <a:solidFill>
                  <a:srgbClr val="161249"/>
                </a:solidFill>
                <a:latin typeface="BOGHJD+ArialMT"/>
                <a:cs typeface="BOGHJD+ArialMT"/>
              </a:rPr>
              <a:t>- Blogpost metriek</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3940867" y="148087"/>
            <a:ext cx="2969603" cy="293863"/>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Wat is </a:t>
            </a:r>
            <a:r>
              <a:rPr sz="1500" dirty="0" err="1">
                <a:solidFill>
                  <a:srgbClr val="FFFFFF"/>
                </a:solidFill>
                <a:latin typeface="BOGHJD+ArialMT"/>
                <a:cs typeface="BOGHJD+ArialMT"/>
              </a:rPr>
              <a:t>een</a:t>
            </a:r>
            <a:r>
              <a:rPr lang="de-DE" sz="1500" dirty="0">
                <a:solidFill>
                  <a:srgbClr val="FFFFFF"/>
                </a:solidFill>
                <a:latin typeface="BOGHJD+ArialMT"/>
                <a:cs typeface="BOGHJD+ArialMT"/>
              </a:rPr>
              <a:t> </a:t>
            </a:r>
            <a:r>
              <a:rPr sz="1500" dirty="0" err="1">
                <a:solidFill>
                  <a:srgbClr val="FFFFFF"/>
                </a:solidFill>
                <a:latin typeface="BOGHJD+ArialMT"/>
                <a:cs typeface="BOGHJD+ArialMT"/>
              </a:rPr>
              <a:t>blogbericht</a:t>
            </a:r>
            <a:r>
              <a:rPr sz="1500" dirty="0">
                <a:solidFill>
                  <a:srgbClr val="FFFFFF"/>
                </a:solidFill>
                <a:latin typeface="BOGHJD+ArialMT"/>
                <a:cs typeface="BOGHJD+ArialMT"/>
              </a:rPr>
              <a:t>?</a:t>
            </a:r>
          </a:p>
        </p:txBody>
      </p:sp>
      <p:sp>
        <p:nvSpPr>
          <p:cNvPr id="4" name="object 4"/>
          <p:cNvSpPr txBox="1"/>
          <p:nvPr/>
        </p:nvSpPr>
        <p:spPr>
          <a:xfrm>
            <a:off x="3934321" y="425307"/>
            <a:ext cx="3229965" cy="293863"/>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De voordelen van </a:t>
            </a:r>
            <a:r>
              <a:rPr sz="1500" dirty="0" err="1">
                <a:solidFill>
                  <a:srgbClr val="FFFFFF"/>
                </a:solidFill>
                <a:latin typeface="BOGHJD+ArialMT"/>
                <a:cs typeface="BOGHJD+ArialMT"/>
              </a:rPr>
              <a:t>een</a:t>
            </a:r>
            <a:r>
              <a:rPr lang="de-DE" sz="1500" dirty="0">
                <a:solidFill>
                  <a:srgbClr val="FFFFFF"/>
                </a:solidFill>
                <a:latin typeface="BOGHJD+ArialMT"/>
                <a:cs typeface="BOGHJD+ArialMT"/>
              </a:rPr>
              <a:t> </a:t>
            </a:r>
            <a:r>
              <a:rPr sz="1500" dirty="0">
                <a:solidFill>
                  <a:srgbClr val="FFFFFF"/>
                </a:solidFill>
                <a:latin typeface="BOGHJD+ArialMT"/>
                <a:cs typeface="BOGHJD+ArialMT"/>
              </a:rPr>
              <a:t>blogpost</a:t>
            </a:r>
          </a:p>
        </p:txBody>
      </p:sp>
      <p:sp>
        <p:nvSpPr>
          <p:cNvPr id="5" name="object 5"/>
          <p:cNvSpPr txBox="1"/>
          <p:nvPr/>
        </p:nvSpPr>
        <p:spPr>
          <a:xfrm>
            <a:off x="3934321" y="674714"/>
            <a:ext cx="4958157" cy="293863"/>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Wat zijn de belangrijkste regels </a:t>
            </a:r>
            <a:r>
              <a:rPr sz="1500" dirty="0" err="1">
                <a:solidFill>
                  <a:srgbClr val="FFFFFF"/>
                </a:solidFill>
                <a:latin typeface="BOGHJD+ArialMT"/>
                <a:cs typeface="BOGHJD+ArialMT"/>
              </a:rPr>
              <a:t>voor</a:t>
            </a:r>
            <a:r>
              <a:rPr lang="de-DE" sz="1500" dirty="0">
                <a:solidFill>
                  <a:srgbClr val="FFFFFF"/>
                </a:solidFill>
                <a:latin typeface="BOGHJD+ArialMT"/>
                <a:cs typeface="BOGHJD+ArialMT"/>
              </a:rPr>
              <a:t> </a:t>
            </a:r>
            <a:r>
              <a:rPr sz="1500" dirty="0" err="1">
                <a:solidFill>
                  <a:srgbClr val="FFFFFF"/>
                </a:solidFill>
                <a:latin typeface="BOGHJD+ArialMT"/>
                <a:cs typeface="BOGHJD+ArialMT"/>
              </a:rPr>
              <a:t>bloginhoud</a:t>
            </a:r>
            <a:r>
              <a:rPr lang="de-DE" sz="1500" dirty="0">
                <a:solidFill>
                  <a:srgbClr val="FFFFFF"/>
                </a:solidFill>
                <a:latin typeface="BOGHJD+ArialMT"/>
                <a:cs typeface="BOGHJD+ArialMT"/>
              </a:rPr>
              <a:t> </a:t>
            </a:r>
            <a:r>
              <a:rPr sz="1500" dirty="0" err="1">
                <a:solidFill>
                  <a:srgbClr val="FFFFFF"/>
                </a:solidFill>
                <a:latin typeface="BOGHJD+ArialMT"/>
                <a:cs typeface="BOGHJD+ArialMT"/>
              </a:rPr>
              <a:t>creatie</a:t>
            </a:r>
            <a:r>
              <a:rPr sz="1500" dirty="0">
                <a:solidFill>
                  <a:srgbClr val="FFFFFF"/>
                </a:solidFill>
                <a:latin typeface="BOGHJD+ArialMT"/>
                <a:cs typeface="BOGHJD+ArialMT"/>
              </a:rPr>
              <a:t>?</a:t>
            </a:r>
          </a:p>
        </p:txBody>
      </p:sp>
      <p:sp>
        <p:nvSpPr>
          <p:cNvPr id="6" name="object 6"/>
          <p:cNvSpPr txBox="1"/>
          <p:nvPr/>
        </p:nvSpPr>
        <p:spPr>
          <a:xfrm>
            <a:off x="3934323" y="935945"/>
            <a:ext cx="2584799" cy="364430"/>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Goede praktijken in een post</a:t>
            </a:r>
          </a:p>
        </p:txBody>
      </p:sp>
      <p:sp>
        <p:nvSpPr>
          <p:cNvPr id="7" name="object 7"/>
          <p:cNvSpPr txBox="1"/>
          <p:nvPr/>
        </p:nvSpPr>
        <p:spPr>
          <a:xfrm>
            <a:off x="3934323" y="1164545"/>
            <a:ext cx="2976147" cy="364430"/>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Vereisten voor een goede titel</a:t>
            </a:r>
          </a:p>
        </p:txBody>
      </p:sp>
      <p:sp>
        <p:nvSpPr>
          <p:cNvPr id="8" name="object 8"/>
          <p:cNvSpPr txBox="1"/>
          <p:nvPr/>
        </p:nvSpPr>
        <p:spPr>
          <a:xfrm>
            <a:off x="3934323" y="1393145"/>
            <a:ext cx="2097913" cy="364430"/>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Typen bloginhoud</a:t>
            </a:r>
          </a:p>
        </p:txBody>
      </p:sp>
      <p:sp>
        <p:nvSpPr>
          <p:cNvPr id="9" name="object 9"/>
          <p:cNvSpPr txBox="1"/>
          <p:nvPr/>
        </p:nvSpPr>
        <p:spPr>
          <a:xfrm>
            <a:off x="1515821" y="1516682"/>
            <a:ext cx="1503015" cy="506313"/>
          </a:xfrm>
          <a:prstGeom prst="rect">
            <a:avLst/>
          </a:prstGeom>
        </p:spPr>
        <p:txBody>
          <a:bodyPr vert="horz" wrap="square" lIns="0" tIns="0" rIns="0" bIns="0" rtlCol="0">
            <a:spAutoFit/>
          </a:bodyPr>
          <a:lstStyle/>
          <a:p>
            <a:pPr marL="0" marR="0">
              <a:lnSpc>
                <a:spcPts val="3686"/>
              </a:lnSpc>
              <a:spcBef>
                <a:spcPts val="0"/>
              </a:spcBef>
              <a:spcAft>
                <a:spcPts val="0"/>
              </a:spcAft>
            </a:pPr>
            <a:r>
              <a:rPr sz="3300" b="1" dirty="0">
                <a:solidFill>
                  <a:srgbClr val="FFFFFF"/>
                </a:solidFill>
                <a:latin typeface="FLWDDF+Arial-BoldMT"/>
                <a:cs typeface="FLWDDF+Arial-BoldMT"/>
              </a:rPr>
              <a:t>Onderwerpen</a:t>
            </a:r>
          </a:p>
        </p:txBody>
      </p:sp>
      <p:sp>
        <p:nvSpPr>
          <p:cNvPr id="10" name="object 10"/>
          <p:cNvSpPr txBox="1"/>
          <p:nvPr/>
        </p:nvSpPr>
        <p:spPr>
          <a:xfrm>
            <a:off x="3934321" y="1660706"/>
            <a:ext cx="5209677" cy="627288"/>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Hoe de AIDA-methodologie helpt </a:t>
            </a:r>
            <a:r>
              <a:rPr sz="1500" dirty="0" err="1">
                <a:solidFill>
                  <a:srgbClr val="FFFFFF"/>
                </a:solidFill>
                <a:latin typeface="BOGHJD+ArialMT"/>
                <a:cs typeface="BOGHJD+ArialMT"/>
              </a:rPr>
              <a:t>bij</a:t>
            </a:r>
            <a:r>
              <a:rPr sz="1500" dirty="0">
                <a:solidFill>
                  <a:srgbClr val="FFFFFF"/>
                </a:solidFill>
                <a:latin typeface="BOGHJD+ArialMT"/>
                <a:cs typeface="BOGHJD+ArialMT"/>
              </a:rPr>
              <a:t> het</a:t>
            </a:r>
            <a:r>
              <a:rPr lang="de-DE" sz="1500" dirty="0">
                <a:solidFill>
                  <a:srgbClr val="FFFFFF"/>
                </a:solidFill>
                <a:latin typeface="BOGHJD+ArialMT"/>
                <a:cs typeface="BOGHJD+ArialMT"/>
              </a:rPr>
              <a:t> </a:t>
            </a:r>
            <a:r>
              <a:rPr sz="1500" dirty="0" err="1">
                <a:solidFill>
                  <a:srgbClr val="FFFFFF"/>
                </a:solidFill>
                <a:latin typeface="BOGHJD+ArialMT"/>
                <a:cs typeface="BOGHJD+ArialMT"/>
              </a:rPr>
              <a:t>bloginhoud</a:t>
            </a:r>
            <a:r>
              <a:rPr sz="1500" dirty="0">
                <a:solidFill>
                  <a:srgbClr val="FFFFFF"/>
                </a:solidFill>
                <a:latin typeface="BOGHJD+ArialMT"/>
                <a:cs typeface="BOGHJD+ArialMT"/>
              </a:rPr>
              <a:t> creëren?</a:t>
            </a:r>
          </a:p>
        </p:txBody>
      </p:sp>
      <p:sp>
        <p:nvSpPr>
          <p:cNvPr id="11" name="object 11"/>
          <p:cNvSpPr txBox="1"/>
          <p:nvPr/>
        </p:nvSpPr>
        <p:spPr>
          <a:xfrm>
            <a:off x="3934321" y="2223102"/>
            <a:ext cx="2807173" cy="293863"/>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a:t>
            </a:r>
            <a:r>
              <a:rPr sz="1500" dirty="0" err="1">
                <a:solidFill>
                  <a:srgbClr val="FFFFFF"/>
                </a:solidFill>
                <a:latin typeface="BOGHJD+ArialMT"/>
                <a:cs typeface="BOGHJD+ArialMT"/>
              </a:rPr>
              <a:t>Handige</a:t>
            </a:r>
            <a:r>
              <a:rPr lang="de-DE" sz="1500" dirty="0">
                <a:solidFill>
                  <a:srgbClr val="FFFFFF"/>
                </a:solidFill>
                <a:latin typeface="BOGHJD+ArialMT"/>
                <a:cs typeface="BOGHJD+ArialMT"/>
              </a:rPr>
              <a:t> </a:t>
            </a:r>
            <a:r>
              <a:rPr sz="1500" dirty="0" err="1">
                <a:solidFill>
                  <a:srgbClr val="FFFFFF"/>
                </a:solidFill>
                <a:latin typeface="BOGHJD+ArialMT"/>
                <a:cs typeface="BOGHJD+ArialMT"/>
              </a:rPr>
              <a:t>hulpmiddelen</a:t>
            </a:r>
            <a:endParaRPr sz="1500" dirty="0">
              <a:solidFill>
                <a:srgbClr val="FFFFFF"/>
              </a:solidFill>
              <a:latin typeface="BOGHJD+ArialMT"/>
              <a:cs typeface="BOGHJD+ArialMT"/>
            </a:endParaRPr>
          </a:p>
        </p:txBody>
      </p:sp>
      <p:sp>
        <p:nvSpPr>
          <p:cNvPr id="12" name="object 12"/>
          <p:cNvSpPr txBox="1"/>
          <p:nvPr/>
        </p:nvSpPr>
        <p:spPr>
          <a:xfrm>
            <a:off x="3940867" y="2491034"/>
            <a:ext cx="3917596" cy="364430"/>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Hoe je verkeer krijgt en je blog promoot</a:t>
            </a:r>
          </a:p>
        </p:txBody>
      </p:sp>
      <p:sp>
        <p:nvSpPr>
          <p:cNvPr id="13" name="object 13"/>
          <p:cNvSpPr txBox="1"/>
          <p:nvPr/>
        </p:nvSpPr>
        <p:spPr>
          <a:xfrm>
            <a:off x="3934322" y="2733740"/>
            <a:ext cx="1145413" cy="364430"/>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Metriek</a:t>
            </a:r>
          </a:p>
        </p:txBody>
      </p:sp>
      <p:sp>
        <p:nvSpPr>
          <p:cNvPr id="14" name="object 14"/>
          <p:cNvSpPr txBox="1"/>
          <p:nvPr/>
        </p:nvSpPr>
        <p:spPr>
          <a:xfrm>
            <a:off x="3934323" y="2993345"/>
            <a:ext cx="2807173" cy="364430"/>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Pro-tips en nuttige lectuur</a:t>
            </a:r>
          </a:p>
        </p:txBody>
      </p:sp>
      <p:sp>
        <p:nvSpPr>
          <p:cNvPr id="15" name="object 15"/>
          <p:cNvSpPr txBox="1"/>
          <p:nvPr/>
        </p:nvSpPr>
        <p:spPr>
          <a:xfrm>
            <a:off x="3934323" y="3221945"/>
            <a:ext cx="1621854" cy="364430"/>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FFFFFF"/>
                </a:solidFill>
                <a:latin typeface="BOGHJD+ArialMT"/>
                <a:cs typeface="BOGHJD+ArialMT"/>
              </a:rPr>
              <a:t>- Opdrachten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545427" y="555526"/>
            <a:ext cx="5142376" cy="46166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FFFFFF"/>
                </a:solidFill>
                <a:latin typeface="FLWDDF+Arial-BoldMT"/>
                <a:cs typeface="FLWDDF+Arial-BoldMT"/>
              </a:rPr>
              <a:t>Wat is een blogbericht?</a:t>
            </a:r>
          </a:p>
        </p:txBody>
      </p:sp>
      <p:sp>
        <p:nvSpPr>
          <p:cNvPr id="4" name="object 4"/>
          <p:cNvSpPr txBox="1"/>
          <p:nvPr/>
        </p:nvSpPr>
        <p:spPr>
          <a:xfrm>
            <a:off x="1525427" y="1366088"/>
            <a:ext cx="6175013" cy="2359620"/>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FFFFFF"/>
                </a:solidFill>
                <a:latin typeface="ADBMTE+Arial-ItalicMT"/>
                <a:cs typeface="ADBMTE+Arial-ItalicMT"/>
              </a:rPr>
              <a:t>Een blogbericht is een artikel, nieuwsbericht of gids</a:t>
            </a:r>
          </a:p>
          <a:p>
            <a:pPr marL="0" marR="0">
              <a:lnSpc>
                <a:spcPts val="2268"/>
              </a:lnSpc>
              <a:spcBef>
                <a:spcPts val="0"/>
              </a:spcBef>
              <a:spcAft>
                <a:spcPts val="0"/>
              </a:spcAft>
            </a:pPr>
            <a:r>
              <a:rPr sz="2100" dirty="0">
                <a:solidFill>
                  <a:srgbClr val="FFFFFF"/>
                </a:solidFill>
                <a:latin typeface="ADBMTE+Arial-ItalicMT"/>
                <a:cs typeface="ADBMTE+Arial-ItalicMT"/>
              </a:rPr>
              <a:t>die wordt gepubliceerd in de blogsectie van een website. </a:t>
            </a:r>
            <a:r>
              <a:rPr lang="de-DE" sz="2100" dirty="0" err="1">
                <a:solidFill>
                  <a:srgbClr val="FFFFFF"/>
                </a:solidFill>
                <a:latin typeface="ADBMTE+Arial-ItalicMT"/>
                <a:cs typeface="ADBMTE+Arial-ItalicMT"/>
              </a:rPr>
              <a:t>Ee</a:t>
            </a:r>
            <a:r>
              <a:rPr sz="2100" dirty="0">
                <a:solidFill>
                  <a:srgbClr val="FFFFFF"/>
                </a:solidFill>
                <a:latin typeface="ADBMTE+Arial-ItalicMT"/>
                <a:cs typeface="ADBMTE+Arial-ItalicMT"/>
              </a:rPr>
              <a:t>n blogbericht behandelt meestal een specifiek onderwerp of een specifieke vraag,</a:t>
            </a:r>
          </a:p>
          <a:p>
            <a:pPr marL="0" marR="0">
              <a:lnSpc>
                <a:spcPts val="2268"/>
              </a:lnSpc>
              <a:spcBef>
                <a:spcPts val="0"/>
              </a:spcBef>
              <a:spcAft>
                <a:spcPts val="0"/>
              </a:spcAft>
            </a:pPr>
            <a:r>
              <a:rPr sz="2100" dirty="0">
                <a:solidFill>
                  <a:srgbClr val="FFFFFF"/>
                </a:solidFill>
                <a:latin typeface="ADBMTE+Arial-ItalicMT"/>
                <a:cs typeface="ADBMTE+Arial-ItalicMT"/>
              </a:rPr>
              <a:t>is educatief van aard, varieert van 600 tot 2.000+</a:t>
            </a:r>
          </a:p>
          <a:p>
            <a:pPr marL="0" marR="0">
              <a:lnSpc>
                <a:spcPts val="2267"/>
              </a:lnSpc>
              <a:spcBef>
                <a:spcPts val="0"/>
              </a:spcBef>
              <a:spcAft>
                <a:spcPts val="0"/>
              </a:spcAft>
            </a:pPr>
            <a:r>
              <a:rPr sz="2100" dirty="0">
                <a:solidFill>
                  <a:srgbClr val="FFFFFF"/>
                </a:solidFill>
                <a:latin typeface="ADBMTE+Arial-ItalicMT"/>
                <a:cs typeface="ADBMTE+Arial-ItalicMT"/>
              </a:rPr>
              <a:t>woorden en bevat andere mediatypen zoals</a:t>
            </a:r>
          </a:p>
          <a:p>
            <a:pPr marL="0" marR="0">
              <a:lnSpc>
                <a:spcPts val="2267"/>
              </a:lnSpc>
              <a:spcBef>
                <a:spcPts val="0"/>
              </a:spcBef>
              <a:spcAft>
                <a:spcPts val="0"/>
              </a:spcAft>
            </a:pPr>
            <a:r>
              <a:rPr sz="2100" dirty="0">
                <a:solidFill>
                  <a:srgbClr val="FFFFFF"/>
                </a:solidFill>
                <a:latin typeface="ADBMTE+Arial-ItalicMT"/>
                <a:cs typeface="ADBMTE+Arial-ItalicMT"/>
              </a:rPr>
              <a:t>afbeeldingen, video's, infographics en interactieve</a:t>
            </a:r>
          </a:p>
          <a:p>
            <a:pPr marL="0" marR="0">
              <a:lnSpc>
                <a:spcPts val="2267"/>
              </a:lnSpc>
              <a:spcBef>
                <a:spcPts val="0"/>
              </a:spcBef>
              <a:spcAft>
                <a:spcPts val="0"/>
              </a:spcAft>
            </a:pPr>
            <a:r>
              <a:rPr sz="2100" dirty="0">
                <a:solidFill>
                  <a:srgbClr val="FFFFFF"/>
                </a:solidFill>
                <a:latin typeface="ADBMTE+Arial-ItalicMT"/>
                <a:cs typeface="ADBMTE+Arial-ItalicMT"/>
              </a:rPr>
              <a:t>grafieken.</a:t>
            </a:r>
          </a:p>
        </p:txBody>
      </p:sp>
      <p:sp>
        <p:nvSpPr>
          <p:cNvPr id="5" name="object 5"/>
          <p:cNvSpPr txBox="1"/>
          <p:nvPr/>
        </p:nvSpPr>
        <p:spPr>
          <a:xfrm>
            <a:off x="6300192" y="3867894"/>
            <a:ext cx="1488445"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FFFFFF"/>
                </a:solidFill>
                <a:latin typeface="ADBMTE+Arial-ItalicMT"/>
                <a:cs typeface="ADBMTE+Arial-ItalicMT"/>
              </a:rPr>
              <a:t>- Hubspot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37982"/>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88525" y="293289"/>
            <a:ext cx="4041012" cy="781432"/>
          </a:xfrm>
          <a:prstGeom prst="rect">
            <a:avLst/>
          </a:prstGeom>
        </p:spPr>
        <p:txBody>
          <a:bodyPr vert="horz" wrap="square" lIns="0" tIns="0" rIns="0" bIns="0" rtlCol="0">
            <a:spAutoFit/>
          </a:bodyPr>
          <a:lstStyle/>
          <a:p>
            <a:pPr marL="31549" marR="0">
              <a:lnSpc>
                <a:spcPts val="3239"/>
              </a:lnSpc>
              <a:spcBef>
                <a:spcPts val="0"/>
              </a:spcBef>
              <a:spcAft>
                <a:spcPts val="0"/>
              </a:spcAft>
            </a:pPr>
            <a:r>
              <a:rPr sz="3000" b="1" dirty="0">
                <a:solidFill>
                  <a:srgbClr val="161249"/>
                </a:solidFill>
                <a:latin typeface="FLWDDF+Arial-BoldMT"/>
                <a:cs typeface="FLWDDF+Arial-BoldMT"/>
              </a:rPr>
              <a:t>BLOG VOORDELEN</a:t>
            </a:r>
          </a:p>
          <a:p>
            <a:pPr marL="0" marR="0">
              <a:lnSpc>
                <a:spcPts val="2457"/>
              </a:lnSpc>
              <a:spcBef>
                <a:spcPts val="749"/>
              </a:spcBef>
              <a:spcAft>
                <a:spcPts val="0"/>
              </a:spcAft>
            </a:pPr>
            <a:r>
              <a:rPr sz="1400" dirty="0">
                <a:solidFill>
                  <a:srgbClr val="161249"/>
                </a:solidFill>
                <a:latin typeface="BOGHJD+ArialMT"/>
                <a:cs typeface="BOGHJD+ArialMT"/>
              </a:rPr>
              <a:t>- Voorkeur van Google</a:t>
            </a:r>
          </a:p>
        </p:txBody>
      </p:sp>
      <p:sp>
        <p:nvSpPr>
          <p:cNvPr id="4" name="object 4"/>
          <p:cNvSpPr txBox="1"/>
          <p:nvPr/>
        </p:nvSpPr>
        <p:spPr>
          <a:xfrm>
            <a:off x="688525" y="1055285"/>
            <a:ext cx="4287265" cy="281295"/>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Blogs hebben de langste levensduur van webinhoud</a:t>
            </a:r>
          </a:p>
        </p:txBody>
      </p:sp>
      <p:sp>
        <p:nvSpPr>
          <p:cNvPr id="5" name="object 5"/>
          <p:cNvSpPr txBox="1"/>
          <p:nvPr/>
        </p:nvSpPr>
        <p:spPr>
          <a:xfrm>
            <a:off x="688524" y="1336580"/>
            <a:ext cx="4387531" cy="281295"/>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een goed formaat voor het bieden van hulp en advies</a:t>
            </a:r>
          </a:p>
        </p:txBody>
      </p:sp>
      <p:sp>
        <p:nvSpPr>
          <p:cNvPr id="6" name="object 6"/>
          <p:cNvSpPr txBox="1"/>
          <p:nvPr/>
        </p:nvSpPr>
        <p:spPr>
          <a:xfrm>
            <a:off x="688523" y="1615168"/>
            <a:ext cx="4041012" cy="730969"/>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Geweldig voor verkoop: informatie geven die</a:t>
            </a:r>
          </a:p>
          <a:p>
            <a:pPr marL="273050" marR="0">
              <a:lnSpc>
                <a:spcPts val="1564"/>
              </a:lnSpc>
              <a:spcBef>
                <a:spcPts val="0"/>
              </a:spcBef>
              <a:spcAft>
                <a:spcPts val="0"/>
              </a:spcAft>
            </a:pPr>
            <a:r>
              <a:rPr sz="1400" dirty="0">
                <a:solidFill>
                  <a:srgbClr val="161249"/>
                </a:solidFill>
                <a:latin typeface="BOGHJD+ArialMT"/>
                <a:cs typeface="BOGHJD+ArialMT"/>
              </a:rPr>
              <a:t>bevordert aankoopbeslissingen op </a:t>
            </a:r>
            <a:r>
              <a:rPr sz="1400" dirty="0" err="1">
                <a:solidFill>
                  <a:srgbClr val="161249"/>
                </a:solidFill>
                <a:latin typeface="BOGHJD+ArialMT"/>
                <a:cs typeface="BOGHJD+ArialMT"/>
              </a:rPr>
              <a:t>vrijwillige</a:t>
            </a:r>
            <a:r>
              <a:rPr sz="1400" dirty="0">
                <a:solidFill>
                  <a:srgbClr val="161249"/>
                </a:solidFill>
                <a:latin typeface="BOGHJD+ArialMT"/>
                <a:cs typeface="BOGHJD+ArialMT"/>
              </a:rPr>
              <a:t> basis</a:t>
            </a:r>
          </a:p>
        </p:txBody>
      </p:sp>
      <p:sp>
        <p:nvSpPr>
          <p:cNvPr id="7" name="object 7"/>
          <p:cNvSpPr txBox="1"/>
          <p:nvPr/>
        </p:nvSpPr>
        <p:spPr>
          <a:xfrm>
            <a:off x="688523" y="2295462"/>
            <a:ext cx="4603557" cy="601896"/>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Vindbaarheid in Google-zoekopdrachten is </a:t>
            </a:r>
            <a:r>
              <a:rPr sz="1400" dirty="0" err="1">
                <a:solidFill>
                  <a:srgbClr val="161249"/>
                </a:solidFill>
                <a:latin typeface="BOGHJD+ArialMT"/>
                <a:cs typeface="BOGHJD+ArialMT"/>
              </a:rPr>
              <a:t>cruciaal</a:t>
            </a:r>
            <a:r>
              <a:rPr sz="1400" dirty="0">
                <a:solidFill>
                  <a:srgbClr val="161249"/>
                </a:solidFill>
                <a:latin typeface="BOGHJD+ArialMT"/>
                <a:cs typeface="BOGHJD+ArialMT"/>
              </a:rPr>
              <a:t> </a:t>
            </a:r>
            <a:r>
              <a:rPr lang="nl-NL" sz="1400" dirty="0">
                <a:solidFill>
                  <a:srgbClr val="161249"/>
                </a:solidFill>
                <a:latin typeface="BOGHJD+ArialMT"/>
                <a:cs typeface="BOGHJD+ArialMT"/>
              </a:rPr>
              <a:t>–</a:t>
            </a:r>
            <a:r>
              <a:rPr lang="de-DE" sz="1400" dirty="0">
                <a:solidFill>
                  <a:srgbClr val="161249"/>
                </a:solidFill>
                <a:latin typeface="BOGHJD+ArialMT"/>
                <a:cs typeface="BOGHJD+ArialMT"/>
              </a:rPr>
              <a:t> </a:t>
            </a:r>
            <a:r>
              <a:rPr sz="1400" dirty="0" err="1">
                <a:solidFill>
                  <a:srgbClr val="161249"/>
                </a:solidFill>
                <a:latin typeface="BOGHJD+ArialMT"/>
                <a:cs typeface="BOGHJD+ArialMT"/>
              </a:rPr>
              <a:t>Vergeet</a:t>
            </a:r>
            <a:r>
              <a:rPr lang="de-DE" sz="1400" dirty="0">
                <a:solidFill>
                  <a:srgbClr val="161249"/>
                </a:solidFill>
                <a:latin typeface="BOGHJD+ArialMT"/>
                <a:cs typeface="BOGHJD+ArialMT"/>
              </a:rPr>
              <a:t> </a:t>
            </a:r>
            <a:r>
              <a:rPr lang="de-DE" sz="1400" dirty="0" err="1">
                <a:solidFill>
                  <a:srgbClr val="161249"/>
                </a:solidFill>
                <a:latin typeface="BOGHJD+ArialMT"/>
                <a:cs typeface="BOGHJD+ArialMT"/>
              </a:rPr>
              <a:t>niet</a:t>
            </a:r>
            <a:r>
              <a:rPr sz="1400" dirty="0">
                <a:solidFill>
                  <a:srgbClr val="161249"/>
                </a:solidFill>
                <a:latin typeface="BOGHJD+ArialMT"/>
                <a:cs typeface="BOGHJD+ArialMT"/>
              </a:rPr>
              <a:t> SEO!</a:t>
            </a:r>
          </a:p>
        </p:txBody>
      </p:sp>
      <p:sp>
        <p:nvSpPr>
          <p:cNvPr id="8" name="object 8"/>
          <p:cNvSpPr txBox="1"/>
          <p:nvPr/>
        </p:nvSpPr>
        <p:spPr>
          <a:xfrm>
            <a:off x="688525" y="2886584"/>
            <a:ext cx="4287265" cy="542071"/>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Altijd een conversiedoel - de bezoeker moet</a:t>
            </a:r>
          </a:p>
          <a:p>
            <a:pPr marL="273050" marR="0">
              <a:lnSpc>
                <a:spcPts val="1564"/>
              </a:lnSpc>
              <a:spcBef>
                <a:spcPts val="0"/>
              </a:spcBef>
              <a:spcAft>
                <a:spcPts val="0"/>
              </a:spcAft>
            </a:pPr>
            <a:r>
              <a:rPr sz="1400" dirty="0">
                <a:solidFill>
                  <a:srgbClr val="161249"/>
                </a:solidFill>
                <a:latin typeface="BOGHJD+ArialMT"/>
                <a:cs typeface="BOGHJD+ArialMT"/>
              </a:rPr>
              <a:t>om vooruitgestuurd te worden langs het klanttraject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268396"/>
            <a:ext cx="4697037" cy="548878"/>
          </a:xfrm>
          <a:prstGeom prst="rect">
            <a:avLst/>
          </a:prstGeom>
        </p:spPr>
        <p:txBody>
          <a:bodyPr vert="horz" wrap="square" lIns="0" tIns="0" rIns="0" bIns="0" rtlCol="0">
            <a:spAutoFit/>
          </a:bodyPr>
          <a:lstStyle/>
          <a:p>
            <a:pPr marL="0" marR="0">
              <a:lnSpc>
                <a:spcPts val="4021"/>
              </a:lnSpc>
              <a:spcBef>
                <a:spcPts val="0"/>
              </a:spcBef>
              <a:spcAft>
                <a:spcPts val="0"/>
              </a:spcAft>
            </a:pPr>
            <a:r>
              <a:rPr sz="3600" b="1" dirty="0">
                <a:solidFill>
                  <a:srgbClr val="161249"/>
                </a:solidFill>
                <a:latin typeface="FLWDDF+Arial-BoldMT"/>
                <a:cs typeface="FLWDDF+Arial-BoldMT"/>
              </a:rPr>
              <a:t>Wees klantgericht</a:t>
            </a:r>
          </a:p>
        </p:txBody>
      </p:sp>
      <p:sp>
        <p:nvSpPr>
          <p:cNvPr id="4" name="object 4"/>
          <p:cNvSpPr txBox="1"/>
          <p:nvPr/>
        </p:nvSpPr>
        <p:spPr>
          <a:xfrm>
            <a:off x="720075" y="942992"/>
            <a:ext cx="7827517" cy="626665"/>
          </a:xfrm>
          <a:prstGeom prst="rect">
            <a:avLst/>
          </a:prstGeom>
        </p:spPr>
        <p:txBody>
          <a:bodyPr vert="horz" wrap="square" lIns="0" tIns="0" rIns="0" bIns="0" rtlCol="0">
            <a:spAutoFit/>
          </a:bodyPr>
          <a:lstStyle/>
          <a:p>
            <a:pPr marL="0" marR="0">
              <a:lnSpc>
                <a:spcPts val="2234"/>
              </a:lnSpc>
              <a:spcBef>
                <a:spcPts val="0"/>
              </a:spcBef>
              <a:spcAft>
                <a:spcPts val="0"/>
              </a:spcAft>
            </a:pPr>
            <a:r>
              <a:rPr sz="2000" dirty="0">
                <a:solidFill>
                  <a:srgbClr val="161249"/>
                </a:solidFill>
                <a:latin typeface="BOGHJD+ArialMT"/>
                <a:cs typeface="BOGHJD+ArialMT"/>
              </a:rPr>
              <a:t>Relevante inhoud die mensen helpt bij het oplossen van hun problemen, het bevredigen van hun</a:t>
            </a:r>
          </a:p>
          <a:p>
            <a:pPr marL="0" marR="0">
              <a:lnSpc>
                <a:spcPts val="2234"/>
              </a:lnSpc>
              <a:spcBef>
                <a:spcPts val="165"/>
              </a:spcBef>
              <a:spcAft>
                <a:spcPts val="0"/>
              </a:spcAft>
            </a:pPr>
            <a:r>
              <a:rPr sz="2000" dirty="0">
                <a:solidFill>
                  <a:srgbClr val="161249"/>
                </a:solidFill>
                <a:latin typeface="BOGHJD+ArialMT"/>
                <a:cs typeface="BOGHJD+ArialMT"/>
              </a:rPr>
              <a:t>behoeften of wensen</a:t>
            </a:r>
          </a:p>
        </p:txBody>
      </p:sp>
      <p:sp>
        <p:nvSpPr>
          <p:cNvPr id="5" name="object 5"/>
          <p:cNvSpPr txBox="1"/>
          <p:nvPr/>
        </p:nvSpPr>
        <p:spPr>
          <a:xfrm>
            <a:off x="732484" y="1923678"/>
            <a:ext cx="3769652" cy="2058962"/>
          </a:xfrm>
          <a:prstGeom prst="rect">
            <a:avLst/>
          </a:prstGeom>
        </p:spPr>
        <p:txBody>
          <a:bodyPr vert="horz" wrap="square" lIns="0" tIns="0" rIns="0" bIns="0" rtlCol="0">
            <a:spAutoFit/>
          </a:bodyPr>
          <a:lstStyle/>
          <a:p>
            <a:pPr marL="0" marR="0">
              <a:lnSpc>
                <a:spcPts val="3351"/>
              </a:lnSpc>
              <a:spcBef>
                <a:spcPts val="0"/>
              </a:spcBef>
              <a:spcAft>
                <a:spcPts val="0"/>
              </a:spcAft>
            </a:pPr>
            <a:r>
              <a:rPr sz="2000" dirty="0">
                <a:solidFill>
                  <a:srgbClr val="161249"/>
                </a:solidFill>
                <a:latin typeface="BOGHJD+ArialMT"/>
                <a:cs typeface="BOGHJD+ArialMT"/>
              </a:rPr>
              <a:t>- 80% van de inhoud moet</a:t>
            </a:r>
          </a:p>
          <a:p>
            <a:pPr marL="342900" marR="0">
              <a:lnSpc>
                <a:spcPts val="2234"/>
              </a:lnSpc>
              <a:spcBef>
                <a:spcPts val="0"/>
              </a:spcBef>
              <a:spcAft>
                <a:spcPts val="0"/>
              </a:spcAft>
            </a:pPr>
            <a:r>
              <a:rPr sz="2000" dirty="0" err="1">
                <a:solidFill>
                  <a:srgbClr val="161249"/>
                </a:solidFill>
                <a:latin typeface="BOGHJD+ArialMT"/>
                <a:cs typeface="BOGHJD+ArialMT"/>
              </a:rPr>
              <a:t>gerelateerd</a:t>
            </a:r>
            <a:r>
              <a:rPr sz="2000" dirty="0">
                <a:solidFill>
                  <a:srgbClr val="161249"/>
                </a:solidFill>
                <a:latin typeface="BOGHJD+ArialMT"/>
                <a:cs typeface="BOGHJD+ArialMT"/>
              </a:rPr>
              <a:t> </a:t>
            </a:r>
            <a:r>
              <a:rPr lang="de-DE" sz="2000" dirty="0" err="1">
                <a:solidFill>
                  <a:srgbClr val="161249"/>
                </a:solidFill>
                <a:latin typeface="BOGHJD+ArialMT"/>
                <a:cs typeface="BOGHJD+ArialMT"/>
              </a:rPr>
              <a:t>zijn</a:t>
            </a:r>
            <a:r>
              <a:rPr lang="de-DE" sz="2000" dirty="0">
                <a:solidFill>
                  <a:srgbClr val="161249"/>
                </a:solidFill>
                <a:latin typeface="BOGHJD+ArialMT"/>
                <a:cs typeface="BOGHJD+ArialMT"/>
              </a:rPr>
              <a:t> </a:t>
            </a:r>
            <a:r>
              <a:rPr sz="2000" dirty="0" err="1">
                <a:solidFill>
                  <a:srgbClr val="161249"/>
                </a:solidFill>
                <a:latin typeface="BOGHJD+ArialMT"/>
                <a:cs typeface="BOGHJD+ArialMT"/>
              </a:rPr>
              <a:t>aan</a:t>
            </a:r>
            <a:r>
              <a:rPr sz="2000" dirty="0">
                <a:solidFill>
                  <a:srgbClr val="161249"/>
                </a:solidFill>
                <a:latin typeface="BOGHJD+ArialMT"/>
                <a:cs typeface="BOGHJD+ArialMT"/>
              </a:rPr>
              <a:t> onderwerpen die van belang </a:t>
            </a:r>
            <a:r>
              <a:rPr sz="2000" dirty="0" err="1">
                <a:solidFill>
                  <a:srgbClr val="161249"/>
                </a:solidFill>
                <a:latin typeface="BOGHJD+ArialMT"/>
                <a:cs typeface="BOGHJD+ArialMT"/>
              </a:rPr>
              <a:t>zijn</a:t>
            </a:r>
            <a:r>
              <a:rPr sz="2000" dirty="0">
                <a:solidFill>
                  <a:srgbClr val="161249"/>
                </a:solidFill>
                <a:latin typeface="BOGHJD+ArialMT"/>
                <a:cs typeface="BOGHJD+ArialMT"/>
              </a:rPr>
              <a:t> </a:t>
            </a:r>
            <a:r>
              <a:rPr sz="2000" dirty="0" err="1">
                <a:solidFill>
                  <a:srgbClr val="161249"/>
                </a:solidFill>
                <a:latin typeface="BOGHJD+ArialMT"/>
                <a:cs typeface="BOGHJD+ArialMT"/>
              </a:rPr>
              <a:t>voor</a:t>
            </a:r>
            <a:r>
              <a:rPr lang="de-DE" sz="2000" dirty="0">
                <a:solidFill>
                  <a:srgbClr val="161249"/>
                </a:solidFill>
                <a:latin typeface="BOGHJD+ArialMT"/>
                <a:cs typeface="BOGHJD+ArialMT"/>
              </a:rPr>
              <a:t> </a:t>
            </a:r>
            <a:r>
              <a:rPr sz="2000" dirty="0" err="1">
                <a:solidFill>
                  <a:srgbClr val="161249"/>
                </a:solidFill>
                <a:latin typeface="BOGHJD+ArialMT"/>
                <a:cs typeface="BOGHJD+ArialMT"/>
              </a:rPr>
              <a:t>klanten</a:t>
            </a:r>
            <a:endParaRPr sz="2000" dirty="0">
              <a:solidFill>
                <a:srgbClr val="161249"/>
              </a:solidFill>
              <a:latin typeface="BOGHJD+ArialMT"/>
              <a:cs typeface="BOGHJD+ArialMT"/>
            </a:endParaRPr>
          </a:p>
          <a:p>
            <a:pPr marL="0" marR="0">
              <a:lnSpc>
                <a:spcPts val="3200"/>
              </a:lnSpc>
              <a:spcBef>
                <a:spcPts val="10"/>
              </a:spcBef>
              <a:spcAft>
                <a:spcPts val="0"/>
              </a:spcAft>
            </a:pPr>
            <a:r>
              <a:rPr sz="2000" dirty="0">
                <a:solidFill>
                  <a:srgbClr val="161249"/>
                </a:solidFill>
                <a:latin typeface="BOGHJD+ArialMT"/>
                <a:cs typeface="BOGHJD+ArialMT"/>
              </a:rPr>
              <a:t>- Slechts 20% </a:t>
            </a:r>
            <a:r>
              <a:rPr sz="2000" dirty="0" err="1">
                <a:solidFill>
                  <a:srgbClr val="161249"/>
                </a:solidFill>
                <a:latin typeface="BOGHJD+ArialMT"/>
                <a:cs typeface="BOGHJD+ArialMT"/>
              </a:rPr>
              <a:t>zou</a:t>
            </a:r>
            <a:r>
              <a:rPr lang="de-DE" sz="2000" dirty="0">
                <a:solidFill>
                  <a:srgbClr val="161249"/>
                </a:solidFill>
                <a:latin typeface="BOGHJD+ArialMT"/>
                <a:cs typeface="BOGHJD+ArialMT"/>
              </a:rPr>
              <a:t>den</a:t>
            </a:r>
            <a:r>
              <a:rPr sz="2000" dirty="0">
                <a:solidFill>
                  <a:srgbClr val="161249"/>
                </a:solidFill>
                <a:latin typeface="BOGHJD+ArialMT"/>
                <a:cs typeface="BOGHJD+ArialMT"/>
              </a:rPr>
              <a:t> </a:t>
            </a:r>
            <a:r>
              <a:rPr lang="de-DE" sz="2000" dirty="0">
                <a:solidFill>
                  <a:srgbClr val="161249"/>
                </a:solidFill>
                <a:latin typeface="BOGHJD+ArialMT"/>
                <a:cs typeface="BOGHJD+ArialMT"/>
              </a:rPr>
              <a:t>   </a:t>
            </a:r>
            <a:r>
              <a:rPr sz="2000" dirty="0" err="1">
                <a:solidFill>
                  <a:srgbClr val="161249"/>
                </a:solidFill>
                <a:latin typeface="BOGHJD+ArialMT"/>
                <a:cs typeface="BOGHJD+ArialMT"/>
              </a:rPr>
              <a:t>merkpublicaties</a:t>
            </a:r>
            <a:r>
              <a:rPr lang="de-DE" sz="2000" dirty="0">
                <a:solidFill>
                  <a:srgbClr val="161249"/>
                </a:solidFill>
                <a:latin typeface="BOGHJD+ArialMT"/>
                <a:cs typeface="BOGHJD+ArialMT"/>
              </a:rPr>
              <a:t> </a:t>
            </a:r>
            <a:r>
              <a:rPr lang="de-DE" sz="2000" dirty="0" err="1">
                <a:solidFill>
                  <a:srgbClr val="161249"/>
                </a:solidFill>
                <a:latin typeface="BOGHJD+ArialMT"/>
                <a:cs typeface="BOGHJD+ArialMT"/>
              </a:rPr>
              <a:t>moeten</a:t>
            </a:r>
            <a:r>
              <a:rPr lang="de-DE" sz="2000" dirty="0">
                <a:solidFill>
                  <a:srgbClr val="161249"/>
                </a:solidFill>
                <a:latin typeface="BOGHJD+ArialMT"/>
                <a:cs typeface="BOGHJD+ArialMT"/>
              </a:rPr>
              <a:t> </a:t>
            </a:r>
            <a:r>
              <a:rPr lang="de-DE" sz="2000" dirty="0" err="1">
                <a:solidFill>
                  <a:srgbClr val="161249"/>
                </a:solidFill>
                <a:latin typeface="BOGHJD+ArialMT"/>
                <a:cs typeface="BOGHJD+ArialMT"/>
              </a:rPr>
              <a:t>zijn</a:t>
            </a:r>
            <a:endParaRPr sz="2000" dirty="0">
              <a:solidFill>
                <a:srgbClr val="161249"/>
              </a:solidFill>
              <a:latin typeface="BOGHJD+ArialMT"/>
              <a:cs typeface="BOGHJD+ArialM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28650" y="262428"/>
            <a:ext cx="4568173" cy="955000"/>
          </a:xfrm>
          <a:prstGeom prst="rect">
            <a:avLst/>
          </a:prstGeom>
        </p:spPr>
        <p:txBody>
          <a:bodyPr vert="horz" wrap="square" lIns="0" tIns="0" rIns="0" bIns="0" rtlCol="0">
            <a:spAutoFit/>
          </a:bodyPr>
          <a:lstStyle/>
          <a:p>
            <a:pPr marL="0" marR="0">
              <a:lnSpc>
                <a:spcPts val="3332"/>
              </a:lnSpc>
              <a:spcBef>
                <a:spcPts val="0"/>
              </a:spcBef>
              <a:spcAft>
                <a:spcPts val="0"/>
              </a:spcAft>
            </a:pPr>
            <a:r>
              <a:rPr sz="3000" b="1" spc="-14" dirty="0">
                <a:solidFill>
                  <a:srgbClr val="161249"/>
                </a:solidFill>
                <a:latin typeface="FLWDDF+Arial-BoldMT"/>
                <a:cs typeface="FLWDDF+Arial-BoldMT"/>
              </a:rPr>
              <a:t>Goede </a:t>
            </a:r>
            <a:r>
              <a:rPr sz="3000" b="1" dirty="0">
                <a:solidFill>
                  <a:srgbClr val="161249"/>
                </a:solidFill>
                <a:latin typeface="FLWDDF+Arial-BoldMT"/>
                <a:cs typeface="FLWDDF+Arial-BoldMT"/>
              </a:rPr>
              <a:t>praktijken in een </a:t>
            </a:r>
            <a:r>
              <a:rPr sz="3000" b="1" spc="-11" dirty="0">
                <a:solidFill>
                  <a:srgbClr val="161249"/>
                </a:solidFill>
                <a:latin typeface="FLWDDF+Arial-BoldMT"/>
                <a:cs typeface="FLWDDF+Arial-BoldMT"/>
              </a:rPr>
              <a:t>post</a:t>
            </a:r>
          </a:p>
          <a:p>
            <a:pPr marL="0" marR="0">
              <a:lnSpc>
                <a:spcPts val="3686"/>
              </a:lnSpc>
              <a:spcBef>
                <a:spcPts val="200"/>
              </a:spcBef>
              <a:spcAft>
                <a:spcPts val="0"/>
              </a:spcAft>
            </a:pPr>
            <a:r>
              <a:rPr sz="3300" b="1" dirty="0">
                <a:solidFill>
                  <a:srgbClr val="161249"/>
                </a:solidFill>
                <a:latin typeface="FLWDDF+Arial-BoldMT"/>
                <a:cs typeface="FLWDDF+Arial-BoldMT"/>
              </a:rPr>
              <a:t>1/4 Voordat Je Begint</a:t>
            </a:r>
          </a:p>
        </p:txBody>
      </p:sp>
      <p:sp>
        <p:nvSpPr>
          <p:cNvPr id="4" name="object 4"/>
          <p:cNvSpPr txBox="1"/>
          <p:nvPr/>
        </p:nvSpPr>
        <p:spPr>
          <a:xfrm>
            <a:off x="455752" y="2595772"/>
            <a:ext cx="1885925" cy="883651"/>
          </a:xfrm>
          <a:prstGeom prst="rect">
            <a:avLst/>
          </a:prstGeom>
        </p:spPr>
        <p:txBody>
          <a:bodyPr vert="horz" wrap="square" lIns="0" tIns="0" rIns="0" bIns="0" rtlCol="0">
            <a:spAutoFit/>
          </a:bodyPr>
          <a:lstStyle/>
          <a:p>
            <a:pPr marL="0" marR="0">
              <a:lnSpc>
                <a:spcPts val="1340"/>
              </a:lnSpc>
              <a:spcBef>
                <a:spcPts val="0"/>
              </a:spcBef>
              <a:spcAft>
                <a:spcPts val="0"/>
              </a:spcAft>
            </a:pPr>
            <a:r>
              <a:rPr sz="1200" b="1" dirty="0">
                <a:solidFill>
                  <a:srgbClr val="161249"/>
                </a:solidFill>
                <a:latin typeface="FLWDDF+Arial-BoldMT"/>
                <a:cs typeface="FLWDDF+Arial-BoldMT"/>
              </a:rPr>
              <a:t>Naar wie schrijf je?</a:t>
            </a:r>
          </a:p>
          <a:p>
            <a:pPr marL="0" marR="0">
              <a:lnSpc>
                <a:spcPts val="1340"/>
              </a:lnSpc>
              <a:spcBef>
                <a:spcPts val="4026"/>
              </a:spcBef>
              <a:spcAft>
                <a:spcPts val="0"/>
              </a:spcAft>
            </a:pPr>
            <a:r>
              <a:rPr sz="1200" b="1" dirty="0">
                <a:solidFill>
                  <a:srgbClr val="161249"/>
                </a:solidFill>
                <a:latin typeface="FLWDDF+Arial-BoldMT"/>
                <a:cs typeface="FLWDDF+Arial-BoldMT"/>
              </a:rPr>
              <a:t>Koper persona</a:t>
            </a:r>
          </a:p>
        </p:txBody>
      </p:sp>
      <p:sp>
        <p:nvSpPr>
          <p:cNvPr id="5" name="object 5"/>
          <p:cNvSpPr txBox="1"/>
          <p:nvPr/>
        </p:nvSpPr>
        <p:spPr>
          <a:xfrm>
            <a:off x="2593471" y="2595772"/>
            <a:ext cx="1944648" cy="866727"/>
          </a:xfrm>
          <a:prstGeom prst="rect">
            <a:avLst/>
          </a:prstGeom>
        </p:spPr>
        <p:txBody>
          <a:bodyPr vert="horz" wrap="square" lIns="0" tIns="0" rIns="0" bIns="0" rtlCol="0">
            <a:spAutoFit/>
          </a:bodyPr>
          <a:lstStyle/>
          <a:p>
            <a:pPr marL="0" marR="0">
              <a:lnSpc>
                <a:spcPts val="1340"/>
              </a:lnSpc>
              <a:spcBef>
                <a:spcPts val="0"/>
              </a:spcBef>
              <a:spcAft>
                <a:spcPts val="0"/>
              </a:spcAft>
            </a:pPr>
            <a:r>
              <a:rPr sz="1200" b="1" dirty="0">
                <a:solidFill>
                  <a:srgbClr val="161249"/>
                </a:solidFill>
                <a:latin typeface="FLWDDF+Arial-BoldMT"/>
                <a:cs typeface="FLWDDF+Arial-BoldMT"/>
              </a:rPr>
              <a:t>Wat is je doel?</a:t>
            </a:r>
          </a:p>
          <a:p>
            <a:pPr marL="0" marR="0">
              <a:lnSpc>
                <a:spcPts val="1295"/>
              </a:lnSpc>
              <a:spcBef>
                <a:spcPts val="0"/>
              </a:spcBef>
              <a:spcAft>
                <a:spcPts val="0"/>
              </a:spcAft>
            </a:pPr>
            <a:r>
              <a:rPr sz="1200" b="1" dirty="0">
                <a:solidFill>
                  <a:srgbClr val="161249"/>
                </a:solidFill>
                <a:latin typeface="FLWDDF+Arial-BoldMT"/>
                <a:cs typeface="FLWDDF+Arial-BoldMT"/>
              </a:rPr>
              <a:t>Wat is de persoonlijkheid van je persona?</a:t>
            </a:r>
          </a:p>
          <a:p>
            <a:pPr marL="0" marR="0">
              <a:lnSpc>
                <a:spcPts val="1296"/>
              </a:lnSpc>
              <a:spcBef>
                <a:spcPts val="0"/>
              </a:spcBef>
              <a:spcAft>
                <a:spcPts val="0"/>
              </a:spcAft>
            </a:pPr>
            <a:r>
              <a:rPr sz="1200" b="1" dirty="0">
                <a:solidFill>
                  <a:srgbClr val="161249"/>
                </a:solidFill>
                <a:latin typeface="FLWDDF+Arial-BoldMT"/>
                <a:cs typeface="FLWDDF+Arial-BoldMT"/>
              </a:rPr>
              <a:t>pijnpunt, waarbij je</a:t>
            </a:r>
          </a:p>
          <a:p>
            <a:pPr marL="0" marR="0">
              <a:lnSpc>
                <a:spcPts val="1296"/>
              </a:lnSpc>
              <a:spcBef>
                <a:spcPts val="0"/>
              </a:spcBef>
              <a:spcAft>
                <a:spcPts val="0"/>
              </a:spcAft>
            </a:pPr>
            <a:r>
              <a:rPr sz="1200" b="1" dirty="0">
                <a:solidFill>
                  <a:srgbClr val="161249"/>
                </a:solidFill>
                <a:latin typeface="FLWDDF+Arial-BoldMT"/>
                <a:cs typeface="FLWDDF+Arial-BoldMT"/>
              </a:rPr>
              <a:t>blogpost zou moeten helpen?</a:t>
            </a:r>
          </a:p>
          <a:p>
            <a:pPr marL="0" marR="0">
              <a:lnSpc>
                <a:spcPts val="1295"/>
              </a:lnSpc>
              <a:spcBef>
                <a:spcPts val="0"/>
              </a:spcBef>
              <a:spcAft>
                <a:spcPts val="0"/>
              </a:spcAft>
            </a:pPr>
            <a:r>
              <a:rPr sz="1200" b="1" dirty="0">
                <a:solidFill>
                  <a:srgbClr val="161249"/>
                </a:solidFill>
                <a:latin typeface="FLWDDF+Arial-BoldMT"/>
                <a:cs typeface="FLWDDF+Arial-BoldMT"/>
              </a:rPr>
              <a:t>En hoe?</a:t>
            </a:r>
          </a:p>
        </p:txBody>
      </p:sp>
      <p:sp>
        <p:nvSpPr>
          <p:cNvPr id="6" name="object 6"/>
          <p:cNvSpPr txBox="1"/>
          <p:nvPr/>
        </p:nvSpPr>
        <p:spPr>
          <a:xfrm>
            <a:off x="4731191" y="2595772"/>
            <a:ext cx="1819021" cy="372951"/>
          </a:xfrm>
          <a:prstGeom prst="rect">
            <a:avLst/>
          </a:prstGeom>
        </p:spPr>
        <p:txBody>
          <a:bodyPr vert="horz" wrap="square" lIns="0" tIns="0" rIns="0" bIns="0" rtlCol="0">
            <a:spAutoFit/>
          </a:bodyPr>
          <a:lstStyle/>
          <a:p>
            <a:pPr marL="0" marR="0">
              <a:lnSpc>
                <a:spcPts val="1340"/>
              </a:lnSpc>
              <a:spcBef>
                <a:spcPts val="0"/>
              </a:spcBef>
              <a:spcAft>
                <a:spcPts val="0"/>
              </a:spcAft>
            </a:pPr>
            <a:r>
              <a:rPr sz="1200" b="1" dirty="0">
                <a:solidFill>
                  <a:srgbClr val="161249"/>
                </a:solidFill>
                <a:latin typeface="FLWDDF+Arial-BoldMT"/>
                <a:cs typeface="FLWDDF+Arial-BoldMT"/>
              </a:rPr>
              <a:t>Wat is de conversie</a:t>
            </a:r>
          </a:p>
          <a:p>
            <a:pPr marL="0" marR="0">
              <a:lnSpc>
                <a:spcPts val="1295"/>
              </a:lnSpc>
              <a:spcBef>
                <a:spcPts val="0"/>
              </a:spcBef>
              <a:spcAft>
                <a:spcPts val="0"/>
              </a:spcAft>
            </a:pPr>
            <a:r>
              <a:rPr sz="1200" b="1" dirty="0">
                <a:solidFill>
                  <a:srgbClr val="161249"/>
                </a:solidFill>
                <a:latin typeface="FLWDDF+Arial-BoldMT"/>
                <a:cs typeface="FLWDDF+Arial-BoldMT"/>
              </a:rPr>
              <a:t>waar je naar streeft?</a:t>
            </a:r>
          </a:p>
        </p:txBody>
      </p:sp>
      <p:sp>
        <p:nvSpPr>
          <p:cNvPr id="7" name="object 7"/>
          <p:cNvSpPr txBox="1"/>
          <p:nvPr/>
        </p:nvSpPr>
        <p:spPr>
          <a:xfrm>
            <a:off x="6868911" y="2595772"/>
            <a:ext cx="1937332" cy="833562"/>
          </a:xfrm>
          <a:prstGeom prst="rect">
            <a:avLst/>
          </a:prstGeom>
        </p:spPr>
        <p:txBody>
          <a:bodyPr vert="horz" wrap="square" lIns="0" tIns="0" rIns="0" bIns="0" rtlCol="0">
            <a:spAutoFit/>
          </a:bodyPr>
          <a:lstStyle/>
          <a:p>
            <a:pPr marL="0" marR="0">
              <a:lnSpc>
                <a:spcPts val="1340"/>
              </a:lnSpc>
              <a:spcBef>
                <a:spcPts val="0"/>
              </a:spcBef>
              <a:spcAft>
                <a:spcPts val="0"/>
              </a:spcAft>
            </a:pPr>
            <a:r>
              <a:rPr sz="1200" b="1" dirty="0">
                <a:solidFill>
                  <a:srgbClr val="161249"/>
                </a:solidFill>
                <a:latin typeface="FLWDDF+Arial-BoldMT"/>
                <a:cs typeface="FLWDDF+Arial-BoldMT"/>
              </a:rPr>
              <a:t>Zet je in voor regelmaat,</a:t>
            </a:r>
          </a:p>
          <a:p>
            <a:pPr marL="0" marR="0">
              <a:lnSpc>
                <a:spcPts val="1295"/>
              </a:lnSpc>
              <a:spcBef>
                <a:spcPts val="0"/>
              </a:spcBef>
              <a:spcAft>
                <a:spcPts val="0"/>
              </a:spcAft>
            </a:pPr>
            <a:r>
              <a:rPr sz="1200" b="1" dirty="0">
                <a:solidFill>
                  <a:srgbClr val="161249"/>
                </a:solidFill>
                <a:latin typeface="FLWDDF+Arial-BoldMT"/>
                <a:cs typeface="FLWDDF+Arial-BoldMT"/>
              </a:rPr>
              <a:t>regelmatig posten. Zoals in</a:t>
            </a:r>
          </a:p>
          <a:p>
            <a:pPr marL="0" marR="0">
              <a:lnSpc>
                <a:spcPts val="1296"/>
              </a:lnSpc>
              <a:spcBef>
                <a:spcPts val="0"/>
              </a:spcBef>
              <a:spcAft>
                <a:spcPts val="0"/>
              </a:spcAft>
            </a:pPr>
            <a:r>
              <a:rPr sz="1200" b="1" dirty="0">
                <a:solidFill>
                  <a:srgbClr val="161249"/>
                </a:solidFill>
                <a:latin typeface="FLWDDF+Arial-BoldMT"/>
                <a:cs typeface="FLWDDF+Arial-BoldMT"/>
              </a:rPr>
              <a:t>SEO, resultaten </a:t>
            </a:r>
            <a:r>
              <a:rPr sz="1200" b="1" dirty="0" err="1">
                <a:solidFill>
                  <a:srgbClr val="161249"/>
                </a:solidFill>
                <a:latin typeface="FLWDDF+Arial-BoldMT"/>
                <a:cs typeface="FLWDDF+Arial-BoldMT"/>
              </a:rPr>
              <a:t>kunnen</a:t>
            </a:r>
            <a:r>
              <a:rPr sz="1200" b="1" dirty="0">
                <a:solidFill>
                  <a:srgbClr val="161249"/>
                </a:solidFill>
                <a:latin typeface="FLWDDF+Arial-BoldMT"/>
                <a:cs typeface="FLWDDF+Arial-BoldMT"/>
              </a:rPr>
              <a:t> </a:t>
            </a:r>
            <a:r>
              <a:rPr sz="1200" b="1" dirty="0" err="1">
                <a:solidFill>
                  <a:srgbClr val="161249"/>
                </a:solidFill>
                <a:latin typeface="FLWDDF+Arial-BoldMT"/>
                <a:cs typeface="FLWDDF+Arial-BoldMT"/>
              </a:rPr>
              <a:t>alleen</a:t>
            </a:r>
            <a:r>
              <a:rPr lang="de-DE" sz="1200" b="1" dirty="0">
                <a:solidFill>
                  <a:srgbClr val="161249"/>
                </a:solidFill>
                <a:latin typeface="FLWDDF+Arial-BoldMT"/>
                <a:cs typeface="FLWDDF+Arial-BoldMT"/>
              </a:rPr>
              <a:t> </a:t>
            </a:r>
            <a:r>
              <a:rPr sz="1200" b="1" dirty="0" err="1">
                <a:solidFill>
                  <a:srgbClr val="161249"/>
                </a:solidFill>
                <a:latin typeface="FLWDDF+Arial-BoldMT"/>
                <a:cs typeface="FLWDDF+Arial-BoldMT"/>
              </a:rPr>
              <a:t>bereikt</a:t>
            </a:r>
            <a:r>
              <a:rPr sz="1200" b="1" dirty="0">
                <a:solidFill>
                  <a:srgbClr val="161249"/>
                </a:solidFill>
                <a:latin typeface="FLWDDF+Arial-BoldMT"/>
                <a:cs typeface="FLWDDF+Arial-BoldMT"/>
              </a:rPr>
              <a:t> door c</a:t>
            </a:r>
            <a:r>
              <a:rPr lang="de-DE" sz="1200" b="1" dirty="0" err="1">
                <a:solidFill>
                  <a:srgbClr val="161249"/>
                </a:solidFill>
                <a:latin typeface="FLWDDF+Arial-BoldMT"/>
                <a:cs typeface="FLWDDF+Arial-BoldMT"/>
              </a:rPr>
              <a:t>onsistent</a:t>
            </a:r>
            <a:r>
              <a:rPr lang="de-DE" sz="1200" b="1" dirty="0">
                <a:solidFill>
                  <a:srgbClr val="161249"/>
                </a:solidFill>
                <a:latin typeface="FLWDDF+Arial-BoldMT"/>
                <a:cs typeface="FLWDDF+Arial-BoldMT"/>
              </a:rPr>
              <a:t> </a:t>
            </a:r>
            <a:r>
              <a:rPr lang="de-DE" sz="1200" b="1" dirty="0" err="1">
                <a:solidFill>
                  <a:srgbClr val="161249"/>
                </a:solidFill>
                <a:latin typeface="FLWDDF+Arial-BoldMT"/>
                <a:cs typeface="FLWDDF+Arial-BoldMT"/>
              </a:rPr>
              <a:t>te</a:t>
            </a:r>
            <a:r>
              <a:rPr lang="de-DE" sz="1200" b="1" dirty="0">
                <a:solidFill>
                  <a:srgbClr val="161249"/>
                </a:solidFill>
                <a:latin typeface="FLWDDF+Arial-BoldMT"/>
                <a:cs typeface="FLWDDF+Arial-BoldMT"/>
              </a:rPr>
              <a:t> </a:t>
            </a:r>
            <a:r>
              <a:rPr sz="1200" b="1" dirty="0" err="1">
                <a:solidFill>
                  <a:srgbClr val="161249"/>
                </a:solidFill>
                <a:latin typeface="FLWDDF+Arial-BoldMT"/>
                <a:cs typeface="FLWDDF+Arial-BoldMT"/>
              </a:rPr>
              <a:t>bloggen</a:t>
            </a:r>
            <a:r>
              <a:rPr sz="1200" b="1" dirty="0">
                <a:solidFill>
                  <a:srgbClr val="161249"/>
                </a:solidFill>
                <a:latin typeface="FLWDDF+Arial-BoldMT"/>
                <a:cs typeface="FLWDDF+Arial-BoldMT"/>
              </a:rPr>
              <a:t>.</a:t>
            </a:r>
          </a:p>
        </p:txBody>
      </p:sp>
      <p:sp>
        <p:nvSpPr>
          <p:cNvPr id="8" name="object 8"/>
          <p:cNvSpPr txBox="1"/>
          <p:nvPr/>
        </p:nvSpPr>
        <p:spPr>
          <a:xfrm>
            <a:off x="4731191" y="3271064"/>
            <a:ext cx="1862632" cy="1360503"/>
          </a:xfrm>
          <a:prstGeom prst="rect">
            <a:avLst/>
          </a:prstGeom>
        </p:spPr>
        <p:txBody>
          <a:bodyPr vert="horz" wrap="square" lIns="0" tIns="0" rIns="0" bIns="0" rtlCol="0">
            <a:spAutoFit/>
          </a:bodyPr>
          <a:lstStyle/>
          <a:p>
            <a:pPr marL="0" marR="0">
              <a:lnSpc>
                <a:spcPts val="1340"/>
              </a:lnSpc>
              <a:spcBef>
                <a:spcPts val="0"/>
              </a:spcBef>
              <a:spcAft>
                <a:spcPts val="0"/>
              </a:spcAft>
            </a:pPr>
            <a:r>
              <a:rPr sz="1200" dirty="0">
                <a:solidFill>
                  <a:srgbClr val="161249"/>
                </a:solidFill>
                <a:latin typeface="BOGHJD+ArialMT"/>
                <a:cs typeface="BOGHJD+ArialMT"/>
              </a:rPr>
              <a:t>Conversie = een actie</a:t>
            </a:r>
          </a:p>
          <a:p>
            <a:pPr marL="0" marR="0">
              <a:lnSpc>
                <a:spcPts val="1295"/>
              </a:lnSpc>
              <a:spcBef>
                <a:spcPts val="0"/>
              </a:spcBef>
              <a:spcAft>
                <a:spcPts val="0"/>
              </a:spcAft>
            </a:pPr>
            <a:r>
              <a:rPr sz="1200" dirty="0">
                <a:solidFill>
                  <a:srgbClr val="161249"/>
                </a:solidFill>
                <a:latin typeface="BOGHJD+ArialMT"/>
                <a:cs typeface="BOGHJD+ArialMT"/>
              </a:rPr>
              <a:t>je wilt dat je lezer</a:t>
            </a:r>
          </a:p>
          <a:p>
            <a:pPr marL="0" marR="0">
              <a:lnSpc>
                <a:spcPts val="1295"/>
              </a:lnSpc>
              <a:spcBef>
                <a:spcPts val="0"/>
              </a:spcBef>
              <a:spcAft>
                <a:spcPts val="0"/>
              </a:spcAft>
            </a:pPr>
            <a:r>
              <a:rPr sz="1200" dirty="0">
                <a:solidFill>
                  <a:srgbClr val="161249"/>
                </a:solidFill>
                <a:latin typeface="BOGHJD+ArialMT"/>
                <a:cs typeface="BOGHJD+ArialMT"/>
              </a:rPr>
              <a:t>nemen na het lezen van uw</a:t>
            </a:r>
          </a:p>
          <a:p>
            <a:pPr marL="0" marR="0">
              <a:lnSpc>
                <a:spcPts val="1296"/>
              </a:lnSpc>
              <a:spcBef>
                <a:spcPts val="0"/>
              </a:spcBef>
              <a:spcAft>
                <a:spcPts val="0"/>
              </a:spcAft>
            </a:pPr>
            <a:r>
              <a:rPr sz="1200" dirty="0">
                <a:solidFill>
                  <a:srgbClr val="161249"/>
                </a:solidFill>
                <a:latin typeface="BOGHJD+ArialMT"/>
                <a:cs typeface="BOGHJD+ArialMT"/>
              </a:rPr>
              <a:t>post. Conversie duurt</a:t>
            </a:r>
          </a:p>
          <a:p>
            <a:pPr marL="0" marR="0">
              <a:lnSpc>
                <a:spcPts val="1295"/>
              </a:lnSpc>
              <a:spcBef>
                <a:spcPts val="0"/>
              </a:spcBef>
              <a:spcAft>
                <a:spcPts val="0"/>
              </a:spcAft>
            </a:pPr>
            <a:r>
              <a:rPr sz="1200" dirty="0">
                <a:solidFill>
                  <a:srgbClr val="161249"/>
                </a:solidFill>
                <a:latin typeface="BOGHJD+ArialMT"/>
                <a:cs typeface="BOGHJD+ArialMT"/>
              </a:rPr>
              <a:t>hem/haar langs de koper</a:t>
            </a:r>
          </a:p>
          <a:p>
            <a:pPr marL="0" marR="0">
              <a:lnSpc>
                <a:spcPts val="1295"/>
              </a:lnSpc>
              <a:spcBef>
                <a:spcPts val="0"/>
              </a:spcBef>
              <a:spcAft>
                <a:spcPts val="0"/>
              </a:spcAft>
            </a:pPr>
            <a:r>
              <a:rPr sz="1200" dirty="0">
                <a:solidFill>
                  <a:srgbClr val="161249"/>
                </a:solidFill>
                <a:latin typeface="BOGHJD+ArialMT"/>
                <a:cs typeface="BOGHJD+ArialMT"/>
              </a:rPr>
              <a:t>reis naar de volgende stap -</a:t>
            </a:r>
          </a:p>
          <a:p>
            <a:pPr marL="0" marR="0">
              <a:lnSpc>
                <a:spcPts val="1296"/>
              </a:lnSpc>
              <a:spcBef>
                <a:spcPts val="0"/>
              </a:spcBef>
              <a:spcAft>
                <a:spcPts val="0"/>
              </a:spcAft>
            </a:pPr>
            <a:r>
              <a:rPr sz="1200" dirty="0">
                <a:solidFill>
                  <a:srgbClr val="161249"/>
                </a:solidFill>
                <a:latin typeface="BOGHJD+ArialMT"/>
                <a:cs typeface="BOGHJD+ArialMT"/>
              </a:rPr>
              <a:t>naar de uiteindelijke beslissing</a:t>
            </a:r>
          </a:p>
          <a:p>
            <a:pPr marL="0" marR="0">
              <a:lnSpc>
                <a:spcPts val="1295"/>
              </a:lnSpc>
              <a:spcBef>
                <a:spcPts val="0"/>
              </a:spcBef>
              <a:spcAft>
                <a:spcPts val="0"/>
              </a:spcAft>
            </a:pPr>
            <a:r>
              <a:rPr sz="1200" dirty="0">
                <a:solidFill>
                  <a:srgbClr val="161249"/>
                </a:solidFill>
                <a:latin typeface="BOGHJD+ArialMT"/>
                <a:cs typeface="BOGHJD+ArialMT"/>
              </a:rPr>
              <a:t>(~aankoop)</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13725" y="381028"/>
            <a:ext cx="4078242" cy="472261"/>
          </a:xfrm>
          <a:prstGeom prst="rect">
            <a:avLst/>
          </a:prstGeom>
        </p:spPr>
        <p:txBody>
          <a:bodyPr vert="horz" wrap="square" lIns="0" tIns="0" rIns="0" bIns="0" rtlCol="0">
            <a:spAutoFit/>
          </a:bodyPr>
          <a:lstStyle/>
          <a:p>
            <a:pPr marL="0" marR="0">
              <a:lnSpc>
                <a:spcPts val="3418"/>
              </a:lnSpc>
              <a:spcBef>
                <a:spcPts val="0"/>
              </a:spcBef>
              <a:spcAft>
                <a:spcPts val="0"/>
              </a:spcAft>
            </a:pPr>
            <a:r>
              <a:rPr sz="3050" b="1" dirty="0">
                <a:solidFill>
                  <a:srgbClr val="161249"/>
                </a:solidFill>
                <a:latin typeface="FLWDDF+Arial-BoldMT"/>
                <a:cs typeface="FLWDDF+Arial-BoldMT"/>
              </a:rPr>
              <a:t>Ken je publiek!</a:t>
            </a:r>
          </a:p>
        </p:txBody>
      </p:sp>
      <p:sp>
        <p:nvSpPr>
          <p:cNvPr id="4" name="object 4"/>
          <p:cNvSpPr txBox="1"/>
          <p:nvPr/>
        </p:nvSpPr>
        <p:spPr>
          <a:xfrm>
            <a:off x="713725" y="1184934"/>
            <a:ext cx="6015533" cy="541385"/>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ED7D31"/>
                </a:solidFill>
                <a:latin typeface="FLWDDF+Arial-BoldMT"/>
                <a:cs typeface="FLWDDF+Arial-BoldMT"/>
              </a:rPr>
              <a:t>Stel jezelf deze vragen voordat je inhoud opstelt:</a:t>
            </a:r>
          </a:p>
          <a:p>
            <a:pPr marL="139700" marR="0">
              <a:lnSpc>
                <a:spcPts val="1564"/>
              </a:lnSpc>
              <a:spcBef>
                <a:spcPts val="387"/>
              </a:spcBef>
              <a:spcAft>
                <a:spcPts val="0"/>
              </a:spcAft>
            </a:pPr>
            <a:r>
              <a:rPr sz="1400" dirty="0">
                <a:solidFill>
                  <a:srgbClr val="161249"/>
                </a:solidFill>
                <a:latin typeface="BOGHJD+ArialMT"/>
                <a:cs typeface="BOGHJD+ArialMT"/>
              </a:rPr>
              <a:t>Wie is mijn primaire doelgroep?</a:t>
            </a:r>
          </a:p>
        </p:txBody>
      </p:sp>
      <p:sp>
        <p:nvSpPr>
          <p:cNvPr id="5" name="object 5"/>
          <p:cNvSpPr txBox="1"/>
          <p:nvPr/>
        </p:nvSpPr>
        <p:spPr>
          <a:xfrm>
            <a:off x="853425" y="1734948"/>
            <a:ext cx="6455534" cy="410369"/>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Hoe zit het met een secundair publiek dat mijn primaire publiek kan beïnvloeden </a:t>
            </a:r>
            <a:r>
              <a:rPr sz="1400" dirty="0" err="1">
                <a:solidFill>
                  <a:srgbClr val="161249"/>
                </a:solidFill>
                <a:latin typeface="BOGHJD+ArialMT"/>
                <a:cs typeface="BOGHJD+ArialMT"/>
              </a:rPr>
              <a:t>en</a:t>
            </a:r>
            <a:r>
              <a:rPr sz="1400" dirty="0">
                <a:solidFill>
                  <a:srgbClr val="161249"/>
                </a:solidFill>
                <a:latin typeface="BOGHJD+ArialMT"/>
                <a:cs typeface="BOGHJD+ArialMT"/>
              </a:rPr>
              <a:t> </a:t>
            </a:r>
            <a:r>
              <a:rPr sz="1400" dirty="0" err="1">
                <a:solidFill>
                  <a:srgbClr val="161249"/>
                </a:solidFill>
                <a:latin typeface="BOGHJD+ArialMT"/>
                <a:cs typeface="BOGHJD+ArialMT"/>
              </a:rPr>
              <a:t>informeren</a:t>
            </a:r>
            <a:r>
              <a:rPr sz="1400" dirty="0">
                <a:solidFill>
                  <a:srgbClr val="161249"/>
                </a:solidFill>
                <a:latin typeface="BOGHJD+ArialMT"/>
                <a:cs typeface="BOGHJD+ArialMT"/>
              </a:rPr>
              <a:t>?</a:t>
            </a:r>
          </a:p>
        </p:txBody>
      </p:sp>
      <p:sp>
        <p:nvSpPr>
          <p:cNvPr id="6" name="object 6"/>
          <p:cNvSpPr txBox="1"/>
          <p:nvPr/>
        </p:nvSpPr>
        <p:spPr>
          <a:xfrm>
            <a:off x="853425" y="2225676"/>
            <a:ext cx="3076830"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Hoe zullen ze mijn site online vinden?</a:t>
            </a:r>
          </a:p>
        </p:txBody>
      </p:sp>
      <p:sp>
        <p:nvSpPr>
          <p:cNvPr id="7" name="object 7"/>
          <p:cNvSpPr txBox="1"/>
          <p:nvPr/>
        </p:nvSpPr>
        <p:spPr>
          <a:xfrm>
            <a:off x="853425" y="2471040"/>
            <a:ext cx="6445193" cy="410369"/>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Het publiek vindt webinhoud via veel verschillende wegen - </a:t>
            </a:r>
            <a:r>
              <a:rPr sz="1400" dirty="0" err="1">
                <a:solidFill>
                  <a:srgbClr val="161249"/>
                </a:solidFill>
                <a:latin typeface="BOGHJD+ArialMT"/>
                <a:cs typeface="BOGHJD+ArialMT"/>
              </a:rPr>
              <a:t>sociale</a:t>
            </a:r>
            <a:r>
              <a:rPr sz="1400" dirty="0">
                <a:solidFill>
                  <a:srgbClr val="161249"/>
                </a:solidFill>
                <a:latin typeface="BOGHJD+ArialMT"/>
                <a:cs typeface="BOGHJD+ArialMT"/>
              </a:rPr>
              <a:t> media</a:t>
            </a:r>
            <a:r>
              <a:rPr lang="de-DE" sz="1400" dirty="0">
                <a:solidFill>
                  <a:srgbClr val="161249"/>
                </a:solidFill>
                <a:latin typeface="BOGHJD+ArialMT"/>
                <a:cs typeface="BOGHJD+ArialMT"/>
              </a:rPr>
              <a:t> </a:t>
            </a:r>
            <a:r>
              <a:rPr sz="1400" dirty="0" err="1">
                <a:solidFill>
                  <a:srgbClr val="161249"/>
                </a:solidFill>
                <a:latin typeface="BOGHJD+ArialMT"/>
                <a:cs typeface="BOGHJD+ArialMT"/>
              </a:rPr>
              <a:t>delen</a:t>
            </a:r>
            <a:r>
              <a:rPr sz="1400" dirty="0">
                <a:solidFill>
                  <a:srgbClr val="161249"/>
                </a:solidFill>
                <a:latin typeface="BOGHJD+ArialMT"/>
                <a:cs typeface="BOGHJD+ArialMT"/>
              </a:rPr>
              <a:t>, links van andere websites, delen via e-mail en resultaten van zoekmachines.</a:t>
            </a:r>
          </a:p>
        </p:txBody>
      </p:sp>
      <p:sp>
        <p:nvSpPr>
          <p:cNvPr id="8" name="object 8"/>
          <p:cNvSpPr txBox="1"/>
          <p:nvPr/>
        </p:nvSpPr>
        <p:spPr>
          <a:xfrm>
            <a:off x="713725" y="3207132"/>
            <a:ext cx="6325285"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Denk nog eens aan je publiek: welke zoektermen zouden zij intypen in Google?</a:t>
            </a:r>
          </a:p>
        </p:txBody>
      </p:sp>
      <p:sp>
        <p:nvSpPr>
          <p:cNvPr id="9" name="object 9"/>
          <p:cNvSpPr txBox="1"/>
          <p:nvPr/>
        </p:nvSpPr>
        <p:spPr>
          <a:xfrm>
            <a:off x="4369948" y="3865810"/>
            <a:ext cx="3874459" cy="692497"/>
          </a:xfrm>
          <a:prstGeom prst="rect">
            <a:avLst/>
          </a:prstGeom>
        </p:spPr>
        <p:txBody>
          <a:bodyPr vert="horz" wrap="square" lIns="0" tIns="0" rIns="0" bIns="0" rtlCol="0">
            <a:spAutoFit/>
          </a:bodyPr>
          <a:lstStyle/>
          <a:p>
            <a:pPr marL="0" marR="0">
              <a:lnSpc>
                <a:spcPts val="1564"/>
              </a:lnSpc>
              <a:spcBef>
                <a:spcPts val="0"/>
              </a:spcBef>
              <a:spcAft>
                <a:spcPts val="0"/>
              </a:spcAft>
            </a:pPr>
            <a:r>
              <a:rPr lang="de-DE" sz="1400" dirty="0">
                <a:solidFill>
                  <a:srgbClr val="161249"/>
                </a:solidFill>
                <a:latin typeface="BOGHJD+ArialMT"/>
                <a:cs typeface="BOGHJD+ArialMT"/>
              </a:rPr>
              <a:t>Z</a:t>
            </a:r>
            <a:r>
              <a:rPr sz="1400" dirty="0">
                <a:solidFill>
                  <a:srgbClr val="161249"/>
                </a:solidFill>
                <a:latin typeface="BOGHJD+ArialMT"/>
                <a:cs typeface="BOGHJD+ArialMT"/>
              </a:rPr>
              <a:t>org ervoor dat je deze termen opneemt in</a:t>
            </a:r>
          </a:p>
          <a:p>
            <a:pPr marL="0" marR="0">
              <a:lnSpc>
                <a:spcPts val="1564"/>
              </a:lnSpc>
              <a:spcBef>
                <a:spcPts val="317"/>
              </a:spcBef>
              <a:spcAft>
                <a:spcPts val="0"/>
              </a:spcAft>
            </a:pPr>
            <a:r>
              <a:rPr sz="1400" b="1" dirty="0">
                <a:solidFill>
                  <a:srgbClr val="ED7D31"/>
                </a:solidFill>
                <a:latin typeface="FLWDDF+Arial-BoldMT"/>
                <a:cs typeface="FLWDDF+Arial-BoldMT"/>
              </a:rPr>
              <a:t>koppen en subkoppen, </a:t>
            </a:r>
            <a:r>
              <a:rPr sz="1400" dirty="0">
                <a:solidFill>
                  <a:srgbClr val="161249"/>
                </a:solidFill>
                <a:latin typeface="BOGHJD+ArialMT"/>
                <a:cs typeface="BOGHJD+ArialMT"/>
              </a:rPr>
              <a:t>gebruik</a:t>
            </a:r>
          </a:p>
          <a:p>
            <a:pPr marL="0" marR="0">
              <a:lnSpc>
                <a:spcPts val="1564"/>
              </a:lnSpc>
              <a:spcBef>
                <a:spcPts val="317"/>
              </a:spcBef>
              <a:spcAft>
                <a:spcPts val="0"/>
              </a:spcAft>
            </a:pPr>
            <a:r>
              <a:rPr sz="1400" dirty="0">
                <a:solidFill>
                  <a:srgbClr val="161249"/>
                </a:solidFill>
                <a:latin typeface="BOGHJD+ArialMT"/>
                <a:cs typeface="BOGHJD+ArialMT"/>
              </a:rPr>
              <a:t>je trefwoord erin.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2103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07504" y="166464"/>
            <a:ext cx="9448696" cy="397545"/>
          </a:xfrm>
          <a:prstGeom prst="rect">
            <a:avLst/>
          </a:prstGeom>
        </p:spPr>
        <p:txBody>
          <a:bodyPr vert="horz" wrap="square" lIns="0" tIns="0" rIns="0" bIns="0" rtlCol="0">
            <a:spAutoFit/>
          </a:bodyPr>
          <a:lstStyle/>
          <a:p>
            <a:pPr marL="0" marR="0">
              <a:lnSpc>
                <a:spcPts val="3128"/>
              </a:lnSpc>
              <a:spcBef>
                <a:spcPts val="0"/>
              </a:spcBef>
              <a:spcAft>
                <a:spcPts val="0"/>
              </a:spcAft>
            </a:pPr>
            <a:r>
              <a:rPr sz="2800" b="1" dirty="0">
                <a:solidFill>
                  <a:srgbClr val="161249"/>
                </a:solidFill>
                <a:latin typeface="FLWDDF+Arial-BoldMT"/>
                <a:cs typeface="FLWDDF+Arial-BoldMT"/>
              </a:rPr>
              <a:t>2/4 Genoeg Woorden + Andere On-Page Optimalisatie</a:t>
            </a:r>
          </a:p>
        </p:txBody>
      </p:sp>
      <p:sp>
        <p:nvSpPr>
          <p:cNvPr id="4" name="object 4"/>
          <p:cNvSpPr txBox="1"/>
          <p:nvPr/>
        </p:nvSpPr>
        <p:spPr>
          <a:xfrm>
            <a:off x="478991" y="706859"/>
            <a:ext cx="7909431" cy="531684"/>
          </a:xfrm>
          <a:prstGeom prst="rect">
            <a:avLst/>
          </a:prstGeom>
        </p:spPr>
        <p:txBody>
          <a:bodyPr vert="horz" wrap="square" lIns="0" tIns="0" rIns="0" bIns="0" rtlCol="0">
            <a:spAutoFit/>
          </a:bodyPr>
          <a:lstStyle/>
          <a:p>
            <a:pPr marL="0" marR="0">
              <a:lnSpc>
                <a:spcPts val="2234"/>
              </a:lnSpc>
              <a:spcBef>
                <a:spcPts val="0"/>
              </a:spcBef>
              <a:spcAft>
                <a:spcPts val="0"/>
              </a:spcAft>
            </a:pPr>
            <a:r>
              <a:rPr sz="1300" dirty="0">
                <a:solidFill>
                  <a:srgbClr val="161249"/>
                </a:solidFill>
                <a:latin typeface="BOGHJD+ArialMT"/>
                <a:cs typeface="BOGHJD+ArialMT"/>
              </a:rPr>
              <a:t>- Een blogbericht moet lang genoeg zijn, minstens 300 woorden. Waarom? Korter dan 300 woorden worden </a:t>
            </a:r>
            <a:r>
              <a:rPr sz="1300" dirty="0" err="1">
                <a:solidFill>
                  <a:srgbClr val="161249"/>
                </a:solidFill>
                <a:latin typeface="BOGHJD+ArialMT"/>
                <a:cs typeface="BOGHJD+ArialMT"/>
              </a:rPr>
              <a:t>als</a:t>
            </a:r>
            <a:r>
              <a:rPr sz="1300" dirty="0">
                <a:solidFill>
                  <a:srgbClr val="161249"/>
                </a:solidFill>
                <a:latin typeface="BOGHJD+ArialMT"/>
                <a:cs typeface="BOGHJD+ArialMT"/>
              </a:rPr>
              <a:t> </a:t>
            </a:r>
            <a:r>
              <a:rPr sz="1300" dirty="0" err="1">
                <a:solidFill>
                  <a:srgbClr val="161249"/>
                </a:solidFill>
                <a:latin typeface="BOGHJD+ArialMT"/>
                <a:cs typeface="BOGHJD+ArialMT"/>
              </a:rPr>
              <a:t>te</a:t>
            </a:r>
            <a:r>
              <a:rPr lang="de-DE" sz="1300" dirty="0">
                <a:solidFill>
                  <a:srgbClr val="161249"/>
                </a:solidFill>
                <a:latin typeface="BOGHJD+ArialMT"/>
                <a:cs typeface="BOGHJD+ArialMT"/>
              </a:rPr>
              <a:t> </a:t>
            </a:r>
            <a:r>
              <a:rPr sz="1300" dirty="0" err="1">
                <a:solidFill>
                  <a:srgbClr val="161249"/>
                </a:solidFill>
                <a:latin typeface="BOGHJD+ArialMT"/>
                <a:cs typeface="BOGHJD+ArialMT"/>
              </a:rPr>
              <a:t>licht</a:t>
            </a:r>
            <a:r>
              <a:rPr sz="1300" dirty="0">
                <a:solidFill>
                  <a:srgbClr val="161249"/>
                </a:solidFill>
                <a:latin typeface="BOGHJD+ArialMT"/>
                <a:cs typeface="BOGHJD+ArialMT"/>
              </a:rPr>
              <a:t> om waarde te kunnen bieden aan de lezer (door Google)</a:t>
            </a:r>
          </a:p>
        </p:txBody>
      </p:sp>
      <p:sp>
        <p:nvSpPr>
          <p:cNvPr id="5" name="object 5"/>
          <p:cNvSpPr txBox="1"/>
          <p:nvPr/>
        </p:nvSpPr>
        <p:spPr>
          <a:xfrm>
            <a:off x="478991" y="1244357"/>
            <a:ext cx="7909431" cy="531684"/>
          </a:xfrm>
          <a:prstGeom prst="rect">
            <a:avLst/>
          </a:prstGeom>
        </p:spPr>
        <p:txBody>
          <a:bodyPr vert="horz" wrap="square" lIns="0" tIns="0" rIns="0" bIns="0" rtlCol="0">
            <a:spAutoFit/>
          </a:bodyPr>
          <a:lstStyle/>
          <a:p>
            <a:pPr marL="0" marR="0">
              <a:lnSpc>
                <a:spcPts val="2234"/>
              </a:lnSpc>
              <a:spcBef>
                <a:spcPts val="0"/>
              </a:spcBef>
              <a:spcAft>
                <a:spcPts val="0"/>
              </a:spcAft>
            </a:pPr>
            <a:r>
              <a:rPr sz="1300" dirty="0">
                <a:solidFill>
                  <a:srgbClr val="161249"/>
                </a:solidFill>
                <a:latin typeface="BOGHJD+ArialMT"/>
                <a:cs typeface="BOGHJD+ArialMT"/>
              </a:rPr>
              <a:t>- Maar onthoud: kwaliteit boven kwantiteit! Als je inhoud geen waarde toevoegt voor je lezers, of als het van </a:t>
            </a:r>
            <a:r>
              <a:rPr sz="1300" dirty="0" err="1">
                <a:solidFill>
                  <a:srgbClr val="161249"/>
                </a:solidFill>
                <a:latin typeface="BOGHJD+ArialMT"/>
                <a:cs typeface="BOGHJD+ArialMT"/>
              </a:rPr>
              <a:t>inferieur</a:t>
            </a:r>
            <a:r>
              <a:rPr lang="de-DE" sz="1300" dirty="0">
                <a:solidFill>
                  <a:srgbClr val="161249"/>
                </a:solidFill>
                <a:latin typeface="BOGHJD+ArialMT"/>
                <a:cs typeface="BOGHJD+ArialMT"/>
              </a:rPr>
              <a:t> </a:t>
            </a:r>
            <a:r>
              <a:rPr sz="1300" dirty="0" err="1">
                <a:solidFill>
                  <a:srgbClr val="161249"/>
                </a:solidFill>
                <a:latin typeface="BOGHJD+ArialMT"/>
                <a:cs typeface="BOGHJD+ArialMT"/>
              </a:rPr>
              <a:t>kwaliteit</a:t>
            </a:r>
            <a:r>
              <a:rPr lang="de-DE" sz="1300" dirty="0">
                <a:solidFill>
                  <a:srgbClr val="161249"/>
                </a:solidFill>
                <a:latin typeface="BOGHJD+ArialMT"/>
                <a:cs typeface="BOGHJD+ArialMT"/>
              </a:rPr>
              <a:t> </a:t>
            </a:r>
            <a:r>
              <a:rPr lang="de-DE" sz="1300" dirty="0" err="1">
                <a:solidFill>
                  <a:srgbClr val="161249"/>
                </a:solidFill>
                <a:latin typeface="BOGHJD+ArialMT"/>
                <a:cs typeface="BOGHJD+ArialMT"/>
              </a:rPr>
              <a:t>is</a:t>
            </a:r>
            <a:r>
              <a:rPr sz="1300" dirty="0">
                <a:solidFill>
                  <a:srgbClr val="161249"/>
                </a:solidFill>
                <a:latin typeface="BOGHJD+ArialMT"/>
                <a:cs typeface="BOGHJD+ArialMT"/>
              </a:rPr>
              <a:t>, </a:t>
            </a:r>
            <a:r>
              <a:rPr sz="1300" dirty="0" err="1">
                <a:solidFill>
                  <a:srgbClr val="161249"/>
                </a:solidFill>
                <a:latin typeface="BOGHJD+ArialMT"/>
                <a:cs typeface="BOGHJD+ArialMT"/>
              </a:rPr>
              <a:t>zal</a:t>
            </a:r>
            <a:r>
              <a:rPr sz="1300" dirty="0">
                <a:solidFill>
                  <a:srgbClr val="161249"/>
                </a:solidFill>
                <a:latin typeface="BOGHJD+ArialMT"/>
                <a:cs typeface="BOGHJD+ArialMT"/>
              </a:rPr>
              <a:t> het</a:t>
            </a:r>
            <a:r>
              <a:rPr lang="de-DE" sz="1300" dirty="0">
                <a:solidFill>
                  <a:srgbClr val="161249"/>
                </a:solidFill>
                <a:latin typeface="BOGHJD+ArialMT"/>
                <a:cs typeface="BOGHJD+ArialMT"/>
              </a:rPr>
              <a:t> </a:t>
            </a:r>
            <a:r>
              <a:rPr sz="1300" dirty="0" err="1">
                <a:solidFill>
                  <a:srgbClr val="161249"/>
                </a:solidFill>
                <a:latin typeface="BOGHJD+ArialMT"/>
                <a:cs typeface="BOGHJD+ArialMT"/>
              </a:rPr>
              <a:t>niet</a:t>
            </a:r>
            <a:r>
              <a:rPr sz="1300" dirty="0">
                <a:solidFill>
                  <a:srgbClr val="161249"/>
                </a:solidFill>
                <a:latin typeface="BOGHJD+ArialMT"/>
                <a:cs typeface="BOGHJD+ArialMT"/>
              </a:rPr>
              <a:t> hoog scoren in de resultaten van </a:t>
            </a:r>
            <a:r>
              <a:rPr sz="1300" dirty="0" err="1">
                <a:solidFill>
                  <a:srgbClr val="161249"/>
                </a:solidFill>
                <a:latin typeface="BOGHJD+ArialMT"/>
                <a:cs typeface="BOGHJD+ArialMT"/>
              </a:rPr>
              <a:t>zoekmachines</a:t>
            </a:r>
            <a:r>
              <a:rPr lang="de-DE" sz="1300" dirty="0">
                <a:solidFill>
                  <a:srgbClr val="161249"/>
                </a:solidFill>
                <a:latin typeface="BOGHJD+ArialMT"/>
                <a:cs typeface="BOGHJD+ArialMT"/>
              </a:rPr>
              <a:t>.</a:t>
            </a:r>
            <a:endParaRPr sz="1300" dirty="0">
              <a:solidFill>
                <a:srgbClr val="161249"/>
              </a:solidFill>
              <a:latin typeface="BOGHJD+ArialMT"/>
              <a:cs typeface="BOGHJD+ArialMT"/>
            </a:endParaRPr>
          </a:p>
        </p:txBody>
      </p:sp>
      <p:sp>
        <p:nvSpPr>
          <p:cNvPr id="6" name="object 6"/>
          <p:cNvSpPr txBox="1"/>
          <p:nvPr/>
        </p:nvSpPr>
        <p:spPr>
          <a:xfrm>
            <a:off x="478991" y="1823221"/>
            <a:ext cx="3160163" cy="222547"/>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161249"/>
                </a:solidFill>
                <a:latin typeface="BOGHJD+ArialMT"/>
                <a:cs typeface="BOGHJD+ArialMT"/>
              </a:rPr>
              <a:t>Denk ook aan andere SEO-vereisten:</a:t>
            </a:r>
          </a:p>
        </p:txBody>
      </p:sp>
      <p:sp>
        <p:nvSpPr>
          <p:cNvPr id="7" name="object 7"/>
          <p:cNvSpPr txBox="1"/>
          <p:nvPr/>
        </p:nvSpPr>
        <p:spPr>
          <a:xfrm>
            <a:off x="478991" y="1953664"/>
            <a:ext cx="2413111" cy="321865"/>
          </a:xfrm>
          <a:prstGeom prst="rect">
            <a:avLst/>
          </a:prstGeom>
        </p:spPr>
        <p:txBody>
          <a:bodyPr vert="horz" wrap="square" lIns="0" tIns="0" rIns="0" bIns="0" rtlCol="0">
            <a:spAutoFit/>
          </a:bodyPr>
          <a:lstStyle/>
          <a:p>
            <a:pPr marL="0" marR="0">
              <a:lnSpc>
                <a:spcPts val="2234"/>
              </a:lnSpc>
              <a:spcBef>
                <a:spcPts val="0"/>
              </a:spcBef>
              <a:spcAft>
                <a:spcPts val="0"/>
              </a:spcAft>
            </a:pPr>
            <a:r>
              <a:rPr sz="1300" dirty="0">
                <a:solidFill>
                  <a:srgbClr val="161249"/>
                </a:solidFill>
                <a:latin typeface="BOGHJD+ArialMT"/>
                <a:cs typeface="BOGHJD+ArialMT"/>
              </a:rPr>
              <a:t>- Wat zijn je sleutelwoorden?</a:t>
            </a:r>
          </a:p>
        </p:txBody>
      </p:sp>
      <p:sp>
        <p:nvSpPr>
          <p:cNvPr id="8" name="object 8"/>
          <p:cNvSpPr txBox="1"/>
          <p:nvPr/>
        </p:nvSpPr>
        <p:spPr>
          <a:xfrm>
            <a:off x="606205" y="2232198"/>
            <a:ext cx="3960440" cy="192360"/>
          </a:xfrm>
          <a:prstGeom prst="rect">
            <a:avLst/>
          </a:prstGeom>
        </p:spPr>
        <p:txBody>
          <a:bodyPr vert="horz" wrap="square" lIns="0" tIns="0" rIns="0" bIns="0" rtlCol="0">
            <a:spAutoFit/>
          </a:bodyPr>
          <a:lstStyle/>
          <a:p>
            <a:pPr marL="0" marR="0">
              <a:lnSpc>
                <a:spcPts val="1452"/>
              </a:lnSpc>
              <a:spcBef>
                <a:spcPts val="0"/>
              </a:spcBef>
              <a:spcAft>
                <a:spcPts val="0"/>
              </a:spcAft>
            </a:pPr>
            <a:r>
              <a:rPr lang="de-DE" sz="1300" dirty="0">
                <a:solidFill>
                  <a:srgbClr val="161249"/>
                </a:solidFill>
                <a:latin typeface="BOGHJD+ArialMT"/>
                <a:cs typeface="BOGHJD+ArialMT"/>
              </a:rPr>
              <a:t>m</a:t>
            </a:r>
            <a:r>
              <a:rPr sz="1300" dirty="0">
                <a:solidFill>
                  <a:srgbClr val="161249"/>
                </a:solidFill>
                <a:latin typeface="BOGHJD+ArialMT"/>
                <a:cs typeface="BOGHJD+ArialMT"/>
              </a:rPr>
              <a:t>et welke zoekwoorden je gevonden wilt worden?</a:t>
            </a:r>
          </a:p>
        </p:txBody>
      </p:sp>
      <p:sp>
        <p:nvSpPr>
          <p:cNvPr id="9" name="object 9"/>
          <p:cNvSpPr txBox="1"/>
          <p:nvPr/>
        </p:nvSpPr>
        <p:spPr>
          <a:xfrm>
            <a:off x="485342" y="2417687"/>
            <a:ext cx="2472740" cy="321865"/>
          </a:xfrm>
          <a:prstGeom prst="rect">
            <a:avLst/>
          </a:prstGeom>
        </p:spPr>
        <p:txBody>
          <a:bodyPr vert="horz" wrap="square" lIns="0" tIns="0" rIns="0" bIns="0" rtlCol="0">
            <a:spAutoFit/>
          </a:bodyPr>
          <a:lstStyle/>
          <a:p>
            <a:pPr marL="0" marR="0">
              <a:lnSpc>
                <a:spcPts val="2234"/>
              </a:lnSpc>
              <a:spcBef>
                <a:spcPts val="0"/>
              </a:spcBef>
              <a:spcAft>
                <a:spcPts val="0"/>
              </a:spcAft>
            </a:pPr>
            <a:r>
              <a:rPr sz="1300" dirty="0">
                <a:solidFill>
                  <a:srgbClr val="161249"/>
                </a:solidFill>
                <a:latin typeface="BOGHJD+ArialMT"/>
                <a:cs typeface="BOGHJD+ArialMT"/>
              </a:rPr>
              <a:t>- Ideaal aantal trefwoorden: 5</a:t>
            </a:r>
          </a:p>
        </p:txBody>
      </p:sp>
      <p:sp>
        <p:nvSpPr>
          <p:cNvPr id="10" name="object 10"/>
          <p:cNvSpPr txBox="1"/>
          <p:nvPr/>
        </p:nvSpPr>
        <p:spPr>
          <a:xfrm>
            <a:off x="606714" y="2717904"/>
            <a:ext cx="3597934" cy="193235"/>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161249"/>
                </a:solidFill>
                <a:latin typeface="BOGHJD+ArialMT"/>
                <a:cs typeface="BOGHJD+ArialMT"/>
              </a:rPr>
              <a:t>Gebruik zowel long als short tail zoekwoorden</a:t>
            </a:r>
          </a:p>
        </p:txBody>
      </p:sp>
      <p:sp>
        <p:nvSpPr>
          <p:cNvPr id="11" name="object 11"/>
          <p:cNvSpPr txBox="1"/>
          <p:nvPr/>
        </p:nvSpPr>
        <p:spPr>
          <a:xfrm>
            <a:off x="485342" y="2907889"/>
            <a:ext cx="3798626" cy="461665"/>
          </a:xfrm>
          <a:prstGeom prst="rect">
            <a:avLst/>
          </a:prstGeom>
        </p:spPr>
        <p:txBody>
          <a:bodyPr vert="horz" wrap="square" lIns="0" tIns="0" rIns="0" bIns="0" rtlCol="0">
            <a:spAutoFit/>
          </a:bodyPr>
          <a:lstStyle/>
          <a:p>
            <a:pPr marL="0" marR="0">
              <a:lnSpc>
                <a:spcPts val="2234"/>
              </a:lnSpc>
              <a:spcBef>
                <a:spcPts val="0"/>
              </a:spcBef>
              <a:spcAft>
                <a:spcPts val="0"/>
              </a:spcAft>
            </a:pPr>
            <a:r>
              <a:rPr sz="1300" dirty="0">
                <a:solidFill>
                  <a:srgbClr val="161249"/>
                </a:solidFill>
                <a:latin typeface="BOGHJD+ArialMT"/>
                <a:cs typeface="BOGHJD+ArialMT"/>
              </a:rPr>
              <a:t>- Neem uw trefwoorden op in uw</a:t>
            </a:r>
          </a:p>
          <a:p>
            <a:pPr marL="349250" marR="0">
              <a:lnSpc>
                <a:spcPts val="1340"/>
              </a:lnSpc>
              <a:spcBef>
                <a:spcPts val="50"/>
              </a:spcBef>
              <a:spcAft>
                <a:spcPts val="0"/>
              </a:spcAft>
            </a:pPr>
            <a:endParaRPr sz="1200" dirty="0">
              <a:solidFill>
                <a:srgbClr val="161249"/>
              </a:solidFill>
              <a:latin typeface="BOGHJD+ArialMT"/>
              <a:cs typeface="BOGHJD+ArialMT"/>
            </a:endParaRPr>
          </a:p>
        </p:txBody>
      </p:sp>
      <p:sp>
        <p:nvSpPr>
          <p:cNvPr id="12" name="object 12"/>
          <p:cNvSpPr txBox="1"/>
          <p:nvPr/>
        </p:nvSpPr>
        <p:spPr>
          <a:xfrm>
            <a:off x="606205" y="3222883"/>
            <a:ext cx="3107054" cy="884858"/>
          </a:xfrm>
          <a:prstGeom prst="rect">
            <a:avLst/>
          </a:prstGeom>
        </p:spPr>
        <p:txBody>
          <a:bodyPr vert="horz" wrap="square" lIns="0" tIns="0" rIns="0" bIns="0" rtlCol="0">
            <a:spAutoFit/>
          </a:bodyPr>
          <a:lstStyle/>
          <a:p>
            <a:pPr marL="0" marR="0">
              <a:lnSpc>
                <a:spcPts val="1340"/>
              </a:lnSpc>
              <a:spcBef>
                <a:spcPts val="0"/>
              </a:spcBef>
              <a:spcAft>
                <a:spcPts val="0"/>
              </a:spcAft>
            </a:pPr>
            <a:r>
              <a:rPr sz="1200" dirty="0">
                <a:solidFill>
                  <a:srgbClr val="161249"/>
                </a:solidFill>
                <a:latin typeface="BOGHJD+ArialMT"/>
                <a:cs typeface="BOGHJD+ArialMT"/>
              </a:rPr>
              <a:t>Titel</a:t>
            </a:r>
          </a:p>
          <a:p>
            <a:pPr marL="0" marR="0">
              <a:lnSpc>
                <a:spcPts val="1340"/>
              </a:lnSpc>
              <a:spcBef>
                <a:spcPts val="149"/>
              </a:spcBef>
              <a:spcAft>
                <a:spcPts val="0"/>
              </a:spcAft>
            </a:pPr>
            <a:r>
              <a:rPr sz="1200" dirty="0">
                <a:solidFill>
                  <a:srgbClr val="161249"/>
                </a:solidFill>
                <a:latin typeface="BOGHJD+ArialMT"/>
                <a:cs typeface="BOGHJD+ArialMT"/>
              </a:rPr>
              <a:t>Meta beschrijving</a:t>
            </a:r>
          </a:p>
          <a:p>
            <a:pPr marL="0" marR="0">
              <a:lnSpc>
                <a:spcPts val="1340"/>
              </a:lnSpc>
              <a:spcBef>
                <a:spcPts val="99"/>
              </a:spcBef>
              <a:spcAft>
                <a:spcPts val="0"/>
              </a:spcAft>
            </a:pPr>
            <a:r>
              <a:rPr sz="1200" dirty="0">
                <a:solidFill>
                  <a:srgbClr val="161249"/>
                </a:solidFill>
                <a:latin typeface="BOGHJD+ArialMT"/>
                <a:cs typeface="BOGHJD+ArialMT"/>
              </a:rPr>
              <a:t>Inhoud</a:t>
            </a:r>
          </a:p>
          <a:p>
            <a:pPr marL="0" marR="0">
              <a:lnSpc>
                <a:spcPts val="1340"/>
              </a:lnSpc>
              <a:spcBef>
                <a:spcPts val="149"/>
              </a:spcBef>
              <a:spcAft>
                <a:spcPts val="0"/>
              </a:spcAft>
            </a:pPr>
            <a:r>
              <a:rPr sz="1200" dirty="0">
                <a:solidFill>
                  <a:srgbClr val="D12477"/>
                </a:solidFill>
                <a:latin typeface="KCNGNP+MS-Gothic"/>
                <a:cs typeface="KCNGNP+MS-Gothic"/>
              </a:rPr>
              <a:t>✔ </a:t>
            </a:r>
            <a:r>
              <a:rPr sz="1200" dirty="0">
                <a:solidFill>
                  <a:srgbClr val="161249"/>
                </a:solidFill>
                <a:latin typeface="BOGHJD+ArialMT"/>
                <a:cs typeface="BOGHJD+ArialMT"/>
              </a:rPr>
              <a:t>Afbeeldingen (alt txt, titel afbeelding)</a:t>
            </a:r>
          </a:p>
          <a:p>
            <a:pPr marL="0" marR="0">
              <a:lnSpc>
                <a:spcPts val="1340"/>
              </a:lnSpc>
              <a:spcBef>
                <a:spcPts val="99"/>
              </a:spcBef>
              <a:spcAft>
                <a:spcPts val="0"/>
              </a:spcAft>
            </a:pPr>
            <a:r>
              <a:rPr sz="1200" dirty="0">
                <a:solidFill>
                  <a:srgbClr val="161249"/>
                </a:solidFill>
                <a:latin typeface="BOGHJD+ArialMT"/>
                <a:cs typeface="BOGHJD+ArialMT"/>
              </a:rPr>
              <a:t>Url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33425" y="222349"/>
            <a:ext cx="5182754" cy="49212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161249"/>
                </a:solidFill>
                <a:latin typeface="FLWDDF+Arial-BoldMT"/>
                <a:cs typeface="FLWDDF+Arial-BoldMT"/>
              </a:rPr>
              <a:t>2/4 On-Page Optimalisatie</a:t>
            </a:r>
          </a:p>
        </p:txBody>
      </p:sp>
      <p:sp>
        <p:nvSpPr>
          <p:cNvPr id="4" name="object 4"/>
          <p:cNvSpPr txBox="1"/>
          <p:nvPr/>
        </p:nvSpPr>
        <p:spPr>
          <a:xfrm>
            <a:off x="633424" y="769084"/>
            <a:ext cx="3246865" cy="378618"/>
          </a:xfrm>
          <a:prstGeom prst="rect">
            <a:avLst/>
          </a:prstGeom>
        </p:spPr>
        <p:txBody>
          <a:bodyPr vert="horz" wrap="square" lIns="0" tIns="0" rIns="0" bIns="0" rtlCol="0">
            <a:spAutoFit/>
          </a:bodyPr>
          <a:lstStyle/>
          <a:p>
            <a:pPr marL="0" marR="0">
              <a:lnSpc>
                <a:spcPts val="2681"/>
              </a:lnSpc>
              <a:spcBef>
                <a:spcPts val="0"/>
              </a:spcBef>
              <a:spcAft>
                <a:spcPts val="0"/>
              </a:spcAft>
            </a:pPr>
            <a:r>
              <a:rPr sz="1600" dirty="0">
                <a:solidFill>
                  <a:srgbClr val="161249"/>
                </a:solidFill>
                <a:latin typeface="BOGHJD+ArialMT"/>
                <a:cs typeface="BOGHJD+ArialMT"/>
              </a:rPr>
              <a:t>- Links: zowel intern als extern</a:t>
            </a:r>
          </a:p>
        </p:txBody>
      </p:sp>
      <p:sp>
        <p:nvSpPr>
          <p:cNvPr id="5" name="object 5"/>
          <p:cNvSpPr txBox="1"/>
          <p:nvPr/>
        </p:nvSpPr>
        <p:spPr>
          <a:xfrm>
            <a:off x="633424" y="1012924"/>
            <a:ext cx="5306728" cy="306366"/>
          </a:xfrm>
          <a:prstGeom prst="rect">
            <a:avLst/>
          </a:prstGeom>
        </p:spPr>
        <p:txBody>
          <a:bodyPr vert="horz" wrap="square" lIns="0" tIns="0" rIns="0" bIns="0" rtlCol="0">
            <a:spAutoFit/>
          </a:bodyPr>
          <a:lstStyle/>
          <a:p>
            <a:pPr marL="0" marR="0">
              <a:lnSpc>
                <a:spcPts val="2681"/>
              </a:lnSpc>
              <a:spcBef>
                <a:spcPts val="0"/>
              </a:spcBef>
              <a:spcAft>
                <a:spcPts val="0"/>
              </a:spcAft>
            </a:pPr>
            <a:r>
              <a:rPr sz="1600" dirty="0">
                <a:solidFill>
                  <a:srgbClr val="161249"/>
                </a:solidFill>
                <a:latin typeface="BOGHJD+ArialMT"/>
                <a:cs typeface="BOGHJD+ArialMT"/>
              </a:rPr>
              <a:t>- Knoppen voor sociale media helpen bij direct delen</a:t>
            </a:r>
          </a:p>
        </p:txBody>
      </p:sp>
      <p:sp>
        <p:nvSpPr>
          <p:cNvPr id="6" name="object 6"/>
          <p:cNvSpPr txBox="1"/>
          <p:nvPr/>
        </p:nvSpPr>
        <p:spPr>
          <a:xfrm>
            <a:off x="633424" y="1256764"/>
            <a:ext cx="1226616" cy="378618"/>
          </a:xfrm>
          <a:prstGeom prst="rect">
            <a:avLst/>
          </a:prstGeom>
        </p:spPr>
        <p:txBody>
          <a:bodyPr vert="horz" wrap="square" lIns="0" tIns="0" rIns="0" bIns="0" rtlCol="0">
            <a:spAutoFit/>
          </a:bodyPr>
          <a:lstStyle/>
          <a:p>
            <a:pPr marL="0" marR="0">
              <a:lnSpc>
                <a:spcPts val="2681"/>
              </a:lnSpc>
              <a:spcBef>
                <a:spcPts val="0"/>
              </a:spcBef>
              <a:spcAft>
                <a:spcPts val="0"/>
              </a:spcAft>
            </a:pPr>
            <a:r>
              <a:rPr sz="1600" dirty="0">
                <a:solidFill>
                  <a:srgbClr val="161249"/>
                </a:solidFill>
                <a:latin typeface="BOGHJD+ArialMT"/>
                <a:cs typeface="BOGHJD+ArialMT"/>
              </a:rPr>
              <a:t>- Rubrieken</a:t>
            </a:r>
          </a:p>
        </p:txBody>
      </p:sp>
      <p:sp>
        <p:nvSpPr>
          <p:cNvPr id="7" name="object 7"/>
          <p:cNvSpPr txBox="1"/>
          <p:nvPr/>
        </p:nvSpPr>
        <p:spPr>
          <a:xfrm>
            <a:off x="976324" y="1510397"/>
            <a:ext cx="2877414" cy="762773"/>
          </a:xfrm>
          <a:prstGeom prst="rect">
            <a:avLst/>
          </a:prstGeom>
        </p:spPr>
        <p:txBody>
          <a:bodyPr vert="horz" wrap="square" lIns="0" tIns="0" rIns="0" bIns="0" rtlCol="0">
            <a:spAutoFit/>
          </a:bodyPr>
          <a:lstStyle/>
          <a:p>
            <a:pPr marL="0" marR="0">
              <a:lnSpc>
                <a:spcPts val="2346"/>
              </a:lnSpc>
              <a:spcBef>
                <a:spcPts val="0"/>
              </a:spcBef>
              <a:spcAft>
                <a:spcPts val="0"/>
              </a:spcAft>
            </a:pPr>
            <a:r>
              <a:rPr sz="1400" dirty="0">
                <a:solidFill>
                  <a:srgbClr val="161249"/>
                </a:solidFill>
                <a:latin typeface="BOGHJD+ArialMT"/>
                <a:cs typeface="BOGHJD+ArialMT"/>
              </a:rPr>
              <a:t>- H1 de hoofdkop (Headline)</a:t>
            </a:r>
          </a:p>
          <a:p>
            <a:pPr marL="0" marR="0">
              <a:lnSpc>
                <a:spcPts val="1680"/>
              </a:lnSpc>
              <a:spcBef>
                <a:spcPts val="0"/>
              </a:spcBef>
              <a:spcAft>
                <a:spcPts val="0"/>
              </a:spcAft>
            </a:pPr>
            <a:r>
              <a:rPr sz="1400" dirty="0">
                <a:solidFill>
                  <a:srgbClr val="161249"/>
                </a:solidFill>
                <a:latin typeface="BOGHJD+ArialMT"/>
                <a:cs typeface="BOGHJD+ArialMT"/>
              </a:rPr>
              <a:t>- H2 onderverdeling</a:t>
            </a:r>
          </a:p>
          <a:p>
            <a:pPr marL="0" marR="0">
              <a:lnSpc>
                <a:spcPts val="1680"/>
              </a:lnSpc>
              <a:spcBef>
                <a:spcPts val="0"/>
              </a:spcBef>
              <a:spcAft>
                <a:spcPts val="0"/>
              </a:spcAft>
            </a:pPr>
            <a:r>
              <a:rPr sz="1400" dirty="0">
                <a:solidFill>
                  <a:srgbClr val="161249"/>
                </a:solidFill>
                <a:latin typeface="BOGHJD+ArialMT"/>
                <a:cs typeface="BOGHJD+ArialMT"/>
              </a:rPr>
              <a:t>- H3 "sub" subkop</a:t>
            </a:r>
          </a:p>
        </p:txBody>
      </p:sp>
      <p:sp>
        <p:nvSpPr>
          <p:cNvPr id="8" name="object 8"/>
          <p:cNvSpPr txBox="1"/>
          <p:nvPr/>
        </p:nvSpPr>
        <p:spPr>
          <a:xfrm>
            <a:off x="4676775" y="2902860"/>
            <a:ext cx="3279602" cy="1577355"/>
          </a:xfrm>
          <a:prstGeom prst="rect">
            <a:avLst/>
          </a:prstGeom>
        </p:spPr>
        <p:txBody>
          <a:bodyPr vert="horz" wrap="square" lIns="0" tIns="0" rIns="0" bIns="0" rtlCol="0">
            <a:spAutoFit/>
          </a:bodyPr>
          <a:lstStyle/>
          <a:p>
            <a:pPr marL="266699" marR="0" algn="ctr">
              <a:lnSpc>
                <a:spcPts val="2010"/>
              </a:lnSpc>
              <a:spcBef>
                <a:spcPts val="0"/>
              </a:spcBef>
              <a:spcAft>
                <a:spcPts val="0"/>
              </a:spcAft>
            </a:pPr>
            <a:r>
              <a:rPr sz="1800" b="1" dirty="0">
                <a:solidFill>
                  <a:srgbClr val="D12477"/>
                </a:solidFill>
                <a:latin typeface="FLWDDF+Arial-BoldMT"/>
                <a:cs typeface="FLWDDF+Arial-BoldMT"/>
              </a:rPr>
              <a:t>"Interessante inhoud, die</a:t>
            </a:r>
          </a:p>
          <a:p>
            <a:pPr marL="196850" marR="0" algn="ctr">
              <a:lnSpc>
                <a:spcPts val="2010"/>
              </a:lnSpc>
              <a:spcBef>
                <a:spcPts val="199"/>
              </a:spcBef>
              <a:spcAft>
                <a:spcPts val="0"/>
              </a:spcAft>
            </a:pPr>
            <a:r>
              <a:rPr sz="1800" b="1" dirty="0">
                <a:solidFill>
                  <a:srgbClr val="D12477"/>
                </a:solidFill>
                <a:latin typeface="FLWDDF+Arial-BoldMT"/>
                <a:cs typeface="FLWDDF+Arial-BoldMT"/>
              </a:rPr>
              <a:t>richt zich op de </a:t>
            </a:r>
            <a:r>
              <a:rPr sz="1800" b="1" dirty="0" err="1">
                <a:solidFill>
                  <a:srgbClr val="D12477"/>
                </a:solidFill>
                <a:latin typeface="FLWDDF+Arial-BoldMT"/>
                <a:cs typeface="FLWDDF+Arial-BoldMT"/>
              </a:rPr>
              <a:t>behoeften</a:t>
            </a:r>
            <a:r>
              <a:rPr sz="1800" b="1" dirty="0">
                <a:solidFill>
                  <a:srgbClr val="D12477"/>
                </a:solidFill>
                <a:latin typeface="FLWDDF+Arial-BoldMT"/>
                <a:cs typeface="FLWDDF+Arial-BoldMT"/>
              </a:rPr>
              <a:t> van</a:t>
            </a:r>
            <a:r>
              <a:rPr lang="de-DE" sz="1800" b="1" dirty="0">
                <a:solidFill>
                  <a:srgbClr val="D12477"/>
                </a:solidFill>
                <a:latin typeface="FLWDDF+Arial-BoldMT"/>
                <a:cs typeface="FLWDDF+Arial-BoldMT"/>
              </a:rPr>
              <a:t> </a:t>
            </a:r>
            <a:r>
              <a:rPr sz="1800" b="1" dirty="0">
                <a:solidFill>
                  <a:srgbClr val="D12477"/>
                </a:solidFill>
                <a:latin typeface="FLWDDF+Arial-BoldMT"/>
                <a:cs typeface="FLWDDF+Arial-BoldMT"/>
              </a:rPr>
              <a:t>de lezer</a:t>
            </a:r>
          </a:p>
          <a:p>
            <a:pPr marL="0" marR="0" algn="ctr">
              <a:lnSpc>
                <a:spcPts val="2010"/>
              </a:lnSpc>
              <a:spcBef>
                <a:spcPts val="149"/>
              </a:spcBef>
              <a:spcAft>
                <a:spcPts val="0"/>
              </a:spcAft>
            </a:pPr>
            <a:r>
              <a:rPr sz="1800" b="1" dirty="0">
                <a:solidFill>
                  <a:srgbClr val="D12477"/>
                </a:solidFill>
                <a:latin typeface="FLWDDF+Arial-BoldMT"/>
                <a:cs typeface="FLWDDF+Arial-BoldMT"/>
              </a:rPr>
              <a:t>en interesses, is de </a:t>
            </a:r>
            <a:r>
              <a:rPr sz="1800" b="1" dirty="0" err="1">
                <a:solidFill>
                  <a:srgbClr val="D12477"/>
                </a:solidFill>
                <a:latin typeface="FLWDDF+Arial-BoldMT"/>
                <a:cs typeface="FLWDDF+Arial-BoldMT"/>
              </a:rPr>
              <a:t>beste</a:t>
            </a:r>
            <a:r>
              <a:rPr sz="1800" b="1" dirty="0">
                <a:solidFill>
                  <a:srgbClr val="D12477"/>
                </a:solidFill>
                <a:latin typeface="FLWDDF+Arial-BoldMT"/>
                <a:cs typeface="FLWDDF+Arial-BoldMT"/>
              </a:rPr>
              <a:t> </a:t>
            </a:r>
            <a:r>
              <a:rPr sz="1800" b="1" dirty="0" err="1">
                <a:solidFill>
                  <a:srgbClr val="D12477"/>
                </a:solidFill>
                <a:latin typeface="FLWDDF+Arial-BoldMT"/>
                <a:cs typeface="FLWDDF+Arial-BoldMT"/>
              </a:rPr>
              <a:t>zoekopdracht</a:t>
            </a:r>
            <a:r>
              <a:rPr lang="de-DE" sz="1800" b="1" dirty="0">
                <a:solidFill>
                  <a:srgbClr val="D12477"/>
                </a:solidFill>
                <a:latin typeface="FLWDDF+Arial-BoldMT"/>
                <a:cs typeface="FLWDDF+Arial-BoldMT"/>
              </a:rPr>
              <a:t> </a:t>
            </a:r>
            <a:r>
              <a:rPr sz="1800" b="1" dirty="0" err="1">
                <a:solidFill>
                  <a:srgbClr val="D12477"/>
                </a:solidFill>
                <a:latin typeface="FLWDDF+Arial-BoldMT"/>
                <a:cs typeface="FLWDDF+Arial-BoldMT"/>
              </a:rPr>
              <a:t>motoroptimalisatie</a:t>
            </a:r>
            <a:r>
              <a:rPr sz="1800" b="1" dirty="0">
                <a:solidFill>
                  <a:srgbClr val="D12477"/>
                </a:solidFill>
                <a:latin typeface="FLWDDF+Arial-BoldMT"/>
                <a:cs typeface="FLWDDF+Arial-BoldMT"/>
              </a:rPr>
              <a:t>."</a:t>
            </a:r>
          </a:p>
        </p:txBody>
      </p:sp>
      <p:sp>
        <p:nvSpPr>
          <p:cNvPr id="9" name="object 9"/>
          <p:cNvSpPr txBox="1"/>
          <p:nvPr/>
        </p:nvSpPr>
        <p:spPr>
          <a:xfrm>
            <a:off x="5004048" y="4682002"/>
            <a:ext cx="3125748" cy="205184"/>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H</a:t>
            </a:r>
            <a:r>
              <a:rPr lang="de-DE" sz="1400" dirty="0">
                <a:solidFill>
                  <a:srgbClr val="161249"/>
                </a:solidFill>
                <a:latin typeface="BOGHJD+ArialMT"/>
                <a:cs typeface="BOGHJD+ArialMT"/>
              </a:rPr>
              <a:t>an</a:t>
            </a:r>
            <a:r>
              <a:rPr sz="1400" dirty="0" err="1">
                <a:solidFill>
                  <a:srgbClr val="161249"/>
                </a:solidFill>
                <a:latin typeface="BOGHJD+ArialMT"/>
                <a:cs typeface="BOGHJD+ArialMT"/>
              </a:rPr>
              <a:t>na</a:t>
            </a:r>
            <a:r>
              <a:rPr sz="1400" dirty="0">
                <a:solidFill>
                  <a:srgbClr val="161249"/>
                </a:solidFill>
                <a:latin typeface="BOGHJD+ArialMT"/>
                <a:cs typeface="BOGHJD+ArialMT"/>
              </a:rPr>
              <a:t> Isohanni-Nikula, Advance B2B</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79512" y="480883"/>
            <a:ext cx="8064896" cy="998863"/>
          </a:xfrm>
          <a:prstGeom prst="rect">
            <a:avLst/>
          </a:prstGeom>
        </p:spPr>
        <p:txBody>
          <a:bodyPr vert="horz" wrap="square" lIns="0" tIns="0" rIns="0" bIns="0" rtlCol="0">
            <a:spAutoFit/>
          </a:bodyPr>
          <a:lstStyle/>
          <a:p>
            <a:pPr marL="0" marR="0">
              <a:lnSpc>
                <a:spcPts val="2681"/>
              </a:lnSpc>
              <a:spcBef>
                <a:spcPts val="0"/>
              </a:spcBef>
              <a:spcAft>
                <a:spcPts val="0"/>
              </a:spcAft>
            </a:pPr>
            <a:r>
              <a:rPr sz="2400" b="1" dirty="0">
                <a:solidFill>
                  <a:srgbClr val="D12477"/>
                </a:solidFill>
                <a:latin typeface="FLWDDF+Arial-BoldMT"/>
                <a:cs typeface="FLWDDF+Arial-BoldMT"/>
              </a:rPr>
              <a:t>Trefwoorden: </a:t>
            </a:r>
            <a:r>
              <a:rPr sz="1600" dirty="0">
                <a:solidFill>
                  <a:srgbClr val="161249"/>
                </a:solidFill>
                <a:latin typeface="BOGHJD+ArialMT"/>
                <a:cs typeface="BOGHJD+ArialMT"/>
              </a:rPr>
              <a:t>het is een kwestie van de persona waarin ze een </a:t>
            </a:r>
            <a:r>
              <a:rPr sz="1600" dirty="0" err="1">
                <a:solidFill>
                  <a:srgbClr val="161249"/>
                </a:solidFill>
                <a:latin typeface="BOGHJD+ArialMT"/>
                <a:cs typeface="BOGHJD+ArialMT"/>
              </a:rPr>
              <a:t>zoekopdracht</a:t>
            </a:r>
            <a:r>
              <a:rPr sz="1600" dirty="0">
                <a:solidFill>
                  <a:srgbClr val="161249"/>
                </a:solidFill>
                <a:latin typeface="BOGHJD+ArialMT"/>
                <a:cs typeface="BOGHJD+ArialMT"/>
              </a:rPr>
              <a:t> </a:t>
            </a:r>
            <a:r>
              <a:rPr sz="1600" dirty="0" err="1">
                <a:solidFill>
                  <a:srgbClr val="161249"/>
                </a:solidFill>
                <a:latin typeface="BOGHJD+ArialMT"/>
                <a:cs typeface="BOGHJD+ArialMT"/>
              </a:rPr>
              <a:t>uitvoert</a:t>
            </a:r>
            <a:r>
              <a:rPr lang="de-DE" sz="1600" dirty="0">
                <a:solidFill>
                  <a:srgbClr val="161249"/>
                </a:solidFill>
                <a:latin typeface="BOGHJD+ArialMT"/>
                <a:cs typeface="BOGHJD+ArialMT"/>
              </a:rPr>
              <a:t> </a:t>
            </a:r>
            <a:r>
              <a:rPr sz="1600" dirty="0" err="1">
                <a:solidFill>
                  <a:srgbClr val="161249"/>
                </a:solidFill>
                <a:latin typeface="BOGHJD+ArialMT"/>
                <a:cs typeface="BOGHJD+ArialMT"/>
              </a:rPr>
              <a:t>gebaseerd</a:t>
            </a:r>
            <a:r>
              <a:rPr sz="1600" dirty="0">
                <a:solidFill>
                  <a:srgbClr val="161249"/>
                </a:solidFill>
                <a:latin typeface="BOGHJD+ArialMT"/>
                <a:cs typeface="BOGHJD+ArialMT"/>
              </a:rPr>
              <a:t> op woorden. Dit zijn belangrijke termen voor het merk en die leiden de </a:t>
            </a:r>
            <a:r>
              <a:rPr sz="1600" dirty="0" err="1">
                <a:solidFill>
                  <a:srgbClr val="161249"/>
                </a:solidFill>
                <a:latin typeface="BOGHJD+ArialMT"/>
                <a:cs typeface="BOGHJD+ArialMT"/>
              </a:rPr>
              <a:t>lezer</a:t>
            </a:r>
            <a:r>
              <a:rPr sz="1600" dirty="0">
                <a:solidFill>
                  <a:srgbClr val="161249"/>
                </a:solidFill>
                <a:latin typeface="BOGHJD+ArialMT"/>
                <a:cs typeface="BOGHJD+ArialMT"/>
              </a:rPr>
              <a:t> </a:t>
            </a:r>
            <a:r>
              <a:rPr sz="1600" dirty="0" err="1">
                <a:solidFill>
                  <a:srgbClr val="161249"/>
                </a:solidFill>
                <a:latin typeface="BOGHJD+ArialMT"/>
                <a:cs typeface="BOGHJD+ArialMT"/>
              </a:rPr>
              <a:t>naar</a:t>
            </a:r>
            <a:r>
              <a:rPr lang="de-DE" sz="1600" dirty="0">
                <a:solidFill>
                  <a:srgbClr val="161249"/>
                </a:solidFill>
                <a:latin typeface="BOGHJD+ArialMT"/>
                <a:cs typeface="BOGHJD+ArialMT"/>
              </a:rPr>
              <a:t> </a:t>
            </a:r>
            <a:r>
              <a:rPr sz="1600" dirty="0">
                <a:solidFill>
                  <a:srgbClr val="161249"/>
                </a:solidFill>
                <a:latin typeface="BOGHJD+ArialMT"/>
                <a:cs typeface="BOGHJD+ArialMT"/>
              </a:rPr>
              <a:t>het merk en zijn producten.</a:t>
            </a:r>
          </a:p>
        </p:txBody>
      </p:sp>
      <p:sp>
        <p:nvSpPr>
          <p:cNvPr id="4" name="object 4"/>
          <p:cNvSpPr txBox="1"/>
          <p:nvPr/>
        </p:nvSpPr>
        <p:spPr>
          <a:xfrm>
            <a:off x="948926" y="1529331"/>
            <a:ext cx="2326930" cy="306366"/>
          </a:xfrm>
          <a:prstGeom prst="rect">
            <a:avLst/>
          </a:prstGeom>
        </p:spPr>
        <p:txBody>
          <a:bodyPr vert="horz" wrap="square" lIns="0" tIns="0" rIns="0" bIns="0" rtlCol="0">
            <a:spAutoFit/>
          </a:bodyPr>
          <a:lstStyle/>
          <a:p>
            <a:pPr marL="0" marR="0">
              <a:lnSpc>
                <a:spcPts val="2681"/>
              </a:lnSpc>
              <a:spcBef>
                <a:spcPts val="0"/>
              </a:spcBef>
              <a:spcAft>
                <a:spcPts val="0"/>
              </a:spcAft>
            </a:pPr>
            <a:r>
              <a:rPr sz="1600" dirty="0">
                <a:solidFill>
                  <a:srgbClr val="161249"/>
                </a:solidFill>
                <a:latin typeface="BOGHJD+ArialMT"/>
                <a:cs typeface="BOGHJD+ArialMT"/>
              </a:rPr>
              <a:t>- KORTE</a:t>
            </a:r>
            <a:r>
              <a:rPr lang="de-DE" sz="1600" dirty="0">
                <a:solidFill>
                  <a:srgbClr val="161249"/>
                </a:solidFill>
                <a:latin typeface="BOGHJD+ArialMT"/>
                <a:cs typeface="BOGHJD+ArialMT"/>
              </a:rPr>
              <a:t> </a:t>
            </a:r>
            <a:r>
              <a:rPr sz="1600" dirty="0">
                <a:solidFill>
                  <a:srgbClr val="161249"/>
                </a:solidFill>
                <a:latin typeface="BOGHJD+ArialMT"/>
                <a:cs typeface="BOGHJD+ArialMT"/>
              </a:rPr>
              <a:t>STAART</a:t>
            </a:r>
          </a:p>
        </p:txBody>
      </p:sp>
      <p:sp>
        <p:nvSpPr>
          <p:cNvPr id="5" name="object 5"/>
          <p:cNvSpPr txBox="1"/>
          <p:nvPr/>
        </p:nvSpPr>
        <p:spPr>
          <a:xfrm>
            <a:off x="1259632" y="1786112"/>
            <a:ext cx="1879768" cy="378618"/>
          </a:xfrm>
          <a:prstGeom prst="rect">
            <a:avLst/>
          </a:prstGeom>
        </p:spPr>
        <p:txBody>
          <a:bodyPr vert="horz" wrap="square" lIns="0" tIns="0" rIns="0" bIns="0" rtlCol="0">
            <a:spAutoFit/>
          </a:bodyPr>
          <a:lstStyle/>
          <a:p>
            <a:pPr marL="0" marR="0">
              <a:lnSpc>
                <a:spcPts val="2681"/>
              </a:lnSpc>
              <a:spcBef>
                <a:spcPts val="0"/>
              </a:spcBef>
              <a:spcAft>
                <a:spcPts val="0"/>
              </a:spcAft>
            </a:pPr>
            <a:r>
              <a:rPr sz="1600" dirty="0">
                <a:solidFill>
                  <a:srgbClr val="161249"/>
                </a:solidFill>
                <a:latin typeface="BOGHJD+ArialMT"/>
                <a:cs typeface="BOGHJD+ArialMT"/>
              </a:rPr>
              <a:t>- Meer algemeen;</a:t>
            </a:r>
          </a:p>
        </p:txBody>
      </p:sp>
      <p:sp>
        <p:nvSpPr>
          <p:cNvPr id="6" name="object 6"/>
          <p:cNvSpPr txBox="1"/>
          <p:nvPr/>
        </p:nvSpPr>
        <p:spPr>
          <a:xfrm>
            <a:off x="948926" y="2076570"/>
            <a:ext cx="3701355" cy="2085498"/>
          </a:xfrm>
          <a:prstGeom prst="rect">
            <a:avLst/>
          </a:prstGeom>
        </p:spPr>
        <p:txBody>
          <a:bodyPr vert="horz" wrap="square" lIns="0" tIns="0" rIns="0" bIns="0" rtlCol="0">
            <a:spAutoFit/>
          </a:bodyPr>
          <a:lstStyle/>
          <a:p>
            <a:pPr marL="342900" marR="0">
              <a:lnSpc>
                <a:spcPts val="2681"/>
              </a:lnSpc>
              <a:spcBef>
                <a:spcPts val="0"/>
              </a:spcBef>
              <a:spcAft>
                <a:spcPts val="0"/>
              </a:spcAft>
            </a:pPr>
            <a:r>
              <a:rPr sz="1600" dirty="0">
                <a:solidFill>
                  <a:srgbClr val="161249"/>
                </a:solidFill>
                <a:latin typeface="BOGHJD+ArialMT"/>
                <a:cs typeface="BOGHJD+ArialMT"/>
              </a:rPr>
              <a:t>- Hoog zoekvolume;</a:t>
            </a:r>
          </a:p>
          <a:p>
            <a:pPr marL="342900" marR="0">
              <a:lnSpc>
                <a:spcPts val="1919"/>
              </a:lnSpc>
              <a:spcBef>
                <a:spcPts val="0"/>
              </a:spcBef>
              <a:spcAft>
                <a:spcPts val="0"/>
              </a:spcAft>
            </a:pPr>
            <a:r>
              <a:rPr sz="1600" dirty="0">
                <a:solidFill>
                  <a:srgbClr val="161249"/>
                </a:solidFill>
                <a:latin typeface="BOGHJD+ArialMT"/>
                <a:cs typeface="BOGHJD+ArialMT"/>
              </a:rPr>
              <a:t>- Hoog concurrentievermogen;</a:t>
            </a:r>
          </a:p>
          <a:p>
            <a:pPr marL="342900" marR="0">
              <a:lnSpc>
                <a:spcPts val="1919"/>
              </a:lnSpc>
              <a:spcBef>
                <a:spcPts val="0"/>
              </a:spcBef>
              <a:spcAft>
                <a:spcPts val="0"/>
              </a:spcAft>
            </a:pPr>
            <a:r>
              <a:rPr sz="1600" dirty="0">
                <a:solidFill>
                  <a:srgbClr val="161249"/>
                </a:solidFill>
                <a:latin typeface="BOGHJD+ArialMT"/>
                <a:cs typeface="BOGHJD+ArialMT"/>
              </a:rPr>
              <a:t>- Minder kans op conversie.</a:t>
            </a:r>
          </a:p>
          <a:p>
            <a:pPr marL="0" marR="0">
              <a:lnSpc>
                <a:spcPts val="1919"/>
              </a:lnSpc>
              <a:spcBef>
                <a:spcPts val="0"/>
              </a:spcBef>
              <a:spcAft>
                <a:spcPts val="0"/>
              </a:spcAft>
            </a:pPr>
            <a:r>
              <a:rPr sz="1600" dirty="0">
                <a:solidFill>
                  <a:srgbClr val="161249"/>
                </a:solidFill>
                <a:latin typeface="BOGHJD+ArialMT"/>
                <a:cs typeface="BOGHJD+ArialMT"/>
              </a:rPr>
              <a:t>- LANGE STAART</a:t>
            </a:r>
          </a:p>
          <a:p>
            <a:pPr marL="342900" marR="0">
              <a:lnSpc>
                <a:spcPts val="1919"/>
              </a:lnSpc>
              <a:spcBef>
                <a:spcPts val="50"/>
              </a:spcBef>
              <a:spcAft>
                <a:spcPts val="0"/>
              </a:spcAft>
            </a:pPr>
            <a:r>
              <a:rPr sz="1600" dirty="0">
                <a:solidFill>
                  <a:srgbClr val="161249"/>
                </a:solidFill>
                <a:latin typeface="BOGHJD+ArialMT"/>
                <a:cs typeface="BOGHJD+ArialMT"/>
              </a:rPr>
              <a:t>- Specifiek;</a:t>
            </a:r>
          </a:p>
          <a:p>
            <a:pPr marL="342900" marR="0">
              <a:lnSpc>
                <a:spcPts val="1920"/>
              </a:lnSpc>
              <a:spcBef>
                <a:spcPts val="0"/>
              </a:spcBef>
              <a:spcAft>
                <a:spcPts val="0"/>
              </a:spcAft>
            </a:pPr>
            <a:r>
              <a:rPr sz="1600" dirty="0">
                <a:solidFill>
                  <a:srgbClr val="161249"/>
                </a:solidFill>
                <a:latin typeface="BOGHJD+ArialMT"/>
                <a:cs typeface="BOGHJD+ArialMT"/>
              </a:rPr>
              <a:t>- Lager zoekvolume;</a:t>
            </a:r>
          </a:p>
          <a:p>
            <a:pPr marL="342900" marR="0">
              <a:lnSpc>
                <a:spcPts val="1919"/>
              </a:lnSpc>
              <a:spcBef>
                <a:spcPts val="0"/>
              </a:spcBef>
              <a:spcAft>
                <a:spcPts val="0"/>
              </a:spcAft>
            </a:pPr>
            <a:r>
              <a:rPr sz="1600" dirty="0">
                <a:solidFill>
                  <a:srgbClr val="161249"/>
                </a:solidFill>
                <a:latin typeface="BOGHJD+ArialMT"/>
                <a:cs typeface="BOGHJD+ArialMT"/>
              </a:rPr>
              <a:t>- Lager concurrentievermogen;</a:t>
            </a:r>
          </a:p>
          <a:p>
            <a:pPr marL="342900" marR="0">
              <a:lnSpc>
                <a:spcPts val="1919"/>
              </a:lnSpc>
              <a:spcBef>
                <a:spcPts val="0"/>
              </a:spcBef>
              <a:spcAft>
                <a:spcPts val="0"/>
              </a:spcAft>
            </a:pPr>
            <a:r>
              <a:rPr sz="1600" dirty="0">
                <a:solidFill>
                  <a:srgbClr val="161249"/>
                </a:solidFill>
                <a:latin typeface="BOGHJD+ArialMT"/>
                <a:cs typeface="BOGHJD+ArialMT"/>
              </a:rPr>
              <a:t>- Grotere kans op conversie.</a:t>
            </a:r>
          </a:p>
        </p:txBody>
      </p:sp>
      <p:sp>
        <p:nvSpPr>
          <p:cNvPr id="7" name="object 7"/>
          <p:cNvSpPr txBox="1"/>
          <p:nvPr/>
        </p:nvSpPr>
        <p:spPr>
          <a:xfrm>
            <a:off x="594948" y="4162068"/>
            <a:ext cx="2326930" cy="306366"/>
          </a:xfrm>
          <a:prstGeom prst="rect">
            <a:avLst/>
          </a:prstGeom>
        </p:spPr>
        <p:txBody>
          <a:bodyPr vert="horz" wrap="square" lIns="0" tIns="0" rIns="0" bIns="0" rtlCol="0">
            <a:spAutoFit/>
          </a:bodyPr>
          <a:lstStyle/>
          <a:p>
            <a:pPr marL="0" marR="0">
              <a:lnSpc>
                <a:spcPts val="2681"/>
              </a:lnSpc>
              <a:spcBef>
                <a:spcPts val="0"/>
              </a:spcBef>
              <a:spcAft>
                <a:spcPts val="0"/>
              </a:spcAft>
            </a:pPr>
            <a:r>
              <a:rPr sz="1600" dirty="0">
                <a:solidFill>
                  <a:srgbClr val="161249"/>
                </a:solidFill>
                <a:latin typeface="BOGHJD+ArialMT"/>
                <a:cs typeface="BOGHJD+ArialMT"/>
              </a:rPr>
              <a:t>- URL van bericht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40582" y="302279"/>
            <a:ext cx="3875434" cy="397545"/>
          </a:xfrm>
          <a:prstGeom prst="rect">
            <a:avLst/>
          </a:prstGeom>
        </p:spPr>
        <p:txBody>
          <a:bodyPr vert="horz" wrap="square" lIns="0" tIns="0" rIns="0" bIns="0" rtlCol="0">
            <a:spAutoFit/>
          </a:bodyPr>
          <a:lstStyle/>
          <a:p>
            <a:pPr marL="0" marR="0">
              <a:lnSpc>
                <a:spcPts val="3128"/>
              </a:lnSpc>
              <a:spcBef>
                <a:spcPts val="0"/>
              </a:spcBef>
              <a:spcAft>
                <a:spcPts val="0"/>
              </a:spcAft>
            </a:pPr>
            <a:r>
              <a:rPr sz="2800" b="1" dirty="0">
                <a:solidFill>
                  <a:srgbClr val="FFFFFF"/>
                </a:solidFill>
                <a:latin typeface="FLWDDF+Arial-BoldMT"/>
                <a:cs typeface="FLWDDF+Arial-BoldMT"/>
              </a:rPr>
              <a:t>Activering in de klas</a:t>
            </a:r>
          </a:p>
        </p:txBody>
      </p:sp>
      <p:sp>
        <p:nvSpPr>
          <p:cNvPr id="4" name="object 4"/>
          <p:cNvSpPr txBox="1"/>
          <p:nvPr/>
        </p:nvSpPr>
        <p:spPr>
          <a:xfrm>
            <a:off x="840582" y="877407"/>
            <a:ext cx="5891658" cy="1046435"/>
          </a:xfrm>
          <a:prstGeom prst="rect">
            <a:avLst/>
          </a:prstGeom>
        </p:spPr>
        <p:txBody>
          <a:bodyPr vert="horz" wrap="square" lIns="0" tIns="0" rIns="0" bIns="0" rtlCol="0">
            <a:spAutoFit/>
          </a:bodyPr>
          <a:lstStyle/>
          <a:p>
            <a:pPr marL="0" marR="0">
              <a:lnSpc>
                <a:spcPts val="3351"/>
              </a:lnSpc>
              <a:spcBef>
                <a:spcPts val="0"/>
              </a:spcBef>
              <a:spcAft>
                <a:spcPts val="0"/>
              </a:spcAft>
            </a:pPr>
            <a:r>
              <a:rPr sz="2000" dirty="0">
                <a:solidFill>
                  <a:srgbClr val="FFFFFF"/>
                </a:solidFill>
                <a:latin typeface="BOGHJD+ArialMT"/>
                <a:cs typeface="BOGHJD+ArialMT"/>
              </a:rPr>
              <a:t>- in paren of één voor één, ga online en zoek</a:t>
            </a:r>
          </a:p>
          <a:p>
            <a:pPr marL="342900" marR="0">
              <a:lnSpc>
                <a:spcPts val="2234"/>
              </a:lnSpc>
              <a:spcBef>
                <a:spcPts val="0"/>
              </a:spcBef>
              <a:spcAft>
                <a:spcPts val="0"/>
              </a:spcAft>
            </a:pPr>
            <a:r>
              <a:rPr sz="2000" dirty="0">
                <a:solidFill>
                  <a:srgbClr val="FFFFFF"/>
                </a:solidFill>
                <a:latin typeface="BOGHJD+ArialMT"/>
                <a:cs typeface="BOGHJD+ArialMT"/>
              </a:rPr>
              <a:t>voor de trefwoordregels van de pagina die je wilt.</a:t>
            </a:r>
          </a:p>
          <a:p>
            <a:pPr marL="342900" marR="0">
              <a:lnSpc>
                <a:spcPts val="2234"/>
              </a:lnSpc>
              <a:spcBef>
                <a:spcPts val="165"/>
              </a:spcBef>
              <a:spcAft>
                <a:spcPts val="0"/>
              </a:spcAft>
            </a:pPr>
            <a:r>
              <a:rPr sz="2000" dirty="0">
                <a:solidFill>
                  <a:srgbClr val="FFFFFF"/>
                </a:solidFill>
                <a:latin typeface="BOGHJD+ArialMT"/>
                <a:cs typeface="BOGHJD+ArialMT"/>
              </a:rPr>
              <a:t>Welke regels zijn opgenomen?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160474"/>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28650" y="301967"/>
            <a:ext cx="4519414" cy="474489"/>
          </a:xfrm>
          <a:prstGeom prst="rect">
            <a:avLst/>
          </a:prstGeom>
        </p:spPr>
        <p:txBody>
          <a:bodyPr vert="horz" wrap="square" lIns="0" tIns="0" rIns="0" bIns="0" rtlCol="0">
            <a:spAutoFit/>
          </a:bodyPr>
          <a:lstStyle/>
          <a:p>
            <a:pPr marL="0" marR="0">
              <a:lnSpc>
                <a:spcPts val="3686"/>
              </a:lnSpc>
              <a:spcBef>
                <a:spcPts val="0"/>
              </a:spcBef>
              <a:spcAft>
                <a:spcPts val="0"/>
              </a:spcAft>
            </a:pPr>
            <a:r>
              <a:rPr sz="3300" b="1" dirty="0">
                <a:solidFill>
                  <a:srgbClr val="161249"/>
                </a:solidFill>
                <a:latin typeface="FLWDDF+Arial-BoldMT"/>
                <a:cs typeface="FLWDDF+Arial-BoldMT"/>
              </a:rPr>
              <a:t>3/4 oproep tot actie</a:t>
            </a:r>
          </a:p>
        </p:txBody>
      </p:sp>
      <p:sp>
        <p:nvSpPr>
          <p:cNvPr id="4" name="object 4"/>
          <p:cNvSpPr txBox="1"/>
          <p:nvPr/>
        </p:nvSpPr>
        <p:spPr>
          <a:xfrm>
            <a:off x="620652" y="860415"/>
            <a:ext cx="2741765" cy="218008"/>
          </a:xfrm>
          <a:prstGeom prst="rect">
            <a:avLst/>
          </a:prstGeom>
        </p:spPr>
        <p:txBody>
          <a:bodyPr vert="horz" wrap="square" lIns="0" tIns="0" rIns="0" bIns="0" rtlCol="0">
            <a:spAutoFit/>
          </a:bodyPr>
          <a:lstStyle/>
          <a:p>
            <a:pPr marL="0" marR="0">
              <a:lnSpc>
                <a:spcPts val="1675"/>
              </a:lnSpc>
              <a:spcBef>
                <a:spcPts val="0"/>
              </a:spcBef>
              <a:spcAft>
                <a:spcPts val="0"/>
              </a:spcAft>
            </a:pPr>
            <a:r>
              <a:rPr sz="1500" b="1" dirty="0">
                <a:solidFill>
                  <a:srgbClr val="161249"/>
                </a:solidFill>
                <a:latin typeface="FLWDDF+Arial-BoldMT"/>
                <a:cs typeface="FLWDDF+Arial-BoldMT"/>
              </a:rPr>
              <a:t>Oproep tot actie = CTA</a:t>
            </a:r>
          </a:p>
        </p:txBody>
      </p:sp>
      <p:sp>
        <p:nvSpPr>
          <p:cNvPr id="5" name="object 5"/>
          <p:cNvSpPr txBox="1"/>
          <p:nvPr/>
        </p:nvSpPr>
        <p:spPr>
          <a:xfrm>
            <a:off x="587276" y="1098992"/>
            <a:ext cx="7969448" cy="627288"/>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161249"/>
                </a:solidFill>
                <a:latin typeface="BOGHJD+ArialMT"/>
                <a:cs typeface="BOGHJD+ArialMT"/>
              </a:rPr>
              <a:t>- CTA wordt gebruikt om je lezer tijdens het klanttraject naar de volgende fase te </a:t>
            </a:r>
            <a:r>
              <a:rPr sz="1500" dirty="0" err="1">
                <a:solidFill>
                  <a:srgbClr val="161249"/>
                </a:solidFill>
                <a:latin typeface="BOGHJD+ArialMT"/>
                <a:cs typeface="BOGHJD+ArialMT"/>
              </a:rPr>
              <a:t>leiden</a:t>
            </a:r>
            <a:r>
              <a:rPr sz="1500" dirty="0">
                <a:solidFill>
                  <a:srgbClr val="161249"/>
                </a:solidFill>
                <a:latin typeface="BOGHJD+ArialMT"/>
                <a:cs typeface="BOGHJD+ArialMT"/>
              </a:rPr>
              <a:t>.</a:t>
            </a:r>
            <a:r>
              <a:rPr lang="de-DE" sz="1500" dirty="0">
                <a:solidFill>
                  <a:srgbClr val="161249"/>
                </a:solidFill>
                <a:latin typeface="BOGHJD+ArialMT"/>
                <a:cs typeface="BOGHJD+ArialMT"/>
              </a:rPr>
              <a:t> </a:t>
            </a:r>
            <a:r>
              <a:rPr sz="1500" dirty="0" err="1">
                <a:solidFill>
                  <a:srgbClr val="161249"/>
                </a:solidFill>
                <a:latin typeface="BOGHJD+ArialMT"/>
                <a:cs typeface="BOGHJD+ArialMT"/>
              </a:rPr>
              <a:t>Bijvoorbeeld</a:t>
            </a:r>
            <a:r>
              <a:rPr sz="1500" dirty="0">
                <a:solidFill>
                  <a:srgbClr val="161249"/>
                </a:solidFill>
                <a:latin typeface="BOGHJD+ArialMT"/>
                <a:cs typeface="BOGHJD+ArialMT"/>
              </a:rPr>
              <a:t> om</a:t>
            </a:r>
          </a:p>
        </p:txBody>
      </p:sp>
      <p:sp>
        <p:nvSpPr>
          <p:cNvPr id="6" name="object 6"/>
          <p:cNvSpPr txBox="1"/>
          <p:nvPr/>
        </p:nvSpPr>
        <p:spPr>
          <a:xfrm>
            <a:off x="1991534" y="1508272"/>
            <a:ext cx="3617342" cy="218008"/>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161249"/>
                </a:solidFill>
                <a:latin typeface="BOGHJD+ArialMT"/>
                <a:cs typeface="BOGHJD+ArialMT"/>
              </a:rPr>
              <a:t>de gewenste actie, </a:t>
            </a:r>
            <a:r>
              <a:rPr sz="1500" dirty="0" err="1">
                <a:solidFill>
                  <a:srgbClr val="161249"/>
                </a:solidFill>
                <a:latin typeface="BOGHJD+ArialMT"/>
                <a:cs typeface="BOGHJD+ArialMT"/>
              </a:rPr>
              <a:t>d.w.z.</a:t>
            </a:r>
            <a:r>
              <a:rPr sz="1500" dirty="0" err="1">
                <a:solidFill>
                  <a:srgbClr val="161249"/>
                </a:solidFill>
                <a:latin typeface="ADBMTE+Arial-ItalicMT"/>
                <a:cs typeface="ADBMTE+Arial-ItalicMT"/>
              </a:rPr>
              <a:t>converteren</a:t>
            </a:r>
            <a:r>
              <a:rPr sz="1500" dirty="0">
                <a:solidFill>
                  <a:srgbClr val="161249"/>
                </a:solidFill>
                <a:latin typeface="BOGHJD+ArialMT"/>
                <a:cs typeface="BOGHJD+ArialMT"/>
              </a:rPr>
              <a:t>.</a:t>
            </a:r>
          </a:p>
        </p:txBody>
      </p:sp>
      <p:sp>
        <p:nvSpPr>
          <p:cNvPr id="7" name="object 7"/>
          <p:cNvSpPr txBox="1"/>
          <p:nvPr/>
        </p:nvSpPr>
        <p:spPr>
          <a:xfrm>
            <a:off x="635000" y="1862330"/>
            <a:ext cx="6025232" cy="293863"/>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161249"/>
                </a:solidFill>
                <a:latin typeface="BOGHJD+ArialMT"/>
                <a:cs typeface="BOGHJD+ArialMT"/>
              </a:rPr>
              <a:t>- Maak het expliciet, gemakkelijk te vinden</a:t>
            </a:r>
          </a:p>
        </p:txBody>
      </p:sp>
      <p:sp>
        <p:nvSpPr>
          <p:cNvPr id="8" name="object 8"/>
          <p:cNvSpPr txBox="1"/>
          <p:nvPr/>
        </p:nvSpPr>
        <p:spPr>
          <a:xfrm>
            <a:off x="635000" y="2207540"/>
            <a:ext cx="7969448" cy="627288"/>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161249"/>
                </a:solidFill>
                <a:latin typeface="BOGHJD+ArialMT"/>
                <a:cs typeface="BOGHJD+ArialMT"/>
              </a:rPr>
              <a:t>- Plaats het niet alleen helemaal aan het einde van de tekst, maar op 1-2 zichtbare plaatsen op de pagina</a:t>
            </a:r>
          </a:p>
        </p:txBody>
      </p:sp>
      <p:sp>
        <p:nvSpPr>
          <p:cNvPr id="9" name="object 9"/>
          <p:cNvSpPr txBox="1"/>
          <p:nvPr/>
        </p:nvSpPr>
        <p:spPr>
          <a:xfrm>
            <a:off x="628650" y="2926558"/>
            <a:ext cx="3511302" cy="218008"/>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161249"/>
                </a:solidFill>
                <a:latin typeface="BOGHJD+ArialMT"/>
                <a:cs typeface="BOGHJD+ArialMT"/>
              </a:rPr>
              <a:t>Hoe zou het </a:t>
            </a:r>
            <a:r>
              <a:rPr sz="1500" dirty="0" err="1">
                <a:solidFill>
                  <a:srgbClr val="161249"/>
                </a:solidFill>
                <a:latin typeface="BOGHJD+ArialMT"/>
                <a:cs typeface="BOGHJD+ArialMT"/>
              </a:rPr>
              <a:t>eruit</a:t>
            </a:r>
            <a:r>
              <a:rPr lang="de-DE" sz="1500" dirty="0">
                <a:solidFill>
                  <a:srgbClr val="161249"/>
                </a:solidFill>
                <a:latin typeface="BOGHJD+ArialMT"/>
                <a:cs typeface="BOGHJD+ArialMT"/>
              </a:rPr>
              <a:t> </a:t>
            </a:r>
            <a:r>
              <a:rPr sz="1500" dirty="0" err="1">
                <a:solidFill>
                  <a:srgbClr val="161249"/>
                </a:solidFill>
                <a:latin typeface="BOGHJD+ArialMT"/>
                <a:cs typeface="BOGHJD+ArialMT"/>
              </a:rPr>
              <a:t>moeten</a:t>
            </a:r>
            <a:r>
              <a:rPr sz="1500" dirty="0">
                <a:solidFill>
                  <a:srgbClr val="161249"/>
                </a:solidFill>
                <a:latin typeface="BOGHJD+ArialMT"/>
                <a:cs typeface="BOGHJD+ArialMT"/>
              </a:rPr>
              <a:t> zien?</a:t>
            </a:r>
          </a:p>
        </p:txBody>
      </p:sp>
      <p:sp>
        <p:nvSpPr>
          <p:cNvPr id="10" name="object 10"/>
          <p:cNvSpPr txBox="1"/>
          <p:nvPr/>
        </p:nvSpPr>
        <p:spPr>
          <a:xfrm>
            <a:off x="635000" y="3201846"/>
            <a:ext cx="4009263" cy="571500"/>
          </a:xfrm>
          <a:prstGeom prst="rect">
            <a:avLst/>
          </a:prstGeom>
        </p:spPr>
        <p:txBody>
          <a:bodyPr vert="horz" wrap="square" lIns="0" tIns="0" rIns="0" bIns="0" rtlCol="0">
            <a:spAutoFit/>
          </a:bodyPr>
          <a:lstStyle/>
          <a:p>
            <a:pPr marL="0" marR="0">
              <a:lnSpc>
                <a:spcPts val="2569"/>
              </a:lnSpc>
              <a:spcBef>
                <a:spcPts val="0"/>
              </a:spcBef>
              <a:spcAft>
                <a:spcPts val="0"/>
              </a:spcAft>
            </a:pPr>
            <a:r>
              <a:rPr sz="1500" dirty="0">
                <a:solidFill>
                  <a:srgbClr val="161249"/>
                </a:solidFill>
                <a:latin typeface="BOGHJD+ArialMT"/>
                <a:cs typeface="BOGHJD+ArialMT"/>
              </a:rPr>
              <a:t>- Afhankelijk van je buyer persona, klant</a:t>
            </a:r>
          </a:p>
          <a:p>
            <a:pPr marL="247650" marR="0">
              <a:lnSpc>
                <a:spcPts val="1675"/>
              </a:lnSpc>
              <a:spcBef>
                <a:spcPts val="0"/>
              </a:spcBef>
              <a:spcAft>
                <a:spcPts val="0"/>
              </a:spcAft>
            </a:pPr>
            <a:r>
              <a:rPr sz="1500" dirty="0">
                <a:solidFill>
                  <a:srgbClr val="161249"/>
                </a:solidFill>
                <a:latin typeface="BOGHJD+ArialMT"/>
                <a:cs typeface="BOGHJD+ArialMT"/>
              </a:rPr>
              <a:t>reisfase en uw inhoud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32420" y="303248"/>
            <a:ext cx="3955604" cy="397545"/>
          </a:xfrm>
          <a:prstGeom prst="rect">
            <a:avLst/>
          </a:prstGeom>
        </p:spPr>
        <p:txBody>
          <a:bodyPr vert="horz" wrap="square" lIns="0" tIns="0" rIns="0" bIns="0" rtlCol="0">
            <a:spAutoFit/>
          </a:bodyPr>
          <a:lstStyle/>
          <a:p>
            <a:pPr marL="0" marR="0">
              <a:lnSpc>
                <a:spcPts val="3128"/>
              </a:lnSpc>
              <a:spcBef>
                <a:spcPts val="0"/>
              </a:spcBef>
              <a:spcAft>
                <a:spcPts val="0"/>
              </a:spcAft>
            </a:pPr>
            <a:r>
              <a:rPr sz="2800" b="1" dirty="0">
                <a:solidFill>
                  <a:srgbClr val="FFFFFF"/>
                </a:solidFill>
                <a:latin typeface="FLWDDF+Arial-BoldMT"/>
                <a:cs typeface="FLWDDF+Arial-BoldMT"/>
              </a:rPr>
              <a:t>Activering in de klas</a:t>
            </a:r>
          </a:p>
        </p:txBody>
      </p:sp>
      <p:sp>
        <p:nvSpPr>
          <p:cNvPr id="4" name="object 4"/>
          <p:cNvSpPr txBox="1"/>
          <p:nvPr/>
        </p:nvSpPr>
        <p:spPr>
          <a:xfrm>
            <a:off x="840583" y="869378"/>
            <a:ext cx="5420143" cy="741635"/>
          </a:xfrm>
          <a:prstGeom prst="rect">
            <a:avLst/>
          </a:prstGeom>
        </p:spPr>
        <p:txBody>
          <a:bodyPr vert="horz" wrap="square" lIns="0" tIns="0" rIns="0" bIns="0" rtlCol="0">
            <a:spAutoFit/>
          </a:bodyPr>
          <a:lstStyle/>
          <a:p>
            <a:pPr marL="0" marR="0">
              <a:lnSpc>
                <a:spcPts val="3351"/>
              </a:lnSpc>
              <a:spcBef>
                <a:spcPts val="0"/>
              </a:spcBef>
              <a:spcAft>
                <a:spcPts val="0"/>
              </a:spcAft>
            </a:pPr>
            <a:r>
              <a:rPr sz="2000" dirty="0">
                <a:solidFill>
                  <a:srgbClr val="FFFFFF"/>
                </a:solidFill>
                <a:latin typeface="BOGHJD+ArialMT"/>
                <a:cs typeface="BOGHJD+ArialMT"/>
              </a:rPr>
              <a:t>- ga in tweetallen of individueel online en zoek</a:t>
            </a:r>
          </a:p>
          <a:p>
            <a:pPr marL="342900" marR="0">
              <a:lnSpc>
                <a:spcPts val="2234"/>
              </a:lnSpc>
              <a:spcBef>
                <a:spcPts val="0"/>
              </a:spcBef>
              <a:spcAft>
                <a:spcPts val="0"/>
              </a:spcAft>
            </a:pPr>
            <a:r>
              <a:rPr sz="2000" dirty="0">
                <a:solidFill>
                  <a:srgbClr val="FFFFFF"/>
                </a:solidFill>
                <a:latin typeface="BOGHJD+ArialMT"/>
                <a:cs typeface="BOGHJD+ArialMT"/>
              </a:rPr>
              <a:t>voor CTA's. Wat is volgens jou goed?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323528" y="184801"/>
            <a:ext cx="7449250" cy="346249"/>
          </a:xfrm>
          <a:prstGeom prst="rect">
            <a:avLst/>
          </a:prstGeom>
        </p:spPr>
        <p:txBody>
          <a:bodyPr vert="horz" wrap="square" lIns="0" tIns="0" rIns="0" bIns="0" rtlCol="0">
            <a:spAutoFit/>
          </a:bodyPr>
          <a:lstStyle/>
          <a:p>
            <a:pPr marL="0" marR="0">
              <a:lnSpc>
                <a:spcPts val="2681"/>
              </a:lnSpc>
              <a:spcBef>
                <a:spcPts val="0"/>
              </a:spcBef>
              <a:spcAft>
                <a:spcPts val="0"/>
              </a:spcAft>
            </a:pPr>
            <a:r>
              <a:rPr sz="2400" b="1" dirty="0">
                <a:solidFill>
                  <a:srgbClr val="161249"/>
                </a:solidFill>
                <a:latin typeface="FLWDDF+Arial-BoldMT"/>
                <a:cs typeface="FLWDDF+Arial-BoldMT"/>
              </a:rPr>
              <a:t>4/4 Maak het lezersvriendelijk (=Google-vriendelijk)</a:t>
            </a:r>
          </a:p>
        </p:txBody>
      </p:sp>
      <p:sp>
        <p:nvSpPr>
          <p:cNvPr id="4" name="object 4"/>
          <p:cNvSpPr txBox="1"/>
          <p:nvPr/>
        </p:nvSpPr>
        <p:spPr>
          <a:xfrm>
            <a:off x="472349" y="657965"/>
            <a:ext cx="1282465" cy="272206"/>
          </a:xfrm>
          <a:prstGeom prst="rect">
            <a:avLst/>
          </a:prstGeom>
        </p:spPr>
        <p:txBody>
          <a:bodyPr vert="horz" wrap="square" lIns="0" tIns="0" rIns="0" bIns="0" rtlCol="0">
            <a:spAutoFit/>
          </a:bodyPr>
          <a:lstStyle/>
          <a:p>
            <a:pPr marL="0" marR="0">
              <a:lnSpc>
                <a:spcPts val="1843"/>
              </a:lnSpc>
              <a:spcBef>
                <a:spcPts val="0"/>
              </a:spcBef>
              <a:spcAft>
                <a:spcPts val="0"/>
              </a:spcAft>
            </a:pPr>
            <a:r>
              <a:rPr sz="1000" b="1" dirty="0">
                <a:solidFill>
                  <a:srgbClr val="161249"/>
                </a:solidFill>
                <a:latin typeface="FLWDDF+Arial-BoldMT"/>
                <a:cs typeface="FLWDDF+Arial-BoldMT"/>
              </a:rPr>
              <a:t>- Kop / Titel</a:t>
            </a:r>
          </a:p>
        </p:txBody>
      </p:sp>
      <p:sp>
        <p:nvSpPr>
          <p:cNvPr id="5" name="object 5"/>
          <p:cNvSpPr txBox="1"/>
          <p:nvPr/>
        </p:nvSpPr>
        <p:spPr>
          <a:xfrm>
            <a:off x="472349" y="876102"/>
            <a:ext cx="8348123" cy="324128"/>
          </a:xfrm>
          <a:prstGeom prst="rect">
            <a:avLst/>
          </a:prstGeom>
        </p:spPr>
        <p:txBody>
          <a:bodyPr vert="horz" wrap="square" lIns="0" tIns="0" rIns="0" bIns="0" rtlCol="0">
            <a:spAutoFit/>
          </a:bodyPr>
          <a:lstStyle/>
          <a:p>
            <a:pPr marL="342900" marR="0">
              <a:lnSpc>
                <a:spcPts val="1117"/>
              </a:lnSpc>
              <a:spcBef>
                <a:spcPts val="0"/>
              </a:spcBef>
              <a:spcAft>
                <a:spcPts val="0"/>
              </a:spcAft>
            </a:pPr>
            <a:r>
              <a:rPr sz="1100" dirty="0">
                <a:solidFill>
                  <a:srgbClr val="D12477"/>
                </a:solidFill>
                <a:latin typeface="KCNGNP+MS-Gothic"/>
                <a:cs typeface="KCNGNP+MS-Gothic"/>
              </a:rPr>
              <a:t>✔ </a:t>
            </a:r>
            <a:r>
              <a:rPr sz="1000" dirty="0">
                <a:solidFill>
                  <a:srgbClr val="161249"/>
                </a:solidFill>
                <a:latin typeface="BOGHJD+ArialMT"/>
                <a:cs typeface="BOGHJD+ArialMT"/>
              </a:rPr>
              <a:t>De belangrijkste functie van de titel is om de blogpost te VERKOPEN aan een lezer. Houd hem zo kort mogelijk. Voeg trefwoord(en) toe!</a:t>
            </a:r>
          </a:p>
          <a:p>
            <a:pPr marL="0" marR="0">
              <a:lnSpc>
                <a:spcPts val="1580"/>
              </a:lnSpc>
              <a:spcBef>
                <a:spcPts val="0"/>
              </a:spcBef>
              <a:spcAft>
                <a:spcPts val="0"/>
              </a:spcAft>
            </a:pPr>
            <a:r>
              <a:rPr sz="1000" b="1" dirty="0">
                <a:solidFill>
                  <a:srgbClr val="161249"/>
                </a:solidFill>
                <a:latin typeface="FLWDDF+Arial-BoldMT"/>
                <a:cs typeface="FLWDDF+Arial-BoldMT"/>
              </a:rPr>
              <a:t>- Paragraaf / Inleiding</a:t>
            </a:r>
          </a:p>
        </p:txBody>
      </p:sp>
      <p:sp>
        <p:nvSpPr>
          <p:cNvPr id="6" name="object 6"/>
          <p:cNvSpPr txBox="1"/>
          <p:nvPr/>
        </p:nvSpPr>
        <p:spPr>
          <a:xfrm>
            <a:off x="815249" y="1250385"/>
            <a:ext cx="7861317" cy="185067"/>
          </a:xfrm>
          <a:prstGeom prst="rect">
            <a:avLst/>
          </a:prstGeom>
        </p:spPr>
        <p:txBody>
          <a:bodyPr vert="horz" wrap="square" lIns="0" tIns="0" rIns="0" bIns="0" rtlCol="0">
            <a:spAutoFit/>
          </a:bodyPr>
          <a:lstStyle/>
          <a:p>
            <a:pPr marL="0" marR="0">
              <a:lnSpc>
                <a:spcPts val="1117"/>
              </a:lnSpc>
              <a:spcBef>
                <a:spcPts val="0"/>
              </a:spcBef>
              <a:spcAft>
                <a:spcPts val="0"/>
              </a:spcAft>
            </a:pPr>
            <a:r>
              <a:rPr sz="1100" dirty="0">
                <a:solidFill>
                  <a:srgbClr val="D12477"/>
                </a:solidFill>
                <a:latin typeface="KCNGNP+MS-Gothic"/>
                <a:cs typeface="KCNGNP+MS-Gothic"/>
              </a:rPr>
              <a:t>✔ </a:t>
            </a:r>
            <a:r>
              <a:rPr sz="1000" dirty="0">
                <a:solidFill>
                  <a:srgbClr val="161249"/>
                </a:solidFill>
                <a:latin typeface="BOGHJD+ArialMT"/>
                <a:cs typeface="BOGHJD+ArialMT"/>
              </a:rPr>
              <a:t>De eerste alinea van het bericht. Deze moet iets zeggen over de inhoud en de lezer aantrekken om verder te lezen. Bijvoorbeeld: "In deze blogpost</a:t>
            </a:r>
          </a:p>
        </p:txBody>
      </p:sp>
      <p:sp>
        <p:nvSpPr>
          <p:cNvPr id="7" name="object 7"/>
          <p:cNvSpPr txBox="1"/>
          <p:nvPr/>
        </p:nvSpPr>
        <p:spPr>
          <a:xfrm>
            <a:off x="1619672" y="1381281"/>
            <a:ext cx="2239899" cy="141064"/>
          </a:xfrm>
          <a:prstGeom prst="rect">
            <a:avLst/>
          </a:prstGeom>
        </p:spPr>
        <p:txBody>
          <a:bodyPr vert="horz" wrap="square" lIns="0" tIns="0" rIns="0" bIns="0" rtlCol="0">
            <a:spAutoFit/>
          </a:bodyPr>
          <a:lstStyle/>
          <a:p>
            <a:pPr marL="0" marR="0">
              <a:lnSpc>
                <a:spcPts val="1117"/>
              </a:lnSpc>
              <a:spcBef>
                <a:spcPts val="0"/>
              </a:spcBef>
              <a:spcAft>
                <a:spcPts val="0"/>
              </a:spcAft>
            </a:pPr>
            <a:r>
              <a:rPr sz="1000" dirty="0" err="1">
                <a:solidFill>
                  <a:srgbClr val="161249"/>
                </a:solidFill>
                <a:latin typeface="BOGHJD+ArialMT"/>
                <a:cs typeface="BOGHJD+ArialMT"/>
              </a:rPr>
              <a:t>geef</a:t>
            </a:r>
            <a:r>
              <a:rPr sz="1000" dirty="0">
                <a:solidFill>
                  <a:srgbClr val="161249"/>
                </a:solidFill>
                <a:latin typeface="BOGHJD+ArialMT"/>
                <a:cs typeface="BOGHJD+ArialMT"/>
              </a:rPr>
              <a:t> je vijf tips over hoe je..."</a:t>
            </a:r>
          </a:p>
        </p:txBody>
      </p:sp>
      <p:sp>
        <p:nvSpPr>
          <p:cNvPr id="8" name="object 8"/>
          <p:cNvSpPr txBox="1"/>
          <p:nvPr/>
        </p:nvSpPr>
        <p:spPr>
          <a:xfrm>
            <a:off x="472349" y="1583105"/>
            <a:ext cx="3125997" cy="403221"/>
          </a:xfrm>
          <a:prstGeom prst="rect">
            <a:avLst/>
          </a:prstGeom>
        </p:spPr>
        <p:txBody>
          <a:bodyPr vert="horz" wrap="square" lIns="0" tIns="0" rIns="0" bIns="0" rtlCol="0">
            <a:spAutoFit/>
          </a:bodyPr>
          <a:lstStyle/>
          <a:p>
            <a:pPr marL="342900" marR="0">
              <a:lnSpc>
                <a:spcPts val="1117"/>
              </a:lnSpc>
              <a:spcBef>
                <a:spcPts val="0"/>
              </a:spcBef>
              <a:spcAft>
                <a:spcPts val="0"/>
              </a:spcAft>
            </a:pPr>
            <a:r>
              <a:rPr sz="1000" dirty="0">
                <a:solidFill>
                  <a:srgbClr val="161249"/>
                </a:solidFill>
                <a:latin typeface="BOGHJD+ArialMT"/>
                <a:cs typeface="BOGHJD+ArialMT"/>
              </a:rPr>
              <a:t>Maak het niet te lang - 2-3 regels is genoeg</a:t>
            </a:r>
          </a:p>
          <a:p>
            <a:pPr marL="0" marR="0">
              <a:lnSpc>
                <a:spcPts val="1579"/>
              </a:lnSpc>
              <a:spcBef>
                <a:spcPts val="0"/>
              </a:spcBef>
              <a:spcAft>
                <a:spcPts val="0"/>
              </a:spcAft>
            </a:pPr>
            <a:r>
              <a:rPr sz="1000" b="1" dirty="0">
                <a:solidFill>
                  <a:srgbClr val="161249"/>
                </a:solidFill>
                <a:latin typeface="FLWDDF+Arial-BoldMT"/>
                <a:cs typeface="FLWDDF+Arial-BoldMT"/>
              </a:rPr>
              <a:t>- Onderverdelingen</a:t>
            </a:r>
          </a:p>
        </p:txBody>
      </p:sp>
      <p:sp>
        <p:nvSpPr>
          <p:cNvPr id="9" name="object 9"/>
          <p:cNvSpPr txBox="1"/>
          <p:nvPr/>
        </p:nvSpPr>
        <p:spPr>
          <a:xfrm>
            <a:off x="472349" y="1956326"/>
            <a:ext cx="4946818" cy="804541"/>
          </a:xfrm>
          <a:prstGeom prst="rect">
            <a:avLst/>
          </a:prstGeom>
        </p:spPr>
        <p:txBody>
          <a:bodyPr vert="horz" wrap="square" lIns="0" tIns="0" rIns="0" bIns="0" rtlCol="0">
            <a:spAutoFit/>
          </a:bodyPr>
          <a:lstStyle/>
          <a:p>
            <a:pPr marL="342900" marR="0">
              <a:lnSpc>
                <a:spcPts val="1117"/>
              </a:lnSpc>
              <a:spcBef>
                <a:spcPts val="0"/>
              </a:spcBef>
              <a:spcAft>
                <a:spcPts val="0"/>
              </a:spcAft>
            </a:pPr>
            <a:r>
              <a:rPr sz="1100" dirty="0">
                <a:solidFill>
                  <a:srgbClr val="D12477"/>
                </a:solidFill>
                <a:latin typeface="KCNGNP+MS-Gothic"/>
                <a:cs typeface="KCNGNP+MS-Gothic"/>
              </a:rPr>
              <a:t>✔ </a:t>
            </a:r>
            <a:r>
              <a:rPr sz="1000" dirty="0">
                <a:solidFill>
                  <a:srgbClr val="161249"/>
                </a:solidFill>
                <a:latin typeface="BOGHJD+ArialMT"/>
                <a:cs typeface="BOGHJD+ArialMT"/>
              </a:rPr>
              <a:t>Lange en zware tekstmassa is een afknapper, subkoppen zijn blikvangers</a:t>
            </a:r>
          </a:p>
          <a:p>
            <a:pPr marL="0" marR="0">
              <a:lnSpc>
                <a:spcPts val="1579"/>
              </a:lnSpc>
              <a:spcBef>
                <a:spcPts val="0"/>
              </a:spcBef>
              <a:spcAft>
                <a:spcPts val="0"/>
              </a:spcAft>
            </a:pPr>
            <a:r>
              <a:rPr sz="1000" b="1" dirty="0">
                <a:solidFill>
                  <a:srgbClr val="161249"/>
                </a:solidFill>
                <a:latin typeface="FLWDDF+Arial-BoldMT"/>
                <a:cs typeface="FLWDDF+Arial-BoldMT"/>
              </a:rPr>
              <a:t>- Vermijd lange zinnen</a:t>
            </a:r>
            <a:r>
              <a:rPr sz="1000" dirty="0">
                <a:solidFill>
                  <a:srgbClr val="161249"/>
                </a:solidFill>
                <a:latin typeface="BOGHJD+ArialMT"/>
                <a:cs typeface="BOGHJD+ArialMT"/>
              </a:rPr>
              <a:t>. Liever punt dan komma.</a:t>
            </a:r>
          </a:p>
          <a:p>
            <a:pPr marL="0" marR="0">
              <a:lnSpc>
                <a:spcPts val="1580"/>
              </a:lnSpc>
              <a:spcBef>
                <a:spcPts val="0"/>
              </a:spcBef>
              <a:spcAft>
                <a:spcPts val="0"/>
              </a:spcAft>
            </a:pPr>
            <a:r>
              <a:rPr sz="1000" dirty="0">
                <a:solidFill>
                  <a:srgbClr val="161249"/>
                </a:solidFill>
                <a:latin typeface="BOGHJD+ArialMT"/>
                <a:cs typeface="BOGHJD+ArialMT"/>
              </a:rPr>
              <a:t>- Onthoud </a:t>
            </a:r>
            <a:r>
              <a:rPr sz="1000" b="1" dirty="0">
                <a:solidFill>
                  <a:srgbClr val="161249"/>
                </a:solidFill>
                <a:latin typeface="FLWDDF+Arial-BoldMT"/>
                <a:cs typeface="FLWDDF+Arial-BoldMT"/>
              </a:rPr>
              <a:t>je eigen stem</a:t>
            </a:r>
            <a:r>
              <a:rPr sz="1000" dirty="0">
                <a:solidFill>
                  <a:srgbClr val="161249"/>
                </a:solidFill>
                <a:latin typeface="BOGHJD+ArialMT"/>
                <a:cs typeface="BOGHJD+ArialMT"/>
              </a:rPr>
              <a:t>, je standpunt. Verhalen en persoonlijke benadering werken.</a:t>
            </a:r>
          </a:p>
          <a:p>
            <a:pPr marL="0" marR="0">
              <a:lnSpc>
                <a:spcPts val="1580"/>
              </a:lnSpc>
              <a:spcBef>
                <a:spcPts val="0"/>
              </a:spcBef>
              <a:spcAft>
                <a:spcPts val="0"/>
              </a:spcAft>
            </a:pPr>
            <a:r>
              <a:rPr sz="1000" b="1" dirty="0">
                <a:solidFill>
                  <a:srgbClr val="161249"/>
                </a:solidFill>
                <a:latin typeface="FLWDDF+Arial-BoldMT"/>
                <a:cs typeface="FLWDDF+Arial-BoldMT"/>
              </a:rPr>
              <a:t>- Afbeeldingen!</a:t>
            </a:r>
          </a:p>
        </p:txBody>
      </p:sp>
      <p:sp>
        <p:nvSpPr>
          <p:cNvPr id="10" name="object 10"/>
          <p:cNvSpPr txBox="1"/>
          <p:nvPr/>
        </p:nvSpPr>
        <p:spPr>
          <a:xfrm>
            <a:off x="472349" y="2736910"/>
            <a:ext cx="6603744" cy="603881"/>
          </a:xfrm>
          <a:prstGeom prst="rect">
            <a:avLst/>
          </a:prstGeom>
        </p:spPr>
        <p:txBody>
          <a:bodyPr vert="horz" wrap="square" lIns="0" tIns="0" rIns="0" bIns="0" rtlCol="0">
            <a:spAutoFit/>
          </a:bodyPr>
          <a:lstStyle/>
          <a:p>
            <a:pPr marL="342900" marR="0">
              <a:lnSpc>
                <a:spcPts val="1117"/>
              </a:lnSpc>
              <a:spcBef>
                <a:spcPts val="0"/>
              </a:spcBef>
              <a:spcAft>
                <a:spcPts val="0"/>
              </a:spcAft>
            </a:pPr>
            <a:r>
              <a:rPr sz="1100" dirty="0">
                <a:solidFill>
                  <a:srgbClr val="D12477"/>
                </a:solidFill>
                <a:latin typeface="KCNGNP+MS-Gothic"/>
                <a:cs typeface="KCNGNP+MS-Gothic"/>
              </a:rPr>
              <a:t>✔ Het </a:t>
            </a:r>
            <a:r>
              <a:rPr sz="1000" dirty="0">
                <a:solidFill>
                  <a:srgbClr val="161249"/>
                </a:solidFill>
                <a:latin typeface="BOGHJD+ArialMT"/>
                <a:cs typeface="BOGHJD+ArialMT"/>
              </a:rPr>
              <a:t>menselijk oog scant afbeeldingen eerst. Het zijn blikvangers.</a:t>
            </a:r>
          </a:p>
          <a:p>
            <a:pPr marL="342900" marR="0">
              <a:lnSpc>
                <a:spcPts val="1117"/>
              </a:lnSpc>
              <a:spcBef>
                <a:spcPts val="472"/>
              </a:spcBef>
              <a:spcAft>
                <a:spcPts val="0"/>
              </a:spcAft>
            </a:pPr>
            <a:r>
              <a:rPr sz="1000" dirty="0">
                <a:solidFill>
                  <a:srgbClr val="161249"/>
                </a:solidFill>
                <a:latin typeface="BOGHJD+ArialMT"/>
                <a:cs typeface="BOGHJD+ArialMT"/>
              </a:rPr>
              <a:t>Onthoud de bron. Er zijn veel gratis fotobibliotheken, maar de bron moet worden aangegeven. (een tip: Unsplash)</a:t>
            </a:r>
          </a:p>
          <a:p>
            <a:pPr marL="0" marR="0">
              <a:lnSpc>
                <a:spcPts val="1579"/>
              </a:lnSpc>
              <a:spcBef>
                <a:spcPts val="0"/>
              </a:spcBef>
              <a:spcAft>
                <a:spcPts val="0"/>
              </a:spcAft>
            </a:pPr>
            <a:r>
              <a:rPr sz="1000" b="1" dirty="0">
                <a:solidFill>
                  <a:srgbClr val="161249"/>
                </a:solidFill>
                <a:latin typeface="FLWDDF+Arial-BoldMT"/>
                <a:cs typeface="FLWDDF+Arial-BoldMT"/>
              </a:rPr>
              <a:t>- Grammatica</a:t>
            </a:r>
          </a:p>
        </p:txBody>
      </p:sp>
      <p:sp>
        <p:nvSpPr>
          <p:cNvPr id="11" name="object 11"/>
          <p:cNvSpPr txBox="1"/>
          <p:nvPr/>
        </p:nvSpPr>
        <p:spPr>
          <a:xfrm>
            <a:off x="815249" y="3511451"/>
            <a:ext cx="4144263" cy="185067"/>
          </a:xfrm>
          <a:prstGeom prst="rect">
            <a:avLst/>
          </a:prstGeom>
        </p:spPr>
        <p:txBody>
          <a:bodyPr vert="horz" wrap="square" lIns="0" tIns="0" rIns="0" bIns="0" rtlCol="0">
            <a:spAutoFit/>
          </a:bodyPr>
          <a:lstStyle/>
          <a:p>
            <a:pPr marL="0" marR="0">
              <a:lnSpc>
                <a:spcPts val="1117"/>
              </a:lnSpc>
              <a:spcBef>
                <a:spcPts val="0"/>
              </a:spcBef>
              <a:spcAft>
                <a:spcPts val="0"/>
              </a:spcAft>
            </a:pPr>
            <a:r>
              <a:rPr sz="1100" dirty="0">
                <a:solidFill>
                  <a:srgbClr val="D12477"/>
                </a:solidFill>
                <a:latin typeface="KCNGNP+MS-Gothic"/>
                <a:cs typeface="KCNGNP+MS-Gothic"/>
              </a:rPr>
              <a:t>✔ </a:t>
            </a:r>
            <a:r>
              <a:rPr sz="1000" dirty="0">
                <a:solidFill>
                  <a:srgbClr val="161249"/>
                </a:solidFill>
                <a:latin typeface="BOGHJD+ArialMT"/>
                <a:cs typeface="BOGHJD+ArialMT"/>
              </a:rPr>
              <a:t>Niemand wil een tekst vol spel- en grammaticafouten lezen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02625" y="564492"/>
            <a:ext cx="6289655" cy="284245"/>
          </a:xfrm>
          <a:prstGeom prst="rect">
            <a:avLst/>
          </a:prstGeom>
        </p:spPr>
        <p:txBody>
          <a:bodyPr vert="horz" wrap="square" lIns="0" tIns="0" rIns="0" bIns="0" rtlCol="0">
            <a:spAutoFit/>
          </a:bodyPr>
          <a:lstStyle/>
          <a:p>
            <a:pPr marL="0" marR="0">
              <a:lnSpc>
                <a:spcPts val="2513"/>
              </a:lnSpc>
              <a:spcBef>
                <a:spcPts val="0"/>
              </a:spcBef>
              <a:spcAft>
                <a:spcPts val="0"/>
              </a:spcAft>
            </a:pPr>
            <a:r>
              <a:rPr sz="1500" b="1" dirty="0">
                <a:solidFill>
                  <a:srgbClr val="000000"/>
                </a:solidFill>
                <a:latin typeface="FLWDDF+Arial-BoldMT"/>
                <a:cs typeface="FLWDDF+Arial-BoldMT"/>
              </a:rPr>
              <a:t>- Titel van het bericht (moet aantrekkelijk zijn - de aandacht trekken)</a:t>
            </a:r>
          </a:p>
        </p:txBody>
      </p:sp>
      <p:sp>
        <p:nvSpPr>
          <p:cNvPr id="4" name="object 4"/>
          <p:cNvSpPr txBox="1"/>
          <p:nvPr/>
        </p:nvSpPr>
        <p:spPr>
          <a:xfrm>
            <a:off x="1069325" y="952522"/>
            <a:ext cx="7319099" cy="284245"/>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000000"/>
                </a:solidFill>
                <a:latin typeface="BOGHJD+ArialMT"/>
                <a:cs typeface="BOGHJD+ArialMT"/>
              </a:rPr>
              <a:t>- Het eerste wat mensen zien, dus er moet duidelijk in staan waar het artikel over gaat</a:t>
            </a:r>
          </a:p>
        </p:txBody>
      </p:sp>
      <p:sp>
        <p:nvSpPr>
          <p:cNvPr id="5" name="object 5"/>
          <p:cNvSpPr txBox="1"/>
          <p:nvPr/>
        </p:nvSpPr>
        <p:spPr>
          <a:xfrm>
            <a:off x="1069325" y="1329713"/>
            <a:ext cx="7277698" cy="600041"/>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000000"/>
                </a:solidFill>
                <a:latin typeface="BOGHJD+ArialMT"/>
                <a:cs typeface="BOGHJD+ArialMT"/>
              </a:rPr>
              <a:t>- Duidelijkheid en specificiteit trekken lezers aan en moedigen hen aan om het artikel te </a:t>
            </a:r>
            <a:r>
              <a:rPr sz="1500" dirty="0" err="1">
                <a:solidFill>
                  <a:srgbClr val="000000"/>
                </a:solidFill>
                <a:latin typeface="BOGHJD+ArialMT"/>
                <a:cs typeface="BOGHJD+ArialMT"/>
              </a:rPr>
              <a:t>delen</a:t>
            </a:r>
            <a:r>
              <a:rPr sz="1500" dirty="0">
                <a:solidFill>
                  <a:srgbClr val="000000"/>
                </a:solidFill>
                <a:latin typeface="BOGHJD+ArialMT"/>
                <a:cs typeface="BOGHJD+ArialMT"/>
              </a:rPr>
              <a:t> met</a:t>
            </a:r>
            <a:r>
              <a:rPr lang="de-DE" sz="1500" dirty="0">
                <a:solidFill>
                  <a:srgbClr val="000000"/>
                </a:solidFill>
                <a:latin typeface="BOGHJD+ArialMT"/>
                <a:cs typeface="BOGHJD+ArialMT"/>
              </a:rPr>
              <a:t> </a:t>
            </a:r>
            <a:r>
              <a:rPr sz="1500" dirty="0" err="1">
                <a:solidFill>
                  <a:srgbClr val="000000"/>
                </a:solidFill>
                <a:latin typeface="BOGHJD+ArialMT"/>
                <a:cs typeface="BOGHJD+ArialMT"/>
              </a:rPr>
              <a:t>hun</a:t>
            </a:r>
            <a:r>
              <a:rPr sz="1500" dirty="0">
                <a:solidFill>
                  <a:srgbClr val="000000"/>
                </a:solidFill>
                <a:latin typeface="BOGHJD+ArialMT"/>
                <a:cs typeface="BOGHJD+ArialMT"/>
              </a:rPr>
              <a:t> kringen.</a:t>
            </a:r>
          </a:p>
        </p:txBody>
      </p:sp>
      <p:sp>
        <p:nvSpPr>
          <p:cNvPr id="6" name="object 6"/>
          <p:cNvSpPr txBox="1"/>
          <p:nvPr/>
        </p:nvSpPr>
        <p:spPr>
          <a:xfrm>
            <a:off x="726424" y="2130402"/>
            <a:ext cx="3773567" cy="681790"/>
          </a:xfrm>
          <a:prstGeom prst="rect">
            <a:avLst/>
          </a:prstGeom>
        </p:spPr>
        <p:txBody>
          <a:bodyPr vert="horz" wrap="square" lIns="0" tIns="0" rIns="0" bIns="0" rtlCol="0">
            <a:spAutoFit/>
          </a:bodyPr>
          <a:lstStyle/>
          <a:p>
            <a:pPr marL="0" marR="0">
              <a:lnSpc>
                <a:spcPts val="2513"/>
              </a:lnSpc>
              <a:spcBef>
                <a:spcPts val="0"/>
              </a:spcBef>
              <a:spcAft>
                <a:spcPts val="0"/>
              </a:spcAft>
            </a:pPr>
            <a:r>
              <a:rPr sz="1500" b="1" dirty="0">
                <a:solidFill>
                  <a:srgbClr val="000000"/>
                </a:solidFill>
                <a:latin typeface="FLWDDF+Arial-BoldMT"/>
                <a:cs typeface="FLWDDF+Arial-BoldMT"/>
              </a:rPr>
              <a:t>- Goed geschreven en opgemaakte tekst</a:t>
            </a:r>
          </a:p>
          <a:p>
            <a:pPr marL="342900" marR="0">
              <a:lnSpc>
                <a:spcPts val="2513"/>
              </a:lnSpc>
              <a:spcBef>
                <a:spcPts val="591"/>
              </a:spcBef>
              <a:spcAft>
                <a:spcPts val="0"/>
              </a:spcAft>
            </a:pPr>
            <a:r>
              <a:rPr sz="1500" dirty="0">
                <a:solidFill>
                  <a:srgbClr val="000000"/>
                </a:solidFill>
                <a:latin typeface="BOGHJD+ArialMT"/>
                <a:cs typeface="BOGHJD+ArialMT"/>
              </a:rPr>
              <a:t>- Belangrijk voor leesbaarheid</a:t>
            </a:r>
          </a:p>
        </p:txBody>
      </p:sp>
      <p:sp>
        <p:nvSpPr>
          <p:cNvPr id="7" name="object 7"/>
          <p:cNvSpPr txBox="1"/>
          <p:nvPr/>
        </p:nvSpPr>
        <p:spPr>
          <a:xfrm>
            <a:off x="1069325" y="2895622"/>
            <a:ext cx="1871281" cy="357336"/>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000000"/>
                </a:solidFill>
                <a:latin typeface="BOGHJD+ArialMT"/>
                <a:cs typeface="BOGHJD+ArialMT"/>
              </a:rPr>
              <a:t>- Korte paragrafen</a:t>
            </a:r>
          </a:p>
        </p:txBody>
      </p:sp>
      <p:sp>
        <p:nvSpPr>
          <p:cNvPr id="8" name="object 8"/>
          <p:cNvSpPr txBox="1"/>
          <p:nvPr/>
        </p:nvSpPr>
        <p:spPr>
          <a:xfrm>
            <a:off x="1069325" y="3272812"/>
            <a:ext cx="5321615" cy="357336"/>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000000"/>
                </a:solidFill>
                <a:latin typeface="BOGHJD+ArialMT"/>
                <a:cs typeface="BOGHJD+ArialMT"/>
              </a:rPr>
              <a:t>- Overweeg het gebruik van koppen en tags om sectie-einden aan te geven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297746"/>
            <a:ext cx="2414457"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Schrijfvorm</a:t>
            </a:r>
          </a:p>
        </p:txBody>
      </p:sp>
      <p:sp>
        <p:nvSpPr>
          <p:cNvPr id="4" name="object 4"/>
          <p:cNvSpPr txBox="1"/>
          <p:nvPr/>
        </p:nvSpPr>
        <p:spPr>
          <a:xfrm>
            <a:off x="733485" y="951076"/>
            <a:ext cx="3558540" cy="250924"/>
          </a:xfrm>
          <a:prstGeom prst="rect">
            <a:avLst/>
          </a:prstGeom>
        </p:spPr>
        <p:txBody>
          <a:bodyPr vert="horz" wrap="square" lIns="0" tIns="0" rIns="0" bIns="0" rtlCol="0">
            <a:spAutoFit/>
          </a:bodyPr>
          <a:lstStyle/>
          <a:p>
            <a:pPr marL="0" marR="0">
              <a:lnSpc>
                <a:spcPts val="1675"/>
              </a:lnSpc>
              <a:spcBef>
                <a:spcPts val="0"/>
              </a:spcBef>
              <a:spcAft>
                <a:spcPts val="0"/>
              </a:spcAft>
            </a:pPr>
            <a:r>
              <a:rPr sz="1500" b="1" dirty="0">
                <a:solidFill>
                  <a:srgbClr val="161249"/>
                </a:solidFill>
                <a:latin typeface="FLWDDF+Arial-BoldMT"/>
                <a:cs typeface="FLWDDF+Arial-BoldMT"/>
              </a:rPr>
              <a:t>Gebruik korte zinnen en alinea's;</a:t>
            </a:r>
          </a:p>
        </p:txBody>
      </p:sp>
      <p:sp>
        <p:nvSpPr>
          <p:cNvPr id="5" name="object 5"/>
          <p:cNvSpPr txBox="1"/>
          <p:nvPr/>
        </p:nvSpPr>
        <p:spPr>
          <a:xfrm>
            <a:off x="1101785" y="1097884"/>
            <a:ext cx="5693092" cy="378618"/>
          </a:xfrm>
          <a:prstGeom prst="rect">
            <a:avLst/>
          </a:prstGeom>
        </p:spPr>
        <p:txBody>
          <a:bodyPr vert="horz" wrap="square" lIns="0" tIns="0" rIns="0" bIns="0" rtlCol="0">
            <a:spAutoFit/>
          </a:bodyPr>
          <a:lstStyle/>
          <a:p>
            <a:pPr marL="0" marR="0">
              <a:lnSpc>
                <a:spcPts val="2681"/>
              </a:lnSpc>
              <a:spcBef>
                <a:spcPts val="0"/>
              </a:spcBef>
              <a:spcAft>
                <a:spcPts val="0"/>
              </a:spcAft>
            </a:pPr>
            <a:r>
              <a:rPr sz="1500" dirty="0">
                <a:solidFill>
                  <a:srgbClr val="161249"/>
                </a:solidFill>
                <a:latin typeface="BOGHJD+ArialMT"/>
                <a:cs typeface="BOGHJD+ArialMT"/>
              </a:rPr>
              <a:t>- Gebruik tussentitels: opvallend en met voordelen voor de lezer</a:t>
            </a:r>
          </a:p>
        </p:txBody>
      </p:sp>
      <p:sp>
        <p:nvSpPr>
          <p:cNvPr id="6" name="object 6"/>
          <p:cNvSpPr txBox="1"/>
          <p:nvPr/>
        </p:nvSpPr>
        <p:spPr>
          <a:xfrm>
            <a:off x="1101784" y="1326484"/>
            <a:ext cx="4478327" cy="303481"/>
          </a:xfrm>
          <a:prstGeom prst="rect">
            <a:avLst/>
          </a:prstGeom>
        </p:spPr>
        <p:txBody>
          <a:bodyPr vert="horz" wrap="square" lIns="0" tIns="0" rIns="0" bIns="0" rtlCol="0">
            <a:spAutoFit/>
          </a:bodyPr>
          <a:lstStyle/>
          <a:p>
            <a:pPr marL="0" marR="0">
              <a:lnSpc>
                <a:spcPts val="2681"/>
              </a:lnSpc>
              <a:spcBef>
                <a:spcPts val="0"/>
              </a:spcBef>
              <a:spcAft>
                <a:spcPts val="0"/>
              </a:spcAft>
            </a:pPr>
            <a:r>
              <a:rPr sz="1500" dirty="0">
                <a:solidFill>
                  <a:srgbClr val="161249"/>
                </a:solidFill>
                <a:latin typeface="BOGHJD+ArialMT"/>
                <a:cs typeface="BOGHJD+ArialMT"/>
              </a:rPr>
              <a:t>- Afbeeldingen, video's en andere media gebruiken;</a:t>
            </a:r>
          </a:p>
        </p:txBody>
      </p:sp>
      <p:sp>
        <p:nvSpPr>
          <p:cNvPr id="7" name="object 7"/>
          <p:cNvSpPr txBox="1"/>
          <p:nvPr/>
        </p:nvSpPr>
        <p:spPr>
          <a:xfrm>
            <a:off x="1101785" y="1555084"/>
            <a:ext cx="5414431" cy="303481"/>
          </a:xfrm>
          <a:prstGeom prst="rect">
            <a:avLst/>
          </a:prstGeom>
        </p:spPr>
        <p:txBody>
          <a:bodyPr vert="horz" wrap="square" lIns="0" tIns="0" rIns="0" bIns="0" rtlCol="0">
            <a:spAutoFit/>
          </a:bodyPr>
          <a:lstStyle/>
          <a:p>
            <a:pPr marL="0" marR="0">
              <a:lnSpc>
                <a:spcPts val="2681"/>
              </a:lnSpc>
              <a:spcBef>
                <a:spcPts val="0"/>
              </a:spcBef>
              <a:spcAft>
                <a:spcPts val="0"/>
              </a:spcAft>
            </a:pPr>
            <a:r>
              <a:rPr sz="1500" dirty="0">
                <a:solidFill>
                  <a:srgbClr val="161249"/>
                </a:solidFill>
                <a:latin typeface="BOGHJD+ArialMT"/>
                <a:cs typeface="BOGHJD+ArialMT"/>
              </a:rPr>
              <a:t>- Belangrijke passages en woorden vetgedrukt;</a:t>
            </a:r>
          </a:p>
        </p:txBody>
      </p:sp>
      <p:sp>
        <p:nvSpPr>
          <p:cNvPr id="8" name="object 8"/>
          <p:cNvSpPr txBox="1"/>
          <p:nvPr/>
        </p:nvSpPr>
        <p:spPr>
          <a:xfrm>
            <a:off x="1101785" y="1783684"/>
            <a:ext cx="4478326" cy="303481"/>
          </a:xfrm>
          <a:prstGeom prst="rect">
            <a:avLst/>
          </a:prstGeom>
        </p:spPr>
        <p:txBody>
          <a:bodyPr vert="horz" wrap="square" lIns="0" tIns="0" rIns="0" bIns="0" rtlCol="0">
            <a:spAutoFit/>
          </a:bodyPr>
          <a:lstStyle/>
          <a:p>
            <a:pPr marL="0" marR="0">
              <a:lnSpc>
                <a:spcPts val="2681"/>
              </a:lnSpc>
              <a:spcBef>
                <a:spcPts val="0"/>
              </a:spcBef>
              <a:spcAft>
                <a:spcPts val="0"/>
              </a:spcAft>
            </a:pPr>
            <a:r>
              <a:rPr sz="1500" dirty="0">
                <a:solidFill>
                  <a:srgbClr val="161249"/>
                </a:solidFill>
                <a:latin typeface="BOGHJD+ArialMT"/>
                <a:cs typeface="BOGHJD+ArialMT"/>
              </a:rPr>
              <a:t>- Maak lijsten: </a:t>
            </a:r>
            <a:r>
              <a:rPr sz="1500" dirty="0" err="1">
                <a:solidFill>
                  <a:srgbClr val="161249"/>
                </a:solidFill>
                <a:latin typeface="BOGHJD+ArialMT"/>
                <a:cs typeface="BOGHJD+ArialMT"/>
              </a:rPr>
              <a:t>opsommingstekens</a:t>
            </a:r>
            <a:r>
              <a:rPr sz="1500" dirty="0">
                <a:solidFill>
                  <a:srgbClr val="161249"/>
                </a:solidFill>
                <a:latin typeface="BOGHJD+ArialMT"/>
                <a:cs typeface="BOGHJD+ArialMT"/>
              </a:rPr>
              <a:t> </a:t>
            </a:r>
            <a:r>
              <a:rPr sz="1500" dirty="0" err="1">
                <a:solidFill>
                  <a:srgbClr val="161249"/>
                </a:solidFill>
                <a:latin typeface="BOGHJD+ArialMT"/>
                <a:cs typeface="BOGHJD+ArialMT"/>
              </a:rPr>
              <a:t>en</a:t>
            </a:r>
            <a:r>
              <a:rPr lang="de-DE" sz="1500" dirty="0">
                <a:solidFill>
                  <a:srgbClr val="161249"/>
                </a:solidFill>
                <a:latin typeface="BOGHJD+ArialMT"/>
                <a:cs typeface="BOGHJD+ArialMT"/>
              </a:rPr>
              <a:t> </a:t>
            </a:r>
            <a:r>
              <a:rPr sz="1500" dirty="0" err="1">
                <a:solidFill>
                  <a:srgbClr val="161249"/>
                </a:solidFill>
                <a:latin typeface="BOGHJD+ArialMT"/>
                <a:cs typeface="BOGHJD+ArialMT"/>
              </a:rPr>
              <a:t>nummering</a:t>
            </a:r>
            <a:r>
              <a:rPr sz="1500" dirty="0">
                <a:solidFill>
                  <a:srgbClr val="161249"/>
                </a:solidFill>
                <a:latin typeface="BOGHJD+ArialMT"/>
                <a:cs typeface="BOGHJD+ArialMT"/>
              </a:rPr>
              <a:t>.</a:t>
            </a:r>
          </a:p>
        </p:txBody>
      </p:sp>
      <p:sp>
        <p:nvSpPr>
          <p:cNvPr id="9" name="object 9"/>
          <p:cNvSpPr txBox="1"/>
          <p:nvPr/>
        </p:nvSpPr>
        <p:spPr>
          <a:xfrm>
            <a:off x="733485" y="2551276"/>
            <a:ext cx="2213611" cy="250924"/>
          </a:xfrm>
          <a:prstGeom prst="rect">
            <a:avLst/>
          </a:prstGeom>
        </p:spPr>
        <p:txBody>
          <a:bodyPr vert="horz" wrap="square" lIns="0" tIns="0" rIns="0" bIns="0" rtlCol="0">
            <a:spAutoFit/>
          </a:bodyPr>
          <a:lstStyle/>
          <a:p>
            <a:pPr marL="0" marR="0">
              <a:lnSpc>
                <a:spcPts val="1675"/>
              </a:lnSpc>
              <a:spcBef>
                <a:spcPts val="0"/>
              </a:spcBef>
              <a:spcAft>
                <a:spcPts val="0"/>
              </a:spcAft>
            </a:pPr>
            <a:r>
              <a:rPr sz="1500" b="1" dirty="0">
                <a:solidFill>
                  <a:srgbClr val="161249"/>
                </a:solidFill>
                <a:latin typeface="FLWDDF+Arial-BoldMT"/>
                <a:cs typeface="FLWDDF+Arial-BoldMT"/>
              </a:rPr>
              <a:t>Conclusie van de post</a:t>
            </a:r>
          </a:p>
        </p:txBody>
      </p:sp>
      <p:sp>
        <p:nvSpPr>
          <p:cNvPr id="10" name="object 10"/>
          <p:cNvSpPr txBox="1"/>
          <p:nvPr/>
        </p:nvSpPr>
        <p:spPr>
          <a:xfrm>
            <a:off x="1101785" y="2725870"/>
            <a:ext cx="3254191" cy="303481"/>
          </a:xfrm>
          <a:prstGeom prst="rect">
            <a:avLst/>
          </a:prstGeom>
        </p:spPr>
        <p:txBody>
          <a:bodyPr vert="horz" wrap="square" lIns="0" tIns="0" rIns="0" bIns="0" rtlCol="0">
            <a:spAutoFit/>
          </a:bodyPr>
          <a:lstStyle/>
          <a:p>
            <a:pPr marL="0" marR="0">
              <a:lnSpc>
                <a:spcPts val="2681"/>
              </a:lnSpc>
              <a:spcBef>
                <a:spcPts val="0"/>
              </a:spcBef>
              <a:spcAft>
                <a:spcPts val="0"/>
              </a:spcAft>
            </a:pPr>
            <a:r>
              <a:rPr sz="1500" dirty="0">
                <a:solidFill>
                  <a:srgbClr val="161249"/>
                </a:solidFill>
                <a:latin typeface="BOGHJD+ArialMT"/>
                <a:cs typeface="BOGHJD+ArialMT"/>
              </a:rPr>
              <a:t>- Geef geen nieuwe argumenten;</a:t>
            </a:r>
          </a:p>
        </p:txBody>
      </p:sp>
      <p:sp>
        <p:nvSpPr>
          <p:cNvPr id="11" name="object 11"/>
          <p:cNvSpPr txBox="1"/>
          <p:nvPr/>
        </p:nvSpPr>
        <p:spPr>
          <a:xfrm>
            <a:off x="1101784" y="2988760"/>
            <a:ext cx="3542223" cy="303481"/>
          </a:xfrm>
          <a:prstGeom prst="rect">
            <a:avLst/>
          </a:prstGeom>
        </p:spPr>
        <p:txBody>
          <a:bodyPr vert="horz" wrap="square" lIns="0" tIns="0" rIns="0" bIns="0" rtlCol="0">
            <a:spAutoFit/>
          </a:bodyPr>
          <a:lstStyle/>
          <a:p>
            <a:pPr marL="0" marR="0">
              <a:lnSpc>
                <a:spcPts val="2681"/>
              </a:lnSpc>
              <a:spcBef>
                <a:spcPts val="0"/>
              </a:spcBef>
              <a:spcAft>
                <a:spcPts val="0"/>
              </a:spcAft>
            </a:pPr>
            <a:r>
              <a:rPr sz="1500" dirty="0">
                <a:solidFill>
                  <a:srgbClr val="161249"/>
                </a:solidFill>
                <a:latin typeface="BOGHJD+ArialMT"/>
                <a:cs typeface="BOGHJD+ArialMT"/>
              </a:rPr>
              <a:t>- </a:t>
            </a:r>
            <a:r>
              <a:rPr lang="de-DE" sz="1500" dirty="0" err="1">
                <a:solidFill>
                  <a:srgbClr val="161249"/>
                </a:solidFill>
                <a:latin typeface="BOGHJD+ArialMT"/>
                <a:cs typeface="BOGHJD+ArialMT"/>
              </a:rPr>
              <a:t>Sluit</a:t>
            </a:r>
            <a:r>
              <a:rPr lang="de-DE" sz="1500" dirty="0">
                <a:solidFill>
                  <a:srgbClr val="161249"/>
                </a:solidFill>
                <a:latin typeface="BOGHJD+ArialMT"/>
                <a:cs typeface="BOGHJD+ArialMT"/>
              </a:rPr>
              <a:t> </a:t>
            </a:r>
            <a:r>
              <a:rPr sz="1500" dirty="0">
                <a:solidFill>
                  <a:srgbClr val="161249"/>
                </a:solidFill>
                <a:latin typeface="BOGHJD+ArialMT"/>
                <a:cs typeface="BOGHJD+ArialMT"/>
              </a:rPr>
              <a:t>de ideeën van </a:t>
            </a:r>
            <a:r>
              <a:rPr lang="de-DE" sz="1500" dirty="0">
                <a:solidFill>
                  <a:srgbClr val="161249"/>
                </a:solidFill>
                <a:latin typeface="BOGHJD+ArialMT"/>
                <a:cs typeface="BOGHJD+ArialMT"/>
              </a:rPr>
              <a:t>de </a:t>
            </a:r>
            <a:r>
              <a:rPr sz="1500" dirty="0">
                <a:solidFill>
                  <a:srgbClr val="161249"/>
                </a:solidFill>
                <a:latin typeface="BOGHJD+ArialMT"/>
                <a:cs typeface="BOGHJD+ArialMT"/>
              </a:rPr>
              <a:t>post;</a:t>
            </a:r>
          </a:p>
        </p:txBody>
      </p:sp>
      <p:sp>
        <p:nvSpPr>
          <p:cNvPr id="12" name="object 12"/>
          <p:cNvSpPr txBox="1"/>
          <p:nvPr/>
        </p:nvSpPr>
        <p:spPr>
          <a:xfrm>
            <a:off x="1101785" y="3251649"/>
            <a:ext cx="4645152" cy="615553"/>
          </a:xfrm>
          <a:prstGeom prst="rect">
            <a:avLst/>
          </a:prstGeom>
        </p:spPr>
        <p:txBody>
          <a:bodyPr vert="horz" wrap="square" lIns="0" tIns="0" rIns="0" bIns="0" rtlCol="0">
            <a:spAutoFit/>
          </a:bodyPr>
          <a:lstStyle/>
          <a:p>
            <a:pPr marL="0" marR="0">
              <a:lnSpc>
                <a:spcPts val="2681"/>
              </a:lnSpc>
              <a:spcBef>
                <a:spcPts val="0"/>
              </a:spcBef>
              <a:spcAft>
                <a:spcPts val="0"/>
              </a:spcAft>
            </a:pPr>
            <a:r>
              <a:rPr sz="1500" dirty="0">
                <a:solidFill>
                  <a:srgbClr val="161249"/>
                </a:solidFill>
                <a:latin typeface="BOGHJD+ArialMT"/>
                <a:cs typeface="BOGHJD+ArialMT"/>
              </a:rPr>
              <a:t>- Vat de gepresenteerde oplossing samen;</a:t>
            </a:r>
          </a:p>
          <a:p>
            <a:pPr marL="0" marR="0">
              <a:lnSpc>
                <a:spcPts val="2069"/>
              </a:lnSpc>
              <a:spcBef>
                <a:spcPts val="0"/>
              </a:spcBef>
              <a:spcAft>
                <a:spcPts val="0"/>
              </a:spcAft>
            </a:pPr>
            <a:r>
              <a:rPr sz="1500" dirty="0">
                <a:solidFill>
                  <a:srgbClr val="161249"/>
                </a:solidFill>
                <a:latin typeface="BOGHJD+ArialMT"/>
                <a:cs typeface="BOGHJD+ArialMT"/>
              </a:rPr>
              <a:t>- </a:t>
            </a:r>
            <a:r>
              <a:rPr dirty="0" err="1"/>
              <a:t>Zet</a:t>
            </a:r>
            <a:r>
              <a:rPr sz="1500" dirty="0">
                <a:solidFill>
                  <a:srgbClr val="161249"/>
                </a:solidFill>
                <a:latin typeface="BOGHJD+ArialMT"/>
                <a:cs typeface="BOGHJD+ArialMT"/>
              </a:rPr>
              <a:t> de lezer aan tot iets meer (call-to-action)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01556" y="332245"/>
            <a:ext cx="4657494" cy="49212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161249"/>
                </a:solidFill>
                <a:latin typeface="FLWDDF+Arial-BoldMT"/>
                <a:cs typeface="FLWDDF+Arial-BoldMT"/>
              </a:rPr>
              <a:t>Lengte van de </a:t>
            </a:r>
            <a:r>
              <a:rPr sz="3200" b="1" spc="-10" dirty="0">
                <a:solidFill>
                  <a:srgbClr val="161249"/>
                </a:solidFill>
                <a:latin typeface="FLWDDF+Arial-BoldMT"/>
                <a:cs typeface="FLWDDF+Arial-BoldMT"/>
              </a:rPr>
              <a:t>post: </a:t>
            </a:r>
            <a:r>
              <a:rPr sz="3200" b="1" dirty="0">
                <a:solidFill>
                  <a:srgbClr val="161249"/>
                </a:solidFill>
                <a:latin typeface="FLWDDF+Arial-BoldMT"/>
                <a:cs typeface="FLWDDF+Arial-BoldMT"/>
              </a:rPr>
              <a:t>tips</a:t>
            </a:r>
          </a:p>
        </p:txBody>
      </p:sp>
      <p:sp>
        <p:nvSpPr>
          <p:cNvPr id="4" name="object 4"/>
          <p:cNvSpPr txBox="1"/>
          <p:nvPr/>
        </p:nvSpPr>
        <p:spPr>
          <a:xfrm>
            <a:off x="827583" y="85512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5" name="object 5"/>
          <p:cNvSpPr txBox="1"/>
          <p:nvPr/>
        </p:nvSpPr>
        <p:spPr>
          <a:xfrm>
            <a:off x="1075233" y="970091"/>
            <a:ext cx="1504418"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b="1" dirty="0">
                <a:solidFill>
                  <a:srgbClr val="161249"/>
                </a:solidFill>
                <a:latin typeface="FLWDDF+Arial-BoldMT"/>
                <a:cs typeface="FLWDDF+Arial-BoldMT"/>
              </a:rPr>
              <a:t>tot 500 woorden</a:t>
            </a:r>
          </a:p>
        </p:txBody>
      </p:sp>
      <p:sp>
        <p:nvSpPr>
          <p:cNvPr id="6" name="object 6"/>
          <p:cNvSpPr txBox="1"/>
          <p:nvPr/>
        </p:nvSpPr>
        <p:spPr>
          <a:xfrm>
            <a:off x="1170483" y="109515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7" name="object 7"/>
          <p:cNvSpPr txBox="1"/>
          <p:nvPr/>
        </p:nvSpPr>
        <p:spPr>
          <a:xfrm>
            <a:off x="1418133" y="1210121"/>
            <a:ext cx="2793827" cy="71679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Hoog volume aan berichten</a:t>
            </a:r>
          </a:p>
          <a:p>
            <a:pPr marL="0" marR="0">
              <a:lnSpc>
                <a:spcPts val="1564"/>
              </a:lnSpc>
              <a:spcBef>
                <a:spcPts val="325"/>
              </a:spcBef>
              <a:spcAft>
                <a:spcPts val="0"/>
              </a:spcAft>
            </a:pPr>
            <a:r>
              <a:rPr lang="de-DE" sz="1400" dirty="0">
                <a:solidFill>
                  <a:srgbClr val="161249"/>
                </a:solidFill>
                <a:latin typeface="BOGHJD+ArialMT"/>
                <a:cs typeface="BOGHJD+ArialMT"/>
              </a:rPr>
              <a:t>E</a:t>
            </a:r>
            <a:r>
              <a:rPr sz="1400" dirty="0">
                <a:solidFill>
                  <a:srgbClr val="161249"/>
                </a:solidFill>
                <a:latin typeface="BOGHJD+ArialMT"/>
                <a:cs typeface="BOGHJD+ArialMT"/>
              </a:rPr>
              <a:t>er specifieke zoekwoorden</a:t>
            </a:r>
          </a:p>
          <a:p>
            <a:pPr marL="0" marR="0">
              <a:lnSpc>
                <a:spcPts val="1564"/>
              </a:lnSpc>
              <a:spcBef>
                <a:spcPts val="275"/>
              </a:spcBef>
              <a:spcAft>
                <a:spcPts val="0"/>
              </a:spcAft>
            </a:pPr>
            <a:r>
              <a:rPr sz="1400" dirty="0">
                <a:solidFill>
                  <a:srgbClr val="161249"/>
                </a:solidFill>
                <a:latin typeface="BOGHJD+ArialMT"/>
                <a:cs typeface="BOGHJD+ArialMT"/>
              </a:rPr>
              <a:t>Directere vragen</a:t>
            </a:r>
          </a:p>
        </p:txBody>
      </p:sp>
      <p:sp>
        <p:nvSpPr>
          <p:cNvPr id="8" name="object 8"/>
          <p:cNvSpPr txBox="1"/>
          <p:nvPr/>
        </p:nvSpPr>
        <p:spPr>
          <a:xfrm>
            <a:off x="1170483" y="133518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9" name="object 9"/>
          <p:cNvSpPr txBox="1"/>
          <p:nvPr/>
        </p:nvSpPr>
        <p:spPr>
          <a:xfrm>
            <a:off x="1170483" y="157521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10" name="object 10"/>
          <p:cNvSpPr txBox="1"/>
          <p:nvPr/>
        </p:nvSpPr>
        <p:spPr>
          <a:xfrm>
            <a:off x="1170483" y="181524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11" name="object 11"/>
          <p:cNvSpPr txBox="1"/>
          <p:nvPr/>
        </p:nvSpPr>
        <p:spPr>
          <a:xfrm>
            <a:off x="1406914" y="1934180"/>
            <a:ext cx="2207591" cy="205184"/>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Basisinhoud</a:t>
            </a:r>
          </a:p>
        </p:txBody>
      </p:sp>
      <p:sp>
        <p:nvSpPr>
          <p:cNvPr id="12" name="object 12"/>
          <p:cNvSpPr txBox="1"/>
          <p:nvPr/>
        </p:nvSpPr>
        <p:spPr>
          <a:xfrm>
            <a:off x="1170483" y="205527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13" name="object 13"/>
          <p:cNvSpPr txBox="1"/>
          <p:nvPr/>
        </p:nvSpPr>
        <p:spPr>
          <a:xfrm>
            <a:off x="1418133" y="2170241"/>
            <a:ext cx="3303398"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Laag zoekvolume en weinig concurrentie</a:t>
            </a:r>
          </a:p>
        </p:txBody>
      </p:sp>
      <p:sp>
        <p:nvSpPr>
          <p:cNvPr id="14" name="object 14"/>
          <p:cNvSpPr txBox="1"/>
          <p:nvPr/>
        </p:nvSpPr>
        <p:spPr>
          <a:xfrm>
            <a:off x="827583" y="2535331"/>
            <a:ext cx="259109" cy="133873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a:p>
            <a:pPr marL="0" marR="0">
              <a:lnSpc>
                <a:spcPts val="2681"/>
              </a:lnSpc>
              <a:spcBef>
                <a:spcPts val="4828"/>
              </a:spcBef>
              <a:spcAft>
                <a:spcPts val="0"/>
              </a:spcAft>
            </a:pPr>
            <a:r>
              <a:rPr sz="2400" dirty="0">
                <a:solidFill>
                  <a:srgbClr val="D12477"/>
                </a:solidFill>
                <a:latin typeface="BOGHJD+ArialMT"/>
                <a:cs typeface="BOGHJD+ArialMT"/>
              </a:rPr>
              <a:t>-</a:t>
            </a:r>
          </a:p>
        </p:txBody>
      </p:sp>
      <p:sp>
        <p:nvSpPr>
          <p:cNvPr id="15" name="object 15"/>
          <p:cNvSpPr txBox="1"/>
          <p:nvPr/>
        </p:nvSpPr>
        <p:spPr>
          <a:xfrm>
            <a:off x="1075233" y="2650301"/>
            <a:ext cx="1603275"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b="1" dirty="0">
                <a:solidFill>
                  <a:srgbClr val="161249"/>
                </a:solidFill>
                <a:latin typeface="FLWDDF+Arial-BoldMT"/>
                <a:cs typeface="FLWDDF+Arial-BoldMT"/>
              </a:rPr>
              <a:t>tot 1000 woorden</a:t>
            </a:r>
          </a:p>
        </p:txBody>
      </p:sp>
      <p:sp>
        <p:nvSpPr>
          <p:cNvPr id="16" name="object 16"/>
          <p:cNvSpPr txBox="1"/>
          <p:nvPr/>
        </p:nvSpPr>
        <p:spPr>
          <a:xfrm>
            <a:off x="1170483" y="277536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17" name="object 17"/>
          <p:cNvSpPr txBox="1"/>
          <p:nvPr/>
        </p:nvSpPr>
        <p:spPr>
          <a:xfrm>
            <a:off x="1418133" y="2890331"/>
            <a:ext cx="4172101" cy="47676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Inhoud iets uitgebreider en gedetailleerder</a:t>
            </a:r>
          </a:p>
          <a:p>
            <a:pPr marL="0" marR="0">
              <a:lnSpc>
                <a:spcPts val="1564"/>
              </a:lnSpc>
              <a:spcBef>
                <a:spcPts val="325"/>
              </a:spcBef>
              <a:spcAft>
                <a:spcPts val="0"/>
              </a:spcAft>
            </a:pPr>
            <a:r>
              <a:rPr sz="1400" dirty="0">
                <a:solidFill>
                  <a:srgbClr val="161249"/>
                </a:solidFill>
                <a:latin typeface="BOGHJD+ArialMT"/>
                <a:cs typeface="BOGHJD+ArialMT"/>
              </a:rPr>
              <a:t>Trefwoorden die te oppervlakkig zouden lijken bij 500 woorden</a:t>
            </a:r>
          </a:p>
        </p:txBody>
      </p:sp>
      <p:sp>
        <p:nvSpPr>
          <p:cNvPr id="18" name="object 18"/>
          <p:cNvSpPr txBox="1"/>
          <p:nvPr/>
        </p:nvSpPr>
        <p:spPr>
          <a:xfrm>
            <a:off x="1170483" y="301539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19" name="object 19"/>
          <p:cNvSpPr txBox="1"/>
          <p:nvPr/>
        </p:nvSpPr>
        <p:spPr>
          <a:xfrm>
            <a:off x="1075232" y="3582839"/>
            <a:ext cx="2344639" cy="205184"/>
          </a:xfrm>
          <a:prstGeom prst="rect">
            <a:avLst/>
          </a:prstGeom>
        </p:spPr>
        <p:txBody>
          <a:bodyPr vert="horz" wrap="square" lIns="0" tIns="0" rIns="0" bIns="0" rtlCol="0">
            <a:spAutoFit/>
          </a:bodyPr>
          <a:lstStyle/>
          <a:p>
            <a:pPr marL="0" marR="0">
              <a:lnSpc>
                <a:spcPts val="1564"/>
              </a:lnSpc>
              <a:spcBef>
                <a:spcPts val="0"/>
              </a:spcBef>
              <a:spcAft>
                <a:spcPts val="0"/>
              </a:spcAft>
            </a:pPr>
            <a:r>
              <a:rPr sz="1400" b="1" dirty="0">
                <a:solidFill>
                  <a:srgbClr val="161249"/>
                </a:solidFill>
                <a:latin typeface="FLWDDF+Arial-BoldMT"/>
                <a:cs typeface="FLWDDF+Arial-BoldMT"/>
              </a:rPr>
              <a:t>2000 woorden of meer</a:t>
            </a:r>
          </a:p>
        </p:txBody>
      </p:sp>
      <p:sp>
        <p:nvSpPr>
          <p:cNvPr id="20" name="object 20"/>
          <p:cNvSpPr txBox="1"/>
          <p:nvPr/>
        </p:nvSpPr>
        <p:spPr>
          <a:xfrm>
            <a:off x="1170483" y="373548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21" name="object 21"/>
          <p:cNvSpPr txBox="1"/>
          <p:nvPr/>
        </p:nvSpPr>
        <p:spPr>
          <a:xfrm>
            <a:off x="1380033" y="3850451"/>
            <a:ext cx="4606644" cy="71679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Z</a:t>
            </a:r>
            <a:r>
              <a:rPr lang="de-DE" sz="1400" dirty="0">
                <a:solidFill>
                  <a:srgbClr val="161249"/>
                </a:solidFill>
                <a:latin typeface="BOGHJD+ArialMT"/>
                <a:cs typeface="BOGHJD+ArialMT"/>
              </a:rPr>
              <a:t>E</a:t>
            </a:r>
            <a:r>
              <a:rPr sz="1400" dirty="0">
                <a:solidFill>
                  <a:srgbClr val="161249"/>
                </a:solidFill>
                <a:latin typeface="BOGHJD+ArialMT"/>
                <a:cs typeface="BOGHJD+ArialMT"/>
              </a:rPr>
              <a:t>er complete en gedetailleerde inhoud</a:t>
            </a:r>
          </a:p>
          <a:p>
            <a:pPr marL="0" marR="0">
              <a:lnSpc>
                <a:spcPts val="1564"/>
              </a:lnSpc>
              <a:spcBef>
                <a:spcPts val="325"/>
              </a:spcBef>
              <a:spcAft>
                <a:spcPts val="0"/>
              </a:spcAft>
            </a:pPr>
            <a:r>
              <a:rPr lang="de-DE" sz="1400" dirty="0">
                <a:solidFill>
                  <a:srgbClr val="161249"/>
                </a:solidFill>
                <a:latin typeface="BOGHJD+ArialMT"/>
                <a:cs typeface="BOGHJD+ArialMT"/>
              </a:rPr>
              <a:t> </a:t>
            </a:r>
            <a:r>
              <a:rPr sz="1400" dirty="0">
                <a:solidFill>
                  <a:srgbClr val="161249"/>
                </a:solidFill>
                <a:latin typeface="BOGHJD+ArialMT"/>
                <a:cs typeface="BOGHJD+ArialMT"/>
              </a:rPr>
              <a:t>Complete gidsen, grote lijsten,...</a:t>
            </a:r>
          </a:p>
          <a:p>
            <a:pPr marL="0" marR="0">
              <a:lnSpc>
                <a:spcPts val="1564"/>
              </a:lnSpc>
              <a:spcBef>
                <a:spcPts val="275"/>
              </a:spcBef>
              <a:spcAft>
                <a:spcPts val="0"/>
              </a:spcAft>
            </a:pPr>
            <a:r>
              <a:rPr sz="1400" dirty="0">
                <a:solidFill>
                  <a:srgbClr val="161249"/>
                </a:solidFill>
                <a:latin typeface="BOGHJD+ArialMT"/>
                <a:cs typeface="BOGHJD+ArialMT"/>
              </a:rPr>
              <a:t>Z</a:t>
            </a:r>
            <a:r>
              <a:rPr lang="de-DE" sz="1400" dirty="0">
                <a:solidFill>
                  <a:srgbClr val="161249"/>
                </a:solidFill>
                <a:latin typeface="BOGHJD+ArialMT"/>
                <a:cs typeface="BOGHJD+ArialMT"/>
              </a:rPr>
              <a:t>E</a:t>
            </a:r>
            <a:r>
              <a:rPr sz="1400" dirty="0">
                <a:solidFill>
                  <a:srgbClr val="161249"/>
                </a:solidFill>
                <a:latin typeface="BOGHJD+ArialMT"/>
                <a:cs typeface="BOGHJD+ArialMT"/>
              </a:rPr>
              <a:t>er competitieve zoekwoorden met een hoog zoekvolume</a:t>
            </a:r>
          </a:p>
        </p:txBody>
      </p:sp>
      <p:sp>
        <p:nvSpPr>
          <p:cNvPr id="22" name="object 22"/>
          <p:cNvSpPr txBox="1"/>
          <p:nvPr/>
        </p:nvSpPr>
        <p:spPr>
          <a:xfrm>
            <a:off x="1170483" y="397551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
        <p:nvSpPr>
          <p:cNvPr id="23" name="object 23"/>
          <p:cNvSpPr txBox="1"/>
          <p:nvPr/>
        </p:nvSpPr>
        <p:spPr>
          <a:xfrm>
            <a:off x="1170483" y="4215541"/>
            <a:ext cx="259109"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511140" y="311756"/>
            <a:ext cx="3029332" cy="357336"/>
          </a:xfrm>
          <a:prstGeom prst="rect">
            <a:avLst/>
          </a:prstGeom>
        </p:spPr>
        <p:txBody>
          <a:bodyPr vert="horz" wrap="square" lIns="0" tIns="0" rIns="0" bIns="0" rtlCol="0">
            <a:spAutoFit/>
          </a:bodyPr>
          <a:lstStyle/>
          <a:p>
            <a:pPr marL="0" marR="0">
              <a:lnSpc>
                <a:spcPts val="2513"/>
              </a:lnSpc>
              <a:spcBef>
                <a:spcPts val="0"/>
              </a:spcBef>
              <a:spcAft>
                <a:spcPts val="0"/>
              </a:spcAft>
            </a:pPr>
            <a:r>
              <a:rPr sz="1500" b="1" dirty="0">
                <a:solidFill>
                  <a:srgbClr val="161249"/>
                </a:solidFill>
                <a:latin typeface="FLWDDF+Arial-BoldMT"/>
                <a:cs typeface="FLWDDF+Arial-BoldMT"/>
              </a:rPr>
              <a:t>- Relevante multimedia-inhoud</a:t>
            </a:r>
          </a:p>
        </p:txBody>
      </p:sp>
      <p:sp>
        <p:nvSpPr>
          <p:cNvPr id="4" name="object 4"/>
          <p:cNvSpPr txBox="1"/>
          <p:nvPr/>
        </p:nvSpPr>
        <p:spPr>
          <a:xfrm>
            <a:off x="511140" y="860397"/>
            <a:ext cx="7691628" cy="2361737"/>
          </a:xfrm>
          <a:prstGeom prst="rect">
            <a:avLst/>
          </a:prstGeom>
        </p:spPr>
        <p:txBody>
          <a:bodyPr vert="horz" wrap="square" lIns="0" tIns="0" rIns="0" bIns="0" rtlCol="0">
            <a:spAutoFit/>
          </a:bodyPr>
          <a:lstStyle/>
          <a:p>
            <a:pPr marL="342900" marR="0">
              <a:lnSpc>
                <a:spcPts val="2513"/>
              </a:lnSpc>
              <a:spcBef>
                <a:spcPts val="0"/>
              </a:spcBef>
              <a:spcAft>
                <a:spcPts val="0"/>
              </a:spcAft>
            </a:pPr>
            <a:r>
              <a:rPr sz="1500" dirty="0">
                <a:solidFill>
                  <a:srgbClr val="161249"/>
                </a:solidFill>
                <a:latin typeface="BOGHJD+ArialMT"/>
                <a:cs typeface="BOGHJD+ArialMT"/>
              </a:rPr>
              <a:t>- Om een artikel memorabel en leuk om te lezen te maken</a:t>
            </a:r>
          </a:p>
          <a:p>
            <a:pPr marL="342900" marR="0">
              <a:lnSpc>
                <a:spcPts val="2513"/>
              </a:lnSpc>
              <a:spcBef>
                <a:spcPts val="906"/>
              </a:spcBef>
              <a:spcAft>
                <a:spcPts val="0"/>
              </a:spcAft>
            </a:pPr>
            <a:r>
              <a:rPr sz="1500" dirty="0">
                <a:solidFill>
                  <a:srgbClr val="161249"/>
                </a:solidFill>
                <a:latin typeface="BOGHJD+ArialMT"/>
                <a:cs typeface="BOGHJD+ArialMT"/>
              </a:rPr>
              <a:t>- Het helpt ook om tekst op te breken, waardoor het artikel prettiger is voor het oog.</a:t>
            </a:r>
          </a:p>
          <a:p>
            <a:pPr marL="342900" marR="0">
              <a:lnSpc>
                <a:spcPts val="2513"/>
              </a:lnSpc>
              <a:spcBef>
                <a:spcPts val="956"/>
              </a:spcBef>
              <a:spcAft>
                <a:spcPts val="0"/>
              </a:spcAft>
            </a:pPr>
            <a:r>
              <a:rPr sz="1500" dirty="0">
                <a:solidFill>
                  <a:srgbClr val="161249"/>
                </a:solidFill>
                <a:latin typeface="BOGHJD+ArialMT"/>
                <a:cs typeface="BOGHJD+ArialMT"/>
              </a:rPr>
              <a:t>- Dynamische presentaties, video's en infographics zijn multimedia-inhoud om te overwegen</a:t>
            </a:r>
          </a:p>
          <a:p>
            <a:pPr marL="342900" marR="0">
              <a:lnSpc>
                <a:spcPts val="2513"/>
              </a:lnSpc>
              <a:spcBef>
                <a:spcPts val="906"/>
              </a:spcBef>
              <a:spcAft>
                <a:spcPts val="0"/>
              </a:spcAft>
            </a:pPr>
            <a:r>
              <a:rPr sz="1500" dirty="0">
                <a:solidFill>
                  <a:srgbClr val="161249"/>
                </a:solidFill>
                <a:latin typeface="BOGHJD+ArialMT"/>
                <a:cs typeface="BOGHJD+ArialMT"/>
              </a:rPr>
              <a:t>- </a:t>
            </a:r>
            <a:r>
              <a:rPr lang="de-DE" sz="1500" dirty="0">
                <a:solidFill>
                  <a:srgbClr val="161249"/>
                </a:solidFill>
                <a:latin typeface="BOGHJD+ArialMT"/>
                <a:cs typeface="BOGHJD+ArialMT"/>
              </a:rPr>
              <a:t>C</a:t>
            </a:r>
            <a:r>
              <a:rPr sz="1500" dirty="0" err="1">
                <a:solidFill>
                  <a:srgbClr val="161249"/>
                </a:solidFill>
                <a:latin typeface="BOGHJD+ArialMT"/>
                <a:cs typeface="BOGHJD+ArialMT"/>
              </a:rPr>
              <a:t>onsistentie</a:t>
            </a:r>
            <a:r>
              <a:rPr sz="1500" dirty="0">
                <a:solidFill>
                  <a:srgbClr val="161249"/>
                </a:solidFill>
                <a:latin typeface="BOGHJD+ArialMT"/>
                <a:cs typeface="BOGHJD+ArialMT"/>
              </a:rPr>
              <a:t> met berichten van anderen of andere middelen</a:t>
            </a:r>
          </a:p>
          <a:p>
            <a:pPr marL="0" marR="0">
              <a:lnSpc>
                <a:spcPts val="2513"/>
              </a:lnSpc>
              <a:spcBef>
                <a:spcPts val="906"/>
              </a:spcBef>
              <a:spcAft>
                <a:spcPts val="0"/>
              </a:spcAft>
            </a:pPr>
            <a:r>
              <a:rPr sz="1500" b="1" dirty="0">
                <a:solidFill>
                  <a:srgbClr val="161249"/>
                </a:solidFill>
                <a:latin typeface="FLWDDF+Arial-BoldMT"/>
                <a:cs typeface="FLWDDF+Arial-BoldMT"/>
              </a:rPr>
              <a:t>- Gebruik van hashtags</a:t>
            </a:r>
          </a:p>
        </p:txBody>
      </p:sp>
      <p:sp>
        <p:nvSpPr>
          <p:cNvPr id="5" name="object 5"/>
          <p:cNvSpPr txBox="1"/>
          <p:nvPr/>
        </p:nvSpPr>
        <p:spPr>
          <a:xfrm>
            <a:off x="511140" y="3032097"/>
            <a:ext cx="4204876" cy="604846"/>
          </a:xfrm>
          <a:prstGeom prst="rect">
            <a:avLst/>
          </a:prstGeom>
        </p:spPr>
        <p:txBody>
          <a:bodyPr vert="horz" wrap="square" lIns="0" tIns="0" rIns="0" bIns="0" rtlCol="0">
            <a:spAutoFit/>
          </a:bodyPr>
          <a:lstStyle/>
          <a:p>
            <a:pPr marL="0" marR="0">
              <a:lnSpc>
                <a:spcPts val="2513"/>
              </a:lnSpc>
              <a:spcBef>
                <a:spcPts val="0"/>
              </a:spcBef>
              <a:spcAft>
                <a:spcPts val="0"/>
              </a:spcAft>
            </a:pPr>
            <a:endParaRPr lang="de-DE" sz="1500" b="1" dirty="0">
              <a:solidFill>
                <a:srgbClr val="161249"/>
              </a:solidFill>
              <a:latin typeface="FLWDDF+Arial-BoldMT"/>
              <a:cs typeface="FLWDDF+Arial-BoldMT"/>
            </a:endParaRPr>
          </a:p>
          <a:p>
            <a:pPr marL="0" marR="0">
              <a:lnSpc>
                <a:spcPts val="2513"/>
              </a:lnSpc>
              <a:spcBef>
                <a:spcPts val="0"/>
              </a:spcBef>
              <a:spcAft>
                <a:spcPts val="0"/>
              </a:spcAft>
            </a:pPr>
            <a:r>
              <a:rPr sz="1500" b="1" dirty="0">
                <a:solidFill>
                  <a:srgbClr val="161249"/>
                </a:solidFill>
                <a:latin typeface="FLWDDF+Arial-BoldMT"/>
                <a:cs typeface="FLWDDF+Arial-BoldMT"/>
              </a:rPr>
              <a:t>- Gebruik van categorieën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33809" y="247472"/>
            <a:ext cx="4242247" cy="436017"/>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FFFFFF"/>
                </a:solidFill>
                <a:latin typeface="FLWDDF+Arial-BoldMT"/>
                <a:cs typeface="FLWDDF+Arial-BoldMT"/>
              </a:rPr>
              <a:t>Activering in de klas</a:t>
            </a:r>
          </a:p>
        </p:txBody>
      </p:sp>
      <p:sp>
        <p:nvSpPr>
          <p:cNvPr id="4" name="object 4"/>
          <p:cNvSpPr txBox="1"/>
          <p:nvPr/>
        </p:nvSpPr>
        <p:spPr>
          <a:xfrm>
            <a:off x="742382" y="913620"/>
            <a:ext cx="6853953" cy="1046435"/>
          </a:xfrm>
          <a:prstGeom prst="rect">
            <a:avLst/>
          </a:prstGeom>
        </p:spPr>
        <p:txBody>
          <a:bodyPr vert="horz" wrap="square" lIns="0" tIns="0" rIns="0" bIns="0" rtlCol="0">
            <a:spAutoFit/>
          </a:bodyPr>
          <a:lstStyle/>
          <a:p>
            <a:pPr marL="0" marR="0">
              <a:lnSpc>
                <a:spcPts val="3351"/>
              </a:lnSpc>
              <a:spcBef>
                <a:spcPts val="0"/>
              </a:spcBef>
              <a:spcAft>
                <a:spcPts val="0"/>
              </a:spcAft>
            </a:pPr>
            <a:r>
              <a:rPr sz="2000" dirty="0">
                <a:solidFill>
                  <a:srgbClr val="FFFFFF"/>
                </a:solidFill>
                <a:latin typeface="BOGHJD+ArialMT"/>
                <a:cs typeface="BOGHJD+ArialMT"/>
              </a:rPr>
              <a:t>- in tweetallen of individueel, ga online en controleer de</a:t>
            </a:r>
          </a:p>
          <a:p>
            <a:pPr marL="285750" marR="0">
              <a:lnSpc>
                <a:spcPts val="2234"/>
              </a:lnSpc>
              <a:spcBef>
                <a:spcPts val="0"/>
              </a:spcBef>
              <a:spcAft>
                <a:spcPts val="0"/>
              </a:spcAft>
            </a:pPr>
            <a:r>
              <a:rPr sz="2000" dirty="0">
                <a:solidFill>
                  <a:srgbClr val="FFFFFF"/>
                </a:solidFill>
                <a:latin typeface="BOGHJD+ArialMT"/>
                <a:cs typeface="BOGHJD+ArialMT"/>
              </a:rPr>
              <a:t>eerste website in SERP, gerelateerd aan zoekwoorden:</a:t>
            </a:r>
          </a:p>
          <a:p>
            <a:pPr marL="285750" marR="0">
              <a:lnSpc>
                <a:spcPts val="2234"/>
              </a:lnSpc>
              <a:spcBef>
                <a:spcPts val="165"/>
              </a:spcBef>
              <a:spcAft>
                <a:spcPts val="0"/>
              </a:spcAft>
            </a:pPr>
            <a:r>
              <a:rPr sz="2000" dirty="0">
                <a:solidFill>
                  <a:srgbClr val="FFFFFF"/>
                </a:solidFill>
                <a:latin typeface="BOGHJD+ArialMT"/>
                <a:cs typeface="BOGHJD+ArialMT"/>
              </a:rPr>
              <a:t>gezonde koffie</a:t>
            </a:r>
          </a:p>
        </p:txBody>
      </p:sp>
      <p:sp>
        <p:nvSpPr>
          <p:cNvPr id="5" name="object 5"/>
          <p:cNvSpPr txBox="1"/>
          <p:nvPr/>
        </p:nvSpPr>
        <p:spPr>
          <a:xfrm>
            <a:off x="812741" y="2247790"/>
            <a:ext cx="5287302" cy="321865"/>
          </a:xfrm>
          <a:prstGeom prst="rect">
            <a:avLst/>
          </a:prstGeom>
        </p:spPr>
        <p:txBody>
          <a:bodyPr vert="horz" wrap="square" lIns="0" tIns="0" rIns="0" bIns="0" rtlCol="0">
            <a:spAutoFit/>
          </a:bodyPr>
          <a:lstStyle/>
          <a:p>
            <a:pPr marL="0" marR="0">
              <a:lnSpc>
                <a:spcPts val="2234"/>
              </a:lnSpc>
              <a:spcBef>
                <a:spcPts val="0"/>
              </a:spcBef>
              <a:spcAft>
                <a:spcPts val="0"/>
              </a:spcAft>
            </a:pPr>
            <a:r>
              <a:rPr sz="2000" dirty="0">
                <a:solidFill>
                  <a:srgbClr val="FFFFFF"/>
                </a:solidFill>
                <a:latin typeface="BOGHJD+ArialMT"/>
                <a:cs typeface="BOGHJD+ArialMT"/>
              </a:rPr>
              <a:t>Bespreek waarom deze website op de eerste plaats staat?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501778"/>
            <a:ext cx="6496575" cy="548878"/>
          </a:xfrm>
          <a:prstGeom prst="rect">
            <a:avLst/>
          </a:prstGeom>
        </p:spPr>
        <p:txBody>
          <a:bodyPr vert="horz" wrap="square" lIns="0" tIns="0" rIns="0" bIns="0" rtlCol="0">
            <a:spAutoFit/>
          </a:bodyPr>
          <a:lstStyle/>
          <a:p>
            <a:pPr marL="0" marR="0">
              <a:lnSpc>
                <a:spcPts val="4021"/>
              </a:lnSpc>
              <a:spcBef>
                <a:spcPts val="0"/>
              </a:spcBef>
              <a:spcAft>
                <a:spcPts val="0"/>
              </a:spcAft>
            </a:pPr>
            <a:r>
              <a:rPr sz="3600" b="1" dirty="0">
                <a:solidFill>
                  <a:srgbClr val="161249"/>
                </a:solidFill>
                <a:latin typeface="FLWDDF+Arial-BoldMT"/>
                <a:cs typeface="FLWDDF+Arial-BoldMT"/>
              </a:rPr>
              <a:t>Vereisten voor een goede titel</a:t>
            </a:r>
          </a:p>
        </p:txBody>
      </p:sp>
      <p:sp>
        <p:nvSpPr>
          <p:cNvPr id="4" name="object 4"/>
          <p:cNvSpPr txBox="1"/>
          <p:nvPr/>
        </p:nvSpPr>
        <p:spPr>
          <a:xfrm>
            <a:off x="720075" y="1589664"/>
            <a:ext cx="3945331" cy="1036986"/>
          </a:xfrm>
          <a:prstGeom prst="rect">
            <a:avLst/>
          </a:prstGeom>
        </p:spPr>
        <p:txBody>
          <a:bodyPr vert="horz" wrap="square" lIns="0" tIns="0" rIns="0" bIns="0" rtlCol="0">
            <a:spAutoFit/>
          </a:bodyPr>
          <a:lstStyle/>
          <a:p>
            <a:pPr marL="0" marR="0">
              <a:lnSpc>
                <a:spcPts val="2681"/>
              </a:lnSpc>
              <a:spcBef>
                <a:spcPts val="0"/>
              </a:spcBef>
              <a:spcAft>
                <a:spcPts val="0"/>
              </a:spcAft>
            </a:pPr>
            <a:r>
              <a:rPr sz="2400" dirty="0">
                <a:solidFill>
                  <a:srgbClr val="D12477"/>
                </a:solidFill>
                <a:latin typeface="BOGHJD+ArialMT"/>
                <a:cs typeface="BOGHJD+ArialMT"/>
              </a:rPr>
              <a:t>Titel van een blogbericht of</a:t>
            </a:r>
          </a:p>
          <a:p>
            <a:pPr marL="0" marR="0">
              <a:lnSpc>
                <a:spcPts val="2591"/>
              </a:lnSpc>
              <a:spcBef>
                <a:spcPts val="0"/>
              </a:spcBef>
              <a:spcAft>
                <a:spcPts val="0"/>
              </a:spcAft>
            </a:pPr>
            <a:r>
              <a:rPr sz="2400" dirty="0">
                <a:solidFill>
                  <a:srgbClr val="D12477"/>
                </a:solidFill>
                <a:latin typeface="BOGHJD+ArialMT"/>
                <a:cs typeface="BOGHJD+ArialMT"/>
              </a:rPr>
              <a:t>pagina is net zo </a:t>
            </a:r>
            <a:r>
              <a:rPr sz="2400" dirty="0" err="1">
                <a:solidFill>
                  <a:srgbClr val="D12477"/>
                </a:solidFill>
                <a:latin typeface="BOGHJD+ArialMT"/>
                <a:cs typeface="BOGHJD+ArialMT"/>
              </a:rPr>
              <a:t>belangrijk</a:t>
            </a:r>
            <a:r>
              <a:rPr sz="2400" dirty="0">
                <a:solidFill>
                  <a:srgbClr val="D12477"/>
                </a:solidFill>
                <a:latin typeface="BOGHJD+ArialMT"/>
                <a:cs typeface="BOGHJD+ArialMT"/>
              </a:rPr>
              <a:t> </a:t>
            </a:r>
            <a:r>
              <a:rPr sz="2400" dirty="0" err="1">
                <a:solidFill>
                  <a:srgbClr val="D12477"/>
                </a:solidFill>
                <a:latin typeface="BOGHJD+ArialMT"/>
                <a:cs typeface="BOGHJD+ArialMT"/>
              </a:rPr>
              <a:t>als</a:t>
            </a:r>
            <a:r>
              <a:rPr lang="de-DE" sz="2400" dirty="0">
                <a:solidFill>
                  <a:srgbClr val="D12477"/>
                </a:solidFill>
                <a:latin typeface="BOGHJD+ArialMT"/>
                <a:cs typeface="BOGHJD+ArialMT"/>
              </a:rPr>
              <a:t> </a:t>
            </a:r>
            <a:r>
              <a:rPr sz="2400" dirty="0">
                <a:solidFill>
                  <a:srgbClr val="D12477"/>
                </a:solidFill>
                <a:latin typeface="BOGHJD+ArialMT"/>
                <a:cs typeface="BOGHJD+ArialMT"/>
              </a:rPr>
              <a:t>de inhoud van de post.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5439213"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Vereisten voor een goede titel</a:t>
            </a:r>
          </a:p>
        </p:txBody>
      </p:sp>
      <p:sp>
        <p:nvSpPr>
          <p:cNvPr id="4" name="object 4"/>
          <p:cNvSpPr txBox="1"/>
          <p:nvPr/>
        </p:nvSpPr>
        <p:spPr>
          <a:xfrm>
            <a:off x="720075" y="1160358"/>
            <a:ext cx="1835701" cy="282129"/>
          </a:xfrm>
          <a:prstGeom prst="rect">
            <a:avLst/>
          </a:prstGeom>
        </p:spPr>
        <p:txBody>
          <a:bodyPr vert="horz" wrap="square" lIns="0" tIns="0" rIns="0" bIns="0" rtlCol="0">
            <a:spAutoFit/>
          </a:bodyPr>
          <a:lstStyle/>
          <a:p>
            <a:pPr marL="0" marR="0">
              <a:lnSpc>
                <a:spcPts val="2234"/>
              </a:lnSpc>
              <a:spcBef>
                <a:spcPts val="0"/>
              </a:spcBef>
              <a:spcAft>
                <a:spcPts val="0"/>
              </a:spcAft>
            </a:pPr>
            <a:r>
              <a:rPr sz="2000" b="1" dirty="0">
                <a:solidFill>
                  <a:srgbClr val="D12477"/>
                </a:solidFill>
                <a:latin typeface="FLWDDF+Arial-BoldMT"/>
                <a:cs typeface="FLWDDF+Arial-BoldMT"/>
              </a:rPr>
              <a:t>Duidelijkheid</a:t>
            </a:r>
          </a:p>
        </p:txBody>
      </p:sp>
      <p:sp>
        <p:nvSpPr>
          <p:cNvPr id="5" name="object 5"/>
          <p:cNvSpPr txBox="1"/>
          <p:nvPr/>
        </p:nvSpPr>
        <p:spPr>
          <a:xfrm>
            <a:off x="726425" y="1488969"/>
            <a:ext cx="6653887" cy="630494"/>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Vermijd termen die te vergezocht zijn om de aandacht te trekken</a:t>
            </a:r>
          </a:p>
          <a:p>
            <a:pPr marL="0" marR="0">
              <a:lnSpc>
                <a:spcPts val="2513"/>
              </a:lnSpc>
              <a:spcBef>
                <a:spcPts val="186"/>
              </a:spcBef>
              <a:spcAft>
                <a:spcPts val="0"/>
              </a:spcAft>
            </a:pPr>
            <a:r>
              <a:rPr sz="1500" dirty="0">
                <a:solidFill>
                  <a:srgbClr val="161249"/>
                </a:solidFill>
                <a:latin typeface="BOGHJD+ArialMT"/>
                <a:cs typeface="BOGHJD+ArialMT"/>
              </a:rPr>
              <a:t>- Hoe begrijpelijker de kop, hoe groter de kans dat de </a:t>
            </a:r>
            <a:r>
              <a:rPr sz="1500" dirty="0" err="1">
                <a:solidFill>
                  <a:srgbClr val="161249"/>
                </a:solidFill>
                <a:latin typeface="BOGHJD+ArialMT"/>
                <a:cs typeface="BOGHJD+ArialMT"/>
              </a:rPr>
              <a:t>lezer</a:t>
            </a:r>
            <a:r>
              <a:rPr lang="de-DE" sz="1500" dirty="0">
                <a:solidFill>
                  <a:srgbClr val="161249"/>
                </a:solidFill>
                <a:latin typeface="BOGHJD+ArialMT"/>
                <a:cs typeface="BOGHJD+ArialMT"/>
              </a:rPr>
              <a:t> </a:t>
            </a:r>
            <a:r>
              <a:rPr sz="1500" dirty="0" err="1">
                <a:solidFill>
                  <a:srgbClr val="161249"/>
                </a:solidFill>
                <a:latin typeface="BOGHJD+ArialMT"/>
                <a:cs typeface="BOGHJD+ArialMT"/>
              </a:rPr>
              <a:t>ermee</a:t>
            </a:r>
            <a:r>
              <a:rPr sz="1500" dirty="0">
                <a:solidFill>
                  <a:srgbClr val="161249"/>
                </a:solidFill>
                <a:latin typeface="BOGHJD+ArialMT"/>
                <a:cs typeface="BOGHJD+ArialMT"/>
              </a:rPr>
              <a:t> verbinden.</a:t>
            </a:r>
          </a:p>
        </p:txBody>
      </p:sp>
      <p:sp>
        <p:nvSpPr>
          <p:cNvPr id="6" name="object 6"/>
          <p:cNvSpPr txBox="1"/>
          <p:nvPr/>
        </p:nvSpPr>
        <p:spPr>
          <a:xfrm>
            <a:off x="720075" y="2836758"/>
            <a:ext cx="7742964" cy="1284519"/>
          </a:xfrm>
          <a:prstGeom prst="rect">
            <a:avLst/>
          </a:prstGeom>
        </p:spPr>
        <p:txBody>
          <a:bodyPr vert="horz" wrap="square" lIns="0" tIns="0" rIns="0" bIns="0" rtlCol="0">
            <a:spAutoFit/>
          </a:bodyPr>
          <a:lstStyle/>
          <a:p>
            <a:pPr marL="0" marR="0">
              <a:lnSpc>
                <a:spcPts val="2234"/>
              </a:lnSpc>
              <a:spcBef>
                <a:spcPts val="0"/>
              </a:spcBef>
              <a:spcAft>
                <a:spcPts val="0"/>
              </a:spcAft>
            </a:pPr>
            <a:r>
              <a:rPr sz="2000" b="1" dirty="0">
                <a:solidFill>
                  <a:srgbClr val="D12477"/>
                </a:solidFill>
                <a:latin typeface="FLWDDF+Arial-BoldMT"/>
                <a:cs typeface="FLWDDF+Arial-BoldMT"/>
              </a:rPr>
              <a:t>Specificiteit</a:t>
            </a:r>
          </a:p>
          <a:p>
            <a:pPr marL="6350" marR="0">
              <a:lnSpc>
                <a:spcPts val="2513"/>
              </a:lnSpc>
              <a:spcBef>
                <a:spcPts val="353"/>
              </a:spcBef>
              <a:spcAft>
                <a:spcPts val="0"/>
              </a:spcAft>
            </a:pPr>
            <a:r>
              <a:rPr sz="1500" dirty="0">
                <a:solidFill>
                  <a:srgbClr val="161249"/>
                </a:solidFill>
                <a:latin typeface="BOGHJD+ArialMT"/>
                <a:cs typeface="BOGHJD+ArialMT"/>
              </a:rPr>
              <a:t>- Waar gaat je tekst precies over?</a:t>
            </a:r>
          </a:p>
          <a:p>
            <a:pPr marL="6350" marR="0">
              <a:lnSpc>
                <a:spcPts val="2513"/>
              </a:lnSpc>
              <a:spcBef>
                <a:spcPts val="186"/>
              </a:spcBef>
              <a:spcAft>
                <a:spcPts val="0"/>
              </a:spcAft>
            </a:pPr>
            <a:r>
              <a:rPr sz="1500" dirty="0">
                <a:solidFill>
                  <a:srgbClr val="161249"/>
                </a:solidFill>
                <a:latin typeface="BOGHJD+ArialMT"/>
                <a:cs typeface="BOGHJD+ArialMT"/>
              </a:rPr>
              <a:t>- Gebruik de trefwoorden van het artikel en gebruik creatief schrijven om van die term een uitnodiging tot lezen </a:t>
            </a:r>
            <a:r>
              <a:rPr sz="1500" dirty="0" err="1">
                <a:solidFill>
                  <a:srgbClr val="161249"/>
                </a:solidFill>
                <a:latin typeface="BOGHJD+ArialMT"/>
                <a:cs typeface="BOGHJD+ArialMT"/>
              </a:rPr>
              <a:t>te</a:t>
            </a:r>
            <a:r>
              <a:rPr sz="1500" dirty="0">
                <a:solidFill>
                  <a:srgbClr val="161249"/>
                </a:solidFill>
                <a:latin typeface="BOGHJD+ArialMT"/>
                <a:cs typeface="BOGHJD+ArialMT"/>
              </a:rPr>
              <a:t> </a:t>
            </a:r>
            <a:r>
              <a:rPr sz="1500" dirty="0" err="1">
                <a:solidFill>
                  <a:srgbClr val="161249"/>
                </a:solidFill>
                <a:latin typeface="BOGHJD+ArialMT"/>
                <a:cs typeface="BOGHJD+ArialMT"/>
              </a:rPr>
              <a:t>maken</a:t>
            </a:r>
            <a:r>
              <a:rPr lang="de-DE" sz="1500" dirty="0">
                <a:solidFill>
                  <a:srgbClr val="161249"/>
                </a:solidFill>
                <a:latin typeface="BOGHJD+ArialMT"/>
                <a:cs typeface="BOGHJD+ArialMT"/>
              </a:rPr>
              <a:t> </a:t>
            </a:r>
            <a:r>
              <a:rPr sz="1500" dirty="0">
                <a:solidFill>
                  <a:srgbClr val="161249"/>
                </a:solidFill>
                <a:latin typeface="BOGHJD+ArialMT"/>
                <a:cs typeface="BOGHJD+ArialMT"/>
              </a:rPr>
              <a:t>het hele ding</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5439213"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Vereisten voor een goede titel</a:t>
            </a:r>
          </a:p>
        </p:txBody>
      </p:sp>
      <p:sp>
        <p:nvSpPr>
          <p:cNvPr id="4" name="object 4"/>
          <p:cNvSpPr txBox="1"/>
          <p:nvPr/>
        </p:nvSpPr>
        <p:spPr>
          <a:xfrm>
            <a:off x="720075" y="1224071"/>
            <a:ext cx="1295896" cy="321865"/>
          </a:xfrm>
          <a:prstGeom prst="rect">
            <a:avLst/>
          </a:prstGeom>
        </p:spPr>
        <p:txBody>
          <a:bodyPr vert="horz" wrap="square" lIns="0" tIns="0" rIns="0" bIns="0" rtlCol="0">
            <a:spAutoFit/>
          </a:bodyPr>
          <a:lstStyle/>
          <a:p>
            <a:pPr marL="0" marR="0">
              <a:lnSpc>
                <a:spcPts val="2234"/>
              </a:lnSpc>
              <a:spcBef>
                <a:spcPts val="0"/>
              </a:spcBef>
              <a:spcAft>
                <a:spcPts val="0"/>
              </a:spcAft>
            </a:pPr>
            <a:r>
              <a:rPr sz="2000" b="1" dirty="0">
                <a:solidFill>
                  <a:srgbClr val="D12477"/>
                </a:solidFill>
                <a:latin typeface="FLWDDF+Arial-BoldMT"/>
                <a:cs typeface="FLWDDF+Arial-BoldMT"/>
              </a:rPr>
              <a:t>Precisie</a:t>
            </a:r>
          </a:p>
        </p:txBody>
      </p:sp>
      <p:sp>
        <p:nvSpPr>
          <p:cNvPr id="5" name="object 5"/>
          <p:cNvSpPr txBox="1"/>
          <p:nvPr/>
        </p:nvSpPr>
        <p:spPr>
          <a:xfrm>
            <a:off x="726425" y="1649903"/>
            <a:ext cx="3468020" cy="357336"/>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Schrijf in de tekst alleen wat relevant is</a:t>
            </a:r>
          </a:p>
        </p:txBody>
      </p:sp>
      <p:sp>
        <p:nvSpPr>
          <p:cNvPr id="6" name="object 6"/>
          <p:cNvSpPr txBox="1"/>
          <p:nvPr/>
        </p:nvSpPr>
        <p:spPr>
          <a:xfrm>
            <a:off x="726425" y="2084244"/>
            <a:ext cx="7878023" cy="604846"/>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In de titel moet deze zorgvuldigheid worden verdubbeld, omdat het nodig is om de lezer </a:t>
            </a:r>
            <a:r>
              <a:rPr sz="1500" dirty="0" err="1">
                <a:solidFill>
                  <a:srgbClr val="161249"/>
                </a:solidFill>
                <a:latin typeface="BOGHJD+ArialMT"/>
                <a:cs typeface="BOGHJD+ArialMT"/>
              </a:rPr>
              <a:t>te</a:t>
            </a:r>
            <a:r>
              <a:rPr sz="1500" dirty="0">
                <a:solidFill>
                  <a:srgbClr val="161249"/>
                </a:solidFill>
                <a:latin typeface="BOGHJD+ArialMT"/>
                <a:cs typeface="BOGHJD+ArialMT"/>
              </a:rPr>
              <a:t> </a:t>
            </a:r>
            <a:r>
              <a:rPr sz="1500" dirty="0" err="1">
                <a:solidFill>
                  <a:srgbClr val="161249"/>
                </a:solidFill>
                <a:latin typeface="BOGHJD+ArialMT"/>
                <a:cs typeface="BOGHJD+ArialMT"/>
              </a:rPr>
              <a:t>vangen</a:t>
            </a:r>
            <a:r>
              <a:rPr lang="de-DE" sz="1500" dirty="0">
                <a:solidFill>
                  <a:srgbClr val="161249"/>
                </a:solidFill>
                <a:latin typeface="BOGHJD+ArialMT"/>
                <a:cs typeface="BOGHJD+ArialMT"/>
              </a:rPr>
              <a:t> </a:t>
            </a:r>
            <a:r>
              <a:rPr sz="1500" dirty="0" err="1">
                <a:solidFill>
                  <a:srgbClr val="161249"/>
                </a:solidFill>
                <a:latin typeface="BOGHJD+ArialMT"/>
                <a:cs typeface="BOGHJD+ArialMT"/>
              </a:rPr>
              <a:t>aandacht</a:t>
            </a:r>
            <a:r>
              <a:rPr sz="1500" dirty="0">
                <a:solidFill>
                  <a:srgbClr val="161249"/>
                </a:solidFill>
                <a:latin typeface="BOGHJD+ArialMT"/>
                <a:cs typeface="BOGHJD+ArialMT"/>
              </a:rPr>
              <a:t> in een paar seconden.</a:t>
            </a:r>
          </a:p>
        </p:txBody>
      </p:sp>
      <p:sp>
        <p:nvSpPr>
          <p:cNvPr id="7" name="object 7"/>
          <p:cNvSpPr txBox="1"/>
          <p:nvPr/>
        </p:nvSpPr>
        <p:spPr>
          <a:xfrm>
            <a:off x="726425" y="2766095"/>
            <a:ext cx="5645775" cy="284245"/>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Schrijven is de kunst van het knippen van woorden</a:t>
            </a:r>
          </a:p>
        </p:txBody>
      </p:sp>
      <p:sp>
        <p:nvSpPr>
          <p:cNvPr id="8" name="object 8"/>
          <p:cNvSpPr txBox="1"/>
          <p:nvPr/>
        </p:nvSpPr>
        <p:spPr>
          <a:xfrm>
            <a:off x="726425" y="3127345"/>
            <a:ext cx="6389777" cy="357336"/>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Zoek naar korte en interessante synoniemen voor grote woorden, indien van toepassing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5439213"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Vereisten voor een goede titel</a:t>
            </a:r>
          </a:p>
        </p:txBody>
      </p:sp>
      <p:sp>
        <p:nvSpPr>
          <p:cNvPr id="4" name="object 4"/>
          <p:cNvSpPr txBox="1"/>
          <p:nvPr/>
        </p:nvSpPr>
        <p:spPr>
          <a:xfrm>
            <a:off x="720075" y="1281779"/>
            <a:ext cx="1521742" cy="321865"/>
          </a:xfrm>
          <a:prstGeom prst="rect">
            <a:avLst/>
          </a:prstGeom>
        </p:spPr>
        <p:txBody>
          <a:bodyPr vert="horz" wrap="square" lIns="0" tIns="0" rIns="0" bIns="0" rtlCol="0">
            <a:spAutoFit/>
          </a:bodyPr>
          <a:lstStyle/>
          <a:p>
            <a:pPr marL="0" marR="0">
              <a:lnSpc>
                <a:spcPts val="2234"/>
              </a:lnSpc>
              <a:spcBef>
                <a:spcPts val="0"/>
              </a:spcBef>
              <a:spcAft>
                <a:spcPts val="0"/>
              </a:spcAft>
            </a:pPr>
            <a:r>
              <a:rPr sz="2000" b="1" dirty="0">
                <a:solidFill>
                  <a:srgbClr val="D12477"/>
                </a:solidFill>
                <a:latin typeface="FLWDDF+Arial-BoldMT"/>
                <a:cs typeface="FLWDDF+Arial-BoldMT"/>
              </a:rPr>
              <a:t>Overtuiging</a:t>
            </a:r>
          </a:p>
        </p:txBody>
      </p:sp>
      <p:sp>
        <p:nvSpPr>
          <p:cNvPr id="5" name="object 5"/>
          <p:cNvSpPr txBox="1"/>
          <p:nvPr/>
        </p:nvSpPr>
        <p:spPr>
          <a:xfrm>
            <a:off x="726425" y="1707612"/>
            <a:ext cx="7510299" cy="604846"/>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Probeer suggestief te zijn in de titel, laat een lege ruimte die alleen gevuld zal worden door de </a:t>
            </a:r>
            <a:r>
              <a:rPr sz="1500" dirty="0" err="1">
                <a:solidFill>
                  <a:srgbClr val="161249"/>
                </a:solidFill>
                <a:latin typeface="BOGHJD+ArialMT"/>
                <a:cs typeface="BOGHJD+ArialMT"/>
              </a:rPr>
              <a:t>tekst</a:t>
            </a:r>
            <a:r>
              <a:rPr lang="de-DE" sz="1500" dirty="0">
                <a:solidFill>
                  <a:srgbClr val="161249"/>
                </a:solidFill>
                <a:latin typeface="BOGHJD+ArialMT"/>
                <a:cs typeface="BOGHJD+ArialMT"/>
              </a:rPr>
              <a:t> </a:t>
            </a:r>
            <a:r>
              <a:rPr lang="de-DE" sz="1500" dirty="0" err="1">
                <a:solidFill>
                  <a:srgbClr val="161249"/>
                </a:solidFill>
                <a:latin typeface="BOGHJD+ArialMT"/>
                <a:cs typeface="BOGHJD+ArialMT"/>
              </a:rPr>
              <a:t>te</a:t>
            </a:r>
            <a:r>
              <a:rPr lang="de-DE" sz="1500" dirty="0">
                <a:solidFill>
                  <a:srgbClr val="161249"/>
                </a:solidFill>
                <a:latin typeface="BOGHJD+ArialMT"/>
                <a:cs typeface="BOGHJD+ArialMT"/>
              </a:rPr>
              <a:t> </a:t>
            </a:r>
            <a:r>
              <a:rPr lang="de-DE" sz="1500" dirty="0" err="1">
                <a:solidFill>
                  <a:srgbClr val="161249"/>
                </a:solidFill>
                <a:latin typeface="BOGHJD+ArialMT"/>
                <a:cs typeface="BOGHJD+ArialMT"/>
              </a:rPr>
              <a:t>lezen</a:t>
            </a:r>
            <a:endParaRPr sz="1500" dirty="0">
              <a:solidFill>
                <a:srgbClr val="161249"/>
              </a:solidFill>
              <a:latin typeface="BOGHJD+ArialMT"/>
              <a:cs typeface="BOGHJD+ArialMT"/>
            </a:endParaRPr>
          </a:p>
        </p:txBody>
      </p:sp>
      <p:sp>
        <p:nvSpPr>
          <p:cNvPr id="6" name="object 6"/>
          <p:cNvSpPr txBox="1"/>
          <p:nvPr/>
        </p:nvSpPr>
        <p:spPr>
          <a:xfrm>
            <a:off x="726425" y="2461991"/>
            <a:ext cx="4925695" cy="284245"/>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Gebruik korte werkwoorden die </a:t>
            </a:r>
            <a:r>
              <a:rPr sz="1500" dirty="0" err="1">
                <a:solidFill>
                  <a:srgbClr val="161249"/>
                </a:solidFill>
                <a:latin typeface="BOGHJD+ArialMT"/>
                <a:cs typeface="BOGHJD+ArialMT"/>
              </a:rPr>
              <a:t>een</a:t>
            </a:r>
            <a:r>
              <a:rPr lang="de-DE" sz="1500" dirty="0">
                <a:solidFill>
                  <a:srgbClr val="161249"/>
                </a:solidFill>
                <a:latin typeface="BOGHJD+ArialMT"/>
                <a:cs typeface="BOGHJD+ArialMT"/>
              </a:rPr>
              <a:t> </a:t>
            </a:r>
            <a:r>
              <a:rPr sz="1500" dirty="0" err="1">
                <a:solidFill>
                  <a:srgbClr val="161249"/>
                </a:solidFill>
                <a:latin typeface="BOGHJD+ArialMT"/>
                <a:cs typeface="BOGHJD+ArialMT"/>
              </a:rPr>
              <a:t>actie</a:t>
            </a:r>
            <a:r>
              <a:rPr sz="1500" dirty="0">
                <a:solidFill>
                  <a:srgbClr val="161249"/>
                </a:solidFill>
                <a:latin typeface="BOGHJD+ArialMT"/>
                <a:cs typeface="BOGHJD+ArialMT"/>
              </a:rPr>
              <a:t> uitlokken</a:t>
            </a:r>
          </a:p>
        </p:txBody>
      </p:sp>
      <p:sp>
        <p:nvSpPr>
          <p:cNvPr id="7" name="object 7"/>
          <p:cNvSpPr txBox="1"/>
          <p:nvPr/>
        </p:nvSpPr>
        <p:spPr>
          <a:xfrm>
            <a:off x="726425" y="2896332"/>
            <a:ext cx="7532941" cy="657191"/>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Open vragen stellen, in de huid van de lezer kruipen: het "hoe" gebruiken</a:t>
            </a:r>
          </a:p>
          <a:p>
            <a:pPr marL="247650" marR="0">
              <a:lnSpc>
                <a:spcPts val="1675"/>
              </a:lnSpc>
              <a:spcBef>
                <a:spcPts val="685"/>
              </a:spcBef>
              <a:spcAft>
                <a:spcPts val="0"/>
              </a:spcAft>
            </a:pPr>
            <a:r>
              <a:rPr sz="1500" dirty="0">
                <a:solidFill>
                  <a:srgbClr val="161249"/>
                </a:solidFill>
                <a:latin typeface="BOGHJD+ArialMT"/>
                <a:cs typeface="BOGHJD+ArialMT"/>
              </a:rPr>
              <a:t>of "waarom".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5439213"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Vereisten voor een goede titel</a:t>
            </a:r>
          </a:p>
        </p:txBody>
      </p:sp>
      <p:sp>
        <p:nvSpPr>
          <p:cNvPr id="4" name="object 4"/>
          <p:cNvSpPr txBox="1"/>
          <p:nvPr/>
        </p:nvSpPr>
        <p:spPr>
          <a:xfrm>
            <a:off x="720075" y="1174585"/>
            <a:ext cx="1844804" cy="321865"/>
          </a:xfrm>
          <a:prstGeom prst="rect">
            <a:avLst/>
          </a:prstGeom>
        </p:spPr>
        <p:txBody>
          <a:bodyPr vert="horz" wrap="square" lIns="0" tIns="0" rIns="0" bIns="0" rtlCol="0">
            <a:spAutoFit/>
          </a:bodyPr>
          <a:lstStyle/>
          <a:p>
            <a:pPr marL="0" marR="0">
              <a:lnSpc>
                <a:spcPts val="2234"/>
              </a:lnSpc>
              <a:spcBef>
                <a:spcPts val="0"/>
              </a:spcBef>
              <a:spcAft>
                <a:spcPts val="0"/>
              </a:spcAft>
            </a:pPr>
            <a:r>
              <a:rPr sz="2000" b="1" u="sng" dirty="0">
                <a:solidFill>
                  <a:srgbClr val="D12477"/>
                </a:solidFill>
                <a:latin typeface="FLWDDF+Arial-BoldMT"/>
                <a:cs typeface="FLWDDF+Arial-BoldMT"/>
              </a:rPr>
              <a:t>Voorbeeld titel:</a:t>
            </a:r>
          </a:p>
        </p:txBody>
      </p:sp>
      <p:sp>
        <p:nvSpPr>
          <p:cNvPr id="5" name="object 5"/>
          <p:cNvSpPr txBox="1"/>
          <p:nvPr/>
        </p:nvSpPr>
        <p:spPr>
          <a:xfrm>
            <a:off x="720075" y="1541609"/>
            <a:ext cx="4716021" cy="218008"/>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161249"/>
                </a:solidFill>
                <a:latin typeface="BOGHJD+ArialMT"/>
                <a:cs typeface="BOGHJD+ArialMT"/>
              </a:rPr>
              <a:t>De 103 beste gratis beeldbanken die je moet kennen</a:t>
            </a:r>
          </a:p>
        </p:txBody>
      </p:sp>
      <p:sp>
        <p:nvSpPr>
          <p:cNvPr id="6" name="object 6"/>
          <p:cNvSpPr txBox="1"/>
          <p:nvPr/>
        </p:nvSpPr>
        <p:spPr>
          <a:xfrm>
            <a:off x="720075" y="2187999"/>
            <a:ext cx="4067949" cy="218008"/>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161249"/>
                </a:solidFill>
                <a:latin typeface="BOGHJD+ArialMT"/>
                <a:cs typeface="BOGHJD+ArialMT"/>
              </a:rPr>
              <a:t>Laten we de elementen analyseren:</a:t>
            </a:r>
          </a:p>
        </p:txBody>
      </p:sp>
      <p:sp>
        <p:nvSpPr>
          <p:cNvPr id="7" name="object 7"/>
          <p:cNvSpPr txBox="1"/>
          <p:nvPr/>
        </p:nvSpPr>
        <p:spPr>
          <a:xfrm>
            <a:off x="726425" y="2555023"/>
            <a:ext cx="6982172" cy="1643591"/>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Het getal 103 trekt de aandacht van mijn lezers;</a:t>
            </a:r>
          </a:p>
          <a:p>
            <a:pPr marL="0" marR="0">
              <a:lnSpc>
                <a:spcPts val="2513"/>
              </a:lnSpc>
              <a:spcBef>
                <a:spcPts val="186"/>
              </a:spcBef>
              <a:spcAft>
                <a:spcPts val="0"/>
              </a:spcAft>
            </a:pPr>
            <a:r>
              <a:rPr sz="1500" dirty="0">
                <a:solidFill>
                  <a:srgbClr val="161249"/>
                </a:solidFill>
                <a:latin typeface="BOGHJD+ArialMT"/>
                <a:cs typeface="BOGHJD+ArialMT"/>
              </a:rPr>
              <a:t>- Best wekt de interesse om de beste beeldbanken te kennen;</a:t>
            </a:r>
          </a:p>
          <a:p>
            <a:pPr marL="0" marR="0">
              <a:lnSpc>
                <a:spcPts val="2513"/>
              </a:lnSpc>
              <a:spcBef>
                <a:spcPts val="186"/>
              </a:spcBef>
              <a:spcAft>
                <a:spcPts val="0"/>
              </a:spcAft>
            </a:pPr>
            <a:r>
              <a:rPr sz="1500" dirty="0">
                <a:solidFill>
                  <a:srgbClr val="161249"/>
                </a:solidFill>
                <a:latin typeface="BOGHJD+ArialMT"/>
                <a:cs typeface="BOGHJD+ArialMT"/>
              </a:rPr>
              <a:t>- </a:t>
            </a:r>
            <a:r>
              <a:rPr lang="de-DE" sz="1500" dirty="0">
                <a:solidFill>
                  <a:srgbClr val="161249"/>
                </a:solidFill>
                <a:latin typeface="BOGHJD+ArialMT"/>
                <a:cs typeface="BOGHJD+ArialMT"/>
              </a:rPr>
              <a:t>G</a:t>
            </a:r>
            <a:r>
              <a:rPr sz="1500" dirty="0" err="1">
                <a:solidFill>
                  <a:srgbClr val="161249"/>
                </a:solidFill>
                <a:latin typeface="BOGHJD+ArialMT"/>
                <a:cs typeface="BOGHJD+ArialMT"/>
              </a:rPr>
              <a:t>ratis</a:t>
            </a:r>
            <a:r>
              <a:rPr sz="1500" dirty="0">
                <a:solidFill>
                  <a:srgbClr val="161249"/>
                </a:solidFill>
                <a:latin typeface="BOGHJD+ArialMT"/>
                <a:cs typeface="BOGHJD+ArialMT"/>
              </a:rPr>
              <a:t> beeldbanken wekt bij mijn lezer het verlangen op om gratis goede afbeeldingen te krijgen;</a:t>
            </a:r>
          </a:p>
          <a:p>
            <a:pPr marL="0" marR="0">
              <a:lnSpc>
                <a:spcPts val="2513"/>
              </a:lnSpc>
              <a:spcBef>
                <a:spcPts val="186"/>
              </a:spcBef>
              <a:spcAft>
                <a:spcPts val="0"/>
              </a:spcAft>
            </a:pPr>
            <a:r>
              <a:rPr sz="1500" b="1" dirty="0">
                <a:solidFill>
                  <a:srgbClr val="161249"/>
                </a:solidFill>
                <a:latin typeface="FLWDDF+Arial-BoldMT"/>
                <a:cs typeface="FLWDDF+Arial-BoldMT"/>
              </a:rPr>
              <a:t>- Need to know </a:t>
            </a:r>
            <a:r>
              <a:rPr sz="1500" dirty="0">
                <a:solidFill>
                  <a:srgbClr val="161249"/>
                </a:solidFill>
                <a:latin typeface="BOGHJD+ArialMT"/>
                <a:cs typeface="BOGHJD+ArialMT"/>
              </a:rPr>
              <a:t>moedigt aan tot lezen.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5439213"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Vereisten voor een goede titel</a:t>
            </a:r>
          </a:p>
        </p:txBody>
      </p:sp>
      <p:sp>
        <p:nvSpPr>
          <p:cNvPr id="4" name="object 4"/>
          <p:cNvSpPr txBox="1"/>
          <p:nvPr/>
        </p:nvSpPr>
        <p:spPr>
          <a:xfrm>
            <a:off x="720075" y="1117097"/>
            <a:ext cx="1844804" cy="321865"/>
          </a:xfrm>
          <a:prstGeom prst="rect">
            <a:avLst/>
          </a:prstGeom>
        </p:spPr>
        <p:txBody>
          <a:bodyPr vert="horz" wrap="square" lIns="0" tIns="0" rIns="0" bIns="0" rtlCol="0">
            <a:spAutoFit/>
          </a:bodyPr>
          <a:lstStyle/>
          <a:p>
            <a:pPr marL="0" marR="0">
              <a:lnSpc>
                <a:spcPts val="2234"/>
              </a:lnSpc>
              <a:spcBef>
                <a:spcPts val="0"/>
              </a:spcBef>
              <a:spcAft>
                <a:spcPts val="0"/>
              </a:spcAft>
            </a:pPr>
            <a:r>
              <a:rPr sz="2000" b="1" u="sng" dirty="0">
                <a:solidFill>
                  <a:srgbClr val="D12477"/>
                </a:solidFill>
                <a:latin typeface="FLWDDF+Arial-BoldMT"/>
                <a:cs typeface="FLWDDF+Arial-BoldMT"/>
              </a:rPr>
              <a:t>Voorbeeld titel:</a:t>
            </a:r>
          </a:p>
        </p:txBody>
      </p:sp>
      <p:sp>
        <p:nvSpPr>
          <p:cNvPr id="5" name="object 5"/>
          <p:cNvSpPr txBox="1"/>
          <p:nvPr/>
        </p:nvSpPr>
        <p:spPr>
          <a:xfrm>
            <a:off x="720075" y="1560844"/>
            <a:ext cx="6789359" cy="250924"/>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161249"/>
                </a:solidFill>
                <a:latin typeface="BOGHJD+ArialMT"/>
                <a:cs typeface="BOGHJD+ArialMT"/>
              </a:rPr>
              <a:t>Yoast SEO: tutorial plugin die je tekst perfect maakt in de ogen van Google</a:t>
            </a:r>
          </a:p>
        </p:txBody>
      </p:sp>
      <p:sp>
        <p:nvSpPr>
          <p:cNvPr id="6" name="object 6"/>
          <p:cNvSpPr txBox="1"/>
          <p:nvPr/>
        </p:nvSpPr>
        <p:spPr>
          <a:xfrm>
            <a:off x="720075" y="2246644"/>
            <a:ext cx="3419877" cy="218008"/>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161249"/>
                </a:solidFill>
                <a:latin typeface="BOGHJD+ArialMT"/>
                <a:cs typeface="BOGHJD+ArialMT"/>
              </a:rPr>
              <a:t>Laten we de elementen analyseren:</a:t>
            </a:r>
          </a:p>
        </p:txBody>
      </p:sp>
      <p:sp>
        <p:nvSpPr>
          <p:cNvPr id="7" name="object 7"/>
          <p:cNvSpPr txBox="1"/>
          <p:nvPr/>
        </p:nvSpPr>
        <p:spPr>
          <a:xfrm>
            <a:off x="726425" y="2503316"/>
            <a:ext cx="7308879" cy="1251551"/>
          </a:xfrm>
          <a:prstGeom prst="rect">
            <a:avLst/>
          </a:prstGeom>
        </p:spPr>
        <p:txBody>
          <a:bodyPr vert="horz" wrap="square" lIns="0" tIns="0" rIns="0" bIns="0" rtlCol="0">
            <a:spAutoFit/>
          </a:bodyPr>
          <a:lstStyle/>
          <a:p>
            <a:pPr marL="0" marR="0">
              <a:lnSpc>
                <a:spcPts val="2513"/>
              </a:lnSpc>
              <a:spcBef>
                <a:spcPts val="0"/>
              </a:spcBef>
              <a:spcAft>
                <a:spcPts val="0"/>
              </a:spcAft>
            </a:pPr>
            <a:r>
              <a:rPr sz="1500" dirty="0">
                <a:solidFill>
                  <a:srgbClr val="161249"/>
                </a:solidFill>
                <a:latin typeface="BOGHJD+ArialMT"/>
                <a:cs typeface="BOGHJD+ArialMT"/>
              </a:rPr>
              <a:t>- Yoast SEO: trekt snel de aandacht van mijn lezers die ernaar op zoek zijn</a:t>
            </a:r>
          </a:p>
          <a:p>
            <a:pPr marL="0" marR="0">
              <a:lnSpc>
                <a:spcPts val="2513"/>
              </a:lnSpc>
              <a:spcBef>
                <a:spcPts val="186"/>
              </a:spcBef>
              <a:spcAft>
                <a:spcPts val="0"/>
              </a:spcAft>
            </a:pPr>
            <a:r>
              <a:rPr sz="1500" dirty="0">
                <a:solidFill>
                  <a:srgbClr val="161249"/>
                </a:solidFill>
                <a:latin typeface="BOGHJD+ArialMT"/>
                <a:cs typeface="BOGHJD+ArialMT"/>
              </a:rPr>
              <a:t>- Plugin-handleiding: wekt interesse om de plugin te leren gebruiken</a:t>
            </a:r>
          </a:p>
          <a:p>
            <a:pPr marL="0" marR="0">
              <a:lnSpc>
                <a:spcPts val="2513"/>
              </a:lnSpc>
              <a:spcBef>
                <a:spcPts val="186"/>
              </a:spcBef>
              <a:spcAft>
                <a:spcPts val="0"/>
              </a:spcAft>
            </a:pPr>
            <a:r>
              <a:rPr sz="1500" dirty="0">
                <a:solidFill>
                  <a:srgbClr val="161249"/>
                </a:solidFill>
                <a:latin typeface="BOGHJD+ArialMT"/>
                <a:cs typeface="BOGHJD+ArialMT"/>
              </a:rPr>
              <a:t>- Het maakt je tekst perfect in de ogen van Google: een belofte die een geweldige</a:t>
            </a:r>
          </a:p>
          <a:p>
            <a:pPr marL="247650" marR="0">
              <a:lnSpc>
                <a:spcPts val="1675"/>
              </a:lnSpc>
              <a:spcBef>
                <a:spcPts val="0"/>
              </a:spcBef>
              <a:spcAft>
                <a:spcPts val="0"/>
              </a:spcAft>
            </a:pPr>
            <a:r>
              <a:rPr sz="1500" dirty="0">
                <a:solidFill>
                  <a:srgbClr val="161249"/>
                </a:solidFill>
                <a:latin typeface="BOGHJD+ArialMT"/>
                <a:cs typeface="BOGHJD+ArialMT"/>
              </a:rPr>
              <a:t>verlangen (wie wil er nu geen tekst die de zoekmachine bevalt?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586581" y="1534844"/>
            <a:ext cx="8106047" cy="1288812"/>
          </a:xfrm>
          <a:prstGeom prst="rect">
            <a:avLst/>
          </a:prstGeom>
        </p:spPr>
        <p:txBody>
          <a:bodyPr vert="horz" wrap="square" lIns="0" tIns="0" rIns="0" bIns="0" rtlCol="0">
            <a:spAutoFit/>
          </a:bodyPr>
          <a:lstStyle/>
          <a:p>
            <a:pPr marL="0" marR="0">
              <a:lnSpc>
                <a:spcPts val="3128"/>
              </a:lnSpc>
              <a:spcBef>
                <a:spcPts val="0"/>
              </a:spcBef>
              <a:spcAft>
                <a:spcPts val="0"/>
              </a:spcAft>
            </a:pPr>
            <a:r>
              <a:rPr sz="2800" b="1" dirty="0">
                <a:solidFill>
                  <a:srgbClr val="FFFFFF"/>
                </a:solidFill>
                <a:latin typeface="FLWDDF+Arial-BoldMT"/>
                <a:cs typeface="FLWDDF+Arial-BoldMT"/>
              </a:rPr>
              <a:t>Meer nuttige tips over titels vind je aan het einde</a:t>
            </a:r>
          </a:p>
          <a:p>
            <a:pPr marL="573087" marR="0">
              <a:lnSpc>
                <a:spcPts val="3128"/>
              </a:lnSpc>
              <a:spcBef>
                <a:spcPts val="281"/>
              </a:spcBef>
              <a:spcAft>
                <a:spcPts val="0"/>
              </a:spcAft>
            </a:pPr>
            <a:r>
              <a:rPr sz="2800" b="1" dirty="0">
                <a:solidFill>
                  <a:srgbClr val="FFFFFF"/>
                </a:solidFill>
                <a:latin typeface="FLWDDF+Arial-BoldMT"/>
                <a:cs typeface="FLWDDF+Arial-BoldMT"/>
              </a:rPr>
              <a:t>van de diareeks. </a:t>
            </a:r>
            <a:r>
              <a:rPr lang="de-DE" sz="2800" b="1" dirty="0">
                <a:solidFill>
                  <a:srgbClr val="FFFFFF"/>
                </a:solidFill>
                <a:latin typeface="FLWDDF+Arial-BoldMT"/>
                <a:cs typeface="FLWDDF+Arial-BoldMT"/>
              </a:rPr>
              <a:t>“</a:t>
            </a:r>
            <a:r>
              <a:rPr sz="2800" b="1" dirty="0" err="1">
                <a:solidFill>
                  <a:srgbClr val="FFFFFF"/>
                </a:solidFill>
                <a:latin typeface="FLWDDF+Arial-BoldMT"/>
                <a:cs typeface="FLWDDF+Arial-BoldMT"/>
              </a:rPr>
              <a:t>Zie</a:t>
            </a:r>
            <a:r>
              <a:rPr sz="2800" b="1" dirty="0">
                <a:solidFill>
                  <a:srgbClr val="FFFFFF"/>
                </a:solidFill>
                <a:latin typeface="FLWDDF+Arial-BoldMT"/>
                <a:cs typeface="FLWDDF+Arial-BoldMT"/>
              </a:rPr>
              <a:t> "Pro-tips en nuttige</a:t>
            </a:r>
          </a:p>
          <a:p>
            <a:pPr marL="3253581" marR="0">
              <a:lnSpc>
                <a:spcPts val="3128"/>
              </a:lnSpc>
              <a:spcBef>
                <a:spcPts val="231"/>
              </a:spcBef>
              <a:spcAft>
                <a:spcPts val="0"/>
              </a:spcAft>
            </a:pPr>
            <a:r>
              <a:rPr lang="nl-NL" sz="2800" b="1" dirty="0">
                <a:solidFill>
                  <a:srgbClr val="FFFFFF"/>
                </a:solidFill>
                <a:latin typeface="FLWDDF+Arial-BoldMT"/>
                <a:cs typeface="FLWDDF+Arial-BoldMT"/>
              </a:rPr>
              <a:t>l</a:t>
            </a:r>
            <a:r>
              <a:rPr sz="2800" b="1" dirty="0" err="1">
                <a:solidFill>
                  <a:srgbClr val="FFFFFF"/>
                </a:solidFill>
                <a:latin typeface="FLWDDF+Arial-BoldMT"/>
                <a:cs typeface="FLWDDF+Arial-BoldMT"/>
              </a:rPr>
              <a:t>ezen</a:t>
            </a:r>
            <a:r>
              <a:rPr lang="de-DE" sz="2800" b="1" dirty="0">
                <a:solidFill>
                  <a:srgbClr val="FFFFFF"/>
                </a:solidFill>
                <a:latin typeface="FLWDDF+Arial-BoldMT"/>
                <a:cs typeface="FLWDDF+Arial-BoldMT"/>
              </a:rPr>
              <a:t>“</a:t>
            </a:r>
            <a:endParaRPr sz="2800" b="1" dirty="0">
              <a:solidFill>
                <a:srgbClr val="FFFFFF"/>
              </a:solidFill>
              <a:latin typeface="FLWDDF+Arial-BoldMT"/>
              <a:cs typeface="FLWDDF+Arial-BoldM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2287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3747193"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Soorten bloginhoud</a:t>
            </a:r>
          </a:p>
        </p:txBody>
      </p:sp>
      <p:sp>
        <p:nvSpPr>
          <p:cNvPr id="4" name="object 4"/>
          <p:cNvSpPr txBox="1"/>
          <p:nvPr/>
        </p:nvSpPr>
        <p:spPr>
          <a:xfrm>
            <a:off x="726425" y="851623"/>
            <a:ext cx="5109287" cy="306366"/>
          </a:xfrm>
          <a:prstGeom prst="rect">
            <a:avLst/>
          </a:prstGeom>
        </p:spPr>
        <p:txBody>
          <a:bodyPr vert="horz" wrap="square" lIns="0" tIns="0" rIns="0" bIns="0" rtlCol="0">
            <a:spAutoFit/>
          </a:bodyPr>
          <a:lstStyle/>
          <a:p>
            <a:pPr marL="0" marR="0">
              <a:lnSpc>
                <a:spcPts val="2681"/>
              </a:lnSpc>
              <a:spcBef>
                <a:spcPts val="0"/>
              </a:spcBef>
              <a:spcAft>
                <a:spcPts val="0"/>
              </a:spcAft>
            </a:pPr>
            <a:r>
              <a:rPr sz="1600" dirty="0">
                <a:solidFill>
                  <a:srgbClr val="161249"/>
                </a:solidFill>
                <a:latin typeface="BOGHJD+ArialMT"/>
                <a:cs typeface="BOGHJD+ArialMT"/>
              </a:rPr>
              <a:t>- Artikelen gebaseerd op onderzoeken en gegevens</a:t>
            </a:r>
          </a:p>
        </p:txBody>
      </p:sp>
      <p:sp>
        <p:nvSpPr>
          <p:cNvPr id="5" name="object 5"/>
          <p:cNvSpPr txBox="1"/>
          <p:nvPr/>
        </p:nvSpPr>
        <p:spPr>
          <a:xfrm>
            <a:off x="726425" y="1157989"/>
            <a:ext cx="3269511" cy="306366"/>
          </a:xfrm>
          <a:prstGeom prst="rect">
            <a:avLst/>
          </a:prstGeom>
        </p:spPr>
        <p:txBody>
          <a:bodyPr vert="horz" wrap="square" lIns="0" tIns="0" rIns="0" bIns="0" rtlCol="0">
            <a:spAutoFit/>
          </a:bodyPr>
          <a:lstStyle/>
          <a:p>
            <a:pPr marL="0" marR="0">
              <a:lnSpc>
                <a:spcPts val="2681"/>
              </a:lnSpc>
              <a:spcBef>
                <a:spcPts val="0"/>
              </a:spcBef>
              <a:spcAft>
                <a:spcPts val="0"/>
              </a:spcAft>
            </a:pPr>
            <a:r>
              <a:rPr lang="de-DE" sz="1600" dirty="0">
                <a:solidFill>
                  <a:srgbClr val="161249"/>
                </a:solidFill>
                <a:latin typeface="BOGHJD+ArialMT"/>
                <a:cs typeface="BOGHJD+ArialMT"/>
              </a:rPr>
              <a:t>- </a:t>
            </a:r>
            <a:r>
              <a:rPr sz="1600" dirty="0" err="1">
                <a:solidFill>
                  <a:srgbClr val="161249"/>
                </a:solidFill>
                <a:latin typeface="BOGHJD+ArialMT"/>
                <a:cs typeface="BOGHJD+ArialMT"/>
              </a:rPr>
              <a:t>Boekbesprekingen</a:t>
            </a:r>
            <a:endParaRPr sz="1600" dirty="0">
              <a:solidFill>
                <a:srgbClr val="161249"/>
              </a:solidFill>
              <a:latin typeface="BOGHJD+ArialMT"/>
              <a:cs typeface="BOGHJD+ArialMT"/>
            </a:endParaRPr>
          </a:p>
        </p:txBody>
      </p:sp>
      <p:sp>
        <p:nvSpPr>
          <p:cNvPr id="6" name="object 6"/>
          <p:cNvSpPr txBox="1"/>
          <p:nvPr/>
        </p:nvSpPr>
        <p:spPr>
          <a:xfrm>
            <a:off x="726425" y="1464355"/>
            <a:ext cx="7505829" cy="1597818"/>
          </a:xfrm>
          <a:prstGeom prst="rect">
            <a:avLst/>
          </a:prstGeom>
        </p:spPr>
        <p:txBody>
          <a:bodyPr vert="horz" wrap="square" lIns="0" tIns="0" rIns="0" bIns="0" rtlCol="0">
            <a:spAutoFit/>
          </a:bodyPr>
          <a:lstStyle/>
          <a:p>
            <a:pPr marL="0" marR="0">
              <a:lnSpc>
                <a:spcPts val="2681"/>
              </a:lnSpc>
              <a:spcBef>
                <a:spcPts val="0"/>
              </a:spcBef>
              <a:spcAft>
                <a:spcPts val="0"/>
              </a:spcAft>
            </a:pPr>
            <a:r>
              <a:rPr sz="1600" dirty="0">
                <a:solidFill>
                  <a:srgbClr val="161249"/>
                </a:solidFill>
                <a:latin typeface="BOGHJD+ArialMT"/>
                <a:cs typeface="BOGHJD+ArialMT"/>
              </a:rPr>
              <a:t>- Vermelding van producten en/of toepassingen</a:t>
            </a:r>
          </a:p>
          <a:p>
            <a:pPr marL="0" marR="0">
              <a:lnSpc>
                <a:spcPts val="1920"/>
              </a:lnSpc>
              <a:spcBef>
                <a:spcPts val="0"/>
              </a:spcBef>
              <a:spcAft>
                <a:spcPts val="0"/>
              </a:spcAft>
            </a:pPr>
            <a:r>
              <a:rPr sz="1600" dirty="0">
                <a:solidFill>
                  <a:srgbClr val="161249"/>
                </a:solidFill>
                <a:latin typeface="BOGHJD+ArialMT"/>
                <a:cs typeface="BOGHJD+ArialMT"/>
              </a:rPr>
              <a:t>- Roadmaps van andere content of markttrends</a:t>
            </a:r>
          </a:p>
          <a:p>
            <a:pPr marL="0" marR="0">
              <a:lnSpc>
                <a:spcPts val="1919"/>
              </a:lnSpc>
              <a:spcBef>
                <a:spcPts val="0"/>
              </a:spcBef>
              <a:spcAft>
                <a:spcPts val="0"/>
              </a:spcAft>
            </a:pPr>
            <a:r>
              <a:rPr sz="1600" dirty="0">
                <a:solidFill>
                  <a:srgbClr val="161249"/>
                </a:solidFill>
                <a:latin typeface="BOGHJD+ArialMT"/>
                <a:cs typeface="BOGHJD+ArialMT"/>
              </a:rPr>
              <a:t>- Interviews met andere professionals</a:t>
            </a:r>
          </a:p>
          <a:p>
            <a:pPr marL="0" marR="0">
              <a:lnSpc>
                <a:spcPts val="1919"/>
              </a:lnSpc>
              <a:spcBef>
                <a:spcPts val="0"/>
              </a:spcBef>
              <a:spcAft>
                <a:spcPts val="0"/>
              </a:spcAft>
            </a:pPr>
            <a:r>
              <a:rPr sz="1600" dirty="0">
                <a:solidFill>
                  <a:srgbClr val="161249"/>
                </a:solidFill>
                <a:latin typeface="BOGHJD+ArialMT"/>
                <a:cs typeface="BOGHJD+ArialMT"/>
              </a:rPr>
              <a:t>- Stap voor stap uitleg</a:t>
            </a:r>
          </a:p>
          <a:p>
            <a:pPr marL="0" marR="0">
              <a:lnSpc>
                <a:spcPts val="1920"/>
              </a:lnSpc>
              <a:spcBef>
                <a:spcPts val="50"/>
              </a:spcBef>
              <a:spcAft>
                <a:spcPts val="0"/>
              </a:spcAft>
            </a:pPr>
            <a:r>
              <a:rPr sz="1600" dirty="0">
                <a:solidFill>
                  <a:srgbClr val="161249"/>
                </a:solidFill>
                <a:latin typeface="BOGHJD+ArialMT"/>
                <a:cs typeface="BOGHJD+ArialMT"/>
              </a:rPr>
              <a:t>- Opinieartikelen over een bepaald onderwerp</a:t>
            </a:r>
          </a:p>
          <a:p>
            <a:pPr marL="0" marR="0">
              <a:lnSpc>
                <a:spcPts val="1919"/>
              </a:lnSpc>
              <a:spcBef>
                <a:spcPts val="0"/>
              </a:spcBef>
              <a:spcAft>
                <a:spcPts val="0"/>
              </a:spcAft>
            </a:pPr>
            <a:r>
              <a:rPr sz="1600" dirty="0">
                <a:solidFill>
                  <a:srgbClr val="161249"/>
                </a:solidFill>
                <a:latin typeface="BOGHJD+ArialMT"/>
                <a:cs typeface="BOGHJD+ArialMT"/>
              </a:rPr>
              <a:t>- Artikelen met lijsten</a:t>
            </a:r>
          </a:p>
        </p:txBody>
      </p:sp>
      <p:sp>
        <p:nvSpPr>
          <p:cNvPr id="7" name="object 7"/>
          <p:cNvSpPr txBox="1"/>
          <p:nvPr/>
        </p:nvSpPr>
        <p:spPr>
          <a:xfrm>
            <a:off x="5835712" y="3036501"/>
            <a:ext cx="2396542" cy="1484312"/>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Tip! Lees verder over</a:t>
            </a:r>
          </a:p>
          <a:p>
            <a:pPr marL="0" marR="0">
              <a:lnSpc>
                <a:spcPts val="1787"/>
              </a:lnSpc>
              <a:spcBef>
                <a:spcPts val="132"/>
              </a:spcBef>
              <a:spcAft>
                <a:spcPts val="0"/>
              </a:spcAft>
            </a:pPr>
            <a:r>
              <a:rPr sz="1600" b="1" dirty="0">
                <a:solidFill>
                  <a:srgbClr val="D12477"/>
                </a:solidFill>
                <a:latin typeface="FLWDDF+Arial-BoldMT"/>
                <a:cs typeface="FLWDDF+Arial-BoldMT"/>
              </a:rPr>
              <a:t>verschillende soorten post</a:t>
            </a:r>
          </a:p>
          <a:p>
            <a:pPr marL="0" marR="0">
              <a:lnSpc>
                <a:spcPts val="1787"/>
              </a:lnSpc>
              <a:spcBef>
                <a:spcPts val="132"/>
              </a:spcBef>
              <a:spcAft>
                <a:spcPts val="0"/>
              </a:spcAft>
            </a:pPr>
            <a:r>
              <a:rPr sz="1600" b="1" dirty="0">
                <a:solidFill>
                  <a:srgbClr val="D12477"/>
                </a:solidFill>
                <a:latin typeface="FLWDDF+Arial-BoldMT"/>
                <a:cs typeface="FLWDDF+Arial-BoldMT"/>
              </a:rPr>
              <a:t>aan het einde van de dia</a:t>
            </a:r>
          </a:p>
          <a:p>
            <a:pPr marL="0" marR="0">
              <a:lnSpc>
                <a:spcPts val="1787"/>
              </a:lnSpc>
              <a:spcBef>
                <a:spcPts val="132"/>
              </a:spcBef>
              <a:spcAft>
                <a:spcPts val="0"/>
              </a:spcAft>
            </a:pPr>
            <a:r>
              <a:rPr sz="1600" b="1" dirty="0">
                <a:solidFill>
                  <a:srgbClr val="D12477"/>
                </a:solidFill>
                <a:latin typeface="FLWDDF+Arial-BoldMT"/>
                <a:cs typeface="FLWDDF+Arial-BoldMT"/>
              </a:rPr>
              <a:t>ingesteld. Zie "Pro-tips en</a:t>
            </a:r>
          </a:p>
          <a:p>
            <a:pPr marL="0" marR="0">
              <a:lnSpc>
                <a:spcPts val="1787"/>
              </a:lnSpc>
              <a:spcBef>
                <a:spcPts val="182"/>
              </a:spcBef>
              <a:spcAft>
                <a:spcPts val="0"/>
              </a:spcAft>
            </a:pPr>
            <a:r>
              <a:rPr sz="1600" b="1" dirty="0">
                <a:solidFill>
                  <a:srgbClr val="D12477"/>
                </a:solidFill>
                <a:latin typeface="FLWDDF+Arial-BoldMT"/>
                <a:cs typeface="FLWDDF+Arial-BoldMT"/>
              </a:rPr>
              <a:t>nuttige lectuur", s. 44</a:t>
            </a:r>
          </a:p>
          <a:p>
            <a:pPr marL="0" marR="0">
              <a:lnSpc>
                <a:spcPts val="1787"/>
              </a:lnSpc>
              <a:spcBef>
                <a:spcPts val="132"/>
              </a:spcBef>
              <a:spcAft>
                <a:spcPts val="0"/>
              </a:spcAft>
            </a:pPr>
            <a:r>
              <a:rPr sz="1600" b="1" dirty="0">
                <a:solidFill>
                  <a:srgbClr val="D12477"/>
                </a:solidFill>
                <a:latin typeface="FLWDDF+Arial-BoldMT"/>
                <a:cs typeface="FLWDDF+Arial-BoldMT"/>
              </a:rPr>
              <a:t>verder.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330775" y="296272"/>
            <a:ext cx="8504738"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Content creëren met behulp van de AIDA-methodologie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58726" y="222888"/>
            <a:ext cx="6577570" cy="931036"/>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161249"/>
                </a:solidFill>
                <a:latin typeface="FLWDDF+Arial-BoldMT"/>
                <a:cs typeface="FLWDDF+Arial-BoldMT"/>
              </a:rPr>
              <a:t>Inhoud maken met behulp van de</a:t>
            </a:r>
          </a:p>
          <a:p>
            <a:pPr marL="0" marR="0">
              <a:lnSpc>
                <a:spcPts val="3455"/>
              </a:lnSpc>
              <a:spcBef>
                <a:spcPts val="0"/>
              </a:spcBef>
              <a:spcAft>
                <a:spcPts val="0"/>
              </a:spcAft>
            </a:pPr>
            <a:r>
              <a:rPr sz="3200" b="1" dirty="0">
                <a:solidFill>
                  <a:srgbClr val="161249"/>
                </a:solidFill>
                <a:latin typeface="FLWDDF+Arial-BoldMT"/>
                <a:cs typeface="FLWDDF+Arial-BoldMT"/>
              </a:rPr>
              <a:t>AIDA-methodologie</a:t>
            </a:r>
          </a:p>
        </p:txBody>
      </p:sp>
      <p:sp>
        <p:nvSpPr>
          <p:cNvPr id="4" name="object 4"/>
          <p:cNvSpPr txBox="1"/>
          <p:nvPr/>
        </p:nvSpPr>
        <p:spPr>
          <a:xfrm>
            <a:off x="665076" y="1269183"/>
            <a:ext cx="5239409" cy="336053"/>
          </a:xfrm>
          <a:prstGeom prst="rect">
            <a:avLst/>
          </a:prstGeom>
        </p:spPr>
        <p:txBody>
          <a:bodyPr vert="horz" wrap="square" lIns="0" tIns="0" rIns="0" bIns="0" rtlCol="0">
            <a:spAutoFit/>
          </a:bodyPr>
          <a:lstStyle/>
          <a:p>
            <a:pPr marL="0" marR="0">
              <a:lnSpc>
                <a:spcPts val="2346"/>
              </a:lnSpc>
              <a:spcBef>
                <a:spcPts val="0"/>
              </a:spcBef>
              <a:spcAft>
                <a:spcPts val="0"/>
              </a:spcAft>
            </a:pPr>
            <a:r>
              <a:rPr sz="1400" dirty="0">
                <a:solidFill>
                  <a:srgbClr val="161249"/>
                </a:solidFill>
                <a:latin typeface="BOGHJD+ArialMT"/>
                <a:cs typeface="BOGHJD+ArialMT"/>
              </a:rPr>
              <a:t>- De AIDA-methodologie maakt de boodschap klantgericht</a:t>
            </a:r>
          </a:p>
        </p:txBody>
      </p:sp>
      <p:sp>
        <p:nvSpPr>
          <p:cNvPr id="5" name="object 5"/>
          <p:cNvSpPr txBox="1"/>
          <p:nvPr/>
        </p:nvSpPr>
        <p:spPr>
          <a:xfrm>
            <a:off x="665076" y="1541165"/>
            <a:ext cx="6097986" cy="557012"/>
          </a:xfrm>
          <a:prstGeom prst="rect">
            <a:avLst/>
          </a:prstGeom>
        </p:spPr>
        <p:txBody>
          <a:bodyPr vert="horz" wrap="square" lIns="0" tIns="0" rIns="0" bIns="0" rtlCol="0">
            <a:spAutoFit/>
          </a:bodyPr>
          <a:lstStyle/>
          <a:p>
            <a:pPr marL="0" marR="0">
              <a:lnSpc>
                <a:spcPts val="2346"/>
              </a:lnSpc>
              <a:spcBef>
                <a:spcPts val="0"/>
              </a:spcBef>
              <a:spcAft>
                <a:spcPts val="0"/>
              </a:spcAft>
            </a:pPr>
            <a:r>
              <a:rPr sz="1400" dirty="0">
                <a:solidFill>
                  <a:srgbClr val="161249"/>
                </a:solidFill>
                <a:latin typeface="BOGHJD+ArialMT"/>
                <a:cs typeface="BOGHJD+ArialMT"/>
              </a:rPr>
              <a:t>- Als de gebruiker de waarde van de inhoud inziet, zal hij zich gedwongen </a:t>
            </a:r>
            <a:r>
              <a:rPr sz="1400" dirty="0" err="1">
                <a:solidFill>
                  <a:srgbClr val="161249"/>
                </a:solidFill>
                <a:latin typeface="BOGHJD+ArialMT"/>
                <a:cs typeface="BOGHJD+ArialMT"/>
              </a:rPr>
              <a:t>voelen</a:t>
            </a:r>
            <a:r>
              <a:rPr sz="1400" dirty="0">
                <a:solidFill>
                  <a:srgbClr val="161249"/>
                </a:solidFill>
                <a:latin typeface="BOGHJD+ArialMT"/>
                <a:cs typeface="BOGHJD+ArialMT"/>
              </a:rPr>
              <a:t> om</a:t>
            </a:r>
            <a:r>
              <a:rPr lang="de-DE" sz="1400" dirty="0">
                <a:solidFill>
                  <a:srgbClr val="161249"/>
                </a:solidFill>
                <a:latin typeface="BOGHJD+ArialMT"/>
                <a:cs typeface="BOGHJD+ArialMT"/>
              </a:rPr>
              <a:t> </a:t>
            </a:r>
            <a:r>
              <a:rPr sz="1400" dirty="0" err="1">
                <a:solidFill>
                  <a:srgbClr val="161249"/>
                </a:solidFill>
                <a:latin typeface="BOGHJD+ArialMT"/>
                <a:cs typeface="BOGHJD+ArialMT"/>
              </a:rPr>
              <a:t>bijdragen</a:t>
            </a:r>
            <a:r>
              <a:rPr sz="1400" dirty="0">
                <a:solidFill>
                  <a:srgbClr val="161249"/>
                </a:solidFill>
                <a:latin typeface="BOGHJD+ArialMT"/>
                <a:cs typeface="BOGHJD+ArialMT"/>
              </a:rPr>
              <a:t> door te reageren op de gevraagde actie.</a:t>
            </a:r>
          </a:p>
        </p:txBody>
      </p:sp>
      <p:sp>
        <p:nvSpPr>
          <p:cNvPr id="6" name="object 6"/>
          <p:cNvSpPr txBox="1"/>
          <p:nvPr/>
        </p:nvSpPr>
        <p:spPr>
          <a:xfrm>
            <a:off x="665076" y="2122284"/>
            <a:ext cx="4699012" cy="262059"/>
          </a:xfrm>
          <a:prstGeom prst="rect">
            <a:avLst/>
          </a:prstGeom>
        </p:spPr>
        <p:txBody>
          <a:bodyPr vert="horz" wrap="square" lIns="0" tIns="0" rIns="0" bIns="0" rtlCol="0">
            <a:spAutoFit/>
          </a:bodyPr>
          <a:lstStyle/>
          <a:p>
            <a:pPr marL="0" marR="0">
              <a:lnSpc>
                <a:spcPts val="2346"/>
              </a:lnSpc>
              <a:spcBef>
                <a:spcPts val="0"/>
              </a:spcBef>
              <a:spcAft>
                <a:spcPts val="0"/>
              </a:spcAft>
            </a:pPr>
            <a:r>
              <a:rPr sz="1400" dirty="0">
                <a:solidFill>
                  <a:srgbClr val="161249"/>
                </a:solidFill>
                <a:latin typeface="BOGHJD+ArialMT"/>
                <a:cs typeface="BOGHJD+ArialMT"/>
              </a:rPr>
              <a:t>- De publicatie moet uit verschillende delen bestaan</a:t>
            </a:r>
          </a:p>
        </p:txBody>
      </p:sp>
      <p:sp>
        <p:nvSpPr>
          <p:cNvPr id="7" name="object 7"/>
          <p:cNvSpPr txBox="1"/>
          <p:nvPr/>
        </p:nvSpPr>
        <p:spPr>
          <a:xfrm>
            <a:off x="1007976" y="2818499"/>
            <a:ext cx="3733553" cy="336053"/>
          </a:xfrm>
          <a:prstGeom prst="rect">
            <a:avLst/>
          </a:prstGeom>
        </p:spPr>
        <p:txBody>
          <a:bodyPr vert="horz" wrap="square" lIns="0" tIns="0" rIns="0" bIns="0" rtlCol="0">
            <a:spAutoFit/>
          </a:bodyPr>
          <a:lstStyle/>
          <a:p>
            <a:pPr marL="0" marR="0">
              <a:lnSpc>
                <a:spcPts val="2346"/>
              </a:lnSpc>
              <a:spcBef>
                <a:spcPts val="0"/>
              </a:spcBef>
              <a:spcAft>
                <a:spcPts val="0"/>
              </a:spcAft>
            </a:pPr>
            <a:r>
              <a:rPr sz="1400" dirty="0">
                <a:solidFill>
                  <a:srgbClr val="161249"/>
                </a:solidFill>
                <a:latin typeface="BOGHJD+ArialMT"/>
                <a:cs typeface="BOGHJD+ArialMT"/>
              </a:rPr>
              <a:t>- A - </a:t>
            </a:r>
            <a:r>
              <a:rPr sz="1400" b="1" dirty="0">
                <a:solidFill>
                  <a:srgbClr val="161249"/>
                </a:solidFill>
                <a:latin typeface="FLWDDF+Arial-BoldMT"/>
                <a:cs typeface="FLWDDF+Arial-BoldMT"/>
              </a:rPr>
              <a:t>Aandacht </a:t>
            </a:r>
            <a:r>
              <a:rPr sz="1400" dirty="0">
                <a:solidFill>
                  <a:srgbClr val="161249"/>
                </a:solidFill>
                <a:latin typeface="BOGHJD+ArialMT"/>
                <a:cs typeface="BOGHJD+ArialMT"/>
              </a:rPr>
              <a:t>trekken (10% van het bericht)</a:t>
            </a:r>
          </a:p>
        </p:txBody>
      </p:sp>
      <p:sp>
        <p:nvSpPr>
          <p:cNvPr id="8" name="object 8"/>
          <p:cNvSpPr txBox="1"/>
          <p:nvPr/>
        </p:nvSpPr>
        <p:spPr>
          <a:xfrm>
            <a:off x="1007976" y="3031859"/>
            <a:ext cx="4140088" cy="717312"/>
          </a:xfrm>
          <a:prstGeom prst="rect">
            <a:avLst/>
          </a:prstGeom>
        </p:spPr>
        <p:txBody>
          <a:bodyPr vert="horz" wrap="square" lIns="0" tIns="0" rIns="0" bIns="0" rtlCol="0">
            <a:spAutoFit/>
          </a:bodyPr>
          <a:lstStyle/>
          <a:p>
            <a:pPr marL="0" marR="0">
              <a:lnSpc>
                <a:spcPts val="2346"/>
              </a:lnSpc>
              <a:spcBef>
                <a:spcPts val="0"/>
              </a:spcBef>
              <a:spcAft>
                <a:spcPts val="0"/>
              </a:spcAft>
            </a:pPr>
            <a:r>
              <a:rPr sz="1400" dirty="0">
                <a:solidFill>
                  <a:srgbClr val="161249"/>
                </a:solidFill>
                <a:latin typeface="BOGHJD+ArialMT"/>
                <a:cs typeface="BOGHJD+ArialMT"/>
              </a:rPr>
              <a:t>- I - </a:t>
            </a:r>
            <a:r>
              <a:rPr sz="1400" b="1" dirty="0">
                <a:solidFill>
                  <a:srgbClr val="161249"/>
                </a:solidFill>
                <a:latin typeface="FLWDDF+Arial-BoldMT"/>
                <a:cs typeface="FLWDDF+Arial-BoldMT"/>
              </a:rPr>
              <a:t>Interesse </a:t>
            </a:r>
            <a:r>
              <a:rPr sz="1400" dirty="0">
                <a:solidFill>
                  <a:srgbClr val="161249"/>
                </a:solidFill>
                <a:latin typeface="BOGHJD+ArialMT"/>
                <a:cs typeface="BOGHJD+ArialMT"/>
              </a:rPr>
              <a:t>wekken (60% van het bericht)</a:t>
            </a:r>
          </a:p>
          <a:p>
            <a:pPr marL="0" marR="0">
              <a:lnSpc>
                <a:spcPts val="1679"/>
              </a:lnSpc>
              <a:spcBef>
                <a:spcPts val="0"/>
              </a:spcBef>
              <a:spcAft>
                <a:spcPts val="0"/>
              </a:spcAft>
            </a:pPr>
            <a:r>
              <a:rPr sz="1400" dirty="0">
                <a:solidFill>
                  <a:srgbClr val="161249"/>
                </a:solidFill>
                <a:latin typeface="BOGHJD+ArialMT"/>
                <a:cs typeface="BOGHJD+ArialMT"/>
              </a:rPr>
              <a:t>- D - Wakker </a:t>
            </a:r>
            <a:r>
              <a:rPr sz="1400" b="1" dirty="0">
                <a:solidFill>
                  <a:srgbClr val="161249"/>
                </a:solidFill>
                <a:latin typeface="FLWDDF+Arial-BoldMT"/>
                <a:cs typeface="FLWDDF+Arial-BoldMT"/>
              </a:rPr>
              <a:t>Verlangen </a:t>
            </a:r>
            <a:r>
              <a:rPr sz="1400" dirty="0">
                <a:solidFill>
                  <a:srgbClr val="161249"/>
                </a:solidFill>
                <a:latin typeface="BOGHJD+ArialMT"/>
                <a:cs typeface="BOGHJD+ArialMT"/>
              </a:rPr>
              <a:t>(20% van de boodschap)</a:t>
            </a:r>
          </a:p>
          <a:p>
            <a:pPr marL="0" marR="0">
              <a:lnSpc>
                <a:spcPts val="1679"/>
              </a:lnSpc>
              <a:spcBef>
                <a:spcPts val="0"/>
              </a:spcBef>
              <a:spcAft>
                <a:spcPts val="0"/>
              </a:spcAft>
            </a:pPr>
            <a:r>
              <a:rPr sz="1400" dirty="0">
                <a:solidFill>
                  <a:srgbClr val="161249"/>
                </a:solidFill>
                <a:latin typeface="BOGHJD+ArialMT"/>
                <a:cs typeface="BOGHJD+ArialMT"/>
              </a:rPr>
              <a:t>- A - Leidt tot </a:t>
            </a:r>
            <a:r>
              <a:rPr sz="1400" b="1" dirty="0">
                <a:solidFill>
                  <a:srgbClr val="161249"/>
                </a:solidFill>
                <a:latin typeface="FLWDDF+Arial-BoldMT"/>
                <a:cs typeface="FLWDDF+Arial-BoldMT"/>
              </a:rPr>
              <a:t>actie </a:t>
            </a:r>
            <a:r>
              <a:rPr sz="1400" dirty="0">
                <a:solidFill>
                  <a:srgbClr val="161249"/>
                </a:solidFill>
                <a:latin typeface="BOGHJD+ArialMT"/>
                <a:cs typeface="BOGHJD+ArialMT"/>
              </a:rPr>
              <a:t>(10% van het bericht)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315797" y="171460"/>
            <a:ext cx="8144635" cy="348942"/>
          </a:xfrm>
          <a:prstGeom prst="rect">
            <a:avLst/>
          </a:prstGeom>
        </p:spPr>
        <p:txBody>
          <a:bodyPr vert="horz" wrap="square" lIns="0" tIns="0" rIns="0" bIns="0" rtlCol="0">
            <a:spAutoFit/>
          </a:bodyPr>
          <a:lstStyle/>
          <a:p>
            <a:pPr marL="0" marR="0">
              <a:lnSpc>
                <a:spcPts val="2904"/>
              </a:lnSpc>
              <a:spcBef>
                <a:spcPts val="0"/>
              </a:spcBef>
              <a:spcAft>
                <a:spcPts val="0"/>
              </a:spcAft>
            </a:pPr>
            <a:r>
              <a:rPr sz="2000" b="1" dirty="0">
                <a:solidFill>
                  <a:srgbClr val="161249"/>
                </a:solidFill>
                <a:latin typeface="FLWDDF+Arial-BoldMT"/>
                <a:cs typeface="FLWDDF+Arial-BoldMT"/>
              </a:rPr>
              <a:t>Content creëren met behulp van de AIDA-methodologie</a:t>
            </a:r>
          </a:p>
        </p:txBody>
      </p:sp>
      <p:sp>
        <p:nvSpPr>
          <p:cNvPr id="4" name="object 4"/>
          <p:cNvSpPr txBox="1"/>
          <p:nvPr/>
        </p:nvSpPr>
        <p:spPr>
          <a:xfrm>
            <a:off x="1187624" y="502534"/>
            <a:ext cx="5185410"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b="1" dirty="0">
                <a:solidFill>
                  <a:srgbClr val="D12477"/>
                </a:solidFill>
                <a:latin typeface="FLWDDF+Arial-BoldMT"/>
                <a:cs typeface="FLWDDF+Arial-BoldMT"/>
              </a:rPr>
              <a:t>De PG in gezondheidsmanagement voor wie wil evolueren</a:t>
            </a:r>
          </a:p>
        </p:txBody>
      </p:sp>
      <p:sp>
        <p:nvSpPr>
          <p:cNvPr id="5" name="object 5"/>
          <p:cNvSpPr txBox="1"/>
          <p:nvPr/>
        </p:nvSpPr>
        <p:spPr>
          <a:xfrm>
            <a:off x="402830" y="754862"/>
            <a:ext cx="7608487" cy="461665"/>
          </a:xfrm>
          <a:prstGeom prst="rect">
            <a:avLst/>
          </a:prstGeom>
        </p:spPr>
        <p:txBody>
          <a:bodyPr vert="horz" wrap="square" lIns="0" tIns="0" rIns="0" bIns="0" rtlCol="0">
            <a:spAutoFit/>
          </a:bodyPr>
          <a:lstStyle/>
          <a:p>
            <a:pPr marL="0" marR="0">
              <a:lnSpc>
                <a:spcPts val="1228"/>
              </a:lnSpc>
              <a:spcBef>
                <a:spcPts val="0"/>
              </a:spcBef>
              <a:spcAft>
                <a:spcPts val="0"/>
              </a:spcAft>
            </a:pPr>
            <a:r>
              <a:rPr sz="1100" dirty="0">
                <a:solidFill>
                  <a:srgbClr val="161249"/>
                </a:solidFill>
                <a:latin typeface="BOGHJD+ArialMT"/>
                <a:cs typeface="BOGHJD+ArialMT"/>
              </a:rPr>
              <a:t>De gezondheidszorg is een van de snelst </a:t>
            </a:r>
            <a:r>
              <a:rPr sz="1100" dirty="0" err="1">
                <a:solidFill>
                  <a:srgbClr val="161249"/>
                </a:solidFill>
                <a:latin typeface="BOGHJD+ArialMT"/>
                <a:cs typeface="BOGHJD+ArialMT"/>
              </a:rPr>
              <a:t>groeiende</a:t>
            </a:r>
            <a:r>
              <a:rPr sz="1100" dirty="0">
                <a:solidFill>
                  <a:srgbClr val="161249"/>
                </a:solidFill>
                <a:latin typeface="BOGHJD+ArialMT"/>
                <a:cs typeface="BOGHJD+ArialMT"/>
              </a:rPr>
              <a:t> </a:t>
            </a:r>
            <a:r>
              <a:rPr lang="de-DE" sz="1100" dirty="0" err="1">
                <a:solidFill>
                  <a:srgbClr val="161249"/>
                </a:solidFill>
                <a:latin typeface="BOGHJD+ArialMT"/>
                <a:cs typeface="BOGHJD+ArialMT"/>
              </a:rPr>
              <a:t>sector</a:t>
            </a:r>
            <a:r>
              <a:rPr sz="1100" dirty="0">
                <a:solidFill>
                  <a:srgbClr val="161249"/>
                </a:solidFill>
                <a:latin typeface="BOGHJD+ArialMT"/>
                <a:cs typeface="BOGHJD+ArialMT"/>
              </a:rPr>
              <a:t> in Portugal. Als je al in deze sector werkt of wilt gaan werken, wat zijn dan de volgende </a:t>
            </a:r>
            <a:r>
              <a:rPr sz="1100" dirty="0" err="1">
                <a:solidFill>
                  <a:srgbClr val="161249"/>
                </a:solidFill>
                <a:latin typeface="BOGHJD+ArialMT"/>
                <a:cs typeface="BOGHJD+ArialMT"/>
              </a:rPr>
              <a:t>mogelijkheden</a:t>
            </a:r>
            <a:r>
              <a:rPr sz="1100" dirty="0">
                <a:solidFill>
                  <a:srgbClr val="161249"/>
                </a:solidFill>
                <a:latin typeface="BOGHJD+ArialMT"/>
                <a:cs typeface="BOGHJD+ArialMT"/>
              </a:rPr>
              <a:t>?</a:t>
            </a:r>
            <a:r>
              <a:rPr lang="de-DE" sz="1100" dirty="0">
                <a:solidFill>
                  <a:srgbClr val="161249"/>
                </a:solidFill>
                <a:latin typeface="BOGHJD+ArialMT"/>
                <a:cs typeface="BOGHJD+ArialMT"/>
              </a:rPr>
              <a:t> W</a:t>
            </a:r>
            <a:r>
              <a:rPr sz="1100" dirty="0">
                <a:solidFill>
                  <a:srgbClr val="161249"/>
                </a:solidFill>
                <a:latin typeface="BOGHJD+ArialMT"/>
                <a:cs typeface="BOGHJD+ArialMT"/>
              </a:rPr>
              <a:t>at je doet om je training te verbeteren? Als je niets doet, zal er niets veranderen.</a:t>
            </a:r>
          </a:p>
        </p:txBody>
      </p:sp>
      <p:sp>
        <p:nvSpPr>
          <p:cNvPr id="6" name="object 6"/>
          <p:cNvSpPr txBox="1"/>
          <p:nvPr/>
        </p:nvSpPr>
        <p:spPr>
          <a:xfrm>
            <a:off x="8555799" y="817610"/>
            <a:ext cx="352487" cy="1644162"/>
          </a:xfrm>
          <a:prstGeom prst="rect">
            <a:avLst/>
          </a:prstGeom>
        </p:spPr>
        <p:txBody>
          <a:bodyPr vert="horz" wrap="square" lIns="0" tIns="0" rIns="0" bIns="0" rtlCol="0">
            <a:spAutoFit/>
          </a:bodyPr>
          <a:lstStyle/>
          <a:p>
            <a:pPr marL="0" marR="0">
              <a:lnSpc>
                <a:spcPts val="2454"/>
              </a:lnSpc>
              <a:spcBef>
                <a:spcPts val="0"/>
              </a:spcBef>
              <a:spcAft>
                <a:spcPts val="0"/>
              </a:spcAft>
            </a:pPr>
            <a:r>
              <a:rPr sz="2600" b="1" dirty="0">
                <a:solidFill>
                  <a:srgbClr val="FF0000"/>
                </a:solidFill>
                <a:latin typeface="Calibri"/>
                <a:cs typeface="Calibri"/>
              </a:rPr>
              <a:t>A</a:t>
            </a:r>
          </a:p>
          <a:p>
            <a:pPr marL="51255" marR="0">
              <a:lnSpc>
                <a:spcPts val="2454"/>
              </a:lnSpc>
              <a:spcBef>
                <a:spcPts val="7688"/>
              </a:spcBef>
              <a:spcAft>
                <a:spcPts val="0"/>
              </a:spcAft>
            </a:pPr>
            <a:r>
              <a:rPr sz="2600" b="1" dirty="0">
                <a:solidFill>
                  <a:srgbClr val="FF0000"/>
                </a:solidFill>
                <a:latin typeface="Calibri"/>
                <a:cs typeface="Calibri"/>
              </a:rPr>
              <a:t>I</a:t>
            </a:r>
          </a:p>
        </p:txBody>
      </p:sp>
      <p:sp>
        <p:nvSpPr>
          <p:cNvPr id="7" name="object 7"/>
          <p:cNvSpPr txBox="1"/>
          <p:nvPr/>
        </p:nvSpPr>
        <p:spPr>
          <a:xfrm>
            <a:off x="402830" y="1267069"/>
            <a:ext cx="7608487" cy="2000548"/>
          </a:xfrm>
          <a:prstGeom prst="rect">
            <a:avLst/>
          </a:prstGeom>
        </p:spPr>
        <p:txBody>
          <a:bodyPr vert="horz" wrap="square" lIns="0" tIns="0" rIns="0" bIns="0" rtlCol="0">
            <a:spAutoFit/>
          </a:bodyPr>
          <a:lstStyle/>
          <a:p>
            <a:pPr marL="0" marR="0">
              <a:lnSpc>
                <a:spcPts val="1228"/>
              </a:lnSpc>
              <a:spcBef>
                <a:spcPts val="0"/>
              </a:spcBef>
              <a:spcAft>
                <a:spcPts val="0"/>
              </a:spcAft>
            </a:pPr>
            <a:r>
              <a:rPr lang="nl-NL" sz="1100" dirty="0">
                <a:solidFill>
                  <a:srgbClr val="161249"/>
                </a:solidFill>
                <a:latin typeface="BOGHJD+ArialMT"/>
                <a:cs typeface="BOGHJD+ArialMT"/>
              </a:rPr>
              <a:t>Investering in onderwijs is een voortdurende behoefte voor een professional die wil opvallen. Op zijn beurt leiden de verschillende configuraties van de gezondheidseenheden en de complexiteit van het nationale gezondheidssysteem ertoe dat het management en de gezondheidseenheden gedwongen worden om transversale competenties van strategisch management, human resources management en marketing te hebben. In feite hebben de toegang van gebruikers tot informatie en de mogelijkheid om te kiezen tussen verschillende aanbieders van gezondheidsdiensten deze markt steeds competitiever gemaakt. In deze context heeft het beheer van gezondheidsfaciliteiten een zeer duidelijk doel: ervoor zorgen dat de gezondheidszorg op gecoördineerde wijze wordt verstrekt door middel van efficiënt beheer van middelen. Ondanks dit is management misschien wel een van de laatste opties als het gaat om loopbanen die verband houden met gezondheid. Toch neemt een manager of directeur van gezondheidsfaciliteiten een sleutelrol op zich. Zijn vermogen om teams te beheren, de uitdagingen van financieel en budgetbeheer te begrijpen, gegevens te analyseren en beslissingen te nemen, de organisatorische en marketingstrategie te definiëren, het productiesysteem te kunnen organiseren, en de nieuwe technologieën toegepast in de gezondheid te kennen en te gebruiken, zal helpen dat de gezondheidseenheden die ze beheren efficiënter, effectiever en competitiever zijn.</a:t>
            </a:r>
            <a:endParaRPr sz="1100" dirty="0">
              <a:solidFill>
                <a:srgbClr val="161249"/>
              </a:solidFill>
              <a:latin typeface="BOGHJD+ArialMT"/>
              <a:cs typeface="BOGHJD+ArialMT"/>
            </a:endParaRPr>
          </a:p>
        </p:txBody>
      </p:sp>
      <p:sp>
        <p:nvSpPr>
          <p:cNvPr id="8" name="object 8"/>
          <p:cNvSpPr txBox="1"/>
          <p:nvPr/>
        </p:nvSpPr>
        <p:spPr>
          <a:xfrm>
            <a:off x="402830" y="3279269"/>
            <a:ext cx="7608487" cy="1692771"/>
          </a:xfrm>
          <a:prstGeom prst="rect">
            <a:avLst/>
          </a:prstGeom>
        </p:spPr>
        <p:txBody>
          <a:bodyPr vert="horz" wrap="square" lIns="0" tIns="0" rIns="0" bIns="0" rtlCol="0">
            <a:spAutoFit/>
          </a:bodyPr>
          <a:lstStyle/>
          <a:p>
            <a:pPr marL="0" marR="0">
              <a:lnSpc>
                <a:spcPts val="1228"/>
              </a:lnSpc>
              <a:spcBef>
                <a:spcPts val="0"/>
              </a:spcBef>
              <a:spcAft>
                <a:spcPts val="0"/>
              </a:spcAft>
            </a:pPr>
            <a:r>
              <a:rPr lang="nl-NL" sz="1100" dirty="0">
                <a:solidFill>
                  <a:srgbClr val="161249"/>
                </a:solidFill>
                <a:latin typeface="BOGHJD+ArialMT"/>
                <a:cs typeface="BOGHJD+ArialMT"/>
              </a:rPr>
              <a:t>Om haar vaardigheden op het gebied van gezondheidsbeheer te kunnen ontwikkelen, heeft DEMS Academy een postdoctoraal programma gelanceerd op het gebied van organisatie en beheer van gezondheidsinstellingen. Dit programma is uniek in het land en heeft een docentenkorps dat bestaat uit professionals op het gebied en ook academici met professionele ervaring, gespecialiseerd in de gezondheidssector. Je krijgt de kans om te beginnen met het beheren op het gebied van gezondheid, met de focus op strategie, het verbeteren van de kwaliteit van dienstverlening en met de beste financiële resultaten ooit.</a:t>
            </a:r>
          </a:p>
          <a:p>
            <a:pPr marL="0" marR="0">
              <a:lnSpc>
                <a:spcPts val="1228"/>
              </a:lnSpc>
              <a:spcBef>
                <a:spcPts val="0"/>
              </a:spcBef>
              <a:spcAft>
                <a:spcPts val="0"/>
              </a:spcAft>
            </a:pPr>
            <a:endParaRPr lang="nl-NL" sz="1100" dirty="0">
              <a:solidFill>
                <a:srgbClr val="161249"/>
              </a:solidFill>
              <a:latin typeface="BOGHJD+ArialMT"/>
              <a:cs typeface="BOGHJD+ArialMT"/>
            </a:endParaRPr>
          </a:p>
          <a:p>
            <a:pPr marL="0" marR="0">
              <a:lnSpc>
                <a:spcPts val="1228"/>
              </a:lnSpc>
              <a:spcBef>
                <a:spcPts val="0"/>
              </a:spcBef>
              <a:spcAft>
                <a:spcPts val="0"/>
              </a:spcAft>
            </a:pPr>
            <a:endParaRPr lang="nl-NL" sz="1100" dirty="0">
              <a:solidFill>
                <a:srgbClr val="161249"/>
              </a:solidFill>
              <a:latin typeface="BOGHJD+ArialMT"/>
              <a:cs typeface="BOGHJD+ArialMT"/>
            </a:endParaRPr>
          </a:p>
          <a:p>
            <a:pPr marL="0" marR="0">
              <a:lnSpc>
                <a:spcPts val="1228"/>
              </a:lnSpc>
              <a:spcBef>
                <a:spcPts val="0"/>
              </a:spcBef>
              <a:spcAft>
                <a:spcPts val="0"/>
              </a:spcAft>
            </a:pPr>
            <a:endParaRPr lang="nl-NL" sz="1100" dirty="0">
              <a:solidFill>
                <a:srgbClr val="161249"/>
              </a:solidFill>
              <a:latin typeface="BOGHJD+ArialMT"/>
              <a:cs typeface="BOGHJD+ArialMT"/>
            </a:endParaRPr>
          </a:p>
          <a:p>
            <a:pPr marL="0" marR="0">
              <a:lnSpc>
                <a:spcPts val="1228"/>
              </a:lnSpc>
              <a:spcBef>
                <a:spcPts val="0"/>
              </a:spcBef>
              <a:spcAft>
                <a:spcPts val="0"/>
              </a:spcAft>
            </a:pPr>
            <a:endParaRPr lang="nl-NL" sz="1100" dirty="0">
              <a:solidFill>
                <a:srgbClr val="161249"/>
              </a:solidFill>
              <a:latin typeface="BOGHJD+ArialMT"/>
              <a:cs typeface="BOGHJD+ArialMT"/>
            </a:endParaRPr>
          </a:p>
          <a:p>
            <a:pPr marL="0" marR="0">
              <a:lnSpc>
                <a:spcPts val="1228"/>
              </a:lnSpc>
              <a:spcBef>
                <a:spcPts val="0"/>
              </a:spcBef>
              <a:spcAft>
                <a:spcPts val="0"/>
              </a:spcAft>
            </a:pPr>
            <a:endParaRPr lang="nl-NL" sz="1100" dirty="0">
              <a:solidFill>
                <a:srgbClr val="161249"/>
              </a:solidFill>
              <a:latin typeface="BOGHJD+ArialMT"/>
              <a:cs typeface="BOGHJD+ArialMT"/>
            </a:endParaRPr>
          </a:p>
        </p:txBody>
      </p:sp>
      <p:sp>
        <p:nvSpPr>
          <p:cNvPr id="9" name="object 9"/>
          <p:cNvSpPr txBox="1"/>
          <p:nvPr/>
        </p:nvSpPr>
        <p:spPr>
          <a:xfrm>
            <a:off x="8550673" y="3609604"/>
            <a:ext cx="360548" cy="1003534"/>
          </a:xfrm>
          <a:prstGeom prst="rect">
            <a:avLst/>
          </a:prstGeom>
        </p:spPr>
        <p:txBody>
          <a:bodyPr vert="horz" wrap="square" lIns="0" tIns="0" rIns="0" bIns="0" rtlCol="0">
            <a:spAutoFit/>
          </a:bodyPr>
          <a:lstStyle/>
          <a:p>
            <a:pPr marL="0" marR="0">
              <a:lnSpc>
                <a:spcPts val="2454"/>
              </a:lnSpc>
              <a:spcBef>
                <a:spcPts val="0"/>
              </a:spcBef>
              <a:spcAft>
                <a:spcPts val="0"/>
              </a:spcAft>
            </a:pPr>
            <a:r>
              <a:rPr sz="2600" b="1" dirty="0">
                <a:solidFill>
                  <a:srgbClr val="FF0000"/>
                </a:solidFill>
                <a:latin typeface="Calibri"/>
                <a:cs typeface="Calibri"/>
              </a:rPr>
              <a:t>D</a:t>
            </a:r>
          </a:p>
          <a:p>
            <a:pPr marL="5126" marR="0">
              <a:lnSpc>
                <a:spcPts val="2454"/>
              </a:lnSpc>
              <a:spcBef>
                <a:spcPts val="2643"/>
              </a:spcBef>
              <a:spcAft>
                <a:spcPts val="0"/>
              </a:spcAft>
            </a:pPr>
            <a:r>
              <a:rPr sz="2600" b="1" dirty="0">
                <a:solidFill>
                  <a:srgbClr val="FF0000"/>
                </a:solidFill>
                <a:latin typeface="Calibri"/>
                <a:cs typeface="Calibri"/>
              </a:rPr>
              <a:t>A</a:t>
            </a:r>
          </a:p>
        </p:txBody>
      </p:sp>
      <p:sp>
        <p:nvSpPr>
          <p:cNvPr id="10" name="object 10"/>
          <p:cNvSpPr txBox="1"/>
          <p:nvPr/>
        </p:nvSpPr>
        <p:spPr>
          <a:xfrm>
            <a:off x="402830" y="4192307"/>
            <a:ext cx="7784642" cy="194171"/>
          </a:xfrm>
          <a:prstGeom prst="rect">
            <a:avLst/>
          </a:prstGeom>
        </p:spPr>
        <p:txBody>
          <a:bodyPr vert="horz" wrap="square" lIns="0" tIns="0" rIns="0" bIns="0" rtlCol="0">
            <a:spAutoFit/>
          </a:bodyPr>
          <a:lstStyle/>
          <a:p>
            <a:pPr marL="0" marR="0">
              <a:lnSpc>
                <a:spcPts val="1228"/>
              </a:lnSpc>
              <a:spcBef>
                <a:spcPts val="0"/>
              </a:spcBef>
              <a:spcAft>
                <a:spcPts val="0"/>
              </a:spcAft>
            </a:pPr>
            <a:r>
              <a:rPr sz="1100" dirty="0">
                <a:solidFill>
                  <a:srgbClr val="161249"/>
                </a:solidFill>
                <a:latin typeface="BOGHJD+ArialMT"/>
                <a:cs typeface="BOGHJD+ArialMT"/>
              </a:rPr>
              <a:t>Meld je aan of vraag om meer informatie door op </a:t>
            </a:r>
            <a:r>
              <a:rPr sz="1100" u="sng" dirty="0">
                <a:solidFill>
                  <a:srgbClr val="161249"/>
                </a:solidFill>
                <a:latin typeface="BOGHJD+ArialMT"/>
                <a:cs typeface="BOGHJD+ArialMT"/>
              </a:rPr>
              <a:t>deze link te </a:t>
            </a:r>
            <a:r>
              <a:rPr sz="1100" dirty="0">
                <a:solidFill>
                  <a:srgbClr val="161249"/>
                </a:solidFill>
                <a:latin typeface="BOGHJD+ArialMT"/>
                <a:cs typeface="BOGHJD+ArialMT"/>
              </a:rPr>
              <a:t>klikken. Inschrijvingen zijn beperkt. Meld je vandaag aan, morgen is het misschien te laat.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257451"/>
            <a:ext cx="3995941" cy="461665"/>
          </a:xfrm>
          <a:prstGeom prst="rect">
            <a:avLst/>
          </a:prstGeom>
        </p:spPr>
        <p:txBody>
          <a:bodyPr vert="horz" wrap="square" lIns="0" tIns="0" rIns="0" bIns="0" rtlCol="0">
            <a:spAutoFit/>
          </a:bodyPr>
          <a:lstStyle/>
          <a:p>
            <a:pPr marL="0" marR="0">
              <a:lnSpc>
                <a:spcPts val="3575"/>
              </a:lnSpc>
              <a:spcBef>
                <a:spcPts val="0"/>
              </a:spcBef>
              <a:spcAft>
                <a:spcPts val="0"/>
              </a:spcAft>
            </a:pPr>
            <a:r>
              <a:rPr sz="3000" b="1" dirty="0">
                <a:solidFill>
                  <a:srgbClr val="161249"/>
                </a:solidFill>
                <a:latin typeface="FLWDDF+Arial-BoldMT"/>
                <a:cs typeface="FLWDDF+Arial-BoldMT"/>
              </a:rPr>
              <a:t>Handig </a:t>
            </a:r>
            <a:r>
              <a:rPr sz="3200" b="1" dirty="0">
                <a:solidFill>
                  <a:srgbClr val="161249"/>
                </a:solidFill>
                <a:latin typeface="FLWDDF+Arial-BoldMT"/>
                <a:cs typeface="FLWDDF+Arial-BoldMT"/>
              </a:rPr>
              <a:t>gereedschap</a:t>
            </a:r>
          </a:p>
        </p:txBody>
      </p:sp>
      <p:sp>
        <p:nvSpPr>
          <p:cNvPr id="4" name="object 4"/>
          <p:cNvSpPr txBox="1"/>
          <p:nvPr/>
        </p:nvSpPr>
        <p:spPr>
          <a:xfrm>
            <a:off x="720075" y="898538"/>
            <a:ext cx="1295400"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Buzzsumo</a:t>
            </a:r>
          </a:p>
        </p:txBody>
      </p:sp>
      <p:sp>
        <p:nvSpPr>
          <p:cNvPr id="5" name="object 5"/>
          <p:cNvSpPr txBox="1"/>
          <p:nvPr/>
        </p:nvSpPr>
        <p:spPr>
          <a:xfrm>
            <a:off x="720075" y="1121288"/>
            <a:ext cx="7827498" cy="692497"/>
          </a:xfrm>
          <a:prstGeom prst="rect">
            <a:avLst/>
          </a:prstGeom>
        </p:spPr>
        <p:txBody>
          <a:bodyPr vert="horz" wrap="square" lIns="0" tIns="0" rIns="0" bIns="0" rtlCol="0">
            <a:spAutoFit/>
          </a:bodyPr>
          <a:lstStyle/>
          <a:p>
            <a:pPr marL="0" marR="0">
              <a:lnSpc>
                <a:spcPts val="1787"/>
              </a:lnSpc>
              <a:spcBef>
                <a:spcPts val="0"/>
              </a:spcBef>
              <a:spcAft>
                <a:spcPts val="0"/>
              </a:spcAft>
            </a:pPr>
            <a:r>
              <a:rPr sz="1600" dirty="0">
                <a:solidFill>
                  <a:srgbClr val="161249"/>
                </a:solidFill>
                <a:latin typeface="BOGHJD+ArialMT"/>
                <a:cs typeface="BOGHJD+ArialMT"/>
              </a:rPr>
              <a:t>Het is niet altijd gemakkelijk om onderwerpen te vinden om nieuwe posts voor de blog te schrijven. Dit is een van de</a:t>
            </a:r>
            <a:r>
              <a:rPr lang="de-DE" sz="1600" dirty="0">
                <a:solidFill>
                  <a:srgbClr val="161249"/>
                </a:solidFill>
                <a:latin typeface="BOGHJD+ArialMT"/>
                <a:cs typeface="BOGHJD+ArialMT"/>
              </a:rPr>
              <a:t> </a:t>
            </a:r>
            <a:r>
              <a:rPr sz="1600" dirty="0">
                <a:solidFill>
                  <a:srgbClr val="161249"/>
                </a:solidFill>
                <a:latin typeface="BOGHJD+ArialMT"/>
                <a:cs typeface="BOGHJD+ArialMT"/>
              </a:rPr>
              <a:t>de grootste kopzorgen van bloggers. Het platform helpt deze taak op te lossen.</a:t>
            </a:r>
          </a:p>
        </p:txBody>
      </p:sp>
      <p:sp>
        <p:nvSpPr>
          <p:cNvPr id="6" name="object 6"/>
          <p:cNvSpPr txBox="1"/>
          <p:nvPr/>
        </p:nvSpPr>
        <p:spPr>
          <a:xfrm>
            <a:off x="720075" y="1796064"/>
            <a:ext cx="7827498" cy="692497"/>
          </a:xfrm>
          <a:prstGeom prst="rect">
            <a:avLst/>
          </a:prstGeom>
        </p:spPr>
        <p:txBody>
          <a:bodyPr vert="horz" wrap="square" lIns="0" tIns="0" rIns="0" bIns="0" rtlCol="0">
            <a:spAutoFit/>
          </a:bodyPr>
          <a:lstStyle/>
          <a:p>
            <a:pPr marL="0" marR="0">
              <a:lnSpc>
                <a:spcPts val="1787"/>
              </a:lnSpc>
              <a:spcBef>
                <a:spcPts val="0"/>
              </a:spcBef>
              <a:spcAft>
                <a:spcPts val="0"/>
              </a:spcAft>
            </a:pPr>
            <a:r>
              <a:rPr sz="1600" dirty="0">
                <a:solidFill>
                  <a:srgbClr val="161249"/>
                </a:solidFill>
                <a:latin typeface="BOGHJD+ArialMT"/>
                <a:cs typeface="BOGHJD+ArialMT"/>
              </a:rPr>
              <a:t>Typ gewoon een term in de zoekmachine die gerelateerd is aan de blog. </a:t>
            </a:r>
            <a:r>
              <a:rPr lang="nl-NL" sz="1600" dirty="0">
                <a:solidFill>
                  <a:srgbClr val="161249"/>
                </a:solidFill>
                <a:latin typeface="BOGHJD+ArialMT"/>
                <a:cs typeface="BOGHJD+ArialMT"/>
              </a:rPr>
              <a:t>Honderden blogresultaten worden onmiddellijk weergegeven, georganiseerd op basis van hun populariteit op sociale netwerken.</a:t>
            </a:r>
            <a:endParaRPr sz="1600" dirty="0">
              <a:solidFill>
                <a:srgbClr val="161249"/>
              </a:solidFill>
              <a:latin typeface="BOGHJD+ArialMT"/>
              <a:cs typeface="BOGHJD+ArialMT"/>
            </a:endParaRPr>
          </a:p>
        </p:txBody>
      </p:sp>
      <p:sp>
        <p:nvSpPr>
          <p:cNvPr id="7" name="object 7"/>
          <p:cNvSpPr txBox="1"/>
          <p:nvPr/>
        </p:nvSpPr>
        <p:spPr>
          <a:xfrm>
            <a:off x="720075" y="2604910"/>
            <a:ext cx="2055988"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Gek ei, Hotjar</a:t>
            </a:r>
          </a:p>
        </p:txBody>
      </p:sp>
      <p:sp>
        <p:nvSpPr>
          <p:cNvPr id="8" name="object 8"/>
          <p:cNvSpPr txBox="1"/>
          <p:nvPr/>
        </p:nvSpPr>
        <p:spPr>
          <a:xfrm>
            <a:off x="720075" y="2902488"/>
            <a:ext cx="7432275" cy="730969"/>
          </a:xfrm>
          <a:prstGeom prst="rect">
            <a:avLst/>
          </a:prstGeom>
        </p:spPr>
        <p:txBody>
          <a:bodyPr vert="horz" wrap="square" lIns="0" tIns="0" rIns="0" bIns="0" rtlCol="0">
            <a:spAutoFit/>
          </a:bodyPr>
          <a:lstStyle/>
          <a:p>
            <a:pPr marL="0" marR="0">
              <a:lnSpc>
                <a:spcPts val="1787"/>
              </a:lnSpc>
              <a:spcBef>
                <a:spcPts val="0"/>
              </a:spcBef>
              <a:spcAft>
                <a:spcPts val="0"/>
              </a:spcAft>
            </a:pPr>
            <a:r>
              <a:rPr sz="1600" dirty="0">
                <a:solidFill>
                  <a:srgbClr val="161249"/>
                </a:solidFill>
                <a:latin typeface="BOGHJD+ArialMT"/>
                <a:cs typeface="BOGHJD+ArialMT"/>
              </a:rPr>
              <a:t>Mensen voeren berichten in. Maar lezen ze het ook? Met de tool CrazyEgg kun je</a:t>
            </a:r>
          </a:p>
          <a:p>
            <a:pPr marL="0" marR="0">
              <a:lnSpc>
                <a:spcPts val="1787"/>
              </a:lnSpc>
              <a:spcBef>
                <a:spcPts val="324"/>
              </a:spcBef>
              <a:spcAft>
                <a:spcPts val="0"/>
              </a:spcAft>
            </a:pPr>
            <a:r>
              <a:rPr sz="1600" dirty="0">
                <a:solidFill>
                  <a:srgbClr val="161249"/>
                </a:solidFill>
                <a:latin typeface="BOGHJD+ArialMT"/>
                <a:cs typeface="BOGHJD+ArialMT"/>
              </a:rPr>
              <a:t>heat maps genereren die je laten zien of mensen aan het scrollen zijn op de </a:t>
            </a:r>
            <a:r>
              <a:rPr sz="1600" dirty="0" err="1">
                <a:solidFill>
                  <a:srgbClr val="161249"/>
                </a:solidFill>
                <a:latin typeface="BOGHJD+ArialMT"/>
                <a:cs typeface="BOGHJD+ArialMT"/>
              </a:rPr>
              <a:t>pagina</a:t>
            </a:r>
            <a:r>
              <a:rPr sz="1600" dirty="0">
                <a:solidFill>
                  <a:srgbClr val="161249"/>
                </a:solidFill>
                <a:latin typeface="BOGHJD+ArialMT"/>
                <a:cs typeface="BOGHJD+ArialMT"/>
              </a:rPr>
              <a:t> </a:t>
            </a:r>
            <a:r>
              <a:rPr sz="1600" dirty="0" err="1">
                <a:solidFill>
                  <a:srgbClr val="161249"/>
                </a:solidFill>
                <a:latin typeface="BOGHJD+ArialMT"/>
                <a:cs typeface="BOGHJD+ArialMT"/>
              </a:rPr>
              <a:t>en</a:t>
            </a:r>
            <a:r>
              <a:rPr lang="de-DE" sz="1600" dirty="0">
                <a:solidFill>
                  <a:srgbClr val="161249"/>
                </a:solidFill>
                <a:latin typeface="BOGHJD+ArialMT"/>
                <a:cs typeface="BOGHJD+ArialMT"/>
              </a:rPr>
              <a:t> </a:t>
            </a:r>
            <a:r>
              <a:rPr sz="1600" dirty="0">
                <a:solidFill>
                  <a:srgbClr val="161249"/>
                </a:solidFill>
                <a:latin typeface="BOGHJD+ArialMT"/>
                <a:cs typeface="BOGHJD+ArialMT"/>
              </a:rPr>
              <a:t>het artikel tot het einde lezen.</a:t>
            </a:r>
          </a:p>
        </p:txBody>
      </p:sp>
      <p:sp>
        <p:nvSpPr>
          <p:cNvPr id="9" name="object 9"/>
          <p:cNvSpPr txBox="1"/>
          <p:nvPr/>
        </p:nvSpPr>
        <p:spPr>
          <a:xfrm>
            <a:off x="720075" y="3770660"/>
            <a:ext cx="7522466" cy="461665"/>
          </a:xfrm>
          <a:prstGeom prst="rect">
            <a:avLst/>
          </a:prstGeom>
        </p:spPr>
        <p:txBody>
          <a:bodyPr vert="horz" wrap="square" lIns="0" tIns="0" rIns="0" bIns="0" rtlCol="0">
            <a:spAutoFit/>
          </a:bodyPr>
          <a:lstStyle/>
          <a:p>
            <a:pPr marL="0" marR="0">
              <a:lnSpc>
                <a:spcPts val="1787"/>
              </a:lnSpc>
              <a:spcBef>
                <a:spcPts val="0"/>
              </a:spcBef>
              <a:spcAft>
                <a:spcPts val="0"/>
              </a:spcAft>
            </a:pPr>
            <a:r>
              <a:rPr sz="1600" dirty="0">
                <a:solidFill>
                  <a:srgbClr val="161249"/>
                </a:solidFill>
                <a:latin typeface="BOGHJD+ArialMT"/>
                <a:cs typeface="BOGHJD+ArialMT"/>
              </a:rPr>
              <a:t>Het is ook een uitstekende bron voor mensen die banners willen testen of kleur </a:t>
            </a:r>
            <a:r>
              <a:rPr sz="1600" dirty="0" err="1">
                <a:solidFill>
                  <a:srgbClr val="161249"/>
                </a:solidFill>
                <a:latin typeface="BOGHJD+ArialMT"/>
                <a:cs typeface="BOGHJD+ArialMT"/>
              </a:rPr>
              <a:t>willen</a:t>
            </a:r>
            <a:r>
              <a:rPr sz="1600" dirty="0">
                <a:solidFill>
                  <a:srgbClr val="161249"/>
                </a:solidFill>
                <a:latin typeface="BOGHJD+ArialMT"/>
                <a:cs typeface="BOGHJD+ArialMT"/>
              </a:rPr>
              <a:t> </a:t>
            </a:r>
            <a:r>
              <a:rPr sz="1600" dirty="0" err="1">
                <a:solidFill>
                  <a:srgbClr val="161249"/>
                </a:solidFill>
                <a:latin typeface="BOGHJD+ArialMT"/>
                <a:cs typeface="BOGHJD+ArialMT"/>
              </a:rPr>
              <a:t>gebruiken</a:t>
            </a:r>
            <a:r>
              <a:rPr lang="de-DE" sz="1600" dirty="0">
                <a:solidFill>
                  <a:srgbClr val="161249"/>
                </a:solidFill>
                <a:latin typeface="BOGHJD+ArialMT"/>
                <a:cs typeface="BOGHJD+ArialMT"/>
              </a:rPr>
              <a:t> </a:t>
            </a:r>
            <a:r>
              <a:rPr sz="1600" dirty="0">
                <a:solidFill>
                  <a:srgbClr val="161249"/>
                </a:solidFill>
                <a:latin typeface="BOGHJD+ArialMT"/>
                <a:cs typeface="BOGHJD+ArialMT"/>
              </a:rPr>
              <a:t>op de blog.</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9183"/>
            <a:ext cx="889434"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E-mails</a:t>
            </a:r>
          </a:p>
        </p:txBody>
      </p:sp>
      <p:sp>
        <p:nvSpPr>
          <p:cNvPr id="4" name="object 4"/>
          <p:cNvSpPr txBox="1"/>
          <p:nvPr/>
        </p:nvSpPr>
        <p:spPr>
          <a:xfrm>
            <a:off x="720075" y="727571"/>
            <a:ext cx="7707856" cy="1025922"/>
          </a:xfrm>
          <a:prstGeom prst="rect">
            <a:avLst/>
          </a:prstGeom>
        </p:spPr>
        <p:txBody>
          <a:bodyPr vert="horz" wrap="square" lIns="0" tIns="0" rIns="0" bIns="0" rtlCol="0">
            <a:spAutoFit/>
          </a:bodyPr>
          <a:lstStyle/>
          <a:p>
            <a:pPr marL="0" marR="0">
              <a:lnSpc>
                <a:spcPts val="1564"/>
              </a:lnSpc>
              <a:spcBef>
                <a:spcPts val="0"/>
              </a:spcBef>
              <a:spcAft>
                <a:spcPts val="0"/>
              </a:spcAft>
            </a:pPr>
            <a:r>
              <a:rPr lang="nl-NL" sz="1400" dirty="0">
                <a:solidFill>
                  <a:srgbClr val="161249"/>
                </a:solidFill>
                <a:latin typeface="BOGHJD+ArialMT"/>
                <a:cs typeface="BOGHJD+ArialMT"/>
              </a:rPr>
              <a:t>E-mails blijven veel verkeer naar blogs brengen. Deze techniek mag niet worden onderschat vanwege wat er wordt gezegd over SPAM. Stel zorgvuldig de reeks e-mails op die je naar je volgers wilt sturen en zorg ervoor dat het actuele onderwerpen zijn. Let op! De beste openings- en klikfrequenties worden behaald wanneer een lezer zich abonneert op je nieuwsbrief. (In veel landen is het verboden om B2C-e-mails te sturen zonder toestemming van de ontvanger.)</a:t>
            </a:r>
            <a:endParaRPr sz="1400" dirty="0">
              <a:solidFill>
                <a:srgbClr val="161249"/>
              </a:solidFill>
              <a:latin typeface="BOGHJD+ArialMT"/>
              <a:cs typeface="BOGHJD+ArialMT"/>
            </a:endParaRPr>
          </a:p>
        </p:txBody>
      </p:sp>
      <p:sp>
        <p:nvSpPr>
          <p:cNvPr id="5" name="object 5"/>
          <p:cNvSpPr txBox="1"/>
          <p:nvPr/>
        </p:nvSpPr>
        <p:spPr>
          <a:xfrm>
            <a:off x="720075" y="1921705"/>
            <a:ext cx="7588374" cy="514103"/>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Tools zoals Aweber, E-goi en MailChimp detecteren ook fouten die kunnen worden verbeterd, in</a:t>
            </a:r>
          </a:p>
          <a:p>
            <a:pPr marL="0" marR="0">
              <a:lnSpc>
                <a:spcPts val="1564"/>
              </a:lnSpc>
              <a:spcBef>
                <a:spcPts val="569"/>
              </a:spcBef>
              <a:spcAft>
                <a:spcPts val="0"/>
              </a:spcAft>
            </a:pPr>
            <a:r>
              <a:rPr sz="1400" dirty="0">
                <a:solidFill>
                  <a:srgbClr val="161249"/>
                </a:solidFill>
                <a:latin typeface="BOGHJD+ArialMT"/>
                <a:cs typeface="BOGHJD+ArialMT"/>
              </a:rPr>
              <a:t>om de openingskoers te verhogen.</a:t>
            </a:r>
          </a:p>
        </p:txBody>
      </p:sp>
      <p:sp>
        <p:nvSpPr>
          <p:cNvPr id="6" name="object 6"/>
          <p:cNvSpPr txBox="1"/>
          <p:nvPr/>
        </p:nvSpPr>
        <p:spPr>
          <a:xfrm>
            <a:off x="720075" y="2620816"/>
            <a:ext cx="1956196"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GoogleAnalytics</a:t>
            </a:r>
          </a:p>
        </p:txBody>
      </p:sp>
      <p:sp>
        <p:nvSpPr>
          <p:cNvPr id="7" name="object 7"/>
          <p:cNvSpPr txBox="1"/>
          <p:nvPr/>
        </p:nvSpPr>
        <p:spPr>
          <a:xfrm>
            <a:off x="720075" y="2960063"/>
            <a:ext cx="7737344" cy="897682"/>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Onmisbaar hulpmiddel voor elke blog of website. Via deze gratis service van Google kun je het </a:t>
            </a:r>
            <a:r>
              <a:rPr sz="1400" dirty="0" err="1">
                <a:solidFill>
                  <a:srgbClr val="161249"/>
                </a:solidFill>
                <a:latin typeface="BOGHJD+ArialMT"/>
                <a:cs typeface="BOGHJD+ArialMT"/>
              </a:rPr>
              <a:t>volgende</a:t>
            </a:r>
            <a:r>
              <a:rPr sz="1400" dirty="0">
                <a:solidFill>
                  <a:srgbClr val="161249"/>
                </a:solidFill>
                <a:latin typeface="BOGHJD+ArialMT"/>
                <a:cs typeface="BOGHJD+ArialMT"/>
              </a:rPr>
              <a:t> </a:t>
            </a:r>
            <a:r>
              <a:rPr sz="1400" dirty="0" err="1">
                <a:solidFill>
                  <a:srgbClr val="161249"/>
                </a:solidFill>
                <a:latin typeface="BOGHJD+ArialMT"/>
                <a:cs typeface="BOGHJD+ArialMT"/>
              </a:rPr>
              <a:t>controleren</a:t>
            </a:r>
            <a:r>
              <a:rPr lang="de-DE" sz="1400" dirty="0">
                <a:solidFill>
                  <a:srgbClr val="161249"/>
                </a:solidFill>
                <a:latin typeface="BOGHJD+ArialMT"/>
                <a:cs typeface="BOGHJD+ArialMT"/>
              </a:rPr>
              <a:t> </a:t>
            </a:r>
            <a:r>
              <a:rPr sz="1400" dirty="0">
                <a:solidFill>
                  <a:srgbClr val="161249"/>
                </a:solidFill>
                <a:latin typeface="BOGHJD+ArialMT"/>
                <a:cs typeface="BOGHJD+ArialMT"/>
              </a:rPr>
              <a:t>hoe je pagina presteert </a:t>
            </a:r>
            <a:r>
              <a:rPr sz="1400" dirty="0" err="1">
                <a:solidFill>
                  <a:srgbClr val="161249"/>
                </a:solidFill>
                <a:latin typeface="BOGHJD+ArialMT"/>
                <a:cs typeface="BOGHJD+ArialMT"/>
              </a:rPr>
              <a:t>en</a:t>
            </a:r>
            <a:r>
              <a:rPr sz="1400" dirty="0">
                <a:solidFill>
                  <a:srgbClr val="161249"/>
                </a:solidFill>
                <a:latin typeface="BOGHJD+ArialMT"/>
                <a:cs typeface="BOGHJD+ArialMT"/>
              </a:rPr>
              <a:t> </a:t>
            </a:r>
            <a:r>
              <a:rPr lang="de-DE" sz="1400" dirty="0">
                <a:solidFill>
                  <a:srgbClr val="161249"/>
                </a:solidFill>
                <a:latin typeface="BOGHJD+ArialMT"/>
                <a:cs typeface="BOGHJD+ArialMT"/>
              </a:rPr>
              <a:t>je </a:t>
            </a:r>
            <a:r>
              <a:rPr sz="1400" dirty="0">
                <a:solidFill>
                  <a:srgbClr val="161249"/>
                </a:solidFill>
                <a:latin typeface="BOGHJD+ArialMT"/>
                <a:cs typeface="BOGHJD+ArialMT"/>
              </a:rPr>
              <a:t>leer</a:t>
            </a:r>
            <a:r>
              <a:rPr lang="de-DE" sz="1400" dirty="0">
                <a:solidFill>
                  <a:srgbClr val="161249"/>
                </a:solidFill>
                <a:latin typeface="BOGHJD+ArialMT"/>
                <a:cs typeface="BOGHJD+ArialMT"/>
              </a:rPr>
              <a:t>t</a:t>
            </a:r>
            <a:r>
              <a:rPr sz="1400" dirty="0">
                <a:solidFill>
                  <a:srgbClr val="161249"/>
                </a:solidFill>
                <a:latin typeface="BOGHJD+ArialMT"/>
                <a:cs typeface="BOGHJD+ArialMT"/>
              </a:rPr>
              <a:t> je doelgroep beter kennen.</a:t>
            </a:r>
          </a:p>
          <a:p>
            <a:pPr marL="0" marR="0">
              <a:lnSpc>
                <a:spcPts val="1564"/>
              </a:lnSpc>
              <a:spcBef>
                <a:spcPts val="619"/>
              </a:spcBef>
              <a:spcAft>
                <a:spcPts val="0"/>
              </a:spcAft>
            </a:pPr>
            <a:r>
              <a:rPr sz="1400" dirty="0">
                <a:solidFill>
                  <a:srgbClr val="161249"/>
                </a:solidFill>
                <a:latin typeface="BOGHJD+ArialMT"/>
                <a:cs typeface="BOGHJD+ArialMT"/>
              </a:rPr>
              <a:t>De dagelijkse analyse van de rapporten die door deze tool worden gegenereerd, is essentieel om een echt beeld te krijgen van de </a:t>
            </a:r>
            <a:r>
              <a:rPr sz="1400" dirty="0" err="1">
                <a:solidFill>
                  <a:srgbClr val="161249"/>
                </a:solidFill>
                <a:latin typeface="BOGHJD+ArialMT"/>
                <a:cs typeface="BOGHJD+ArialMT"/>
              </a:rPr>
              <a:t>situatie</a:t>
            </a:r>
            <a:r>
              <a:rPr lang="de-DE" sz="1400" dirty="0">
                <a:solidFill>
                  <a:srgbClr val="161249"/>
                </a:solidFill>
                <a:latin typeface="BOGHJD+ArialMT"/>
                <a:cs typeface="BOGHJD+ArialMT"/>
              </a:rPr>
              <a:t> en </a:t>
            </a:r>
            <a:r>
              <a:rPr sz="1400" dirty="0" err="1">
                <a:solidFill>
                  <a:srgbClr val="161249"/>
                </a:solidFill>
                <a:latin typeface="BOGHJD+ArialMT"/>
                <a:cs typeface="BOGHJD+ArialMT"/>
              </a:rPr>
              <a:t>perceptie</a:t>
            </a:r>
            <a:r>
              <a:rPr sz="1400" dirty="0">
                <a:solidFill>
                  <a:srgbClr val="161249"/>
                </a:solidFill>
                <a:latin typeface="BOGHJD+ArialMT"/>
                <a:cs typeface="BOGHJD+ArialMT"/>
              </a:rPr>
              <a:t> van de groei van de blog of website.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567748"/>
            <a:ext cx="1143037"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HelloPub</a:t>
            </a:r>
          </a:p>
        </p:txBody>
      </p:sp>
      <p:sp>
        <p:nvSpPr>
          <p:cNvPr id="4" name="object 4"/>
          <p:cNvSpPr txBox="1"/>
          <p:nvPr/>
        </p:nvSpPr>
        <p:spPr>
          <a:xfrm>
            <a:off x="720075" y="906136"/>
            <a:ext cx="7806534" cy="514103"/>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Ongeacht de nichemarkt hebben alle websites specifieke doelen, of ze nu converteren naar</a:t>
            </a:r>
          </a:p>
          <a:p>
            <a:pPr marL="0" marR="0">
              <a:lnSpc>
                <a:spcPts val="1564"/>
              </a:lnSpc>
              <a:spcBef>
                <a:spcPts val="569"/>
              </a:spcBef>
              <a:spcAft>
                <a:spcPts val="0"/>
              </a:spcAft>
            </a:pPr>
            <a:r>
              <a:rPr sz="1400" dirty="0">
                <a:solidFill>
                  <a:srgbClr val="161249"/>
                </a:solidFill>
                <a:latin typeface="BOGHJD+ArialMT"/>
                <a:cs typeface="BOGHJD+ArialMT"/>
              </a:rPr>
              <a:t>cash, het downloaden van een lead magnet of het klikken op een specifieke link.</a:t>
            </a:r>
          </a:p>
        </p:txBody>
      </p:sp>
      <p:sp>
        <p:nvSpPr>
          <p:cNvPr id="5" name="object 5"/>
          <p:cNvSpPr txBox="1"/>
          <p:nvPr/>
        </p:nvSpPr>
        <p:spPr>
          <a:xfrm>
            <a:off x="720075" y="1524372"/>
            <a:ext cx="7797765" cy="205184"/>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Om je te helpen begrijpen of je doelen worden bereikt, kun je de </a:t>
            </a:r>
            <a:r>
              <a:rPr sz="1400" dirty="0" err="1">
                <a:solidFill>
                  <a:srgbClr val="161249"/>
                </a:solidFill>
                <a:latin typeface="BOGHJD+ArialMT"/>
                <a:cs typeface="BOGHJD+ArialMT"/>
              </a:rPr>
              <a:t>HelloPub</a:t>
            </a:r>
            <a:r>
              <a:rPr lang="de-DE" sz="1400" dirty="0">
                <a:solidFill>
                  <a:srgbClr val="161249"/>
                </a:solidFill>
                <a:latin typeface="BOGHJD+ArialMT"/>
                <a:cs typeface="BOGHJD+ArialMT"/>
              </a:rPr>
              <a:t> </a:t>
            </a:r>
            <a:r>
              <a:rPr lang="de-DE" sz="1400" dirty="0" err="1">
                <a:solidFill>
                  <a:srgbClr val="161249"/>
                </a:solidFill>
                <a:latin typeface="BOGHJD+ArialMT"/>
                <a:cs typeface="BOGHJD+ArialMT"/>
              </a:rPr>
              <a:t>gebruiken</a:t>
            </a:r>
            <a:r>
              <a:rPr sz="1400" dirty="0">
                <a:solidFill>
                  <a:srgbClr val="161249"/>
                </a:solidFill>
                <a:latin typeface="BOGHJD+ArialMT"/>
                <a:cs typeface="BOGHJD+ArialMT"/>
              </a:rPr>
              <a:t>.</a:t>
            </a:r>
          </a:p>
        </p:txBody>
      </p:sp>
      <p:sp>
        <p:nvSpPr>
          <p:cNvPr id="6" name="object 6"/>
          <p:cNvSpPr txBox="1"/>
          <p:nvPr/>
        </p:nvSpPr>
        <p:spPr>
          <a:xfrm>
            <a:off x="720075" y="1865240"/>
            <a:ext cx="7569528" cy="410369"/>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Met de proefversie kun je een balk op het scherm installeren die je voortdurend op de hoogte </a:t>
            </a:r>
            <a:r>
              <a:rPr sz="1400" dirty="0" err="1">
                <a:solidFill>
                  <a:srgbClr val="161249"/>
                </a:solidFill>
                <a:latin typeface="BOGHJD+ArialMT"/>
                <a:cs typeface="BOGHJD+ArialMT"/>
              </a:rPr>
              <a:t>houdt</a:t>
            </a:r>
            <a:r>
              <a:rPr sz="1400" dirty="0">
                <a:solidFill>
                  <a:srgbClr val="161249"/>
                </a:solidFill>
                <a:latin typeface="BOGHJD+ArialMT"/>
                <a:cs typeface="BOGHJD+ArialMT"/>
              </a:rPr>
              <a:t> van</a:t>
            </a:r>
            <a:r>
              <a:rPr lang="de-DE" sz="1400" dirty="0">
                <a:solidFill>
                  <a:srgbClr val="161249"/>
                </a:solidFill>
                <a:latin typeface="BOGHJD+ArialMT"/>
                <a:cs typeface="BOGHJD+ArialMT"/>
              </a:rPr>
              <a:t> </a:t>
            </a:r>
            <a:r>
              <a:rPr sz="1400" dirty="0">
                <a:solidFill>
                  <a:srgbClr val="161249"/>
                </a:solidFill>
                <a:latin typeface="BOGHJD+ArialMT"/>
                <a:cs typeface="BOGHJD+ArialMT"/>
              </a:rPr>
              <a:t>hoe je blog presteert.</a:t>
            </a:r>
          </a:p>
        </p:txBody>
      </p:sp>
      <p:sp>
        <p:nvSpPr>
          <p:cNvPr id="7" name="object 7"/>
          <p:cNvSpPr txBox="1"/>
          <p:nvPr/>
        </p:nvSpPr>
        <p:spPr>
          <a:xfrm>
            <a:off x="720075" y="2715572"/>
            <a:ext cx="2208007"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Open Siteverkenner</a:t>
            </a:r>
          </a:p>
        </p:txBody>
      </p:sp>
      <p:sp>
        <p:nvSpPr>
          <p:cNvPr id="8" name="object 8"/>
          <p:cNvSpPr txBox="1"/>
          <p:nvPr/>
        </p:nvSpPr>
        <p:spPr>
          <a:xfrm>
            <a:off x="720075" y="3053960"/>
            <a:ext cx="7612750" cy="410369"/>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Deze software organiseert alle URL's van een bepaald domein en associeert de externe links (backlinks)</a:t>
            </a:r>
            <a:r>
              <a:rPr lang="de-DE" sz="1400" dirty="0">
                <a:solidFill>
                  <a:srgbClr val="161249"/>
                </a:solidFill>
                <a:latin typeface="BOGHJD+ArialMT"/>
                <a:cs typeface="BOGHJD+ArialMT"/>
              </a:rPr>
              <a:t> </a:t>
            </a:r>
            <a:r>
              <a:rPr sz="1400" dirty="0">
                <a:solidFill>
                  <a:srgbClr val="161249"/>
                </a:solidFill>
                <a:latin typeface="BOGHJD+ArialMT"/>
                <a:cs typeface="BOGHJD+ArialMT"/>
              </a:rPr>
              <a:t>die ernaar wijzen.</a:t>
            </a:r>
          </a:p>
        </p:txBody>
      </p:sp>
      <p:sp>
        <p:nvSpPr>
          <p:cNvPr id="9" name="object 9"/>
          <p:cNvSpPr txBox="1"/>
          <p:nvPr/>
        </p:nvSpPr>
        <p:spPr>
          <a:xfrm>
            <a:off x="720075" y="3672196"/>
            <a:ext cx="7499447" cy="410369"/>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Het is gemakkelijk om te zien welk soort berichten nieuwe bezoekers oplevert, en dan moet je inzetten op meer van dit soort </a:t>
            </a:r>
            <a:r>
              <a:rPr sz="1400" dirty="0" err="1">
                <a:solidFill>
                  <a:srgbClr val="161249"/>
                </a:solidFill>
                <a:latin typeface="BOGHJD+ArialMT"/>
                <a:cs typeface="BOGHJD+ArialMT"/>
              </a:rPr>
              <a:t>berichten</a:t>
            </a:r>
            <a:r>
              <a:rPr sz="1400" dirty="0">
                <a:solidFill>
                  <a:srgbClr val="161249"/>
                </a:solidFill>
                <a:latin typeface="BOGHJD+ArialMT"/>
                <a:cs typeface="BOGHJD+ArialMT"/>
              </a:rPr>
              <a: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406434" y="733195"/>
            <a:ext cx="1404316" cy="265112"/>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Snelle scheut</a:t>
            </a:r>
          </a:p>
        </p:txBody>
      </p:sp>
      <p:sp>
        <p:nvSpPr>
          <p:cNvPr id="4" name="object 4"/>
          <p:cNvSpPr txBox="1"/>
          <p:nvPr/>
        </p:nvSpPr>
        <p:spPr>
          <a:xfrm>
            <a:off x="406434" y="1062987"/>
            <a:ext cx="8063278" cy="410369"/>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Uitstekende tool die de prestaties van het blog evalueert en je in staat stelt om vergelijkingen te maken met 3</a:t>
            </a:r>
            <a:r>
              <a:rPr lang="de-DE" sz="1400" dirty="0">
                <a:solidFill>
                  <a:srgbClr val="161249"/>
                </a:solidFill>
                <a:latin typeface="BOGHJD+ArialMT"/>
                <a:cs typeface="BOGHJD+ArialMT"/>
              </a:rPr>
              <a:t> </a:t>
            </a:r>
            <a:r>
              <a:rPr sz="1400" dirty="0" err="1">
                <a:solidFill>
                  <a:srgbClr val="161249"/>
                </a:solidFill>
                <a:latin typeface="BOGHJD+ArialMT"/>
                <a:cs typeface="BOGHJD+ArialMT"/>
              </a:rPr>
              <a:t>concurrenten</a:t>
            </a:r>
            <a:r>
              <a:rPr sz="1400" dirty="0">
                <a:solidFill>
                  <a:srgbClr val="161249"/>
                </a:solidFill>
                <a:latin typeface="BOGHJD+ArialMT"/>
                <a:cs typeface="BOGHJD+ArialMT"/>
              </a:rPr>
              <a:t>.</a:t>
            </a:r>
          </a:p>
        </p:txBody>
      </p:sp>
      <p:sp>
        <p:nvSpPr>
          <p:cNvPr id="5" name="object 5"/>
          <p:cNvSpPr txBox="1"/>
          <p:nvPr/>
        </p:nvSpPr>
        <p:spPr>
          <a:xfrm>
            <a:off x="406434" y="1723895"/>
            <a:ext cx="8527131" cy="1641475"/>
          </a:xfrm>
          <a:prstGeom prst="rect">
            <a:avLst/>
          </a:prstGeom>
        </p:spPr>
        <p:txBody>
          <a:bodyPr vert="horz" wrap="square" lIns="0" tIns="0" rIns="0" bIns="0" rtlCol="0">
            <a:spAutoFit/>
          </a:bodyPr>
          <a:lstStyle/>
          <a:p>
            <a:pPr marL="0" marR="0">
              <a:lnSpc>
                <a:spcPts val="1564"/>
              </a:lnSpc>
              <a:spcBef>
                <a:spcPts val="0"/>
              </a:spcBef>
              <a:spcAft>
                <a:spcPts val="0"/>
              </a:spcAft>
            </a:pPr>
            <a:r>
              <a:rPr lang="nl-NL" sz="1400" dirty="0">
                <a:solidFill>
                  <a:srgbClr val="161249"/>
                </a:solidFill>
                <a:latin typeface="BOGHJD+ArialMT"/>
                <a:cs typeface="BOGHJD+ArialMT"/>
              </a:rPr>
              <a:t>Een van de functies die de meeste mensen niet kennen, is het begrijpen, via het tabblad "</a:t>
            </a:r>
            <a:r>
              <a:rPr lang="nl-NL" sz="1400" dirty="0" err="1">
                <a:solidFill>
                  <a:srgbClr val="161249"/>
                </a:solidFill>
                <a:latin typeface="BOGHJD+ArialMT"/>
                <a:cs typeface="BOGHJD+ArialMT"/>
              </a:rPr>
              <a:t>Social</a:t>
            </a:r>
            <a:r>
              <a:rPr lang="nl-NL" sz="1400" dirty="0">
                <a:solidFill>
                  <a:srgbClr val="161249"/>
                </a:solidFill>
                <a:latin typeface="BOGHJD+ArialMT"/>
                <a:cs typeface="BOGHJD+ArialMT"/>
              </a:rPr>
              <a:t> Media", welke berichten van de concurrentie steeds succesvoller worden op sociale netwerken. Met deze gegevens kun je ideeën opdoen voor wat je in de toekomst kunt doen.</a:t>
            </a:r>
          </a:p>
          <a:p>
            <a:pPr marL="0" marR="0">
              <a:lnSpc>
                <a:spcPts val="1564"/>
              </a:lnSpc>
              <a:spcBef>
                <a:spcPts val="0"/>
              </a:spcBef>
              <a:spcAft>
                <a:spcPts val="0"/>
              </a:spcAft>
            </a:pPr>
            <a:endParaRPr lang="nl-NL" sz="1400" dirty="0">
              <a:solidFill>
                <a:srgbClr val="161249"/>
              </a:solidFill>
              <a:latin typeface="BOGHJD+ArialMT"/>
              <a:cs typeface="BOGHJD+ArialMT"/>
            </a:endParaRPr>
          </a:p>
          <a:p>
            <a:pPr marL="0" marR="0">
              <a:lnSpc>
                <a:spcPts val="1564"/>
              </a:lnSpc>
              <a:spcBef>
                <a:spcPts val="0"/>
              </a:spcBef>
              <a:spcAft>
                <a:spcPts val="0"/>
              </a:spcAft>
            </a:pPr>
            <a:endParaRPr lang="nl-NL" sz="1400" dirty="0">
              <a:solidFill>
                <a:srgbClr val="161249"/>
              </a:solidFill>
              <a:latin typeface="BOGHJD+ArialMT"/>
              <a:cs typeface="BOGHJD+ArialMT"/>
            </a:endParaRPr>
          </a:p>
          <a:p>
            <a:pPr marL="0" marR="0">
              <a:lnSpc>
                <a:spcPts val="1564"/>
              </a:lnSpc>
              <a:spcBef>
                <a:spcPts val="0"/>
              </a:spcBef>
              <a:spcAft>
                <a:spcPts val="0"/>
              </a:spcAft>
            </a:pPr>
            <a:endParaRPr lang="nl-NL" sz="1400" dirty="0">
              <a:solidFill>
                <a:srgbClr val="161249"/>
              </a:solidFill>
              <a:latin typeface="BOGHJD+ArialMT"/>
              <a:cs typeface="BOGHJD+ArialMT"/>
            </a:endParaRPr>
          </a:p>
          <a:p>
            <a:pPr marL="0" marR="0">
              <a:lnSpc>
                <a:spcPts val="1564"/>
              </a:lnSpc>
              <a:spcBef>
                <a:spcPts val="0"/>
              </a:spcBef>
              <a:spcAft>
                <a:spcPts val="0"/>
              </a:spcAft>
            </a:pPr>
            <a:endParaRPr lang="nl-NL" sz="1400" dirty="0">
              <a:solidFill>
                <a:srgbClr val="161249"/>
              </a:solidFill>
              <a:latin typeface="BOGHJD+ArialMT"/>
              <a:cs typeface="BOGHJD+ArialMT"/>
            </a:endParaRPr>
          </a:p>
          <a:p>
            <a:pPr marL="0" marR="0">
              <a:lnSpc>
                <a:spcPts val="1564"/>
              </a:lnSpc>
              <a:spcBef>
                <a:spcPts val="0"/>
              </a:spcBef>
              <a:spcAft>
                <a:spcPts val="0"/>
              </a:spcAft>
            </a:pPr>
            <a:endParaRPr lang="nl-NL" sz="1400" dirty="0">
              <a:solidFill>
                <a:srgbClr val="161249"/>
              </a:solidFill>
              <a:latin typeface="BOGHJD+ArialMT"/>
              <a:cs typeface="BOGHJD+ArialMT"/>
            </a:endParaRPr>
          </a:p>
        </p:txBody>
      </p:sp>
      <p:sp>
        <p:nvSpPr>
          <p:cNvPr id="6" name="object 6"/>
          <p:cNvSpPr txBox="1"/>
          <p:nvPr/>
        </p:nvSpPr>
        <p:spPr>
          <a:xfrm>
            <a:off x="406434" y="2930295"/>
            <a:ext cx="1664035" cy="265112"/>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W3 Totale cache</a:t>
            </a:r>
          </a:p>
        </p:txBody>
      </p:sp>
      <p:sp>
        <p:nvSpPr>
          <p:cNvPr id="7" name="object 7"/>
          <p:cNvSpPr txBox="1"/>
          <p:nvPr/>
        </p:nvSpPr>
        <p:spPr>
          <a:xfrm>
            <a:off x="406434" y="3195407"/>
            <a:ext cx="5749742" cy="205184"/>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Eenvoudige tool die belooft de snelheid van een blog te verbeteren.</a:t>
            </a:r>
          </a:p>
        </p:txBody>
      </p:sp>
      <p:sp>
        <p:nvSpPr>
          <p:cNvPr id="8" name="object 8"/>
          <p:cNvSpPr txBox="1"/>
          <p:nvPr/>
        </p:nvSpPr>
        <p:spPr>
          <a:xfrm>
            <a:off x="406434" y="3622291"/>
            <a:ext cx="7735714"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Met deze tool hoef je maar een paar regels code toe te voegen en in een half dozijn klikken presteert je blog beter.</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32245"/>
            <a:ext cx="3059837" cy="46166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161249"/>
                </a:solidFill>
                <a:latin typeface="FLWDDF+Arial-BoldMT"/>
                <a:cs typeface="FLWDDF+Arial-BoldMT"/>
              </a:rPr>
              <a:t>Gereedschap</a:t>
            </a:r>
          </a:p>
        </p:txBody>
      </p:sp>
      <p:sp>
        <p:nvSpPr>
          <p:cNvPr id="4" name="object 4"/>
          <p:cNvSpPr txBox="1"/>
          <p:nvPr/>
        </p:nvSpPr>
        <p:spPr>
          <a:xfrm>
            <a:off x="733485" y="1040324"/>
            <a:ext cx="5638715" cy="256480"/>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Nog een Gerelateerde Berichten Plugin (YARPP)</a:t>
            </a:r>
          </a:p>
        </p:txBody>
      </p:sp>
      <p:sp>
        <p:nvSpPr>
          <p:cNvPr id="5" name="object 5"/>
          <p:cNvSpPr txBox="1"/>
          <p:nvPr/>
        </p:nvSpPr>
        <p:spPr>
          <a:xfrm>
            <a:off x="733485" y="1383760"/>
            <a:ext cx="7700164" cy="436017"/>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161249"/>
                </a:solidFill>
                <a:latin typeface="BOGHJD+ArialMT"/>
                <a:cs typeface="BOGHJD+ArialMT"/>
              </a:rPr>
              <a:t>Gerelateerde berichten weergeven is een geweldige manier om het verlaten van pagina's te </a:t>
            </a:r>
            <a:r>
              <a:rPr sz="1500" dirty="0" err="1">
                <a:solidFill>
                  <a:srgbClr val="161249"/>
                </a:solidFill>
                <a:latin typeface="BOGHJD+ArialMT"/>
                <a:cs typeface="BOGHJD+ArialMT"/>
              </a:rPr>
              <a:t>verminderen</a:t>
            </a:r>
            <a:r>
              <a:rPr sz="1500" dirty="0">
                <a:solidFill>
                  <a:srgbClr val="161249"/>
                </a:solidFill>
                <a:latin typeface="BOGHJD+ArialMT"/>
                <a:cs typeface="BOGHJD+ArialMT"/>
              </a:rPr>
              <a:t> door</a:t>
            </a:r>
            <a:r>
              <a:rPr lang="de-DE" sz="1500" dirty="0">
                <a:solidFill>
                  <a:srgbClr val="161249"/>
                </a:solidFill>
                <a:latin typeface="BOGHJD+ArialMT"/>
                <a:cs typeface="BOGHJD+ArialMT"/>
              </a:rPr>
              <a:t> </a:t>
            </a:r>
            <a:r>
              <a:rPr sz="1500" dirty="0">
                <a:solidFill>
                  <a:srgbClr val="161249"/>
                </a:solidFill>
                <a:latin typeface="BOGHJD+ArialMT"/>
                <a:cs typeface="BOGHJD+ArialMT"/>
              </a:rPr>
              <a:t>de lezer opties voor </a:t>
            </a:r>
            <a:r>
              <a:rPr sz="1500" dirty="0" err="1">
                <a:solidFill>
                  <a:srgbClr val="161249"/>
                </a:solidFill>
                <a:latin typeface="BOGHJD+ArialMT"/>
                <a:cs typeface="BOGHJD+ArialMT"/>
              </a:rPr>
              <a:t>vergelijkbare</a:t>
            </a:r>
            <a:r>
              <a:rPr sz="1500" dirty="0">
                <a:solidFill>
                  <a:srgbClr val="161249"/>
                </a:solidFill>
                <a:latin typeface="BOGHJD+ArialMT"/>
                <a:cs typeface="BOGHJD+ArialMT"/>
              </a:rPr>
              <a:t> </a:t>
            </a:r>
            <a:r>
              <a:rPr sz="1500" dirty="0" err="1">
                <a:solidFill>
                  <a:srgbClr val="161249"/>
                </a:solidFill>
                <a:latin typeface="BOGHJD+ArialMT"/>
                <a:cs typeface="BOGHJD+ArialMT"/>
              </a:rPr>
              <a:t>inhoud</a:t>
            </a:r>
            <a:r>
              <a:rPr lang="de-DE" sz="1500" dirty="0">
                <a:solidFill>
                  <a:srgbClr val="161249"/>
                </a:solidFill>
                <a:latin typeface="BOGHJD+ArialMT"/>
                <a:cs typeface="BOGHJD+ArialMT"/>
              </a:rPr>
              <a:t> </a:t>
            </a:r>
            <a:r>
              <a:rPr lang="de-DE" sz="1500" dirty="0" err="1">
                <a:solidFill>
                  <a:srgbClr val="161249"/>
                </a:solidFill>
                <a:latin typeface="BOGHJD+ArialMT"/>
                <a:cs typeface="BOGHJD+ArialMT"/>
              </a:rPr>
              <a:t>te</a:t>
            </a:r>
            <a:r>
              <a:rPr lang="de-DE" sz="1500" dirty="0">
                <a:solidFill>
                  <a:srgbClr val="161249"/>
                </a:solidFill>
                <a:latin typeface="BOGHJD+ArialMT"/>
                <a:cs typeface="BOGHJD+ArialMT"/>
              </a:rPr>
              <a:t> </a:t>
            </a:r>
            <a:r>
              <a:rPr lang="de-DE" sz="1500" dirty="0" err="1">
                <a:solidFill>
                  <a:srgbClr val="161249"/>
                </a:solidFill>
                <a:latin typeface="BOGHJD+ArialMT"/>
                <a:cs typeface="BOGHJD+ArialMT"/>
              </a:rPr>
              <a:t>bieden</a:t>
            </a:r>
            <a:r>
              <a:rPr sz="1500" dirty="0">
                <a:solidFill>
                  <a:srgbClr val="161249"/>
                </a:solidFill>
                <a:latin typeface="BOGHJD+ArialMT"/>
                <a:cs typeface="BOGHJD+ArialMT"/>
              </a:rPr>
              <a:t>.</a:t>
            </a:r>
          </a:p>
        </p:txBody>
      </p:sp>
      <p:sp>
        <p:nvSpPr>
          <p:cNvPr id="6" name="object 6"/>
          <p:cNvSpPr txBox="1"/>
          <p:nvPr/>
        </p:nvSpPr>
        <p:spPr>
          <a:xfrm>
            <a:off x="733485" y="1995716"/>
            <a:ext cx="7484174" cy="872034"/>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161249"/>
                </a:solidFill>
                <a:latin typeface="BOGHJD+ArialMT"/>
                <a:cs typeface="BOGHJD+ArialMT"/>
              </a:rPr>
              <a:t>De meeste WordPress-thema's hebben niet de mogelijkheid om gerelateerde berichten te plaatsen. Anderen </a:t>
            </a:r>
            <a:r>
              <a:rPr sz="1500" dirty="0" err="1">
                <a:solidFill>
                  <a:srgbClr val="161249"/>
                </a:solidFill>
                <a:latin typeface="BOGHJD+ArialMT"/>
                <a:cs typeface="BOGHJD+ArialMT"/>
              </a:rPr>
              <a:t>gebruiken</a:t>
            </a:r>
            <a:r>
              <a:rPr sz="1500" dirty="0">
                <a:solidFill>
                  <a:srgbClr val="161249"/>
                </a:solidFill>
                <a:latin typeface="BOGHJD+ArialMT"/>
                <a:cs typeface="BOGHJD+ArialMT"/>
              </a:rPr>
              <a:t> </a:t>
            </a:r>
            <a:r>
              <a:rPr sz="1500" dirty="0" err="1">
                <a:solidFill>
                  <a:srgbClr val="161249"/>
                </a:solidFill>
                <a:latin typeface="BOGHJD+ArialMT"/>
                <a:cs typeface="BOGHJD+ArialMT"/>
              </a:rPr>
              <a:t>hun</a:t>
            </a:r>
            <a:r>
              <a:rPr lang="de-DE" sz="1500" dirty="0">
                <a:solidFill>
                  <a:srgbClr val="161249"/>
                </a:solidFill>
                <a:latin typeface="BOGHJD+ArialMT"/>
                <a:cs typeface="BOGHJD+ArialMT"/>
              </a:rPr>
              <a:t> </a:t>
            </a:r>
            <a:r>
              <a:rPr sz="1500" dirty="0">
                <a:solidFill>
                  <a:srgbClr val="161249"/>
                </a:solidFill>
                <a:latin typeface="BOGHJD+ArialMT"/>
                <a:cs typeface="BOGHJD+ArialMT"/>
              </a:rPr>
              <a:t>eigen systeem, maar met zeer oppervlakkige criteria om de berichten te associëren en uiteindelijk </a:t>
            </a:r>
            <a:r>
              <a:rPr sz="1500" dirty="0" err="1">
                <a:solidFill>
                  <a:srgbClr val="161249"/>
                </a:solidFill>
                <a:latin typeface="BOGHJD+ArialMT"/>
                <a:cs typeface="BOGHJD+ArialMT"/>
              </a:rPr>
              <a:t>te</a:t>
            </a:r>
            <a:r>
              <a:rPr sz="1500" dirty="0">
                <a:solidFill>
                  <a:srgbClr val="161249"/>
                </a:solidFill>
                <a:latin typeface="BOGHJD+ArialMT"/>
                <a:cs typeface="BOGHJD+ArialMT"/>
              </a:rPr>
              <a:t> </a:t>
            </a:r>
            <a:r>
              <a:rPr sz="1500" dirty="0" err="1">
                <a:solidFill>
                  <a:srgbClr val="161249"/>
                </a:solidFill>
                <a:latin typeface="BOGHJD+ArialMT"/>
                <a:cs typeface="BOGHJD+ArialMT"/>
              </a:rPr>
              <a:t>verschijnen</a:t>
            </a:r>
            <a:r>
              <a:rPr lang="de-DE" sz="1500" dirty="0">
                <a:solidFill>
                  <a:srgbClr val="161249"/>
                </a:solidFill>
                <a:latin typeface="BOGHJD+ArialMT"/>
                <a:cs typeface="BOGHJD+ArialMT"/>
              </a:rPr>
              <a:t> </a:t>
            </a:r>
            <a:r>
              <a:rPr sz="1500" dirty="0" err="1">
                <a:solidFill>
                  <a:srgbClr val="161249"/>
                </a:solidFill>
                <a:latin typeface="BOGHJD+ArialMT"/>
                <a:cs typeface="BOGHJD+ArialMT"/>
              </a:rPr>
              <a:t>inhoud</a:t>
            </a:r>
            <a:r>
              <a:rPr sz="1500" dirty="0">
                <a:solidFill>
                  <a:srgbClr val="161249"/>
                </a:solidFill>
                <a:latin typeface="BOGHJD+ArialMT"/>
                <a:cs typeface="BOGHJD+ArialMT"/>
              </a:rPr>
              <a:t> die eigenlijk niet relevant is. Er zijn maar weinig thema's die dit efficiënt doen.</a:t>
            </a:r>
          </a:p>
        </p:txBody>
      </p:sp>
      <p:sp>
        <p:nvSpPr>
          <p:cNvPr id="7" name="object 7"/>
          <p:cNvSpPr txBox="1"/>
          <p:nvPr/>
        </p:nvSpPr>
        <p:spPr>
          <a:xfrm>
            <a:off x="733485" y="3049672"/>
            <a:ext cx="7622316" cy="654025"/>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161249"/>
                </a:solidFill>
                <a:latin typeface="BOGHJD+ArialMT"/>
                <a:cs typeface="BOGHJD+ArialMT"/>
              </a:rPr>
              <a:t>YARPP is een relatieplugin die leeftijdsgenoten vindt om aanbevelingen te doen. Het </a:t>
            </a:r>
            <a:r>
              <a:rPr sz="1500" dirty="0" err="1">
                <a:solidFill>
                  <a:srgbClr val="161249"/>
                </a:solidFill>
                <a:latin typeface="BOGHJD+ArialMT"/>
                <a:cs typeface="BOGHJD+ArialMT"/>
              </a:rPr>
              <a:t>heeft</a:t>
            </a:r>
            <a:r>
              <a:rPr sz="1500" dirty="0">
                <a:solidFill>
                  <a:srgbClr val="161249"/>
                </a:solidFill>
                <a:latin typeface="BOGHJD+ArialMT"/>
                <a:cs typeface="BOGHJD+ArialMT"/>
              </a:rPr>
              <a:t> </a:t>
            </a:r>
            <a:r>
              <a:rPr sz="1500" dirty="0" err="1">
                <a:solidFill>
                  <a:srgbClr val="161249"/>
                </a:solidFill>
                <a:latin typeface="BOGHJD+ArialMT"/>
                <a:cs typeface="BOGHJD+ArialMT"/>
              </a:rPr>
              <a:t>een</a:t>
            </a:r>
            <a:r>
              <a:rPr lang="de-DE" sz="1500" dirty="0">
                <a:solidFill>
                  <a:srgbClr val="161249"/>
                </a:solidFill>
                <a:latin typeface="BOGHJD+ArialMT"/>
                <a:cs typeface="BOGHJD+ArialMT"/>
              </a:rPr>
              <a:t> </a:t>
            </a:r>
            <a:r>
              <a:rPr sz="1500" dirty="0" err="1">
                <a:solidFill>
                  <a:srgbClr val="161249"/>
                </a:solidFill>
                <a:latin typeface="BOGHJD+ArialMT"/>
                <a:cs typeface="BOGHJD+ArialMT"/>
              </a:rPr>
              <a:t>geweldige</a:t>
            </a:r>
            <a:r>
              <a:rPr sz="1500" dirty="0">
                <a:solidFill>
                  <a:srgbClr val="161249"/>
                </a:solidFill>
                <a:latin typeface="BOGHJD+ArialMT"/>
                <a:cs typeface="BOGHJD+ArialMT"/>
              </a:rPr>
              <a:t> systeemsjablonen, waardoor het gemakkelijk aan te passen is aan het thema dat in </a:t>
            </a:r>
            <a:r>
              <a:rPr lang="de-DE" sz="1500" dirty="0">
                <a:solidFill>
                  <a:srgbClr val="161249"/>
                </a:solidFill>
                <a:latin typeface="BOGHJD+ArialMT"/>
                <a:cs typeface="BOGHJD+ArialMT"/>
              </a:rPr>
              <a:t>de</a:t>
            </a:r>
            <a:r>
              <a:rPr sz="1500" dirty="0">
                <a:solidFill>
                  <a:srgbClr val="161249"/>
                </a:solidFill>
                <a:latin typeface="BOGHJD+ArialMT"/>
                <a:cs typeface="BOGHJD+ArialMT"/>
              </a:rPr>
              <a:t> blog wordt gebruikt.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268287" y="695589"/>
            <a:ext cx="8738364" cy="862091"/>
          </a:xfrm>
          <a:prstGeom prst="rect">
            <a:avLst/>
          </a:prstGeom>
        </p:spPr>
        <p:txBody>
          <a:bodyPr vert="horz" wrap="square" lIns="0" tIns="0" rIns="0" bIns="0" rtlCol="0">
            <a:spAutoFit/>
          </a:bodyPr>
          <a:lstStyle/>
          <a:p>
            <a:pPr marL="248443" marR="0">
              <a:lnSpc>
                <a:spcPts val="3128"/>
              </a:lnSpc>
              <a:spcBef>
                <a:spcPts val="0"/>
              </a:spcBef>
              <a:spcAft>
                <a:spcPts val="0"/>
              </a:spcAft>
            </a:pPr>
            <a:r>
              <a:rPr sz="2800" b="1" dirty="0">
                <a:solidFill>
                  <a:srgbClr val="161249"/>
                </a:solidFill>
                <a:latin typeface="FLWDDF+Arial-BoldMT"/>
                <a:cs typeface="FLWDDF+Arial-BoldMT"/>
              </a:rPr>
              <a:t>Bouw een winstgevend bedrijf rond je inhoud</a:t>
            </a:r>
          </a:p>
          <a:p>
            <a:pPr marL="0" marR="0">
              <a:lnSpc>
                <a:spcPts val="3128"/>
              </a:lnSpc>
              <a:spcBef>
                <a:spcPts val="281"/>
              </a:spcBef>
              <a:spcAft>
                <a:spcPts val="0"/>
              </a:spcAft>
            </a:pPr>
            <a:r>
              <a:rPr sz="2800" b="1" dirty="0">
                <a:solidFill>
                  <a:srgbClr val="161249"/>
                </a:solidFill>
                <a:latin typeface="FLWDDF+Arial-BoldMT"/>
                <a:cs typeface="FLWDDF+Arial-BoldMT"/>
              </a:rPr>
              <a:t>en maak van uw blog een bron van inkomsten</a:t>
            </a:r>
          </a:p>
        </p:txBody>
      </p:sp>
      <p:sp>
        <p:nvSpPr>
          <p:cNvPr id="4" name="object 4"/>
          <p:cNvSpPr txBox="1"/>
          <p:nvPr/>
        </p:nvSpPr>
        <p:spPr>
          <a:xfrm>
            <a:off x="4078350" y="2232084"/>
            <a:ext cx="825500" cy="501650"/>
          </a:xfrm>
          <a:prstGeom prst="rect">
            <a:avLst/>
          </a:prstGeom>
        </p:spPr>
        <p:txBody>
          <a:bodyPr vert="horz" wrap="square" lIns="0" tIns="0" rIns="0" bIns="0" rtlCol="0">
            <a:spAutoFit/>
          </a:bodyPr>
          <a:lstStyle/>
          <a:p>
            <a:pPr marL="0" marR="0">
              <a:lnSpc>
                <a:spcPts val="3650"/>
              </a:lnSpc>
              <a:spcBef>
                <a:spcPts val="0"/>
              </a:spcBef>
              <a:spcAft>
                <a:spcPts val="0"/>
              </a:spcAft>
            </a:pPr>
            <a:r>
              <a:rPr sz="3200" b="1" dirty="0">
                <a:solidFill>
                  <a:srgbClr val="000000"/>
                </a:solidFill>
                <a:latin typeface="AQABHM+Roboto-Bold"/>
                <a:cs typeface="AQABHM+Roboto-Bold"/>
              </a:rPr>
              <a:t>13x</a:t>
            </a:r>
          </a:p>
        </p:txBody>
      </p:sp>
      <p:sp>
        <p:nvSpPr>
          <p:cNvPr id="6" name="object 6"/>
          <p:cNvSpPr txBox="1"/>
          <p:nvPr/>
        </p:nvSpPr>
        <p:spPr>
          <a:xfrm>
            <a:off x="4012158" y="3850352"/>
            <a:ext cx="965435" cy="240903"/>
          </a:xfrm>
          <a:prstGeom prst="rect">
            <a:avLst/>
          </a:prstGeom>
        </p:spPr>
        <p:txBody>
          <a:bodyPr vert="horz" wrap="square" lIns="0" tIns="0" rIns="0" bIns="0" rtlCol="0">
            <a:spAutoFit/>
          </a:bodyPr>
          <a:lstStyle/>
          <a:p>
            <a:pPr marL="0" marR="0">
              <a:lnSpc>
                <a:spcPts val="1596"/>
              </a:lnSpc>
              <a:spcBef>
                <a:spcPts val="0"/>
              </a:spcBef>
              <a:spcAft>
                <a:spcPts val="0"/>
              </a:spcAft>
            </a:pPr>
            <a:r>
              <a:rPr sz="1400" b="1" u="sng" dirty="0">
                <a:solidFill>
                  <a:srgbClr val="000000"/>
                </a:solidFill>
                <a:latin typeface="AQABHM+Roboto-Bold"/>
                <a:cs typeface="AQABHM+Roboto-Bold"/>
                <a:hlinkClick r:id="rId3">
                  <a:extLst>
                    <a:ext uri="{A12FA001-AC4F-418D-AE19-62706E023703}">
                      <ahyp:hlinkClr xmlns:ahyp="http://schemas.microsoft.com/office/drawing/2018/hyperlinkcolor" val="tx"/>
                    </a:ext>
                  </a:extLst>
                </a:hlinkClick>
              </a:rPr>
              <a:t>HUBSPOT</a:t>
            </a:r>
          </a:p>
        </p:txBody>
      </p:sp>
      <p:sp>
        <p:nvSpPr>
          <p:cNvPr id="7" name="Tekstvak 6">
            <a:extLst>
              <a:ext uri="{FF2B5EF4-FFF2-40B4-BE49-F238E27FC236}">
                <a16:creationId xmlns:a16="http://schemas.microsoft.com/office/drawing/2014/main" id="{544C77EC-D5AB-2A03-BC54-BA44FE500021}"/>
              </a:ext>
            </a:extLst>
          </p:cNvPr>
          <p:cNvSpPr txBox="1"/>
          <p:nvPr/>
        </p:nvSpPr>
        <p:spPr>
          <a:xfrm>
            <a:off x="2682155" y="2631365"/>
            <a:ext cx="3779689" cy="1200329"/>
          </a:xfrm>
          <a:prstGeom prst="rect">
            <a:avLst/>
          </a:prstGeom>
          <a:noFill/>
        </p:spPr>
        <p:txBody>
          <a:bodyPr wrap="square" rtlCol="0">
            <a:spAutoFit/>
          </a:bodyPr>
          <a:lstStyle/>
          <a:p>
            <a:r>
              <a:rPr lang="nl-NL" dirty="0">
                <a:latin typeface="AQABHM+Roboto-Bold" panose="020B0604020202020204"/>
              </a:rPr>
              <a:t>Contentmarketeers die bloggen hebben 13 keer meer kans om een positieve Return on Investment (ROI) te zien.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523856" y="212231"/>
            <a:ext cx="7020044" cy="435371"/>
          </a:xfrm>
          <a:prstGeom prst="rect">
            <a:avLst/>
          </a:prstGeom>
        </p:spPr>
        <p:txBody>
          <a:bodyPr vert="horz" wrap="square" lIns="0" tIns="0" rIns="0" bIns="0" rtlCol="0">
            <a:spAutoFit/>
          </a:bodyPr>
          <a:lstStyle/>
          <a:p>
            <a:pPr marL="0" marR="0">
              <a:lnSpc>
                <a:spcPts val="3128"/>
              </a:lnSpc>
              <a:spcBef>
                <a:spcPts val="0"/>
              </a:spcBef>
              <a:spcAft>
                <a:spcPts val="0"/>
              </a:spcAft>
            </a:pPr>
            <a:r>
              <a:rPr sz="2800" b="1" dirty="0">
                <a:solidFill>
                  <a:srgbClr val="161249"/>
                </a:solidFill>
                <a:latin typeface="FLWDDF+Arial-BoldMT"/>
                <a:cs typeface="FLWDDF+Arial-BoldMT"/>
              </a:rPr>
              <a:t>Hoe je verkeer krijgt en je blog promoot</a:t>
            </a:r>
          </a:p>
        </p:txBody>
      </p:sp>
      <p:sp>
        <p:nvSpPr>
          <p:cNvPr id="4" name="object 4"/>
          <p:cNvSpPr txBox="1"/>
          <p:nvPr/>
        </p:nvSpPr>
        <p:spPr>
          <a:xfrm>
            <a:off x="695685" y="761884"/>
            <a:ext cx="6848215" cy="678840"/>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Motiveer om je te abonneren op bloginhoud via e-mailꢀCreëer landingspagina</a:t>
            </a:r>
          </a:p>
          <a:p>
            <a:pPr marL="0" marR="0">
              <a:lnSpc>
                <a:spcPts val="2457"/>
              </a:lnSpc>
              <a:spcBef>
                <a:spcPts val="572"/>
              </a:spcBef>
              <a:spcAft>
                <a:spcPts val="0"/>
              </a:spcAft>
            </a:pPr>
            <a:r>
              <a:rPr sz="1400" dirty="0">
                <a:solidFill>
                  <a:srgbClr val="161249"/>
                </a:solidFill>
                <a:latin typeface="BOGHJD+ArialMT"/>
                <a:cs typeface="BOGHJD+ArialMT"/>
              </a:rPr>
              <a:t>- Schrijf meer en meerꢀDiepere onderwerpen met een grotere naleving</a:t>
            </a:r>
          </a:p>
        </p:txBody>
      </p:sp>
      <p:sp>
        <p:nvSpPr>
          <p:cNvPr id="5" name="object 5"/>
          <p:cNvSpPr txBox="1"/>
          <p:nvPr/>
        </p:nvSpPr>
        <p:spPr>
          <a:xfrm>
            <a:off x="695685" y="1544204"/>
            <a:ext cx="7787183" cy="350242"/>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Delen op sociale netwerken en via e-mailꢀDeel elke nieuwe blogpost via uw sociale media</a:t>
            </a:r>
          </a:p>
        </p:txBody>
      </p:sp>
      <p:sp>
        <p:nvSpPr>
          <p:cNvPr id="6" name="object 6"/>
          <p:cNvSpPr txBox="1"/>
          <p:nvPr/>
        </p:nvSpPr>
        <p:spPr>
          <a:xfrm>
            <a:off x="968735" y="1849540"/>
            <a:ext cx="1968254"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netwerken en per e-mail.</a:t>
            </a:r>
          </a:p>
        </p:txBody>
      </p:sp>
      <p:sp>
        <p:nvSpPr>
          <p:cNvPr id="7" name="object 7"/>
          <p:cNvSpPr txBox="1"/>
          <p:nvPr/>
        </p:nvSpPr>
        <p:spPr>
          <a:xfrm>
            <a:off x="695684" y="2148724"/>
            <a:ext cx="8340811" cy="281295"/>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a:t>
            </a:r>
            <a:r>
              <a:rPr sz="1400" dirty="0" err="1">
                <a:solidFill>
                  <a:srgbClr val="161249"/>
                </a:solidFill>
                <a:latin typeface="BOGHJD+ArialMT"/>
                <a:cs typeface="BOGHJD+ArialMT"/>
              </a:rPr>
              <a:t>Routinematig</a:t>
            </a:r>
            <a:r>
              <a:rPr sz="1400" dirty="0">
                <a:solidFill>
                  <a:srgbClr val="161249"/>
                </a:solidFill>
                <a:latin typeface="BOGHJD+ArialMT"/>
                <a:cs typeface="BOGHJD+ArialMT"/>
              </a:rPr>
              <a:t> </a:t>
            </a:r>
            <a:r>
              <a:rPr sz="1400" dirty="0" err="1">
                <a:solidFill>
                  <a:srgbClr val="161249"/>
                </a:solidFill>
                <a:latin typeface="BOGHJD+ArialMT"/>
                <a:cs typeface="BOGHJD+ArialMT"/>
              </a:rPr>
              <a:t>publicatieschem</a:t>
            </a:r>
            <a:r>
              <a:rPr lang="de-DE" sz="1400" dirty="0">
                <a:solidFill>
                  <a:srgbClr val="161249"/>
                </a:solidFill>
                <a:latin typeface="BOGHJD+ArialMT"/>
                <a:cs typeface="BOGHJD+ArialMT"/>
              </a:rPr>
              <a:t>. </a:t>
            </a:r>
            <a:r>
              <a:rPr sz="1400" dirty="0">
                <a:solidFill>
                  <a:srgbClr val="161249"/>
                </a:solidFill>
                <a:latin typeface="BOGHJD+ArialMT"/>
                <a:cs typeface="BOGHJD+ArialMT"/>
              </a:rPr>
              <a:t>Begin met het kennen van je publiek en plan </a:t>
            </a:r>
            <a:r>
              <a:rPr sz="1400" dirty="0" err="1">
                <a:solidFill>
                  <a:srgbClr val="161249"/>
                </a:solidFill>
                <a:latin typeface="BOGHJD+ArialMT"/>
                <a:cs typeface="BOGHJD+ArialMT"/>
              </a:rPr>
              <a:t>een</a:t>
            </a:r>
            <a:r>
              <a:rPr sz="1400" dirty="0">
                <a:solidFill>
                  <a:srgbClr val="161249"/>
                </a:solidFill>
                <a:latin typeface="BOGHJD+ArialMT"/>
                <a:cs typeface="BOGHJD+ArialMT"/>
              </a:rPr>
              <a:t> </a:t>
            </a:r>
            <a:r>
              <a:rPr sz="1400" dirty="0" err="1">
                <a:solidFill>
                  <a:srgbClr val="161249"/>
                </a:solidFill>
                <a:latin typeface="BOGHJD+ArialMT"/>
                <a:cs typeface="BOGHJD+ArialMT"/>
              </a:rPr>
              <a:t>waardevolle</a:t>
            </a:r>
            <a:r>
              <a:rPr lang="de-DE" sz="1400" dirty="0">
                <a:solidFill>
                  <a:srgbClr val="161249"/>
                </a:solidFill>
                <a:latin typeface="BOGHJD+ArialMT"/>
                <a:cs typeface="BOGHJD+ArialMT"/>
              </a:rPr>
              <a:t> </a:t>
            </a:r>
            <a:r>
              <a:rPr sz="1400" dirty="0" err="1">
                <a:solidFill>
                  <a:srgbClr val="161249"/>
                </a:solidFill>
                <a:latin typeface="BOGHJD+ArialMT"/>
                <a:cs typeface="BOGHJD+ArialMT"/>
              </a:rPr>
              <a:t>inhoud</a:t>
            </a:r>
            <a:endParaRPr sz="1400" dirty="0">
              <a:solidFill>
                <a:srgbClr val="161249"/>
              </a:solidFill>
              <a:latin typeface="BOGHJD+ArialMT"/>
              <a:cs typeface="BOGHJD+ArialMT"/>
            </a:endParaRPr>
          </a:p>
        </p:txBody>
      </p:sp>
      <p:sp>
        <p:nvSpPr>
          <p:cNvPr id="8" name="object 8"/>
          <p:cNvSpPr txBox="1"/>
          <p:nvPr/>
        </p:nvSpPr>
        <p:spPr>
          <a:xfrm>
            <a:off x="968735" y="2454060"/>
            <a:ext cx="804038"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voor hen</a:t>
            </a:r>
          </a:p>
        </p:txBody>
      </p:sp>
      <p:sp>
        <p:nvSpPr>
          <p:cNvPr id="9" name="object 9"/>
          <p:cNvSpPr txBox="1"/>
          <p:nvPr/>
        </p:nvSpPr>
        <p:spPr>
          <a:xfrm>
            <a:off x="695685" y="2753244"/>
            <a:ext cx="8124787" cy="281295"/>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Nodig lezers uit om een reactie achter </a:t>
            </a:r>
            <a:r>
              <a:rPr sz="1400" dirty="0" err="1">
                <a:solidFill>
                  <a:srgbClr val="161249"/>
                </a:solidFill>
                <a:latin typeface="BOGHJD+ArialMT"/>
                <a:cs typeface="BOGHJD+ArialMT"/>
              </a:rPr>
              <a:t>te</a:t>
            </a:r>
            <a:r>
              <a:rPr sz="1400" dirty="0">
                <a:solidFill>
                  <a:srgbClr val="161249"/>
                </a:solidFill>
                <a:latin typeface="BOGHJD+ArialMT"/>
                <a:cs typeface="BOGHJD+ArialMT"/>
              </a:rPr>
              <a:t> laten</a:t>
            </a:r>
            <a:r>
              <a:rPr lang="de-DE" sz="1400" dirty="0">
                <a:solidFill>
                  <a:srgbClr val="161249"/>
                </a:solidFill>
                <a:latin typeface="BOGHJD+ArialMT"/>
                <a:cs typeface="BOGHJD+ArialMT"/>
              </a:rPr>
              <a:t>. </a:t>
            </a:r>
            <a:r>
              <a:rPr sz="1400" dirty="0" err="1">
                <a:solidFill>
                  <a:srgbClr val="161249"/>
                </a:solidFill>
                <a:latin typeface="BOGHJD+ArialMT"/>
                <a:cs typeface="BOGHJD+ArialMT"/>
              </a:rPr>
              <a:t>Reageer</a:t>
            </a:r>
            <a:r>
              <a:rPr sz="1400" dirty="0">
                <a:solidFill>
                  <a:srgbClr val="161249"/>
                </a:solidFill>
                <a:latin typeface="BOGHJD+ArialMT"/>
                <a:cs typeface="BOGHJD+ArialMT"/>
              </a:rPr>
              <a:t> dan en laat ze weten dat je betrokken bent.</a:t>
            </a:r>
          </a:p>
        </p:txBody>
      </p:sp>
      <p:sp>
        <p:nvSpPr>
          <p:cNvPr id="10" name="object 10"/>
          <p:cNvSpPr txBox="1"/>
          <p:nvPr/>
        </p:nvSpPr>
        <p:spPr>
          <a:xfrm>
            <a:off x="695685" y="3144404"/>
            <a:ext cx="7954297" cy="922497"/>
          </a:xfrm>
          <a:prstGeom prst="rect">
            <a:avLst/>
          </a:prstGeom>
        </p:spPr>
        <p:txBody>
          <a:bodyPr vert="horz" wrap="square" lIns="0" tIns="0" rIns="0" bIns="0" rtlCol="0">
            <a:spAutoFit/>
          </a:bodyPr>
          <a:lstStyle/>
          <a:p>
            <a:pPr marL="0" marR="0">
              <a:lnSpc>
                <a:spcPts val="2457"/>
              </a:lnSpc>
              <a:spcBef>
                <a:spcPts val="0"/>
              </a:spcBef>
              <a:spcAft>
                <a:spcPts val="0"/>
              </a:spcAft>
            </a:pPr>
            <a:r>
              <a:rPr sz="1400" dirty="0">
                <a:solidFill>
                  <a:srgbClr val="161249"/>
                </a:solidFill>
                <a:latin typeface="BOGHJD+ArialMT"/>
                <a:cs typeface="BOGHJD+ArialMT"/>
              </a:rPr>
              <a:t>- Samenwerken en gastbijdragen schrijvenꢀWanneer anderen voor uw blog schrijven, voegt u meer inhoud toe die je niet zelf hoefde te schrijven. Als bonus zullen deze bijdragers ook delen met hu</a:t>
            </a:r>
            <a:r>
              <a:rPr lang="de-DE" sz="1400" dirty="0">
                <a:solidFill>
                  <a:srgbClr val="161249"/>
                </a:solidFill>
                <a:latin typeface="BOGHJD+ArialMT"/>
                <a:cs typeface="BOGHJD+ArialMT"/>
              </a:rPr>
              <a:t>n </a:t>
            </a:r>
            <a:r>
              <a:rPr sz="1400" dirty="0" err="1">
                <a:solidFill>
                  <a:srgbClr val="161249"/>
                </a:solidFill>
                <a:latin typeface="BOGHJD+ArialMT"/>
                <a:cs typeface="BOGHJD+ArialMT"/>
              </a:rPr>
              <a:t>netwerken</a:t>
            </a:r>
            <a:endParaRPr sz="1400" dirty="0">
              <a:solidFill>
                <a:srgbClr val="161249"/>
              </a:solidFill>
              <a:latin typeface="BOGHJD+ArialMT"/>
              <a:cs typeface="BOGHJD+ArialMT"/>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22984" y="208293"/>
            <a:ext cx="1486458"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Metriek</a:t>
            </a:r>
          </a:p>
        </p:txBody>
      </p:sp>
      <p:sp>
        <p:nvSpPr>
          <p:cNvPr id="4" name="object 4"/>
          <p:cNvSpPr txBox="1"/>
          <p:nvPr/>
        </p:nvSpPr>
        <p:spPr>
          <a:xfrm>
            <a:off x="867431" y="578569"/>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5" name="object 5"/>
          <p:cNvSpPr txBox="1"/>
          <p:nvPr/>
        </p:nvSpPr>
        <p:spPr>
          <a:xfrm>
            <a:off x="1076980" y="682042"/>
            <a:ext cx="3639035" cy="1782539"/>
          </a:xfrm>
          <a:prstGeom prst="rect">
            <a:avLst/>
          </a:prstGeom>
        </p:spPr>
        <p:txBody>
          <a:bodyPr vert="horz" wrap="square" lIns="0" tIns="0" rIns="0" bIns="0" rtlCol="0">
            <a:spAutoFit/>
          </a:bodyPr>
          <a:lstStyle/>
          <a:p>
            <a:pPr marL="0" marR="0">
              <a:lnSpc>
                <a:spcPts val="1340"/>
              </a:lnSpc>
              <a:spcBef>
                <a:spcPts val="0"/>
              </a:spcBef>
              <a:spcAft>
                <a:spcPts val="0"/>
              </a:spcAft>
            </a:pPr>
            <a:r>
              <a:rPr sz="1200" dirty="0">
                <a:solidFill>
                  <a:srgbClr val="161249"/>
                </a:solidFill>
                <a:latin typeface="BOGHJD+ArialMT"/>
                <a:cs typeface="BOGHJD+ArialMT"/>
              </a:rPr>
              <a:t>Bezoekers</a:t>
            </a:r>
          </a:p>
          <a:p>
            <a:pPr marL="0" marR="0">
              <a:lnSpc>
                <a:spcPts val="1340"/>
              </a:lnSpc>
              <a:spcBef>
                <a:spcPts val="149"/>
              </a:spcBef>
              <a:spcAft>
                <a:spcPts val="0"/>
              </a:spcAft>
            </a:pPr>
            <a:r>
              <a:rPr sz="1200" dirty="0">
                <a:solidFill>
                  <a:srgbClr val="161249"/>
                </a:solidFill>
                <a:latin typeface="BOGHJD+ArialMT"/>
                <a:cs typeface="BOGHJD+ArialMT"/>
              </a:rPr>
              <a:t>Unieke bezoekers</a:t>
            </a:r>
          </a:p>
          <a:p>
            <a:pPr marL="0" marR="0">
              <a:lnSpc>
                <a:spcPts val="1340"/>
              </a:lnSpc>
              <a:spcBef>
                <a:spcPts val="99"/>
              </a:spcBef>
              <a:spcAft>
                <a:spcPts val="0"/>
              </a:spcAft>
            </a:pPr>
            <a:r>
              <a:rPr sz="1200" dirty="0">
                <a:solidFill>
                  <a:srgbClr val="161249"/>
                </a:solidFill>
                <a:latin typeface="BOGHJD+ArialMT"/>
                <a:cs typeface="BOGHJD+ArialMT"/>
              </a:rPr>
              <a:t>Duur van het verblijf</a:t>
            </a:r>
          </a:p>
          <a:p>
            <a:pPr marL="0" marR="0">
              <a:lnSpc>
                <a:spcPts val="1340"/>
              </a:lnSpc>
              <a:spcBef>
                <a:spcPts val="149"/>
              </a:spcBef>
              <a:spcAft>
                <a:spcPts val="0"/>
              </a:spcAft>
            </a:pPr>
            <a:r>
              <a:rPr sz="1200" dirty="0">
                <a:solidFill>
                  <a:srgbClr val="161249"/>
                </a:solidFill>
                <a:latin typeface="BOGHJD+ArialMT"/>
                <a:cs typeface="BOGHJD+ArialMT"/>
              </a:rPr>
              <a:t>Frequentie van publicatie</a:t>
            </a:r>
          </a:p>
          <a:p>
            <a:pPr marL="0" marR="0">
              <a:lnSpc>
                <a:spcPts val="1340"/>
              </a:lnSpc>
              <a:spcBef>
                <a:spcPts val="99"/>
              </a:spcBef>
              <a:spcAft>
                <a:spcPts val="0"/>
              </a:spcAft>
            </a:pPr>
            <a:r>
              <a:rPr sz="1200" dirty="0">
                <a:solidFill>
                  <a:srgbClr val="161249"/>
                </a:solidFill>
                <a:latin typeface="BOGHJD+ArialMT"/>
                <a:cs typeface="BOGHJD+ArialMT"/>
              </a:rPr>
              <a:t>Aantal weergaven per bericht</a:t>
            </a:r>
          </a:p>
          <a:p>
            <a:pPr marL="0" marR="0">
              <a:lnSpc>
                <a:spcPts val="1340"/>
              </a:lnSpc>
              <a:spcBef>
                <a:spcPts val="99"/>
              </a:spcBef>
              <a:spcAft>
                <a:spcPts val="0"/>
              </a:spcAft>
            </a:pPr>
            <a:r>
              <a:rPr sz="1200" dirty="0">
                <a:solidFill>
                  <a:srgbClr val="161249"/>
                </a:solidFill>
                <a:latin typeface="BOGHJD+ArialMT"/>
                <a:cs typeface="BOGHJD+ArialMT"/>
              </a:rPr>
              <a:t>Bekeken berichten per sessie</a:t>
            </a:r>
          </a:p>
          <a:p>
            <a:pPr marL="0" marR="0">
              <a:lnSpc>
                <a:spcPts val="1340"/>
              </a:lnSpc>
              <a:spcBef>
                <a:spcPts val="149"/>
              </a:spcBef>
              <a:spcAft>
                <a:spcPts val="0"/>
              </a:spcAft>
            </a:pPr>
            <a:r>
              <a:rPr sz="1200" dirty="0">
                <a:solidFill>
                  <a:srgbClr val="161249"/>
                </a:solidFill>
                <a:latin typeface="BOGHJD+ArialMT"/>
                <a:cs typeface="BOGHJD+ArialMT"/>
              </a:rPr>
              <a:t>Percentage organisch verkeer</a:t>
            </a:r>
          </a:p>
          <a:p>
            <a:pPr marL="0" marR="0">
              <a:lnSpc>
                <a:spcPts val="1340"/>
              </a:lnSpc>
              <a:spcBef>
                <a:spcPts val="99"/>
              </a:spcBef>
              <a:spcAft>
                <a:spcPts val="0"/>
              </a:spcAft>
            </a:pPr>
            <a:r>
              <a:rPr sz="1200" dirty="0">
                <a:solidFill>
                  <a:srgbClr val="161249"/>
                </a:solidFill>
                <a:latin typeface="BOGHJD+ArialMT"/>
                <a:cs typeface="BOGHJD+ArialMT"/>
              </a:rPr>
              <a:t>Bouncepercentage (sessie per pagina op uw site)</a:t>
            </a:r>
          </a:p>
          <a:p>
            <a:pPr marL="0" marR="0">
              <a:lnSpc>
                <a:spcPts val="1340"/>
              </a:lnSpc>
              <a:spcBef>
                <a:spcPts val="149"/>
              </a:spcBef>
              <a:spcAft>
                <a:spcPts val="0"/>
              </a:spcAft>
            </a:pPr>
            <a:r>
              <a:rPr sz="1200" dirty="0">
                <a:solidFill>
                  <a:srgbClr val="161249"/>
                </a:solidFill>
                <a:latin typeface="BOGHJD+ArialMT"/>
                <a:cs typeface="BOGHJD+ArialMT"/>
              </a:rPr>
              <a:t>Delen op sociale netwerken (social share)</a:t>
            </a:r>
          </a:p>
          <a:p>
            <a:pPr marL="0" marR="0">
              <a:lnSpc>
                <a:spcPts val="1340"/>
              </a:lnSpc>
              <a:spcBef>
                <a:spcPts val="99"/>
              </a:spcBef>
              <a:spcAft>
                <a:spcPts val="0"/>
              </a:spcAft>
            </a:pPr>
            <a:r>
              <a:rPr sz="1200" dirty="0">
                <a:solidFill>
                  <a:srgbClr val="161249"/>
                </a:solidFill>
                <a:latin typeface="BOGHJD+ArialMT"/>
                <a:cs typeface="BOGHJD+ArialMT"/>
              </a:rPr>
              <a:t>Reacties</a:t>
            </a:r>
          </a:p>
        </p:txBody>
      </p:sp>
      <p:sp>
        <p:nvSpPr>
          <p:cNvPr id="6" name="object 6"/>
          <p:cNvSpPr txBox="1"/>
          <p:nvPr/>
        </p:nvSpPr>
        <p:spPr>
          <a:xfrm>
            <a:off x="867431" y="761450"/>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7" name="object 7"/>
          <p:cNvSpPr txBox="1"/>
          <p:nvPr/>
        </p:nvSpPr>
        <p:spPr>
          <a:xfrm>
            <a:off x="867431" y="944329"/>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8" name="object 8"/>
          <p:cNvSpPr txBox="1"/>
          <p:nvPr/>
        </p:nvSpPr>
        <p:spPr>
          <a:xfrm>
            <a:off x="867431" y="1127209"/>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9" name="object 9"/>
          <p:cNvSpPr txBox="1"/>
          <p:nvPr/>
        </p:nvSpPr>
        <p:spPr>
          <a:xfrm>
            <a:off x="867431" y="1310089"/>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10" name="object 10"/>
          <p:cNvSpPr txBox="1"/>
          <p:nvPr/>
        </p:nvSpPr>
        <p:spPr>
          <a:xfrm>
            <a:off x="867431" y="1492970"/>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11" name="object 11"/>
          <p:cNvSpPr txBox="1"/>
          <p:nvPr/>
        </p:nvSpPr>
        <p:spPr>
          <a:xfrm>
            <a:off x="867431" y="1675850"/>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12" name="object 12"/>
          <p:cNvSpPr txBox="1"/>
          <p:nvPr/>
        </p:nvSpPr>
        <p:spPr>
          <a:xfrm>
            <a:off x="867431" y="1858729"/>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13" name="object 13"/>
          <p:cNvSpPr txBox="1"/>
          <p:nvPr/>
        </p:nvSpPr>
        <p:spPr>
          <a:xfrm>
            <a:off x="867431" y="2041609"/>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14" name="object 14"/>
          <p:cNvSpPr txBox="1"/>
          <p:nvPr/>
        </p:nvSpPr>
        <p:spPr>
          <a:xfrm>
            <a:off x="867431" y="2224489"/>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15" name="object 15"/>
          <p:cNvSpPr txBox="1"/>
          <p:nvPr/>
        </p:nvSpPr>
        <p:spPr>
          <a:xfrm>
            <a:off x="867431" y="2407370"/>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
        <p:nvSpPr>
          <p:cNvPr id="16" name="object 16"/>
          <p:cNvSpPr txBox="1"/>
          <p:nvPr/>
        </p:nvSpPr>
        <p:spPr>
          <a:xfrm>
            <a:off x="1076981" y="2510842"/>
            <a:ext cx="1811449" cy="391239"/>
          </a:xfrm>
          <a:prstGeom prst="rect">
            <a:avLst/>
          </a:prstGeom>
        </p:spPr>
        <p:txBody>
          <a:bodyPr vert="horz" wrap="square" lIns="0" tIns="0" rIns="0" bIns="0" rtlCol="0">
            <a:spAutoFit/>
          </a:bodyPr>
          <a:lstStyle/>
          <a:p>
            <a:pPr marL="0" marR="0">
              <a:lnSpc>
                <a:spcPts val="1340"/>
              </a:lnSpc>
              <a:spcBef>
                <a:spcPts val="0"/>
              </a:spcBef>
              <a:spcAft>
                <a:spcPts val="0"/>
              </a:spcAft>
            </a:pPr>
            <a:r>
              <a:rPr sz="1200" dirty="0">
                <a:solidFill>
                  <a:srgbClr val="161249"/>
                </a:solidFill>
                <a:latin typeface="BOGHJD+ArialMT"/>
                <a:cs typeface="BOGHJD+ArialMT"/>
              </a:rPr>
              <a:t>Externe links naar de blog</a:t>
            </a:r>
          </a:p>
          <a:p>
            <a:pPr marL="0" marR="0">
              <a:lnSpc>
                <a:spcPts val="1340"/>
              </a:lnSpc>
              <a:spcBef>
                <a:spcPts val="149"/>
              </a:spcBef>
              <a:spcAft>
                <a:spcPts val="0"/>
              </a:spcAft>
            </a:pPr>
            <a:r>
              <a:rPr sz="1200" dirty="0">
                <a:solidFill>
                  <a:srgbClr val="161249"/>
                </a:solidFill>
                <a:latin typeface="BOGHJD+ArialMT"/>
                <a:cs typeface="BOGHJD+ArialMT"/>
              </a:rPr>
              <a:t>ROI</a:t>
            </a:r>
          </a:p>
        </p:txBody>
      </p:sp>
      <p:sp>
        <p:nvSpPr>
          <p:cNvPr id="17" name="object 17"/>
          <p:cNvSpPr txBox="1"/>
          <p:nvPr/>
        </p:nvSpPr>
        <p:spPr>
          <a:xfrm>
            <a:off x="867431" y="2590250"/>
            <a:ext cx="245771"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D12477"/>
                </a:solidFill>
                <a:latin typeface="BOGHJD+ArialMT"/>
                <a:cs typeface="BOGHJD+ArialMT"/>
              </a:rPr>
              <a: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2412342" y="2046097"/>
            <a:ext cx="3661271" cy="662384"/>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FLWDDF+Arial-BoldMT"/>
                <a:cs typeface="FLWDDF+Arial-BoldMT"/>
              </a:rPr>
              <a:t>Opdrachten</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40582" y="302279"/>
            <a:ext cx="3941676" cy="435371"/>
          </a:xfrm>
          <a:prstGeom prst="rect">
            <a:avLst/>
          </a:prstGeom>
        </p:spPr>
        <p:txBody>
          <a:bodyPr vert="horz" wrap="square" lIns="0" tIns="0" rIns="0" bIns="0" rtlCol="0">
            <a:spAutoFit/>
          </a:bodyPr>
          <a:lstStyle/>
          <a:p>
            <a:pPr marL="0" marR="0">
              <a:lnSpc>
                <a:spcPts val="3128"/>
              </a:lnSpc>
              <a:spcBef>
                <a:spcPts val="0"/>
              </a:spcBef>
              <a:spcAft>
                <a:spcPts val="0"/>
              </a:spcAft>
            </a:pPr>
            <a:r>
              <a:rPr sz="2800" b="1" dirty="0">
                <a:solidFill>
                  <a:srgbClr val="FFFFFF"/>
                </a:solidFill>
                <a:latin typeface="FLWDDF+Arial-BoldMT"/>
                <a:cs typeface="FLWDDF+Arial-BoldMT"/>
              </a:rPr>
              <a:t>Individuele opdracht</a:t>
            </a:r>
          </a:p>
        </p:txBody>
      </p:sp>
      <p:sp>
        <p:nvSpPr>
          <p:cNvPr id="4" name="object 4"/>
          <p:cNvSpPr txBox="1"/>
          <p:nvPr/>
        </p:nvSpPr>
        <p:spPr>
          <a:xfrm>
            <a:off x="840583" y="789791"/>
            <a:ext cx="7619849" cy="654025"/>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Doel: </a:t>
            </a:r>
            <a:r>
              <a:rPr sz="1400" dirty="0">
                <a:solidFill>
                  <a:srgbClr val="FFFFFF"/>
                </a:solidFill>
                <a:latin typeface="BOGHJD+ArialMT"/>
                <a:cs typeface="BOGHJD+ArialMT"/>
              </a:rPr>
              <a:t>Begrijpen en oefenen </a:t>
            </a:r>
            <a:r>
              <a:rPr sz="1400" b="1" dirty="0">
                <a:solidFill>
                  <a:srgbClr val="D12477"/>
                </a:solidFill>
                <a:latin typeface="FLWDDF+Arial-BoldMT"/>
                <a:cs typeface="FLWDDF+Arial-BoldMT"/>
              </a:rPr>
              <a:t>waaruit een goede </a:t>
            </a:r>
            <a:r>
              <a:rPr sz="1400" dirty="0">
                <a:solidFill>
                  <a:srgbClr val="FFFFFF"/>
                </a:solidFill>
                <a:latin typeface="BOGHJD+ArialMT"/>
                <a:cs typeface="BOGHJD+ArialMT"/>
              </a:rPr>
              <a:t>blogpost bestaat. Zelfs als je geen</a:t>
            </a:r>
          </a:p>
          <a:p>
            <a:pPr marL="0" marR="0">
              <a:lnSpc>
                <a:spcPts val="1564"/>
              </a:lnSpc>
              <a:spcBef>
                <a:spcPts val="119"/>
              </a:spcBef>
              <a:spcAft>
                <a:spcPts val="0"/>
              </a:spcAft>
            </a:pPr>
            <a:r>
              <a:rPr sz="1400" dirty="0">
                <a:solidFill>
                  <a:srgbClr val="FFFFFF"/>
                </a:solidFill>
                <a:latin typeface="BOGHJD+ArialMT"/>
                <a:cs typeface="BOGHJD+ArialMT"/>
              </a:rPr>
              <a:t>schrijf blogberichten als een "volwassene", maar geef het werk aan schrijfprofessionals, het is goed </a:t>
            </a:r>
            <a:r>
              <a:rPr sz="1400" dirty="0" err="1">
                <a:solidFill>
                  <a:srgbClr val="FFFFFF"/>
                </a:solidFill>
                <a:latin typeface="BOGHJD+ArialMT"/>
                <a:cs typeface="BOGHJD+ArialMT"/>
              </a:rPr>
              <a:t>voor</a:t>
            </a:r>
            <a:r>
              <a:rPr sz="1400" dirty="0">
                <a:solidFill>
                  <a:srgbClr val="FFFFFF"/>
                </a:solidFill>
                <a:latin typeface="BOGHJD+ArialMT"/>
                <a:cs typeface="BOGHJD+ArialMT"/>
              </a:rPr>
              <a:t> je</a:t>
            </a:r>
            <a:r>
              <a:rPr lang="de-DE" sz="1400" dirty="0">
                <a:solidFill>
                  <a:srgbClr val="FFFFFF"/>
                </a:solidFill>
                <a:latin typeface="BOGHJD+ArialMT"/>
                <a:cs typeface="BOGHJD+ArialMT"/>
              </a:rPr>
              <a:t> </a:t>
            </a:r>
            <a:r>
              <a:rPr sz="1400" dirty="0" err="1">
                <a:solidFill>
                  <a:srgbClr val="FFFFFF"/>
                </a:solidFill>
                <a:latin typeface="BOGHJD+ArialMT"/>
                <a:cs typeface="BOGHJD+ArialMT"/>
              </a:rPr>
              <a:t>als</a:t>
            </a:r>
            <a:r>
              <a:rPr sz="1400" dirty="0">
                <a:solidFill>
                  <a:srgbClr val="FFFFFF"/>
                </a:solidFill>
                <a:latin typeface="BOGHJD+ArialMT"/>
                <a:cs typeface="BOGHJD+ArialMT"/>
              </a:rPr>
              <a:t> koper om te weten wat je van een blogbericht kunt verwachten</a:t>
            </a:r>
          </a:p>
        </p:txBody>
      </p:sp>
      <p:sp>
        <p:nvSpPr>
          <p:cNvPr id="5" name="object 5"/>
          <p:cNvSpPr txBox="1"/>
          <p:nvPr/>
        </p:nvSpPr>
        <p:spPr>
          <a:xfrm>
            <a:off x="840583" y="1612751"/>
            <a:ext cx="7475833" cy="872034"/>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Opdracht: </a:t>
            </a:r>
            <a:r>
              <a:rPr sz="1400" dirty="0">
                <a:solidFill>
                  <a:srgbClr val="FFFFFF"/>
                </a:solidFill>
                <a:latin typeface="BOGHJD+ArialMT"/>
                <a:cs typeface="BOGHJD+ArialMT"/>
              </a:rPr>
              <a:t>Schrijf een blogpost voor je bedrijf en houd daarbij rekening met de instructies</a:t>
            </a:r>
          </a:p>
          <a:p>
            <a:pPr marL="0" marR="0">
              <a:lnSpc>
                <a:spcPts val="1564"/>
              </a:lnSpc>
              <a:spcBef>
                <a:spcPts val="119"/>
              </a:spcBef>
              <a:spcAft>
                <a:spcPts val="0"/>
              </a:spcAft>
            </a:pPr>
            <a:r>
              <a:rPr sz="1400" dirty="0">
                <a:solidFill>
                  <a:srgbClr val="FFFFFF"/>
                </a:solidFill>
                <a:latin typeface="BOGHJD+ArialMT"/>
                <a:cs typeface="BOGHJD+ArialMT"/>
              </a:rPr>
              <a:t>hierboven beschreven "Elementen van een goede blogpost", evenals de rest die in deze les is geleerd.</a:t>
            </a:r>
          </a:p>
          <a:p>
            <a:pPr marL="0" marR="0">
              <a:lnSpc>
                <a:spcPts val="1564"/>
              </a:lnSpc>
              <a:spcBef>
                <a:spcPts val="115"/>
              </a:spcBef>
              <a:spcAft>
                <a:spcPts val="0"/>
              </a:spcAft>
            </a:pPr>
            <a:r>
              <a:rPr sz="1400" dirty="0">
                <a:solidFill>
                  <a:srgbClr val="FFFFFF"/>
                </a:solidFill>
                <a:latin typeface="BOGHJD+ArialMT"/>
                <a:cs typeface="BOGHJD+ArialMT"/>
              </a:rPr>
              <a:t>(Een CTA hoeft niet echt klikbaar te zijn).</a:t>
            </a:r>
          </a:p>
        </p:txBody>
      </p:sp>
      <p:sp>
        <p:nvSpPr>
          <p:cNvPr id="6" name="object 6"/>
          <p:cNvSpPr txBox="1"/>
          <p:nvPr/>
        </p:nvSpPr>
        <p:spPr>
          <a:xfrm>
            <a:off x="840582" y="2539684"/>
            <a:ext cx="7619849" cy="205184"/>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FFFFFF"/>
                </a:solidFill>
                <a:latin typeface="BOGHJD+ArialMT"/>
                <a:cs typeface="BOGHJD+ArialMT"/>
              </a:rPr>
              <a:t>Kies een bedrijf waarvoor je een blogpost wilt schrijven. Vertel het ons in </a:t>
            </a:r>
            <a:r>
              <a:rPr sz="1400" dirty="0" err="1">
                <a:solidFill>
                  <a:srgbClr val="FFFFFF"/>
                </a:solidFill>
                <a:latin typeface="BOGHJD+ArialMT"/>
                <a:cs typeface="BOGHJD+ArialMT"/>
              </a:rPr>
              <a:t>een</a:t>
            </a:r>
            <a:r>
              <a:rPr sz="1400" dirty="0">
                <a:solidFill>
                  <a:srgbClr val="FFFFFF"/>
                </a:solidFill>
                <a:latin typeface="BOGHJD+ArialMT"/>
                <a:cs typeface="BOGHJD+ArialMT"/>
              </a:rPr>
              <a:t> apart</a:t>
            </a:r>
            <a:r>
              <a:rPr lang="de-DE" sz="1400" dirty="0">
                <a:solidFill>
                  <a:srgbClr val="FFFFFF"/>
                </a:solidFill>
                <a:latin typeface="BOGHJD+ArialMT"/>
                <a:cs typeface="BOGHJD+ArialMT"/>
              </a:rPr>
              <a:t> </a:t>
            </a:r>
            <a:r>
              <a:rPr sz="1400" dirty="0">
                <a:solidFill>
                  <a:srgbClr val="FFFFFF"/>
                </a:solidFill>
                <a:latin typeface="BOGHJD+ArialMT"/>
                <a:cs typeface="BOGHJD+ArialMT"/>
              </a:rPr>
              <a:t>document:</a:t>
            </a:r>
          </a:p>
        </p:txBody>
      </p:sp>
      <p:sp>
        <p:nvSpPr>
          <p:cNvPr id="7" name="object 7"/>
          <p:cNvSpPr txBox="1"/>
          <p:nvPr/>
        </p:nvSpPr>
        <p:spPr>
          <a:xfrm>
            <a:off x="840583" y="2799767"/>
            <a:ext cx="6986700" cy="45009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FFFFFF"/>
                </a:solidFill>
                <a:latin typeface="BOGHJD+ArialMT"/>
                <a:cs typeface="BOGHJD+ArialMT"/>
              </a:rPr>
              <a:t>De buyer persona waar de blogpost zich op richt. Denk aan de uitgebreide koper</a:t>
            </a:r>
          </a:p>
          <a:p>
            <a:pPr marL="0" marR="0">
              <a:lnSpc>
                <a:spcPts val="1564"/>
              </a:lnSpc>
              <a:spcBef>
                <a:spcPts val="65"/>
              </a:spcBef>
              <a:spcAft>
                <a:spcPts val="0"/>
              </a:spcAft>
            </a:pPr>
            <a:r>
              <a:rPr sz="1400" dirty="0">
                <a:solidFill>
                  <a:srgbClr val="FFFFFF"/>
                </a:solidFill>
                <a:latin typeface="BOGHJD+ArialMT"/>
                <a:cs typeface="BOGHJD+ArialMT"/>
              </a:rPr>
              <a:t>personabeschrijving.</a:t>
            </a:r>
          </a:p>
        </p:txBody>
      </p:sp>
      <p:sp>
        <p:nvSpPr>
          <p:cNvPr id="8" name="object 8"/>
          <p:cNvSpPr txBox="1"/>
          <p:nvPr/>
        </p:nvSpPr>
        <p:spPr>
          <a:xfrm>
            <a:off x="840583" y="3378886"/>
            <a:ext cx="7243385" cy="87681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FFFFFF"/>
                </a:solidFill>
                <a:latin typeface="BOGHJD+ArialMT"/>
                <a:cs typeface="BOGHJD+ArialMT"/>
              </a:rPr>
              <a:t>Welke doelen stel je voor je blogpost: a) welk pijnpunt en op welke manieren een blogpost</a:t>
            </a:r>
          </a:p>
          <a:p>
            <a:pPr marL="0" marR="0">
              <a:lnSpc>
                <a:spcPts val="1564"/>
              </a:lnSpc>
              <a:spcBef>
                <a:spcPts val="65"/>
              </a:spcBef>
              <a:spcAft>
                <a:spcPts val="0"/>
              </a:spcAft>
            </a:pPr>
            <a:r>
              <a:rPr sz="1400" dirty="0">
                <a:solidFill>
                  <a:srgbClr val="FFFFFF"/>
                </a:solidFill>
                <a:latin typeface="BOGHJD+ArialMT"/>
                <a:cs typeface="BOGHJD+ArialMT"/>
              </a:rPr>
              <a:t>zou moeten helpen b) welke conversie u nastreeft; c) wat uw KPI's zijn d) welke SEO</a:t>
            </a:r>
          </a:p>
          <a:p>
            <a:pPr marL="0" marR="0">
              <a:lnSpc>
                <a:spcPts val="1564"/>
              </a:lnSpc>
              <a:spcBef>
                <a:spcPts val="115"/>
              </a:spcBef>
              <a:spcAft>
                <a:spcPts val="0"/>
              </a:spcAft>
            </a:pPr>
            <a:r>
              <a:rPr sz="1400" dirty="0">
                <a:solidFill>
                  <a:srgbClr val="FFFFFF"/>
                </a:solidFill>
                <a:latin typeface="BOGHJD+ArialMT"/>
                <a:cs typeface="BOGHJD+ArialMT"/>
              </a:rPr>
              <a:t>activiteiten waarmee je rekening hebt gehouden in je tekst N.B.! De documentaire hoeft niet</a:t>
            </a:r>
          </a:p>
          <a:p>
            <a:pPr marL="0" marR="0">
              <a:lnSpc>
                <a:spcPts val="1564"/>
              </a:lnSpc>
              <a:spcBef>
                <a:spcPts val="115"/>
              </a:spcBef>
              <a:spcAft>
                <a:spcPts val="0"/>
              </a:spcAft>
            </a:pPr>
            <a:r>
              <a:rPr sz="1400" dirty="0">
                <a:solidFill>
                  <a:srgbClr val="FFFFFF"/>
                </a:solidFill>
                <a:latin typeface="BOGHJD+ArialMT"/>
                <a:cs typeface="BOGHJD+ArialMT"/>
              </a:rPr>
              <a:t>een essay zijn, maar eerder een document met opsommingstekens waarin dingen beknopt worden opgesomd.</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402575" y="326101"/>
            <a:ext cx="4212338"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Individuele opdracht</a:t>
            </a:r>
          </a:p>
        </p:txBody>
      </p:sp>
      <p:sp>
        <p:nvSpPr>
          <p:cNvPr id="4" name="object 4"/>
          <p:cNvSpPr txBox="1"/>
          <p:nvPr/>
        </p:nvSpPr>
        <p:spPr>
          <a:xfrm>
            <a:off x="402575" y="885128"/>
            <a:ext cx="8236469" cy="577081"/>
          </a:xfrm>
          <a:prstGeom prst="rect">
            <a:avLst/>
          </a:prstGeom>
        </p:spPr>
        <p:txBody>
          <a:bodyPr vert="horz" wrap="square" lIns="0" tIns="0" rIns="0" bIns="0" rtlCol="0">
            <a:spAutoFit/>
          </a:bodyPr>
          <a:lstStyle/>
          <a:p>
            <a:pPr marL="0" marR="0">
              <a:lnSpc>
                <a:spcPts val="1508"/>
              </a:lnSpc>
              <a:spcBef>
                <a:spcPts val="0"/>
              </a:spcBef>
              <a:spcAft>
                <a:spcPts val="0"/>
              </a:spcAft>
            </a:pPr>
            <a:r>
              <a:rPr sz="1350" b="1" dirty="0">
                <a:solidFill>
                  <a:srgbClr val="D12477"/>
                </a:solidFill>
                <a:latin typeface="FLWDDF+Arial-BoldMT"/>
                <a:cs typeface="FLWDDF+Arial-BoldMT"/>
              </a:rPr>
              <a:t>Mislukt: </a:t>
            </a:r>
            <a:r>
              <a:rPr lang="nl-NL" sz="1350" dirty="0">
                <a:solidFill>
                  <a:srgbClr val="161249"/>
                </a:solidFill>
                <a:latin typeface="BOGHJD+ArialMT"/>
                <a:cs typeface="BOGHJD+ArialMT"/>
              </a:rPr>
              <a:t>Laattijdige terugkeer. </a:t>
            </a:r>
            <a:r>
              <a:rPr sz="1350" dirty="0">
                <a:solidFill>
                  <a:srgbClr val="161249"/>
                </a:solidFill>
                <a:latin typeface="BOGHJD+ArialMT"/>
                <a:cs typeface="BOGHJD+ArialMT"/>
              </a:rPr>
              <a:t>Er wordt te kort geschreven, SEO wordt genegeerd. De buyer persona wordt niet verteld, er </a:t>
            </a:r>
            <a:r>
              <a:rPr sz="1350" dirty="0" err="1">
                <a:solidFill>
                  <a:srgbClr val="161249"/>
                </a:solidFill>
                <a:latin typeface="BOGHJD+ArialMT"/>
                <a:cs typeface="BOGHJD+ArialMT"/>
              </a:rPr>
              <a:t>zijn</a:t>
            </a:r>
            <a:r>
              <a:rPr sz="1350" dirty="0">
                <a:solidFill>
                  <a:srgbClr val="161249"/>
                </a:solidFill>
                <a:latin typeface="BOGHJD+ArialMT"/>
                <a:cs typeface="BOGHJD+ArialMT"/>
              </a:rPr>
              <a:t> </a:t>
            </a:r>
            <a:r>
              <a:rPr sz="1350" dirty="0" err="1">
                <a:solidFill>
                  <a:srgbClr val="161249"/>
                </a:solidFill>
                <a:latin typeface="BOGHJD+ArialMT"/>
                <a:cs typeface="BOGHJD+ArialMT"/>
              </a:rPr>
              <a:t>genoeg</a:t>
            </a:r>
            <a:r>
              <a:rPr lang="de-DE" sz="1350" dirty="0">
                <a:solidFill>
                  <a:srgbClr val="161249"/>
                </a:solidFill>
                <a:latin typeface="BOGHJD+ArialMT"/>
                <a:cs typeface="BOGHJD+ArialMT"/>
              </a:rPr>
              <a:t> </a:t>
            </a:r>
            <a:r>
              <a:rPr sz="1350" dirty="0" err="1">
                <a:solidFill>
                  <a:srgbClr val="161249"/>
                </a:solidFill>
                <a:latin typeface="BOGHJD+ArialMT"/>
                <a:cs typeface="BOGHJD+ArialMT"/>
              </a:rPr>
              <a:t>grammaticale</a:t>
            </a:r>
            <a:r>
              <a:rPr sz="1350" dirty="0">
                <a:solidFill>
                  <a:srgbClr val="161249"/>
                </a:solidFill>
                <a:latin typeface="BOGHJD+ArialMT"/>
                <a:cs typeface="BOGHJD+ArialMT"/>
              </a:rPr>
              <a:t> fouten in de tekst. Het blijkt dat de tekst of een deel ervan geplagieerd is.</a:t>
            </a:r>
          </a:p>
        </p:txBody>
      </p:sp>
      <p:sp>
        <p:nvSpPr>
          <p:cNvPr id="5" name="object 5"/>
          <p:cNvSpPr txBox="1"/>
          <p:nvPr/>
        </p:nvSpPr>
        <p:spPr>
          <a:xfrm>
            <a:off x="377009" y="1622551"/>
            <a:ext cx="8262036" cy="769441"/>
          </a:xfrm>
          <a:prstGeom prst="rect">
            <a:avLst/>
          </a:prstGeom>
        </p:spPr>
        <p:txBody>
          <a:bodyPr vert="horz" wrap="square" lIns="0" tIns="0" rIns="0" bIns="0" rtlCol="0">
            <a:spAutoFit/>
          </a:bodyPr>
          <a:lstStyle/>
          <a:p>
            <a:pPr marL="0" marR="0">
              <a:lnSpc>
                <a:spcPts val="1508"/>
              </a:lnSpc>
              <a:spcBef>
                <a:spcPts val="0"/>
              </a:spcBef>
              <a:spcAft>
                <a:spcPts val="0"/>
              </a:spcAft>
            </a:pPr>
            <a:r>
              <a:rPr sz="1350" b="1" dirty="0">
                <a:solidFill>
                  <a:srgbClr val="D12477"/>
                </a:solidFill>
                <a:latin typeface="FLWDDF+Arial-BoldMT"/>
                <a:cs typeface="FLWDDF+Arial-BoldMT"/>
              </a:rPr>
              <a:t>Geslaagd: </a:t>
            </a:r>
            <a:r>
              <a:rPr sz="1350" dirty="0">
                <a:solidFill>
                  <a:srgbClr val="161249"/>
                </a:solidFill>
                <a:latin typeface="BOGHJD+ArialMT"/>
                <a:cs typeface="BOGHJD+ArialMT"/>
              </a:rPr>
              <a:t>Het artikel is minstens 300 woorden lang en de inhoud komt overeen met de titel. Er is rekening gehouden met SEO</a:t>
            </a:r>
            <a:r>
              <a:rPr lang="de-DE" sz="1350" dirty="0">
                <a:solidFill>
                  <a:srgbClr val="161249"/>
                </a:solidFill>
                <a:latin typeface="BOGHJD+ArialMT"/>
                <a:cs typeface="BOGHJD+ArialMT"/>
              </a:rPr>
              <a:t> </a:t>
            </a:r>
            <a:r>
              <a:rPr sz="1350" dirty="0" err="1">
                <a:solidFill>
                  <a:srgbClr val="161249"/>
                </a:solidFill>
                <a:latin typeface="BOGHJD+ArialMT"/>
                <a:cs typeface="BOGHJD+ArialMT"/>
              </a:rPr>
              <a:t>althans</a:t>
            </a:r>
            <a:r>
              <a:rPr sz="1350" dirty="0">
                <a:solidFill>
                  <a:srgbClr val="161249"/>
                </a:solidFill>
                <a:latin typeface="BOGHJD+ArialMT"/>
                <a:cs typeface="BOGHJD+ArialMT"/>
              </a:rPr>
              <a:t> tot op zekere hoogte. De tekst is verrijkt met afbeeldingen. De beschrijving van de persona van de koper is </a:t>
            </a:r>
            <a:r>
              <a:rPr sz="1350" dirty="0" err="1">
                <a:solidFill>
                  <a:srgbClr val="161249"/>
                </a:solidFill>
                <a:latin typeface="BOGHJD+ArialMT"/>
                <a:cs typeface="BOGHJD+ArialMT"/>
              </a:rPr>
              <a:t>bevredigend</a:t>
            </a:r>
            <a:r>
              <a:rPr sz="1350" dirty="0">
                <a:solidFill>
                  <a:srgbClr val="161249"/>
                </a:solidFill>
                <a:latin typeface="BOGHJD+ArialMT"/>
                <a:cs typeface="BOGHJD+ArialMT"/>
              </a:rPr>
              <a:t>,</a:t>
            </a:r>
            <a:r>
              <a:rPr lang="de-DE" sz="1350" dirty="0">
                <a:solidFill>
                  <a:srgbClr val="161249"/>
                </a:solidFill>
                <a:latin typeface="BOGHJD+ArialMT"/>
                <a:cs typeface="BOGHJD+ArialMT"/>
              </a:rPr>
              <a:t> </a:t>
            </a:r>
            <a:r>
              <a:rPr sz="1350" dirty="0" err="1">
                <a:solidFill>
                  <a:srgbClr val="161249"/>
                </a:solidFill>
                <a:latin typeface="BOGHJD+ArialMT"/>
                <a:cs typeface="BOGHJD+ArialMT"/>
              </a:rPr>
              <a:t>inclusief</a:t>
            </a:r>
            <a:r>
              <a:rPr sz="1350" dirty="0">
                <a:solidFill>
                  <a:srgbClr val="161249"/>
                </a:solidFill>
                <a:latin typeface="BOGHJD+ArialMT"/>
                <a:cs typeface="BOGHJD+ArialMT"/>
              </a:rPr>
              <a:t> het pijnpunt van de persona. De blogpost helpt de buyer persona tenminste tot op zekere hoogte. Het meeste schrijfwerk voldoet aan de gegeven instructies.</a:t>
            </a:r>
          </a:p>
        </p:txBody>
      </p:sp>
      <p:sp>
        <p:nvSpPr>
          <p:cNvPr id="6" name="object 6"/>
          <p:cNvSpPr txBox="1"/>
          <p:nvPr/>
        </p:nvSpPr>
        <p:spPr>
          <a:xfrm>
            <a:off x="377009" y="2624117"/>
            <a:ext cx="8236469" cy="577081"/>
          </a:xfrm>
          <a:prstGeom prst="rect">
            <a:avLst/>
          </a:prstGeom>
        </p:spPr>
        <p:txBody>
          <a:bodyPr vert="horz" wrap="square" lIns="0" tIns="0" rIns="0" bIns="0" rtlCol="0">
            <a:spAutoFit/>
          </a:bodyPr>
          <a:lstStyle/>
          <a:p>
            <a:pPr marL="0" marR="0">
              <a:lnSpc>
                <a:spcPts val="1508"/>
              </a:lnSpc>
              <a:spcBef>
                <a:spcPts val="0"/>
              </a:spcBef>
              <a:spcAft>
                <a:spcPts val="0"/>
              </a:spcAft>
            </a:pPr>
            <a:r>
              <a:rPr sz="1350" b="1" dirty="0">
                <a:solidFill>
                  <a:srgbClr val="D12477"/>
                </a:solidFill>
                <a:latin typeface="FLWDDF+Arial-BoldMT"/>
                <a:cs typeface="FLWDDF+Arial-BoldMT"/>
              </a:rPr>
              <a:t>Uitstekend: </a:t>
            </a:r>
            <a:r>
              <a:rPr sz="1350" dirty="0">
                <a:solidFill>
                  <a:srgbClr val="161249"/>
                </a:solidFill>
                <a:latin typeface="BOGHJD+ArialMT"/>
                <a:cs typeface="BOGHJD+ArialMT"/>
              </a:rPr>
              <a:t>De tekst is 400-500 woorden lang, hij is in overeenstemming met de titel. De CTA is expliciet, de </a:t>
            </a:r>
            <a:r>
              <a:rPr sz="1350" dirty="0" err="1">
                <a:solidFill>
                  <a:srgbClr val="161249"/>
                </a:solidFill>
                <a:latin typeface="BOGHJD+ArialMT"/>
                <a:cs typeface="BOGHJD+ArialMT"/>
              </a:rPr>
              <a:t>tekst</a:t>
            </a:r>
            <a:r>
              <a:rPr sz="1350" dirty="0">
                <a:solidFill>
                  <a:srgbClr val="161249"/>
                </a:solidFill>
                <a:latin typeface="BOGHJD+ArialMT"/>
                <a:cs typeface="BOGHJD+ArialMT"/>
              </a:rPr>
              <a:t> is</a:t>
            </a:r>
            <a:r>
              <a:rPr lang="de-DE" sz="1350" dirty="0">
                <a:solidFill>
                  <a:srgbClr val="161249"/>
                </a:solidFill>
                <a:latin typeface="BOGHJD+ArialMT"/>
                <a:cs typeface="BOGHJD+ArialMT"/>
              </a:rPr>
              <a:t> p</a:t>
            </a:r>
            <a:r>
              <a:rPr sz="1350" dirty="0" err="1">
                <a:solidFill>
                  <a:srgbClr val="161249"/>
                </a:solidFill>
                <a:latin typeface="BOGHJD+ArialMT"/>
                <a:cs typeface="BOGHJD+ArialMT"/>
              </a:rPr>
              <a:t>rettig</a:t>
            </a:r>
            <a:r>
              <a:rPr sz="1350" dirty="0">
                <a:solidFill>
                  <a:srgbClr val="161249"/>
                </a:solidFill>
                <a:latin typeface="BOGHJD+ArialMT"/>
                <a:cs typeface="BOGHJD+ArialMT"/>
              </a:rPr>
              <a:t> om te lezen en de blogpost houdt rekening met alle gegeven instructies en helpt de buyer persona.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28245"/>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40582" y="303810"/>
            <a:ext cx="2842567" cy="378618"/>
          </a:xfrm>
          <a:prstGeom prst="rect">
            <a:avLst/>
          </a:prstGeom>
        </p:spPr>
        <p:txBody>
          <a:bodyPr vert="horz" wrap="square" lIns="0" tIns="0" rIns="0" bIns="0" rtlCol="0">
            <a:spAutoFit/>
          </a:bodyPr>
          <a:lstStyle/>
          <a:p>
            <a:pPr marL="0" marR="0">
              <a:lnSpc>
                <a:spcPts val="2681"/>
              </a:lnSpc>
              <a:spcBef>
                <a:spcPts val="0"/>
              </a:spcBef>
              <a:spcAft>
                <a:spcPts val="0"/>
              </a:spcAft>
            </a:pPr>
            <a:r>
              <a:rPr sz="2400" b="1" dirty="0">
                <a:solidFill>
                  <a:srgbClr val="FFFFFF"/>
                </a:solidFill>
                <a:latin typeface="FLWDDF+Arial-BoldMT"/>
                <a:cs typeface="FLWDDF+Arial-BoldMT"/>
              </a:rPr>
              <a:t>Groepsopdracht</a:t>
            </a:r>
          </a:p>
        </p:txBody>
      </p:sp>
      <p:sp>
        <p:nvSpPr>
          <p:cNvPr id="4" name="object 4"/>
          <p:cNvSpPr txBox="1"/>
          <p:nvPr/>
        </p:nvSpPr>
        <p:spPr>
          <a:xfrm>
            <a:off x="5347848" y="415504"/>
            <a:ext cx="3616639" cy="397545"/>
          </a:xfrm>
          <a:prstGeom prst="rect">
            <a:avLst/>
          </a:prstGeom>
        </p:spPr>
        <p:txBody>
          <a:bodyPr vert="horz" wrap="square" lIns="0" tIns="0" rIns="0" bIns="0" rtlCol="0">
            <a:spAutoFit/>
          </a:bodyPr>
          <a:lstStyle/>
          <a:p>
            <a:pPr marL="0" marR="0">
              <a:lnSpc>
                <a:spcPts val="1452"/>
              </a:lnSpc>
              <a:spcBef>
                <a:spcPts val="0"/>
              </a:spcBef>
              <a:spcAft>
                <a:spcPts val="0"/>
              </a:spcAft>
            </a:pPr>
            <a:r>
              <a:rPr sz="1300" b="1" dirty="0">
                <a:solidFill>
                  <a:srgbClr val="FFFFFF"/>
                </a:solidFill>
                <a:latin typeface="FLWDDF+Arial-BoldMT"/>
                <a:cs typeface="FLWDDF+Arial-BoldMT"/>
              </a:rPr>
              <a:t>Geef een .ppt-presentatie over je</a:t>
            </a:r>
          </a:p>
          <a:p>
            <a:pPr marL="0" marR="0">
              <a:lnSpc>
                <a:spcPts val="1452"/>
              </a:lnSpc>
              <a:spcBef>
                <a:spcPts val="57"/>
              </a:spcBef>
              <a:spcAft>
                <a:spcPts val="0"/>
              </a:spcAft>
            </a:pPr>
            <a:r>
              <a:rPr sz="1300" b="1" dirty="0">
                <a:solidFill>
                  <a:srgbClr val="FFFFFF"/>
                </a:solidFill>
                <a:latin typeface="FLWDDF+Arial-BoldMT"/>
                <a:cs typeface="FLWDDF+Arial-BoldMT"/>
              </a:rPr>
              <a:t>inzichten. Vergeet </a:t>
            </a:r>
            <a:r>
              <a:rPr sz="1300" b="1" dirty="0" err="1">
                <a:solidFill>
                  <a:srgbClr val="FFFFFF"/>
                </a:solidFill>
                <a:latin typeface="FLWDDF+Arial-BoldMT"/>
                <a:cs typeface="FLWDDF+Arial-BoldMT"/>
              </a:rPr>
              <a:t>niet</a:t>
            </a:r>
            <a:r>
              <a:rPr sz="1300" b="1" dirty="0">
                <a:solidFill>
                  <a:srgbClr val="FFFFFF"/>
                </a:solidFill>
                <a:latin typeface="FLWDDF+Arial-BoldMT"/>
                <a:cs typeface="FLWDDF+Arial-BoldMT"/>
              </a:rPr>
              <a:t> je</a:t>
            </a:r>
            <a:r>
              <a:rPr lang="de-DE" sz="1300" b="1" dirty="0">
                <a:solidFill>
                  <a:srgbClr val="FFFFFF"/>
                </a:solidFill>
                <a:latin typeface="FLWDDF+Arial-BoldMT"/>
                <a:cs typeface="FLWDDF+Arial-BoldMT"/>
              </a:rPr>
              <a:t> </a:t>
            </a:r>
            <a:r>
              <a:rPr sz="1300" b="1" dirty="0" err="1">
                <a:solidFill>
                  <a:srgbClr val="FFFFFF"/>
                </a:solidFill>
                <a:latin typeface="FLWDDF+Arial-BoldMT"/>
                <a:cs typeface="FLWDDF+Arial-BoldMT"/>
              </a:rPr>
              <a:t>bronnen</a:t>
            </a:r>
            <a:r>
              <a:rPr sz="1300" b="1" dirty="0">
                <a:solidFill>
                  <a:srgbClr val="FFFFFF"/>
                </a:solidFill>
                <a:latin typeface="FLWDDF+Arial-BoldMT"/>
                <a:cs typeface="FLWDDF+Arial-BoldMT"/>
              </a:rPr>
              <a:t>.</a:t>
            </a:r>
          </a:p>
        </p:txBody>
      </p:sp>
      <p:sp>
        <p:nvSpPr>
          <p:cNvPr id="5" name="object 5"/>
          <p:cNvSpPr txBox="1"/>
          <p:nvPr/>
        </p:nvSpPr>
        <p:spPr>
          <a:xfrm>
            <a:off x="525101" y="751525"/>
            <a:ext cx="3857225" cy="376525"/>
          </a:xfrm>
          <a:prstGeom prst="rect">
            <a:avLst/>
          </a:prstGeom>
        </p:spPr>
        <p:txBody>
          <a:bodyPr vert="horz" wrap="square" lIns="0" tIns="0" rIns="0" bIns="0" rtlCol="0">
            <a:spAutoFit/>
          </a:bodyPr>
          <a:lstStyle/>
          <a:p>
            <a:pPr marL="0" marR="0">
              <a:lnSpc>
                <a:spcPts val="1284"/>
              </a:lnSpc>
              <a:spcBef>
                <a:spcPts val="0"/>
              </a:spcBef>
              <a:spcAft>
                <a:spcPts val="0"/>
              </a:spcAft>
            </a:pPr>
            <a:r>
              <a:rPr sz="1150" b="1" dirty="0">
                <a:solidFill>
                  <a:srgbClr val="FFFFFF"/>
                </a:solidFill>
                <a:latin typeface="FLWDDF+Arial-BoldMT"/>
                <a:cs typeface="FLWDDF+Arial-BoldMT"/>
              </a:rPr>
              <a:t>Vorm een groep van 4-5 mensen.</a:t>
            </a:r>
          </a:p>
          <a:p>
            <a:pPr marL="0" marR="0">
              <a:lnSpc>
                <a:spcPts val="1284"/>
              </a:lnSpc>
              <a:spcBef>
                <a:spcPts val="95"/>
              </a:spcBef>
              <a:spcAft>
                <a:spcPts val="0"/>
              </a:spcAft>
            </a:pPr>
            <a:r>
              <a:rPr sz="1150" b="1" dirty="0">
                <a:solidFill>
                  <a:srgbClr val="FFFFFF"/>
                </a:solidFill>
                <a:latin typeface="FLWDDF+Arial-BoldMT"/>
                <a:cs typeface="FLWDDF+Arial-BoldMT"/>
              </a:rPr>
              <a:t>Kies één merk en raak ermee vertrouwd.</a:t>
            </a:r>
          </a:p>
        </p:txBody>
      </p:sp>
      <p:sp>
        <p:nvSpPr>
          <p:cNvPr id="6" name="object 6"/>
          <p:cNvSpPr txBox="1"/>
          <p:nvPr/>
        </p:nvSpPr>
        <p:spPr>
          <a:xfrm>
            <a:off x="5347848" y="957035"/>
            <a:ext cx="3445802" cy="1038746"/>
          </a:xfrm>
          <a:prstGeom prst="rect">
            <a:avLst/>
          </a:prstGeom>
        </p:spPr>
        <p:txBody>
          <a:bodyPr vert="horz" wrap="square" lIns="0" tIns="0" rIns="0" bIns="0" rtlCol="0">
            <a:spAutoFit/>
          </a:bodyPr>
          <a:lstStyle/>
          <a:p>
            <a:pPr marL="0" marR="0">
              <a:lnSpc>
                <a:spcPts val="1452"/>
              </a:lnSpc>
              <a:spcBef>
                <a:spcPts val="0"/>
              </a:spcBef>
              <a:spcAft>
                <a:spcPts val="0"/>
              </a:spcAft>
            </a:pPr>
            <a:r>
              <a:rPr sz="1300" b="1" dirty="0">
                <a:solidFill>
                  <a:srgbClr val="D12477"/>
                </a:solidFill>
                <a:latin typeface="FLWDDF+Arial-BoldMT"/>
                <a:cs typeface="FLWDDF+Arial-BoldMT"/>
              </a:rPr>
              <a:t>Beoordeling:</a:t>
            </a:r>
          </a:p>
          <a:p>
            <a:pPr marL="0" marR="0">
              <a:lnSpc>
                <a:spcPts val="1284"/>
              </a:lnSpc>
              <a:spcBef>
                <a:spcPts val="47"/>
              </a:spcBef>
              <a:spcAft>
                <a:spcPts val="0"/>
              </a:spcAft>
            </a:pPr>
            <a:r>
              <a:rPr sz="1150" b="1" dirty="0">
                <a:solidFill>
                  <a:srgbClr val="FFFFFF"/>
                </a:solidFill>
                <a:latin typeface="FLWDDF+Arial-BoldMT"/>
                <a:cs typeface="FLWDDF+Arial-BoldMT"/>
              </a:rPr>
              <a:t>Faal:</a:t>
            </a:r>
          </a:p>
          <a:p>
            <a:pPr marL="0" marR="0">
              <a:lnSpc>
                <a:spcPts val="1284"/>
              </a:lnSpc>
              <a:spcBef>
                <a:spcPts val="95"/>
              </a:spcBef>
              <a:spcAft>
                <a:spcPts val="0"/>
              </a:spcAft>
            </a:pPr>
            <a:r>
              <a:rPr lang="nl-NL" sz="1150" dirty="0">
                <a:solidFill>
                  <a:srgbClr val="FFFFFF"/>
                </a:solidFill>
                <a:latin typeface="BOGHJD+ArialMT"/>
                <a:cs typeface="BOGHJD+ArialMT"/>
              </a:rPr>
              <a:t>Het werk mist het merendeel van de vereiste elementen. Het gebruik van bronnen is beperkt. Het werk laat geen begrip zien van de blogpost in contentmarketing.</a:t>
            </a:r>
            <a:endParaRPr sz="1150" dirty="0">
              <a:solidFill>
                <a:srgbClr val="FFFFFF"/>
              </a:solidFill>
              <a:latin typeface="BOGHJD+ArialMT"/>
              <a:cs typeface="BOGHJD+ArialMT"/>
            </a:endParaRPr>
          </a:p>
        </p:txBody>
      </p:sp>
      <p:sp>
        <p:nvSpPr>
          <p:cNvPr id="7" name="object 7"/>
          <p:cNvSpPr txBox="1"/>
          <p:nvPr/>
        </p:nvSpPr>
        <p:spPr>
          <a:xfrm>
            <a:off x="525100" y="1303310"/>
            <a:ext cx="1238587" cy="192360"/>
          </a:xfrm>
          <a:prstGeom prst="rect">
            <a:avLst/>
          </a:prstGeom>
        </p:spPr>
        <p:txBody>
          <a:bodyPr vert="horz" wrap="square" lIns="0" tIns="0" rIns="0" bIns="0" rtlCol="0">
            <a:spAutoFit/>
          </a:bodyPr>
          <a:lstStyle/>
          <a:p>
            <a:pPr marL="0" marR="0">
              <a:lnSpc>
                <a:spcPts val="1452"/>
              </a:lnSpc>
              <a:spcBef>
                <a:spcPts val="0"/>
              </a:spcBef>
              <a:spcAft>
                <a:spcPts val="0"/>
              </a:spcAft>
            </a:pPr>
            <a:r>
              <a:rPr sz="1300" b="1" dirty="0">
                <a:solidFill>
                  <a:srgbClr val="D12477"/>
                </a:solidFill>
                <a:latin typeface="FLWDDF+Arial-BoldMT"/>
                <a:cs typeface="FLWDDF+Arial-BoldMT"/>
              </a:rPr>
              <a:t>Ontdek het:</a:t>
            </a:r>
          </a:p>
        </p:txBody>
      </p:sp>
      <p:sp>
        <p:nvSpPr>
          <p:cNvPr id="8" name="object 8"/>
          <p:cNvSpPr txBox="1"/>
          <p:nvPr/>
        </p:nvSpPr>
        <p:spPr>
          <a:xfrm>
            <a:off x="531451" y="1426429"/>
            <a:ext cx="1875964" cy="289941"/>
          </a:xfrm>
          <a:prstGeom prst="rect">
            <a:avLst/>
          </a:prstGeom>
        </p:spPr>
        <p:txBody>
          <a:bodyPr vert="horz" wrap="square" lIns="0" tIns="0" rIns="0" bIns="0" rtlCol="0">
            <a:spAutoFit/>
          </a:bodyPr>
          <a:lstStyle/>
          <a:p>
            <a:pPr marL="0" marR="0">
              <a:lnSpc>
                <a:spcPts val="1983"/>
              </a:lnSpc>
              <a:spcBef>
                <a:spcPts val="0"/>
              </a:spcBef>
              <a:spcAft>
                <a:spcPts val="0"/>
              </a:spcAft>
            </a:pPr>
            <a:r>
              <a:rPr sz="1150" dirty="0">
                <a:solidFill>
                  <a:srgbClr val="FFFFFF"/>
                </a:solidFill>
                <a:latin typeface="BOGHJD+ArialMT"/>
                <a:cs typeface="BOGHJD+ArialMT"/>
              </a:rPr>
              <a:t>- Wat is het publiek?</a:t>
            </a:r>
          </a:p>
        </p:txBody>
      </p:sp>
      <p:sp>
        <p:nvSpPr>
          <p:cNvPr id="9" name="object 9"/>
          <p:cNvSpPr txBox="1"/>
          <p:nvPr/>
        </p:nvSpPr>
        <p:spPr>
          <a:xfrm>
            <a:off x="531450" y="1601689"/>
            <a:ext cx="4112557" cy="783741"/>
          </a:xfrm>
          <a:prstGeom prst="rect">
            <a:avLst/>
          </a:prstGeom>
        </p:spPr>
        <p:txBody>
          <a:bodyPr vert="horz" wrap="square" lIns="0" tIns="0" rIns="0" bIns="0" rtlCol="0">
            <a:spAutoFit/>
          </a:bodyPr>
          <a:lstStyle/>
          <a:p>
            <a:pPr marL="0" marR="0">
              <a:lnSpc>
                <a:spcPts val="1983"/>
              </a:lnSpc>
              <a:spcBef>
                <a:spcPts val="0"/>
              </a:spcBef>
              <a:spcAft>
                <a:spcPts val="0"/>
              </a:spcAft>
            </a:pPr>
            <a:r>
              <a:rPr sz="1150" dirty="0">
                <a:solidFill>
                  <a:srgbClr val="FFFFFF"/>
                </a:solidFill>
                <a:latin typeface="BOGHJD+ArialMT"/>
                <a:cs typeface="BOGHJD+ArialMT"/>
              </a:rPr>
              <a:t>- Wat is concurrentie?</a:t>
            </a:r>
          </a:p>
          <a:p>
            <a:pPr marL="0" marR="0">
              <a:lnSpc>
                <a:spcPts val="1379"/>
              </a:lnSpc>
              <a:spcBef>
                <a:spcPts val="0"/>
              </a:spcBef>
              <a:spcAft>
                <a:spcPts val="0"/>
              </a:spcAft>
            </a:pPr>
            <a:r>
              <a:rPr sz="1150" dirty="0">
                <a:solidFill>
                  <a:srgbClr val="FFFFFF"/>
                </a:solidFill>
                <a:latin typeface="BOGHJD+ArialMT"/>
                <a:cs typeface="BOGHJD+ArialMT"/>
              </a:rPr>
              <a:t>- Wat voor zoekwoorden zouden door dit publiek gebruikt kunnen worden?</a:t>
            </a:r>
          </a:p>
          <a:p>
            <a:pPr marL="0" marR="0">
              <a:lnSpc>
                <a:spcPts val="1380"/>
              </a:lnSpc>
              <a:spcBef>
                <a:spcPts val="0"/>
              </a:spcBef>
              <a:spcAft>
                <a:spcPts val="0"/>
              </a:spcAft>
            </a:pPr>
            <a:r>
              <a:rPr sz="1150" dirty="0">
                <a:solidFill>
                  <a:srgbClr val="FFFFFF"/>
                </a:solidFill>
                <a:latin typeface="BOGHJD+ArialMT"/>
                <a:cs typeface="BOGHJD+ArialMT"/>
              </a:rPr>
              <a:t>- Wie zijn de autoriteiten, beïnvloeders, potentiële auteurs;</a:t>
            </a:r>
          </a:p>
        </p:txBody>
      </p:sp>
      <p:sp>
        <p:nvSpPr>
          <p:cNvPr id="10" name="object 10"/>
          <p:cNvSpPr txBox="1"/>
          <p:nvPr/>
        </p:nvSpPr>
        <p:spPr>
          <a:xfrm>
            <a:off x="524676" y="2374369"/>
            <a:ext cx="4382766" cy="289941"/>
          </a:xfrm>
          <a:prstGeom prst="rect">
            <a:avLst/>
          </a:prstGeom>
        </p:spPr>
        <p:txBody>
          <a:bodyPr vert="horz" wrap="square" lIns="0" tIns="0" rIns="0" bIns="0" rtlCol="0">
            <a:spAutoFit/>
          </a:bodyPr>
          <a:lstStyle/>
          <a:p>
            <a:pPr marL="0" marR="0">
              <a:lnSpc>
                <a:spcPts val="1983"/>
              </a:lnSpc>
              <a:spcBef>
                <a:spcPts val="0"/>
              </a:spcBef>
              <a:spcAft>
                <a:spcPts val="0"/>
              </a:spcAft>
            </a:pPr>
            <a:r>
              <a:rPr sz="1150" dirty="0">
                <a:solidFill>
                  <a:srgbClr val="FFFFFF"/>
                </a:solidFill>
                <a:latin typeface="BOGHJD+ArialMT"/>
                <a:cs typeface="BOGHJD+ArialMT"/>
              </a:rPr>
              <a:t>- Wat voor blogcategorieën zouden geschikt kunnen zijn voor deze groep?</a:t>
            </a:r>
          </a:p>
        </p:txBody>
      </p:sp>
      <p:sp>
        <p:nvSpPr>
          <p:cNvPr id="11" name="object 11"/>
          <p:cNvSpPr txBox="1"/>
          <p:nvPr/>
        </p:nvSpPr>
        <p:spPr>
          <a:xfrm>
            <a:off x="5347848" y="2079444"/>
            <a:ext cx="952344" cy="166712"/>
          </a:xfrm>
          <a:prstGeom prst="rect">
            <a:avLst/>
          </a:prstGeom>
        </p:spPr>
        <p:txBody>
          <a:bodyPr vert="horz" wrap="square" lIns="0" tIns="0" rIns="0" bIns="0" rtlCol="0">
            <a:spAutoFit/>
          </a:bodyPr>
          <a:lstStyle/>
          <a:p>
            <a:pPr marL="0" marR="0">
              <a:lnSpc>
                <a:spcPts val="1284"/>
              </a:lnSpc>
              <a:spcBef>
                <a:spcPts val="0"/>
              </a:spcBef>
              <a:spcAft>
                <a:spcPts val="0"/>
              </a:spcAft>
            </a:pPr>
            <a:r>
              <a:rPr lang="de-DE" sz="1150" b="1" dirty="0" err="1">
                <a:solidFill>
                  <a:srgbClr val="FFFFFF"/>
                </a:solidFill>
                <a:latin typeface="FLWDDF+Arial-BoldMT"/>
                <a:cs typeface="FLWDDF+Arial-BoldMT"/>
              </a:rPr>
              <a:t>Doorgaan</a:t>
            </a:r>
            <a:r>
              <a:rPr sz="1150" b="1" dirty="0">
                <a:solidFill>
                  <a:srgbClr val="FFFFFF"/>
                </a:solidFill>
                <a:latin typeface="FLWDDF+Arial-BoldMT"/>
                <a:cs typeface="FLWDDF+Arial-BoldMT"/>
              </a:rPr>
              <a:t>:</a:t>
            </a:r>
          </a:p>
        </p:txBody>
      </p:sp>
      <p:sp>
        <p:nvSpPr>
          <p:cNvPr id="12" name="object 12"/>
          <p:cNvSpPr txBox="1"/>
          <p:nvPr/>
        </p:nvSpPr>
        <p:spPr>
          <a:xfrm>
            <a:off x="505950" y="3681547"/>
            <a:ext cx="4609096" cy="738857"/>
          </a:xfrm>
          <a:prstGeom prst="rect">
            <a:avLst/>
          </a:prstGeom>
        </p:spPr>
        <p:txBody>
          <a:bodyPr vert="horz" wrap="square" lIns="0" tIns="0" rIns="0" bIns="0" rtlCol="0">
            <a:spAutoFit/>
          </a:bodyPr>
          <a:lstStyle/>
          <a:p>
            <a:pPr marL="0" marR="0">
              <a:lnSpc>
                <a:spcPts val="1983"/>
              </a:lnSpc>
              <a:spcBef>
                <a:spcPts val="0"/>
              </a:spcBef>
              <a:spcAft>
                <a:spcPts val="0"/>
              </a:spcAft>
            </a:pPr>
            <a:r>
              <a:rPr sz="1150" dirty="0">
                <a:solidFill>
                  <a:srgbClr val="FFFFFF"/>
                </a:solidFill>
                <a:latin typeface="BOGHJD+ArialMT"/>
                <a:cs typeface="BOGHJD+ArialMT"/>
              </a:rPr>
              <a:t>- Bereid het plan voor de blogpost voor, inclusief: titels van de blogpost, </a:t>
            </a:r>
            <a:r>
              <a:rPr sz="1150" dirty="0" err="1">
                <a:solidFill>
                  <a:srgbClr val="FFFFFF"/>
                </a:solidFill>
                <a:latin typeface="BOGHJD+ArialMT"/>
                <a:cs typeface="BOGHJD+ArialMT"/>
              </a:rPr>
              <a:t>lijst</a:t>
            </a:r>
            <a:r>
              <a:rPr sz="1150" dirty="0">
                <a:solidFill>
                  <a:srgbClr val="FFFFFF"/>
                </a:solidFill>
                <a:latin typeface="BOGHJD+ArialMT"/>
                <a:cs typeface="BOGHJD+ArialMT"/>
              </a:rPr>
              <a:t> met</a:t>
            </a:r>
            <a:r>
              <a:rPr lang="de-DE" sz="1150" dirty="0">
                <a:solidFill>
                  <a:srgbClr val="FFFFFF"/>
                </a:solidFill>
                <a:latin typeface="BOGHJD+ArialMT"/>
                <a:cs typeface="BOGHJD+ArialMT"/>
              </a:rPr>
              <a:t> </a:t>
            </a:r>
            <a:r>
              <a:rPr sz="1150" dirty="0" err="1">
                <a:solidFill>
                  <a:srgbClr val="FFFFFF"/>
                </a:solidFill>
                <a:latin typeface="BOGHJD+ArialMT"/>
                <a:cs typeface="BOGHJD+ArialMT"/>
              </a:rPr>
              <a:t>trefwoorden</a:t>
            </a:r>
            <a:r>
              <a:rPr sz="1150" dirty="0">
                <a:solidFill>
                  <a:srgbClr val="FFFFFF"/>
                </a:solidFill>
                <a:latin typeface="BOGHJD+ArialMT"/>
                <a:cs typeface="BOGHJD+ArialMT"/>
              </a:rPr>
              <a:t>, bronnen, probeer interne links te plannen.</a:t>
            </a:r>
          </a:p>
        </p:txBody>
      </p:sp>
      <p:sp>
        <p:nvSpPr>
          <p:cNvPr id="13" name="object 13"/>
          <p:cNvSpPr txBox="1"/>
          <p:nvPr/>
        </p:nvSpPr>
        <p:spPr>
          <a:xfrm>
            <a:off x="5347848" y="2297302"/>
            <a:ext cx="3486282" cy="666849"/>
          </a:xfrm>
          <a:prstGeom prst="rect">
            <a:avLst/>
          </a:prstGeom>
        </p:spPr>
        <p:txBody>
          <a:bodyPr vert="horz" wrap="square" lIns="0" tIns="0" rIns="0" bIns="0" rtlCol="0">
            <a:spAutoFit/>
          </a:bodyPr>
          <a:lstStyle/>
          <a:p>
            <a:pPr marL="0" marR="0">
              <a:lnSpc>
                <a:spcPts val="1284"/>
              </a:lnSpc>
              <a:spcBef>
                <a:spcPts val="0"/>
              </a:spcBef>
              <a:spcAft>
                <a:spcPts val="0"/>
              </a:spcAft>
            </a:pPr>
            <a:r>
              <a:rPr lang="nl-NL" sz="1150" dirty="0">
                <a:solidFill>
                  <a:srgbClr val="FFFFFF"/>
                </a:solidFill>
                <a:latin typeface="BOGHJD+ArialMT"/>
                <a:cs typeface="BOGHJD+ArialMT"/>
              </a:rPr>
              <a:t>De groep heeft </a:t>
            </a:r>
            <a:r>
              <a:rPr lang="nl-NL" sz="1150" dirty="0" err="1">
                <a:solidFill>
                  <a:srgbClr val="FFFFFF"/>
                </a:solidFill>
                <a:latin typeface="BOGHJD+ArialMT"/>
                <a:cs typeface="BOGHJD+ArialMT"/>
              </a:rPr>
              <a:t>blogposts</a:t>
            </a:r>
            <a:r>
              <a:rPr lang="nl-NL" sz="1150" dirty="0">
                <a:solidFill>
                  <a:srgbClr val="FFFFFF"/>
                </a:solidFill>
                <a:latin typeface="BOGHJD+ArialMT"/>
                <a:cs typeface="BOGHJD+ArialMT"/>
              </a:rPr>
              <a:t> bestudeerd, maar slechts oppervlakkig, en het gebruik van bronnen is beperkt. Ze hebben enig begrip van de mogelijkheden van het gebruik van </a:t>
            </a:r>
            <a:r>
              <a:rPr lang="nl-NL" sz="1150" dirty="0" err="1">
                <a:solidFill>
                  <a:srgbClr val="FFFFFF"/>
                </a:solidFill>
                <a:latin typeface="BOGHJD+ArialMT"/>
                <a:cs typeface="BOGHJD+ArialMT"/>
              </a:rPr>
              <a:t>blogposts</a:t>
            </a:r>
            <a:r>
              <a:rPr lang="nl-NL" sz="1150" dirty="0">
                <a:solidFill>
                  <a:srgbClr val="FFFFFF"/>
                </a:solidFill>
                <a:latin typeface="BOGHJD+ArialMT"/>
                <a:cs typeface="BOGHJD+ArialMT"/>
              </a:rPr>
              <a:t> in marketing.</a:t>
            </a:r>
            <a:endParaRPr sz="1150" dirty="0">
              <a:solidFill>
                <a:srgbClr val="FFFFFF"/>
              </a:solidFill>
              <a:latin typeface="BOGHJD+ArialMT"/>
              <a:cs typeface="BOGHJD+ArialMT"/>
            </a:endParaRPr>
          </a:p>
        </p:txBody>
      </p:sp>
      <p:sp>
        <p:nvSpPr>
          <p:cNvPr id="14" name="object 14"/>
          <p:cNvSpPr txBox="1"/>
          <p:nvPr/>
        </p:nvSpPr>
        <p:spPr>
          <a:xfrm>
            <a:off x="510871" y="3137135"/>
            <a:ext cx="4153714" cy="482376"/>
          </a:xfrm>
          <a:prstGeom prst="rect">
            <a:avLst/>
          </a:prstGeom>
        </p:spPr>
        <p:txBody>
          <a:bodyPr vert="horz" wrap="square" lIns="0" tIns="0" rIns="0" bIns="0" rtlCol="0">
            <a:spAutoFit/>
          </a:bodyPr>
          <a:lstStyle/>
          <a:p>
            <a:pPr marL="0" marR="0">
              <a:lnSpc>
                <a:spcPts val="1983"/>
              </a:lnSpc>
              <a:spcBef>
                <a:spcPts val="0"/>
              </a:spcBef>
              <a:spcAft>
                <a:spcPts val="0"/>
              </a:spcAft>
            </a:pPr>
            <a:r>
              <a:rPr sz="1150" dirty="0">
                <a:solidFill>
                  <a:srgbClr val="FFFFFF"/>
                </a:solidFill>
                <a:latin typeface="BOGHJD+ArialMT"/>
                <a:cs typeface="BOGHJD+ArialMT"/>
              </a:rPr>
              <a:t>- Het plan voor het volgende kwartaal voorbereiden - het </a:t>
            </a:r>
            <a:r>
              <a:rPr sz="1150" dirty="0" err="1">
                <a:solidFill>
                  <a:srgbClr val="FFFFFF"/>
                </a:solidFill>
                <a:latin typeface="BOGHJD+ArialMT"/>
                <a:cs typeface="BOGHJD+ArialMT"/>
              </a:rPr>
              <a:t>doel</a:t>
            </a:r>
            <a:r>
              <a:rPr sz="1150" dirty="0">
                <a:solidFill>
                  <a:srgbClr val="FFFFFF"/>
                </a:solidFill>
                <a:latin typeface="BOGHJD+ArialMT"/>
                <a:cs typeface="BOGHJD+ArialMT"/>
              </a:rPr>
              <a:t> </a:t>
            </a:r>
            <a:r>
              <a:rPr sz="1150" dirty="0" err="1">
                <a:solidFill>
                  <a:srgbClr val="FFFFFF"/>
                </a:solidFill>
                <a:latin typeface="BOGHJD+ArialMT"/>
                <a:cs typeface="BOGHJD+ArialMT"/>
              </a:rPr>
              <a:t>toewijzen</a:t>
            </a:r>
            <a:r>
              <a:rPr lang="de-DE" sz="1150" dirty="0">
                <a:solidFill>
                  <a:srgbClr val="FFFFFF"/>
                </a:solidFill>
                <a:latin typeface="BOGHJD+ArialMT"/>
                <a:cs typeface="BOGHJD+ArialMT"/>
              </a:rPr>
              <a:t>. </a:t>
            </a:r>
            <a:r>
              <a:rPr sz="1150" dirty="0">
                <a:solidFill>
                  <a:srgbClr val="FFFFFF"/>
                </a:solidFill>
                <a:latin typeface="BOGHJD+ArialMT"/>
                <a:cs typeface="BOGHJD+ArialMT"/>
              </a:rPr>
              <a:t>Plan voor elk bericht hoe je het gaat promoten.</a:t>
            </a:r>
          </a:p>
        </p:txBody>
      </p:sp>
      <p:sp>
        <p:nvSpPr>
          <p:cNvPr id="15" name="object 15"/>
          <p:cNvSpPr txBox="1"/>
          <p:nvPr/>
        </p:nvSpPr>
        <p:spPr>
          <a:xfrm>
            <a:off x="518364" y="2868169"/>
            <a:ext cx="1728229" cy="289941"/>
          </a:xfrm>
          <a:prstGeom prst="rect">
            <a:avLst/>
          </a:prstGeom>
        </p:spPr>
        <p:txBody>
          <a:bodyPr vert="horz" wrap="square" lIns="0" tIns="0" rIns="0" bIns="0" rtlCol="0">
            <a:spAutoFit/>
          </a:bodyPr>
          <a:lstStyle/>
          <a:p>
            <a:pPr marL="0" marR="0">
              <a:lnSpc>
                <a:spcPts val="1983"/>
              </a:lnSpc>
              <a:spcBef>
                <a:spcPts val="0"/>
              </a:spcBef>
              <a:spcAft>
                <a:spcPts val="0"/>
              </a:spcAft>
            </a:pPr>
            <a:r>
              <a:rPr sz="1150" dirty="0">
                <a:solidFill>
                  <a:srgbClr val="FFFFFF"/>
                </a:solidFill>
                <a:latin typeface="BOGHJD+ArialMT"/>
                <a:cs typeface="BOGHJD+ArialMT"/>
              </a:rPr>
              <a:t>- Kies de metriek.</a:t>
            </a:r>
          </a:p>
        </p:txBody>
      </p:sp>
      <p:sp>
        <p:nvSpPr>
          <p:cNvPr id="16" name="object 16"/>
          <p:cNvSpPr txBox="1"/>
          <p:nvPr/>
        </p:nvSpPr>
        <p:spPr>
          <a:xfrm>
            <a:off x="5347849" y="3134566"/>
            <a:ext cx="1061005" cy="201265"/>
          </a:xfrm>
          <a:prstGeom prst="rect">
            <a:avLst/>
          </a:prstGeom>
        </p:spPr>
        <p:txBody>
          <a:bodyPr vert="horz" wrap="square" lIns="0" tIns="0" rIns="0" bIns="0" rtlCol="0">
            <a:spAutoFit/>
          </a:bodyPr>
          <a:lstStyle/>
          <a:p>
            <a:pPr marL="0" marR="0">
              <a:lnSpc>
                <a:spcPts val="1284"/>
              </a:lnSpc>
              <a:spcBef>
                <a:spcPts val="0"/>
              </a:spcBef>
              <a:spcAft>
                <a:spcPts val="0"/>
              </a:spcAft>
            </a:pPr>
            <a:r>
              <a:rPr sz="1150" b="1" dirty="0">
                <a:solidFill>
                  <a:srgbClr val="FFFFFF"/>
                </a:solidFill>
                <a:latin typeface="FLWDDF+Arial-BoldMT"/>
                <a:cs typeface="FLWDDF+Arial-BoldMT"/>
              </a:rPr>
              <a:t>Uitstekend:</a:t>
            </a:r>
          </a:p>
        </p:txBody>
      </p:sp>
      <p:sp>
        <p:nvSpPr>
          <p:cNvPr id="17" name="object 17"/>
          <p:cNvSpPr txBox="1"/>
          <p:nvPr/>
        </p:nvSpPr>
        <p:spPr>
          <a:xfrm>
            <a:off x="5347849" y="3309826"/>
            <a:ext cx="3438546" cy="679673"/>
          </a:xfrm>
          <a:prstGeom prst="rect">
            <a:avLst/>
          </a:prstGeom>
        </p:spPr>
        <p:txBody>
          <a:bodyPr vert="horz" wrap="square" lIns="0" tIns="0" rIns="0" bIns="0" rtlCol="0">
            <a:spAutoFit/>
          </a:bodyPr>
          <a:lstStyle/>
          <a:p>
            <a:pPr marL="0" marR="0">
              <a:lnSpc>
                <a:spcPts val="1284"/>
              </a:lnSpc>
              <a:spcBef>
                <a:spcPts val="0"/>
              </a:spcBef>
              <a:spcAft>
                <a:spcPts val="0"/>
              </a:spcAft>
            </a:pPr>
            <a:r>
              <a:rPr sz="1150" dirty="0">
                <a:solidFill>
                  <a:srgbClr val="FFFFFF"/>
                </a:solidFill>
                <a:latin typeface="BOGHJD+ArialMT"/>
                <a:cs typeface="BOGHJD+ArialMT"/>
              </a:rPr>
              <a:t>De groep heeft blogposts grondig bestudeerd van</a:t>
            </a:r>
          </a:p>
          <a:p>
            <a:pPr marL="0" marR="0">
              <a:lnSpc>
                <a:spcPts val="1284"/>
              </a:lnSpc>
              <a:spcBef>
                <a:spcPts val="95"/>
              </a:spcBef>
              <a:spcAft>
                <a:spcPts val="0"/>
              </a:spcAft>
            </a:pPr>
            <a:r>
              <a:rPr sz="1150" dirty="0">
                <a:solidFill>
                  <a:srgbClr val="FFFFFF"/>
                </a:solidFill>
                <a:latin typeface="BOGHJD+ArialMT"/>
                <a:cs typeface="BOGHJD+ArialMT"/>
              </a:rPr>
              <a:t>verschillende hoeken. Hun werk toonde een</a:t>
            </a:r>
          </a:p>
          <a:p>
            <a:pPr marL="0" marR="0">
              <a:lnSpc>
                <a:spcPts val="1284"/>
              </a:lnSpc>
              <a:spcBef>
                <a:spcPts val="45"/>
              </a:spcBef>
              <a:spcAft>
                <a:spcPts val="0"/>
              </a:spcAft>
            </a:pPr>
            <a:r>
              <a:rPr sz="1150" dirty="0">
                <a:solidFill>
                  <a:srgbClr val="FFFFFF"/>
                </a:solidFill>
                <a:latin typeface="BOGHJD+ArialMT"/>
                <a:cs typeface="BOGHJD+ArialMT"/>
              </a:rPr>
              <a:t>diepgaand begrip van de mogelijkheden van het </a:t>
            </a:r>
            <a:r>
              <a:rPr sz="1150" dirty="0" err="1">
                <a:solidFill>
                  <a:srgbClr val="FFFFFF"/>
                </a:solidFill>
                <a:latin typeface="BOGHJD+ArialMT"/>
                <a:cs typeface="BOGHJD+ArialMT"/>
              </a:rPr>
              <a:t>gebruik</a:t>
            </a:r>
            <a:r>
              <a:rPr sz="1150" dirty="0">
                <a:solidFill>
                  <a:srgbClr val="FFFFFF"/>
                </a:solidFill>
                <a:latin typeface="BOGHJD+ArialMT"/>
                <a:cs typeface="BOGHJD+ArialMT"/>
              </a:rPr>
              <a:t> van</a:t>
            </a:r>
            <a:r>
              <a:rPr lang="de-DE" sz="1150" dirty="0">
                <a:solidFill>
                  <a:srgbClr val="FFFFFF"/>
                </a:solidFill>
                <a:latin typeface="BOGHJD+ArialMT"/>
                <a:cs typeface="BOGHJD+ArialMT"/>
              </a:rPr>
              <a:t> </a:t>
            </a:r>
            <a:r>
              <a:rPr sz="1150" dirty="0" err="1">
                <a:solidFill>
                  <a:srgbClr val="FFFFFF"/>
                </a:solidFill>
                <a:latin typeface="BOGHJD+ArialMT"/>
                <a:cs typeface="BOGHJD+ArialMT"/>
              </a:rPr>
              <a:t>blogberichten</a:t>
            </a:r>
            <a:r>
              <a:rPr sz="1150" dirty="0">
                <a:solidFill>
                  <a:srgbClr val="FFFFFF"/>
                </a:solidFill>
                <a:latin typeface="BOGHJD+ArialMT"/>
                <a:cs typeface="BOGHJD+ArialMT"/>
              </a:rPr>
              <a:t> in contentmarketing.</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53294" y="1954992"/>
            <a:ext cx="7378711" cy="662384"/>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FFFFFF"/>
                </a:solidFill>
                <a:latin typeface="FLWDDF+Arial-BoldMT"/>
                <a:cs typeface="FLWDDF+Arial-BoldMT"/>
              </a:rPr>
              <a:t>Pro-tips en nuttige lectuur</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445712" y="136504"/>
            <a:ext cx="5318491" cy="49212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D12477"/>
                </a:solidFill>
                <a:latin typeface="FLWDDF+Arial-BoldMT"/>
                <a:cs typeface="FLWDDF+Arial-BoldMT"/>
              </a:rPr>
              <a:t>Titels gericht op leren</a:t>
            </a:r>
          </a:p>
        </p:txBody>
      </p:sp>
      <p:sp>
        <p:nvSpPr>
          <p:cNvPr id="4" name="object 4"/>
          <p:cNvSpPr txBox="1"/>
          <p:nvPr/>
        </p:nvSpPr>
        <p:spPr>
          <a:xfrm>
            <a:off x="445713" y="682826"/>
            <a:ext cx="4460164" cy="815856"/>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Alles wat je moet weten over _______________</a:t>
            </a:r>
          </a:p>
          <a:p>
            <a:pPr marL="0" marR="0">
              <a:lnSpc>
                <a:spcPts val="1564"/>
              </a:lnSpc>
              <a:spcBef>
                <a:spcPts val="665"/>
              </a:spcBef>
              <a:spcAft>
                <a:spcPts val="0"/>
              </a:spcAft>
            </a:pPr>
            <a:r>
              <a:rPr sz="1400" dirty="0">
                <a:solidFill>
                  <a:srgbClr val="161249"/>
                </a:solidFill>
                <a:latin typeface="BOGHJD+ArialMT"/>
                <a:cs typeface="BOGHJD+ArialMT"/>
              </a:rPr>
              <a:t>Wat iedereen moet weten over __________</a:t>
            </a:r>
          </a:p>
          <a:p>
            <a:pPr marL="0" marR="0">
              <a:lnSpc>
                <a:spcPts val="1564"/>
              </a:lnSpc>
              <a:spcBef>
                <a:spcPts val="715"/>
              </a:spcBef>
              <a:spcAft>
                <a:spcPts val="0"/>
              </a:spcAft>
            </a:pPr>
            <a:r>
              <a:rPr sz="1400" dirty="0">
                <a:solidFill>
                  <a:srgbClr val="161249"/>
                </a:solidFill>
                <a:latin typeface="BOGHJD+ArialMT"/>
                <a:cs typeface="BOGHJD+ArialMT"/>
              </a:rPr>
              <a:t>__________ stap voor stap</a:t>
            </a:r>
          </a:p>
        </p:txBody>
      </p:sp>
      <p:sp>
        <p:nvSpPr>
          <p:cNvPr id="5" name="object 5"/>
          <p:cNvSpPr txBox="1"/>
          <p:nvPr/>
        </p:nvSpPr>
        <p:spPr>
          <a:xfrm>
            <a:off x="445713" y="1551506"/>
            <a:ext cx="3982271" cy="1205458"/>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De wereld van __________ stap voor stap</a:t>
            </a:r>
          </a:p>
          <a:p>
            <a:pPr marL="0" marR="0">
              <a:lnSpc>
                <a:spcPts val="1564"/>
              </a:lnSpc>
              <a:spcBef>
                <a:spcPts val="665"/>
              </a:spcBef>
              <a:spcAft>
                <a:spcPts val="0"/>
              </a:spcAft>
            </a:pPr>
            <a:r>
              <a:rPr sz="1400" dirty="0">
                <a:solidFill>
                  <a:srgbClr val="161249"/>
                </a:solidFill>
                <a:latin typeface="BOGHJD+ArialMT"/>
                <a:cs typeface="BOGHJD+ArialMT"/>
              </a:rPr>
              <a:t>Wat je nooit moet doen op __________</a:t>
            </a:r>
          </a:p>
          <a:p>
            <a:pPr marL="0" marR="0">
              <a:lnSpc>
                <a:spcPts val="1564"/>
              </a:lnSpc>
              <a:spcBef>
                <a:spcPts val="715"/>
              </a:spcBef>
              <a:spcAft>
                <a:spcPts val="0"/>
              </a:spcAft>
            </a:pPr>
            <a:r>
              <a:rPr sz="1400" dirty="0">
                <a:solidFill>
                  <a:srgbClr val="161249"/>
                </a:solidFill>
                <a:latin typeface="BOGHJD+ArialMT"/>
                <a:cs typeface="BOGHJD+ArialMT"/>
              </a:rPr>
              <a:t>__ belangrijkste ideeën voor het kiezen van _________ perfect</a:t>
            </a:r>
            <a:r>
              <a:rPr lang="de-DE" sz="1400" dirty="0">
                <a:solidFill>
                  <a:srgbClr val="161249"/>
                </a:solidFill>
                <a:latin typeface="BOGHJD+ArialMT"/>
                <a:cs typeface="BOGHJD+ArialMT"/>
              </a:rPr>
              <a:t>. </a:t>
            </a:r>
            <a:r>
              <a:rPr sz="1400" dirty="0">
                <a:solidFill>
                  <a:srgbClr val="161249"/>
                </a:solidFill>
                <a:latin typeface="BOGHJD+ArialMT"/>
                <a:cs typeface="BOGHJD+ArialMT"/>
              </a:rPr>
              <a:t>De __ regels/regels van _________</a:t>
            </a:r>
          </a:p>
        </p:txBody>
      </p:sp>
      <p:sp>
        <p:nvSpPr>
          <p:cNvPr id="6" name="object 6"/>
          <p:cNvSpPr txBox="1"/>
          <p:nvPr/>
        </p:nvSpPr>
        <p:spPr>
          <a:xfrm>
            <a:off x="445713" y="2709746"/>
            <a:ext cx="4054425" cy="139497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De lessen die ik heb geleerd over __________</a:t>
            </a:r>
          </a:p>
          <a:p>
            <a:pPr marL="0" marR="0">
              <a:lnSpc>
                <a:spcPts val="1564"/>
              </a:lnSpc>
              <a:spcBef>
                <a:spcPts val="665"/>
              </a:spcBef>
              <a:spcAft>
                <a:spcPts val="0"/>
              </a:spcAft>
            </a:pPr>
            <a:r>
              <a:rPr sz="1400" dirty="0">
                <a:solidFill>
                  <a:srgbClr val="161249"/>
                </a:solidFill>
                <a:latin typeface="BOGHJD+ArialMT"/>
                <a:cs typeface="BOGHJD+ArialMT"/>
              </a:rPr>
              <a:t>__ stappen om __________ te maken in __________</a:t>
            </a:r>
          </a:p>
          <a:p>
            <a:pPr marL="0" marR="0">
              <a:lnSpc>
                <a:spcPts val="1564"/>
              </a:lnSpc>
              <a:spcBef>
                <a:spcPts val="715"/>
              </a:spcBef>
              <a:spcAft>
                <a:spcPts val="0"/>
              </a:spcAft>
            </a:pPr>
            <a:r>
              <a:rPr sz="1400" dirty="0">
                <a:solidFill>
                  <a:srgbClr val="161249"/>
                </a:solidFill>
                <a:latin typeface="BOGHJD+ArialMT"/>
                <a:cs typeface="BOGHJD+ArialMT"/>
              </a:rPr>
              <a:t>___ __________ fouten waar je niet in moet trappen</a:t>
            </a:r>
          </a:p>
          <a:p>
            <a:pPr marL="0" marR="0">
              <a:lnSpc>
                <a:spcPts val="1564"/>
              </a:lnSpc>
              <a:spcBef>
                <a:spcPts val="715"/>
              </a:spcBef>
              <a:spcAft>
                <a:spcPts val="0"/>
              </a:spcAft>
            </a:pPr>
            <a:r>
              <a:rPr sz="1400" dirty="0">
                <a:solidFill>
                  <a:srgbClr val="161249"/>
                </a:solidFill>
                <a:latin typeface="BOGHJD+ArialMT"/>
                <a:cs typeface="BOGHJD+ArialMT"/>
              </a:rPr>
              <a:t>De meest voorkomende fouten __________</a:t>
            </a:r>
          </a:p>
          <a:p>
            <a:pPr marL="0" marR="0">
              <a:lnSpc>
                <a:spcPts val="1564"/>
              </a:lnSpc>
              <a:spcBef>
                <a:spcPts val="715"/>
              </a:spcBef>
              <a:spcAft>
                <a:spcPts val="0"/>
              </a:spcAft>
            </a:pPr>
            <a:r>
              <a:rPr sz="1400" dirty="0">
                <a:solidFill>
                  <a:srgbClr val="161249"/>
                </a:solidFill>
                <a:latin typeface="BOGHJD+ArialMT"/>
                <a:cs typeface="BOGHJD+ArialMT"/>
              </a:rPr>
              <a:t>De kunst van __________</a:t>
            </a:r>
          </a:p>
        </p:txBody>
      </p:sp>
      <p:sp>
        <p:nvSpPr>
          <p:cNvPr id="7" name="object 7"/>
          <p:cNvSpPr txBox="1"/>
          <p:nvPr/>
        </p:nvSpPr>
        <p:spPr>
          <a:xfrm>
            <a:off x="445713" y="4157545"/>
            <a:ext cx="3678556" cy="236735"/>
          </a:xfrm>
          <a:prstGeom prst="rect">
            <a:avLst/>
          </a:prstGeom>
        </p:spPr>
        <p:txBody>
          <a:bodyPr vert="horz" wrap="square" lIns="0" tIns="0" rIns="0" bIns="0" rtlCol="0">
            <a:spAutoFit/>
          </a:bodyPr>
          <a:lstStyle/>
          <a:p>
            <a:pPr marL="0" marR="0">
              <a:lnSpc>
                <a:spcPts val="1564"/>
              </a:lnSpc>
              <a:spcBef>
                <a:spcPts val="0"/>
              </a:spcBef>
              <a:spcAft>
                <a:spcPts val="0"/>
              </a:spcAft>
            </a:pPr>
            <a:r>
              <a:rPr sz="1400" dirty="0">
                <a:solidFill>
                  <a:srgbClr val="161249"/>
                </a:solidFill>
                <a:latin typeface="BOGHJD+ArialMT"/>
                <a:cs typeface="BOGHJD+ArialMT"/>
              </a:rPr>
              <a:t>Hoe begin je bij nul om één te zijn__________</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4" y="222431"/>
            <a:ext cx="5724133" cy="436017"/>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D12477"/>
                </a:solidFill>
                <a:latin typeface="FLWDDF+Arial-BoldMT"/>
                <a:cs typeface="FLWDDF+Arial-BoldMT"/>
              </a:rPr>
              <a:t>Populariteitsgerichte titels</a:t>
            </a:r>
          </a:p>
        </p:txBody>
      </p:sp>
      <p:sp>
        <p:nvSpPr>
          <p:cNvPr id="4" name="object 4"/>
          <p:cNvSpPr txBox="1"/>
          <p:nvPr/>
        </p:nvSpPr>
        <p:spPr>
          <a:xfrm>
            <a:off x="720075" y="833403"/>
            <a:ext cx="3618819" cy="692497"/>
          </a:xfrm>
          <a:prstGeom prst="rect">
            <a:avLst/>
          </a:prstGeom>
        </p:spPr>
        <p:txBody>
          <a:bodyPr vert="horz" wrap="square" lIns="0" tIns="0" rIns="0" bIns="0" rtlCol="0">
            <a:spAutoFit/>
          </a:bodyPr>
          <a:lstStyle/>
          <a:p>
            <a:pPr marL="0" marR="0">
              <a:lnSpc>
                <a:spcPts val="1787"/>
              </a:lnSpc>
              <a:spcBef>
                <a:spcPts val="0"/>
              </a:spcBef>
              <a:spcAft>
                <a:spcPts val="0"/>
              </a:spcAft>
            </a:pPr>
            <a:r>
              <a:rPr sz="1600" dirty="0">
                <a:solidFill>
                  <a:srgbClr val="161249"/>
                </a:solidFill>
                <a:latin typeface="BOGHJD+ArialMT"/>
                <a:cs typeface="BOGHJD+ArialMT"/>
              </a:rPr>
              <a:t>Beste __________ van/</a:t>
            </a:r>
            <a:r>
              <a:rPr sz="1600" dirty="0" err="1">
                <a:solidFill>
                  <a:srgbClr val="161249"/>
                </a:solidFill>
                <a:latin typeface="BOGHJD+ArialMT"/>
                <a:cs typeface="BOGHJD+ArialMT"/>
              </a:rPr>
              <a:t>naar</a:t>
            </a:r>
            <a:r>
              <a:rPr sz="1600" dirty="0">
                <a:solidFill>
                  <a:srgbClr val="161249"/>
                </a:solidFill>
                <a:latin typeface="BOGHJD+ArialMT"/>
                <a:cs typeface="BOGHJD+ArialMT"/>
              </a:rPr>
              <a:t> __________De populairste __________</a:t>
            </a:r>
          </a:p>
        </p:txBody>
      </p:sp>
      <p:sp>
        <p:nvSpPr>
          <p:cNvPr id="5" name="object 5"/>
          <p:cNvSpPr txBox="1"/>
          <p:nvPr/>
        </p:nvSpPr>
        <p:spPr>
          <a:xfrm>
            <a:off x="720074" y="1475516"/>
            <a:ext cx="5004053" cy="1228280"/>
          </a:xfrm>
          <a:prstGeom prst="rect">
            <a:avLst/>
          </a:prstGeom>
        </p:spPr>
        <p:txBody>
          <a:bodyPr vert="horz" wrap="square" lIns="0" tIns="0" rIns="0" bIns="0" rtlCol="0">
            <a:spAutoFit/>
          </a:bodyPr>
          <a:lstStyle/>
          <a:p>
            <a:pPr marL="0" marR="0">
              <a:lnSpc>
                <a:spcPts val="1787"/>
              </a:lnSpc>
              <a:spcBef>
                <a:spcPts val="0"/>
              </a:spcBef>
              <a:spcAft>
                <a:spcPts val="0"/>
              </a:spcAft>
            </a:pPr>
            <a:r>
              <a:rPr sz="1600" dirty="0">
                <a:solidFill>
                  <a:srgbClr val="161249"/>
                </a:solidFill>
                <a:latin typeface="BOGHJD+ArialMT"/>
                <a:cs typeface="BOGHJD+ArialMT"/>
              </a:rPr>
              <a:t>De meest __________ voorbeelden van __________</a:t>
            </a:r>
          </a:p>
          <a:p>
            <a:pPr marL="0" marR="0">
              <a:lnSpc>
                <a:spcPts val="1787"/>
              </a:lnSpc>
              <a:spcBef>
                <a:spcPts val="740"/>
              </a:spcBef>
              <a:spcAft>
                <a:spcPts val="0"/>
              </a:spcAft>
            </a:pPr>
            <a:r>
              <a:rPr sz="1600" dirty="0">
                <a:solidFill>
                  <a:srgbClr val="161249"/>
                </a:solidFill>
                <a:latin typeface="BOGHJD+ArialMT"/>
                <a:cs typeface="BOGHJD+ArialMT"/>
              </a:rPr>
              <a:t>De meest __________ van __________</a:t>
            </a:r>
          </a:p>
          <a:p>
            <a:pPr marL="0" marR="0">
              <a:lnSpc>
                <a:spcPts val="1787"/>
              </a:lnSpc>
              <a:spcBef>
                <a:spcPts val="740"/>
              </a:spcBef>
              <a:spcAft>
                <a:spcPts val="0"/>
              </a:spcAft>
            </a:pPr>
            <a:r>
              <a:rPr sz="1600" dirty="0">
                <a:solidFill>
                  <a:srgbClr val="161249"/>
                </a:solidFill>
                <a:latin typeface="BOGHJD+ArialMT"/>
                <a:cs typeface="BOGHJD+ArialMT"/>
              </a:rPr>
              <a:t>De _____ beste redenen om __________</a:t>
            </a:r>
          </a:p>
          <a:p>
            <a:pPr marL="0" marR="0">
              <a:lnSpc>
                <a:spcPts val="1787"/>
              </a:lnSpc>
              <a:spcBef>
                <a:spcPts val="790"/>
              </a:spcBef>
              <a:spcAft>
                <a:spcPts val="0"/>
              </a:spcAft>
            </a:pPr>
            <a:r>
              <a:rPr sz="1600" dirty="0">
                <a:solidFill>
                  <a:srgbClr val="161249"/>
                </a:solidFill>
                <a:latin typeface="BOGHJD+ArialMT"/>
                <a:cs typeface="BOGHJD+ArialMT"/>
              </a:rPr>
              <a:t>Het perfecte plan voor __________</a:t>
            </a:r>
          </a:p>
        </p:txBody>
      </p:sp>
      <p:sp>
        <p:nvSpPr>
          <p:cNvPr id="6" name="object 6"/>
          <p:cNvSpPr txBox="1"/>
          <p:nvPr/>
        </p:nvSpPr>
        <p:spPr>
          <a:xfrm>
            <a:off x="720075" y="2759739"/>
            <a:ext cx="5030042" cy="586168"/>
          </a:xfrm>
          <a:prstGeom prst="rect">
            <a:avLst/>
          </a:prstGeom>
        </p:spPr>
        <p:txBody>
          <a:bodyPr vert="horz" wrap="square" lIns="0" tIns="0" rIns="0" bIns="0" rtlCol="0">
            <a:spAutoFit/>
          </a:bodyPr>
          <a:lstStyle/>
          <a:p>
            <a:pPr marL="0" marR="0">
              <a:lnSpc>
                <a:spcPts val="1787"/>
              </a:lnSpc>
              <a:spcBef>
                <a:spcPts val="0"/>
              </a:spcBef>
              <a:spcAft>
                <a:spcPts val="0"/>
              </a:spcAft>
            </a:pPr>
            <a:r>
              <a:rPr sz="1600" dirty="0">
                <a:solidFill>
                  <a:srgbClr val="161249"/>
                </a:solidFill>
                <a:latin typeface="BOGHJD+ArialMT"/>
                <a:cs typeface="BOGHJD+ArialMT"/>
              </a:rPr>
              <a:t>De meest __________ succesverhalen op __________</a:t>
            </a:r>
          </a:p>
          <a:p>
            <a:pPr marL="0" marR="0">
              <a:lnSpc>
                <a:spcPts val="1787"/>
              </a:lnSpc>
              <a:spcBef>
                <a:spcPts val="740"/>
              </a:spcBef>
              <a:spcAft>
                <a:spcPts val="0"/>
              </a:spcAft>
            </a:pPr>
            <a:r>
              <a:rPr sz="1600" dirty="0">
                <a:solidFill>
                  <a:srgbClr val="161249"/>
                </a:solidFill>
                <a:latin typeface="BOGHJD+ArialMT"/>
                <a:cs typeface="BOGHJD+ArialMT"/>
              </a:rPr>
              <a:t>Maak optimaal gebruik van __________</a:t>
            </a:r>
          </a:p>
        </p:txBody>
      </p:sp>
      <p:sp>
        <p:nvSpPr>
          <p:cNvPr id="7" name="object 7"/>
          <p:cNvSpPr txBox="1"/>
          <p:nvPr/>
        </p:nvSpPr>
        <p:spPr>
          <a:xfrm>
            <a:off x="720075" y="3401852"/>
            <a:ext cx="4432228" cy="586168"/>
          </a:xfrm>
          <a:prstGeom prst="rect">
            <a:avLst/>
          </a:prstGeom>
        </p:spPr>
        <p:txBody>
          <a:bodyPr vert="horz" wrap="square" lIns="0" tIns="0" rIns="0" bIns="0" rtlCol="0">
            <a:spAutoFit/>
          </a:bodyPr>
          <a:lstStyle/>
          <a:p>
            <a:pPr marL="0" marR="0">
              <a:lnSpc>
                <a:spcPts val="1787"/>
              </a:lnSpc>
              <a:spcBef>
                <a:spcPts val="0"/>
              </a:spcBef>
              <a:spcAft>
                <a:spcPts val="0"/>
              </a:spcAft>
            </a:pPr>
            <a:r>
              <a:rPr sz="1600" dirty="0">
                <a:solidFill>
                  <a:srgbClr val="161249"/>
                </a:solidFill>
                <a:latin typeface="BOGHJD+ArialMT"/>
                <a:cs typeface="BOGHJD+ArialMT"/>
              </a:rPr>
              <a:t>De populariteit van __________ en __________</a:t>
            </a:r>
          </a:p>
          <a:p>
            <a:pPr marL="0" marR="0">
              <a:lnSpc>
                <a:spcPts val="1787"/>
              </a:lnSpc>
              <a:spcBef>
                <a:spcPts val="740"/>
              </a:spcBef>
              <a:spcAft>
                <a:spcPts val="0"/>
              </a:spcAft>
            </a:pPr>
            <a:r>
              <a:rPr sz="1600" dirty="0">
                <a:solidFill>
                  <a:srgbClr val="161249"/>
                </a:solidFill>
                <a:latin typeface="BOGHJD+ArialMT"/>
                <a:cs typeface="BOGHJD+ArialMT"/>
              </a:rPr>
              <a:t>De meest virale __________</a:t>
            </a:r>
          </a:p>
        </p:txBody>
      </p:sp>
      <p:sp>
        <p:nvSpPr>
          <p:cNvPr id="8" name="object 8"/>
          <p:cNvSpPr txBox="1"/>
          <p:nvPr/>
        </p:nvSpPr>
        <p:spPr>
          <a:xfrm>
            <a:off x="720074" y="4043965"/>
            <a:ext cx="4283973" cy="230832"/>
          </a:xfrm>
          <a:prstGeom prst="rect">
            <a:avLst/>
          </a:prstGeom>
        </p:spPr>
        <p:txBody>
          <a:bodyPr vert="horz" wrap="square" lIns="0" tIns="0" rIns="0" bIns="0" rtlCol="0">
            <a:spAutoFit/>
          </a:bodyPr>
          <a:lstStyle/>
          <a:p>
            <a:pPr marL="0" marR="0">
              <a:lnSpc>
                <a:spcPts val="1787"/>
              </a:lnSpc>
              <a:spcBef>
                <a:spcPts val="0"/>
              </a:spcBef>
              <a:spcAft>
                <a:spcPts val="0"/>
              </a:spcAft>
            </a:pPr>
            <a:r>
              <a:rPr sz="1600" dirty="0">
                <a:solidFill>
                  <a:srgbClr val="161249"/>
                </a:solidFill>
                <a:latin typeface="BOGHJD+ArialMT"/>
                <a:cs typeface="BOGHJD+ArialMT"/>
              </a:rPr>
              <a:t>De mond-tot-mondreclame van __________</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4594536"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D12477"/>
                </a:solidFill>
                <a:latin typeface="FLWDDF+Arial-BoldMT"/>
                <a:cs typeface="FLWDDF+Arial-BoldMT"/>
              </a:rPr>
              <a:t>Opbiechtende titels</a:t>
            </a:r>
          </a:p>
        </p:txBody>
      </p:sp>
      <p:sp>
        <p:nvSpPr>
          <p:cNvPr id="4" name="object 4"/>
          <p:cNvSpPr txBox="1"/>
          <p:nvPr/>
        </p:nvSpPr>
        <p:spPr>
          <a:xfrm>
            <a:off x="720075" y="1178687"/>
            <a:ext cx="3226418"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Mijn geheimen over __________</a:t>
            </a:r>
          </a:p>
        </p:txBody>
      </p:sp>
      <p:sp>
        <p:nvSpPr>
          <p:cNvPr id="5" name="object 5"/>
          <p:cNvSpPr txBox="1"/>
          <p:nvPr/>
        </p:nvSpPr>
        <p:spPr>
          <a:xfrm>
            <a:off x="720075" y="1527175"/>
            <a:ext cx="6985285" cy="641976"/>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Wat zegt __________ over jezelf / je merk / je bedrijf?</a:t>
            </a:r>
          </a:p>
          <a:p>
            <a:pPr marL="0" marR="0">
              <a:lnSpc>
                <a:spcPts val="2010"/>
              </a:lnSpc>
              <a:spcBef>
                <a:spcPts val="783"/>
              </a:spcBef>
              <a:spcAft>
                <a:spcPts val="0"/>
              </a:spcAft>
            </a:pPr>
            <a:r>
              <a:rPr sz="1800" dirty="0">
                <a:solidFill>
                  <a:srgbClr val="161249"/>
                </a:solidFill>
                <a:latin typeface="BOGHJD+ArialMT"/>
                <a:cs typeface="BOGHJD+ArialMT"/>
              </a:rPr>
              <a:t>De __________ willen echt</a:t>
            </a:r>
          </a:p>
        </p:txBody>
      </p:sp>
      <p:sp>
        <p:nvSpPr>
          <p:cNvPr id="6" name="object 6"/>
          <p:cNvSpPr txBox="1"/>
          <p:nvPr/>
        </p:nvSpPr>
        <p:spPr>
          <a:xfrm>
            <a:off x="720075" y="2224151"/>
            <a:ext cx="5183462" cy="1338953"/>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Het x-spul waar niemand iets over vertelt __________</a:t>
            </a:r>
          </a:p>
          <a:p>
            <a:pPr marL="0" marR="0">
              <a:lnSpc>
                <a:spcPts val="2010"/>
              </a:lnSpc>
              <a:spcBef>
                <a:spcPts val="783"/>
              </a:spcBef>
              <a:spcAft>
                <a:spcPts val="0"/>
              </a:spcAft>
            </a:pPr>
            <a:r>
              <a:rPr sz="1800" dirty="0">
                <a:solidFill>
                  <a:srgbClr val="161249"/>
                </a:solidFill>
                <a:latin typeface="BOGHJD+ArialMT"/>
                <a:cs typeface="BOGHJD+ArialMT"/>
              </a:rPr>
              <a:t>Mijn adviezen in __________most goed opgeslagen</a:t>
            </a:r>
          </a:p>
          <a:p>
            <a:pPr marL="0" marR="0">
              <a:lnSpc>
                <a:spcPts val="2010"/>
              </a:lnSpc>
              <a:spcBef>
                <a:spcPts val="733"/>
              </a:spcBef>
              <a:spcAft>
                <a:spcPts val="0"/>
              </a:spcAft>
            </a:pPr>
            <a:r>
              <a:rPr sz="1800" dirty="0">
                <a:solidFill>
                  <a:srgbClr val="161249"/>
                </a:solidFill>
                <a:latin typeface="BOGHJD+ArialMT"/>
                <a:cs typeface="BOGHJD+ArialMT"/>
              </a:rPr>
              <a:t>Wat nooit werd verteld over __________</a:t>
            </a:r>
          </a:p>
          <a:p>
            <a:pPr marL="0" marR="0">
              <a:lnSpc>
                <a:spcPts val="2010"/>
              </a:lnSpc>
              <a:spcBef>
                <a:spcPts val="733"/>
              </a:spcBef>
              <a:spcAft>
                <a:spcPts val="0"/>
              </a:spcAft>
            </a:pPr>
            <a:r>
              <a:rPr sz="1800" dirty="0">
                <a:solidFill>
                  <a:srgbClr val="161249"/>
                </a:solidFill>
                <a:latin typeface="BOGHJD+ArialMT"/>
                <a:cs typeface="BOGHJD+ArialMT"/>
              </a:rPr>
              <a:t>My__________ ervaring om __________ te verkrijgen</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5567229"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D12477"/>
                </a:solidFill>
                <a:latin typeface="FLWDDF+Arial-BoldMT"/>
                <a:cs typeface="FLWDDF+Arial-BoldMT"/>
              </a:rPr>
              <a:t>Titels gericht op tijdelijkheid</a:t>
            </a:r>
          </a:p>
        </p:txBody>
      </p:sp>
      <p:sp>
        <p:nvSpPr>
          <p:cNvPr id="4" name="object 4"/>
          <p:cNvSpPr txBox="1"/>
          <p:nvPr/>
        </p:nvSpPr>
        <p:spPr>
          <a:xfrm>
            <a:off x="720075" y="1217907"/>
            <a:ext cx="6804253" cy="990464"/>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De toekomst/heden van __________ in __________</a:t>
            </a:r>
          </a:p>
          <a:p>
            <a:pPr marL="0" marR="0">
              <a:lnSpc>
                <a:spcPts val="2010"/>
              </a:lnSpc>
              <a:spcBef>
                <a:spcPts val="783"/>
              </a:spcBef>
              <a:spcAft>
                <a:spcPts val="0"/>
              </a:spcAft>
            </a:pPr>
            <a:r>
              <a:rPr sz="1800" dirty="0">
                <a:solidFill>
                  <a:srgbClr val="161249"/>
                </a:solidFill>
                <a:latin typeface="BOGHJD+ArialMT"/>
                <a:cs typeface="BOGHJD+ArialMT"/>
              </a:rPr>
              <a:t>____ sleutels tot succes voor te bereiken (tijd/geld) in __________</a:t>
            </a:r>
          </a:p>
          <a:p>
            <a:pPr marL="0" marR="0">
              <a:lnSpc>
                <a:spcPts val="2010"/>
              </a:lnSpc>
              <a:spcBef>
                <a:spcPts val="733"/>
              </a:spcBef>
              <a:spcAft>
                <a:spcPts val="0"/>
              </a:spcAft>
            </a:pPr>
            <a:r>
              <a:rPr sz="1800" dirty="0">
                <a:solidFill>
                  <a:srgbClr val="161249"/>
                </a:solidFill>
                <a:latin typeface="BOGHJD+ArialMT"/>
                <a:cs typeface="BOGHJD+ArialMT"/>
              </a:rPr>
              <a:t>Converteer You_________ in 15 dagen</a:t>
            </a:r>
          </a:p>
        </p:txBody>
      </p:sp>
      <p:sp>
        <p:nvSpPr>
          <p:cNvPr id="5" name="object 5"/>
          <p:cNvSpPr txBox="1"/>
          <p:nvPr/>
        </p:nvSpPr>
        <p:spPr>
          <a:xfrm>
            <a:off x="720074" y="2263370"/>
            <a:ext cx="4716021" cy="256480"/>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Geen verdwaald __________ in 5 minuten</a:t>
            </a:r>
          </a:p>
        </p:txBody>
      </p:sp>
      <p:sp>
        <p:nvSpPr>
          <p:cNvPr id="6" name="object 6"/>
          <p:cNvSpPr txBox="1"/>
          <p:nvPr/>
        </p:nvSpPr>
        <p:spPr>
          <a:xfrm>
            <a:off x="720075" y="2611858"/>
            <a:ext cx="4102642"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Maak een__________ van minuut tot minuut</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4" y="387875"/>
            <a:ext cx="5148069" cy="436017"/>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D12477"/>
                </a:solidFill>
                <a:latin typeface="FLWDDF+Arial-BoldMT"/>
                <a:cs typeface="FLWDDF+Arial-BoldMT"/>
              </a:rPr>
              <a:t>Titels gericht op behoeften</a:t>
            </a:r>
          </a:p>
        </p:txBody>
      </p:sp>
      <p:sp>
        <p:nvSpPr>
          <p:cNvPr id="4" name="object 4"/>
          <p:cNvSpPr txBox="1"/>
          <p:nvPr/>
        </p:nvSpPr>
        <p:spPr>
          <a:xfrm>
            <a:off x="720074" y="1099485"/>
            <a:ext cx="5508109" cy="990464"/>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Hoe vind je de beste__________ in __________</a:t>
            </a:r>
          </a:p>
          <a:p>
            <a:pPr marL="0" marR="0">
              <a:lnSpc>
                <a:spcPts val="2010"/>
              </a:lnSpc>
              <a:spcBef>
                <a:spcPts val="783"/>
              </a:spcBef>
              <a:spcAft>
                <a:spcPts val="0"/>
              </a:spcAft>
            </a:pPr>
            <a:r>
              <a:rPr sz="1800" dirty="0">
                <a:solidFill>
                  <a:srgbClr val="161249"/>
                </a:solidFill>
                <a:latin typeface="BOGHJD+ArialMT"/>
                <a:cs typeface="BOGHJD+ArialMT"/>
              </a:rPr>
              <a:t>Als om te zetten in een__________ in __________</a:t>
            </a:r>
          </a:p>
          <a:p>
            <a:pPr marL="0" marR="0">
              <a:lnSpc>
                <a:spcPts val="2010"/>
              </a:lnSpc>
              <a:spcBef>
                <a:spcPts val="733"/>
              </a:spcBef>
              <a:spcAft>
                <a:spcPts val="0"/>
              </a:spcAft>
            </a:pPr>
            <a:r>
              <a:rPr sz="1800" dirty="0">
                <a:solidFill>
                  <a:srgbClr val="161249"/>
                </a:solidFill>
                <a:latin typeface="BOGHJD+ArialMT"/>
                <a:cs typeface="BOGHJD+ArialMT"/>
              </a:rPr>
              <a:t>Hoe je de angst voor __________ kwijtraakt</a:t>
            </a:r>
          </a:p>
        </p:txBody>
      </p:sp>
      <p:sp>
        <p:nvSpPr>
          <p:cNvPr id="5" name="object 5"/>
          <p:cNvSpPr txBox="1"/>
          <p:nvPr/>
        </p:nvSpPr>
        <p:spPr>
          <a:xfrm>
            <a:off x="720075" y="2144949"/>
            <a:ext cx="4319126"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X __________ die behoefte hebben aan __________</a:t>
            </a:r>
          </a:p>
        </p:txBody>
      </p:sp>
      <p:sp>
        <p:nvSpPr>
          <p:cNvPr id="6" name="object 6"/>
          <p:cNvSpPr txBox="1"/>
          <p:nvPr/>
        </p:nvSpPr>
        <p:spPr>
          <a:xfrm>
            <a:off x="720075" y="2493437"/>
            <a:ext cx="6084173" cy="990465"/>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Verhoog je__________ verkoop met__________</a:t>
            </a:r>
          </a:p>
          <a:p>
            <a:pPr marL="0" marR="0">
              <a:lnSpc>
                <a:spcPts val="2010"/>
              </a:lnSpc>
              <a:spcBef>
                <a:spcPts val="783"/>
              </a:spcBef>
              <a:spcAft>
                <a:spcPts val="0"/>
              </a:spcAft>
            </a:pPr>
            <a:r>
              <a:rPr sz="1800" dirty="0">
                <a:solidFill>
                  <a:srgbClr val="161249"/>
                </a:solidFill>
                <a:latin typeface="BOGHJD+ArialMT"/>
                <a:cs typeface="BOGHJD+ArialMT"/>
              </a:rPr>
              <a:t>Hoe je je baas overtuigt van (die) __________</a:t>
            </a:r>
          </a:p>
          <a:p>
            <a:pPr marL="0" marR="0">
              <a:lnSpc>
                <a:spcPts val="2010"/>
              </a:lnSpc>
              <a:spcBef>
                <a:spcPts val="733"/>
              </a:spcBef>
              <a:spcAft>
                <a:spcPts val="0"/>
              </a:spcAft>
            </a:pPr>
            <a:r>
              <a:rPr sz="1800" dirty="0">
                <a:solidFill>
                  <a:srgbClr val="161249"/>
                </a:solidFill>
                <a:latin typeface="BOGHJD+ArialMT"/>
                <a:cs typeface="BOGHJD+ArialMT"/>
              </a:rPr>
              <a:t>Bereken hoeveel__________nodig is voor __________</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6158421"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D12477"/>
                </a:solidFill>
                <a:latin typeface="FLWDDF+Arial-BoldMT"/>
                <a:cs typeface="FLWDDF+Arial-BoldMT"/>
              </a:rPr>
              <a:t>Titels gericht op contrapositie</a:t>
            </a:r>
          </a:p>
        </p:txBody>
      </p:sp>
      <p:sp>
        <p:nvSpPr>
          <p:cNvPr id="4" name="object 4"/>
          <p:cNvSpPr txBox="1"/>
          <p:nvPr/>
        </p:nvSpPr>
        <p:spPr>
          <a:xfrm>
            <a:off x="720075" y="1183776"/>
            <a:ext cx="4471144" cy="990465"/>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Voordelen en is voordelen in __________</a:t>
            </a:r>
          </a:p>
          <a:p>
            <a:pPr marL="0" marR="0">
              <a:lnSpc>
                <a:spcPts val="2010"/>
              </a:lnSpc>
              <a:spcBef>
                <a:spcPts val="783"/>
              </a:spcBef>
              <a:spcAft>
                <a:spcPts val="0"/>
              </a:spcAft>
            </a:pPr>
            <a:r>
              <a:rPr sz="1800" dirty="0">
                <a:solidFill>
                  <a:srgbClr val="161249"/>
                </a:solidFill>
                <a:latin typeface="BOGHJD+ArialMT"/>
                <a:cs typeface="BOGHJD+ArialMT"/>
              </a:rPr>
              <a:t>De beste en de slechtste in __________</a:t>
            </a:r>
          </a:p>
          <a:p>
            <a:pPr marL="0" marR="0">
              <a:lnSpc>
                <a:spcPts val="2010"/>
              </a:lnSpc>
              <a:spcBef>
                <a:spcPts val="733"/>
              </a:spcBef>
              <a:spcAft>
                <a:spcPts val="0"/>
              </a:spcAft>
            </a:pPr>
            <a:r>
              <a:rPr sz="1800" dirty="0">
                <a:solidFill>
                  <a:srgbClr val="161249"/>
                </a:solidFill>
                <a:latin typeface="BOGHJD+ArialMT"/>
                <a:cs typeface="BOGHJD+ArialMT"/>
              </a:rPr>
              <a:t>Leugens en waarheden in/van __________</a:t>
            </a:r>
          </a:p>
        </p:txBody>
      </p:sp>
      <p:sp>
        <p:nvSpPr>
          <p:cNvPr id="5" name="object 5"/>
          <p:cNvSpPr txBox="1"/>
          <p:nvPr/>
        </p:nvSpPr>
        <p:spPr>
          <a:xfrm>
            <a:off x="720075" y="2229240"/>
            <a:ext cx="7710177" cy="540377"/>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__________ vs. __________[zin over het punt dat tegen zowel de</a:t>
            </a:r>
          </a:p>
          <a:p>
            <a:pPr marL="0" marR="0">
              <a:lnSpc>
                <a:spcPts val="1944"/>
              </a:lnSpc>
              <a:spcBef>
                <a:spcPts val="50"/>
              </a:spcBef>
              <a:spcAft>
                <a:spcPts val="0"/>
              </a:spcAft>
            </a:pPr>
            <a:r>
              <a:rPr sz="1800" dirty="0">
                <a:solidFill>
                  <a:srgbClr val="161249"/>
                </a:solidFill>
                <a:latin typeface="BOGHJD+ArialMT"/>
                <a:cs typeface="BOGHJD+ArialMT"/>
              </a:rPr>
              <a:t>concepten]</a:t>
            </a:r>
          </a:p>
        </p:txBody>
      </p:sp>
      <p:sp>
        <p:nvSpPr>
          <p:cNvPr id="6" name="object 6"/>
          <p:cNvSpPr txBox="1"/>
          <p:nvPr/>
        </p:nvSpPr>
        <p:spPr>
          <a:xfrm>
            <a:off x="720075" y="2824616"/>
            <a:ext cx="3937592" cy="293489"/>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De dag en de nacht in __________</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6084173" cy="436017"/>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D12477"/>
                </a:solidFill>
                <a:latin typeface="FLWDDF+Arial-BoldMT"/>
                <a:cs typeface="FLWDDF+Arial-BoldMT"/>
              </a:rPr>
              <a:t>Titels gericht op rechtvaardiging</a:t>
            </a:r>
          </a:p>
        </p:txBody>
      </p:sp>
      <p:sp>
        <p:nvSpPr>
          <p:cNvPr id="4" name="object 4"/>
          <p:cNvSpPr txBox="1"/>
          <p:nvPr/>
        </p:nvSpPr>
        <p:spPr>
          <a:xfrm>
            <a:off x="720074" y="1217906"/>
            <a:ext cx="3995941" cy="256480"/>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err="1">
                <a:solidFill>
                  <a:srgbClr val="161249"/>
                </a:solidFill>
                <a:latin typeface="BOGHJD+ArialMT"/>
                <a:cs typeface="BOGHJD+ArialMT"/>
              </a:rPr>
              <a:t>Waarom</a:t>
            </a:r>
            <a:r>
              <a:rPr sz="1800" dirty="0">
                <a:solidFill>
                  <a:srgbClr val="161249"/>
                </a:solidFill>
                <a:latin typeface="BOGHJD+ArialMT"/>
                <a:cs typeface="BOGHJD+ArialMT"/>
              </a:rPr>
              <a:t> __________?</a:t>
            </a:r>
          </a:p>
        </p:txBody>
      </p:sp>
      <p:sp>
        <p:nvSpPr>
          <p:cNvPr id="6" name="object 6"/>
          <p:cNvSpPr txBox="1"/>
          <p:nvPr/>
        </p:nvSpPr>
        <p:spPr>
          <a:xfrm>
            <a:off x="720074" y="1560623"/>
            <a:ext cx="5182776" cy="615553"/>
          </a:xfrm>
          <a:prstGeom prst="rect">
            <a:avLst/>
          </a:prstGeom>
        </p:spPr>
        <p:txBody>
          <a:bodyPr vert="horz" wrap="square" lIns="0" tIns="0" rIns="0" bIns="0" rtlCol="0">
            <a:spAutoFit/>
          </a:bodyPr>
          <a:lstStyle/>
          <a:p>
            <a:pPr marL="0" marR="0">
              <a:lnSpc>
                <a:spcPts val="2010"/>
              </a:lnSpc>
              <a:spcBef>
                <a:spcPts val="0"/>
              </a:spcBef>
              <a:spcAft>
                <a:spcPts val="0"/>
              </a:spcAft>
            </a:pPr>
            <a:r>
              <a:rPr sz="1800" dirty="0">
                <a:solidFill>
                  <a:srgbClr val="161249"/>
                </a:solidFill>
                <a:latin typeface="BOGHJD+ArialMT"/>
                <a:cs typeface="BOGHJD+ArialMT"/>
              </a:rPr>
              <a:t>De </a:t>
            </a:r>
            <a:r>
              <a:rPr sz="1800" dirty="0" err="1">
                <a:solidFill>
                  <a:srgbClr val="161249"/>
                </a:solidFill>
                <a:latin typeface="BOGHJD+ArialMT"/>
                <a:cs typeface="BOGHJD+ArialMT"/>
              </a:rPr>
              <a:t>argumenten</a:t>
            </a:r>
            <a:r>
              <a:rPr sz="1800" dirty="0">
                <a:solidFill>
                  <a:srgbClr val="161249"/>
                </a:solidFill>
                <a:latin typeface="BOGHJD+ArialMT"/>
                <a:cs typeface="BOGHJD+ArialMT"/>
              </a:rPr>
              <a:t>__________ voor __________</a:t>
            </a:r>
          </a:p>
          <a:p>
            <a:pPr marL="0" marR="0">
              <a:lnSpc>
                <a:spcPts val="2010"/>
              </a:lnSpc>
              <a:spcBef>
                <a:spcPts val="783"/>
              </a:spcBef>
              <a:spcAft>
                <a:spcPts val="0"/>
              </a:spcAft>
            </a:pPr>
            <a:r>
              <a:rPr sz="1800" dirty="0">
                <a:solidFill>
                  <a:srgbClr val="161249"/>
                </a:solidFill>
                <a:latin typeface="BOGHJD+ArialMT"/>
                <a:cs typeface="BOGHJD+ArialMT"/>
              </a:rPr>
              <a:t>Het belang van __________ tot __________</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77513"/>
            <a:ext cx="2519683" cy="49212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161249"/>
                </a:solidFill>
                <a:latin typeface="FLWDDF+Arial-BoldMT"/>
                <a:cs typeface="FLWDDF+Arial-BoldMT"/>
              </a:rPr>
              <a:t>Soort bericht</a:t>
            </a:r>
          </a:p>
        </p:txBody>
      </p:sp>
      <p:sp>
        <p:nvSpPr>
          <p:cNvPr id="4" name="object 4"/>
          <p:cNvSpPr txBox="1"/>
          <p:nvPr/>
        </p:nvSpPr>
        <p:spPr>
          <a:xfrm>
            <a:off x="720075" y="971956"/>
            <a:ext cx="7795175" cy="461665"/>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Educatief: </a:t>
            </a:r>
            <a:r>
              <a:rPr sz="1600" dirty="0">
                <a:solidFill>
                  <a:srgbClr val="161249"/>
                </a:solidFill>
                <a:latin typeface="BOGHJD+ArialMT"/>
                <a:cs typeface="BOGHJD+ArialMT"/>
              </a:rPr>
              <a:t>heeft als belangrijkste missie om het publiek van een bepaalde markt te </a:t>
            </a:r>
            <a:r>
              <a:rPr sz="1600" dirty="0" err="1">
                <a:solidFill>
                  <a:srgbClr val="161249"/>
                </a:solidFill>
                <a:latin typeface="BOGHJD+ArialMT"/>
                <a:cs typeface="BOGHJD+ArialMT"/>
              </a:rPr>
              <a:t>informeren</a:t>
            </a:r>
            <a:r>
              <a:rPr sz="1600" dirty="0">
                <a:solidFill>
                  <a:srgbClr val="161249"/>
                </a:solidFill>
                <a:latin typeface="BOGHJD+ArialMT"/>
                <a:cs typeface="BOGHJD+ArialMT"/>
              </a:rPr>
              <a:t> over</a:t>
            </a:r>
            <a:r>
              <a:rPr lang="de-DE" sz="1600" dirty="0">
                <a:solidFill>
                  <a:srgbClr val="161249"/>
                </a:solidFill>
                <a:latin typeface="BOGHJD+ArialMT"/>
                <a:cs typeface="BOGHJD+ArialMT"/>
              </a:rPr>
              <a:t> </a:t>
            </a:r>
            <a:r>
              <a:rPr sz="1600" dirty="0" err="1">
                <a:solidFill>
                  <a:srgbClr val="161249"/>
                </a:solidFill>
                <a:latin typeface="BOGHJD+ArialMT"/>
                <a:cs typeface="BOGHJD+ArialMT"/>
              </a:rPr>
              <a:t>een</a:t>
            </a:r>
            <a:r>
              <a:rPr sz="1600" dirty="0">
                <a:solidFill>
                  <a:srgbClr val="161249"/>
                </a:solidFill>
                <a:latin typeface="BOGHJD+ArialMT"/>
                <a:cs typeface="BOGHJD+ArialMT"/>
              </a:rPr>
              <a:t> product/dienst waarin het is opgenomen</a:t>
            </a:r>
          </a:p>
        </p:txBody>
      </p:sp>
      <p:sp>
        <p:nvSpPr>
          <p:cNvPr id="5" name="object 5"/>
          <p:cNvSpPr txBox="1"/>
          <p:nvPr/>
        </p:nvSpPr>
        <p:spPr>
          <a:xfrm>
            <a:off x="720075" y="1501890"/>
            <a:ext cx="7916639" cy="610552"/>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Gebaseerd op twijfels: </a:t>
            </a:r>
            <a:r>
              <a:rPr sz="1600" dirty="0">
                <a:solidFill>
                  <a:srgbClr val="161249"/>
                </a:solidFill>
                <a:latin typeface="BOGHJD+ArialMT"/>
                <a:cs typeface="BOGHJD+ArialMT"/>
              </a:rPr>
              <a:t>de twijfels van bloglezers zijn krachtige inzichten voor het creëren van nieuwe inhoud</a:t>
            </a:r>
          </a:p>
          <a:p>
            <a:pPr marL="0" marR="0">
              <a:lnSpc>
                <a:spcPts val="1787"/>
              </a:lnSpc>
              <a:spcBef>
                <a:spcPts val="932"/>
              </a:spcBef>
              <a:spcAft>
                <a:spcPts val="0"/>
              </a:spcAft>
            </a:pPr>
            <a:r>
              <a:rPr sz="1600" b="1" dirty="0">
                <a:solidFill>
                  <a:srgbClr val="D12477"/>
                </a:solidFill>
                <a:latin typeface="FLWDDF+Arial-BoldMT"/>
                <a:cs typeface="FLWDDF+Arial-BoldMT"/>
              </a:rPr>
              <a:t>Tutorial: </a:t>
            </a:r>
            <a:r>
              <a:rPr sz="1600" dirty="0">
                <a:solidFill>
                  <a:srgbClr val="161249"/>
                </a:solidFill>
                <a:latin typeface="BOGHJD+ArialMT"/>
                <a:cs typeface="BOGHJD+ArialMT"/>
              </a:rPr>
              <a:t>ideaal om je publiek op een praktische manier te leren een bepaalde actie uit te voeren</a:t>
            </a:r>
          </a:p>
        </p:txBody>
      </p:sp>
      <p:sp>
        <p:nvSpPr>
          <p:cNvPr id="6" name="object 6"/>
          <p:cNvSpPr txBox="1"/>
          <p:nvPr/>
        </p:nvSpPr>
        <p:spPr>
          <a:xfrm>
            <a:off x="720075" y="2569394"/>
            <a:ext cx="7916639" cy="461665"/>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Gids: </a:t>
            </a:r>
            <a:r>
              <a:rPr sz="1600" dirty="0">
                <a:solidFill>
                  <a:srgbClr val="161249"/>
                </a:solidFill>
                <a:latin typeface="BOGHJD+ArialMT"/>
                <a:cs typeface="BOGHJD+ArialMT"/>
              </a:rPr>
              <a:t>volledige inhoud over een bepaald onderwerp; heeft als kenmerk dat het </a:t>
            </a:r>
            <a:r>
              <a:rPr sz="1600" dirty="0" err="1">
                <a:solidFill>
                  <a:srgbClr val="161249"/>
                </a:solidFill>
                <a:latin typeface="BOGHJD+ArialMT"/>
                <a:cs typeface="BOGHJD+ArialMT"/>
              </a:rPr>
              <a:t>een</a:t>
            </a:r>
            <a:r>
              <a:rPr sz="1600" dirty="0">
                <a:solidFill>
                  <a:srgbClr val="161249"/>
                </a:solidFill>
                <a:latin typeface="BOGHJD+ArialMT"/>
                <a:cs typeface="BOGHJD+ArialMT"/>
              </a:rPr>
              <a:t> lang</a:t>
            </a:r>
            <a:r>
              <a:rPr lang="de-DE" sz="1600" dirty="0">
                <a:solidFill>
                  <a:srgbClr val="161249"/>
                </a:solidFill>
                <a:latin typeface="BOGHJD+ArialMT"/>
                <a:cs typeface="BOGHJD+ArialMT"/>
              </a:rPr>
              <a:t> </a:t>
            </a:r>
            <a:r>
              <a:rPr sz="1600" dirty="0" err="1">
                <a:solidFill>
                  <a:srgbClr val="161249"/>
                </a:solidFill>
                <a:latin typeface="BOGHJD+ArialMT"/>
                <a:cs typeface="BOGHJD+ArialMT"/>
              </a:rPr>
              <a:t>en</a:t>
            </a:r>
            <a:r>
              <a:rPr lang="de-DE" sz="1600" dirty="0">
                <a:solidFill>
                  <a:srgbClr val="161249"/>
                </a:solidFill>
                <a:latin typeface="BOGHJD+ArialMT"/>
                <a:cs typeface="BOGHJD+ArialMT"/>
              </a:rPr>
              <a:t> </a:t>
            </a:r>
            <a:r>
              <a:rPr sz="1600" dirty="0" err="1">
                <a:solidFill>
                  <a:srgbClr val="161249"/>
                </a:solidFill>
                <a:latin typeface="BOGHJD+ArialMT"/>
                <a:cs typeface="BOGHJD+ArialMT"/>
              </a:rPr>
              <a:t>gedetailleerde</a:t>
            </a:r>
            <a:r>
              <a:rPr sz="1600" dirty="0">
                <a:solidFill>
                  <a:srgbClr val="161249"/>
                </a:solidFill>
                <a:latin typeface="BOGHJD+ArialMT"/>
                <a:cs typeface="BOGHJD+ArialMT"/>
              </a:rPr>
              <a:t> </a:t>
            </a:r>
            <a:r>
              <a:rPr sz="1600" dirty="0" err="1">
                <a:solidFill>
                  <a:srgbClr val="161249"/>
                </a:solidFill>
                <a:latin typeface="BOGHJD+ArialMT"/>
                <a:cs typeface="BOGHJD+ArialMT"/>
              </a:rPr>
              <a:t>inhoud</a:t>
            </a:r>
            <a:r>
              <a:rPr lang="de-DE" sz="1600" dirty="0">
                <a:solidFill>
                  <a:srgbClr val="161249"/>
                </a:solidFill>
                <a:latin typeface="BOGHJD+ArialMT"/>
                <a:cs typeface="BOGHJD+ArialMT"/>
              </a:rPr>
              <a:t> </a:t>
            </a:r>
            <a:r>
              <a:rPr lang="de-DE" sz="1600" dirty="0" err="1">
                <a:solidFill>
                  <a:srgbClr val="161249"/>
                </a:solidFill>
                <a:latin typeface="BOGHJD+ArialMT"/>
                <a:cs typeface="BOGHJD+ArialMT"/>
              </a:rPr>
              <a:t>heeft</a:t>
            </a:r>
            <a:endParaRPr sz="1600" dirty="0">
              <a:solidFill>
                <a:srgbClr val="161249"/>
              </a:solidFill>
              <a:latin typeface="BOGHJD+ArialMT"/>
              <a:cs typeface="BOGHJD+ArialMT"/>
            </a:endParaRPr>
          </a:p>
        </p:txBody>
      </p:sp>
      <p:sp>
        <p:nvSpPr>
          <p:cNvPr id="7" name="object 7"/>
          <p:cNvSpPr txBox="1"/>
          <p:nvPr/>
        </p:nvSpPr>
        <p:spPr>
          <a:xfrm>
            <a:off x="712407" y="3771455"/>
            <a:ext cx="5518171" cy="230832"/>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Nieuws: </a:t>
            </a:r>
            <a:r>
              <a:rPr sz="1600" dirty="0">
                <a:solidFill>
                  <a:srgbClr val="161249"/>
                </a:solidFill>
                <a:latin typeface="BOGHJD+ArialMT"/>
                <a:cs typeface="BOGHJD+ArialMT"/>
              </a:rPr>
              <a:t>over de markt waar het blog </a:t>
            </a:r>
            <a:r>
              <a:rPr sz="1600" dirty="0" err="1">
                <a:solidFill>
                  <a:srgbClr val="161249"/>
                </a:solidFill>
                <a:latin typeface="BOGHJD+ArialMT"/>
                <a:cs typeface="BOGHJD+ArialMT"/>
              </a:rPr>
              <a:t>wordt</a:t>
            </a:r>
            <a:r>
              <a:rPr lang="de-DE" sz="1600" dirty="0">
                <a:solidFill>
                  <a:srgbClr val="161249"/>
                </a:solidFill>
                <a:latin typeface="BOGHJD+ArialMT"/>
                <a:cs typeface="BOGHJD+ArialMT"/>
              </a:rPr>
              <a:t> </a:t>
            </a:r>
            <a:r>
              <a:rPr sz="1600" dirty="0" err="1">
                <a:solidFill>
                  <a:srgbClr val="161249"/>
                </a:solidFill>
                <a:latin typeface="BOGHJD+ArialMT"/>
                <a:cs typeface="BOGHJD+ArialMT"/>
              </a:rPr>
              <a:t>geplaatst</a:t>
            </a:r>
            <a:endParaRPr sz="1600" dirty="0">
              <a:solidFill>
                <a:srgbClr val="161249"/>
              </a:solidFill>
              <a:latin typeface="BOGHJD+ArialMT"/>
              <a:cs typeface="BOGHJD+ArialMT"/>
            </a:endParaRPr>
          </a:p>
        </p:txBody>
      </p:sp>
      <p:sp>
        <p:nvSpPr>
          <p:cNvPr id="8" name="object 8"/>
          <p:cNvSpPr txBox="1"/>
          <p:nvPr/>
        </p:nvSpPr>
        <p:spPr>
          <a:xfrm>
            <a:off x="720075" y="3037173"/>
            <a:ext cx="7810031" cy="692497"/>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Materiaallancering: </a:t>
            </a:r>
            <a:r>
              <a:rPr sz="1600" dirty="0">
                <a:solidFill>
                  <a:srgbClr val="161249"/>
                </a:solidFill>
                <a:latin typeface="BOGHJD+ArialMT"/>
                <a:cs typeface="BOGHJD+ArialMT"/>
              </a:rPr>
              <a:t>promoot door de samenvatting te plaatsen (bijvoorbeeld van een </a:t>
            </a:r>
            <a:r>
              <a:rPr sz="1600" dirty="0" err="1">
                <a:solidFill>
                  <a:srgbClr val="161249"/>
                </a:solidFill>
                <a:latin typeface="BOGHJD+ArialMT"/>
                <a:cs typeface="BOGHJD+ArialMT"/>
              </a:rPr>
              <a:t>ebook</a:t>
            </a:r>
            <a:r>
              <a:rPr sz="1600" dirty="0">
                <a:solidFill>
                  <a:srgbClr val="161249"/>
                </a:solidFill>
                <a:latin typeface="BOGHJD+ArialMT"/>
                <a:cs typeface="BOGHJD+ArialMT"/>
              </a:rPr>
              <a:t>)</a:t>
            </a:r>
            <a:br>
              <a:rPr lang="de-DE" sz="1600" dirty="0">
                <a:solidFill>
                  <a:srgbClr val="161249"/>
                </a:solidFill>
                <a:latin typeface="BOGHJD+ArialMT"/>
                <a:cs typeface="BOGHJD+ArialMT"/>
              </a:rPr>
            </a:br>
            <a:r>
              <a:rPr sz="1600" b="1" dirty="0">
                <a:solidFill>
                  <a:srgbClr val="D12477"/>
                </a:solidFill>
                <a:latin typeface="FLWDDF+Arial-BoldMT"/>
                <a:cs typeface="FLWDDF+Arial-BoldMT"/>
              </a:rPr>
              <a:t>Post institutioneel: </a:t>
            </a:r>
            <a:r>
              <a:rPr sz="1600" dirty="0">
                <a:solidFill>
                  <a:srgbClr val="161249"/>
                </a:solidFill>
                <a:latin typeface="BOGHJD+ArialMT"/>
                <a:cs typeface="BOGHJD+ArialMT"/>
              </a:rPr>
              <a:t>Iets belangrijks over het bedrijf/merk (bijv. update logo)</a:t>
            </a:r>
          </a:p>
        </p:txBody>
      </p:sp>
      <p:sp>
        <p:nvSpPr>
          <p:cNvPr id="9" name="object 9"/>
          <p:cNvSpPr txBox="1"/>
          <p:nvPr/>
        </p:nvSpPr>
        <p:spPr>
          <a:xfrm>
            <a:off x="712407" y="4044072"/>
            <a:ext cx="7279723" cy="461665"/>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Curatorschap: </a:t>
            </a:r>
            <a:r>
              <a:rPr sz="1600" dirty="0">
                <a:solidFill>
                  <a:srgbClr val="161249"/>
                </a:solidFill>
                <a:latin typeface="BOGHJD+ArialMT"/>
                <a:cs typeface="BOGHJD+ArialMT"/>
              </a:rPr>
              <a:t>inhoud produceren op basis van bestaande inhoud (vergeet niet om de</a:t>
            </a:r>
            <a:r>
              <a:rPr lang="de-DE" sz="1600" dirty="0">
                <a:solidFill>
                  <a:srgbClr val="161249"/>
                </a:solidFill>
                <a:latin typeface="BOGHJD+ArialMT"/>
                <a:cs typeface="BOGHJD+ArialMT"/>
              </a:rPr>
              <a:t> </a:t>
            </a:r>
            <a:r>
              <a:rPr sz="1600" dirty="0">
                <a:solidFill>
                  <a:srgbClr val="161249"/>
                </a:solidFill>
                <a:latin typeface="BOGHJD+ArialMT"/>
                <a:cs typeface="BOGHJD+ArialMT"/>
              </a:rPr>
              <a:t>auteurs)</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296303"/>
            <a:ext cx="2519683" cy="49212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161249"/>
                </a:solidFill>
                <a:latin typeface="FLWDDF+Arial-BoldMT"/>
                <a:cs typeface="FLWDDF+Arial-BoldMT"/>
              </a:rPr>
              <a:t>Soort bericht</a:t>
            </a:r>
          </a:p>
        </p:txBody>
      </p:sp>
      <p:sp>
        <p:nvSpPr>
          <p:cNvPr id="4" name="object 4"/>
          <p:cNvSpPr txBox="1"/>
          <p:nvPr/>
        </p:nvSpPr>
        <p:spPr>
          <a:xfrm>
            <a:off x="720073" y="931452"/>
            <a:ext cx="6558782" cy="978326"/>
          </a:xfrm>
          <a:prstGeom prst="rect">
            <a:avLst/>
          </a:prstGeom>
        </p:spPr>
        <p:txBody>
          <a:bodyPr vert="horz" wrap="square" lIns="0" tIns="0" rIns="0" bIns="0" rtlCol="0">
            <a:spAutoFit/>
          </a:bodyPr>
          <a:lstStyle/>
          <a:p>
            <a:pPr marL="0" marR="0">
              <a:lnSpc>
                <a:spcPts val="1843"/>
              </a:lnSpc>
              <a:spcBef>
                <a:spcPts val="0"/>
              </a:spcBef>
              <a:spcAft>
                <a:spcPts val="0"/>
              </a:spcAft>
            </a:pPr>
            <a:r>
              <a:rPr sz="1650" b="1" dirty="0">
                <a:solidFill>
                  <a:srgbClr val="D12477"/>
                </a:solidFill>
                <a:latin typeface="FLWDDF+Arial-BoldMT"/>
                <a:cs typeface="FLWDDF+Arial-BoldMT"/>
              </a:rPr>
              <a:t>Opinie: </a:t>
            </a:r>
            <a:r>
              <a:rPr sz="1650" dirty="0">
                <a:solidFill>
                  <a:srgbClr val="161249"/>
                </a:solidFill>
                <a:latin typeface="BOGHJD+ArialMT"/>
                <a:cs typeface="BOGHJD+ArialMT"/>
              </a:rPr>
              <a:t>post meer subjectief, maar met solide argumenten</a:t>
            </a:r>
          </a:p>
          <a:p>
            <a:pPr marL="0" marR="0">
              <a:lnSpc>
                <a:spcPts val="1843"/>
              </a:lnSpc>
              <a:spcBef>
                <a:spcPts val="986"/>
              </a:spcBef>
              <a:spcAft>
                <a:spcPts val="0"/>
              </a:spcAft>
            </a:pPr>
            <a:r>
              <a:rPr sz="1650" b="1" dirty="0">
                <a:solidFill>
                  <a:srgbClr val="D12477"/>
                </a:solidFill>
                <a:latin typeface="FLWDDF+Arial-BoldMT"/>
                <a:cs typeface="FLWDDF+Arial-BoldMT"/>
              </a:rPr>
              <a:t>Review: </a:t>
            </a:r>
            <a:r>
              <a:rPr sz="1650" dirty="0">
                <a:solidFill>
                  <a:srgbClr val="161249"/>
                </a:solidFill>
                <a:latin typeface="BOGHJD+ArialMT"/>
                <a:cs typeface="BOGHJD+ArialMT"/>
              </a:rPr>
              <a:t>analyse, beoordeling van een product, boek, film,....</a:t>
            </a:r>
          </a:p>
          <a:p>
            <a:pPr marL="0" marR="0">
              <a:lnSpc>
                <a:spcPts val="1843"/>
              </a:lnSpc>
              <a:spcBef>
                <a:spcPts val="986"/>
              </a:spcBef>
              <a:spcAft>
                <a:spcPts val="0"/>
              </a:spcAft>
            </a:pPr>
            <a:r>
              <a:rPr sz="1650" b="1" dirty="0">
                <a:solidFill>
                  <a:srgbClr val="D12477"/>
                </a:solidFill>
                <a:latin typeface="FLWDDF+Arial-BoldMT"/>
                <a:cs typeface="FLWDDF+Arial-BoldMT"/>
              </a:rPr>
              <a:t>Ervaring: </a:t>
            </a:r>
            <a:r>
              <a:rPr sz="1650" dirty="0">
                <a:solidFill>
                  <a:srgbClr val="161249"/>
                </a:solidFill>
                <a:latin typeface="BOGHJD+ArialMT"/>
                <a:cs typeface="BOGHJD+ArialMT"/>
              </a:rPr>
              <a:t>beschrijf sporadische of continue gebeurtenis</a:t>
            </a:r>
          </a:p>
        </p:txBody>
      </p:sp>
      <p:sp>
        <p:nvSpPr>
          <p:cNvPr id="5" name="object 5"/>
          <p:cNvSpPr txBox="1"/>
          <p:nvPr/>
        </p:nvSpPr>
        <p:spPr>
          <a:xfrm>
            <a:off x="720073" y="1990632"/>
            <a:ext cx="7078097" cy="461665"/>
          </a:xfrm>
          <a:prstGeom prst="rect">
            <a:avLst/>
          </a:prstGeom>
        </p:spPr>
        <p:txBody>
          <a:bodyPr vert="horz" wrap="square" lIns="0" tIns="0" rIns="0" bIns="0" rtlCol="0">
            <a:spAutoFit/>
          </a:bodyPr>
          <a:lstStyle/>
          <a:p>
            <a:pPr marL="0" marR="0">
              <a:lnSpc>
                <a:spcPts val="1843"/>
              </a:lnSpc>
              <a:spcBef>
                <a:spcPts val="0"/>
              </a:spcBef>
              <a:spcAft>
                <a:spcPts val="0"/>
              </a:spcAft>
            </a:pPr>
            <a:r>
              <a:rPr sz="1650" b="1" dirty="0">
                <a:solidFill>
                  <a:srgbClr val="D12477"/>
                </a:solidFill>
                <a:latin typeface="FLWDDF+Arial-BoldMT"/>
                <a:cs typeface="FLWDDF+Arial-BoldMT"/>
              </a:rPr>
              <a:t>Checklist: </a:t>
            </a:r>
            <a:r>
              <a:rPr lang="nl-NL" sz="1650" dirty="0">
                <a:solidFill>
                  <a:srgbClr val="161249"/>
                </a:solidFill>
                <a:latin typeface="BOGHJD+ArialMT"/>
                <a:cs typeface="BOGHJD+ArialMT"/>
              </a:rPr>
              <a:t>Dit kan gebaseerd zijn op een reeks vragen voor de lezer om te zien of ze een reeks ideeën/taken hebben overwogen/uitgevoerd.</a:t>
            </a:r>
            <a:endParaRPr sz="1650" dirty="0">
              <a:solidFill>
                <a:srgbClr val="161249"/>
              </a:solidFill>
              <a:latin typeface="BOGHJD+ArialMT"/>
              <a:cs typeface="BOGHJD+ArialMT"/>
            </a:endParaRPr>
          </a:p>
        </p:txBody>
      </p:sp>
      <p:sp>
        <p:nvSpPr>
          <p:cNvPr id="6" name="object 6"/>
          <p:cNvSpPr txBox="1"/>
          <p:nvPr/>
        </p:nvSpPr>
        <p:spPr>
          <a:xfrm>
            <a:off x="720073" y="2595152"/>
            <a:ext cx="7635399" cy="625266"/>
          </a:xfrm>
          <a:prstGeom prst="rect">
            <a:avLst/>
          </a:prstGeom>
        </p:spPr>
        <p:txBody>
          <a:bodyPr vert="horz" wrap="square" lIns="0" tIns="0" rIns="0" bIns="0" rtlCol="0">
            <a:spAutoFit/>
          </a:bodyPr>
          <a:lstStyle/>
          <a:p>
            <a:pPr marL="0" marR="0">
              <a:lnSpc>
                <a:spcPts val="1843"/>
              </a:lnSpc>
              <a:spcBef>
                <a:spcPts val="0"/>
              </a:spcBef>
              <a:spcAft>
                <a:spcPts val="0"/>
              </a:spcAft>
            </a:pPr>
            <a:r>
              <a:rPr sz="1650" b="1" dirty="0">
                <a:solidFill>
                  <a:srgbClr val="D12477"/>
                </a:solidFill>
                <a:latin typeface="FLWDDF+Arial-BoldMT"/>
                <a:cs typeface="FLWDDF+Arial-BoldMT"/>
              </a:rPr>
              <a:t>Video: </a:t>
            </a:r>
            <a:r>
              <a:rPr sz="1650" dirty="0">
                <a:solidFill>
                  <a:srgbClr val="161249"/>
                </a:solidFill>
                <a:latin typeface="BOGHJD+ArialMT"/>
                <a:cs typeface="BOGHJD+ArialMT"/>
              </a:rPr>
              <a:t>beschrijving van een video die beschikbaar is gesteld en promotie hiervan</a:t>
            </a:r>
          </a:p>
          <a:p>
            <a:pPr marL="0" marR="0">
              <a:lnSpc>
                <a:spcPts val="1843"/>
              </a:lnSpc>
              <a:spcBef>
                <a:spcPts val="986"/>
              </a:spcBef>
              <a:spcAft>
                <a:spcPts val="0"/>
              </a:spcAft>
            </a:pPr>
            <a:r>
              <a:rPr sz="1650" b="1" dirty="0">
                <a:solidFill>
                  <a:srgbClr val="D12477"/>
                </a:solidFill>
                <a:latin typeface="FLWDDF+Arial-BoldMT"/>
                <a:cs typeface="FLWDDF+Arial-BoldMT"/>
              </a:rPr>
              <a:t>Podcast: </a:t>
            </a:r>
            <a:r>
              <a:rPr sz="1650" dirty="0">
                <a:solidFill>
                  <a:srgbClr val="161249"/>
                </a:solidFill>
                <a:latin typeface="BOGHJD+ArialMT"/>
                <a:cs typeface="BOGHJD+ArialMT"/>
              </a:rPr>
              <a:t>promotie en/of transcriptie</a:t>
            </a:r>
          </a:p>
        </p:txBody>
      </p:sp>
      <p:sp>
        <p:nvSpPr>
          <p:cNvPr id="7" name="object 7"/>
          <p:cNvSpPr txBox="1"/>
          <p:nvPr/>
        </p:nvSpPr>
        <p:spPr>
          <a:xfrm>
            <a:off x="720073" y="3301272"/>
            <a:ext cx="7776636" cy="461665"/>
          </a:xfrm>
          <a:prstGeom prst="rect">
            <a:avLst/>
          </a:prstGeom>
        </p:spPr>
        <p:txBody>
          <a:bodyPr vert="horz" wrap="square" lIns="0" tIns="0" rIns="0" bIns="0" rtlCol="0">
            <a:spAutoFit/>
          </a:bodyPr>
          <a:lstStyle/>
          <a:p>
            <a:pPr marL="0" marR="0">
              <a:lnSpc>
                <a:spcPts val="1843"/>
              </a:lnSpc>
              <a:spcBef>
                <a:spcPts val="0"/>
              </a:spcBef>
              <a:spcAft>
                <a:spcPts val="0"/>
              </a:spcAft>
            </a:pPr>
            <a:r>
              <a:rPr sz="1650" b="1" dirty="0">
                <a:solidFill>
                  <a:srgbClr val="D12477"/>
                </a:solidFill>
                <a:latin typeface="FLWDDF+Arial-BoldMT"/>
                <a:cs typeface="FLWDDF+Arial-BoldMT"/>
              </a:rPr>
              <a:t>Afbeeldingengalerij: </a:t>
            </a:r>
            <a:r>
              <a:rPr sz="1650" dirty="0">
                <a:solidFill>
                  <a:srgbClr val="161249"/>
                </a:solidFill>
                <a:latin typeface="BOGHJD+ArialMT"/>
                <a:cs typeface="BOGHJD+ArialMT"/>
              </a:rPr>
              <a:t>presentatie van een afbeeldingenalbum (voorbeeld: verslag van een evenement; </a:t>
            </a:r>
            <a:r>
              <a:rPr sz="1650" dirty="0" err="1">
                <a:solidFill>
                  <a:srgbClr val="161249"/>
                </a:solidFill>
                <a:latin typeface="BOGHJD+ArialMT"/>
                <a:cs typeface="BOGHJD+ArialMT"/>
              </a:rPr>
              <a:t>een</a:t>
            </a:r>
            <a:r>
              <a:rPr lang="de-DE" sz="1650" dirty="0">
                <a:solidFill>
                  <a:srgbClr val="161249"/>
                </a:solidFill>
                <a:latin typeface="BOGHJD+ArialMT"/>
                <a:cs typeface="BOGHJD+ArialMT"/>
              </a:rPr>
              <a:t> </a:t>
            </a:r>
            <a:r>
              <a:rPr sz="1650" dirty="0">
                <a:solidFill>
                  <a:srgbClr val="161249"/>
                </a:solidFill>
                <a:latin typeface="BOGHJD+ArialMT"/>
                <a:cs typeface="BOGHJD+ArialMT"/>
              </a:rPr>
              <a:t>project,...)</a:t>
            </a:r>
          </a:p>
        </p:txBody>
      </p:sp>
      <p:sp>
        <p:nvSpPr>
          <p:cNvPr id="8" name="object 8"/>
          <p:cNvSpPr txBox="1"/>
          <p:nvPr/>
        </p:nvSpPr>
        <p:spPr>
          <a:xfrm>
            <a:off x="720073" y="3905792"/>
            <a:ext cx="7838866" cy="461665"/>
          </a:xfrm>
          <a:prstGeom prst="rect">
            <a:avLst/>
          </a:prstGeom>
        </p:spPr>
        <p:txBody>
          <a:bodyPr vert="horz" wrap="square" lIns="0" tIns="0" rIns="0" bIns="0" rtlCol="0">
            <a:spAutoFit/>
          </a:bodyPr>
          <a:lstStyle/>
          <a:p>
            <a:pPr marL="0" marR="0">
              <a:lnSpc>
                <a:spcPts val="1843"/>
              </a:lnSpc>
              <a:spcBef>
                <a:spcPts val="0"/>
              </a:spcBef>
              <a:spcAft>
                <a:spcPts val="0"/>
              </a:spcAft>
            </a:pPr>
            <a:r>
              <a:rPr sz="1650" b="1" dirty="0">
                <a:solidFill>
                  <a:srgbClr val="D12477"/>
                </a:solidFill>
                <a:latin typeface="FLWDDF+Arial-BoldMT"/>
                <a:cs typeface="FLWDDF+Arial-BoldMT"/>
              </a:rPr>
              <a:t>Interview: </a:t>
            </a:r>
            <a:r>
              <a:rPr lang="nl-NL" sz="1650" dirty="0">
                <a:solidFill>
                  <a:srgbClr val="161249"/>
                </a:solidFill>
                <a:latin typeface="BOGHJD+ArialMT"/>
                <a:cs typeface="BOGHJD+ArialMT"/>
              </a:rPr>
              <a:t>met </a:t>
            </a:r>
            <a:r>
              <a:rPr lang="nl-NL" sz="1650" dirty="0" err="1">
                <a:solidFill>
                  <a:srgbClr val="161249"/>
                </a:solidFill>
                <a:latin typeface="BOGHJD+ArialMT"/>
                <a:cs typeface="BOGHJD+ArialMT"/>
              </a:rPr>
              <a:t>influencers</a:t>
            </a:r>
            <a:r>
              <a:rPr lang="nl-NL" sz="1650" dirty="0">
                <a:solidFill>
                  <a:srgbClr val="161249"/>
                </a:solidFill>
                <a:latin typeface="BOGHJD+ArialMT"/>
                <a:cs typeface="BOGHJD+ArialMT"/>
              </a:rPr>
              <a:t>, persoonlijkheden, geassocieerd met de sector; vergeet niet de geïnterviewde te waarderen.</a:t>
            </a:r>
            <a:endParaRPr sz="1650" dirty="0">
              <a:solidFill>
                <a:srgbClr val="161249"/>
              </a:solidFill>
              <a:latin typeface="BOGHJD+ArialMT"/>
              <a:cs typeface="BOGHJD+ArialMT"/>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12414"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32245"/>
            <a:ext cx="2519683" cy="49212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161249"/>
                </a:solidFill>
                <a:latin typeface="FLWDDF+Arial-BoldMT"/>
                <a:cs typeface="FLWDDF+Arial-BoldMT"/>
              </a:rPr>
              <a:t>Soort bericht</a:t>
            </a:r>
          </a:p>
        </p:txBody>
      </p:sp>
      <p:sp>
        <p:nvSpPr>
          <p:cNvPr id="4" name="object 4"/>
          <p:cNvSpPr txBox="1"/>
          <p:nvPr/>
        </p:nvSpPr>
        <p:spPr>
          <a:xfrm>
            <a:off x="720075" y="865760"/>
            <a:ext cx="4788029" cy="256480"/>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Lijst: </a:t>
            </a:r>
            <a:r>
              <a:rPr sz="1800" dirty="0">
                <a:solidFill>
                  <a:srgbClr val="161249"/>
                </a:solidFill>
                <a:latin typeface="BOGHJD+ArialMT"/>
                <a:cs typeface="BOGHJD+ArialMT"/>
              </a:rPr>
              <a:t>eenvoudig meerdere items weergeven</a:t>
            </a:r>
          </a:p>
        </p:txBody>
      </p:sp>
      <p:sp>
        <p:nvSpPr>
          <p:cNvPr id="5" name="object 5"/>
          <p:cNvSpPr txBox="1"/>
          <p:nvPr/>
        </p:nvSpPr>
        <p:spPr>
          <a:xfrm>
            <a:off x="720075" y="1227857"/>
            <a:ext cx="7236301" cy="872034"/>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Zoeken: </a:t>
            </a:r>
            <a:r>
              <a:rPr sz="1800" dirty="0">
                <a:solidFill>
                  <a:srgbClr val="161249"/>
                </a:solidFill>
                <a:latin typeface="BOGHJD+ArialMT"/>
                <a:cs typeface="BOGHJD+ArialMT"/>
              </a:rPr>
              <a:t>statistieken en gegevens met betrekking tot een uitgevoerd onderzoek</a:t>
            </a:r>
          </a:p>
          <a:p>
            <a:pPr marL="0" marR="0">
              <a:lnSpc>
                <a:spcPts val="2010"/>
              </a:lnSpc>
              <a:spcBef>
                <a:spcPts val="783"/>
              </a:spcBef>
              <a:spcAft>
                <a:spcPts val="0"/>
              </a:spcAft>
            </a:pPr>
            <a:r>
              <a:rPr sz="1800" b="1" dirty="0">
                <a:solidFill>
                  <a:srgbClr val="D12477"/>
                </a:solidFill>
                <a:latin typeface="FLWDDF+Arial-BoldMT"/>
                <a:cs typeface="FLWDDF+Arial-BoldMT"/>
              </a:rPr>
              <a:t>Ervaring: </a:t>
            </a:r>
            <a:r>
              <a:rPr sz="1800" dirty="0">
                <a:solidFill>
                  <a:srgbClr val="161249"/>
                </a:solidFill>
                <a:latin typeface="BOGHJD+ArialMT"/>
                <a:cs typeface="BOGHJD+ArialMT"/>
              </a:rPr>
              <a:t>beschrijf sporadische of continue gebeurtenis</a:t>
            </a:r>
          </a:p>
        </p:txBody>
      </p:sp>
      <p:sp>
        <p:nvSpPr>
          <p:cNvPr id="6" name="object 6"/>
          <p:cNvSpPr txBox="1"/>
          <p:nvPr/>
        </p:nvSpPr>
        <p:spPr>
          <a:xfrm>
            <a:off x="720074" y="2049272"/>
            <a:ext cx="7524333" cy="769441"/>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Infographic: </a:t>
            </a:r>
            <a:r>
              <a:rPr sz="1800" dirty="0">
                <a:solidFill>
                  <a:srgbClr val="161249"/>
                </a:solidFill>
                <a:latin typeface="BOGHJD+ArialMT"/>
                <a:cs typeface="BOGHJD+ArialMT"/>
              </a:rPr>
              <a:t>grafisch element om de presentatie van ideeën te </a:t>
            </a:r>
            <a:r>
              <a:rPr sz="1800" dirty="0" err="1">
                <a:solidFill>
                  <a:srgbClr val="161249"/>
                </a:solidFill>
                <a:latin typeface="BOGHJD+ArialMT"/>
                <a:cs typeface="BOGHJD+ArialMT"/>
              </a:rPr>
              <a:t>vereenvoudigen</a:t>
            </a:r>
            <a:r>
              <a:rPr sz="1800" dirty="0">
                <a:solidFill>
                  <a:srgbClr val="161249"/>
                </a:solidFill>
                <a:latin typeface="BOGHJD+ArialMT"/>
                <a:cs typeface="BOGHJD+ArialMT"/>
              </a:rPr>
              <a:t>;</a:t>
            </a:r>
            <a:r>
              <a:rPr lang="de-DE" sz="1800" dirty="0">
                <a:solidFill>
                  <a:srgbClr val="161249"/>
                </a:solidFill>
                <a:latin typeface="BOGHJD+ArialMT"/>
                <a:cs typeface="BOGHJD+ArialMT"/>
              </a:rPr>
              <a:t> </a:t>
            </a:r>
            <a:r>
              <a:rPr sz="1800" dirty="0" err="1">
                <a:solidFill>
                  <a:srgbClr val="161249"/>
                </a:solidFill>
                <a:latin typeface="BOGHJD+ArialMT"/>
                <a:cs typeface="BOGHJD+ArialMT"/>
              </a:rPr>
              <a:t>handig</a:t>
            </a:r>
            <a:r>
              <a:rPr sz="1800" dirty="0">
                <a:solidFill>
                  <a:srgbClr val="161249"/>
                </a:solidFill>
                <a:latin typeface="BOGHJD+ArialMT"/>
                <a:cs typeface="BOGHJD+ArialMT"/>
              </a:rPr>
              <a:t> om een ondersteunende tekst te hebben om de tekst body te geven</a:t>
            </a:r>
          </a:p>
        </p:txBody>
      </p:sp>
      <p:sp>
        <p:nvSpPr>
          <p:cNvPr id="7" name="object 7"/>
          <p:cNvSpPr txBox="1"/>
          <p:nvPr/>
        </p:nvSpPr>
        <p:spPr>
          <a:xfrm>
            <a:off x="720074" y="2849889"/>
            <a:ext cx="7479520" cy="512961"/>
          </a:xfrm>
          <a:prstGeom prst="rect">
            <a:avLst/>
          </a:prstGeom>
        </p:spPr>
        <p:txBody>
          <a:bodyPr vert="horz" wrap="square" lIns="0" tIns="0" rIns="0" bIns="0" rtlCol="0">
            <a:spAutoFit/>
          </a:bodyPr>
          <a:lstStyle/>
          <a:p>
            <a:pPr marL="0" marR="0">
              <a:lnSpc>
                <a:spcPts val="2010"/>
              </a:lnSpc>
              <a:spcBef>
                <a:spcPts val="0"/>
              </a:spcBef>
              <a:spcAft>
                <a:spcPts val="0"/>
              </a:spcAft>
            </a:pPr>
            <a:r>
              <a:rPr lang="de-DE" b="1" dirty="0">
                <a:solidFill>
                  <a:srgbClr val="D12477"/>
                </a:solidFill>
                <a:latin typeface="FLWDDF+Arial-BoldMT"/>
                <a:cs typeface="FLWDDF+Arial-BoldMT"/>
              </a:rPr>
              <a:t>I</a:t>
            </a:r>
            <a:r>
              <a:rPr sz="1800" b="1" dirty="0" err="1">
                <a:solidFill>
                  <a:srgbClr val="D12477"/>
                </a:solidFill>
                <a:latin typeface="FLWDDF+Arial-BoldMT"/>
                <a:cs typeface="FLWDDF+Arial-BoldMT"/>
              </a:rPr>
              <a:t>nteractieve</a:t>
            </a:r>
            <a:r>
              <a:rPr sz="1800" b="1" dirty="0">
                <a:solidFill>
                  <a:srgbClr val="D12477"/>
                </a:solidFill>
                <a:latin typeface="FLWDDF+Arial-BoldMT"/>
                <a:cs typeface="FLWDDF+Arial-BoldMT"/>
              </a:rPr>
              <a:t> inhoud: </a:t>
            </a:r>
            <a:r>
              <a:rPr sz="1800" dirty="0">
                <a:solidFill>
                  <a:srgbClr val="161249"/>
                </a:solidFill>
                <a:latin typeface="BOGHJD+ArialMT"/>
                <a:cs typeface="BOGHJD+ArialMT"/>
              </a:rPr>
              <a:t>gebruik van kleine vragenlijsten waarmee de lezer</a:t>
            </a:r>
          </a:p>
          <a:p>
            <a:pPr marL="0" marR="0">
              <a:lnSpc>
                <a:spcPts val="1944"/>
              </a:lnSpc>
              <a:spcBef>
                <a:spcPts val="50"/>
              </a:spcBef>
              <a:spcAft>
                <a:spcPts val="0"/>
              </a:spcAft>
            </a:pPr>
            <a:r>
              <a:rPr sz="1800" dirty="0">
                <a:solidFill>
                  <a:srgbClr val="161249"/>
                </a:solidFill>
                <a:latin typeface="BOGHJD+ArialMT"/>
                <a:cs typeface="BOGHJD+ArialMT"/>
              </a:rPr>
              <a:t>een beoordeling maken/een oplossing vinden</a:t>
            </a:r>
          </a:p>
        </p:txBody>
      </p:sp>
      <p:sp>
        <p:nvSpPr>
          <p:cNvPr id="8" name="object 8"/>
          <p:cNvSpPr txBox="1"/>
          <p:nvPr/>
        </p:nvSpPr>
        <p:spPr>
          <a:xfrm>
            <a:off x="720075" y="3371450"/>
            <a:ext cx="7847860" cy="512961"/>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Casestudy: </a:t>
            </a:r>
            <a:r>
              <a:rPr sz="1800" dirty="0">
                <a:solidFill>
                  <a:srgbClr val="161249"/>
                </a:solidFill>
                <a:latin typeface="BOGHJD+ArialMT"/>
                <a:cs typeface="BOGHJD+ArialMT"/>
              </a:rPr>
              <a:t>manier om de waarde van een product/dienst aan te tonen/te </a:t>
            </a:r>
            <a:r>
              <a:rPr sz="1800" dirty="0" err="1">
                <a:solidFill>
                  <a:srgbClr val="161249"/>
                </a:solidFill>
                <a:latin typeface="BOGHJD+ArialMT"/>
                <a:cs typeface="BOGHJD+ArialMT"/>
              </a:rPr>
              <a:t>bewijzen</a:t>
            </a:r>
            <a:r>
              <a:rPr sz="1800" dirty="0">
                <a:solidFill>
                  <a:srgbClr val="161249"/>
                </a:solidFill>
                <a:latin typeface="BOGHJD+ArialMT"/>
                <a:cs typeface="BOGHJD+ArialMT"/>
              </a:rPr>
              <a:t> door</a:t>
            </a:r>
            <a:r>
              <a:rPr lang="de-DE" sz="1800" dirty="0">
                <a:solidFill>
                  <a:srgbClr val="161249"/>
                </a:solidFill>
                <a:latin typeface="BOGHJD+ArialMT"/>
                <a:cs typeface="BOGHJD+ArialMT"/>
              </a:rPr>
              <a:t> </a:t>
            </a:r>
            <a:r>
              <a:rPr sz="1800" dirty="0" err="1">
                <a:solidFill>
                  <a:srgbClr val="161249"/>
                </a:solidFill>
                <a:latin typeface="BOGHJD+ArialMT"/>
                <a:cs typeface="BOGHJD+ArialMT"/>
              </a:rPr>
              <a:t>een</a:t>
            </a:r>
            <a:r>
              <a:rPr sz="1800" dirty="0">
                <a:solidFill>
                  <a:srgbClr val="161249"/>
                </a:solidFill>
                <a:latin typeface="BOGHJD+ArialMT"/>
                <a:cs typeface="BOGHJD+ArialMT"/>
              </a:rPr>
              <a:t> concrete situatie presenteren</a:t>
            </a:r>
          </a:p>
        </p:txBody>
      </p:sp>
      <p:sp>
        <p:nvSpPr>
          <p:cNvPr id="9" name="object 9"/>
          <p:cNvSpPr txBox="1"/>
          <p:nvPr/>
        </p:nvSpPr>
        <p:spPr>
          <a:xfrm>
            <a:off x="720074" y="3939340"/>
            <a:ext cx="6156181" cy="256480"/>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Sjabloon: </a:t>
            </a:r>
            <a:r>
              <a:rPr sz="1800" dirty="0">
                <a:solidFill>
                  <a:srgbClr val="161249"/>
                </a:solidFill>
                <a:latin typeface="BOGHJD+ArialMT"/>
                <a:cs typeface="BOGHJD+ArialMT"/>
              </a:rPr>
              <a:t>kant-en-klaar voorgeconfigureerd voorbeeld</a:t>
            </a:r>
          </a:p>
        </p:txBody>
      </p:sp>
      <p:sp>
        <p:nvSpPr>
          <p:cNvPr id="10" name="object 10"/>
          <p:cNvSpPr txBox="1"/>
          <p:nvPr/>
        </p:nvSpPr>
        <p:spPr>
          <a:xfrm>
            <a:off x="720074" y="4257475"/>
            <a:ext cx="6444213" cy="256480"/>
          </a:xfrm>
          <a:prstGeom prst="rect">
            <a:avLst/>
          </a:prstGeom>
        </p:spPr>
        <p:txBody>
          <a:bodyPr vert="horz" wrap="square" lIns="0" tIns="0" rIns="0" bIns="0" rtlCol="0">
            <a:spAutoFit/>
          </a:bodyPr>
          <a:lstStyle/>
          <a:p>
            <a:pPr marL="0" marR="0">
              <a:lnSpc>
                <a:spcPts val="2010"/>
              </a:lnSpc>
              <a:spcBef>
                <a:spcPts val="0"/>
              </a:spcBef>
              <a:spcAft>
                <a:spcPts val="0"/>
              </a:spcAft>
            </a:pPr>
            <a:r>
              <a:rPr sz="1800" b="1" dirty="0">
                <a:solidFill>
                  <a:srgbClr val="D12477"/>
                </a:solidFill>
                <a:latin typeface="FLWDDF+Arial-BoldMT"/>
                <a:cs typeface="FLWDDF+Arial-BoldMT"/>
              </a:rPr>
              <a:t>Gastartikel: </a:t>
            </a:r>
            <a:r>
              <a:rPr sz="1800" dirty="0">
                <a:solidFill>
                  <a:srgbClr val="161249"/>
                </a:solidFill>
                <a:latin typeface="BOGHJD+ArialMT"/>
                <a:cs typeface="BOGHJD+ArialMT"/>
              </a:rPr>
              <a:t>interessant om zakenpartners erbij te betrekken</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20075" y="387875"/>
            <a:ext cx="2371727" cy="463748"/>
          </a:xfrm>
          <a:prstGeom prst="rect">
            <a:avLst/>
          </a:prstGeom>
        </p:spPr>
        <p:txBody>
          <a:bodyPr vert="horz" wrap="square" lIns="0" tIns="0" rIns="0" bIns="0" rtlCol="0">
            <a:spAutoFit/>
          </a:bodyPr>
          <a:lstStyle/>
          <a:p>
            <a:pPr marL="0" marR="0">
              <a:lnSpc>
                <a:spcPts val="3351"/>
              </a:lnSpc>
              <a:spcBef>
                <a:spcPts val="0"/>
              </a:spcBef>
              <a:spcAft>
                <a:spcPts val="0"/>
              </a:spcAft>
            </a:pPr>
            <a:r>
              <a:rPr sz="3000" b="1" dirty="0">
                <a:solidFill>
                  <a:srgbClr val="161249"/>
                </a:solidFill>
                <a:latin typeface="FLWDDF+Arial-BoldMT"/>
                <a:cs typeface="FLWDDF+Arial-BoldMT"/>
              </a:rPr>
              <a:t>Soort bericht</a:t>
            </a:r>
          </a:p>
        </p:txBody>
      </p:sp>
      <p:sp>
        <p:nvSpPr>
          <p:cNvPr id="4" name="object 4"/>
          <p:cNvSpPr txBox="1"/>
          <p:nvPr/>
        </p:nvSpPr>
        <p:spPr>
          <a:xfrm>
            <a:off x="720074" y="965588"/>
            <a:ext cx="9756582" cy="230832"/>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Vertaling: </a:t>
            </a:r>
            <a:r>
              <a:rPr sz="1600" dirty="0">
                <a:solidFill>
                  <a:srgbClr val="161249"/>
                </a:solidFill>
                <a:latin typeface="BOGHJD+ArialMT"/>
                <a:cs typeface="BOGHJD+ArialMT"/>
              </a:rPr>
              <a:t>post vertaald uit een andere taal, met de nodige </a:t>
            </a:r>
            <a:r>
              <a:rPr sz="1600" dirty="0" err="1">
                <a:solidFill>
                  <a:srgbClr val="161249"/>
                </a:solidFill>
                <a:latin typeface="BOGHJD+ArialMT"/>
                <a:cs typeface="BOGHJD+ArialMT"/>
              </a:rPr>
              <a:t>toestemming</a:t>
            </a:r>
            <a:r>
              <a:rPr sz="1600" dirty="0">
                <a:solidFill>
                  <a:srgbClr val="161249"/>
                </a:solidFill>
                <a:latin typeface="BOGHJD+ArialMT"/>
                <a:cs typeface="BOGHJD+ArialMT"/>
              </a:rPr>
              <a:t> </a:t>
            </a:r>
            <a:r>
              <a:rPr sz="1600" dirty="0" err="1">
                <a:solidFill>
                  <a:srgbClr val="161249"/>
                </a:solidFill>
                <a:latin typeface="BOGHJD+ArialMT"/>
                <a:cs typeface="BOGHJD+ArialMT"/>
              </a:rPr>
              <a:t>en</a:t>
            </a:r>
            <a:r>
              <a:rPr lang="de-DE" sz="1600" dirty="0">
                <a:solidFill>
                  <a:srgbClr val="161249"/>
                </a:solidFill>
                <a:latin typeface="BOGHJD+ArialMT"/>
                <a:cs typeface="BOGHJD+ArialMT"/>
              </a:rPr>
              <a:t> </a:t>
            </a:r>
            <a:r>
              <a:rPr sz="1600" dirty="0" err="1">
                <a:solidFill>
                  <a:srgbClr val="161249"/>
                </a:solidFill>
                <a:latin typeface="BOGHJD+ArialMT"/>
                <a:cs typeface="BOGHJD+ArialMT"/>
              </a:rPr>
              <a:t>citatie</a:t>
            </a:r>
            <a:endParaRPr sz="1600" dirty="0">
              <a:solidFill>
                <a:srgbClr val="161249"/>
              </a:solidFill>
              <a:latin typeface="BOGHJD+ArialMT"/>
              <a:cs typeface="BOGHJD+ArialMT"/>
            </a:endParaRPr>
          </a:p>
        </p:txBody>
      </p:sp>
      <p:sp>
        <p:nvSpPr>
          <p:cNvPr id="5" name="object 5"/>
          <p:cNvSpPr txBox="1"/>
          <p:nvPr/>
        </p:nvSpPr>
        <p:spPr>
          <a:xfrm>
            <a:off x="720073" y="1267286"/>
            <a:ext cx="7615040" cy="461665"/>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Verklarende woordenlijst: </a:t>
            </a:r>
            <a:r>
              <a:rPr sz="1600" dirty="0">
                <a:solidFill>
                  <a:srgbClr val="161249"/>
                </a:solidFill>
                <a:latin typeface="BOGHJD+ArialMT"/>
                <a:cs typeface="BOGHJD+ArialMT"/>
              </a:rPr>
              <a:t>post die uitlegt wat de meest voorkomende termen van het bedrijf </a:t>
            </a:r>
            <a:r>
              <a:rPr sz="1600" dirty="0" err="1">
                <a:solidFill>
                  <a:srgbClr val="161249"/>
                </a:solidFill>
                <a:latin typeface="BOGHJD+ArialMT"/>
                <a:cs typeface="BOGHJD+ArialMT"/>
              </a:rPr>
              <a:t>zijn</a:t>
            </a:r>
            <a:r>
              <a:rPr sz="1600" dirty="0">
                <a:solidFill>
                  <a:srgbClr val="161249"/>
                </a:solidFill>
                <a:latin typeface="BOGHJD+ArialMT"/>
                <a:cs typeface="BOGHJD+ArialMT"/>
              </a:rPr>
              <a:t> in</a:t>
            </a:r>
            <a:r>
              <a:rPr lang="de-DE" sz="1600" dirty="0">
                <a:solidFill>
                  <a:srgbClr val="161249"/>
                </a:solidFill>
                <a:latin typeface="BOGHJD+ArialMT"/>
                <a:cs typeface="BOGHJD+ArialMT"/>
              </a:rPr>
              <a:t> </a:t>
            </a:r>
            <a:r>
              <a:rPr sz="1600" dirty="0" err="1">
                <a:solidFill>
                  <a:srgbClr val="161249"/>
                </a:solidFill>
                <a:latin typeface="BOGHJD+ArialMT"/>
                <a:cs typeface="BOGHJD+ArialMT"/>
              </a:rPr>
              <a:t>vraag</a:t>
            </a:r>
            <a:r>
              <a:rPr sz="1600" dirty="0">
                <a:solidFill>
                  <a:srgbClr val="161249"/>
                </a:solidFill>
                <a:latin typeface="BOGHJD+ArialMT"/>
                <a:cs typeface="BOGHJD+ArialMT"/>
              </a:rPr>
              <a:t>. Vaak erg populair.</a:t>
            </a:r>
          </a:p>
        </p:txBody>
      </p:sp>
      <p:sp>
        <p:nvSpPr>
          <p:cNvPr id="6" name="object 6"/>
          <p:cNvSpPr txBox="1"/>
          <p:nvPr/>
        </p:nvSpPr>
        <p:spPr>
          <a:xfrm>
            <a:off x="720075" y="1745886"/>
            <a:ext cx="7840071" cy="923330"/>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Vergelijkend: </a:t>
            </a:r>
            <a:r>
              <a:rPr sz="1600" dirty="0">
                <a:solidFill>
                  <a:srgbClr val="161249"/>
                </a:solidFill>
                <a:latin typeface="BOGHJD+ArialMT"/>
                <a:cs typeface="BOGHJD+ArialMT"/>
              </a:rPr>
              <a:t>kan nuttig zijn om vragen over verschillende producten of diensten op </a:t>
            </a:r>
            <a:r>
              <a:rPr sz="1600" dirty="0" err="1">
                <a:solidFill>
                  <a:srgbClr val="161249"/>
                </a:solidFill>
                <a:latin typeface="BOGHJD+ArialMT"/>
                <a:cs typeface="BOGHJD+ArialMT"/>
              </a:rPr>
              <a:t>te</a:t>
            </a:r>
            <a:r>
              <a:rPr sz="1600" dirty="0">
                <a:solidFill>
                  <a:srgbClr val="161249"/>
                </a:solidFill>
                <a:latin typeface="BOGHJD+ArialMT"/>
                <a:cs typeface="BOGHJD+ArialMT"/>
              </a:rPr>
              <a:t> </a:t>
            </a:r>
            <a:r>
              <a:rPr sz="1600" dirty="0" err="1">
                <a:solidFill>
                  <a:srgbClr val="161249"/>
                </a:solidFill>
                <a:latin typeface="BOGHJD+ArialMT"/>
                <a:cs typeface="BOGHJD+ArialMT"/>
              </a:rPr>
              <a:t>lossen</a:t>
            </a:r>
            <a:br>
              <a:rPr lang="de-DE" sz="1600" dirty="0">
                <a:solidFill>
                  <a:srgbClr val="161249"/>
                </a:solidFill>
                <a:latin typeface="BOGHJD+ArialMT"/>
                <a:cs typeface="BOGHJD+ArialMT"/>
              </a:rPr>
            </a:br>
            <a:r>
              <a:rPr sz="1600" b="1" dirty="0">
                <a:solidFill>
                  <a:srgbClr val="D12477"/>
                </a:solidFill>
                <a:latin typeface="FLWDDF+Arial-BoldMT"/>
                <a:cs typeface="FLWDDF+Arial-BoldMT"/>
              </a:rPr>
              <a:t>Expert tip: </a:t>
            </a:r>
            <a:r>
              <a:rPr sz="1600" dirty="0">
                <a:solidFill>
                  <a:srgbClr val="161249"/>
                </a:solidFill>
                <a:latin typeface="BOGHJD+ArialMT"/>
                <a:cs typeface="BOGHJD+ArialMT"/>
              </a:rPr>
              <a:t>post die tips verzamelt van verschillende experts over een bepaald onderwerp</a:t>
            </a:r>
          </a:p>
        </p:txBody>
      </p:sp>
      <p:sp>
        <p:nvSpPr>
          <p:cNvPr id="7" name="object 7"/>
          <p:cNvSpPr txBox="1"/>
          <p:nvPr/>
        </p:nvSpPr>
        <p:spPr>
          <a:xfrm>
            <a:off x="720073" y="2656053"/>
            <a:ext cx="7526153" cy="461665"/>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Probleem x oplossing: </a:t>
            </a:r>
            <a:r>
              <a:rPr sz="1600" dirty="0">
                <a:solidFill>
                  <a:srgbClr val="161249"/>
                </a:solidFill>
                <a:latin typeface="BOGHJD+ArialMT"/>
                <a:cs typeface="BOGHJD+ArialMT"/>
              </a:rPr>
              <a:t>post over de fout/het probleem dat de persona geneigd is </a:t>
            </a:r>
            <a:r>
              <a:rPr sz="1600" dirty="0" err="1">
                <a:solidFill>
                  <a:srgbClr val="161249"/>
                </a:solidFill>
                <a:latin typeface="BOGHJD+ArialMT"/>
                <a:cs typeface="BOGHJD+ArialMT"/>
              </a:rPr>
              <a:t>te</a:t>
            </a:r>
            <a:r>
              <a:rPr sz="1600" dirty="0">
                <a:solidFill>
                  <a:srgbClr val="161249"/>
                </a:solidFill>
                <a:latin typeface="BOGHJD+ArialMT"/>
                <a:cs typeface="BOGHJD+ArialMT"/>
              </a:rPr>
              <a:t> </a:t>
            </a:r>
            <a:r>
              <a:rPr sz="1600" dirty="0" err="1">
                <a:solidFill>
                  <a:srgbClr val="161249"/>
                </a:solidFill>
                <a:latin typeface="BOGHJD+ArialMT"/>
                <a:cs typeface="BOGHJD+ArialMT"/>
              </a:rPr>
              <a:t>maken</a:t>
            </a:r>
            <a:r>
              <a:rPr lang="de-DE" sz="1600" dirty="0">
                <a:solidFill>
                  <a:srgbClr val="161249"/>
                </a:solidFill>
                <a:latin typeface="BOGHJD+ArialMT"/>
                <a:cs typeface="BOGHJD+ArialMT"/>
              </a:rPr>
              <a:t> </a:t>
            </a:r>
            <a:r>
              <a:rPr sz="1600" dirty="0" err="1">
                <a:solidFill>
                  <a:srgbClr val="161249"/>
                </a:solidFill>
                <a:latin typeface="BOGHJD+ArialMT"/>
                <a:cs typeface="BOGHJD+ArialMT"/>
              </a:rPr>
              <a:t>en</a:t>
            </a:r>
            <a:r>
              <a:rPr sz="1600" dirty="0">
                <a:solidFill>
                  <a:srgbClr val="161249"/>
                </a:solidFill>
                <a:latin typeface="BOGHJD+ArialMT"/>
                <a:cs typeface="BOGHJD+ArialMT"/>
              </a:rPr>
              <a:t> laten zien wat er gedaan kan worden om de situatie te verbeteren</a:t>
            </a:r>
          </a:p>
        </p:txBody>
      </p:sp>
      <p:sp>
        <p:nvSpPr>
          <p:cNvPr id="8" name="object 8"/>
          <p:cNvSpPr txBox="1"/>
          <p:nvPr/>
        </p:nvSpPr>
        <p:spPr>
          <a:xfrm>
            <a:off x="720075" y="3197033"/>
            <a:ext cx="7840071" cy="692497"/>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Live-uitzending: </a:t>
            </a:r>
            <a:r>
              <a:rPr sz="1600" dirty="0">
                <a:solidFill>
                  <a:srgbClr val="161249"/>
                </a:solidFill>
                <a:latin typeface="BOGHJD+ArialMT"/>
                <a:cs typeface="BOGHJD+ArialMT"/>
              </a:rPr>
              <a:t>post waarin informatie wordt geplaatst over een live-uitzending die </a:t>
            </a:r>
            <a:r>
              <a:rPr sz="1600" dirty="0" err="1">
                <a:solidFill>
                  <a:srgbClr val="161249"/>
                </a:solidFill>
                <a:latin typeface="BOGHJD+ArialMT"/>
                <a:cs typeface="BOGHJD+ArialMT"/>
              </a:rPr>
              <a:t>zal</a:t>
            </a:r>
            <a:r>
              <a:rPr sz="1600" dirty="0">
                <a:solidFill>
                  <a:srgbClr val="161249"/>
                </a:solidFill>
                <a:latin typeface="BOGHJD+ArialMT"/>
                <a:cs typeface="BOGHJD+ArialMT"/>
              </a:rPr>
              <a:t> </a:t>
            </a:r>
            <a:r>
              <a:rPr sz="1600" dirty="0" err="1">
                <a:solidFill>
                  <a:srgbClr val="161249"/>
                </a:solidFill>
                <a:latin typeface="BOGHJD+ArialMT"/>
                <a:cs typeface="BOGHJD+ArialMT"/>
              </a:rPr>
              <a:t>plaatsvinden</a:t>
            </a:r>
            <a:r>
              <a:rPr lang="de-DE" sz="1600" dirty="0">
                <a:solidFill>
                  <a:srgbClr val="161249"/>
                </a:solidFill>
                <a:latin typeface="BOGHJD+ArialMT"/>
                <a:cs typeface="BOGHJD+ArialMT"/>
              </a:rPr>
              <a:t> </a:t>
            </a:r>
            <a:r>
              <a:rPr sz="1600" dirty="0" err="1">
                <a:solidFill>
                  <a:srgbClr val="161249"/>
                </a:solidFill>
                <a:latin typeface="BOGHJD+ArialMT"/>
                <a:cs typeface="BOGHJD+ArialMT"/>
              </a:rPr>
              <a:t>plaats</a:t>
            </a:r>
            <a:r>
              <a:rPr sz="1600" dirty="0">
                <a:solidFill>
                  <a:srgbClr val="161249"/>
                </a:solidFill>
                <a:latin typeface="BOGHJD+ArialMT"/>
                <a:cs typeface="BOGHJD+ArialMT"/>
              </a:rPr>
              <a:t> en met de mogelijkheid om in realtime informatie in te voegen over wat er gebeurt</a:t>
            </a:r>
          </a:p>
        </p:txBody>
      </p:sp>
      <p:sp>
        <p:nvSpPr>
          <p:cNvPr id="9" name="object 9"/>
          <p:cNvSpPr txBox="1"/>
          <p:nvPr/>
        </p:nvSpPr>
        <p:spPr>
          <a:xfrm>
            <a:off x="720073" y="3947080"/>
            <a:ext cx="7277157" cy="230832"/>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Inhoud seizoensgebonden: </a:t>
            </a:r>
            <a:r>
              <a:rPr sz="1600" dirty="0">
                <a:solidFill>
                  <a:srgbClr val="161249"/>
                </a:solidFill>
                <a:latin typeface="BOGHJD+ArialMT"/>
                <a:cs typeface="BOGHJD+ArialMT"/>
              </a:rPr>
              <a:t>grijp seizoensgebonden gelegenheid aan</a:t>
            </a:r>
          </a:p>
        </p:txBody>
      </p:sp>
      <p:sp>
        <p:nvSpPr>
          <p:cNvPr id="10" name="object 10"/>
          <p:cNvSpPr txBox="1"/>
          <p:nvPr/>
        </p:nvSpPr>
        <p:spPr>
          <a:xfrm>
            <a:off x="720073" y="4235462"/>
            <a:ext cx="7818187" cy="265112"/>
          </a:xfrm>
          <a:prstGeom prst="rect">
            <a:avLst/>
          </a:prstGeom>
        </p:spPr>
        <p:txBody>
          <a:bodyPr vert="horz" wrap="square" lIns="0" tIns="0" rIns="0" bIns="0" rtlCol="0">
            <a:spAutoFit/>
          </a:bodyPr>
          <a:lstStyle/>
          <a:p>
            <a:pPr marL="0" marR="0">
              <a:lnSpc>
                <a:spcPts val="1787"/>
              </a:lnSpc>
              <a:spcBef>
                <a:spcPts val="0"/>
              </a:spcBef>
              <a:spcAft>
                <a:spcPts val="0"/>
              </a:spcAft>
            </a:pPr>
            <a:r>
              <a:rPr sz="1600" b="1" dirty="0">
                <a:solidFill>
                  <a:srgbClr val="D12477"/>
                </a:solidFill>
                <a:latin typeface="FLWDDF+Arial-BoldMT"/>
                <a:cs typeface="FLWDDF+Arial-BoldMT"/>
              </a:rPr>
              <a:t>Citaten: </a:t>
            </a:r>
            <a:r>
              <a:rPr sz="1600" dirty="0">
                <a:solidFill>
                  <a:srgbClr val="161249"/>
                </a:solidFill>
                <a:latin typeface="BOGHJD+ArialMT"/>
                <a:cs typeface="BOGHJD+ArialMT"/>
              </a:rPr>
              <a:t>gebruik zinnen van persoonlijkheden om het belang van het onderwerp aan te tonen</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30405"/>
            <a:ext cx="9144000" cy="51435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12124" y="214725"/>
            <a:ext cx="5796141" cy="474489"/>
          </a:xfrm>
          <a:prstGeom prst="rect">
            <a:avLst/>
          </a:prstGeom>
        </p:spPr>
        <p:txBody>
          <a:bodyPr vert="horz" wrap="square" lIns="0" tIns="0" rIns="0" bIns="0" rtlCol="0">
            <a:spAutoFit/>
          </a:bodyPr>
          <a:lstStyle/>
          <a:p>
            <a:pPr marL="0" marR="0">
              <a:lnSpc>
                <a:spcPts val="3686"/>
              </a:lnSpc>
              <a:spcBef>
                <a:spcPts val="0"/>
              </a:spcBef>
              <a:spcAft>
                <a:spcPts val="0"/>
              </a:spcAft>
            </a:pPr>
            <a:r>
              <a:rPr sz="3300" b="1" dirty="0">
                <a:solidFill>
                  <a:srgbClr val="161249"/>
                </a:solidFill>
                <a:latin typeface="FLWDDF+Arial-BoldMT"/>
                <a:cs typeface="FLWDDF+Arial-BoldMT"/>
              </a:rPr>
              <a:t>Belangrijke kennisgeving</a:t>
            </a:r>
          </a:p>
        </p:txBody>
      </p:sp>
      <p:sp>
        <p:nvSpPr>
          <p:cNvPr id="4" name="object 4"/>
          <p:cNvSpPr txBox="1"/>
          <p:nvPr/>
        </p:nvSpPr>
        <p:spPr>
          <a:xfrm>
            <a:off x="691759" y="757622"/>
            <a:ext cx="8172405" cy="589905"/>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161249"/>
                </a:solidFill>
                <a:latin typeface="BOGHJD+ArialMT"/>
                <a:cs typeface="BOGHJD+ArialMT"/>
              </a:rPr>
              <a:t>Het DEMS-materiaal is gericht op het verbeteren van digitale marketingvaardigheden in</a:t>
            </a:r>
          </a:p>
        </p:txBody>
      </p:sp>
      <p:sp>
        <p:nvSpPr>
          <p:cNvPr id="5" name="object 5"/>
          <p:cNvSpPr txBox="1"/>
          <p:nvPr/>
        </p:nvSpPr>
        <p:spPr>
          <a:xfrm>
            <a:off x="721616" y="1355015"/>
            <a:ext cx="7572092" cy="2949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err="1">
                <a:solidFill>
                  <a:srgbClr val="161249"/>
                </a:solidFill>
                <a:latin typeface="BOGHJD+ArialMT"/>
                <a:cs typeface="BOGHJD+ArialMT"/>
              </a:rPr>
              <a:t>hoger</a:t>
            </a:r>
            <a:r>
              <a:rPr sz="2100" dirty="0">
                <a:solidFill>
                  <a:srgbClr val="161249"/>
                </a:solidFill>
                <a:latin typeface="BOGHJD+ArialMT"/>
                <a:cs typeface="BOGHJD+ArialMT"/>
              </a:rPr>
              <a:t> </a:t>
            </a:r>
            <a:r>
              <a:rPr sz="2100" dirty="0" err="1">
                <a:solidFill>
                  <a:srgbClr val="161249"/>
                </a:solidFill>
                <a:latin typeface="BOGHJD+ArialMT"/>
                <a:cs typeface="BOGHJD+ArialMT"/>
              </a:rPr>
              <a:t>onderwijs</a:t>
            </a:r>
            <a:r>
              <a:rPr lang="de-DE" sz="2100" dirty="0">
                <a:solidFill>
                  <a:srgbClr val="161249"/>
                </a:solidFill>
                <a:latin typeface="BOGHJD+ArialMT"/>
                <a:cs typeface="BOGHJD+ArialMT"/>
              </a:rPr>
              <a:t> en </a:t>
            </a:r>
            <a:r>
              <a:rPr sz="2100" dirty="0">
                <a:solidFill>
                  <a:srgbClr val="161249"/>
                </a:solidFill>
                <a:latin typeface="BOGHJD+ArialMT"/>
                <a:cs typeface="BOGHJD+ArialMT"/>
              </a:rPr>
              <a:t>het begrijpen van de essentiële behoeften in</a:t>
            </a:r>
          </a:p>
        </p:txBody>
      </p:sp>
      <p:sp>
        <p:nvSpPr>
          <p:cNvPr id="6" name="object 6"/>
          <p:cNvSpPr txBox="1"/>
          <p:nvPr/>
        </p:nvSpPr>
        <p:spPr>
          <a:xfrm>
            <a:off x="720075" y="1657456"/>
            <a:ext cx="7515186" cy="3360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161249"/>
                </a:solidFill>
                <a:latin typeface="BOGHJD+ArialMT"/>
                <a:cs typeface="BOGHJD+ArialMT"/>
              </a:rPr>
              <a:t>organisaties. Je hebt toegang tot uitgebreide diasets met in-</a:t>
            </a:r>
          </a:p>
        </p:txBody>
      </p:sp>
      <p:sp>
        <p:nvSpPr>
          <p:cNvPr id="7" name="object 7"/>
          <p:cNvSpPr txBox="1"/>
          <p:nvPr/>
        </p:nvSpPr>
        <p:spPr>
          <a:xfrm>
            <a:off x="720075" y="1930070"/>
            <a:ext cx="7703850" cy="589905"/>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161249"/>
                </a:solidFill>
                <a:latin typeface="BOGHJD+ArialMT"/>
                <a:cs typeface="BOGHJD+ArialMT"/>
              </a:rPr>
              <a:t>klassikale activiteiten en opdrachten, evenals gedetailleerde gebruiker</a:t>
            </a:r>
          </a:p>
        </p:txBody>
      </p:sp>
      <p:sp>
        <p:nvSpPr>
          <p:cNvPr id="8" name="object 8"/>
          <p:cNvSpPr txBox="1"/>
          <p:nvPr/>
        </p:nvSpPr>
        <p:spPr>
          <a:xfrm>
            <a:off x="1907704" y="2226638"/>
            <a:ext cx="4392488" cy="29495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161249"/>
                </a:solidFill>
                <a:latin typeface="BOGHJD+ArialMT"/>
                <a:cs typeface="BOGHJD+ArialMT"/>
              </a:rPr>
              <a:t>instructies voor de leerkracht.</a:t>
            </a:r>
          </a:p>
        </p:txBody>
      </p:sp>
      <p:sp>
        <p:nvSpPr>
          <p:cNvPr id="13" name="Tekstvak 12">
            <a:extLst>
              <a:ext uri="{FF2B5EF4-FFF2-40B4-BE49-F238E27FC236}">
                <a16:creationId xmlns:a16="http://schemas.microsoft.com/office/drawing/2014/main" id="{F96FAA8F-E9A8-6C07-61C8-E1C2E2653267}"/>
              </a:ext>
            </a:extLst>
          </p:cNvPr>
          <p:cNvSpPr txBox="1"/>
          <p:nvPr/>
        </p:nvSpPr>
        <p:spPr>
          <a:xfrm>
            <a:off x="593809" y="2547308"/>
            <a:ext cx="8270355" cy="1938992"/>
          </a:xfrm>
          <a:prstGeom prst="rect">
            <a:avLst/>
          </a:prstGeom>
          <a:noFill/>
        </p:spPr>
        <p:txBody>
          <a:bodyPr wrap="square" rtlCol="0">
            <a:spAutoFit/>
          </a:bodyPr>
          <a:lstStyle/>
          <a:p>
            <a:r>
              <a:rPr lang="nl-NL" sz="2000" b="0" i="0" dirty="0">
                <a:solidFill>
                  <a:srgbClr val="002060"/>
                </a:solidFill>
                <a:effectLst/>
                <a:latin typeface="BOGHJD+ArialMT" panose="020B0604020202020204"/>
              </a:rPr>
              <a:t>Het materiaal bevat inhoud en cijfers die zijn verkregen van internet en is daarom onderhevig aan wijzigingen. De bronnen zijn aangekondigd volgens de regels van eerlijk gebruik. De verantwoordelijkheid van de uitgever is beperkt tot het originele materiaal dat is opgeslagen op </a:t>
            </a:r>
            <a:r>
              <a:rPr lang="nl-NL" sz="2000" b="0" i="0" u="none" strike="noStrike" dirty="0">
                <a:solidFill>
                  <a:srgbClr val="002060"/>
                </a:solidFill>
                <a:effectLst/>
                <a:latin typeface="BOGHJD+ArialMT" panose="020B0604020202020204"/>
                <a:hlinkClick r:id="rId3">
                  <a:extLst>
                    <a:ext uri="{A12FA001-AC4F-418D-AE19-62706E023703}">
                      <ahyp:hlinkClr xmlns:ahyp="http://schemas.microsoft.com/office/drawing/2018/hyperlinkcolor" val="tx"/>
                    </a:ext>
                  </a:extLst>
                </a:hlinkClick>
              </a:rPr>
              <a:t>www.dems.pro</a:t>
            </a:r>
            <a:r>
              <a:rPr lang="nl-NL" sz="2000" b="0" i="0" dirty="0">
                <a:solidFill>
                  <a:srgbClr val="002060"/>
                </a:solidFill>
                <a:effectLst/>
                <a:latin typeface="BOGHJD+ArialMT" panose="020B0604020202020204"/>
              </a:rPr>
              <a:t>. Al het materiaal is geproduceerd voor openbaar gebruik en medegefinancierd door Erasmus +.</a:t>
            </a:r>
            <a:endParaRPr lang="nl-NL" sz="2000" dirty="0">
              <a:solidFill>
                <a:srgbClr val="002060"/>
              </a:solidFill>
              <a:latin typeface="BOGHJD+ArialMT" panose="020B0604020202020204"/>
            </a:endParaRPr>
          </a:p>
        </p:txBody>
      </p:sp>
    </p:spTree>
  </p:cSld>
  <p:clrMapOvr>
    <a:masterClrMapping/>
  </p:clrMapOvr>
</p:sld>
</file>

<file path=ppt/theme/theme1.xml><?xml version="1.0" encoding="utf-8"?>
<a:theme xmlns:a="http://schemas.openxmlformats.org/drawingml/2006/main" name="Theme Office">
  <a:themeElements>
    <a:clrScheme name="Standard">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tandard">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tand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4900</Words>
  <Application>Microsoft Office PowerPoint</Application>
  <PresentationFormat>Diavoorstelling (16:9)</PresentationFormat>
  <Paragraphs>502</Paragraphs>
  <Slides>56</Slides>
  <Notes>0</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56</vt:i4>
      </vt:variant>
    </vt:vector>
  </HeadingPairs>
  <TitlesOfParts>
    <vt:vector size="63" baseType="lpstr">
      <vt:lpstr>AQABHM+Roboto-Bold</vt:lpstr>
      <vt:lpstr>Calibri</vt:lpstr>
      <vt:lpstr>ADBMTE+Arial-ItalicMT</vt:lpstr>
      <vt:lpstr>BOGHJD+ArialMT</vt:lpstr>
      <vt:lpstr>FLWDDF+Arial-BoldMT</vt:lpstr>
      <vt:lpstr>KCNGNP+MS-Gothic</vt:lpstr>
      <vt:lpstr>Theme Office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PowerPoint</dc:title>
  <dc:creator>Isabeau</dc:creator>
  <cp:keywords>, docId:705CD185300CFCF51C2117B7CAABA135</cp:keywords>
  <cp:lastModifiedBy>Isabeau Bywater</cp:lastModifiedBy>
  <cp:revision>5</cp:revision>
  <dcterms:modified xsi:type="dcterms:W3CDTF">2023-11-19T08:58:53Z</dcterms:modified>
</cp:coreProperties>
</file>