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12192000" cy="6858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GPAOKC+Arial-BoldItalicMT" panose="020B0604020202020204"/>
      <p:regular r:id="rId57"/>
    </p:embeddedFont>
    <p:embeddedFont>
      <p:font typeface="JIKDKG+ArialMT" panose="020B0604020202020204"/>
      <p:regular r:id="rId58"/>
    </p:embeddedFont>
    <p:embeddedFont>
      <p:font typeface="RAKUHV+Arial-BoldMT" panose="020B0604020202020204"/>
      <p:regular r:id="rId59"/>
    </p:embeddedFont>
    <p:embeddedFont>
      <p:font typeface="RETDIV+Arial-ItalicMT" panose="020B0604020202020204"/>
      <p:regular r:id="rId60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60" d="100"/>
          <a:sy n="60" d="100"/>
        </p:scale>
        <p:origin x="908" y="48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3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2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5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4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ntentmarketinginstitute.com/what-is-content-marketing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blog.hubspot.com/blog/tabid/6307/bid/2989/inbound-marketing-vs-outbound-marketing.aspx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ointsguy.com/news/i-spent-24-hours-in-times-square-and-i-had-an-awesome-time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mandmetric.com/content/content-marketing-infographic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hehoth.com/blog/boring-niche-content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mindtools.com/pages/article/smart-goals.htm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document/d/1LjXUD2T80m9abqmqQRgJva5Xds3OxLqtmEOXkTX_wpI/edit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blog.hootsuite.com/buyer-persona/" TargetMode="External"/><Relationship Id="rId4" Type="http://schemas.openxmlformats.org/officeDocument/2006/relationships/hyperlink" Target="https://www.impactplus.com/blog/great-buyer-persona-examples-free-template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blog.hubspot.com/marketing/buyer-persona-research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lan.nl/wp-content/uploads/2012/04/empathy-map-poster.pdf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insights.newscred.com/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crazyegg.com/blog/guides/buyers-journey/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91525" y="2054795"/>
            <a:ext cx="9064587" cy="1173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8937"/>
              </a:lnSpc>
              <a:spcBef>
                <a:spcPts val="0"/>
              </a:spcBef>
              <a:spcAft>
                <a:spcPts val="0"/>
              </a:spcAft>
            </a:pPr>
            <a:r>
              <a:rPr sz="80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Inhoud 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61469" y="3242463"/>
            <a:ext cx="5547950" cy="648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803"/>
              </a:lnSpc>
              <a:spcBef>
                <a:spcPts val="0"/>
              </a:spcBef>
              <a:spcAft>
                <a:spcPts val="0"/>
              </a:spcAft>
            </a:pPr>
            <a:r>
              <a:rPr sz="43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Definitie en strategie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421141"/>
            <a:ext cx="5395145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Leerdoelen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0099" y="1270762"/>
            <a:ext cx="10276281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Vereiste voor studenten: Introductie tot digitale marketing wordt aanbevolen.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60099" y="1875097"/>
            <a:ext cx="4994452" cy="10692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De student kan / begrijpt</a:t>
            </a:r>
          </a:p>
          <a:p>
            <a:pPr marL="101596" marR="0">
              <a:lnSpc>
                <a:spcPts val="4021"/>
              </a:lnSpc>
              <a:spcBef>
                <a:spcPts val="1416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wat contentmarketing is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1696" y="2822232"/>
            <a:ext cx="5322336" cy="454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het '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WAAROM'van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contentmarketing</a:t>
            </a:r>
            <a:endParaRPr sz="24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1696" y="3253713"/>
            <a:ext cx="5079118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de voordelen van contentmarketing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44280" y="3714680"/>
            <a:ext cx="10668343" cy="454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de koppeling van de contentmarketingstrategie aan het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bedrijf</a:t>
            </a:r>
            <a:endParaRPr sz="24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1696" y="4199036"/>
            <a:ext cx="8274664" cy="454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</a:t>
            </a:r>
            <a:r>
              <a:rPr lang="nl-NL" sz="2400" dirty="0">
                <a:solidFill>
                  <a:srgbClr val="161249"/>
                </a:solidFill>
                <a:latin typeface="JIKDKG+ArialMT"/>
                <a:cs typeface="JIKDKG+ArialMT"/>
              </a:rPr>
              <a:t>de </a:t>
            </a:r>
            <a:r>
              <a:rPr lang="nl-NL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essenti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e van een effectieve contentmarketingstrategie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68762" y="4648885"/>
            <a:ext cx="7763541" cy="454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een effectieve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contentmarketingstrategie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opzetten</a:t>
            </a:r>
            <a:endParaRPr sz="24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541706" y="1283439"/>
            <a:ext cx="5810877" cy="211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1. Definitie van contentmarketing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2. Typen en kanalen voor contentmarketing</a:t>
            </a:r>
          </a:p>
          <a:p>
            <a:pPr marL="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3. Voordelen van contentmarketing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4. Inhoud Marketing Strategie</a:t>
            </a:r>
          </a:p>
          <a:p>
            <a:pPr marL="45720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lang="de-DE" sz="2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relatie tot bedrijf en marketing</a:t>
            </a:r>
          </a:p>
          <a:p>
            <a:pPr marL="83185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Strategie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31183" y="2067803"/>
            <a:ext cx="2573684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Inhoud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18028" y="3429000"/>
            <a:ext cx="4735164" cy="1372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300" spc="1164" dirty="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lang="nl-NL" sz="2300" dirty="0" err="1">
                <a:solidFill>
                  <a:srgbClr val="FFFFFF"/>
                </a:solidFill>
                <a:latin typeface="JIKDKG+ArialMT"/>
                <a:cs typeface="JIKDKG+ArialMT"/>
              </a:rPr>
              <a:t>doelste</a:t>
            </a:r>
            <a:r>
              <a:rPr sz="2300" dirty="0" err="1">
                <a:solidFill>
                  <a:srgbClr val="FFFFFF"/>
                </a:solidFill>
                <a:latin typeface="JIKDKG+ArialMT"/>
                <a:cs typeface="JIKDKG+ArialMT"/>
              </a:rPr>
              <a:t>llingen</a:t>
            </a: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 en meetgegevens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lang="nl-NL" sz="2300" spc="1164" dirty="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sz="2300" dirty="0" err="1">
                <a:solidFill>
                  <a:srgbClr val="FFFFFF"/>
                </a:solidFill>
                <a:latin typeface="JIKDKG+ArialMT"/>
                <a:cs typeface="JIKDKG+ArialMT"/>
              </a:rPr>
              <a:t>Doelgroep</a:t>
            </a: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, d.w.z. Buyer </a:t>
            </a:r>
            <a:r>
              <a:rPr lang="nl-NL" sz="2300" spc="116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lang="nl-NL" sz="2300" spc="1164" dirty="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Personas</a:t>
            </a:r>
          </a:p>
          <a:p>
            <a:pPr marL="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Klantreis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541706" y="4764804"/>
            <a:ext cx="2198446" cy="364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JIKDKG+ArialMT"/>
                <a:cs typeface="JIKDKG+ArialMT"/>
              </a:rPr>
              <a:t>5. Opdrachten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6" y="459771"/>
            <a:ext cx="8319757" cy="9310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Activiteit in de klas: samenvatting en discussie over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pre-cursus opdracht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6" y="1597135"/>
            <a:ext cx="8727994" cy="16900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-Wat is contentmarketing? Vertrouw op bronnen.</a:t>
            </a:r>
          </a:p>
          <a:p>
            <a:pPr marL="0" marR="0">
              <a:lnSpc>
                <a:spcPts val="34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-Studenten moeten een eigen voorbeeld bedenken voorafgaand aan de cursus.</a:t>
            </a:r>
          </a:p>
          <a:p>
            <a:pPr marL="22860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cursus; kom met een voorbeeld voor contentmarketing dat</a:t>
            </a:r>
          </a:p>
          <a:p>
            <a:pPr marL="22860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die je interessant/succesvol vond en beargumenteer je keuze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8003" y="3789040"/>
            <a:ext cx="7291778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Discussie in tweetallen/groepen van 3-4 gedurende 10 minuten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6" y="4522915"/>
            <a:ext cx="8385356" cy="14758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1AA81"/>
                </a:solidFill>
                <a:latin typeface="JIKDKG+ArialMT"/>
                <a:cs typeface="JIKDKG+ArialMT"/>
              </a:rPr>
              <a:t>1. </a:t>
            </a: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Is contentmarketing inbound- of outboundmarketing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11AA81"/>
                </a:solidFill>
                <a:latin typeface="JIKDKG+ArialMT"/>
                <a:cs typeface="JIKDKG+ArialMT"/>
              </a:rPr>
              <a:t>2. </a:t>
            </a: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In welke kanalen kan men aan contentmarketing doen?</a:t>
            </a:r>
          </a:p>
          <a:p>
            <a:pPr marL="0" marR="0">
              <a:lnSpc>
                <a:spcPts val="2681"/>
              </a:lnSpc>
              <a:spcBef>
                <a:spcPts val="148"/>
              </a:spcBef>
              <a:spcAft>
                <a:spcPts val="0"/>
              </a:spcAft>
            </a:pPr>
            <a:r>
              <a:rPr sz="2400" dirty="0">
                <a:solidFill>
                  <a:srgbClr val="11AA81"/>
                </a:solidFill>
                <a:latin typeface="JIKDKG+ArialMT"/>
                <a:cs typeface="JIKDKG+ArialMT"/>
              </a:rPr>
              <a:t>3. </a:t>
            </a: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Deel je bevindingen over de merken / bedrijven (re: pre-</a:t>
            </a:r>
          </a:p>
          <a:p>
            <a:pPr marL="34290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cursusopdracht)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10817" y="116632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61899" y="447657"/>
            <a:ext cx="8985369" cy="6478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1.Definitie van contentmarketing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90582" y="1430738"/>
            <a:ext cx="4577122" cy="364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Wat is </a:t>
            </a:r>
            <a:r>
              <a:rPr sz="2300" b="1" u="sng" dirty="0">
                <a:solidFill>
                  <a:srgbClr val="161249"/>
                </a:solidFill>
                <a:latin typeface="RAKUHV+Arial-BoldMT"/>
                <a:cs typeface="RAKUHV+Arial-BoldMT"/>
              </a:rPr>
              <a:t>geen </a:t>
            </a:r>
            <a:r>
              <a:rPr sz="23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contentmarketing?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86510" y="1426488"/>
            <a:ext cx="4179064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Wat is contentmarketing?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71120" y="2036815"/>
            <a:ext cx="4397844" cy="3167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 err="1">
                <a:solidFill>
                  <a:srgbClr val="161249"/>
                </a:solidFill>
                <a:latin typeface="JIKDKG+ArialMT"/>
                <a:cs typeface="JIKDKG+ArialMT"/>
              </a:rPr>
              <a:t>Contentmarketing</a:t>
            </a: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 is </a:t>
            </a:r>
            <a:r>
              <a:rPr sz="18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r>
              <a:rPr lang="de-DE" sz="18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JIKDKG+ArialMT"/>
                <a:cs typeface="JIKDKG+ArialMT"/>
              </a:rPr>
              <a:t>strategische</a:t>
            </a:r>
            <a:r>
              <a:rPr lang="de-DE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nl-NL" sz="1800" dirty="0">
                <a:solidFill>
                  <a:srgbClr val="161249"/>
                </a:solidFill>
                <a:latin typeface="JIKDKG+ArialMT"/>
                <a:cs typeface="JIKDKG+ArialMT"/>
              </a:rPr>
              <a:t>marketingaanpak gericht op </a:t>
            </a:r>
            <a:r>
              <a:rPr lang="nl-NL" sz="1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het creëren van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lang="nl-NL" sz="1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en het verspreiden van </a:t>
            </a:r>
            <a:r>
              <a:rPr lang="nl-NL" sz="1800" dirty="0">
                <a:solidFill>
                  <a:srgbClr val="161249"/>
                </a:solidFill>
                <a:latin typeface="JIKDKG+ArialMT"/>
                <a:cs typeface="JIKDKG+ArialMT"/>
              </a:rPr>
              <a:t>waardevolle, relevante en</a:t>
            </a:r>
          </a:p>
          <a:p>
            <a:pPr marL="0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lang="nl-NL" sz="1800" dirty="0">
                <a:solidFill>
                  <a:srgbClr val="161249"/>
                </a:solidFill>
                <a:latin typeface="JIKDKG+ArialMT"/>
                <a:cs typeface="JIKDKG+ArialMT"/>
              </a:rPr>
              <a:t>consistente inhoud om een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lang="nl-NL" sz="1800" dirty="0">
                <a:solidFill>
                  <a:srgbClr val="161249"/>
                </a:solidFill>
                <a:latin typeface="JIKDKG+ArialMT"/>
                <a:cs typeface="JIKDKG+ArialMT"/>
              </a:rPr>
              <a:t>duidelijk omschreven publiek - en uiteindelijk,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lang="nl-NL" sz="1800" dirty="0">
                <a:solidFill>
                  <a:srgbClr val="161249"/>
                </a:solidFill>
                <a:latin typeface="JIKDKG+ArialMT"/>
                <a:cs typeface="JIKDKG+ArialMT"/>
              </a:rPr>
              <a:t>om winstgevende klantenacties te stimuleren."</a:t>
            </a:r>
          </a:p>
          <a:p>
            <a:pPr>
              <a:lnSpc>
                <a:spcPts val="2010"/>
              </a:lnSpc>
            </a:pPr>
            <a:r>
              <a:rPr lang="en-US" sz="1050" u="sng" spc="-10" dirty="0">
                <a:solidFill>
                  <a:srgbClr val="1154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hlinkClick r:id="rId3"/>
              </a:rPr>
              <a:t>https://contentmarketinginstitute.com/what-is-content- marketing/</a:t>
            </a:r>
            <a:endParaRPr lang="nl-NL" sz="105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endParaRPr sz="18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74323" y="2110705"/>
            <a:ext cx="1876696" cy="2988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Reclame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974323" y="2477449"/>
            <a:ext cx="4329827" cy="12077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Eigen boodschap doordrukken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Niet meetbaar</a:t>
            </a:r>
          </a:p>
          <a:p>
            <a:pPr marL="0" marR="0">
              <a:lnSpc>
                <a:spcPts val="2457"/>
              </a:lnSpc>
              <a:spcBef>
                <a:spcPts val="918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Gemakkelijk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990821" y="3714086"/>
            <a:ext cx="3879112" cy="10772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Alleen relevant voor grote merken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- 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Gratis</a:t>
            </a:r>
            <a:endParaRPr sz="22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1409" y="4869160"/>
            <a:ext cx="4814474" cy="10795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- Gewaardeerd door doelgroep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- </a:t>
            </a:r>
            <a:r>
              <a:rPr sz="1200" dirty="0" err="1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Nuttig</a:t>
            </a: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</a:t>
            </a:r>
            <a:r>
              <a:rPr lang="nl-NL"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–</a:t>
            </a: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200" dirty="0" err="1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doelgroep</a:t>
            </a: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200" dirty="0" err="1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zoekt</a:t>
            </a: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200" dirty="0" err="1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meestal</a:t>
            </a:r>
            <a:r>
              <a:rPr lang="de-DE"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200" dirty="0" err="1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voor</a:t>
            </a: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 inhoud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- Doorlopend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 panose="020B0604020202020204"/>
                <a:cs typeface="JIKDKG+ArialMT"/>
              </a:rPr>
              <a:t>- Gepland en meetbaar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000963" y="4881214"/>
            <a:ext cx="4577122" cy="10554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Het verhoogt het bewustzijn, niet de verkoop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Resultaten komen snel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3255" y="4979828"/>
            <a:ext cx="10432403" cy="5849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Lees verder: </a:t>
            </a:r>
            <a:r>
              <a:rPr sz="2200" u="sng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https://blog.hubspot.com/blog/tabid/6307/bid/2989/inbound-marketing</a:t>
            </a:r>
          </a:p>
          <a:p>
            <a:pPr marL="0" marR="0">
              <a:lnSpc>
                <a:spcPts val="1847"/>
              </a:lnSpc>
              <a:spcBef>
                <a:spcPts val="0"/>
              </a:spcBef>
              <a:spcAft>
                <a:spcPts val="0"/>
              </a:spcAft>
            </a:pPr>
            <a:r>
              <a:rPr sz="2200" u="sng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-vs-outbound-marketing</a:t>
            </a:r>
            <a:r>
              <a:rPr sz="2200" u="sng" strike="dblStrike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.aspx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13387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458675"/>
            <a:ext cx="4238009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Welke inhoud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086612"/>
            <a:ext cx="10029152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Inhoud verhoogt de zichtbaarheid van het merk</a:t>
            </a:r>
          </a:p>
          <a:p>
            <a:pPr marL="0" marR="0">
              <a:lnSpc>
                <a:spcPts val="1564"/>
              </a:lnSpc>
              <a:spcBef>
                <a:spcPts val="299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In plaats van een verkooppraatje te lezen, lezen klanten of potentiële klanten misschien een artikel dat advies of begeleiding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biedt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het merk promoten op verschillende gebieden buiten de bedrijfswebsite of traditionele locaties</a:t>
            </a:r>
            <a:r>
              <a:rPr sz="1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1934033"/>
            <a:ext cx="7601560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Content helpt bij het creëren van backlinks voor zoekmachineoptimalisatie (SEO)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513198"/>
            <a:ext cx="10138201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Goede artikelen worden vaak door andere mensen online gerecycled. Heb je ooit een artikel geciteerd of een link toegevoegd naar een pagina over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bepaald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onderwerp? Door het artikel van iemand anders aan uw webpagina toe te voegen, creëert u een backlink die Google ziet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het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erkent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dat de originele inhoud waarde moet hebben om te worden toegevoegd aan een andere website.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410685"/>
            <a:ext cx="6269915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Inhoud </a:t>
            </a:r>
            <a:r>
              <a:rPr sz="18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stimuleert conversieoptimalisatie (CRO)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691113"/>
            <a:ext cx="10364306" cy="1051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Slimme inhoud zoals koopgidsen kunnen browsers omzetten in kopers. Als je online retailers zoals Sears bezoekt in de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Verenigde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Staten of bij John Lewis in het Verenigd Koninkrijk zul je merken dat er duurdere goederen zijn, bijvoorbeeld in de categorie grote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apparaten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ze bieden 'koopgidsen' aan. Dit gratis online advies biedt nuttige informatie voordat een aankoop plaatsvindt. Een goed geschreven gids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kan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browsers omzetten in kopers en meer zekerheid bieden over de expertise van het bedrijf.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808220"/>
            <a:ext cx="4238008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Inhoud inspireert tot </a:t>
            </a:r>
            <a:r>
              <a:rPr sz="1800" b="1" dirty="0" err="1">
                <a:solidFill>
                  <a:srgbClr val="11AA81"/>
                </a:solidFill>
                <a:latin typeface="RAKUHV+Arial-BoldMT"/>
                <a:cs typeface="RAKUHV+Arial-BoldMT"/>
              </a:rPr>
              <a:t>sociaal</a:t>
            </a:r>
            <a:r>
              <a:rPr lang="de-DE" sz="1800" b="1" dirty="0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sz="1800" b="1" dirty="0" err="1">
                <a:solidFill>
                  <a:srgbClr val="11AA81"/>
                </a:solidFill>
                <a:latin typeface="RAKUHV+Arial-BoldMT"/>
                <a:cs typeface="RAKUHV+Arial-BoldMT"/>
              </a:rPr>
              <a:t>delen</a:t>
            </a:r>
            <a:endParaRPr sz="1800" b="1" dirty="0">
              <a:solidFill>
                <a:srgbClr val="11AA81"/>
              </a:solidFill>
              <a:latin typeface="RAKUHV+Arial-BoldMT"/>
              <a:cs typeface="RAKUHV+Arial-Bold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29625" y="5101623"/>
            <a:ext cx="1025573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Heb je ooit een artikel gedeeld op Twitter? Geretweet, geliked of commentaar gegeven op inhoud die door iemand anders is gemaakt?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Inhoud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ka</a:t>
            </a:r>
            <a:r>
              <a:rPr lang="nl-NL" sz="1400" dirty="0">
                <a:solidFill>
                  <a:srgbClr val="161249"/>
                </a:solidFill>
                <a:latin typeface="JIKDKG+ArialMT"/>
                <a:cs typeface="JIKDKG+ArialMT"/>
              </a:rPr>
              <a:t>n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Social media delen, vooral als de inhoud levendig en interactief is Digitale tools maken het gemakkelijk om inhoud te delen via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sociale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 media</a:t>
            </a:r>
            <a:r>
              <a:rPr lang="de-DE" sz="1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kanalen</a:t>
            </a: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153403"/>
            <a:ext cx="8490917" cy="1237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803"/>
              </a:lnSpc>
              <a:spcBef>
                <a:spcPts val="0"/>
              </a:spcBef>
              <a:spcAft>
                <a:spcPts val="0"/>
              </a:spcAft>
            </a:pPr>
            <a:r>
              <a:rPr sz="43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2. Soorten contentmarketing en</a:t>
            </a:r>
          </a:p>
          <a:p>
            <a:pPr marL="0" marR="0">
              <a:lnSpc>
                <a:spcPts val="4644"/>
              </a:lnSpc>
              <a:spcBef>
                <a:spcPts val="0"/>
              </a:spcBef>
              <a:spcAft>
                <a:spcPts val="0"/>
              </a:spcAft>
            </a:pPr>
            <a:r>
              <a:rPr sz="43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Kanalen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48128" y="1417553"/>
            <a:ext cx="4152335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 err="1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Een</a:t>
            </a:r>
            <a:r>
              <a:rPr sz="1400" dirty="0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400" dirty="0" err="1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vader</a:t>
            </a:r>
            <a:r>
              <a:rPr sz="1400" dirty="0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 van contentmarketing.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The Furrow magazine van John Deere, opgericht in 1895.</a:t>
            </a:r>
            <a:r>
              <a:rPr lang="de-DE" sz="1400" dirty="0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400" dirty="0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Het gaat nog steeds goed - nu </a:t>
            </a:r>
            <a:r>
              <a:rPr sz="1400" spc="37" dirty="0">
                <a:solidFill>
                  <a:srgbClr val="000000"/>
                </a:solidFill>
                <a:latin typeface="JIKDKG+ArialMT" panose="020B0604020202020204"/>
                <a:cs typeface="Times New Roman"/>
              </a:rPr>
              <a:t>natuurlijk </a:t>
            </a:r>
            <a:r>
              <a:rPr sz="1400" dirty="0">
                <a:solidFill>
                  <a:srgbClr val="000000"/>
                </a:solidFill>
                <a:latin typeface="JIKDKG+ArialMT" panose="020B0604020202020204"/>
                <a:cs typeface="JIKDKG+ArialMT"/>
              </a:rPr>
              <a:t>ook online.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1530" y="1645301"/>
            <a:ext cx="4557986" cy="34667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09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Blogs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Rapporten, artikelen, gidsen</a:t>
            </a:r>
          </a:p>
          <a:p>
            <a:pPr marL="0" marR="0">
              <a:lnSpc>
                <a:spcPts val="2024"/>
              </a:lnSpc>
              <a:spcBef>
                <a:spcPts val="5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Whitepapers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Video's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Berichten op sociale media</a:t>
            </a:r>
          </a:p>
          <a:p>
            <a:pPr marL="0" marR="0">
              <a:lnSpc>
                <a:spcPts val="2024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Printmedia (bijv. klantenmagazines)</a:t>
            </a:r>
          </a:p>
          <a:p>
            <a:pPr marL="0" marR="0">
              <a:lnSpc>
                <a:spcPts val="2024"/>
              </a:lnSpc>
              <a:spcBef>
                <a:spcPts val="5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Webinars, e-books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Podcasts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Infografieën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Nieuwsbrieven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Invloedrijke marketing</a:t>
            </a:r>
          </a:p>
          <a:p>
            <a:pPr marL="0" marR="0">
              <a:lnSpc>
                <a:spcPts val="2023"/>
              </a:lnSpc>
              <a:spcBef>
                <a:spcPts val="5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Native reclame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Evenementen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9962" y="521854"/>
            <a:ext cx="8052378" cy="8895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Een tip: contentcuration</a:t>
            </a:r>
          </a:p>
          <a:p>
            <a:pPr marL="0" marR="0">
              <a:lnSpc>
                <a:spcPts val="2904"/>
              </a:lnSpc>
              <a:spcBef>
                <a:spcPts val="224"/>
              </a:spcBef>
              <a:spcAft>
                <a:spcPts val="0"/>
              </a:spcAft>
            </a:pPr>
            <a:r>
              <a:rPr sz="26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Je hoeft inhoud niet vanaf nul te creëren.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9962" y="2005147"/>
            <a:ext cx="10692672" cy="872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Gecurateerde content of het proces van content curation is beschreven door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onderzoekers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Aristea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Fotopoulou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en Nick Couldry van Goldsmiths College, University of London,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als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'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findin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g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het categoriseren en organiseren van relevante online inhoud over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specifieke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onderwerpen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19962" y="3224347"/>
            <a:ext cx="11298423" cy="14362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Content curatie kan een nuttige manier zijn om content te creëren over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specifieke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thema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'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s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zoals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product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recensies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, </a:t>
            </a:r>
            <a:r>
              <a:rPr sz="2000" dirty="0" err="1">
                <a:solidFill>
                  <a:schemeClr val="bg1"/>
                </a:solidFill>
                <a:latin typeface="RETDIV+Arial-ItalicMT"/>
                <a:cs typeface="RETDIV+Arial-ItalicMT"/>
              </a:rPr>
              <a:t>waarbi</a:t>
            </a:r>
            <a:r>
              <a:rPr lang="de-DE" sz="2000" dirty="0" err="1">
                <a:solidFill>
                  <a:schemeClr val="bg1"/>
                </a:solidFill>
                <a:latin typeface="RETDIV+Arial-ItalicMT"/>
                <a:cs typeface="RETDIV+Arial-ItalicMT"/>
              </a:rPr>
              <a:t>jj</a:t>
            </a:r>
            <a:r>
              <a:rPr sz="2000" dirty="0">
                <a:solidFill>
                  <a:schemeClr val="bg1"/>
                </a:solidFill>
                <a:latin typeface="RETDIV+Arial-ItalicMT"/>
                <a:cs typeface="RETDIV+Arial-ItalicMT"/>
              </a:rPr>
              <a:t>e </a:t>
            </a:r>
            <a:r>
              <a:rPr sz="2000" dirty="0">
                <a:solidFill>
                  <a:srgbClr val="FFFFFF"/>
                </a:solidFill>
                <a:latin typeface="RETDIV+Arial-ItalicMT"/>
                <a:cs typeface="RETDIV+Arial-ItalicMT"/>
              </a:rPr>
              <a:t>het verhaal over het verhaal vertelt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. Je kunt bijvoorbeeld inhoud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cureren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door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het verzamelen van een reeks artikelen geschreven over Snapchat Specs, het beoordelen van de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verschillende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perspectieven</a:t>
            </a:r>
            <a:r>
              <a:rPr lang="de-DE" sz="20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JIKDKG+ArialMT"/>
                <a:cs typeface="JIKDKG+ArialMT"/>
              </a:rPr>
              <a:t>en</a:t>
            </a:r>
            <a:r>
              <a:rPr sz="2000" dirty="0">
                <a:solidFill>
                  <a:srgbClr val="FFFFFF"/>
                </a:solidFill>
                <a:latin typeface="JIKDKG+ArialMT"/>
                <a:cs typeface="JIKDKG+ArialMT"/>
              </a:rPr>
              <a:t> de vele adviezen die je hebt gekregen en dit om te zetten in een bericht voor je blog.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419229" y="5159370"/>
            <a:ext cx="10806752" cy="508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Fotopoulou, A. en Couldry, N. (2015) 'Het verhaal van de verhalen vertellen: Online content curatie en digitale betrokkenheid',</a:t>
            </a:r>
          </a:p>
          <a:p>
            <a:pPr marL="5205115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Informatie, communicatie en samenleving, 18 (2), pp. 235-49.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82544" y="447880"/>
            <a:ext cx="10386064" cy="6478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3. Voordelen van contentmarketing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705299" y="6181199"/>
            <a:ext cx="4053091" cy="361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sz="1100" dirty="0">
                <a:solidFill>
                  <a:srgbClr val="000000"/>
                </a:solidFill>
                <a:latin typeface="JIKDKG+ArialMT"/>
                <a:cs typeface="JIKDKG+ArialMT"/>
              </a:rPr>
              <a:t>Afbeeldingsbron: </a:t>
            </a:r>
            <a:r>
              <a:rPr sz="1100" u="sng" dirty="0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https://thepointsguy.com/news/i-spent-24-hours-</a:t>
            </a:r>
          </a:p>
          <a:p>
            <a:pPr marL="1103312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sz="1100" u="sng" dirty="0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in-times-square-en-ik-heb-een-gave-tijd/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31754" y="2675135"/>
            <a:ext cx="982414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Handel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64608" y="3040895"/>
            <a:ext cx="1100881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highlight>
                  <a:srgbClr val="FFC043"/>
                </a:highlight>
                <a:latin typeface="RAKUHV+Arial-BoldMT"/>
                <a:cs typeface="RAKUHV+Arial-BoldMT"/>
              </a:rPr>
              <a:t>toont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10287" y="3351851"/>
            <a:ext cx="1202531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Banner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722949" y="3717611"/>
            <a:ext cx="1778496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highlight>
                  <a:srgbClr val="FFC043"/>
                </a:highlight>
                <a:latin typeface="RAKUHV+Arial-BoldMT"/>
                <a:cs typeface="RAKUHV+Arial-BoldMT"/>
              </a:rPr>
              <a:t>reclame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-96688" y="29006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5400" y="980123"/>
            <a:ext cx="4329484" cy="20903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474"/>
              </a:lnSpc>
              <a:spcBef>
                <a:spcPts val="0"/>
              </a:spcBef>
              <a:spcAft>
                <a:spcPts val="0"/>
              </a:spcAft>
            </a:pPr>
            <a:r>
              <a:rPr sz="49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Veranderingen</a:t>
            </a:r>
            <a:r>
              <a:rPr sz="49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in</a:t>
            </a:r>
            <a:r>
              <a:rPr lang="de-DE" sz="49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sz="49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Consument</a:t>
            </a:r>
            <a:endParaRPr sz="49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  <a:p>
            <a:pPr marL="0" marR="0">
              <a:lnSpc>
                <a:spcPts val="5292"/>
              </a:lnSpc>
              <a:spcBef>
                <a:spcPts val="0"/>
              </a:spcBef>
              <a:spcAft>
                <a:spcPts val="0"/>
              </a:spcAft>
            </a:pPr>
            <a:r>
              <a:rPr sz="49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Attentie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5400" y="3803870"/>
            <a:ext cx="4329484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JIKDKG+ArialMT"/>
                <a:cs typeface="JIKDKG+ArialMT"/>
              </a:rPr>
              <a:t>De klant heeft </a:t>
            </a:r>
            <a:r>
              <a:rPr sz="2800" spc="10" dirty="0">
                <a:solidFill>
                  <a:srgbClr val="161249"/>
                </a:solidFill>
                <a:latin typeface="JIKDKG+ArialMT"/>
                <a:cs typeface="JIKDKG+ArialMT"/>
              </a:rPr>
              <a:t>de controle</a:t>
            </a:r>
            <a:r>
              <a:rPr sz="2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1698" y="561309"/>
            <a:ext cx="7969202" cy="7191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Contentmarketing - WAAROM?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1698" y="1917081"/>
            <a:ext cx="4387507" cy="1534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Volgens </a:t>
            </a:r>
            <a:r>
              <a:rPr sz="2000" u="sng" dirty="0">
                <a:solidFill>
                  <a:srgbClr val="161249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Demand Metric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contentmarketing </a:t>
            </a:r>
            <a:r>
              <a:rPr sz="2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62% minder kost</a:t>
            </a:r>
          </a:p>
          <a:p>
            <a:pPr marL="3429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dan traditionele marketing en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genereert 3 keer zoveel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aanwijzingen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31698" y="3715401"/>
            <a:ext cx="4487710" cy="15645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Het is geen verrassing dat </a:t>
            </a:r>
            <a:r>
              <a:rPr sz="2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90% van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organisaties 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gebruiken inhoud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marketing als onderdeel van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hun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marketing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inspanningen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en dat het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blijft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groeien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in populariteit.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9456" y="5781971"/>
            <a:ext cx="1676270" cy="208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</a:rPr>
              <a:t>Bron: Lyfemarketing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468924" y="6045211"/>
            <a:ext cx="4696434" cy="208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</a:rPr>
              <a:t>Verder lezen: </a:t>
            </a:r>
            <a:r>
              <a:rPr sz="1200" u="sng" dirty="0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</a:t>
            </a: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//www.thehoth.com/blog/boring-niche-content/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701050"/>
            <a:ext cx="8190711" cy="1025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Voordelen van contentmarketing</a:t>
            </a:r>
          </a:p>
          <a:p>
            <a:pPr marL="247650" marR="0">
              <a:lnSpc>
                <a:spcPts val="3075"/>
              </a:lnSpc>
              <a:spcBef>
                <a:spcPts val="1107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Websiteverkeer verhogen.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77275" y="1885900"/>
            <a:ext cx="4555436" cy="962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75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Gezag en vertrouwen vestigen.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Merkbekendheid creëren.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7275" y="2952700"/>
            <a:ext cx="4856425" cy="2562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75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Ontwikkel merkpersoonlijkheid.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Maak contact met je publiek.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Brandstof voor sociale media en PR.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Ondersteun de conversietrechter.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sz="2500" dirty="0">
                <a:solidFill>
                  <a:srgbClr val="161249"/>
                </a:solidFill>
                <a:latin typeface="JIKDKG+ArialMT"/>
                <a:cs typeface="JIKDKG+ArialMT"/>
              </a:rPr>
              <a:t>Verbeter conversiepercentages.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7650" y="360132"/>
            <a:ext cx="8782600" cy="7191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4. Inhoud Marketing Strategie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58199" y="1638016"/>
            <a:ext cx="2145598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Bedrijfsstrategie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491548" y="3025767"/>
            <a:ext cx="2208920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Marketingstrategie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280967" y="4230157"/>
            <a:ext cx="4791967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Contentmarketingstrategie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17508" y="5433865"/>
            <a:ext cx="237439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JIKDKG+ArialMT"/>
                <a:cs typeface="JIKDKG+ArialMT"/>
              </a:rPr>
              <a:t>Sociale-mediastrategie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859421" y="5429963"/>
            <a:ext cx="1650644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JIKDKG+ArialMT"/>
                <a:cs typeface="JIKDKG+ArialMT"/>
              </a:rPr>
              <a:t>Video Strategie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03827" y="5433865"/>
            <a:ext cx="52086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JIKDKG+ArialMT"/>
                <a:cs typeface="JIKDKG+ArialMT"/>
              </a:rPr>
              <a:t>enz.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6" y="420859"/>
            <a:ext cx="6356098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Quiz! (dit is activering in de klas)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1" y="1282332"/>
            <a:ext cx="8364673" cy="2077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Waar of niet waar?</a:t>
            </a:r>
          </a:p>
          <a:p>
            <a:pPr marL="114300" marR="0">
              <a:lnSpc>
                <a:spcPts val="3311"/>
              </a:lnSpc>
              <a:spcBef>
                <a:spcPts val="87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 contentmarketing = reclame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 contentmarketing kan ook worden toegepast in kleine bedrijven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 contentmarketing levert snel resultaten op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 contentmarketing kost niets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275932"/>
            <a:ext cx="6117557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Contentmarketingstrategie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769708"/>
            <a:ext cx="2766139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- wat is het?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05254" y="1209107"/>
            <a:ext cx="7178978" cy="3063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Stel doelen, a) doelstellingen en b)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relevante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meetgegevens</a:t>
            </a: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 c) KPI's vast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13109" y="1562181"/>
            <a:ext cx="7578405" cy="652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Bijvoorbeeld a) Bekendheid, verkoop, klantenservice, werkgeversmerk vergroten.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Denk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aanSMART</a:t>
            </a:r>
            <a:endParaRPr sz="16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94477" y="2189025"/>
            <a:ext cx="7283764" cy="385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bijv. b) # terugkerende bezoekers, best converterende inhoud, # terugkerende klanten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05254" y="2849774"/>
            <a:ext cx="4062028" cy="385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Target = ken je (potentiële) klanten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76704" y="3214712"/>
            <a:ext cx="2036631" cy="3063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Persona's </a:t>
            </a:r>
            <a:r>
              <a:rPr sz="1600" dirty="0" err="1">
                <a:solidFill>
                  <a:srgbClr val="161249"/>
                </a:solidFill>
                <a:latin typeface="JIKDKG+ArialMT"/>
                <a:cs typeface="JIKDKG+ArialMT"/>
              </a:rPr>
              <a:t>vankopers</a:t>
            </a:r>
            <a:endParaRPr sz="16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76704" y="3536022"/>
            <a:ext cx="4057151" cy="385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Hun koopgedrag - klantreis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928494" y="3863781"/>
            <a:ext cx="2657135" cy="385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Creëer een inhoudsmissie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76704" y="4242692"/>
            <a:ext cx="7251217" cy="5944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Hoe - door content te creëren - je buyer personas helpen om hun doelen te bereiken.</a:t>
            </a:r>
          </a:p>
          <a:p>
            <a:pPr marL="21342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En om je klanten te worden.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28494" y="5172937"/>
            <a:ext cx="2284841" cy="690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Realistisch middelen</a:t>
            </a:r>
          </a:p>
          <a:p>
            <a:pPr marL="228600" marR="0">
              <a:lnSpc>
                <a:spcPts val="2401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- Mensen, budget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5717" y="576162"/>
            <a:ext cx="9617879" cy="1042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Contentmarketingstrategie:</a:t>
            </a:r>
          </a:p>
          <a:p>
            <a:pPr marL="0" marR="0">
              <a:lnSpc>
                <a:spcPts val="3888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De volgende onderdelen van de strategie nader bekeken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25092" y="3909279"/>
            <a:ext cx="1900934" cy="730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DOELEN,</a:t>
            </a:r>
          </a:p>
          <a:p>
            <a:pPr marL="0" marR="0" algn="ctr">
              <a:lnSpc>
                <a:spcPts val="1787"/>
              </a:lnSpc>
              <a:spcBef>
                <a:spcPts val="314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DOELSTELLINGEN </a:t>
            </a: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&amp; 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METRIEKEN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552734" y="3925074"/>
            <a:ext cx="309093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WAAROM EN HOE </a:t>
            </a: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   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KLANT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24026" y="3925024"/>
            <a:ext cx="1134467" cy="508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INHOUD</a:t>
            </a:r>
          </a:p>
          <a:p>
            <a:pPr marL="60325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MISSIE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643793" y="3903802"/>
            <a:ext cx="1631453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OPDRACHTEN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45863" y="4168914"/>
            <a:ext cx="1280361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VAN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 EEN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423546" y="4168914"/>
            <a:ext cx="1123354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  </a:t>
            </a: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REIS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745863" y="4412754"/>
            <a:ext cx="1900934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KOPER PERSOON</a:t>
            </a:r>
            <a:r>
              <a:rPr lang="de-DE" sz="1600" dirty="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endParaRPr sz="16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34106" y="2580520"/>
            <a:ext cx="3874601" cy="1824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DOELEN,</a:t>
            </a:r>
          </a:p>
          <a:p>
            <a:pPr marL="0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DOELSTELLINGEN &amp;</a:t>
            </a:r>
          </a:p>
          <a:p>
            <a:pPr marL="0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METRIEKEN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39538" y="372438"/>
            <a:ext cx="9467770" cy="10975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Wat is het verschil tussen een bedrijf,</a:t>
            </a:r>
          </a:p>
          <a:p>
            <a:pPr marL="0" marR="0">
              <a:lnSpc>
                <a:spcPts val="4021"/>
              </a:lnSpc>
              <a:spcBef>
                <a:spcPts val="298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marketing- of contentstrategie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09109" y="2813202"/>
            <a:ext cx="1625826" cy="574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</a:rPr>
              <a:t>Wat wilt u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</a:rPr>
              <a:t>te bereiken met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sz="1200" dirty="0">
                <a:solidFill>
                  <a:srgbClr val="161249"/>
                </a:solidFill>
                <a:latin typeface="JIKDKG+ArialMT"/>
                <a:cs typeface="JIKDKG+ArialMT"/>
              </a:rPr>
              <a:t>je doelgroep?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94510" y="3789480"/>
            <a:ext cx="2217114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lang="de-DE" b="1" dirty="0" err="1">
                <a:solidFill>
                  <a:srgbClr val="029E76"/>
                </a:solidFill>
                <a:latin typeface="RAKUHV+Arial-BoldMT"/>
                <a:cs typeface="RAKUHV+Arial-BoldMT"/>
              </a:rPr>
              <a:t>Bedrijsdoelen</a:t>
            </a:r>
            <a:endParaRPr sz="1800" b="1" dirty="0">
              <a:solidFill>
                <a:srgbClr val="029E76"/>
              </a:solidFill>
              <a:latin typeface="RAKUHV+Arial-BoldMT"/>
              <a:cs typeface="RAKUHV+Arial-BoldMT"/>
            </a:endParaRPr>
          </a:p>
          <a:p>
            <a:pPr marL="0" marR="0">
              <a:lnSpc>
                <a:spcPts val="2010"/>
              </a:lnSpc>
              <a:spcBef>
                <a:spcPts val="266"/>
              </a:spcBef>
              <a:spcAft>
                <a:spcPts val="0"/>
              </a:spcAft>
            </a:pPr>
            <a:r>
              <a:rPr sz="1800" dirty="0" err="1">
                <a:solidFill>
                  <a:srgbClr val="161249"/>
                </a:solidFill>
                <a:latin typeface="JIKDKG+ArialMT"/>
                <a:cs typeface="JIKDKG+ArialMT"/>
              </a:rPr>
              <a:t>Verkoopvoorspellng</a:t>
            </a:r>
            <a:endParaRPr sz="1800" dirty="0">
              <a:solidFill>
                <a:srgbClr val="161249"/>
              </a:solidFill>
              <a:latin typeface="JIKDKG+ArialMT"/>
              <a:cs typeface="JIKDKG+ArialMT"/>
            </a:endParaRPr>
          </a:p>
          <a:p>
            <a:pPr marL="0" marR="0">
              <a:lnSpc>
                <a:spcPts val="2010"/>
              </a:lnSpc>
              <a:spcBef>
                <a:spcPts val="266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Winst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866956" y="3794502"/>
            <a:ext cx="2817224" cy="609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4D75A8"/>
                </a:solidFill>
                <a:latin typeface="RAKUHV+Arial-BoldMT"/>
                <a:cs typeface="RAKUHV+Arial-BoldMT"/>
              </a:rPr>
              <a:t>Contentmarketingdoelen</a:t>
            </a:r>
          </a:p>
          <a:p>
            <a:pPr marL="0" marR="0">
              <a:lnSpc>
                <a:spcPts val="2010"/>
              </a:lnSpc>
              <a:spcBef>
                <a:spcPts val="475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Merkbekendheid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672636" y="3793566"/>
            <a:ext cx="2311796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 err="1">
                <a:solidFill>
                  <a:srgbClr val="783F06"/>
                </a:solidFill>
                <a:latin typeface="RAKUHV+Arial-BoldMT"/>
                <a:cs typeface="RAKUHV+Arial-BoldMT"/>
              </a:rPr>
              <a:t>Inhoudelijke</a:t>
            </a:r>
            <a:r>
              <a:rPr lang="de-DE" sz="1800" b="1" dirty="0">
                <a:solidFill>
                  <a:srgbClr val="783F06"/>
                </a:solidFill>
                <a:latin typeface="RAKUHV+Arial-BoldMT"/>
                <a:cs typeface="RAKUHV+Arial-BoldMT"/>
              </a:rPr>
              <a:t> </a:t>
            </a:r>
            <a:r>
              <a:rPr sz="1800" b="1" dirty="0" err="1">
                <a:solidFill>
                  <a:srgbClr val="783F06"/>
                </a:solidFill>
                <a:latin typeface="RAKUHV+Arial-BoldMT"/>
                <a:cs typeface="RAKUHV+Arial-BoldMT"/>
              </a:rPr>
              <a:t>doelen</a:t>
            </a:r>
            <a:endParaRPr sz="1800" b="1" dirty="0">
              <a:solidFill>
                <a:srgbClr val="783F06"/>
              </a:solidFill>
              <a:latin typeface="RAKUHV+Arial-BoldMT"/>
              <a:cs typeface="RAKUHV+Arial-Bold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72907" y="4235718"/>
            <a:ext cx="4432019" cy="14310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E97A0C"/>
                </a:solidFill>
                <a:latin typeface="JIKDKG+ArialMT"/>
                <a:cs typeface="JIKDKG+ArialMT"/>
              </a:rPr>
              <a:t>Gesprekspercentages verhogen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sz="1800" dirty="0">
                <a:solidFill>
                  <a:srgbClr val="E97A0C"/>
                </a:solidFill>
                <a:latin typeface="JIKDKG+ArialMT"/>
                <a:cs typeface="JIKDKG+ArialMT"/>
              </a:rPr>
              <a:t>Klanten aanspreken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sz="1800" dirty="0">
                <a:solidFill>
                  <a:srgbClr val="E97A0C"/>
                </a:solidFill>
                <a:latin typeface="JIKDKG+ArialMT"/>
                <a:cs typeface="JIKDKG+ArialMT"/>
              </a:rPr>
              <a:t>Voorlichting geven aan huidige en potentiële klanten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sz="1800" dirty="0">
                <a:solidFill>
                  <a:srgbClr val="E97A0C"/>
                </a:solidFill>
                <a:latin typeface="JIKDKG+ArialMT"/>
                <a:cs typeface="JIKDKG+ArialMT"/>
              </a:rPr>
              <a:t>Merkentrouw bevorderen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866956" y="4426003"/>
            <a:ext cx="191814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Merkkennis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94510" y="4635866"/>
            <a:ext cx="1485858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Marktaandeel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866956" y="4741754"/>
            <a:ext cx="1574555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Merkhouding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66956" y="5057504"/>
            <a:ext cx="3251107" cy="6092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Merkactie (koopintentie)</a:t>
            </a:r>
          </a:p>
          <a:p>
            <a:pPr marL="0" marR="0">
              <a:lnSpc>
                <a:spcPts val="2010"/>
              </a:lnSpc>
              <a:spcBef>
                <a:spcPts val="475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JIKDKG+ArialMT"/>
                <a:cs typeface="JIKDKG+ArialMT"/>
              </a:rPr>
              <a:t>Merkentrouw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311409"/>
            <a:ext cx="4371983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Inhoud metrics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6902" y="1327765"/>
            <a:ext cx="1140544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Doelen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859927" y="1328530"/>
            <a:ext cx="1308583" cy="406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Metriek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993277" y="1735525"/>
            <a:ext cx="6295411" cy="285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Stel relevante conversiedoelen in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voor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verschillende</a:t>
            </a:r>
            <a:endParaRPr sz="2000" dirty="0">
              <a:solidFill>
                <a:srgbClr val="161249"/>
              </a:solidFill>
              <a:latin typeface="JIKDKG+ArialMT"/>
              <a:cs typeface="JIKDKG+ArialMT"/>
            </a:endParaRP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fasen van het klanttraject: nieuwsbrief en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blogabonnement, videoweergaven, inhoud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downloads, aankoop</a:t>
            </a:r>
          </a:p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betrokkenheid: aantal aandelen en</a:t>
            </a: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commentaar in sociale media, analytische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statistieken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: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Aantal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pagina's per sessie, tijd op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pagina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sessies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per gebruiker, enz.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993277" y="4620042"/>
            <a:ext cx="5861403" cy="14658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Klanten opvoeden: inhoud downloaden,</a:t>
            </a: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gebruikers ter plaatse</a:t>
            </a:r>
          </a:p>
          <a:p>
            <a:pPr marL="0" marR="0">
              <a:lnSpc>
                <a:spcPts val="2903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- merkentrouw bevorderen: aantal terugkerende gebruikers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>
            <a:hlinkClick r:id="rId2"/>
          </p:cNvPr>
          <p:cNvSpPr/>
          <p:nvPr/>
        </p:nvSpPr>
        <p:spPr>
          <a:xfrm>
            <a:off x="0" y="-649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709316"/>
            <a:ext cx="5116864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SMART-doelstellingen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2158940"/>
            <a:ext cx="10058655" cy="2540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Specifiek: </a:t>
            </a:r>
            <a:r>
              <a:rPr lang="nl-NL" dirty="0"/>
              <a:t>Ze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moeten duidelijk beschrijven wat je wilt bereiken.</a:t>
            </a:r>
          </a:p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Meetbaar: </a:t>
            </a:r>
            <a:r>
              <a:rPr lang="nl-NL" dirty="0"/>
              <a:t>Ze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moeten duidelijke </a:t>
            </a:r>
            <a:r>
              <a:rPr lang="nl-NL"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metrics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hebben die kunnen worden gemeten voor en na het behalen van de doelstelling.</a:t>
            </a:r>
          </a:p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Haalbaar: </a:t>
            </a:r>
            <a:r>
              <a:rPr lang="nl-NL" dirty="0"/>
              <a:t>Ze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moeten realistisch zijn voor je bedrijf om tegen een bepaalde tijd te bereiken. Relevant: </a:t>
            </a:r>
            <a:r>
              <a:rPr lang="nl-NL" dirty="0"/>
              <a:t>Ze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moeten betrekking hebben op de algemene bedrijfs- of individuele doelstellingen. Onthoud: je krijgt wat je meet / wat je doelstellingen zijn. Relevantie is belangrijk!</a:t>
            </a:r>
          </a:p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Tijdgebonden: </a:t>
            </a:r>
            <a:r>
              <a:rPr lang="nl-NL" dirty="0"/>
              <a:t>Ze</a:t>
            </a: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 moeten een streefdatum hebben voor voltooiing om actie aan te moedigen om de doelstelling te voltooien.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5314547"/>
            <a:ext cx="6322647" cy="611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Verder lezen (tip: nuttig bij de groepsopdracht):</a:t>
            </a:r>
          </a:p>
          <a:p>
            <a:pPr marL="0" marR="0">
              <a:lnSpc>
                <a:spcPts val="2122"/>
              </a:lnSpc>
              <a:spcBef>
                <a:spcPts val="271"/>
              </a:spcBef>
              <a:spcAft>
                <a:spcPts val="0"/>
              </a:spcAft>
            </a:pPr>
            <a:r>
              <a:rPr sz="1900" u="sng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https://www.mindtools.com/pages/article/smart-goals.html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524490"/>
            <a:ext cx="3812450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Waarom SMART?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04911" y="1957279"/>
            <a:ext cx="4921048" cy="6288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</a:t>
            </a:r>
            <a:r>
              <a:rPr dirty="0"/>
              <a:t>Ze</a:t>
            </a: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 sturen je marketing in de juiste richting.</a:t>
            </a:r>
          </a:p>
          <a:p>
            <a:pPr marL="200025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Ie. afstemmen op bedrijfsdoelen.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54303" y="1553689"/>
            <a:ext cx="1483141" cy="2436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sz="17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VOORBEED: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97737" y="2552119"/>
            <a:ext cx="4381946" cy="6288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</a:t>
            </a:r>
            <a:r>
              <a:rPr dirty="0"/>
              <a:t>Ze</a:t>
            </a: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 zijn meetbaar. Als doelstellingen niet</a:t>
            </a:r>
          </a:p>
          <a:p>
            <a:pPr marL="200025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meetbaar zijn, zijn ze niet veel waard.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557075" y="1840834"/>
            <a:ext cx="4674807" cy="12824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Een lokaal tuinbedrijf (verkoopt planten, tuin</a:t>
            </a:r>
          </a:p>
          <a:p>
            <a:pPr marL="0" marR="0">
              <a:lnSpc>
                <a:spcPts val="1899"/>
              </a:lnSpc>
              <a:spcBef>
                <a:spcPts val="242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apparatuur, enz.) uit Turku is bezig met het uitbreiden van hun</a:t>
            </a:r>
          </a:p>
          <a:p>
            <a:pPr marL="0" marR="0">
              <a:lnSpc>
                <a:spcPts val="1899"/>
              </a:lnSpc>
              <a:spcBef>
                <a:spcPts val="292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diensten. </a:t>
            </a:r>
            <a:r>
              <a:rPr lang="nl-NL" sz="1700" dirty="0">
                <a:solidFill>
                  <a:srgbClr val="161249"/>
                </a:solidFill>
                <a:latin typeface="RETDIV+Arial-ItalicMT"/>
                <a:cs typeface="RETDIV+Arial-ItalicMT"/>
              </a:rPr>
              <a:t>O</a:t>
            </a:r>
            <a:r>
              <a:rPr sz="1700" dirty="0" err="1">
                <a:solidFill>
                  <a:srgbClr val="161249"/>
                </a:solidFill>
                <a:latin typeface="RETDIV+Arial-ItalicMT"/>
                <a:cs typeface="RETDIV+Arial-ItalicMT"/>
              </a:rPr>
              <a:t>lgend</a:t>
            </a:r>
            <a:r>
              <a:rPr lang="de-DE" sz="1700" dirty="0">
                <a:solidFill>
                  <a:srgbClr val="161249"/>
                </a:solidFill>
                <a:latin typeface="RETDIV+Arial-ItalicMT"/>
                <a:cs typeface="RETDIV+Arial-ItalicMT"/>
              </a:rPr>
              <a:t> j</a:t>
            </a:r>
            <a:r>
              <a:rPr sz="1700" dirty="0" err="1">
                <a:solidFill>
                  <a:srgbClr val="161249"/>
                </a:solidFill>
                <a:latin typeface="RETDIV+Arial-ItalicMT"/>
                <a:cs typeface="RETDIV+Arial-ItalicMT"/>
              </a:rPr>
              <a:t>aar</a:t>
            </a:r>
            <a:r>
              <a:rPr sz="1700" dirty="0">
                <a:solidFill>
                  <a:srgbClr val="161249"/>
                </a:solidFill>
                <a:latin typeface="RETDIV+Arial-ItalicMT"/>
                <a:cs typeface="RETDIV+Arial-ItalicMT"/>
              </a:rPr>
              <a:t> ligt de focus op een nieuwe service,</a:t>
            </a:r>
            <a:r>
              <a:rPr lang="de-DE" sz="1700" dirty="0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sz="1700" dirty="0" err="1">
                <a:solidFill>
                  <a:srgbClr val="161249"/>
                </a:solidFill>
                <a:latin typeface="RETDIV+Arial-ItalicMT"/>
                <a:cs typeface="RETDIV+Arial-ItalicMT"/>
              </a:rPr>
              <a:t>tuinplanning</a:t>
            </a:r>
            <a:r>
              <a:rPr sz="1700" dirty="0">
                <a:solidFill>
                  <a:srgbClr val="161249"/>
                </a:solidFill>
                <a:latin typeface="RETDIV+Arial-ItalicMT"/>
                <a:cs typeface="RETDIV+Arial-ItalicMT"/>
              </a:rPr>
              <a:t>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04911" y="3193682"/>
            <a:ext cx="4393892" cy="7004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Goed en nuttig voor alle </a:t>
            </a:r>
            <a:r>
              <a:rPr sz="1700" dirty="0" err="1">
                <a:solidFill>
                  <a:srgbClr val="161249"/>
                </a:solidFill>
                <a:latin typeface="JIKDKG+ArialMT"/>
                <a:cs typeface="JIKDKG+ArialMT"/>
              </a:rPr>
              <a:t>doelstellingen</a:t>
            </a: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 in</a:t>
            </a:r>
            <a:r>
              <a:rPr lang="de-DE" sz="1700" dirty="0">
                <a:solidFill>
                  <a:srgbClr val="161249"/>
                </a:solidFill>
                <a:latin typeface="JIKDKG+ArialMT"/>
                <a:cs typeface="JIKDKG+ArialMT"/>
              </a:rPr>
              <a:t> digitale </a:t>
            </a:r>
            <a:r>
              <a:rPr lang="de-DE" sz="1700" dirty="0" err="1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endParaRPr sz="17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80382" y="4024734"/>
            <a:ext cx="933907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Specifiek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557075" y="3557996"/>
            <a:ext cx="4792555" cy="279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Wat is/zijn SMART-doelstellingen?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685664" y="3828502"/>
            <a:ext cx="3874832" cy="3285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Ons doel is om met 20% t</a:t>
            </a:r>
            <a:r>
              <a:rPr lang="de-DE" sz="1700" dirty="0">
                <a:solidFill>
                  <a:srgbClr val="161249"/>
                </a:solidFill>
                <a:latin typeface="JIKDKG+ArialMT"/>
                <a:cs typeface="JIKDKG+ArialMT"/>
              </a:rPr>
              <a:t>e </a:t>
            </a:r>
            <a:r>
              <a:rPr sz="1700" dirty="0" err="1">
                <a:solidFill>
                  <a:srgbClr val="161249"/>
                </a:solidFill>
                <a:latin typeface="JIKDKG+ArialMT"/>
                <a:cs typeface="JIKDKG+ArialMT"/>
              </a:rPr>
              <a:t>groeien</a:t>
            </a: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80382" y="4285943"/>
            <a:ext cx="1312236" cy="1190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Meetbaar</a:t>
            </a: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sz="1700" dirty="0" err="1">
                <a:solidFill>
                  <a:srgbClr val="161249"/>
                </a:solidFill>
                <a:latin typeface="JIKDKG+ArialMT"/>
                <a:cs typeface="JIKDKG+ArialMT"/>
              </a:rPr>
              <a:t>Haalbaar</a:t>
            </a:r>
            <a:endParaRPr sz="1700" dirty="0">
              <a:solidFill>
                <a:srgbClr val="161249"/>
              </a:solidFill>
              <a:latin typeface="JIKDKG+ArialMT"/>
              <a:cs typeface="JIKDKG+ArialMT"/>
            </a:endParaRP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Relevant</a:t>
            </a: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Getimed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694049" y="4124441"/>
            <a:ext cx="4828316" cy="6548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Ons doel is om tuinplanningsservice te verkopen</a:t>
            </a:r>
          </a:p>
          <a:p>
            <a:pPr marL="214311" marR="0">
              <a:lnSpc>
                <a:spcPts val="1899"/>
              </a:lnSpc>
              <a:spcBef>
                <a:spcPts val="52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ter waarde van 10 000 € in 2023.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6685664" y="4731344"/>
            <a:ext cx="4373563" cy="6548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- Ons doel is om de grootste tuin</a:t>
            </a:r>
          </a:p>
          <a:p>
            <a:pPr marL="214311" marR="0">
              <a:lnSpc>
                <a:spcPts val="1899"/>
              </a:lnSpc>
              <a:spcBef>
                <a:spcPts val="52"/>
              </a:spcBef>
              <a:spcAft>
                <a:spcPts val="0"/>
              </a:spcAft>
            </a:pPr>
            <a:r>
              <a:rPr sz="1700" dirty="0">
                <a:solidFill>
                  <a:srgbClr val="161249"/>
                </a:solidFill>
                <a:latin typeface="JIKDKG+ArialMT"/>
                <a:cs typeface="JIKDKG+ArialMT"/>
              </a:rPr>
              <a:t>planningsbedrijf in Finland in 2023.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06814" y="2050264"/>
            <a:ext cx="4804578" cy="17312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WAAROM EN HOE</a:t>
            </a:r>
            <a:r>
              <a:rPr lang="de-DE"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JE </a:t>
            </a: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EEN </a:t>
            </a:r>
            <a:r>
              <a:rPr lang="de-DE"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BUYER </a:t>
            </a: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PERSONA</a:t>
            </a:r>
            <a:r>
              <a:rPr lang="de-DE"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MAAKT</a:t>
            </a:r>
            <a:endParaRPr sz="40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635793"/>
            <a:ext cx="4062409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Koper 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3912" y="1494935"/>
            <a:ext cx="8608471" cy="3632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Fictief personage dat is gemaakt om een type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klant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te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vertegenwoordigen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3913" y="2099963"/>
            <a:ext cx="10469515" cy="3632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RETDIV+Arial-ItalicMT"/>
                <a:cs typeface="RETDIV+Arial-ItalicMT"/>
              </a:rPr>
              <a:t>- Persona's 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worden gebruikt in combinatie met segmentatie, waarbij de persona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'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s de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72524" y="2591361"/>
            <a:ext cx="2951267" cy="2693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>
                <a:solidFill>
                  <a:srgbClr val="161249"/>
                </a:solidFill>
                <a:latin typeface="JIKDKG+ArialMT"/>
                <a:cs typeface="JIKDKG+ArialMT"/>
              </a:rPr>
              <a:t>V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erschillende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segmenten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43913" y="3081419"/>
            <a:ext cx="10469515" cy="11839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Persona's worden weergegeven aan de hand van hun demografische gegevens, geschiedenis, persoonlijkheid,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ambities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doelen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, frustraties, voorkeursmerken en andere kenmerken die belangrijk zijn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voor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het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bedrijf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43913" y="4439303"/>
            <a:ext cx="10468575" cy="773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- Als de koper niet hetzelfde is als gebruiker/consument, is het belangrijk om </a:t>
            </a:r>
            <a:r>
              <a:rPr sz="1900" dirty="0">
                <a:solidFill>
                  <a:srgbClr val="161249"/>
                </a:solidFill>
                <a:latin typeface="RETDIV+Arial-ItalicMT"/>
                <a:cs typeface="RETDIV+Arial-ItalicMT"/>
              </a:rPr>
              <a:t>een buyer persona te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maken</a:t>
            </a:r>
            <a:r>
              <a:rPr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1900" dirty="0" err="1">
                <a:solidFill>
                  <a:srgbClr val="161249"/>
                </a:solidFill>
                <a:latin typeface="JIKDKG+ArialMT"/>
                <a:cs typeface="JIKDKG+ArialMT"/>
              </a:rPr>
              <a:t>gebruikerpersona</a:t>
            </a:r>
            <a:r>
              <a:rPr lang="de-DE" sz="1900" dirty="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  <a:endParaRPr sz="19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415335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02252" y="431722"/>
            <a:ext cx="3321539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WAAROM?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16050" y="626271"/>
            <a:ext cx="2994417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10AB8B"/>
                </a:solidFill>
                <a:latin typeface="JIKDKG+ArialMT"/>
                <a:cs typeface="JIKDKG+ArialMT"/>
              </a:rPr>
              <a:t>HOE GEBRUIKEN?</a:t>
            </a:r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B4C98EB7-BC5B-012D-7A90-CED1A1173BBB}"/>
              </a:ext>
            </a:extLst>
          </p:cNvPr>
          <p:cNvSpPr txBox="1"/>
          <p:nvPr/>
        </p:nvSpPr>
        <p:spPr>
          <a:xfrm>
            <a:off x="767408" y="1857084"/>
            <a:ext cx="4569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latin typeface="JIKDKG+ArialMT" panose="020B0604020202020204"/>
              </a:rPr>
              <a:t>Je </a:t>
            </a:r>
            <a:r>
              <a:rPr lang="de-DE" dirty="0" err="1">
                <a:latin typeface="JIKDKG+ArialMT" panose="020B0604020202020204"/>
              </a:rPr>
              <a:t>kunt</a:t>
            </a:r>
            <a:r>
              <a:rPr lang="de-DE" dirty="0">
                <a:latin typeface="JIKDKG+ArialMT" panose="020B0604020202020204"/>
              </a:rPr>
              <a:t> </a:t>
            </a:r>
            <a:r>
              <a:rPr lang="de-DE" dirty="0" err="1">
                <a:latin typeface="JIKDKG+ArialMT" panose="020B0604020202020204"/>
              </a:rPr>
              <a:t>aandacht</a:t>
            </a:r>
            <a:r>
              <a:rPr lang="de-DE" dirty="0">
                <a:latin typeface="JIKDKG+ArialMT" panose="020B0604020202020204"/>
              </a:rPr>
              <a:t> trekken van </a:t>
            </a:r>
            <a:r>
              <a:rPr lang="nl-NL" sz="1800" spc="-10" dirty="0">
                <a:solidFill>
                  <a:srgbClr val="161248"/>
                </a:solidFill>
                <a:effectLst/>
                <a:latin typeface="JIKDKG+ArialMT" panose="020B0604020202020204"/>
                <a:ea typeface="Arial" panose="020B0604020202020204" pitchFamily="34" charset="0"/>
              </a:rPr>
              <a:t>potentiële klanten door interessante content of hen te helpen.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pc="-10" dirty="0">
                <a:solidFill>
                  <a:srgbClr val="161248"/>
                </a:solidFill>
                <a:latin typeface="JIKDKG+ArialMT" panose="020B0604020202020204"/>
              </a:rPr>
              <a:t>Uitstekende manier om doelgericht te werken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pc="-10" dirty="0">
                <a:solidFill>
                  <a:srgbClr val="161248"/>
                </a:solidFill>
                <a:latin typeface="JIKDKG+ArialMT" panose="020B0604020202020204"/>
              </a:rPr>
              <a:t>Klanten verwachten gepersonaliseerde content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 err="1">
                <a:latin typeface="JIKDKG+ArialMT" panose="020B0604020202020204"/>
              </a:rPr>
              <a:t>Buyer</a:t>
            </a:r>
            <a:r>
              <a:rPr lang="nl-NL" dirty="0">
                <a:latin typeface="JIKDKG+ArialMT" panose="020B0604020202020204"/>
              </a:rPr>
              <a:t> persona is een model - een fictieve persona - die je typische klant beschrijft.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800" b="1" spc="0" dirty="0">
                <a:solidFill>
                  <a:srgbClr val="16124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OPMERKING: de persoonlijkheid van de koper is NIET "een man van 30-50 jaar".</a:t>
            </a:r>
            <a:endParaRPr lang="nl-NL" sz="1800" spc="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nl-NL" dirty="0">
              <a:latin typeface="JIKDKG+ArialMT" panose="020B0604020202020204"/>
            </a:endParaRPr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509C8470-0CB3-BB8F-56E0-FF116F71F044}"/>
              </a:ext>
            </a:extLst>
          </p:cNvPr>
          <p:cNvSpPr txBox="1"/>
          <p:nvPr/>
        </p:nvSpPr>
        <p:spPr>
          <a:xfrm>
            <a:off x="6693251" y="1888589"/>
            <a:ext cx="46421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>
                <a:latin typeface="JIKDKG+ArialMT" panose="020B0604020202020204"/>
              </a:rPr>
              <a:t>Praat</a:t>
            </a:r>
            <a:r>
              <a:rPr lang="de-DE" dirty="0">
                <a:latin typeface="JIKDKG+ArialMT" panose="020B0604020202020204"/>
              </a:rPr>
              <a:t> </a:t>
            </a:r>
            <a:r>
              <a:rPr lang="de-DE" dirty="0" err="1">
                <a:latin typeface="JIKDKG+ArialMT" panose="020B0604020202020204"/>
              </a:rPr>
              <a:t>met</a:t>
            </a:r>
            <a:r>
              <a:rPr lang="de-DE" dirty="0">
                <a:latin typeface="JIKDKG+ArialMT" panose="020B0604020202020204"/>
              </a:rPr>
              <a:t> de </a:t>
            </a:r>
            <a:r>
              <a:rPr lang="de-DE" dirty="0" err="1">
                <a:latin typeface="JIKDKG+ArialMT" panose="020B0604020202020204"/>
              </a:rPr>
              <a:t>persona</a:t>
            </a:r>
            <a:r>
              <a:rPr lang="de-DE" dirty="0">
                <a:latin typeface="JIKDKG+ArialMT" panose="020B0604020202020204"/>
              </a:rPr>
              <a:t> in </a:t>
            </a:r>
            <a:r>
              <a:rPr lang="de-DE" dirty="0" err="1">
                <a:latin typeface="JIKDKG+ArialMT" panose="020B0604020202020204"/>
              </a:rPr>
              <a:t>zijn</a:t>
            </a:r>
            <a:r>
              <a:rPr lang="de-DE" dirty="0">
                <a:latin typeface="JIKDKG+ArialMT" panose="020B0604020202020204"/>
              </a:rPr>
              <a:t>/haar eigen tone </a:t>
            </a:r>
            <a:r>
              <a:rPr lang="de-DE" dirty="0" err="1">
                <a:latin typeface="JIKDKG+ArialMT" panose="020B0604020202020204"/>
              </a:rPr>
              <a:t>of</a:t>
            </a:r>
            <a:r>
              <a:rPr lang="de-DE" dirty="0">
                <a:latin typeface="JIKDKG+ArialMT" panose="020B0604020202020204"/>
              </a:rPr>
              <a:t> </a:t>
            </a:r>
            <a:r>
              <a:rPr lang="de-DE" dirty="0" err="1">
                <a:latin typeface="JIKDKG+ArialMT" panose="020B0604020202020204"/>
              </a:rPr>
              <a:t>voice</a:t>
            </a:r>
            <a:endParaRPr lang="de-DE" dirty="0">
              <a:latin typeface="JIKDKG+ArialMT" panose="020B060402020202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JIKDKG+ArialMT" panose="020B0604020202020204"/>
              </a:rPr>
              <a:t>Houd bij het maken van content altijd in gedachten: wat is belangrijk voor mijn klant?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JIKDKG+ArialMT" panose="020B0604020202020204"/>
              </a:rPr>
              <a:t>Betere resultaten in SEO en SEA, wanneer je je zoekwoorden voor je persona plant  (bijv. pijnpunten)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JIKDKG+ArialMT" panose="020B0604020202020204"/>
              </a:rPr>
              <a:t>Wanneer je inhoud deelt in </a:t>
            </a:r>
            <a:r>
              <a:rPr lang="nl-NL" dirty="0" err="1">
                <a:latin typeface="JIKDKG+ArialMT" panose="020B0604020202020204"/>
              </a:rPr>
              <a:t>social</a:t>
            </a:r>
            <a:r>
              <a:rPr lang="nl-NL" dirty="0">
                <a:latin typeface="JIKDKG+ArialMT" panose="020B0604020202020204"/>
              </a:rPr>
              <a:t> </a:t>
            </a:r>
            <a:r>
              <a:rPr lang="nl-NL" dirty="0" err="1">
                <a:latin typeface="JIKDKG+ArialMT" panose="020B0604020202020204"/>
              </a:rPr>
              <a:t>media,kun</a:t>
            </a:r>
            <a:r>
              <a:rPr lang="nl-NL" dirty="0">
                <a:latin typeface="JIKDKG+ArialMT" panose="020B0604020202020204"/>
              </a:rPr>
              <a:t> je doelgerichter te werk gaan wanneer je je richt op je persona (</a:t>
            </a:r>
            <a:r>
              <a:rPr lang="nl-NL" dirty="0" err="1">
                <a:latin typeface="JIKDKG+ArialMT" panose="020B0604020202020204"/>
              </a:rPr>
              <a:t>bijv.op</a:t>
            </a:r>
            <a:r>
              <a:rPr lang="nl-NL" dirty="0">
                <a:latin typeface="JIKDKG+ArialMT" panose="020B0604020202020204"/>
              </a:rPr>
              <a:t> basis van zijn/haar interesses)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93438" y="264752"/>
            <a:ext cx="6094650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Persona's van kopers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3436" y="1024258"/>
            <a:ext cx="2226973" cy="468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Hoe bouwen?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1. Doe publieksonderzoek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63630" y="1503093"/>
            <a:ext cx="7040152" cy="4360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31"/>
              </a:lnSpc>
              <a:spcBef>
                <a:spcPts val="0"/>
              </a:spcBef>
              <a:spcAft>
                <a:spcPts val="0"/>
              </a:spcAft>
            </a:pPr>
            <a:r>
              <a:rPr sz="1550" dirty="0">
                <a:solidFill>
                  <a:srgbClr val="161249"/>
                </a:solidFill>
                <a:latin typeface="JIKDKG+ArialMT"/>
                <a:cs typeface="JIKDKG+ArialMT"/>
              </a:rPr>
              <a:t>● </a:t>
            </a: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Wie koopt er al bij jou? Interview een aantal van hen.</a:t>
            </a:r>
          </a:p>
          <a:p>
            <a:pPr marL="0" marR="0">
              <a:lnSpc>
                <a:spcPts val="1710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000000"/>
                </a:solidFill>
                <a:latin typeface="JIKDKG+ArialMT"/>
                <a:cs typeface="JIKDKG+ArialMT"/>
              </a:rPr>
              <a:t>Bestudeer je website en sociale analyses. </a:t>
            </a:r>
            <a:r>
              <a:rPr sz="1500" dirty="0" err="1">
                <a:solidFill>
                  <a:srgbClr val="000000"/>
                </a:solidFill>
                <a:latin typeface="JIKDKG+ArialMT"/>
                <a:cs typeface="JIKDKG+ArialMT"/>
              </a:rPr>
              <a:t>Bijvoorbeeld</a:t>
            </a:r>
            <a:r>
              <a:rPr sz="1500" dirty="0">
                <a:solidFill>
                  <a:srgbClr val="000000"/>
                </a:solidFill>
                <a:latin typeface="JIKDKG+ArialMT"/>
                <a:cs typeface="JIKDKG+ArialMT"/>
              </a:rPr>
              <a:t> Facebook-</a:t>
            </a:r>
            <a:r>
              <a:rPr sz="1500" dirty="0" err="1">
                <a:solidFill>
                  <a:srgbClr val="000000"/>
                </a:solidFill>
                <a:latin typeface="JIKDKG+ArialMT"/>
                <a:cs typeface="JIKDKG+ArialMT"/>
              </a:rPr>
              <a:t>publiek</a:t>
            </a:r>
            <a:r>
              <a:rPr lang="de-DE" sz="1500" dirty="0">
                <a:solidFill>
                  <a:srgbClr val="000000"/>
                </a:solidFill>
                <a:latin typeface="JIKDKG+ArialMT"/>
                <a:cs typeface="JIKDKG+ArialMT"/>
              </a:rPr>
              <a:t> </a:t>
            </a:r>
            <a:r>
              <a:rPr sz="1500" dirty="0" err="1">
                <a:solidFill>
                  <a:srgbClr val="000000"/>
                </a:solidFill>
                <a:latin typeface="JIKDKG+ArialMT"/>
                <a:cs typeface="JIKDKG+ArialMT"/>
              </a:rPr>
              <a:t>Inzicht</a:t>
            </a:r>
            <a:r>
              <a:rPr sz="1500" dirty="0">
                <a:solidFill>
                  <a:srgbClr val="000000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63630" y="1954588"/>
            <a:ext cx="3278787" cy="2580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31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Kijken wat de concurrentie doet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79913" y="2210920"/>
            <a:ext cx="5430104" cy="1336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2. De </a:t>
            </a:r>
            <a:r>
              <a:rPr sz="15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pijnpunten van </a:t>
            </a: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de klant identificeren</a:t>
            </a:r>
          </a:p>
          <a:p>
            <a:pPr marL="0" marR="0">
              <a:lnSpc>
                <a:spcPts val="1710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000000"/>
                </a:solidFill>
                <a:latin typeface="JIKDKG+ArialMT"/>
                <a:cs typeface="JIKDKG+ArialMT"/>
              </a:rPr>
              <a:t>- Sociaal luisteren</a:t>
            </a:r>
          </a:p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3. Klantdoelen identificeren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4. Begrijpen hoe je merk kan helpen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5. </a:t>
            </a:r>
            <a:r>
              <a:rPr sz="15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Hoe kun je hem/haar bereiken? </a:t>
            </a: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Welk nieuws en sociale media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kanaal dat hij/zij gebruikt?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93436" y="3772578"/>
            <a:ext cx="3697604" cy="2509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6. Zet je onderzoek om in buyer personas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93436" y="4223218"/>
            <a:ext cx="1094668" cy="2509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Sjablonen: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93436" y="4440388"/>
            <a:ext cx="7380541" cy="5169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sz="1500" u="sng" dirty="0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 https://docs.google.com/document/d/1LjXUD2T80m9abqmqQRgJva5Xds3OxLqtm</a:t>
            </a:r>
          </a:p>
          <a:p>
            <a:pPr marL="2857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u="sng" dirty="0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EOXkTX_wpI/edit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93436" y="4936690"/>
            <a:ext cx="7052146" cy="5169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sz="1500" u="sng" dirty="0">
                <a:solidFill>
                  <a:srgbClr val="0563C1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 https://www.impactplus.com/blog/great-buyer-persona-examples-free-template</a:t>
            </a:r>
          </a:p>
          <a:p>
            <a:pPr marL="2857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(zie Student Sarah, Rachel Thuisblijfmoeder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79913" y="5412338"/>
            <a:ext cx="5403880" cy="3112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161249"/>
                </a:solidFill>
                <a:latin typeface="JIKDKG+ArialMT"/>
                <a:cs typeface="JIKDKG+ArialMT"/>
              </a:rPr>
              <a:t>- Verder lezen: </a:t>
            </a:r>
            <a:r>
              <a:rPr sz="1500" u="sng" dirty="0">
                <a:solidFill>
                  <a:srgbClr val="0563C1"/>
                </a:solidFill>
                <a:latin typeface="JIKDKG+ArialMT"/>
                <a:cs typeface="JIKDKG+ArialM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https://blog.hootsuite.com/buyer-persona/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34385" y="286244"/>
            <a:ext cx="7515600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Goed, bewerkbaar sjabloon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749985" y="6219009"/>
            <a:ext cx="2829331" cy="361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sz="1100" u="sng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Hoe gedetailleerde Buyer Personas maken voor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sz="1100" u="sng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Jouw bedrijf [Gratis personasjabloon]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1525" y="774393"/>
            <a:ext cx="3148358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Empathie kaart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76582" y="1810106"/>
            <a:ext cx="3799919" cy="320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200" dirty="0" err="1">
                <a:solidFill>
                  <a:srgbClr val="161249"/>
                </a:solidFill>
                <a:latin typeface="RETDIV+Arial-ItalicMT"/>
                <a:cs typeface="RETDIV+Arial-ItalicMT"/>
              </a:rPr>
              <a:t>empathie</a:t>
            </a:r>
            <a:r>
              <a:rPr lang="de-DE" sz="2200" dirty="0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lang="de-DE" sz="2200" dirty="0" err="1">
                <a:solidFill>
                  <a:srgbClr val="161249"/>
                </a:solidFill>
                <a:latin typeface="RETDIV+Arial-ItalicMT"/>
                <a:cs typeface="RETDIV+Arial-ItalicMT"/>
              </a:rPr>
              <a:t>map</a:t>
            </a:r>
            <a:r>
              <a:rPr sz="2200" dirty="0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lang="de-DE"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endParaRPr sz="22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1525" y="2139515"/>
            <a:ext cx="3799919" cy="19620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samenwerkingshulpmiddel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dat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kan</a:t>
            </a:r>
            <a:r>
              <a:rPr lang="de-DE"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worden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 gebruikt om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een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diepere</a:t>
            </a:r>
            <a:r>
              <a:rPr lang="de-DE" sz="22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200" dirty="0" err="1">
                <a:solidFill>
                  <a:srgbClr val="161249"/>
                </a:solidFill>
                <a:latin typeface="JIKDKG+ArialMT"/>
                <a:cs typeface="JIKDKG+ArialMT"/>
              </a:rPr>
              <a:t>inzicht</a:t>
            </a: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 in onze klanten.</a:t>
            </a:r>
          </a:p>
          <a:p>
            <a:pPr marL="0" marR="0">
              <a:lnSpc>
                <a:spcPts val="2457"/>
              </a:lnSpc>
              <a:spcBef>
                <a:spcPts val="182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Net als een kopersprofiel,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een empathiekaart kan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91525" y="4101591"/>
            <a:ext cx="3799919" cy="6855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een groep gebruikers vertegenwoordigen,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sz="2200" dirty="0">
                <a:solidFill>
                  <a:srgbClr val="161249"/>
                </a:solidFill>
                <a:latin typeface="JIKDKG+ArialMT"/>
                <a:cs typeface="JIKDKG+ArialMT"/>
              </a:rPr>
              <a:t>zoals een klantsegment.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2888" y="329572"/>
            <a:ext cx="3814126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Empathie kaart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81848" y="2174414"/>
            <a:ext cx="3778288" cy="870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Een hulpmiddel om dieper inzicht te krijgen in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de behoeften/ervaring van de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doelgroep waarvoor je werkt.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81848" y="3271694"/>
            <a:ext cx="3723342" cy="596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Gebruik dit om je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doelen en pijnpunten van de persona.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85377" y="6277301"/>
            <a:ext cx="6171556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JIKDKG+ArialMT"/>
                <a:cs typeface="JIKDKG+ArialMT"/>
              </a:rPr>
              <a:t>Bron: Basisboek customer journey © 2018 Noordhoff uitgevers b.v.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06600" y="666678"/>
            <a:ext cx="8326290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Empathiekaart - Het creatieproces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5" y="377134"/>
            <a:ext cx="989396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Groepsactiviteit in de klas: maak een brede empathiekaart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5" y="1101308"/>
            <a:ext cx="10012396" cy="14619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Op te lossen managementprobleem: "Waarom zou iemand een nieuwe iPhone kopen?"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Voordat je met de oefening begint, heb je op zijn minst basiskennis nodig van je gebruikerssegmenten (bijv. Sally</a:t>
            </a:r>
            <a:r>
              <a:rPr lang="de-DE" sz="165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de student, Sean de jonge professional).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lang="de-DE" sz="1650" dirty="0">
                <a:solidFill>
                  <a:srgbClr val="FFFFFF"/>
                </a:solidFill>
                <a:latin typeface="JIKDKG+ArialMT"/>
                <a:cs typeface="JIKDKG+ArialMT"/>
              </a:rPr>
              <a:t>Je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 kunt deze sjabloon gebruiken</a:t>
            </a:r>
            <a:r>
              <a:rPr sz="1650" dirty="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:https://www.ijlan.nl/wp-content/uploads/2012/04/empathy-map-poster.pdf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Moedig iedereen aan om hun gedachten over elk van de kwadranten van de empathiekaart op te schrijven. </a:t>
            </a:r>
            <a:r>
              <a:rPr sz="1650" dirty="0" err="1">
                <a:solidFill>
                  <a:srgbClr val="FFFFFF"/>
                </a:solidFill>
                <a:latin typeface="JIKDKG+ArialMT"/>
                <a:cs typeface="JIKDKG+ArialMT"/>
              </a:rPr>
              <a:t>Bekijk</a:t>
            </a:r>
            <a:r>
              <a:rPr lang="de-DE" sz="165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de ingevulde empathiekaart en bespreek patronen en uitschieters.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20775" y="2678197"/>
            <a:ext cx="9893965" cy="19620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Kies een moderator, die vragen als deze zal stellen om teamleden te helpen zich een beter beeld te vormen van hun eigen </a:t>
            </a:r>
            <a:r>
              <a:rPr sz="1650" dirty="0" err="1">
                <a:solidFill>
                  <a:srgbClr val="FFFFFF"/>
                </a:solidFill>
                <a:latin typeface="JIKDKG+ArialMT"/>
                <a:cs typeface="JIKDKG+ArialMT"/>
              </a:rPr>
              <a:t>situatie</a:t>
            </a:r>
            <a:r>
              <a:rPr lang="de-DE" sz="1650" dirty="0">
                <a:solidFill>
                  <a:srgbClr val="FFFFFF"/>
                </a:solidFill>
                <a:latin typeface="JIKDKG+ArialMT"/>
                <a:cs typeface="JIKDKG+ArialMT"/>
              </a:rPr>
              <a:t>:</a:t>
            </a:r>
            <a:endParaRPr sz="1650" dirty="0">
              <a:solidFill>
                <a:srgbClr val="FFFFFF"/>
              </a:solidFill>
              <a:latin typeface="JIKDKG+ArialMT"/>
              <a:cs typeface="JIKDKG+ArialMT"/>
            </a:endParaRP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In welke omgeving gebruiken gebruikers je product?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Hebben ze plezier of willen ze dat het voorbij </a:t>
            </a:r>
            <a:r>
              <a:rPr sz="1650" spc="44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Hoe ziet hun leven eruit buiten het gebruik van het product?</a:t>
            </a:r>
          </a:p>
          <a:p>
            <a:pPr marL="0" marR="0">
              <a:lnSpc>
                <a:spcPts val="1843"/>
              </a:lnSpc>
              <a:spcBef>
                <a:spcPts val="13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Wat voor dag </a:t>
            </a:r>
            <a:r>
              <a:rPr sz="1650" spc="44" dirty="0">
                <a:solidFill>
                  <a:srgbClr val="FFFFFF"/>
                </a:solidFill>
                <a:latin typeface="JIKDKG+ArialMT" panose="020B0604020202020204"/>
                <a:cs typeface="Times New Roman"/>
              </a:rPr>
              <a:t>hebben</a:t>
            </a:r>
            <a:r>
              <a:rPr sz="1650" spc="4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ze?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Als al het andere faalt, probeer dan een rollenspel, waarbij één persoon de gebruiker "speelt", en stel hem vragen of </a:t>
            </a:r>
            <a:r>
              <a:rPr sz="1650" dirty="0" err="1">
                <a:solidFill>
                  <a:srgbClr val="FFFFFF"/>
                </a:solidFill>
                <a:latin typeface="JIKDKG+ArialMT" panose="020B0604020202020204"/>
                <a:cs typeface="JIKDKG+ArialMT"/>
              </a:rPr>
              <a:t>speel</a:t>
            </a:r>
            <a:r>
              <a:rPr lang="de-DE" sz="1650" dirty="0">
                <a:solidFill>
                  <a:srgbClr val="FFFFFF"/>
                </a:solidFill>
                <a:latin typeface="JIKDKG+ArialMT" panose="020B0604020202020204"/>
                <a:cs typeface="JIKDKG+ArialMT"/>
              </a:rPr>
              <a:t> </a:t>
            </a:r>
            <a:r>
              <a:rPr sz="1650" dirty="0">
                <a:solidFill>
                  <a:srgbClr val="FFFFFF"/>
                </a:solidFill>
                <a:latin typeface="JIKDKG+ArialMT" panose="020B0604020202020204"/>
                <a:cs typeface="JIKDKG+ArialMT"/>
              </a:rPr>
              <a:t>de rol van het product, door reacties uit te lokken.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5" y="4812955"/>
            <a:ext cx="9767637" cy="9489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Maak aan het einde van de sessie een samenvatting van wat er is geleerd. Is iemands mening veranderd? Is er </a:t>
            </a:r>
            <a:r>
              <a:rPr sz="1650" dirty="0" err="1">
                <a:solidFill>
                  <a:srgbClr val="FFFFFF"/>
                </a:solidFill>
                <a:latin typeface="JIKDKG+ArialMT"/>
                <a:cs typeface="JIKDKG+ArialMT"/>
              </a:rPr>
              <a:t>een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50" dirty="0" err="1">
                <a:solidFill>
                  <a:srgbClr val="FFFFFF"/>
                </a:solidFill>
                <a:latin typeface="JIKDKG+ArialMT"/>
                <a:cs typeface="JIKDKG+ArialMT"/>
              </a:rPr>
              <a:t>betere</a:t>
            </a:r>
            <a:r>
              <a:rPr lang="de-DE" sz="165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50" dirty="0" err="1">
                <a:solidFill>
                  <a:srgbClr val="FFFFFF"/>
                </a:solidFill>
                <a:latin typeface="JIKDKG+ArialMT"/>
                <a:cs typeface="JIKDKG+ArialMT"/>
              </a:rPr>
              <a:t>richting</a:t>
            </a: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 te gaan met het productontwerp? Waren de antwoorden gebaseerd op gegevens of pure veronderstellingen?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sz="1650" dirty="0">
                <a:solidFill>
                  <a:srgbClr val="FFFFFF"/>
                </a:solidFill>
                <a:latin typeface="JIKDKG+ArialMT"/>
                <a:cs typeface="JIKDKG+ArialMT"/>
              </a:rPr>
              <a:t>Deze antwoorden zijn deels de reden waarom je een empathiekaart hebt gemaakt.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95331" y="2790713"/>
            <a:ext cx="5652511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KLANTREIS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738278"/>
            <a:ext cx="4637609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Klantreis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34658" y="1347519"/>
            <a:ext cx="9798835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Er zijn veel verschillende illustraties - en zelfs termen - in klant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86825" y="1778091"/>
            <a:ext cx="2709718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reisbeschrijving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34658" y="2059735"/>
            <a:ext cx="10749974" cy="1480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Wat ze allemaal gemeen hebben is dat ze tot doel hebben het pad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te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beschrijven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dat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de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potentiële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 klant neemt bij het zoeken naar een oplossing voor zijn/haar behoeften.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34658" y="3572901"/>
            <a:ext cx="10461942" cy="1480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Bij contentmarketing is het de taak van de marketeer om </a:t>
            </a:r>
            <a:r>
              <a:rPr lang="de-DE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te</a:t>
            </a:r>
            <a:r>
              <a:rPr lang="nl-NL" sz="2400" dirty="0">
                <a:solidFill>
                  <a:srgbClr val="161249"/>
                </a:solidFill>
                <a:latin typeface="JIKDKG+ArialMT"/>
                <a:cs typeface="JIKDKG+ArialMT"/>
              </a:rPr>
              <a:t> bie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den die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de potentiële klant mee </a:t>
            </a:r>
            <a:r>
              <a:rPr lang="de-DE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neemt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door verschillende stadia van het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klanttraject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tot </a:t>
            </a:r>
            <a:r>
              <a:rPr lang="de-DE"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aan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koopreis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 en merkentrouw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34658" y="5086067"/>
            <a:ext cx="10965998" cy="9694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- In de volgende dia's zie je vier verschillende illustraties, </a:t>
            </a:r>
            <a:r>
              <a:rPr lang="nl-NL" sz="2400" dirty="0">
                <a:solidFill>
                  <a:srgbClr val="161249"/>
                </a:solidFill>
                <a:latin typeface="JIKDKG+ArialMT"/>
                <a:cs typeface="JIKDKG+ArialMT"/>
              </a:rPr>
              <a:t>die elk een ander gezichtspunt benadrukken.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lang="de-DE" dirty="0" err="1"/>
              <a:t>Zie</a:t>
            </a:r>
            <a:r>
              <a:rPr lang="de-DE" dirty="0"/>
              <a:t> 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je in </a:t>
            </a:r>
            <a:r>
              <a:rPr sz="2400" spc="62" dirty="0">
                <a:solidFill>
                  <a:srgbClr val="161249"/>
                </a:solidFill>
                <a:latin typeface="JIKDKG+ArialMT" panose="020B0604020202020204"/>
                <a:cs typeface="Times New Roman"/>
              </a:rPr>
              <a:t>allemaal</a:t>
            </a:r>
            <a:r>
              <a:rPr sz="2400" spc="62" dirty="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dezelfde logica?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0572" y="227802"/>
            <a:ext cx="9948301" cy="929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De Reis van de Koper (= Klantreis)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= </a:t>
            </a:r>
            <a:r>
              <a:rPr lang="nl-NL" sz="1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Proces dat kopers doorlopen om zich bewust te worden van een nieuw product of een nieuwe dienst, dit te overwegen en te besluiten om het aan te schaffen.</a:t>
            </a:r>
            <a:endParaRPr sz="16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85238" y="1514931"/>
            <a:ext cx="3125363" cy="7210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154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Bewustzijn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Potentiële klant wordt zich bewust van</a:t>
            </a:r>
          </a:p>
          <a:p>
            <a:pPr marL="202406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het probleem dat hij/zij moet oplossen.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701460" y="2236839"/>
            <a:ext cx="4023456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- Uitgaande reclame - ook via traditionele media!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782823" y="2730445"/>
            <a:ext cx="2956987" cy="9343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1031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Overweging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Potentiële klant weet wat</a:t>
            </a:r>
          </a:p>
          <a:p>
            <a:pPr marL="21449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het probleem is - nu is hij/zij op zoek</a:t>
            </a:r>
          </a:p>
          <a:p>
            <a:pPr marL="941387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voor oplossing.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701460" y="3459436"/>
            <a:ext cx="3549321" cy="537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- SEO, SEM</a:t>
            </a:r>
          </a:p>
          <a:p>
            <a:pPr marL="0" marR="0">
              <a:lnSpc>
                <a:spcPts val="1582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- Native advertising, marketing met invloed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469113" y="3924665"/>
            <a:ext cx="1623874" cy="13610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7968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Besluit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Potentiële klant</a:t>
            </a:r>
          </a:p>
          <a:p>
            <a:pPr marL="8890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is op zoek naar de</a:t>
            </a:r>
          </a:p>
          <a:p>
            <a:pPr marL="566737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beste</a:t>
            </a:r>
          </a:p>
          <a:p>
            <a:pPr marL="108743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product/dienst,</a:t>
            </a:r>
          </a:p>
          <a:p>
            <a:pPr marL="19843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met de beste deal.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701460" y="4745979"/>
            <a:ext cx="1080034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- Website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701460" y="4959339"/>
            <a:ext cx="1820927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JIKDKG+ArialMT"/>
                <a:cs typeface="JIKDKG+ArialMT"/>
              </a:rPr>
              <a:t>- Klantenservice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718712" y="5156701"/>
            <a:ext cx="3630161" cy="262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- Sociale netwerken ~ </a:t>
            </a:r>
            <a:r>
              <a:rPr sz="1400" dirty="0" err="1">
                <a:solidFill>
                  <a:srgbClr val="161249"/>
                </a:solidFill>
                <a:latin typeface="JIKDKG+ArialMT"/>
                <a:cs typeface="JIKDKG+ArialMT"/>
              </a:rPr>
              <a:t>mond-totmondreclame</a:t>
            </a:r>
            <a:endParaRPr sz="1400" dirty="0">
              <a:solidFill>
                <a:srgbClr val="161249"/>
              </a:solidFill>
              <a:latin typeface="JIKDKG+ArialMT"/>
              <a:cs typeface="JIKDKG+Arial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10543" y="5379035"/>
            <a:ext cx="992435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0000"/>
                </a:solidFill>
                <a:latin typeface="RAKUHV+Arial-BoldMT"/>
                <a:cs typeface="RAKUHV+Arial-BoldMT"/>
              </a:rPr>
              <a:t>Belangenbehartiging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718712" y="5370061"/>
            <a:ext cx="882650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JIKDKG+ArialMT"/>
                <a:cs typeface="JIKDKG+ArialMT"/>
              </a:rPr>
              <a:t>- Blogs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393988" y="5875370"/>
            <a:ext cx="3384613" cy="208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000000"/>
                </a:solidFill>
                <a:latin typeface="JIKDKG+ArialMT"/>
                <a:cs typeface="JIKDKG+ArialMT"/>
              </a:rPr>
              <a:t>Bron afbeeldingen: </a:t>
            </a:r>
            <a:r>
              <a:rPr sz="1200" u="sng" dirty="0">
                <a:solidFill>
                  <a:srgbClr val="000000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718712" y="5971504"/>
            <a:ext cx="1597321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u="sng" dirty="0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Verder lezen: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6718712" y="6215344"/>
            <a:ext cx="5076626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u="sng" dirty="0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https://www.crazyegg.com/blog/guides/buyers-journey/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19161" y="344449"/>
            <a:ext cx="8933836" cy="10130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INBOUND MARKETING METHODOLOGIE</a:t>
            </a:r>
          </a:p>
          <a:p>
            <a:pPr marL="0" marR="0">
              <a:lnSpc>
                <a:spcPts val="3888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3600" b="1" dirty="0">
                <a:solidFill>
                  <a:srgbClr val="161249"/>
                </a:solidFill>
                <a:latin typeface="GPAOKC+Arial-BoldItalicMT"/>
                <a:cs typeface="GPAOKC+Arial-BoldItalicMT"/>
              </a:rPr>
              <a:t>V</a:t>
            </a:r>
            <a:r>
              <a:rPr sz="3600" b="1" dirty="0">
                <a:solidFill>
                  <a:srgbClr val="161249"/>
                </a:solidFill>
                <a:latin typeface="GPAOKC+Arial-BoldItalicMT"/>
                <a:cs typeface="GPAOKC+Arial-BoldItalicMT"/>
              </a:rPr>
              <a:t>an een vreemde tot </a:t>
            </a:r>
            <a:r>
              <a:rPr sz="3600" b="1" dirty="0" err="1">
                <a:solidFill>
                  <a:srgbClr val="161249"/>
                </a:solidFill>
                <a:latin typeface="GPAOKC+Arial-BoldItalicMT"/>
                <a:cs typeface="GPAOKC+Arial-BoldItalicMT"/>
              </a:rPr>
              <a:t>een</a:t>
            </a:r>
            <a:r>
              <a:rPr sz="3600" b="1" dirty="0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sz="3600" b="1" dirty="0" err="1">
                <a:solidFill>
                  <a:srgbClr val="161249"/>
                </a:solidFill>
                <a:latin typeface="GPAOKC+Arial-BoldItalicMT"/>
                <a:cs typeface="GPAOKC+Arial-BoldItalicMT"/>
              </a:rPr>
              <a:t>tro</a:t>
            </a:r>
            <a:r>
              <a:rPr lang="de-DE" sz="3600" b="1" dirty="0" err="1">
                <a:solidFill>
                  <a:srgbClr val="161249"/>
                </a:solidFill>
                <a:latin typeface="GPAOKC+Arial-BoldItalicMT"/>
                <a:cs typeface="GPAOKC+Arial-BoldItalicMT"/>
              </a:rPr>
              <a:t>uw</a:t>
            </a:r>
            <a:r>
              <a:rPr sz="3600" b="1" dirty="0">
                <a:solidFill>
                  <a:srgbClr val="161249"/>
                </a:solidFill>
                <a:latin typeface="GPAOKC+Arial-BoldItalicMT"/>
                <a:cs typeface="GPAOKC+Arial-BoldItalicMT"/>
              </a:rPr>
              <a:t>e promotor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24932" y="1647733"/>
            <a:ext cx="3769672" cy="20774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Succesvol inkomend</a:t>
            </a:r>
          </a:p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marketingstrategie</a:t>
            </a:r>
          </a:p>
          <a:p>
            <a:pPr marL="0" marR="0">
              <a:lnSpc>
                <a:spcPts val="3240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die zich </a:t>
            </a:r>
            <a:r>
              <a:rPr sz="30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bezighoudt</a:t>
            </a: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met</a:t>
            </a:r>
            <a:r>
              <a:rPr lang="de-DE"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sz="30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gesprek</a:t>
            </a:r>
            <a:r>
              <a:rPr lang="de-DE"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en</a:t>
            </a: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met</a:t>
            </a:r>
          </a:p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potentiële klanten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12360" y="5446084"/>
            <a:ext cx="5531767" cy="744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Engagement bouwt banden op met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een klant.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980937" y="6396674"/>
            <a:ext cx="3101627" cy="1941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sz="1100" dirty="0">
                <a:solidFill>
                  <a:srgbClr val="000000"/>
                </a:solidFill>
                <a:latin typeface="JIKDKG+ArialMT"/>
                <a:cs typeface="JIKDKG+ArialMT"/>
              </a:rPr>
              <a:t>Afbeeldingsbron: Campaign Creators op Unsplash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95331" y="3309038"/>
            <a:ext cx="4889076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INHOUD MISSIE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494745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Inhoud missie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9285" y="1689337"/>
            <a:ext cx="10301005" cy="565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Bij het maken van een inhoudsmissie moet je nadenken over hoe je je buyer persona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kunt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helpen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met uw inhoud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31225" y="2326652"/>
            <a:ext cx="4938560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Wat zijn zijn/haar problemen / pijnpunten?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31225" y="2570492"/>
            <a:ext cx="10257825" cy="565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Wat zijn zijn/haar doelen en hoe kan jouw inhoud hem/haar helpen die te bereiken?</a:t>
            </a:r>
          </a:p>
          <a:p>
            <a:pPr marL="0" marR="0">
              <a:lnSpc>
                <a:spcPts val="1919"/>
              </a:lnSpc>
              <a:spcBef>
                <a:spcPts val="5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● maak eerst een trefwoordenanalyse en neem die trefwoorden op in je inhoudsmissie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556012"/>
            <a:ext cx="1633939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Bijvoorbeeld: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926852"/>
            <a:ext cx="10480327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Onze contentmissie is om onze buyer personas te helpen bij hun wervingsuitdagingen. We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bieden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nuttige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tips, informatie en inhoud over hoe u de beste mensen kunt vinden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aannemen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naar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 open posities.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785372"/>
            <a:ext cx="7038583" cy="282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trefwoorden: werven, hoe vind ik de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beste</a:t>
            </a:r>
            <a:r>
              <a:rPr lang="de-DE" sz="20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000" dirty="0" err="1">
                <a:solidFill>
                  <a:srgbClr val="161249"/>
                </a:solidFill>
                <a:latin typeface="JIKDKG+ArialMT"/>
                <a:cs typeface="JIKDKG+ArialMT"/>
              </a:rPr>
              <a:t>werknemers</a:t>
            </a:r>
            <a:r>
              <a:rPr sz="2000" dirty="0">
                <a:solidFill>
                  <a:srgbClr val="161249"/>
                </a:solidFill>
                <a:latin typeface="JIKDKG+ArialMT"/>
                <a:cs typeface="JIKDKG+ArialMT"/>
              </a:rPr>
              <a:t>?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49081" y="1635105"/>
            <a:ext cx="2319225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Maar onthoud!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9080" y="2013723"/>
            <a:ext cx="5146920" cy="23467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Inbound marketing </a:t>
            </a:r>
            <a:r>
              <a:rPr lang="de-DE"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sluit</a:t>
            </a:r>
            <a:endParaRPr sz="24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outbound marketing 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ctiviteiten</a:t>
            </a: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lang="de-DE"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niet</a:t>
            </a: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lang="de-DE"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uit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. Alleen een combinatie van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d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eze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twee 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strategieën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z</a:t>
            </a: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al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een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belangrijk</a:t>
            </a:r>
            <a:endParaRPr sz="24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voordeel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lang="de-DE"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bieden</a:t>
            </a: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bij</a:t>
            </a: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het </a:t>
            </a:r>
            <a:r>
              <a:rPr sz="2400" b="1" dirty="0" err="1">
                <a:solidFill>
                  <a:srgbClr val="161249"/>
                </a:solidFill>
                <a:latin typeface="RAKUHV+Arial-BoldMT"/>
                <a:cs typeface="RAKUHV+Arial-BoldMT"/>
              </a:rPr>
              <a:t>bouwen</a:t>
            </a:r>
            <a:r>
              <a:rPr lang="de-DE"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 van</a:t>
            </a:r>
            <a:endParaRPr sz="2400" b="1" dirty="0">
              <a:solidFill>
                <a:srgbClr val="161249"/>
              </a:solidFill>
              <a:latin typeface="RAKUHV+Arial-BoldMT"/>
              <a:cs typeface="RAKUHV+Arial-Bold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9199" y="4360519"/>
            <a:ext cx="4671313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concurrentievermogen van bedrijven.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3137174" y="1945706"/>
            <a:ext cx="4634166" cy="7191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5. </a:t>
            </a:r>
            <a:r>
              <a:rPr sz="4800" b="1" spc="-18" dirty="0">
                <a:solidFill>
                  <a:srgbClr val="161249"/>
                </a:solidFill>
                <a:latin typeface="RAKUHV+Arial-BoldMT"/>
                <a:cs typeface="RAKUHV+Arial-BoldMT"/>
              </a:rPr>
              <a:t>Opdrachten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431704" y="2664843"/>
            <a:ext cx="4926786" cy="10643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527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is sectie omvat ook de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klassikale</a:t>
            </a:r>
            <a:r>
              <a:rPr lang="de-DE" sz="24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JIKDKG+ArialMT"/>
                <a:cs typeface="JIKDKG+ArialMT"/>
              </a:rPr>
              <a:t>ctiviteiten</a:t>
            </a:r>
            <a:r>
              <a:rPr sz="2400" dirty="0">
                <a:solidFill>
                  <a:srgbClr val="161249"/>
                </a:solidFill>
                <a:latin typeface="JIKDKG+ArialMT"/>
                <a:cs typeface="JIKDKG+ArialMT"/>
              </a:rPr>
              <a:t>, die eerder zijn gepresenteerd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6" y="523960"/>
            <a:ext cx="8165788" cy="8620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Individuele toewijzing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verschil tussen in- en outbound 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2" y="1576646"/>
            <a:ext cx="939047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STAP 1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2202" y="1849261"/>
            <a:ext cx="3493786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Zoek naar twee organisaties of merken.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12202" y="2338646"/>
            <a:ext cx="939047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STAP 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12202" y="2611262"/>
            <a:ext cx="5435972" cy="6924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En gebruik voorbeelden van sociale contentmarketing om te laten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zien</a:t>
            </a: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 hoe</a:t>
            </a:r>
            <a:r>
              <a:rPr lang="de-DE" sz="16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een</a:t>
            </a: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 merk respectievelijk inbound of outbound marketing gebruikt.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12202" y="3374966"/>
            <a:ext cx="939047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STAP 3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12202" y="3647582"/>
            <a:ext cx="5468925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Toon deze voorbeelden (schermafbeeldingen) in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een</a:t>
            </a: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Powerpoint</a:t>
            </a:r>
            <a:r>
              <a:rPr lang="de-DE" sz="16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presentatie</a:t>
            </a: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 (maximaal 6 dia's) Onderbouw je </a:t>
            </a:r>
            <a:r>
              <a:rPr sz="1600" dirty="0" err="1">
                <a:solidFill>
                  <a:srgbClr val="FFFFFF"/>
                </a:solidFill>
                <a:latin typeface="JIKDKG+ArialMT"/>
                <a:cs typeface="JIKDKG+ArialMT"/>
              </a:rPr>
              <a:t>keuzes</a:t>
            </a:r>
            <a:r>
              <a:rPr lang="de-DE" sz="16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in de opmerkingen hieronder en vergeet niet de bronnen te vermelden.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12202" y="4624646"/>
            <a:ext cx="939047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STAP 4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12202" y="4897261"/>
            <a:ext cx="5051111" cy="508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Vermeld op de laatste dia je leerresultaat, wat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sz="1600" dirty="0">
                <a:solidFill>
                  <a:srgbClr val="FFFFFF"/>
                </a:solidFill>
                <a:latin typeface="JIKDKG+ArialMT"/>
                <a:cs typeface="JIKDKG+ArialMT"/>
              </a:rPr>
              <a:t>inzicht(en) neem je mee na deze opdracht?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6" y="420859"/>
            <a:ext cx="4778454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Pre-cursus opdracht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0" y="1082240"/>
            <a:ext cx="9132271" cy="26476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-Wat is contentmarketing? Vertrouw op bronnen.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-Studenten moeten een eigen voorbeeld bedenken voorafgaand aan de cursus; kom met een voorbeeld voor contentmarketing dat</a:t>
            </a:r>
          </a:p>
          <a:p>
            <a:pPr marL="2286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die je interessant/succesvol vond en beargumenteer je keuze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-gebruik .pptx of .word in rapportage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JIKDKG+ArialMT"/>
                <a:cs typeface="JIKDKG+ArialMT"/>
              </a:rPr>
              <a:t>-bereid zijn om in de klas te bespreken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0776" y="525062"/>
            <a:ext cx="8647632" cy="8620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Groepsopdracht: Contentmarketing opbouwen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AKUHV+Arial-BoldMT"/>
                <a:cs typeface="RAKUHV+Arial-BoldMT"/>
              </a:rPr>
              <a:t>Strategie voor uw bedrijf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81252" y="1639498"/>
            <a:ext cx="9107236" cy="11164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0AB8B"/>
                </a:solidFill>
                <a:latin typeface="JIKDKG+ArialMT"/>
                <a:cs typeface="JIKDKG+ArialMT"/>
              </a:rPr>
              <a:t>1. </a:t>
            </a: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Bepaal een bedrijf waarvoor je een strategie ontwikkelt. Het kan BtoC of BtoB zijn.</a:t>
            </a:r>
          </a:p>
          <a:p>
            <a:pPr marL="288148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bedrijf. De belangrijkste elementen (1-4) van de strategie worden genoemd op dia 25.</a:t>
            </a:r>
          </a:p>
          <a:p>
            <a:pPr marL="0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sz="1800" dirty="0">
                <a:solidFill>
                  <a:srgbClr val="10AB8B"/>
                </a:solidFill>
                <a:latin typeface="JIKDKG+ArialMT"/>
                <a:cs typeface="JIKDKG+ArialMT"/>
              </a:rPr>
              <a:t>2. </a:t>
            </a: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Bouw een contentmarketingstrategie voor je bedrijf. . Bij het bouwen van koper</a:t>
            </a:r>
          </a:p>
          <a:p>
            <a:pPr marL="288148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persona's, doordenk en beantwoord deze vragen: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2201" y="2853095"/>
            <a:ext cx="4291923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Kruip in de huid van je persona koper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49063" y="3090833"/>
            <a:ext cx="7111017" cy="4211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- wat is zijn/haar pijnpunt of doel waarvoor hij/zij hulp zoekt?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49062" y="3410709"/>
            <a:ext cx="8779385" cy="341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- wat zijn stappen in zijn/haar reis en wat voor soort inhoud zou je </a:t>
            </a:r>
            <a:r>
              <a:rPr sz="1800" dirty="0" err="1">
                <a:solidFill>
                  <a:srgbClr val="FFFFFF"/>
                </a:solidFill>
                <a:latin typeface="JIKDKG+ArialMT"/>
                <a:cs typeface="JIKDKG+ArialMT"/>
              </a:rPr>
              <a:t>kunnen</a:t>
            </a:r>
            <a:r>
              <a:rPr lang="de-DE" sz="1800" dirty="0">
                <a:solidFill>
                  <a:srgbClr val="FFFFFF"/>
                </a:solidFill>
                <a:latin typeface="JIKDKG+ArialMT"/>
                <a:cs typeface="JIKDKG+ArialMT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JIKDKG+ArialMT"/>
                <a:cs typeface="JIKDKG+ArialMT"/>
              </a:rPr>
              <a:t>bieden</a:t>
            </a: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349063" y="3730585"/>
            <a:ext cx="6235215" cy="4211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- hoe bereik je (kanalen) hem/haar in verschillende stadia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12201" y="4004905"/>
            <a:ext cx="5788232" cy="945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6861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- hoe zou u conversie in verschillende stadia helpen</a:t>
            </a:r>
          </a:p>
          <a:p>
            <a:pPr marL="0" marR="0">
              <a:lnSpc>
                <a:spcPts val="2010"/>
              </a:lnSpc>
              <a:spcBef>
                <a:spcPts val="2118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Maak een klantreis voor je persona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330023" y="4997372"/>
            <a:ext cx="5788231" cy="8079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718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0AB8B"/>
                </a:solidFill>
                <a:latin typeface="JIKDKG+ArialMT"/>
                <a:cs typeface="JIKDKG+ArialMT"/>
              </a:rPr>
              <a:t>1. </a:t>
            </a: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Gebruik deze dia's en betrouwbare bronnen.</a:t>
            </a:r>
          </a:p>
          <a:p>
            <a:pPr marL="0" marR="0">
              <a:lnSpc>
                <a:spcPts val="2010"/>
              </a:lnSpc>
              <a:spcBef>
                <a:spcPts val="2309"/>
              </a:spcBef>
              <a:spcAft>
                <a:spcPts val="0"/>
              </a:spcAft>
            </a:pPr>
            <a:r>
              <a:rPr lang="de-DE" dirty="0">
                <a:solidFill>
                  <a:srgbClr val="10AB8B"/>
                </a:solidFill>
                <a:latin typeface="JIKDKG+ArialMT"/>
                <a:cs typeface="JIKDKG+ArialMT"/>
              </a:rPr>
              <a:t>2. </a:t>
            </a:r>
            <a:r>
              <a:rPr sz="1800" dirty="0" err="1">
                <a:solidFill>
                  <a:srgbClr val="FFFFFF"/>
                </a:solidFill>
                <a:latin typeface="JIKDKG+ArialMT"/>
                <a:cs typeface="JIKDKG+ArialMT"/>
              </a:rPr>
              <a:t>Formaat</a:t>
            </a:r>
            <a:r>
              <a:rPr sz="1800" dirty="0">
                <a:solidFill>
                  <a:srgbClr val="FFFFFF"/>
                </a:solidFill>
                <a:latin typeface="JIKDKG+ArialMT"/>
                <a:cs typeface="JIKDKG+ArialMT"/>
              </a:rPr>
              <a:t>: .doc of .pptx. Kwaliteit boven kwantiteit.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558440"/>
            <a:ext cx="7007521" cy="962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Beoordeling</a:t>
            </a:r>
          </a:p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sz="22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Bouw een contentmarketingstrategie voor je bedrijf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682946"/>
            <a:ext cx="883394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Faal: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141902"/>
            <a:ext cx="10146261" cy="364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De strategie is inferieur; de meeste elementen ontbreken en ze is niet gerelateerd aan contentmarketing.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879258"/>
            <a:ext cx="1101303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Pas: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253942"/>
            <a:ext cx="10016276" cy="6668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Strategie bevat enkele elementen, maar is niet helemaal logisch of realistisch.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Gebruik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van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bronnen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is beperkt.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4032446"/>
            <a:ext cx="2364655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0AB8B"/>
                </a:solidFill>
                <a:latin typeface="RAKUHV+Arial-BoldMT"/>
                <a:cs typeface="RAKUHV+Arial-BoldMT"/>
              </a:rPr>
              <a:t>Uitstekend: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491403"/>
            <a:ext cx="9451063" cy="7500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Strategie toont expertise en diepgaand begrip van inhoud</a:t>
            </a:r>
          </a:p>
          <a:p>
            <a:pPr marL="0" marR="0">
              <a:lnSpc>
                <a:spcPts val="2569"/>
              </a:lnSpc>
              <a:spcBef>
                <a:spcPts val="416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marketingstrategie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-368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598358"/>
            <a:ext cx="7326615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AKUHV+Arial-BoldMT"/>
                <a:cs typeface="RAKUHV+Arial-BoldMT"/>
              </a:rPr>
              <a:t>Belangrijke kennisgeving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76825" y="1409463"/>
            <a:ext cx="10430991" cy="16542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5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Het DEMS-materiaal is gericht op het verbeteren van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digitale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marketingvaardigheden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in het hoger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onderwijs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het begrijpen van de essentiële behoeften in organisaties. Je hebt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toegang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tot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uitgebreide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diaseries met klassikale activiteiten en opdrachten,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evenals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gedetailleerd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e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gebruiksaanwijzing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voor leerkracht.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76825" y="3078683"/>
            <a:ext cx="10414168" cy="16671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5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Opmerking: Het materiaal bevat inhoud en cijfers die van het internet zijn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gehaald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is dus onderhevig aan wijzigingen. De bronnen zijn aangekondigd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volgens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de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regels van fair use. De verantwoordelijkheid van de uitgever is beperkt tot de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originele</a:t>
            </a:r>
            <a:r>
              <a:rPr lang="de-DE" sz="2300" dirty="0">
                <a:solidFill>
                  <a:srgbClr val="161249"/>
                </a:solidFill>
                <a:latin typeface="JIKDKG+ArialMT"/>
                <a:cs typeface="JIKDKG+ArialMT"/>
              </a:rPr>
              <a:t>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materiaal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opgeslagen op www.dems.pro. Al het materiaal is geproduceerd voor open gebruik 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en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co-</a:t>
            </a:r>
            <a:r>
              <a:rPr sz="2300" dirty="0" err="1">
                <a:solidFill>
                  <a:srgbClr val="161249"/>
                </a:solidFill>
                <a:latin typeface="JIKDKG+ArialMT"/>
                <a:cs typeface="JIKDKG+ArialMT"/>
              </a:rPr>
              <a:t>gefinancierd</a:t>
            </a:r>
            <a:r>
              <a:rPr sz="2300" dirty="0">
                <a:solidFill>
                  <a:srgbClr val="161249"/>
                </a:solidFill>
                <a:latin typeface="JIKDKG+ArialMT"/>
                <a:cs typeface="JIKDKG+ArialMT"/>
              </a:rPr>
              <a:t> door Erasmus 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3250</Words>
  <Application>Microsoft Office PowerPoint</Application>
  <PresentationFormat>Breedbeeld</PresentationFormat>
  <Paragraphs>392</Paragraphs>
  <Slides>51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51</vt:i4>
      </vt:variant>
    </vt:vector>
  </HeadingPairs>
  <TitlesOfParts>
    <vt:vector size="59" baseType="lpstr">
      <vt:lpstr>JIKDKG+ArialMT</vt:lpstr>
      <vt:lpstr>GPAOKC+Arial-BoldItalicMT</vt:lpstr>
      <vt:lpstr>Times New Roman</vt:lpstr>
      <vt:lpstr>Calibri</vt:lpstr>
      <vt:lpstr>Arial</vt:lpstr>
      <vt:lpstr>RAKUHV+Arial-BoldMT</vt:lpstr>
      <vt:lpstr>RETDIV+Arial-ItalicMT</vt:lpstr>
      <vt:lpstr>Theme Office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Isabeau</dc:creator>
  <cp:keywords>, docId:440A60EAED5EE2D1B629BAE6AB2DC2A5</cp:keywords>
  <cp:lastModifiedBy>Isabeau Bywater</cp:lastModifiedBy>
  <cp:revision>9</cp:revision>
  <dcterms:modified xsi:type="dcterms:W3CDTF">2023-11-16T16:24:34Z</dcterms:modified>
</cp:coreProperties>
</file>