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7"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Lst>
  <p:sldSz cy="6858000" cx="12192000"/>
  <p:notesSz cx="6858000" cy="9144000"/>
  <p:embeddedFontLst>
    <p:embeddedFont>
      <p:font typeface="Roboto"/>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4" roundtripDataSignature="AMtx7mgSFa4wDTIKHTWxWNaNLUvNCcVfN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Roboto-bold.fntdata"/><Relationship Id="rId30" Type="http://schemas.openxmlformats.org/officeDocument/2006/relationships/font" Target="fonts/Roboto-regular.fntdata"/><Relationship Id="rId11" Type="http://schemas.openxmlformats.org/officeDocument/2006/relationships/slide" Target="slides/slide5.xml"/><Relationship Id="rId33" Type="http://schemas.openxmlformats.org/officeDocument/2006/relationships/font" Target="fonts/Roboto-boldItalic.fntdata"/><Relationship Id="rId10" Type="http://schemas.openxmlformats.org/officeDocument/2006/relationships/slide" Target="slides/slide4.xml"/><Relationship Id="rId32" Type="http://schemas.openxmlformats.org/officeDocument/2006/relationships/font" Target="fonts/Roboto-italic.fntdata"/><Relationship Id="rId13" Type="http://schemas.openxmlformats.org/officeDocument/2006/relationships/slide" Target="slides/slide7.xml"/><Relationship Id="rId12" Type="http://schemas.openxmlformats.org/officeDocument/2006/relationships/slide" Target="slides/slide6.xml"/><Relationship Id="rId34" Type="http://customschemas.google.com/relationships/presentationmetadata" Target="meta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23a7c626c93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5" name="Google Shape;295;g23a7c626c93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6" name="Google Shape;296;g23a7c626c93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23a77c18162_0_1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2" name="Google Shape;302;g23a77c18162_0_1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9" name="Google Shape;30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23a77c18162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6" name="Google Shape;316;g23a77c18162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
              <a:t>Sähköpostimarkkinoinnissa on erilaisia tavoitteita, joihin voidaan pyrkiä. SMART-tavoitteet ovat tärkeitä myös sähköpostimarkkinoinnissa.</a:t>
            </a:r>
            <a:endParaRPr/>
          </a:p>
        </p:txBody>
      </p:sp>
      <p:sp>
        <p:nvSpPr>
          <p:cNvPr id="317" name="Google Shape;317;g23a77c18162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3" name="Google Shape;32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rPr lang="fi"/>
              <a:t>Sähköpostimarkkinointi on yksi vanhimmista digitaalisen viestinnän muodoista, mutta se on edelleen yksi tehokkaimmista digitaalisista markkinointistrategioista. Data &amp; Marketing Associationin vuonna 2019 tekemän tutkimuksen mukaan sähköpostimarkkinoinnin </a:t>
            </a:r>
            <a:r>
              <a:rPr b="1" lang="fi"/>
              <a:t>ROI on 40 € jokaista käytettyä euroa kohden, </a:t>
            </a:r>
            <a:r>
              <a:rPr lang="fi"/>
              <a:t>mikä tekee siitä uskomattoman kustannustehokkaan tavan edistää liiketoiminnan tuloksia.</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rPr lang="fi"/>
              <a:t>Yksi sähköpostimarkkinoinnin tärkeimmistä eduista on se, että se on tehokas sisältömarkkinointikanava, joka </a:t>
            </a:r>
            <a:r>
              <a:rPr b="1" lang="fi"/>
              <a:t>voi lisätä liikennettä verkkosivustollesi </a:t>
            </a:r>
            <a:r>
              <a:rPr lang="fi"/>
              <a:t>tai verkkokauppa-alustallesi. Lisäksi sähköpostikampanjoita on helppo testata ja kehittää niiden suorituskyvyn optimoimiseksi. </a:t>
            </a:r>
            <a:r>
              <a:rPr b="1" lang="fi"/>
              <a:t>Hyödyntämällä segmentointia ja ottamalla huomioon asiakkaiden ostopolut </a:t>
            </a:r>
            <a:r>
              <a:rPr lang="fi"/>
              <a:t>sähköposti on keino olla vuorovaikutuksessa asiakkaiden kanssa ja luoda heille yksilöllistä lisäarvoa oikealla hetkellä.</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rPr lang="fi"/>
              <a:t>Sähköposti on myös kanava, jota asiakkaat käyttävät päivittäin, joten se on luotettava tapa tavoittaa heidät reaaliajassa, erityisesti älypuhelimilla. Näin voit toimittaa yleisöllesi ajankohtaista ja merkityksellistä sisältöä, mikä lisää todennäköisyyttä, että he sitoutuvat brändiisi.</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rPr lang="fi"/>
              <a:t>Sähköpostimarkkinoinnin etu on myös se, että sitä on helppo mitata ja optimoida. Voit seurata avaamisprosenttia, klikkausprosenttia ja konversiolukuja, jotta voit tarkentaa lähestymistapaa ja saada ajan mittaan parempia tuloksia. Sähköpostimarkkinointi lisää myös brändin tunnettuutta pitämällä brändisi tilaajien mielessä.</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rPr lang="fi"/>
              <a:t>Sähköpostimarkkinointi on skaalautuvaa, mikä tarkoittaa, että voit käyttää samaa sisältöä muissa kanavissa, kuten sosiaalisessa mediassa, ja päinvastoin. Tämä tekee siitä kustannustehokkaan tavan lisätä tavoittavuutta ja sitouttaa yleisösi useissa eri yhteyspisteissä. Kaiken kaikkiaan sähköpostimarkkinointi on tehokas väline, jolla voit edistää liiketoiminnan tuloksia ja rakentaa suhteita yleisöösi.</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15000"/>
              </a:lnSpc>
              <a:spcBef>
                <a:spcPts val="0"/>
              </a:spcBef>
              <a:spcAft>
                <a:spcPts val="0"/>
              </a:spcAft>
              <a:buClr>
                <a:schemeClr val="dk1"/>
              </a:buClr>
              <a:buSzPts val="1100"/>
              <a:buFont typeface="Arial"/>
              <a:buNone/>
            </a:pPr>
            <a:r>
              <a:t/>
            </a:r>
            <a:endParaRPr sz="1100">
              <a:latin typeface="Roboto"/>
              <a:ea typeface="Roboto"/>
              <a:cs typeface="Roboto"/>
              <a:sym typeface="Roboto"/>
            </a:endParaRPr>
          </a:p>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9" name="Google Shape;329;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fi"/>
              <a:t>Sähköpostimarkkinointialusta on ohjelmisto tai verkkopohjainen työkalu, jonka avulla voit luoda, lähettää ja hallita sähköpostimarkkinointikampanjoita.</a:t>
            </a:r>
            <a:endParaRPr/>
          </a:p>
          <a:p>
            <a:pPr indent="0" lvl="0" marL="0" rtl="0" algn="l">
              <a:lnSpc>
                <a:spcPct val="100000"/>
              </a:lnSpc>
              <a:spcBef>
                <a:spcPts val="0"/>
              </a:spcBef>
              <a:spcAft>
                <a:spcPts val="0"/>
              </a:spcAft>
              <a:buClr>
                <a:schemeClr val="dk1"/>
              </a:buClr>
              <a:buSzPts val="1100"/>
              <a:buFont typeface="Arial"/>
              <a:buNone/>
            </a:pPr>
            <a:r>
              <a:rPr lang="fi"/>
              <a:t>MailChimp on suosittu sähköpostimarkkinointialusta, joka tarjoaa käyttäjäystävällisen käyttöliittymän ja useita ominaisuuksia, kuten sähköpostien automatisointia, malleja ja analytiikkaa.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
              <a:t>Ennen kuin aloitat sähköpostimarkkinointikampanjan, on tärkeää määrittää tavoitteet ja kohderyhmä.</a:t>
            </a:r>
            <a:endParaRPr/>
          </a:p>
          <a:p>
            <a:pPr indent="0" lvl="0" marL="0" rtl="0" algn="l">
              <a:lnSpc>
                <a:spcPct val="100000"/>
              </a:lnSpc>
              <a:spcBef>
                <a:spcPts val="0"/>
              </a:spcBef>
              <a:spcAft>
                <a:spcPts val="0"/>
              </a:spcAft>
              <a:buClr>
                <a:schemeClr val="dk1"/>
              </a:buClr>
              <a:buSzPts val="1100"/>
              <a:buFont typeface="Arial"/>
              <a:buNone/>
            </a:pPr>
            <a:r>
              <a:rPr lang="fi"/>
              <a:t>Määrittele, mitä haluat saavuttaa kampanjallasi (esim. lisätä myyntiä, lisätä brändin tunnettuutta, mainostaa uutta tuotetta) ja ketkä ovat ihanneasiakkaitasi.</a:t>
            </a:r>
            <a:endParaRPr/>
          </a:p>
          <a:p>
            <a:pPr indent="0" lvl="0" marL="0" rtl="0" algn="l">
              <a:lnSpc>
                <a:spcPct val="100000"/>
              </a:lnSpc>
              <a:spcBef>
                <a:spcPts val="0"/>
              </a:spcBef>
              <a:spcAft>
                <a:spcPts val="0"/>
              </a:spcAft>
              <a:buClr>
                <a:schemeClr val="dk1"/>
              </a:buClr>
              <a:buSzPts val="1100"/>
              <a:buFont typeface="Arial"/>
              <a:buNone/>
            </a:pPr>
            <a:r>
              <a:rPr lang="fi"/>
              <a:t>Laadukkaan sähköpostilistan luominen on tärkeää menestyksekkään sähköpostimarkkinoinnin kannalta. Sähköpostilista = vastaanottajaluettelo.</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
              <a:t>Harkitse eri tapoja kerätä sähköpostiosoitteita, esimerkiksi verkkosivuston, sosiaalisen median tai tapahtumien kautta.</a:t>
            </a:r>
            <a:endParaRPr/>
          </a:p>
          <a:p>
            <a:pPr indent="0" lvl="0" marL="0" rtl="0" algn="l">
              <a:lnSpc>
                <a:spcPct val="100000"/>
              </a:lnSpc>
              <a:spcBef>
                <a:spcPts val="0"/>
              </a:spcBef>
              <a:spcAft>
                <a:spcPts val="0"/>
              </a:spcAft>
              <a:buClr>
                <a:schemeClr val="dk1"/>
              </a:buClr>
              <a:buSzPts val="1100"/>
              <a:buFont typeface="Arial"/>
              <a:buNone/>
            </a:pPr>
            <a:r>
              <a:rPr lang="fi"/>
              <a:t>Varmista, että saat tilaajiltasi luvan (GDPR-säännöt, katso dia 9) ja tarjoa heille kannustin, kuten alennus.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
              <a:t>Sähköpostimallisi on oltava visuaalisesti houkutteleva, helppolukuinen ja mobiiliystävällinen.</a:t>
            </a:r>
            <a:endParaRPr/>
          </a:p>
          <a:p>
            <a:pPr indent="0" lvl="0" marL="0" rtl="0" algn="l">
              <a:lnSpc>
                <a:spcPct val="100000"/>
              </a:lnSpc>
              <a:spcBef>
                <a:spcPts val="0"/>
              </a:spcBef>
              <a:spcAft>
                <a:spcPts val="0"/>
              </a:spcAft>
              <a:buClr>
                <a:schemeClr val="dk1"/>
              </a:buClr>
              <a:buSzPts val="1100"/>
              <a:buFont typeface="Arial"/>
              <a:buNone/>
            </a:pPr>
            <a:r>
              <a:rPr lang="fi"/>
              <a:t>Voit joko rakentaa oman mallin raahaa ja pudota -editorilla tai käyttää sähköpostimarkkinointijärjestelmän tarjoamaa valmista mallia.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
              <a:t>Kun suunnittelet sähköpostia, ota huomioon tavoitteesi ja kohderyhmäsi ja varmista, että se sisältää kiinnostavaa sisältöä ja visuaalista materiaalia.</a:t>
            </a:r>
            <a:endParaRPr/>
          </a:p>
          <a:p>
            <a:pPr indent="0" lvl="0" marL="0" rtl="0" algn="l">
              <a:lnSpc>
                <a:spcPct val="100000"/>
              </a:lnSpc>
              <a:spcBef>
                <a:spcPts val="0"/>
              </a:spcBef>
              <a:spcAft>
                <a:spcPts val="0"/>
              </a:spcAft>
              <a:buClr>
                <a:schemeClr val="dk1"/>
              </a:buClr>
              <a:buSzPts val="1100"/>
              <a:buFont typeface="Arial"/>
              <a:buNone/>
            </a:pPr>
            <a:r>
              <a:rPr lang="fi"/>
              <a:t>Sähköpostin lähettämisen jälkeen on tärkeää mitata sen tehokkuutta ja tehdä parannuksia tulevia kampanjoita varten.</a:t>
            </a:r>
            <a:endParaRPr/>
          </a:p>
          <a:p>
            <a:pPr indent="0" lvl="0" marL="0" rtl="0" algn="l">
              <a:lnSpc>
                <a:spcPct val="100000"/>
              </a:lnSpc>
              <a:spcBef>
                <a:spcPts val="0"/>
              </a:spcBef>
              <a:spcAft>
                <a:spcPts val="0"/>
              </a:spcAft>
              <a:buClr>
                <a:schemeClr val="dk1"/>
              </a:buClr>
              <a:buSzPts val="1100"/>
              <a:buFont typeface="Arial"/>
              <a:buNone/>
            </a:pPr>
            <a:r>
              <a:rPr lang="fi"/>
              <a:t>Seuraa analytiikan avulla sellaisia mittareita kuin avausprosentti, klikkausprosentti ja konversiot.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
              <a:t>Tee A/B-testausta vertaillaksesi sähköpostisi eri elementtejä, kuten otsikkotekstejä tai toimintakutsuja, ja katso, mikä toimii parhaiten.</a:t>
            </a:r>
            <a:endParaRPr/>
          </a:p>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23a77c18162_0_4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g23a77c18162_0_45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
              <a:t>Opt-in-lomake on lomake, jonka avulla verkkosivuston tai aloitussivun kävijät voivat tilata sähköpostilistan tai uutiskirjeen. Lomakkeella kysytään yleensä kävijän nimi ja sähköpostiosoite, ja se voi sisältää muita kenttiä yrityksen tarpeiden mukaan. Termi "opt-in" viittaa prosessiin, jossa tilaajalta saadaan nimenomainen suostumus saada yrityksen mainossähköposteja tai uutiskirjeitä. </a:t>
            </a:r>
            <a:endParaRPr/>
          </a:p>
        </p:txBody>
      </p:sp>
      <p:sp>
        <p:nvSpPr>
          <p:cNvPr id="336" name="Google Shape;336;g23a77c18162_0_45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23a77c18162_0_4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2" name="Google Shape;342;g23a77c18162_0_46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3" name="Google Shape;343;g23a77c18162_0_46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23a77c18162_0_4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9" name="Google Shape;349;g23a77c18162_0_46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fi"/>
              <a:t>Yritys voi esimerkiksi segmentoida sähköpostilistansa aiemman ostohistorian perusteella ja lähettää kampanjoita tai tuotesuosituksia aiempien ostojen perusteella. Vaihtoehtoisesti yritys voi segmentoida sähköpostilistansa sijainnin mukaan ja lähettää kohdennettuja viestejä paikallisista tapahtumista tai kampanjoista.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fi"/>
              <a:t>Käyttämällä asiakassegmentointia sähköpostimarkkinoinnissa yritykset voivat parantaa sähköpostiensa avausprosenttia, klikkausprosenttia ja viime kädessä konversioita. Lisäksi lähettämällä relevantimpia ja kohdennetumpia sähköpostiviestejä yritykset voivat myös parantaa asiakastyytyväisyyttä ja -uskollisuutta.</a:t>
            </a:r>
            <a:endParaRPr/>
          </a:p>
          <a:p>
            <a:pPr indent="0" lvl="0" marL="0" rtl="0" algn="l">
              <a:lnSpc>
                <a:spcPct val="100000"/>
              </a:lnSpc>
              <a:spcBef>
                <a:spcPts val="0"/>
              </a:spcBef>
              <a:spcAft>
                <a:spcPts val="0"/>
              </a:spcAft>
              <a:buSzPts val="1400"/>
              <a:buNone/>
            </a:pPr>
            <a:r>
              <a:t/>
            </a:r>
            <a:endParaRPr/>
          </a:p>
        </p:txBody>
      </p:sp>
      <p:sp>
        <p:nvSpPr>
          <p:cNvPr id="350" name="Google Shape;350;g23a77c18162_0_46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23a77c18162_0_47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6" name="Google Shape;356;g23a77c18162_0_47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
              <a:t>Yleisesti ottaen kirjekuoren sisällön ja rungon sisällön tulisi toimia yhdessä luodakseen yhtenäisen ja tehokkaan sähköpostimarkkinointiviestin.</a:t>
            </a:r>
            <a:endParaRPr/>
          </a:p>
        </p:txBody>
      </p:sp>
      <p:sp>
        <p:nvSpPr>
          <p:cNvPr id="357" name="Google Shape;357;g23a77c18162_0_47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23a77c18162_0_98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3" name="Google Shape;363;g23a77c18162_0_98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4" name="Google Shape;364;g23a77c18162_0_98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3a77c18162_0_98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g23a77c18162_0_98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
              <a:t>Uutiskirjeen rakenne voi vaihdella käyttötarkoituksen ja kohderyhmän mukaan, mutta nämä ovat yleisimpiä elementtejä, jotka usein sisällytetään uutiskirjeeseen.</a:t>
            </a:r>
            <a:endParaRPr/>
          </a:p>
        </p:txBody>
      </p:sp>
      <p:sp>
        <p:nvSpPr>
          <p:cNvPr id="371" name="Google Shape;371;g23a77c18162_0_98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23a77c18162_0_9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7" name="Google Shape;377;g23a77c18162_0_9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fi"/>
              <a:t>Seuraamalla näitä tunnuslukuja voit optimoida sähköpostimarkkinointikampanjasi parempien tulosten ja suuremman ROI:n saavuttamiseksi.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400"/>
              <a:buNone/>
            </a:pPr>
            <a:r>
              <a:t/>
            </a:r>
            <a:endParaRPr/>
          </a:p>
        </p:txBody>
      </p:sp>
      <p:sp>
        <p:nvSpPr>
          <p:cNvPr id="378" name="Google Shape;378;g23a77c18162_0_93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23a77c18162_0_9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4" name="Google Shape;384;g23a77c18162_0_92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
              <a:t>Näitä ohjeita noudattamalla voit suunnitella tehokkaan sähköpostikampanjan, joka sitouttaa yleisösi, edistää konversioita ja täyttää liiketoimintasi tavoitteet.</a:t>
            </a:r>
            <a:endParaRPr/>
          </a:p>
        </p:txBody>
      </p:sp>
      <p:sp>
        <p:nvSpPr>
          <p:cNvPr id="385" name="Google Shape;385;g23a77c18162_0_92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23a77c18162_0_99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1" name="Google Shape;391;g23a77c18162_0_99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2" name="Google Shape;392;g23a77c18162_0_99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g23a77c18162_0_30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8" name="Google Shape;398;g23a77c18162_0_30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g23a77c18162_0_10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4" name="Google Shape;404;g23a77c18162_0_10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g23a77c18162_0_96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0" name="Google Shape;410;g23a77c18162_0_9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rPr lang="fi"/>
              <a:t>Mailchimp on suosittu sähköpostimarkkinointityökalu, koska se tarjoaa laajan valikoiman ominaisuuksia, jotka ovat helppokäyttöisiä, mikä tekee siitä erinomaisen vaihtoehdon aloittelijoille.  Mailchimpillä on käyttäjäystävällinen käyttöliittymä, jossa on helppo navigoida, joten sähköpostien luominen ja lähettäminen sekä sähköpostilistan hallinta on helppoa. Se tarjoaa useita valmiita sähköpostimalleja, joita voit muokata brändisi ja viestisi mukaan, jolloin säästät aikaa ja vaivaa verrattuna siihen, että suunnitelisit mallin alusta asti itse.</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g23a77c18162_0_97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6" name="Google Shape;416;g23a77c18162_0_97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23a77c18162_0_6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2" name="Google Shape;422;g23a77c18162_0_6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23a77c18162_0_77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
              <a:t>Tämä tehtävä voidaan tehdä joko yksilö- tai ryhmätyönä. </a:t>
            </a:r>
            <a:endParaRPr/>
          </a:p>
          <a:p>
            <a:pPr indent="0" lvl="0" marL="0" rtl="0" algn="l">
              <a:lnSpc>
                <a:spcPct val="100000"/>
              </a:lnSpc>
              <a:spcBef>
                <a:spcPts val="0"/>
              </a:spcBef>
              <a:spcAft>
                <a:spcPts val="0"/>
              </a:spcAft>
              <a:buSzPts val="1400"/>
              <a:buNone/>
            </a:pPr>
            <a:r>
              <a:t/>
            </a:r>
            <a:endParaRPr/>
          </a:p>
        </p:txBody>
      </p:sp>
      <p:sp>
        <p:nvSpPr>
          <p:cNvPr id="427" name="Google Shape;427;g23a77c18162_0_77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g27913bc1fd5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3" name="Google Shape;433;g27913bc1fd5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4" name="Google Shape;434;g27913bc1fd5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fi"/>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6.jpg"/><Relationship Id="rId6" Type="http://schemas.openxmlformats.org/officeDocument/2006/relationships/image" Target="../media/image4.png"/><Relationship Id="rId7" Type="http://schemas.openxmlformats.org/officeDocument/2006/relationships/image" Target="../media/image21.png"/><Relationship Id="rId8"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4.png"/><Relationship Id="rId4" Type="http://schemas.openxmlformats.org/officeDocument/2006/relationships/image" Target="../media/image11.png"/><Relationship Id="rId5"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5.png"/><Relationship Id="rId7" Type="http://schemas.openxmlformats.org/officeDocument/2006/relationships/image" Target="../media/image14.png"/><Relationship Id="rId8"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5.png"/><Relationship Id="rId4"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5.png"/><Relationship Id="rId7" Type="http://schemas.openxmlformats.org/officeDocument/2006/relationships/image" Target="../media/image14.png"/><Relationship Id="rId8"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0.jpg"/><Relationship Id="rId3" Type="http://schemas.openxmlformats.org/officeDocument/2006/relationships/image" Target="../media/image5.png"/><Relationship Id="rId4" Type="http://schemas.openxmlformats.org/officeDocument/2006/relationships/image" Target="../media/image14.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6.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jp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6.jpg"/><Relationship Id="rId6" Type="http://schemas.openxmlformats.org/officeDocument/2006/relationships/image" Target="../media/image4.png"/><Relationship Id="rId7" Type="http://schemas.openxmlformats.org/officeDocument/2006/relationships/image" Target="../media/image21.png"/><Relationship Id="rId8"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png"/><Relationship Id="rId3" Type="http://schemas.openxmlformats.org/officeDocument/2006/relationships/image" Target="../media/image14.png"/><Relationship Id="rId4" Type="http://schemas.openxmlformats.org/officeDocument/2006/relationships/image" Target="../media/image11.png"/><Relationship Id="rId5"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6.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0.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9.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0.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9.jpg"/><Relationship Id="rId3" Type="http://schemas.openxmlformats.org/officeDocument/2006/relationships/image" Target="../media/image14.png"/><Relationship Id="rId4"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4.png"/><Relationship Id="rId3" Type="http://schemas.openxmlformats.org/officeDocument/2006/relationships/image" Target="../media/image11.png"/><Relationship Id="rId4" Type="http://schemas.openxmlformats.org/officeDocument/2006/relationships/image" Target="../media/image5.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6.jpg"/><Relationship Id="rId3" Type="http://schemas.openxmlformats.org/officeDocument/2006/relationships/image" Target="../media/image6.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14.png"/><Relationship Id="rId7" Type="http://schemas.openxmlformats.org/officeDocument/2006/relationships/image" Target="../media/image1.png"/><Relationship Id="rId8"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2" name="Shape 12"/>
        <p:cNvGrpSpPr/>
        <p:nvPr/>
      </p:nvGrpSpPr>
      <p:grpSpPr>
        <a:xfrm>
          <a:off x="0" y="0"/>
          <a:ext cx="0" cy="0"/>
          <a:chOff x="0" y="0"/>
          <a:chExt cx="0" cy="0"/>
        </a:xfrm>
      </p:grpSpPr>
      <p:sp>
        <p:nvSpPr>
          <p:cNvPr id="13" name="Google Shape;13;p10"/>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4" name="Google Shape;14;p10"/>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15" name="Google Shape;15;p10"/>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16" name="Google Shape;16;p10"/>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7" name="Google Shape;17;p10"/>
          <p:cNvPicPr preferRelativeResize="0"/>
          <p:nvPr/>
        </p:nvPicPr>
        <p:blipFill rotWithShape="1">
          <a:blip r:embed="rId4">
            <a:alphaModFix/>
          </a:blip>
          <a:srcRect b="0" l="3024" r="3022" t="0"/>
          <a:stretch/>
        </p:blipFill>
        <p:spPr>
          <a:xfrm>
            <a:off x="433192" y="6037499"/>
            <a:ext cx="2650539" cy="586800"/>
          </a:xfrm>
          <a:prstGeom prst="rect">
            <a:avLst/>
          </a:prstGeom>
          <a:noFill/>
          <a:ln>
            <a:noFill/>
          </a:ln>
        </p:spPr>
      </p:pic>
      <p:pic>
        <p:nvPicPr>
          <p:cNvPr id="18" name="Google Shape;18;p10"/>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19" name="Google Shape;19;p10"/>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0" name="Google Shape;20;p10"/>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1" name="Google Shape;21;p10"/>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22" name="Shape 22"/>
        <p:cNvGrpSpPr/>
        <p:nvPr/>
      </p:nvGrpSpPr>
      <p:grpSpPr>
        <a:xfrm>
          <a:off x="0" y="0"/>
          <a:ext cx="0" cy="0"/>
          <a:chOff x="0" y="0"/>
          <a:chExt cx="0" cy="0"/>
        </a:xfrm>
      </p:grpSpPr>
      <p:pic>
        <p:nvPicPr>
          <p:cNvPr id="23" name="Google Shape;23;p11"/>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24" name="Google Shape;24;p11"/>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1"/>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6" name="Google Shape;26;p11"/>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27" name="Google Shape;27;p11"/>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28" name="Shape 28"/>
        <p:cNvGrpSpPr/>
        <p:nvPr/>
      </p:nvGrpSpPr>
      <p:grpSpPr>
        <a:xfrm>
          <a:off x="0" y="0"/>
          <a:ext cx="0" cy="0"/>
          <a:chOff x="0" y="0"/>
          <a:chExt cx="0" cy="0"/>
        </a:xfrm>
      </p:grpSpPr>
      <p:pic>
        <p:nvPicPr>
          <p:cNvPr descr="A picture containing shape&#10;&#10;Description automatically generated" id="29" name="Google Shape;29;p12"/>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30" name="Google Shape;30;p12"/>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31" name="Google Shape;31;p12"/>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2"/>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33" name="Google Shape;33;p12"/>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34" name="Google Shape;34;p12"/>
          <p:cNvPicPr preferRelativeResize="0"/>
          <p:nvPr/>
        </p:nvPicPr>
        <p:blipFill rotWithShape="1">
          <a:blip r:embed="rId5">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35" name="Shape 35"/>
        <p:cNvGrpSpPr/>
        <p:nvPr/>
      </p:nvGrpSpPr>
      <p:grpSpPr>
        <a:xfrm>
          <a:off x="0" y="0"/>
          <a:ext cx="0" cy="0"/>
          <a:chOff x="0" y="0"/>
          <a:chExt cx="0" cy="0"/>
        </a:xfrm>
      </p:grpSpPr>
      <p:sp>
        <p:nvSpPr>
          <p:cNvPr id="36" name="Google Shape;36;p18"/>
          <p:cNvSpPr txBox="1"/>
          <p:nvPr>
            <p:ph idx="1" type="body"/>
          </p:nvPr>
        </p:nvSpPr>
        <p:spPr>
          <a:xfrm>
            <a:off x="1120777" y="433106"/>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7" name="Google Shape;37;p18"/>
          <p:cNvSpPr txBox="1"/>
          <p:nvPr>
            <p:ph idx="2" type="body"/>
          </p:nvPr>
        </p:nvSpPr>
        <p:spPr>
          <a:xfrm>
            <a:off x="1120777" y="1183689"/>
            <a:ext cx="8818738" cy="3817814"/>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8"/>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39" name="Google Shape;39;p18"/>
          <p:cNvCxnSpPr/>
          <p:nvPr/>
        </p:nvCxnSpPr>
        <p:spPr>
          <a:xfrm rot="10800000">
            <a:off x="1120777" y="930582"/>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40" name="Google Shape;40;p18"/>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41" name="Google Shape;41;p18"/>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13"/>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3"/>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13"/>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46" name="Google Shape;46;p13"/>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47" name="Google Shape;47;p13"/>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48" name="Google Shape;48;p13"/>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49" name="Google Shape;49;p13"/>
          <p:cNvPicPr preferRelativeResize="0"/>
          <p:nvPr/>
        </p:nvPicPr>
        <p:blipFill rotWithShape="1">
          <a:blip r:embed="rId6">
            <a:alphaModFix/>
          </a:blip>
          <a:srcRect b="0" l="3024" r="3022" t="0"/>
          <a:stretch/>
        </p:blipFill>
        <p:spPr>
          <a:xfrm>
            <a:off x="2263455" y="6037499"/>
            <a:ext cx="2650539" cy="586800"/>
          </a:xfrm>
          <a:prstGeom prst="rect">
            <a:avLst/>
          </a:prstGeom>
          <a:noFill/>
          <a:ln>
            <a:noFill/>
          </a:ln>
        </p:spPr>
      </p:pic>
      <p:pic>
        <p:nvPicPr>
          <p:cNvPr id="50" name="Google Shape;50;p13"/>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51" name="Google Shape;51;p13"/>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52" name="Google Shape;52;p13"/>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53" name="Shape 53"/>
        <p:cNvGrpSpPr/>
        <p:nvPr/>
      </p:nvGrpSpPr>
      <p:grpSpPr>
        <a:xfrm>
          <a:off x="0" y="0"/>
          <a:ext cx="0" cy="0"/>
          <a:chOff x="0" y="0"/>
          <a:chExt cx="0" cy="0"/>
        </a:xfrm>
      </p:grpSpPr>
      <p:sp>
        <p:nvSpPr>
          <p:cNvPr id="54" name="Google Shape;54;p14"/>
          <p:cNvSpPr/>
          <p:nvPr/>
        </p:nvSpPr>
        <p:spPr>
          <a:xfrm flipH="1" rot="10800000">
            <a:off x="0" y="5915608"/>
            <a:ext cx="12192000" cy="104332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55" name="Google Shape;55;p14"/>
          <p:cNvPicPr preferRelativeResize="0"/>
          <p:nvPr/>
        </p:nvPicPr>
        <p:blipFill rotWithShape="1">
          <a:blip r:embed="rId3">
            <a:alphaModFix/>
          </a:blip>
          <a:srcRect b="0" l="3024" r="3022" t="0"/>
          <a:stretch/>
        </p:blipFill>
        <p:spPr>
          <a:xfrm>
            <a:off x="236370" y="6101922"/>
            <a:ext cx="2650539" cy="586800"/>
          </a:xfrm>
          <a:prstGeom prst="rect">
            <a:avLst/>
          </a:prstGeom>
          <a:noFill/>
          <a:ln>
            <a:noFill/>
          </a:ln>
        </p:spPr>
      </p:pic>
      <p:pic>
        <p:nvPicPr>
          <p:cNvPr id="56" name="Google Shape;56;p14"/>
          <p:cNvPicPr preferRelativeResize="0"/>
          <p:nvPr/>
        </p:nvPicPr>
        <p:blipFill rotWithShape="1">
          <a:blip r:embed="rId4">
            <a:alphaModFix/>
          </a:blip>
          <a:srcRect b="0" l="0" r="63278" t="0"/>
          <a:stretch/>
        </p:blipFill>
        <p:spPr>
          <a:xfrm>
            <a:off x="10256673" y="6069710"/>
            <a:ext cx="1698957" cy="651223"/>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15"/>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5"/>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0" name="Google Shape;60;p15"/>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15"/>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62" name="Google Shape;62;p15"/>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63" name="Google Shape;63;p15"/>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64" name="Google Shape;64;p15"/>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65" name="Google Shape;65;p15"/>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66" name="Google Shape;66;p15"/>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67" name="Google Shape;67;p15"/>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68" name="Google Shape;68;p15"/>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16"/>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6"/>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2" name="Google Shape;72;p16"/>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1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4" name="Google Shape;74;p16"/>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16"/>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76" name="Google Shape;76;p16"/>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77" name="Google Shape;77;p16"/>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78" name="Google Shape;78;p16"/>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79" name="Google Shape;79;p16"/>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80" name="Google Shape;80;p16"/>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17"/>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7"/>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4" name="Google Shape;84;p17"/>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17"/>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86" name="Google Shape;86;p17"/>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17"/>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88" name="Google Shape;88;p17"/>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89" name="Google Shape;89;p17"/>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0" name="Google Shape;90;p17"/>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1" name="Google Shape;91;p17"/>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2" name="Google Shape;92;p17"/>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19"/>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5" name="Google Shape;95;p19"/>
          <p:cNvSpPr txBox="1"/>
          <p:nvPr>
            <p:ph idx="2" type="body"/>
          </p:nvPr>
        </p:nvSpPr>
        <p:spPr>
          <a:xfrm>
            <a:off x="1120777" y="117973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96" name="Google Shape;96;p19"/>
          <p:cNvCxnSpPr/>
          <p:nvPr/>
        </p:nvCxnSpPr>
        <p:spPr>
          <a:xfrm rot="10800000">
            <a:off x="1120777" y="912406"/>
            <a:ext cx="5231150"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19"/>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98" name="Google Shape;98;p19"/>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99" name="Google Shape;99;p19"/>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20"/>
          <p:cNvCxnSpPr/>
          <p:nvPr/>
        </p:nvCxnSpPr>
        <p:spPr>
          <a:xfrm rot="10800000">
            <a:off x="1120777" y="911921"/>
            <a:ext cx="5231150"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20"/>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3" name="Google Shape;103;p20"/>
          <p:cNvSpPr txBox="1"/>
          <p:nvPr>
            <p:ph idx="2" type="body"/>
          </p:nvPr>
        </p:nvSpPr>
        <p:spPr>
          <a:xfrm>
            <a:off x="1120777" y="117973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4" name="Google Shape;104;p20"/>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5" name="Google Shape;105;p20"/>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106" name="Google Shape;106;p20"/>
          <p:cNvPicPr preferRelativeResize="0"/>
          <p:nvPr/>
        </p:nvPicPr>
        <p:blipFill rotWithShape="1">
          <a:blip r:embed="rId4">
            <a:alphaModFix/>
          </a:blip>
          <a:srcRect b="0" l="3024" r="3022" t="0"/>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21"/>
          <p:cNvPicPr preferRelativeResize="0"/>
          <p:nvPr/>
        </p:nvPicPr>
        <p:blipFill rotWithShape="1">
          <a:blip r:embed="rId2">
            <a:alphaModFix/>
          </a:blip>
          <a:srcRect b="0" l="0" r="63278" t="0"/>
          <a:stretch/>
        </p:blipFill>
        <p:spPr>
          <a:xfrm>
            <a:off x="5529883" y="5916987"/>
            <a:ext cx="1698957" cy="651223"/>
          </a:xfrm>
          <a:prstGeom prst="rect">
            <a:avLst/>
          </a:prstGeom>
          <a:noFill/>
          <a:ln>
            <a:noFill/>
          </a:ln>
        </p:spPr>
      </p:pic>
      <p:sp>
        <p:nvSpPr>
          <p:cNvPr id="109" name="Google Shape;109;p21"/>
          <p:cNvSpPr txBox="1"/>
          <p:nvPr>
            <p:ph type="title"/>
          </p:nvPr>
        </p:nvSpPr>
        <p:spPr>
          <a:xfrm>
            <a:off x="838200" y="910533"/>
            <a:ext cx="62484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21"/>
          <p:cNvSpPr txBox="1"/>
          <p:nvPr>
            <p:ph idx="1" type="body"/>
          </p:nvPr>
        </p:nvSpPr>
        <p:spPr>
          <a:xfrm>
            <a:off x="838200" y="2371032"/>
            <a:ext cx="6248400" cy="3152502"/>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21"/>
          <p:cNvSpPr/>
          <p:nvPr>
            <p:ph idx="2" type="pic"/>
          </p:nvPr>
        </p:nvSpPr>
        <p:spPr>
          <a:xfrm>
            <a:off x="7429500" y="1"/>
            <a:ext cx="4762500" cy="6705599"/>
          </a:xfrm>
          <a:prstGeom prst="rect">
            <a:avLst/>
          </a:prstGeom>
          <a:solidFill>
            <a:srgbClr val="D3EEEF"/>
          </a:solidFill>
          <a:ln>
            <a:noFill/>
          </a:ln>
        </p:spPr>
      </p:sp>
      <p:pic>
        <p:nvPicPr>
          <p:cNvPr id="112" name="Google Shape;112;p21"/>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3" name="Google Shape;113;p21"/>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22"/>
          <p:cNvSpPr/>
          <p:nvPr>
            <p:ph idx="2" type="pic"/>
          </p:nvPr>
        </p:nvSpPr>
        <p:spPr>
          <a:xfrm>
            <a:off x="0" y="1"/>
            <a:ext cx="12192000" cy="3428999"/>
          </a:xfrm>
          <a:prstGeom prst="rect">
            <a:avLst/>
          </a:prstGeom>
          <a:solidFill>
            <a:srgbClr val="D3EEEF"/>
          </a:solidFill>
          <a:ln>
            <a:noFill/>
          </a:ln>
        </p:spPr>
      </p:sp>
      <p:sp>
        <p:nvSpPr>
          <p:cNvPr id="116" name="Google Shape;116;p22"/>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22"/>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18" name="Google Shape;118;p22"/>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19" name="Google Shape;119;p22"/>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0" name="Google Shape;120;p22"/>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23"/>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123" name="Google Shape;123;p23"/>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23"/>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5" name="Google Shape;125;p23"/>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6" name="Google Shape;126;p23"/>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27" name="Shape 127"/>
        <p:cNvGrpSpPr/>
        <p:nvPr/>
      </p:nvGrpSpPr>
      <p:grpSpPr>
        <a:xfrm>
          <a:off x="0" y="0"/>
          <a:ext cx="0" cy="0"/>
          <a:chOff x="0" y="0"/>
          <a:chExt cx="0" cy="0"/>
        </a:xfrm>
      </p:grpSpPr>
      <p:pic>
        <p:nvPicPr>
          <p:cNvPr id="128" name="Google Shape;128;p24"/>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129" name="Google Shape;129;p24"/>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30" name="Google Shape;130;p24"/>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1" name="Shape 131"/>
        <p:cNvGrpSpPr/>
        <p:nvPr/>
      </p:nvGrpSpPr>
      <p:grpSpPr>
        <a:xfrm>
          <a:off x="0" y="0"/>
          <a:ext cx="0" cy="0"/>
          <a:chOff x="0" y="0"/>
          <a:chExt cx="0" cy="0"/>
        </a:xfrm>
      </p:grpSpPr>
      <p:sp>
        <p:nvSpPr>
          <p:cNvPr id="132" name="Google Shape;132;p25"/>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33" name="Google Shape;133;p25"/>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34" name="Google Shape;134;p25"/>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35" name="Google Shape;135;p25"/>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36" name="Google Shape;136;p25"/>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37" name="Google Shape;137;p25"/>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8" name="Google Shape;138;p25"/>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39" name="Google Shape;139;p25"/>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0" name="Shape 140"/>
        <p:cNvGrpSpPr/>
        <p:nvPr/>
      </p:nvGrpSpPr>
      <p:grpSpPr>
        <a:xfrm>
          <a:off x="0" y="0"/>
          <a:ext cx="0" cy="0"/>
          <a:chOff x="0" y="0"/>
          <a:chExt cx="0" cy="0"/>
        </a:xfrm>
      </p:grpSpPr>
      <p:sp>
        <p:nvSpPr>
          <p:cNvPr id="141" name="Google Shape;141;p26"/>
          <p:cNvSpPr txBox="1"/>
          <p:nvPr>
            <p:ph type="title"/>
          </p:nvPr>
        </p:nvSpPr>
        <p:spPr>
          <a:xfrm>
            <a:off x="415600" y="2867800"/>
            <a:ext cx="11360800" cy="1122400"/>
          </a:xfrm>
          <a:prstGeom prst="rect">
            <a:avLst/>
          </a:prstGeom>
          <a:noFill/>
          <a:ln>
            <a:noFill/>
          </a:ln>
        </p:spPr>
        <p:txBody>
          <a:bodyPr anchorCtr="0" anchor="ctr" bIns="91425" lIns="91425" spcFirstLastPara="1" rIns="91425" wrap="square" tIns="91425">
            <a:normAutofit/>
          </a:bodyPr>
          <a:lstStyle>
            <a:lvl1pPr lvl="0" algn="ctr">
              <a:lnSpc>
                <a:spcPct val="90000"/>
              </a:lnSpc>
              <a:spcBef>
                <a:spcPts val="0"/>
              </a:spcBef>
              <a:spcAft>
                <a:spcPts val="0"/>
              </a:spcAft>
              <a:buClr>
                <a:srgbClr val="161249"/>
              </a:buClr>
              <a:buSzPts val="3600"/>
              <a:buFont typeface="Arial"/>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142" name="Google Shape;142;p26"/>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43" name="Shape 143"/>
        <p:cNvGrpSpPr/>
        <p:nvPr/>
      </p:nvGrpSpPr>
      <p:grpSpPr>
        <a:xfrm>
          <a:off x="0" y="0"/>
          <a:ext cx="0" cy="0"/>
          <a:chOff x="0" y="0"/>
          <a:chExt cx="0" cy="0"/>
        </a:xfrm>
      </p:grpSpPr>
      <p:sp>
        <p:nvSpPr>
          <p:cNvPr id="144" name="Google Shape;144;p27"/>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rmAutofit/>
          </a:bodyPr>
          <a:lstStyle>
            <a:lvl1pPr lvl="0" algn="l">
              <a:lnSpc>
                <a:spcPct val="9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5" name="Google Shape;145;p27"/>
          <p:cNvSpPr txBox="1"/>
          <p:nvPr>
            <p:ph idx="1" type="body"/>
          </p:nvPr>
        </p:nvSpPr>
        <p:spPr>
          <a:xfrm>
            <a:off x="415600" y="1536633"/>
            <a:ext cx="113608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90000"/>
              </a:lnSpc>
              <a:spcBef>
                <a:spcPts val="0"/>
              </a:spcBef>
              <a:spcAft>
                <a:spcPts val="0"/>
              </a:spcAft>
              <a:buClr>
                <a:srgbClr val="161249"/>
              </a:buClr>
              <a:buSzPts val="1800"/>
              <a:buChar char="●"/>
              <a:defRPr/>
            </a:lvl1pPr>
            <a:lvl2pPr indent="-317500" lvl="1" marL="914400" algn="l">
              <a:lnSpc>
                <a:spcPct val="90000"/>
              </a:lnSpc>
              <a:spcBef>
                <a:spcPts val="0"/>
              </a:spcBef>
              <a:spcAft>
                <a:spcPts val="0"/>
              </a:spcAft>
              <a:buClr>
                <a:srgbClr val="161249"/>
              </a:buClr>
              <a:buSzPts val="1400"/>
              <a:buChar char="○"/>
              <a:defRPr/>
            </a:lvl2pPr>
            <a:lvl3pPr indent="-317500" lvl="2" marL="1371600" algn="l">
              <a:lnSpc>
                <a:spcPct val="90000"/>
              </a:lnSpc>
              <a:spcBef>
                <a:spcPts val="0"/>
              </a:spcBef>
              <a:spcAft>
                <a:spcPts val="0"/>
              </a:spcAft>
              <a:buClr>
                <a:srgbClr val="161249"/>
              </a:buClr>
              <a:buSzPts val="1400"/>
              <a:buChar char="■"/>
              <a:defRPr/>
            </a:lvl3pPr>
            <a:lvl4pPr indent="-317500" lvl="3" marL="1828800" algn="l">
              <a:lnSpc>
                <a:spcPct val="90000"/>
              </a:lnSpc>
              <a:spcBef>
                <a:spcPts val="0"/>
              </a:spcBef>
              <a:spcAft>
                <a:spcPts val="0"/>
              </a:spcAft>
              <a:buClr>
                <a:srgbClr val="161249"/>
              </a:buClr>
              <a:buSzPts val="1400"/>
              <a:buChar char="●"/>
              <a:defRPr/>
            </a:lvl4pPr>
            <a:lvl5pPr indent="-317500" lvl="4" marL="2286000" algn="l">
              <a:lnSpc>
                <a:spcPct val="90000"/>
              </a:lnSpc>
              <a:spcBef>
                <a:spcPts val="0"/>
              </a:spcBef>
              <a:spcAft>
                <a:spcPts val="0"/>
              </a:spcAft>
              <a:buClr>
                <a:srgbClr val="161249"/>
              </a:buClr>
              <a:buSzPts val="1400"/>
              <a:buChar char="○"/>
              <a:defRPr/>
            </a:lvl5pPr>
            <a:lvl6pPr indent="-317500" lvl="5" marL="2743200" algn="l">
              <a:lnSpc>
                <a:spcPct val="90000"/>
              </a:lnSpc>
              <a:spcBef>
                <a:spcPts val="0"/>
              </a:spcBef>
              <a:spcAft>
                <a:spcPts val="0"/>
              </a:spcAft>
              <a:buClr>
                <a:schemeClr val="dk1"/>
              </a:buClr>
              <a:buSzPts val="1400"/>
              <a:buChar char="■"/>
              <a:defRPr/>
            </a:lvl6pPr>
            <a:lvl7pPr indent="-317500" lvl="6" marL="3200400" algn="l">
              <a:lnSpc>
                <a:spcPct val="90000"/>
              </a:lnSpc>
              <a:spcBef>
                <a:spcPts val="0"/>
              </a:spcBef>
              <a:spcAft>
                <a:spcPts val="0"/>
              </a:spcAft>
              <a:buClr>
                <a:schemeClr val="dk1"/>
              </a:buClr>
              <a:buSzPts val="1400"/>
              <a:buChar char="●"/>
              <a:defRPr/>
            </a:lvl7pPr>
            <a:lvl8pPr indent="-317500" lvl="7" marL="3657600" algn="l">
              <a:lnSpc>
                <a:spcPct val="90000"/>
              </a:lnSpc>
              <a:spcBef>
                <a:spcPts val="0"/>
              </a:spcBef>
              <a:spcAft>
                <a:spcPts val="0"/>
              </a:spcAft>
              <a:buClr>
                <a:schemeClr val="dk1"/>
              </a:buClr>
              <a:buSzPts val="1400"/>
              <a:buChar char="○"/>
              <a:defRPr/>
            </a:lvl8pPr>
            <a:lvl9pPr indent="-317500" lvl="8" marL="4114800" algn="l">
              <a:lnSpc>
                <a:spcPct val="90000"/>
              </a:lnSpc>
              <a:spcBef>
                <a:spcPts val="0"/>
              </a:spcBef>
              <a:spcAft>
                <a:spcPts val="0"/>
              </a:spcAft>
              <a:buClr>
                <a:schemeClr val="dk1"/>
              </a:buClr>
              <a:buSzPts val="1400"/>
              <a:buChar char="■"/>
              <a:defRPr/>
            </a:lvl9pPr>
          </a:lstStyle>
          <a:p/>
        </p:txBody>
      </p:sp>
      <p:sp>
        <p:nvSpPr>
          <p:cNvPr id="146" name="Google Shape;146;p27"/>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150" name="Shape 150"/>
        <p:cNvGrpSpPr/>
        <p:nvPr/>
      </p:nvGrpSpPr>
      <p:grpSpPr>
        <a:xfrm>
          <a:off x="0" y="0"/>
          <a:ext cx="0" cy="0"/>
          <a:chOff x="0" y="0"/>
          <a:chExt cx="0" cy="0"/>
        </a:xfrm>
      </p:grpSpPr>
      <p:sp>
        <p:nvSpPr>
          <p:cNvPr id="151" name="Google Shape;151;g23a77c18162_0_652"/>
          <p:cNvSpPr txBox="1"/>
          <p:nvPr>
            <p:ph type="title"/>
          </p:nvPr>
        </p:nvSpPr>
        <p:spPr>
          <a:xfrm>
            <a:off x="838200" y="910533"/>
            <a:ext cx="3817500" cy="18447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g23a77c18162_0_652"/>
          <p:cNvSpPr txBox="1"/>
          <p:nvPr>
            <p:ph idx="1" type="body"/>
          </p:nvPr>
        </p:nvSpPr>
        <p:spPr>
          <a:xfrm>
            <a:off x="5311235" y="910532"/>
            <a:ext cx="6141600" cy="1484400"/>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3" name="Google Shape;153;g23a77c18162_0_652"/>
          <p:cNvSpPr/>
          <p:nvPr/>
        </p:nvSpPr>
        <p:spPr>
          <a:xfrm flipH="1" rot="10800000">
            <a:off x="0" y="5664439"/>
            <a:ext cx="12192000" cy="129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154" name="Google Shape;154;g23a77c18162_0_652"/>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55" name="Google Shape;155;g23a77c18162_0_652"/>
          <p:cNvPicPr preferRelativeResize="0"/>
          <p:nvPr/>
        </p:nvPicPr>
        <p:blipFill rotWithShape="1">
          <a:blip r:embed="rId4">
            <a:alphaModFix/>
          </a:blip>
          <a:srcRect b="0" l="0" r="0" t="0"/>
          <a:stretch/>
        </p:blipFill>
        <p:spPr>
          <a:xfrm>
            <a:off x="7429699" y="6075795"/>
            <a:ext cx="1144198" cy="470598"/>
          </a:xfrm>
          <a:prstGeom prst="rect">
            <a:avLst/>
          </a:prstGeom>
          <a:noFill/>
          <a:ln>
            <a:noFill/>
          </a:ln>
        </p:spPr>
      </p:pic>
      <p:pic>
        <p:nvPicPr>
          <p:cNvPr id="156" name="Google Shape;156;g23a77c18162_0_652"/>
          <p:cNvPicPr preferRelativeResize="0"/>
          <p:nvPr/>
        </p:nvPicPr>
        <p:blipFill rotWithShape="1">
          <a:blip r:embed="rId5">
            <a:alphaModFix/>
          </a:blip>
          <a:srcRect b="0" l="0" r="0" t="0"/>
          <a:stretch/>
        </p:blipFill>
        <p:spPr>
          <a:xfrm>
            <a:off x="8967215" y="6079989"/>
            <a:ext cx="1127042" cy="494549"/>
          </a:xfrm>
          <a:prstGeom prst="rect">
            <a:avLst/>
          </a:prstGeom>
          <a:noFill/>
          <a:ln>
            <a:noFill/>
          </a:ln>
        </p:spPr>
      </p:pic>
      <p:pic>
        <p:nvPicPr>
          <p:cNvPr id="157" name="Google Shape;157;g23a77c18162_0_652"/>
          <p:cNvPicPr preferRelativeResize="0"/>
          <p:nvPr/>
        </p:nvPicPr>
        <p:blipFill rotWithShape="1">
          <a:blip r:embed="rId6">
            <a:alphaModFix/>
          </a:blip>
          <a:srcRect b="0" l="3025" r="3025" t="0"/>
          <a:stretch/>
        </p:blipFill>
        <p:spPr>
          <a:xfrm>
            <a:off x="2263455" y="6037499"/>
            <a:ext cx="2650539" cy="586800"/>
          </a:xfrm>
          <a:prstGeom prst="rect">
            <a:avLst/>
          </a:prstGeom>
          <a:noFill/>
          <a:ln>
            <a:noFill/>
          </a:ln>
        </p:spPr>
      </p:pic>
      <p:pic>
        <p:nvPicPr>
          <p:cNvPr id="158" name="Google Shape;158;g23a77c18162_0_652"/>
          <p:cNvPicPr preferRelativeResize="0"/>
          <p:nvPr/>
        </p:nvPicPr>
        <p:blipFill rotWithShape="1">
          <a:blip r:embed="rId7">
            <a:alphaModFix/>
          </a:blip>
          <a:srcRect b="0" l="0" r="63278" t="0"/>
          <a:stretch/>
        </p:blipFill>
        <p:spPr>
          <a:xfrm>
            <a:off x="282249" y="6005287"/>
            <a:ext cx="1698956" cy="651223"/>
          </a:xfrm>
          <a:prstGeom prst="rect">
            <a:avLst/>
          </a:prstGeom>
          <a:noFill/>
          <a:ln>
            <a:noFill/>
          </a:ln>
        </p:spPr>
      </p:pic>
      <p:cxnSp>
        <p:nvCxnSpPr>
          <p:cNvPr id="159" name="Google Shape;159;g23a77c18162_0_652"/>
          <p:cNvCxnSpPr/>
          <p:nvPr/>
        </p:nvCxnSpPr>
        <p:spPr>
          <a:xfrm rot="10800000">
            <a:off x="4977749" y="916380"/>
            <a:ext cx="0" cy="4067100"/>
          </a:xfrm>
          <a:prstGeom prst="straightConnector1">
            <a:avLst/>
          </a:prstGeom>
          <a:noFill/>
          <a:ln cap="flat" cmpd="sng" w="15875">
            <a:solidFill>
              <a:srgbClr val="11AA81"/>
            </a:solidFill>
            <a:prstDash val="solid"/>
            <a:miter lim="800000"/>
            <a:headEnd len="sm" w="sm" type="none"/>
            <a:tailEnd len="sm" w="sm" type="none"/>
          </a:ln>
        </p:spPr>
      </p:cxnSp>
      <p:pic>
        <p:nvPicPr>
          <p:cNvPr id="160" name="Google Shape;160;g23a77c18162_0_652"/>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161" name="Shape 161"/>
        <p:cNvGrpSpPr/>
        <p:nvPr/>
      </p:nvGrpSpPr>
      <p:grpSpPr>
        <a:xfrm>
          <a:off x="0" y="0"/>
          <a:ext cx="0" cy="0"/>
          <a:chOff x="0" y="0"/>
          <a:chExt cx="0" cy="0"/>
        </a:xfrm>
      </p:grpSpPr>
      <p:sp>
        <p:nvSpPr>
          <p:cNvPr id="162" name="Google Shape;162;g23a77c18162_0_687"/>
          <p:cNvSpPr/>
          <p:nvPr/>
        </p:nvSpPr>
        <p:spPr>
          <a:xfrm flipH="1" rot="10800000">
            <a:off x="0" y="5915536"/>
            <a:ext cx="12192000" cy="10434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163" name="Google Shape;163;g23a77c18162_0_687"/>
          <p:cNvPicPr preferRelativeResize="0"/>
          <p:nvPr/>
        </p:nvPicPr>
        <p:blipFill rotWithShape="1">
          <a:blip r:embed="rId3">
            <a:alphaModFix/>
          </a:blip>
          <a:srcRect b="0" l="3025" r="3025" t="0"/>
          <a:stretch/>
        </p:blipFill>
        <p:spPr>
          <a:xfrm>
            <a:off x="236370" y="6101922"/>
            <a:ext cx="2650539" cy="586800"/>
          </a:xfrm>
          <a:prstGeom prst="rect">
            <a:avLst/>
          </a:prstGeom>
          <a:noFill/>
          <a:ln>
            <a:noFill/>
          </a:ln>
        </p:spPr>
      </p:pic>
      <p:pic>
        <p:nvPicPr>
          <p:cNvPr id="164" name="Google Shape;164;g23a77c18162_0_687"/>
          <p:cNvPicPr preferRelativeResize="0"/>
          <p:nvPr/>
        </p:nvPicPr>
        <p:blipFill rotWithShape="1">
          <a:blip r:embed="rId4">
            <a:alphaModFix/>
          </a:blip>
          <a:srcRect b="0" l="0" r="63278" t="0"/>
          <a:stretch/>
        </p:blipFill>
        <p:spPr>
          <a:xfrm>
            <a:off x="10256673" y="6069710"/>
            <a:ext cx="1698956" cy="651223"/>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165" name="Shape 165"/>
        <p:cNvGrpSpPr/>
        <p:nvPr/>
      </p:nvGrpSpPr>
      <p:grpSpPr>
        <a:xfrm>
          <a:off x="0" y="0"/>
          <a:ext cx="0" cy="0"/>
          <a:chOff x="0" y="0"/>
          <a:chExt cx="0" cy="0"/>
        </a:xfrm>
      </p:grpSpPr>
      <p:sp>
        <p:nvSpPr>
          <p:cNvPr id="166" name="Google Shape;166;g23a77c18162_0_680"/>
          <p:cNvSpPr txBox="1"/>
          <p:nvPr>
            <p:ph idx="1" type="body"/>
          </p:nvPr>
        </p:nvSpPr>
        <p:spPr>
          <a:xfrm>
            <a:off x="1120777" y="433106"/>
            <a:ext cx="8818800" cy="4431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7" name="Google Shape;167;g23a77c18162_0_680"/>
          <p:cNvSpPr txBox="1"/>
          <p:nvPr>
            <p:ph idx="2" type="body"/>
          </p:nvPr>
        </p:nvSpPr>
        <p:spPr>
          <a:xfrm>
            <a:off x="1120777" y="1183689"/>
            <a:ext cx="8818800" cy="38178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8" name="Google Shape;168;g23a77c18162_0_680"/>
          <p:cNvSpPr/>
          <p:nvPr/>
        </p:nvSpPr>
        <p:spPr>
          <a:xfrm flipH="1" rot="10800000">
            <a:off x="0" y="6074238"/>
            <a:ext cx="12192000" cy="8847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cxnSp>
        <p:nvCxnSpPr>
          <p:cNvPr id="169" name="Google Shape;169;g23a77c18162_0_680"/>
          <p:cNvCxnSpPr/>
          <p:nvPr/>
        </p:nvCxnSpPr>
        <p:spPr>
          <a:xfrm rot="10800000">
            <a:off x="1120827" y="930582"/>
            <a:ext cx="5231100" cy="0"/>
          </a:xfrm>
          <a:prstGeom prst="straightConnector1">
            <a:avLst/>
          </a:prstGeom>
          <a:noFill/>
          <a:ln cap="flat" cmpd="sng" w="15875">
            <a:solidFill>
              <a:srgbClr val="11AA81"/>
            </a:solidFill>
            <a:prstDash val="solid"/>
            <a:miter lim="800000"/>
            <a:headEnd len="sm" w="sm" type="none"/>
            <a:tailEnd len="sm" w="sm" type="none"/>
          </a:ln>
        </p:spPr>
      </p:cxnSp>
      <p:pic>
        <p:nvPicPr>
          <p:cNvPr id="170" name="Google Shape;170;g23a77c18162_0_680"/>
          <p:cNvPicPr preferRelativeResize="0"/>
          <p:nvPr/>
        </p:nvPicPr>
        <p:blipFill rotWithShape="1">
          <a:blip r:embed="rId3">
            <a:alphaModFix/>
          </a:blip>
          <a:srcRect b="0" l="0" r="63278" t="0"/>
          <a:stretch/>
        </p:blipFill>
        <p:spPr>
          <a:xfrm>
            <a:off x="10359311" y="6190971"/>
            <a:ext cx="1698956" cy="651223"/>
          </a:xfrm>
          <a:prstGeom prst="rect">
            <a:avLst/>
          </a:prstGeom>
          <a:noFill/>
          <a:ln>
            <a:noFill/>
          </a:ln>
        </p:spPr>
      </p:pic>
      <p:pic>
        <p:nvPicPr>
          <p:cNvPr id="171" name="Google Shape;171;g23a77c18162_0_680"/>
          <p:cNvPicPr preferRelativeResize="0"/>
          <p:nvPr/>
        </p:nvPicPr>
        <p:blipFill rotWithShape="1">
          <a:blip r:embed="rId4">
            <a:alphaModFix/>
          </a:blip>
          <a:srcRect b="0" l="3025" r="3025" t="0"/>
          <a:stretch/>
        </p:blipFill>
        <p:spPr>
          <a:xfrm>
            <a:off x="208377" y="6223183"/>
            <a:ext cx="2650539" cy="58680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172" name="Shape 172"/>
        <p:cNvGrpSpPr/>
        <p:nvPr/>
      </p:nvGrpSpPr>
      <p:grpSpPr>
        <a:xfrm>
          <a:off x="0" y="0"/>
          <a:ext cx="0" cy="0"/>
          <a:chOff x="0" y="0"/>
          <a:chExt cx="0" cy="0"/>
        </a:xfrm>
      </p:grpSpPr>
      <p:pic>
        <p:nvPicPr>
          <p:cNvPr id="173" name="Google Shape;173;g23a77c18162_0_646"/>
          <p:cNvPicPr preferRelativeResize="0"/>
          <p:nvPr/>
        </p:nvPicPr>
        <p:blipFill rotWithShape="1">
          <a:blip r:embed="rId2">
            <a:alphaModFix/>
          </a:blip>
          <a:srcRect b="0" l="0" r="63278" t="0"/>
          <a:stretch/>
        </p:blipFill>
        <p:spPr>
          <a:xfrm>
            <a:off x="10166418" y="270125"/>
            <a:ext cx="1698956" cy="651223"/>
          </a:xfrm>
          <a:prstGeom prst="rect">
            <a:avLst/>
          </a:prstGeom>
          <a:noFill/>
          <a:ln>
            <a:noFill/>
          </a:ln>
        </p:spPr>
      </p:pic>
      <p:sp>
        <p:nvSpPr>
          <p:cNvPr id="174" name="Google Shape;174;g23a77c18162_0_646"/>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5" name="Google Shape;175;g23a77c18162_0_646"/>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76" name="Google Shape;176;g23a77c18162_0_646"/>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77" name="Google Shape;177;g23a77c18162_0_646"/>
          <p:cNvPicPr preferRelativeResize="0"/>
          <p:nvPr/>
        </p:nvPicPr>
        <p:blipFill rotWithShape="1">
          <a:blip r:embed="rId4">
            <a:alphaModFix/>
          </a:blip>
          <a:srcRect b="0" l="3025" r="3025" t="0"/>
          <a:stretch/>
        </p:blipFill>
        <p:spPr>
          <a:xfrm>
            <a:off x="246624" y="6019778"/>
            <a:ext cx="2342198" cy="518536"/>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78" name="Shape 178"/>
        <p:cNvGrpSpPr/>
        <p:nvPr/>
      </p:nvGrpSpPr>
      <p:grpSpPr>
        <a:xfrm>
          <a:off x="0" y="0"/>
          <a:ext cx="0" cy="0"/>
          <a:chOff x="0" y="0"/>
          <a:chExt cx="0" cy="0"/>
        </a:xfrm>
      </p:grpSpPr>
      <p:sp>
        <p:nvSpPr>
          <p:cNvPr id="179" name="Google Shape;179;g23a77c18162_0_636"/>
          <p:cNvSpPr txBox="1"/>
          <p:nvPr>
            <p:ph type="ctrTitle"/>
          </p:nvPr>
        </p:nvSpPr>
        <p:spPr>
          <a:xfrm>
            <a:off x="851519" y="2656924"/>
            <a:ext cx="7945200" cy="2512500"/>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80" name="Google Shape;180;g23a77c18162_0_636"/>
          <p:cNvCxnSpPr/>
          <p:nvPr/>
        </p:nvCxnSpPr>
        <p:spPr>
          <a:xfrm rot="10800000">
            <a:off x="851447" y="2074271"/>
            <a:ext cx="576300" cy="0"/>
          </a:xfrm>
          <a:prstGeom prst="straightConnector1">
            <a:avLst/>
          </a:prstGeom>
          <a:noFill/>
          <a:ln cap="flat" cmpd="sng" w="15875">
            <a:solidFill>
              <a:srgbClr val="11AA81"/>
            </a:solidFill>
            <a:prstDash val="solid"/>
            <a:miter lim="800000"/>
            <a:headEnd len="sm" w="sm" type="none"/>
            <a:tailEnd len="sm" w="sm" type="none"/>
          </a:ln>
        </p:spPr>
      </p:cxnSp>
      <p:pic>
        <p:nvPicPr>
          <p:cNvPr id="181" name="Google Shape;181;g23a77c18162_0_636"/>
          <p:cNvPicPr preferRelativeResize="0"/>
          <p:nvPr/>
        </p:nvPicPr>
        <p:blipFill rotWithShape="1">
          <a:blip r:embed="rId3">
            <a:alphaModFix/>
          </a:blip>
          <a:srcRect b="2272" l="0" r="0" t="2262"/>
          <a:stretch/>
        </p:blipFill>
        <p:spPr>
          <a:xfrm>
            <a:off x="627999" y="623199"/>
            <a:ext cx="2958476" cy="1098780"/>
          </a:xfrm>
          <a:prstGeom prst="rect">
            <a:avLst/>
          </a:prstGeom>
          <a:noFill/>
          <a:ln>
            <a:noFill/>
          </a:ln>
        </p:spPr>
      </p:pic>
      <p:sp>
        <p:nvSpPr>
          <p:cNvPr id="182" name="Google Shape;182;g23a77c18162_0_636"/>
          <p:cNvSpPr/>
          <p:nvPr/>
        </p:nvSpPr>
        <p:spPr>
          <a:xfrm flipH="1" rot="10800000">
            <a:off x="0" y="5664439"/>
            <a:ext cx="12192000" cy="129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183" name="Google Shape;183;g23a77c18162_0_636"/>
          <p:cNvPicPr preferRelativeResize="0"/>
          <p:nvPr/>
        </p:nvPicPr>
        <p:blipFill rotWithShape="1">
          <a:blip r:embed="rId4">
            <a:alphaModFix/>
          </a:blip>
          <a:srcRect b="0" l="3025" r="3025" t="0"/>
          <a:stretch/>
        </p:blipFill>
        <p:spPr>
          <a:xfrm>
            <a:off x="433192" y="6037499"/>
            <a:ext cx="2650539" cy="586800"/>
          </a:xfrm>
          <a:prstGeom prst="rect">
            <a:avLst/>
          </a:prstGeom>
          <a:noFill/>
          <a:ln>
            <a:noFill/>
          </a:ln>
        </p:spPr>
      </p:pic>
      <p:pic>
        <p:nvPicPr>
          <p:cNvPr id="184" name="Google Shape;184;g23a77c18162_0_636"/>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185" name="Google Shape;185;g23a77c18162_0_636"/>
          <p:cNvPicPr preferRelativeResize="0"/>
          <p:nvPr/>
        </p:nvPicPr>
        <p:blipFill rotWithShape="1">
          <a:blip r:embed="rId6">
            <a:alphaModFix/>
          </a:blip>
          <a:srcRect b="0" l="0" r="0" t="0"/>
          <a:stretch/>
        </p:blipFill>
        <p:spPr>
          <a:xfrm>
            <a:off x="7429699" y="6075795"/>
            <a:ext cx="1144198" cy="470598"/>
          </a:xfrm>
          <a:prstGeom prst="rect">
            <a:avLst/>
          </a:prstGeom>
          <a:noFill/>
          <a:ln>
            <a:noFill/>
          </a:ln>
        </p:spPr>
      </p:pic>
      <p:pic>
        <p:nvPicPr>
          <p:cNvPr id="186" name="Google Shape;186;g23a77c18162_0_636"/>
          <p:cNvPicPr preferRelativeResize="0"/>
          <p:nvPr/>
        </p:nvPicPr>
        <p:blipFill rotWithShape="1">
          <a:blip r:embed="rId7">
            <a:alphaModFix/>
          </a:blip>
          <a:srcRect b="0" l="0" r="0" t="0"/>
          <a:stretch/>
        </p:blipFill>
        <p:spPr>
          <a:xfrm>
            <a:off x="8967215" y="6079989"/>
            <a:ext cx="1127042" cy="494549"/>
          </a:xfrm>
          <a:prstGeom prst="rect">
            <a:avLst/>
          </a:prstGeom>
          <a:noFill/>
          <a:ln>
            <a:noFill/>
          </a:ln>
        </p:spPr>
      </p:pic>
      <p:pic>
        <p:nvPicPr>
          <p:cNvPr id="187" name="Google Shape;187;g23a77c18162_0_636"/>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88" name="Shape 188"/>
        <p:cNvGrpSpPr/>
        <p:nvPr/>
      </p:nvGrpSpPr>
      <p:grpSpPr>
        <a:xfrm>
          <a:off x="0" y="0"/>
          <a:ext cx="0" cy="0"/>
          <a:chOff x="0" y="0"/>
          <a:chExt cx="0" cy="0"/>
        </a:xfrm>
      </p:grpSpPr>
      <p:pic>
        <p:nvPicPr>
          <p:cNvPr id="189" name="Google Shape;189;g23a77c18162_0_663"/>
          <p:cNvPicPr preferRelativeResize="0"/>
          <p:nvPr/>
        </p:nvPicPr>
        <p:blipFill rotWithShape="1">
          <a:blip r:embed="rId2">
            <a:alphaModFix/>
          </a:blip>
          <a:srcRect b="0" l="0" r="63278" t="0"/>
          <a:stretch/>
        </p:blipFill>
        <p:spPr>
          <a:xfrm>
            <a:off x="10166418" y="270125"/>
            <a:ext cx="1698956" cy="651223"/>
          </a:xfrm>
          <a:prstGeom prst="rect">
            <a:avLst/>
          </a:prstGeom>
          <a:noFill/>
          <a:ln>
            <a:noFill/>
          </a:ln>
        </p:spPr>
      </p:pic>
      <p:pic>
        <p:nvPicPr>
          <p:cNvPr id="190" name="Google Shape;190;g23a77c18162_0_663"/>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91" name="Google Shape;191;g23a77c18162_0_663"/>
          <p:cNvPicPr preferRelativeResize="0"/>
          <p:nvPr/>
        </p:nvPicPr>
        <p:blipFill rotWithShape="1">
          <a:blip r:embed="rId4">
            <a:alphaModFix/>
          </a:blip>
          <a:srcRect b="0" l="3025" r="3025" t="0"/>
          <a:stretch/>
        </p:blipFill>
        <p:spPr>
          <a:xfrm>
            <a:off x="246624" y="6019778"/>
            <a:ext cx="2342198" cy="518536"/>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92" name="Shape 192"/>
        <p:cNvGrpSpPr/>
        <p:nvPr/>
      </p:nvGrpSpPr>
      <p:grpSpPr>
        <a:xfrm>
          <a:off x="0" y="0"/>
          <a:ext cx="0" cy="0"/>
          <a:chOff x="0" y="0"/>
          <a:chExt cx="0" cy="0"/>
        </a:xfrm>
      </p:grpSpPr>
      <p:pic>
        <p:nvPicPr>
          <p:cNvPr id="193" name="Google Shape;193;g23a77c18162_0_667"/>
          <p:cNvPicPr preferRelativeResize="0"/>
          <p:nvPr/>
        </p:nvPicPr>
        <p:blipFill rotWithShape="1">
          <a:blip r:embed="rId2">
            <a:alphaModFix/>
          </a:blip>
          <a:srcRect b="0" l="0" r="63278" t="0"/>
          <a:stretch/>
        </p:blipFill>
        <p:spPr>
          <a:xfrm>
            <a:off x="10246419" y="5916885"/>
            <a:ext cx="1698956" cy="651223"/>
          </a:xfrm>
          <a:prstGeom prst="rect">
            <a:avLst/>
          </a:prstGeom>
          <a:noFill/>
          <a:ln>
            <a:noFill/>
          </a:ln>
        </p:spPr>
      </p:pic>
      <p:sp>
        <p:nvSpPr>
          <p:cNvPr id="194" name="Google Shape;194;g23a77c18162_0_667"/>
          <p:cNvSpPr txBox="1"/>
          <p:nvPr>
            <p:ph type="title"/>
          </p:nvPr>
        </p:nvSpPr>
        <p:spPr>
          <a:xfrm>
            <a:off x="838200" y="910533"/>
            <a:ext cx="5422800" cy="1325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5" name="Google Shape;195;g23a77c18162_0_667"/>
          <p:cNvSpPr txBox="1"/>
          <p:nvPr>
            <p:ph idx="1" type="body"/>
          </p:nvPr>
        </p:nvSpPr>
        <p:spPr>
          <a:xfrm>
            <a:off x="838200" y="2371033"/>
            <a:ext cx="5422800" cy="29877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96" name="Google Shape;196;g23a77c18162_0_667"/>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97" name="Google Shape;197;g23a77c18162_0_667"/>
          <p:cNvPicPr preferRelativeResize="0"/>
          <p:nvPr/>
        </p:nvPicPr>
        <p:blipFill rotWithShape="1">
          <a:blip r:embed="rId4">
            <a:alphaModFix/>
          </a:blip>
          <a:srcRect b="0" l="3025" r="3025" t="0"/>
          <a:stretch/>
        </p:blipFill>
        <p:spPr>
          <a:xfrm>
            <a:off x="246624" y="6019778"/>
            <a:ext cx="2342198" cy="518536"/>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198" name="Shape 198"/>
        <p:cNvGrpSpPr/>
        <p:nvPr/>
      </p:nvGrpSpPr>
      <p:grpSpPr>
        <a:xfrm>
          <a:off x="0" y="0"/>
          <a:ext cx="0" cy="0"/>
          <a:chOff x="0" y="0"/>
          <a:chExt cx="0" cy="0"/>
        </a:xfrm>
      </p:grpSpPr>
      <p:pic>
        <p:nvPicPr>
          <p:cNvPr descr="A picture containing shape&#10;&#10;Description automatically generated" id="199" name="Google Shape;199;g23a77c18162_0_673"/>
          <p:cNvPicPr preferRelativeResize="0"/>
          <p:nvPr/>
        </p:nvPicPr>
        <p:blipFill rotWithShape="1">
          <a:blip r:embed="rId2">
            <a:alphaModFix amt="27000"/>
          </a:blip>
          <a:srcRect b="0" l="0" r="0" t="0"/>
          <a:stretch/>
        </p:blipFill>
        <p:spPr>
          <a:xfrm>
            <a:off x="7944186" y="2718433"/>
            <a:ext cx="5007392" cy="4583037"/>
          </a:xfrm>
          <a:prstGeom prst="rect">
            <a:avLst/>
          </a:prstGeom>
          <a:noFill/>
          <a:ln>
            <a:noFill/>
          </a:ln>
        </p:spPr>
      </p:pic>
      <p:pic>
        <p:nvPicPr>
          <p:cNvPr id="200" name="Google Shape;200;g23a77c18162_0_673"/>
          <p:cNvPicPr preferRelativeResize="0"/>
          <p:nvPr/>
        </p:nvPicPr>
        <p:blipFill rotWithShape="1">
          <a:blip r:embed="rId3">
            <a:alphaModFix/>
          </a:blip>
          <a:srcRect b="0" l="0" r="63278" t="0"/>
          <a:stretch/>
        </p:blipFill>
        <p:spPr>
          <a:xfrm>
            <a:off x="10166418" y="270125"/>
            <a:ext cx="1698956" cy="651223"/>
          </a:xfrm>
          <a:prstGeom prst="rect">
            <a:avLst/>
          </a:prstGeom>
          <a:noFill/>
          <a:ln>
            <a:noFill/>
          </a:ln>
        </p:spPr>
      </p:pic>
      <p:sp>
        <p:nvSpPr>
          <p:cNvPr id="201" name="Google Shape;201;g23a77c18162_0_673"/>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g23a77c18162_0_673"/>
          <p:cNvSpPr txBox="1"/>
          <p:nvPr>
            <p:ph idx="1" type="body"/>
          </p:nvPr>
        </p:nvSpPr>
        <p:spPr>
          <a:xfrm>
            <a:off x="838200" y="1825623"/>
            <a:ext cx="10515600" cy="3673200"/>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03" name="Google Shape;203;g23a77c18162_0_673"/>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204" name="Google Shape;204;g23a77c18162_0_673"/>
          <p:cNvPicPr preferRelativeResize="0"/>
          <p:nvPr/>
        </p:nvPicPr>
        <p:blipFill rotWithShape="1">
          <a:blip r:embed="rId5">
            <a:alphaModFix/>
          </a:blip>
          <a:srcRect b="0" l="3025" r="3025" t="0"/>
          <a:stretch/>
        </p:blipFill>
        <p:spPr>
          <a:xfrm>
            <a:off x="246624" y="6019778"/>
            <a:ext cx="2342198" cy="518536"/>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205" name="Shape 205"/>
        <p:cNvGrpSpPr/>
        <p:nvPr/>
      </p:nvGrpSpPr>
      <p:grpSpPr>
        <a:xfrm>
          <a:off x="0" y="0"/>
          <a:ext cx="0" cy="0"/>
          <a:chOff x="0" y="0"/>
          <a:chExt cx="0" cy="0"/>
        </a:xfrm>
      </p:grpSpPr>
      <p:sp>
        <p:nvSpPr>
          <p:cNvPr id="206" name="Google Shape;206;g23a77c18162_0_691"/>
          <p:cNvSpPr txBox="1"/>
          <p:nvPr>
            <p:ph type="title"/>
          </p:nvPr>
        </p:nvSpPr>
        <p:spPr>
          <a:xfrm>
            <a:off x="1120777" y="1134956"/>
            <a:ext cx="2968800" cy="1811100"/>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7" name="Google Shape;207;g23a77c18162_0_691"/>
          <p:cNvSpPr txBox="1"/>
          <p:nvPr>
            <p:ph idx="1" type="body"/>
          </p:nvPr>
        </p:nvSpPr>
        <p:spPr>
          <a:xfrm>
            <a:off x="1150762" y="3419589"/>
            <a:ext cx="8818800" cy="3879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08" name="Google Shape;208;g23a77c18162_0_691"/>
          <p:cNvSpPr txBox="1"/>
          <p:nvPr>
            <p:ph idx="2" type="body"/>
          </p:nvPr>
        </p:nvSpPr>
        <p:spPr>
          <a:xfrm>
            <a:off x="1150762" y="3975603"/>
            <a:ext cx="8818800" cy="9684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9" name="Google Shape;209;g23a77c18162_0_691"/>
          <p:cNvSpPr/>
          <p:nvPr/>
        </p:nvSpPr>
        <p:spPr>
          <a:xfrm flipH="1" rot="10800000">
            <a:off x="0" y="5664439"/>
            <a:ext cx="12192000" cy="129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cxnSp>
        <p:nvCxnSpPr>
          <p:cNvPr id="210" name="Google Shape;210;g23a77c18162_0_691"/>
          <p:cNvCxnSpPr/>
          <p:nvPr/>
        </p:nvCxnSpPr>
        <p:spPr>
          <a:xfrm rot="10800000">
            <a:off x="1120827" y="2945994"/>
            <a:ext cx="5231100" cy="0"/>
          </a:xfrm>
          <a:prstGeom prst="straightConnector1">
            <a:avLst/>
          </a:prstGeom>
          <a:noFill/>
          <a:ln cap="flat" cmpd="sng" w="15875">
            <a:solidFill>
              <a:srgbClr val="11AA81"/>
            </a:solidFill>
            <a:prstDash val="solid"/>
            <a:miter lim="800000"/>
            <a:headEnd len="sm" w="sm" type="none"/>
            <a:tailEnd len="sm" w="sm" type="none"/>
          </a:ln>
        </p:spPr>
      </p:cxnSp>
      <p:pic>
        <p:nvPicPr>
          <p:cNvPr id="211" name="Google Shape;211;g23a77c18162_0_691"/>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212" name="Google Shape;212;g23a77c18162_0_691"/>
          <p:cNvPicPr preferRelativeResize="0"/>
          <p:nvPr/>
        </p:nvPicPr>
        <p:blipFill rotWithShape="1">
          <a:blip r:embed="rId4">
            <a:alphaModFix/>
          </a:blip>
          <a:srcRect b="0" l="0" r="0" t="0"/>
          <a:stretch/>
        </p:blipFill>
        <p:spPr>
          <a:xfrm>
            <a:off x="7429699" y="6075795"/>
            <a:ext cx="1144198" cy="470598"/>
          </a:xfrm>
          <a:prstGeom prst="rect">
            <a:avLst/>
          </a:prstGeom>
          <a:noFill/>
          <a:ln>
            <a:noFill/>
          </a:ln>
        </p:spPr>
      </p:pic>
      <p:pic>
        <p:nvPicPr>
          <p:cNvPr id="213" name="Google Shape;213;g23a77c18162_0_691"/>
          <p:cNvPicPr preferRelativeResize="0"/>
          <p:nvPr/>
        </p:nvPicPr>
        <p:blipFill rotWithShape="1">
          <a:blip r:embed="rId5">
            <a:alphaModFix/>
          </a:blip>
          <a:srcRect b="0" l="0" r="0" t="0"/>
          <a:stretch/>
        </p:blipFill>
        <p:spPr>
          <a:xfrm>
            <a:off x="8967215" y="6079989"/>
            <a:ext cx="1127042" cy="494549"/>
          </a:xfrm>
          <a:prstGeom prst="rect">
            <a:avLst/>
          </a:prstGeom>
          <a:noFill/>
          <a:ln>
            <a:noFill/>
          </a:ln>
        </p:spPr>
      </p:pic>
      <p:pic>
        <p:nvPicPr>
          <p:cNvPr id="214" name="Google Shape;214;g23a77c18162_0_691"/>
          <p:cNvPicPr preferRelativeResize="0"/>
          <p:nvPr/>
        </p:nvPicPr>
        <p:blipFill rotWithShape="1">
          <a:blip r:embed="rId6">
            <a:alphaModFix/>
          </a:blip>
          <a:srcRect b="0" l="0" r="63278" t="0"/>
          <a:stretch/>
        </p:blipFill>
        <p:spPr>
          <a:xfrm>
            <a:off x="282249" y="6005287"/>
            <a:ext cx="1698956" cy="651223"/>
          </a:xfrm>
          <a:prstGeom prst="rect">
            <a:avLst/>
          </a:prstGeom>
          <a:noFill/>
          <a:ln>
            <a:noFill/>
          </a:ln>
        </p:spPr>
      </p:pic>
      <p:pic>
        <p:nvPicPr>
          <p:cNvPr id="215" name="Google Shape;215;g23a77c18162_0_691"/>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216" name="Google Shape;216;g23a77c18162_0_691"/>
          <p:cNvPicPr preferRelativeResize="0"/>
          <p:nvPr/>
        </p:nvPicPr>
        <p:blipFill rotWithShape="1">
          <a:blip r:embed="rId8">
            <a:alphaModFix/>
          </a:blip>
          <a:srcRect b="0" l="3025" r="3025" t="0"/>
          <a:stretch/>
        </p:blipFill>
        <p:spPr>
          <a:xfrm>
            <a:off x="2263455" y="6037499"/>
            <a:ext cx="2650539" cy="5868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217" name="Shape 217"/>
        <p:cNvGrpSpPr/>
        <p:nvPr/>
      </p:nvGrpSpPr>
      <p:grpSpPr>
        <a:xfrm>
          <a:off x="0" y="0"/>
          <a:ext cx="0" cy="0"/>
          <a:chOff x="0" y="0"/>
          <a:chExt cx="0" cy="0"/>
        </a:xfrm>
      </p:grpSpPr>
      <p:sp>
        <p:nvSpPr>
          <p:cNvPr id="218" name="Google Shape;218;g23a77c18162_0_703"/>
          <p:cNvSpPr txBox="1"/>
          <p:nvPr>
            <p:ph type="title"/>
          </p:nvPr>
        </p:nvSpPr>
        <p:spPr>
          <a:xfrm>
            <a:off x="1120777" y="1134956"/>
            <a:ext cx="2968800" cy="1811100"/>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g23a77c18162_0_703"/>
          <p:cNvSpPr txBox="1"/>
          <p:nvPr>
            <p:ph idx="1" type="body"/>
          </p:nvPr>
        </p:nvSpPr>
        <p:spPr>
          <a:xfrm>
            <a:off x="1150762" y="3419589"/>
            <a:ext cx="8818800" cy="3879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20" name="Google Shape;220;g23a77c18162_0_703"/>
          <p:cNvSpPr txBox="1"/>
          <p:nvPr>
            <p:ph idx="2" type="body"/>
          </p:nvPr>
        </p:nvSpPr>
        <p:spPr>
          <a:xfrm>
            <a:off x="1150762" y="3975603"/>
            <a:ext cx="8818800" cy="9684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1" name="Google Shape;221;g23a77c18162_0_703"/>
          <p:cNvSpPr/>
          <p:nvPr/>
        </p:nvSpPr>
        <p:spPr>
          <a:xfrm flipH="1" rot="10800000">
            <a:off x="0" y="5664439"/>
            <a:ext cx="12192000" cy="129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cxnSp>
        <p:nvCxnSpPr>
          <p:cNvPr id="222" name="Google Shape;222;g23a77c18162_0_703"/>
          <p:cNvCxnSpPr/>
          <p:nvPr/>
        </p:nvCxnSpPr>
        <p:spPr>
          <a:xfrm rot="10800000">
            <a:off x="1120827" y="2945994"/>
            <a:ext cx="5231100" cy="0"/>
          </a:xfrm>
          <a:prstGeom prst="straightConnector1">
            <a:avLst/>
          </a:prstGeom>
          <a:noFill/>
          <a:ln cap="flat" cmpd="sng" w="15875">
            <a:solidFill>
              <a:srgbClr val="F39200"/>
            </a:solidFill>
            <a:prstDash val="solid"/>
            <a:miter lim="800000"/>
            <a:headEnd len="sm" w="sm" type="none"/>
            <a:tailEnd len="sm" w="sm" type="none"/>
          </a:ln>
        </p:spPr>
      </p:cxnSp>
      <p:pic>
        <p:nvPicPr>
          <p:cNvPr id="223" name="Google Shape;223;g23a77c18162_0_703"/>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224" name="Google Shape;224;g23a77c18162_0_703"/>
          <p:cNvPicPr preferRelativeResize="0"/>
          <p:nvPr/>
        </p:nvPicPr>
        <p:blipFill rotWithShape="1">
          <a:blip r:embed="rId4">
            <a:alphaModFix/>
          </a:blip>
          <a:srcRect b="0" l="0" r="0" t="0"/>
          <a:stretch/>
        </p:blipFill>
        <p:spPr>
          <a:xfrm>
            <a:off x="7429699" y="6075795"/>
            <a:ext cx="1144198" cy="470598"/>
          </a:xfrm>
          <a:prstGeom prst="rect">
            <a:avLst/>
          </a:prstGeom>
          <a:noFill/>
          <a:ln>
            <a:noFill/>
          </a:ln>
        </p:spPr>
      </p:pic>
      <p:pic>
        <p:nvPicPr>
          <p:cNvPr id="225" name="Google Shape;225;g23a77c18162_0_703"/>
          <p:cNvPicPr preferRelativeResize="0"/>
          <p:nvPr/>
        </p:nvPicPr>
        <p:blipFill rotWithShape="1">
          <a:blip r:embed="rId5">
            <a:alphaModFix/>
          </a:blip>
          <a:srcRect b="0" l="0" r="0" t="0"/>
          <a:stretch/>
        </p:blipFill>
        <p:spPr>
          <a:xfrm>
            <a:off x="8967215" y="6079989"/>
            <a:ext cx="1127042" cy="494549"/>
          </a:xfrm>
          <a:prstGeom prst="rect">
            <a:avLst/>
          </a:prstGeom>
          <a:noFill/>
          <a:ln>
            <a:noFill/>
          </a:ln>
        </p:spPr>
      </p:pic>
      <p:pic>
        <p:nvPicPr>
          <p:cNvPr id="226" name="Google Shape;226;g23a77c18162_0_703"/>
          <p:cNvPicPr preferRelativeResize="0"/>
          <p:nvPr/>
        </p:nvPicPr>
        <p:blipFill rotWithShape="1">
          <a:blip r:embed="rId6">
            <a:alphaModFix/>
          </a:blip>
          <a:srcRect b="0" l="0" r="63278" t="0"/>
          <a:stretch/>
        </p:blipFill>
        <p:spPr>
          <a:xfrm>
            <a:off x="282249" y="6005287"/>
            <a:ext cx="1698956" cy="651223"/>
          </a:xfrm>
          <a:prstGeom prst="rect">
            <a:avLst/>
          </a:prstGeom>
          <a:noFill/>
          <a:ln>
            <a:noFill/>
          </a:ln>
        </p:spPr>
      </p:pic>
      <p:pic>
        <p:nvPicPr>
          <p:cNvPr id="227" name="Google Shape;227;g23a77c18162_0_703"/>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228" name="Google Shape;228;g23a77c18162_0_703"/>
          <p:cNvPicPr preferRelativeResize="0"/>
          <p:nvPr/>
        </p:nvPicPr>
        <p:blipFill rotWithShape="1">
          <a:blip r:embed="rId8">
            <a:alphaModFix/>
          </a:blip>
          <a:srcRect b="0" l="3025" r="3025" t="0"/>
          <a:stretch/>
        </p:blipFill>
        <p:spPr>
          <a:xfrm>
            <a:off x="2263455" y="6037499"/>
            <a:ext cx="2650539" cy="5868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229" name="Shape 229"/>
        <p:cNvGrpSpPr/>
        <p:nvPr/>
      </p:nvGrpSpPr>
      <p:grpSpPr>
        <a:xfrm>
          <a:off x="0" y="0"/>
          <a:ext cx="0" cy="0"/>
          <a:chOff x="0" y="0"/>
          <a:chExt cx="0" cy="0"/>
        </a:xfrm>
      </p:grpSpPr>
      <p:sp>
        <p:nvSpPr>
          <p:cNvPr id="230" name="Google Shape;230;g23a77c18162_0_715"/>
          <p:cNvSpPr txBox="1"/>
          <p:nvPr>
            <p:ph type="title"/>
          </p:nvPr>
        </p:nvSpPr>
        <p:spPr>
          <a:xfrm>
            <a:off x="1120777" y="1134956"/>
            <a:ext cx="2968800" cy="1811100"/>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g23a77c18162_0_715"/>
          <p:cNvSpPr txBox="1"/>
          <p:nvPr>
            <p:ph idx="1" type="body"/>
          </p:nvPr>
        </p:nvSpPr>
        <p:spPr>
          <a:xfrm>
            <a:off x="1150762" y="3419589"/>
            <a:ext cx="8818800" cy="3879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32" name="Google Shape;232;g23a77c18162_0_715"/>
          <p:cNvSpPr txBox="1"/>
          <p:nvPr>
            <p:ph idx="2" type="body"/>
          </p:nvPr>
        </p:nvSpPr>
        <p:spPr>
          <a:xfrm>
            <a:off x="1150762" y="3975603"/>
            <a:ext cx="8818800" cy="9684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3" name="Google Shape;233;g23a77c18162_0_715"/>
          <p:cNvSpPr/>
          <p:nvPr/>
        </p:nvSpPr>
        <p:spPr>
          <a:xfrm flipH="1" rot="10800000">
            <a:off x="0" y="5664439"/>
            <a:ext cx="12192000" cy="129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cxnSp>
        <p:nvCxnSpPr>
          <p:cNvPr id="234" name="Google Shape;234;g23a77c18162_0_715"/>
          <p:cNvCxnSpPr/>
          <p:nvPr/>
        </p:nvCxnSpPr>
        <p:spPr>
          <a:xfrm rot="10800000">
            <a:off x="1120827" y="2945994"/>
            <a:ext cx="5231100" cy="0"/>
          </a:xfrm>
          <a:prstGeom prst="straightConnector1">
            <a:avLst/>
          </a:prstGeom>
          <a:noFill/>
          <a:ln cap="flat" cmpd="sng" w="15875">
            <a:solidFill>
              <a:srgbClr val="D12477"/>
            </a:solidFill>
            <a:prstDash val="solid"/>
            <a:miter lim="800000"/>
            <a:headEnd len="sm" w="sm" type="none"/>
            <a:tailEnd len="sm" w="sm" type="none"/>
          </a:ln>
        </p:spPr>
      </p:cxnSp>
      <p:pic>
        <p:nvPicPr>
          <p:cNvPr id="235" name="Google Shape;235;g23a77c18162_0_715"/>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236" name="Google Shape;236;g23a77c18162_0_715"/>
          <p:cNvPicPr preferRelativeResize="0"/>
          <p:nvPr/>
        </p:nvPicPr>
        <p:blipFill rotWithShape="1">
          <a:blip r:embed="rId4">
            <a:alphaModFix/>
          </a:blip>
          <a:srcRect b="0" l="0" r="0" t="0"/>
          <a:stretch/>
        </p:blipFill>
        <p:spPr>
          <a:xfrm>
            <a:off x="7429699" y="6075795"/>
            <a:ext cx="1144198" cy="470598"/>
          </a:xfrm>
          <a:prstGeom prst="rect">
            <a:avLst/>
          </a:prstGeom>
          <a:noFill/>
          <a:ln>
            <a:noFill/>
          </a:ln>
        </p:spPr>
      </p:pic>
      <p:pic>
        <p:nvPicPr>
          <p:cNvPr id="237" name="Google Shape;237;g23a77c18162_0_715"/>
          <p:cNvPicPr preferRelativeResize="0"/>
          <p:nvPr/>
        </p:nvPicPr>
        <p:blipFill rotWithShape="1">
          <a:blip r:embed="rId5">
            <a:alphaModFix/>
          </a:blip>
          <a:srcRect b="0" l="0" r="0" t="0"/>
          <a:stretch/>
        </p:blipFill>
        <p:spPr>
          <a:xfrm>
            <a:off x="8967215" y="6079989"/>
            <a:ext cx="1127042" cy="494549"/>
          </a:xfrm>
          <a:prstGeom prst="rect">
            <a:avLst/>
          </a:prstGeom>
          <a:noFill/>
          <a:ln>
            <a:noFill/>
          </a:ln>
        </p:spPr>
      </p:pic>
      <p:pic>
        <p:nvPicPr>
          <p:cNvPr id="238" name="Google Shape;238;g23a77c18162_0_715"/>
          <p:cNvPicPr preferRelativeResize="0"/>
          <p:nvPr/>
        </p:nvPicPr>
        <p:blipFill rotWithShape="1">
          <a:blip r:embed="rId6">
            <a:alphaModFix/>
          </a:blip>
          <a:srcRect b="0" l="0" r="63278" t="0"/>
          <a:stretch/>
        </p:blipFill>
        <p:spPr>
          <a:xfrm>
            <a:off x="282249" y="6005287"/>
            <a:ext cx="1698956" cy="651223"/>
          </a:xfrm>
          <a:prstGeom prst="rect">
            <a:avLst/>
          </a:prstGeom>
          <a:noFill/>
          <a:ln>
            <a:noFill/>
          </a:ln>
        </p:spPr>
      </p:pic>
      <p:pic>
        <p:nvPicPr>
          <p:cNvPr id="239" name="Google Shape;239;g23a77c18162_0_715"/>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240" name="Google Shape;240;g23a77c18162_0_715"/>
          <p:cNvPicPr preferRelativeResize="0"/>
          <p:nvPr/>
        </p:nvPicPr>
        <p:blipFill rotWithShape="1">
          <a:blip r:embed="rId8">
            <a:alphaModFix/>
          </a:blip>
          <a:srcRect b="0" l="3025" r="3025" t="0"/>
          <a:stretch/>
        </p:blipFill>
        <p:spPr>
          <a:xfrm>
            <a:off x="2263455" y="6037499"/>
            <a:ext cx="2650539" cy="5868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241" name="Shape 241"/>
        <p:cNvGrpSpPr/>
        <p:nvPr/>
      </p:nvGrpSpPr>
      <p:grpSpPr>
        <a:xfrm>
          <a:off x="0" y="0"/>
          <a:ext cx="0" cy="0"/>
          <a:chOff x="0" y="0"/>
          <a:chExt cx="0" cy="0"/>
        </a:xfrm>
      </p:grpSpPr>
      <p:sp>
        <p:nvSpPr>
          <p:cNvPr id="242" name="Google Shape;242;g23a77c18162_0_727"/>
          <p:cNvSpPr txBox="1"/>
          <p:nvPr>
            <p:ph idx="1" type="body"/>
          </p:nvPr>
        </p:nvSpPr>
        <p:spPr>
          <a:xfrm>
            <a:off x="1120777" y="417327"/>
            <a:ext cx="8818800" cy="4431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43" name="Google Shape;243;g23a77c18162_0_727"/>
          <p:cNvSpPr txBox="1"/>
          <p:nvPr>
            <p:ph idx="2" type="body"/>
          </p:nvPr>
        </p:nvSpPr>
        <p:spPr>
          <a:xfrm>
            <a:off x="1120777" y="1179730"/>
            <a:ext cx="8818800" cy="37818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244" name="Google Shape;244;g23a77c18162_0_727"/>
          <p:cNvCxnSpPr/>
          <p:nvPr/>
        </p:nvCxnSpPr>
        <p:spPr>
          <a:xfrm rot="10800000">
            <a:off x="1120827" y="912406"/>
            <a:ext cx="5231100" cy="0"/>
          </a:xfrm>
          <a:prstGeom prst="straightConnector1">
            <a:avLst/>
          </a:prstGeom>
          <a:noFill/>
          <a:ln cap="flat" cmpd="sng" w="15875">
            <a:solidFill>
              <a:srgbClr val="F39200"/>
            </a:solidFill>
            <a:prstDash val="solid"/>
            <a:miter lim="800000"/>
            <a:headEnd len="sm" w="sm" type="none"/>
            <a:tailEnd len="sm" w="sm" type="none"/>
          </a:ln>
        </p:spPr>
      </p:cxnSp>
      <p:sp>
        <p:nvSpPr>
          <p:cNvPr id="245" name="Google Shape;245;g23a77c18162_0_727"/>
          <p:cNvSpPr/>
          <p:nvPr/>
        </p:nvSpPr>
        <p:spPr>
          <a:xfrm flipH="1" rot="10800000">
            <a:off x="0" y="6074238"/>
            <a:ext cx="12192000" cy="8847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246" name="Google Shape;246;g23a77c18162_0_727"/>
          <p:cNvPicPr preferRelativeResize="0"/>
          <p:nvPr/>
        </p:nvPicPr>
        <p:blipFill rotWithShape="1">
          <a:blip r:embed="rId3">
            <a:alphaModFix/>
          </a:blip>
          <a:srcRect b="0" l="0" r="63278" t="0"/>
          <a:stretch/>
        </p:blipFill>
        <p:spPr>
          <a:xfrm>
            <a:off x="10359311" y="6190971"/>
            <a:ext cx="1698956" cy="651223"/>
          </a:xfrm>
          <a:prstGeom prst="rect">
            <a:avLst/>
          </a:prstGeom>
          <a:noFill/>
          <a:ln>
            <a:noFill/>
          </a:ln>
        </p:spPr>
      </p:pic>
      <p:pic>
        <p:nvPicPr>
          <p:cNvPr id="247" name="Google Shape;247;g23a77c18162_0_727"/>
          <p:cNvPicPr preferRelativeResize="0"/>
          <p:nvPr/>
        </p:nvPicPr>
        <p:blipFill rotWithShape="1">
          <a:blip r:embed="rId4">
            <a:alphaModFix/>
          </a:blip>
          <a:srcRect b="0" l="3025" r="3025" t="0"/>
          <a:stretch/>
        </p:blipFill>
        <p:spPr>
          <a:xfrm>
            <a:off x="208377" y="6223183"/>
            <a:ext cx="2650539" cy="5868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248" name="Shape 248"/>
        <p:cNvGrpSpPr/>
        <p:nvPr/>
      </p:nvGrpSpPr>
      <p:grpSpPr>
        <a:xfrm>
          <a:off x="0" y="0"/>
          <a:ext cx="0" cy="0"/>
          <a:chOff x="0" y="0"/>
          <a:chExt cx="0" cy="0"/>
        </a:xfrm>
      </p:grpSpPr>
      <p:cxnSp>
        <p:nvCxnSpPr>
          <p:cNvPr id="249" name="Google Shape;249;g23a77c18162_0_734"/>
          <p:cNvCxnSpPr/>
          <p:nvPr/>
        </p:nvCxnSpPr>
        <p:spPr>
          <a:xfrm rot="10800000">
            <a:off x="1120827" y="911921"/>
            <a:ext cx="5231100" cy="0"/>
          </a:xfrm>
          <a:prstGeom prst="straightConnector1">
            <a:avLst/>
          </a:prstGeom>
          <a:noFill/>
          <a:ln cap="flat" cmpd="sng" w="15875">
            <a:solidFill>
              <a:srgbClr val="D12477"/>
            </a:solidFill>
            <a:prstDash val="solid"/>
            <a:miter lim="800000"/>
            <a:headEnd len="sm" w="sm" type="none"/>
            <a:tailEnd len="sm" w="sm" type="none"/>
          </a:ln>
        </p:spPr>
      </p:cxnSp>
      <p:sp>
        <p:nvSpPr>
          <p:cNvPr id="250" name="Google Shape;250;g23a77c18162_0_734"/>
          <p:cNvSpPr txBox="1"/>
          <p:nvPr>
            <p:ph idx="1" type="body"/>
          </p:nvPr>
        </p:nvSpPr>
        <p:spPr>
          <a:xfrm>
            <a:off x="1120777" y="417327"/>
            <a:ext cx="8818800" cy="443100"/>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51" name="Google Shape;251;g23a77c18162_0_734"/>
          <p:cNvSpPr txBox="1"/>
          <p:nvPr>
            <p:ph idx="2" type="body"/>
          </p:nvPr>
        </p:nvSpPr>
        <p:spPr>
          <a:xfrm>
            <a:off x="1120777" y="1179730"/>
            <a:ext cx="8818800" cy="3781800"/>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2" name="Google Shape;252;g23a77c18162_0_734"/>
          <p:cNvSpPr/>
          <p:nvPr/>
        </p:nvSpPr>
        <p:spPr>
          <a:xfrm flipH="1" rot="10800000">
            <a:off x="0" y="6074238"/>
            <a:ext cx="12192000" cy="8847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253" name="Google Shape;253;g23a77c18162_0_734"/>
          <p:cNvPicPr preferRelativeResize="0"/>
          <p:nvPr/>
        </p:nvPicPr>
        <p:blipFill rotWithShape="1">
          <a:blip r:embed="rId3">
            <a:alphaModFix/>
          </a:blip>
          <a:srcRect b="0" l="0" r="63278" t="0"/>
          <a:stretch/>
        </p:blipFill>
        <p:spPr>
          <a:xfrm>
            <a:off x="10359311" y="6190971"/>
            <a:ext cx="1698956" cy="651223"/>
          </a:xfrm>
          <a:prstGeom prst="rect">
            <a:avLst/>
          </a:prstGeom>
          <a:noFill/>
          <a:ln>
            <a:noFill/>
          </a:ln>
        </p:spPr>
      </p:pic>
      <p:pic>
        <p:nvPicPr>
          <p:cNvPr id="254" name="Google Shape;254;g23a77c18162_0_734"/>
          <p:cNvPicPr preferRelativeResize="0"/>
          <p:nvPr/>
        </p:nvPicPr>
        <p:blipFill rotWithShape="1">
          <a:blip r:embed="rId4">
            <a:alphaModFix/>
          </a:blip>
          <a:srcRect b="0" l="3025" r="3025" t="0"/>
          <a:stretch/>
        </p:blipFill>
        <p:spPr>
          <a:xfrm>
            <a:off x="208377" y="6223183"/>
            <a:ext cx="2650539" cy="58680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255" name="Shape 255"/>
        <p:cNvGrpSpPr/>
        <p:nvPr/>
      </p:nvGrpSpPr>
      <p:grpSpPr>
        <a:xfrm>
          <a:off x="0" y="0"/>
          <a:ext cx="0" cy="0"/>
          <a:chOff x="0" y="0"/>
          <a:chExt cx="0" cy="0"/>
        </a:xfrm>
      </p:grpSpPr>
      <p:pic>
        <p:nvPicPr>
          <p:cNvPr id="256" name="Google Shape;256;g23a77c18162_0_741"/>
          <p:cNvPicPr preferRelativeResize="0"/>
          <p:nvPr/>
        </p:nvPicPr>
        <p:blipFill rotWithShape="1">
          <a:blip r:embed="rId2">
            <a:alphaModFix/>
          </a:blip>
          <a:srcRect b="0" l="0" r="63278" t="0"/>
          <a:stretch/>
        </p:blipFill>
        <p:spPr>
          <a:xfrm>
            <a:off x="5529883" y="5916987"/>
            <a:ext cx="1698956" cy="651223"/>
          </a:xfrm>
          <a:prstGeom prst="rect">
            <a:avLst/>
          </a:prstGeom>
          <a:noFill/>
          <a:ln>
            <a:noFill/>
          </a:ln>
        </p:spPr>
      </p:pic>
      <p:sp>
        <p:nvSpPr>
          <p:cNvPr id="257" name="Google Shape;257;g23a77c18162_0_741"/>
          <p:cNvSpPr txBox="1"/>
          <p:nvPr>
            <p:ph type="title"/>
          </p:nvPr>
        </p:nvSpPr>
        <p:spPr>
          <a:xfrm>
            <a:off x="838200" y="910533"/>
            <a:ext cx="6248400" cy="13257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g23a77c18162_0_741"/>
          <p:cNvSpPr txBox="1"/>
          <p:nvPr>
            <p:ph idx="1" type="body"/>
          </p:nvPr>
        </p:nvSpPr>
        <p:spPr>
          <a:xfrm>
            <a:off x="838200" y="2371032"/>
            <a:ext cx="6248400" cy="3152400"/>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9" name="Google Shape;259;g23a77c18162_0_741"/>
          <p:cNvSpPr/>
          <p:nvPr>
            <p:ph idx="2" type="pic"/>
          </p:nvPr>
        </p:nvSpPr>
        <p:spPr>
          <a:xfrm>
            <a:off x="7429500" y="1"/>
            <a:ext cx="4762500" cy="6705600"/>
          </a:xfrm>
          <a:prstGeom prst="rect">
            <a:avLst/>
          </a:prstGeom>
          <a:solidFill>
            <a:srgbClr val="D3EEEF"/>
          </a:solidFill>
          <a:ln>
            <a:noFill/>
          </a:ln>
        </p:spPr>
      </p:sp>
      <p:pic>
        <p:nvPicPr>
          <p:cNvPr id="260" name="Google Shape;260;g23a77c18162_0_741"/>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261" name="Google Shape;261;g23a77c18162_0_741"/>
          <p:cNvPicPr preferRelativeResize="0"/>
          <p:nvPr/>
        </p:nvPicPr>
        <p:blipFill rotWithShape="1">
          <a:blip r:embed="rId4">
            <a:alphaModFix/>
          </a:blip>
          <a:srcRect b="0" l="3025" r="3025" t="0"/>
          <a:stretch/>
        </p:blipFill>
        <p:spPr>
          <a:xfrm>
            <a:off x="246624" y="6019778"/>
            <a:ext cx="2342198" cy="518536"/>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262" name="Shape 262"/>
        <p:cNvGrpSpPr/>
        <p:nvPr/>
      </p:nvGrpSpPr>
      <p:grpSpPr>
        <a:xfrm>
          <a:off x="0" y="0"/>
          <a:ext cx="0" cy="0"/>
          <a:chOff x="0" y="0"/>
          <a:chExt cx="0" cy="0"/>
        </a:xfrm>
      </p:grpSpPr>
      <p:sp>
        <p:nvSpPr>
          <p:cNvPr id="263" name="Google Shape;263;g23a77c18162_0_748"/>
          <p:cNvSpPr/>
          <p:nvPr>
            <p:ph idx="2" type="pic"/>
          </p:nvPr>
        </p:nvSpPr>
        <p:spPr>
          <a:xfrm>
            <a:off x="0" y="1"/>
            <a:ext cx="12192000" cy="3429000"/>
          </a:xfrm>
          <a:prstGeom prst="rect">
            <a:avLst/>
          </a:prstGeom>
          <a:solidFill>
            <a:srgbClr val="D3EEEF"/>
          </a:solidFill>
          <a:ln>
            <a:noFill/>
          </a:ln>
        </p:spPr>
      </p:sp>
      <p:sp>
        <p:nvSpPr>
          <p:cNvPr id="264" name="Google Shape;264;g23a77c18162_0_748"/>
          <p:cNvSpPr txBox="1"/>
          <p:nvPr>
            <p:ph type="title"/>
          </p:nvPr>
        </p:nvSpPr>
        <p:spPr>
          <a:xfrm>
            <a:off x="838200" y="3674406"/>
            <a:ext cx="10541100" cy="837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5" name="Google Shape;265;g23a77c18162_0_748"/>
          <p:cNvSpPr txBox="1"/>
          <p:nvPr>
            <p:ph idx="1" type="body"/>
          </p:nvPr>
        </p:nvSpPr>
        <p:spPr>
          <a:xfrm>
            <a:off x="838200" y="4646873"/>
            <a:ext cx="10541100" cy="682800"/>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66" name="Google Shape;266;g23a77c18162_0_748"/>
          <p:cNvPicPr preferRelativeResize="0"/>
          <p:nvPr/>
        </p:nvPicPr>
        <p:blipFill rotWithShape="1">
          <a:blip r:embed="rId2">
            <a:alphaModFix/>
          </a:blip>
          <a:srcRect b="0" l="0" r="63278" t="0"/>
          <a:stretch/>
        </p:blipFill>
        <p:spPr>
          <a:xfrm>
            <a:off x="10246419" y="5916885"/>
            <a:ext cx="1698956" cy="651223"/>
          </a:xfrm>
          <a:prstGeom prst="rect">
            <a:avLst/>
          </a:prstGeom>
          <a:noFill/>
          <a:ln>
            <a:noFill/>
          </a:ln>
        </p:spPr>
      </p:pic>
      <p:pic>
        <p:nvPicPr>
          <p:cNvPr id="267" name="Google Shape;267;g23a77c18162_0_748"/>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268" name="Google Shape;268;g23a77c18162_0_748"/>
          <p:cNvPicPr preferRelativeResize="0"/>
          <p:nvPr/>
        </p:nvPicPr>
        <p:blipFill rotWithShape="1">
          <a:blip r:embed="rId4">
            <a:alphaModFix/>
          </a:blip>
          <a:srcRect b="0" l="3025" r="3025" t="0"/>
          <a:stretch/>
        </p:blipFill>
        <p:spPr>
          <a:xfrm>
            <a:off x="246624" y="6019778"/>
            <a:ext cx="2342198" cy="518536"/>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269" name="Shape 269"/>
        <p:cNvGrpSpPr/>
        <p:nvPr/>
      </p:nvGrpSpPr>
      <p:grpSpPr>
        <a:xfrm>
          <a:off x="0" y="0"/>
          <a:ext cx="0" cy="0"/>
          <a:chOff x="0" y="0"/>
          <a:chExt cx="0" cy="0"/>
        </a:xfrm>
      </p:grpSpPr>
      <p:sp>
        <p:nvSpPr>
          <p:cNvPr id="270" name="Google Shape;270;g23a77c18162_0_755"/>
          <p:cNvSpPr/>
          <p:nvPr/>
        </p:nvSpPr>
        <p:spPr>
          <a:xfrm flipH="1" rot="10800000">
            <a:off x="0" y="5664439"/>
            <a:ext cx="12192000" cy="129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pic>
        <p:nvPicPr>
          <p:cNvPr id="271" name="Google Shape;271;g23a77c18162_0_755"/>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272" name="Google Shape;272;g23a77c18162_0_755"/>
          <p:cNvPicPr preferRelativeResize="0"/>
          <p:nvPr/>
        </p:nvPicPr>
        <p:blipFill rotWithShape="1">
          <a:blip r:embed="rId4">
            <a:alphaModFix/>
          </a:blip>
          <a:srcRect b="0" l="0" r="0" t="0"/>
          <a:stretch/>
        </p:blipFill>
        <p:spPr>
          <a:xfrm>
            <a:off x="7429699" y="6075795"/>
            <a:ext cx="1144198" cy="470598"/>
          </a:xfrm>
          <a:prstGeom prst="rect">
            <a:avLst/>
          </a:prstGeom>
          <a:noFill/>
          <a:ln>
            <a:noFill/>
          </a:ln>
        </p:spPr>
      </p:pic>
      <p:pic>
        <p:nvPicPr>
          <p:cNvPr id="273" name="Google Shape;273;g23a77c18162_0_755"/>
          <p:cNvPicPr preferRelativeResize="0"/>
          <p:nvPr/>
        </p:nvPicPr>
        <p:blipFill rotWithShape="1">
          <a:blip r:embed="rId5">
            <a:alphaModFix/>
          </a:blip>
          <a:srcRect b="0" l="0" r="0" t="0"/>
          <a:stretch/>
        </p:blipFill>
        <p:spPr>
          <a:xfrm>
            <a:off x="8967215" y="6079989"/>
            <a:ext cx="1127042" cy="494549"/>
          </a:xfrm>
          <a:prstGeom prst="rect">
            <a:avLst/>
          </a:prstGeom>
          <a:noFill/>
          <a:ln>
            <a:noFill/>
          </a:ln>
        </p:spPr>
      </p:pic>
      <p:pic>
        <p:nvPicPr>
          <p:cNvPr id="274" name="Google Shape;274;g23a77c18162_0_755"/>
          <p:cNvPicPr preferRelativeResize="0"/>
          <p:nvPr/>
        </p:nvPicPr>
        <p:blipFill rotWithShape="1">
          <a:blip r:embed="rId6">
            <a:alphaModFix/>
          </a:blip>
          <a:srcRect b="0" l="0" r="63278" t="0"/>
          <a:stretch/>
        </p:blipFill>
        <p:spPr>
          <a:xfrm>
            <a:off x="282249" y="6005287"/>
            <a:ext cx="1698956" cy="651223"/>
          </a:xfrm>
          <a:prstGeom prst="rect">
            <a:avLst/>
          </a:prstGeom>
          <a:noFill/>
          <a:ln>
            <a:noFill/>
          </a:ln>
        </p:spPr>
      </p:pic>
      <p:sp>
        <p:nvSpPr>
          <p:cNvPr id="275" name="Google Shape;275;g23a77c18162_0_755"/>
          <p:cNvSpPr txBox="1"/>
          <p:nvPr>
            <p:ph idx="1" type="body"/>
          </p:nvPr>
        </p:nvSpPr>
        <p:spPr>
          <a:xfrm>
            <a:off x="838200" y="873761"/>
            <a:ext cx="5847000" cy="40131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76" name="Google Shape;276;g23a77c18162_0_755"/>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277" name="Google Shape;277;g23a77c18162_0_755"/>
          <p:cNvPicPr preferRelativeResize="0"/>
          <p:nvPr/>
        </p:nvPicPr>
        <p:blipFill rotWithShape="1">
          <a:blip r:embed="rId8">
            <a:alphaModFix/>
          </a:blip>
          <a:srcRect b="0" l="3025" r="3025" t="0"/>
          <a:stretch/>
        </p:blipFill>
        <p:spPr>
          <a:xfrm>
            <a:off x="2263455" y="6037499"/>
            <a:ext cx="2650539" cy="586800"/>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8" name="Shape 278"/>
        <p:cNvGrpSpPr/>
        <p:nvPr/>
      </p:nvGrpSpPr>
      <p:grpSpPr>
        <a:xfrm>
          <a:off x="0" y="0"/>
          <a:ext cx="0" cy="0"/>
          <a:chOff x="0" y="0"/>
          <a:chExt cx="0" cy="0"/>
        </a:xfrm>
      </p:grpSpPr>
      <p:sp>
        <p:nvSpPr>
          <p:cNvPr id="279" name="Google Shape;279;g23a77c18162_0_764"/>
          <p:cNvSpPr txBox="1"/>
          <p:nvPr>
            <p:ph type="ctrTitle"/>
          </p:nvPr>
        </p:nvSpPr>
        <p:spPr>
          <a:xfrm>
            <a:off x="415611" y="992767"/>
            <a:ext cx="113607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rgbClr val="161249"/>
              </a:buClr>
              <a:buSzPts val="5200"/>
              <a:buFont typeface="Arial"/>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p:txBody>
      </p:sp>
      <p:sp>
        <p:nvSpPr>
          <p:cNvPr id="280" name="Google Shape;280;g23a77c18162_0_764"/>
          <p:cNvSpPr txBox="1"/>
          <p:nvPr>
            <p:ph idx="1" type="subTitle"/>
          </p:nvPr>
        </p:nvSpPr>
        <p:spPr>
          <a:xfrm>
            <a:off x="415600" y="3778833"/>
            <a:ext cx="113607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Clr>
                <a:srgbClr val="161249"/>
              </a:buClr>
              <a:buSzPts val="2800"/>
              <a:buNone/>
              <a:defRPr sz="3733"/>
            </a:lvl1pPr>
            <a:lvl2pPr lvl="1" algn="ctr">
              <a:lnSpc>
                <a:spcPct val="100000"/>
              </a:lnSpc>
              <a:spcBef>
                <a:spcPts val="0"/>
              </a:spcBef>
              <a:spcAft>
                <a:spcPts val="0"/>
              </a:spcAft>
              <a:buClr>
                <a:srgbClr val="161249"/>
              </a:buClr>
              <a:buSzPts val="2800"/>
              <a:buNone/>
              <a:defRPr sz="3733"/>
            </a:lvl2pPr>
            <a:lvl3pPr lvl="2" algn="ctr">
              <a:lnSpc>
                <a:spcPct val="100000"/>
              </a:lnSpc>
              <a:spcBef>
                <a:spcPts val="0"/>
              </a:spcBef>
              <a:spcAft>
                <a:spcPts val="0"/>
              </a:spcAft>
              <a:buClr>
                <a:srgbClr val="161249"/>
              </a:buClr>
              <a:buSzPts val="2800"/>
              <a:buNone/>
              <a:defRPr sz="3733"/>
            </a:lvl3pPr>
            <a:lvl4pPr lvl="3" algn="ctr">
              <a:lnSpc>
                <a:spcPct val="100000"/>
              </a:lnSpc>
              <a:spcBef>
                <a:spcPts val="0"/>
              </a:spcBef>
              <a:spcAft>
                <a:spcPts val="0"/>
              </a:spcAft>
              <a:buClr>
                <a:srgbClr val="161249"/>
              </a:buClr>
              <a:buSzPts val="2800"/>
              <a:buNone/>
              <a:defRPr sz="3733"/>
            </a:lvl4pPr>
            <a:lvl5pPr lvl="4" algn="ctr">
              <a:lnSpc>
                <a:spcPct val="100000"/>
              </a:lnSpc>
              <a:spcBef>
                <a:spcPts val="0"/>
              </a:spcBef>
              <a:spcAft>
                <a:spcPts val="0"/>
              </a:spcAft>
              <a:buClr>
                <a:srgbClr val="161249"/>
              </a:buClr>
              <a:buSzPts val="2800"/>
              <a:buNone/>
              <a:defRPr sz="3733"/>
            </a:lvl5pPr>
            <a:lvl6pPr lvl="5" algn="ctr">
              <a:lnSpc>
                <a:spcPct val="100000"/>
              </a:lnSpc>
              <a:spcBef>
                <a:spcPts val="0"/>
              </a:spcBef>
              <a:spcAft>
                <a:spcPts val="0"/>
              </a:spcAft>
              <a:buClr>
                <a:schemeClr val="dk1"/>
              </a:buClr>
              <a:buSzPts val="2800"/>
              <a:buNone/>
              <a:defRPr sz="3733"/>
            </a:lvl6pPr>
            <a:lvl7pPr lvl="6" algn="ctr">
              <a:lnSpc>
                <a:spcPct val="100000"/>
              </a:lnSpc>
              <a:spcBef>
                <a:spcPts val="0"/>
              </a:spcBef>
              <a:spcAft>
                <a:spcPts val="0"/>
              </a:spcAft>
              <a:buClr>
                <a:schemeClr val="dk1"/>
              </a:buClr>
              <a:buSzPts val="2800"/>
              <a:buNone/>
              <a:defRPr sz="3733"/>
            </a:lvl7pPr>
            <a:lvl8pPr lvl="7" algn="ctr">
              <a:lnSpc>
                <a:spcPct val="100000"/>
              </a:lnSpc>
              <a:spcBef>
                <a:spcPts val="0"/>
              </a:spcBef>
              <a:spcAft>
                <a:spcPts val="0"/>
              </a:spcAft>
              <a:buClr>
                <a:schemeClr val="dk1"/>
              </a:buClr>
              <a:buSzPts val="2800"/>
              <a:buNone/>
              <a:defRPr sz="3733"/>
            </a:lvl8pPr>
            <a:lvl9pPr lvl="8" algn="ctr">
              <a:lnSpc>
                <a:spcPct val="100000"/>
              </a:lnSpc>
              <a:spcBef>
                <a:spcPts val="0"/>
              </a:spcBef>
              <a:spcAft>
                <a:spcPts val="0"/>
              </a:spcAft>
              <a:buClr>
                <a:schemeClr val="dk1"/>
              </a:buClr>
              <a:buSzPts val="2800"/>
              <a:buNone/>
              <a:defRPr sz="3733"/>
            </a:lvl9pPr>
          </a:lstStyle>
          <a:p/>
        </p:txBody>
      </p:sp>
      <p:sp>
        <p:nvSpPr>
          <p:cNvPr id="281" name="Google Shape;281;g23a77c18162_0_764"/>
          <p:cNvSpPr txBox="1"/>
          <p:nvPr>
            <p:ph idx="12" type="sldNum"/>
          </p:nvPr>
        </p:nvSpPr>
        <p:spPr>
          <a:xfrm>
            <a:off x="11296611" y="6217623"/>
            <a:ext cx="731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282" name="Shape 282"/>
        <p:cNvGrpSpPr/>
        <p:nvPr/>
      </p:nvGrpSpPr>
      <p:grpSpPr>
        <a:xfrm>
          <a:off x="0" y="0"/>
          <a:ext cx="0" cy="0"/>
          <a:chOff x="0" y="0"/>
          <a:chExt cx="0" cy="0"/>
        </a:xfrm>
      </p:grpSpPr>
      <p:sp>
        <p:nvSpPr>
          <p:cNvPr id="283" name="Google Shape;283;g23a77c18162_0_768"/>
          <p:cNvSpPr txBox="1"/>
          <p:nvPr>
            <p:ph type="title"/>
          </p:nvPr>
        </p:nvSpPr>
        <p:spPr>
          <a:xfrm>
            <a:off x="415600" y="740800"/>
            <a:ext cx="3744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rgbClr val="161249"/>
              </a:buClr>
              <a:buSzPts val="2400"/>
              <a:buFont typeface="Arial"/>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p:txBody>
      </p:sp>
      <p:sp>
        <p:nvSpPr>
          <p:cNvPr id="284" name="Google Shape;284;g23a77c18162_0_768"/>
          <p:cNvSpPr txBox="1"/>
          <p:nvPr>
            <p:ph idx="1" type="body"/>
          </p:nvPr>
        </p:nvSpPr>
        <p:spPr>
          <a:xfrm>
            <a:off x="415600" y="1852800"/>
            <a:ext cx="3744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Clr>
                <a:srgbClr val="161249"/>
              </a:buClr>
              <a:buSzPts val="1200"/>
              <a:buChar char="●"/>
              <a:defRPr sz="1600"/>
            </a:lvl1pPr>
            <a:lvl2pPr indent="-304800" lvl="1" marL="914400" algn="l">
              <a:lnSpc>
                <a:spcPct val="115000"/>
              </a:lnSpc>
              <a:spcBef>
                <a:spcPts val="0"/>
              </a:spcBef>
              <a:spcAft>
                <a:spcPts val="0"/>
              </a:spcAft>
              <a:buClr>
                <a:srgbClr val="161249"/>
              </a:buClr>
              <a:buSzPts val="1200"/>
              <a:buChar char="○"/>
              <a:defRPr sz="1600"/>
            </a:lvl2pPr>
            <a:lvl3pPr indent="-304800" lvl="2" marL="1371600" algn="l">
              <a:lnSpc>
                <a:spcPct val="115000"/>
              </a:lnSpc>
              <a:spcBef>
                <a:spcPts val="0"/>
              </a:spcBef>
              <a:spcAft>
                <a:spcPts val="0"/>
              </a:spcAft>
              <a:buClr>
                <a:srgbClr val="161249"/>
              </a:buClr>
              <a:buSzPts val="1200"/>
              <a:buChar char="■"/>
              <a:defRPr sz="1600"/>
            </a:lvl3pPr>
            <a:lvl4pPr indent="-304800" lvl="3" marL="1828800" algn="l">
              <a:lnSpc>
                <a:spcPct val="115000"/>
              </a:lnSpc>
              <a:spcBef>
                <a:spcPts val="0"/>
              </a:spcBef>
              <a:spcAft>
                <a:spcPts val="0"/>
              </a:spcAft>
              <a:buClr>
                <a:srgbClr val="161249"/>
              </a:buClr>
              <a:buSzPts val="1200"/>
              <a:buChar char="●"/>
              <a:defRPr sz="1600"/>
            </a:lvl4pPr>
            <a:lvl5pPr indent="-304800" lvl="4" marL="2286000" algn="l">
              <a:lnSpc>
                <a:spcPct val="115000"/>
              </a:lnSpc>
              <a:spcBef>
                <a:spcPts val="0"/>
              </a:spcBef>
              <a:spcAft>
                <a:spcPts val="0"/>
              </a:spcAft>
              <a:buClr>
                <a:srgbClr val="161249"/>
              </a:buClr>
              <a:buSzPts val="1200"/>
              <a:buChar char="○"/>
              <a:defRPr sz="1600"/>
            </a:lvl5pPr>
            <a:lvl6pPr indent="-304800" lvl="5" marL="2743200" algn="l">
              <a:lnSpc>
                <a:spcPct val="115000"/>
              </a:lnSpc>
              <a:spcBef>
                <a:spcPts val="0"/>
              </a:spcBef>
              <a:spcAft>
                <a:spcPts val="0"/>
              </a:spcAft>
              <a:buClr>
                <a:schemeClr val="dk1"/>
              </a:buClr>
              <a:buSzPts val="1200"/>
              <a:buChar char="■"/>
              <a:defRPr sz="1600"/>
            </a:lvl6pPr>
            <a:lvl7pPr indent="-304800" lvl="6" marL="3200400" algn="l">
              <a:lnSpc>
                <a:spcPct val="115000"/>
              </a:lnSpc>
              <a:spcBef>
                <a:spcPts val="0"/>
              </a:spcBef>
              <a:spcAft>
                <a:spcPts val="0"/>
              </a:spcAft>
              <a:buClr>
                <a:schemeClr val="dk1"/>
              </a:buClr>
              <a:buSzPts val="1200"/>
              <a:buChar char="●"/>
              <a:defRPr sz="1600"/>
            </a:lvl7pPr>
            <a:lvl8pPr indent="-304800" lvl="7" marL="3657600" algn="l">
              <a:lnSpc>
                <a:spcPct val="115000"/>
              </a:lnSpc>
              <a:spcBef>
                <a:spcPts val="0"/>
              </a:spcBef>
              <a:spcAft>
                <a:spcPts val="0"/>
              </a:spcAft>
              <a:buClr>
                <a:schemeClr val="dk1"/>
              </a:buClr>
              <a:buSzPts val="1200"/>
              <a:buChar char="○"/>
              <a:defRPr sz="1600"/>
            </a:lvl8pPr>
            <a:lvl9pPr indent="-304800" lvl="8" marL="4114800" algn="l">
              <a:lnSpc>
                <a:spcPct val="115000"/>
              </a:lnSpc>
              <a:spcBef>
                <a:spcPts val="0"/>
              </a:spcBef>
              <a:spcAft>
                <a:spcPts val="0"/>
              </a:spcAft>
              <a:buClr>
                <a:schemeClr val="dk1"/>
              </a:buClr>
              <a:buSzPts val="1200"/>
              <a:buChar char="■"/>
              <a:defRPr sz="1600"/>
            </a:lvl9pPr>
          </a:lstStyle>
          <a:p/>
        </p:txBody>
      </p:sp>
      <p:sp>
        <p:nvSpPr>
          <p:cNvPr id="285" name="Google Shape;285;g23a77c18162_0_768"/>
          <p:cNvSpPr txBox="1"/>
          <p:nvPr>
            <p:ph idx="12" type="sldNum"/>
          </p:nvPr>
        </p:nvSpPr>
        <p:spPr>
          <a:xfrm>
            <a:off x="11296611" y="6217623"/>
            <a:ext cx="731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86" name="Shape 286"/>
        <p:cNvGrpSpPr/>
        <p:nvPr/>
      </p:nvGrpSpPr>
      <p:grpSpPr>
        <a:xfrm>
          <a:off x="0" y="0"/>
          <a:ext cx="0" cy="0"/>
          <a:chOff x="0" y="0"/>
          <a:chExt cx="0" cy="0"/>
        </a:xfrm>
      </p:grpSpPr>
      <p:sp>
        <p:nvSpPr>
          <p:cNvPr id="287" name="Google Shape;287;g23a77c18162_0_772"/>
          <p:cNvSpPr txBox="1"/>
          <p:nvPr>
            <p:ph idx="12" type="sldNum"/>
          </p:nvPr>
        </p:nvSpPr>
        <p:spPr>
          <a:xfrm>
            <a:off x="11296611" y="6217623"/>
            <a:ext cx="731700" cy="5247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29.xml"/><Relationship Id="rId10" Type="http://schemas.openxmlformats.org/officeDocument/2006/relationships/slideLayout" Target="../slideLayouts/slideLayout28.xml"/><Relationship Id="rId13" Type="http://schemas.openxmlformats.org/officeDocument/2006/relationships/slideLayout" Target="../slideLayouts/slideLayout31.xml"/><Relationship Id="rId12" Type="http://schemas.openxmlformats.org/officeDocument/2006/relationships/slideLayout" Target="../slideLayouts/slideLayout30.xml"/><Relationship Id="rId1" Type="http://schemas.openxmlformats.org/officeDocument/2006/relationships/slideLayout" Target="../slideLayouts/slideLayout19.xml"/><Relationship Id="rId2" Type="http://schemas.openxmlformats.org/officeDocument/2006/relationships/slideLayout" Target="../slideLayouts/slideLayout20.xml"/><Relationship Id="rId3" Type="http://schemas.openxmlformats.org/officeDocument/2006/relationships/slideLayout" Target="../slideLayouts/slideLayout21.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5" Type="http://schemas.openxmlformats.org/officeDocument/2006/relationships/slideLayout" Target="../slideLayouts/slideLayout33.xml"/><Relationship Id="rId14" Type="http://schemas.openxmlformats.org/officeDocument/2006/relationships/slideLayout" Target="../slideLayouts/slideLayout32.xml"/><Relationship Id="rId17" Type="http://schemas.openxmlformats.org/officeDocument/2006/relationships/slideLayout" Target="../slideLayouts/slideLayout35.xml"/><Relationship Id="rId16" Type="http://schemas.openxmlformats.org/officeDocument/2006/relationships/slideLayout" Target="../slideLayouts/slideLayout34.xml"/><Relationship Id="rId5" Type="http://schemas.openxmlformats.org/officeDocument/2006/relationships/slideLayout" Target="../slideLayouts/slideLayout23.xml"/><Relationship Id="rId19" Type="http://schemas.openxmlformats.org/officeDocument/2006/relationships/slideLayout" Target="../slideLayouts/slideLayout37.xml"/><Relationship Id="rId6" Type="http://schemas.openxmlformats.org/officeDocument/2006/relationships/slideLayout" Target="../slideLayouts/slideLayout24.xml"/><Relationship Id="rId18" Type="http://schemas.openxmlformats.org/officeDocument/2006/relationships/slideLayout" Target="../slideLayouts/slideLayout36.xml"/><Relationship Id="rId7" Type="http://schemas.openxmlformats.org/officeDocument/2006/relationships/slideLayout" Target="../slideLayouts/slideLayout25.xml"/><Relationship Id="rId8"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7" name="Shape 147"/>
        <p:cNvGrpSpPr/>
        <p:nvPr/>
      </p:nvGrpSpPr>
      <p:grpSpPr>
        <a:xfrm>
          <a:off x="0" y="0"/>
          <a:ext cx="0" cy="0"/>
          <a:chOff x="0" y="0"/>
          <a:chExt cx="0" cy="0"/>
        </a:xfrm>
      </p:grpSpPr>
      <p:sp>
        <p:nvSpPr>
          <p:cNvPr id="148" name="Google Shape;148;g23a77c18162_0_633"/>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49" name="Google Shape;149;g23a77c18162_0_633"/>
          <p:cNvSpPr txBox="1"/>
          <p:nvPr>
            <p:ph idx="1" type="body"/>
          </p:nvPr>
        </p:nvSpPr>
        <p:spPr>
          <a:xfrm>
            <a:off x="838200" y="1825625"/>
            <a:ext cx="10515600" cy="1844700"/>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dma.org.uk/uploads/misc/marketers-email-tracker-2019.pdf"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https://mailchimp.com/features/email/?currency=EUR"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hyperlink" Target="https://login.mailchimp.com/signup/"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
          <p:cNvSpPr txBox="1"/>
          <p:nvPr>
            <p:ph type="ctrTitle"/>
          </p:nvPr>
        </p:nvSpPr>
        <p:spPr>
          <a:xfrm>
            <a:off x="851892" y="2280445"/>
            <a:ext cx="8616000" cy="2512500"/>
          </a:xfrm>
          <a:prstGeom prst="rect">
            <a:avLst/>
          </a:prstGeom>
          <a:noFill/>
          <a:ln>
            <a:noFill/>
          </a:ln>
        </p:spPr>
        <p:txBody>
          <a:bodyPr anchorCtr="0" anchor="ctr" bIns="121900" lIns="121900" spcFirstLastPara="1" rIns="121900" wrap="square" tIns="121900">
            <a:normAutofit fontScale="90000"/>
          </a:bodyPr>
          <a:lstStyle/>
          <a:p>
            <a:pPr indent="0" lvl="0" marL="0" rtl="0" algn="l">
              <a:lnSpc>
                <a:spcPct val="90000"/>
              </a:lnSpc>
              <a:spcBef>
                <a:spcPts val="0"/>
              </a:spcBef>
              <a:spcAft>
                <a:spcPts val="0"/>
              </a:spcAft>
              <a:buClr>
                <a:schemeClr val="lt1"/>
              </a:buClr>
              <a:buSzPct val="109589"/>
              <a:buFont typeface="Arial"/>
              <a:buNone/>
            </a:pPr>
            <a:r>
              <a:rPr lang="fi" sz="7300"/>
              <a:t>Sisältömarkkinointi: </a:t>
            </a:r>
            <a:r>
              <a:rPr lang="fi" sz="5200"/>
              <a:t>5. Sähköp</a:t>
            </a:r>
            <a:r>
              <a:rPr lang="fi" sz="5300"/>
              <a:t>ostimarkkinointi</a:t>
            </a:r>
            <a:endParaRPr sz="53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g23a7c626c93_0_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Oppimistavoitteet</a:t>
            </a:r>
            <a:endParaRPr/>
          </a:p>
        </p:txBody>
      </p:sp>
      <p:sp>
        <p:nvSpPr>
          <p:cNvPr id="299" name="Google Shape;299;g23a7c626c93_0_0"/>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120647" rtl="0" algn="l">
              <a:lnSpc>
                <a:spcPct val="90000"/>
              </a:lnSpc>
              <a:spcBef>
                <a:spcPts val="0"/>
              </a:spcBef>
              <a:spcAft>
                <a:spcPts val="0"/>
              </a:spcAft>
              <a:buClr>
                <a:schemeClr val="dk1"/>
              </a:buClr>
              <a:buSzPts val="605"/>
              <a:buFont typeface="Arial"/>
              <a:buNone/>
            </a:pPr>
            <a:r>
              <a:rPr lang="fi" sz="2072"/>
              <a:t>Edellytys opiskelijalle: Johdatus digitaaliseen markkinointiin –opintojakson suorittaminen suosituksena.</a:t>
            </a:r>
            <a:endParaRPr sz="2292"/>
          </a:p>
          <a:p>
            <a:pPr indent="0" lvl="0" marL="120647" rtl="0" algn="l">
              <a:lnSpc>
                <a:spcPct val="90000"/>
              </a:lnSpc>
              <a:spcBef>
                <a:spcPts val="0"/>
              </a:spcBef>
              <a:spcAft>
                <a:spcPts val="0"/>
              </a:spcAft>
              <a:buClr>
                <a:schemeClr val="dk1"/>
              </a:buClr>
              <a:buSzPts val="605"/>
              <a:buFont typeface="Arial"/>
              <a:buNone/>
            </a:pPr>
            <a:r>
              <a:t/>
            </a:r>
            <a:endParaRPr sz="2072"/>
          </a:p>
          <a:p>
            <a:pPr indent="0" lvl="0" marL="120647" rtl="0" algn="l">
              <a:lnSpc>
                <a:spcPct val="90000"/>
              </a:lnSpc>
              <a:spcBef>
                <a:spcPts val="0"/>
              </a:spcBef>
              <a:spcAft>
                <a:spcPts val="0"/>
              </a:spcAft>
              <a:buClr>
                <a:schemeClr val="dk1"/>
              </a:buClr>
              <a:buSzPts val="605"/>
              <a:buFont typeface="Arial"/>
              <a:buNone/>
            </a:pPr>
            <a:r>
              <a:rPr lang="fi" sz="2072"/>
              <a:t>Opiskelija osaa</a:t>
            </a:r>
            <a:endParaRPr sz="2292"/>
          </a:p>
          <a:p>
            <a:pPr indent="-355586" lvl="0" marL="609583" rtl="0" algn="l">
              <a:lnSpc>
                <a:spcPct val="90000"/>
              </a:lnSpc>
              <a:spcBef>
                <a:spcPts val="0"/>
              </a:spcBef>
              <a:spcAft>
                <a:spcPts val="0"/>
              </a:spcAft>
              <a:buClr>
                <a:schemeClr val="dk1"/>
              </a:buClr>
              <a:buSzPts val="605"/>
              <a:buFont typeface="Calibri"/>
              <a:buNone/>
            </a:pPr>
            <a:r>
              <a:t/>
            </a:r>
            <a:endParaRPr sz="2072"/>
          </a:p>
          <a:p>
            <a:pPr indent="-433818" lvl="0" marL="609583" rtl="0" algn="l">
              <a:lnSpc>
                <a:spcPct val="90000"/>
              </a:lnSpc>
              <a:spcBef>
                <a:spcPts val="0"/>
              </a:spcBef>
              <a:spcAft>
                <a:spcPts val="0"/>
              </a:spcAft>
              <a:buClr>
                <a:srgbClr val="11AA81"/>
              </a:buClr>
              <a:buSzPts val="2732"/>
              <a:buChar char="•"/>
            </a:pPr>
            <a:r>
              <a:rPr lang="fi" sz="2072"/>
              <a:t>kuvailla, mitä sähköpostimarkkinointi on</a:t>
            </a:r>
            <a:endParaRPr sz="2292"/>
          </a:p>
          <a:p>
            <a:pPr indent="-433818" lvl="0" marL="609583" rtl="0" algn="l">
              <a:lnSpc>
                <a:spcPct val="90000"/>
              </a:lnSpc>
              <a:spcBef>
                <a:spcPts val="0"/>
              </a:spcBef>
              <a:spcAft>
                <a:spcPts val="0"/>
              </a:spcAft>
              <a:buClr>
                <a:srgbClr val="11AA81"/>
              </a:buClr>
              <a:buSzPts val="2732"/>
              <a:buChar char="•"/>
            </a:pPr>
            <a:r>
              <a:rPr lang="fi" sz="2072"/>
              <a:t>ymmärtää sähköpostimarkkinoinnin edut</a:t>
            </a:r>
            <a:endParaRPr sz="2292"/>
          </a:p>
          <a:p>
            <a:pPr indent="-433818" lvl="0" marL="609583" rtl="0" algn="l">
              <a:lnSpc>
                <a:spcPct val="90000"/>
              </a:lnSpc>
              <a:spcBef>
                <a:spcPts val="0"/>
              </a:spcBef>
              <a:spcAft>
                <a:spcPts val="0"/>
              </a:spcAft>
              <a:buClr>
                <a:srgbClr val="11AA81"/>
              </a:buClr>
              <a:buSzPts val="2732"/>
              <a:buChar char="•"/>
            </a:pPr>
            <a:r>
              <a:rPr lang="fi" sz="2072"/>
              <a:t>arvioida sähköpostimarkkinointikampanjoiden tehokkuutta</a:t>
            </a:r>
            <a:endParaRPr sz="2292"/>
          </a:p>
          <a:p>
            <a:pPr indent="-433818" lvl="0" marL="609583" rtl="0" algn="l">
              <a:lnSpc>
                <a:spcPct val="90000"/>
              </a:lnSpc>
              <a:spcBef>
                <a:spcPts val="0"/>
              </a:spcBef>
              <a:spcAft>
                <a:spcPts val="0"/>
              </a:spcAft>
              <a:buClr>
                <a:srgbClr val="11AA81"/>
              </a:buClr>
              <a:buSzPts val="2732"/>
              <a:buChar char="•"/>
            </a:pPr>
            <a:r>
              <a:rPr lang="fi" sz="2072"/>
              <a:t>suunnittele uutiskirje-esimerkki ja sähköpostikampanjasuunnitelma</a:t>
            </a:r>
            <a:endParaRPr sz="2292"/>
          </a:p>
          <a:p>
            <a:pPr indent="0" lvl="0" marL="0" rtl="0" algn="l">
              <a:lnSpc>
                <a:spcPct val="90000"/>
              </a:lnSpc>
              <a:spcBef>
                <a:spcPts val="0"/>
              </a:spcBef>
              <a:spcAft>
                <a:spcPts val="0"/>
              </a:spcAft>
              <a:buSzPts val="605"/>
              <a:buNone/>
            </a:pPr>
            <a:r>
              <a:t/>
            </a:r>
            <a:endParaRPr sz="2072"/>
          </a:p>
          <a:p>
            <a:pPr indent="0" lvl="0" marL="0" rtl="0" algn="l">
              <a:lnSpc>
                <a:spcPct val="80000"/>
              </a:lnSpc>
              <a:spcBef>
                <a:spcPts val="0"/>
              </a:spcBef>
              <a:spcAft>
                <a:spcPts val="0"/>
              </a:spcAft>
              <a:buClr>
                <a:schemeClr val="dk1"/>
              </a:buClr>
              <a:buSzPts val="605"/>
              <a:buFont typeface="Arial"/>
              <a:buNone/>
            </a:pPr>
            <a:r>
              <a:t/>
            </a:r>
            <a:endParaRPr sz="1960">
              <a:solidFill>
                <a:schemeClr val="dk1"/>
              </a:solidFill>
            </a:endParaRPr>
          </a:p>
          <a:p>
            <a:pPr indent="0" lvl="0" marL="0" rtl="0" algn="l">
              <a:lnSpc>
                <a:spcPct val="80000"/>
              </a:lnSpc>
              <a:spcBef>
                <a:spcPts val="0"/>
              </a:spcBef>
              <a:spcAft>
                <a:spcPts val="0"/>
              </a:spcAft>
              <a:buClr>
                <a:srgbClr val="161249"/>
              </a:buClr>
              <a:buSzPts val="605"/>
              <a:buFont typeface="Arial"/>
              <a:buNone/>
            </a:pPr>
            <a:r>
              <a:t/>
            </a:r>
            <a:endParaRPr sz="1960">
              <a:solidFill>
                <a:schemeClr val="dk1"/>
              </a:solidFill>
            </a:endParaRPr>
          </a:p>
          <a:p>
            <a:pPr indent="0" lvl="0" marL="0" rtl="0" algn="l">
              <a:lnSpc>
                <a:spcPct val="80000"/>
              </a:lnSpc>
              <a:spcBef>
                <a:spcPts val="0"/>
              </a:spcBef>
              <a:spcAft>
                <a:spcPts val="0"/>
              </a:spcAft>
              <a:buClr>
                <a:srgbClr val="161249"/>
              </a:buClr>
              <a:buSzPts val="605"/>
              <a:buFont typeface="Arial"/>
              <a:buNone/>
            </a:pPr>
            <a:r>
              <a:t/>
            </a:r>
            <a:endParaRPr sz="1960">
              <a:solidFill>
                <a:schemeClr val="dk1"/>
              </a:solidFill>
            </a:endParaRPr>
          </a:p>
          <a:p>
            <a:pPr indent="0" lvl="0" marL="0" rtl="0" algn="l">
              <a:lnSpc>
                <a:spcPct val="70000"/>
              </a:lnSpc>
              <a:spcBef>
                <a:spcPts val="1000"/>
              </a:spcBef>
              <a:spcAft>
                <a:spcPts val="0"/>
              </a:spcAft>
              <a:buSzPts val="605"/>
              <a:buNone/>
            </a:pPr>
            <a:r>
              <a:t/>
            </a:r>
            <a:endParaRPr sz="174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g23a77c18162_0_158"/>
          <p:cNvSpPr txBox="1"/>
          <p:nvPr>
            <p:ph type="title"/>
          </p:nvPr>
        </p:nvSpPr>
        <p:spPr>
          <a:xfrm>
            <a:off x="678400" y="2066298"/>
            <a:ext cx="3817500" cy="7341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Arial"/>
              <a:buNone/>
            </a:pPr>
            <a:r>
              <a:rPr lang="fi"/>
              <a:t>Aiheet</a:t>
            </a:r>
            <a:br>
              <a:rPr lang="fi"/>
            </a:br>
            <a:endParaRPr/>
          </a:p>
        </p:txBody>
      </p:sp>
      <p:sp>
        <p:nvSpPr>
          <p:cNvPr id="305" name="Google Shape;305;g23a77c18162_0_158"/>
          <p:cNvSpPr txBox="1"/>
          <p:nvPr>
            <p:ph idx="1" type="body"/>
          </p:nvPr>
        </p:nvSpPr>
        <p:spPr>
          <a:xfrm>
            <a:off x="5311229" y="1150625"/>
            <a:ext cx="3817500" cy="3295500"/>
          </a:xfrm>
          <a:prstGeom prst="rect">
            <a:avLst/>
          </a:prstGeom>
          <a:noFill/>
          <a:ln>
            <a:noFill/>
          </a:ln>
        </p:spPr>
        <p:txBody>
          <a:bodyPr anchorCtr="0" anchor="t" bIns="45700" lIns="91425" spcFirstLastPara="1" rIns="91425" wrap="square" tIns="45700">
            <a:spAutoFit/>
          </a:bodyPr>
          <a:lstStyle/>
          <a:p>
            <a:pPr indent="-273050" lvl="0" marL="342900" marR="0" rtl="0" algn="l">
              <a:lnSpc>
                <a:spcPct val="100000"/>
              </a:lnSpc>
              <a:spcBef>
                <a:spcPts val="0"/>
              </a:spcBef>
              <a:spcAft>
                <a:spcPts val="0"/>
              </a:spcAft>
              <a:buClr>
                <a:srgbClr val="D12477"/>
              </a:buClr>
              <a:buSzPts val="2500"/>
              <a:buFont typeface="Arial"/>
              <a:buChar char="•"/>
            </a:pPr>
            <a:r>
              <a:rPr lang="fi" sz="1300"/>
              <a:t>Mitä on sähköpostimarkkinointi?</a:t>
            </a:r>
            <a:endParaRPr sz="900"/>
          </a:p>
          <a:p>
            <a:pPr indent="-273050" lvl="0" marL="342900" marR="0" rtl="0" algn="l">
              <a:lnSpc>
                <a:spcPct val="100000"/>
              </a:lnSpc>
              <a:spcBef>
                <a:spcPts val="1000"/>
              </a:spcBef>
              <a:spcAft>
                <a:spcPts val="0"/>
              </a:spcAft>
              <a:buClr>
                <a:srgbClr val="D12477"/>
              </a:buClr>
              <a:buSzPts val="2500"/>
              <a:buFont typeface="Arial"/>
              <a:buChar char="•"/>
            </a:pPr>
            <a:r>
              <a:rPr lang="fi" sz="1300"/>
              <a:t>Sähköpostimarkkinoinnin tavoitteet</a:t>
            </a:r>
            <a:endParaRPr sz="900"/>
          </a:p>
          <a:p>
            <a:pPr indent="-273050" lvl="0" marL="342900" marR="0" rtl="0" algn="l">
              <a:lnSpc>
                <a:spcPct val="100000"/>
              </a:lnSpc>
              <a:spcBef>
                <a:spcPts val="1000"/>
              </a:spcBef>
              <a:spcAft>
                <a:spcPts val="0"/>
              </a:spcAft>
              <a:buClr>
                <a:srgbClr val="D12477"/>
              </a:buClr>
              <a:buSzPts val="2500"/>
              <a:buFont typeface="Arial"/>
              <a:buChar char="•"/>
            </a:pPr>
            <a:r>
              <a:rPr lang="fi" sz="1300"/>
              <a:t>Sähköpostimarkkinoinnin edut</a:t>
            </a:r>
            <a:endParaRPr sz="900"/>
          </a:p>
          <a:p>
            <a:pPr indent="-273050" lvl="0" marL="342900" marR="0" rtl="0" algn="l">
              <a:lnSpc>
                <a:spcPct val="100000"/>
              </a:lnSpc>
              <a:spcBef>
                <a:spcPts val="1000"/>
              </a:spcBef>
              <a:spcAft>
                <a:spcPts val="0"/>
              </a:spcAft>
              <a:buClr>
                <a:srgbClr val="D12477"/>
              </a:buClr>
              <a:buSzPts val="2500"/>
              <a:buFont typeface="Arial"/>
              <a:buChar char="•"/>
            </a:pPr>
            <a:r>
              <a:rPr lang="fi" sz="1300"/>
              <a:t>Miten aloittaa sähköpostimarkkinointi?</a:t>
            </a:r>
            <a:endParaRPr sz="1300"/>
          </a:p>
          <a:p>
            <a:pPr indent="-273050" lvl="0" marL="342900" marR="0" rtl="0" algn="l">
              <a:lnSpc>
                <a:spcPct val="100000"/>
              </a:lnSpc>
              <a:spcBef>
                <a:spcPts val="1000"/>
              </a:spcBef>
              <a:spcAft>
                <a:spcPts val="0"/>
              </a:spcAft>
              <a:buClr>
                <a:srgbClr val="D12477"/>
              </a:buClr>
              <a:buSzPts val="2500"/>
              <a:buFont typeface="Arial"/>
              <a:buChar char="•"/>
            </a:pPr>
            <a:r>
              <a:rPr lang="fi" sz="1300"/>
              <a:t>Miten rakentaa sähköpostimarkkinointilista?</a:t>
            </a:r>
            <a:endParaRPr sz="1300"/>
          </a:p>
          <a:p>
            <a:pPr indent="-273050" lvl="0" marL="342900" marR="0" rtl="0" algn="l">
              <a:lnSpc>
                <a:spcPct val="100000"/>
              </a:lnSpc>
              <a:spcBef>
                <a:spcPts val="1000"/>
              </a:spcBef>
              <a:spcAft>
                <a:spcPts val="0"/>
              </a:spcAft>
              <a:buClr>
                <a:srgbClr val="D12477"/>
              </a:buClr>
              <a:buSzPts val="2500"/>
              <a:buFont typeface="Arial"/>
              <a:buChar char="•"/>
            </a:pPr>
            <a:r>
              <a:rPr lang="fi" sz="1300"/>
              <a:t>GDPR sähköpostimarkkinoinnissa</a:t>
            </a:r>
            <a:endParaRPr sz="1300"/>
          </a:p>
          <a:p>
            <a:pPr indent="-361950" lvl="0" marL="514350" rtl="0" algn="l">
              <a:lnSpc>
                <a:spcPct val="90000"/>
              </a:lnSpc>
              <a:spcBef>
                <a:spcPts val="1000"/>
              </a:spcBef>
              <a:spcAft>
                <a:spcPts val="0"/>
              </a:spcAft>
              <a:buClr>
                <a:schemeClr val="lt1"/>
              </a:buClr>
              <a:buSzPts val="2400"/>
              <a:buFont typeface="Calibri"/>
              <a:buNone/>
            </a:pPr>
            <a:r>
              <a:t/>
            </a:r>
            <a:endParaRPr sz="900"/>
          </a:p>
        </p:txBody>
      </p:sp>
      <p:sp>
        <p:nvSpPr>
          <p:cNvPr id="306" name="Google Shape;306;g23a77c18162_0_158"/>
          <p:cNvSpPr txBox="1"/>
          <p:nvPr/>
        </p:nvSpPr>
        <p:spPr>
          <a:xfrm>
            <a:off x="8933700" y="821448"/>
            <a:ext cx="3258300" cy="3223800"/>
          </a:xfrm>
          <a:prstGeom prst="rect">
            <a:avLst/>
          </a:prstGeom>
          <a:noFill/>
          <a:ln>
            <a:noFill/>
          </a:ln>
        </p:spPr>
        <p:txBody>
          <a:bodyPr anchorCtr="0" anchor="t" bIns="91425" lIns="91425" spcFirstLastPara="1" rIns="91425" wrap="square" tIns="91425">
            <a:spAutoFit/>
          </a:bodyPr>
          <a:lstStyle/>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Asiakassegmentointi sähköpostimarkkinoinnissa</a:t>
            </a:r>
            <a:endParaRPr b="0" i="0" sz="1300" u="none" cap="none" strike="noStrike">
              <a:solidFill>
                <a:schemeClr val="lt1"/>
              </a:solidFill>
              <a:latin typeface="Arial"/>
              <a:ea typeface="Arial"/>
              <a:cs typeface="Arial"/>
              <a:sym typeface="Arial"/>
            </a:endParaRPr>
          </a:p>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Uutiskirjeen rakenne</a:t>
            </a:r>
            <a:endParaRPr b="0" i="0" sz="1300" u="none" cap="none" strike="noStrike">
              <a:solidFill>
                <a:schemeClr val="lt1"/>
              </a:solidFill>
              <a:latin typeface="Arial"/>
              <a:ea typeface="Arial"/>
              <a:cs typeface="Arial"/>
              <a:sym typeface="Arial"/>
            </a:endParaRPr>
          </a:p>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Vinkkejä sähköpostikampanjan suunnitteluun</a:t>
            </a:r>
            <a:endParaRPr b="0" i="0" sz="1300" u="none" cap="none" strike="noStrike">
              <a:solidFill>
                <a:schemeClr val="lt1"/>
              </a:solidFill>
              <a:latin typeface="Arial"/>
              <a:ea typeface="Arial"/>
              <a:cs typeface="Arial"/>
              <a:sym typeface="Arial"/>
            </a:endParaRPr>
          </a:p>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Sähköpostimarkkinoinnin KPI:t</a:t>
            </a:r>
            <a:endParaRPr b="0" i="0" sz="1300" u="none" cap="none" strike="noStrike">
              <a:solidFill>
                <a:schemeClr val="lt1"/>
              </a:solidFill>
              <a:latin typeface="Arial"/>
              <a:ea typeface="Arial"/>
              <a:cs typeface="Arial"/>
              <a:sym typeface="Arial"/>
            </a:endParaRPr>
          </a:p>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Esimerkki sähköpostimarkkinointialustasta: Mailchimp</a:t>
            </a:r>
            <a:endParaRPr b="0" i="0" sz="1300" u="none" cap="none" strike="noStrike">
              <a:solidFill>
                <a:schemeClr val="lt1"/>
              </a:solidFill>
              <a:latin typeface="Arial"/>
              <a:ea typeface="Arial"/>
              <a:cs typeface="Arial"/>
              <a:sym typeface="Arial"/>
            </a:endParaRPr>
          </a:p>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Miten päästä alkuun Mailchimpin kanssa?</a:t>
            </a:r>
            <a:endParaRPr b="0" i="0" sz="1300" u="none" cap="none" strike="noStrike">
              <a:solidFill>
                <a:schemeClr val="lt1"/>
              </a:solidFill>
              <a:latin typeface="Arial"/>
              <a:ea typeface="Arial"/>
              <a:cs typeface="Arial"/>
              <a:sym typeface="Arial"/>
            </a:endParaRPr>
          </a:p>
          <a:p>
            <a:pPr indent="-196850" lvl="0" marL="342900" marR="0" rtl="0" algn="l">
              <a:lnSpc>
                <a:spcPct val="100000"/>
              </a:lnSpc>
              <a:spcBef>
                <a:spcPts val="1000"/>
              </a:spcBef>
              <a:spcAft>
                <a:spcPts val="0"/>
              </a:spcAft>
              <a:buClr>
                <a:srgbClr val="D12477"/>
              </a:buClr>
              <a:buSzPts val="1300"/>
              <a:buFont typeface="Calibri"/>
              <a:buChar char="•"/>
            </a:pPr>
            <a:r>
              <a:rPr b="0" i="0" lang="fi" sz="1300" u="none" cap="none" strike="noStrike">
                <a:solidFill>
                  <a:schemeClr val="lt1"/>
                </a:solidFill>
                <a:latin typeface="Arial"/>
                <a:ea typeface="Arial"/>
                <a:cs typeface="Arial"/>
                <a:sym typeface="Arial"/>
              </a:rPr>
              <a:t>Tehtävät</a:t>
            </a:r>
            <a:endParaRPr b="0" i="0" sz="1300" u="none" cap="none" strike="noStrike">
              <a:solidFill>
                <a:schemeClr val="lt1"/>
              </a:solidFill>
              <a:latin typeface="Arial"/>
              <a:ea typeface="Arial"/>
              <a:cs typeface="Arial"/>
              <a:sym typeface="Arial"/>
            </a:endParaRPr>
          </a:p>
          <a:p>
            <a:pPr indent="-361950" lvl="0" marL="514350" marR="0" rtl="0" algn="l">
              <a:lnSpc>
                <a:spcPct val="90000"/>
              </a:lnSpc>
              <a:spcBef>
                <a:spcPts val="1000"/>
              </a:spcBef>
              <a:spcAft>
                <a:spcPts val="0"/>
              </a:spcAft>
              <a:buClr>
                <a:schemeClr val="lt1"/>
              </a:buClr>
              <a:buSzPts val="2400"/>
              <a:buFont typeface="Calibri"/>
              <a:buNone/>
            </a:pPr>
            <a:r>
              <a:t/>
            </a:r>
            <a:endParaRPr b="0" i="0" sz="9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
          <p:cNvSpPr txBox="1"/>
          <p:nvPr>
            <p:ph type="title"/>
          </p:nvPr>
        </p:nvSpPr>
        <p:spPr>
          <a:xfrm>
            <a:off x="838200" y="307975"/>
            <a:ext cx="10515600" cy="777875"/>
          </a:xfrm>
          <a:prstGeom prst="rect">
            <a:avLst/>
          </a:prstGeom>
          <a:noFill/>
          <a:ln>
            <a:noFill/>
          </a:ln>
        </p:spPr>
        <p:txBody>
          <a:bodyPr anchorCtr="0" anchor="t" bIns="121900" lIns="121900" spcFirstLastPara="1" rIns="121900" wrap="square" tIns="121900">
            <a:normAutofit fontScale="90000"/>
          </a:bodyPr>
          <a:lstStyle/>
          <a:p>
            <a:pPr indent="0" lvl="0" marL="0" rtl="0" algn="l">
              <a:lnSpc>
                <a:spcPct val="90000"/>
              </a:lnSpc>
              <a:spcBef>
                <a:spcPts val="0"/>
              </a:spcBef>
              <a:spcAft>
                <a:spcPts val="0"/>
              </a:spcAft>
              <a:buClr>
                <a:srgbClr val="161249"/>
              </a:buClr>
              <a:buSzPct val="100000"/>
              <a:buFont typeface="Arial"/>
              <a:buNone/>
            </a:pPr>
            <a:r>
              <a:rPr lang="fi"/>
              <a:t>Mitä on sähköpostimarkkinointi?</a:t>
            </a:r>
            <a:endParaRPr/>
          </a:p>
        </p:txBody>
      </p:sp>
      <p:sp>
        <p:nvSpPr>
          <p:cNvPr id="312" name="Google Shape;312;p2"/>
          <p:cNvSpPr txBox="1"/>
          <p:nvPr>
            <p:ph idx="1" type="body"/>
          </p:nvPr>
        </p:nvSpPr>
        <p:spPr>
          <a:xfrm>
            <a:off x="838200" y="950757"/>
            <a:ext cx="10515600" cy="4765985"/>
          </a:xfrm>
          <a:prstGeom prst="rect">
            <a:avLst/>
          </a:prstGeom>
          <a:noFill/>
          <a:ln>
            <a:noFill/>
          </a:ln>
        </p:spPr>
        <p:txBody>
          <a:bodyPr anchorCtr="0" anchor="t" bIns="121900" lIns="121900" spcFirstLastPara="1" rIns="121900" wrap="square" tIns="121900">
            <a:normAutofit fontScale="92500" lnSpcReduction="20000"/>
          </a:bodyPr>
          <a:lstStyle/>
          <a:p>
            <a:pPr indent="0" lvl="0" marL="0" rtl="0" algn="l">
              <a:lnSpc>
                <a:spcPct val="120000"/>
              </a:lnSpc>
              <a:spcBef>
                <a:spcPts val="1000"/>
              </a:spcBef>
              <a:spcAft>
                <a:spcPts val="0"/>
              </a:spcAft>
              <a:buClr>
                <a:srgbClr val="D12477"/>
              </a:buClr>
              <a:buSzPct val="100000"/>
              <a:buNone/>
            </a:pPr>
            <a:r>
              <a:rPr b="1" lang="fi" sz="2400">
                <a:solidFill>
                  <a:srgbClr val="D12477"/>
                </a:solidFill>
              </a:rPr>
              <a:t>Mitä ja miksi?</a:t>
            </a:r>
            <a:endParaRPr b="1" sz="2400">
              <a:solidFill>
                <a:srgbClr val="D12477"/>
              </a:solidFill>
            </a:endParaRPr>
          </a:p>
          <a:p>
            <a:pPr indent="-28575" lvl="0" marL="28575" rtl="0" algn="l">
              <a:lnSpc>
                <a:spcPct val="120000"/>
              </a:lnSpc>
              <a:spcBef>
                <a:spcPts val="1600"/>
              </a:spcBef>
              <a:spcAft>
                <a:spcPts val="0"/>
              </a:spcAft>
              <a:buClr>
                <a:srgbClr val="D12477"/>
              </a:buClr>
              <a:buSzPct val="150000"/>
              <a:buFont typeface="Arial"/>
              <a:buChar char="•"/>
            </a:pPr>
            <a:r>
              <a:rPr lang="fi" sz="2000"/>
              <a:t>Markkinoinnin muoto, jolla voit lähettää suuria määriä kohdennettuja viestejä rekisteröidyille käyttäjille.</a:t>
            </a:r>
            <a:endParaRPr sz="2000"/>
          </a:p>
          <a:p>
            <a:pPr indent="-28575" lvl="0" marL="28575" rtl="0" algn="l">
              <a:lnSpc>
                <a:spcPct val="120000"/>
              </a:lnSpc>
              <a:spcBef>
                <a:spcPts val="1000"/>
              </a:spcBef>
              <a:spcAft>
                <a:spcPts val="0"/>
              </a:spcAft>
              <a:buClr>
                <a:srgbClr val="D12477"/>
              </a:buClr>
              <a:buSzPct val="150000"/>
              <a:buFont typeface="Arial"/>
              <a:buChar char="•"/>
            </a:pPr>
            <a:r>
              <a:rPr lang="fi" sz="2000"/>
              <a:t>Sen kustannukset ovat alhaiset ja viestit saavuttavat vastaanottajat ilman mitään </a:t>
            </a:r>
            <a:br>
              <a:rPr lang="fi" sz="2000"/>
            </a:br>
            <a:r>
              <a:rPr lang="fi" sz="2000"/>
              <a:t>'algoritmisuodatinta'</a:t>
            </a:r>
            <a:endParaRPr sz="2000"/>
          </a:p>
          <a:p>
            <a:pPr indent="-28575" lvl="0" marL="28575" rtl="0" algn="l">
              <a:lnSpc>
                <a:spcPct val="120000"/>
              </a:lnSpc>
              <a:spcBef>
                <a:spcPts val="1000"/>
              </a:spcBef>
              <a:spcAft>
                <a:spcPts val="0"/>
              </a:spcAft>
              <a:buClr>
                <a:srgbClr val="D12477"/>
              </a:buClr>
              <a:buSzPct val="150000"/>
              <a:buFont typeface="Arial"/>
              <a:buChar char="•"/>
            </a:pPr>
            <a:r>
              <a:rPr lang="fi" sz="2000"/>
              <a:t>Sähköpostimarkkinointikampanjoita voidaan käyttää erikoistarjousten edistämiseen, </a:t>
            </a:r>
            <a:br>
              <a:rPr lang="fi" sz="2000"/>
            </a:br>
            <a:r>
              <a:rPr lang="fi" sz="2000"/>
              <a:t>kertomaan uusista tuotejulkistuksista, julkaisuista tai brändistäsi yleisesti.</a:t>
            </a:r>
            <a:endParaRPr sz="2000"/>
          </a:p>
          <a:p>
            <a:pPr indent="-28575" lvl="0" marL="28575" rtl="0" algn="l">
              <a:lnSpc>
                <a:spcPct val="120000"/>
              </a:lnSpc>
              <a:spcBef>
                <a:spcPts val="1000"/>
              </a:spcBef>
              <a:spcAft>
                <a:spcPts val="0"/>
              </a:spcAft>
              <a:buClr>
                <a:srgbClr val="D12477"/>
              </a:buClr>
              <a:buSzPct val="150000"/>
              <a:buFont typeface="Arial"/>
              <a:buChar char="•"/>
            </a:pPr>
            <a:r>
              <a:rPr lang="fi" sz="2000"/>
              <a:t>Tapa vahvistaa brändi- ja asiakasuskollisuutta.</a:t>
            </a:r>
            <a:endParaRPr sz="2000"/>
          </a:p>
          <a:p>
            <a:pPr indent="0" lvl="0" marL="0" rtl="0" algn="l">
              <a:lnSpc>
                <a:spcPct val="120000"/>
              </a:lnSpc>
              <a:spcBef>
                <a:spcPts val="1600"/>
              </a:spcBef>
              <a:spcAft>
                <a:spcPts val="0"/>
              </a:spcAft>
              <a:buClr>
                <a:srgbClr val="D12477"/>
              </a:buClr>
              <a:buSzPct val="100000"/>
              <a:buNone/>
            </a:pPr>
            <a:r>
              <a:rPr b="1" lang="fi" sz="2400">
                <a:solidFill>
                  <a:srgbClr val="D12477"/>
                </a:solidFill>
              </a:rPr>
              <a:t>Miten?</a:t>
            </a:r>
            <a:endParaRPr sz="2400">
              <a:solidFill>
                <a:srgbClr val="D12477"/>
              </a:solidFill>
            </a:endParaRPr>
          </a:p>
          <a:p>
            <a:pPr indent="-28575" lvl="0" marL="28575" rtl="0" algn="l">
              <a:lnSpc>
                <a:spcPct val="120000"/>
              </a:lnSpc>
              <a:spcBef>
                <a:spcPts val="1600"/>
              </a:spcBef>
              <a:spcAft>
                <a:spcPts val="0"/>
              </a:spcAft>
              <a:buClr>
                <a:srgbClr val="D12477"/>
              </a:buClr>
              <a:buSzPct val="150000"/>
              <a:buFont typeface="Arial"/>
              <a:buChar char="•"/>
            </a:pPr>
            <a:r>
              <a:rPr lang="fi" sz="2000"/>
              <a:t>Sähköpostien tekstin ja kuvien tulisi olla henkilökohtaisia ja houkuttelevia.</a:t>
            </a:r>
            <a:endParaRPr sz="2000"/>
          </a:p>
          <a:p>
            <a:pPr indent="-28575" lvl="0" marL="28575" rtl="0" algn="l">
              <a:lnSpc>
                <a:spcPct val="120000"/>
              </a:lnSpc>
              <a:spcBef>
                <a:spcPts val="1000"/>
              </a:spcBef>
              <a:spcAft>
                <a:spcPts val="0"/>
              </a:spcAft>
              <a:buClr>
                <a:srgbClr val="D12477"/>
              </a:buClr>
              <a:buSzPct val="150000"/>
              <a:buFont typeface="Arial"/>
              <a:buChar char="•"/>
            </a:pPr>
            <a:r>
              <a:rPr lang="fi" sz="2000"/>
              <a:t>Hyödyllisyys ja houkuttavuus saa vastaanottajat sitoutumaan ja avaamaan sähköpostin.</a:t>
            </a:r>
            <a:endParaRPr sz="2000"/>
          </a:p>
        </p:txBody>
      </p:sp>
      <p:pic>
        <p:nvPicPr>
          <p:cNvPr id="313" name="Google Shape;313;p2"/>
          <p:cNvPicPr preferRelativeResize="0"/>
          <p:nvPr/>
        </p:nvPicPr>
        <p:blipFill rotWithShape="1">
          <a:blip r:embed="rId3">
            <a:alphaModFix/>
          </a:blip>
          <a:srcRect b="16184" l="0" r="0" t="0"/>
          <a:stretch/>
        </p:blipFill>
        <p:spPr>
          <a:xfrm>
            <a:off x="9218083" y="2243377"/>
            <a:ext cx="2628900" cy="2049223"/>
          </a:xfrm>
          <a:prstGeom prst="rect">
            <a:avLst/>
          </a:prstGeom>
          <a:noFill/>
          <a:ln cap="flat" cmpd="sng" w="28575">
            <a:solidFill>
              <a:srgbClr val="D12477"/>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g23a77c18162_0_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Sähköpostimarkkinoinnin tavoitteet</a:t>
            </a:r>
            <a:endParaRPr/>
          </a:p>
        </p:txBody>
      </p:sp>
      <p:sp>
        <p:nvSpPr>
          <p:cNvPr id="320" name="Google Shape;320;g23a77c18162_0_0"/>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800"/>
              <a:buNone/>
            </a:pPr>
            <a:r>
              <a:rPr b="1" lang="fi" sz="2200">
                <a:solidFill>
                  <a:srgbClr val="D12477"/>
                </a:solidFill>
              </a:rPr>
              <a:t>Mitä sähköpostimarkkinoinnilla tavoitellaan?</a:t>
            </a:r>
            <a:endParaRPr b="1" sz="2200">
              <a:solidFill>
                <a:srgbClr val="D12477"/>
              </a:solidFill>
            </a:endParaRPr>
          </a:p>
          <a:p>
            <a:pPr indent="-355600" lvl="0" marL="457200" rtl="0" algn="l">
              <a:lnSpc>
                <a:spcPct val="90000"/>
              </a:lnSpc>
              <a:spcBef>
                <a:spcPts val="1000"/>
              </a:spcBef>
              <a:spcAft>
                <a:spcPts val="0"/>
              </a:spcAft>
              <a:buClr>
                <a:srgbClr val="D12477"/>
              </a:buClr>
              <a:buSzPts val="2000"/>
              <a:buChar char="●"/>
            </a:pPr>
            <a:r>
              <a:rPr lang="fi" sz="2000">
                <a:solidFill>
                  <a:schemeClr val="dk1"/>
                </a:solidFill>
              </a:rPr>
              <a:t>Uusien asiakkaiden hankinta?</a:t>
            </a:r>
            <a:endParaRPr sz="2000">
              <a:solidFill>
                <a:schemeClr val="dk1"/>
              </a:solidFill>
            </a:endParaRPr>
          </a:p>
          <a:p>
            <a:pPr indent="-355600" lvl="0" marL="457200" rtl="0" algn="l">
              <a:lnSpc>
                <a:spcPct val="90000"/>
              </a:lnSpc>
              <a:spcBef>
                <a:spcPts val="0"/>
              </a:spcBef>
              <a:spcAft>
                <a:spcPts val="0"/>
              </a:spcAft>
              <a:buClr>
                <a:srgbClr val="D12477"/>
              </a:buClr>
              <a:buSzPts val="2000"/>
              <a:buChar char="●"/>
            </a:pPr>
            <a:r>
              <a:rPr lang="fi" sz="2000">
                <a:solidFill>
                  <a:schemeClr val="dk1"/>
                </a:solidFill>
              </a:rPr>
              <a:t>Vanhojen asiakkaiden aktivoiminen?</a:t>
            </a:r>
            <a:endParaRPr sz="2000">
              <a:solidFill>
                <a:schemeClr val="dk1"/>
              </a:solidFill>
            </a:endParaRPr>
          </a:p>
          <a:p>
            <a:pPr indent="-355600" lvl="0" marL="457200" rtl="0" algn="l">
              <a:lnSpc>
                <a:spcPct val="90000"/>
              </a:lnSpc>
              <a:spcBef>
                <a:spcPts val="0"/>
              </a:spcBef>
              <a:spcAft>
                <a:spcPts val="0"/>
              </a:spcAft>
              <a:buClr>
                <a:srgbClr val="D12477"/>
              </a:buClr>
              <a:buSzPts val="2000"/>
              <a:buChar char="●"/>
            </a:pPr>
            <a:r>
              <a:rPr lang="fi" sz="2000">
                <a:solidFill>
                  <a:schemeClr val="dk1"/>
                </a:solidFill>
              </a:rPr>
              <a:t>Brändin näkyvyys?</a:t>
            </a:r>
            <a:endParaRPr sz="2000">
              <a:solidFill>
                <a:schemeClr val="dk1"/>
              </a:solidFill>
            </a:endParaRPr>
          </a:p>
          <a:p>
            <a:pPr indent="-355600" lvl="0" marL="457200" rtl="0" algn="l">
              <a:lnSpc>
                <a:spcPct val="90000"/>
              </a:lnSpc>
              <a:spcBef>
                <a:spcPts val="0"/>
              </a:spcBef>
              <a:spcAft>
                <a:spcPts val="0"/>
              </a:spcAft>
              <a:buClr>
                <a:srgbClr val="D12477"/>
              </a:buClr>
              <a:buSzPts val="2000"/>
              <a:buChar char="●"/>
            </a:pPr>
            <a:r>
              <a:rPr lang="fi" sz="2000">
                <a:solidFill>
                  <a:schemeClr val="dk1"/>
                </a:solidFill>
              </a:rPr>
              <a:t>Kampanjaviestintä? </a:t>
            </a:r>
            <a:endParaRPr sz="2000">
              <a:solidFill>
                <a:schemeClr val="dk1"/>
              </a:solidFill>
            </a:endParaRPr>
          </a:p>
          <a:p>
            <a:pPr indent="-355600" lvl="0" marL="457200" rtl="0" algn="l">
              <a:lnSpc>
                <a:spcPct val="90000"/>
              </a:lnSpc>
              <a:spcBef>
                <a:spcPts val="0"/>
              </a:spcBef>
              <a:spcAft>
                <a:spcPts val="0"/>
              </a:spcAft>
              <a:buClr>
                <a:srgbClr val="D12477"/>
              </a:buClr>
              <a:buSzPts val="2000"/>
              <a:buChar char="●"/>
            </a:pPr>
            <a:r>
              <a:rPr lang="fi" sz="2000">
                <a:solidFill>
                  <a:schemeClr val="dk1"/>
                </a:solidFill>
              </a:rPr>
              <a:t>Myynnin kasvu?</a:t>
            </a:r>
            <a:endParaRPr sz="2000">
              <a:solidFill>
                <a:schemeClr val="dk1"/>
              </a:solidFill>
            </a:endParaRPr>
          </a:p>
          <a:p>
            <a:pPr indent="0" lvl="0" marL="0" rtl="0" algn="l">
              <a:lnSpc>
                <a:spcPct val="90000"/>
              </a:lnSpc>
              <a:spcBef>
                <a:spcPts val="1000"/>
              </a:spcBef>
              <a:spcAft>
                <a:spcPts val="0"/>
              </a:spcAft>
              <a:buSzPts val="2800"/>
              <a:buNone/>
            </a:pPr>
            <a:r>
              <a:t/>
            </a:r>
            <a:endParaRPr sz="2000">
              <a:solidFill>
                <a:schemeClr val="dk1"/>
              </a:solidFill>
            </a:endParaRPr>
          </a:p>
          <a:p>
            <a:pPr indent="0" lvl="0" marL="0" rtl="0" algn="l">
              <a:lnSpc>
                <a:spcPct val="90000"/>
              </a:lnSpc>
              <a:spcBef>
                <a:spcPts val="1000"/>
              </a:spcBef>
              <a:spcAft>
                <a:spcPts val="0"/>
              </a:spcAft>
              <a:buSzPts val="2800"/>
              <a:buNone/>
            </a:pPr>
            <a:r>
              <a:rPr lang="fi" sz="2000">
                <a:solidFill>
                  <a:schemeClr val="dk1"/>
                </a:solidFill>
              </a:rPr>
              <a:t>Selkeästi mitattavissa olevien tavoitteiden tulisi myös olla SMART-tavoitteita (=spesifiset, mitattavissa olevat, saavutettavissa olevat, merkitykselliset ja aikaan sidotut), esimerkiksi "Vuoden kuluessa sähköpostimarkkinointilista on kasvanut 20 prosenttia”.</a:t>
            </a:r>
            <a:endParaRPr sz="20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
          <p:cNvSpPr txBox="1"/>
          <p:nvPr>
            <p:ph type="title"/>
          </p:nvPr>
        </p:nvSpPr>
        <p:spPr>
          <a:xfrm>
            <a:off x="601133" y="371743"/>
            <a:ext cx="8637200" cy="6296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Clr>
                <a:srgbClr val="161249"/>
              </a:buClr>
              <a:buSzPts val="4400"/>
              <a:buFont typeface="Arial"/>
              <a:buNone/>
            </a:pPr>
            <a:r>
              <a:rPr lang="fi"/>
              <a:t>Sähköpostimarkkinoinnin edut</a:t>
            </a:r>
            <a:endParaRPr/>
          </a:p>
        </p:txBody>
      </p:sp>
      <p:sp>
        <p:nvSpPr>
          <p:cNvPr id="326" name="Google Shape;326;p3"/>
          <p:cNvSpPr txBox="1"/>
          <p:nvPr>
            <p:ph idx="1" type="body"/>
          </p:nvPr>
        </p:nvSpPr>
        <p:spPr>
          <a:xfrm>
            <a:off x="601133" y="1135911"/>
            <a:ext cx="10983200" cy="4869401"/>
          </a:xfrm>
          <a:prstGeom prst="rect">
            <a:avLst/>
          </a:prstGeom>
          <a:noFill/>
          <a:ln>
            <a:noFill/>
          </a:ln>
        </p:spPr>
        <p:txBody>
          <a:bodyPr anchorCtr="0" anchor="t" bIns="0" lIns="0" spcFirstLastPara="1" rIns="0" wrap="square" tIns="0">
            <a:noAutofit/>
          </a:bodyPr>
          <a:lstStyle/>
          <a:p>
            <a:pPr indent="-419088" lvl="0" marL="609585" rtl="0" algn="l">
              <a:lnSpc>
                <a:spcPct val="100000"/>
              </a:lnSpc>
              <a:spcBef>
                <a:spcPts val="0"/>
              </a:spcBef>
              <a:spcAft>
                <a:spcPts val="0"/>
              </a:spcAft>
              <a:buClr>
                <a:srgbClr val="D12477"/>
              </a:buClr>
              <a:buSzPts val="2650"/>
              <a:buFont typeface="Arial"/>
              <a:buChar char="•"/>
            </a:pPr>
            <a:r>
              <a:rPr lang="fi" sz="1700"/>
              <a:t>Yksi vanhimmista digitaalisen viestinnän muodoista - mutta myös yksi tehokkaimmista digitaalisista markkinointistrategioista: sähköpostimarkkinoinnin ROI on keskimäärin 40 € jokaista käytettyä euroa kohden (</a:t>
            </a:r>
            <a:r>
              <a:rPr lang="fi" sz="1700" u="sng">
                <a:solidFill>
                  <a:schemeClr val="hlink"/>
                </a:solidFill>
                <a:hlinkClick r:id="rId3"/>
              </a:rPr>
              <a:t>Data &amp; Marketing Associationin tutkimus</a:t>
            </a:r>
            <a:r>
              <a:rPr lang="fi" sz="1700"/>
              <a:t>, 2019).</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Sähköposti on tehokas sisältömarkkinointikanava → liikennettä verkkosivuille/verkkokauppaan.</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Helppo testata ja kehittää</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Tapa olla vuorovaikutuksessa asiakkaiden kanssa ja luoda (henkilökohtaista) arvoa asiakkaille oikealla hetkellä (segmentointi ja ostopolku).</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Kanava, jota asiakkaat käyttävät päivittäin</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Tavoita asiakkaat reaaliajassa (älypuhelimet)</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Helppo mitata ja optimoida</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Lisää brändin tunnettuutta</a:t>
            </a:r>
            <a:endParaRPr sz="1700"/>
          </a:p>
          <a:p>
            <a:pPr indent="-419088" lvl="0" marL="609585" rtl="0" algn="l">
              <a:lnSpc>
                <a:spcPct val="100000"/>
              </a:lnSpc>
              <a:spcBef>
                <a:spcPts val="0"/>
              </a:spcBef>
              <a:spcAft>
                <a:spcPts val="0"/>
              </a:spcAft>
              <a:buClr>
                <a:srgbClr val="D12477"/>
              </a:buClr>
              <a:buSzPts val="2650"/>
              <a:buFont typeface="Arial"/>
              <a:buChar char="•"/>
            </a:pPr>
            <a:r>
              <a:rPr lang="fi" sz="1700"/>
              <a:t>Skaalautuva: käytä samaa sisältöä muualla esim. sosiaalisessa mediassa ja päinvastoin.</a:t>
            </a:r>
            <a:endParaRPr/>
          </a:p>
          <a:p>
            <a:pPr indent="-419088" lvl="0" marL="609585" rtl="0" algn="l">
              <a:lnSpc>
                <a:spcPct val="100000"/>
              </a:lnSpc>
              <a:spcBef>
                <a:spcPts val="0"/>
              </a:spcBef>
              <a:spcAft>
                <a:spcPts val="0"/>
              </a:spcAft>
              <a:buClr>
                <a:srgbClr val="D12477"/>
              </a:buClr>
              <a:buSzPts val="2650"/>
              <a:buFont typeface="Arial"/>
              <a:buChar char="•"/>
            </a:pPr>
            <a:r>
              <a:rPr lang="fi" sz="1700"/>
              <a:t>Voit myös ristiinpromota: kehota somessa tilaamaan uutiskirje ja uutiskirjeessä seuraamaan somessa.</a:t>
            </a:r>
            <a:endParaRPr sz="1700"/>
          </a:p>
          <a:p>
            <a:pPr indent="0" lvl="0" marL="0" rtl="0" algn="l">
              <a:lnSpc>
                <a:spcPct val="100000"/>
              </a:lnSpc>
              <a:spcBef>
                <a:spcPts val="0"/>
              </a:spcBef>
              <a:spcAft>
                <a:spcPts val="0"/>
              </a:spcAft>
              <a:buSzPts val="2800"/>
              <a:buNone/>
            </a:pPr>
            <a:r>
              <a:t/>
            </a:r>
            <a:endParaRPr sz="26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4"/>
          <p:cNvSpPr txBox="1"/>
          <p:nvPr>
            <p:ph type="title"/>
          </p:nvPr>
        </p:nvSpPr>
        <p:spPr>
          <a:xfrm>
            <a:off x="838200" y="365125"/>
            <a:ext cx="10515600" cy="1325563"/>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Clr>
                <a:srgbClr val="161249"/>
              </a:buClr>
              <a:buSzPts val="3600"/>
              <a:buFont typeface="Arial"/>
              <a:buNone/>
            </a:pPr>
            <a:r>
              <a:rPr lang="fi" sz="3600"/>
              <a:t>Miten aloittaa sähköpostimarkkinointi?</a:t>
            </a:r>
            <a:endParaRPr sz="3600"/>
          </a:p>
        </p:txBody>
      </p:sp>
      <p:sp>
        <p:nvSpPr>
          <p:cNvPr id="332" name="Google Shape;332;p4"/>
          <p:cNvSpPr txBox="1"/>
          <p:nvPr>
            <p:ph idx="1" type="body"/>
          </p:nvPr>
        </p:nvSpPr>
        <p:spPr>
          <a:xfrm>
            <a:off x="838200" y="1592348"/>
            <a:ext cx="10515600" cy="3673200"/>
          </a:xfrm>
          <a:prstGeom prst="rect">
            <a:avLst/>
          </a:prstGeom>
          <a:noFill/>
          <a:ln>
            <a:noFill/>
          </a:ln>
        </p:spPr>
        <p:txBody>
          <a:bodyPr anchorCtr="0" anchor="t" bIns="0" lIns="0" spcFirstLastPara="1" rIns="0" wrap="square" tIns="0">
            <a:noAutofit/>
          </a:bodyPr>
          <a:lstStyle/>
          <a:p>
            <a:pPr indent="-465655" lvl="0" marL="609585" rtl="0" algn="l">
              <a:lnSpc>
                <a:spcPct val="150000"/>
              </a:lnSpc>
              <a:spcBef>
                <a:spcPts val="0"/>
              </a:spcBef>
              <a:spcAft>
                <a:spcPts val="0"/>
              </a:spcAft>
              <a:buClr>
                <a:srgbClr val="D12477"/>
              </a:buClr>
              <a:buSzPts val="2200"/>
              <a:buAutoNum type="arabicPeriod"/>
            </a:pPr>
            <a:r>
              <a:rPr lang="fi" sz="2200"/>
              <a:t>Valitse sähköpostimarkkinointialusta (esim. MailChimp).</a:t>
            </a:r>
            <a:endParaRPr sz="2200"/>
          </a:p>
          <a:p>
            <a:pPr indent="-465655" lvl="0" marL="609585" rtl="0" algn="l">
              <a:lnSpc>
                <a:spcPct val="150000"/>
              </a:lnSpc>
              <a:spcBef>
                <a:spcPts val="0"/>
              </a:spcBef>
              <a:spcAft>
                <a:spcPts val="0"/>
              </a:spcAft>
              <a:buClr>
                <a:srgbClr val="D12477"/>
              </a:buClr>
              <a:buSzPts val="2200"/>
              <a:buAutoNum type="arabicPeriod"/>
            </a:pPr>
            <a:r>
              <a:rPr lang="fi" sz="2200"/>
              <a:t>Määrittele tavoitteet ja kohderyhmä(t).</a:t>
            </a:r>
            <a:endParaRPr sz="2200"/>
          </a:p>
          <a:p>
            <a:pPr indent="-465654" lvl="0" marL="609584" rtl="0" algn="l">
              <a:lnSpc>
                <a:spcPct val="150000"/>
              </a:lnSpc>
              <a:spcBef>
                <a:spcPts val="0"/>
              </a:spcBef>
              <a:spcAft>
                <a:spcPts val="0"/>
              </a:spcAft>
              <a:buClr>
                <a:srgbClr val="D12477"/>
              </a:buClr>
              <a:buSzPts val="2200"/>
              <a:buAutoNum type="arabicPeriod"/>
            </a:pPr>
            <a:r>
              <a:rPr lang="fi" sz="2200"/>
              <a:t>Rakenna markkinointilistasi (= lista sähköpostin vastaanottajista)</a:t>
            </a:r>
            <a:endParaRPr sz="2200"/>
          </a:p>
          <a:p>
            <a:pPr indent="-465655" lvl="0" marL="609585" rtl="0" algn="l">
              <a:lnSpc>
                <a:spcPct val="150000"/>
              </a:lnSpc>
              <a:spcBef>
                <a:spcPts val="0"/>
              </a:spcBef>
              <a:spcAft>
                <a:spcPts val="0"/>
              </a:spcAft>
              <a:buClr>
                <a:srgbClr val="D12477"/>
              </a:buClr>
              <a:buSzPts val="2200"/>
              <a:buAutoNum type="arabicPeriod"/>
            </a:pPr>
            <a:r>
              <a:rPr lang="fi" sz="2200"/>
              <a:t>Rakenna oma sähköpostin malli/käytä valmiita malleja.</a:t>
            </a:r>
            <a:endParaRPr sz="2200"/>
          </a:p>
          <a:p>
            <a:pPr indent="-465655" lvl="0" marL="609585" rtl="0" algn="l">
              <a:lnSpc>
                <a:spcPct val="150000"/>
              </a:lnSpc>
              <a:spcBef>
                <a:spcPts val="0"/>
              </a:spcBef>
              <a:spcAft>
                <a:spcPts val="0"/>
              </a:spcAft>
              <a:buClr>
                <a:srgbClr val="D12477"/>
              </a:buClr>
              <a:buSzPts val="2200"/>
              <a:buAutoNum type="arabicPeriod"/>
            </a:pPr>
            <a:r>
              <a:rPr lang="fi" sz="2200"/>
              <a:t>Suunnittele ja lähetä ensimmäinen sähköpostisi</a:t>
            </a:r>
            <a:endParaRPr sz="2200"/>
          </a:p>
          <a:p>
            <a:pPr indent="-465655" lvl="0" marL="609585" rtl="0" algn="l">
              <a:lnSpc>
                <a:spcPct val="150000"/>
              </a:lnSpc>
              <a:spcBef>
                <a:spcPts val="0"/>
              </a:spcBef>
              <a:spcAft>
                <a:spcPts val="0"/>
              </a:spcAft>
              <a:buClr>
                <a:srgbClr val="D12477"/>
              </a:buClr>
              <a:buSzPts val="2200"/>
              <a:buAutoNum type="arabicPeriod"/>
            </a:pPr>
            <a:r>
              <a:rPr lang="fi" sz="2200"/>
              <a:t>Testaa (esim. A/B-testaus), mittaa tuloksia ja kehitä edelleen.</a:t>
            </a:r>
            <a:endParaRPr sz="2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g23a77c18162_0_45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Miten rakentaa sähköpostimarkkinointilista?</a:t>
            </a:r>
            <a:endParaRPr/>
          </a:p>
        </p:txBody>
      </p:sp>
      <p:sp>
        <p:nvSpPr>
          <p:cNvPr id="339" name="Google Shape;339;g23a77c18162_0_450"/>
          <p:cNvSpPr txBox="1"/>
          <p:nvPr>
            <p:ph idx="1" type="body"/>
          </p:nvPr>
        </p:nvSpPr>
        <p:spPr>
          <a:xfrm>
            <a:off x="838200" y="1825640"/>
            <a:ext cx="10515600" cy="4614556"/>
          </a:xfrm>
          <a:prstGeom prst="rect">
            <a:avLst/>
          </a:prstGeom>
          <a:noFill/>
          <a:ln>
            <a:noFill/>
          </a:ln>
        </p:spPr>
        <p:txBody>
          <a:bodyPr anchorCtr="0" anchor="t" bIns="45700" lIns="91425" spcFirstLastPara="1" rIns="91425" wrap="square" tIns="45700">
            <a:spAutoFit/>
          </a:bodyPr>
          <a:lstStyle/>
          <a:p>
            <a:pPr indent="-381000" lvl="0" marL="457200" rtl="0" algn="l">
              <a:lnSpc>
                <a:spcPct val="90000"/>
              </a:lnSpc>
              <a:spcBef>
                <a:spcPts val="1000"/>
              </a:spcBef>
              <a:spcAft>
                <a:spcPts val="0"/>
              </a:spcAft>
              <a:buClr>
                <a:srgbClr val="D12477"/>
              </a:buClr>
              <a:buSzPts val="2400"/>
              <a:buChar char="●"/>
            </a:pPr>
            <a:r>
              <a:rPr b="1" lang="fi" sz="2200"/>
              <a:t>Verkkosivuston lomakkeet: </a:t>
            </a:r>
            <a:r>
              <a:rPr lang="fi" sz="2200"/>
              <a:t>Lisää verkkosivuillesi opt-in-lomakkeita, joiden avulla kävijät voivat liittyä sähköpostilistallesi. </a:t>
            </a:r>
            <a:endParaRPr sz="2200"/>
          </a:p>
          <a:p>
            <a:pPr indent="-381000" lvl="0" marL="457200" rtl="0" algn="l">
              <a:lnSpc>
                <a:spcPct val="90000"/>
              </a:lnSpc>
              <a:spcBef>
                <a:spcPts val="0"/>
              </a:spcBef>
              <a:spcAft>
                <a:spcPts val="0"/>
              </a:spcAft>
              <a:buClr>
                <a:srgbClr val="D12477"/>
              </a:buClr>
              <a:buSzPts val="2400"/>
              <a:buChar char="●"/>
            </a:pPr>
            <a:r>
              <a:rPr b="1" lang="fi" sz="2200"/>
              <a:t>Sosiaalinen media: </a:t>
            </a:r>
            <a:r>
              <a:rPr lang="fi" sz="2200"/>
              <a:t>Käytä sosiaalista mediaa mainostaaksesi sähköpostilistaa ja kannustaaksesi seuraajia rekisteröitymään, tai käytä sosiaalisen median liidikampanjoita uusien tilaajien (=leads) hankkimiseksi.</a:t>
            </a:r>
            <a:endParaRPr sz="2200"/>
          </a:p>
          <a:p>
            <a:pPr indent="-381000" lvl="0" marL="457200" rtl="0" algn="l">
              <a:lnSpc>
                <a:spcPct val="90000"/>
              </a:lnSpc>
              <a:spcBef>
                <a:spcPts val="0"/>
              </a:spcBef>
              <a:spcAft>
                <a:spcPts val="0"/>
              </a:spcAft>
              <a:buClr>
                <a:srgbClr val="D12477"/>
              </a:buClr>
              <a:buSzPts val="2400"/>
              <a:buChar char="●"/>
            </a:pPr>
            <a:r>
              <a:rPr b="1" lang="fi" sz="2200"/>
              <a:t>Tapahtumat: </a:t>
            </a:r>
            <a:r>
              <a:rPr lang="fi" sz="2200"/>
              <a:t>Kerää sähköpostiosoitteet oman tapahtumasi osallistujilta ja kysy, haluavatko he saada uutiskirjeesi tai mainossähköpostia.</a:t>
            </a:r>
            <a:endParaRPr sz="2200"/>
          </a:p>
          <a:p>
            <a:pPr indent="-381000" lvl="0" marL="457200" rtl="0" algn="l">
              <a:lnSpc>
                <a:spcPct val="90000"/>
              </a:lnSpc>
              <a:spcBef>
                <a:spcPts val="0"/>
              </a:spcBef>
              <a:spcAft>
                <a:spcPts val="0"/>
              </a:spcAft>
              <a:buClr>
                <a:srgbClr val="D12477"/>
              </a:buClr>
              <a:buSzPts val="2400"/>
              <a:buChar char="●"/>
            </a:pPr>
            <a:r>
              <a:rPr b="1" lang="fi" sz="2200"/>
              <a:t>Liidimagneetit:</a:t>
            </a:r>
            <a:r>
              <a:rPr lang="fi" sz="2200"/>
              <a:t> Tarjoa arvokas liidimagneetti, kuten e-kirja, whitepaper tai webinaari, vastineeksi kävijän sähköpostiosoitteesta. </a:t>
            </a:r>
            <a:endParaRPr sz="2200"/>
          </a:p>
          <a:p>
            <a:pPr indent="-381000" lvl="0" marL="457200" rtl="0" algn="l">
              <a:lnSpc>
                <a:spcPct val="90000"/>
              </a:lnSpc>
              <a:spcBef>
                <a:spcPts val="0"/>
              </a:spcBef>
              <a:spcAft>
                <a:spcPts val="0"/>
              </a:spcAft>
              <a:buClr>
                <a:srgbClr val="D12477"/>
              </a:buClr>
              <a:buSzPts val="2400"/>
              <a:buChar char="●"/>
            </a:pPr>
            <a:r>
              <a:rPr b="1" lang="fi" sz="2200"/>
              <a:t>Kaupan sisäiset ilmoittautumiset: </a:t>
            </a:r>
            <a:r>
              <a:rPr lang="fi" sz="2200"/>
              <a:t>Jos sinulla on kivijalkamyymälä, kannusta asiakkaita rekisteröitymään sähköpostilistallesi myymälässä. Voit tarjota kannustimia, kuten alennusta seuraavasta ostoksesta, ja näin rohkaista rekisteröitymiseen.</a:t>
            </a:r>
            <a:endParaRPr sz="2200"/>
          </a:p>
          <a:p>
            <a:pPr indent="0" lvl="0" marL="0" rtl="0" algn="l">
              <a:lnSpc>
                <a:spcPct val="90000"/>
              </a:lnSpc>
              <a:spcBef>
                <a:spcPts val="1000"/>
              </a:spcBef>
              <a:spcAft>
                <a:spcPts val="0"/>
              </a:spcAft>
              <a:buSzPts val="2800"/>
              <a:buNone/>
            </a:pPr>
            <a:r>
              <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g23a77c18162_0_461"/>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GDPR sähköpostimarkkinoinnissa</a:t>
            </a:r>
            <a:endParaRPr/>
          </a:p>
        </p:txBody>
      </p:sp>
      <p:sp>
        <p:nvSpPr>
          <p:cNvPr id="346" name="Google Shape;346;g23a77c18162_0_461"/>
          <p:cNvSpPr txBox="1"/>
          <p:nvPr>
            <p:ph idx="1" type="body"/>
          </p:nvPr>
        </p:nvSpPr>
        <p:spPr>
          <a:xfrm>
            <a:off x="838200" y="1825623"/>
            <a:ext cx="10515600" cy="3694200"/>
          </a:xfrm>
          <a:prstGeom prst="rect">
            <a:avLst/>
          </a:prstGeom>
          <a:noFill/>
          <a:ln>
            <a:noFill/>
          </a:ln>
        </p:spPr>
        <p:txBody>
          <a:bodyPr anchorCtr="0" anchor="t" bIns="45700" lIns="91425" spcFirstLastPara="1" rIns="91425" wrap="square" tIns="45700">
            <a:spAutoFit/>
          </a:bodyPr>
          <a:lstStyle/>
          <a:p>
            <a:pPr indent="-355600" lvl="0" marL="457200" rtl="0" algn="l">
              <a:lnSpc>
                <a:spcPct val="90000"/>
              </a:lnSpc>
              <a:spcBef>
                <a:spcPts val="1000"/>
              </a:spcBef>
              <a:spcAft>
                <a:spcPts val="0"/>
              </a:spcAft>
              <a:buClr>
                <a:srgbClr val="D12477"/>
              </a:buClr>
              <a:buSzPts val="2000"/>
              <a:buChar char="●"/>
            </a:pPr>
            <a:r>
              <a:rPr lang="fi" sz="2000"/>
              <a:t>Yleistä tietosuoja-asetusta (GDPR) alettiin soveltaa EU:n jäsenvaltioissa toukokuussa 2018.</a:t>
            </a:r>
            <a:endParaRPr sz="2000"/>
          </a:p>
          <a:p>
            <a:pPr indent="-355600" lvl="0" marL="457200" rtl="0" algn="l">
              <a:lnSpc>
                <a:spcPct val="90000"/>
              </a:lnSpc>
              <a:spcBef>
                <a:spcPts val="0"/>
              </a:spcBef>
              <a:spcAft>
                <a:spcPts val="0"/>
              </a:spcAft>
              <a:buClr>
                <a:srgbClr val="D12477"/>
              </a:buClr>
              <a:buSzPts val="2000"/>
              <a:buChar char="●"/>
            </a:pPr>
            <a:r>
              <a:rPr lang="fi" sz="2000"/>
              <a:t>Sitä sovelletaan kaikkiin EU:ssa toimiviin organisaatioihin, jotka </a:t>
            </a:r>
            <a:r>
              <a:rPr b="1" lang="fi" sz="2000"/>
              <a:t>keräävät, tallentavat ja käsittelevät henkilötietoja, </a:t>
            </a:r>
            <a:r>
              <a:rPr lang="fi" sz="2000"/>
              <a:t>riippumatta siitä, ovatko ne suuria pörssiyhtiöitä, säätiöitä, yhdistyksiä tai julkisen sektorin organisaatioita.</a:t>
            </a:r>
            <a:endParaRPr sz="2000"/>
          </a:p>
          <a:p>
            <a:pPr indent="-355600" lvl="0" marL="457200" rtl="0" algn="l">
              <a:lnSpc>
                <a:spcPct val="90000"/>
              </a:lnSpc>
              <a:spcBef>
                <a:spcPts val="0"/>
              </a:spcBef>
              <a:spcAft>
                <a:spcPts val="0"/>
              </a:spcAft>
              <a:buClr>
                <a:srgbClr val="D12477"/>
              </a:buClr>
              <a:buSzPts val="2000"/>
              <a:buChar char="●"/>
            </a:pPr>
            <a:r>
              <a:rPr lang="fi" sz="2000"/>
              <a:t>GDPR:llä on merkittävä vaikutus sähköpostimarkkinointiin, sillä se edellyttää, että yritysten on saatava nimenomainen suostumus yksityishenkilöiltä ennen markkinointisähköpostien tai uutiskirjeiden lähettämistä.</a:t>
            </a:r>
            <a:endParaRPr sz="2000"/>
          </a:p>
          <a:p>
            <a:pPr indent="-355600" lvl="0" marL="457200" rtl="0" algn="l">
              <a:lnSpc>
                <a:spcPct val="90000"/>
              </a:lnSpc>
              <a:spcBef>
                <a:spcPts val="0"/>
              </a:spcBef>
              <a:spcAft>
                <a:spcPts val="0"/>
              </a:spcAft>
              <a:buClr>
                <a:srgbClr val="D12477"/>
              </a:buClr>
              <a:buSzPts val="2000"/>
              <a:buChar char="●"/>
            </a:pPr>
            <a:r>
              <a:rPr lang="fi" sz="2000"/>
              <a:t>Yleisen tietosuoja-asetuksen mukaan henkilöillä on oikeus tietää, mitä henkilötietoja heistä kerätään ja miten niitä käytetään. </a:t>
            </a:r>
            <a:endParaRPr sz="2000"/>
          </a:p>
          <a:p>
            <a:pPr indent="-355600" lvl="0" marL="457200" rtl="0" algn="l">
              <a:lnSpc>
                <a:spcPct val="90000"/>
              </a:lnSpc>
              <a:spcBef>
                <a:spcPts val="0"/>
              </a:spcBef>
              <a:spcAft>
                <a:spcPts val="0"/>
              </a:spcAft>
              <a:buClr>
                <a:srgbClr val="D12477"/>
              </a:buClr>
              <a:buSzPts val="2000"/>
              <a:buChar char="●"/>
            </a:pPr>
            <a:r>
              <a:rPr lang="fi" sz="2000"/>
              <a:t>Heillä on myös oikeus kieltäytyä sähköpostimarkkinoinnista milloin tahansa.</a:t>
            </a:r>
            <a:endParaRPr sz="2000"/>
          </a:p>
          <a:p>
            <a:pPr indent="-355600" lvl="0" marL="457200" rtl="0" algn="l">
              <a:lnSpc>
                <a:spcPct val="90000"/>
              </a:lnSpc>
              <a:spcBef>
                <a:spcPts val="0"/>
              </a:spcBef>
              <a:spcAft>
                <a:spcPts val="0"/>
              </a:spcAft>
              <a:buClr>
                <a:srgbClr val="D12477"/>
              </a:buClr>
              <a:buSzPts val="2000"/>
              <a:buChar char="●"/>
            </a:pPr>
            <a:r>
              <a:rPr lang="fi" sz="2000"/>
              <a:t>Yritysten on annettava selkeää ja tiivistä tietoa keräämistään tiedoista ja niiden käyttötarkoituksesta, ja niiden on saatava yksityishenkilöiden suostumus ennen kuin ne lisäävät heidät sähköpostimarkkinointilistalle.</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g23a77c18162_0_467"/>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Asiakassegmentointi sähköpostimarkkinoinnissa</a:t>
            </a:r>
            <a:endParaRPr/>
          </a:p>
        </p:txBody>
      </p:sp>
      <p:sp>
        <p:nvSpPr>
          <p:cNvPr id="353" name="Google Shape;353;g23a77c18162_0_467"/>
          <p:cNvSpPr txBox="1"/>
          <p:nvPr>
            <p:ph idx="1" type="body"/>
          </p:nvPr>
        </p:nvSpPr>
        <p:spPr>
          <a:xfrm>
            <a:off x="838200" y="1825623"/>
            <a:ext cx="10515600" cy="433448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1000"/>
              </a:spcBef>
              <a:spcAft>
                <a:spcPts val="0"/>
              </a:spcAft>
              <a:buSzPts val="2800"/>
              <a:buNone/>
            </a:pPr>
            <a:r>
              <a:rPr lang="fi" sz="2000"/>
              <a:t>Sähköpostimarkkinoinnin asiakassegmentointi tarkoittaa yrityksen sähköpostitilaajien jakamista pienempiin ryhmiin tai segmentteihin tiettyjen ominaisuuksien tai käyttäytymisen perusteella.</a:t>
            </a:r>
            <a:endParaRPr sz="2000"/>
          </a:p>
          <a:p>
            <a:pPr indent="0" lvl="0" marL="0" rtl="0" algn="l">
              <a:lnSpc>
                <a:spcPct val="90000"/>
              </a:lnSpc>
              <a:spcBef>
                <a:spcPts val="1000"/>
              </a:spcBef>
              <a:spcAft>
                <a:spcPts val="0"/>
              </a:spcAft>
              <a:buSzPts val="2800"/>
              <a:buNone/>
            </a:pPr>
            <a:r>
              <a:t/>
            </a:r>
            <a:endParaRPr sz="2000"/>
          </a:p>
          <a:p>
            <a:pPr indent="-361950" lvl="0" marL="457200" rtl="0" algn="l">
              <a:lnSpc>
                <a:spcPct val="90000"/>
              </a:lnSpc>
              <a:spcBef>
                <a:spcPts val="1000"/>
              </a:spcBef>
              <a:spcAft>
                <a:spcPts val="0"/>
              </a:spcAft>
              <a:buClr>
                <a:srgbClr val="D12477"/>
              </a:buClr>
              <a:buSzPts val="2100"/>
              <a:buChar char="●"/>
            </a:pPr>
            <a:r>
              <a:rPr lang="fi" sz="2000"/>
              <a:t>Auttaa lähettämään kohdennetumpia ja relevantimpia sähköpostikampanjoita, jotka on räätälöity kunkin segmentin tarpeiden ja kiinnostuksen kohteiden mukaan.</a:t>
            </a:r>
            <a:endParaRPr sz="2000"/>
          </a:p>
          <a:p>
            <a:pPr indent="-361950" lvl="0" marL="457200" rtl="0" algn="l">
              <a:lnSpc>
                <a:spcPct val="90000"/>
              </a:lnSpc>
              <a:spcBef>
                <a:spcPts val="0"/>
              </a:spcBef>
              <a:spcAft>
                <a:spcPts val="0"/>
              </a:spcAft>
              <a:buClr>
                <a:srgbClr val="D12477"/>
              </a:buClr>
              <a:buSzPts val="2100"/>
              <a:buChar char="●"/>
            </a:pPr>
            <a:r>
              <a:rPr lang="fi" sz="2000"/>
              <a:t>Voidaan tehdä esimerkiksi demografisten tietojen (ikä, sukupuoli, tutkinto jne.), psykografisten tietojen (kiinnostuksen kohteet, arvot jne.) tai käyttäytymiseen liittyvien tietojen (ostohistoria, verkkosivuston toiminta, sähköpostiosoitteet jne.) perusteella.</a:t>
            </a:r>
            <a:endParaRPr sz="2000"/>
          </a:p>
          <a:p>
            <a:pPr indent="0" lvl="0" marL="0" rtl="0" algn="l">
              <a:lnSpc>
                <a:spcPct val="90000"/>
              </a:lnSpc>
              <a:spcBef>
                <a:spcPts val="1000"/>
              </a:spcBef>
              <a:spcAft>
                <a:spcPts val="0"/>
              </a:spcAft>
              <a:buSzPts val="2800"/>
              <a:buNone/>
            </a:pPr>
            <a:r>
              <a:t/>
            </a:r>
            <a:endParaRPr sz="2000"/>
          </a:p>
          <a:p>
            <a:pPr indent="0" lvl="0" marL="0" rtl="0" algn="l">
              <a:lnSpc>
                <a:spcPct val="90000"/>
              </a:lnSpc>
              <a:spcBef>
                <a:spcPts val="1000"/>
              </a:spcBef>
              <a:spcAft>
                <a:spcPts val="0"/>
              </a:spcAft>
              <a:buSzPts val="2800"/>
              <a:buNone/>
            </a:pPr>
            <a:r>
              <a:rPr lang="fi" sz="2000"/>
              <a:t>Lähettämällä relevantimpia ja kohdennetumpia sähköpostiviestejä yritykset voivat parantaa avausprosenttiaan, klikkausprosenttiaan, konversioita sekä asiakastyytyväisyyttä ja -uskollisuutta.</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g23a77c18162_0_473"/>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Uutiskirjeen rakenne</a:t>
            </a:r>
            <a:endParaRPr/>
          </a:p>
        </p:txBody>
      </p:sp>
      <p:sp>
        <p:nvSpPr>
          <p:cNvPr id="360" name="Google Shape;360;g23a77c18162_0_473"/>
          <p:cNvSpPr txBox="1"/>
          <p:nvPr>
            <p:ph idx="1" type="body"/>
          </p:nvPr>
        </p:nvSpPr>
        <p:spPr>
          <a:xfrm>
            <a:off x="838200" y="1825623"/>
            <a:ext cx="10515600" cy="3974381"/>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1000"/>
              </a:spcBef>
              <a:spcAft>
                <a:spcPts val="0"/>
              </a:spcAft>
              <a:buSzPts val="2800"/>
              <a:buNone/>
            </a:pPr>
            <a:r>
              <a:rPr b="1" lang="fi" sz="2600">
                <a:solidFill>
                  <a:srgbClr val="D12477"/>
                </a:solidFill>
              </a:rPr>
              <a:t>Uutiskirjeen rakenne voidaan jakaa kirjekuoren sisältöön ja rungon sisältöön.</a:t>
            </a:r>
            <a:endParaRPr b="1" sz="2600">
              <a:solidFill>
                <a:srgbClr val="D12477"/>
              </a:solidFill>
            </a:endParaRPr>
          </a:p>
          <a:p>
            <a:pPr indent="0" lvl="0" marL="0" rtl="0" algn="l">
              <a:lnSpc>
                <a:spcPct val="90000"/>
              </a:lnSpc>
              <a:spcBef>
                <a:spcPts val="1000"/>
              </a:spcBef>
              <a:spcAft>
                <a:spcPts val="0"/>
              </a:spcAft>
              <a:buSzPts val="2800"/>
              <a:buNone/>
            </a:pPr>
            <a:r>
              <a:t/>
            </a:r>
            <a:endParaRPr b="1" sz="2600">
              <a:solidFill>
                <a:srgbClr val="D12477"/>
              </a:solidFill>
            </a:endParaRPr>
          </a:p>
          <a:p>
            <a:pPr indent="-393700" lvl="0" marL="457200" rtl="0" algn="l">
              <a:lnSpc>
                <a:spcPct val="90000"/>
              </a:lnSpc>
              <a:spcBef>
                <a:spcPts val="1000"/>
              </a:spcBef>
              <a:spcAft>
                <a:spcPts val="0"/>
              </a:spcAft>
              <a:buClr>
                <a:srgbClr val="D12477"/>
              </a:buClr>
              <a:buSzPts val="2600"/>
              <a:buChar char="●"/>
            </a:pPr>
            <a:r>
              <a:rPr b="1" lang="fi" sz="2600">
                <a:solidFill>
                  <a:srgbClr val="D12477"/>
                </a:solidFill>
              </a:rPr>
              <a:t>Kirjekuoren (envelope) sisällöllä </a:t>
            </a:r>
            <a:r>
              <a:rPr lang="fi" sz="2600"/>
              <a:t>tarkoitetaan tietoja, jotka näkyvät vastaanottajan sähköpostilaatikossa ennen kuin hän edes avaa sähköpostin.</a:t>
            </a:r>
            <a:endParaRPr sz="2600"/>
          </a:p>
          <a:p>
            <a:pPr indent="0" lvl="0" marL="457200" rtl="0" algn="l">
              <a:lnSpc>
                <a:spcPct val="90000"/>
              </a:lnSpc>
              <a:spcBef>
                <a:spcPts val="1000"/>
              </a:spcBef>
              <a:spcAft>
                <a:spcPts val="0"/>
              </a:spcAft>
              <a:buSzPts val="2800"/>
              <a:buNone/>
            </a:pPr>
            <a:r>
              <a:t/>
            </a:r>
            <a:endParaRPr sz="2600"/>
          </a:p>
          <a:p>
            <a:pPr indent="-393700" lvl="0" marL="457200" rtl="0" algn="l">
              <a:lnSpc>
                <a:spcPct val="90000"/>
              </a:lnSpc>
              <a:spcBef>
                <a:spcPts val="1000"/>
              </a:spcBef>
              <a:spcAft>
                <a:spcPts val="0"/>
              </a:spcAft>
              <a:buClr>
                <a:srgbClr val="D12477"/>
              </a:buClr>
              <a:buSzPts val="2600"/>
              <a:buChar char="●"/>
            </a:pPr>
            <a:r>
              <a:rPr b="1" lang="fi" sz="2600">
                <a:solidFill>
                  <a:srgbClr val="D12477"/>
                </a:solidFill>
              </a:rPr>
              <a:t>Runkosisältö (body) </a:t>
            </a:r>
            <a:r>
              <a:rPr lang="fi" sz="2600"/>
              <a:t>tarkoittaa sähköpostin varsinaista sisältöä, jonka vastaanottaja näkee avattuaan sähköpostin.</a:t>
            </a:r>
            <a:endParaRPr sz="26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g23a77c18162_0_988"/>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Uutiskirjeen rakenne: Kirjekuoren sisältö</a:t>
            </a:r>
            <a:endParaRPr/>
          </a:p>
        </p:txBody>
      </p:sp>
      <p:sp>
        <p:nvSpPr>
          <p:cNvPr id="367" name="Google Shape;367;g23a77c18162_0_988"/>
          <p:cNvSpPr txBox="1"/>
          <p:nvPr>
            <p:ph idx="1" type="body"/>
          </p:nvPr>
        </p:nvSpPr>
        <p:spPr>
          <a:xfrm>
            <a:off x="838200" y="1825623"/>
            <a:ext cx="10515600" cy="3876918"/>
          </a:xfrm>
          <a:prstGeom prst="rect">
            <a:avLst/>
          </a:prstGeom>
          <a:noFill/>
          <a:ln>
            <a:noFill/>
          </a:ln>
        </p:spPr>
        <p:txBody>
          <a:bodyPr anchorCtr="0" anchor="t" bIns="45700" lIns="91425" spcFirstLastPara="1" rIns="91425" wrap="square" tIns="45700">
            <a:spAutoFit/>
          </a:bodyPr>
          <a:lstStyle/>
          <a:p>
            <a:pPr indent="-381000" lvl="0" marL="457200" rtl="0" algn="l">
              <a:lnSpc>
                <a:spcPct val="90000"/>
              </a:lnSpc>
              <a:spcBef>
                <a:spcPts val="1000"/>
              </a:spcBef>
              <a:spcAft>
                <a:spcPts val="0"/>
              </a:spcAft>
              <a:buClr>
                <a:srgbClr val="D12477"/>
              </a:buClr>
              <a:buSzPts val="2400"/>
              <a:buChar char="●"/>
            </a:pPr>
            <a:r>
              <a:rPr b="1" lang="fi" sz="2400">
                <a:solidFill>
                  <a:schemeClr val="dk1"/>
                </a:solidFill>
              </a:rPr>
              <a:t>Lähettäjän nimi: </a:t>
            </a:r>
            <a:r>
              <a:rPr lang="fi" sz="2400">
                <a:solidFill>
                  <a:schemeClr val="dk1"/>
                </a:solidFill>
              </a:rPr>
              <a:t>Nimi, joka näkyy sähköpostin lähettäjänä. On tärkeää käyttää tunnistettavaa nimeä, jonka vastaanottaja yhdistää brändiisi tai yritykseesi.</a:t>
            </a:r>
            <a:endParaRPr sz="2400">
              <a:solidFill>
                <a:schemeClr val="dk1"/>
              </a:solidFill>
            </a:endParaRPr>
          </a:p>
          <a:p>
            <a:pPr indent="-381000" lvl="0" marL="457200" rtl="0" algn="l">
              <a:lnSpc>
                <a:spcPct val="90000"/>
              </a:lnSpc>
              <a:spcBef>
                <a:spcPts val="0"/>
              </a:spcBef>
              <a:spcAft>
                <a:spcPts val="0"/>
              </a:spcAft>
              <a:buClr>
                <a:srgbClr val="D12477"/>
              </a:buClr>
              <a:buSzPts val="2400"/>
              <a:buChar char="●"/>
            </a:pPr>
            <a:r>
              <a:rPr b="1" lang="fi" sz="2400">
                <a:solidFill>
                  <a:schemeClr val="dk1"/>
                </a:solidFill>
              </a:rPr>
              <a:t>Lähettäjän sähköpostiosoite: </a:t>
            </a:r>
            <a:r>
              <a:rPr lang="fi" sz="2400">
                <a:solidFill>
                  <a:schemeClr val="dk1"/>
                </a:solidFill>
              </a:rPr>
              <a:t>Sähköpostin lähettäjänä näkyvä sähköpostiosoite. On tärkeää käyttää ammattimaisen näköistä sähköpostiosoitetta, josta vastaanottaja voi helposti tunnistaa, että se on peräisin brändiltäsi.</a:t>
            </a:r>
            <a:endParaRPr sz="2400">
              <a:solidFill>
                <a:schemeClr val="dk1"/>
              </a:solidFill>
            </a:endParaRPr>
          </a:p>
          <a:p>
            <a:pPr indent="-381000" lvl="0" marL="457200" rtl="0" algn="l">
              <a:lnSpc>
                <a:spcPct val="90000"/>
              </a:lnSpc>
              <a:spcBef>
                <a:spcPts val="0"/>
              </a:spcBef>
              <a:spcAft>
                <a:spcPts val="0"/>
              </a:spcAft>
              <a:buClr>
                <a:srgbClr val="D12477"/>
              </a:buClr>
              <a:buSzPts val="2400"/>
              <a:buChar char="●"/>
            </a:pPr>
            <a:r>
              <a:rPr b="1" lang="fi" sz="2400">
                <a:solidFill>
                  <a:schemeClr val="dk1"/>
                </a:solidFill>
              </a:rPr>
              <a:t>Aihe: </a:t>
            </a:r>
            <a:r>
              <a:rPr lang="fi" sz="2400">
                <a:solidFill>
                  <a:schemeClr val="dk1"/>
                </a:solidFill>
              </a:rPr>
              <a:t>Rivi, joka ilmestyy vastaanottajan postilaatikkoon ja antaa hänelle ennakkokäsityksen siitä, mistä sähköpostiviestissä on kyse. On tärkeää, että aiherivi on selkeä ja huomiota herättävä ja että se myös kuvastaa sähköpostin sisältöä.</a:t>
            </a:r>
            <a:endParaRPr sz="24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g23a77c18162_0_98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Uutiskirjeen rakenne: Runkosisällön elementit</a:t>
            </a:r>
            <a:endParaRPr/>
          </a:p>
        </p:txBody>
      </p:sp>
      <p:sp>
        <p:nvSpPr>
          <p:cNvPr id="374" name="Google Shape;374;g23a77c18162_0_980"/>
          <p:cNvSpPr txBox="1"/>
          <p:nvPr>
            <p:ph idx="1" type="body"/>
          </p:nvPr>
        </p:nvSpPr>
        <p:spPr>
          <a:xfrm>
            <a:off x="838200" y="1542329"/>
            <a:ext cx="10515600" cy="4950546"/>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1000"/>
              </a:spcBef>
              <a:spcAft>
                <a:spcPts val="0"/>
              </a:spcAft>
              <a:buSzPts val="2800"/>
              <a:buNone/>
            </a:pPr>
            <a:r>
              <a:rPr b="1" lang="fi" sz="1900">
                <a:solidFill>
                  <a:srgbClr val="D12477"/>
                </a:solidFill>
              </a:rPr>
              <a:t>Yleisimmät runkosisällön osat:</a:t>
            </a:r>
            <a:endParaRPr b="1" sz="1900">
              <a:solidFill>
                <a:srgbClr val="D12477"/>
              </a:solidFill>
            </a:endParaRPr>
          </a:p>
          <a:p>
            <a:pPr indent="-349250" lvl="0" marL="457200" rtl="0" algn="l">
              <a:lnSpc>
                <a:spcPct val="90000"/>
              </a:lnSpc>
              <a:spcBef>
                <a:spcPts val="1000"/>
              </a:spcBef>
              <a:spcAft>
                <a:spcPts val="0"/>
              </a:spcAft>
              <a:buSzPts val="1900"/>
              <a:buAutoNum type="arabicPeriod"/>
            </a:pPr>
            <a:r>
              <a:rPr b="1" lang="fi" sz="1900"/>
              <a:t>Otsikko:</a:t>
            </a:r>
            <a:r>
              <a:rPr lang="fi" sz="1900"/>
              <a:t> Tyypillisesti sisältää uutiskirjeen nimen, ilmestymispäivän ja logon tai kuvan.</a:t>
            </a:r>
            <a:endParaRPr sz="1900"/>
          </a:p>
          <a:p>
            <a:pPr indent="-349250" lvl="0" marL="457200" rtl="0" algn="l">
              <a:lnSpc>
                <a:spcPct val="90000"/>
              </a:lnSpc>
              <a:spcBef>
                <a:spcPts val="0"/>
              </a:spcBef>
              <a:spcAft>
                <a:spcPts val="0"/>
              </a:spcAft>
              <a:buSzPts val="1900"/>
              <a:buAutoNum type="arabicPeriod"/>
            </a:pPr>
            <a:r>
              <a:rPr b="1" lang="fi" sz="1900"/>
              <a:t>Johdanto</a:t>
            </a:r>
            <a:r>
              <a:rPr lang="fi" sz="1900"/>
              <a:t>: Lyhyt tekstikappale, joka toivottaa lukijan tervetulleeksi ja antaa sävyn uutiskirjeen loppuosalle. Se voi sisältää tiivistelmän seuraavasta sisällöstä tai esittelyn jostakin artikkelista.</a:t>
            </a:r>
            <a:endParaRPr sz="1900"/>
          </a:p>
          <a:p>
            <a:pPr indent="-349250" lvl="0" marL="457200" rtl="0" algn="l">
              <a:lnSpc>
                <a:spcPct val="90000"/>
              </a:lnSpc>
              <a:spcBef>
                <a:spcPts val="0"/>
              </a:spcBef>
              <a:spcAft>
                <a:spcPts val="0"/>
              </a:spcAft>
              <a:buSzPts val="1900"/>
              <a:buAutoNum type="arabicPeriod"/>
            </a:pPr>
            <a:r>
              <a:rPr b="1" lang="fi" sz="1900"/>
              <a:t>Tärkein artikkeli: </a:t>
            </a:r>
            <a:r>
              <a:rPr lang="fi" sz="1900"/>
              <a:t>Uutiskirjeen pääsisältö, joka voi sisältää kattavan artikkelin, haastattelun tai tuote-esittelyn. Siihen liittyy usein kuvia tai grafiikkaa, jotta se olisi visuaalisesti houkutteleva.</a:t>
            </a:r>
            <a:endParaRPr sz="1900"/>
          </a:p>
          <a:p>
            <a:pPr indent="-349250" lvl="0" marL="457200" rtl="0" algn="l">
              <a:lnSpc>
                <a:spcPct val="90000"/>
              </a:lnSpc>
              <a:spcBef>
                <a:spcPts val="0"/>
              </a:spcBef>
              <a:spcAft>
                <a:spcPts val="0"/>
              </a:spcAft>
              <a:buSzPts val="1900"/>
              <a:buAutoNum type="arabicPeriod"/>
            </a:pPr>
            <a:r>
              <a:rPr b="1" lang="fi" sz="1900"/>
              <a:t>Toissijaiset artikkelit:</a:t>
            </a:r>
            <a:r>
              <a:rPr lang="fi" sz="1900"/>
              <a:t> Lisäartikkelit tai -sisältö, jotka tukevat uutiskirjeen pääteemaa. Ne voivat olla lyhyempiä ja käsitellä erilaisia aiheita.</a:t>
            </a:r>
            <a:endParaRPr sz="1900"/>
          </a:p>
          <a:p>
            <a:pPr indent="-349250" lvl="0" marL="457200" rtl="0" algn="l">
              <a:lnSpc>
                <a:spcPct val="90000"/>
              </a:lnSpc>
              <a:spcBef>
                <a:spcPts val="0"/>
              </a:spcBef>
              <a:spcAft>
                <a:spcPts val="0"/>
              </a:spcAft>
              <a:buSzPts val="1900"/>
              <a:buAutoNum type="arabicPeriod"/>
            </a:pPr>
            <a:r>
              <a:rPr b="1" lang="fi" sz="1900"/>
              <a:t>Toimintakehote (CTA): </a:t>
            </a:r>
            <a:r>
              <a:rPr lang="fi" sz="1900"/>
              <a:t>Kehote, joka kannustaa lukijaa ryhtymään toimiin, kuten käymään yrityksen verkkosivustolla, tilaamaan palvelun tai seuraamaan yritystä sosiaalisessa mediassa.</a:t>
            </a:r>
            <a:endParaRPr sz="1900"/>
          </a:p>
          <a:p>
            <a:pPr indent="-349250" lvl="0" marL="457200" rtl="0" algn="l">
              <a:lnSpc>
                <a:spcPct val="90000"/>
              </a:lnSpc>
              <a:spcBef>
                <a:spcPts val="0"/>
              </a:spcBef>
              <a:spcAft>
                <a:spcPts val="0"/>
              </a:spcAft>
              <a:buSzPts val="1900"/>
              <a:buAutoNum type="arabicPeriod"/>
            </a:pPr>
            <a:r>
              <a:rPr b="1" lang="fi" sz="1900"/>
              <a:t>Alatunniste: </a:t>
            </a:r>
            <a:r>
              <a:rPr lang="fi" sz="1900"/>
              <a:t>Sisältää yleensä yhteystiedot, kuten yrityksen osoitteen, puhelinnumeron ja sähköpostiosoitteen. Se voi myös sisältää ohjeita tilauksen peruuttamiseen ja sosiaalisen median linkkejä.</a:t>
            </a:r>
            <a:endParaRPr sz="1900"/>
          </a:p>
          <a:p>
            <a:pPr indent="0" lvl="0" marL="0" rtl="0" algn="l">
              <a:lnSpc>
                <a:spcPct val="90000"/>
              </a:lnSpc>
              <a:spcBef>
                <a:spcPts val="1000"/>
              </a:spcBef>
              <a:spcAft>
                <a:spcPts val="0"/>
              </a:spcAft>
              <a:buSzPts val="2800"/>
              <a:buNone/>
            </a:pPr>
            <a:r>
              <a:t/>
            </a:r>
            <a:endParaRPr sz="19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g23a77c18162_0_93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Sähköpostimarkkinoinnin KPI:t</a:t>
            </a:r>
            <a:endParaRPr/>
          </a:p>
        </p:txBody>
      </p:sp>
      <p:sp>
        <p:nvSpPr>
          <p:cNvPr id="381" name="Google Shape;381;g23a77c18162_0_930"/>
          <p:cNvSpPr txBox="1"/>
          <p:nvPr>
            <p:ph idx="1" type="body"/>
          </p:nvPr>
        </p:nvSpPr>
        <p:spPr>
          <a:xfrm>
            <a:off x="838200" y="1825623"/>
            <a:ext cx="10515600" cy="4479647"/>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1000"/>
              </a:spcBef>
              <a:spcAft>
                <a:spcPts val="0"/>
              </a:spcAft>
              <a:buClr>
                <a:schemeClr val="dk1"/>
              </a:buClr>
              <a:buSzPts val="1100"/>
              <a:buFont typeface="Arial"/>
              <a:buNone/>
            </a:pPr>
            <a:r>
              <a:rPr b="1" lang="fi" sz="1700">
                <a:solidFill>
                  <a:srgbClr val="D12477"/>
                </a:solidFill>
              </a:rPr>
              <a:t>Joitakin tärkeimpiä seurattavia suorituskykyindikaattoreita:</a:t>
            </a:r>
            <a:endParaRPr sz="1700"/>
          </a:p>
          <a:p>
            <a:pPr indent="-336550" lvl="0" marL="457200" rtl="0" algn="l">
              <a:lnSpc>
                <a:spcPct val="90000"/>
              </a:lnSpc>
              <a:spcBef>
                <a:spcPts val="1000"/>
              </a:spcBef>
              <a:spcAft>
                <a:spcPts val="0"/>
              </a:spcAft>
              <a:buSzPts val="1700"/>
              <a:buAutoNum type="arabicPeriod"/>
            </a:pPr>
            <a:r>
              <a:rPr b="1" lang="fi" sz="1700"/>
              <a:t>Avausprosentti: </a:t>
            </a:r>
            <a:r>
              <a:rPr lang="fi" sz="1700"/>
              <a:t>mittaa niiden tilaajien prosenttiosuutta, jotka avaavat sähköpostisi. Se on hyvä indikaattori otsikon ja lähettäjän nimen tehokkuudesta.</a:t>
            </a:r>
            <a:endParaRPr sz="1700"/>
          </a:p>
          <a:p>
            <a:pPr indent="-336550" lvl="0" marL="457200" rtl="0" algn="l">
              <a:lnSpc>
                <a:spcPct val="90000"/>
              </a:lnSpc>
              <a:spcBef>
                <a:spcPts val="0"/>
              </a:spcBef>
              <a:spcAft>
                <a:spcPts val="0"/>
              </a:spcAft>
              <a:buSzPts val="1700"/>
              <a:buAutoNum type="arabicPeriod"/>
            </a:pPr>
            <a:r>
              <a:rPr b="1" lang="fi" sz="1700"/>
              <a:t>Click-through rate (CTR): </a:t>
            </a:r>
            <a:r>
              <a:rPr lang="fi" sz="1700"/>
              <a:t>mittaa niiden tilaajien prosenttiosuutta, jotka ovat klikanneet sähköpostisi linkkiä. Se kertoo sisällön kiinnostavuudesta ja toimintakutsun tehokkuudesta.</a:t>
            </a:r>
            <a:endParaRPr sz="1700"/>
          </a:p>
          <a:p>
            <a:pPr indent="-336550" lvl="0" marL="457200" rtl="0" algn="l">
              <a:lnSpc>
                <a:spcPct val="90000"/>
              </a:lnSpc>
              <a:spcBef>
                <a:spcPts val="0"/>
              </a:spcBef>
              <a:spcAft>
                <a:spcPts val="0"/>
              </a:spcAft>
              <a:buSzPts val="1700"/>
              <a:buAutoNum type="arabicPeriod"/>
            </a:pPr>
            <a:r>
              <a:rPr b="1" lang="fi" sz="1700"/>
              <a:t>Konversioaste: </a:t>
            </a:r>
            <a:r>
              <a:rPr lang="fi" sz="1700"/>
              <a:t>mittaa niiden tilaajien prosenttiosuutta, jotka ovat suorittaneet halutun toiminnon, kuten ostoksen, klikattuaan sähköpostiviestistäsi.</a:t>
            </a:r>
            <a:endParaRPr sz="1700"/>
          </a:p>
          <a:p>
            <a:pPr indent="-336550" lvl="0" marL="457200" rtl="0" algn="l">
              <a:lnSpc>
                <a:spcPct val="90000"/>
              </a:lnSpc>
              <a:spcBef>
                <a:spcPts val="0"/>
              </a:spcBef>
              <a:spcAft>
                <a:spcPts val="0"/>
              </a:spcAft>
              <a:buSzPts val="1700"/>
              <a:buAutoNum type="arabicPeriod"/>
            </a:pPr>
            <a:r>
              <a:rPr b="1" lang="fi" sz="1700"/>
              <a:t>Palautusprosentti: </a:t>
            </a:r>
            <a:r>
              <a:rPr lang="fi" sz="1700"/>
              <a:t>mittaa niiden sähköpostiviestien prosenttiosuutta, joita ei toimitettu vastaanottajan postilaatikkoon. Korkea palautusprosentti voi viitata sähköpostilistaan tai sisältöön liittyviin ongelmiin.</a:t>
            </a:r>
            <a:endParaRPr sz="1700"/>
          </a:p>
          <a:p>
            <a:pPr indent="-336550" lvl="0" marL="457200" rtl="0" algn="l">
              <a:lnSpc>
                <a:spcPct val="90000"/>
              </a:lnSpc>
              <a:spcBef>
                <a:spcPts val="0"/>
              </a:spcBef>
              <a:spcAft>
                <a:spcPts val="0"/>
              </a:spcAft>
              <a:buSzPts val="1700"/>
              <a:buAutoNum type="arabicPeriod"/>
            </a:pPr>
            <a:r>
              <a:rPr b="1" lang="fi" sz="1700"/>
              <a:t>Listan kasvuvauhti: </a:t>
            </a:r>
            <a:r>
              <a:rPr lang="fi" sz="1700"/>
              <a:t>mittaa, kuinka nopeasti sähköpostilistasi kasvaa. Hyvä listan kasvuvauhti osoittaa, että houkuttelet uusia tilaajia ja pidät olemassa olevat tilaajat.</a:t>
            </a:r>
            <a:endParaRPr sz="1700"/>
          </a:p>
          <a:p>
            <a:pPr indent="-336550" lvl="0" marL="457200" rtl="0" algn="l">
              <a:lnSpc>
                <a:spcPct val="90000"/>
              </a:lnSpc>
              <a:spcBef>
                <a:spcPts val="0"/>
              </a:spcBef>
              <a:spcAft>
                <a:spcPts val="0"/>
              </a:spcAft>
              <a:buSzPts val="1700"/>
              <a:buAutoNum type="arabicPeriod"/>
            </a:pPr>
            <a:r>
              <a:rPr b="1" lang="fi" sz="1700"/>
              <a:t>Peruutusprosentti: </a:t>
            </a:r>
            <a:r>
              <a:rPr lang="fi" sz="1700"/>
              <a:t>mittaa niiden tilaajien prosenttiosuutta, jotka poistuvat sähköpostilistaltasi. Suuri peruutusprosentti voi olla merkki siitä, että sisältösi ei ole tarpeeksi relevanttia tai kiinnostavaa yleisöllesi.</a:t>
            </a:r>
            <a:endParaRPr sz="1700"/>
          </a:p>
          <a:p>
            <a:pPr indent="-336550" lvl="0" marL="457200" rtl="0" algn="l">
              <a:lnSpc>
                <a:spcPct val="90000"/>
              </a:lnSpc>
              <a:spcBef>
                <a:spcPts val="0"/>
              </a:spcBef>
              <a:spcAft>
                <a:spcPts val="0"/>
              </a:spcAft>
              <a:buSzPts val="1700"/>
              <a:buAutoNum type="arabicPeriod"/>
            </a:pPr>
            <a:r>
              <a:rPr b="1" lang="fi" sz="1700"/>
              <a:t>Saadut tulot: </a:t>
            </a:r>
            <a:r>
              <a:rPr lang="fi" sz="1700"/>
              <a:t>mittaa sähköpostimarkkinointikampanjoista saatujen tulojen määrää. Se on kampanjoidesi onnistumisen perimmäinen mittari.</a:t>
            </a:r>
            <a:endParaRPr sz="1700"/>
          </a:p>
          <a:p>
            <a:pPr indent="0" lvl="0" marL="0" rtl="0" algn="l">
              <a:lnSpc>
                <a:spcPct val="90000"/>
              </a:lnSpc>
              <a:spcBef>
                <a:spcPts val="1000"/>
              </a:spcBef>
              <a:spcAft>
                <a:spcPts val="0"/>
              </a:spcAft>
              <a:buSzPts val="2800"/>
              <a:buNone/>
            </a:pPr>
            <a:r>
              <a:t/>
            </a:r>
            <a:endParaRPr sz="17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g23a77c18162_0_924"/>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Vinkkejä sähköpostikampanjan suunnitteluun</a:t>
            </a:r>
            <a:endParaRPr/>
          </a:p>
        </p:txBody>
      </p:sp>
      <p:sp>
        <p:nvSpPr>
          <p:cNvPr id="388" name="Google Shape;388;g23a77c18162_0_924"/>
          <p:cNvSpPr txBox="1"/>
          <p:nvPr>
            <p:ph idx="1" type="body"/>
          </p:nvPr>
        </p:nvSpPr>
        <p:spPr>
          <a:xfrm>
            <a:off x="838200" y="1825623"/>
            <a:ext cx="10515600" cy="4503757"/>
          </a:xfrm>
          <a:prstGeom prst="rect">
            <a:avLst/>
          </a:prstGeom>
          <a:noFill/>
          <a:ln>
            <a:noFill/>
          </a:ln>
        </p:spPr>
        <p:txBody>
          <a:bodyPr anchorCtr="0" anchor="t" bIns="45700" lIns="91425" spcFirstLastPara="1" rIns="91425" wrap="square" tIns="45700">
            <a:spAutoFit/>
          </a:bodyPr>
          <a:lstStyle/>
          <a:p>
            <a:pPr indent="-361950" lvl="0" marL="457200" rtl="0" algn="l">
              <a:lnSpc>
                <a:spcPct val="90000"/>
              </a:lnSpc>
              <a:spcBef>
                <a:spcPts val="1000"/>
              </a:spcBef>
              <a:spcAft>
                <a:spcPts val="0"/>
              </a:spcAft>
              <a:buSzPts val="2100"/>
              <a:buAutoNum type="arabicPeriod"/>
            </a:pPr>
            <a:r>
              <a:rPr b="1" lang="fi" sz="2000"/>
              <a:t>Aseta kampanjan tavoitteet: </a:t>
            </a:r>
            <a:r>
              <a:rPr lang="fi" sz="2000"/>
              <a:t>Määritä sähköpostikampanjan tavoitteet, kuten myynnin lisääminen, uuden tuotteen mainostaminen tai brändin tunnettuuden lisääminen.</a:t>
            </a:r>
            <a:endParaRPr sz="2000"/>
          </a:p>
          <a:p>
            <a:pPr indent="-361950" lvl="0" marL="457200" rtl="0" algn="l">
              <a:lnSpc>
                <a:spcPct val="90000"/>
              </a:lnSpc>
              <a:spcBef>
                <a:spcPts val="0"/>
              </a:spcBef>
              <a:spcAft>
                <a:spcPts val="0"/>
              </a:spcAft>
              <a:buSzPts val="2100"/>
              <a:buAutoNum type="arabicPeriod"/>
            </a:pPr>
            <a:r>
              <a:rPr b="1" lang="fi" sz="2000"/>
              <a:t>Määrittele kohderyhmä: </a:t>
            </a:r>
            <a:r>
              <a:rPr lang="fi" sz="2000"/>
              <a:t>Tunnista kohdeyleisösi ja segmentoi se demografisten tietojen, käyttäytymisen tai muiden merkityksellisten tekijöiden perusteella.</a:t>
            </a:r>
            <a:endParaRPr sz="2000"/>
          </a:p>
          <a:p>
            <a:pPr indent="-361950" lvl="0" marL="457200" rtl="0" algn="l">
              <a:lnSpc>
                <a:spcPct val="90000"/>
              </a:lnSpc>
              <a:spcBef>
                <a:spcPts val="0"/>
              </a:spcBef>
              <a:spcAft>
                <a:spcPts val="0"/>
              </a:spcAft>
              <a:buSzPts val="2100"/>
              <a:buAutoNum type="arabicPeriod"/>
            </a:pPr>
            <a:r>
              <a:rPr b="1" lang="fi" sz="2000"/>
              <a:t>Suunnittele sähköpostimalli:</a:t>
            </a:r>
            <a:r>
              <a:rPr lang="fi" sz="2000"/>
              <a:t> Valitse valmiiksi suunniteltu malli tai luo mukautettu malli, joka vastaa brändisi visuaalista identiteettiä ja viestintää.</a:t>
            </a:r>
            <a:endParaRPr sz="2000"/>
          </a:p>
          <a:p>
            <a:pPr indent="-361950" lvl="0" marL="457200" rtl="0" algn="l">
              <a:lnSpc>
                <a:spcPct val="90000"/>
              </a:lnSpc>
              <a:spcBef>
                <a:spcPts val="0"/>
              </a:spcBef>
              <a:spcAft>
                <a:spcPts val="0"/>
              </a:spcAft>
              <a:buSzPts val="2100"/>
              <a:buAutoNum type="arabicPeriod"/>
            </a:pPr>
            <a:r>
              <a:rPr b="1" lang="fi" sz="2000"/>
              <a:t>Kirjoita sähköpostin teksti/viesti:</a:t>
            </a:r>
            <a:r>
              <a:rPr lang="fi" sz="2000"/>
              <a:t> Laadi vakuuttavia tekstejä, jotka resonoivat yleisösi kanssa ja motivoivat heitä ryhtymään toimiin.</a:t>
            </a:r>
            <a:endParaRPr sz="2000"/>
          </a:p>
          <a:p>
            <a:pPr indent="-361950" lvl="0" marL="457200" rtl="0" algn="l">
              <a:lnSpc>
                <a:spcPct val="90000"/>
              </a:lnSpc>
              <a:spcBef>
                <a:spcPts val="0"/>
              </a:spcBef>
              <a:spcAft>
                <a:spcPts val="0"/>
              </a:spcAft>
              <a:buSzPts val="2100"/>
              <a:buAutoNum type="arabicPeriod"/>
            </a:pPr>
            <a:r>
              <a:rPr b="1" lang="fi" sz="2000"/>
              <a:t>Lisää visuaalista sisältöä: </a:t>
            </a:r>
            <a:r>
              <a:rPr lang="fi" sz="2000"/>
              <a:t>Sisällytä kuvia, videoita ja grafiikkaa, jotka tukevat viestiäsi ja sitouttavat yleisöäsi.</a:t>
            </a:r>
            <a:endParaRPr sz="2000"/>
          </a:p>
          <a:p>
            <a:pPr indent="-361950" lvl="0" marL="457200" rtl="0" algn="l">
              <a:lnSpc>
                <a:spcPct val="90000"/>
              </a:lnSpc>
              <a:spcBef>
                <a:spcPts val="0"/>
              </a:spcBef>
              <a:spcAft>
                <a:spcPts val="0"/>
              </a:spcAft>
              <a:buSzPts val="2100"/>
              <a:buAutoNum type="arabicPeriod"/>
            </a:pPr>
            <a:r>
              <a:rPr b="1" lang="fi" sz="2000"/>
              <a:t>Lähetä kampanja:</a:t>
            </a:r>
            <a:r>
              <a:rPr lang="fi" sz="2000"/>
              <a:t> Lähetä sähköpostikampanja segmentoidulle listallesi ja seuraa suorituskykymittareita, kuten avaus-, klikkaus- ja konversioasteita/prosentteja.</a:t>
            </a:r>
            <a:endParaRPr sz="2000"/>
          </a:p>
          <a:p>
            <a:pPr indent="-361950" lvl="0" marL="457200" rtl="0" algn="l">
              <a:lnSpc>
                <a:spcPct val="90000"/>
              </a:lnSpc>
              <a:spcBef>
                <a:spcPts val="0"/>
              </a:spcBef>
              <a:spcAft>
                <a:spcPts val="0"/>
              </a:spcAft>
              <a:buSzPts val="2100"/>
              <a:buAutoNum type="arabicPeriod"/>
            </a:pPr>
            <a:r>
              <a:rPr b="1" lang="fi" sz="2000"/>
              <a:t>Analysoi tulokset ja tarkenna strategiaa: </a:t>
            </a:r>
            <a:r>
              <a:rPr lang="fi" sz="2000"/>
              <a:t>Arvioi kampanjan suorituskykyä ja tarkenna strategiaa tulevia kampanjoita varten kerättyjen tietojen perusteella.</a:t>
            </a:r>
            <a:endParaRPr sz="2000"/>
          </a:p>
          <a:p>
            <a:pPr indent="0" lvl="0" marL="0" rtl="0" algn="l">
              <a:lnSpc>
                <a:spcPct val="90000"/>
              </a:lnSpc>
              <a:spcBef>
                <a:spcPts val="1000"/>
              </a:spcBef>
              <a:spcAft>
                <a:spcPts val="0"/>
              </a:spcAft>
              <a:buSzPts val="2800"/>
              <a:buNone/>
            </a:pPr>
            <a:r>
              <a:t/>
            </a:r>
            <a:endParaRPr sz="2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g23a77c18162_0_999"/>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Vinkkejä sähköpostikampanjan suunnitteluun</a:t>
            </a:r>
            <a:endParaRPr/>
          </a:p>
        </p:txBody>
      </p:sp>
      <p:sp>
        <p:nvSpPr>
          <p:cNvPr id="395" name="Google Shape;395;g23a77c18162_0_999"/>
          <p:cNvSpPr txBox="1"/>
          <p:nvPr>
            <p:ph idx="1" type="body"/>
          </p:nvPr>
        </p:nvSpPr>
        <p:spPr>
          <a:xfrm>
            <a:off x="838200" y="1825623"/>
            <a:ext cx="10515600" cy="4226758"/>
          </a:xfrm>
          <a:prstGeom prst="rect">
            <a:avLst/>
          </a:prstGeom>
          <a:noFill/>
          <a:ln>
            <a:noFill/>
          </a:ln>
        </p:spPr>
        <p:txBody>
          <a:bodyPr anchorCtr="0" anchor="t" bIns="45700" lIns="91425" spcFirstLastPara="1" rIns="91425" wrap="square" tIns="45700">
            <a:spAutoFit/>
          </a:bodyPr>
          <a:lstStyle/>
          <a:p>
            <a:pPr indent="-406400" lvl="0" marL="457200" rtl="0" algn="l">
              <a:lnSpc>
                <a:spcPct val="90000"/>
              </a:lnSpc>
              <a:spcBef>
                <a:spcPts val="1000"/>
              </a:spcBef>
              <a:spcAft>
                <a:spcPts val="0"/>
              </a:spcAft>
              <a:buClr>
                <a:srgbClr val="D12477"/>
              </a:buClr>
              <a:buSzPts val="2800"/>
              <a:buChar char="●"/>
            </a:pPr>
            <a:r>
              <a:rPr lang="fi"/>
              <a:t>Suunnittele sähköpostisi tavoitteidesi perusteella.</a:t>
            </a:r>
            <a:endParaRPr/>
          </a:p>
          <a:p>
            <a:pPr indent="-406400" lvl="0" marL="457200" rtl="0" algn="l">
              <a:lnSpc>
                <a:spcPct val="90000"/>
              </a:lnSpc>
              <a:spcBef>
                <a:spcPts val="0"/>
              </a:spcBef>
              <a:spcAft>
                <a:spcPts val="0"/>
              </a:spcAft>
              <a:buClr>
                <a:srgbClr val="D12477"/>
              </a:buClr>
              <a:buSzPts val="2800"/>
              <a:buChar char="●"/>
            </a:pPr>
            <a:r>
              <a:rPr lang="fi"/>
              <a:t>Päätä käyttämäsi sisällön teema (opettavainen, mukaansatempaava, myynninedistämistarkoituksessa jne.).</a:t>
            </a:r>
            <a:endParaRPr/>
          </a:p>
          <a:p>
            <a:pPr indent="-406400" lvl="0" marL="457200" rtl="0" algn="l">
              <a:lnSpc>
                <a:spcPct val="90000"/>
              </a:lnSpc>
              <a:spcBef>
                <a:spcPts val="0"/>
              </a:spcBef>
              <a:spcAft>
                <a:spcPts val="0"/>
              </a:spcAft>
              <a:buClr>
                <a:srgbClr val="D12477"/>
              </a:buClr>
              <a:buSzPts val="2800"/>
              <a:buChar char="●"/>
            </a:pPr>
            <a:r>
              <a:rPr lang="fi"/>
              <a:t>Kenelle kohdennat kampanjan?</a:t>
            </a:r>
            <a:endParaRPr/>
          </a:p>
          <a:p>
            <a:pPr indent="-406400" lvl="0" marL="457200" rtl="0" algn="l">
              <a:lnSpc>
                <a:spcPct val="90000"/>
              </a:lnSpc>
              <a:spcBef>
                <a:spcPts val="0"/>
              </a:spcBef>
              <a:spcAft>
                <a:spcPts val="0"/>
              </a:spcAft>
              <a:buClr>
                <a:srgbClr val="D12477"/>
              </a:buClr>
              <a:buSzPts val="2800"/>
              <a:buChar char="●"/>
            </a:pPr>
            <a:r>
              <a:rPr lang="fi"/>
              <a:t>Miten viestin voi räätälöidä kohderyhmälle sopivaksi?</a:t>
            </a:r>
            <a:endParaRPr/>
          </a:p>
          <a:p>
            <a:pPr indent="-406400" lvl="0" marL="457200" rtl="0" algn="l">
              <a:lnSpc>
                <a:spcPct val="90000"/>
              </a:lnSpc>
              <a:spcBef>
                <a:spcPts val="0"/>
              </a:spcBef>
              <a:spcAft>
                <a:spcPts val="0"/>
              </a:spcAft>
              <a:buClr>
                <a:srgbClr val="D12477"/>
              </a:buClr>
              <a:buSzPts val="2800"/>
              <a:buChar char="●"/>
            </a:pPr>
            <a:r>
              <a:rPr lang="fi"/>
              <a:t>Milloin viesti lähetetään ja miksi juuri nyt on hyvä aika lähettää se? (Esim. "tiistaina klo 13.00").</a:t>
            </a:r>
            <a:endParaRPr/>
          </a:p>
          <a:p>
            <a:pPr indent="-406400" lvl="0" marL="457200" rtl="0" algn="l">
              <a:lnSpc>
                <a:spcPct val="90000"/>
              </a:lnSpc>
              <a:spcBef>
                <a:spcPts val="0"/>
              </a:spcBef>
              <a:spcAft>
                <a:spcPts val="0"/>
              </a:spcAft>
              <a:buClr>
                <a:srgbClr val="D12477"/>
              </a:buClr>
              <a:buSzPts val="2800"/>
              <a:buChar char="●"/>
            </a:pPr>
            <a:r>
              <a:rPr lang="fi"/>
              <a:t>Muista esikatsella ja testata sähköposti ennen sen lähettämistä.</a:t>
            </a:r>
            <a:endParaRPr/>
          </a:p>
          <a:p>
            <a:pPr indent="0" lvl="0" marL="0" rtl="0" algn="l">
              <a:lnSpc>
                <a:spcPct val="90000"/>
              </a:lnSpc>
              <a:spcBef>
                <a:spcPts val="1000"/>
              </a:spcBef>
              <a:spcAft>
                <a:spcPts val="0"/>
              </a:spcAft>
              <a:buSzPts val="2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g23a77c18162_0_304"/>
          <p:cNvSpPr txBox="1"/>
          <p:nvPr>
            <p:ph idx="1" type="body"/>
          </p:nvPr>
        </p:nvSpPr>
        <p:spPr>
          <a:xfrm>
            <a:off x="1120777" y="490256"/>
            <a:ext cx="8818800" cy="1457835"/>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3200"/>
              <a:buNone/>
            </a:pPr>
            <a:r>
              <a:rPr lang="fi"/>
              <a:t>Aktivointitehtävä luokassa: </a:t>
            </a:r>
            <a:br>
              <a:rPr lang="fi"/>
            </a:br>
            <a:r>
              <a:rPr lang="fi"/>
              <a:t>Suunnittele uutiskirje</a:t>
            </a:r>
            <a:endParaRPr/>
          </a:p>
          <a:p>
            <a:pPr indent="0" lvl="0" marL="0" rtl="0" algn="l">
              <a:lnSpc>
                <a:spcPct val="90000"/>
              </a:lnSpc>
              <a:spcBef>
                <a:spcPts val="1000"/>
              </a:spcBef>
              <a:spcAft>
                <a:spcPts val="0"/>
              </a:spcAft>
              <a:buClr>
                <a:schemeClr val="lt1"/>
              </a:buClr>
              <a:buSzPts val="3200"/>
              <a:buNone/>
            </a:pPr>
            <a:r>
              <a:t/>
            </a:r>
            <a:endParaRPr/>
          </a:p>
        </p:txBody>
      </p:sp>
      <p:sp>
        <p:nvSpPr>
          <p:cNvPr id="401" name="Google Shape;401;g23a77c18162_0_304"/>
          <p:cNvSpPr txBox="1"/>
          <p:nvPr>
            <p:ph idx="2" type="body"/>
          </p:nvPr>
        </p:nvSpPr>
        <p:spPr>
          <a:xfrm>
            <a:off x="1120776" y="1520089"/>
            <a:ext cx="9299700" cy="38178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lt1"/>
              </a:buClr>
              <a:buSzPts val="1800"/>
              <a:buNone/>
            </a:pPr>
            <a:r>
              <a:rPr lang="fi"/>
              <a:t>Voidaan tehdä yksin tai pari-/ryhmätyönä.</a:t>
            </a:r>
            <a:endParaRPr/>
          </a:p>
          <a:p>
            <a:pPr indent="0" lvl="0" marL="0" rtl="0" algn="l">
              <a:lnSpc>
                <a:spcPct val="100000"/>
              </a:lnSpc>
              <a:spcBef>
                <a:spcPts val="0"/>
              </a:spcBef>
              <a:spcAft>
                <a:spcPts val="0"/>
              </a:spcAft>
              <a:buClr>
                <a:schemeClr val="lt1"/>
              </a:buClr>
              <a:buSzPts val="1800"/>
              <a:buNone/>
            </a:pPr>
            <a:r>
              <a:t/>
            </a:r>
            <a:endParaRPr/>
          </a:p>
          <a:p>
            <a:pPr indent="0" lvl="0" marL="0" rtl="0" algn="l">
              <a:lnSpc>
                <a:spcPct val="100000"/>
              </a:lnSpc>
              <a:spcBef>
                <a:spcPts val="0"/>
              </a:spcBef>
              <a:spcAft>
                <a:spcPts val="0"/>
              </a:spcAft>
              <a:buClr>
                <a:schemeClr val="lt1"/>
              </a:buClr>
              <a:buSzPts val="1800"/>
              <a:buNone/>
            </a:pPr>
            <a:r>
              <a:rPr lang="fi"/>
              <a:t>Suunnittele uutiskirje kuvitteelliselle yritykselle tai valitsemallesi yritykselle.</a:t>
            </a:r>
            <a:endParaRPr/>
          </a:p>
          <a:p>
            <a:pPr indent="0" lvl="0" marL="0" rtl="0" algn="l">
              <a:lnSpc>
                <a:spcPct val="100000"/>
              </a:lnSpc>
              <a:spcBef>
                <a:spcPts val="0"/>
              </a:spcBef>
              <a:spcAft>
                <a:spcPts val="0"/>
              </a:spcAft>
              <a:buClr>
                <a:schemeClr val="lt1"/>
              </a:buClr>
              <a:buSzPts val="1800"/>
              <a:buNone/>
            </a:pPr>
            <a:r>
              <a:rPr lang="fi"/>
              <a:t>Liitä mukaan luonnos uutiskirjeen ulkoasusta (voit halutessasi käyttää sopivia kuvia) sekä kirjekuoren ja runkotekstin sisällöstä.  </a:t>
            </a:r>
            <a:endParaRPr sz="2200"/>
          </a:p>
          <a:p>
            <a:pPr indent="0" lvl="0" marL="0" rtl="0" algn="l">
              <a:lnSpc>
                <a:spcPct val="100000"/>
              </a:lnSpc>
              <a:spcBef>
                <a:spcPts val="0"/>
              </a:spcBef>
              <a:spcAft>
                <a:spcPts val="0"/>
              </a:spcAft>
              <a:buClr>
                <a:schemeClr val="lt1"/>
              </a:buClr>
              <a:buSzPts val="1800"/>
              <a:buNone/>
            </a:pPr>
            <a:r>
              <a:t/>
            </a:r>
            <a:endParaRPr/>
          </a:p>
          <a:p>
            <a:pPr indent="0" lvl="0" marL="0" rtl="0" algn="l">
              <a:lnSpc>
                <a:spcPct val="100000"/>
              </a:lnSpc>
              <a:spcBef>
                <a:spcPts val="0"/>
              </a:spcBef>
              <a:spcAft>
                <a:spcPts val="0"/>
              </a:spcAft>
              <a:buClr>
                <a:schemeClr val="lt1"/>
              </a:buClr>
              <a:buSzPts val="1800"/>
              <a:buNone/>
            </a:pPr>
            <a:r>
              <a:rPr b="1" lang="fi" sz="2300">
                <a:solidFill>
                  <a:srgbClr val="11AA81"/>
                </a:solidFill>
              </a:rPr>
              <a:t>Suunnittele uutiskirje tekstiasiakirjaksi tai muuksi sopivaksi malliksi. Voit käyttää myös esimerkiksi MailChimpin ilmaisversiota. Lähetä uutiskirje toiselle opiskelijalle / opiskelijaryhmälle, keskustelkaa tuotoksesta pareittain/ryhmissä.</a:t>
            </a:r>
            <a:endParaRPr b="1" sz="2300">
              <a:solidFill>
                <a:srgbClr val="11AA81"/>
              </a:solidFill>
            </a:endParaRPr>
          </a:p>
          <a:p>
            <a:pPr indent="0" lvl="0" marL="0" rtl="0" algn="l">
              <a:lnSpc>
                <a:spcPct val="100000"/>
              </a:lnSpc>
              <a:spcBef>
                <a:spcPts val="0"/>
              </a:spcBef>
              <a:spcAft>
                <a:spcPts val="0"/>
              </a:spcAft>
              <a:buClr>
                <a:schemeClr val="lt1"/>
              </a:buClr>
              <a:buSzPts val="1800"/>
              <a:buNone/>
            </a:pPr>
            <a:r>
              <a:t/>
            </a:r>
            <a:endParaRPr/>
          </a:p>
          <a:p>
            <a:pPr indent="0" lvl="0" marL="0" rtl="0" algn="l">
              <a:lnSpc>
                <a:spcPct val="100000"/>
              </a:lnSpc>
              <a:spcBef>
                <a:spcPts val="0"/>
              </a:spcBef>
              <a:spcAft>
                <a:spcPts val="0"/>
              </a:spcAft>
              <a:buClr>
                <a:schemeClr val="lt1"/>
              </a:buClr>
              <a:buSzPts val="2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g23a77c18162_0_1009"/>
          <p:cNvSpPr txBox="1"/>
          <p:nvPr>
            <p:ph idx="1" type="body"/>
          </p:nvPr>
        </p:nvSpPr>
        <p:spPr>
          <a:xfrm>
            <a:off x="1120777" y="490256"/>
            <a:ext cx="8818800" cy="1457835"/>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3200"/>
              <a:buNone/>
            </a:pPr>
            <a:r>
              <a:rPr lang="fi"/>
              <a:t>Aktivointitehtävä luokassa: Sähköpostimarkkinoinnin KPI:t</a:t>
            </a:r>
            <a:endParaRPr/>
          </a:p>
          <a:p>
            <a:pPr indent="0" lvl="0" marL="0" rtl="0" algn="l">
              <a:lnSpc>
                <a:spcPct val="90000"/>
              </a:lnSpc>
              <a:spcBef>
                <a:spcPts val="1000"/>
              </a:spcBef>
              <a:spcAft>
                <a:spcPts val="0"/>
              </a:spcAft>
              <a:buClr>
                <a:schemeClr val="lt1"/>
              </a:buClr>
              <a:buSzPts val="3200"/>
              <a:buNone/>
            </a:pPr>
            <a:r>
              <a:t/>
            </a:r>
            <a:endParaRPr/>
          </a:p>
        </p:txBody>
      </p:sp>
      <p:sp>
        <p:nvSpPr>
          <p:cNvPr id="407" name="Google Shape;407;g23a77c18162_0_1009"/>
          <p:cNvSpPr txBox="1"/>
          <p:nvPr>
            <p:ph idx="2" type="body"/>
          </p:nvPr>
        </p:nvSpPr>
        <p:spPr>
          <a:xfrm>
            <a:off x="1120776" y="1520089"/>
            <a:ext cx="9299700" cy="38178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Clr>
                <a:schemeClr val="lt1"/>
              </a:buClr>
              <a:buSzPts val="1800"/>
              <a:buNone/>
            </a:pPr>
            <a:r>
              <a:rPr lang="fi"/>
              <a:t>Voidaan tehdä yksin tai pari-/ryhmätyönä.</a:t>
            </a:r>
            <a:endParaRPr/>
          </a:p>
          <a:p>
            <a:pPr indent="0" lvl="0" marL="0" rtl="0" algn="l">
              <a:lnSpc>
                <a:spcPct val="100000"/>
              </a:lnSpc>
              <a:spcBef>
                <a:spcPts val="0"/>
              </a:spcBef>
              <a:spcAft>
                <a:spcPts val="0"/>
              </a:spcAft>
              <a:buClr>
                <a:schemeClr val="lt1"/>
              </a:buClr>
              <a:buSzPts val="1800"/>
              <a:buNone/>
            </a:pPr>
            <a:r>
              <a:t/>
            </a:r>
            <a:endParaRPr/>
          </a:p>
          <a:p>
            <a:pPr indent="0" lvl="0" marL="0" rtl="0" algn="l">
              <a:lnSpc>
                <a:spcPct val="100000"/>
              </a:lnSpc>
              <a:spcBef>
                <a:spcPts val="0"/>
              </a:spcBef>
              <a:spcAft>
                <a:spcPts val="0"/>
              </a:spcAft>
              <a:buClr>
                <a:schemeClr val="lt1"/>
              </a:buClr>
              <a:buSzPts val="1800"/>
              <a:buNone/>
            </a:pPr>
            <a:r>
              <a:rPr lang="fi"/>
              <a:t>Keskeiset suorituskykyindikaattorit (KPI) ovat mittareita, joiden avulla voidaan mitata sähköpostimarkkinointikampanjoiden onnistumista.</a:t>
            </a:r>
            <a:endParaRPr sz="2200"/>
          </a:p>
          <a:p>
            <a:pPr indent="0" lvl="0" marL="0" rtl="0" algn="l">
              <a:lnSpc>
                <a:spcPct val="100000"/>
              </a:lnSpc>
              <a:spcBef>
                <a:spcPts val="0"/>
              </a:spcBef>
              <a:spcAft>
                <a:spcPts val="0"/>
              </a:spcAft>
              <a:buClr>
                <a:schemeClr val="lt1"/>
              </a:buClr>
              <a:buSzPts val="1800"/>
              <a:buNone/>
            </a:pPr>
            <a:r>
              <a:t/>
            </a:r>
            <a:endParaRPr sz="2200"/>
          </a:p>
          <a:p>
            <a:pPr indent="0" lvl="0" marL="0" rtl="0" algn="l">
              <a:lnSpc>
                <a:spcPct val="100000"/>
              </a:lnSpc>
              <a:spcBef>
                <a:spcPts val="0"/>
              </a:spcBef>
              <a:spcAft>
                <a:spcPts val="0"/>
              </a:spcAft>
              <a:buClr>
                <a:schemeClr val="lt1"/>
              </a:buClr>
              <a:buSzPts val="1800"/>
              <a:buNone/>
            </a:pPr>
            <a:r>
              <a:rPr lang="fi" sz="2200"/>
              <a:t>Etsi verkosta vähintään viisi tärkeää sähköpostimarkkinoinnin KPI:tä, joita sinun mielestäsi pitäisi seurata.  </a:t>
            </a:r>
            <a:endParaRPr sz="2200"/>
          </a:p>
          <a:p>
            <a:pPr indent="0" lvl="0" marL="0" rtl="0" algn="l">
              <a:lnSpc>
                <a:spcPct val="100000"/>
              </a:lnSpc>
              <a:spcBef>
                <a:spcPts val="0"/>
              </a:spcBef>
              <a:spcAft>
                <a:spcPts val="0"/>
              </a:spcAft>
              <a:buClr>
                <a:schemeClr val="lt1"/>
              </a:buClr>
              <a:buSzPts val="1800"/>
              <a:buNone/>
            </a:pPr>
            <a:r>
              <a:t/>
            </a:r>
            <a:endParaRPr sz="2200"/>
          </a:p>
          <a:p>
            <a:pPr indent="0" lvl="0" marL="0" rtl="0" algn="l">
              <a:lnSpc>
                <a:spcPct val="100000"/>
              </a:lnSpc>
              <a:spcBef>
                <a:spcPts val="0"/>
              </a:spcBef>
              <a:spcAft>
                <a:spcPts val="0"/>
              </a:spcAft>
              <a:buClr>
                <a:schemeClr val="lt1"/>
              </a:buClr>
              <a:buSzPts val="1800"/>
              <a:buNone/>
            </a:pPr>
            <a:r>
              <a:rPr b="1" lang="fi" sz="2300">
                <a:solidFill>
                  <a:srgbClr val="11AA81"/>
                </a:solidFill>
              </a:rPr>
              <a:t>Luettele havaintosi ja selitä, mitä ne tarkoittavat ja miksi ne ovat tärkeitä. Keskustelkaa ja vertailkaa havaintojanne pienryhmissä.</a:t>
            </a:r>
            <a:endParaRPr b="1" sz="2300">
              <a:solidFill>
                <a:srgbClr val="11AA81"/>
              </a:solidFill>
            </a:endParaRPr>
          </a:p>
          <a:p>
            <a:pPr indent="0" lvl="0" marL="0" rtl="0" algn="l">
              <a:lnSpc>
                <a:spcPct val="100000"/>
              </a:lnSpc>
              <a:spcBef>
                <a:spcPts val="0"/>
              </a:spcBef>
              <a:spcAft>
                <a:spcPts val="0"/>
              </a:spcAft>
              <a:buClr>
                <a:schemeClr val="lt1"/>
              </a:buClr>
              <a:buSzPts val="1800"/>
              <a:buNone/>
            </a:pPr>
            <a:r>
              <a:t/>
            </a:r>
            <a:endParaRPr/>
          </a:p>
          <a:p>
            <a:pPr indent="0" lvl="0" marL="0" rtl="0" algn="l">
              <a:lnSpc>
                <a:spcPct val="100000"/>
              </a:lnSpc>
              <a:spcBef>
                <a:spcPts val="0"/>
              </a:spcBef>
              <a:spcAft>
                <a:spcPts val="0"/>
              </a:spcAft>
              <a:buClr>
                <a:schemeClr val="lt1"/>
              </a:buClr>
              <a:buSzPts val="2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1" name="Shape 411"/>
        <p:cNvGrpSpPr/>
        <p:nvPr/>
      </p:nvGrpSpPr>
      <p:grpSpPr>
        <a:xfrm>
          <a:off x="0" y="0"/>
          <a:ext cx="0" cy="0"/>
          <a:chOff x="0" y="0"/>
          <a:chExt cx="0" cy="0"/>
        </a:xfrm>
      </p:grpSpPr>
      <p:sp>
        <p:nvSpPr>
          <p:cNvPr id="412" name="Google Shape;412;g23a77c18162_0_967"/>
          <p:cNvSpPr txBox="1"/>
          <p:nvPr>
            <p:ph type="title"/>
          </p:nvPr>
        </p:nvSpPr>
        <p:spPr>
          <a:xfrm>
            <a:off x="601133" y="371749"/>
            <a:ext cx="9600000" cy="14760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Clr>
                <a:srgbClr val="161249"/>
              </a:buClr>
              <a:buSzPts val="4400"/>
              <a:buFont typeface="Arial"/>
              <a:buNone/>
            </a:pPr>
            <a:r>
              <a:rPr lang="fi"/>
              <a:t>Esimerkki sähköpostimarkkinointialustasta: </a:t>
            </a:r>
            <a:r>
              <a:rPr lang="fi">
                <a:solidFill>
                  <a:srgbClr val="D12477"/>
                </a:solidFill>
              </a:rPr>
              <a:t>Mailchimp</a:t>
            </a:r>
            <a:endParaRPr>
              <a:solidFill>
                <a:srgbClr val="D12477"/>
              </a:solidFill>
            </a:endParaRPr>
          </a:p>
        </p:txBody>
      </p:sp>
      <p:sp>
        <p:nvSpPr>
          <p:cNvPr id="413" name="Google Shape;413;g23a77c18162_0_967"/>
          <p:cNvSpPr txBox="1"/>
          <p:nvPr>
            <p:ph idx="1" type="body"/>
          </p:nvPr>
        </p:nvSpPr>
        <p:spPr>
          <a:xfrm>
            <a:off x="604350" y="2089539"/>
            <a:ext cx="10983300" cy="4636800"/>
          </a:xfrm>
          <a:prstGeom prst="rect">
            <a:avLst/>
          </a:prstGeom>
          <a:noFill/>
          <a:ln>
            <a:noFill/>
          </a:ln>
        </p:spPr>
        <p:txBody>
          <a:bodyPr anchorCtr="0" anchor="t" bIns="0" lIns="0" spcFirstLastPara="1" rIns="0" wrap="square" tIns="0">
            <a:noAutofit/>
          </a:bodyPr>
          <a:lstStyle/>
          <a:p>
            <a:pPr indent="-427555" lvl="0" marL="609584" rtl="0" algn="l">
              <a:lnSpc>
                <a:spcPct val="100000"/>
              </a:lnSpc>
              <a:spcBef>
                <a:spcPts val="600"/>
              </a:spcBef>
              <a:spcAft>
                <a:spcPts val="0"/>
              </a:spcAft>
              <a:buClr>
                <a:srgbClr val="D12477"/>
              </a:buClr>
              <a:buSzPts val="2800"/>
              <a:buFont typeface="Arial"/>
              <a:buChar char="•"/>
            </a:pPr>
            <a:r>
              <a:rPr lang="fi" sz="1800"/>
              <a:t>Kaikki samassa paikassa (all-in-one) -markkinointialusta pienille yrityksille</a:t>
            </a:r>
            <a:endParaRPr sz="1800"/>
          </a:p>
          <a:p>
            <a:pPr indent="-427555" lvl="1" marL="1219169" rtl="0" algn="l">
              <a:lnSpc>
                <a:spcPct val="100000"/>
              </a:lnSpc>
              <a:spcBef>
                <a:spcPts val="600"/>
              </a:spcBef>
              <a:spcAft>
                <a:spcPts val="0"/>
              </a:spcAft>
              <a:buClr>
                <a:srgbClr val="D12477"/>
              </a:buClr>
              <a:buSzPts val="2800"/>
              <a:buFont typeface="Arial"/>
              <a:buChar char="•"/>
            </a:pPr>
            <a:r>
              <a:rPr lang="fi" sz="1800"/>
              <a:t>Sen suurimmat käyttäjät ovat verkkokauppojen omistajia, digiyrityksiä, freelancereita ja markkinointitoimistoja.</a:t>
            </a:r>
            <a:endParaRPr sz="1800"/>
          </a:p>
          <a:p>
            <a:pPr indent="-427555" lvl="0" marL="609584" rtl="0" algn="l">
              <a:lnSpc>
                <a:spcPct val="100000"/>
              </a:lnSpc>
              <a:spcBef>
                <a:spcPts val="600"/>
              </a:spcBef>
              <a:spcAft>
                <a:spcPts val="0"/>
              </a:spcAft>
              <a:buClr>
                <a:srgbClr val="D12477"/>
              </a:buClr>
              <a:buSzPts val="2800"/>
              <a:buFont typeface="Arial"/>
              <a:buChar char="•"/>
            </a:pPr>
            <a:r>
              <a:rPr lang="fi" sz="1800" u="sng">
                <a:solidFill>
                  <a:schemeClr val="hlink"/>
                </a:solidFill>
                <a:hlinkClick r:id="rId3"/>
              </a:rPr>
              <a:t>Mailchimpin </a:t>
            </a:r>
            <a:r>
              <a:rPr lang="fi" sz="1800"/>
              <a:t>tavoitteena on "auttaa pieniä yrityksiä markkinoimaan älykkäämmin, jotta ne voivat kasvaa nopeammin". </a:t>
            </a:r>
            <a:endParaRPr sz="1800"/>
          </a:p>
          <a:p>
            <a:pPr indent="-427555" lvl="0" marL="609584" rtl="0" algn="l">
              <a:lnSpc>
                <a:spcPct val="100000"/>
              </a:lnSpc>
              <a:spcBef>
                <a:spcPts val="600"/>
              </a:spcBef>
              <a:spcAft>
                <a:spcPts val="0"/>
              </a:spcAft>
              <a:buClr>
                <a:srgbClr val="D12477"/>
              </a:buClr>
              <a:buSzPts val="2800"/>
              <a:buFont typeface="Arial"/>
              <a:buChar char="•"/>
            </a:pPr>
            <a:r>
              <a:rPr lang="fi" sz="1800"/>
              <a:t>Käyttäjäystävällinen → suunniteltu asettamaan yleisö keskiöön, jotta käyttäjät voivat lähettää markkinointisähköposteja ja automaattisia viestejä, luoda kohdennettuja mainoskampanjoita, rakentaa aloitussivuja, helpottaa raportointia ja analytiikkaa jne.</a:t>
            </a:r>
            <a:endParaRPr sz="1800"/>
          </a:p>
          <a:p>
            <a:pPr indent="-427555" lvl="0" marL="609584" rtl="0" algn="l">
              <a:lnSpc>
                <a:spcPct val="100000"/>
              </a:lnSpc>
              <a:spcBef>
                <a:spcPts val="600"/>
              </a:spcBef>
              <a:spcAft>
                <a:spcPts val="0"/>
              </a:spcAft>
              <a:buClr>
                <a:srgbClr val="D12477"/>
              </a:buClr>
              <a:buSzPts val="2800"/>
              <a:buFont typeface="Arial"/>
              <a:buChar char="•"/>
            </a:pPr>
            <a:r>
              <a:rPr lang="fi" sz="1800"/>
              <a:t>Perustettu vuonna 2001, kotipaikka Atlanta, GA, yli 1000 työntekijää, yksityisomistuksessa.</a:t>
            </a:r>
            <a:endParaRPr sz="1800"/>
          </a:p>
          <a:p>
            <a:pPr indent="-427555" lvl="0" marL="609584" rtl="0" algn="l">
              <a:lnSpc>
                <a:spcPct val="100000"/>
              </a:lnSpc>
              <a:spcBef>
                <a:spcPts val="600"/>
              </a:spcBef>
              <a:spcAft>
                <a:spcPts val="0"/>
              </a:spcAft>
              <a:buClr>
                <a:srgbClr val="D12477"/>
              </a:buClr>
              <a:buSzPts val="2800"/>
              <a:buFont typeface="Arial"/>
              <a:buChar char="•"/>
            </a:pPr>
            <a:r>
              <a:rPr lang="fi" sz="1800"/>
              <a:t>Suunnitelmat ilmaisesta Premiumiin</a:t>
            </a:r>
            <a:endParaRPr sz="1800"/>
          </a:p>
          <a:p>
            <a:pPr indent="-427555" lvl="0" marL="609584" rtl="0" algn="l">
              <a:lnSpc>
                <a:spcPct val="100000"/>
              </a:lnSpc>
              <a:spcBef>
                <a:spcPts val="600"/>
              </a:spcBef>
              <a:spcAft>
                <a:spcPts val="0"/>
              </a:spcAft>
              <a:buClr>
                <a:srgbClr val="D12477"/>
              </a:buClr>
              <a:buSzPts val="2800"/>
              <a:buFont typeface="Arial"/>
              <a:buChar char="•"/>
            </a:pPr>
            <a:r>
              <a:rPr lang="fi" sz="1800"/>
              <a:t>Ominaisuudet, esim. A/B-testaus, valmiit sähköpostimallit, automatisoidut perus- ja parannetut asiakaspolut, laskeutumissivut, listanhallinta jne. (riippuen suunnitelmasta).</a:t>
            </a:r>
            <a:endParaRPr sz="1800"/>
          </a:p>
          <a:p>
            <a:pPr indent="-215900" lvl="0" marL="342900" rtl="0" algn="l">
              <a:lnSpc>
                <a:spcPct val="100000"/>
              </a:lnSpc>
              <a:spcBef>
                <a:spcPts val="1600"/>
              </a:spcBef>
              <a:spcAft>
                <a:spcPts val="1600"/>
              </a:spcAft>
              <a:buClr>
                <a:srgbClr val="161249"/>
              </a:buClr>
              <a:buSzPts val="2000"/>
              <a:buFont typeface="Arial"/>
              <a:buNone/>
            </a:pPr>
            <a:r>
              <a:t/>
            </a:r>
            <a:endParaRPr sz="18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g23a77c18162_0_972"/>
          <p:cNvSpPr txBox="1"/>
          <p:nvPr>
            <p:ph type="title"/>
          </p:nvPr>
        </p:nvSpPr>
        <p:spPr>
          <a:xfrm>
            <a:off x="838200" y="358344"/>
            <a:ext cx="10515600" cy="1325700"/>
          </a:xfrm>
          <a:prstGeom prst="rect">
            <a:avLst/>
          </a:prstGeom>
          <a:noFill/>
          <a:ln>
            <a:noFill/>
          </a:ln>
        </p:spPr>
        <p:txBody>
          <a:bodyPr anchorCtr="0" anchor="t" bIns="0" lIns="0" spcFirstLastPara="1" rIns="0" wrap="square" tIns="0">
            <a:noAutofit/>
          </a:bodyPr>
          <a:lstStyle/>
          <a:p>
            <a:pPr indent="0" lvl="0" marL="0" rtl="0" algn="l">
              <a:lnSpc>
                <a:spcPct val="90000"/>
              </a:lnSpc>
              <a:spcBef>
                <a:spcPts val="0"/>
              </a:spcBef>
              <a:spcAft>
                <a:spcPts val="0"/>
              </a:spcAft>
              <a:buClr>
                <a:srgbClr val="161249"/>
              </a:buClr>
              <a:buSzPts val="4400"/>
              <a:buFont typeface="Arial"/>
              <a:buNone/>
            </a:pPr>
            <a:r>
              <a:rPr lang="fi"/>
              <a:t>Miten päästä alkuun </a:t>
            </a:r>
            <a:r>
              <a:rPr lang="fi">
                <a:solidFill>
                  <a:srgbClr val="D12477"/>
                </a:solidFill>
              </a:rPr>
              <a:t>Mailchimpin </a:t>
            </a:r>
            <a:r>
              <a:rPr lang="fi"/>
              <a:t>kanssa?</a:t>
            </a:r>
            <a:endParaRPr/>
          </a:p>
        </p:txBody>
      </p:sp>
      <p:sp>
        <p:nvSpPr>
          <p:cNvPr id="419" name="Google Shape;419;g23a77c18162_0_972"/>
          <p:cNvSpPr txBox="1"/>
          <p:nvPr>
            <p:ph idx="1" type="body"/>
          </p:nvPr>
        </p:nvSpPr>
        <p:spPr>
          <a:xfrm>
            <a:off x="838200" y="1812434"/>
            <a:ext cx="10515600" cy="3673200"/>
          </a:xfrm>
          <a:prstGeom prst="rect">
            <a:avLst/>
          </a:prstGeom>
          <a:noFill/>
          <a:ln>
            <a:noFill/>
          </a:ln>
        </p:spPr>
        <p:txBody>
          <a:bodyPr anchorCtr="0" anchor="t" bIns="0" lIns="0" spcFirstLastPara="1" rIns="0" wrap="square" tIns="0">
            <a:noAutofit/>
          </a:bodyPr>
          <a:lstStyle/>
          <a:p>
            <a:pPr indent="-431788" lvl="0" marL="609584" rtl="0" algn="l">
              <a:lnSpc>
                <a:spcPct val="100000"/>
              </a:lnSpc>
              <a:spcBef>
                <a:spcPts val="600"/>
              </a:spcBef>
              <a:spcAft>
                <a:spcPts val="0"/>
              </a:spcAft>
              <a:buClr>
                <a:srgbClr val="D12477"/>
              </a:buClr>
              <a:buSzPts val="2800"/>
              <a:buAutoNum type="arabicPeriod"/>
            </a:pPr>
            <a:r>
              <a:rPr lang="fi"/>
              <a:t>Aloita </a:t>
            </a:r>
            <a:r>
              <a:rPr lang="fi" u="sng">
                <a:solidFill>
                  <a:schemeClr val="hlink"/>
                </a:solidFill>
                <a:hlinkClick r:id="rId3"/>
              </a:rPr>
              <a:t>luomalla tili </a:t>
            </a:r>
            <a:r>
              <a:rPr lang="fi"/>
              <a:t>ja valitse yrityksellesi sopivin paketti.</a:t>
            </a:r>
            <a:endParaRPr/>
          </a:p>
          <a:p>
            <a:pPr indent="-431788" lvl="0" marL="609584" rtl="0" algn="l">
              <a:lnSpc>
                <a:spcPct val="100000"/>
              </a:lnSpc>
              <a:spcBef>
                <a:spcPts val="600"/>
              </a:spcBef>
              <a:spcAft>
                <a:spcPts val="0"/>
              </a:spcAft>
              <a:buClr>
                <a:srgbClr val="D12477"/>
              </a:buClr>
              <a:buSzPts val="2800"/>
              <a:buAutoNum type="arabicPeriod"/>
            </a:pPr>
            <a:r>
              <a:rPr lang="fi"/>
              <a:t>Lisää tai kerää yhteystietoja yleisön luomiseksi</a:t>
            </a:r>
            <a:endParaRPr/>
          </a:p>
          <a:p>
            <a:pPr indent="-431788" lvl="0" marL="609584" rtl="0" algn="l">
              <a:lnSpc>
                <a:spcPct val="100000"/>
              </a:lnSpc>
              <a:spcBef>
                <a:spcPts val="600"/>
              </a:spcBef>
              <a:spcAft>
                <a:spcPts val="0"/>
              </a:spcAft>
              <a:buClr>
                <a:srgbClr val="D12477"/>
              </a:buClr>
              <a:buSzPts val="2800"/>
              <a:buAutoNum type="arabicPeriod"/>
            </a:pPr>
            <a:r>
              <a:rPr lang="fi"/>
              <a:t>Luo rekisteröitymislomake verkkosivustollesi/e-commerce-sivustollesi.</a:t>
            </a:r>
            <a:endParaRPr/>
          </a:p>
          <a:p>
            <a:pPr indent="-431788" lvl="0" marL="609584" rtl="0" algn="l">
              <a:lnSpc>
                <a:spcPct val="100000"/>
              </a:lnSpc>
              <a:spcBef>
                <a:spcPts val="600"/>
              </a:spcBef>
              <a:spcAft>
                <a:spcPts val="0"/>
              </a:spcAft>
              <a:buClr>
                <a:srgbClr val="D12477"/>
              </a:buClr>
              <a:buSzPts val="2800"/>
              <a:buAutoNum type="arabicPeriod"/>
            </a:pPr>
            <a:r>
              <a:rPr lang="fi"/>
              <a:t>Määritä kohdeyleisösi</a:t>
            </a:r>
            <a:endParaRPr/>
          </a:p>
          <a:p>
            <a:pPr indent="-431788" lvl="0" marL="609584" rtl="0" algn="l">
              <a:lnSpc>
                <a:spcPct val="100000"/>
              </a:lnSpc>
              <a:spcBef>
                <a:spcPts val="600"/>
              </a:spcBef>
              <a:spcAft>
                <a:spcPts val="0"/>
              </a:spcAft>
              <a:buClr>
                <a:srgbClr val="D12477"/>
              </a:buClr>
              <a:buSzPts val="2800"/>
              <a:buAutoNum type="arabicPeriod"/>
            </a:pPr>
            <a:r>
              <a:rPr lang="fi"/>
              <a:t>Kirjoita ja suunnittele ensimmäinen sähköpostiviestisi</a:t>
            </a:r>
            <a:endParaRPr/>
          </a:p>
          <a:p>
            <a:pPr indent="-431788" lvl="0" marL="609584" rtl="0" algn="l">
              <a:lnSpc>
                <a:spcPct val="100000"/>
              </a:lnSpc>
              <a:spcBef>
                <a:spcPts val="600"/>
              </a:spcBef>
              <a:spcAft>
                <a:spcPts val="0"/>
              </a:spcAft>
              <a:buClr>
                <a:srgbClr val="D12477"/>
              </a:buClr>
              <a:buSzPts val="2800"/>
              <a:buAutoNum type="arabicPeriod"/>
            </a:pPr>
            <a:r>
              <a:rPr lang="fi"/>
              <a:t>Lähetä kampanja</a:t>
            </a:r>
            <a:endParaRPr/>
          </a:p>
          <a:p>
            <a:pPr indent="-431788" lvl="0" marL="609584" rtl="0" algn="l">
              <a:lnSpc>
                <a:spcPct val="100000"/>
              </a:lnSpc>
              <a:spcBef>
                <a:spcPts val="600"/>
              </a:spcBef>
              <a:spcAft>
                <a:spcPts val="0"/>
              </a:spcAft>
              <a:buClr>
                <a:srgbClr val="D12477"/>
              </a:buClr>
              <a:buSzPts val="2800"/>
              <a:buAutoNum type="arabicPeriod"/>
            </a:pPr>
            <a:r>
              <a:rPr lang="fi"/>
              <a:t>Seuraa tuloksia</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g23a77c18162_0_629"/>
          <p:cNvSpPr txBox="1"/>
          <p:nvPr>
            <p:ph idx="4294967295" type="title"/>
          </p:nvPr>
        </p:nvSpPr>
        <p:spPr>
          <a:xfrm>
            <a:off x="3824287" y="2590800"/>
            <a:ext cx="4543500" cy="838200"/>
          </a:xfrm>
          <a:prstGeom prst="rect">
            <a:avLst/>
          </a:prstGeom>
          <a:noFill/>
          <a:ln>
            <a:noFill/>
          </a:ln>
        </p:spPr>
        <p:txBody>
          <a:bodyPr anchorCtr="0" anchor="b" bIns="0" lIns="0" spcFirstLastPara="1" rIns="0" wrap="square" tIns="0">
            <a:noAutofit/>
          </a:bodyPr>
          <a:lstStyle/>
          <a:p>
            <a:pPr indent="0" lvl="0" marL="0" rtl="0" algn="l">
              <a:lnSpc>
                <a:spcPct val="100000"/>
              </a:lnSpc>
              <a:spcBef>
                <a:spcPts val="0"/>
              </a:spcBef>
              <a:spcAft>
                <a:spcPts val="0"/>
              </a:spcAft>
              <a:buClr>
                <a:schemeClr val="dk1"/>
              </a:buClr>
              <a:buSzPts val="6000"/>
              <a:buFont typeface="PT Sans"/>
              <a:buNone/>
            </a:pPr>
            <a:r>
              <a:rPr b="1" lang="fi" sz="5400">
                <a:solidFill>
                  <a:schemeClr val="lt1"/>
                </a:solidFill>
              </a:rPr>
              <a:t>Tehtävät</a:t>
            </a:r>
            <a:endParaRPr b="1" sz="5400">
              <a:solidFill>
                <a:schemeClr val="lt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g23a77c18162_0_778"/>
          <p:cNvSpPr txBox="1"/>
          <p:nvPr>
            <p:ph idx="1" type="body"/>
          </p:nvPr>
        </p:nvSpPr>
        <p:spPr>
          <a:xfrm>
            <a:off x="1120777" y="433106"/>
            <a:ext cx="8818800" cy="10149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3200"/>
              <a:buNone/>
            </a:pPr>
            <a:r>
              <a:rPr lang="fi"/>
              <a:t>Yksilö-/ ryhmätehtävä</a:t>
            </a:r>
            <a:endParaRPr/>
          </a:p>
          <a:p>
            <a:pPr indent="0" lvl="0" marL="0" rtl="0" algn="l">
              <a:lnSpc>
                <a:spcPct val="90000"/>
              </a:lnSpc>
              <a:spcBef>
                <a:spcPts val="1000"/>
              </a:spcBef>
              <a:spcAft>
                <a:spcPts val="0"/>
              </a:spcAft>
              <a:buClr>
                <a:schemeClr val="lt1"/>
              </a:buClr>
              <a:buSzPts val="3200"/>
              <a:buNone/>
            </a:pPr>
            <a:r>
              <a:t/>
            </a:r>
            <a:endParaRPr/>
          </a:p>
        </p:txBody>
      </p:sp>
      <p:sp>
        <p:nvSpPr>
          <p:cNvPr id="430" name="Google Shape;430;g23a77c18162_0_778"/>
          <p:cNvSpPr txBox="1"/>
          <p:nvPr>
            <p:ph idx="2" type="body"/>
          </p:nvPr>
        </p:nvSpPr>
        <p:spPr>
          <a:xfrm>
            <a:off x="1120775" y="1006300"/>
            <a:ext cx="10474200" cy="3817800"/>
          </a:xfrm>
          <a:prstGeom prst="rect">
            <a:avLst/>
          </a:prstGeom>
          <a:noFill/>
          <a:ln>
            <a:noFill/>
          </a:ln>
        </p:spPr>
        <p:txBody>
          <a:bodyPr anchorCtr="0" anchor="t" bIns="0" lIns="0" spcFirstLastPara="1" rIns="0" wrap="square" tIns="0">
            <a:noAutofit/>
          </a:bodyPr>
          <a:lstStyle/>
          <a:p>
            <a:pPr indent="-279400" lvl="0" marL="285750" marR="0" rtl="0" algn="l">
              <a:lnSpc>
                <a:spcPct val="100000"/>
              </a:lnSpc>
              <a:spcBef>
                <a:spcPts val="0"/>
              </a:spcBef>
              <a:spcAft>
                <a:spcPts val="0"/>
              </a:spcAft>
              <a:buClr>
                <a:srgbClr val="11AA81"/>
              </a:buClr>
              <a:buSzPts val="1500"/>
              <a:buFont typeface="Noto Sans Symbols"/>
              <a:buChar char="⮚"/>
            </a:pPr>
            <a:r>
              <a:rPr lang="fi" sz="1500"/>
              <a:t>Voidaan tehdä yksin tai pari-/ryhmätyönä.</a:t>
            </a:r>
            <a:endParaRPr sz="1500"/>
          </a:p>
          <a:p>
            <a:pPr indent="0" lvl="0" marL="0" marR="0" rtl="0" algn="l">
              <a:lnSpc>
                <a:spcPct val="100000"/>
              </a:lnSpc>
              <a:spcBef>
                <a:spcPts val="0"/>
              </a:spcBef>
              <a:spcAft>
                <a:spcPts val="0"/>
              </a:spcAft>
              <a:buSzPts val="2000"/>
              <a:buNone/>
            </a:pPr>
            <a:r>
              <a:t/>
            </a:r>
            <a:endParaRPr b="1" sz="1600"/>
          </a:p>
          <a:p>
            <a:pPr indent="0" lvl="0" marL="0" marR="0" rtl="0" algn="l">
              <a:lnSpc>
                <a:spcPct val="100000"/>
              </a:lnSpc>
              <a:spcBef>
                <a:spcPts val="0"/>
              </a:spcBef>
              <a:spcAft>
                <a:spcPts val="0"/>
              </a:spcAft>
              <a:buClr>
                <a:srgbClr val="000000"/>
              </a:buClr>
              <a:buSzPts val="2000"/>
              <a:buFont typeface="Arial"/>
              <a:buNone/>
            </a:pPr>
            <a:r>
              <a:rPr b="1" lang="fi" sz="1500">
                <a:solidFill>
                  <a:srgbClr val="11AA81"/>
                </a:solidFill>
              </a:rPr>
              <a:t>Tee suunnitelma sähköpostimarkkinointikampanjaa varten valitsemallesi yritykselle tai tuotteelle.</a:t>
            </a:r>
            <a:endParaRPr b="1" sz="1500">
              <a:solidFill>
                <a:srgbClr val="11AA81"/>
              </a:solidFill>
            </a:endParaRPr>
          </a:p>
          <a:p>
            <a:pPr indent="0" lvl="0" marL="0" marR="0" rtl="0" algn="l">
              <a:lnSpc>
                <a:spcPct val="100000"/>
              </a:lnSpc>
              <a:spcBef>
                <a:spcPts val="0"/>
              </a:spcBef>
              <a:spcAft>
                <a:spcPts val="0"/>
              </a:spcAft>
              <a:buClr>
                <a:srgbClr val="000000"/>
              </a:buClr>
              <a:buSzPts val="2000"/>
              <a:buFont typeface="Arial"/>
              <a:buNone/>
            </a:pPr>
            <a:r>
              <a:t/>
            </a:r>
            <a:endParaRPr b="1" sz="1600"/>
          </a:p>
          <a:p>
            <a:pPr indent="0" lvl="0" marL="0" marR="0" rtl="0" algn="l">
              <a:lnSpc>
                <a:spcPct val="100000"/>
              </a:lnSpc>
              <a:spcBef>
                <a:spcPts val="0"/>
              </a:spcBef>
              <a:spcAft>
                <a:spcPts val="0"/>
              </a:spcAft>
              <a:buClr>
                <a:srgbClr val="000000"/>
              </a:buClr>
              <a:buSzPts val="2000"/>
              <a:buFont typeface="Arial"/>
              <a:buNone/>
            </a:pPr>
            <a:r>
              <a:rPr b="1" lang="fi" sz="1500"/>
              <a:t>Suunnitelman tulisi sisältää ainakin seuraavat kohdat:</a:t>
            </a:r>
            <a:endParaRPr b="1" sz="1500"/>
          </a:p>
          <a:p>
            <a:pPr indent="-279400" lvl="0" marL="285750" marR="0" rtl="0" algn="l">
              <a:lnSpc>
                <a:spcPct val="100000"/>
              </a:lnSpc>
              <a:spcBef>
                <a:spcPts val="0"/>
              </a:spcBef>
              <a:spcAft>
                <a:spcPts val="0"/>
              </a:spcAft>
              <a:buSzPts val="1500"/>
              <a:buChar char="•"/>
            </a:pPr>
            <a:r>
              <a:rPr lang="fi" sz="1500"/>
              <a:t>Tavoitteet: Mitä haluat saavuttaa kampanjalla?</a:t>
            </a:r>
            <a:endParaRPr sz="1500"/>
          </a:p>
          <a:p>
            <a:pPr indent="-279400" lvl="0" marL="285750" marR="0" rtl="0" algn="l">
              <a:lnSpc>
                <a:spcPct val="100000"/>
              </a:lnSpc>
              <a:spcBef>
                <a:spcPts val="0"/>
              </a:spcBef>
              <a:spcAft>
                <a:spcPts val="0"/>
              </a:spcAft>
              <a:buSzPts val="1500"/>
              <a:buChar char="•"/>
            </a:pPr>
            <a:r>
              <a:rPr lang="fi" sz="1500"/>
              <a:t>Kohderyhmä: Mikä on kampanjan kohderyhmä ja mitkä ovat kohderyhmään kuuluvien ominaispiirteet?</a:t>
            </a:r>
            <a:endParaRPr sz="1500"/>
          </a:p>
          <a:p>
            <a:pPr indent="-279400" lvl="0" marL="285750" marR="0" rtl="0" algn="l">
              <a:lnSpc>
                <a:spcPct val="100000"/>
              </a:lnSpc>
              <a:spcBef>
                <a:spcPts val="0"/>
              </a:spcBef>
              <a:spcAft>
                <a:spcPts val="0"/>
              </a:spcAft>
              <a:buSzPts val="1500"/>
              <a:buChar char="•"/>
            </a:pPr>
            <a:r>
              <a:rPr lang="fi" sz="1500"/>
              <a:t>Suunnitelma: kuinka usein sähköposteja lähetetään? Mitä sisältöä ne sisältävät?</a:t>
            </a:r>
            <a:endParaRPr sz="1500"/>
          </a:p>
          <a:p>
            <a:pPr indent="-279400" lvl="0" marL="285750" marR="0" rtl="0" algn="l">
              <a:lnSpc>
                <a:spcPct val="100000"/>
              </a:lnSpc>
              <a:spcBef>
                <a:spcPts val="0"/>
              </a:spcBef>
              <a:spcAft>
                <a:spcPts val="0"/>
              </a:spcAft>
              <a:buSzPts val="1500"/>
              <a:buChar char="•"/>
            </a:pPr>
            <a:r>
              <a:rPr lang="fi" sz="1500"/>
              <a:t>Mittarit: miten kampanjan onnistumista mitataan? Mitä suorituskykyindikaattoreita (KPIt) käytetään?</a:t>
            </a:r>
            <a:endParaRPr sz="1500"/>
          </a:p>
          <a:p>
            <a:pPr indent="-279400" lvl="0" marL="285750" marR="0" rtl="0" algn="l">
              <a:lnSpc>
                <a:spcPct val="100000"/>
              </a:lnSpc>
              <a:spcBef>
                <a:spcPts val="0"/>
              </a:spcBef>
              <a:spcAft>
                <a:spcPts val="0"/>
              </a:spcAft>
              <a:buSzPts val="1500"/>
              <a:buChar char="•"/>
            </a:pPr>
            <a:r>
              <a:rPr lang="fi" sz="1500"/>
              <a:t>Viesti: Millaisen viestin/viestit lähetät kohdeyleisölle? Miten viesti/viestit voidaan räätälöidä heille sopiviksi?</a:t>
            </a:r>
            <a:endParaRPr sz="1500"/>
          </a:p>
          <a:p>
            <a:pPr indent="0" lvl="0" marL="0" marR="0" rtl="0" algn="l">
              <a:lnSpc>
                <a:spcPct val="100000"/>
              </a:lnSpc>
              <a:spcBef>
                <a:spcPts val="0"/>
              </a:spcBef>
              <a:spcAft>
                <a:spcPts val="0"/>
              </a:spcAft>
              <a:buClr>
                <a:srgbClr val="000000"/>
              </a:buClr>
              <a:buSzPts val="1800"/>
              <a:buFont typeface="Arial"/>
              <a:buNone/>
            </a:pPr>
            <a:r>
              <a:t/>
            </a:r>
            <a:endParaRPr b="0" i="0" sz="1300" u="none" cap="none" strike="noStrike">
              <a:solidFill>
                <a:schemeClr val="lt1"/>
              </a:solidFill>
            </a:endParaRPr>
          </a:p>
          <a:p>
            <a:pPr indent="0" lvl="0" marL="0" marR="0" rtl="0" algn="l">
              <a:lnSpc>
                <a:spcPct val="100000"/>
              </a:lnSpc>
              <a:spcBef>
                <a:spcPts val="0"/>
              </a:spcBef>
              <a:spcAft>
                <a:spcPts val="0"/>
              </a:spcAft>
              <a:buClr>
                <a:srgbClr val="000000"/>
              </a:buClr>
              <a:buSzPts val="1800"/>
              <a:buFont typeface="Arial"/>
              <a:buNone/>
            </a:pPr>
            <a:r>
              <a:rPr b="1" i="0" lang="fi" sz="1500" u="none" cap="none" strike="noStrike">
                <a:solidFill>
                  <a:srgbClr val="11AA81"/>
                </a:solidFill>
              </a:rPr>
              <a:t>Laadi .ppt-esitys suunnitelmistasi. Muista mainita lähteet. Esittele suunnitelma luokalle.</a:t>
            </a:r>
            <a:endParaRPr sz="1700"/>
          </a:p>
          <a:p>
            <a:pPr indent="0" lvl="0" marL="0" marR="0" rtl="0" algn="l">
              <a:lnSpc>
                <a:spcPct val="100000"/>
              </a:lnSpc>
              <a:spcBef>
                <a:spcPts val="0"/>
              </a:spcBef>
              <a:spcAft>
                <a:spcPts val="0"/>
              </a:spcAft>
              <a:buClr>
                <a:srgbClr val="000000"/>
              </a:buClr>
              <a:buSzPts val="1800"/>
              <a:buFont typeface="Arial"/>
              <a:buNone/>
            </a:pPr>
            <a:r>
              <a:t/>
            </a:r>
            <a:endParaRPr b="1" i="0" sz="1400" u="none" cap="none" strike="noStrike">
              <a:solidFill>
                <a:schemeClr val="lt1"/>
              </a:solidFill>
            </a:endParaRPr>
          </a:p>
          <a:p>
            <a:pPr indent="0" lvl="0" marL="0" marR="0" rtl="0" algn="l">
              <a:lnSpc>
                <a:spcPct val="100000"/>
              </a:lnSpc>
              <a:spcBef>
                <a:spcPts val="0"/>
              </a:spcBef>
              <a:spcAft>
                <a:spcPts val="0"/>
              </a:spcAft>
              <a:buClr>
                <a:srgbClr val="000000"/>
              </a:buClr>
              <a:buSzPts val="1800"/>
              <a:buFont typeface="Arial"/>
              <a:buNone/>
            </a:pPr>
            <a:r>
              <a:rPr b="1" i="0" lang="fi" sz="1400" u="none" cap="none" strike="noStrike">
                <a:solidFill>
                  <a:srgbClr val="11AA81"/>
                </a:solidFill>
              </a:rPr>
              <a:t>Arviointi:</a:t>
            </a:r>
            <a:endParaRPr sz="1800"/>
          </a:p>
          <a:p>
            <a:pPr indent="0" lvl="0" marL="0" marR="0" rtl="0" algn="l">
              <a:lnSpc>
                <a:spcPct val="100000"/>
              </a:lnSpc>
              <a:spcBef>
                <a:spcPts val="0"/>
              </a:spcBef>
              <a:spcAft>
                <a:spcPts val="0"/>
              </a:spcAft>
              <a:buClr>
                <a:schemeClr val="dk1"/>
              </a:buClr>
              <a:buSzPts val="1100"/>
              <a:buFont typeface="Arial"/>
              <a:buNone/>
            </a:pPr>
            <a:r>
              <a:rPr b="1" i="0" lang="fi" sz="1200" u="none" cap="none" strike="noStrike">
                <a:solidFill>
                  <a:srgbClr val="11AA81"/>
                </a:solidFill>
              </a:rPr>
              <a:t>Hylätty</a:t>
            </a:r>
            <a:r>
              <a:rPr b="0" i="0" lang="fi" sz="1200" u="none" cap="none" strike="noStrike">
                <a:solidFill>
                  <a:schemeClr val="lt1"/>
                </a:solidFill>
              </a:rPr>
              <a:t>:</a:t>
            </a:r>
            <a:br>
              <a:rPr b="0" i="0" lang="fi" sz="1200" u="none" cap="none" strike="noStrike">
                <a:solidFill>
                  <a:schemeClr val="lt1"/>
                </a:solidFill>
              </a:rPr>
            </a:br>
            <a:r>
              <a:rPr b="0" i="0" lang="fi" sz="1200" u="none" cap="none" strike="noStrike">
                <a:solidFill>
                  <a:schemeClr val="lt1"/>
                </a:solidFill>
              </a:rPr>
              <a:t>Useimmat vaaditut elementit puuttuvat työstä. Lähteiden käyttö on vähäistä. Työ ei osoita ymmärrystä </a:t>
            </a:r>
            <a:r>
              <a:rPr lang="fi" sz="1200"/>
              <a:t>sähköpostimarkkinoinnin käytöstä</a:t>
            </a:r>
            <a:r>
              <a:rPr b="0" i="0" lang="fi" sz="1200" u="none" cap="none" strike="noStrike">
                <a:solidFill>
                  <a:schemeClr val="lt1"/>
                </a:solidFill>
              </a:rPr>
              <a:t>. </a:t>
            </a:r>
            <a:endParaRPr/>
          </a:p>
          <a:p>
            <a:pPr indent="0" lvl="0" marL="0" marR="0" rtl="0" algn="l">
              <a:lnSpc>
                <a:spcPct val="100000"/>
              </a:lnSpc>
              <a:spcBef>
                <a:spcPts val="0"/>
              </a:spcBef>
              <a:spcAft>
                <a:spcPts val="0"/>
              </a:spcAft>
              <a:buClr>
                <a:srgbClr val="000000"/>
              </a:buClr>
              <a:buSzPts val="1800"/>
              <a:buFont typeface="Arial"/>
              <a:buNone/>
            </a:pPr>
            <a:r>
              <a:rPr b="1" i="0" lang="fi" sz="1200" u="none" cap="none" strike="noStrike">
                <a:solidFill>
                  <a:srgbClr val="11AA81"/>
                </a:solidFill>
              </a:rPr>
              <a:t>Hyväksytty</a:t>
            </a:r>
            <a:r>
              <a:rPr b="0" i="0" lang="fi" sz="1200" u="none" cap="none" strike="noStrike">
                <a:solidFill>
                  <a:srgbClr val="11AA81"/>
                </a:solidFill>
              </a:rPr>
              <a:t>: </a:t>
            </a:r>
            <a:endParaRPr/>
          </a:p>
          <a:p>
            <a:pPr indent="0" lvl="0" marL="0" marR="0" rtl="0" algn="l">
              <a:lnSpc>
                <a:spcPct val="100000"/>
              </a:lnSpc>
              <a:spcBef>
                <a:spcPts val="0"/>
              </a:spcBef>
              <a:spcAft>
                <a:spcPts val="0"/>
              </a:spcAft>
              <a:buClr>
                <a:schemeClr val="dk1"/>
              </a:buClr>
              <a:buSzPts val="1100"/>
              <a:buFont typeface="Arial"/>
              <a:buNone/>
            </a:pPr>
            <a:r>
              <a:rPr b="0" i="0" lang="fi" sz="1200" u="none" cap="none" strike="noStrike">
                <a:solidFill>
                  <a:schemeClr val="lt1"/>
                </a:solidFill>
              </a:rPr>
              <a:t>Ryhmä on tutkinut </a:t>
            </a:r>
            <a:r>
              <a:rPr lang="fi" sz="1200"/>
              <a:t>sähköpostimarkkinointia</a:t>
            </a:r>
            <a:r>
              <a:rPr b="0" i="0" lang="fi" sz="1200" u="none" cap="none" strike="noStrike">
                <a:solidFill>
                  <a:schemeClr val="lt1"/>
                </a:solidFill>
              </a:rPr>
              <a:t>, mutta vain pintapuolisesti, ja lähteiden käyttö on vähäistä. Heillä on jonkin verran ymmärrystä </a:t>
            </a:r>
            <a:r>
              <a:rPr lang="fi" sz="1200"/>
              <a:t>sähköpostimarkkinoinnin </a:t>
            </a:r>
            <a:r>
              <a:rPr b="0" i="0" lang="fi" sz="1200" u="none" cap="none" strike="noStrike">
                <a:solidFill>
                  <a:schemeClr val="lt1"/>
                </a:solidFill>
              </a:rPr>
              <a:t>käyttömahdollisuuksista </a:t>
            </a:r>
            <a:r>
              <a:rPr lang="fi" sz="1200"/>
              <a:t>markkinoinnissa</a:t>
            </a:r>
            <a:r>
              <a:rPr b="0" i="0" lang="fi" sz="1200" u="none" cap="none" strike="noStrike">
                <a:solidFill>
                  <a:schemeClr val="lt1"/>
                </a:solidFill>
              </a:rPr>
              <a:t>. </a:t>
            </a:r>
            <a:endParaRPr/>
          </a:p>
          <a:p>
            <a:pPr indent="0" lvl="0" marL="0" marR="0" rtl="0" algn="l">
              <a:lnSpc>
                <a:spcPct val="100000"/>
              </a:lnSpc>
              <a:spcBef>
                <a:spcPts val="0"/>
              </a:spcBef>
              <a:spcAft>
                <a:spcPts val="0"/>
              </a:spcAft>
              <a:buClr>
                <a:schemeClr val="dk1"/>
              </a:buClr>
              <a:buSzPts val="1100"/>
              <a:buFont typeface="Arial"/>
              <a:buNone/>
            </a:pPr>
            <a:r>
              <a:rPr b="1" i="0" lang="fi" sz="1200" u="none" cap="none" strike="noStrike">
                <a:solidFill>
                  <a:srgbClr val="11AA81"/>
                </a:solidFill>
              </a:rPr>
              <a:t>Erinomaista</a:t>
            </a:r>
            <a:r>
              <a:rPr b="0" i="0" lang="fi" sz="1200" u="none" cap="none" strike="noStrike">
                <a:solidFill>
                  <a:srgbClr val="11AA81"/>
                </a:solidFill>
              </a:rPr>
              <a:t>: </a:t>
            </a:r>
            <a:r>
              <a:rPr b="0" i="0" lang="fi" sz="1200" u="none" cap="none" strike="noStrike">
                <a:solidFill>
                  <a:schemeClr val="lt1"/>
                </a:solidFill>
              </a:rPr>
              <a:t>	</a:t>
            </a:r>
            <a:endParaRPr/>
          </a:p>
          <a:p>
            <a:pPr indent="0" lvl="0" marL="0" marR="0" rtl="0" algn="l">
              <a:lnSpc>
                <a:spcPct val="100000"/>
              </a:lnSpc>
              <a:spcBef>
                <a:spcPts val="0"/>
              </a:spcBef>
              <a:spcAft>
                <a:spcPts val="0"/>
              </a:spcAft>
              <a:buClr>
                <a:srgbClr val="000000"/>
              </a:buClr>
              <a:buSzPts val="1800"/>
              <a:buFont typeface="Arial"/>
              <a:buNone/>
            </a:pPr>
            <a:r>
              <a:rPr b="0" i="0" lang="fi" sz="1200" u="none" cap="none" strike="noStrike">
                <a:solidFill>
                  <a:schemeClr val="lt1"/>
                </a:solidFill>
              </a:rPr>
              <a:t>Ryhmä/opiskelija on tutkinut </a:t>
            </a:r>
            <a:r>
              <a:rPr lang="fi" sz="1200"/>
              <a:t>sähköpostimarkkinointia </a:t>
            </a:r>
            <a:r>
              <a:rPr b="0" i="0" lang="fi" sz="1200" u="none" cap="none" strike="noStrike">
                <a:solidFill>
                  <a:schemeClr val="lt1"/>
                </a:solidFill>
              </a:rPr>
              <a:t>perusteellisesti eri näkökulmista. Heidän/hänen työnsä osoittaa syvällistä ymmärrystä </a:t>
            </a:r>
            <a:r>
              <a:rPr lang="fi" sz="1200"/>
              <a:t>sähköpostimarkkinoinnin </a:t>
            </a:r>
            <a:r>
              <a:rPr b="0" i="0" lang="fi" sz="1200" u="none" cap="none" strike="noStrike">
                <a:solidFill>
                  <a:schemeClr val="lt1"/>
                </a:solidFill>
              </a:rPr>
              <a:t>käyttömahdollisuuksista. </a:t>
            </a:r>
            <a:endParaRPr/>
          </a:p>
          <a:p>
            <a:pPr indent="0" lvl="0" marL="0" rtl="0" algn="l">
              <a:lnSpc>
                <a:spcPct val="154285"/>
              </a:lnSpc>
              <a:spcBef>
                <a:spcPts val="0"/>
              </a:spcBef>
              <a:spcAft>
                <a:spcPts val="0"/>
              </a:spcAft>
              <a:buClr>
                <a:schemeClr val="lt1"/>
              </a:buClr>
              <a:buSzPts val="1400"/>
              <a:buNone/>
            </a:pPr>
            <a:r>
              <a:t/>
            </a:r>
            <a:endParaRPr sz="14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g27913bc1fd5_0_0"/>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Clr>
                <a:schemeClr val="dk1"/>
              </a:buClr>
              <a:buSzPts val="1100"/>
              <a:buFont typeface="Arial"/>
              <a:buNone/>
            </a:pPr>
            <a:r>
              <a:rPr lang="fi" sz="2291"/>
              <a:t>DEMS-materiaalin tavoitteena on parantaa digitaalisen markkinoinnin taitoja korkea-asteen koulutuksessa ja ymmärtää organisaatioiden keskeiset tarpeet. Käytettävissäsi on laajat diasarjat luokkatehtävineen ja -tehtävineen sekä yksityiskohtaiset käyttöohjeet opettajalle. </a:t>
            </a:r>
            <a:endParaRPr sz="2291"/>
          </a:p>
          <a:p>
            <a:pPr indent="0" lvl="0" marL="0" rtl="0" algn="l">
              <a:lnSpc>
                <a:spcPct val="90000"/>
              </a:lnSpc>
              <a:spcBef>
                <a:spcPts val="1000"/>
              </a:spcBef>
              <a:spcAft>
                <a:spcPts val="0"/>
              </a:spcAft>
              <a:buClr>
                <a:schemeClr val="dk1"/>
              </a:buClr>
              <a:buSzPts val="1100"/>
              <a:buFont typeface="Arial"/>
              <a:buNone/>
            </a:pPr>
            <a:r>
              <a:rPr lang="fi" sz="2291"/>
              <a:t>Huomautus: Aineisto sisältää internetistä haettua sisältöä ja lukuja, joten siihen voi tulla muutoksia. Lähteet on ilmoitettu oikeudenmukaisen käytön sääntöjen mukaisesti. Kustantajan vastuu rajoittuu alkuperäiseen aineistoon, joka on tallennettu osoitteeseen www.dems.pro.  Kaikki aineisto on tuotettu vapaaseen käyttöön ja Erasmus+:n osarahoittamana.</a:t>
            </a:r>
            <a:endParaRPr sz="2291"/>
          </a:p>
          <a:p>
            <a:pPr indent="0" lvl="0" marL="0" rtl="0" algn="l">
              <a:lnSpc>
                <a:spcPct val="90000"/>
              </a:lnSpc>
              <a:spcBef>
                <a:spcPts val="1000"/>
              </a:spcBef>
              <a:spcAft>
                <a:spcPts val="0"/>
              </a:spcAft>
              <a:buSzPts val="2800"/>
              <a:buNone/>
            </a:pPr>
            <a:r>
              <a:t/>
            </a:r>
            <a:endParaRPr/>
          </a:p>
        </p:txBody>
      </p:sp>
      <p:sp>
        <p:nvSpPr>
          <p:cNvPr id="437" name="Google Shape;437;g27913bc1fd5_0_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
              <a:t>Tärkeä ilmoitus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2023-03-30T05:46:12Z</dcterms:created>
  <dc:creator>Schleutker Kai</dc:creator>
</cp:coreProperties>
</file>