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12192000" cy="6858000"/>
  <p:notesSz cx="6858000" cy="9144000"/>
  <p:embeddedFontLst>
    <p:embeddedFont>
      <p:font typeface="Calibri" panose="020F0502020204030204" pitchFamily="34" charset="0"/>
      <p:regular r:id="rId41"/>
      <p:bold r:id="rId42"/>
      <p:italic r:id="rId43"/>
      <p:boldItalic r:id="rId44"/>
    </p:embeddedFont>
    <p:embeddedFont>
      <p:font typeface="Garamond" panose="02020404030301010803" pitchFamily="18" charset="0"/>
      <p:regular r:id="rId45"/>
      <p:bold r:id="rId46"/>
      <p:italic r:id="rId47"/>
      <p:boldItalic r:id="rId48"/>
    </p:embeddedFont>
    <p:embeddedFont>
      <p:font typeface="Helvetica Neue" panose="020B0604020202020204" charset="0"/>
      <p:regular r:id="rId49"/>
      <p:bold r:id="rId50"/>
      <p:italic r:id="rId51"/>
      <p:boldItalic r:id="rId52"/>
    </p:embeddedFont>
    <p:embeddedFont>
      <p:font typeface="Overlock" panose="020B0604020202020204" charset="0"/>
      <p:regular r:id="rId53"/>
      <p:bold r:id="rId54"/>
      <p:italic r:id="rId55"/>
      <p:boldItalic r:id="rId56"/>
    </p:embeddedFont>
    <p:embeddedFont>
      <p:font typeface="PT Sans" panose="020B050302020302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1" roundtripDataSignature="AMtx7mjLiLkhuICnfSnrBIlL18yPpYh19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DFC6550-133F-423D-A706-3BC4B26318F3}">
  <a:tblStyle styleId="{FDFC6550-133F-423D-A706-3BC4B26318F3}"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4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2.fntdata"/><Relationship Id="rId47" Type="http://schemas.openxmlformats.org/officeDocument/2006/relationships/font" Target="fonts/font7.fntdata"/><Relationship Id="rId50" Type="http://schemas.openxmlformats.org/officeDocument/2006/relationships/font" Target="fonts/font10.fntdata"/><Relationship Id="rId55" Type="http://schemas.openxmlformats.org/officeDocument/2006/relationships/font" Target="fonts/font15.fntdata"/><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font" Target="fonts/font5.fntdata"/><Relationship Id="rId53" Type="http://schemas.openxmlformats.org/officeDocument/2006/relationships/font" Target="fonts/font13.fntdata"/><Relationship Id="rId58" Type="http://schemas.openxmlformats.org/officeDocument/2006/relationships/font" Target="fonts/font18.fntdata"/><Relationship Id="rId5" Type="http://schemas.openxmlformats.org/officeDocument/2006/relationships/slide" Target="slides/slide4.xml"/><Relationship Id="rId61" Type="http://customschemas.google.com/relationships/presentationmetadata" Target="meta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3.fntdata"/><Relationship Id="rId48" Type="http://schemas.openxmlformats.org/officeDocument/2006/relationships/font" Target="fonts/font8.fntdata"/><Relationship Id="rId56" Type="http://schemas.openxmlformats.org/officeDocument/2006/relationships/font" Target="fonts/font16.fntdata"/><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6.fntdata"/><Relationship Id="rId59" Type="http://schemas.openxmlformats.org/officeDocument/2006/relationships/font" Target="fonts/font19.fntdata"/><Relationship Id="rId20" Type="http://schemas.openxmlformats.org/officeDocument/2006/relationships/slide" Target="slides/slide19.xml"/><Relationship Id="rId41" Type="http://schemas.openxmlformats.org/officeDocument/2006/relationships/font" Target="fonts/font1.fntdata"/><Relationship Id="rId54" Type="http://schemas.openxmlformats.org/officeDocument/2006/relationships/font" Target="fonts/font14.fntdata"/><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9.fntdata"/><Relationship Id="rId57" Type="http://schemas.openxmlformats.org/officeDocument/2006/relationships/font" Target="fonts/font17.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font" Target="fonts/font4.fntdata"/><Relationship Id="rId52" Type="http://schemas.openxmlformats.org/officeDocument/2006/relationships/font" Target="fonts/font12.fntdata"/><Relationship Id="rId60" Type="http://schemas.openxmlformats.org/officeDocument/2006/relationships/font" Target="fonts/font20.fntdata"/><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g201099c0fd6_0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2" name="Google Shape;152;g201099c0fd6_0_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201099c0fd6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g201099c0fd6_0_1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01099c0fd6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g201099c0fd6_0_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9" name="Google Shape;16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Sosiaaliselle medialle ei ole olemassa yhtä ainoaa määritelmää. Kaikilla määritelmillä on kuitenkin yhteisiä laatikossa mainittuja piirteitä.</a:t>
            </a:r>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Char char="🡪"/>
            </a:pPr>
            <a:r>
              <a:rPr lang="fi-FI" sz="1200" b="0" i="0" u="none" strike="noStrike">
                <a:latin typeface="Garamond"/>
                <a:ea typeface="Garamond"/>
                <a:cs typeface="Garamond"/>
                <a:sym typeface="Garamond"/>
              </a:rPr>
              <a:t>Ensimmäiset nykyaikaiset sosiaalisen median kanavat alkoivat 2000-luvun alussa.</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LinkedIn ja MySpace käynnistettiin vuonna 2003</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Facebook alkoi vuonna 2004</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Twitter (nyk. X)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Weibo 2006</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Instagram ja Pinterest 2010</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Snapchat 2011</a:t>
            </a:r>
            <a:endParaRPr/>
          </a:p>
          <a:p>
            <a:pPr marL="457200" lvl="1" indent="-76200" algn="l" rtl="0">
              <a:lnSpc>
                <a:spcPct val="100000"/>
              </a:lnSpc>
              <a:spcBef>
                <a:spcPts val="0"/>
              </a:spcBef>
              <a:spcAft>
                <a:spcPts val="0"/>
              </a:spcAft>
              <a:buClr>
                <a:schemeClr val="dk1"/>
              </a:buClr>
              <a:buSzPts val="1200"/>
              <a:buFont typeface="Noto Sans Symbols"/>
              <a:buChar char="🡪"/>
            </a:pPr>
            <a:r>
              <a:rPr lang="fi-FI" b="0" i="0" u="none" strike="noStrike">
                <a:latin typeface="Garamond"/>
                <a:ea typeface="Garamond"/>
                <a:cs typeface="Garamond"/>
                <a:sym typeface="Garamond"/>
              </a:rPr>
              <a:t>TikTok 2017</a:t>
            </a:r>
            <a:endParaRPr>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endParaRPr sz="1200" b="0" i="0" u="none" strike="noStrike">
              <a:latin typeface="Garamond"/>
              <a:ea typeface="Garamond"/>
              <a:cs typeface="Garamond"/>
              <a:sym typeface="Garamond"/>
            </a:endParaRPr>
          </a:p>
          <a:p>
            <a:pPr marL="0" lvl="0" indent="0" algn="l" rtl="0">
              <a:lnSpc>
                <a:spcPct val="100000"/>
              </a:lnSpc>
              <a:spcBef>
                <a:spcPts val="0"/>
              </a:spcBef>
              <a:spcAft>
                <a:spcPts val="0"/>
              </a:spcAft>
              <a:buClr>
                <a:schemeClr val="dk1"/>
              </a:buClr>
              <a:buSzPts val="1200"/>
              <a:buFont typeface="Noto Sans Symbols"/>
              <a:buNone/>
            </a:pPr>
            <a:r>
              <a:rPr lang="fi-FI" sz="1200" b="0" i="0" u="none" strike="noStrike">
                <a:latin typeface="Garamond"/>
                <a:ea typeface="Garamond"/>
                <a:cs typeface="Garamond"/>
                <a:sym typeface="Garamond"/>
              </a:rPr>
              <a:t>Lue lisää sosiaalisen median historiasta:</a:t>
            </a:r>
            <a:endParaRPr/>
          </a:p>
          <a:p>
            <a:pPr marL="171450" lvl="0" indent="-171450" algn="l" rtl="0">
              <a:lnSpc>
                <a:spcPct val="100000"/>
              </a:lnSpc>
              <a:spcBef>
                <a:spcPts val="0"/>
              </a:spcBef>
              <a:spcAft>
                <a:spcPts val="0"/>
              </a:spcAft>
              <a:buClr>
                <a:schemeClr val="dk1"/>
              </a:buClr>
              <a:buSzPts val="1200"/>
              <a:buFont typeface="Garamond"/>
              <a:buChar char="-"/>
            </a:pPr>
            <a:r>
              <a:rPr lang="fi-FI" sz="1200" b="0" i="0" u="none" strike="noStrike">
                <a:latin typeface="Garamond"/>
                <a:ea typeface="Garamond"/>
                <a:cs typeface="Garamond"/>
                <a:sym typeface="Garamond"/>
              </a:rPr>
              <a:t>https://www.searchenginejournal.com/social-media-history/462643/#close</a:t>
            </a:r>
            <a:endParaRPr/>
          </a:p>
          <a:p>
            <a:pPr marL="171450" lvl="0" indent="-171450" algn="l" rtl="0">
              <a:lnSpc>
                <a:spcPct val="100000"/>
              </a:lnSpc>
              <a:spcBef>
                <a:spcPts val="0"/>
              </a:spcBef>
              <a:spcAft>
                <a:spcPts val="0"/>
              </a:spcAft>
              <a:buClr>
                <a:schemeClr val="dk1"/>
              </a:buClr>
              <a:buSzPts val="1200"/>
              <a:buFont typeface="Calibri"/>
              <a:buChar char="-"/>
            </a:pPr>
            <a:r>
              <a:rPr lang="fi-FI"/>
              <a:t>https://online.maryville.edu/blog/evolution-social-media/</a:t>
            </a:r>
            <a:endParaRPr/>
          </a:p>
        </p:txBody>
      </p:sp>
      <p:sp>
        <p:nvSpPr>
          <p:cNvPr id="175" name="Google Shape;175;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4" name="Google Shape;18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Sosiaalisen median toimintaympäristö muuttuu koko ajan: </a:t>
            </a:r>
            <a:endParaRPr/>
          </a:p>
          <a:p>
            <a:pPr marL="0" lvl="0" indent="0" algn="l" rtl="0">
              <a:lnSpc>
                <a:spcPct val="100000"/>
              </a:lnSpc>
              <a:spcBef>
                <a:spcPts val="0"/>
              </a:spcBef>
              <a:spcAft>
                <a:spcPts val="0"/>
              </a:spcAft>
              <a:buSzPts val="1400"/>
              <a:buNone/>
            </a:pPr>
            <a:r>
              <a:rPr lang="fi-FI"/>
              <a:t>Uusia kanavia lanseerataan, vanhat kanavat menettävät käyttäjäosuuttaan.</a:t>
            </a:r>
            <a:endParaRPr/>
          </a:p>
          <a:p>
            <a:pPr marL="0" lvl="0" indent="0" algn="l" rtl="0">
              <a:lnSpc>
                <a:spcPct val="100000"/>
              </a:lnSpc>
              <a:spcBef>
                <a:spcPts val="0"/>
              </a:spcBef>
              <a:spcAft>
                <a:spcPts val="0"/>
              </a:spcAft>
              <a:buSzPts val="1400"/>
              <a:buNone/>
            </a:pPr>
            <a:r>
              <a:rPr lang="fi-FI"/>
              <a:t>Esimerkiksi Facebook oli alun perin nuorten aikuisten sosiaalinen media. Nyt nuoret käyttävät TikTokia ja Snapchatia, ja Facebook on keski-ikäisten ja vanhempien sosiaalinen media.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Myös sosiaalisen median kanavien sisältötyypit ovat muuttuneet. </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Yksinkertaisista tekstipohjaisista päivityksistä on siirrytty yhä enemmän visuaaliseen ja hyvin ajankohtaiseen – mutta nopeasti vanhenevaan - sisältöön.</a:t>
            </a:r>
            <a:endParaRPr/>
          </a:p>
          <a:p>
            <a:pPr marL="0" lvl="0" indent="0" algn="l" rtl="0">
              <a:lnSpc>
                <a:spcPct val="100000"/>
              </a:lnSpc>
              <a:spcBef>
                <a:spcPts val="0"/>
              </a:spcBef>
              <a:spcAft>
                <a:spcPts val="0"/>
              </a:spcAft>
              <a:buSzPts val="1400"/>
              <a:buNone/>
            </a:pPr>
            <a:r>
              <a:rPr lang="fi-FI" b="0" i="0">
                <a:solidFill>
                  <a:srgbClr val="595959"/>
                </a:solidFill>
                <a:latin typeface="Helvetica Neue"/>
                <a:ea typeface="Helvetica Neue"/>
                <a:cs typeface="Helvetica Neue"/>
                <a:sym typeface="Helvetica Neue"/>
              </a:rPr>
              <a:t>https://www.smartinsights.com/ecommerce/ecommerce-strategy/social-commerce-trends/</a:t>
            </a:r>
            <a:endParaRPr/>
          </a:p>
          <a:p>
            <a:pPr marL="0" lvl="0" indent="0" algn="l" rtl="0">
              <a:lnSpc>
                <a:spcPct val="100000"/>
              </a:lnSpc>
              <a:spcBef>
                <a:spcPts val="0"/>
              </a:spcBef>
              <a:spcAft>
                <a:spcPts val="0"/>
              </a:spcAft>
              <a:buSzPts val="1400"/>
              <a:buNone/>
            </a:pPr>
            <a:endParaRPr/>
          </a:p>
        </p:txBody>
      </p:sp>
      <p:sp>
        <p:nvSpPr>
          <p:cNvPr id="185" name="Google Shape;18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2" name="Google Shape;192;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Tämä ei ole luettelo suosituimmista sosiaalisista medioista: 20 käytetyimmän sosiaalisen median alustan joukossa on useita kiinalaisia sosiaalisen median alustoja, esim.</a:t>
            </a:r>
            <a:endParaRPr/>
          </a:p>
          <a:p>
            <a:pPr marL="171450" lvl="0" indent="-171450" algn="l" rtl="0">
              <a:lnSpc>
                <a:spcPct val="100000"/>
              </a:lnSpc>
              <a:spcBef>
                <a:spcPts val="0"/>
              </a:spcBef>
              <a:spcAft>
                <a:spcPts val="0"/>
              </a:spcAft>
              <a:buClr>
                <a:schemeClr val="dk1"/>
              </a:buClr>
              <a:buSzPts val="1200"/>
              <a:buFont typeface="Calibri"/>
              <a:buChar char="-"/>
            </a:pPr>
            <a:r>
              <a:rPr lang="fi-FI"/>
              <a:t>WeChat (1,3 miljardia käyttäjää)</a:t>
            </a:r>
            <a:endParaRPr/>
          </a:p>
          <a:p>
            <a:pPr marL="171450" lvl="0" indent="-171450" algn="l" rtl="0">
              <a:lnSpc>
                <a:spcPct val="100000"/>
              </a:lnSpc>
              <a:spcBef>
                <a:spcPts val="0"/>
              </a:spcBef>
              <a:spcAft>
                <a:spcPts val="0"/>
              </a:spcAft>
              <a:buClr>
                <a:schemeClr val="dk1"/>
              </a:buClr>
              <a:buSzPts val="1200"/>
              <a:buFont typeface="Calibri"/>
              <a:buChar char="-"/>
            </a:pPr>
            <a:r>
              <a:rPr lang="fi-FI"/>
              <a:t>Sina Weibo (0,6 miljardia käyttäjää)</a:t>
            </a:r>
            <a:endParaRPr/>
          </a:p>
          <a:p>
            <a:pPr marL="171450" lvl="0" indent="-171450" algn="l" rtl="0">
              <a:lnSpc>
                <a:spcPct val="100000"/>
              </a:lnSpc>
              <a:spcBef>
                <a:spcPts val="0"/>
              </a:spcBef>
              <a:spcAft>
                <a:spcPts val="0"/>
              </a:spcAft>
              <a:buClr>
                <a:schemeClr val="dk1"/>
              </a:buClr>
              <a:buSzPts val="1200"/>
              <a:buFont typeface="Calibri"/>
              <a:buChar char="-"/>
            </a:pPr>
            <a:r>
              <a:rPr lang="fi-FI"/>
              <a:t>Kuaishou (0,6 miljardia käyttäjää).</a:t>
            </a:r>
            <a:endParaRPr/>
          </a:p>
          <a:p>
            <a:pPr marL="171450" lvl="0" indent="-9525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r>
              <a:rPr lang="fi-FI"/>
              <a:t>Eri ikäryhmien suosikkikanavat ovat erilaisia. Myös nais- ja mieskäyttäjillä on erilaiset mieltymykset. Lisätietoja: https://datareportal.com/reports/digital-2023-global-overview-report</a:t>
            </a:r>
            <a:endParaRPr/>
          </a:p>
        </p:txBody>
      </p:sp>
      <p:sp>
        <p:nvSpPr>
          <p:cNvPr id="193" name="Google Shape;193;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9" name="Google Shape;21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Some vs yliopistot!</a:t>
            </a:r>
            <a:endParaRPr/>
          </a:p>
        </p:txBody>
      </p:sp>
      <p:sp>
        <p:nvSpPr>
          <p:cNvPr id="220" name="Google Shape;22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3" name="Google Shape;24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244" name="Google Shape;24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4" name="Google Shape;254;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0" name="Google Shape;26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5" name="Google Shape;26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fi-FI"/>
              <a:t>https://www. socialmediaexaminer.com/13-facebook-engagement-tactics-business-page/</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1) Brändi</a:t>
            </a:r>
            <a:br>
              <a:rPr lang="fi-FI"/>
            </a:br>
            <a:r>
              <a:rPr lang="fi-FI"/>
              <a:t>- Koska sosiaalisen median käyttäjämäärät ovat suuret, se tarjoaa mahdollisuuden tavoittaa potentiaaliset asiakkaat.</a:t>
            </a:r>
            <a:br>
              <a:rPr lang="fi-FI"/>
            </a:br>
            <a:r>
              <a:rPr lang="fi-FI"/>
              <a:t>- Yritys voi inhimillistää brändiä esimerkiksi näyttämällä, miten tuotteet toimivat todellisessa elämässä (kuvat, videot).</a:t>
            </a:r>
            <a:br>
              <a:rPr lang="fi-FI"/>
            </a:br>
            <a:r>
              <a:rPr lang="fi-FI"/>
              <a:t>- Käyttäjien jakama sisältö tärkeää 🡪 kun vertaiset suosittelevat tuotetta &amp; jakavat postauksia, joissa niitä käytetään, sitä pidetään luotettavampana kuin mainontaa</a:t>
            </a:r>
            <a:br>
              <a:rPr lang="fi-FI"/>
            </a:br>
            <a:endParaRPr/>
          </a:p>
          <a:p>
            <a:pPr marL="0" lvl="0" indent="0" algn="l" rtl="0">
              <a:lnSpc>
                <a:spcPct val="100000"/>
              </a:lnSpc>
              <a:spcBef>
                <a:spcPts val="0"/>
              </a:spcBef>
              <a:spcAft>
                <a:spcPts val="0"/>
              </a:spcAft>
              <a:buSzPts val="1400"/>
              <a:buNone/>
            </a:pPr>
            <a:r>
              <a:rPr lang="fi-FI"/>
              <a:t>2) Uudet asiakkaat ja sitoutuminen nykyisiin asiakkaisiin</a:t>
            </a:r>
            <a:br>
              <a:rPr lang="fi-FI"/>
            </a:br>
            <a:r>
              <a:rPr lang="fi-FI"/>
              <a:t>- Luo liidit esim. CTA:n, klikattavan sisällön, kilpailujen, alennuskoodien avulla - Vuorovaikutus asiakkaiden kanssa - esim. kommentit, </a:t>
            </a:r>
            <a:br>
              <a:rPr lang="fi-FI"/>
            </a:br>
            <a:r>
              <a:rPr lang="fi-FI"/>
              <a:t>- SMM auttaa yritystä saamaan suoraa palautetta asiakkailta. Tärkeää reagoida ja vastata asiakkaiden kommentteihin ja saada heidät tuntemaan, että heitä kuunnellaan. Oikea sävy on tärkeä, kun viestitään asiakkaiden kanssa.  </a:t>
            </a:r>
            <a:r>
              <a:rPr lang="fi-FI" sz="1200"/>
              <a:t>Tätä SMM:n näkökohtaa kutsutaan sosiaaliseksi asiakassuhteiden hallinnaksi (social CRM).</a:t>
            </a:r>
            <a:endParaRPr/>
          </a:p>
          <a:p>
            <a:pPr marL="0" lvl="0" indent="0" algn="l" rtl="0">
              <a:lnSpc>
                <a:spcPct val="100000"/>
              </a:lnSpc>
              <a:spcBef>
                <a:spcPts val="0"/>
              </a:spcBef>
              <a:spcAft>
                <a:spcPts val="0"/>
              </a:spcAft>
              <a:buSzPts val="1400"/>
              <a:buNone/>
            </a:pPr>
            <a:endParaRPr/>
          </a:p>
          <a:p>
            <a:pPr marL="0" marR="0" lvl="0" indent="0" algn="l" rtl="0">
              <a:lnSpc>
                <a:spcPct val="100000"/>
              </a:lnSpc>
              <a:spcBef>
                <a:spcPts val="0"/>
              </a:spcBef>
              <a:spcAft>
                <a:spcPts val="0"/>
              </a:spcAft>
              <a:buClr>
                <a:schemeClr val="dk1"/>
              </a:buClr>
              <a:buSzPts val="1200"/>
              <a:buFont typeface="Calibri"/>
              <a:buNone/>
            </a:pPr>
            <a:r>
              <a:rPr lang="fi-FI"/>
              <a:t> 3) Kasvata myyntiä</a:t>
            </a:r>
            <a:br>
              <a:rPr lang="fi-FI"/>
            </a:br>
            <a:r>
              <a:rPr lang="fi-FI" b="1"/>
              <a:t>Mielenkiintoisilla, ajankohtaisilla ja merkityksellisillä </a:t>
            </a:r>
            <a:r>
              <a:rPr lang="fi-FI"/>
              <a:t>sosiaalisen median viesteillä yritys voi sitouttaa yleisönsä ja lisätä myyntiä.</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4) Liikenteen ohjaaminen verkkosivustolle</a:t>
            </a:r>
            <a:endParaRPr/>
          </a:p>
          <a:p>
            <a:pPr marL="0" marR="0" lvl="0" indent="0" algn="l" rtl="0">
              <a:lnSpc>
                <a:spcPct val="100000"/>
              </a:lnSpc>
              <a:spcBef>
                <a:spcPts val="0"/>
              </a:spcBef>
              <a:spcAft>
                <a:spcPts val="0"/>
              </a:spcAft>
              <a:buClr>
                <a:schemeClr val="dk1"/>
              </a:buClr>
              <a:buSzPts val="1200"/>
              <a:buFont typeface="Calibri"/>
              <a:buNone/>
            </a:pPr>
            <a:r>
              <a:rPr lang="fi-FI"/>
              <a:t>On tärkeää saada yleisö vierailemaan yrityksen verkkosivustolla/blogissa/verkkokaupassa, jossa yritys voi tarjota ratkaisuja heidän ongelmiinsa ja tarpeisiinsa. Mitä enemmän kävijöitä on, sitä enemmän on mahdollisuuksia saada lisää asiakkaita.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5.) Oppia lisää asiakkaista</a:t>
            </a:r>
            <a:endParaRPr/>
          </a:p>
          <a:p>
            <a:pPr marL="0" marR="0" lvl="0" indent="0" algn="l" rtl="0">
              <a:lnSpc>
                <a:spcPct val="100000"/>
              </a:lnSpc>
              <a:spcBef>
                <a:spcPts val="0"/>
              </a:spcBef>
              <a:spcAft>
                <a:spcPts val="0"/>
              </a:spcAft>
              <a:buClr>
                <a:schemeClr val="dk1"/>
              </a:buClr>
              <a:buSzPts val="1200"/>
              <a:buFont typeface="Calibri"/>
              <a:buNone/>
            </a:pPr>
            <a:r>
              <a:rPr lang="fi-FI"/>
              <a:t>Sosiaalinen media tarjoaa paljon mahdollisuuksia oppia lisää asiakkaistasi, heidän tarpeistaan ja arvoistaan.</a:t>
            </a:r>
            <a:endParaRPr/>
          </a:p>
          <a:p>
            <a:pPr marL="0" marR="0" lvl="0" indent="0" algn="l" rtl="0">
              <a:lnSpc>
                <a:spcPct val="100000"/>
              </a:lnSpc>
              <a:spcBef>
                <a:spcPts val="0"/>
              </a:spcBef>
              <a:spcAft>
                <a:spcPts val="0"/>
              </a:spcAft>
              <a:buClr>
                <a:schemeClr val="dk1"/>
              </a:buClr>
              <a:buSzPts val="1200"/>
              <a:buFont typeface="Calibri"/>
              <a:buNone/>
            </a:pPr>
            <a:r>
              <a:rPr lang="fi-FI"/>
              <a:t>Voit seurata analytiikkaa ja oppia, millaista sisältöä yleisösi arvostaa. </a:t>
            </a:r>
            <a:endParaRPr/>
          </a:p>
          <a:p>
            <a:pPr marL="0" marR="0" lvl="0" indent="0" algn="l" rtl="0">
              <a:lnSpc>
                <a:spcPct val="100000"/>
              </a:lnSpc>
              <a:spcBef>
                <a:spcPts val="0"/>
              </a:spcBef>
              <a:spcAft>
                <a:spcPts val="0"/>
              </a:spcAft>
              <a:buClr>
                <a:schemeClr val="dk1"/>
              </a:buClr>
              <a:buSzPts val="1200"/>
              <a:buFont typeface="Calibri"/>
              <a:buNone/>
            </a:pPr>
            <a:r>
              <a:rPr lang="fi-FI"/>
              <a:t>Voit keskustella yleisön kanssa esimerkiksi esittämällä kysymyksiä tai kommentteja (muista kuitenkin vastata niihin!).</a:t>
            </a:r>
            <a:endParaRPr/>
          </a:p>
          <a:p>
            <a:pPr marL="0" marR="0" lvl="0" indent="0" algn="l" rtl="0">
              <a:lnSpc>
                <a:spcPct val="100000"/>
              </a:lnSpc>
              <a:spcBef>
                <a:spcPts val="0"/>
              </a:spcBef>
              <a:spcAft>
                <a:spcPts val="0"/>
              </a:spcAft>
              <a:buClr>
                <a:schemeClr val="dk1"/>
              </a:buClr>
              <a:buSzPts val="1200"/>
              <a:buFont typeface="Calibri"/>
              <a:buNone/>
            </a:pPr>
            <a:r>
              <a:rPr lang="fi-FI"/>
              <a:t>Voit myös tutkia heidän profiilejaan ja nähdä, millaista sisältöä he itse julkaisevat ja ketä he seuraavat.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r>
              <a:rPr lang="fi-FI"/>
              <a:t>6) Asiakaspalvelun tarjoaminen</a:t>
            </a:r>
            <a:endParaRPr/>
          </a:p>
          <a:p>
            <a:pPr marL="0" marR="0" lvl="0" indent="0" algn="l" rtl="0">
              <a:lnSpc>
                <a:spcPct val="100000"/>
              </a:lnSpc>
              <a:spcBef>
                <a:spcPts val="0"/>
              </a:spcBef>
              <a:spcAft>
                <a:spcPts val="0"/>
              </a:spcAft>
              <a:buClr>
                <a:schemeClr val="dk1"/>
              </a:buClr>
              <a:buSzPts val="1200"/>
              <a:buFont typeface="Calibri"/>
              <a:buNone/>
            </a:pPr>
            <a:r>
              <a:rPr lang="fi-FI"/>
              <a:t>Sosiaalinen media tarjoaa lisäkanavia asiakaspalvelun tarjoamiseen. Saatat saada kommentteja, kysymyksiä tai mainintoja sosiaalisen median kautta - ja sinun kannattaa käyttää tämä tilaisuus vastaamiseen ja auttaa siten asiakkaitasi. Kun käytät oikeaa äänensävyä ja vastaat nopeasti, asiakkaasi tuntevat, että välität heistä. </a:t>
            </a:r>
            <a:br>
              <a:rPr lang="fi-FI"/>
            </a:br>
            <a:r>
              <a:rPr lang="fi-FI"/>
              <a:t>Voit myös käyttää sosiaalista mediaa ennakoivasti asiakaspalvelussa esimerkiksi luomalla sisältöä, joka tarjoaa vastauksia useimmin kysyttyihin kysymyksiin. </a:t>
            </a: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a:p>
          <a:p>
            <a:pPr marL="0" marR="0" lvl="0" indent="0" algn="l" rtl="0">
              <a:lnSpc>
                <a:spcPct val="100000"/>
              </a:lnSpc>
              <a:spcBef>
                <a:spcPts val="0"/>
              </a:spcBef>
              <a:spcAft>
                <a:spcPts val="0"/>
              </a:spcAft>
              <a:buClr>
                <a:schemeClr val="dk1"/>
              </a:buClr>
              <a:buSzPts val="1200"/>
              <a:buFont typeface="Calibri"/>
              <a:buNone/>
            </a:pPr>
            <a:endParaRPr sz="1200"/>
          </a:p>
          <a:p>
            <a:pPr marL="0" marR="0" lvl="0" indent="0" algn="l" rtl="0">
              <a:lnSpc>
                <a:spcPct val="100000"/>
              </a:lnSpc>
              <a:spcBef>
                <a:spcPts val="0"/>
              </a:spcBef>
              <a:spcAft>
                <a:spcPts val="0"/>
              </a:spcAft>
              <a:buClr>
                <a:schemeClr val="dk1"/>
              </a:buClr>
              <a:buSzPts val="1200"/>
              <a:buFont typeface="Calibri"/>
              <a:buNone/>
            </a:pPr>
            <a:endParaRPr sz="1200"/>
          </a:p>
        </p:txBody>
      </p:sp>
      <p:sp>
        <p:nvSpPr>
          <p:cNvPr id="266" name="Google Shape;26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3" name="Google Shape;27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PESO-malli lisätty?</a:t>
            </a:r>
            <a:endParaRPr/>
          </a:p>
        </p:txBody>
      </p:sp>
      <p:sp>
        <p:nvSpPr>
          <p:cNvPr id="274" name="Google Shape;27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g203986f2610_1_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7" name="Google Shape;287;g203986f2610_1_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8" name="Google Shape;288;g203986f2610_1_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203986f2610_1_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g203986f2610_1_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8" name="Google Shape;298;g203986f2610_1_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
        <p:cNvGrpSpPr/>
        <p:nvPr/>
      </p:nvGrpSpPr>
      <p:grpSpPr>
        <a:xfrm>
          <a:off x="0" y="0"/>
          <a:ext cx="0" cy="0"/>
          <a:chOff x="0" y="0"/>
          <a:chExt cx="0" cy="0"/>
        </a:xfrm>
      </p:grpSpPr>
      <p:sp>
        <p:nvSpPr>
          <p:cNvPr id="307" name="Google Shape;30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Sosiaalisella medialla on eri roolit asiakkaan päätöksentekomatkan eri vaiheissa.</a:t>
            </a:r>
            <a:endParaRPr/>
          </a:p>
          <a:p>
            <a:pPr marL="0" lvl="0" indent="0" algn="l" rtl="0">
              <a:lnSpc>
                <a:spcPct val="100000"/>
              </a:lnSpc>
              <a:spcBef>
                <a:spcPts val="0"/>
              </a:spcBef>
              <a:spcAft>
                <a:spcPts val="0"/>
              </a:spcAft>
              <a:buSzPts val="1400"/>
              <a:buNone/>
            </a:pPr>
            <a:endParaRPr/>
          </a:p>
          <a:p>
            <a:pPr marL="0" lvl="0" indent="0" algn="l" rtl="0">
              <a:lnSpc>
                <a:spcPct val="100000"/>
              </a:lnSpc>
              <a:spcBef>
                <a:spcPts val="0"/>
              </a:spcBef>
              <a:spcAft>
                <a:spcPts val="0"/>
              </a:spcAft>
              <a:buSzPts val="1400"/>
              <a:buNone/>
            </a:pPr>
            <a:r>
              <a:rPr lang="fi-FI"/>
              <a:t>Katso lisätietoja osoitteesta Atherton 2020 Sosiaalisen median strategia : käytännön opas sosiaalisen median markkinointiin ja asiakkaiden sitouttamiseen. </a:t>
            </a:r>
            <a:endParaRPr/>
          </a:p>
        </p:txBody>
      </p:sp>
      <p:sp>
        <p:nvSpPr>
          <p:cNvPr id="308" name="Google Shape;308;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1" name="Google Shape;351;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228600" lvl="0" indent="-228600" algn="l" rtl="0">
              <a:lnSpc>
                <a:spcPct val="100000"/>
              </a:lnSpc>
              <a:spcBef>
                <a:spcPts val="0"/>
              </a:spcBef>
              <a:spcAft>
                <a:spcPts val="0"/>
              </a:spcAft>
              <a:buClr>
                <a:schemeClr val="dk1"/>
              </a:buClr>
              <a:buSzPts val="1200"/>
              <a:buFont typeface="Calibri"/>
              <a:buAutoNum type="arabicPeriod"/>
            </a:pPr>
            <a:r>
              <a:rPr lang="fi-FI"/>
              <a:t>Muista SMART-tavoitteet</a:t>
            </a:r>
            <a:endParaRPr/>
          </a:p>
          <a:p>
            <a:pPr marL="228600" lvl="0" indent="-228600" algn="l" rtl="0">
              <a:lnSpc>
                <a:spcPct val="100000"/>
              </a:lnSpc>
              <a:spcBef>
                <a:spcPts val="0"/>
              </a:spcBef>
              <a:spcAft>
                <a:spcPts val="0"/>
              </a:spcAft>
              <a:buClr>
                <a:schemeClr val="dk1"/>
              </a:buClr>
              <a:buSzPts val="1200"/>
              <a:buFont typeface="Calibri"/>
              <a:buAutoNum type="arabicPeriod"/>
            </a:pPr>
            <a:r>
              <a:rPr lang="fi-FI"/>
              <a:t>Ketkä ovat asiakkaitasi:</a:t>
            </a:r>
            <a:endParaRPr/>
          </a:p>
          <a:p>
            <a:pPr marL="628650" lvl="1" indent="-171450" algn="l" rtl="0">
              <a:lnSpc>
                <a:spcPct val="100000"/>
              </a:lnSpc>
              <a:spcBef>
                <a:spcPts val="0"/>
              </a:spcBef>
              <a:spcAft>
                <a:spcPts val="0"/>
              </a:spcAft>
              <a:buClr>
                <a:srgbClr val="000000"/>
              </a:buClr>
              <a:buSzPts val="1200"/>
              <a:buFont typeface="Arial"/>
              <a:buChar char="•"/>
            </a:pPr>
            <a:r>
              <a:rPr lang="fi-FI" sz="1200">
                <a:solidFill>
                  <a:srgbClr val="000000"/>
                </a:solidFill>
              </a:rPr>
              <a:t>Mitä kanavia asiakkaasi käyttävät?</a:t>
            </a:r>
            <a:br>
              <a:rPr lang="fi-FI" sz="1200">
                <a:solidFill>
                  <a:srgbClr val="000000"/>
                </a:solidFill>
              </a:rPr>
            </a:br>
            <a:r>
              <a:rPr lang="fi-FI" sz="1200">
                <a:solidFill>
                  <a:srgbClr val="000000"/>
                </a:solidFill>
              </a:rPr>
              <a:t>Miten asiakkaasi käyttävät kanavaa?</a:t>
            </a:r>
            <a:br>
              <a:rPr lang="fi-FI" sz="1200">
                <a:solidFill>
                  <a:srgbClr val="000000"/>
                </a:solidFill>
              </a:rPr>
            </a:br>
            <a:r>
              <a:rPr lang="fi-FI" sz="1200">
                <a:solidFill>
                  <a:srgbClr val="000000"/>
                </a:solidFill>
              </a:rPr>
              <a:t>Mitä asiakkaasi haluavat yritykseltäsi?</a:t>
            </a:r>
            <a:br>
              <a:rPr lang="fi-FI" sz="1200">
                <a:solidFill>
                  <a:srgbClr val="000000"/>
                </a:solidFill>
              </a:rPr>
            </a:br>
            <a:r>
              <a:rPr lang="fi-FI" sz="1200">
                <a:solidFill>
                  <a:srgbClr val="000000"/>
                </a:solidFill>
              </a:rPr>
              <a:t>Mitä tietoa asiakkaat etsivät?</a:t>
            </a:r>
            <a:br>
              <a:rPr lang="fi-FI" sz="1200">
                <a:solidFill>
                  <a:srgbClr val="000000"/>
                </a:solidFill>
              </a:rPr>
            </a:br>
            <a:r>
              <a:rPr lang="fi-FI" sz="1200">
                <a:solidFill>
                  <a:srgbClr val="000000"/>
                </a:solidFill>
              </a:rPr>
              <a:t>Mistä asiakkaasi ovat kiinnostuneita?</a:t>
            </a:r>
            <a:br>
              <a:rPr lang="fi-FI" sz="1200">
                <a:solidFill>
                  <a:srgbClr val="000000"/>
                </a:solidFill>
              </a:rPr>
            </a:br>
            <a:r>
              <a:rPr lang="fi-FI" sz="1200">
                <a:solidFill>
                  <a:srgbClr val="000000"/>
                </a:solidFill>
              </a:rPr>
              <a:t>Millaisesta sisällöstä asiakkaasi pitävät?</a:t>
            </a:r>
            <a:br>
              <a:rPr lang="fi-FI" sz="1200">
                <a:solidFill>
                  <a:srgbClr val="000000"/>
                </a:solidFill>
              </a:rPr>
            </a:br>
            <a:r>
              <a:rPr lang="fi-FI" sz="1200">
                <a:solidFill>
                  <a:srgbClr val="000000"/>
                </a:solidFill>
              </a:rPr>
              <a:t>Ja ennen kaikkea – miten brändisi voi auttaa heitä heidän haasteissaan / pääsemään tavoitteisiinsa?</a:t>
            </a:r>
            <a:endParaRPr/>
          </a:p>
          <a:p>
            <a:pPr marL="457200" lvl="1" indent="0" algn="l" rtl="0">
              <a:lnSpc>
                <a:spcPct val="100000"/>
              </a:lnSpc>
              <a:spcBef>
                <a:spcPts val="0"/>
              </a:spcBef>
              <a:spcAft>
                <a:spcPts val="0"/>
              </a:spcAft>
              <a:buClr>
                <a:srgbClr val="000000"/>
              </a:buClr>
              <a:buSzPts val="1200"/>
              <a:buFont typeface="Arial"/>
              <a:buNone/>
            </a:pPr>
            <a:endParaRPr/>
          </a:p>
          <a:p>
            <a:pPr marL="628650" lvl="1" indent="-95250" algn="l" rtl="0">
              <a:lnSpc>
                <a:spcPct val="100000"/>
              </a:lnSpc>
              <a:spcBef>
                <a:spcPts val="0"/>
              </a:spcBef>
              <a:spcAft>
                <a:spcPts val="0"/>
              </a:spcAft>
              <a:buClr>
                <a:schemeClr val="dk1"/>
              </a:buClr>
              <a:buSzPts val="1200"/>
              <a:buFont typeface="Arial"/>
              <a:buNone/>
            </a:pPr>
            <a:endParaRPr sz="1200">
              <a:solidFill>
                <a:srgbClr val="000000"/>
              </a:solidFill>
            </a:endParaRPr>
          </a:p>
          <a:p>
            <a:pPr marL="0" lvl="0" indent="0" algn="l" rtl="0">
              <a:lnSpc>
                <a:spcPct val="100000"/>
              </a:lnSpc>
              <a:spcBef>
                <a:spcPts val="0"/>
              </a:spcBef>
              <a:spcAft>
                <a:spcPts val="0"/>
              </a:spcAft>
              <a:buSzPts val="1400"/>
              <a:buNone/>
            </a:pPr>
            <a:r>
              <a:rPr lang="fi-FI" sz="1200">
                <a:solidFill>
                  <a:srgbClr val="000000"/>
                </a:solidFill>
              </a:rPr>
              <a:t>3) </a:t>
            </a:r>
            <a:r>
              <a:rPr lang="fi-FI" sz="1200"/>
              <a:t>Sosiaalisen median rooli sisältömarkkinoinnin olennaisena osana on olla kanava sisällön </a:t>
            </a:r>
            <a:r>
              <a:rPr lang="fi-FI" sz="1200" i="1"/>
              <a:t>jakamiseen.</a:t>
            </a:r>
            <a:r>
              <a:rPr lang="fi-FI" sz="1200"/>
              <a:t> Eli tuoda sitä esiin (promote) ostajapersoonille.</a:t>
            </a:r>
            <a:endParaRPr sz="1200"/>
          </a:p>
          <a:p>
            <a:pPr marL="0" lvl="0" indent="0" algn="l" rtl="0">
              <a:lnSpc>
                <a:spcPct val="100000"/>
              </a:lnSpc>
              <a:spcBef>
                <a:spcPts val="600"/>
              </a:spcBef>
              <a:spcAft>
                <a:spcPts val="0"/>
              </a:spcAft>
              <a:buSzPts val="1400"/>
              <a:buNone/>
            </a:pPr>
            <a:r>
              <a:rPr lang="fi-FI" sz="1200"/>
              <a:t>Siksi on erittäin tärkeää selvittää, mitä sosiaalisen median kanavia henkilösi käyttävät.  Ja ole sitten aktiivinen näissä kanavissa.</a:t>
            </a:r>
            <a:endParaRPr/>
          </a:p>
          <a:p>
            <a:pPr marL="0" lvl="0" indent="0" algn="l" rtl="0">
              <a:lnSpc>
                <a:spcPct val="100000"/>
              </a:lnSpc>
              <a:spcBef>
                <a:spcPts val="600"/>
              </a:spcBef>
              <a:spcAft>
                <a:spcPts val="0"/>
              </a:spcAft>
              <a:buSzPts val="1400"/>
              <a:buNone/>
            </a:pPr>
            <a:endParaRPr sz="1200"/>
          </a:p>
          <a:p>
            <a:pPr marL="0" lvl="0" indent="0" algn="l" rtl="0">
              <a:lnSpc>
                <a:spcPct val="100000"/>
              </a:lnSpc>
              <a:spcBef>
                <a:spcPts val="600"/>
              </a:spcBef>
              <a:spcAft>
                <a:spcPts val="0"/>
              </a:spcAft>
              <a:buSzPts val="1400"/>
              <a:buNone/>
            </a:pPr>
            <a:r>
              <a:rPr lang="fi-FI" sz="1200"/>
              <a:t>4) Se, mitkä mittarit kuvaavat parhaiten sitä, onko kampanjasi onnistunut vai ei, riippuu siitä, mitä halusit saavuttaa. Esimerkiksi Instagram-postausten tykkäysten määrä ei välttämättä korreloi lisääntyneen myynnin kanssa. </a:t>
            </a:r>
            <a:endParaRPr/>
          </a:p>
          <a:p>
            <a:pPr marL="0" lvl="0" indent="0" algn="l" rtl="0">
              <a:lnSpc>
                <a:spcPct val="100000"/>
              </a:lnSpc>
              <a:spcBef>
                <a:spcPts val="600"/>
              </a:spcBef>
              <a:spcAft>
                <a:spcPts val="0"/>
              </a:spcAft>
              <a:buClr>
                <a:srgbClr val="000000"/>
              </a:buClr>
              <a:buSzPts val="1200"/>
              <a:buFont typeface="Arial"/>
              <a:buNone/>
            </a:pPr>
            <a:br>
              <a:rPr lang="fi-FI" sz="1200">
                <a:solidFill>
                  <a:srgbClr val="000000"/>
                </a:solidFill>
              </a:rPr>
            </a:br>
            <a:endParaRPr/>
          </a:p>
        </p:txBody>
      </p:sp>
      <p:sp>
        <p:nvSpPr>
          <p:cNvPr id="352" name="Google Shape;352;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g203986f2610_1_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64" name="Google Shape;364;g203986f2610_1_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Video havainnollistaa selkeästi eri tavoitteiden eron: kannattaako kampanjalle asettaa lisää liikennettä vai konversioita –tavoite.</a:t>
            </a:r>
            <a:endParaRPr/>
          </a:p>
        </p:txBody>
      </p:sp>
      <p:sp>
        <p:nvSpPr>
          <p:cNvPr id="369" name="Google Shape;369;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1dbfeb6607e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7" name="Google Shape;377;g1dbfeb6607e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457200" lvl="0" indent="-317500" algn="l" rtl="0">
              <a:lnSpc>
                <a:spcPct val="100000"/>
              </a:lnSpc>
              <a:spcBef>
                <a:spcPts val="0"/>
              </a:spcBef>
              <a:spcAft>
                <a:spcPts val="0"/>
              </a:spcAft>
              <a:buSzPts val="1400"/>
              <a:buAutoNum type="arabicPeriod"/>
            </a:pPr>
            <a:r>
              <a:rPr lang="fi-FI"/>
              <a:t>Ei: T puuttuu, ja myös S (mikä kasvaa? Asiakkaiden määrä, myynti?).</a:t>
            </a:r>
            <a:endParaRPr/>
          </a:p>
          <a:p>
            <a:pPr marL="457200" lvl="0" indent="-317500" algn="l" rtl="0">
              <a:lnSpc>
                <a:spcPct val="100000"/>
              </a:lnSpc>
              <a:spcBef>
                <a:spcPts val="0"/>
              </a:spcBef>
              <a:spcAft>
                <a:spcPts val="0"/>
              </a:spcAft>
              <a:buSzPts val="1400"/>
              <a:buAutoNum type="arabicPeriod"/>
            </a:pPr>
            <a:r>
              <a:rPr lang="fi-FI"/>
              <a:t>Kyllä: kaikki SMART-kriteerit täyttyvät</a:t>
            </a:r>
            <a:endParaRPr/>
          </a:p>
          <a:p>
            <a:pPr marL="457200" lvl="0" indent="-317500" algn="l" rtl="0">
              <a:lnSpc>
                <a:spcPct val="100000"/>
              </a:lnSpc>
              <a:spcBef>
                <a:spcPts val="0"/>
              </a:spcBef>
              <a:spcAft>
                <a:spcPts val="0"/>
              </a:spcAft>
              <a:buSzPts val="1400"/>
              <a:buAutoNum type="arabicPeriod"/>
            </a:pPr>
            <a:r>
              <a:rPr lang="fi-FI"/>
              <a:t>Ei: tavoite ei ole saavutettavissa. Ei ole realistista, että uusi toimija kasvaisi heti Suomen suurimmaksi.</a:t>
            </a:r>
            <a:endParaRPr/>
          </a:p>
        </p:txBody>
      </p:sp>
      <p:sp>
        <p:nvSpPr>
          <p:cNvPr id="378" name="Google Shape;378;g1dbfeb6607e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g1dbfeb6607e_0_35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5" name="Google Shape;385;g1dbfeb6607e_0_35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Esimerkki SMART-tavoitteista ja niiden onnistumisen mittaamisesta.</a:t>
            </a:r>
            <a:endParaRPr/>
          </a:p>
        </p:txBody>
      </p:sp>
      <p:sp>
        <p:nvSpPr>
          <p:cNvPr id="386" name="Google Shape;386;g1dbfeb6607e_0_35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1" name="Google Shape;391;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
        <p:nvSpPr>
          <p:cNvPr id="401" name="Google Shape;40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3761bece99_0_1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
        <p:nvSpPr>
          <p:cNvPr id="410" name="Google Shape;410;g23761bece99_0_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9" name="Google Shape;419;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p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On tärkeää pitää tavoitteet mielessä, kun luodaan sisältöä sosiaaliseen mediaan.</a:t>
            </a:r>
            <a:br>
              <a:rPr lang="fi-FI"/>
            </a:br>
            <a:r>
              <a:rPr lang="fi-FI"/>
              <a:t>Yksityishenkilöinä voimme postata vain huvin vuoksi. Kun yritys julkaisee sosiaalisessa mediassa, viesteillä pitäisi aina olla jokin tarkoitus. </a:t>
            </a:r>
            <a:endParaRPr/>
          </a:p>
          <a:p>
            <a:pPr marL="0" lvl="0" indent="0" algn="l" rtl="0">
              <a:lnSpc>
                <a:spcPct val="100000"/>
              </a:lnSpc>
              <a:spcBef>
                <a:spcPts val="0"/>
              </a:spcBef>
              <a:spcAft>
                <a:spcPts val="0"/>
              </a:spcAft>
              <a:buSzPts val="1400"/>
              <a:buNone/>
            </a:pPr>
            <a:r>
              <a:rPr lang="fi-FI"/>
              <a:t>Viestien tulisi sopia asiakkaan ostopolun eri vaiheisiin, kuten AIDA-mallissa esitetään. </a:t>
            </a:r>
            <a:endParaRPr/>
          </a:p>
        </p:txBody>
      </p:sp>
      <p:sp>
        <p:nvSpPr>
          <p:cNvPr id="425" name="Google Shape;425;p1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2" name="Google Shape;432;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33" name="Google Shape;433;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40" name="Google Shape;440;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4F81BD"/>
              </a:buClr>
              <a:buSzPts val="1000"/>
              <a:buChar char="•"/>
            </a:pPr>
            <a:r>
              <a:rPr lang="fi-FI" sz="1000" b="1" i="0" u="none" strike="noStrike" cap="none">
                <a:solidFill>
                  <a:schemeClr val="dk1"/>
                </a:solidFill>
                <a:latin typeface="Arial"/>
                <a:ea typeface="Arial"/>
                <a:cs typeface="Arial"/>
                <a:sym typeface="Arial"/>
              </a:rPr>
              <a:t>Järjestä kommenttikilpailu</a:t>
            </a:r>
            <a:endParaRPr sz="1000">
              <a:latin typeface="Arial"/>
              <a:ea typeface="Arial"/>
              <a:cs typeface="Arial"/>
              <a:sym typeface="Arial"/>
            </a:endParaRPr>
          </a:p>
          <a:p>
            <a:pPr marL="0" marR="0" lvl="0" indent="0" algn="l" rtl="0">
              <a:lnSpc>
                <a:spcPct val="90000"/>
              </a:lnSpc>
              <a:spcBef>
                <a:spcPts val="1000"/>
              </a:spcBef>
              <a:spcAft>
                <a:spcPts val="0"/>
              </a:spcAft>
              <a:buClr>
                <a:srgbClr val="4F81BD"/>
              </a:buClr>
              <a:buSzPts val="960"/>
              <a:buFont typeface="Calibri"/>
              <a:buNone/>
            </a:pPr>
            <a:r>
              <a:rPr lang="fi-FI" sz="1000" i="0" u="none" strike="noStrike" cap="none">
                <a:solidFill>
                  <a:schemeClr val="dk1"/>
                </a:solidFill>
                <a:latin typeface="Arial"/>
                <a:ea typeface="Arial"/>
                <a:cs typeface="Arial"/>
                <a:sym typeface="Arial"/>
              </a:rPr>
              <a:t>Nopea ja tehokas tapa lisätä sitoutumista on järjestää kilpailu tai arvonta esim. Facebook-sivullasi ja pyytää ihmisiä kommentoimaan viestiä osallistuakseen.</a:t>
            </a:r>
            <a:endParaRPr sz="1000" i="0" u="none" strike="noStrike" cap="none">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1120"/>
              <a:buFont typeface="Noto Sans Symbols"/>
              <a:buNone/>
            </a:pPr>
            <a:r>
              <a:rPr lang="fi-FI" sz="1000" b="1" i="0" u="none" strike="noStrike" cap="none">
                <a:solidFill>
                  <a:schemeClr val="dk1"/>
                </a:solidFill>
                <a:latin typeface="Arial"/>
                <a:ea typeface="Arial"/>
                <a:cs typeface="Arial"/>
                <a:sym typeface="Arial"/>
              </a:rPr>
              <a:t>Brändiin liittyvät kysymykset</a:t>
            </a:r>
            <a:endParaRPr sz="1000">
              <a:latin typeface="Arial"/>
              <a:ea typeface="Arial"/>
              <a:cs typeface="Arial"/>
              <a:sym typeface="Arial"/>
            </a:endParaRPr>
          </a:p>
          <a:p>
            <a:pPr marL="0" lvl="0" indent="0" algn="l" rtl="0">
              <a:lnSpc>
                <a:spcPct val="90000"/>
              </a:lnSpc>
              <a:spcBef>
                <a:spcPts val="0"/>
              </a:spcBef>
              <a:spcAft>
                <a:spcPts val="0"/>
              </a:spcAft>
              <a:buClr>
                <a:srgbClr val="F2DADA"/>
              </a:buClr>
              <a:buSzPts val="1200"/>
              <a:buFont typeface="Calibri"/>
              <a:buNone/>
            </a:pPr>
            <a:r>
              <a:rPr lang="fi-FI" sz="1000">
                <a:solidFill>
                  <a:schemeClr val="dk1"/>
                </a:solidFill>
                <a:latin typeface="Arial"/>
                <a:ea typeface="Arial"/>
                <a:cs typeface="Arial"/>
                <a:sym typeface="Arial"/>
              </a:rPr>
              <a:t>Postaukseen tulisi säännöllisesti sisällyttää brändiin</a:t>
            </a:r>
            <a:r>
              <a:rPr lang="fi-FI" sz="1000" i="0" u="none" strike="noStrike" cap="none">
                <a:solidFill>
                  <a:schemeClr val="dk1"/>
                </a:solidFill>
                <a:latin typeface="Arial"/>
                <a:ea typeface="Arial"/>
                <a:cs typeface="Arial"/>
                <a:sym typeface="Arial"/>
              </a:rPr>
              <a:t> liittyviä kysymyksiä, jotka auttavat edistämään sivun tai yrityksen tuotemerkkiä tai heijastavat sitä. </a:t>
            </a:r>
            <a:endParaRPr sz="1000" i="0" u="none" strike="noStrike" cap="none">
              <a:solidFill>
                <a:schemeClr val="dk1"/>
              </a:solidFill>
              <a:latin typeface="Arial"/>
              <a:ea typeface="Arial"/>
              <a:cs typeface="Arial"/>
              <a:sym typeface="Arial"/>
            </a:endParaRPr>
          </a:p>
          <a:p>
            <a:pPr marL="0" marR="0" lvl="0" indent="0" algn="l" rtl="0">
              <a:lnSpc>
                <a:spcPct val="90000"/>
              </a:lnSpc>
              <a:spcBef>
                <a:spcPts val="1000"/>
              </a:spcBef>
              <a:spcAft>
                <a:spcPts val="0"/>
              </a:spcAft>
              <a:buClr>
                <a:srgbClr val="F2DADA"/>
              </a:buClr>
              <a:buSzPts val="960"/>
              <a:buFont typeface="Calibri"/>
              <a:buNone/>
            </a:pPr>
            <a:r>
              <a:rPr lang="fi-FI" sz="1000" i="0" u="none" strike="noStrike" cap="none">
                <a:solidFill>
                  <a:schemeClr val="dk1"/>
                </a:solidFill>
                <a:latin typeface="Arial"/>
                <a:ea typeface="Arial"/>
                <a:cs typeface="Arial"/>
                <a:sym typeface="Arial"/>
              </a:rPr>
              <a:t>Julkaise  paljon brändiin liittyviä kysymyksiä, mutta varmista, että niiden lisäksi on yleisiä kysymyksiä, jotta niistä tulee mielenkiintoisempia ja sitouttavampia.</a:t>
            </a:r>
            <a:endParaRPr sz="1000">
              <a:latin typeface="Arial"/>
              <a:ea typeface="Arial"/>
              <a:cs typeface="Arial"/>
              <a:sym typeface="Arial"/>
            </a:endParaRPr>
          </a:p>
          <a:p>
            <a:pPr marL="0" lvl="0" indent="0" algn="l" rtl="0">
              <a:lnSpc>
                <a:spcPct val="100000"/>
              </a:lnSpc>
              <a:spcBef>
                <a:spcPts val="0"/>
              </a:spcBef>
              <a:spcAft>
                <a:spcPts val="0"/>
              </a:spcAft>
              <a:buClr>
                <a:schemeClr val="dk1"/>
              </a:buClr>
              <a:buSzPts val="1400"/>
              <a:buFont typeface="Calibri"/>
              <a:buNone/>
            </a:pPr>
            <a:r>
              <a:rPr lang="fi-FI" sz="1000" b="1">
                <a:latin typeface="Arial"/>
                <a:ea typeface="Arial"/>
                <a:cs typeface="Arial"/>
                <a:sym typeface="Arial"/>
              </a:rPr>
              <a:t>Kerää kysymyksiä kommenttien kautta </a:t>
            </a:r>
            <a:endParaRPr sz="1000">
              <a:latin typeface="Arial"/>
              <a:ea typeface="Arial"/>
              <a:cs typeface="Arial"/>
              <a:sym typeface="Arial"/>
            </a:endParaRPr>
          </a:p>
          <a:p>
            <a:pPr marL="0" lvl="0" indent="0" algn="l" rtl="0">
              <a:lnSpc>
                <a:spcPct val="100000"/>
              </a:lnSpc>
              <a:spcBef>
                <a:spcPts val="0"/>
              </a:spcBef>
              <a:spcAft>
                <a:spcPts val="0"/>
              </a:spcAft>
              <a:buClr>
                <a:schemeClr val="dk1"/>
              </a:buClr>
              <a:buSzPts val="1200"/>
              <a:buFont typeface="Calibri"/>
              <a:buNone/>
            </a:pPr>
            <a:r>
              <a:rPr lang="fi-FI" sz="1000">
                <a:latin typeface="Arial"/>
                <a:ea typeface="Arial"/>
                <a:cs typeface="Arial"/>
                <a:sym typeface="Arial"/>
              </a:rPr>
              <a:t>Yleisön rohkaiseminen kysymään kysymyksiä on hyvä tapa houkutella sitoutumista ja vastauksia. </a:t>
            </a:r>
            <a:endParaRPr sz="1000">
              <a:latin typeface="Arial"/>
              <a:ea typeface="Arial"/>
              <a:cs typeface="Arial"/>
              <a:sym typeface="Arial"/>
            </a:endParaRPr>
          </a:p>
          <a:p>
            <a:pPr marL="0" lvl="0" indent="0" algn="l" rtl="0">
              <a:lnSpc>
                <a:spcPct val="100000"/>
              </a:lnSpc>
              <a:spcBef>
                <a:spcPts val="0"/>
              </a:spcBef>
              <a:spcAft>
                <a:spcPts val="0"/>
              </a:spcAft>
              <a:buSzPts val="1400"/>
              <a:buNone/>
            </a:pPr>
            <a:r>
              <a:rPr lang="fi-FI" sz="1000">
                <a:latin typeface="Arial"/>
                <a:ea typeface="Arial"/>
                <a:cs typeface="Arial"/>
                <a:sym typeface="Arial"/>
              </a:rPr>
              <a:t>Tämä taktiikka toimii parhaiten, jos </a:t>
            </a:r>
            <a:r>
              <a:rPr lang="fi-FI" sz="1000" b="1">
                <a:latin typeface="Arial"/>
                <a:ea typeface="Arial"/>
                <a:cs typeface="Arial"/>
                <a:sym typeface="Arial"/>
              </a:rPr>
              <a:t>määrittelet kysymyksille teeman tai aiheen.  </a:t>
            </a:r>
            <a:endParaRPr sz="1000">
              <a:latin typeface="Arial"/>
              <a:ea typeface="Arial"/>
              <a:cs typeface="Arial"/>
              <a:sym typeface="Arial"/>
            </a:endParaRPr>
          </a:p>
          <a:p>
            <a:pPr marL="0" lvl="0" indent="0" algn="l" rtl="0">
              <a:lnSpc>
                <a:spcPct val="100000"/>
              </a:lnSpc>
              <a:spcBef>
                <a:spcPts val="0"/>
              </a:spcBef>
              <a:spcAft>
                <a:spcPts val="0"/>
              </a:spcAft>
              <a:buSzPts val="1400"/>
              <a:buNone/>
            </a:pPr>
            <a:r>
              <a:rPr lang="fi-FI" sz="1000" b="1">
                <a:latin typeface="Arial"/>
                <a:ea typeface="Arial"/>
                <a:cs typeface="Arial"/>
                <a:sym typeface="Arial"/>
              </a:rPr>
              <a:t>Jaa vastaukset sivullasi </a:t>
            </a:r>
            <a:r>
              <a:rPr lang="fi-FI" sz="1000">
                <a:latin typeface="Arial"/>
                <a:ea typeface="Arial"/>
                <a:cs typeface="Arial"/>
                <a:sym typeface="Arial"/>
              </a:rPr>
              <a:t>videona tai kirjallisesti tai </a:t>
            </a:r>
            <a:r>
              <a:rPr lang="fi-FI" sz="1000" b="1">
                <a:latin typeface="Arial"/>
                <a:ea typeface="Arial"/>
                <a:cs typeface="Arial"/>
                <a:sym typeface="Arial"/>
              </a:rPr>
              <a:t>vastaa kysymyksiin Facebook Live -lähetyksessä, jotta </a:t>
            </a:r>
            <a:r>
              <a:rPr lang="fi-FI" sz="1000">
                <a:latin typeface="Arial"/>
                <a:ea typeface="Arial"/>
                <a:cs typeface="Arial"/>
                <a:sym typeface="Arial"/>
              </a:rPr>
              <a:t>sitoutuminen lisääntyy entisestään.</a:t>
            </a:r>
            <a:endParaRPr sz="1000">
              <a:latin typeface="Arial"/>
              <a:ea typeface="Arial"/>
              <a:cs typeface="Arial"/>
              <a:sym typeface="Arial"/>
            </a:endParaRPr>
          </a:p>
          <a:p>
            <a:pPr marL="0" lvl="0" indent="0" algn="l" rtl="0">
              <a:lnSpc>
                <a:spcPct val="100000"/>
              </a:lnSpc>
              <a:spcBef>
                <a:spcPts val="0"/>
              </a:spcBef>
              <a:spcAft>
                <a:spcPts val="0"/>
              </a:spcAft>
              <a:buSzPts val="1400"/>
              <a:buNone/>
            </a:pPr>
            <a:r>
              <a:rPr lang="fi-FI" sz="1000" b="1">
                <a:latin typeface="Arial"/>
                <a:ea typeface="Arial"/>
                <a:cs typeface="Arial"/>
                <a:sym typeface="Arial"/>
              </a:rPr>
              <a:t>Jaa kehuja fanien ja asiakkaiden luomalle sisällölle </a:t>
            </a:r>
            <a:r>
              <a:rPr lang="fi-FI" sz="1000">
                <a:latin typeface="Arial"/>
                <a:ea typeface="Arial"/>
                <a:cs typeface="Arial"/>
                <a:sym typeface="Arial"/>
              </a:rPr>
              <a:t>Fanien lähettämien tai julkaisemien kuvien tai sisällön jakaminen on hyvä tapa osoittaa, kuinka paljon yhteisöllesi ja asiakkaillesi on merkitystä. Muista kuitenkin </a:t>
            </a:r>
            <a:r>
              <a:rPr lang="fi-FI" sz="1000" b="1">
                <a:latin typeface="Arial"/>
                <a:ea typeface="Arial"/>
                <a:cs typeface="Arial"/>
                <a:sym typeface="Arial"/>
              </a:rPr>
              <a:t>kysyä lupa </a:t>
            </a:r>
            <a:r>
              <a:rPr lang="fi-FI" sz="1000">
                <a:latin typeface="Arial"/>
                <a:ea typeface="Arial"/>
                <a:cs typeface="Arial"/>
                <a:sym typeface="Arial"/>
              </a:rPr>
              <a:t>ja </a:t>
            </a:r>
            <a:r>
              <a:rPr lang="fi-FI" sz="1000" b="1">
                <a:latin typeface="Arial"/>
                <a:ea typeface="Arial"/>
                <a:cs typeface="Arial"/>
                <a:sym typeface="Arial"/>
              </a:rPr>
              <a:t>mainita tekijä</a:t>
            </a:r>
            <a:r>
              <a:rPr lang="fi-FI" sz="1000">
                <a:latin typeface="Arial"/>
                <a:ea typeface="Arial"/>
                <a:cs typeface="Arial"/>
                <a:sym typeface="Arial"/>
              </a:rPr>
              <a:t>.</a:t>
            </a:r>
            <a:endParaRPr sz="100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a:latin typeface="Arial"/>
                <a:ea typeface="Arial"/>
                <a:cs typeface="Arial"/>
                <a:sym typeface="Arial"/>
              </a:rPr>
              <a:t>Pyydä yleisöltä palautetta. </a:t>
            </a:r>
            <a:r>
              <a:rPr lang="fi-FI" sz="1000" i="0" u="none" strike="noStrike" cap="none">
                <a:solidFill>
                  <a:schemeClr val="dk1"/>
                </a:solidFill>
                <a:latin typeface="Arial"/>
                <a:ea typeface="Arial"/>
                <a:cs typeface="Arial"/>
                <a:sym typeface="Arial"/>
              </a:rPr>
              <a:t>Ihmiset rakastavat sitä, että heidät otetaan mukaan ja että he tuntevat olevansa tärkeitä. Miten voisit hyödyntää tätä inhimillistä ominaisuutta paremmin kuin pyytämällä yleisöltä palautetta tai apua yritystäsi koskevien valintojen tekemisessä?  Tämä taktiikka voi tehdä ihmeitä sitoutumisen lisäämisessä.</a:t>
            </a:r>
            <a:endParaRPr sz="100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a:solidFill>
                  <a:schemeClr val="dk1"/>
                </a:solidFill>
                <a:latin typeface="Arial"/>
                <a:ea typeface="Arial"/>
                <a:cs typeface="Arial"/>
                <a:sym typeface="Arial"/>
              </a:rPr>
              <a:t>Ennakoi yhteisön tarpeet. </a:t>
            </a:r>
            <a:r>
              <a:rPr lang="fi-FI" sz="1000" i="0" u="none" strike="noStrike" cap="none">
                <a:solidFill>
                  <a:schemeClr val="dk1"/>
                </a:solidFill>
                <a:latin typeface="Arial"/>
                <a:ea typeface="Arial"/>
                <a:cs typeface="Arial"/>
                <a:sym typeface="Arial"/>
              </a:rPr>
              <a:t>Yleisösi haluaman ja hyödylliseksi kokeman tiedon tarjoaminen houkuttelee kommentteja ja jakoja, ja se on myös </a:t>
            </a:r>
            <a:r>
              <a:rPr lang="fi-FI" sz="1000" i="1" u="none" strike="noStrike" cap="none">
                <a:solidFill>
                  <a:schemeClr val="dk1"/>
                </a:solidFill>
                <a:latin typeface="Arial"/>
                <a:ea typeface="Arial"/>
                <a:cs typeface="Arial"/>
                <a:sym typeface="Arial"/>
              </a:rPr>
              <a:t>kolmanneksi yleisin syy siihen, miksi kuluttajat päättävät ostaa yritykseltä</a:t>
            </a:r>
            <a:r>
              <a:rPr lang="fi-FI" sz="1000" i="0" u="none" strike="noStrike" cap="none">
                <a:solidFill>
                  <a:schemeClr val="dk1"/>
                </a:solidFill>
                <a:latin typeface="Arial"/>
                <a:ea typeface="Arial"/>
                <a:cs typeface="Arial"/>
                <a:sym typeface="Arial"/>
              </a:rPr>
              <a:t>. Mitä paremmin tunnet ja ymmärrät ihmiset, joita haluat houkutella ja joiden kanssa haluat olla vuorovaikutuksessa, sitä helpompi on jakaa tietoa, jota he arvostavat.  Äläkä luule, että sinun on luotava kaikki tieto itse. Voit saada suurta sitoutumista myös jakamalla muiden luomaa sisältöä!</a:t>
            </a:r>
            <a:endParaRPr sz="1000">
              <a:latin typeface="Arial"/>
              <a:ea typeface="Arial"/>
              <a:cs typeface="Arial"/>
              <a:sym typeface="Arial"/>
            </a:endParaRPr>
          </a:p>
          <a:p>
            <a:pPr marL="0" marR="0" lvl="0" indent="0" algn="l" rtl="0">
              <a:lnSpc>
                <a:spcPct val="100000"/>
              </a:lnSpc>
              <a:spcBef>
                <a:spcPts val="1000"/>
              </a:spcBef>
              <a:spcAft>
                <a:spcPts val="0"/>
              </a:spcAft>
              <a:buClr>
                <a:srgbClr val="E5B8B7"/>
              </a:buClr>
              <a:buSzPts val="960"/>
              <a:buFont typeface="Noto Sans Symbols"/>
              <a:buNone/>
            </a:pPr>
            <a:r>
              <a:rPr lang="fi-FI" sz="1000" b="1" i="0" u="none" strike="noStrike" cap="none">
                <a:solidFill>
                  <a:schemeClr val="dk1"/>
                </a:solidFill>
                <a:latin typeface="Arial"/>
                <a:ea typeface="Arial"/>
                <a:cs typeface="Arial"/>
                <a:sym typeface="Arial"/>
              </a:rPr>
              <a:t>Hyödynnä ajankohtaiset asiat. </a:t>
            </a:r>
            <a:r>
              <a:rPr lang="fi-FI" sz="1000" i="0" u="none" strike="noStrike" cap="none">
                <a:solidFill>
                  <a:schemeClr val="dk1"/>
                </a:solidFill>
                <a:latin typeface="Arial"/>
                <a:ea typeface="Arial"/>
                <a:cs typeface="Arial"/>
                <a:sym typeface="Arial"/>
              </a:rPr>
              <a:t>Jaa viestejä, joissa käsitellään yleisösi maailmassa tapahtuvia asioita, se on loistava tapa herättää reaktioita.  Näin voit osallistua keskusteluihin, joita ihmiset jo käyvät, ja läsnäolostasi tulee enemmänkin ystävän kuin myymään pyrkivän tahon kaltainen. Ja ihmiset reagoivat paljon paremmin ystäviin kuin myyjiin. Kaikki yritykset puhuvat sesongeista jokaisessa markkinointikalenterissa. Jos haluat todella erottua muista, luo viestejä, jotka ovat linjassa sellaisten uutisten kanssa, joista tiedät yleisösi välittävän tai jotka vaikuttavat heihin.</a:t>
            </a:r>
            <a:endParaRPr sz="1000">
              <a:latin typeface="Arial"/>
              <a:ea typeface="Arial"/>
              <a:cs typeface="Arial"/>
              <a:sym typeface="Arial"/>
            </a:endParaRPr>
          </a:p>
          <a:p>
            <a:pPr marL="0" marR="0" lvl="0" indent="0" algn="l" rtl="0">
              <a:lnSpc>
                <a:spcPct val="100000"/>
              </a:lnSpc>
              <a:spcBef>
                <a:spcPts val="1000"/>
              </a:spcBef>
              <a:spcAft>
                <a:spcPts val="0"/>
              </a:spcAft>
              <a:buClr>
                <a:srgbClr val="F2DADA"/>
              </a:buClr>
              <a:buSzPts val="960"/>
              <a:buFont typeface="Noto Sans Symbols"/>
              <a:buNone/>
            </a:pPr>
            <a:r>
              <a:rPr lang="fi-FI" sz="1000" b="1" i="0" u="none" strike="noStrike" cap="none">
                <a:solidFill>
                  <a:schemeClr val="dk1"/>
                </a:solidFill>
                <a:latin typeface="Arial"/>
                <a:ea typeface="Arial"/>
                <a:cs typeface="Arial"/>
                <a:sym typeface="Arial"/>
              </a:rPr>
              <a:t>Puhu yhteisöllisestä osallistumisesta yrityksesi ulkopuolelta. </a:t>
            </a:r>
            <a:r>
              <a:rPr lang="fi-FI" sz="1000" i="0" u="none" strike="noStrike" cap="none">
                <a:solidFill>
                  <a:schemeClr val="dk1"/>
                </a:solidFill>
                <a:latin typeface="Arial"/>
                <a:ea typeface="Arial"/>
                <a:cs typeface="Arial"/>
                <a:sym typeface="Arial"/>
              </a:rPr>
              <a:t>Ihmiset rakastavat yrityksiä, jotka edustavat muutakin kuin pelkkää rahaa. Jaa päivityksiä tukemistasi voittoa tavoittelemattomista järjestöistä, varainkeruutoiminnasta, johon olet mukana yrityksenä, tai yhteisöprojekteista, joiden parissa työskentelet.</a:t>
            </a:r>
            <a:endParaRPr sz="1000">
              <a:latin typeface="Arial"/>
              <a:ea typeface="Arial"/>
              <a:cs typeface="Arial"/>
              <a:sym typeface="Arial"/>
            </a:endParaRPr>
          </a:p>
          <a:p>
            <a:pPr marL="0" marR="0" lvl="0" indent="0" algn="l" rtl="0">
              <a:lnSpc>
                <a:spcPct val="100000"/>
              </a:lnSpc>
              <a:spcBef>
                <a:spcPts val="1000"/>
              </a:spcBef>
              <a:spcAft>
                <a:spcPts val="0"/>
              </a:spcAft>
              <a:buClr>
                <a:srgbClr val="4F81BD"/>
              </a:buClr>
              <a:buSzPts val="960"/>
              <a:buFont typeface="Noto Sans Symbols"/>
              <a:buNone/>
            </a:pPr>
            <a:r>
              <a:rPr lang="fi-FI" sz="1000" b="1" i="0" u="none" strike="noStrike" cap="none">
                <a:solidFill>
                  <a:schemeClr val="dk1"/>
                </a:solidFill>
                <a:latin typeface="Arial"/>
                <a:ea typeface="Arial"/>
                <a:cs typeface="Arial"/>
                <a:sym typeface="Arial"/>
              </a:rPr>
              <a:t>Pidä livelähetys</a:t>
            </a:r>
            <a:r>
              <a:rPr lang="fi-FI" sz="1000" i="0" u="none" strike="noStrike" cap="none">
                <a:solidFill>
                  <a:schemeClr val="dk1"/>
                </a:solidFill>
                <a:latin typeface="Arial"/>
                <a:ea typeface="Arial"/>
                <a:cs typeface="Arial"/>
                <a:sym typeface="Arial"/>
              </a:rPr>
              <a:t>. Yksi nopeimmista tavoista lisätä sitoutumista on pitää livelähetys sivullasi.  BuzzSumon tutkimuksen mukaan Facebook Live -videoiden tulisi olla vähintään 12 minuuttia pitkiä, jotta sitoutuminen olisi mahdollisimman suurta. Varmista, että mainostat liveäsi etukäteen, jotta sitoutuminen on mahdollisimman suurta. Jos yleisösi ei tiedä, että olet suorassa lähetyksessä, he eivät liity suoratoistoon ja menetät tilaisuuden sitouttaa heidät.  Facebookin mukaan livevideot saavat keskimäärin kuusi kertaa enemmän vuorovaikutusta kuin tavalliset videot. Yli puolet brändeistä julkaisee säännöllisesti Instagram-tarinoita. Lisäämällä tarinoita käyttäjien aika Instagramissa lisääntyi lähes 28 minuutilla</a:t>
            </a:r>
            <a:endParaRPr sz="1000">
              <a:latin typeface="Arial"/>
              <a:ea typeface="Arial"/>
              <a:cs typeface="Arial"/>
              <a:sym typeface="Arial"/>
            </a:endParaRPr>
          </a:p>
        </p:txBody>
      </p:sp>
      <p:sp>
        <p:nvSpPr>
          <p:cNvPr id="441" name="Google Shape;441;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fi-FI"/>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1dbfeb6607e_0_48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g1dbfeb6607e_0_48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4F81BD"/>
              </a:buClr>
              <a:buSzPts val="1600"/>
              <a:buFont typeface="Noto Sans Symbols"/>
              <a:buNone/>
            </a:pPr>
            <a:r>
              <a:rPr lang="fi-FI" sz="1100">
                <a:latin typeface="Arial"/>
                <a:ea typeface="Arial"/>
                <a:cs typeface="Arial"/>
                <a:sym typeface="Arial"/>
              </a:rPr>
              <a:t>Kukaan ei halua tulla ravintolaan, jossa on vain yhdenlaista ruokaa. </a:t>
            </a:r>
            <a:r>
              <a:rPr lang="fi-FI" sz="1100" b="1">
                <a:latin typeface="Arial"/>
                <a:ea typeface="Arial"/>
                <a:cs typeface="Arial"/>
                <a:sym typeface="Arial"/>
              </a:rPr>
              <a:t>Varmista, että sisältösi ei ole tylsää ja että se on vaihtelevaa </a:t>
            </a:r>
            <a:r>
              <a:rPr lang="fi-FI" sz="1100">
                <a:latin typeface="Arial"/>
                <a:ea typeface="Arial"/>
                <a:cs typeface="Arial"/>
                <a:sym typeface="Arial"/>
              </a:rPr>
              <a:t>ilman, että eksyt liian kauas tarkoituksestasi.</a:t>
            </a:r>
            <a:endParaRPr sz="1100" b="1">
              <a:latin typeface="Arial"/>
              <a:ea typeface="Arial"/>
              <a:cs typeface="Arial"/>
              <a:sym typeface="Arial"/>
            </a:endParaRPr>
          </a:p>
          <a:p>
            <a:pPr marL="0" lvl="0" indent="0" algn="l" rtl="0">
              <a:lnSpc>
                <a:spcPct val="100000"/>
              </a:lnSpc>
              <a:spcBef>
                <a:spcPts val="1000"/>
              </a:spcBef>
              <a:spcAft>
                <a:spcPts val="0"/>
              </a:spcAft>
              <a:buClr>
                <a:srgbClr val="4F81BD"/>
              </a:buClr>
              <a:buSzPts val="1600"/>
              <a:buFont typeface="Noto Sans Symbols"/>
              <a:buNone/>
            </a:pPr>
            <a:r>
              <a:rPr lang="fi-FI" sz="1100">
                <a:latin typeface="Arial"/>
                <a:ea typeface="Arial"/>
                <a:cs typeface="Arial"/>
                <a:sym typeface="Arial"/>
              </a:rPr>
              <a:t>Kokeile sosiaalisen median sisältötyyppien sekoittamista, jotta syötteesi pysyy tuoreena.</a:t>
            </a:r>
            <a:endParaRPr sz="1100">
              <a:latin typeface="Arial"/>
              <a:ea typeface="Arial"/>
              <a:cs typeface="Arial"/>
              <a:sym typeface="Arial"/>
            </a:endParaRPr>
          </a:p>
        </p:txBody>
      </p:sp>
      <p:sp>
        <p:nvSpPr>
          <p:cNvPr id="451" name="Google Shape;451;g1dbfeb6607e_0_48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sz="1100">
                <a:latin typeface="Arial"/>
                <a:ea typeface="Arial"/>
                <a:cs typeface="Arial"/>
                <a:sym typeface="Arial"/>
              </a:rPr>
              <a:t>Sosiaalisen median julkaisutiheydestä on paljon erilaisia mielipiteitä.</a:t>
            </a:r>
            <a:endParaRPr sz="1100">
              <a:latin typeface="Arial"/>
              <a:ea typeface="Arial"/>
              <a:cs typeface="Arial"/>
              <a:sym typeface="Arial"/>
            </a:endParaRPr>
          </a:p>
          <a:p>
            <a:pPr marL="0" lvl="0" indent="0" algn="l" rtl="0">
              <a:lnSpc>
                <a:spcPct val="100000"/>
              </a:lnSpc>
              <a:spcBef>
                <a:spcPts val="0"/>
              </a:spcBef>
              <a:spcAft>
                <a:spcPts val="0"/>
              </a:spcAft>
              <a:buSzPts val="1400"/>
              <a:buNone/>
            </a:pPr>
            <a:r>
              <a:rPr lang="fi-FI" sz="1100">
                <a:latin typeface="Arial"/>
                <a:ea typeface="Arial"/>
                <a:cs typeface="Arial"/>
                <a:sym typeface="Arial"/>
              </a:rPr>
              <a:t>Todellisuudessa yritykset ovat erilaisia, joten on vaikea antaa yhtä ainoaa sääntöä julkaisutiheydestä. Monikansallisessa yrityksessä saattaa olla useita työntekijöitä, jotka keskittyvät pelkästään sosiaaliseen mediaan, kun taas pienessä yrityksessä sama henkilö vastaa kaikista markkinointi- ja viestintätehtävistä. </a:t>
            </a: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59" name="Google Shape;459;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23761bece99_0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sz="1100">
              <a:latin typeface="Arial"/>
              <a:ea typeface="Arial"/>
              <a:cs typeface="Arial"/>
              <a:sym typeface="Arial"/>
            </a:endParaRPr>
          </a:p>
          <a:p>
            <a:pPr marL="0" lvl="0" indent="0" algn="l" rtl="0">
              <a:lnSpc>
                <a:spcPct val="100000"/>
              </a:lnSpc>
              <a:spcBef>
                <a:spcPts val="0"/>
              </a:spcBef>
              <a:spcAft>
                <a:spcPts val="0"/>
              </a:spcAft>
              <a:buSzPts val="1400"/>
              <a:buNone/>
            </a:pPr>
            <a:endParaRPr sz="1100">
              <a:latin typeface="Arial"/>
              <a:ea typeface="Arial"/>
              <a:cs typeface="Arial"/>
              <a:sym typeface="Arial"/>
            </a:endParaRPr>
          </a:p>
        </p:txBody>
      </p:sp>
      <p:sp>
        <p:nvSpPr>
          <p:cNvPr id="471" name="Google Shape;471;g23761bece99_0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6" name="Google Shape;47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1" name="Google Shape;48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86" name="Google Shape;48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Tämä tehtävä voidaan tehdä joko yksilö- tai ryhmätyönä. </a:t>
            </a:r>
            <a:endParaRPr/>
          </a:p>
          <a:p>
            <a:pPr marL="0" lvl="0" indent="0" algn="l" rtl="0">
              <a:lnSpc>
                <a:spcPct val="100000"/>
              </a:lnSpc>
              <a:spcBef>
                <a:spcPts val="0"/>
              </a:spcBef>
              <a:spcAft>
                <a:spcPts val="0"/>
              </a:spcAft>
              <a:buSzPts val="1400"/>
              <a:buNone/>
            </a:pPr>
            <a:endParaRPr/>
          </a:p>
        </p:txBody>
      </p:sp>
      <p:sp>
        <p:nvSpPr>
          <p:cNvPr id="492" name="Google Shape;492;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98" name="Google Shape;49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1d69cf9fdf8_0_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4" name="Google Shape;504;g1d69cf9fdf8_0_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fi-FI"/>
              <a:t>kanavien perustelu: yrityksen tulisi valita kanavat, joita sen ostajapersoonat käyttävät.</a:t>
            </a:r>
            <a:endParaRPr/>
          </a:p>
        </p:txBody>
      </p:sp>
      <p:sp>
        <p:nvSpPr>
          <p:cNvPr id="505" name="Google Shape;505;g1d69cf9fdf8_0_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400"/>
              <a:buFont typeface="Arial"/>
              <a:buNone/>
            </a:pPr>
            <a:fld id="{00000000-1234-1234-1234-123412341234}" type="slidenum">
              <a:rPr lang="fi-FI"/>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9"/>
        <p:cNvGrpSpPr/>
        <p:nvPr/>
      </p:nvGrpSpPr>
      <p:grpSpPr>
        <a:xfrm>
          <a:off x="0" y="0"/>
          <a:ext cx="0" cy="0"/>
          <a:chOff x="0" y="0"/>
          <a:chExt cx="0" cy="0"/>
        </a:xfrm>
      </p:grpSpPr>
      <p:sp>
        <p:nvSpPr>
          <p:cNvPr id="510" name="Google Shape;510;g27923be65f8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1" name="Google Shape;511;g27923be65f8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512" name="Google Shape;512;g27923be65f8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Clr>
                <a:srgbClr val="000000"/>
              </a:buClr>
              <a:buSzPts val="1200"/>
              <a:buFont typeface="Arial"/>
              <a:buNone/>
            </a:pPr>
            <a:fld id="{00000000-1234-1234-1234-123412341234}" type="slidenum">
              <a:rPr lang="fi-FI"/>
              <a:t>38</a:t>
            </a:fld>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12"/>
        <p:cNvGrpSpPr/>
        <p:nvPr/>
      </p:nvGrpSpPr>
      <p:grpSpPr>
        <a:xfrm>
          <a:off x="0" y="0"/>
          <a:ext cx="0" cy="0"/>
          <a:chOff x="0" y="0"/>
          <a:chExt cx="0" cy="0"/>
        </a:xfrm>
      </p:grpSpPr>
      <p:sp>
        <p:nvSpPr>
          <p:cNvPr id="13" name="Google Shape;13;p20"/>
          <p:cNvSpPr txBox="1">
            <a:spLocks noGrp="1"/>
          </p:cNvSpPr>
          <p:nvPr>
            <p:ph type="ctrTitle"/>
          </p:nvPr>
        </p:nvSpPr>
        <p:spPr>
          <a:xfrm>
            <a:off x="851519" y="2656924"/>
            <a:ext cx="7945211" cy="2512558"/>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7200"/>
              <a:buFont typeface="Arial"/>
              <a:buNone/>
              <a:defRPr sz="72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4" name="Google Shape;14;p20"/>
          <p:cNvCxnSpPr/>
          <p:nvPr/>
        </p:nvCxnSpPr>
        <p:spPr>
          <a:xfrm rot="10800000">
            <a:off x="851519" y="2074271"/>
            <a:ext cx="576228" cy="0"/>
          </a:xfrm>
          <a:prstGeom prst="straightConnector1">
            <a:avLst/>
          </a:prstGeom>
          <a:noFill/>
          <a:ln w="15875" cap="flat" cmpd="sng">
            <a:solidFill>
              <a:srgbClr val="11AA81"/>
            </a:solidFill>
            <a:prstDash val="solid"/>
            <a:miter lim="800000"/>
            <a:headEnd type="none" w="sm" len="sm"/>
            <a:tailEnd type="none" w="sm" len="sm"/>
          </a:ln>
        </p:spPr>
      </p:cxnSp>
      <p:pic>
        <p:nvPicPr>
          <p:cNvPr id="15" name="Google Shape;15;p2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27999" y="623199"/>
            <a:ext cx="2958477" cy="1098780"/>
          </a:xfrm>
          <a:prstGeom prst="rect">
            <a:avLst/>
          </a:prstGeom>
          <a:noFill/>
          <a:ln>
            <a:noFill/>
          </a:ln>
        </p:spPr>
      </p:pic>
      <p:sp>
        <p:nvSpPr>
          <p:cNvPr id="16" name="Google Shape;16;p2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7" name="Google Shape;17;p20"/>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433192" y="6037499"/>
            <a:ext cx="2650539" cy="586800"/>
          </a:xfrm>
          <a:prstGeom prst="rect">
            <a:avLst/>
          </a:prstGeom>
          <a:noFill/>
          <a:ln>
            <a:noFill/>
          </a:ln>
        </p:spPr>
      </p:pic>
      <p:pic>
        <p:nvPicPr>
          <p:cNvPr id="18" name="Google Shape;18;p2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9" name="Google Shape;19;p2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20" name="Google Shape;20;p20"/>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21" name="Google Shape;21;p20"/>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32"/>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24" name="Google Shape;24;p3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2"/>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32"/>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3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8"/>
        <p:cNvGrpSpPr/>
        <p:nvPr/>
      </p:nvGrpSpPr>
      <p:grpSpPr>
        <a:xfrm>
          <a:off x="0" y="0"/>
          <a:ext cx="0" cy="0"/>
          <a:chOff x="0" y="0"/>
          <a:chExt cx="0" cy="0"/>
        </a:xfrm>
      </p:grpSpPr>
      <p:sp>
        <p:nvSpPr>
          <p:cNvPr id="29" name="Google Shape;29;p33"/>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33"/>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 name="Google Shape;31;p33"/>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32" name="Google Shape;32;p3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33" name="Google Shape;33;p3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34" name="Google Shape;34;p3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35" name="Google Shape;35;p33"/>
          <p:cNvPicPr preferRelativeResize="0"/>
          <p:nvPr/>
        </p:nvPicPr>
        <p:blipFill rotWithShape="1">
          <a:blip r:embed="rId6"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pic>
        <p:nvPicPr>
          <p:cNvPr id="36" name="Google Shape;36;p3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cxnSp>
        <p:nvCxnSpPr>
          <p:cNvPr id="37" name="Google Shape;37;p33"/>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38" name="Google Shape;38;p3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123"/>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pic>
        <p:nvPicPr>
          <p:cNvPr id="41" name="Google Shape;41;p12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2" name="Google Shape;42;p12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3"/>
        <p:cNvGrpSpPr/>
        <p:nvPr/>
      </p:nvGrpSpPr>
      <p:grpSpPr>
        <a:xfrm>
          <a:off x="0" y="0"/>
          <a:ext cx="0" cy="0"/>
          <a:chOff x="0" y="0"/>
          <a:chExt cx="0" cy="0"/>
        </a:xfrm>
      </p:grpSpPr>
      <p:pic>
        <p:nvPicPr>
          <p:cNvPr id="44" name="Google Shape;44;p12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sp>
        <p:nvSpPr>
          <p:cNvPr id="45" name="Google Shape;45;p124"/>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24"/>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47" name="Google Shape;47;p12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48" name="Google Shape;48;p12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9"/>
        <p:cNvGrpSpPr/>
        <p:nvPr/>
      </p:nvGrpSpPr>
      <p:grpSpPr>
        <a:xfrm>
          <a:off x="0" y="0"/>
          <a:ext cx="0" cy="0"/>
          <a:chOff x="0" y="0"/>
          <a:chExt cx="0" cy="0"/>
        </a:xfrm>
      </p:grpSpPr>
      <p:pic>
        <p:nvPicPr>
          <p:cNvPr id="50" name="Google Shape;50;p125"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7944186" y="2718433"/>
            <a:ext cx="5007393" cy="4583038"/>
          </a:xfrm>
          <a:prstGeom prst="rect">
            <a:avLst/>
          </a:prstGeom>
          <a:noFill/>
          <a:ln>
            <a:noFill/>
          </a:ln>
        </p:spPr>
      </p:pic>
      <p:pic>
        <p:nvPicPr>
          <p:cNvPr id="51" name="Google Shape;51;p12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166418" y="270125"/>
            <a:ext cx="1698957" cy="651223"/>
          </a:xfrm>
          <a:prstGeom prst="rect">
            <a:avLst/>
          </a:prstGeom>
          <a:noFill/>
          <a:ln>
            <a:noFill/>
          </a:ln>
        </p:spPr>
      </p:pic>
      <p:sp>
        <p:nvSpPr>
          <p:cNvPr id="52" name="Google Shape;52;p1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25"/>
          <p:cNvSpPr txBox="1">
            <a:spLocks noGrp="1"/>
          </p:cNvSpPr>
          <p:nvPr>
            <p:ph type="body" idx="1"/>
          </p:nvPr>
        </p:nvSpPr>
        <p:spPr>
          <a:xfrm>
            <a:off x="838200" y="1825623"/>
            <a:ext cx="10515600" cy="367329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4" name="Google Shape;54;p125"/>
          <p:cNvPicPr preferRelativeResize="0"/>
          <p:nvPr/>
        </p:nvPicPr>
        <p:blipFill rotWithShape="1">
          <a:blip r:embed="rId4">
            <a:alphaModFix/>
          </a:blip>
          <a:srcRect/>
          <a:stretch/>
        </p:blipFill>
        <p:spPr>
          <a:xfrm>
            <a:off x="-111760" y="6526662"/>
            <a:ext cx="12405360" cy="507896"/>
          </a:xfrm>
          <a:prstGeom prst="rect">
            <a:avLst/>
          </a:prstGeom>
          <a:noFill/>
          <a:ln>
            <a:noFill/>
          </a:ln>
        </p:spPr>
      </p:pic>
      <p:pic>
        <p:nvPicPr>
          <p:cNvPr id="55" name="Google Shape;55;p12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56"/>
        <p:cNvGrpSpPr/>
        <p:nvPr/>
      </p:nvGrpSpPr>
      <p:grpSpPr>
        <a:xfrm>
          <a:off x="0" y="0"/>
          <a:ext cx="0" cy="0"/>
          <a:chOff x="0" y="0"/>
          <a:chExt cx="0" cy="0"/>
        </a:xfrm>
      </p:grpSpPr>
      <p:sp>
        <p:nvSpPr>
          <p:cNvPr id="57" name="Google Shape;57;p126"/>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8" name="Google Shape;58;p126"/>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9" name="Google Shape;59;p126"/>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60" name="Google Shape;60;p126"/>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61" name="Google Shape;61;p12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62" name="Google Shape;62;p126"/>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63"/>
        <p:cNvGrpSpPr/>
        <p:nvPr/>
      </p:nvGrpSpPr>
      <p:grpSpPr>
        <a:xfrm>
          <a:off x="0" y="0"/>
          <a:ext cx="0" cy="0"/>
          <a:chOff x="0" y="0"/>
          <a:chExt cx="0" cy="0"/>
        </a:xfrm>
      </p:grpSpPr>
      <p:sp>
        <p:nvSpPr>
          <p:cNvPr id="64" name="Google Shape;64;p127"/>
          <p:cNvSpPr/>
          <p:nvPr/>
        </p:nvSpPr>
        <p:spPr>
          <a:xfrm rot="10800000" flipH="1">
            <a:off x="0" y="5915608"/>
            <a:ext cx="12192000" cy="104332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65" name="Google Shape;65;p127"/>
          <p:cNvPicPr preferRelativeResize="0"/>
          <p:nvPr/>
        </p:nvPicPr>
        <p:blipFill rotWithShape="1">
          <a:blip r:embed="rId3" cstate="screen">
            <a:alphaModFix/>
            <a:extLst>
              <a:ext uri="{28A0092B-C50C-407E-A947-70E740481C1C}">
                <a14:useLocalDpi xmlns:a14="http://schemas.microsoft.com/office/drawing/2010/main"/>
              </a:ext>
            </a:extLst>
          </a:blip>
          <a:srcRect l="3024" r="3022"/>
          <a:stretch/>
        </p:blipFill>
        <p:spPr>
          <a:xfrm>
            <a:off x="236370" y="6101922"/>
            <a:ext cx="2650539" cy="586800"/>
          </a:xfrm>
          <a:prstGeom prst="rect">
            <a:avLst/>
          </a:prstGeom>
          <a:noFill/>
          <a:ln>
            <a:noFill/>
          </a:ln>
        </p:spPr>
      </p:pic>
      <p:pic>
        <p:nvPicPr>
          <p:cNvPr id="66" name="Google Shape;66;p12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0256673" y="6069710"/>
            <a:ext cx="1698957" cy="651223"/>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7"/>
        <p:cNvGrpSpPr/>
        <p:nvPr/>
      </p:nvGrpSpPr>
      <p:grpSpPr>
        <a:xfrm>
          <a:off x="0" y="0"/>
          <a:ext cx="0" cy="0"/>
          <a:chOff x="0" y="0"/>
          <a:chExt cx="0" cy="0"/>
        </a:xfrm>
      </p:grpSpPr>
      <p:sp>
        <p:nvSpPr>
          <p:cNvPr id="68" name="Google Shape;68;p12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2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70" name="Google Shape;70;p12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72" name="Google Shape;72;p12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73" name="Google Shape;73;p12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74" name="Google Shape;74;p12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75" name="Google Shape;75;p12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76" name="Google Shape;76;p12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77" name="Google Shape;77;p12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78" name="Google Shape;78;p128"/>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79"/>
        <p:cNvGrpSpPr/>
        <p:nvPr/>
      </p:nvGrpSpPr>
      <p:grpSpPr>
        <a:xfrm>
          <a:off x="0" y="0"/>
          <a:ext cx="0" cy="0"/>
          <a:chOff x="0" y="0"/>
          <a:chExt cx="0" cy="0"/>
        </a:xfrm>
      </p:grpSpPr>
      <p:sp>
        <p:nvSpPr>
          <p:cNvPr id="80" name="Google Shape;80;p12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2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82" name="Google Shape;82;p12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12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84" name="Google Shape;84;p12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85" name="Google Shape;85;p1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86" name="Google Shape;86;p1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87" name="Google Shape;87;p12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88" name="Google Shape;88;p12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89" name="Google Shape;89;p12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90" name="Google Shape;90;p129"/>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91"/>
        <p:cNvGrpSpPr/>
        <p:nvPr/>
      </p:nvGrpSpPr>
      <p:grpSpPr>
        <a:xfrm>
          <a:off x="0" y="0"/>
          <a:ext cx="0" cy="0"/>
          <a:chOff x="0" y="0"/>
          <a:chExt cx="0" cy="0"/>
        </a:xfrm>
      </p:grpSpPr>
      <p:sp>
        <p:nvSpPr>
          <p:cNvPr id="92" name="Google Shape;92;p13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3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4" name="Google Shape;94;p13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13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cxnSp>
        <p:nvCxnSpPr>
          <p:cNvPr id="96" name="Google Shape;96;p13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97" name="Google Shape;97;p1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98" name="Google Shape;98;p1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99" name="Google Shape;99;p13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00" name="Google Shape;100;p13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pic>
        <p:nvPicPr>
          <p:cNvPr id="101" name="Google Shape;101;p130"/>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02" name="Google Shape;102;p130"/>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Google Shape;104;p13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13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106" name="Google Shape;106;p131"/>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107" name="Google Shape;107;p13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08" name="Google Shape;108;p1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09" name="Google Shape;109;p131"/>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10"/>
        <p:cNvGrpSpPr/>
        <p:nvPr/>
      </p:nvGrpSpPr>
      <p:grpSpPr>
        <a:xfrm>
          <a:off x="0" y="0"/>
          <a:ext cx="0" cy="0"/>
          <a:chOff x="0" y="0"/>
          <a:chExt cx="0" cy="0"/>
        </a:xfrm>
      </p:grpSpPr>
      <p:cxnSp>
        <p:nvCxnSpPr>
          <p:cNvPr id="111" name="Google Shape;111;p13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12" name="Google Shape;112;p13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3" name="Google Shape;113;p13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4" name="Google Shape;114;p13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15" name="Google Shape;115;p13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0359311" y="6190971"/>
            <a:ext cx="1698957" cy="651223"/>
          </a:xfrm>
          <a:prstGeom prst="rect">
            <a:avLst/>
          </a:prstGeom>
          <a:noFill/>
          <a:ln>
            <a:noFill/>
          </a:ln>
        </p:spPr>
      </p:pic>
      <p:pic>
        <p:nvPicPr>
          <p:cNvPr id="116" name="Google Shape;116;p132"/>
          <p:cNvPicPr preferRelativeResize="0"/>
          <p:nvPr/>
        </p:nvPicPr>
        <p:blipFill rotWithShape="1">
          <a:blip r:embed="rId4" cstate="screen">
            <a:alphaModFix/>
            <a:extLst>
              <a:ext uri="{28A0092B-C50C-407E-A947-70E740481C1C}">
                <a14:useLocalDpi xmlns:a14="http://schemas.microsoft.com/office/drawing/2010/main"/>
              </a:ext>
            </a:extLst>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7"/>
        <p:cNvGrpSpPr/>
        <p:nvPr/>
      </p:nvGrpSpPr>
      <p:grpSpPr>
        <a:xfrm>
          <a:off x="0" y="0"/>
          <a:ext cx="0" cy="0"/>
          <a:chOff x="0" y="0"/>
          <a:chExt cx="0" cy="0"/>
        </a:xfrm>
      </p:grpSpPr>
      <p:pic>
        <p:nvPicPr>
          <p:cNvPr id="118" name="Google Shape;118;p133"/>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5529883" y="5916987"/>
            <a:ext cx="1698957" cy="651223"/>
          </a:xfrm>
          <a:prstGeom prst="rect">
            <a:avLst/>
          </a:prstGeom>
          <a:noFill/>
          <a:ln>
            <a:noFill/>
          </a:ln>
        </p:spPr>
      </p:pic>
      <p:sp>
        <p:nvSpPr>
          <p:cNvPr id="119" name="Google Shape;119;p13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13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133"/>
          <p:cNvSpPr>
            <a:spLocks noGrp="1"/>
          </p:cNvSpPr>
          <p:nvPr>
            <p:ph type="pic" idx="2"/>
          </p:nvPr>
        </p:nvSpPr>
        <p:spPr>
          <a:xfrm>
            <a:off x="7429500" y="1"/>
            <a:ext cx="4762500" cy="6705599"/>
          </a:xfrm>
          <a:prstGeom prst="rect">
            <a:avLst/>
          </a:prstGeom>
          <a:solidFill>
            <a:srgbClr val="D3EEEF"/>
          </a:solidFill>
          <a:ln>
            <a:noFill/>
          </a:ln>
        </p:spPr>
      </p:sp>
      <p:pic>
        <p:nvPicPr>
          <p:cNvPr id="122" name="Google Shape;122;p13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23" name="Google Shape;123;p13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4"/>
        <p:cNvGrpSpPr/>
        <p:nvPr/>
      </p:nvGrpSpPr>
      <p:grpSpPr>
        <a:xfrm>
          <a:off x="0" y="0"/>
          <a:ext cx="0" cy="0"/>
          <a:chOff x="0" y="0"/>
          <a:chExt cx="0" cy="0"/>
        </a:xfrm>
      </p:grpSpPr>
      <p:sp>
        <p:nvSpPr>
          <p:cNvPr id="125" name="Google Shape;125;p134"/>
          <p:cNvSpPr>
            <a:spLocks noGrp="1"/>
          </p:cNvSpPr>
          <p:nvPr>
            <p:ph type="pic" idx="2"/>
          </p:nvPr>
        </p:nvSpPr>
        <p:spPr>
          <a:xfrm>
            <a:off x="0" y="1"/>
            <a:ext cx="12192000" cy="3428999"/>
          </a:xfrm>
          <a:prstGeom prst="rect">
            <a:avLst/>
          </a:prstGeom>
          <a:solidFill>
            <a:srgbClr val="D3EEEF"/>
          </a:solidFill>
          <a:ln>
            <a:noFill/>
          </a:ln>
        </p:spPr>
      </p:sp>
      <p:sp>
        <p:nvSpPr>
          <p:cNvPr id="126" name="Google Shape;126;p134"/>
          <p:cNvSpPr txBox="1">
            <a:spLocks noGrp="1"/>
          </p:cNvSpPr>
          <p:nvPr>
            <p:ph type="title"/>
          </p:nvPr>
        </p:nvSpPr>
        <p:spPr>
          <a:xfrm>
            <a:off x="838200" y="3674406"/>
            <a:ext cx="10541000" cy="83753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134"/>
          <p:cNvSpPr txBox="1">
            <a:spLocks noGrp="1"/>
          </p:cNvSpPr>
          <p:nvPr>
            <p:ph type="body" idx="1"/>
          </p:nvPr>
        </p:nvSpPr>
        <p:spPr>
          <a:xfrm>
            <a:off x="838200" y="4646873"/>
            <a:ext cx="10541000" cy="682751"/>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000"/>
              <a:buNone/>
              <a:defRPr sz="2000">
                <a:latin typeface="Arial"/>
                <a:ea typeface="Arial"/>
                <a:cs typeface="Arial"/>
                <a:sym typeface="Arial"/>
              </a:defRPr>
            </a:lvl1pPr>
            <a:lvl2pPr marL="914400" lvl="1" indent="-228600" algn="l">
              <a:lnSpc>
                <a:spcPct val="90000"/>
              </a:lnSpc>
              <a:spcBef>
                <a:spcPts val="500"/>
              </a:spcBef>
              <a:spcAft>
                <a:spcPts val="0"/>
              </a:spcAft>
              <a:buClr>
                <a:srgbClr val="161249"/>
              </a:buClr>
              <a:buSzPts val="1800"/>
              <a:buNone/>
              <a:defRPr sz="1800">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28" name="Google Shape;128;p13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0246419" y="5916885"/>
            <a:ext cx="1698957" cy="651223"/>
          </a:xfrm>
          <a:prstGeom prst="rect">
            <a:avLst/>
          </a:prstGeom>
          <a:noFill/>
          <a:ln>
            <a:noFill/>
          </a:ln>
        </p:spPr>
      </p:pic>
      <p:pic>
        <p:nvPicPr>
          <p:cNvPr id="129" name="Google Shape;129;p134"/>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30" name="Google Shape;130;p13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246624" y="6019778"/>
            <a:ext cx="2342197" cy="51853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31"/>
        <p:cNvGrpSpPr/>
        <p:nvPr/>
      </p:nvGrpSpPr>
      <p:grpSpPr>
        <a:xfrm>
          <a:off x="0" y="0"/>
          <a:ext cx="0" cy="0"/>
          <a:chOff x="0" y="0"/>
          <a:chExt cx="0" cy="0"/>
        </a:xfrm>
      </p:grpSpPr>
      <p:sp>
        <p:nvSpPr>
          <p:cNvPr id="132" name="Google Shape;132;p135"/>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133" name="Google Shape;133;p13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096000" y="5914443"/>
            <a:ext cx="1033876" cy="730176"/>
          </a:xfrm>
          <a:prstGeom prst="rect">
            <a:avLst/>
          </a:prstGeom>
          <a:noFill/>
          <a:ln>
            <a:noFill/>
          </a:ln>
        </p:spPr>
      </p:pic>
      <p:pic>
        <p:nvPicPr>
          <p:cNvPr id="134" name="Google Shape;134;p13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429699" y="6075795"/>
            <a:ext cx="1144197" cy="470598"/>
          </a:xfrm>
          <a:prstGeom prst="rect">
            <a:avLst/>
          </a:prstGeom>
          <a:noFill/>
          <a:ln>
            <a:noFill/>
          </a:ln>
        </p:spPr>
      </p:pic>
      <p:pic>
        <p:nvPicPr>
          <p:cNvPr id="135" name="Google Shape;135;p13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967215" y="6079989"/>
            <a:ext cx="1127044" cy="494549"/>
          </a:xfrm>
          <a:prstGeom prst="rect">
            <a:avLst/>
          </a:prstGeom>
          <a:noFill/>
          <a:ln>
            <a:noFill/>
          </a:ln>
        </p:spPr>
      </p:pic>
      <p:pic>
        <p:nvPicPr>
          <p:cNvPr id="136" name="Google Shape;136;p13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82249" y="6005287"/>
            <a:ext cx="1698957" cy="651223"/>
          </a:xfrm>
          <a:prstGeom prst="rect">
            <a:avLst/>
          </a:prstGeom>
          <a:noFill/>
          <a:ln>
            <a:noFill/>
          </a:ln>
        </p:spPr>
      </p:pic>
      <p:sp>
        <p:nvSpPr>
          <p:cNvPr id="137" name="Google Shape;137;p135"/>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38" name="Google Shape;138;p13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10411235" y="5924019"/>
            <a:ext cx="1425031" cy="649814"/>
          </a:xfrm>
          <a:prstGeom prst="rect">
            <a:avLst/>
          </a:prstGeom>
          <a:noFill/>
          <a:ln>
            <a:noFill/>
          </a:ln>
        </p:spPr>
      </p:pic>
      <p:pic>
        <p:nvPicPr>
          <p:cNvPr id="139" name="Google Shape;139;p135"/>
          <p:cNvPicPr preferRelativeResize="0"/>
          <p:nvPr/>
        </p:nvPicPr>
        <p:blipFill rotWithShape="1">
          <a:blip r:embed="rId8" cstate="screen">
            <a:alphaModFix/>
            <a:extLst>
              <a:ext uri="{28A0092B-C50C-407E-A947-70E740481C1C}">
                <a14:useLocalDpi xmlns:a14="http://schemas.microsoft.com/office/drawing/2010/main"/>
              </a:ext>
            </a:extLst>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0"/>
        <p:cNvGrpSpPr/>
        <p:nvPr/>
      </p:nvGrpSpPr>
      <p:grpSpPr>
        <a:xfrm>
          <a:off x="0" y="0"/>
          <a:ext cx="0" cy="0"/>
          <a:chOff x="0" y="0"/>
          <a:chExt cx="0" cy="0"/>
        </a:xfrm>
      </p:grpSpPr>
      <p:sp>
        <p:nvSpPr>
          <p:cNvPr id="141" name="Google Shape;141;p136"/>
          <p:cNvSpPr txBox="1">
            <a:spLocks noGrp="1"/>
          </p:cNvSpPr>
          <p:nvPr>
            <p:ph type="ctrTitle"/>
          </p:nvPr>
        </p:nvSpPr>
        <p:spPr>
          <a:xfrm>
            <a:off x="415611" y="992767"/>
            <a:ext cx="11360700" cy="27369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42" name="Google Shape;142;p136"/>
          <p:cNvSpPr txBox="1">
            <a:spLocks noGrp="1"/>
          </p:cNvSpPr>
          <p:nvPr>
            <p:ph type="subTitle" idx="1"/>
          </p:nvPr>
        </p:nvSpPr>
        <p:spPr>
          <a:xfrm>
            <a:off x="415600" y="3778833"/>
            <a:ext cx="11360700" cy="10569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3733"/>
            </a:lvl1pPr>
            <a:lvl2pPr lvl="1" algn="ctr">
              <a:lnSpc>
                <a:spcPct val="100000"/>
              </a:lnSpc>
              <a:spcBef>
                <a:spcPts val="0"/>
              </a:spcBef>
              <a:spcAft>
                <a:spcPts val="0"/>
              </a:spcAft>
              <a:buClr>
                <a:srgbClr val="161249"/>
              </a:buClr>
              <a:buSzPts val="2800"/>
              <a:buNone/>
              <a:defRPr sz="3733"/>
            </a:lvl2pPr>
            <a:lvl3pPr lvl="2" algn="ctr">
              <a:lnSpc>
                <a:spcPct val="100000"/>
              </a:lnSpc>
              <a:spcBef>
                <a:spcPts val="0"/>
              </a:spcBef>
              <a:spcAft>
                <a:spcPts val="0"/>
              </a:spcAft>
              <a:buClr>
                <a:srgbClr val="161249"/>
              </a:buClr>
              <a:buSzPts val="2800"/>
              <a:buNone/>
              <a:defRPr sz="3733"/>
            </a:lvl3pPr>
            <a:lvl4pPr lvl="3" algn="ctr">
              <a:lnSpc>
                <a:spcPct val="100000"/>
              </a:lnSpc>
              <a:spcBef>
                <a:spcPts val="0"/>
              </a:spcBef>
              <a:spcAft>
                <a:spcPts val="0"/>
              </a:spcAft>
              <a:buClr>
                <a:srgbClr val="161249"/>
              </a:buClr>
              <a:buSzPts val="2800"/>
              <a:buNone/>
              <a:defRPr sz="3733"/>
            </a:lvl4pPr>
            <a:lvl5pPr lvl="4" algn="ctr">
              <a:lnSpc>
                <a:spcPct val="100000"/>
              </a:lnSpc>
              <a:spcBef>
                <a:spcPts val="0"/>
              </a:spcBef>
              <a:spcAft>
                <a:spcPts val="0"/>
              </a:spcAft>
              <a:buClr>
                <a:srgbClr val="161249"/>
              </a:buClr>
              <a:buSzPts val="2800"/>
              <a:buNone/>
              <a:defRPr sz="3733"/>
            </a:lvl5pPr>
            <a:lvl6pPr lvl="5" algn="ctr">
              <a:lnSpc>
                <a:spcPct val="100000"/>
              </a:lnSpc>
              <a:spcBef>
                <a:spcPts val="0"/>
              </a:spcBef>
              <a:spcAft>
                <a:spcPts val="0"/>
              </a:spcAft>
              <a:buClr>
                <a:schemeClr val="dk1"/>
              </a:buClr>
              <a:buSzPts val="2800"/>
              <a:buNone/>
              <a:defRPr sz="3733"/>
            </a:lvl6pPr>
            <a:lvl7pPr lvl="6" algn="ctr">
              <a:lnSpc>
                <a:spcPct val="100000"/>
              </a:lnSpc>
              <a:spcBef>
                <a:spcPts val="0"/>
              </a:spcBef>
              <a:spcAft>
                <a:spcPts val="0"/>
              </a:spcAft>
              <a:buClr>
                <a:schemeClr val="dk1"/>
              </a:buClr>
              <a:buSzPts val="2800"/>
              <a:buNone/>
              <a:defRPr sz="3733"/>
            </a:lvl7pPr>
            <a:lvl8pPr lvl="7" algn="ctr">
              <a:lnSpc>
                <a:spcPct val="100000"/>
              </a:lnSpc>
              <a:spcBef>
                <a:spcPts val="0"/>
              </a:spcBef>
              <a:spcAft>
                <a:spcPts val="0"/>
              </a:spcAft>
              <a:buClr>
                <a:schemeClr val="dk1"/>
              </a:buClr>
              <a:buSzPts val="2800"/>
              <a:buNone/>
              <a:defRPr sz="3733"/>
            </a:lvl8pPr>
            <a:lvl9pPr lvl="8" algn="ctr">
              <a:lnSpc>
                <a:spcPct val="100000"/>
              </a:lnSpc>
              <a:spcBef>
                <a:spcPts val="0"/>
              </a:spcBef>
              <a:spcAft>
                <a:spcPts val="0"/>
              </a:spcAft>
              <a:buClr>
                <a:schemeClr val="dk1"/>
              </a:buClr>
              <a:buSzPts val="2800"/>
              <a:buNone/>
              <a:defRPr sz="3733"/>
            </a:lvl9pPr>
          </a:lstStyle>
          <a:p>
            <a:endParaRPr/>
          </a:p>
        </p:txBody>
      </p:sp>
      <p:sp>
        <p:nvSpPr>
          <p:cNvPr id="143" name="Google Shape;143;p136"/>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44"/>
        <p:cNvGrpSpPr/>
        <p:nvPr/>
      </p:nvGrpSpPr>
      <p:grpSpPr>
        <a:xfrm>
          <a:off x="0" y="0"/>
          <a:ext cx="0" cy="0"/>
          <a:chOff x="0" y="0"/>
          <a:chExt cx="0" cy="0"/>
        </a:xfrm>
      </p:grpSpPr>
      <p:sp>
        <p:nvSpPr>
          <p:cNvPr id="145" name="Google Shape;145;p137"/>
          <p:cNvSpPr txBox="1">
            <a:spLocks noGrp="1"/>
          </p:cNvSpPr>
          <p:nvPr>
            <p:ph type="title"/>
          </p:nvPr>
        </p:nvSpPr>
        <p:spPr>
          <a:xfrm>
            <a:off x="415600" y="740800"/>
            <a:ext cx="3744000" cy="1007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Clr>
                <a:srgbClr val="161249"/>
              </a:buClr>
              <a:buSzPts val="2400"/>
              <a:buFont typeface="Arial"/>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146" name="Google Shape;146;p137"/>
          <p:cNvSpPr txBox="1">
            <a:spLocks noGrp="1"/>
          </p:cNvSpPr>
          <p:nvPr>
            <p:ph type="body" idx="1"/>
          </p:nvPr>
        </p:nvSpPr>
        <p:spPr>
          <a:xfrm>
            <a:off x="415600" y="1852800"/>
            <a:ext cx="3744000" cy="42393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Clr>
                <a:srgbClr val="161249"/>
              </a:buClr>
              <a:buSzPts val="1200"/>
              <a:buChar char="●"/>
              <a:defRPr sz="1600"/>
            </a:lvl1pPr>
            <a:lvl2pPr marL="914400" lvl="1" indent="-304800" algn="l">
              <a:lnSpc>
                <a:spcPct val="115000"/>
              </a:lnSpc>
              <a:spcBef>
                <a:spcPts val="0"/>
              </a:spcBef>
              <a:spcAft>
                <a:spcPts val="0"/>
              </a:spcAft>
              <a:buClr>
                <a:srgbClr val="161249"/>
              </a:buClr>
              <a:buSzPts val="1200"/>
              <a:buChar char="○"/>
              <a:defRPr sz="1600"/>
            </a:lvl2pPr>
            <a:lvl3pPr marL="1371600" lvl="2" indent="-304800" algn="l">
              <a:lnSpc>
                <a:spcPct val="115000"/>
              </a:lnSpc>
              <a:spcBef>
                <a:spcPts val="0"/>
              </a:spcBef>
              <a:spcAft>
                <a:spcPts val="0"/>
              </a:spcAft>
              <a:buClr>
                <a:srgbClr val="161249"/>
              </a:buClr>
              <a:buSzPts val="1200"/>
              <a:buChar char="■"/>
              <a:defRPr sz="1600"/>
            </a:lvl3pPr>
            <a:lvl4pPr marL="1828800" lvl="3" indent="-304800" algn="l">
              <a:lnSpc>
                <a:spcPct val="115000"/>
              </a:lnSpc>
              <a:spcBef>
                <a:spcPts val="0"/>
              </a:spcBef>
              <a:spcAft>
                <a:spcPts val="0"/>
              </a:spcAft>
              <a:buClr>
                <a:srgbClr val="161249"/>
              </a:buClr>
              <a:buSzPts val="1200"/>
              <a:buChar char="●"/>
              <a:defRPr sz="1600"/>
            </a:lvl4pPr>
            <a:lvl5pPr marL="2286000" lvl="4" indent="-304800" algn="l">
              <a:lnSpc>
                <a:spcPct val="115000"/>
              </a:lnSpc>
              <a:spcBef>
                <a:spcPts val="0"/>
              </a:spcBef>
              <a:spcAft>
                <a:spcPts val="0"/>
              </a:spcAft>
              <a:buClr>
                <a:srgbClr val="161249"/>
              </a:buClr>
              <a:buSzPts val="1200"/>
              <a:buChar char="○"/>
              <a:defRPr sz="1600"/>
            </a:lvl5pPr>
            <a:lvl6pPr marL="2743200" lvl="5" indent="-304800" algn="l">
              <a:lnSpc>
                <a:spcPct val="115000"/>
              </a:lnSpc>
              <a:spcBef>
                <a:spcPts val="0"/>
              </a:spcBef>
              <a:spcAft>
                <a:spcPts val="0"/>
              </a:spcAft>
              <a:buClr>
                <a:schemeClr val="dk1"/>
              </a:buClr>
              <a:buSzPts val="1200"/>
              <a:buChar char="■"/>
              <a:defRPr sz="1600"/>
            </a:lvl6pPr>
            <a:lvl7pPr marL="3200400" lvl="6" indent="-304800" algn="l">
              <a:lnSpc>
                <a:spcPct val="115000"/>
              </a:lnSpc>
              <a:spcBef>
                <a:spcPts val="0"/>
              </a:spcBef>
              <a:spcAft>
                <a:spcPts val="0"/>
              </a:spcAft>
              <a:buClr>
                <a:schemeClr val="dk1"/>
              </a:buClr>
              <a:buSzPts val="1200"/>
              <a:buChar char="●"/>
              <a:defRPr sz="1600"/>
            </a:lvl7pPr>
            <a:lvl8pPr marL="3657600" lvl="7" indent="-304800" algn="l">
              <a:lnSpc>
                <a:spcPct val="115000"/>
              </a:lnSpc>
              <a:spcBef>
                <a:spcPts val="0"/>
              </a:spcBef>
              <a:spcAft>
                <a:spcPts val="0"/>
              </a:spcAft>
              <a:buClr>
                <a:schemeClr val="dk1"/>
              </a:buClr>
              <a:buSzPts val="1200"/>
              <a:buChar char="○"/>
              <a:defRPr sz="1600"/>
            </a:lvl8pPr>
            <a:lvl9pPr marL="4114800" lvl="8" indent="-304800" algn="l">
              <a:lnSpc>
                <a:spcPct val="115000"/>
              </a:lnSpc>
              <a:spcBef>
                <a:spcPts val="0"/>
              </a:spcBef>
              <a:spcAft>
                <a:spcPts val="0"/>
              </a:spcAft>
              <a:buClr>
                <a:schemeClr val="dk1"/>
              </a:buClr>
              <a:buSzPts val="1200"/>
              <a:buChar char="■"/>
              <a:defRPr sz="1600"/>
            </a:lvl9pPr>
          </a:lstStyle>
          <a:p>
            <a:endParaRPr/>
          </a:p>
        </p:txBody>
      </p:sp>
      <p:sp>
        <p:nvSpPr>
          <p:cNvPr id="147" name="Google Shape;147;p137"/>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8"/>
        <p:cNvGrpSpPr/>
        <p:nvPr/>
      </p:nvGrpSpPr>
      <p:grpSpPr>
        <a:xfrm>
          <a:off x="0" y="0"/>
          <a:ext cx="0" cy="0"/>
          <a:chOff x="0" y="0"/>
          <a:chExt cx="0" cy="0"/>
        </a:xfrm>
      </p:grpSpPr>
      <p:sp>
        <p:nvSpPr>
          <p:cNvPr id="149" name="Google Shape;149;p138"/>
          <p:cNvSpPr txBox="1">
            <a:spLocks noGrp="1"/>
          </p:cNvSpPr>
          <p:nvPr>
            <p:ph type="sldNum" idx="12"/>
          </p:nvPr>
        </p:nvSpPr>
        <p:spPr>
          <a:xfrm>
            <a:off x="11296611" y="6217623"/>
            <a:ext cx="731700" cy="5247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chemeClr val="dk2"/>
              </a:buClr>
              <a:buSzPts val="1333"/>
              <a:buFont typeface="Arial"/>
              <a:buNone/>
              <a:defRPr sz="1333"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www.merriam-webster.com/dictionary/social%20media" TargetMode="External"/><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hyperlink" Target="https://www.smartinsights.com/ecommerce/ecommerce-strategy/social-commerce-trends/"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9.xml"/><Relationship Id="rId1" Type="http://schemas.openxmlformats.org/officeDocument/2006/relationships/slideLayout" Target="../slideLayouts/slideLayout6.xml"/><Relationship Id="rId5" Type="http://schemas.openxmlformats.org/officeDocument/2006/relationships/image" Target="../media/image34.pn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blog.hootsuite.com/smart-social-media-goal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buffer.com/library/social-media-goals/" TargetMode="External"/><Relationship Id="rId5" Type="http://schemas.openxmlformats.org/officeDocument/2006/relationships/hyperlink" Target="https://www.contentstadium.com/blog/how-to-drive-traffic-from-social-media-to-your-website/" TargetMode="External"/><Relationship Id="rId4" Type="http://schemas.openxmlformats.org/officeDocument/2006/relationships/hyperlink" Target="https://blog.hootsuite.com/social-media-customer-service/"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hyperlink" Target="https://neilpatel.com/blog/13-secrets-thatll-boost-your-facebook-organic-reach/"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engaiodigital.com/influencer-marketing/"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app=desktop&amp;v=Bykcru-8130"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revealbot.com/facebook-advertising-costs"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8.xml"/><Relationship Id="rId1" Type="http://schemas.openxmlformats.org/officeDocument/2006/relationships/slideLayout" Target="../slideLayouts/slideLayout5.xml"/><Relationship Id="rId5" Type="http://schemas.openxmlformats.org/officeDocument/2006/relationships/hyperlink" Target="https://blog.hootsuite.com/content-idea-cheat-sheet/" TargetMode="External"/><Relationship Id="rId4" Type="http://schemas.openxmlformats.org/officeDocument/2006/relationships/hyperlink" Target="https://heyorca.com/blog/social-media-strategy/142-engaging-social-media-question-ideas-with-tips-examples/"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hyperlink" Target="https://www.cutedigitalmedia.com/blog/en/what-types-of-content-work-best-for-each-social-network/" TargetMode="External"/><Relationship Id="rId5" Type="http://schemas.openxmlformats.org/officeDocument/2006/relationships/hyperlink" Target="https://feedalpha.com/different-types-of-content-for-social-media/" TargetMode="External"/><Relationship Id="rId4" Type="http://schemas.openxmlformats.org/officeDocument/2006/relationships/hyperlink" Target="https://www.postplanner.com/blog/types-of-social-media-content"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louisem.com/144557/often-post-social-media" TargetMode="External"/><Relationship Id="rId3" Type="http://schemas.openxmlformats.org/officeDocument/2006/relationships/image" Target="../media/image43.png"/><Relationship Id="rId7" Type="http://schemas.openxmlformats.org/officeDocument/2006/relationships/image" Target="../media/image45.jpeg"/><Relationship Id="rId2" Type="http://schemas.openxmlformats.org/officeDocument/2006/relationships/notesSlide" Target="../notesSlides/notesSlide30.xml"/><Relationship Id="rId1" Type="http://schemas.openxmlformats.org/officeDocument/2006/relationships/slideLayout" Target="../slideLayouts/slideLayout4.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44.png"/><Relationship Id="rId9" Type="http://schemas.openxmlformats.org/officeDocument/2006/relationships/hyperlink" Target="https://blog.hootsuite.com/how-often-to-post-on-social-media/"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g201099c0fd6_0_99"/>
          <p:cNvSpPr txBox="1">
            <a:spLocks noGrp="1"/>
          </p:cNvSpPr>
          <p:nvPr>
            <p:ph type="ctrTitle"/>
          </p:nvPr>
        </p:nvSpPr>
        <p:spPr>
          <a:xfrm>
            <a:off x="814122" y="2347171"/>
            <a:ext cx="12426300" cy="1630800"/>
          </a:xfrm>
          <a:prstGeom prst="rect">
            <a:avLst/>
          </a:prstGeom>
          <a:noFill/>
          <a:ln>
            <a:noFill/>
          </a:ln>
        </p:spPr>
        <p:txBody>
          <a:bodyPr spcFirstLastPara="1" wrap="square" lIns="121900" tIns="121900" rIns="121900" bIns="121900" anchor="ctr" anchorCtr="1">
            <a:noAutofit/>
          </a:bodyPr>
          <a:lstStyle/>
          <a:p>
            <a:pPr marL="0" lvl="0" indent="0" algn="l" rtl="0">
              <a:lnSpc>
                <a:spcPct val="100000"/>
              </a:lnSpc>
              <a:spcBef>
                <a:spcPts val="0"/>
              </a:spcBef>
              <a:spcAft>
                <a:spcPts val="0"/>
              </a:spcAft>
              <a:buClr>
                <a:schemeClr val="lt1"/>
              </a:buClr>
              <a:buSzPts val="5200"/>
              <a:buFont typeface="Arial"/>
              <a:buNone/>
            </a:pPr>
            <a:r>
              <a:rPr lang="fi-FI" sz="6600"/>
              <a:t>Sisältömarkkinointi</a:t>
            </a:r>
            <a:r>
              <a:rPr lang="fi-FI" sz="6000"/>
              <a:t>: </a:t>
            </a:r>
            <a:br>
              <a:rPr lang="fi-FI" sz="8000"/>
            </a:br>
            <a:r>
              <a:rPr lang="fi-FI" sz="4800"/>
              <a:t>4. Sosiaalinen media</a:t>
            </a:r>
            <a:endParaRPr sz="84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g201099c0fd6_0_10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Oppimistavoitteet </a:t>
            </a:r>
            <a:br>
              <a:rPr lang="fi-FI"/>
            </a:br>
            <a:endParaRPr/>
          </a:p>
        </p:txBody>
      </p:sp>
      <p:sp>
        <p:nvSpPr>
          <p:cNvPr id="160" name="Google Shape;160;g201099c0fd6_0_104"/>
          <p:cNvSpPr txBox="1">
            <a:spLocks noGrp="1"/>
          </p:cNvSpPr>
          <p:nvPr>
            <p:ph type="body" idx="1"/>
          </p:nvPr>
        </p:nvSpPr>
        <p:spPr>
          <a:xfrm>
            <a:off x="838200" y="1379576"/>
            <a:ext cx="10515600" cy="4516399"/>
          </a:xfrm>
          <a:prstGeom prst="rect">
            <a:avLst/>
          </a:prstGeom>
          <a:noFill/>
          <a:ln>
            <a:noFill/>
          </a:ln>
        </p:spPr>
        <p:txBody>
          <a:bodyPr spcFirstLastPara="1" wrap="square" lIns="121900" tIns="121900" rIns="121900" bIns="121900" anchor="t" anchorCtr="0">
            <a:normAutofit/>
          </a:bodyPr>
          <a:lstStyle/>
          <a:p>
            <a:pPr marL="120647" lvl="0" indent="0" algn="l" rtl="0">
              <a:lnSpc>
                <a:spcPct val="110000"/>
              </a:lnSpc>
              <a:spcBef>
                <a:spcPts val="0"/>
              </a:spcBef>
              <a:spcAft>
                <a:spcPts val="0"/>
              </a:spcAft>
              <a:buClr>
                <a:srgbClr val="000000"/>
              </a:buClr>
              <a:buSzPts val="2100"/>
              <a:buNone/>
            </a:pPr>
            <a:r>
              <a:rPr lang="fi-FI" sz="2400"/>
              <a:t>Edellytys opiskelijalle: Johdatus digitaaliseen markkinointiin, suositus.</a:t>
            </a:r>
            <a:endParaRPr/>
          </a:p>
          <a:p>
            <a:pPr marL="120647" lvl="0" indent="0" algn="l" rtl="0">
              <a:lnSpc>
                <a:spcPct val="110000"/>
              </a:lnSpc>
              <a:spcBef>
                <a:spcPts val="0"/>
              </a:spcBef>
              <a:spcAft>
                <a:spcPts val="0"/>
              </a:spcAft>
              <a:buClr>
                <a:srgbClr val="000000"/>
              </a:buClr>
              <a:buSzPts val="2100"/>
              <a:buNone/>
            </a:pPr>
            <a:r>
              <a:rPr lang="fi-FI" sz="2400"/>
              <a:t> </a:t>
            </a:r>
            <a:endParaRPr sz="2400"/>
          </a:p>
          <a:p>
            <a:pPr marL="120647" lvl="0" indent="0" algn="l" rtl="0">
              <a:lnSpc>
                <a:spcPct val="110000"/>
              </a:lnSpc>
              <a:spcBef>
                <a:spcPts val="0"/>
              </a:spcBef>
              <a:spcAft>
                <a:spcPts val="0"/>
              </a:spcAft>
              <a:buClr>
                <a:srgbClr val="000000"/>
              </a:buClr>
              <a:buSzPts val="2100"/>
              <a:buNone/>
            </a:pPr>
            <a:r>
              <a:rPr lang="fi-FI" sz="2400"/>
              <a:t>Opiskelija oppii</a:t>
            </a:r>
            <a:endParaRPr/>
          </a:p>
          <a:p>
            <a:pPr marL="609583" lvl="0" indent="-355586" algn="l" rtl="0">
              <a:lnSpc>
                <a:spcPct val="110000"/>
              </a:lnSpc>
              <a:spcBef>
                <a:spcPts val="0"/>
              </a:spcBef>
              <a:spcAft>
                <a:spcPts val="0"/>
              </a:spcAft>
              <a:buClr>
                <a:srgbClr val="000000"/>
              </a:buClr>
              <a:buSzPts val="2100"/>
              <a:buFont typeface="Calibri"/>
              <a:buNone/>
            </a:pPr>
            <a:endParaRPr sz="2400"/>
          </a:p>
          <a:p>
            <a:pPr marL="609583" lvl="0" indent="-488936" algn="l" rtl="0">
              <a:lnSpc>
                <a:spcPct val="110000"/>
              </a:lnSpc>
              <a:spcBef>
                <a:spcPts val="0"/>
              </a:spcBef>
              <a:spcAft>
                <a:spcPts val="0"/>
              </a:spcAft>
              <a:buClr>
                <a:srgbClr val="11AA81"/>
              </a:buClr>
              <a:buSzPts val="3600"/>
              <a:buFont typeface="Arial"/>
              <a:buChar char="•"/>
            </a:pPr>
            <a:r>
              <a:rPr lang="fi-FI" sz="2400"/>
              <a:t>kuvaamaan sosiaalisen median toimintaympäristöä ja sen kehitystä</a:t>
            </a:r>
            <a:endParaRPr/>
          </a:p>
          <a:p>
            <a:pPr marL="609583" lvl="0" indent="-488936" algn="l" rtl="0">
              <a:lnSpc>
                <a:spcPct val="110000"/>
              </a:lnSpc>
              <a:spcBef>
                <a:spcPts val="0"/>
              </a:spcBef>
              <a:spcAft>
                <a:spcPts val="0"/>
              </a:spcAft>
              <a:buClr>
                <a:srgbClr val="11AA81"/>
              </a:buClr>
              <a:buSzPts val="3600"/>
              <a:buFont typeface="Arial"/>
              <a:buChar char="•"/>
            </a:pPr>
            <a:r>
              <a:rPr lang="fi-FI" sz="2400"/>
              <a:t>sosiaalisen median markkinoinnin hyödyt </a:t>
            </a:r>
            <a:endParaRPr/>
          </a:p>
          <a:p>
            <a:pPr marL="609583" lvl="0" indent="-488936" algn="l" rtl="0">
              <a:lnSpc>
                <a:spcPct val="110000"/>
              </a:lnSpc>
              <a:spcBef>
                <a:spcPts val="0"/>
              </a:spcBef>
              <a:spcAft>
                <a:spcPts val="0"/>
              </a:spcAft>
              <a:buClr>
                <a:srgbClr val="11AA81"/>
              </a:buClr>
              <a:buSzPts val="3600"/>
              <a:buFont typeface="Arial"/>
              <a:buChar char="•"/>
            </a:pPr>
            <a:r>
              <a:rPr lang="fi-FI" sz="2400"/>
              <a:t>arvioimaan organisaatioiden sosiaalisen median tehokkuutta.</a:t>
            </a:r>
            <a:endParaRPr/>
          </a:p>
          <a:p>
            <a:pPr marL="609583" lvl="0" indent="-488936" algn="l" rtl="0">
              <a:lnSpc>
                <a:spcPct val="110000"/>
              </a:lnSpc>
              <a:spcBef>
                <a:spcPts val="0"/>
              </a:spcBef>
              <a:spcAft>
                <a:spcPts val="0"/>
              </a:spcAft>
              <a:buClr>
                <a:srgbClr val="11AA81"/>
              </a:buClr>
              <a:buSzPts val="3600"/>
              <a:buFont typeface="Arial"/>
              <a:buChar char="•"/>
            </a:pPr>
            <a:r>
              <a:rPr lang="fi-FI" sz="2400"/>
              <a:t>luomaan kiinnostavaa sisältöä sosiaalisessa mediassa</a:t>
            </a:r>
            <a:endParaRPr/>
          </a:p>
          <a:p>
            <a:pPr marL="609583" lvl="0" indent="-488936" algn="l" rtl="0">
              <a:lnSpc>
                <a:spcPct val="110000"/>
              </a:lnSpc>
              <a:spcBef>
                <a:spcPts val="0"/>
              </a:spcBef>
              <a:spcAft>
                <a:spcPts val="0"/>
              </a:spcAft>
              <a:buClr>
                <a:srgbClr val="11AA81"/>
              </a:buClr>
              <a:buSzPts val="3600"/>
              <a:buFont typeface="Arial"/>
              <a:buChar char="•"/>
            </a:pPr>
            <a:r>
              <a:rPr lang="fi-FI" sz="2400"/>
              <a:t>luomaan sosiaalisen median strategian</a:t>
            </a:r>
            <a:endParaRPr sz="2400"/>
          </a:p>
          <a:p>
            <a:pPr marL="0" lvl="0" indent="0" algn="l" rtl="0">
              <a:lnSpc>
                <a:spcPct val="100000"/>
              </a:lnSpc>
              <a:spcBef>
                <a:spcPts val="0"/>
              </a:spcBef>
              <a:spcAft>
                <a:spcPts val="0"/>
              </a:spcAft>
              <a:buClr>
                <a:schemeClr val="dk1"/>
              </a:buClr>
              <a:buSzPts val="1100"/>
              <a:buNone/>
            </a:pPr>
            <a:endParaRPr sz="3200">
              <a:solidFill>
                <a:schemeClr val="dk1"/>
              </a:solidFill>
            </a:endParaRPr>
          </a:p>
          <a:p>
            <a:pPr marL="0" lvl="0" indent="0" algn="l" rtl="0">
              <a:lnSpc>
                <a:spcPct val="100000"/>
              </a:lnSpc>
              <a:spcBef>
                <a:spcPts val="0"/>
              </a:spcBef>
              <a:spcAft>
                <a:spcPts val="0"/>
              </a:spcAft>
              <a:buClr>
                <a:srgbClr val="161249"/>
              </a:buClr>
              <a:buSzPts val="1200"/>
              <a:buNone/>
            </a:pPr>
            <a:endParaRPr sz="3200">
              <a:solidFill>
                <a:schemeClr val="dk1"/>
              </a:solidFill>
            </a:endParaRPr>
          </a:p>
          <a:p>
            <a:pPr marL="0" lvl="0" indent="0" algn="l" rtl="0">
              <a:lnSpc>
                <a:spcPct val="100000"/>
              </a:lnSpc>
              <a:spcBef>
                <a:spcPts val="0"/>
              </a:spcBef>
              <a:spcAft>
                <a:spcPts val="0"/>
              </a:spcAft>
              <a:buClr>
                <a:srgbClr val="161249"/>
              </a:buClr>
              <a:buSzPts val="1200"/>
              <a:buNone/>
            </a:pPr>
            <a:endParaRPr sz="3200">
              <a:solidFill>
                <a:schemeClr val="dk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g201099c0fd6_0_109"/>
          <p:cNvSpPr txBox="1">
            <a:spLocks noGrp="1"/>
          </p:cNvSpPr>
          <p:nvPr>
            <p:ph type="title"/>
          </p:nvPr>
        </p:nvSpPr>
        <p:spPr>
          <a:xfrm>
            <a:off x="1026775" y="2240473"/>
            <a:ext cx="3817500" cy="734100"/>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FI"/>
              <a:t>Aiheet</a:t>
            </a:r>
            <a:br>
              <a:rPr lang="fi-FI"/>
            </a:br>
            <a:endParaRPr/>
          </a:p>
        </p:txBody>
      </p:sp>
      <p:sp>
        <p:nvSpPr>
          <p:cNvPr id="166" name="Google Shape;166;g201099c0fd6_0_109"/>
          <p:cNvSpPr txBox="1">
            <a:spLocks noGrp="1"/>
          </p:cNvSpPr>
          <p:nvPr>
            <p:ph type="body" idx="1"/>
          </p:nvPr>
        </p:nvSpPr>
        <p:spPr>
          <a:xfrm>
            <a:off x="5311235" y="1150637"/>
            <a:ext cx="6141710" cy="2727926"/>
          </a:xfrm>
          <a:prstGeom prst="rect">
            <a:avLst/>
          </a:prstGeom>
          <a:noFill/>
          <a:ln>
            <a:noFill/>
          </a:ln>
        </p:spPr>
        <p:txBody>
          <a:bodyPr spcFirstLastPara="1" wrap="square" lIns="91425" tIns="45700" rIns="91425" bIns="45700" anchor="t" anchorCtr="0">
            <a:spAutoFit/>
          </a:bodyPr>
          <a:lstStyle/>
          <a:p>
            <a:pPr marL="342900" marR="0" lvl="0" indent="-342900" algn="l" rtl="0">
              <a:lnSpc>
                <a:spcPct val="90000"/>
              </a:lnSpc>
              <a:spcBef>
                <a:spcPts val="0"/>
              </a:spcBef>
              <a:spcAft>
                <a:spcPts val="0"/>
              </a:spcAft>
              <a:buClr>
                <a:schemeClr val="lt1"/>
              </a:buClr>
              <a:buSzPts val="3600"/>
              <a:buFont typeface="Arial"/>
              <a:buChar char="•"/>
            </a:pPr>
            <a:r>
              <a:rPr lang="fi-FI" sz="2400" u="none" strike="noStrike" cap="none"/>
              <a:t>Mitä on sosiaalinen media?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Sosiaalisen median markkinointi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a:t>Kampanjat sosiaalisessa mediassa </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Sisällön luominen</a:t>
            </a:r>
            <a:endParaRPr/>
          </a:p>
          <a:p>
            <a:pPr marL="342900" marR="0" lvl="0" indent="-342900" algn="l" rtl="0">
              <a:lnSpc>
                <a:spcPct val="90000"/>
              </a:lnSpc>
              <a:spcBef>
                <a:spcPts val="1000"/>
              </a:spcBef>
              <a:spcAft>
                <a:spcPts val="0"/>
              </a:spcAft>
              <a:buClr>
                <a:schemeClr val="lt1"/>
              </a:buClr>
              <a:buSzPts val="3600"/>
              <a:buFont typeface="Arial"/>
              <a:buChar char="•"/>
            </a:pPr>
            <a:r>
              <a:rPr lang="fi-FI" sz="2400" u="none" strike="noStrike" cap="none"/>
              <a:t>Tehtävät</a:t>
            </a:r>
            <a:endParaRPr sz="2400" u="none" strike="noStrike" cap="none"/>
          </a:p>
          <a:p>
            <a:pPr marL="514350" lvl="0" indent="-361950" algn="l" rtl="0">
              <a:lnSpc>
                <a:spcPct val="90000"/>
              </a:lnSpc>
              <a:spcBef>
                <a:spcPts val="1000"/>
              </a:spcBef>
              <a:spcAft>
                <a:spcPts val="0"/>
              </a:spcAft>
              <a:buClr>
                <a:schemeClr val="lt1"/>
              </a:buClr>
              <a:buSzPts val="2400"/>
              <a:buFont typeface="Calibri"/>
              <a:buNone/>
            </a:pPr>
            <a:endParaRPr sz="2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
          <p:cNvSpPr txBox="1">
            <a:spLocks noGrp="1"/>
          </p:cNvSpPr>
          <p:nvPr>
            <p:ph type="title" idx="4294967295"/>
          </p:nvPr>
        </p:nvSpPr>
        <p:spPr>
          <a:xfrm>
            <a:off x="1000125" y="2457450"/>
            <a:ext cx="10515600" cy="97155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Calibri"/>
              <a:buNone/>
            </a:pPr>
            <a:r>
              <a:rPr lang="fi-FI" b="1"/>
              <a:t>Mitä on sosiaalinen media?</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
          <p:cNvSpPr/>
          <p:nvPr/>
        </p:nvSpPr>
        <p:spPr>
          <a:xfrm>
            <a:off x="6457969" y="1511365"/>
            <a:ext cx="4936072" cy="4405618"/>
          </a:xfrm>
          <a:prstGeom prst="roundRect">
            <a:avLst>
              <a:gd name="adj" fmla="val 16667"/>
            </a:avLst>
          </a:prstGeom>
          <a:solidFill>
            <a:srgbClr val="11AA81"/>
          </a:solidFill>
          <a:ln>
            <a:noFill/>
          </a:ln>
          <a:effectLst>
            <a:outerShdw blurRad="57150" dist="19050" dir="5400000" algn="ctr" rotWithShape="0">
              <a:srgbClr val="000000">
                <a:alpha val="6156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78" name="Google Shape;178;p3"/>
          <p:cNvSpPr txBox="1">
            <a:spLocks noGrp="1"/>
          </p:cNvSpPr>
          <p:nvPr>
            <p:ph type="title"/>
          </p:nvPr>
        </p:nvSpPr>
        <p:spPr>
          <a:xfrm>
            <a:off x="838200" y="185802"/>
            <a:ext cx="972502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b="1"/>
              <a:t>Mitä on sosiaalinen media - Määritelmät</a:t>
            </a:r>
            <a:endParaRPr b="1"/>
          </a:p>
        </p:txBody>
      </p:sp>
      <p:sp>
        <p:nvSpPr>
          <p:cNvPr id="179" name="Google Shape;179;p3"/>
          <p:cNvSpPr txBox="1">
            <a:spLocks noGrp="1"/>
          </p:cNvSpPr>
          <p:nvPr>
            <p:ph type="body" idx="1"/>
          </p:nvPr>
        </p:nvSpPr>
        <p:spPr>
          <a:xfrm>
            <a:off x="847718" y="1479833"/>
            <a:ext cx="5422900" cy="2987675"/>
          </a:xfrm>
          <a:prstGeom prst="rect">
            <a:avLst/>
          </a:prstGeom>
          <a:noFill/>
          <a:ln>
            <a:noFill/>
          </a:ln>
        </p:spPr>
        <p:txBody>
          <a:bodyPr spcFirstLastPara="1" wrap="square" lIns="91425" tIns="45700" rIns="91425" bIns="45700" anchor="t" anchorCtr="0">
            <a:noAutofit/>
          </a:bodyPr>
          <a:lstStyle/>
          <a:p>
            <a:pPr marL="0" lvl="0" indent="0" algn="l" rtl="0">
              <a:lnSpc>
                <a:spcPct val="110000"/>
              </a:lnSpc>
              <a:spcBef>
                <a:spcPts val="0"/>
              </a:spcBef>
              <a:spcAft>
                <a:spcPts val="0"/>
              </a:spcAft>
              <a:buClr>
                <a:schemeClr val="dk1"/>
              </a:buClr>
              <a:buSzPts val="1800"/>
              <a:buNone/>
            </a:pPr>
            <a:r>
              <a:rPr lang="fi-FI" sz="1800"/>
              <a:t>"</a:t>
            </a:r>
            <a:r>
              <a:rPr lang="fi-FI" sz="1800" b="0" u="none" strike="noStrike"/>
              <a:t>Internet-pohjaiset alustat, joiden avulla käyttäjät voivat luoda profiileja, joiden avulla he voivat jakaa käyttäjän tuottamaa tai kuratoitua digitaalista sisältöä tekstin, valokuvien, grafiikan tai videoiden muodossa verkostoituneessa käyttäjäyhteisössä, jolla on mahdollisuus vuorovaikutukseen.</a:t>
            </a:r>
            <a:r>
              <a:rPr lang="fi-FI" sz="1800"/>
              <a:t>"</a:t>
            </a:r>
            <a:br>
              <a:rPr lang="fi-FI" sz="1800"/>
            </a:br>
            <a:r>
              <a:rPr lang="fi-FI" sz="1800" i="1"/>
              <a:t>(Burns 2017)</a:t>
            </a:r>
            <a:endParaRPr sz="1800" i="1"/>
          </a:p>
        </p:txBody>
      </p:sp>
      <p:sp>
        <p:nvSpPr>
          <p:cNvPr id="180" name="Google Shape;180;p3"/>
          <p:cNvSpPr txBox="1"/>
          <p:nvPr/>
        </p:nvSpPr>
        <p:spPr>
          <a:xfrm>
            <a:off x="6575580" y="1867535"/>
            <a:ext cx="4936073"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a:solidFill>
                  <a:schemeClr val="lt1"/>
                </a:solidFill>
                <a:latin typeface="Arial"/>
                <a:ea typeface="Arial"/>
                <a:cs typeface="Arial"/>
                <a:sym typeface="Arial"/>
              </a:rPr>
              <a:t>YHTEISTÄ KAIKILLE MÄÄRITELMILLE</a:t>
            </a:r>
            <a:br>
              <a:rPr lang="fi-FI" sz="2000" b="1" i="0" u="none" strike="noStrike" cap="none">
                <a:solidFill>
                  <a:schemeClr val="lt1"/>
                </a:solidFill>
                <a:latin typeface="Arial"/>
                <a:ea typeface="Arial"/>
                <a:cs typeface="Arial"/>
                <a:sym typeface="Arial"/>
              </a:rPr>
            </a:br>
            <a:endParaRPr sz="2000" b="1" i="0" u="none" strike="noStrike" cap="none">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Verkkopohjainen</a:t>
            </a:r>
            <a:br>
              <a:rPr lang="fi-FI" sz="1800" b="1" i="0" u="none" strike="noStrike" cap="none">
                <a:solidFill>
                  <a:schemeClr val="lt1"/>
                </a:solidFill>
                <a:latin typeface="Arial"/>
                <a:ea typeface="Arial"/>
                <a:cs typeface="Arial"/>
                <a:sym typeface="Arial"/>
              </a:rPr>
            </a:br>
            <a:endParaRPr sz="1400" b="0" i="0" u="none" strike="noStrike" cap="none">
              <a:solidFill>
                <a:srgbClr val="000000"/>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Käyttäjät luovat itselleen profiilin</a:t>
            </a:r>
            <a:br>
              <a:rPr lang="fi-FI" sz="1800" b="1" i="0" u="none" strike="noStrike" cap="none">
                <a:solidFill>
                  <a:schemeClr val="lt1"/>
                </a:solidFill>
                <a:latin typeface="Arial"/>
                <a:ea typeface="Arial"/>
                <a:cs typeface="Arial"/>
                <a:sym typeface="Arial"/>
              </a:rPr>
            </a:br>
            <a:endParaRPr sz="1800" b="1" i="0" u="none" strike="noStrike" cap="none">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Mahdollisuus jakaa materiaalia muun yhteisön kanssa (esim. tekstiä, kuvia, grafiikkaa, videoita).</a:t>
            </a:r>
            <a:br>
              <a:rPr lang="fi-FI" sz="1800" b="1" i="0" u="none" strike="noStrike" cap="none">
                <a:solidFill>
                  <a:schemeClr val="lt1"/>
                </a:solidFill>
                <a:latin typeface="Arial"/>
                <a:ea typeface="Arial"/>
                <a:cs typeface="Arial"/>
                <a:sym typeface="Arial"/>
              </a:rPr>
            </a:br>
            <a:endParaRPr sz="1800" b="1" i="0" u="none" strike="noStrike" cap="none">
              <a:solidFill>
                <a:schemeClr val="lt1"/>
              </a:solidFill>
              <a:latin typeface="Arial"/>
              <a:ea typeface="Arial"/>
              <a:cs typeface="Arial"/>
              <a:sym typeface="Arial"/>
            </a:endParaRPr>
          </a:p>
          <a:p>
            <a:pPr marL="857250" marR="0" lvl="1" indent="-457200" algn="l" rtl="0">
              <a:lnSpc>
                <a:spcPct val="100000"/>
              </a:lnSpc>
              <a:spcBef>
                <a:spcPts val="0"/>
              </a:spcBef>
              <a:spcAft>
                <a:spcPts val="0"/>
              </a:spcAft>
              <a:buClr>
                <a:schemeClr val="lt1"/>
              </a:buClr>
              <a:buSzPts val="1800"/>
              <a:buFont typeface="Calibri"/>
              <a:buAutoNum type="arabicParenR"/>
            </a:pPr>
            <a:r>
              <a:rPr lang="fi-FI" sz="1800" b="1" i="0" u="none" strike="noStrike" cap="none">
                <a:solidFill>
                  <a:schemeClr val="lt1"/>
                </a:solidFill>
                <a:latin typeface="Arial"/>
                <a:ea typeface="Arial"/>
                <a:cs typeface="Arial"/>
                <a:sym typeface="Arial"/>
              </a:rPr>
              <a:t>Muut käyttäjät voivat reagoida jaettuun materiaaliin ja vastata siihen.</a:t>
            </a:r>
            <a:endParaRPr sz="1600" b="0" i="0" u="none" strike="noStrike" cap="none">
              <a:solidFill>
                <a:schemeClr val="dk1"/>
              </a:solidFill>
              <a:latin typeface="Arial"/>
              <a:ea typeface="Arial"/>
              <a:cs typeface="Arial"/>
              <a:sym typeface="Arial"/>
            </a:endParaRPr>
          </a:p>
        </p:txBody>
      </p:sp>
      <p:sp>
        <p:nvSpPr>
          <p:cNvPr id="181" name="Google Shape;181;p3"/>
          <p:cNvSpPr txBox="1"/>
          <p:nvPr/>
        </p:nvSpPr>
        <p:spPr>
          <a:xfrm>
            <a:off x="847718" y="3827179"/>
            <a:ext cx="5305289" cy="2403224"/>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212529"/>
              </a:buClr>
              <a:buSzPts val="1800"/>
              <a:buFont typeface="Arial"/>
              <a:buNone/>
            </a:pPr>
            <a:r>
              <a:rPr lang="fi-FI" sz="1800" b="0" i="0" u="none" strike="noStrike" cap="none">
                <a:solidFill>
                  <a:srgbClr val="161249"/>
                </a:solidFill>
                <a:latin typeface="Arial"/>
                <a:ea typeface="Arial"/>
                <a:cs typeface="Arial"/>
                <a:sym typeface="Arial"/>
              </a:rPr>
              <a:t>"Sähköisen viestinnän muodot (kuten sosiaaliseen verkostoitumiseen ja mikrobloggaamiseen tarkoitetut verkkosivustot), joiden avulla käyttäjät luovat verkkoyhteisöjä jakaakseen tietoa, ideoita, henkilökohtaisia viestejä ja muuta sisältöä (kuten videoita)."</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1000"/>
              </a:spcBef>
              <a:spcAft>
                <a:spcPts val="0"/>
              </a:spcAft>
              <a:buClr>
                <a:srgbClr val="212529"/>
              </a:buClr>
              <a:buSzPts val="1600"/>
              <a:buFont typeface="Arial"/>
              <a:buNone/>
            </a:pPr>
            <a:r>
              <a:rPr lang="fi-FI" sz="18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(Merriam-Websterin sanakirja)</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pic>
        <p:nvPicPr>
          <p:cNvPr id="187" name="Google Shape;187;p4"/>
          <p:cNvPicPr preferRelativeResize="0">
            <a:picLocks noGrp="1"/>
          </p:cNvPicPr>
          <p:nvPr>
            <p:ph type="body" idx="4294967295"/>
          </p:nvPr>
        </p:nvPicPr>
        <p:blipFill rotWithShape="1">
          <a:blip r:embed="rId3">
            <a:alphaModFix/>
          </a:blip>
          <a:srcRect/>
          <a:stretch/>
        </p:blipFill>
        <p:spPr>
          <a:xfrm>
            <a:off x="950118" y="1060476"/>
            <a:ext cx="10291763" cy="4995862"/>
          </a:xfrm>
          <a:prstGeom prst="rect">
            <a:avLst/>
          </a:prstGeom>
          <a:noFill/>
          <a:ln>
            <a:noFill/>
          </a:ln>
        </p:spPr>
      </p:pic>
      <p:sp>
        <p:nvSpPr>
          <p:cNvPr id="188" name="Google Shape;188;p4"/>
          <p:cNvSpPr txBox="1">
            <a:spLocks noGrp="1"/>
          </p:cNvSpPr>
          <p:nvPr>
            <p:ph type="title" idx="4294967295"/>
          </p:nvPr>
        </p:nvSpPr>
        <p:spPr>
          <a:xfrm>
            <a:off x="1264443" y="292881"/>
            <a:ext cx="9153525" cy="598488"/>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600"/>
              <a:buFont typeface="Calibri"/>
              <a:buNone/>
            </a:pPr>
            <a:r>
              <a:rPr lang="fi-FI" sz="3600" b="1"/>
              <a:t>Sosiaalinen media jatkuvassa muutoksessa</a:t>
            </a:r>
            <a:endParaRPr sz="3600" b="1"/>
          </a:p>
        </p:txBody>
      </p:sp>
      <p:sp>
        <p:nvSpPr>
          <p:cNvPr id="189" name="Google Shape;189;p4"/>
          <p:cNvSpPr txBox="1"/>
          <p:nvPr/>
        </p:nvSpPr>
        <p:spPr>
          <a:xfrm>
            <a:off x="3789108" y="6086945"/>
            <a:ext cx="7108384" cy="276999"/>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200"/>
              <a:buFont typeface="PT Sans"/>
              <a:buNone/>
            </a:pP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https://www.smartinsights.com/ecommerce/ecommerce-strategy/social-commerce-trends/ </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5"/>
          <p:cNvSpPr txBox="1">
            <a:spLocks noGrp="1"/>
          </p:cNvSpPr>
          <p:nvPr>
            <p:ph type="title" idx="4294967295"/>
          </p:nvPr>
        </p:nvSpPr>
        <p:spPr>
          <a:xfrm>
            <a:off x="1447758" y="23831"/>
            <a:ext cx="7686675"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libri"/>
              <a:buNone/>
            </a:pPr>
            <a:r>
              <a:rPr lang="fi-FI" sz="4000" b="1"/>
              <a:t>Käyttäjien määrä (2022)</a:t>
            </a:r>
            <a:endParaRPr sz="4000"/>
          </a:p>
        </p:txBody>
      </p:sp>
      <p:pic>
        <p:nvPicPr>
          <p:cNvPr id="196" name="Google Shape;196;p5" descr="Icon&#10;&#10;Description automatically generated"/>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540228" y="2003519"/>
            <a:ext cx="433931" cy="488173"/>
          </a:xfrm>
          <a:prstGeom prst="rect">
            <a:avLst/>
          </a:prstGeom>
          <a:noFill/>
          <a:ln>
            <a:noFill/>
          </a:ln>
        </p:spPr>
      </p:pic>
      <p:pic>
        <p:nvPicPr>
          <p:cNvPr id="197" name="Google Shape;197;p5" descr="Icon&#10;&#10;Description automatically generated"/>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22052" y="4224377"/>
            <a:ext cx="427202" cy="427202"/>
          </a:xfrm>
          <a:prstGeom prst="rect">
            <a:avLst/>
          </a:prstGeom>
          <a:noFill/>
          <a:ln>
            <a:noFill/>
          </a:ln>
        </p:spPr>
      </p:pic>
      <p:pic>
        <p:nvPicPr>
          <p:cNvPr id="198" name="Google Shape;198;p5" descr="Icon&#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947162" y="3394482"/>
            <a:ext cx="675453" cy="670910"/>
          </a:xfrm>
          <a:prstGeom prst="rect">
            <a:avLst/>
          </a:prstGeom>
          <a:noFill/>
          <a:ln>
            <a:noFill/>
          </a:ln>
        </p:spPr>
      </p:pic>
      <p:pic>
        <p:nvPicPr>
          <p:cNvPr id="199" name="Google Shape;199;p5" descr="Icon&#10;&#10;Description automatically generated"/>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447758" y="3429102"/>
            <a:ext cx="575790" cy="578040"/>
          </a:xfrm>
          <a:prstGeom prst="rect">
            <a:avLst/>
          </a:prstGeom>
          <a:noFill/>
          <a:ln>
            <a:noFill/>
          </a:ln>
        </p:spPr>
      </p:pic>
      <p:pic>
        <p:nvPicPr>
          <p:cNvPr id="200" name="Google Shape;200;p5" descr="A red and white sign&#10;&#10;Description automatically generated with low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963362" y="4875996"/>
            <a:ext cx="643074" cy="643074"/>
          </a:xfrm>
          <a:prstGeom prst="rect">
            <a:avLst/>
          </a:prstGeom>
          <a:noFill/>
          <a:ln>
            <a:noFill/>
          </a:ln>
        </p:spPr>
      </p:pic>
      <p:pic>
        <p:nvPicPr>
          <p:cNvPr id="201" name="Google Shape;201;p5" descr="A picture containing ax, vector graphics&#10;&#10;Description automatically generated"/>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6963362" y="4206320"/>
            <a:ext cx="643075" cy="528779"/>
          </a:xfrm>
          <a:prstGeom prst="rect">
            <a:avLst/>
          </a:prstGeom>
          <a:noFill/>
          <a:ln>
            <a:noFill/>
          </a:ln>
        </p:spPr>
      </p:pic>
      <p:pic>
        <p:nvPicPr>
          <p:cNvPr id="202" name="Google Shape;202;p5" descr="Logo&#10;&#10;Description automatically generated"/>
          <p:cNvPicPr preferRelativeResize="0"/>
          <p:nvPr/>
        </p:nvPicPr>
        <p:blipFill rotWithShape="1">
          <a:blip r:embed="rId9" cstate="screen">
            <a:alphaModFix/>
            <a:extLst>
              <a:ext uri="{28A0092B-C50C-407E-A947-70E740481C1C}">
                <a14:useLocalDpi xmlns:a14="http://schemas.microsoft.com/office/drawing/2010/main"/>
              </a:ext>
            </a:extLst>
          </a:blip>
          <a:srcRect/>
          <a:stretch/>
        </p:blipFill>
        <p:spPr>
          <a:xfrm>
            <a:off x="7019925" y="1961764"/>
            <a:ext cx="529928" cy="529928"/>
          </a:xfrm>
          <a:prstGeom prst="rect">
            <a:avLst/>
          </a:prstGeom>
          <a:noFill/>
          <a:ln>
            <a:noFill/>
          </a:ln>
        </p:spPr>
      </p:pic>
      <p:pic>
        <p:nvPicPr>
          <p:cNvPr id="203" name="Google Shape;203;p5" descr="Logo, company name&#10;&#10;Description automatically generated"/>
          <p:cNvPicPr preferRelativeResize="0"/>
          <p:nvPr/>
        </p:nvPicPr>
        <p:blipFill rotWithShape="1">
          <a:blip r:embed="rId10" cstate="screen">
            <a:alphaModFix/>
            <a:extLst>
              <a:ext uri="{28A0092B-C50C-407E-A947-70E740481C1C}">
                <a14:useLocalDpi xmlns:a14="http://schemas.microsoft.com/office/drawing/2010/main"/>
              </a:ext>
            </a:extLst>
          </a:blip>
          <a:srcRect/>
          <a:stretch/>
        </p:blipFill>
        <p:spPr>
          <a:xfrm>
            <a:off x="1540227" y="2710435"/>
            <a:ext cx="1187401" cy="664944"/>
          </a:xfrm>
          <a:prstGeom prst="rect">
            <a:avLst/>
          </a:prstGeom>
          <a:noFill/>
          <a:ln>
            <a:noFill/>
          </a:ln>
        </p:spPr>
      </p:pic>
      <p:sp>
        <p:nvSpPr>
          <p:cNvPr id="204" name="Google Shape;204;p5"/>
          <p:cNvSpPr txBox="1"/>
          <p:nvPr/>
        </p:nvSpPr>
        <p:spPr>
          <a:xfrm>
            <a:off x="2779757" y="213728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Facebook 2,9 miljardia käyttäjää</a:t>
            </a:r>
            <a:endParaRPr sz="1800" b="0" i="0" u="none" strike="noStrike" cap="none">
              <a:solidFill>
                <a:schemeClr val="dk1"/>
              </a:solidFill>
              <a:latin typeface="Calibri"/>
              <a:ea typeface="Calibri"/>
              <a:cs typeface="Calibri"/>
              <a:sym typeface="Calibri"/>
            </a:endParaRPr>
          </a:p>
        </p:txBody>
      </p:sp>
      <p:pic>
        <p:nvPicPr>
          <p:cNvPr id="205" name="Google Shape;205;p5" descr="Icon&#10;&#10;Description automatically generated"/>
          <p:cNvPicPr preferRelativeResize="0"/>
          <p:nvPr/>
        </p:nvPicPr>
        <p:blipFill rotWithShape="1">
          <a:blip r:embed="rId11" cstate="screen">
            <a:alphaModFix/>
            <a:extLst>
              <a:ext uri="{28A0092B-C50C-407E-A947-70E740481C1C}">
                <a14:useLocalDpi xmlns:a14="http://schemas.microsoft.com/office/drawing/2010/main"/>
              </a:ext>
            </a:extLst>
          </a:blip>
          <a:srcRect/>
          <a:stretch/>
        </p:blipFill>
        <p:spPr>
          <a:xfrm>
            <a:off x="1521062" y="4940137"/>
            <a:ext cx="434894" cy="434894"/>
          </a:xfrm>
          <a:prstGeom prst="rect">
            <a:avLst/>
          </a:prstGeom>
          <a:noFill/>
          <a:ln>
            <a:noFill/>
          </a:ln>
        </p:spPr>
      </p:pic>
      <p:sp>
        <p:nvSpPr>
          <p:cNvPr id="206" name="Google Shape;206;p5"/>
          <p:cNvSpPr txBox="1"/>
          <p:nvPr/>
        </p:nvSpPr>
        <p:spPr>
          <a:xfrm>
            <a:off x="2779757" y="288729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YouTube 2,5 miljardia käyttäjää</a:t>
            </a:r>
            <a:endParaRPr sz="1800" b="0" i="1" u="none" strike="noStrike" cap="none">
              <a:solidFill>
                <a:schemeClr val="dk1"/>
              </a:solidFill>
              <a:latin typeface="Calibri"/>
              <a:ea typeface="Calibri"/>
              <a:cs typeface="Calibri"/>
              <a:sym typeface="Calibri"/>
            </a:endParaRPr>
          </a:p>
        </p:txBody>
      </p:sp>
      <p:sp>
        <p:nvSpPr>
          <p:cNvPr id="207" name="Google Shape;207;p5"/>
          <p:cNvSpPr txBox="1"/>
          <p:nvPr/>
        </p:nvSpPr>
        <p:spPr>
          <a:xfrm>
            <a:off x="2779757" y="357930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Whatsapp 2 miljardia käyttäjää</a:t>
            </a:r>
            <a:endParaRPr sz="1800" b="0" i="1" u="none" strike="noStrike" cap="none">
              <a:solidFill>
                <a:schemeClr val="dk1"/>
              </a:solidFill>
              <a:latin typeface="Calibri"/>
              <a:ea typeface="Calibri"/>
              <a:cs typeface="Calibri"/>
              <a:sym typeface="Calibri"/>
            </a:endParaRPr>
          </a:p>
        </p:txBody>
      </p:sp>
      <p:sp>
        <p:nvSpPr>
          <p:cNvPr id="208" name="Google Shape;208;p5"/>
          <p:cNvSpPr txBox="1"/>
          <p:nvPr/>
        </p:nvSpPr>
        <p:spPr>
          <a:xfrm>
            <a:off x="2779756" y="4306904"/>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Instagram 2 miljardia käyttäjää</a:t>
            </a:r>
            <a:endParaRPr sz="1800" b="0" i="1" u="none" strike="noStrike" cap="none">
              <a:solidFill>
                <a:schemeClr val="dk1"/>
              </a:solidFill>
              <a:latin typeface="Calibri"/>
              <a:ea typeface="Calibri"/>
              <a:cs typeface="Calibri"/>
              <a:sym typeface="Calibri"/>
            </a:endParaRPr>
          </a:p>
        </p:txBody>
      </p:sp>
      <p:sp>
        <p:nvSpPr>
          <p:cNvPr id="209" name="Google Shape;209;p5"/>
          <p:cNvSpPr txBox="1"/>
          <p:nvPr/>
        </p:nvSpPr>
        <p:spPr>
          <a:xfrm>
            <a:off x="2794813" y="5056919"/>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WeChat 1,3 miljardia käyttäjää</a:t>
            </a:r>
            <a:endParaRPr sz="1800" b="0" i="1" u="none" strike="noStrike" cap="none">
              <a:solidFill>
                <a:schemeClr val="dk1"/>
              </a:solidFill>
              <a:latin typeface="Calibri"/>
              <a:ea typeface="Calibri"/>
              <a:cs typeface="Calibri"/>
              <a:sym typeface="Calibri"/>
            </a:endParaRPr>
          </a:p>
        </p:txBody>
      </p:sp>
      <p:pic>
        <p:nvPicPr>
          <p:cNvPr id="210" name="Google Shape;210;p5" descr="Icon&#10;&#10;Description automatically generated"/>
          <p:cNvPicPr preferRelativeResize="0"/>
          <p:nvPr/>
        </p:nvPicPr>
        <p:blipFill rotWithShape="1">
          <a:blip r:embed="rId12" cstate="screen">
            <a:alphaModFix/>
            <a:extLst>
              <a:ext uri="{28A0092B-C50C-407E-A947-70E740481C1C}">
                <a14:useLocalDpi xmlns:a14="http://schemas.microsoft.com/office/drawing/2010/main"/>
              </a:ext>
            </a:extLst>
          </a:blip>
          <a:srcRect/>
          <a:stretch/>
        </p:blipFill>
        <p:spPr>
          <a:xfrm>
            <a:off x="7019925" y="2710434"/>
            <a:ext cx="529928" cy="529928"/>
          </a:xfrm>
          <a:prstGeom prst="rect">
            <a:avLst/>
          </a:prstGeom>
          <a:noFill/>
          <a:ln>
            <a:noFill/>
          </a:ln>
        </p:spPr>
      </p:pic>
      <p:sp>
        <p:nvSpPr>
          <p:cNvPr id="211" name="Google Shape;211;p5"/>
          <p:cNvSpPr txBox="1"/>
          <p:nvPr/>
        </p:nvSpPr>
        <p:spPr>
          <a:xfrm>
            <a:off x="8136792" y="2042062"/>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TikTok 1 miljardi käyttäjää</a:t>
            </a:r>
            <a:endParaRPr sz="1800" b="0" i="0" u="none" strike="noStrike" cap="none">
              <a:solidFill>
                <a:schemeClr val="dk1"/>
              </a:solidFill>
              <a:latin typeface="Calibri"/>
              <a:ea typeface="Calibri"/>
              <a:cs typeface="Calibri"/>
              <a:sym typeface="Calibri"/>
            </a:endParaRPr>
          </a:p>
        </p:txBody>
      </p:sp>
      <p:sp>
        <p:nvSpPr>
          <p:cNvPr id="212" name="Google Shape;212;p5"/>
          <p:cNvSpPr txBox="1"/>
          <p:nvPr/>
        </p:nvSpPr>
        <p:spPr>
          <a:xfrm>
            <a:off x="8136790" y="2769563"/>
            <a:ext cx="3681277"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FB Messenger 0,9 miljardia käyttäjää</a:t>
            </a:r>
            <a:endParaRPr sz="1800" b="0" i="0" u="none" strike="noStrike" cap="none">
              <a:solidFill>
                <a:schemeClr val="dk1"/>
              </a:solidFill>
              <a:latin typeface="Calibri"/>
              <a:ea typeface="Calibri"/>
              <a:cs typeface="Calibri"/>
              <a:sym typeface="Calibri"/>
            </a:endParaRPr>
          </a:p>
        </p:txBody>
      </p:sp>
      <p:sp>
        <p:nvSpPr>
          <p:cNvPr id="213" name="Google Shape;213;p5"/>
          <p:cNvSpPr txBox="1"/>
          <p:nvPr/>
        </p:nvSpPr>
        <p:spPr>
          <a:xfrm>
            <a:off x="8136790" y="3468817"/>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Snapchat 0,6 miljardia käyttäjää</a:t>
            </a:r>
            <a:endParaRPr sz="1800" b="0" i="0" u="none" strike="noStrike" cap="none">
              <a:solidFill>
                <a:schemeClr val="dk1"/>
              </a:solidFill>
              <a:latin typeface="Calibri"/>
              <a:ea typeface="Calibri"/>
              <a:cs typeface="Calibri"/>
              <a:sym typeface="Calibri"/>
            </a:endParaRPr>
          </a:p>
        </p:txBody>
      </p:sp>
      <p:sp>
        <p:nvSpPr>
          <p:cNvPr id="214" name="Google Shape;214;p5"/>
          <p:cNvSpPr txBox="1"/>
          <p:nvPr/>
        </p:nvSpPr>
        <p:spPr>
          <a:xfrm>
            <a:off x="8136790" y="4240844"/>
            <a:ext cx="3123300" cy="369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Twitter 0,5 miljardia käyttäjää</a:t>
            </a:r>
            <a:endParaRPr sz="1800" b="0" i="0" u="none" strike="noStrike" cap="none">
              <a:solidFill>
                <a:schemeClr val="dk1"/>
              </a:solidFill>
              <a:latin typeface="Calibri"/>
              <a:ea typeface="Calibri"/>
              <a:cs typeface="Calibri"/>
              <a:sym typeface="Calibri"/>
            </a:endParaRPr>
          </a:p>
        </p:txBody>
      </p:sp>
      <p:sp>
        <p:nvSpPr>
          <p:cNvPr id="215" name="Google Shape;215;p5"/>
          <p:cNvSpPr txBox="1"/>
          <p:nvPr/>
        </p:nvSpPr>
        <p:spPr>
          <a:xfrm>
            <a:off x="8136790" y="5012871"/>
            <a:ext cx="312330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1800" b="0" i="0" u="none" strike="noStrike" cap="none">
                <a:solidFill>
                  <a:schemeClr val="dk1"/>
                </a:solidFill>
                <a:latin typeface="Calibri"/>
                <a:ea typeface="Calibri"/>
                <a:cs typeface="Calibri"/>
                <a:sym typeface="Calibri"/>
              </a:rPr>
              <a:t>Pinterest 0,4 miljardia käyttäjää</a:t>
            </a:r>
            <a:endParaRPr sz="1800" b="0" i="0" u="none" strike="noStrike" cap="none">
              <a:solidFill>
                <a:schemeClr val="dk1"/>
              </a:solidFill>
              <a:latin typeface="Calibri"/>
              <a:ea typeface="Calibri"/>
              <a:cs typeface="Calibri"/>
              <a:sym typeface="Calibri"/>
            </a:endParaRPr>
          </a:p>
        </p:txBody>
      </p:sp>
      <p:sp>
        <p:nvSpPr>
          <p:cNvPr id="216" name="Google Shape;216;p5"/>
          <p:cNvSpPr txBox="1"/>
          <p:nvPr/>
        </p:nvSpPr>
        <p:spPr>
          <a:xfrm>
            <a:off x="5716587" y="5748922"/>
            <a:ext cx="5353092"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none" strike="noStrike" cap="none">
                <a:solidFill>
                  <a:srgbClr val="161249"/>
                </a:solidFill>
                <a:latin typeface="Arial"/>
                <a:ea typeface="Arial"/>
                <a:cs typeface="Arial"/>
                <a:sym typeface="Arial"/>
              </a:rPr>
              <a:t>https://datareportal.com/reports/digital-2023-global-overview-report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grpSp>
        <p:nvGrpSpPr>
          <p:cNvPr id="222" name="Google Shape;222;p6"/>
          <p:cNvGrpSpPr/>
          <p:nvPr/>
        </p:nvGrpSpPr>
        <p:grpSpPr>
          <a:xfrm>
            <a:off x="1964713" y="1647181"/>
            <a:ext cx="7914331" cy="3687460"/>
            <a:chOff x="2374" y="1554382"/>
            <a:chExt cx="7914331" cy="3687460"/>
          </a:xfrm>
        </p:grpSpPr>
        <p:sp>
          <p:nvSpPr>
            <p:cNvPr id="223" name="Google Shape;223;p6"/>
            <p:cNvSpPr/>
            <p:nvPr/>
          </p:nvSpPr>
          <p:spPr>
            <a:xfrm>
              <a:off x="282998" y="1554382"/>
              <a:ext cx="1187774" cy="1187774"/>
            </a:xfrm>
            <a:prstGeom prst="ellipse">
              <a:avLst/>
            </a:prstGeom>
            <a:solidFill>
              <a:srgbClr val="D0296C"/>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4" name="Google Shape;224;p6"/>
            <p:cNvSpPr/>
            <p:nvPr/>
          </p:nvSpPr>
          <p:spPr>
            <a:xfrm>
              <a:off x="570806" y="1842190"/>
              <a:ext cx="612158" cy="612158"/>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5" name="Google Shape;225;p6"/>
            <p:cNvSpPr/>
            <p:nvPr/>
          </p:nvSpPr>
          <p:spPr>
            <a:xfrm>
              <a:off x="2374"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6" name="Google Shape;226;p6"/>
            <p:cNvSpPr txBox="1"/>
            <p:nvPr/>
          </p:nvSpPr>
          <p:spPr>
            <a:xfrm>
              <a:off x="2374"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TYYPILLISELLÄ KÄYTTÄJÄLLÄ ON TILI YLI KUUDELLA ERI SOSIAALISEN MEDIAN ALUSTALLA JA HÄN KÄYTTÄÄ SOSIAALISTA MEDIAA KESKIMÄÄRIN LÄHES </a:t>
              </a:r>
              <a:r>
                <a:rPr lang="fi-FI" sz="1400" b="1" i="0" u="none" strike="noStrike" cap="none">
                  <a:solidFill>
                    <a:srgbClr val="161249"/>
                  </a:solidFill>
                  <a:latin typeface="Arial"/>
                  <a:ea typeface="Arial"/>
                  <a:cs typeface="Arial"/>
                  <a:sym typeface="Arial"/>
                </a:rPr>
                <a:t>2½ TUNTIA </a:t>
              </a:r>
              <a:r>
                <a:rPr lang="fi-FI" sz="1400" b="0" i="0" u="none" strike="noStrike" cap="none">
                  <a:solidFill>
                    <a:srgbClr val="161249"/>
                  </a:solidFill>
                  <a:latin typeface="Arial"/>
                  <a:ea typeface="Arial"/>
                  <a:cs typeface="Arial"/>
                  <a:sym typeface="Arial"/>
                </a:rPr>
                <a:t>PÄIVÄSSÄ. </a:t>
              </a:r>
              <a:endParaRPr sz="1400" b="0" i="0" u="none" strike="noStrike" cap="none">
                <a:solidFill>
                  <a:srgbClr val="161249"/>
                </a:solidFill>
                <a:latin typeface="Arial"/>
                <a:ea typeface="Arial"/>
                <a:cs typeface="Arial"/>
                <a:sym typeface="Arial"/>
              </a:endParaRPr>
            </a:p>
          </p:txBody>
        </p:sp>
        <p:sp>
          <p:nvSpPr>
            <p:cNvPr id="227" name="Google Shape;227;p6"/>
            <p:cNvSpPr/>
            <p:nvPr/>
          </p:nvSpPr>
          <p:spPr>
            <a:xfrm>
              <a:off x="2338100" y="1554382"/>
              <a:ext cx="1187774" cy="1187774"/>
            </a:xfrm>
            <a:prstGeom prst="ellipse">
              <a:avLst/>
            </a:prstGeom>
            <a:solidFill>
              <a:schemeClr val="accent5"/>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8" name="Google Shape;228;p6"/>
            <p:cNvSpPr/>
            <p:nvPr/>
          </p:nvSpPr>
          <p:spPr>
            <a:xfrm>
              <a:off x="2625908" y="1842190"/>
              <a:ext cx="612158" cy="612158"/>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29" name="Google Shape;229;p6"/>
            <p:cNvSpPr/>
            <p:nvPr/>
          </p:nvSpPr>
          <p:spPr>
            <a:xfrm>
              <a:off x="2057477"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0" name="Google Shape;230;p6"/>
            <p:cNvSpPr txBox="1"/>
            <p:nvPr/>
          </p:nvSpPr>
          <p:spPr>
            <a:xfrm>
              <a:off x="2057477"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JOS OLETETAAN, ETTÄ IHMISET NUKKUVAT 7-8 TUNTIA PÄIVÄSSÄ, NÄMÄ LUVUT VIITTAAVAT SIIHEN, ETTÄ IHMISET KÄYTTÄVÄT SOSIAALISTA MEDIAA NOIN </a:t>
              </a:r>
              <a:r>
                <a:rPr lang="fi-FI" sz="1400" b="1" i="0" u="none" strike="noStrike" cap="none">
                  <a:solidFill>
                    <a:srgbClr val="161249"/>
                  </a:solidFill>
                  <a:latin typeface="Arial"/>
                  <a:ea typeface="Arial"/>
                  <a:cs typeface="Arial"/>
                  <a:sym typeface="Arial"/>
                </a:rPr>
                <a:t>15 PROSENTTIA </a:t>
              </a:r>
              <a:r>
                <a:rPr lang="fi-FI" sz="1400" b="0" i="0" u="none" strike="noStrike" cap="none">
                  <a:solidFill>
                    <a:srgbClr val="161249"/>
                  </a:solidFill>
                  <a:latin typeface="Arial"/>
                  <a:ea typeface="Arial"/>
                  <a:cs typeface="Arial"/>
                  <a:sym typeface="Arial"/>
                </a:rPr>
                <a:t>VALVEILLAOLO-AJASTAAN.</a:t>
              </a:r>
              <a:endParaRPr sz="1400" b="0" i="0" u="none" strike="noStrike" cap="none">
                <a:solidFill>
                  <a:srgbClr val="161249"/>
                </a:solidFill>
                <a:latin typeface="Arial"/>
                <a:ea typeface="Arial"/>
                <a:cs typeface="Arial"/>
                <a:sym typeface="Arial"/>
              </a:endParaRPr>
            </a:p>
          </p:txBody>
        </p:sp>
        <p:sp>
          <p:nvSpPr>
            <p:cNvPr id="231" name="Google Shape;231;p6"/>
            <p:cNvSpPr/>
            <p:nvPr/>
          </p:nvSpPr>
          <p:spPr>
            <a:xfrm>
              <a:off x="4393202" y="1554382"/>
              <a:ext cx="1187774" cy="1187774"/>
            </a:xfrm>
            <a:prstGeom prst="ellipse">
              <a:avLst/>
            </a:prstGeom>
            <a:solidFill>
              <a:srgbClr val="11AA8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2" name="Google Shape;232;p6"/>
            <p:cNvSpPr/>
            <p:nvPr/>
          </p:nvSpPr>
          <p:spPr>
            <a:xfrm>
              <a:off x="4681010" y="1846444"/>
              <a:ext cx="612158" cy="612158"/>
            </a:xfrm>
            <a:prstGeom prst="rect">
              <a:avLst/>
            </a:prstGeom>
            <a:blipFill rotWithShape="1">
              <a:blip r:embed="rId5" cstate="screen">
                <a:alphaModFix/>
                <a:extLst>
                  <a:ext uri="{28A0092B-C50C-407E-A947-70E740481C1C}">
                    <a14:useLocalDpi xmlns:a14="http://schemas.microsoft.com/office/drawing/2010/main"/>
                  </a:ext>
                </a:extLst>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3" name="Google Shape;233;p6"/>
            <p:cNvSpPr/>
            <p:nvPr/>
          </p:nvSpPr>
          <p:spPr>
            <a:xfrm>
              <a:off x="4112579"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4" name="Google Shape;234;p6"/>
            <p:cNvSpPr txBox="1"/>
            <p:nvPr/>
          </p:nvSpPr>
          <p:spPr>
            <a:xfrm>
              <a:off x="4112579"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 TYYPILLINEN KÄYTTÄJÄ SEURAA ERITYYPPISIÄ SOSIAALISEN MEDIAN TILEJÄ. ENITEN SEURATAAN KUITENKIN </a:t>
              </a:r>
              <a:r>
                <a:rPr lang="fi-FI" sz="1400" b="1" i="0" u="none" strike="noStrike" cap="none">
                  <a:solidFill>
                    <a:srgbClr val="161249"/>
                  </a:solidFill>
                  <a:latin typeface="Arial"/>
                  <a:ea typeface="Arial"/>
                  <a:cs typeface="Arial"/>
                  <a:sym typeface="Arial"/>
                </a:rPr>
                <a:t>YSTÄVIEN JA PERHEEN-JÄSENTEN TILEJÄ.</a:t>
              </a:r>
              <a:endParaRPr sz="1400" b="0" i="0" u="none" strike="noStrike" cap="none">
                <a:solidFill>
                  <a:srgbClr val="161249"/>
                </a:solidFill>
                <a:latin typeface="Arial"/>
                <a:ea typeface="Arial"/>
                <a:cs typeface="Arial"/>
                <a:sym typeface="Arial"/>
              </a:endParaRPr>
            </a:p>
          </p:txBody>
        </p:sp>
        <p:sp>
          <p:nvSpPr>
            <p:cNvPr id="235" name="Google Shape;235;p6"/>
            <p:cNvSpPr/>
            <p:nvPr/>
          </p:nvSpPr>
          <p:spPr>
            <a:xfrm>
              <a:off x="6448306" y="1554382"/>
              <a:ext cx="1187774" cy="1187774"/>
            </a:xfrm>
            <a:prstGeom prst="ellipse">
              <a:avLst/>
            </a:prstGeom>
            <a:solidFill>
              <a:srgbClr val="F1B300"/>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6" name="Google Shape;236;p6"/>
            <p:cNvSpPr/>
            <p:nvPr/>
          </p:nvSpPr>
          <p:spPr>
            <a:xfrm>
              <a:off x="6736114" y="1842190"/>
              <a:ext cx="612158" cy="612158"/>
            </a:xfrm>
            <a:prstGeom prst="rect">
              <a:avLst/>
            </a:prstGeom>
            <a:blipFill rotWithShape="1">
              <a:blip r:embed="rId6" cstate="screen">
                <a:alphaModFix/>
                <a:extLst>
                  <a:ext uri="{28A0092B-C50C-407E-A947-70E740481C1C}">
                    <a14:useLocalDpi xmlns:a14="http://schemas.microsoft.com/office/drawing/2010/main"/>
                  </a:ext>
                </a:extLst>
              </a:blip>
              <a:stretch>
                <a:fillRect/>
              </a:stretch>
            </a:blipFill>
            <a:ln w="12700" cap="flat" cmpd="sng">
              <a:solidFill>
                <a:schemeClr val="lt2">
                  <a:alpha val="0"/>
                </a:schemeClr>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7" name="Google Shape;237;p6"/>
            <p:cNvSpPr/>
            <p:nvPr/>
          </p:nvSpPr>
          <p:spPr>
            <a:xfrm>
              <a:off x="6167682" y="2953601"/>
              <a:ext cx="1749023" cy="2164416"/>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38" name="Google Shape;238;p6"/>
            <p:cNvSpPr txBox="1"/>
            <p:nvPr/>
          </p:nvSpPr>
          <p:spPr>
            <a:xfrm>
              <a:off x="6167682" y="3077426"/>
              <a:ext cx="1749023" cy="2164416"/>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dk1"/>
                </a:buClr>
                <a:buSzPts val="1400"/>
                <a:buFont typeface="Calibri"/>
                <a:buNone/>
              </a:pPr>
              <a:r>
                <a:rPr lang="fi-FI" sz="1400" b="0" i="0" u="none" strike="noStrike" cap="none">
                  <a:solidFill>
                    <a:srgbClr val="161249"/>
                  </a:solidFill>
                  <a:latin typeface="Arial"/>
                  <a:ea typeface="Arial"/>
                  <a:cs typeface="Arial"/>
                  <a:sym typeface="Arial"/>
                </a:rPr>
                <a:t>SOSIAALISEN MEDIAN KÄYTTÄJÄT SANOVAT TODENNÄKÖISEM-MIN </a:t>
              </a:r>
              <a:r>
                <a:rPr lang="fi-FI" sz="1400" b="1" i="0" u="none" strike="noStrike" cap="none">
                  <a:solidFill>
                    <a:srgbClr val="161249"/>
                  </a:solidFill>
                  <a:latin typeface="Arial"/>
                  <a:ea typeface="Arial"/>
                  <a:cs typeface="Arial"/>
                  <a:sym typeface="Arial"/>
                </a:rPr>
                <a:t>OPPINEENSA KÄYTÄNNÖN ELÄMÄNTAITOJA SOSIAALISILTA FOORUMEILTA </a:t>
              </a:r>
              <a:r>
                <a:rPr lang="fi-FI" sz="1400" b="0" i="0" u="none" strike="noStrike" cap="none">
                  <a:solidFill>
                    <a:srgbClr val="161249"/>
                  </a:solidFill>
                  <a:latin typeface="Arial"/>
                  <a:ea typeface="Arial"/>
                  <a:cs typeface="Arial"/>
                  <a:sym typeface="Arial"/>
                </a:rPr>
                <a:t>(57 %) KUIN YLIOPISTOSTA (51 %).</a:t>
              </a:r>
              <a:endParaRPr sz="1400" b="0" i="0" u="none" strike="noStrike" cap="none">
                <a:solidFill>
                  <a:srgbClr val="161249"/>
                </a:solidFill>
                <a:latin typeface="Arial"/>
                <a:ea typeface="Arial"/>
                <a:cs typeface="Arial"/>
                <a:sym typeface="Arial"/>
              </a:endParaRPr>
            </a:p>
          </p:txBody>
        </p:sp>
      </p:grpSp>
      <p:sp>
        <p:nvSpPr>
          <p:cNvPr id="239" name="Google Shape;239;p6"/>
          <p:cNvSpPr txBox="1"/>
          <p:nvPr/>
        </p:nvSpPr>
        <p:spPr>
          <a:xfrm>
            <a:off x="4035339" y="6095999"/>
            <a:ext cx="6194322"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none" strike="noStrike" cap="none">
                <a:solidFill>
                  <a:srgbClr val="161249"/>
                </a:solidFill>
                <a:latin typeface="Arial"/>
                <a:ea typeface="Arial"/>
                <a:cs typeface="Arial"/>
                <a:sym typeface="Arial"/>
              </a:rPr>
              <a:t>https://hootsuite.widen.net/s/gqprmtzq6g/digital-2022-global-overview-report</a:t>
            </a:r>
            <a:endParaRPr sz="1400" b="0" i="0" u="none" strike="noStrike" cap="none">
              <a:solidFill>
                <a:srgbClr val="161249"/>
              </a:solidFill>
              <a:latin typeface="Arial"/>
              <a:ea typeface="Arial"/>
              <a:cs typeface="Arial"/>
              <a:sym typeface="Arial"/>
            </a:endParaRPr>
          </a:p>
        </p:txBody>
      </p:sp>
      <p:sp>
        <p:nvSpPr>
          <p:cNvPr id="240" name="Google Shape;240;p6"/>
          <p:cNvSpPr txBox="1"/>
          <p:nvPr/>
        </p:nvSpPr>
        <p:spPr>
          <a:xfrm>
            <a:off x="1256576" y="342630"/>
            <a:ext cx="9375600" cy="10771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FI" sz="3200" b="1" i="0" u="none" strike="noStrike" cap="none">
                <a:solidFill>
                  <a:srgbClr val="161249"/>
                </a:solidFill>
                <a:latin typeface="Arial"/>
                <a:ea typeface="Arial"/>
                <a:cs typeface="Arial"/>
                <a:sym typeface="Arial"/>
              </a:rPr>
              <a:t>Sosiaalisella medialla on merkittävä rooli jokapäiväisessä elämässämme.</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pic>
        <p:nvPicPr>
          <p:cNvPr id="246" name="Google Shape;246;p7" descr="eCommerce silhouet"/>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243294" y="3959662"/>
            <a:ext cx="780341" cy="780341"/>
          </a:xfrm>
          <a:prstGeom prst="rect">
            <a:avLst/>
          </a:prstGeom>
          <a:noFill/>
          <a:ln>
            <a:noFill/>
          </a:ln>
        </p:spPr>
      </p:pic>
      <p:pic>
        <p:nvPicPr>
          <p:cNvPr id="247" name="Google Shape;247;p7" descr="Ganzenveer silhouet"/>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09823" y="2674180"/>
            <a:ext cx="775602" cy="775602"/>
          </a:xfrm>
          <a:prstGeom prst="rect">
            <a:avLst/>
          </a:prstGeom>
          <a:noFill/>
          <a:ln>
            <a:noFill/>
          </a:ln>
        </p:spPr>
      </p:pic>
      <p:pic>
        <p:nvPicPr>
          <p:cNvPr id="248" name="Google Shape;248;p7" descr="Agenda silhouet"/>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9954022" y="2951775"/>
            <a:ext cx="834737" cy="834737"/>
          </a:xfrm>
          <a:prstGeom prst="rect">
            <a:avLst/>
          </a:prstGeom>
          <a:noFill/>
          <a:ln>
            <a:noFill/>
          </a:ln>
        </p:spPr>
      </p:pic>
      <p:sp>
        <p:nvSpPr>
          <p:cNvPr id="249" name="Google Shape;249;p7"/>
          <p:cNvSpPr txBox="1"/>
          <p:nvPr/>
        </p:nvSpPr>
        <p:spPr>
          <a:xfrm>
            <a:off x="2850319" y="6281783"/>
            <a:ext cx="90261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1" u="none" strike="noStrike" cap="none">
                <a:solidFill>
                  <a:schemeClr val="dk1"/>
                </a:solidFill>
                <a:latin typeface="Calibri"/>
                <a:ea typeface="Calibri"/>
                <a:cs typeface="Calibri"/>
                <a:sym typeface="Calibri"/>
              </a:rPr>
              <a:t>Lähde: https://hootsuite.widen.net/s/gqprmtzq6g/digital-2022-global-overview-report</a:t>
            </a:r>
            <a:endParaRPr sz="1400" b="0" i="0" u="none" strike="noStrike" cap="none">
              <a:solidFill>
                <a:srgbClr val="000000"/>
              </a:solidFill>
              <a:latin typeface="Arial"/>
              <a:ea typeface="Arial"/>
              <a:cs typeface="Arial"/>
              <a:sym typeface="Arial"/>
            </a:endParaRPr>
          </a:p>
        </p:txBody>
      </p:sp>
      <p:sp>
        <p:nvSpPr>
          <p:cNvPr id="250" name="Google Shape;250;p7"/>
          <p:cNvSpPr txBox="1">
            <a:spLocks noGrp="1"/>
          </p:cNvSpPr>
          <p:nvPr>
            <p:ph type="title"/>
          </p:nvPr>
        </p:nvSpPr>
        <p:spPr>
          <a:xfrm>
            <a:off x="639824" y="314904"/>
            <a:ext cx="1051560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a:t>Tärkeimmät syyt sosiaalisen median käyttöön </a:t>
            </a:r>
            <a:br>
              <a:rPr lang="fi-FI"/>
            </a:br>
            <a:endParaRPr/>
          </a:p>
        </p:txBody>
      </p:sp>
      <p:sp>
        <p:nvSpPr>
          <p:cNvPr id="251" name="Google Shape;251;p7"/>
          <p:cNvSpPr txBox="1">
            <a:spLocks noGrp="1"/>
          </p:cNvSpPr>
          <p:nvPr>
            <p:ph type="body" idx="1"/>
          </p:nvPr>
        </p:nvSpPr>
        <p:spPr>
          <a:xfrm>
            <a:off x="838200" y="1323975"/>
            <a:ext cx="10515600" cy="4611519"/>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Yhteydenpito ystäviin ja perheeseen 47,6 %</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Vapaa-ajan täyttäminen 36,3%</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Uutisten lukeminen 35,1%</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Sisällön löytäminen 31,6%</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Nähdä, mistä puhutaan 29,5%</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Inspiraation löytäminen tekemistä ja ostamista varten 27,7%</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Ostettavien tuotteiden löytäminen 26,3%</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Mielipiteiden jakaminen ja niistä keskusteleminen muiden kanssa 24,5%</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Uusien kontaktien luominen 23,9 %</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Suorien lähetysten katselu 23,8 %</a:t>
            </a:r>
            <a:endParaRPr sz="1800" b="0" i="0" u="none" strike="noStrike" cap="none"/>
          </a:p>
          <a:p>
            <a:pPr marL="342900" marR="0" lvl="0" indent="-342900" algn="l" rtl="0">
              <a:lnSpc>
                <a:spcPct val="150000"/>
              </a:lnSpc>
              <a:spcBef>
                <a:spcPts val="0"/>
              </a:spcBef>
              <a:spcAft>
                <a:spcPts val="0"/>
              </a:spcAft>
              <a:buClr>
                <a:srgbClr val="11AA81"/>
              </a:buClr>
              <a:buSzPts val="1800"/>
              <a:buFont typeface="Arial"/>
              <a:buAutoNum type="arabicPeriod"/>
            </a:pPr>
            <a:r>
              <a:rPr lang="fi-FI" sz="1800" b="0" i="0" u="none" strike="noStrike" cap="none"/>
              <a:t> Suosikkibrändien sisällön näkeminen 23,1%</a:t>
            </a:r>
            <a:endParaRPr sz="1800" b="0" i="0" u="none" strike="noStrike" cap="none"/>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25"/>
          <p:cNvSpPr txBox="1">
            <a:spLocks noGrp="1"/>
          </p:cNvSpPr>
          <p:nvPr>
            <p:ph type="body" idx="1"/>
          </p:nvPr>
        </p:nvSpPr>
        <p:spPr>
          <a:xfrm>
            <a:off x="1120777" y="49025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Aktivointitehtävä luokassa</a:t>
            </a:r>
            <a:endParaRPr/>
          </a:p>
          <a:p>
            <a:pPr marL="0" lvl="0" indent="0" algn="l" rtl="0">
              <a:lnSpc>
                <a:spcPct val="90000"/>
              </a:lnSpc>
              <a:spcBef>
                <a:spcPts val="1000"/>
              </a:spcBef>
              <a:spcAft>
                <a:spcPts val="0"/>
              </a:spcAft>
              <a:buClr>
                <a:schemeClr val="lt1"/>
              </a:buClr>
              <a:buSzPts val="3200"/>
              <a:buNone/>
            </a:pPr>
            <a:endParaRPr/>
          </a:p>
        </p:txBody>
      </p:sp>
      <p:sp>
        <p:nvSpPr>
          <p:cNvPr id="257" name="Google Shape;257;p25"/>
          <p:cNvSpPr txBox="1">
            <a:spLocks noGrp="1"/>
          </p:cNvSpPr>
          <p:nvPr>
            <p:ph type="body" idx="2"/>
          </p:nvPr>
        </p:nvSpPr>
        <p:spPr>
          <a:xfrm>
            <a:off x="1120776" y="1069389"/>
            <a:ext cx="9299573"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a:t>Muodostakaa 4-5 hengen ryhmä. </a:t>
            </a:r>
            <a:endParaRPr/>
          </a:p>
          <a:p>
            <a:pPr marL="0" lvl="0" indent="0" algn="l" rtl="0">
              <a:lnSpc>
                <a:spcPct val="100000"/>
              </a:lnSpc>
              <a:spcBef>
                <a:spcPts val="0"/>
              </a:spcBef>
              <a:spcAft>
                <a:spcPts val="0"/>
              </a:spcAft>
              <a:buClr>
                <a:schemeClr val="lt1"/>
              </a:buClr>
              <a:buSzPts val="1800"/>
              <a:buNone/>
            </a:pPr>
            <a:r>
              <a:rPr lang="fi-FI" sz="1800"/>
              <a:t>Valitkaa kiinnostava yritys tai organisaatio ja analysoikaa sen sosiaalisen median läsnäoloa.</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rgbClr val="11AA81"/>
              </a:buClr>
              <a:buSzPts val="1800"/>
              <a:buNone/>
            </a:pPr>
            <a:r>
              <a:rPr lang="fi-FI" sz="1800" b="1">
                <a:solidFill>
                  <a:srgbClr val="11AA81"/>
                </a:solidFill>
              </a:rPr>
              <a:t>Pohtikaa ja vastatkaa seuraaviin: </a:t>
            </a:r>
            <a:endParaRPr/>
          </a:p>
          <a:p>
            <a:pPr marL="342900" lvl="0" indent="-342900" algn="l" rtl="0">
              <a:lnSpc>
                <a:spcPct val="100000"/>
              </a:lnSpc>
              <a:spcBef>
                <a:spcPts val="0"/>
              </a:spcBef>
              <a:spcAft>
                <a:spcPts val="0"/>
              </a:spcAft>
              <a:buClr>
                <a:srgbClr val="11AA81"/>
              </a:buClr>
              <a:buSzPts val="2700"/>
              <a:buFont typeface="Arial"/>
              <a:buChar char="•"/>
            </a:pPr>
            <a:r>
              <a:rPr lang="fi-FI" sz="1800"/>
              <a:t>Lyhyt katsaus yritykseen (esim. toimiala, koko, tuotteet/palvelut).</a:t>
            </a:r>
            <a:endParaRPr/>
          </a:p>
          <a:p>
            <a:pPr marL="342900" lvl="0" indent="-342900" algn="l" rtl="0">
              <a:lnSpc>
                <a:spcPct val="100000"/>
              </a:lnSpc>
              <a:spcBef>
                <a:spcPts val="0"/>
              </a:spcBef>
              <a:spcAft>
                <a:spcPts val="0"/>
              </a:spcAft>
              <a:buClr>
                <a:srgbClr val="11AA81"/>
              </a:buClr>
              <a:buSzPts val="2700"/>
              <a:buFont typeface="Arial"/>
              <a:buChar char="•"/>
            </a:pPr>
            <a:r>
              <a:rPr lang="fi-FI" sz="1800"/>
              <a:t>Mitä sosiaalisen median kanavia se käyttää?</a:t>
            </a:r>
            <a:endParaRPr/>
          </a:p>
          <a:p>
            <a:pPr marL="342900" lvl="0" indent="-342900" algn="l" rtl="0">
              <a:lnSpc>
                <a:spcPct val="100000"/>
              </a:lnSpc>
              <a:spcBef>
                <a:spcPts val="0"/>
              </a:spcBef>
              <a:spcAft>
                <a:spcPts val="0"/>
              </a:spcAft>
              <a:buClr>
                <a:srgbClr val="11AA81"/>
              </a:buClr>
              <a:buSzPts val="2700"/>
              <a:buFont typeface="Arial"/>
              <a:buChar char="•"/>
            </a:pPr>
            <a:r>
              <a:rPr lang="fi-FI" sz="1800"/>
              <a:t>Millaista sisältöä yritys tuottaa sosiaaliseen mediaan? (postauksia, videoita, kilpailuja jne.)</a:t>
            </a:r>
            <a:endParaRPr/>
          </a:p>
          <a:p>
            <a:pPr marL="342900" lvl="0" indent="-342900" algn="l" rtl="0">
              <a:lnSpc>
                <a:spcPct val="100000"/>
              </a:lnSpc>
              <a:spcBef>
                <a:spcPts val="0"/>
              </a:spcBef>
              <a:spcAft>
                <a:spcPts val="0"/>
              </a:spcAft>
              <a:buClr>
                <a:srgbClr val="11AA81"/>
              </a:buClr>
              <a:buSzPts val="2700"/>
              <a:buFont typeface="Arial"/>
              <a:buChar char="•"/>
            </a:pPr>
            <a:r>
              <a:rPr lang="fi-FI" sz="1800"/>
              <a:t>Kenelle arvelette heidän sosiaalisen median sisältönsä olevan suunnattu?</a:t>
            </a:r>
            <a:endParaRPr/>
          </a:p>
          <a:p>
            <a:pPr marL="342900" lvl="0" indent="-342900" algn="l" rtl="0">
              <a:lnSpc>
                <a:spcPct val="100000"/>
              </a:lnSpc>
              <a:spcBef>
                <a:spcPts val="0"/>
              </a:spcBef>
              <a:spcAft>
                <a:spcPts val="0"/>
              </a:spcAft>
              <a:buClr>
                <a:srgbClr val="11AA81"/>
              </a:buClr>
              <a:buSzPts val="2700"/>
              <a:buFont typeface="Arial"/>
              <a:buChar char="•"/>
            </a:pPr>
            <a:r>
              <a:rPr lang="fi-FI" sz="1800"/>
              <a:t>Onko sisältö mielestänne yrityksen kohderyhmää kiinnostavaa?</a:t>
            </a:r>
            <a:endParaRPr/>
          </a:p>
          <a:p>
            <a:pPr marL="342900" lvl="0" indent="-342900" algn="l" rtl="0">
              <a:lnSpc>
                <a:spcPct val="100000"/>
              </a:lnSpc>
              <a:spcBef>
                <a:spcPts val="0"/>
              </a:spcBef>
              <a:spcAft>
                <a:spcPts val="0"/>
              </a:spcAft>
              <a:buClr>
                <a:srgbClr val="11AA81"/>
              </a:buClr>
              <a:buSzPts val="2700"/>
              <a:buFont typeface="Arial"/>
              <a:buChar char="•"/>
            </a:pPr>
            <a:r>
              <a:rPr lang="fi-FI" sz="1800"/>
              <a:t>Mitä arvelette yrityksen tavoittelevan sosiaalisella mediallaan?</a:t>
            </a:r>
            <a:endParaRPr/>
          </a:p>
          <a:p>
            <a:pPr marL="342900" lvl="0" indent="-342900" algn="l" rtl="0">
              <a:lnSpc>
                <a:spcPct val="100000"/>
              </a:lnSpc>
              <a:spcBef>
                <a:spcPts val="0"/>
              </a:spcBef>
              <a:spcAft>
                <a:spcPts val="0"/>
              </a:spcAft>
              <a:buClr>
                <a:srgbClr val="11AA81"/>
              </a:buClr>
              <a:buSzPts val="2700"/>
              <a:buFont typeface="Arial"/>
              <a:buChar char="•"/>
            </a:pPr>
            <a:r>
              <a:rPr lang="fi-FI" sz="1800"/>
              <a:t>Kuinka aktiivisesti yritys julkaisee sosiaalisessa mediassa?</a:t>
            </a:r>
            <a:endParaRPr/>
          </a:p>
          <a:p>
            <a:pPr marL="342900" lvl="0" indent="-342900" algn="l" rtl="0">
              <a:lnSpc>
                <a:spcPct val="100000"/>
              </a:lnSpc>
              <a:spcBef>
                <a:spcPts val="0"/>
              </a:spcBef>
              <a:spcAft>
                <a:spcPts val="0"/>
              </a:spcAft>
              <a:buClr>
                <a:srgbClr val="11AA81"/>
              </a:buClr>
              <a:buSzPts val="2700"/>
              <a:buFont typeface="Arial"/>
              <a:buChar char="•"/>
            </a:pPr>
            <a:r>
              <a:rPr lang="fi-FI" sz="1800"/>
              <a:t>Millaisia parannusehdotuksia antaisitte yritykselle sosiaalisen median käyttöön liittyen?</a:t>
            </a:r>
            <a:endParaRPr/>
          </a:p>
          <a:p>
            <a:pPr marL="0" lvl="0" indent="0" algn="l" rtl="0">
              <a:lnSpc>
                <a:spcPct val="100000"/>
              </a:lnSpc>
              <a:spcBef>
                <a:spcPts val="0"/>
              </a:spcBef>
              <a:spcAft>
                <a:spcPts val="0"/>
              </a:spcAft>
              <a:buClr>
                <a:schemeClr val="lt1"/>
              </a:buClr>
              <a:buSzPts val="2000"/>
              <a:buNone/>
            </a:pPr>
            <a:endParaRPr>
              <a:solidFill>
                <a:srgbClr val="11AA81"/>
              </a:solidFill>
            </a:endParaRPr>
          </a:p>
          <a:p>
            <a:pPr marL="0" lvl="0" indent="0" algn="l" rtl="0">
              <a:lnSpc>
                <a:spcPct val="100000"/>
              </a:lnSpc>
              <a:spcBef>
                <a:spcPts val="0"/>
              </a:spcBef>
              <a:spcAft>
                <a:spcPts val="0"/>
              </a:spcAft>
              <a:buClr>
                <a:srgbClr val="11AA81"/>
              </a:buClr>
              <a:buSzPts val="2400"/>
              <a:buNone/>
            </a:pPr>
            <a:r>
              <a:rPr lang="fi-FI" sz="2400" b="1">
                <a:solidFill>
                  <a:srgbClr val="11AA81"/>
                </a:solidFill>
              </a:rPr>
              <a:t>Tehkää esitys havainnoistanne ja esittäkää se luokassa.</a:t>
            </a:r>
            <a:endParaRPr/>
          </a:p>
          <a:p>
            <a:pPr marL="0" lvl="0" indent="0" algn="l" rtl="0">
              <a:lnSpc>
                <a:spcPct val="100000"/>
              </a:lnSpc>
              <a:spcBef>
                <a:spcPts val="0"/>
              </a:spcBef>
              <a:spcAft>
                <a:spcPts val="0"/>
              </a:spcAft>
              <a:buClr>
                <a:schemeClr val="lt1"/>
              </a:buClr>
              <a:buSzPts val="200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8"/>
          <p:cNvSpPr txBox="1">
            <a:spLocks noGrp="1"/>
          </p:cNvSpPr>
          <p:nvPr>
            <p:ph type="title" idx="4294967295"/>
          </p:nvPr>
        </p:nvSpPr>
        <p:spPr>
          <a:xfrm>
            <a:off x="2790825" y="2705100"/>
            <a:ext cx="6610350" cy="7239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Markkinointi sosiaalisessa mediassa</a:t>
            </a:r>
            <a:endParaRPr b="1"/>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9"/>
          <p:cNvSpPr txBox="1">
            <a:spLocks noGrp="1"/>
          </p:cNvSpPr>
          <p:nvPr>
            <p:ph type="title"/>
          </p:nvPr>
        </p:nvSpPr>
        <p:spPr>
          <a:xfrm>
            <a:off x="838200" y="147753"/>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200"/>
              <a:buFont typeface="Calibri"/>
              <a:buNone/>
            </a:pPr>
            <a:r>
              <a:rPr lang="fi-FI" sz="3600" b="1"/>
              <a:t>Miksi käyttää sosiaalista mediaa markkinointiin? </a:t>
            </a:r>
            <a:r>
              <a:rPr lang="fi-FI" sz="2800" b="1">
                <a:solidFill>
                  <a:srgbClr val="11AA81"/>
                </a:solidFill>
              </a:rPr>
              <a:t>(Social Media Marketing = SMM)</a:t>
            </a:r>
            <a:endParaRPr sz="3600">
              <a:solidFill>
                <a:srgbClr val="11AA81"/>
              </a:solidFill>
            </a:endParaRPr>
          </a:p>
        </p:txBody>
      </p:sp>
      <p:sp>
        <p:nvSpPr>
          <p:cNvPr id="269" name="Google Shape;269;p9"/>
          <p:cNvSpPr txBox="1">
            <a:spLocks noGrp="1"/>
          </p:cNvSpPr>
          <p:nvPr>
            <p:ph type="body" idx="1"/>
          </p:nvPr>
        </p:nvSpPr>
        <p:spPr>
          <a:xfrm>
            <a:off x="838200" y="1634446"/>
            <a:ext cx="10515600" cy="3874531"/>
          </a:xfrm>
          <a:prstGeom prst="rect">
            <a:avLst/>
          </a:prstGeom>
          <a:noFill/>
          <a:ln>
            <a:noFill/>
          </a:ln>
        </p:spPr>
        <p:txBody>
          <a:bodyPr spcFirstLastPara="1" wrap="square" lIns="91425" tIns="45700" rIns="91425" bIns="45700" anchor="t" anchorCtr="0">
            <a:normAutofit fontScale="70000" lnSpcReduction="20000"/>
          </a:bodyPr>
          <a:lstStyle/>
          <a:p>
            <a:pPr marL="514350" lvl="0" indent="-514350" algn="l" rtl="0">
              <a:lnSpc>
                <a:spcPct val="90000"/>
              </a:lnSpc>
              <a:spcBef>
                <a:spcPts val="0"/>
              </a:spcBef>
              <a:spcAft>
                <a:spcPts val="0"/>
              </a:spcAft>
              <a:buClr>
                <a:srgbClr val="11AA81"/>
              </a:buClr>
              <a:buSzPct val="119999"/>
              <a:buFont typeface="Arial"/>
              <a:buAutoNum type="arabicPeriod"/>
            </a:pPr>
            <a:r>
              <a:rPr lang="fi-FI"/>
              <a:t>Yrityksen brändin rakentaminen ja brändinäkyvyyden lisääminen</a:t>
            </a:r>
            <a:endParaRPr/>
          </a:p>
          <a:p>
            <a:pPr marL="663702" lvl="0" indent="-364999" algn="l" rtl="0">
              <a:lnSpc>
                <a:spcPct val="90000"/>
              </a:lnSpc>
              <a:spcBef>
                <a:spcPts val="1000"/>
              </a:spcBef>
              <a:spcAft>
                <a:spcPts val="0"/>
              </a:spcAft>
              <a:buClr>
                <a:srgbClr val="11AA81"/>
              </a:buClr>
              <a:buSzPct val="119999"/>
              <a:buFont typeface="Arial"/>
              <a:buNone/>
            </a:pPr>
            <a:endParaRPr/>
          </a:p>
          <a:p>
            <a:pPr marL="514350" lvl="0" indent="-514350" algn="l" rtl="0">
              <a:lnSpc>
                <a:spcPct val="90000"/>
              </a:lnSpc>
              <a:spcBef>
                <a:spcPts val="1000"/>
              </a:spcBef>
              <a:spcAft>
                <a:spcPts val="0"/>
              </a:spcAft>
              <a:buClr>
                <a:srgbClr val="11AA81"/>
              </a:buClr>
              <a:buSzPct val="119999"/>
              <a:buFont typeface="Arial"/>
              <a:buAutoNum type="arabicPeriod"/>
            </a:pPr>
            <a:r>
              <a:rPr lang="fi-FI"/>
              <a:t>Uusien asiakkaiden tavoittaminen ja nykyisten asiakkaiden sitouttaminen.</a:t>
            </a:r>
            <a:endParaRPr/>
          </a:p>
          <a:p>
            <a:pPr marL="663702" lvl="0" indent="-364999" algn="l" rtl="0">
              <a:lnSpc>
                <a:spcPct val="90000"/>
              </a:lnSpc>
              <a:spcBef>
                <a:spcPts val="1000"/>
              </a:spcBef>
              <a:spcAft>
                <a:spcPts val="0"/>
              </a:spcAft>
              <a:buClr>
                <a:srgbClr val="11AA81"/>
              </a:buClr>
              <a:buSzPct val="119999"/>
              <a:buFont typeface="Arial"/>
              <a:buNone/>
            </a:pPr>
            <a:endParaRPr/>
          </a:p>
          <a:p>
            <a:pPr marL="514350" lvl="0" indent="-514350" algn="l" rtl="0">
              <a:lnSpc>
                <a:spcPct val="90000"/>
              </a:lnSpc>
              <a:spcBef>
                <a:spcPts val="1000"/>
              </a:spcBef>
              <a:spcAft>
                <a:spcPts val="0"/>
              </a:spcAft>
              <a:buClr>
                <a:srgbClr val="11AA81"/>
              </a:buClr>
              <a:buSzPct val="119999"/>
              <a:buFont typeface="Arial"/>
              <a:buAutoNum type="arabicPeriod"/>
            </a:pPr>
            <a:r>
              <a:rPr lang="fi-FI"/>
              <a:t>Myynnin kasvattaminen </a:t>
            </a:r>
            <a:endParaRPr/>
          </a:p>
          <a:p>
            <a:pPr marL="663702" lvl="0" indent="-364999" algn="l" rtl="0">
              <a:lnSpc>
                <a:spcPct val="90000"/>
              </a:lnSpc>
              <a:spcBef>
                <a:spcPts val="1000"/>
              </a:spcBef>
              <a:spcAft>
                <a:spcPts val="0"/>
              </a:spcAft>
              <a:buClr>
                <a:srgbClr val="11AA81"/>
              </a:buClr>
              <a:buSzPct val="119999"/>
              <a:buFont typeface="Arial"/>
              <a:buNone/>
            </a:pPr>
            <a:endParaRPr/>
          </a:p>
          <a:p>
            <a:pPr marL="514350" lvl="0" indent="-514350" algn="l" rtl="0">
              <a:lnSpc>
                <a:spcPct val="90000"/>
              </a:lnSpc>
              <a:spcBef>
                <a:spcPts val="1000"/>
              </a:spcBef>
              <a:spcAft>
                <a:spcPts val="0"/>
              </a:spcAft>
              <a:buClr>
                <a:srgbClr val="11AA81"/>
              </a:buClr>
              <a:buSzPct val="119999"/>
              <a:buFont typeface="Arial"/>
              <a:buAutoNum type="arabicPeriod"/>
            </a:pPr>
            <a:r>
              <a:rPr lang="fi-FI"/>
              <a:t>Liikenteen ohjaaminen verkkosivustolle </a:t>
            </a:r>
            <a:endParaRPr/>
          </a:p>
          <a:p>
            <a:pPr marL="663702" lvl="0" indent="-364999" algn="l" rtl="0">
              <a:lnSpc>
                <a:spcPct val="90000"/>
              </a:lnSpc>
              <a:spcBef>
                <a:spcPts val="1000"/>
              </a:spcBef>
              <a:spcAft>
                <a:spcPts val="0"/>
              </a:spcAft>
              <a:buClr>
                <a:srgbClr val="11AA81"/>
              </a:buClr>
              <a:buSzPct val="119999"/>
              <a:buFont typeface="Arial"/>
              <a:buNone/>
            </a:pPr>
            <a:endParaRPr/>
          </a:p>
          <a:p>
            <a:pPr marL="514350" lvl="0" indent="-514350" algn="l" rtl="0">
              <a:lnSpc>
                <a:spcPct val="90000"/>
              </a:lnSpc>
              <a:spcBef>
                <a:spcPts val="1000"/>
              </a:spcBef>
              <a:spcAft>
                <a:spcPts val="0"/>
              </a:spcAft>
              <a:buClr>
                <a:srgbClr val="11AA81"/>
              </a:buClr>
              <a:buSzPct val="119999"/>
              <a:buFont typeface="Arial"/>
              <a:buAutoNum type="arabicPeriod"/>
            </a:pPr>
            <a:r>
              <a:rPr lang="fi-FI"/>
              <a:t>Oppia lisää asiakkaista</a:t>
            </a:r>
            <a:endParaRPr/>
          </a:p>
          <a:p>
            <a:pPr marL="663702" lvl="0" indent="-364999" algn="l" rtl="0">
              <a:lnSpc>
                <a:spcPct val="90000"/>
              </a:lnSpc>
              <a:spcBef>
                <a:spcPts val="1000"/>
              </a:spcBef>
              <a:spcAft>
                <a:spcPts val="0"/>
              </a:spcAft>
              <a:buClr>
                <a:srgbClr val="11AA81"/>
              </a:buClr>
              <a:buSzPct val="119999"/>
              <a:buFont typeface="Arial"/>
              <a:buNone/>
            </a:pPr>
            <a:endParaRPr/>
          </a:p>
          <a:p>
            <a:pPr marL="514350" lvl="0" indent="-514350" algn="l" rtl="0">
              <a:lnSpc>
                <a:spcPct val="90000"/>
              </a:lnSpc>
              <a:spcBef>
                <a:spcPts val="1000"/>
              </a:spcBef>
              <a:spcAft>
                <a:spcPts val="0"/>
              </a:spcAft>
              <a:buClr>
                <a:srgbClr val="11AA81"/>
              </a:buClr>
              <a:buSzPct val="119999"/>
              <a:buFont typeface="Arial"/>
              <a:buAutoNum type="arabicPeriod"/>
            </a:pPr>
            <a:r>
              <a:rPr lang="fi-FI"/>
              <a:t>Asiakaspalvelun tarjoaminen </a:t>
            </a:r>
            <a:endParaRPr/>
          </a:p>
        </p:txBody>
      </p:sp>
      <p:sp>
        <p:nvSpPr>
          <p:cNvPr id="270" name="Google Shape;270;p9"/>
          <p:cNvSpPr txBox="1"/>
          <p:nvPr/>
        </p:nvSpPr>
        <p:spPr>
          <a:xfrm>
            <a:off x="7176882" y="3571711"/>
            <a:ext cx="4834800" cy="23703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3">
                  <a:extLst>
                    <a:ext uri="{A12FA001-AC4F-418D-AE19-62706E023703}">
                      <ahyp:hlinkClr xmlns:ahyp="http://schemas.microsoft.com/office/drawing/2018/hyperlinkcolor" val="tx"/>
                    </a:ext>
                  </a:extLst>
                </a:hlinkClick>
              </a:rPr>
              <a:t>https://blog.hootsuite.com/smart-social-media-goals/</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https://blog.hootsuite.com/social-media-customer-service/</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br>
              <a:rPr lang="fi-FI" sz="1400" b="0" i="0" u="none" strike="noStrike" cap="none">
                <a:solidFill>
                  <a:srgbClr val="161249"/>
                </a:solidFill>
                <a:latin typeface="Arial"/>
                <a:ea typeface="Arial"/>
                <a:cs typeface="Arial"/>
                <a:sym typeface="Arial"/>
              </a:rPr>
            </a:br>
            <a:r>
              <a:rPr lang="fi-FI" sz="14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https://www.contentstadium.com/blog/how-to-drive-traffic-from-social-media-to-your-website/</a:t>
            </a:r>
            <a:br>
              <a:rPr lang="fi-FI" sz="1400" b="0" i="0" u="none" strike="noStrike" cap="none">
                <a:solidFill>
                  <a:srgbClr val="161249"/>
                </a:solidFill>
                <a:latin typeface="Arial"/>
                <a:ea typeface="Arial"/>
                <a:cs typeface="Arial"/>
                <a:sym typeface="Arial"/>
              </a:rPr>
            </a:b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400" b="0" i="0" u="sng" strike="noStrike" cap="none">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https://buffer.com/library/social-media-goals/</a:t>
            </a: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0"/>
          <p:cNvSpPr txBox="1"/>
          <p:nvPr/>
        </p:nvSpPr>
        <p:spPr>
          <a:xfrm>
            <a:off x="504315" y="-341059"/>
            <a:ext cx="8637000" cy="14760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277" name="Google Shape;277;p10"/>
          <p:cNvSpPr txBox="1"/>
          <p:nvPr/>
        </p:nvSpPr>
        <p:spPr>
          <a:xfrm>
            <a:off x="642047" y="1367472"/>
            <a:ext cx="5210400" cy="4636800"/>
          </a:xfrm>
          <a:prstGeom prst="rect">
            <a:avLst/>
          </a:prstGeom>
          <a:noFill/>
          <a:ln>
            <a:noFill/>
          </a:ln>
        </p:spPr>
        <p:txBody>
          <a:bodyPr spcFirstLastPara="1" wrap="square" lIns="91425" tIns="45700" rIns="91425" bIns="45700" anchor="t" anchorCtr="0">
            <a:normAutofit/>
          </a:bodyPr>
          <a:lstStyle/>
          <a:p>
            <a:pPr marL="0" marR="0" lvl="0" indent="0" algn="l" rtl="0">
              <a:lnSpc>
                <a:spcPct val="133333"/>
              </a:lnSpc>
              <a:spcBef>
                <a:spcPts val="0"/>
              </a:spcBef>
              <a:spcAft>
                <a:spcPts val="0"/>
              </a:spcAft>
              <a:buClr>
                <a:schemeClr val="dk1"/>
              </a:buClr>
              <a:buSzPts val="1800"/>
              <a:buFont typeface="Arial"/>
              <a:buNone/>
            </a:pPr>
            <a:endParaRPr sz="1400" b="0" i="0" u="none" strike="noStrike" cap="none">
              <a:solidFill>
                <a:srgbClr val="000000"/>
              </a:solidFill>
              <a:latin typeface="Arial"/>
              <a:ea typeface="Arial"/>
              <a:cs typeface="Arial"/>
              <a:sym typeface="Arial"/>
            </a:endParaRPr>
          </a:p>
        </p:txBody>
      </p:sp>
      <p:sp>
        <p:nvSpPr>
          <p:cNvPr id="278" name="Google Shape;278;p10"/>
          <p:cNvSpPr/>
          <p:nvPr/>
        </p:nvSpPr>
        <p:spPr>
          <a:xfrm>
            <a:off x="7413027" y="1367473"/>
            <a:ext cx="4124051" cy="3748444"/>
          </a:xfrm>
          <a:prstGeom prst="roundRect">
            <a:avLst>
              <a:gd name="adj" fmla="val 16667"/>
            </a:avLst>
          </a:prstGeom>
          <a:solidFill>
            <a:srgbClr val="11AA81"/>
          </a:solidFill>
          <a:ln>
            <a:noFill/>
          </a:ln>
          <a:effectLst>
            <a:outerShdw blurRad="57150" dist="19050" dir="5400000" algn="ctr" rotWithShape="0">
              <a:srgbClr val="000000">
                <a:alpha val="6156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79" name="Google Shape;279;p10"/>
          <p:cNvSpPr txBox="1"/>
          <p:nvPr/>
        </p:nvSpPr>
        <p:spPr>
          <a:xfrm>
            <a:off x="7519202" y="1669216"/>
            <a:ext cx="3911700" cy="375483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fi-FI" sz="2000" b="1" i="0" u="none" strike="noStrike" cap="none">
                <a:solidFill>
                  <a:schemeClr val="lt1"/>
                </a:solidFill>
                <a:latin typeface="Calibri"/>
                <a:ea typeface="Calibri"/>
                <a:cs typeface="Calibri"/>
                <a:sym typeface="Calibri"/>
              </a:rPr>
              <a:t>Miksi käyttää maksettuja mainoksia?</a:t>
            </a:r>
            <a:endParaRPr sz="16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Sosiaalisen median kanavien liiketoiminta perustuu mainontaan algoritmit eivät tue orgaanista tavoittavuutta.</a:t>
            </a:r>
            <a:endParaRPr sz="1800" b="1" i="0" u="none" strike="noStrike" cap="none">
              <a:solidFill>
                <a:schemeClr val="lt1"/>
              </a:solidFill>
              <a:latin typeface="Calibri"/>
              <a:ea typeface="Calibri"/>
              <a:cs typeface="Calibri"/>
              <a:sym typeface="Calibri"/>
            </a:endParaRPr>
          </a:p>
          <a:p>
            <a:pPr marL="285750" marR="0" lvl="0" indent="-171450" algn="l" rtl="0">
              <a:lnSpc>
                <a:spcPct val="100000"/>
              </a:lnSpc>
              <a:spcBef>
                <a:spcPts val="0"/>
              </a:spcBef>
              <a:spcAft>
                <a:spcPts val="0"/>
              </a:spcAft>
              <a:buClr>
                <a:schemeClr val="dk1"/>
              </a:buClr>
              <a:buSzPts val="1800"/>
              <a:buFont typeface="Arial"/>
              <a:buNone/>
            </a:pPr>
            <a:endParaRPr sz="18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1800"/>
              <a:buFont typeface="Arial"/>
              <a:buChar char="•"/>
            </a:pPr>
            <a:r>
              <a:rPr lang="fi-FI" sz="1800" b="1" i="0" u="none" strike="noStrike" cap="none">
                <a:solidFill>
                  <a:schemeClr val="lt1"/>
                </a:solidFill>
                <a:latin typeface="Calibri"/>
                <a:ea typeface="Calibri"/>
                <a:cs typeface="Calibri"/>
                <a:sym typeface="Calibri"/>
              </a:rPr>
              <a:t>Orgaaninen tavoittavuus on laskenut eniten Facebookissa, mutta suuntaus on samanlainen myös Instagramissa.  </a:t>
            </a:r>
            <a:endParaRPr sz="1400" b="0" i="0" u="none" strike="noStrike" cap="none">
              <a:solidFill>
                <a:srgbClr val="000000"/>
              </a:solidFill>
              <a:latin typeface="Arial"/>
              <a:ea typeface="Arial"/>
              <a:cs typeface="Arial"/>
              <a:sym typeface="Arial"/>
            </a:endParaRPr>
          </a:p>
          <a:p>
            <a:pPr marL="285750" marR="0" lvl="0" indent="-171450" algn="l" rtl="0">
              <a:lnSpc>
                <a:spcPct val="100000"/>
              </a:lnSpc>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280" name="Google Shape;280;p10"/>
          <p:cNvPicPr preferRelativeResize="0"/>
          <p:nvPr/>
        </p:nvPicPr>
        <p:blipFill rotWithShape="1">
          <a:blip r:embed="rId3">
            <a:alphaModFix/>
          </a:blip>
          <a:srcRect/>
          <a:stretch/>
        </p:blipFill>
        <p:spPr>
          <a:xfrm>
            <a:off x="6943276" y="5284156"/>
            <a:ext cx="4826668" cy="580558"/>
          </a:xfrm>
          <a:prstGeom prst="rect">
            <a:avLst/>
          </a:prstGeom>
          <a:solidFill>
            <a:srgbClr val="D5DBE5"/>
          </a:solidFill>
          <a:ln w="9525" cap="flat" cmpd="sng">
            <a:solidFill>
              <a:schemeClr val="accent1"/>
            </a:solidFill>
            <a:prstDash val="solid"/>
            <a:round/>
            <a:headEnd type="none" w="sm" len="sm"/>
            <a:tailEnd type="none" w="sm" len="sm"/>
          </a:ln>
        </p:spPr>
      </p:pic>
      <p:sp>
        <p:nvSpPr>
          <p:cNvPr id="281" name="Google Shape;281;p10"/>
          <p:cNvSpPr txBox="1"/>
          <p:nvPr/>
        </p:nvSpPr>
        <p:spPr>
          <a:xfrm>
            <a:off x="422056" y="5540267"/>
            <a:ext cx="6835028" cy="276959"/>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1200"/>
              <a:buFont typeface="Arial"/>
              <a:buNone/>
            </a:pPr>
            <a:r>
              <a:rPr lang="fi-FI" sz="1200" b="0" i="0" u="none" strike="noStrike" cap="none">
                <a:solidFill>
                  <a:srgbClr val="161249"/>
                </a:solidFill>
                <a:latin typeface="Arial"/>
                <a:ea typeface="Arial"/>
                <a:cs typeface="Arial"/>
                <a:sym typeface="Arial"/>
              </a:rPr>
              <a:t>Lähde: </a:t>
            </a:r>
            <a:r>
              <a:rPr lang="fi-FI" sz="12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a:t>
            </a:r>
            <a:r>
              <a:rPr lang="fi-FI" sz="1200" b="0" i="0" u="none" strike="noStrike" cap="none">
                <a:solidFill>
                  <a:srgbClr val="161249"/>
                </a:solidFill>
                <a:latin typeface="Arial"/>
                <a:ea typeface="Arial"/>
                <a:cs typeface="Arial"/>
                <a:sym typeface="Arial"/>
              </a:rPr>
              <a:t>//neilpatel.com/blog/13-secrets-thatll-boost-your-facebook-organic-reach/   </a:t>
            </a:r>
            <a:endParaRPr sz="1400" b="0" i="0" u="none" strike="noStrike" cap="none">
              <a:solidFill>
                <a:srgbClr val="161249"/>
              </a:solidFill>
              <a:latin typeface="Arial"/>
              <a:ea typeface="Arial"/>
              <a:cs typeface="Arial"/>
              <a:sym typeface="Arial"/>
            </a:endParaRPr>
          </a:p>
        </p:txBody>
      </p:sp>
      <p:sp>
        <p:nvSpPr>
          <p:cNvPr id="282" name="Google Shape;282;p10"/>
          <p:cNvSpPr txBox="1">
            <a:spLocks noGrp="1"/>
          </p:cNvSpPr>
          <p:nvPr>
            <p:ph type="title"/>
          </p:nvPr>
        </p:nvSpPr>
        <p:spPr>
          <a:xfrm>
            <a:off x="761098" y="699833"/>
            <a:ext cx="9010650"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sz="4400" b="1" i="0" u="none" strike="noStrike" cap="none"/>
              <a:t>Orgaaninen </a:t>
            </a:r>
            <a:r>
              <a:rPr lang="fi-FI"/>
              <a:t>julkaisu</a:t>
            </a:r>
            <a:r>
              <a:rPr lang="fi-FI" sz="4400" b="1" i="0" u="none" strike="noStrike" cap="none"/>
              <a:t>, mainos vai ”boostattu” julkaisu?</a:t>
            </a:r>
            <a:br>
              <a:rPr lang="fi-FI" sz="2000" b="0" i="0" u="none" strike="noStrike" cap="none">
                <a:solidFill>
                  <a:srgbClr val="000000"/>
                </a:solidFill>
                <a:latin typeface="Arial"/>
                <a:ea typeface="Arial"/>
                <a:cs typeface="Arial"/>
                <a:sym typeface="Arial"/>
              </a:rPr>
            </a:br>
            <a:endParaRPr/>
          </a:p>
        </p:txBody>
      </p:sp>
      <p:sp>
        <p:nvSpPr>
          <p:cNvPr id="283" name="Google Shape;283;p10"/>
          <p:cNvSpPr txBox="1">
            <a:spLocks noGrp="1"/>
          </p:cNvSpPr>
          <p:nvPr>
            <p:ph type="body" idx="1"/>
          </p:nvPr>
        </p:nvSpPr>
        <p:spPr>
          <a:xfrm>
            <a:off x="857249" y="1825990"/>
            <a:ext cx="6296025" cy="3991236"/>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r>
              <a:rPr lang="fi-FI" sz="1600" b="1" i="0" u="none" strike="noStrike" cap="none"/>
              <a:t>Orgaanisella sisällöllä/julkaisuilla </a:t>
            </a:r>
            <a:r>
              <a:rPr lang="fi-FI" sz="1600" b="0" i="0" u="none" strike="noStrike" cap="none"/>
              <a:t>tarkoitetaan </a:t>
            </a:r>
            <a:r>
              <a:rPr lang="fi-FI" sz="1600" b="1" i="0" u="none" strike="noStrike" cap="none"/>
              <a:t>yrityksen omissa sosiaalisen median kanavissa </a:t>
            </a:r>
            <a:r>
              <a:rPr lang="fi-FI" sz="1600" b="0" i="0" u="none" strike="noStrike" cap="none"/>
              <a:t>julkaistua sisältöä. </a:t>
            </a:r>
            <a:endParaRPr/>
          </a:p>
          <a:p>
            <a:pPr marL="0" marR="0" lvl="0" indent="0" algn="l" rtl="0">
              <a:lnSpc>
                <a:spcPct val="100000"/>
              </a:lnSpc>
              <a:spcBef>
                <a:spcPts val="0"/>
              </a:spcBef>
              <a:spcAft>
                <a:spcPts val="0"/>
              </a:spcAft>
              <a:buClr>
                <a:srgbClr val="000000"/>
              </a:buClr>
              <a:buSzPts val="1800"/>
              <a:buFont typeface="Arial"/>
              <a:buNone/>
            </a:pPr>
            <a:endParaRPr sz="1600"/>
          </a:p>
          <a:p>
            <a:pPr marL="0" marR="0" lvl="0" indent="0" algn="l" rtl="0">
              <a:lnSpc>
                <a:spcPct val="100000"/>
              </a:lnSpc>
              <a:spcBef>
                <a:spcPts val="0"/>
              </a:spcBef>
              <a:spcAft>
                <a:spcPts val="0"/>
              </a:spcAft>
              <a:buClr>
                <a:srgbClr val="000000"/>
              </a:buClr>
              <a:buSzPts val="1800"/>
              <a:buFont typeface="Arial"/>
              <a:buNone/>
            </a:pPr>
            <a:r>
              <a:rPr lang="fi-FI" sz="1600" b="0" i="0" u="none" strike="noStrike" cap="none"/>
              <a:t>Orgaaninen sisältö näkyy heille, jotka seuraavat yritystä tai brändiä. </a:t>
            </a: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br>
              <a:rPr lang="fi-FI" sz="1600" b="0" i="0" u="none" strike="noStrike" cap="none"/>
            </a:br>
            <a:r>
              <a:rPr lang="fi-FI" sz="1600" b="0" i="0" u="none" strike="noStrike" cap="none"/>
              <a:t>Mainonta tarkoittaa </a:t>
            </a:r>
            <a:r>
              <a:rPr lang="fi-FI" sz="1600" b="1" i="0" u="none" strike="noStrike" cap="none"/>
              <a:t>maksullista sisältöä </a:t>
            </a:r>
            <a:r>
              <a:rPr lang="fi-FI" sz="1600" b="0" i="0" u="none" strike="noStrike" cap="none"/>
              <a:t>(videoita, viestejä ja muuta sisältöä), joka on </a:t>
            </a:r>
            <a:r>
              <a:rPr lang="fi-FI" sz="1600" b="1" i="0" u="none" strike="noStrike" cap="none"/>
              <a:t>suunnattu halutulle yleisölle</a:t>
            </a:r>
            <a:r>
              <a:rPr lang="fi-FI" sz="1600" b="0" i="0" u="none" strike="noStrike" cap="none"/>
              <a:t>. Nämä näkyvät myös </a:t>
            </a:r>
            <a:r>
              <a:rPr lang="fi-FI" sz="1600"/>
              <a:t>he</a:t>
            </a:r>
            <a:r>
              <a:rPr lang="fi-FI" sz="1600" b="0" i="0" u="none" strike="noStrike" cap="none"/>
              <a:t>ille, jotka eivät seuraa yrityksen kanavia. </a:t>
            </a:r>
            <a:endParaRPr sz="1600"/>
          </a:p>
          <a:p>
            <a:pPr marL="0" marR="0" lvl="0" indent="0" algn="l" rtl="0">
              <a:lnSpc>
                <a:spcPct val="100000"/>
              </a:lnSpc>
              <a:spcBef>
                <a:spcPts val="1000"/>
              </a:spcBef>
              <a:spcAft>
                <a:spcPts val="0"/>
              </a:spcAft>
              <a:buClr>
                <a:srgbClr val="000000"/>
              </a:buClr>
              <a:buSzPts val="1800"/>
              <a:buFont typeface="Arial"/>
              <a:buNone/>
            </a:pPr>
            <a:endParaRPr sz="1600" b="0" i="0" u="none" strike="noStrike" cap="none"/>
          </a:p>
          <a:p>
            <a:pPr marL="0" marR="0" lvl="0" indent="0" algn="l" rtl="0">
              <a:lnSpc>
                <a:spcPct val="100000"/>
              </a:lnSpc>
              <a:spcBef>
                <a:spcPts val="1000"/>
              </a:spcBef>
              <a:spcAft>
                <a:spcPts val="0"/>
              </a:spcAft>
              <a:buClr>
                <a:srgbClr val="000000"/>
              </a:buClr>
              <a:buSzPts val="1800"/>
              <a:buFont typeface="Arial"/>
              <a:buNone/>
            </a:pPr>
            <a:r>
              <a:rPr lang="fi-FI" sz="1600" b="1" i="0" u="none" strike="noStrike" cap="none"/>
              <a:t>Boostatut julkaisut </a:t>
            </a:r>
            <a:r>
              <a:rPr lang="fi-FI" sz="1600" b="0" i="0" u="none" strike="noStrike" cap="none"/>
              <a:t>ovat yrityksen sosiaalisen median kanavissa julkaistua </a:t>
            </a:r>
            <a:r>
              <a:rPr lang="fi-FI" sz="1600" b="1" i="0" u="none" strike="noStrike" cap="none"/>
              <a:t>orgaanista sisältöä, </a:t>
            </a:r>
            <a:r>
              <a:rPr lang="fi-FI" sz="1600" b="0" i="0" u="none" strike="noStrike" cap="none"/>
              <a:t>mutta maksamalla ne </a:t>
            </a:r>
            <a:r>
              <a:rPr lang="fi-FI" sz="1600" b="1" i="0" u="none" strike="noStrike" cap="none"/>
              <a:t>näytetään myös suuremmalle yleisölle</a:t>
            </a:r>
            <a:r>
              <a:rPr lang="fi-FI" sz="1600" b="0" i="0" u="none" strike="noStrike" cap="none"/>
              <a:t>. </a:t>
            </a:r>
            <a:endParaRPr sz="1600" b="0" i="0" u="none" strike="noStrike" cap="none"/>
          </a:p>
          <a:p>
            <a:pPr marL="0" lvl="0" indent="0" algn="l" rtl="0">
              <a:lnSpc>
                <a:spcPct val="100000"/>
              </a:lnSpc>
              <a:spcBef>
                <a:spcPts val="1000"/>
              </a:spcBef>
              <a:spcAft>
                <a:spcPts val="0"/>
              </a:spcAft>
              <a:buClr>
                <a:srgbClr val="161249"/>
              </a:buClr>
              <a:buSzPts val="1600"/>
              <a:buNone/>
            </a:pPr>
            <a:endParaRPr sz="1600"/>
          </a:p>
        </p:txBody>
      </p:sp>
      <p:sp>
        <p:nvSpPr>
          <p:cNvPr id="284" name="Google Shape;284;p10"/>
          <p:cNvSpPr/>
          <p:nvPr/>
        </p:nvSpPr>
        <p:spPr>
          <a:xfrm>
            <a:off x="11233830" y="2949923"/>
            <a:ext cx="276225" cy="152400"/>
          </a:xfrm>
          <a:prstGeom prst="rightArrow">
            <a:avLst>
              <a:gd name="adj1" fmla="val 50000"/>
              <a:gd name="adj2" fmla="val 50000"/>
            </a:avLst>
          </a:prstGeom>
          <a:solidFill>
            <a:schemeClr val="lt1"/>
          </a:solidFill>
          <a:ln w="127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pic>
        <p:nvPicPr>
          <p:cNvPr id="290" name="Google Shape;290;g203986f2610_1_12"/>
          <p:cNvPicPr preferRelativeResize="0"/>
          <p:nvPr/>
        </p:nvPicPr>
        <p:blipFill rotWithShape="1">
          <a:blip r:embed="rId3" cstate="screen">
            <a:alphaModFix/>
            <a:extLst>
              <a:ext uri="{28A0092B-C50C-407E-A947-70E740481C1C}">
                <a14:useLocalDpi xmlns:a14="http://schemas.microsoft.com/office/drawing/2010/main"/>
              </a:ext>
            </a:extLst>
          </a:blip>
          <a:srcRect b="-10297"/>
          <a:stretch/>
        </p:blipFill>
        <p:spPr>
          <a:xfrm>
            <a:off x="6219825" y="267472"/>
            <a:ext cx="5676900" cy="6163777"/>
          </a:xfrm>
          <a:prstGeom prst="rect">
            <a:avLst/>
          </a:prstGeom>
          <a:noFill/>
          <a:ln>
            <a:noFill/>
          </a:ln>
        </p:spPr>
      </p:pic>
      <p:sp>
        <p:nvSpPr>
          <p:cNvPr id="291" name="Google Shape;291;g203986f2610_1_12"/>
          <p:cNvSpPr txBox="1"/>
          <p:nvPr/>
        </p:nvSpPr>
        <p:spPr>
          <a:xfrm>
            <a:off x="642950" y="7143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292" name="Google Shape;292;g203986f2610_1_12"/>
          <p:cNvSpPr txBox="1"/>
          <p:nvPr/>
        </p:nvSpPr>
        <p:spPr>
          <a:xfrm>
            <a:off x="642950" y="1821650"/>
            <a:ext cx="47862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sp>
        <p:nvSpPr>
          <p:cNvPr id="293" name="Google Shape;293;g203986f2610_1_12"/>
          <p:cNvSpPr txBox="1">
            <a:spLocks noGrp="1"/>
          </p:cNvSpPr>
          <p:nvPr>
            <p:ph type="title"/>
          </p:nvPr>
        </p:nvSpPr>
        <p:spPr>
          <a:xfrm>
            <a:off x="642950" y="267472"/>
            <a:ext cx="6353176"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Sosiaalisen median vaikuttajat</a:t>
            </a:r>
            <a:endParaRPr/>
          </a:p>
        </p:txBody>
      </p:sp>
      <p:sp>
        <p:nvSpPr>
          <p:cNvPr id="294" name="Google Shape;294;g203986f2610_1_12"/>
          <p:cNvSpPr txBox="1">
            <a:spLocks noGrp="1"/>
          </p:cNvSpPr>
          <p:nvPr>
            <p:ph type="body" idx="1"/>
          </p:nvPr>
        </p:nvSpPr>
        <p:spPr>
          <a:xfrm>
            <a:off x="409575" y="1793832"/>
            <a:ext cx="5495925" cy="4187868"/>
          </a:xfrm>
          <a:prstGeom prst="rect">
            <a:avLst/>
          </a:prstGeom>
          <a:noFill/>
          <a:ln>
            <a:noFill/>
          </a:ln>
        </p:spPr>
        <p:txBody>
          <a:bodyPr spcFirstLastPara="1" wrap="square" lIns="91425" tIns="45700" rIns="91425" bIns="45700" anchor="t" anchorCtr="0">
            <a:normAutofit/>
          </a:bodyPr>
          <a:lstStyle/>
          <a:p>
            <a:pPr marL="457200" lvl="0" indent="-336550" algn="l" rtl="0">
              <a:lnSpc>
                <a:spcPct val="100000"/>
              </a:lnSpc>
              <a:spcBef>
                <a:spcPts val="0"/>
              </a:spcBef>
              <a:spcAft>
                <a:spcPts val="0"/>
              </a:spcAft>
              <a:buClr>
                <a:srgbClr val="11AA81"/>
              </a:buClr>
              <a:buSzPts val="2700"/>
              <a:buFont typeface="Arial"/>
              <a:buChar char="•"/>
            </a:pPr>
            <a:r>
              <a:rPr lang="fi-FI" sz="1800" b="1"/>
              <a:t>Vaikuttajamarkkinointi on nyt verkkomarkkinoinnin valtavirran muoto.</a:t>
            </a:r>
            <a:endParaRPr/>
          </a:p>
          <a:p>
            <a:pPr marL="457200" lvl="0" indent="-336550" algn="l" rtl="0">
              <a:lnSpc>
                <a:spcPct val="100000"/>
              </a:lnSpc>
              <a:spcBef>
                <a:spcPts val="600"/>
              </a:spcBef>
              <a:spcAft>
                <a:spcPts val="0"/>
              </a:spcAft>
              <a:buClr>
                <a:srgbClr val="11AA81"/>
              </a:buClr>
              <a:buSzPts val="2700"/>
              <a:buFont typeface="Arial"/>
              <a:buChar char="•"/>
            </a:pPr>
            <a:r>
              <a:rPr lang="fi-FI" sz="1800" b="1"/>
              <a:t>Kuka on vaikuttaja? </a:t>
            </a:r>
            <a:endParaRPr sz="1800" b="1"/>
          </a:p>
          <a:p>
            <a:pPr marL="914400" lvl="1" indent="-336550" algn="l" rtl="0">
              <a:lnSpc>
                <a:spcPct val="100000"/>
              </a:lnSpc>
              <a:spcBef>
                <a:spcPts val="600"/>
              </a:spcBef>
              <a:spcAft>
                <a:spcPts val="0"/>
              </a:spcAft>
              <a:buClr>
                <a:srgbClr val="11AA81"/>
              </a:buClr>
              <a:buSzPts val="1700"/>
              <a:buFont typeface="Calibri"/>
              <a:buChar char="○"/>
            </a:pPr>
            <a:r>
              <a:rPr lang="fi-FI" sz="1600"/>
              <a:t>Henkilö, jolla on </a:t>
            </a:r>
            <a:r>
              <a:rPr lang="fi-FI" sz="1600" b="1"/>
              <a:t>valta vaikuttaa muiden ostopäätöksiin </a:t>
            </a:r>
            <a:r>
              <a:rPr lang="fi-FI" sz="1600"/>
              <a:t>auktoriteettinsa, tietämyksensä, asemansa tai yleisösuhteensa vuoksi.</a:t>
            </a:r>
            <a:endParaRPr/>
          </a:p>
          <a:p>
            <a:pPr marL="0" lvl="0" indent="0" algn="l" rtl="0">
              <a:lnSpc>
                <a:spcPct val="100000"/>
              </a:lnSpc>
              <a:spcBef>
                <a:spcPts val="600"/>
              </a:spcBef>
              <a:spcAft>
                <a:spcPts val="0"/>
              </a:spcAft>
              <a:buClr>
                <a:schemeClr val="dk1"/>
              </a:buClr>
              <a:buSzPts val="1100"/>
              <a:buFont typeface="Arial"/>
              <a:buNone/>
            </a:pPr>
            <a:endParaRPr sz="1600"/>
          </a:p>
          <a:p>
            <a:pPr marL="457200" lvl="0" indent="-336550" algn="l" rtl="0">
              <a:lnSpc>
                <a:spcPct val="100000"/>
              </a:lnSpc>
              <a:spcBef>
                <a:spcPts val="600"/>
              </a:spcBef>
              <a:spcAft>
                <a:spcPts val="0"/>
              </a:spcAft>
              <a:buClr>
                <a:srgbClr val="11AA81"/>
              </a:buClr>
              <a:buSzPts val="2700"/>
              <a:buFont typeface="Arial"/>
              <a:buChar char="•"/>
            </a:pPr>
            <a:r>
              <a:rPr lang="fi-FI" sz="1800" b="1"/>
              <a:t>Julkkis ei ole vaikuttaja. </a:t>
            </a:r>
            <a:endParaRPr/>
          </a:p>
          <a:p>
            <a:pPr marL="914400" lvl="1" indent="-336550" algn="l" rtl="0">
              <a:lnSpc>
                <a:spcPct val="100000"/>
              </a:lnSpc>
              <a:spcBef>
                <a:spcPts val="600"/>
              </a:spcBef>
              <a:spcAft>
                <a:spcPts val="0"/>
              </a:spcAft>
              <a:buClr>
                <a:srgbClr val="11AA81"/>
              </a:buClr>
              <a:buSzPts val="1700"/>
              <a:buFont typeface="Calibri"/>
              <a:buChar char="○"/>
            </a:pPr>
            <a:r>
              <a:rPr lang="fi-FI" sz="1600"/>
              <a:t>Useimmat vaikuttajat ovat järjestelmällisesti rakentaneet innostuneen ja innostuneen yleisön. Ei ole sattumaa, että nämä ihmiset seuraavat vaikuttajia brändin sijaan.</a:t>
            </a:r>
            <a:endParaRPr/>
          </a:p>
          <a:p>
            <a:pPr marL="914400" lvl="1" indent="-336550" algn="l" rtl="0">
              <a:lnSpc>
                <a:spcPct val="100000"/>
              </a:lnSpc>
              <a:spcBef>
                <a:spcPts val="600"/>
              </a:spcBef>
              <a:spcAft>
                <a:spcPts val="0"/>
              </a:spcAft>
              <a:buClr>
                <a:srgbClr val="11AA81"/>
              </a:buClr>
              <a:buSzPts val="1700"/>
              <a:buFont typeface="Calibri"/>
              <a:buChar char="○"/>
            </a:pPr>
            <a:r>
              <a:rPr lang="fi-FI" sz="1600"/>
              <a:t>Yleisö ei välitä brändistä, vaan ainoastaan vaikuttajien mielipiteistä. </a:t>
            </a:r>
            <a:endParaRPr/>
          </a:p>
          <a:p>
            <a:pPr marL="0" lvl="0" indent="0" algn="l" rtl="0">
              <a:lnSpc>
                <a:spcPct val="100000"/>
              </a:lnSpc>
              <a:spcBef>
                <a:spcPts val="1000"/>
              </a:spcBef>
              <a:spcAft>
                <a:spcPts val="0"/>
              </a:spcAft>
              <a:buClr>
                <a:srgbClr val="161249"/>
              </a:buClr>
              <a:buSzPts val="1600"/>
              <a:buNone/>
            </a:pPr>
            <a:endParaRPr sz="16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g203986f2610_1_26"/>
          <p:cNvSpPr txBox="1"/>
          <p:nvPr/>
        </p:nvSpPr>
        <p:spPr>
          <a:xfrm>
            <a:off x="553650" y="321475"/>
            <a:ext cx="4536300" cy="677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rgbClr val="000000"/>
              </a:solidFill>
              <a:latin typeface="Calibri"/>
              <a:ea typeface="Calibri"/>
              <a:cs typeface="Calibri"/>
              <a:sym typeface="Calibri"/>
            </a:endParaRPr>
          </a:p>
        </p:txBody>
      </p:sp>
      <p:sp>
        <p:nvSpPr>
          <p:cNvPr id="301" name="Google Shape;301;g203986f2610_1_26"/>
          <p:cNvSpPr txBox="1"/>
          <p:nvPr/>
        </p:nvSpPr>
        <p:spPr>
          <a:xfrm>
            <a:off x="428650" y="1518050"/>
            <a:ext cx="526860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Calibri"/>
              <a:ea typeface="Calibri"/>
              <a:cs typeface="Calibri"/>
              <a:sym typeface="Calibri"/>
            </a:endParaRPr>
          </a:p>
        </p:txBody>
      </p:sp>
      <p:pic>
        <p:nvPicPr>
          <p:cNvPr id="302" name="Google Shape;302;g203986f2610_1_26"/>
          <p:cNvPicPr preferRelativeResize="0"/>
          <p:nvPr/>
        </p:nvPicPr>
        <p:blipFill rotWithShape="1">
          <a:blip r:embed="rId3">
            <a:alphaModFix/>
          </a:blip>
          <a:srcRect/>
          <a:stretch/>
        </p:blipFill>
        <p:spPr>
          <a:xfrm>
            <a:off x="5851550" y="1202738"/>
            <a:ext cx="6189951" cy="4108847"/>
          </a:xfrm>
          <a:prstGeom prst="rect">
            <a:avLst/>
          </a:prstGeom>
          <a:noFill/>
          <a:ln>
            <a:noFill/>
          </a:ln>
          <a:effectLst>
            <a:outerShdw blurRad="63500" sx="102000" sy="102000" algn="ctr" rotWithShape="0">
              <a:srgbClr val="000000">
                <a:alpha val="40000"/>
              </a:srgbClr>
            </a:outerShdw>
          </a:effectLst>
        </p:spPr>
      </p:pic>
      <p:sp>
        <p:nvSpPr>
          <p:cNvPr id="303" name="Google Shape;303;g203986f2610_1_26"/>
          <p:cNvSpPr txBox="1"/>
          <p:nvPr/>
        </p:nvSpPr>
        <p:spPr>
          <a:xfrm>
            <a:off x="7179450" y="5786450"/>
            <a:ext cx="47685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FI" sz="1100" b="0" i="1" u="sng" strike="noStrike" cap="none">
                <a:solidFill>
                  <a:schemeClr val="dk1"/>
                </a:solidFill>
                <a:latin typeface="Arial"/>
                <a:ea typeface="Arial"/>
                <a:cs typeface="Arial"/>
                <a:sym typeface="Arial"/>
                <a:hlinkClick r:id="rId4">
                  <a:extLst>
                    <a:ext uri="{A12FA001-AC4F-418D-AE19-62706E023703}">
                      <ahyp:hlinkClr xmlns:ahyp="http://schemas.microsoft.com/office/drawing/2018/hyperlinkcolor" val="tx"/>
                    </a:ext>
                  </a:extLst>
                </a:hlinkClick>
              </a:rPr>
              <a:t>https://engaiodigital.com/influencer-marketing/</a:t>
            </a:r>
            <a:endParaRPr sz="1400" b="0" i="1" u="none" strike="noStrike" cap="none">
              <a:solidFill>
                <a:schemeClr val="dk1"/>
              </a:solidFill>
              <a:latin typeface="Calibri"/>
              <a:ea typeface="Calibri"/>
              <a:cs typeface="Calibri"/>
              <a:sym typeface="Calibri"/>
            </a:endParaRPr>
          </a:p>
        </p:txBody>
      </p:sp>
      <p:sp>
        <p:nvSpPr>
          <p:cNvPr id="304" name="Google Shape;304;g203986f2610_1_26"/>
          <p:cNvSpPr txBox="1">
            <a:spLocks noGrp="1"/>
          </p:cNvSpPr>
          <p:nvPr>
            <p:ph type="title"/>
          </p:nvPr>
        </p:nvSpPr>
        <p:spPr>
          <a:xfrm>
            <a:off x="553650" y="213518"/>
            <a:ext cx="649605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Vaikuttajamarkkinointi </a:t>
            </a:r>
            <a:br>
              <a:rPr lang="fi-FI"/>
            </a:br>
            <a:endParaRPr/>
          </a:p>
        </p:txBody>
      </p:sp>
      <p:sp>
        <p:nvSpPr>
          <p:cNvPr id="305" name="Google Shape;305;g203986f2610_1_26"/>
          <p:cNvSpPr txBox="1">
            <a:spLocks noGrp="1"/>
          </p:cNvSpPr>
          <p:nvPr>
            <p:ph type="body" idx="1"/>
          </p:nvPr>
        </p:nvSpPr>
        <p:spPr>
          <a:xfrm>
            <a:off x="428650" y="1163247"/>
            <a:ext cx="5268600" cy="4623203"/>
          </a:xfrm>
          <a:prstGeom prst="rect">
            <a:avLst/>
          </a:prstGeom>
          <a:noFill/>
          <a:ln>
            <a:noFill/>
          </a:ln>
        </p:spPr>
        <p:txBody>
          <a:bodyPr spcFirstLastPara="1" wrap="square" lIns="91425" tIns="45700" rIns="91425" bIns="45700" anchor="t" anchorCtr="0">
            <a:normAutofit fontScale="55000" lnSpcReduction="20000"/>
          </a:bodyPr>
          <a:lstStyle/>
          <a:p>
            <a:pPr marL="577850" lvl="0" indent="-457200" algn="l" rtl="0">
              <a:lnSpc>
                <a:spcPct val="120000"/>
              </a:lnSpc>
              <a:spcBef>
                <a:spcPts val="0"/>
              </a:spcBef>
              <a:spcAft>
                <a:spcPts val="0"/>
              </a:spcAft>
              <a:buClr>
                <a:srgbClr val="11AA81"/>
              </a:buClr>
              <a:buSzPct val="200000"/>
              <a:buFont typeface="Arial"/>
              <a:buChar char="•"/>
            </a:pPr>
            <a:r>
              <a:rPr lang="fi-FI"/>
              <a:t>Vaikuttajamarkkinointi on brändin ja vaikuttajan välinen suhde.</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Vaikuttaja mainostaa brändin tuotteita tai palveluita eri kanavissa, kuten Instagramissa, Tiktokissa tai YouTubessa.</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Vaikuttajamarkkinoinnin avulla brändit voivat paikantaa ja mainostaa suoraan kohdeyleisölleen.</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Kuluttajat suhtautuvat yhä epäilevämmin tuotemerkkeihin ja niiden markkinointitaktiikoihin, ja luottamuksen rakentaminen on ratkaisevan tärkeää.</a:t>
            </a:r>
            <a:br>
              <a:rPr lang="fi-FI"/>
            </a:br>
            <a:endParaRPr/>
          </a:p>
          <a:p>
            <a:pPr marL="577850" lvl="0" indent="-457200" algn="l" rtl="0">
              <a:lnSpc>
                <a:spcPct val="120000"/>
              </a:lnSpc>
              <a:spcBef>
                <a:spcPts val="0"/>
              </a:spcBef>
              <a:spcAft>
                <a:spcPts val="0"/>
              </a:spcAft>
              <a:buClr>
                <a:srgbClr val="11AA81"/>
              </a:buClr>
              <a:buSzPct val="200000"/>
              <a:buFont typeface="Arial"/>
              <a:buChar char="•"/>
            </a:pPr>
            <a:r>
              <a:rPr lang="fi-FI"/>
              <a:t>Vaikuttajien kautta tapahtuvan mainonnan avulla brändit voivat mainostaa sellaisten henkilöiden kautta, joita tietty yhteisö seuraa, joihin se sitoutuu ja joihin se luottaa päivittäin.</a:t>
            </a:r>
            <a:endParaRPr/>
          </a:p>
          <a:p>
            <a:pPr marL="457200" lvl="0" indent="-261620" algn="l" rtl="0">
              <a:lnSpc>
                <a:spcPct val="90000"/>
              </a:lnSpc>
              <a:spcBef>
                <a:spcPts val="0"/>
              </a:spcBef>
              <a:spcAft>
                <a:spcPts val="0"/>
              </a:spcAft>
              <a:buClr>
                <a:srgbClr val="11AA81"/>
              </a:buClr>
              <a:buSzPct val="200000"/>
              <a:buFont typeface="Arial"/>
              <a:buNone/>
            </a:pPr>
            <a:endParaRPr/>
          </a:p>
          <a:p>
            <a:pPr marL="457200" lvl="0" indent="-261620" algn="l" rtl="0">
              <a:lnSpc>
                <a:spcPct val="90000"/>
              </a:lnSpc>
              <a:spcBef>
                <a:spcPts val="1000"/>
              </a:spcBef>
              <a:spcAft>
                <a:spcPts val="0"/>
              </a:spcAft>
              <a:buClr>
                <a:srgbClr val="11AA81"/>
              </a:buClr>
              <a:buSzPct val="200000"/>
              <a:buFont typeface="Arial"/>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9"/>
        <p:cNvGrpSpPr/>
        <p:nvPr/>
      </p:nvGrpSpPr>
      <p:grpSpPr>
        <a:xfrm>
          <a:off x="0" y="0"/>
          <a:ext cx="0" cy="0"/>
          <a:chOff x="0" y="0"/>
          <a:chExt cx="0" cy="0"/>
        </a:xfrm>
      </p:grpSpPr>
      <p:grpSp>
        <p:nvGrpSpPr>
          <p:cNvPr id="310" name="Google Shape;310;p11"/>
          <p:cNvGrpSpPr/>
          <p:nvPr/>
        </p:nvGrpSpPr>
        <p:grpSpPr>
          <a:xfrm>
            <a:off x="355022" y="1773606"/>
            <a:ext cx="11142085" cy="3574249"/>
            <a:chOff x="323849" y="111061"/>
            <a:chExt cx="11142085" cy="3574249"/>
          </a:xfrm>
        </p:grpSpPr>
        <p:sp>
          <p:nvSpPr>
            <p:cNvPr id="311" name="Google Shape;311;p11"/>
            <p:cNvSpPr/>
            <p:nvPr/>
          </p:nvSpPr>
          <p:spPr>
            <a:xfrm>
              <a:off x="5978669" y="111061"/>
              <a:ext cx="1683328" cy="2516724"/>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2" name="Google Shape;312;p11"/>
            <p:cNvSpPr txBox="1"/>
            <p:nvPr/>
          </p:nvSpPr>
          <p:spPr>
            <a:xfrm>
              <a:off x="6070456" y="133915"/>
              <a:ext cx="1698912" cy="224676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Videot, muiden käyttäjien tuottamat materiaalit, sosiaalisen median yhteisöt jne. vahvistavat ostopäätöstä ja edistävät tuotteesta nauttimista.</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sp>
          <p:nvSpPr>
            <p:cNvPr id="313" name="Google Shape;313;p11"/>
            <p:cNvSpPr/>
            <p:nvPr/>
          </p:nvSpPr>
          <p:spPr>
            <a:xfrm>
              <a:off x="687531"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4" name="Google Shape;314;p11"/>
            <p:cNvSpPr/>
            <p:nvPr/>
          </p:nvSpPr>
          <p:spPr>
            <a:xfrm>
              <a:off x="2537114"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5" name="Google Shape;315;p11"/>
            <p:cNvSpPr/>
            <p:nvPr/>
          </p:nvSpPr>
          <p:spPr>
            <a:xfrm>
              <a:off x="4386697"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6" name="Google Shape;316;p11"/>
            <p:cNvSpPr/>
            <p:nvPr/>
          </p:nvSpPr>
          <p:spPr>
            <a:xfrm>
              <a:off x="6342351" y="2729346"/>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7" name="Google Shape;317;p11"/>
            <p:cNvSpPr/>
            <p:nvPr/>
          </p:nvSpPr>
          <p:spPr>
            <a:xfrm>
              <a:off x="8267672"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8" name="Google Shape;318;p11"/>
            <p:cNvSpPr/>
            <p:nvPr/>
          </p:nvSpPr>
          <p:spPr>
            <a:xfrm>
              <a:off x="10147588" y="2725882"/>
              <a:ext cx="955964" cy="955964"/>
            </a:xfrm>
            <a:prstGeom prst="ellipse">
              <a:avLst/>
            </a:prstGeom>
            <a:solidFill>
              <a:srgbClr val="D12477"/>
            </a:solidFill>
            <a:ln w="9525" cap="flat" cmpd="sng">
              <a:solidFill>
                <a:schemeClr val="accent5"/>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19" name="Google Shape;319;p11"/>
            <p:cNvSpPr/>
            <p:nvPr/>
          </p:nvSpPr>
          <p:spPr>
            <a:xfrm>
              <a:off x="5631873" y="3091296"/>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0" name="Google Shape;320;p11"/>
            <p:cNvSpPr/>
            <p:nvPr/>
          </p:nvSpPr>
          <p:spPr>
            <a:xfrm>
              <a:off x="3740727"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1" name="Google Shape;321;p11"/>
            <p:cNvSpPr/>
            <p:nvPr/>
          </p:nvSpPr>
          <p:spPr>
            <a:xfrm>
              <a:off x="1773380" y="3091296"/>
              <a:ext cx="540328" cy="225136"/>
            </a:xfrm>
            <a:prstGeom prst="lef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2" name="Google Shape;322;p11"/>
            <p:cNvSpPr/>
            <p:nvPr/>
          </p:nvSpPr>
          <p:spPr>
            <a:xfrm>
              <a:off x="7566096" y="3124201"/>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3" name="Google Shape;323;p11"/>
            <p:cNvSpPr/>
            <p:nvPr/>
          </p:nvSpPr>
          <p:spPr>
            <a:xfrm>
              <a:off x="9466333" y="3139788"/>
              <a:ext cx="464127" cy="225136"/>
            </a:xfrm>
            <a:prstGeom prst="rightArrow">
              <a:avLst>
                <a:gd name="adj1" fmla="val 50000"/>
                <a:gd name="adj2" fmla="val 50000"/>
              </a:avLst>
            </a:prstGeom>
            <a:solidFill>
              <a:srgbClr val="11AA81"/>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4" name="Google Shape;324;p11"/>
            <p:cNvSpPr/>
            <p:nvPr/>
          </p:nvSpPr>
          <p:spPr>
            <a:xfrm>
              <a:off x="323849" y="925594"/>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5" name="Google Shape;325;p11"/>
            <p:cNvSpPr txBox="1"/>
            <p:nvPr/>
          </p:nvSpPr>
          <p:spPr>
            <a:xfrm>
              <a:off x="367580" y="907715"/>
              <a:ext cx="1629642" cy="95410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Sosiaalisen median mainokset, postaukset, vaikuttajien tykkäykset jne.</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26" name="Google Shape;326;p11"/>
            <p:cNvCxnSpPr>
              <a:stCxn id="324" idx="2"/>
              <a:endCxn id="313" idx="0"/>
            </p:cNvCxnSpPr>
            <p:nvPr/>
          </p:nvCxnSpPr>
          <p:spPr>
            <a:xfrm>
              <a:off x="1165513" y="2016639"/>
              <a:ext cx="0" cy="709200"/>
            </a:xfrm>
            <a:prstGeom prst="straightConnector1">
              <a:avLst/>
            </a:prstGeom>
            <a:noFill/>
            <a:ln w="12700" cap="flat" cmpd="sng">
              <a:solidFill>
                <a:schemeClr val="accent1"/>
              </a:solidFill>
              <a:prstDash val="solid"/>
              <a:miter lim="800000"/>
              <a:headEnd type="none" w="sm" len="sm"/>
              <a:tailEnd type="none" w="sm" len="sm"/>
            </a:ln>
          </p:spPr>
        </p:cxnSp>
        <p:sp>
          <p:nvSpPr>
            <p:cNvPr id="327" name="Google Shape;327;p11"/>
            <p:cNvSpPr/>
            <p:nvPr/>
          </p:nvSpPr>
          <p:spPr>
            <a:xfrm>
              <a:off x="2173432" y="1183465"/>
              <a:ext cx="1683328" cy="1091045"/>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28" name="Google Shape;328;p11"/>
            <p:cNvSpPr txBox="1"/>
            <p:nvPr/>
          </p:nvSpPr>
          <p:spPr>
            <a:xfrm>
              <a:off x="2189020" y="1234446"/>
              <a:ext cx="1551707" cy="11695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Muiden käyttäjien tuotteesta jakama sisältö, arvostelut jne.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29" name="Google Shape;329;p11"/>
            <p:cNvCxnSpPr>
              <a:stCxn id="327" idx="2"/>
              <a:endCxn id="314" idx="0"/>
            </p:cNvCxnSpPr>
            <p:nvPr/>
          </p:nvCxnSpPr>
          <p:spPr>
            <a:xfrm>
              <a:off x="3015096" y="2274510"/>
              <a:ext cx="0" cy="451500"/>
            </a:xfrm>
            <a:prstGeom prst="straightConnector1">
              <a:avLst/>
            </a:prstGeom>
            <a:noFill/>
            <a:ln w="12700" cap="flat" cmpd="sng">
              <a:solidFill>
                <a:schemeClr val="accent1"/>
              </a:solidFill>
              <a:prstDash val="solid"/>
              <a:miter lim="800000"/>
              <a:headEnd type="none" w="sm" len="sm"/>
              <a:tailEnd type="none" w="sm" len="sm"/>
            </a:ln>
          </p:spPr>
        </p:cxnSp>
        <p:sp>
          <p:nvSpPr>
            <p:cNvPr id="330" name="Google Shape;330;p11"/>
            <p:cNvSpPr/>
            <p:nvPr/>
          </p:nvSpPr>
          <p:spPr>
            <a:xfrm>
              <a:off x="4023014" y="342513"/>
              <a:ext cx="1683328" cy="1815882"/>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31" name="Google Shape;331;p11"/>
            <p:cNvSpPr txBox="1"/>
            <p:nvPr/>
          </p:nvSpPr>
          <p:spPr>
            <a:xfrm>
              <a:off x="4146834" y="350894"/>
              <a:ext cx="1496400" cy="18162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Ostaja voi jakaa tietoa omasta ostoksestaan sosiaalisessa mediassa, ja muut voivat reagoida siihen. </a:t>
              </a:r>
              <a:endParaRPr sz="1400" b="0" i="0" u="none" strike="noStrike" cap="none">
                <a:solidFill>
                  <a:srgbClr val="161249"/>
                </a:solidFill>
                <a:latin typeface="Arial"/>
                <a:ea typeface="Arial"/>
                <a:cs typeface="Arial"/>
                <a:sym typeface="Arial"/>
              </a:endParaRPr>
            </a:p>
          </p:txBody>
        </p:sp>
        <p:sp>
          <p:nvSpPr>
            <p:cNvPr id="332" name="Google Shape;332;p11"/>
            <p:cNvSpPr txBox="1"/>
            <p:nvPr/>
          </p:nvSpPr>
          <p:spPr>
            <a:xfrm>
              <a:off x="738512" y="3065364"/>
              <a:ext cx="900977"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HARKITSE</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3" name="Google Shape;333;p11"/>
            <p:cNvSpPr txBox="1"/>
            <p:nvPr/>
          </p:nvSpPr>
          <p:spPr>
            <a:xfrm>
              <a:off x="2581489" y="3072338"/>
              <a:ext cx="900977" cy="27699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ARVIOI</a:t>
              </a:r>
              <a:endParaRPr sz="1400" b="0" i="0" u="none" strike="noStrike" cap="none">
                <a:solidFill>
                  <a:srgbClr val="000000"/>
                </a:solidFill>
                <a:latin typeface="Arial"/>
                <a:ea typeface="Arial"/>
                <a:cs typeface="Arial"/>
                <a:sym typeface="Arial"/>
              </a:endParaRPr>
            </a:p>
          </p:txBody>
        </p:sp>
        <p:sp>
          <p:nvSpPr>
            <p:cNvPr id="334" name="Google Shape;334;p11"/>
            <p:cNvSpPr txBox="1"/>
            <p:nvPr/>
          </p:nvSpPr>
          <p:spPr>
            <a:xfrm>
              <a:off x="4632183" y="3059149"/>
              <a:ext cx="600296"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OSTA</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5" name="Google Shape;335;p11"/>
            <p:cNvSpPr txBox="1"/>
            <p:nvPr/>
          </p:nvSpPr>
          <p:spPr>
            <a:xfrm>
              <a:off x="6505902" y="3091347"/>
              <a:ext cx="900977" cy="49240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NAUTI</a:t>
              </a:r>
              <a:br>
                <a:rPr lang="fi-FI" sz="1200" b="1" i="0" u="none" strike="noStrike" cap="none">
                  <a:solidFill>
                    <a:srgbClr val="FFFFFF"/>
                  </a:solidFill>
                  <a:latin typeface="PT Sans"/>
                  <a:ea typeface="PT Sans"/>
                  <a:cs typeface="PT Sans"/>
                  <a:sym typeface="PT Sans"/>
                </a:rPr>
              </a:br>
              <a:endParaRPr sz="1400" b="0" i="0" u="none" strike="noStrike" cap="none">
                <a:solidFill>
                  <a:srgbClr val="000000"/>
                </a:solidFill>
                <a:latin typeface="Arial"/>
                <a:ea typeface="Arial"/>
                <a:cs typeface="Arial"/>
                <a:sym typeface="Arial"/>
              </a:endParaRPr>
            </a:p>
          </p:txBody>
        </p:sp>
        <p:sp>
          <p:nvSpPr>
            <p:cNvPr id="336" name="Google Shape;336;p11"/>
            <p:cNvSpPr txBox="1"/>
            <p:nvPr/>
          </p:nvSpPr>
          <p:spPr>
            <a:xfrm>
              <a:off x="8145598" y="3005957"/>
              <a:ext cx="1254493" cy="46162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LEVITÄ </a:t>
              </a:r>
              <a:endParaRPr/>
            </a:p>
            <a:p>
              <a:pPr marL="0" marR="0" lvl="0" indent="0" algn="ctr"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SANAA</a:t>
              </a:r>
              <a:endParaRPr sz="1400" b="0" i="0" u="none" strike="noStrike" cap="none">
                <a:solidFill>
                  <a:srgbClr val="000000"/>
                </a:solidFill>
                <a:latin typeface="Arial"/>
                <a:ea typeface="Arial"/>
                <a:cs typeface="Arial"/>
                <a:sym typeface="Arial"/>
              </a:endParaRPr>
            </a:p>
          </p:txBody>
        </p:sp>
        <p:sp>
          <p:nvSpPr>
            <p:cNvPr id="337" name="Google Shape;337;p11"/>
            <p:cNvSpPr txBox="1"/>
            <p:nvPr/>
          </p:nvSpPr>
          <p:spPr>
            <a:xfrm>
              <a:off x="10260884" y="3063573"/>
              <a:ext cx="846078"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1200"/>
                <a:buFont typeface="PT Sans"/>
                <a:buNone/>
              </a:pPr>
              <a:r>
                <a:rPr lang="fi-FI" sz="1200" b="1" i="0" u="none" strike="noStrike" cap="none">
                  <a:solidFill>
                    <a:srgbClr val="FFFFFF"/>
                  </a:solidFill>
                  <a:latin typeface="PT Sans"/>
                  <a:ea typeface="PT Sans"/>
                  <a:cs typeface="PT Sans"/>
                  <a:sym typeface="PT Sans"/>
                </a:rPr>
                <a:t>SITOUTA</a:t>
              </a:r>
              <a:endParaRPr sz="1400" b="0" i="0" u="none" strike="noStrike" cap="none">
                <a:solidFill>
                  <a:srgbClr val="000000"/>
                </a:solidFill>
                <a:latin typeface="Arial"/>
                <a:ea typeface="Arial"/>
                <a:cs typeface="Arial"/>
                <a:sym typeface="Arial"/>
              </a:endParaRPr>
            </a:p>
          </p:txBody>
        </p:sp>
        <p:cxnSp>
          <p:nvCxnSpPr>
            <p:cNvPr id="338" name="Google Shape;338;p11"/>
            <p:cNvCxnSpPr/>
            <p:nvPr/>
          </p:nvCxnSpPr>
          <p:spPr>
            <a:xfrm>
              <a:off x="8790709" y="1234446"/>
              <a:ext cx="0" cy="22854"/>
            </a:xfrm>
            <a:prstGeom prst="straightConnector1">
              <a:avLst/>
            </a:prstGeom>
            <a:noFill/>
            <a:ln w="12700" cap="flat" cmpd="sng">
              <a:solidFill>
                <a:schemeClr val="accent1"/>
              </a:solidFill>
              <a:prstDash val="solid"/>
              <a:miter lim="800000"/>
              <a:headEnd type="none" w="sm" len="sm"/>
              <a:tailEnd type="none" w="sm" len="sm"/>
            </a:ln>
          </p:spPr>
        </p:cxnSp>
        <p:cxnSp>
          <p:nvCxnSpPr>
            <p:cNvPr id="339" name="Google Shape;339;p11"/>
            <p:cNvCxnSpPr>
              <a:stCxn id="316" idx="0"/>
            </p:cNvCxnSpPr>
            <p:nvPr/>
          </p:nvCxnSpPr>
          <p:spPr>
            <a:xfrm rot="10800000">
              <a:off x="6820333" y="2648046"/>
              <a:ext cx="0" cy="81300"/>
            </a:xfrm>
            <a:prstGeom prst="straightConnector1">
              <a:avLst/>
            </a:prstGeom>
            <a:noFill/>
            <a:ln w="12700" cap="flat" cmpd="sng">
              <a:solidFill>
                <a:schemeClr val="accent1"/>
              </a:solidFill>
              <a:prstDash val="solid"/>
              <a:miter lim="800000"/>
              <a:headEnd type="none" w="sm" len="sm"/>
              <a:tailEnd type="none" w="sm" len="sm"/>
            </a:ln>
          </p:spPr>
        </p:cxnSp>
        <p:sp>
          <p:nvSpPr>
            <p:cNvPr id="340" name="Google Shape;340;p11"/>
            <p:cNvSpPr/>
            <p:nvPr/>
          </p:nvSpPr>
          <p:spPr>
            <a:xfrm>
              <a:off x="7934323" y="962254"/>
              <a:ext cx="1683328" cy="1523451"/>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1" name="Google Shape;341;p11"/>
            <p:cNvSpPr txBox="1"/>
            <p:nvPr/>
          </p:nvSpPr>
          <p:spPr>
            <a:xfrm>
              <a:off x="8005110" y="1047572"/>
              <a:ext cx="1535471" cy="160043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Käyttäjien jakamaa sisältöä tuotteesta, arvosteluja ym. tehokasta markkinointia.</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2" name="Google Shape;342;p11"/>
            <p:cNvCxnSpPr>
              <a:stCxn id="315" idx="0"/>
              <a:endCxn id="330" idx="2"/>
            </p:cNvCxnSpPr>
            <p:nvPr/>
          </p:nvCxnSpPr>
          <p:spPr>
            <a:xfrm rot="10800000">
              <a:off x="4864679" y="2158446"/>
              <a:ext cx="0" cy="570900"/>
            </a:xfrm>
            <a:prstGeom prst="straightConnector1">
              <a:avLst/>
            </a:prstGeom>
            <a:noFill/>
            <a:ln w="12700" cap="flat" cmpd="sng">
              <a:solidFill>
                <a:schemeClr val="accent1"/>
              </a:solidFill>
              <a:prstDash val="solid"/>
              <a:miter lim="800000"/>
              <a:headEnd type="none" w="sm" len="sm"/>
              <a:tailEnd type="none" w="sm" len="sm"/>
            </a:ln>
          </p:spPr>
        </p:cxnSp>
        <p:cxnSp>
          <p:nvCxnSpPr>
            <p:cNvPr id="343" name="Google Shape;343;p11"/>
            <p:cNvCxnSpPr>
              <a:endCxn id="317" idx="0"/>
            </p:cNvCxnSpPr>
            <p:nvPr/>
          </p:nvCxnSpPr>
          <p:spPr>
            <a:xfrm>
              <a:off x="8745654" y="2485582"/>
              <a:ext cx="0" cy="240300"/>
            </a:xfrm>
            <a:prstGeom prst="straightConnector1">
              <a:avLst/>
            </a:prstGeom>
            <a:noFill/>
            <a:ln w="12700" cap="flat" cmpd="sng">
              <a:solidFill>
                <a:schemeClr val="accent1"/>
              </a:solidFill>
              <a:prstDash val="solid"/>
              <a:miter lim="800000"/>
              <a:headEnd type="none" w="sm" len="sm"/>
              <a:tailEnd type="none" w="sm" len="sm"/>
            </a:ln>
          </p:spPr>
        </p:cxnSp>
        <p:sp>
          <p:nvSpPr>
            <p:cNvPr id="344" name="Google Shape;344;p11"/>
            <p:cNvSpPr/>
            <p:nvPr/>
          </p:nvSpPr>
          <p:spPr>
            <a:xfrm>
              <a:off x="9782606" y="236236"/>
              <a:ext cx="1683328" cy="1928077"/>
            </a:xfrm>
            <a:prstGeom prst="roundRect">
              <a:avLst>
                <a:gd name="adj" fmla="val 16667"/>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PT Sans"/>
                <a:buNone/>
              </a:pPr>
              <a:endParaRPr sz="1800" b="0" i="0" u="none" strike="noStrike" cap="none">
                <a:solidFill>
                  <a:srgbClr val="FFFFFF"/>
                </a:solidFill>
                <a:latin typeface="PT Sans"/>
                <a:ea typeface="PT Sans"/>
                <a:cs typeface="PT Sans"/>
                <a:sym typeface="PT Sans"/>
              </a:endParaRPr>
            </a:p>
          </p:txBody>
        </p:sp>
        <p:sp>
          <p:nvSpPr>
            <p:cNvPr id="345" name="Google Shape;345;p11"/>
            <p:cNvSpPr txBox="1"/>
            <p:nvPr/>
          </p:nvSpPr>
          <p:spPr>
            <a:xfrm>
              <a:off x="9782606" y="269756"/>
              <a:ext cx="1683328" cy="203128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400" b="0" i="0" u="none" strike="noStrike" cap="none">
                  <a:solidFill>
                    <a:srgbClr val="161249"/>
                  </a:solidFill>
                  <a:latin typeface="PT Sans"/>
                  <a:ea typeface="PT Sans"/>
                  <a:cs typeface="PT Sans"/>
                  <a:sym typeface="PT Sans"/>
                </a:rPr>
                <a:t>Brändien seuraaminen, tykkääminen ja omat viestit niistä sitouttavat asiakkaan ja lisäävät uskollisuutta.  </a:t>
              </a:r>
              <a:br>
                <a:rPr lang="fi-FI" sz="1400" b="0" i="0" u="none" strike="noStrike" cap="none">
                  <a:solidFill>
                    <a:srgbClr val="161249"/>
                  </a:solidFill>
                  <a:latin typeface="PT Sans"/>
                  <a:ea typeface="PT Sans"/>
                  <a:cs typeface="PT Sans"/>
                  <a:sym typeface="PT Sans"/>
                </a:rPr>
              </a:br>
              <a:endParaRPr sz="1400" b="0" i="0" u="none" strike="noStrike" cap="none">
                <a:solidFill>
                  <a:srgbClr val="161249"/>
                </a:solidFill>
                <a:latin typeface="PT Sans"/>
                <a:ea typeface="PT Sans"/>
                <a:cs typeface="PT Sans"/>
                <a:sym typeface="PT Sans"/>
              </a:endParaRPr>
            </a:p>
          </p:txBody>
        </p:sp>
        <p:cxnSp>
          <p:nvCxnSpPr>
            <p:cNvPr id="346" name="Google Shape;346;p11"/>
            <p:cNvCxnSpPr>
              <a:stCxn id="344" idx="2"/>
              <a:endCxn id="318" idx="0"/>
            </p:cNvCxnSpPr>
            <p:nvPr/>
          </p:nvCxnSpPr>
          <p:spPr>
            <a:xfrm>
              <a:off x="10624270" y="2164313"/>
              <a:ext cx="1200" cy="561600"/>
            </a:xfrm>
            <a:prstGeom prst="straightConnector1">
              <a:avLst/>
            </a:prstGeom>
            <a:noFill/>
            <a:ln w="12700" cap="flat" cmpd="sng">
              <a:solidFill>
                <a:schemeClr val="accent1"/>
              </a:solidFill>
              <a:prstDash val="solid"/>
              <a:miter lim="800000"/>
              <a:headEnd type="none" w="sm" len="sm"/>
              <a:tailEnd type="none" w="sm" len="sm"/>
            </a:ln>
          </p:spPr>
        </p:cxnSp>
      </p:grpSp>
      <p:sp>
        <p:nvSpPr>
          <p:cNvPr id="347" name="Google Shape;347;p11"/>
          <p:cNvSpPr txBox="1"/>
          <p:nvPr/>
        </p:nvSpPr>
        <p:spPr>
          <a:xfrm>
            <a:off x="503651" y="425538"/>
            <a:ext cx="10467728"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PT Sans"/>
              <a:buNone/>
            </a:pPr>
            <a:r>
              <a:rPr lang="fi-FI" sz="3600" b="1" i="0" u="none" strike="noStrike" cap="none">
                <a:solidFill>
                  <a:srgbClr val="161249"/>
                </a:solidFill>
                <a:latin typeface="Arial"/>
                <a:ea typeface="Arial"/>
                <a:cs typeface="Arial"/>
                <a:sym typeface="Arial"/>
              </a:rPr>
              <a:t>Sosiaalinen media ja asiakkaan (päätös)polku</a:t>
            </a:r>
            <a:endParaRPr sz="3600" b="1" i="0" u="none" strike="noStrike" cap="none">
              <a:solidFill>
                <a:srgbClr val="161249"/>
              </a:solidFill>
              <a:latin typeface="Arial"/>
              <a:ea typeface="Arial"/>
              <a:cs typeface="Arial"/>
              <a:sym typeface="Arial"/>
            </a:endParaRPr>
          </a:p>
        </p:txBody>
      </p:sp>
      <p:sp>
        <p:nvSpPr>
          <p:cNvPr id="348" name="Google Shape;348;p11"/>
          <p:cNvSpPr txBox="1"/>
          <p:nvPr/>
        </p:nvSpPr>
        <p:spPr>
          <a:xfrm>
            <a:off x="2996046" y="6049622"/>
            <a:ext cx="8400600" cy="461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PT Sans"/>
              <a:buNone/>
            </a:pPr>
            <a:r>
              <a:rPr lang="fi-FI" sz="1200" b="0" i="0" u="none" strike="noStrike" cap="none">
                <a:solidFill>
                  <a:srgbClr val="161249"/>
                </a:solidFill>
                <a:latin typeface="Arial"/>
                <a:ea typeface="Arial"/>
                <a:cs typeface="Arial"/>
                <a:sym typeface="Arial"/>
              </a:rPr>
              <a:t>(Mukailtu lähteestä: Atherton 2020 Sosiaalisen median strategia : käytännön opas sosiaalisen median markkinointiin ja asiakkaiden sitouttamiseen).</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12"/>
          <p:cNvSpPr txBox="1"/>
          <p:nvPr/>
        </p:nvSpPr>
        <p:spPr>
          <a:xfrm>
            <a:off x="604308" y="673570"/>
            <a:ext cx="9153303" cy="598401"/>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3600"/>
              <a:buFont typeface="PT Sans"/>
              <a:buNone/>
            </a:pPr>
            <a:endParaRPr sz="1400" b="0" i="0" u="none" strike="noStrike" cap="none">
              <a:solidFill>
                <a:srgbClr val="000000"/>
              </a:solidFill>
              <a:latin typeface="Arial"/>
              <a:ea typeface="Arial"/>
              <a:cs typeface="Arial"/>
              <a:sym typeface="Arial"/>
            </a:endParaRPr>
          </a:p>
        </p:txBody>
      </p:sp>
      <p:sp>
        <p:nvSpPr>
          <p:cNvPr id="355" name="Google Shape;355;p12"/>
          <p:cNvSpPr txBox="1"/>
          <p:nvPr/>
        </p:nvSpPr>
        <p:spPr>
          <a:xfrm>
            <a:off x="686142" y="1576244"/>
            <a:ext cx="449481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56" name="Google Shape;356;p12"/>
          <p:cNvSpPr txBox="1"/>
          <p:nvPr/>
        </p:nvSpPr>
        <p:spPr>
          <a:xfrm>
            <a:off x="604308" y="4180344"/>
            <a:ext cx="5252079"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1" i="0" u="none" strike="noStrike" cap="none">
              <a:solidFill>
                <a:schemeClr val="dk1"/>
              </a:solidFill>
              <a:latin typeface="PT Sans"/>
              <a:ea typeface="PT Sans"/>
              <a:cs typeface="PT Sans"/>
              <a:sym typeface="PT Sans"/>
            </a:endParaRPr>
          </a:p>
        </p:txBody>
      </p:sp>
      <p:sp>
        <p:nvSpPr>
          <p:cNvPr id="357" name="Google Shape;357;p12"/>
          <p:cNvSpPr txBox="1"/>
          <p:nvPr/>
        </p:nvSpPr>
        <p:spPr>
          <a:xfrm>
            <a:off x="6421761" y="1442772"/>
            <a:ext cx="5084097" cy="2737572"/>
          </a:xfrm>
          <a:prstGeom prst="rect">
            <a:avLst/>
          </a:prstGeom>
          <a:noFill/>
          <a:ln>
            <a:noFill/>
          </a:ln>
        </p:spPr>
        <p:txBody>
          <a:bodyPr spcFirstLastPara="1" wrap="square" lIns="0" tIns="0" rIns="0" bIns="0" anchor="t" anchorCtr="0">
            <a:noAutofit/>
          </a:bodyPr>
          <a:lstStyle/>
          <a:p>
            <a:pPr marL="742950" marR="0" lvl="1" indent="-158750" algn="l" rtl="0">
              <a:lnSpc>
                <a:spcPct val="100000"/>
              </a:lnSpc>
              <a:spcBef>
                <a:spcPts val="0"/>
              </a:spcBef>
              <a:spcAft>
                <a:spcPts val="0"/>
              </a:spcAft>
              <a:buClr>
                <a:srgbClr val="000000"/>
              </a:buClr>
              <a:buSzPts val="2000"/>
              <a:buFont typeface="Arial"/>
              <a:buNone/>
            </a:pPr>
            <a:endParaRPr sz="2000" b="0" i="0" u="none" strike="noStrike" cap="none">
              <a:solidFill>
                <a:srgbClr val="000000"/>
              </a:solidFill>
              <a:latin typeface="PT Sans"/>
              <a:ea typeface="PT Sans"/>
              <a:cs typeface="PT Sans"/>
              <a:sym typeface="PT Sans"/>
            </a:endParaRPr>
          </a:p>
        </p:txBody>
      </p:sp>
      <p:sp>
        <p:nvSpPr>
          <p:cNvPr id="358" name="Google Shape;358;p12"/>
          <p:cNvSpPr txBox="1"/>
          <p:nvPr/>
        </p:nvSpPr>
        <p:spPr>
          <a:xfrm>
            <a:off x="6421761" y="4313816"/>
            <a:ext cx="5007256" cy="36929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endParaRPr sz="1800" b="0" i="0" u="none" strike="noStrike" cap="none">
              <a:solidFill>
                <a:schemeClr val="dk1"/>
              </a:solidFill>
              <a:latin typeface="PT Sans"/>
              <a:ea typeface="PT Sans"/>
              <a:cs typeface="PT Sans"/>
              <a:sym typeface="PT Sans"/>
            </a:endParaRPr>
          </a:p>
        </p:txBody>
      </p:sp>
      <p:sp>
        <p:nvSpPr>
          <p:cNvPr id="359" name="Google Shape;35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Sosiaalisen median strategia </a:t>
            </a:r>
            <a:br>
              <a:rPr lang="fi-FI"/>
            </a:br>
            <a:endParaRPr/>
          </a:p>
        </p:txBody>
      </p:sp>
      <p:sp>
        <p:nvSpPr>
          <p:cNvPr id="360" name="Google Shape;360;p12"/>
          <p:cNvSpPr txBox="1">
            <a:spLocks noGrp="1"/>
          </p:cNvSpPr>
          <p:nvPr>
            <p:ph type="body" idx="1"/>
          </p:nvPr>
        </p:nvSpPr>
        <p:spPr>
          <a:xfrm>
            <a:off x="686150"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1. Aseta tavoitteet </a:t>
            </a:r>
            <a:endParaRPr sz="2000" b="0" i="0" u="none" strike="noStrike" cap="none">
              <a:solidFill>
                <a:srgbClr val="11AA81"/>
              </a:solidFill>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Tavoitteiden on liityttävä yrityksen kokonaisstrategiaan.</a:t>
            </a:r>
            <a:endParaRPr sz="1400" b="0" i="0" u="none" strike="noStrike" cap="none"/>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Tavoitteet voivat olla esim. </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Liidien luominen </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Myynnin lisääminen</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Tietoisuuden lisääminen</a:t>
            </a:r>
            <a:endParaRPr sz="1400" b="0" i="0" u="none" strike="noStrike" cap="none"/>
          </a:p>
          <a:p>
            <a:pPr marL="1200150" marR="0" lvl="2" indent="-285750" algn="l" rtl="0">
              <a:lnSpc>
                <a:spcPct val="100000"/>
              </a:lnSpc>
              <a:spcBef>
                <a:spcPts val="0"/>
              </a:spcBef>
              <a:spcAft>
                <a:spcPts val="0"/>
              </a:spcAft>
              <a:buClr>
                <a:srgbClr val="161249"/>
              </a:buClr>
              <a:buSzPts val="2000"/>
              <a:buFont typeface="Arial"/>
              <a:buChar char="•"/>
            </a:pPr>
            <a:r>
              <a:rPr lang="fi-FI" sz="1400" b="0" i="0" u="none" strike="noStrike" cap="none"/>
              <a:t>Asiakkaiden sitoutumisen lisääminen</a:t>
            </a:r>
            <a:br>
              <a:rPr lang="fi-FI" sz="1400" b="0" i="0" u="none" strike="noStrike" cap="none"/>
            </a:br>
            <a:endParaRPr sz="1400" b="0" i="0" u="none" strike="noStrike" cap="none"/>
          </a:p>
          <a:p>
            <a:pPr marL="1200150" marR="0" lvl="2" indent="-158750" algn="l" rtl="0">
              <a:lnSpc>
                <a:spcPct val="120000"/>
              </a:lnSpc>
              <a:spcBef>
                <a:spcPts val="0"/>
              </a:spcBef>
              <a:spcAft>
                <a:spcPts val="0"/>
              </a:spcAft>
              <a:buClr>
                <a:srgbClr val="161249"/>
              </a:buClr>
              <a:buSzPts val="2000"/>
              <a:buFont typeface="Arial"/>
              <a:buNone/>
            </a:pPr>
            <a:endParaRPr sz="1400" b="0" i="0" u="none" strike="noStrike" cap="none"/>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2. Luo ostajapersoonat</a:t>
            </a:r>
            <a:endParaRPr/>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Sinun on tiedettävä, kenet haluat tavoittaa:</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Ikä, sukupuoli, sijainti, koulutus </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Mitä kanavia he käyttävät? Miten? Milloin?</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Mitä he etsivät? </a:t>
            </a:r>
            <a:endParaRPr sz="1400" b="0" i="0" u="none" strike="noStrike" cap="none"/>
          </a:p>
          <a:p>
            <a:pPr marL="1257300" marR="0" lvl="2" indent="-342900" algn="l" rtl="0">
              <a:lnSpc>
                <a:spcPct val="100000"/>
              </a:lnSpc>
              <a:spcBef>
                <a:spcPts val="0"/>
              </a:spcBef>
              <a:spcAft>
                <a:spcPts val="0"/>
              </a:spcAft>
              <a:buClr>
                <a:srgbClr val="161249"/>
              </a:buClr>
              <a:buSzPts val="1800"/>
              <a:buFont typeface="Arial"/>
              <a:buChar char="•"/>
            </a:pPr>
            <a:r>
              <a:rPr lang="fi-FI" sz="1400" b="0" i="0" u="none" strike="noStrike" cap="none"/>
              <a:t>Millaisesta sisällöstä he pitävät?</a:t>
            </a:r>
            <a:endParaRPr/>
          </a:p>
          <a:p>
            <a:pPr marL="1257300" marR="0" lvl="2" indent="-342900" algn="l" rtl="0">
              <a:lnSpc>
                <a:spcPct val="100000"/>
              </a:lnSpc>
              <a:spcBef>
                <a:spcPts val="0"/>
              </a:spcBef>
              <a:spcAft>
                <a:spcPts val="0"/>
              </a:spcAft>
              <a:buClr>
                <a:srgbClr val="161249"/>
              </a:buClr>
              <a:buSzPts val="1800"/>
              <a:buFont typeface="Arial"/>
              <a:buChar char="•"/>
            </a:pPr>
            <a:r>
              <a:rPr lang="fi-FI" sz="1400"/>
              <a:t>Mitä haasteita / pulmia / tavoitteita heillä on, jossa brändisi voisi auttaa?</a:t>
            </a:r>
            <a:endParaRPr sz="1600"/>
          </a:p>
        </p:txBody>
      </p:sp>
      <p:sp>
        <p:nvSpPr>
          <p:cNvPr id="361" name="Google Shape;361;p12"/>
          <p:cNvSpPr txBox="1">
            <a:spLocks noGrp="1"/>
          </p:cNvSpPr>
          <p:nvPr>
            <p:ph type="body" idx="1"/>
          </p:nvPr>
        </p:nvSpPr>
        <p:spPr>
          <a:xfrm>
            <a:off x="6328888" y="1136175"/>
            <a:ext cx="5193000" cy="4943400"/>
          </a:xfrm>
          <a:prstGeom prst="rect">
            <a:avLst/>
          </a:prstGeom>
          <a:no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3. Valitse kanavat ja luo sisältöä</a:t>
            </a:r>
            <a:endParaRPr/>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Ole siellä, missä ostajapersoonasi ovat!</a:t>
            </a:r>
            <a:endParaRPr sz="1400" b="0" i="0" u="none" strike="noStrike" cap="none"/>
          </a:p>
          <a:p>
            <a:pPr marL="742950" marR="0" lvl="1" indent="-285750" algn="l" rtl="0">
              <a:lnSpc>
                <a:spcPct val="100000"/>
              </a:lnSpc>
              <a:spcBef>
                <a:spcPts val="0"/>
              </a:spcBef>
              <a:spcAft>
                <a:spcPts val="0"/>
              </a:spcAft>
              <a:buClr>
                <a:srgbClr val="11AA81"/>
              </a:buClr>
              <a:buSzPts val="2100"/>
              <a:buFont typeface="Arial"/>
              <a:buChar char="•"/>
            </a:pPr>
            <a:r>
              <a:rPr lang="fi-FI" sz="1400" b="0" i="0" u="none" strike="noStrike" cap="none"/>
              <a:t>Tee sisältösuunnitelma</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Julkaisun ajoitus</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Mille ostajapersoonalle se on suunnattu</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Yhteenveto suunnitellusta sisällöstä</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Missä kanavassa se julkaistaan</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Miten onnistumista mitataan </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Kuka on vastuussa tästä julkaisusta?</a:t>
            </a:r>
            <a:br>
              <a:rPr lang="fi-FI" sz="1400" b="0" i="0" u="none" strike="noStrike" cap="none"/>
            </a:br>
            <a:endParaRPr sz="1400" b="0" i="0" u="none" strike="noStrike" cap="none"/>
          </a:p>
          <a:p>
            <a:pPr marL="0" marR="0" lvl="0" indent="0" algn="l" rtl="0">
              <a:lnSpc>
                <a:spcPct val="120000"/>
              </a:lnSpc>
              <a:spcBef>
                <a:spcPts val="0"/>
              </a:spcBef>
              <a:spcAft>
                <a:spcPts val="0"/>
              </a:spcAft>
              <a:buClr>
                <a:srgbClr val="000000"/>
              </a:buClr>
              <a:buSzPts val="2000"/>
              <a:buFont typeface="Arial"/>
              <a:buNone/>
            </a:pPr>
            <a:r>
              <a:rPr lang="fi-FI" sz="2000" b="1" i="0" u="none" strike="noStrike" cap="none">
                <a:solidFill>
                  <a:srgbClr val="11AA81"/>
                </a:solidFill>
              </a:rPr>
              <a:t>4. Aseta mittarit</a:t>
            </a:r>
            <a:endParaRPr sz="2000" b="0" i="0" u="none" strike="noStrike" cap="none">
              <a:solidFill>
                <a:srgbClr val="11AA81"/>
              </a:solidFill>
            </a:endParaRPr>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Mistä tiedät, onko SMM onnistunut vai ei? </a:t>
            </a:r>
            <a:endParaRPr sz="1400" b="0" i="0" u="none" strike="noStrike" cap="none"/>
          </a:p>
          <a:p>
            <a:pPr marL="800100" marR="0" lvl="1" indent="-342900" algn="l" rtl="0">
              <a:lnSpc>
                <a:spcPct val="100000"/>
              </a:lnSpc>
              <a:spcBef>
                <a:spcPts val="0"/>
              </a:spcBef>
              <a:spcAft>
                <a:spcPts val="0"/>
              </a:spcAft>
              <a:buClr>
                <a:srgbClr val="11AA81"/>
              </a:buClr>
              <a:buSzPts val="2100"/>
              <a:buFont typeface="Arial"/>
              <a:buChar char="•"/>
            </a:pPr>
            <a:r>
              <a:rPr lang="fi-FI" sz="1400" b="0" i="0" u="none" strike="noStrike" cap="none"/>
              <a:t>Mahdolliset mittarit esim.</a:t>
            </a:r>
            <a:endParaRPr sz="1400" b="0" i="0" u="none" strike="noStrike" cap="none"/>
          </a:p>
          <a:p>
            <a:pPr marL="1257300" marR="0" lvl="2" indent="-342900" algn="l" rtl="0">
              <a:lnSpc>
                <a:spcPct val="100000"/>
              </a:lnSpc>
              <a:spcBef>
                <a:spcPts val="0"/>
              </a:spcBef>
              <a:spcAft>
                <a:spcPts val="0"/>
              </a:spcAft>
              <a:buClr>
                <a:srgbClr val="161249"/>
              </a:buClr>
              <a:buSzPts val="2000"/>
              <a:buFont typeface="Arial"/>
              <a:buChar char="•"/>
            </a:pPr>
            <a:r>
              <a:rPr lang="fi-FI" sz="1400" b="0" i="0" u="none" strike="noStrike" cap="none"/>
              <a:t>Myynti, klikkaukset, tykkäykset, lisääntynyt liikenne verkkosivustolla.</a:t>
            </a:r>
            <a:endParaRPr sz="1400" b="0" i="0" u="none" strike="noStrike" cap="none"/>
          </a:p>
          <a:p>
            <a:pPr marL="857250" marR="0" lvl="1" indent="-342900" algn="l" rtl="0">
              <a:lnSpc>
                <a:spcPct val="100000"/>
              </a:lnSpc>
              <a:spcBef>
                <a:spcPts val="0"/>
              </a:spcBef>
              <a:spcAft>
                <a:spcPts val="0"/>
              </a:spcAft>
              <a:buClr>
                <a:srgbClr val="11AA81"/>
              </a:buClr>
              <a:buSzPts val="2100"/>
              <a:buFont typeface="Arial"/>
              <a:buChar char="•"/>
            </a:pPr>
            <a:r>
              <a:rPr lang="fi-FI" sz="1400" b="0" i="0" u="none" strike="noStrike" cap="none"/>
              <a:t>Aseta mittarit tavoitteidesi mukaisesti ja seuraa niitä järjestelmällisesti. </a:t>
            </a:r>
            <a:endParaRPr sz="1400" b="0" i="0" u="none" strike="noStrike" cap="none"/>
          </a:p>
          <a:p>
            <a:pPr marL="742950" marR="0" lvl="1" indent="-158750" algn="l" rtl="0">
              <a:lnSpc>
                <a:spcPct val="120000"/>
              </a:lnSpc>
              <a:spcBef>
                <a:spcPts val="0"/>
              </a:spcBef>
              <a:spcAft>
                <a:spcPts val="0"/>
              </a:spcAft>
              <a:buClr>
                <a:srgbClr val="000000"/>
              </a:buClr>
              <a:buSzPts val="2000"/>
              <a:buFont typeface="Arial"/>
              <a:buNone/>
            </a:pPr>
            <a:endParaRPr sz="1200" b="0" i="0" u="none" strike="noStrike" cap="none"/>
          </a:p>
          <a:p>
            <a:pPr marL="0" lvl="0" indent="0" algn="l" rtl="0">
              <a:lnSpc>
                <a:spcPct val="120000"/>
              </a:lnSpc>
              <a:spcBef>
                <a:spcPts val="1000"/>
              </a:spcBef>
              <a:spcAft>
                <a:spcPts val="0"/>
              </a:spcAft>
              <a:buClr>
                <a:srgbClr val="161249"/>
              </a:buClr>
              <a:buSzPts val="1600"/>
              <a:buNone/>
            </a:pPr>
            <a:endParaRPr sz="16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g203986f2610_1_6"/>
          <p:cNvSpPr txBox="1">
            <a:spLocks noGrp="1"/>
          </p:cNvSpPr>
          <p:nvPr>
            <p:ph type="title" idx="4294967295"/>
          </p:nvPr>
        </p:nvSpPr>
        <p:spPr>
          <a:xfrm>
            <a:off x="2214562" y="2381250"/>
            <a:ext cx="7762875" cy="104775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Kampanjat sosiaalisessa mediassa</a:t>
            </a:r>
            <a:endParaRPr b="1"/>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sp>
        <p:nvSpPr>
          <p:cNvPr id="371" name="Google Shape;371;p13"/>
          <p:cNvSpPr txBox="1"/>
          <p:nvPr/>
        </p:nvSpPr>
        <p:spPr>
          <a:xfrm>
            <a:off x="604308" y="673570"/>
            <a:ext cx="9153303" cy="598401"/>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sp>
        <p:nvSpPr>
          <p:cNvPr id="372" name="Google Shape;372;p13"/>
          <p:cNvSpPr txBox="1"/>
          <p:nvPr/>
        </p:nvSpPr>
        <p:spPr>
          <a:xfrm>
            <a:off x="533970" y="1933612"/>
            <a:ext cx="10983384" cy="4421468"/>
          </a:xfrm>
          <a:prstGeom prst="rect">
            <a:avLst/>
          </a:prstGeom>
          <a:noFill/>
          <a:ln>
            <a:noFill/>
          </a:ln>
        </p:spPr>
        <p:txBody>
          <a:bodyPr spcFirstLastPara="1" wrap="square" lIns="91425" tIns="45700" rIns="91425" bIns="45700" anchor="t" anchorCtr="0">
            <a:normAutofit/>
          </a:bodyPr>
          <a:lstStyle/>
          <a:p>
            <a:pPr marL="857250" marR="0" lvl="1" indent="-34290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PT Sans"/>
              <a:ea typeface="PT Sans"/>
              <a:cs typeface="PT Sans"/>
              <a:sym typeface="PT Sans"/>
            </a:endParaRPr>
          </a:p>
        </p:txBody>
      </p:sp>
      <p:sp>
        <p:nvSpPr>
          <p:cNvPr id="373" name="Google Shape;373;p13"/>
          <p:cNvSpPr txBox="1">
            <a:spLocks noGrp="1"/>
          </p:cNvSpPr>
          <p:nvPr>
            <p:ph type="title"/>
          </p:nvPr>
        </p:nvSpPr>
        <p:spPr>
          <a:xfrm>
            <a:off x="838200" y="391505"/>
            <a:ext cx="10515600" cy="99188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FI" sz="3600"/>
              <a:t>Mitä vaaditaan toimivaan somemainokseen (tai boostattuun julkaisuun)?</a:t>
            </a:r>
            <a:endParaRPr/>
          </a:p>
        </p:txBody>
      </p:sp>
      <p:sp>
        <p:nvSpPr>
          <p:cNvPr id="374" name="Google Shape;374;p13"/>
          <p:cNvSpPr txBox="1">
            <a:spLocks noGrp="1"/>
          </p:cNvSpPr>
          <p:nvPr>
            <p:ph type="body" idx="1"/>
          </p:nvPr>
        </p:nvSpPr>
        <p:spPr>
          <a:xfrm>
            <a:off x="838200" y="1432473"/>
            <a:ext cx="10515600" cy="4862829"/>
          </a:xfrm>
          <a:prstGeom prst="rect">
            <a:avLst/>
          </a:prstGeom>
          <a:noFill/>
          <a:ln>
            <a:noFill/>
          </a:ln>
        </p:spPr>
        <p:txBody>
          <a:bodyPr spcFirstLastPara="1" wrap="square" lIns="91425" tIns="45700" rIns="91425" bIns="45700" anchor="t" anchorCtr="0">
            <a:spAutoFit/>
          </a:bodyPr>
          <a:lstStyle/>
          <a:p>
            <a:pPr marL="457200" marR="0" lvl="0" indent="-457200" algn="l" rtl="0">
              <a:lnSpc>
                <a:spcPct val="100000"/>
              </a:lnSpc>
              <a:spcBef>
                <a:spcPts val="0"/>
              </a:spcBef>
              <a:spcAft>
                <a:spcPts val="0"/>
              </a:spcAft>
              <a:buClr>
                <a:srgbClr val="11AA81"/>
              </a:buClr>
              <a:buSzPts val="2000"/>
              <a:buFont typeface="Arial"/>
              <a:buAutoNum type="arabicPeriod"/>
            </a:pPr>
            <a:r>
              <a:rPr lang="fi-FI" sz="2000" b="1" i="0" u="none" strike="noStrike" cap="none">
                <a:solidFill>
                  <a:srgbClr val="11AA81"/>
                </a:solidFill>
              </a:rPr>
              <a:t>Selkeästi määritelty tavoite</a:t>
            </a:r>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Lisää faneja tai tykkäyksiä? Lisätä verkkosivuston liikennettä? Tapahtumien osallistujamäärää? Liidejä? Mainokset liikenteen vai konversioiden lisäämiseksi? Katso </a:t>
            </a:r>
            <a:r>
              <a:rPr lang="fi-FI" sz="1600" b="0" i="0" u="sng" strike="noStrike" cap="none">
                <a:solidFill>
                  <a:schemeClr val="hlink"/>
                </a:solidFill>
                <a:hlinkClick r:id="rId3"/>
              </a:rPr>
              <a:t>video</a:t>
            </a:r>
            <a:br>
              <a:rPr lang="fi-FI" sz="1600" b="0" i="0" u="none" strike="noStrike" cap="none"/>
            </a:br>
            <a:endParaRPr sz="16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Kohderyhmä</a:t>
            </a:r>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Ei liian leveä! Sisältömarkkinoinnissa terävä kohdentaminen on avainasemassa</a:t>
            </a:r>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Pidä mielessä ostajapersoonasi tavoitteet ja kiinnostuksen kohteet (et voi kuitenkaan kohdistaa niitä heille!).</a:t>
            </a:r>
            <a:br>
              <a:rPr lang="fi-FI" sz="1600" b="0" i="0" u="none" strike="noStrike" cap="none"/>
            </a:br>
            <a:endParaRPr sz="18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Kiinnitä huomiota!</a:t>
            </a:r>
            <a:endParaRPr sz="1600" b="0" i="0" u="none" strike="noStrike" cap="none">
              <a:solidFill>
                <a:srgbClr val="11AA81"/>
              </a:solidFill>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"1 sekunnin sääntö" = sinulla on yksi sekunti aikaa pysäyttää peukalo. </a:t>
            </a:r>
            <a:endParaRPr sz="1400" b="0" i="0" u="none" strike="noStrike" cap="none"/>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Visuaalinen ilme + otsikko + teksti</a:t>
            </a:r>
            <a:endParaRPr sz="1400" b="0" i="0" u="none" strike="noStrike" cap="none"/>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Laadukkaat, huomiota herättävät kuvat ja videot</a:t>
            </a:r>
            <a:br>
              <a:rPr lang="fi-FI" sz="1600" b="0" i="0" u="none" strike="noStrike" cap="none"/>
            </a:br>
            <a:endParaRPr sz="16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Kutsu toimintaan (CTA)!  Mitä haluat hänen tekevän? </a:t>
            </a:r>
            <a:endParaRPr sz="1600" b="0" i="0" u="none" strike="noStrike" cap="none">
              <a:solidFill>
                <a:srgbClr val="11AA81"/>
              </a:solidFill>
            </a:endParaRPr>
          </a:p>
          <a:p>
            <a:pPr marL="857250" marR="0" lvl="1" indent="-457200" algn="l" rtl="0">
              <a:lnSpc>
                <a:spcPct val="100000"/>
              </a:lnSpc>
              <a:spcBef>
                <a:spcPts val="0"/>
              </a:spcBef>
              <a:spcAft>
                <a:spcPts val="0"/>
              </a:spcAft>
              <a:buClr>
                <a:srgbClr val="11AA81"/>
              </a:buClr>
              <a:buSzPts val="2400"/>
              <a:buFont typeface="Arial"/>
              <a:buChar char="•"/>
            </a:pPr>
            <a:r>
              <a:rPr lang="fi-FI" sz="1600" b="0" i="0" u="none" strike="noStrike" cap="none"/>
              <a:t>lukemaan blobpostisi, mikä on hänen tärkein hyötynsä? Miksi hän lukisi sen? Kerro se!</a:t>
            </a:r>
            <a:br>
              <a:rPr lang="fi-FI" sz="1600" b="0" i="0" u="none" strike="noStrike" cap="none"/>
            </a:br>
            <a:endParaRPr sz="1600" b="0" i="0" u="none" strike="noStrike" cap="none"/>
          </a:p>
          <a:p>
            <a:pPr marL="457200" marR="0" lvl="0" indent="-457200" algn="l" rtl="0">
              <a:lnSpc>
                <a:spcPct val="100000"/>
              </a:lnSpc>
              <a:spcBef>
                <a:spcPts val="0"/>
              </a:spcBef>
              <a:spcAft>
                <a:spcPts val="0"/>
              </a:spcAft>
              <a:buClr>
                <a:srgbClr val="11AA81"/>
              </a:buClr>
              <a:buSzPts val="2000"/>
              <a:buFont typeface="PT Sans"/>
              <a:buAutoNum type="arabicPeriod"/>
            </a:pPr>
            <a:r>
              <a:rPr lang="fi-FI" sz="2000" b="1" i="0" u="none" strike="noStrike" cap="none">
                <a:solidFill>
                  <a:srgbClr val="11AA81"/>
                </a:solidFill>
              </a:rPr>
              <a:t>Varmista, että postauksesi linkittää relevantille aloitussivulle.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g1dbfeb6607e_0_0"/>
          <p:cNvSpPr txBox="1">
            <a:spLocks noGrp="1"/>
          </p:cNvSpPr>
          <p:nvPr>
            <p:ph type="title" idx="4294967295"/>
          </p:nvPr>
        </p:nvSpPr>
        <p:spPr>
          <a:xfrm>
            <a:off x="838200" y="1825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161249"/>
              </a:buClr>
              <a:buSzPts val="1800"/>
              <a:buFont typeface="Arial"/>
              <a:buNone/>
            </a:pPr>
            <a:r>
              <a:rPr lang="fi-FI"/>
              <a:t>Miksi </a:t>
            </a:r>
            <a:r>
              <a:rPr lang="fi-FI">
                <a:solidFill>
                  <a:srgbClr val="11AA81"/>
                </a:solidFill>
              </a:rPr>
              <a:t>SMART</a:t>
            </a:r>
            <a:r>
              <a:rPr lang="fi-FI"/>
              <a:t>?</a:t>
            </a:r>
            <a:endParaRPr/>
          </a:p>
        </p:txBody>
      </p:sp>
      <p:sp>
        <p:nvSpPr>
          <p:cNvPr id="381" name="Google Shape;381;g1dbfeb6607e_0_0"/>
          <p:cNvSpPr txBox="1">
            <a:spLocks noGrp="1"/>
          </p:cNvSpPr>
          <p:nvPr>
            <p:ph type="body" idx="4294967295"/>
          </p:nvPr>
        </p:nvSpPr>
        <p:spPr>
          <a:xfrm>
            <a:off x="914400" y="1273173"/>
            <a:ext cx="5181600" cy="4742657"/>
          </a:xfrm>
          <a:prstGeom prst="rect">
            <a:avLst/>
          </a:prstGeom>
          <a:noFill/>
          <a:ln>
            <a:noFill/>
          </a:ln>
        </p:spPr>
        <p:txBody>
          <a:bodyPr spcFirstLastPara="1" wrap="square" lIns="91425" tIns="45700" rIns="91425" bIns="45700" anchor="t" anchorCtr="0">
            <a:normAutofit fontScale="92500" lnSpcReduction="20000"/>
          </a:bodyPr>
          <a:lstStyle/>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Ne ohjaavat markkinointisi oikeaan suuntaan. Toisin sanoen, ne ovat linjassa liiketoiminnan tavoitteiden kanssa.</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Ne ovat mitattavissa. Jos tavoitteet eivät ole mitattavissa, ne eivät ole kovinkaan arvokkaita.</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Hyvä ja hyödyllinen kaikkeen digitaalisen markkinoinnin tavoiteasetantaan</a:t>
            </a:r>
            <a:endParaRPr sz="2000">
              <a:latin typeface="Arial"/>
              <a:ea typeface="Arial"/>
              <a:cs typeface="Arial"/>
              <a:sym typeface="Arial"/>
            </a:endParaRPr>
          </a:p>
          <a:p>
            <a:pPr marL="0" lvl="0" indent="0" algn="l" rtl="0">
              <a:lnSpc>
                <a:spcPct val="115000"/>
              </a:lnSpc>
              <a:spcBef>
                <a:spcPts val="0"/>
              </a:spcBef>
              <a:spcAft>
                <a:spcPts val="0"/>
              </a:spcAft>
              <a:buClr>
                <a:schemeClr val="dk1"/>
              </a:buClr>
              <a:buSzPct val="59459"/>
              <a:buFont typeface="Arial"/>
              <a:buNone/>
            </a:pPr>
            <a:endParaRPr sz="2000">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Erityinen (Specific)</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Mitattavissa (Measurable)</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solidFill>
                  <a:schemeClr val="dk1"/>
                </a:solidFill>
                <a:latin typeface="Arial"/>
                <a:ea typeface="Arial"/>
                <a:cs typeface="Arial"/>
                <a:sym typeface="Arial"/>
              </a:rPr>
              <a:t>Saavutettavissa (Achievable)</a:t>
            </a:r>
            <a:endParaRPr>
              <a:solidFill>
                <a:schemeClr val="dk1"/>
              </a:solidFill>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Asiaankuuluva (Relevant)</a:t>
            </a:r>
            <a:endParaRPr>
              <a:latin typeface="Arial"/>
              <a:ea typeface="Arial"/>
              <a:cs typeface="Arial"/>
              <a:sym typeface="Arial"/>
            </a:endParaRPr>
          </a:p>
          <a:p>
            <a:pPr marL="406400" lvl="0" indent="0" algn="l" rtl="0">
              <a:lnSpc>
                <a:spcPct val="115000"/>
              </a:lnSpc>
              <a:spcBef>
                <a:spcPts val="0"/>
              </a:spcBef>
              <a:spcAft>
                <a:spcPts val="0"/>
              </a:spcAft>
              <a:buClr>
                <a:schemeClr val="dk1"/>
              </a:buClr>
              <a:buSzPct val="37162"/>
              <a:buFont typeface="Arial"/>
              <a:buNone/>
            </a:pPr>
            <a:r>
              <a:rPr lang="fi-FI">
                <a:latin typeface="Arial"/>
                <a:ea typeface="Arial"/>
                <a:cs typeface="Arial"/>
                <a:sym typeface="Arial"/>
              </a:rPr>
              <a:t>Aikaan sidottu (Time bound)</a:t>
            </a:r>
            <a:endParaRPr>
              <a:latin typeface="Arial"/>
              <a:ea typeface="Arial"/>
              <a:cs typeface="Arial"/>
              <a:sym typeface="Arial"/>
            </a:endParaRPr>
          </a:p>
          <a:p>
            <a:pPr marL="0" lvl="0" indent="0" algn="l" rtl="0">
              <a:lnSpc>
                <a:spcPct val="90000"/>
              </a:lnSpc>
              <a:spcBef>
                <a:spcPts val="1000"/>
              </a:spcBef>
              <a:spcAft>
                <a:spcPts val="0"/>
              </a:spcAft>
              <a:buClr>
                <a:srgbClr val="161249"/>
              </a:buClr>
              <a:buSzPct val="69498"/>
              <a:buNone/>
            </a:pPr>
            <a:endParaRPr/>
          </a:p>
        </p:txBody>
      </p:sp>
      <p:sp>
        <p:nvSpPr>
          <p:cNvPr id="382" name="Google Shape;382;g1dbfeb6607e_0_0"/>
          <p:cNvSpPr txBox="1">
            <a:spLocks noGrp="1"/>
          </p:cNvSpPr>
          <p:nvPr>
            <p:ph type="body" idx="4294967295"/>
          </p:nvPr>
        </p:nvSpPr>
        <p:spPr>
          <a:xfrm>
            <a:off x="6505575" y="1273174"/>
            <a:ext cx="5181600" cy="4742656"/>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110000"/>
              </a:lnSpc>
              <a:spcBef>
                <a:spcPts val="600"/>
              </a:spcBef>
              <a:spcAft>
                <a:spcPts val="0"/>
              </a:spcAft>
              <a:buClr>
                <a:schemeClr val="dk1"/>
              </a:buClr>
              <a:buSzPct val="54053"/>
              <a:buFont typeface="Arial"/>
              <a:buNone/>
            </a:pPr>
            <a:r>
              <a:rPr lang="fi-FI" sz="2200" b="1">
                <a:solidFill>
                  <a:srgbClr val="11AA81"/>
                </a:solidFill>
                <a:latin typeface="Arial"/>
                <a:ea typeface="Arial"/>
                <a:cs typeface="Arial"/>
                <a:sym typeface="Arial"/>
              </a:rPr>
              <a:t>ESIMERKKI:</a:t>
            </a:r>
            <a:endParaRPr sz="2200" b="1">
              <a:solidFill>
                <a:srgbClr val="11AA81"/>
              </a:solidFill>
              <a:latin typeface="Arial"/>
              <a:ea typeface="Arial"/>
              <a:cs typeface="Arial"/>
              <a:sym typeface="Arial"/>
            </a:endParaRPr>
          </a:p>
          <a:p>
            <a:pPr marL="0" lvl="0" indent="0" algn="l" rtl="0">
              <a:lnSpc>
                <a:spcPct val="110000"/>
              </a:lnSpc>
              <a:spcBef>
                <a:spcPts val="600"/>
              </a:spcBef>
              <a:spcAft>
                <a:spcPts val="0"/>
              </a:spcAft>
              <a:buClr>
                <a:srgbClr val="161249"/>
              </a:buClr>
              <a:buSzPct val="97297"/>
              <a:buNone/>
            </a:pPr>
            <a:r>
              <a:rPr lang="fi-FI" sz="2000">
                <a:latin typeface="Arial"/>
                <a:ea typeface="Arial"/>
                <a:cs typeface="Arial"/>
                <a:sym typeface="Arial"/>
              </a:rPr>
              <a:t>Paikallinen puutarha-alan yritys (myy kasveja, puutarhatarvikkeita jne.) Turusta laajentaa palvelujaan. </a:t>
            </a:r>
            <a:r>
              <a:rPr lang="fi-FI" sz="2000" b="1">
                <a:latin typeface="Arial"/>
                <a:ea typeface="Arial"/>
                <a:cs typeface="Arial"/>
                <a:sym typeface="Arial"/>
              </a:rPr>
              <a:t>Ensi vuonna keskitytään uuteen palveluun, puutarhasuunnitteluun.</a:t>
            </a:r>
            <a:endParaRPr sz="2000" b="1">
              <a:latin typeface="Arial"/>
              <a:ea typeface="Arial"/>
              <a:cs typeface="Arial"/>
              <a:sym typeface="Arial"/>
            </a:endParaRPr>
          </a:p>
          <a:p>
            <a:pPr marL="0" lvl="0" indent="0" algn="l" rtl="0">
              <a:lnSpc>
                <a:spcPct val="110000"/>
              </a:lnSpc>
              <a:spcBef>
                <a:spcPts val="600"/>
              </a:spcBef>
              <a:spcAft>
                <a:spcPts val="0"/>
              </a:spcAft>
              <a:buClr>
                <a:schemeClr val="dk1"/>
              </a:buClr>
              <a:buSzPct val="59459"/>
              <a:buFont typeface="Arial"/>
              <a:buNone/>
            </a:pPr>
            <a:endParaRPr sz="2000" i="1">
              <a:latin typeface="Arial"/>
              <a:ea typeface="Arial"/>
              <a:cs typeface="Arial"/>
              <a:sym typeface="Arial"/>
            </a:endParaRPr>
          </a:p>
          <a:p>
            <a:pPr marL="0" lvl="0" indent="0" algn="l" rtl="0">
              <a:lnSpc>
                <a:spcPct val="110000"/>
              </a:lnSpc>
              <a:spcBef>
                <a:spcPts val="600"/>
              </a:spcBef>
              <a:spcAft>
                <a:spcPts val="0"/>
              </a:spcAft>
              <a:buClr>
                <a:schemeClr val="dk1"/>
              </a:buClr>
              <a:buSzPct val="54053"/>
              <a:buFont typeface="Arial"/>
              <a:buNone/>
            </a:pPr>
            <a:r>
              <a:rPr lang="fi-FI" sz="2200" b="1">
                <a:solidFill>
                  <a:srgbClr val="11AA81"/>
                </a:solidFill>
                <a:latin typeface="Arial"/>
                <a:ea typeface="Arial"/>
                <a:cs typeface="Arial"/>
                <a:sym typeface="Arial"/>
              </a:rPr>
              <a:t>Mitkä seuraavista ovat SMART-tavoitteita?</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Tavoitteenamme on kasvaa 20 prosenttia.</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Tavoitteenamme on myydä puutarhasuunnittelupalvelua 10 000 euron arvosta vuonna 2024.</a:t>
            </a:r>
            <a:endParaRPr sz="2000">
              <a:latin typeface="Arial"/>
              <a:ea typeface="Arial"/>
              <a:cs typeface="Arial"/>
              <a:sym typeface="Arial"/>
            </a:endParaRPr>
          </a:p>
          <a:p>
            <a:pPr marL="228600" lvl="0" indent="-228600" algn="l" rtl="0">
              <a:lnSpc>
                <a:spcPct val="110000"/>
              </a:lnSpc>
              <a:spcBef>
                <a:spcPts val="600"/>
              </a:spcBef>
              <a:spcAft>
                <a:spcPts val="0"/>
              </a:spcAft>
              <a:buClr>
                <a:srgbClr val="11AA81"/>
              </a:buClr>
              <a:buSzPct val="150000"/>
              <a:buChar char="•"/>
            </a:pPr>
            <a:r>
              <a:rPr lang="fi-FI" sz="2000">
                <a:latin typeface="Arial"/>
                <a:ea typeface="Arial"/>
                <a:cs typeface="Arial"/>
                <a:sym typeface="Arial"/>
              </a:rPr>
              <a:t>Tavoitteenamme on olla Suomen suurin puutarhasuunnitteluyritys vuonna 2024.</a:t>
            </a:r>
            <a:endParaRPr sz="2000">
              <a:latin typeface="Arial"/>
              <a:ea typeface="Arial"/>
              <a:cs typeface="Arial"/>
              <a:sym typeface="Arial"/>
            </a:endParaRPr>
          </a:p>
          <a:p>
            <a:pPr marL="0" lvl="0" indent="0" algn="l" rtl="0">
              <a:lnSpc>
                <a:spcPct val="110000"/>
              </a:lnSpc>
              <a:spcBef>
                <a:spcPts val="600"/>
              </a:spcBef>
              <a:spcAft>
                <a:spcPts val="0"/>
              </a:spcAft>
              <a:buClr>
                <a:srgbClr val="161249"/>
              </a:buClr>
              <a:buSzPct val="69498"/>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8" name="Google Shape;388;g1dbfeb6607e_0_35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133572" y="228600"/>
            <a:ext cx="8972454" cy="5761234"/>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14"/>
          <p:cNvSpPr txBox="1"/>
          <p:nvPr/>
        </p:nvSpPr>
        <p:spPr>
          <a:xfrm>
            <a:off x="563922" y="-90870"/>
            <a:ext cx="8636941" cy="1476017"/>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3200"/>
              <a:buFont typeface="Calibri"/>
              <a:buNone/>
            </a:pPr>
            <a:endParaRPr sz="3200" b="1" i="0" u="none" strike="noStrike" cap="none">
              <a:solidFill>
                <a:schemeClr val="dk1"/>
              </a:solidFill>
              <a:latin typeface="Calibri"/>
              <a:ea typeface="Calibri"/>
              <a:cs typeface="Calibri"/>
              <a:sym typeface="Calibri"/>
            </a:endParaRPr>
          </a:p>
        </p:txBody>
      </p:sp>
      <p:sp>
        <p:nvSpPr>
          <p:cNvPr id="394" name="Google Shape;394;p14"/>
          <p:cNvSpPr txBox="1"/>
          <p:nvPr/>
        </p:nvSpPr>
        <p:spPr>
          <a:xfrm>
            <a:off x="709101" y="1705451"/>
            <a:ext cx="5234517" cy="4046489"/>
          </a:xfrm>
          <a:prstGeom prst="rect">
            <a:avLst/>
          </a:prstGeom>
          <a:noFill/>
          <a:ln>
            <a:noFill/>
          </a:ln>
        </p:spPr>
        <p:txBody>
          <a:bodyPr spcFirstLastPara="1" wrap="square" lIns="91425" tIns="45700" rIns="91425" bIns="45700" anchor="t" anchorCtr="0">
            <a:noAutofit/>
          </a:bodyPr>
          <a:lstStyle/>
          <a:p>
            <a:pPr marL="228600" marR="0" lvl="0" indent="-114300" algn="l" rtl="0">
              <a:lnSpc>
                <a:spcPct val="70000"/>
              </a:lnSpc>
              <a:spcBef>
                <a:spcPts val="1000"/>
              </a:spcBef>
              <a:spcAft>
                <a:spcPts val="0"/>
              </a:spcAft>
              <a:buClr>
                <a:schemeClr val="dk1"/>
              </a:buClr>
              <a:buSzPts val="1395"/>
              <a:buFont typeface="Arial"/>
              <a:buNone/>
            </a:pPr>
            <a:endParaRPr sz="1895" b="0" i="0" u="none" strike="noStrike" cap="none">
              <a:solidFill>
                <a:schemeClr val="dk1"/>
              </a:solidFill>
              <a:latin typeface="PT Sans"/>
              <a:ea typeface="PT Sans"/>
              <a:cs typeface="PT Sans"/>
              <a:sym typeface="PT Sans"/>
            </a:endParaRPr>
          </a:p>
        </p:txBody>
      </p:sp>
      <p:sp>
        <p:nvSpPr>
          <p:cNvPr id="395" name="Google Shape;395;p14"/>
          <p:cNvSpPr/>
          <p:nvPr/>
        </p:nvSpPr>
        <p:spPr>
          <a:xfrm>
            <a:off x="7229749" y="1727203"/>
            <a:ext cx="4124051" cy="3554877"/>
          </a:xfrm>
          <a:prstGeom prst="roundRect">
            <a:avLst>
              <a:gd name="adj" fmla="val 16667"/>
            </a:avLst>
          </a:prstGeom>
          <a:solidFill>
            <a:srgbClr val="11AA81"/>
          </a:solidFill>
          <a:ln>
            <a:noFill/>
          </a:ln>
          <a:effectLst>
            <a:outerShdw blurRad="57150" dist="19050" dir="5400000" algn="ctr" rotWithShape="0">
              <a:srgbClr val="000000">
                <a:alpha val="61568"/>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PT Sans"/>
              <a:ea typeface="PT Sans"/>
              <a:cs typeface="PT Sans"/>
              <a:sym typeface="PT Sans"/>
            </a:endParaRPr>
          </a:p>
        </p:txBody>
      </p:sp>
      <p:sp>
        <p:nvSpPr>
          <p:cNvPr id="396" name="Google Shape;396;p14"/>
          <p:cNvSpPr txBox="1"/>
          <p:nvPr/>
        </p:nvSpPr>
        <p:spPr>
          <a:xfrm>
            <a:off x="7416215" y="1843971"/>
            <a:ext cx="3937585" cy="317005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FI" sz="2000" b="1" i="0" u="none" strike="noStrike" cap="none">
                <a:solidFill>
                  <a:schemeClr val="lt1"/>
                </a:solidFill>
                <a:latin typeface="Calibri"/>
                <a:ea typeface="Calibri"/>
                <a:cs typeface="Calibri"/>
                <a:sym typeface="Calibri"/>
              </a:rPr>
              <a:t>Facebook-mainonnan kohdentamiskriteerit esim.</a:t>
            </a:r>
            <a:br>
              <a:rPr lang="fi-FI" sz="2000" b="1" i="0" u="none" strike="noStrike" cap="none">
                <a:solidFill>
                  <a:schemeClr val="lt1"/>
                </a:solidFill>
                <a:latin typeface="Calibri"/>
                <a:ea typeface="Calibri"/>
                <a:cs typeface="Calibri"/>
                <a:sym typeface="Calibri"/>
              </a:rPr>
            </a:br>
            <a:endParaRPr sz="20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Sijainti</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Demografiset tiedot (ikä, sukupuoli)</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Kiinnostuksen kohteet</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Siviilisääty</a:t>
            </a:r>
            <a:endParaRPr sz="2000" b="1" i="0" u="none" strike="noStrike" cap="none">
              <a:solidFill>
                <a:schemeClr val="lt1"/>
              </a:solidFill>
              <a:latin typeface="Calibri"/>
              <a:ea typeface="Calibri"/>
              <a:cs typeface="Calibri"/>
              <a:sym typeface="Calibri"/>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Koulutus, työ</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lt1"/>
              </a:buClr>
              <a:buSzPts val="2000"/>
              <a:buFont typeface="Arial"/>
              <a:buChar char="•"/>
            </a:pPr>
            <a:r>
              <a:rPr lang="fi-FI" sz="2000" b="1" i="0" u="none" strike="noStrike" cap="none">
                <a:solidFill>
                  <a:schemeClr val="lt1"/>
                </a:solidFill>
                <a:latin typeface="Calibri"/>
                <a:ea typeface="Calibri"/>
                <a:cs typeface="Calibri"/>
                <a:sym typeface="Calibri"/>
              </a:rPr>
              <a:t>Elämäntapahtuma</a:t>
            </a:r>
            <a:r>
              <a:rPr lang="fi-FI" sz="1800" b="0" i="0" u="none" strike="noStrike" cap="none">
                <a:solidFill>
                  <a:schemeClr val="lt1"/>
                </a:solidFill>
                <a:latin typeface="Calibri"/>
                <a:ea typeface="Calibri"/>
                <a:cs typeface="Calibri"/>
                <a:sym typeface="Calibri"/>
              </a:rPr>
              <a:t>.</a:t>
            </a:r>
            <a:endParaRPr sz="1800" b="0" i="0" u="none" strike="noStrike" cap="none">
              <a:solidFill>
                <a:schemeClr val="lt1"/>
              </a:solidFill>
              <a:latin typeface="PT Sans"/>
              <a:ea typeface="PT Sans"/>
              <a:cs typeface="PT Sans"/>
              <a:sym typeface="PT Sans"/>
            </a:endParaRPr>
          </a:p>
        </p:txBody>
      </p:sp>
      <p:sp>
        <p:nvSpPr>
          <p:cNvPr id="397" name="Google Shape;397;p14"/>
          <p:cNvSpPr txBox="1">
            <a:spLocks noGrp="1"/>
          </p:cNvSpPr>
          <p:nvPr>
            <p:ph type="title"/>
          </p:nvPr>
        </p:nvSpPr>
        <p:spPr>
          <a:xfrm>
            <a:off x="793708" y="722365"/>
            <a:ext cx="7964156" cy="1325563"/>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11111"/>
              <a:buFont typeface="Arial"/>
              <a:buNone/>
            </a:pPr>
            <a:r>
              <a:rPr lang="fi-FI"/>
              <a:t>Mainosten / boostattujen postausten kohdentaminen</a:t>
            </a:r>
            <a:br>
              <a:rPr lang="fi-FI"/>
            </a:br>
            <a:endParaRPr/>
          </a:p>
        </p:txBody>
      </p:sp>
      <p:sp>
        <p:nvSpPr>
          <p:cNvPr id="398" name="Google Shape;398;p14"/>
          <p:cNvSpPr txBox="1">
            <a:spLocks noGrp="1"/>
          </p:cNvSpPr>
          <p:nvPr>
            <p:ph type="body" idx="1"/>
          </p:nvPr>
        </p:nvSpPr>
        <p:spPr>
          <a:xfrm>
            <a:off x="709101" y="1733379"/>
            <a:ext cx="5422900" cy="4149034"/>
          </a:xfrm>
          <a:prstGeom prst="rect">
            <a:avLst/>
          </a:prstGeom>
          <a:noFill/>
          <a:ln>
            <a:noFill/>
          </a:ln>
        </p:spPr>
        <p:txBody>
          <a:bodyPr spcFirstLastPara="1" wrap="square" lIns="91425" tIns="45700" rIns="91425" bIns="45700" anchor="t" anchorCtr="0">
            <a:normAutofit fontScale="92500"/>
          </a:bodyPr>
          <a:lstStyle/>
          <a:p>
            <a:pPr marL="228600" marR="0" lvl="0" indent="-213978" algn="l" rtl="0">
              <a:lnSpc>
                <a:spcPct val="100000"/>
              </a:lnSpc>
              <a:spcBef>
                <a:spcPts val="0"/>
              </a:spcBef>
              <a:spcAft>
                <a:spcPts val="0"/>
              </a:spcAft>
              <a:buClr>
                <a:srgbClr val="11AA81"/>
              </a:buClr>
              <a:buSzPct val="150000"/>
              <a:buFont typeface="Arial"/>
              <a:buChar char="•"/>
            </a:pPr>
            <a:r>
              <a:rPr lang="fi-FI" sz="2050" b="0" i="0" u="none" strike="noStrike" cap="none"/>
              <a:t>Meta Business Managerin avulla voit luoda mainoksia ja kampanjoita seuraaviin kanaviin</a:t>
            </a:r>
            <a:endParaRPr sz="1585" b="0" i="0" u="none" strike="noStrike" cap="none"/>
          </a:p>
          <a:p>
            <a:pPr marL="685800" marR="0" lvl="1" indent="-225662" algn="l" rtl="0">
              <a:lnSpc>
                <a:spcPct val="100000"/>
              </a:lnSpc>
              <a:spcBef>
                <a:spcPts val="500"/>
              </a:spcBef>
              <a:spcAft>
                <a:spcPts val="0"/>
              </a:spcAft>
              <a:buClr>
                <a:srgbClr val="11AA81"/>
              </a:buClr>
              <a:buSzPct val="100000"/>
              <a:buFont typeface="Arial"/>
              <a:buChar char="•"/>
            </a:pPr>
            <a:r>
              <a:rPr lang="fi-FI" sz="1895" b="0" i="0" u="none" strike="noStrike" cap="none"/>
              <a:t>Facebook </a:t>
            </a:r>
            <a:endParaRPr sz="1585" b="0" i="0" u="none" strike="noStrike" cap="none"/>
          </a:p>
          <a:p>
            <a:pPr marL="685800" marR="0" lvl="1" indent="-225662" algn="l" rtl="0">
              <a:lnSpc>
                <a:spcPct val="100000"/>
              </a:lnSpc>
              <a:spcBef>
                <a:spcPts val="500"/>
              </a:spcBef>
              <a:spcAft>
                <a:spcPts val="0"/>
              </a:spcAft>
              <a:buClr>
                <a:srgbClr val="11AA81"/>
              </a:buClr>
              <a:buSzPct val="100000"/>
              <a:buFont typeface="Arial"/>
              <a:buChar char="•"/>
            </a:pPr>
            <a:r>
              <a:rPr lang="fi-FI" sz="1895" b="0" i="0" u="none" strike="noStrike" cap="none"/>
              <a:t>Facebook Audience Network </a:t>
            </a:r>
            <a:endParaRPr sz="1585" b="0" i="0" u="none" strike="noStrike" cap="none"/>
          </a:p>
          <a:p>
            <a:pPr marL="685800" marR="0" lvl="1" indent="-225662" algn="l" rtl="0">
              <a:lnSpc>
                <a:spcPct val="100000"/>
              </a:lnSpc>
              <a:spcBef>
                <a:spcPts val="500"/>
              </a:spcBef>
              <a:spcAft>
                <a:spcPts val="0"/>
              </a:spcAft>
              <a:buClr>
                <a:srgbClr val="11AA81"/>
              </a:buClr>
              <a:buSzPct val="100000"/>
              <a:buFont typeface="Arial"/>
              <a:buChar char="•"/>
            </a:pPr>
            <a:r>
              <a:rPr lang="fi-FI" sz="1895" b="0" i="0" u="none" strike="noStrike" cap="none"/>
              <a:t>Instagram </a:t>
            </a:r>
            <a:endParaRPr sz="1585" b="0" i="0" u="none" strike="noStrike" cap="none"/>
          </a:p>
          <a:p>
            <a:pPr marL="228600" marR="0" lvl="0" indent="-101600" algn="l" rtl="0">
              <a:lnSpc>
                <a:spcPct val="100000"/>
              </a:lnSpc>
              <a:spcBef>
                <a:spcPts val="1000"/>
              </a:spcBef>
              <a:spcAft>
                <a:spcPts val="0"/>
              </a:spcAft>
              <a:buClr>
                <a:srgbClr val="000000"/>
              </a:buClr>
              <a:buSzPct val="75609"/>
              <a:buFont typeface="Arial"/>
              <a:buNone/>
            </a:pPr>
            <a:endParaRPr sz="2050" b="0" i="0" u="none" strike="noStrike" cap="none"/>
          </a:p>
          <a:p>
            <a:pPr marL="228600" marR="0" lvl="0" indent="-213978" algn="l" rtl="0">
              <a:lnSpc>
                <a:spcPct val="100000"/>
              </a:lnSpc>
              <a:spcBef>
                <a:spcPts val="1000"/>
              </a:spcBef>
              <a:spcAft>
                <a:spcPts val="0"/>
              </a:spcAft>
              <a:buClr>
                <a:srgbClr val="11AA81"/>
              </a:buClr>
              <a:buSzPct val="150000"/>
              <a:buFont typeface="Arial"/>
              <a:buChar char="•"/>
            </a:pPr>
            <a:r>
              <a:rPr lang="fi-FI" sz="2050" b="0" i="0" u="none" strike="noStrike" cap="none"/>
              <a:t>Jos haluat tavoittaa esimerkiksi TikTok- tai LinkedIn-käyttäjät, sinun on luotava mainoksia näihin kanaviin erikseen.</a:t>
            </a:r>
            <a:endParaRPr/>
          </a:p>
          <a:p>
            <a:pPr marL="228600" marR="0" lvl="0" indent="-213978" algn="l" rtl="0">
              <a:lnSpc>
                <a:spcPct val="100000"/>
              </a:lnSpc>
              <a:spcBef>
                <a:spcPts val="1000"/>
              </a:spcBef>
              <a:spcAft>
                <a:spcPts val="0"/>
              </a:spcAft>
              <a:buClr>
                <a:srgbClr val="11AA81"/>
              </a:buClr>
              <a:buSzPct val="150000"/>
              <a:buFont typeface="Arial"/>
              <a:buChar char="•"/>
            </a:pPr>
            <a:r>
              <a:rPr lang="fi-FI" sz="2050" b="0" i="0" u="none" strike="noStrike" cap="none"/>
              <a:t>Kun valitset kohdentamisperusteita mainoksillesi, pidä ostajapersoonat mielessäsi!</a:t>
            </a:r>
            <a:endParaRPr sz="1895" b="0" i="0" u="none" strike="noStrike" cap="none"/>
          </a:p>
          <a:p>
            <a:pPr marL="0" lvl="0" indent="0" algn="l" rtl="0">
              <a:lnSpc>
                <a:spcPct val="100000"/>
              </a:lnSpc>
              <a:spcBef>
                <a:spcPts val="1000"/>
              </a:spcBef>
              <a:spcAft>
                <a:spcPts val="0"/>
              </a:spcAft>
              <a:buClr>
                <a:srgbClr val="161249"/>
              </a:buClr>
              <a:buSzPct val="1000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15"/>
          <p:cNvSpPr txBox="1"/>
          <p:nvPr/>
        </p:nvSpPr>
        <p:spPr>
          <a:xfrm>
            <a:off x="810828" y="603958"/>
            <a:ext cx="4856087" cy="980293"/>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04" name="Google Shape;404;p15"/>
          <p:cNvSpPr txBox="1"/>
          <p:nvPr/>
        </p:nvSpPr>
        <p:spPr>
          <a:xfrm>
            <a:off x="811213" y="1871663"/>
            <a:ext cx="4856162" cy="3978721"/>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05" name="Google Shape;405;p15"/>
          <p:cNvSpPr txBox="1"/>
          <p:nvPr/>
        </p:nvSpPr>
        <p:spPr>
          <a:xfrm>
            <a:off x="6673215" y="877400"/>
            <a:ext cx="4856087" cy="98100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06" name="Google Shape;406;p15"/>
          <p:cNvSpPr txBox="1"/>
          <p:nvPr/>
        </p:nvSpPr>
        <p:spPr>
          <a:xfrm>
            <a:off x="6524550" y="1871663"/>
            <a:ext cx="4856162" cy="3978721"/>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07" name="Google Shape;407;p15"/>
          <p:cNvSpPr txBox="1">
            <a:spLocks noGrp="1"/>
          </p:cNvSpPr>
          <p:nvPr>
            <p:ph type="body" idx="1"/>
          </p:nvPr>
        </p:nvSpPr>
        <p:spPr>
          <a:xfrm>
            <a:off x="838200" y="868975"/>
            <a:ext cx="10515600" cy="5103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i="0" u="none" strike="noStrike" cap="none">
                <a:solidFill>
                  <a:srgbClr val="11AA81"/>
                </a:solidFill>
              </a:rPr>
              <a:t>Kampanja-aika </a:t>
            </a:r>
            <a:br>
              <a:rPr lang="fi-FI" sz="2800" b="1" i="0" u="none" strike="noStrike" cap="none">
                <a:solidFill>
                  <a:srgbClr val="11AA81"/>
                </a:solidFill>
              </a:rPr>
            </a:br>
            <a:endParaRPr sz="2800" b="1" i="0" u="none" strike="noStrike" cap="none">
              <a:solidFill>
                <a:srgbClr val="11AA81"/>
              </a:solidFill>
            </a:endParaRPr>
          </a:p>
          <a:p>
            <a:pPr marL="228600" marR="0" lvl="0" indent="-228600" algn="l" rtl="0">
              <a:lnSpc>
                <a:spcPct val="90000"/>
              </a:lnSpc>
              <a:spcBef>
                <a:spcPts val="0"/>
              </a:spcBef>
              <a:spcAft>
                <a:spcPts val="0"/>
              </a:spcAft>
              <a:buClr>
                <a:srgbClr val="11AA81"/>
              </a:buClr>
              <a:buSzPts val="2850"/>
              <a:buFont typeface="Arial"/>
              <a:buChar char="•"/>
            </a:pPr>
            <a:r>
              <a:rPr lang="fi-FI" sz="1900" b="0" i="0" u="none" strike="noStrike" cap="none"/>
              <a:t>Tyypillisesti 2-4 viikkoa</a:t>
            </a:r>
            <a:endParaRPr/>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a:t>Voit valita, milloin mainoksesi/boostattu julkaisusi näytetään. Päivä + kellonaika.</a:t>
            </a:r>
            <a:endParaRPr sz="1900" b="0" i="0" u="none" strike="noStrike" cap="none"/>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a:t>Tyypillisesti ma-pe päiväaikaan julkaiseminen on yleistä, koska silloin sosiaalisessa mediassa on eniten liikennettä. Mutta niin on myös kilpailua.</a:t>
            </a:r>
            <a:endParaRPr/>
          </a:p>
          <a:p>
            <a:pPr marL="228600" marR="0" lvl="0" indent="-228600" algn="l" rtl="0">
              <a:lnSpc>
                <a:spcPct val="90000"/>
              </a:lnSpc>
              <a:spcBef>
                <a:spcPts val="1000"/>
              </a:spcBef>
              <a:spcAft>
                <a:spcPts val="0"/>
              </a:spcAft>
              <a:buClr>
                <a:srgbClr val="11AA81"/>
              </a:buClr>
              <a:buSzPts val="2850"/>
              <a:buFont typeface="Arial"/>
              <a:buChar char="•"/>
            </a:pPr>
            <a:r>
              <a:rPr lang="fi-FI" sz="1900" b="0" i="0" u="none" strike="noStrike" cap="none"/>
              <a:t>Iltaisin ja viikonloppuisin on mahdollista saada paras tavoittavuus ja sitoutuminen. Silloin ihmisillä on enemmän aikaa. </a:t>
            </a:r>
            <a:endParaRPr/>
          </a:p>
          <a:p>
            <a:pPr marL="228600" marR="0" lvl="0" indent="-228600" algn="l" rtl="0">
              <a:lnSpc>
                <a:spcPct val="90000"/>
              </a:lnSpc>
              <a:spcBef>
                <a:spcPts val="1000"/>
              </a:spcBef>
              <a:spcAft>
                <a:spcPts val="0"/>
              </a:spcAft>
              <a:buClr>
                <a:srgbClr val="11AA81"/>
              </a:buClr>
              <a:buSzPts val="2850"/>
              <a:buFont typeface="Arial"/>
              <a:buChar char="•"/>
            </a:pPr>
            <a:r>
              <a:rPr lang="fi-FI" sz="1900"/>
              <a:t>Testaa!</a:t>
            </a:r>
            <a:endParaRPr sz="1900" b="0" i="0" u="none" strike="noStrike" cap="none"/>
          </a:p>
          <a:p>
            <a:pPr marL="0" marR="0" lvl="0" indent="0" algn="l" rtl="0">
              <a:lnSpc>
                <a:spcPct val="90000"/>
              </a:lnSpc>
              <a:spcBef>
                <a:spcPts val="1000"/>
              </a:spcBef>
              <a:spcAft>
                <a:spcPts val="0"/>
              </a:spcAft>
              <a:buSzPts val="2800"/>
              <a:buNone/>
            </a:pPr>
            <a:endParaRPr sz="1800" b="0" i="0" u="none" strike="noStrike" cap="none"/>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g23761bece99_0_13"/>
          <p:cNvSpPr txBox="1"/>
          <p:nvPr/>
        </p:nvSpPr>
        <p:spPr>
          <a:xfrm>
            <a:off x="810828" y="603958"/>
            <a:ext cx="4856100" cy="9804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rgbClr val="000000"/>
              </a:buClr>
              <a:buSzPts val="3200"/>
              <a:buFont typeface="Calibri"/>
              <a:buNone/>
            </a:pPr>
            <a:endParaRPr sz="3200" b="1" i="0" u="none" strike="noStrike" cap="none">
              <a:solidFill>
                <a:srgbClr val="000000"/>
              </a:solidFill>
              <a:latin typeface="Calibri"/>
              <a:ea typeface="Calibri"/>
              <a:cs typeface="Calibri"/>
              <a:sym typeface="Calibri"/>
            </a:endParaRPr>
          </a:p>
        </p:txBody>
      </p:sp>
      <p:sp>
        <p:nvSpPr>
          <p:cNvPr id="413" name="Google Shape;413;g23761bece99_0_13"/>
          <p:cNvSpPr txBox="1"/>
          <p:nvPr/>
        </p:nvSpPr>
        <p:spPr>
          <a:xfrm>
            <a:off x="811213" y="1871663"/>
            <a:ext cx="4856100" cy="3978600"/>
          </a:xfrm>
          <a:prstGeom prst="rect">
            <a:avLst/>
          </a:prstGeom>
          <a:noFill/>
          <a:ln>
            <a:noFill/>
          </a:ln>
        </p:spPr>
        <p:txBody>
          <a:bodyPr spcFirstLastPara="1" wrap="square" lIns="91425" tIns="45700" rIns="91425" bIns="45700" anchor="t" anchorCtr="0">
            <a:normAutofit/>
          </a:bodyPr>
          <a:lstStyle/>
          <a:p>
            <a:pPr marL="228600" marR="0" lvl="0" indent="-114300" algn="l" rtl="0">
              <a:lnSpc>
                <a:spcPct val="90000"/>
              </a:lnSpc>
              <a:spcBef>
                <a:spcPts val="0"/>
              </a:spcBef>
              <a:spcAft>
                <a:spcPts val="0"/>
              </a:spcAft>
              <a:buClr>
                <a:srgbClr val="000000"/>
              </a:buClr>
              <a:buSzPts val="1800"/>
              <a:buFont typeface="Arial"/>
              <a:buNone/>
            </a:pPr>
            <a:endParaRPr sz="1400" b="0" i="0" u="none" strike="noStrike" cap="none">
              <a:solidFill>
                <a:srgbClr val="000000"/>
              </a:solidFill>
              <a:latin typeface="Arial"/>
              <a:ea typeface="Arial"/>
              <a:cs typeface="Arial"/>
              <a:sym typeface="Arial"/>
            </a:endParaRPr>
          </a:p>
        </p:txBody>
      </p:sp>
      <p:sp>
        <p:nvSpPr>
          <p:cNvPr id="414" name="Google Shape;414;g23761bece99_0_13"/>
          <p:cNvSpPr txBox="1"/>
          <p:nvPr/>
        </p:nvSpPr>
        <p:spPr>
          <a:xfrm>
            <a:off x="6673215" y="877400"/>
            <a:ext cx="4856100" cy="9810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rgbClr val="000000"/>
              </a:buClr>
              <a:buSzPts val="3200"/>
              <a:buFont typeface="Arial"/>
              <a:buNone/>
            </a:pPr>
            <a:endParaRPr sz="3200" b="1" i="0" u="none" strike="noStrike" cap="none">
              <a:solidFill>
                <a:srgbClr val="000000"/>
              </a:solidFill>
              <a:latin typeface="Calibri"/>
              <a:ea typeface="Calibri"/>
              <a:cs typeface="Calibri"/>
              <a:sym typeface="Calibri"/>
            </a:endParaRPr>
          </a:p>
        </p:txBody>
      </p:sp>
      <p:sp>
        <p:nvSpPr>
          <p:cNvPr id="415" name="Google Shape;415;g23761bece99_0_13"/>
          <p:cNvSpPr txBox="1"/>
          <p:nvPr/>
        </p:nvSpPr>
        <p:spPr>
          <a:xfrm>
            <a:off x="6524550" y="1871663"/>
            <a:ext cx="4856100" cy="3978600"/>
          </a:xfrm>
          <a:prstGeom prst="rect">
            <a:avLst/>
          </a:prstGeom>
          <a:noFill/>
          <a:ln>
            <a:noFill/>
          </a:ln>
        </p:spPr>
        <p:txBody>
          <a:bodyPr spcFirstLastPara="1" wrap="square" lIns="91425" tIns="45700" rIns="91425" bIns="45700" anchor="t" anchorCtr="0">
            <a:normAutofit/>
          </a:bodyPr>
          <a:lstStyle/>
          <a:p>
            <a:pPr marL="228600" marR="0" lvl="0" indent="-139700" algn="l" rtl="0">
              <a:lnSpc>
                <a:spcPct val="9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6" name="Google Shape;416;g23761bece99_0_13"/>
          <p:cNvSpPr txBox="1">
            <a:spLocks noGrp="1"/>
          </p:cNvSpPr>
          <p:nvPr>
            <p:ph type="body" idx="1"/>
          </p:nvPr>
        </p:nvSpPr>
        <p:spPr>
          <a:xfrm>
            <a:off x="838200" y="868975"/>
            <a:ext cx="10515600" cy="51033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rgbClr val="11AA81"/>
              </a:buClr>
              <a:buSzPts val="3200"/>
              <a:buFont typeface="Arial"/>
              <a:buNone/>
            </a:pPr>
            <a:r>
              <a:rPr lang="fi-FI" sz="3200" b="1" i="0" u="none" strike="noStrike" cap="none">
                <a:solidFill>
                  <a:srgbClr val="11AA81"/>
                </a:solidFill>
              </a:rPr>
              <a:t>Budjetointi</a:t>
            </a:r>
            <a:br>
              <a:rPr lang="fi-FI" sz="2800" b="1" i="0" u="none" strike="noStrike" cap="none">
                <a:solidFill>
                  <a:srgbClr val="11AA81"/>
                </a:solidFill>
              </a:rPr>
            </a:br>
            <a:endParaRPr sz="2800" b="1" i="0" u="none" strike="noStrike" cap="none">
              <a:solidFill>
                <a:srgbClr val="11AA81"/>
              </a:solidFill>
            </a:endParaRPr>
          </a:p>
          <a:p>
            <a:pPr marL="228600" marR="0" lvl="0" indent="-228600" algn="l" rtl="0">
              <a:lnSpc>
                <a:spcPct val="90000"/>
              </a:lnSpc>
              <a:spcBef>
                <a:spcPts val="0"/>
              </a:spcBef>
              <a:spcAft>
                <a:spcPts val="0"/>
              </a:spcAft>
              <a:buClr>
                <a:srgbClr val="11AA81"/>
              </a:buClr>
              <a:buSzPts val="2700"/>
              <a:buFont typeface="Arial"/>
              <a:buChar char="•"/>
            </a:pPr>
            <a:r>
              <a:rPr lang="fi-FI" sz="1800" b="0" i="0" u="none" strike="noStrike" cap="none"/>
              <a:t>Ostotapa </a:t>
            </a:r>
            <a:r>
              <a:rPr lang="fi-FI" sz="1800" b="1" i="0" u="none" strike="noStrike" cap="none"/>
              <a:t>CPC tai CPM</a:t>
            </a:r>
            <a:endParaRPr sz="1800" b="0" i="0" u="none" strike="noStrike" cap="none"/>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CPC = kustannus per klikkaus</a:t>
            </a:r>
            <a:endParaRPr/>
          </a:p>
          <a:p>
            <a:pPr marL="685800" marR="0" lvl="1" indent="-228600" algn="l" rtl="0">
              <a:lnSpc>
                <a:spcPct val="90000"/>
              </a:lnSpc>
              <a:spcBef>
                <a:spcPts val="500"/>
              </a:spcBef>
              <a:spcAft>
                <a:spcPts val="0"/>
              </a:spcAft>
              <a:buClr>
                <a:srgbClr val="11AA81"/>
              </a:buClr>
              <a:buSzPts val="2160"/>
              <a:buFont typeface="Arial"/>
              <a:buChar char="•"/>
            </a:pPr>
            <a:r>
              <a:rPr lang="fi-FI" sz="1800" b="0" i="0" u="none" strike="noStrike" cap="none"/>
              <a:t>CPM = cost per mille = kustannukset 1000 näyttökertaa kohden.</a:t>
            </a:r>
            <a:endParaRPr/>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Ei kiinteitä hintoja. Perustuu samoihin periaatteisiin kuin Google Ads: paras laatu, alhaisin CPC.  </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Myös sijainti, ajoitus, toimiala ja tavoite vaikuttavat. "Ainoa oikea vastaus on: se riippuu." Katso </a:t>
            </a:r>
            <a:r>
              <a:rPr lang="fi-FI" sz="1800" b="0" i="0" u="sng" strike="noStrike" cap="none">
                <a:solidFill>
                  <a:schemeClr val="hlink"/>
                </a:solidFill>
                <a:hlinkClick r:id="rId3"/>
              </a:rPr>
              <a:t>esimerkkejä</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Instagram: naisille ja 18-34-vuotiaille suunnattu kampanjointi kalliimpaa kuin muille kohderyhmille.</a:t>
            </a:r>
            <a:endParaRPr sz="1800" b="0" i="0" u="none" strike="noStrike" cap="none"/>
          </a:p>
          <a:p>
            <a:pPr marL="228600" marR="0" lvl="0" indent="-228600" algn="l" rtl="0">
              <a:lnSpc>
                <a:spcPct val="90000"/>
              </a:lnSpc>
              <a:spcBef>
                <a:spcPts val="1000"/>
              </a:spcBef>
              <a:spcAft>
                <a:spcPts val="0"/>
              </a:spcAft>
              <a:buClr>
                <a:srgbClr val="11AA81"/>
              </a:buClr>
              <a:buSzPts val="2700"/>
              <a:buFont typeface="Arial"/>
              <a:buChar char="•"/>
            </a:pPr>
            <a:r>
              <a:rPr lang="fi-FI" sz="1800" b="0" i="0" u="none" strike="noStrike" cap="none"/>
              <a:t>Voit valita joko kokonaisbudjetin tai päiväkohtaisen budjetin. Vaikka valitsisit kokonaisbudjetin, voit asettaa päivittäisen enimmäiskulutuksen.</a:t>
            </a:r>
            <a:endParaRPr sz="1800" b="0" i="0" u="none" strike="noStrike" cap="none"/>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16"/>
          <p:cNvSpPr txBox="1">
            <a:spLocks noGrp="1"/>
          </p:cNvSpPr>
          <p:nvPr>
            <p:ph type="title" idx="4294967295"/>
          </p:nvPr>
        </p:nvSpPr>
        <p:spPr>
          <a:xfrm>
            <a:off x="3590925" y="2771775"/>
            <a:ext cx="5010150" cy="657225"/>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51515"/>
              <a:buFont typeface="Calibri"/>
              <a:buNone/>
            </a:pPr>
            <a:r>
              <a:rPr lang="fi-FI" b="1"/>
              <a:t>Sisällön luominen</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pic>
        <p:nvPicPr>
          <p:cNvPr id="427" name="Google Shape;427;p17" descr="Chart, funnel chart&#10;&#10;Description automatically generated"/>
          <p:cNvPicPr preferRelativeResize="0"/>
          <p:nvPr/>
        </p:nvPicPr>
        <p:blipFill rotWithShape="1">
          <a:blip r:embed="rId3">
            <a:alphaModFix/>
          </a:blip>
          <a:srcRect/>
          <a:stretch/>
        </p:blipFill>
        <p:spPr>
          <a:xfrm>
            <a:off x="1721447" y="968314"/>
            <a:ext cx="8749107" cy="4921373"/>
          </a:xfrm>
          <a:prstGeom prst="rect">
            <a:avLst/>
          </a:prstGeom>
          <a:noFill/>
          <a:ln>
            <a:noFill/>
          </a:ln>
        </p:spPr>
      </p:pic>
      <p:sp>
        <p:nvSpPr>
          <p:cNvPr id="428" name="Google Shape;428;p17"/>
          <p:cNvSpPr txBox="1"/>
          <p:nvPr/>
        </p:nvSpPr>
        <p:spPr>
          <a:xfrm>
            <a:off x="116855" y="180370"/>
            <a:ext cx="11958300" cy="600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FI" sz="3300" b="1" i="0" u="none" strike="noStrike" cap="none">
                <a:solidFill>
                  <a:srgbClr val="161249"/>
                </a:solidFill>
                <a:latin typeface="Arial"/>
                <a:ea typeface="Arial"/>
                <a:cs typeface="Arial"/>
                <a:sym typeface="Arial"/>
              </a:rPr>
              <a:t>Sisältöä suunnitellessasi pidä mielessä AIDA-malli. </a:t>
            </a:r>
            <a:endParaRPr sz="3300" b="0" i="0" u="none" strike="noStrike" cap="none">
              <a:solidFill>
                <a:srgbClr val="161249"/>
              </a:solidFill>
              <a:latin typeface="Arial"/>
              <a:ea typeface="Arial"/>
              <a:cs typeface="Arial"/>
              <a:sym typeface="Arial"/>
            </a:endParaRPr>
          </a:p>
        </p:txBody>
      </p:sp>
      <p:sp>
        <p:nvSpPr>
          <p:cNvPr id="429" name="Google Shape;429;p17"/>
          <p:cNvSpPr txBox="1"/>
          <p:nvPr/>
        </p:nvSpPr>
        <p:spPr>
          <a:xfrm>
            <a:off x="7004798" y="5889686"/>
            <a:ext cx="6208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200" b="0" i="0" u="none" strike="noStrike" cap="none">
                <a:solidFill>
                  <a:srgbClr val="161249"/>
                </a:solidFill>
                <a:latin typeface="Arial"/>
                <a:ea typeface="Arial"/>
                <a:cs typeface="Arial"/>
                <a:sym typeface="Arial"/>
              </a:rPr>
              <a:t>https://blog.hubspot.com/marketing/aida-model</a:t>
            </a:r>
            <a:endParaRPr sz="1100" b="0" i="0" u="none" strike="noStrike" cap="none">
              <a:solidFill>
                <a:srgbClr val="16124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sp>
        <p:nvSpPr>
          <p:cNvPr id="435" name="Google Shape;435;p18"/>
          <p:cNvSpPr txBox="1"/>
          <p:nvPr/>
        </p:nvSpPr>
        <p:spPr>
          <a:xfrm>
            <a:off x="202385" y="184310"/>
            <a:ext cx="11787230" cy="1320800"/>
          </a:xfrm>
          <a:prstGeom prst="rect">
            <a:avLst/>
          </a:prstGeom>
          <a:noFill/>
          <a:ln>
            <a:noFill/>
          </a:ln>
        </p:spPr>
        <p:txBody>
          <a:bodyPr spcFirstLastPara="1" wrap="square" lIns="91425" tIns="45700" rIns="91425" bIns="45700" anchor="t" anchorCtr="0">
            <a:normAutofit/>
          </a:bodyPr>
          <a:lstStyle/>
          <a:p>
            <a:pPr marL="0" marR="0" lvl="0" indent="0" algn="l" rtl="0">
              <a:lnSpc>
                <a:spcPct val="100000"/>
              </a:lnSpc>
              <a:spcBef>
                <a:spcPts val="0"/>
              </a:spcBef>
              <a:spcAft>
                <a:spcPts val="0"/>
              </a:spcAft>
              <a:buClr>
                <a:schemeClr val="dk1"/>
              </a:buClr>
              <a:buSzPts val="3200"/>
              <a:buFont typeface="Calibri"/>
              <a:buNone/>
            </a:pPr>
            <a:r>
              <a:rPr lang="fi-FI" sz="3200" b="1" i="0" u="none" strike="noStrike" cap="none">
                <a:solidFill>
                  <a:srgbClr val="161249"/>
                </a:solidFill>
                <a:latin typeface="Arial"/>
                <a:ea typeface="Arial"/>
                <a:cs typeface="Arial"/>
                <a:sym typeface="Arial"/>
              </a:rPr>
              <a:t>Sosiaalisen median sisällön tyypit, jotka parhaiten edistävät sitoutumista</a:t>
            </a:r>
            <a:endParaRPr sz="1400" b="0" i="0" u="none" strike="noStrike" cap="none">
              <a:solidFill>
                <a:srgbClr val="161249"/>
              </a:solidFill>
              <a:latin typeface="Arial"/>
              <a:ea typeface="Arial"/>
              <a:cs typeface="Arial"/>
              <a:sym typeface="Arial"/>
            </a:endParaRPr>
          </a:p>
        </p:txBody>
      </p:sp>
      <p:pic>
        <p:nvPicPr>
          <p:cNvPr id="436" name="Google Shape;436;p1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738980" y="856948"/>
            <a:ext cx="7248336" cy="5220303"/>
          </a:xfrm>
          <a:prstGeom prst="rect">
            <a:avLst/>
          </a:prstGeom>
          <a:noFill/>
          <a:ln>
            <a:noFill/>
          </a:ln>
        </p:spPr>
      </p:pic>
      <p:sp>
        <p:nvSpPr>
          <p:cNvPr id="437" name="Google Shape;437;p18"/>
          <p:cNvSpPr txBox="1"/>
          <p:nvPr/>
        </p:nvSpPr>
        <p:spPr>
          <a:xfrm>
            <a:off x="2738980" y="6039151"/>
            <a:ext cx="8595360" cy="30773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FI" sz="1400" b="0" i="0" u="none" strike="noStrike" cap="none">
                <a:solidFill>
                  <a:srgbClr val="161249"/>
                </a:solidFill>
                <a:latin typeface="Arial"/>
                <a:ea typeface="Arial"/>
                <a:cs typeface="Arial"/>
                <a:sym typeface="Arial"/>
              </a:rPr>
              <a:t>https://mobilemonkey.com/articles/social-media-content-that-drive-most-engagement</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19"/>
          <p:cNvSpPr txBox="1"/>
          <p:nvPr/>
        </p:nvSpPr>
        <p:spPr>
          <a:xfrm>
            <a:off x="655885" y="102870"/>
            <a:ext cx="8771467" cy="1529833"/>
          </a:xfrm>
          <a:prstGeom prst="rect">
            <a:avLst/>
          </a:prstGeom>
          <a:noFill/>
          <a:ln>
            <a:noFill/>
          </a:ln>
        </p:spPr>
        <p:txBody>
          <a:bodyPr spcFirstLastPara="1" wrap="square" lIns="91425" tIns="45700" rIns="91425" bIns="45700" anchor="ctr" anchorCtr="0">
            <a:normAutofit/>
          </a:bodyPr>
          <a:lstStyle/>
          <a:p>
            <a:pPr marL="0" marR="0" lvl="0" indent="0" algn="l" rtl="0">
              <a:lnSpc>
                <a:spcPct val="100000"/>
              </a:lnSpc>
              <a:spcBef>
                <a:spcPts val="0"/>
              </a:spcBef>
              <a:spcAft>
                <a:spcPts val="0"/>
              </a:spcAft>
              <a:buClr>
                <a:schemeClr val="dk1"/>
              </a:buClr>
              <a:buSzPts val="3200"/>
              <a:buFont typeface="Calibri"/>
              <a:buNone/>
            </a:pPr>
            <a:endParaRPr sz="1400" b="0" i="0" u="none" strike="noStrike" cap="none">
              <a:solidFill>
                <a:srgbClr val="000000"/>
              </a:solidFill>
              <a:latin typeface="Arial"/>
              <a:ea typeface="Arial"/>
              <a:cs typeface="Arial"/>
              <a:sym typeface="Arial"/>
            </a:endParaRPr>
          </a:p>
        </p:txBody>
      </p:sp>
      <p:pic>
        <p:nvPicPr>
          <p:cNvPr id="444" name="Google Shape;444;p19"/>
          <p:cNvPicPr preferRelativeResize="0"/>
          <p:nvPr/>
        </p:nvPicPr>
        <p:blipFill rotWithShape="1">
          <a:blip r:embed="rId3">
            <a:alphaModFix/>
          </a:blip>
          <a:srcRect/>
          <a:stretch/>
        </p:blipFill>
        <p:spPr>
          <a:xfrm>
            <a:off x="7990768" y="587655"/>
            <a:ext cx="3556669" cy="5278772"/>
          </a:xfrm>
          <a:prstGeom prst="rect">
            <a:avLst/>
          </a:prstGeom>
          <a:noFill/>
          <a:ln>
            <a:noFill/>
          </a:ln>
        </p:spPr>
      </p:pic>
      <p:sp>
        <p:nvSpPr>
          <p:cNvPr id="445" name="Google Shape;445;p19"/>
          <p:cNvSpPr txBox="1"/>
          <p:nvPr/>
        </p:nvSpPr>
        <p:spPr>
          <a:xfrm>
            <a:off x="2636167" y="5864378"/>
            <a:ext cx="7116515" cy="76940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https://heyorca.com/blog/social-media-strategy/142-engaging-social-media-question-ideas-with-tips-examples/</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https://blog.hootsuite.com/content-idea-cheat-sheet/</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none" strike="noStrike" cap="none">
                <a:solidFill>
                  <a:srgbClr val="161249"/>
                </a:solidFill>
                <a:latin typeface="Arial"/>
                <a:ea typeface="Arial"/>
                <a:cs typeface="Arial"/>
                <a:sym typeface="Arial"/>
              </a:rPr>
              <a:t>https://blog.sagipl.com/social-media-post-content-ideas/</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none" strike="noStrike" cap="none">
                <a:solidFill>
                  <a:srgbClr val="161249"/>
                </a:solidFill>
                <a:latin typeface="Arial"/>
                <a:ea typeface="Arial"/>
                <a:cs typeface="Arial"/>
                <a:sym typeface="Arial"/>
              </a:rPr>
              <a:t>https://www.socialmediatoday.com/social-business/buzzsumo-releases-analysis-100-million-facebook-videos</a:t>
            </a:r>
            <a:endParaRPr sz="1100" b="0" i="0" u="none" strike="noStrike" cap="none">
              <a:solidFill>
                <a:srgbClr val="161249"/>
              </a:solidFill>
              <a:latin typeface="Arial"/>
              <a:ea typeface="Arial"/>
              <a:cs typeface="Arial"/>
              <a:sym typeface="Arial"/>
            </a:endParaRPr>
          </a:p>
        </p:txBody>
      </p:sp>
      <p:sp>
        <p:nvSpPr>
          <p:cNvPr id="446" name="Google Shape;446;p19"/>
          <p:cNvSpPr txBox="1">
            <a:spLocks noGrp="1"/>
          </p:cNvSpPr>
          <p:nvPr>
            <p:ph type="title"/>
          </p:nvPr>
        </p:nvSpPr>
        <p:spPr>
          <a:xfrm>
            <a:off x="771525" y="205004"/>
            <a:ext cx="5422900" cy="13255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Sitouttamistaktiikat</a:t>
            </a:r>
            <a:br>
              <a:rPr lang="fi-FI"/>
            </a:br>
            <a:endParaRPr/>
          </a:p>
        </p:txBody>
      </p:sp>
      <p:sp>
        <p:nvSpPr>
          <p:cNvPr id="447" name="Google Shape;447;p19"/>
          <p:cNvSpPr txBox="1">
            <a:spLocks noGrp="1"/>
          </p:cNvSpPr>
          <p:nvPr>
            <p:ph type="body" idx="1"/>
          </p:nvPr>
        </p:nvSpPr>
        <p:spPr>
          <a:xfrm>
            <a:off x="875842" y="1123950"/>
            <a:ext cx="5422900" cy="4206183"/>
          </a:xfrm>
          <a:prstGeom prst="rect">
            <a:avLst/>
          </a:prstGeom>
          <a:noFill/>
          <a:ln>
            <a:noFill/>
          </a:ln>
        </p:spPr>
        <p:txBody>
          <a:bodyPr spcFirstLastPara="1" wrap="square" lIns="91425" tIns="45700" rIns="91425" bIns="45700" anchor="t" anchorCtr="0">
            <a:normAutofit fontScale="62500" lnSpcReduction="20000"/>
          </a:bodyPr>
          <a:lstStyle/>
          <a:p>
            <a:pPr marL="285750" marR="0" lvl="0" indent="-285750" algn="l" rtl="0">
              <a:lnSpc>
                <a:spcPct val="133333"/>
              </a:lnSpc>
              <a:spcBef>
                <a:spcPts val="0"/>
              </a:spcBef>
              <a:spcAft>
                <a:spcPts val="0"/>
              </a:spcAft>
              <a:buClr>
                <a:srgbClr val="11AA81"/>
              </a:buClr>
              <a:buSzPct val="150000"/>
              <a:buFont typeface="Arial"/>
              <a:buChar char="•"/>
            </a:pPr>
            <a:r>
              <a:rPr lang="fi-FI"/>
              <a:t>Järjestä </a:t>
            </a:r>
            <a:r>
              <a:rPr lang="fi-FI" sz="2800" b="0" i="0" u="none" strike="noStrike" cap="none"/>
              <a:t>kommenttikilpailu</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Kysy brändiin liittyviä kysymyksiä</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Kerää kysymyksiä kommenttien kautta</a:t>
            </a:r>
            <a:endParaRPr/>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Jaa kehuja fanien ja asiakkaiden luomalle sisällölle</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Pyydä yleisöltä palautetta</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Ennakoi ja vastaa yhteisön tarpeisiin sisällön avulla</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Hyödynnä ajankohtaiset asiat</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Puhu yhteisöllisestä osallistumisesta ja vaikutuksesta, joka ei liity bisnekseesi</a:t>
            </a:r>
            <a:endParaRPr sz="2000" b="0" i="0" u="none" strike="noStrike" cap="none"/>
          </a:p>
          <a:p>
            <a:pPr marL="285750" marR="0" lvl="0" indent="-285750" algn="l" rtl="0">
              <a:lnSpc>
                <a:spcPct val="133333"/>
              </a:lnSpc>
              <a:spcBef>
                <a:spcPts val="0"/>
              </a:spcBef>
              <a:spcAft>
                <a:spcPts val="0"/>
              </a:spcAft>
              <a:buClr>
                <a:srgbClr val="11AA81"/>
              </a:buClr>
              <a:buSzPct val="150000"/>
              <a:buFont typeface="Arial"/>
              <a:buChar char="•"/>
            </a:pPr>
            <a:r>
              <a:rPr lang="fi-FI" sz="2800" b="0" i="0" u="none" strike="noStrike" cap="none"/>
              <a:t>Pidä livelähetys</a:t>
            </a:r>
            <a:endParaRPr sz="2000" b="0" i="0" u="none" strike="noStrike" cap="none"/>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pic>
        <p:nvPicPr>
          <p:cNvPr id="453" name="Google Shape;453;g1dbfeb6607e_0_480"/>
          <p:cNvPicPr preferRelativeResize="0"/>
          <p:nvPr/>
        </p:nvPicPr>
        <p:blipFill rotWithShape="1">
          <a:blip r:embed="rId3">
            <a:alphaModFix/>
          </a:blip>
          <a:srcRect/>
          <a:stretch/>
        </p:blipFill>
        <p:spPr>
          <a:xfrm>
            <a:off x="1081386" y="824145"/>
            <a:ext cx="10444127" cy="5000075"/>
          </a:xfrm>
          <a:prstGeom prst="rect">
            <a:avLst/>
          </a:prstGeom>
          <a:noFill/>
          <a:ln>
            <a:noFill/>
          </a:ln>
        </p:spPr>
      </p:pic>
      <p:sp>
        <p:nvSpPr>
          <p:cNvPr id="454" name="Google Shape;454;g1dbfeb6607e_0_480"/>
          <p:cNvSpPr txBox="1"/>
          <p:nvPr/>
        </p:nvSpPr>
        <p:spPr>
          <a:xfrm>
            <a:off x="450326" y="324924"/>
            <a:ext cx="4502400" cy="800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3200"/>
              <a:buFont typeface="Calibri"/>
              <a:buNone/>
            </a:pPr>
            <a:endParaRPr sz="3200" b="0" i="0" u="none" strike="noStrike" cap="none">
              <a:solidFill>
                <a:schemeClr val="dk1"/>
              </a:solidFill>
              <a:latin typeface="Overlock"/>
              <a:ea typeface="Overlock"/>
              <a:cs typeface="Overlock"/>
              <a:sym typeface="Overlock"/>
            </a:endParaRPr>
          </a:p>
        </p:txBody>
      </p:sp>
      <p:sp>
        <p:nvSpPr>
          <p:cNvPr id="455" name="Google Shape;455;g1dbfeb6607e_0_480"/>
          <p:cNvSpPr txBox="1"/>
          <p:nvPr/>
        </p:nvSpPr>
        <p:spPr>
          <a:xfrm>
            <a:off x="5396474" y="5837201"/>
            <a:ext cx="5223900" cy="103102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4">
                  <a:extLst>
                    <a:ext uri="{A12FA001-AC4F-418D-AE19-62706E023703}">
                      <ahyp:hlinkClr xmlns:ahyp="http://schemas.microsoft.com/office/drawing/2018/hyperlinkcolor" val="tx"/>
                    </a:ext>
                  </a:extLst>
                </a:hlinkClick>
              </a:rPr>
              <a:t>https://www.postplanner.com/blog/types-of-social-media-content </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5">
                  <a:extLst>
                    <a:ext uri="{A12FA001-AC4F-418D-AE19-62706E023703}">
                      <ahyp:hlinkClr xmlns:ahyp="http://schemas.microsoft.com/office/drawing/2018/hyperlinkcolor" val="tx"/>
                    </a:ext>
                  </a:extLst>
                </a:hlinkClick>
              </a:rPr>
              <a:t>Sosiaalisen median eri sisältötyypit - feedalpha</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100" b="0" i="0" u="sng" strike="noStrike" cap="none">
                <a:solidFill>
                  <a:srgbClr val="161249"/>
                </a:solidFill>
                <a:latin typeface="Arial"/>
                <a:ea typeface="Arial"/>
                <a:cs typeface="Arial"/>
                <a:sym typeface="Arial"/>
                <a:hlinkClick r:id="rId6">
                  <a:extLst>
                    <a:ext uri="{A12FA001-AC4F-418D-AE19-62706E023703}">
                      <ahyp:hlinkClr xmlns:ahyp="http://schemas.microsoft.com/office/drawing/2018/hyperlinkcolor" val="tx"/>
                    </a:ext>
                  </a:extLst>
                </a:hlinkClick>
              </a:rPr>
              <a:t>https://www.cutedigitalmedia.com/blog/en/what-types-of-content-work-best-for-each-social-network/</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100" b="0" i="0" u="none" strike="noStrike" cap="none">
              <a:solidFill>
                <a:srgbClr val="161249"/>
              </a:solidFill>
              <a:latin typeface="Arial"/>
              <a:ea typeface="Arial"/>
              <a:cs typeface="Arial"/>
              <a:sym typeface="Arial"/>
            </a:endParaRPr>
          </a:p>
        </p:txBody>
      </p:sp>
      <p:sp>
        <p:nvSpPr>
          <p:cNvPr id="456" name="Google Shape;456;g1dbfeb6607e_0_480"/>
          <p:cNvSpPr txBox="1">
            <a:spLocks noGrp="1"/>
          </p:cNvSpPr>
          <p:nvPr>
            <p:ph type="title"/>
          </p:nvPr>
        </p:nvSpPr>
        <p:spPr>
          <a:xfrm>
            <a:off x="2625722" y="50153"/>
            <a:ext cx="6940556" cy="76101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4400"/>
              <a:buFont typeface="Arial"/>
              <a:buNone/>
            </a:pPr>
            <a:r>
              <a:rPr lang="fi-FI"/>
              <a:t>Sisällön monipuolisuus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21"/>
          <p:cNvSpPr txBox="1"/>
          <p:nvPr/>
        </p:nvSpPr>
        <p:spPr>
          <a:xfrm>
            <a:off x="952500" y="254049"/>
            <a:ext cx="10233426" cy="64629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FI" sz="3600" b="1" i="0" u="none" strike="noStrike" cap="none">
                <a:solidFill>
                  <a:srgbClr val="161249"/>
                </a:solidFill>
                <a:latin typeface="Arial"/>
                <a:ea typeface="Arial"/>
                <a:cs typeface="Arial"/>
                <a:sym typeface="Arial"/>
              </a:rPr>
              <a:t>Kuinka usein somessa pitäisi julkaista?</a:t>
            </a:r>
            <a:endParaRPr sz="1800" b="0" i="0" u="none" strike="noStrike" cap="none">
              <a:solidFill>
                <a:srgbClr val="161249"/>
              </a:solidFill>
              <a:latin typeface="Arial"/>
              <a:ea typeface="Arial"/>
              <a:cs typeface="Arial"/>
              <a:sym typeface="Arial"/>
            </a:endParaRPr>
          </a:p>
        </p:txBody>
      </p:sp>
      <p:pic>
        <p:nvPicPr>
          <p:cNvPr id="462" name="Google Shape;462;p21" descr="Icon&#10;&#10;Description automatically generated"/>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663650" y="2251274"/>
            <a:ext cx="529925" cy="596166"/>
          </a:xfrm>
          <a:prstGeom prst="rect">
            <a:avLst/>
          </a:prstGeom>
          <a:noFill/>
          <a:ln>
            <a:noFill/>
          </a:ln>
        </p:spPr>
      </p:pic>
      <p:pic>
        <p:nvPicPr>
          <p:cNvPr id="463" name="Google Shape;463;p21" descr="Icon&#10;&#10;Description automatically generated"/>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991624" y="2287262"/>
            <a:ext cx="575800" cy="575800"/>
          </a:xfrm>
          <a:prstGeom prst="rect">
            <a:avLst/>
          </a:prstGeom>
          <a:noFill/>
          <a:ln>
            <a:noFill/>
          </a:ln>
        </p:spPr>
      </p:pic>
      <p:pic>
        <p:nvPicPr>
          <p:cNvPr id="464" name="Google Shape;464;p21" descr="A picture containing ax, vector graphics&#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289812" y="2310770"/>
            <a:ext cx="643075" cy="528779"/>
          </a:xfrm>
          <a:prstGeom prst="rect">
            <a:avLst/>
          </a:prstGeom>
          <a:noFill/>
          <a:ln>
            <a:noFill/>
          </a:ln>
        </p:spPr>
      </p:pic>
      <p:pic>
        <p:nvPicPr>
          <p:cNvPr id="465" name="Google Shape;465;p21" descr="Logo&#10;&#10;Description automatically generated"/>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3213800" y="2310202"/>
            <a:ext cx="529928" cy="529928"/>
          </a:xfrm>
          <a:prstGeom prst="rect">
            <a:avLst/>
          </a:prstGeom>
          <a:noFill/>
          <a:ln>
            <a:noFill/>
          </a:ln>
        </p:spPr>
      </p:pic>
      <p:graphicFrame>
        <p:nvGraphicFramePr>
          <p:cNvPr id="466" name="Google Shape;466;p21"/>
          <p:cNvGraphicFramePr/>
          <p:nvPr/>
        </p:nvGraphicFramePr>
        <p:xfrm>
          <a:off x="952500" y="2088000"/>
          <a:ext cx="3000000" cy="3000000"/>
        </p:xfrm>
        <a:graphic>
          <a:graphicData uri="http://schemas.openxmlformats.org/drawingml/2006/table">
            <a:tbl>
              <a:tblPr>
                <a:noFill/>
                <a:tableStyleId>{FDFC6550-133F-423D-A706-3BC4B26318F3}</a:tableStyleId>
              </a:tblPr>
              <a:tblGrid>
                <a:gridCol w="1714500">
                  <a:extLst>
                    <a:ext uri="{9D8B030D-6E8A-4147-A177-3AD203B41FA5}">
                      <a16:colId xmlns:a16="http://schemas.microsoft.com/office/drawing/2014/main" val="20000"/>
                    </a:ext>
                  </a:extLst>
                </a:gridCol>
                <a:gridCol w="1714500">
                  <a:extLst>
                    <a:ext uri="{9D8B030D-6E8A-4147-A177-3AD203B41FA5}">
                      <a16:colId xmlns:a16="http://schemas.microsoft.com/office/drawing/2014/main" val="20001"/>
                    </a:ext>
                  </a:extLst>
                </a:gridCol>
                <a:gridCol w="1714500">
                  <a:extLst>
                    <a:ext uri="{9D8B030D-6E8A-4147-A177-3AD203B41FA5}">
                      <a16:colId xmlns:a16="http://schemas.microsoft.com/office/drawing/2014/main" val="20002"/>
                    </a:ext>
                  </a:extLst>
                </a:gridCol>
                <a:gridCol w="1714500">
                  <a:extLst>
                    <a:ext uri="{9D8B030D-6E8A-4147-A177-3AD203B41FA5}">
                      <a16:colId xmlns:a16="http://schemas.microsoft.com/office/drawing/2014/main" val="20003"/>
                    </a:ext>
                  </a:extLst>
                </a:gridCol>
                <a:gridCol w="1714500">
                  <a:extLst>
                    <a:ext uri="{9D8B030D-6E8A-4147-A177-3AD203B41FA5}">
                      <a16:colId xmlns:a16="http://schemas.microsoft.com/office/drawing/2014/main" val="20004"/>
                    </a:ext>
                  </a:extLst>
                </a:gridCol>
                <a:gridCol w="1714500">
                  <a:extLst>
                    <a:ext uri="{9D8B030D-6E8A-4147-A177-3AD203B41FA5}">
                      <a16:colId xmlns:a16="http://schemas.microsoft.com/office/drawing/2014/main" val="20005"/>
                    </a:ext>
                  </a:extLst>
                </a:gridCol>
              </a:tblGrid>
              <a:tr h="960000">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Vähintään</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kerta/päivä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kerta/viikko</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kerta/viikko</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kerta/päivä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kertaa/viikko</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Ihanteellinen</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3-4 kertaa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1-2 kertaa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kerta/päivä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kertaa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kerta/päivä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381000">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Enimmäismäärä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5 kertaa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 kertaa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2 /kerta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30 kertaa päivässä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fi-FI" sz="1400" u="none" strike="noStrike" cap="none"/>
                        <a:t>1 kerta/päivä</a:t>
                      </a:r>
                      <a:endParaRPr sz="1400" u="none" strike="noStrike" cap="none"/>
                    </a:p>
                  </a:txBody>
                  <a:tcPr marL="91425" marR="91425" marT="91425" marB="91425">
                    <a:lnL w="9525" cap="flat" cmpd="sng">
                      <a:solidFill>
                        <a:schemeClr val="accent2"/>
                      </a:solidFill>
                      <a:prstDash val="solid"/>
                      <a:round/>
                      <a:headEnd type="none" w="sm" len="sm"/>
                      <a:tailEnd type="none" w="sm" len="sm"/>
                    </a:lnL>
                    <a:lnR w="9525" cap="flat" cmpd="sng">
                      <a:solidFill>
                        <a:schemeClr val="accent2"/>
                      </a:solidFill>
                      <a:prstDash val="solid"/>
                      <a:round/>
                      <a:headEnd type="none" w="sm" len="sm"/>
                      <a:tailEnd type="none" w="sm" len="sm"/>
                    </a:lnR>
                    <a:lnT w="9525" cap="flat" cmpd="sng">
                      <a:solidFill>
                        <a:schemeClr val="accent2"/>
                      </a:solidFill>
                      <a:prstDash val="solid"/>
                      <a:round/>
                      <a:headEnd type="none" w="sm" len="sm"/>
                      <a:tailEnd type="none" w="sm" len="sm"/>
                    </a:lnT>
                    <a:lnB w="9525"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pic>
        <p:nvPicPr>
          <p:cNvPr id="467" name="Google Shape;467;p2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9775326" y="2216088"/>
            <a:ext cx="1187400" cy="666555"/>
          </a:xfrm>
          <a:prstGeom prst="rect">
            <a:avLst/>
          </a:prstGeom>
          <a:noFill/>
          <a:ln>
            <a:noFill/>
          </a:ln>
        </p:spPr>
      </p:pic>
      <p:sp>
        <p:nvSpPr>
          <p:cNvPr id="468" name="Google Shape;468;p21"/>
          <p:cNvSpPr txBox="1"/>
          <p:nvPr/>
        </p:nvSpPr>
        <p:spPr>
          <a:xfrm>
            <a:off x="6940026" y="6009800"/>
            <a:ext cx="6858000" cy="7386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FI" sz="1200" b="0" i="0" u="sng" strike="noStrike" cap="none">
                <a:solidFill>
                  <a:srgbClr val="161249"/>
                </a:solidFill>
                <a:latin typeface="Arial"/>
                <a:ea typeface="Arial"/>
                <a:cs typeface="Arial"/>
                <a:sym typeface="Arial"/>
                <a:hlinkClick r:id="rId8">
                  <a:extLst>
                    <a:ext uri="{A12FA001-AC4F-418D-AE19-62706E023703}">
                      <ahyp:hlinkClr xmlns:ahyp="http://schemas.microsoft.com/office/drawing/2018/hyperlinkcolor" val="tx"/>
                    </a:ext>
                  </a:extLst>
                </a:hlinkClick>
              </a:rPr>
              <a:t>https://louisem.com/144557/often-post-social-media</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FI" sz="1200" b="0" i="0" u="sng" strike="noStrike" cap="none">
                <a:solidFill>
                  <a:srgbClr val="161249"/>
                </a:solidFill>
                <a:latin typeface="Arial"/>
                <a:ea typeface="Arial"/>
                <a:cs typeface="Arial"/>
                <a:sym typeface="Arial"/>
                <a:hlinkClick r:id="rId9">
                  <a:extLst>
                    <a:ext uri="{A12FA001-AC4F-418D-AE19-62706E023703}">
                      <ahyp:hlinkClr xmlns:ahyp="http://schemas.microsoft.com/office/drawing/2018/hyperlinkcolor" val="tx"/>
                    </a:ext>
                  </a:extLst>
                </a:hlinkClick>
              </a:rPr>
              <a:t>https://blog.hootsuite.com/how-often-to-post-on-social-media/</a:t>
            </a:r>
            <a:endParaRPr sz="12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g23761bece99_0_21"/>
          <p:cNvSpPr txBox="1">
            <a:spLocks noGrp="1"/>
          </p:cNvSpPr>
          <p:nvPr>
            <p:ph type="body" idx="4294967295"/>
          </p:nvPr>
        </p:nvSpPr>
        <p:spPr>
          <a:xfrm>
            <a:off x="838200" y="441575"/>
            <a:ext cx="10515600" cy="55308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1AA81"/>
              </a:buClr>
              <a:buSzPts val="3200"/>
              <a:buFont typeface="Arial"/>
              <a:buNone/>
            </a:pPr>
            <a:r>
              <a:rPr lang="fi-FI" sz="3200" b="1">
                <a:solidFill>
                  <a:srgbClr val="11AA81"/>
                </a:solidFill>
              </a:rPr>
              <a:t>Milloin julkaista?</a:t>
            </a:r>
            <a:endParaRPr sz="3200" b="1">
              <a:solidFill>
                <a:srgbClr val="11AA81"/>
              </a:solidFill>
            </a:endParaRPr>
          </a:p>
          <a:p>
            <a:pPr marL="0" lvl="0" indent="0" algn="l" rtl="0">
              <a:lnSpc>
                <a:spcPct val="90000"/>
              </a:lnSpc>
              <a:spcBef>
                <a:spcPts val="0"/>
              </a:spcBef>
              <a:spcAft>
                <a:spcPts val="0"/>
              </a:spcAft>
              <a:buClr>
                <a:srgbClr val="11AA81"/>
              </a:buClr>
              <a:buSzPts val="3200"/>
              <a:buFont typeface="Arial"/>
              <a:buNone/>
            </a:pPr>
            <a:endParaRPr b="1">
              <a:solidFill>
                <a:srgbClr val="11AA81"/>
              </a:solidFill>
            </a:endParaRPr>
          </a:p>
          <a:p>
            <a:pPr marL="228600" marR="0" lvl="0" indent="-222250" algn="l" rtl="0">
              <a:lnSpc>
                <a:spcPct val="115000"/>
              </a:lnSpc>
              <a:spcBef>
                <a:spcPts val="0"/>
              </a:spcBef>
              <a:spcAft>
                <a:spcPts val="0"/>
              </a:spcAft>
              <a:buClr>
                <a:srgbClr val="11AA81"/>
              </a:buClr>
              <a:buSzPts val="2750"/>
              <a:buFont typeface="Arial"/>
              <a:buChar char="•"/>
            </a:pPr>
            <a:r>
              <a:rPr lang="fi-FI" sz="1800"/>
              <a:t>Paras aika julkaista viestiä sosiaalisessa mediassa on erilainen eri kanavissa.</a:t>
            </a:r>
            <a:endParaRPr sz="1800"/>
          </a:p>
          <a:p>
            <a:pPr marL="685800" marR="0" lvl="0" indent="-222250" algn="l" rtl="0">
              <a:lnSpc>
                <a:spcPct val="115000"/>
              </a:lnSpc>
              <a:spcBef>
                <a:spcPts val="0"/>
              </a:spcBef>
              <a:spcAft>
                <a:spcPts val="0"/>
              </a:spcAft>
              <a:buClr>
                <a:srgbClr val="11AA81"/>
              </a:buClr>
              <a:buSzPts val="2750"/>
              <a:buFont typeface="Arial"/>
              <a:buChar char="•"/>
            </a:pPr>
            <a:r>
              <a:rPr lang="fi-FI" sz="1800"/>
              <a:t>Instagram</a:t>
            </a:r>
            <a:endParaRPr sz="1800"/>
          </a:p>
          <a:p>
            <a:pPr marL="1143000" marR="0" lvl="1" indent="-238125" algn="l" rtl="0">
              <a:lnSpc>
                <a:spcPct val="115000"/>
              </a:lnSpc>
              <a:spcBef>
                <a:spcPts val="0"/>
              </a:spcBef>
              <a:spcAft>
                <a:spcPts val="0"/>
              </a:spcAft>
              <a:buClr>
                <a:srgbClr val="11AA81"/>
              </a:buClr>
              <a:buSzPts val="2550"/>
              <a:buFont typeface="Arial"/>
              <a:buChar char="•"/>
            </a:pPr>
            <a:r>
              <a:rPr lang="fi-FI" sz="1600"/>
              <a:t>Parhaat ajat ovat klo 18.00-21.00 ja klo 12.00-18.00. </a:t>
            </a:r>
            <a:endParaRPr sz="1600"/>
          </a:p>
          <a:p>
            <a:pPr marL="1143000" marR="0" lvl="1" indent="-238125" algn="l" rtl="0">
              <a:lnSpc>
                <a:spcPct val="115000"/>
              </a:lnSpc>
              <a:spcBef>
                <a:spcPts val="0"/>
              </a:spcBef>
              <a:spcAft>
                <a:spcPts val="0"/>
              </a:spcAft>
              <a:buClr>
                <a:srgbClr val="11AA81"/>
              </a:buClr>
              <a:buSzPts val="2550"/>
              <a:buFont typeface="Arial"/>
              <a:buChar char="•"/>
            </a:pPr>
            <a:r>
              <a:rPr lang="fi-FI" sz="1600"/>
              <a:t>Paras päivä julkaisemiselle on lauantai</a:t>
            </a:r>
            <a:endParaRPr sz="1600"/>
          </a:p>
          <a:p>
            <a:pPr marL="685800" marR="0" lvl="0" indent="-222250" algn="l" rtl="0">
              <a:lnSpc>
                <a:spcPct val="115000"/>
              </a:lnSpc>
              <a:spcBef>
                <a:spcPts val="0"/>
              </a:spcBef>
              <a:spcAft>
                <a:spcPts val="0"/>
              </a:spcAft>
              <a:buClr>
                <a:srgbClr val="11AA81"/>
              </a:buClr>
              <a:buSzPts val="2750"/>
              <a:buFont typeface="Arial"/>
              <a:buChar char="•"/>
            </a:pPr>
            <a:r>
              <a:rPr lang="fi-FI" sz="1800"/>
              <a:t>Facebook</a:t>
            </a:r>
            <a:endParaRPr sz="1800"/>
          </a:p>
          <a:p>
            <a:pPr marL="1143000" lvl="1" indent="-238125" algn="l" rtl="0">
              <a:lnSpc>
                <a:spcPct val="115000"/>
              </a:lnSpc>
              <a:spcBef>
                <a:spcPts val="0"/>
              </a:spcBef>
              <a:spcAft>
                <a:spcPts val="0"/>
              </a:spcAft>
              <a:buClr>
                <a:srgbClr val="11AA81"/>
              </a:buClr>
              <a:buSzPts val="2550"/>
              <a:buChar char="•"/>
            </a:pPr>
            <a:r>
              <a:rPr lang="fi-FI" sz="1600"/>
              <a:t>Parhaat ajat ovat klo 18.00-21.00 ja klo 12.00-15.00. </a:t>
            </a:r>
            <a:endParaRPr sz="1600"/>
          </a:p>
          <a:p>
            <a:pPr marL="1143000" lvl="1" indent="-238125" algn="l" rtl="0">
              <a:lnSpc>
                <a:spcPct val="115000"/>
              </a:lnSpc>
              <a:spcBef>
                <a:spcPts val="0"/>
              </a:spcBef>
              <a:spcAft>
                <a:spcPts val="0"/>
              </a:spcAft>
              <a:buClr>
                <a:srgbClr val="11AA81"/>
              </a:buClr>
              <a:buSzPts val="2550"/>
              <a:buChar char="•"/>
            </a:pPr>
            <a:r>
              <a:rPr lang="fi-FI" sz="1600"/>
              <a:t>Parhaat päivät julkaisemiselle ovat perjantai ja lauantai</a:t>
            </a:r>
            <a:endParaRPr/>
          </a:p>
          <a:p>
            <a:pPr marL="1143000" lvl="1" indent="-76200" algn="l" rtl="0">
              <a:lnSpc>
                <a:spcPct val="115000"/>
              </a:lnSpc>
              <a:spcBef>
                <a:spcPts val="0"/>
              </a:spcBef>
              <a:spcAft>
                <a:spcPts val="0"/>
              </a:spcAft>
              <a:buClr>
                <a:srgbClr val="11AA81"/>
              </a:buClr>
              <a:buSzPts val="2550"/>
              <a:buNone/>
            </a:pPr>
            <a:endParaRPr sz="1600"/>
          </a:p>
          <a:p>
            <a:pPr marL="685800" lvl="0" indent="-238125" algn="l" rtl="0">
              <a:lnSpc>
                <a:spcPct val="115000"/>
              </a:lnSpc>
              <a:spcBef>
                <a:spcPts val="0"/>
              </a:spcBef>
              <a:spcAft>
                <a:spcPts val="0"/>
              </a:spcAft>
              <a:buClr>
                <a:srgbClr val="11AA81"/>
              </a:buClr>
              <a:buSzPts val="2550"/>
              <a:buChar char="•"/>
            </a:pPr>
            <a:r>
              <a:rPr lang="fi-FI" sz="1800"/>
              <a:t>Toimialoissa ja kohderyhmien käyttäytymisessä on eroja – testaa!</a:t>
            </a:r>
            <a:endParaRPr sz="1800"/>
          </a:p>
          <a:p>
            <a:pPr marL="1143000" marR="0" lvl="0" indent="0" algn="l" rtl="0">
              <a:lnSpc>
                <a:spcPct val="115000"/>
              </a:lnSpc>
              <a:spcBef>
                <a:spcPts val="0"/>
              </a:spcBef>
              <a:spcAft>
                <a:spcPts val="0"/>
              </a:spcAft>
              <a:buSzPts val="2800"/>
              <a:buNone/>
            </a:pPr>
            <a:endParaRPr sz="1800"/>
          </a:p>
          <a:p>
            <a:pPr marL="457200" marR="0" lvl="0" indent="457200" algn="l" rtl="0">
              <a:lnSpc>
                <a:spcPct val="115000"/>
              </a:lnSpc>
              <a:spcBef>
                <a:spcPts val="0"/>
              </a:spcBef>
              <a:spcAft>
                <a:spcPts val="0"/>
              </a:spcAft>
              <a:buSzPts val="2800"/>
              <a:buNone/>
            </a:pPr>
            <a:endParaRPr sz="1300"/>
          </a:p>
          <a:p>
            <a:pPr marL="457200" marR="0" lvl="0" indent="457200" algn="l" rtl="0">
              <a:lnSpc>
                <a:spcPct val="115000"/>
              </a:lnSpc>
              <a:spcBef>
                <a:spcPts val="0"/>
              </a:spcBef>
              <a:spcAft>
                <a:spcPts val="0"/>
              </a:spcAft>
              <a:buSzPts val="2800"/>
              <a:buNone/>
            </a:pPr>
            <a:endParaRPr sz="1300"/>
          </a:p>
          <a:p>
            <a:pPr marL="457200" marR="0" lvl="0" indent="457200" algn="l" rtl="0">
              <a:lnSpc>
                <a:spcPct val="115000"/>
              </a:lnSpc>
              <a:spcBef>
                <a:spcPts val="0"/>
              </a:spcBef>
              <a:spcAft>
                <a:spcPts val="0"/>
              </a:spcAft>
              <a:buSzPts val="2800"/>
              <a:buNone/>
            </a:pPr>
            <a:r>
              <a:rPr lang="fi-FI" sz="1300"/>
              <a:t>Lähde: https://blog.hubspot.com/marketing/best-times-post-pin-tweet-social-media-infographic</a:t>
            </a:r>
            <a:endParaRPr sz="130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pic>
        <p:nvPicPr>
          <p:cNvPr id="478" name="Google Shape;478;p22"/>
          <p:cNvPicPr preferRelativeResize="0"/>
          <p:nvPr/>
        </p:nvPicPr>
        <p:blipFill rotWithShape="1">
          <a:blip r:embed="rId3">
            <a:alphaModFix/>
          </a:blip>
          <a:srcRect/>
          <a:stretch/>
        </p:blipFill>
        <p:spPr>
          <a:xfrm>
            <a:off x="2014950" y="390525"/>
            <a:ext cx="7929150" cy="5655848"/>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sp>
        <p:nvSpPr>
          <p:cNvPr id="483" name="Google Shape;483;p23"/>
          <p:cNvSpPr txBox="1">
            <a:spLocks noGrp="1"/>
          </p:cNvSpPr>
          <p:nvPr>
            <p:ph type="title" idx="4294967295"/>
          </p:nvPr>
        </p:nvSpPr>
        <p:spPr>
          <a:xfrm>
            <a:off x="3824287" y="2590800"/>
            <a:ext cx="4543425" cy="838200"/>
          </a:xfrm>
          <a:prstGeom prst="rect">
            <a:avLst/>
          </a:prstGeom>
          <a:noFill/>
          <a:ln>
            <a:noFill/>
          </a:ln>
        </p:spPr>
        <p:txBody>
          <a:bodyPr spcFirstLastPara="1" wrap="square" lIns="0" tIns="0" rIns="0" bIns="0" anchor="b" anchorCtr="0">
            <a:noAutofit/>
          </a:bodyPr>
          <a:lstStyle/>
          <a:p>
            <a:pPr marL="0" lvl="0" indent="0" algn="l" rtl="0">
              <a:lnSpc>
                <a:spcPct val="100000"/>
              </a:lnSpc>
              <a:spcBef>
                <a:spcPts val="0"/>
              </a:spcBef>
              <a:spcAft>
                <a:spcPts val="0"/>
              </a:spcAft>
              <a:buClr>
                <a:schemeClr val="dk1"/>
              </a:buClr>
              <a:buSzPts val="6000"/>
              <a:buFont typeface="PT Sans"/>
              <a:buNone/>
            </a:pPr>
            <a:r>
              <a:rPr lang="fi-FI" sz="5400" b="1">
                <a:solidFill>
                  <a:schemeClr val="lt1"/>
                </a:solidFill>
              </a:rPr>
              <a:t>Tehtävät</a:t>
            </a:r>
            <a:endParaRPr sz="5400" b="1">
              <a:solidFill>
                <a:schemeClr val="lt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27"/>
          <p:cNvSpPr txBox="1">
            <a:spLocks noGrp="1"/>
          </p:cNvSpPr>
          <p:nvPr>
            <p:ph type="body" idx="1"/>
          </p:nvPr>
        </p:nvSpPr>
        <p:spPr>
          <a:xfrm>
            <a:off x="1120777" y="49025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Aktivointitehtävä luokassa</a:t>
            </a:r>
            <a:endParaRPr/>
          </a:p>
          <a:p>
            <a:pPr marL="0" lvl="0" indent="0" algn="l" rtl="0">
              <a:lnSpc>
                <a:spcPct val="90000"/>
              </a:lnSpc>
              <a:spcBef>
                <a:spcPts val="1000"/>
              </a:spcBef>
              <a:spcAft>
                <a:spcPts val="0"/>
              </a:spcAft>
              <a:buClr>
                <a:schemeClr val="lt1"/>
              </a:buClr>
              <a:buSzPts val="3200"/>
              <a:buNone/>
            </a:pPr>
            <a:endParaRPr/>
          </a:p>
        </p:txBody>
      </p:sp>
      <p:sp>
        <p:nvSpPr>
          <p:cNvPr id="489" name="Google Shape;489;p27"/>
          <p:cNvSpPr txBox="1">
            <a:spLocks noGrp="1"/>
          </p:cNvSpPr>
          <p:nvPr>
            <p:ph type="body" idx="2"/>
          </p:nvPr>
        </p:nvSpPr>
        <p:spPr>
          <a:xfrm>
            <a:off x="1120776" y="1069389"/>
            <a:ext cx="9299573"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r>
              <a:rPr lang="fi-FI" sz="1800"/>
              <a:t>Muodostakaa 4-5 hengen ryhmä. </a:t>
            </a:r>
            <a:endParaRPr/>
          </a:p>
          <a:p>
            <a:pPr marL="0" lvl="0" indent="0" algn="l" rtl="0">
              <a:lnSpc>
                <a:spcPct val="100000"/>
              </a:lnSpc>
              <a:spcBef>
                <a:spcPts val="0"/>
              </a:spcBef>
              <a:spcAft>
                <a:spcPts val="0"/>
              </a:spcAft>
              <a:buClr>
                <a:schemeClr val="lt1"/>
              </a:buClr>
              <a:buSzPts val="1800"/>
              <a:buNone/>
            </a:pPr>
            <a:r>
              <a:rPr lang="fi-FI" sz="1800"/>
              <a:t>Valitkaa kiinnostava yritys tai organisaatio ja analysoikaa sen sosiaalisen median läsnäoloa.</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rgbClr val="11AA81"/>
              </a:buClr>
              <a:buSzPts val="1800"/>
              <a:buNone/>
            </a:pPr>
            <a:r>
              <a:rPr lang="fi-FI" sz="1800" b="1">
                <a:solidFill>
                  <a:srgbClr val="11AA81"/>
                </a:solidFill>
              </a:rPr>
              <a:t>Pohtikaa ja vastatkaa seuraaviin: </a:t>
            </a:r>
            <a:endParaRPr/>
          </a:p>
          <a:p>
            <a:pPr marL="342900" lvl="0" indent="-342900" algn="l" rtl="0">
              <a:lnSpc>
                <a:spcPct val="100000"/>
              </a:lnSpc>
              <a:spcBef>
                <a:spcPts val="0"/>
              </a:spcBef>
              <a:spcAft>
                <a:spcPts val="0"/>
              </a:spcAft>
              <a:buClr>
                <a:srgbClr val="11AA81"/>
              </a:buClr>
              <a:buSzPts val="2700"/>
              <a:buFont typeface="Arial"/>
              <a:buChar char="•"/>
            </a:pPr>
            <a:r>
              <a:rPr lang="fi-FI" sz="1800"/>
              <a:t>Lyhyt katsaus yritykseen (esim. toimiala, koko, tuotteet/palvelut).</a:t>
            </a:r>
            <a:endParaRPr/>
          </a:p>
          <a:p>
            <a:pPr marL="342900" lvl="0" indent="-342900" algn="l" rtl="0">
              <a:lnSpc>
                <a:spcPct val="100000"/>
              </a:lnSpc>
              <a:spcBef>
                <a:spcPts val="0"/>
              </a:spcBef>
              <a:spcAft>
                <a:spcPts val="0"/>
              </a:spcAft>
              <a:buClr>
                <a:srgbClr val="11AA81"/>
              </a:buClr>
              <a:buSzPts val="2700"/>
              <a:buFont typeface="Arial"/>
              <a:buChar char="•"/>
            </a:pPr>
            <a:r>
              <a:rPr lang="fi-FI" sz="1800"/>
              <a:t>Mitä sosiaalisen median kanavia se käyttää?</a:t>
            </a:r>
            <a:endParaRPr/>
          </a:p>
          <a:p>
            <a:pPr marL="342900" lvl="0" indent="-342900" algn="l" rtl="0">
              <a:lnSpc>
                <a:spcPct val="100000"/>
              </a:lnSpc>
              <a:spcBef>
                <a:spcPts val="0"/>
              </a:spcBef>
              <a:spcAft>
                <a:spcPts val="0"/>
              </a:spcAft>
              <a:buClr>
                <a:srgbClr val="11AA81"/>
              </a:buClr>
              <a:buSzPts val="2700"/>
              <a:buFont typeface="Arial"/>
              <a:buChar char="•"/>
            </a:pPr>
            <a:r>
              <a:rPr lang="fi-FI" sz="1800"/>
              <a:t>Millaista sisältöä yritys tuottaa sosiaaliseen mediaan? (postauksia, videoita, kilpailuja jne.)</a:t>
            </a:r>
            <a:endParaRPr/>
          </a:p>
          <a:p>
            <a:pPr marL="342900" lvl="0" indent="-342900" algn="l" rtl="0">
              <a:lnSpc>
                <a:spcPct val="100000"/>
              </a:lnSpc>
              <a:spcBef>
                <a:spcPts val="0"/>
              </a:spcBef>
              <a:spcAft>
                <a:spcPts val="0"/>
              </a:spcAft>
              <a:buClr>
                <a:srgbClr val="11AA81"/>
              </a:buClr>
              <a:buSzPts val="2700"/>
              <a:buFont typeface="Arial"/>
              <a:buChar char="•"/>
            </a:pPr>
            <a:r>
              <a:rPr lang="fi-FI" sz="1800"/>
              <a:t>Kenelle arvelette heidän sosiaalisen median sisältönsä olevan suunnattu?</a:t>
            </a:r>
            <a:endParaRPr/>
          </a:p>
          <a:p>
            <a:pPr marL="342900" lvl="0" indent="-342900" algn="l" rtl="0">
              <a:lnSpc>
                <a:spcPct val="100000"/>
              </a:lnSpc>
              <a:spcBef>
                <a:spcPts val="0"/>
              </a:spcBef>
              <a:spcAft>
                <a:spcPts val="0"/>
              </a:spcAft>
              <a:buClr>
                <a:srgbClr val="11AA81"/>
              </a:buClr>
              <a:buSzPts val="2700"/>
              <a:buFont typeface="Arial"/>
              <a:buChar char="•"/>
            </a:pPr>
            <a:r>
              <a:rPr lang="fi-FI" sz="1800"/>
              <a:t>Onko sisältö mielestänne yrityksen kohderyhmää kiinnostavaa?</a:t>
            </a:r>
            <a:endParaRPr/>
          </a:p>
          <a:p>
            <a:pPr marL="342900" lvl="0" indent="-342900" algn="l" rtl="0">
              <a:lnSpc>
                <a:spcPct val="100000"/>
              </a:lnSpc>
              <a:spcBef>
                <a:spcPts val="0"/>
              </a:spcBef>
              <a:spcAft>
                <a:spcPts val="0"/>
              </a:spcAft>
              <a:buClr>
                <a:srgbClr val="11AA81"/>
              </a:buClr>
              <a:buSzPts val="2700"/>
              <a:buFont typeface="Arial"/>
              <a:buChar char="•"/>
            </a:pPr>
            <a:r>
              <a:rPr lang="fi-FI" sz="1800"/>
              <a:t>Mitä arvelette yrityksen tavoittelevan sosiaalisella mediallaan?</a:t>
            </a:r>
            <a:endParaRPr/>
          </a:p>
          <a:p>
            <a:pPr marL="342900" lvl="0" indent="-342900" algn="l" rtl="0">
              <a:lnSpc>
                <a:spcPct val="100000"/>
              </a:lnSpc>
              <a:spcBef>
                <a:spcPts val="0"/>
              </a:spcBef>
              <a:spcAft>
                <a:spcPts val="0"/>
              </a:spcAft>
              <a:buClr>
                <a:srgbClr val="11AA81"/>
              </a:buClr>
              <a:buSzPts val="2700"/>
              <a:buFont typeface="Arial"/>
              <a:buChar char="•"/>
            </a:pPr>
            <a:r>
              <a:rPr lang="fi-FI" sz="1800"/>
              <a:t>Kuinka aktiivisesti yritys julkaisee sosiaalisessa mediassa?</a:t>
            </a:r>
            <a:endParaRPr/>
          </a:p>
          <a:p>
            <a:pPr marL="342900" lvl="0" indent="-342900" algn="l" rtl="0">
              <a:lnSpc>
                <a:spcPct val="100000"/>
              </a:lnSpc>
              <a:spcBef>
                <a:spcPts val="0"/>
              </a:spcBef>
              <a:spcAft>
                <a:spcPts val="0"/>
              </a:spcAft>
              <a:buClr>
                <a:srgbClr val="11AA81"/>
              </a:buClr>
              <a:buSzPts val="2700"/>
              <a:buFont typeface="Arial"/>
              <a:buChar char="•"/>
            </a:pPr>
            <a:r>
              <a:rPr lang="fi-FI" sz="1800"/>
              <a:t>Millaisia parannusehdotuksia antaisitte yritykselle sosiaalisen median käyttöön liittyen?</a:t>
            </a:r>
            <a:endParaRPr/>
          </a:p>
          <a:p>
            <a:pPr marL="0" lvl="0" indent="0" algn="l" rtl="0">
              <a:lnSpc>
                <a:spcPct val="100000"/>
              </a:lnSpc>
              <a:spcBef>
                <a:spcPts val="0"/>
              </a:spcBef>
              <a:spcAft>
                <a:spcPts val="0"/>
              </a:spcAft>
              <a:buClr>
                <a:schemeClr val="lt1"/>
              </a:buClr>
              <a:buSzPts val="2000"/>
              <a:buNone/>
            </a:pPr>
            <a:endParaRPr>
              <a:solidFill>
                <a:srgbClr val="11AA81"/>
              </a:solidFill>
            </a:endParaRPr>
          </a:p>
          <a:p>
            <a:pPr marL="0" lvl="0" indent="0" algn="l" rtl="0">
              <a:lnSpc>
                <a:spcPct val="100000"/>
              </a:lnSpc>
              <a:spcBef>
                <a:spcPts val="0"/>
              </a:spcBef>
              <a:spcAft>
                <a:spcPts val="0"/>
              </a:spcAft>
              <a:buClr>
                <a:srgbClr val="11AA81"/>
              </a:buClr>
              <a:buSzPts val="2400"/>
              <a:buNone/>
            </a:pPr>
            <a:r>
              <a:rPr lang="fi-FI" sz="2400" b="1">
                <a:solidFill>
                  <a:srgbClr val="11AA81"/>
                </a:solidFill>
              </a:rPr>
              <a:t>Tehkää esitys havainnoistanne ja esittäkää se luokassa.</a:t>
            </a:r>
            <a:endParaRPr/>
          </a:p>
          <a:p>
            <a:pPr marL="0" lvl="0" indent="0" algn="l" rtl="0">
              <a:lnSpc>
                <a:spcPct val="100000"/>
              </a:lnSpc>
              <a:spcBef>
                <a:spcPts val="0"/>
              </a:spcBef>
              <a:spcAft>
                <a:spcPts val="0"/>
              </a:spcAft>
              <a:buClr>
                <a:schemeClr val="lt1"/>
              </a:buClr>
              <a:buSzPts val="2000"/>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24"/>
          <p:cNvSpPr txBox="1">
            <a:spLocks noGrp="1"/>
          </p:cNvSpPr>
          <p:nvPr>
            <p:ph type="body" idx="1"/>
          </p:nvPr>
        </p:nvSpPr>
        <p:spPr>
          <a:xfrm>
            <a:off x="1120777" y="433106"/>
            <a:ext cx="8818738" cy="101463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Ryhmätehtävä</a:t>
            </a:r>
            <a:endParaRPr/>
          </a:p>
          <a:p>
            <a:pPr marL="0" lvl="0" indent="0" algn="l" rtl="0">
              <a:lnSpc>
                <a:spcPct val="90000"/>
              </a:lnSpc>
              <a:spcBef>
                <a:spcPts val="1000"/>
              </a:spcBef>
              <a:spcAft>
                <a:spcPts val="0"/>
              </a:spcAft>
              <a:buClr>
                <a:schemeClr val="lt1"/>
              </a:buClr>
              <a:buSzPts val="3200"/>
              <a:buNone/>
            </a:pPr>
            <a:endParaRPr/>
          </a:p>
        </p:txBody>
      </p:sp>
      <p:sp>
        <p:nvSpPr>
          <p:cNvPr id="495" name="Google Shape;495;p24"/>
          <p:cNvSpPr txBox="1">
            <a:spLocks noGrp="1"/>
          </p:cNvSpPr>
          <p:nvPr>
            <p:ph type="body" idx="2"/>
          </p:nvPr>
        </p:nvSpPr>
        <p:spPr>
          <a:xfrm>
            <a:off x="1120777" y="1006291"/>
            <a:ext cx="9080498" cy="3817814"/>
          </a:xfrm>
          <a:prstGeom prst="rect">
            <a:avLst/>
          </a:prstGeom>
          <a:noFill/>
          <a:ln>
            <a:noFill/>
          </a:ln>
        </p:spPr>
        <p:txBody>
          <a:bodyPr spcFirstLastPara="1" wrap="square" lIns="0" tIns="0" rIns="0" bIns="0" anchor="t" anchorCtr="0">
            <a:noAutofit/>
          </a:bodyPr>
          <a:lstStyle/>
          <a:p>
            <a:pPr marL="285750" marR="0" lvl="0" indent="-285750" algn="l" rtl="0">
              <a:lnSpc>
                <a:spcPct val="100000"/>
              </a:lnSpc>
              <a:spcBef>
                <a:spcPts val="0"/>
              </a:spcBef>
              <a:spcAft>
                <a:spcPts val="0"/>
              </a:spcAft>
              <a:buClr>
                <a:srgbClr val="11AA81"/>
              </a:buClr>
              <a:buSzPts val="1600"/>
              <a:buFont typeface="Noto Sans Symbols"/>
              <a:buChar char="⮚"/>
            </a:pPr>
            <a:r>
              <a:rPr lang="fi-FI" sz="1600" b="1" i="0" u="none" strike="noStrike" cap="none">
                <a:solidFill>
                  <a:schemeClr val="lt1"/>
                </a:solidFill>
              </a:rPr>
              <a:t>Muodostakaa 4-5 hengen ryhmä. </a:t>
            </a:r>
            <a:endParaRPr/>
          </a:p>
          <a:p>
            <a:pPr marL="285750" marR="0" lvl="0" indent="-285750" algn="l" rtl="0">
              <a:lnSpc>
                <a:spcPct val="100000"/>
              </a:lnSpc>
              <a:spcBef>
                <a:spcPts val="0"/>
              </a:spcBef>
              <a:spcAft>
                <a:spcPts val="0"/>
              </a:spcAft>
              <a:buClr>
                <a:srgbClr val="11AA81"/>
              </a:buClr>
              <a:buSzPts val="1600"/>
              <a:buFont typeface="Noto Sans Symbols"/>
              <a:buChar char="⮚"/>
            </a:pPr>
            <a:r>
              <a:rPr lang="fi-FI" sz="1600" b="1" i="0" u="none" strike="noStrike" cap="none">
                <a:solidFill>
                  <a:schemeClr val="lt1"/>
                </a:solidFill>
              </a:rPr>
              <a:t>Valitskaa kaksi sosiaalisen median kanavaa ja tutustukaa niihin.</a:t>
            </a:r>
            <a:endParaRPr/>
          </a:p>
          <a:p>
            <a:pPr marL="0" marR="0" lvl="0" indent="0" algn="l" rtl="0">
              <a:lnSpc>
                <a:spcPct val="100000"/>
              </a:lnSpc>
              <a:spcBef>
                <a:spcPts val="0"/>
              </a:spcBef>
              <a:spcAft>
                <a:spcPts val="0"/>
              </a:spcAft>
              <a:buClr>
                <a:srgbClr val="000000"/>
              </a:buClr>
              <a:buSzPts val="2000"/>
              <a:buFont typeface="Arial"/>
              <a:buNone/>
            </a:pPr>
            <a:br>
              <a:rPr lang="fi-FI" sz="1600" b="1" i="0" u="none" strike="noStrike" cap="none">
                <a:solidFill>
                  <a:schemeClr val="lt1"/>
                </a:solidFill>
              </a:rPr>
            </a:br>
            <a:r>
              <a:rPr lang="fi-FI" sz="1800" b="1" i="0" u="none" strike="noStrike" cap="none">
                <a:solidFill>
                  <a:srgbClr val="11AA81"/>
                </a:solidFill>
              </a:rPr>
              <a:t>Ottakaa selvää: </a:t>
            </a:r>
            <a:endParaRPr sz="1600" b="1" i="0" u="none" strike="noStrike" cap="none">
              <a:solidFill>
                <a:srgbClr val="11AA81"/>
              </a:solidFill>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Millainen sisältö on tyypillistä tälle kanavalle?</a:t>
            </a:r>
            <a:endParaRPr sz="1200" b="0" i="0" u="none" strike="noStrike" cap="none">
              <a:solidFill>
                <a:schemeClr val="lt1"/>
              </a:solidFill>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Käyttäjien määrä maassasi? Kuvailkaa kanavan tyypillistä käyttäjää. </a:t>
            </a:r>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Voidaanko kanavaa käyttää markkinoinnissa? Miten? Mihin budjetointi perustuu?</a:t>
            </a:r>
            <a:endParaRPr/>
          </a:p>
          <a:p>
            <a:pPr marL="285750" marR="0" lvl="0" indent="-285750" algn="l" rtl="0">
              <a:lnSpc>
                <a:spcPct val="100000"/>
              </a:lnSpc>
              <a:spcBef>
                <a:spcPts val="0"/>
              </a:spcBef>
              <a:spcAft>
                <a:spcPts val="0"/>
              </a:spcAft>
              <a:buClr>
                <a:srgbClr val="11AA81"/>
              </a:buClr>
              <a:buSzPts val="1600"/>
              <a:buFont typeface="Arial"/>
              <a:buChar char="•"/>
            </a:pPr>
            <a:r>
              <a:rPr lang="fi-FI" sz="1600" b="0" i="0" u="none" strike="noStrike" cap="none">
                <a:solidFill>
                  <a:schemeClr val="lt1"/>
                </a:solidFill>
              </a:rPr>
              <a:t>Yleisimmät virheet tällä kanavalla? Miten niitä voidaan välttää?</a:t>
            </a:r>
            <a:endParaRPr/>
          </a:p>
          <a:p>
            <a:pPr marL="0" marR="0" lvl="0" indent="0" algn="l" rtl="0">
              <a:lnSpc>
                <a:spcPct val="100000"/>
              </a:lnSpc>
              <a:spcBef>
                <a:spcPts val="0"/>
              </a:spcBef>
              <a:spcAft>
                <a:spcPts val="0"/>
              </a:spcAft>
              <a:buClr>
                <a:srgbClr val="000000"/>
              </a:buClr>
              <a:buSzPts val="1800"/>
              <a:buFont typeface="Arial"/>
              <a:buNone/>
            </a:pPr>
            <a:endParaRPr sz="1400" b="0" i="0" u="none" strike="noStrike" cap="none">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Laatikaa .ppt-esitys, muistakaa mainita lähteet. </a:t>
            </a:r>
            <a:endParaRPr/>
          </a:p>
          <a:p>
            <a:pPr marL="0" marR="0" lvl="0" indent="0" algn="l" rtl="0">
              <a:lnSpc>
                <a:spcPct val="100000"/>
              </a:lnSpc>
              <a:spcBef>
                <a:spcPts val="0"/>
              </a:spcBef>
              <a:spcAft>
                <a:spcPts val="0"/>
              </a:spcAft>
              <a:buClr>
                <a:srgbClr val="000000"/>
              </a:buClr>
              <a:buSzPts val="1800"/>
              <a:buFont typeface="Arial"/>
              <a:buNone/>
            </a:pPr>
            <a:endParaRPr sz="1400" b="1" i="0" u="none" strike="noStrike" cap="none">
              <a:solidFill>
                <a:schemeClr val="lt1"/>
              </a:solidFill>
            </a:endParaRPr>
          </a:p>
          <a:p>
            <a:pPr marL="0" marR="0" lvl="0" indent="0" algn="l" rtl="0">
              <a:lnSpc>
                <a:spcPct val="100000"/>
              </a:lnSpc>
              <a:spcBef>
                <a:spcPts val="0"/>
              </a:spcBef>
              <a:spcAft>
                <a:spcPts val="0"/>
              </a:spcAft>
              <a:buClr>
                <a:srgbClr val="000000"/>
              </a:buClr>
              <a:buSzPts val="1800"/>
              <a:buFont typeface="Arial"/>
              <a:buNone/>
            </a:pPr>
            <a:r>
              <a:rPr lang="fi-FI" sz="1600" b="1" i="0" u="none" strike="noStrike" cap="none">
                <a:solidFill>
                  <a:srgbClr val="11AA81"/>
                </a:solidFill>
              </a:rPr>
              <a:t>Arviointi:</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solidFill>
                  <a:srgbClr val="11AA81"/>
                </a:solidFill>
              </a:rPr>
              <a:t>Hylätty</a:t>
            </a:r>
            <a:r>
              <a:rPr lang="fi-FI" sz="1200" b="0" i="0" u="none" strike="noStrike" cap="none">
                <a:solidFill>
                  <a:schemeClr val="lt1"/>
                </a:solidFill>
              </a:rPr>
              <a:t>:</a:t>
            </a:r>
            <a:br>
              <a:rPr lang="fi-FI" sz="1200" b="0" i="0" u="none" strike="noStrike" cap="none">
                <a:solidFill>
                  <a:schemeClr val="lt1"/>
                </a:solidFill>
              </a:rPr>
            </a:br>
            <a:r>
              <a:rPr lang="fi-FI" sz="1200" b="0" i="0" u="none" strike="noStrike" cap="none">
                <a:solidFill>
                  <a:schemeClr val="lt1"/>
                </a:solidFill>
              </a:rPr>
              <a:t>Useimmat vaaditut elementit puuttuvat työstä. Lähteiden käyttö on vähäistä. Työ ei osoita ymmärrystä sosiaalisen median käytöstä markkinoinnissa. </a:t>
            </a:r>
            <a:endParaRPr/>
          </a:p>
          <a:p>
            <a:pPr marL="0" marR="0" lvl="0" indent="0" algn="l" rtl="0">
              <a:lnSpc>
                <a:spcPct val="100000"/>
              </a:lnSpc>
              <a:spcBef>
                <a:spcPts val="0"/>
              </a:spcBef>
              <a:spcAft>
                <a:spcPts val="0"/>
              </a:spcAft>
              <a:buClr>
                <a:srgbClr val="000000"/>
              </a:buClr>
              <a:buSzPts val="1800"/>
              <a:buFont typeface="Arial"/>
              <a:buNone/>
            </a:pPr>
            <a:r>
              <a:rPr lang="fi-FI" sz="1200" b="1">
                <a:solidFill>
                  <a:srgbClr val="11AA81"/>
                </a:solidFill>
              </a:rPr>
              <a:t>Hyväksytty: </a:t>
            </a:r>
            <a:endParaRPr/>
          </a:p>
          <a:p>
            <a:pPr marL="0" marR="0" lvl="0" indent="0" algn="l" rtl="0">
              <a:lnSpc>
                <a:spcPct val="100000"/>
              </a:lnSpc>
              <a:spcBef>
                <a:spcPts val="0"/>
              </a:spcBef>
              <a:spcAft>
                <a:spcPts val="0"/>
              </a:spcAft>
              <a:buClr>
                <a:schemeClr val="dk1"/>
              </a:buClr>
              <a:buSzPts val="1100"/>
              <a:buFont typeface="Arial"/>
              <a:buNone/>
            </a:pPr>
            <a:r>
              <a:rPr lang="fi-FI" sz="1200" b="0" i="0" u="none" strike="noStrike" cap="none">
                <a:solidFill>
                  <a:schemeClr val="lt1"/>
                </a:solidFill>
              </a:rPr>
              <a:t>Ryhmä on tutkinut sosiaalisen median kanavia, mutta vain pintapuolisesti, ja lähteiden käyttö on vähäistä. Heillä on jonkin verran ymmärrystä sosiaalisen median käyttömahdollisuuksista markkinoinnissa. </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solidFill>
                  <a:srgbClr val="11AA81"/>
                </a:solidFill>
              </a:rPr>
              <a:t>Erinomainen</a:t>
            </a:r>
            <a:r>
              <a:rPr lang="fi-FI" sz="1200" b="0" i="0" u="none" strike="noStrike" cap="none">
                <a:solidFill>
                  <a:srgbClr val="11AA81"/>
                </a:solidFill>
              </a:rPr>
              <a:t>: </a:t>
            </a:r>
            <a:r>
              <a:rPr lang="fi-FI" sz="1200" b="0" i="0" u="none" strike="noStrike" cap="none">
                <a:solidFill>
                  <a:schemeClr val="lt1"/>
                </a:solidFill>
              </a:rPr>
              <a:t>	</a:t>
            </a:r>
            <a:endParaRPr/>
          </a:p>
          <a:p>
            <a:pPr marL="0" marR="0" lvl="0" indent="0" algn="l" rtl="0">
              <a:lnSpc>
                <a:spcPct val="100000"/>
              </a:lnSpc>
              <a:spcBef>
                <a:spcPts val="0"/>
              </a:spcBef>
              <a:spcAft>
                <a:spcPts val="0"/>
              </a:spcAft>
              <a:buClr>
                <a:srgbClr val="000000"/>
              </a:buClr>
              <a:buSzPts val="1800"/>
              <a:buFont typeface="Arial"/>
              <a:buNone/>
            </a:pPr>
            <a:r>
              <a:rPr lang="fi-FI" sz="1200" b="0" i="0" u="none" strike="noStrike" cap="none">
                <a:solidFill>
                  <a:schemeClr val="lt1"/>
                </a:solidFill>
              </a:rPr>
              <a:t>Ryhmä on tutkinut sosiaalisen median kanavia perusteellisesti eri näkökulmista. Heidän työnsä osoittaa syvällistä ymmärrystä sosiaalisen median käytön mahdollisuuksista markkinoinnissa. </a:t>
            </a:r>
            <a:endParaRPr/>
          </a:p>
          <a:p>
            <a:pPr marL="0" lvl="0" indent="0" algn="l" rtl="0">
              <a:lnSpc>
                <a:spcPct val="154285"/>
              </a:lnSpc>
              <a:spcBef>
                <a:spcPts val="0"/>
              </a:spcBef>
              <a:spcAft>
                <a:spcPts val="0"/>
              </a:spcAft>
              <a:buClr>
                <a:schemeClr val="lt1"/>
              </a:buClr>
              <a:buSzPts val="1400"/>
              <a:buNone/>
            </a:pPr>
            <a:endParaRPr sz="14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26"/>
          <p:cNvSpPr txBox="1">
            <a:spLocks noGrp="1"/>
          </p:cNvSpPr>
          <p:nvPr>
            <p:ph type="body" idx="1"/>
          </p:nvPr>
        </p:nvSpPr>
        <p:spPr>
          <a:xfrm>
            <a:off x="1112552" y="327981"/>
            <a:ext cx="8818800" cy="8865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200"/>
              <a:buNone/>
            </a:pPr>
            <a:r>
              <a:rPr lang="fi-FI"/>
              <a:t>Yksilötehtävä</a:t>
            </a:r>
            <a:endParaRPr/>
          </a:p>
          <a:p>
            <a:pPr marL="0" lvl="0" indent="0" algn="l" rtl="0">
              <a:lnSpc>
                <a:spcPct val="90000"/>
              </a:lnSpc>
              <a:spcBef>
                <a:spcPts val="0"/>
              </a:spcBef>
              <a:spcAft>
                <a:spcPts val="0"/>
              </a:spcAft>
              <a:buClr>
                <a:schemeClr val="lt1"/>
              </a:buClr>
              <a:buSzPts val="3200"/>
              <a:buNone/>
            </a:pPr>
            <a:endParaRPr/>
          </a:p>
        </p:txBody>
      </p:sp>
      <p:sp>
        <p:nvSpPr>
          <p:cNvPr id="501" name="Google Shape;501;p26"/>
          <p:cNvSpPr txBox="1">
            <a:spLocks noGrp="1"/>
          </p:cNvSpPr>
          <p:nvPr>
            <p:ph type="body" idx="2"/>
          </p:nvPr>
        </p:nvSpPr>
        <p:spPr>
          <a:xfrm>
            <a:off x="1112550" y="948500"/>
            <a:ext cx="9966900" cy="38178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2200"/>
              <a:buFont typeface="Arial"/>
              <a:buNone/>
            </a:pPr>
            <a:r>
              <a:rPr lang="fi-FI" sz="2400" b="1" i="0" u="none" strike="noStrike" cap="none">
                <a:solidFill>
                  <a:srgbClr val="11AA81"/>
                </a:solidFill>
              </a:rPr>
              <a:t>Sosiaalisen median trendit</a:t>
            </a:r>
            <a:endParaRPr/>
          </a:p>
          <a:p>
            <a:pPr marL="0" marR="0" lvl="0" indent="0" algn="l" rtl="0">
              <a:lnSpc>
                <a:spcPct val="100000"/>
              </a:lnSpc>
              <a:spcBef>
                <a:spcPts val="0"/>
              </a:spcBef>
              <a:spcAft>
                <a:spcPts val="0"/>
              </a:spcAft>
              <a:buClr>
                <a:srgbClr val="000000"/>
              </a:buClr>
              <a:buSzPts val="1800"/>
              <a:buFont typeface="Arial"/>
              <a:buNone/>
            </a:pPr>
            <a:r>
              <a:rPr lang="fi-FI" sz="1600" i="0" u="none" strike="noStrike" cap="none"/>
              <a:t>Sosiaalisen median toimintaympäristö on jatkuvassa murroksessa.</a:t>
            </a:r>
            <a:endParaRPr/>
          </a:p>
          <a:p>
            <a:pPr marL="0" marR="0" lvl="0" indent="0" algn="l" rtl="0">
              <a:lnSpc>
                <a:spcPct val="100000"/>
              </a:lnSpc>
              <a:spcBef>
                <a:spcPts val="0"/>
              </a:spcBef>
              <a:spcAft>
                <a:spcPts val="0"/>
              </a:spcAft>
              <a:buClr>
                <a:srgbClr val="000000"/>
              </a:buClr>
              <a:buSzPts val="1800"/>
              <a:buFont typeface="Arial"/>
              <a:buNone/>
            </a:pPr>
            <a:br>
              <a:rPr lang="fi-FI" sz="1600" b="1" i="0" u="none" strike="noStrike" cap="none"/>
            </a:br>
            <a:r>
              <a:rPr lang="fi-FI" sz="1600" b="1" i="0" u="none" strike="noStrike" cap="none"/>
              <a:t>Hae tietoa uusimmasta kehityksestä ja suuntauksista. </a:t>
            </a:r>
            <a:endParaRPr sz="1200" b="1" i="0" u="none" strike="noStrike" cap="none"/>
          </a:p>
          <a:p>
            <a:pPr marL="285750" marR="0" lvl="0" indent="-285750" algn="l" rtl="0">
              <a:lnSpc>
                <a:spcPct val="100000"/>
              </a:lnSpc>
              <a:spcBef>
                <a:spcPts val="0"/>
              </a:spcBef>
              <a:spcAft>
                <a:spcPts val="0"/>
              </a:spcAft>
              <a:buClr>
                <a:srgbClr val="11AA81"/>
              </a:buClr>
              <a:buSzPts val="1800"/>
              <a:buChar char="•"/>
            </a:pPr>
            <a:r>
              <a:rPr lang="fi-FI" sz="1600" i="0" u="none" strike="noStrike" cap="none"/>
              <a:t>Mitkä kanavat menettävät suosiotaan</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Mitkä kanavat saavat enemmän käyttäjiä</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Mitkä sisältötyypit (esim. videot, kuvat) ovat käyttäjien keskuudessa suosituimpia ja mitkä eivät.</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Millaista sisältöä asiakkaat odottavat brändeiltä?</a:t>
            </a:r>
            <a:endParaRPr/>
          </a:p>
          <a:p>
            <a:pPr marL="285750" marR="0" lvl="0" indent="-285750" algn="l" rtl="0">
              <a:lnSpc>
                <a:spcPct val="100000"/>
              </a:lnSpc>
              <a:spcBef>
                <a:spcPts val="0"/>
              </a:spcBef>
              <a:spcAft>
                <a:spcPts val="0"/>
              </a:spcAft>
              <a:buClr>
                <a:srgbClr val="11AA81"/>
              </a:buClr>
              <a:buSzPts val="1800"/>
              <a:buChar char="•"/>
            </a:pPr>
            <a:r>
              <a:rPr lang="fi-FI" sz="1600" i="0" u="none" strike="noStrike" cap="none"/>
              <a:t>Mitkä ovat tehokkaimmat tavat käyttää sosiaalista mediaa markkinoinnissa?</a:t>
            </a:r>
            <a:endParaRPr/>
          </a:p>
          <a:p>
            <a:pPr marL="0" marR="0" lvl="0" indent="0" algn="l" rtl="0">
              <a:lnSpc>
                <a:spcPct val="100000"/>
              </a:lnSpc>
              <a:spcBef>
                <a:spcPts val="0"/>
              </a:spcBef>
              <a:spcAft>
                <a:spcPts val="0"/>
              </a:spcAft>
              <a:buClr>
                <a:srgbClr val="000000"/>
              </a:buClr>
              <a:buSzPts val="1800"/>
              <a:buFont typeface="Arial"/>
              <a:buNone/>
            </a:pPr>
            <a:endParaRPr sz="1600" i="0" u="none" strike="noStrike" cap="none"/>
          </a:p>
          <a:p>
            <a:pPr marL="0" marR="0" lvl="0" indent="0" algn="l" rtl="0">
              <a:lnSpc>
                <a:spcPct val="100000"/>
              </a:lnSpc>
              <a:spcBef>
                <a:spcPts val="0"/>
              </a:spcBef>
              <a:spcAft>
                <a:spcPts val="0"/>
              </a:spcAft>
              <a:buClr>
                <a:srgbClr val="000000"/>
              </a:buClr>
              <a:buSzPts val="1800"/>
              <a:buFont typeface="Arial"/>
              <a:buNone/>
            </a:pPr>
            <a:r>
              <a:rPr lang="fi-FI" sz="1800" b="1" i="0" u="none" strike="noStrike" cap="none">
                <a:solidFill>
                  <a:srgbClr val="11AA81"/>
                </a:solidFill>
              </a:rPr>
              <a:t>Kirjoita lyhyt essee </a:t>
            </a:r>
            <a:r>
              <a:rPr lang="fi-FI" sz="1800" i="0" u="none" strike="noStrike" cap="none">
                <a:solidFill>
                  <a:srgbClr val="11AA81"/>
                </a:solidFill>
              </a:rPr>
              <a:t>(1,5-2 A4) sosiaalisen median trendeistä. </a:t>
            </a:r>
            <a:r>
              <a:rPr lang="fi-FI" sz="1800" b="1" i="0" u="none" strike="noStrike" cap="none">
                <a:solidFill>
                  <a:srgbClr val="11AA81"/>
                </a:solidFill>
              </a:rPr>
              <a:t>Muista mainita lähteet.</a:t>
            </a:r>
            <a:br>
              <a:rPr lang="fi-FI" sz="1800" b="1" i="0" u="none" strike="noStrike" cap="none">
                <a:solidFill>
                  <a:srgbClr val="11AA81"/>
                </a:solidFill>
              </a:rPr>
            </a:br>
            <a:endParaRPr sz="1200" i="0" u="none" strike="noStrike" cap="none"/>
          </a:p>
          <a:p>
            <a:pPr marL="0" lvl="0" indent="0" algn="l" rtl="0">
              <a:lnSpc>
                <a:spcPct val="100000"/>
              </a:lnSpc>
              <a:spcBef>
                <a:spcPts val="0"/>
              </a:spcBef>
              <a:spcAft>
                <a:spcPts val="0"/>
              </a:spcAft>
              <a:buClr>
                <a:srgbClr val="000000"/>
              </a:buClr>
              <a:buSzPts val="1800"/>
              <a:buNone/>
            </a:pPr>
            <a:r>
              <a:rPr lang="fi-FI" sz="1200" i="0" u="none" strike="noStrike" cap="none"/>
              <a:t>Arviointi:</a:t>
            </a:r>
            <a:endParaRPr/>
          </a:p>
          <a:p>
            <a:pPr marL="0" marR="0" lvl="0" indent="0" algn="l" rtl="0">
              <a:lnSpc>
                <a:spcPct val="100000"/>
              </a:lnSpc>
              <a:spcBef>
                <a:spcPts val="0"/>
              </a:spcBef>
              <a:spcAft>
                <a:spcPts val="0"/>
              </a:spcAft>
              <a:buClr>
                <a:srgbClr val="000000"/>
              </a:buClr>
              <a:buSzPts val="1800"/>
              <a:buFont typeface="Arial"/>
              <a:buNone/>
            </a:pPr>
            <a:r>
              <a:rPr lang="fi-FI" sz="1200" b="1" i="0" u="none" strike="noStrike" cap="none"/>
              <a:t>Hylätty</a:t>
            </a:r>
            <a:br>
              <a:rPr lang="fi-FI" sz="1200" i="0" u="none" strike="noStrike" cap="none"/>
            </a:br>
            <a:r>
              <a:rPr lang="fi-FI" sz="1200" i="0" u="none" strike="noStrike" cap="none"/>
              <a:t>Useimmat vaaditut elementit puuttuvat työstä. Lähteiden käyttö on vähäistä. Työ ei osoita ymmärrystä sosiaalisesta mediasta ja uusimmista suuntauksista.</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t>Hyväksytty</a:t>
            </a:r>
            <a:r>
              <a:rPr lang="fi-FI" sz="1200" i="0" u="none" strike="noStrike" cap="none"/>
              <a:t> </a:t>
            </a:r>
            <a:endParaRPr/>
          </a:p>
          <a:p>
            <a:pPr marL="0" marR="0" lvl="0" indent="0" algn="l" rtl="0">
              <a:lnSpc>
                <a:spcPct val="100000"/>
              </a:lnSpc>
              <a:spcBef>
                <a:spcPts val="0"/>
              </a:spcBef>
              <a:spcAft>
                <a:spcPts val="0"/>
              </a:spcAft>
              <a:buClr>
                <a:schemeClr val="dk1"/>
              </a:buClr>
              <a:buSzPts val="1100"/>
              <a:buFont typeface="Arial"/>
              <a:buNone/>
            </a:pPr>
            <a:r>
              <a:rPr lang="fi-FI" sz="1200" i="0" u="none" strike="noStrike" cap="none"/>
              <a:t>Työ sisältää kaikki vaaditut osatekijät, mutta analyysi on pintapuolinen. Lähteiden käyttö on vähäistä. Työ osoittaa jonkin verran ymmärrystä sosiaalisesta mediasta ja sen uusimmista suuntauksista. </a:t>
            </a:r>
            <a:endParaRPr/>
          </a:p>
          <a:p>
            <a:pPr marL="0" marR="0" lvl="0" indent="0" algn="l" rtl="0">
              <a:lnSpc>
                <a:spcPct val="100000"/>
              </a:lnSpc>
              <a:spcBef>
                <a:spcPts val="0"/>
              </a:spcBef>
              <a:spcAft>
                <a:spcPts val="0"/>
              </a:spcAft>
              <a:buClr>
                <a:schemeClr val="dk1"/>
              </a:buClr>
              <a:buSzPts val="1100"/>
              <a:buFont typeface="Arial"/>
              <a:buNone/>
            </a:pPr>
            <a:r>
              <a:rPr lang="fi-FI" sz="1200" b="1" i="0" u="none" strike="noStrike" cap="none"/>
              <a:t>Erinomainen</a:t>
            </a:r>
            <a:r>
              <a:rPr lang="fi-FI" sz="1200" i="0" u="none" strike="noStrike" cap="none"/>
              <a:t>: 	</a:t>
            </a:r>
            <a:endParaRPr/>
          </a:p>
          <a:p>
            <a:pPr marL="0" marR="0" lvl="0" indent="0" algn="l" rtl="0">
              <a:lnSpc>
                <a:spcPct val="100000"/>
              </a:lnSpc>
              <a:spcBef>
                <a:spcPts val="0"/>
              </a:spcBef>
              <a:spcAft>
                <a:spcPts val="0"/>
              </a:spcAft>
              <a:buClr>
                <a:srgbClr val="000000"/>
              </a:buClr>
              <a:buSzPts val="1800"/>
              <a:buFont typeface="Arial"/>
              <a:buNone/>
            </a:pPr>
            <a:r>
              <a:rPr lang="fi-FI" sz="1200" i="0" u="none" strike="noStrike" cap="none"/>
              <a:t>Opiskelija on perehtynyt aiheeseen perusteellisesti eri näkökulmista. Työ osoitti syvällistä ymmärrystä sosiaalisesta mediasta ja </a:t>
            </a:r>
            <a:r>
              <a:rPr lang="fi-FI" sz="1200" b="0" i="0" u="none" strike="noStrike" cap="none">
                <a:latin typeface="Calibri"/>
                <a:ea typeface="Calibri"/>
                <a:cs typeface="Calibri"/>
                <a:sym typeface="Calibri"/>
              </a:rPr>
              <a:t>uusimmista suuntauksista. </a:t>
            </a:r>
            <a:endParaRPr/>
          </a:p>
          <a:p>
            <a:pPr marL="0" lvl="0" indent="0" algn="l" rtl="0">
              <a:lnSpc>
                <a:spcPct val="154285"/>
              </a:lnSpc>
              <a:spcBef>
                <a:spcPts val="0"/>
              </a:spcBef>
              <a:spcAft>
                <a:spcPts val="0"/>
              </a:spcAft>
              <a:buClr>
                <a:schemeClr val="lt1"/>
              </a:buClr>
              <a:buSzPts val="1400"/>
              <a:buNone/>
            </a:pPr>
            <a:endParaRPr sz="14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06"/>
        <p:cNvGrpSpPr/>
        <p:nvPr/>
      </p:nvGrpSpPr>
      <p:grpSpPr>
        <a:xfrm>
          <a:off x="0" y="0"/>
          <a:ext cx="0" cy="0"/>
          <a:chOff x="0" y="0"/>
          <a:chExt cx="0" cy="0"/>
        </a:xfrm>
      </p:grpSpPr>
      <p:sp>
        <p:nvSpPr>
          <p:cNvPr id="507" name="Google Shape;507;g1d69cf9fdf8_0_14"/>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2000"/>
              <a:buNone/>
            </a:pPr>
            <a:r>
              <a:rPr lang="fi-FI"/>
              <a:t>Ryhmätehtävä </a:t>
            </a:r>
            <a:endParaRPr/>
          </a:p>
        </p:txBody>
      </p:sp>
      <p:sp>
        <p:nvSpPr>
          <p:cNvPr id="508" name="Google Shape;508;g1d69cf9fdf8_0_14"/>
          <p:cNvSpPr txBox="1">
            <a:spLocks noGrp="1"/>
          </p:cNvSpPr>
          <p:nvPr>
            <p:ph type="body" idx="2"/>
          </p:nvPr>
        </p:nvSpPr>
        <p:spPr>
          <a:xfrm>
            <a:off x="1120777" y="1126539"/>
            <a:ext cx="8818738" cy="381781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1AA81"/>
              </a:buClr>
              <a:buSzPts val="2000"/>
              <a:buNone/>
            </a:pPr>
            <a:r>
              <a:rPr lang="fi-FI" sz="2800" b="1">
                <a:solidFill>
                  <a:srgbClr val="11AA81"/>
                </a:solidFill>
              </a:rPr>
              <a:t>Suunnittelkaa yrityksenne sosiaalisen median kampanjat</a:t>
            </a:r>
            <a:endParaRPr/>
          </a:p>
          <a:p>
            <a:pPr marL="0" lvl="0" indent="0" algn="l" rtl="0">
              <a:lnSpc>
                <a:spcPct val="100000"/>
              </a:lnSpc>
              <a:spcBef>
                <a:spcPts val="0"/>
              </a:spcBef>
              <a:spcAft>
                <a:spcPts val="0"/>
              </a:spcAft>
              <a:buClr>
                <a:schemeClr val="lt1"/>
              </a:buClr>
              <a:buSzPts val="2000"/>
              <a:buNone/>
            </a:pPr>
            <a:endParaRPr/>
          </a:p>
          <a:p>
            <a:pPr marL="457200" lvl="0" indent="-355600" algn="l" rtl="0">
              <a:lnSpc>
                <a:spcPct val="100000"/>
              </a:lnSpc>
              <a:spcBef>
                <a:spcPts val="0"/>
              </a:spcBef>
              <a:spcAft>
                <a:spcPts val="0"/>
              </a:spcAft>
              <a:buClr>
                <a:srgbClr val="11AA81"/>
              </a:buClr>
              <a:buSzPts val="3000"/>
              <a:buChar char="•"/>
            </a:pPr>
            <a:r>
              <a:rPr lang="fi-FI"/>
              <a:t>Perustelkaa, miksi valitsitte ne sosiaalisen median kanavat, jotka valitsitte. </a:t>
            </a:r>
            <a:endParaRPr/>
          </a:p>
          <a:p>
            <a:pPr marL="457200" lvl="0" indent="-165100" algn="l" rtl="0">
              <a:lnSpc>
                <a:spcPct val="100000"/>
              </a:lnSpc>
              <a:spcBef>
                <a:spcPts val="0"/>
              </a:spcBef>
              <a:spcAft>
                <a:spcPts val="0"/>
              </a:spcAft>
              <a:buClr>
                <a:srgbClr val="11AA81"/>
              </a:buClr>
              <a:buSzPts val="3000"/>
              <a:buNone/>
            </a:pPr>
            <a:endParaRPr/>
          </a:p>
          <a:p>
            <a:pPr marL="457200" lvl="0" indent="-355600" algn="l" rtl="0">
              <a:lnSpc>
                <a:spcPct val="100000"/>
              </a:lnSpc>
              <a:spcBef>
                <a:spcPts val="0"/>
              </a:spcBef>
              <a:spcAft>
                <a:spcPts val="0"/>
              </a:spcAft>
              <a:buClr>
                <a:srgbClr val="11AA81"/>
              </a:buClr>
              <a:buSzPts val="3000"/>
              <a:buChar char="•"/>
            </a:pPr>
            <a:r>
              <a:rPr lang="fi-FI"/>
              <a:t>Kertokaa kunkin kampanjan tavoitteet, päämäärät ja mittarit. </a:t>
            </a:r>
            <a:endParaRPr/>
          </a:p>
          <a:p>
            <a:pPr marL="457200" lvl="0" indent="-165100" algn="l" rtl="0">
              <a:lnSpc>
                <a:spcPct val="100000"/>
              </a:lnSpc>
              <a:spcBef>
                <a:spcPts val="0"/>
              </a:spcBef>
              <a:spcAft>
                <a:spcPts val="0"/>
              </a:spcAft>
              <a:buClr>
                <a:srgbClr val="11AA81"/>
              </a:buClr>
              <a:buSzPts val="3000"/>
              <a:buNone/>
            </a:pPr>
            <a:endParaRPr/>
          </a:p>
          <a:p>
            <a:pPr marL="457200" lvl="0" indent="-355600" algn="l" rtl="0">
              <a:lnSpc>
                <a:spcPct val="100000"/>
              </a:lnSpc>
              <a:spcBef>
                <a:spcPts val="0"/>
              </a:spcBef>
              <a:spcAft>
                <a:spcPts val="0"/>
              </a:spcAft>
              <a:buClr>
                <a:srgbClr val="11AA81"/>
              </a:buClr>
              <a:buSzPts val="3000"/>
              <a:buChar char="•"/>
            </a:pPr>
            <a:r>
              <a:rPr lang="fi-FI"/>
              <a:t>Kirjoittakaa julkaisut, valitkaa. Mikä on kohdennuksenne. Kertokaa myös budjetti. Eli orgaaniset viestit eivät riitä. Ette voi tehdä ("oikeita" mainoksia esim. Business Manageriin</a:t>
            </a:r>
            <a:endParaRPr/>
          </a:p>
          <a:p>
            <a:pPr marL="0" lvl="0" indent="0" algn="l" rtl="0">
              <a:lnSpc>
                <a:spcPct val="100000"/>
              </a:lnSpc>
              <a:spcBef>
                <a:spcPts val="0"/>
              </a:spcBef>
              <a:spcAft>
                <a:spcPts val="0"/>
              </a:spcAft>
              <a:buClr>
                <a:schemeClr val="lt1"/>
              </a:buClr>
              <a:buSzPts val="2000"/>
              <a:buNone/>
            </a:pPr>
            <a:endParaRPr/>
          </a:p>
          <a:p>
            <a:pPr marL="0" lvl="0" indent="0" algn="l" rtl="0">
              <a:lnSpc>
                <a:spcPct val="100000"/>
              </a:lnSpc>
              <a:spcBef>
                <a:spcPts val="0"/>
              </a:spcBef>
              <a:spcAft>
                <a:spcPts val="0"/>
              </a:spcAft>
              <a:buClr>
                <a:srgbClr val="11AA81"/>
              </a:buClr>
              <a:buSzPts val="2000"/>
              <a:buNone/>
            </a:pPr>
            <a:r>
              <a:rPr lang="fi-FI" sz="1600" b="1">
                <a:solidFill>
                  <a:srgbClr val="11AA81"/>
                </a:solidFill>
              </a:rPr>
              <a:t>Arviointi:</a:t>
            </a:r>
            <a:endParaRPr/>
          </a:p>
          <a:p>
            <a:pPr marL="0" lvl="0" indent="0" algn="l" rtl="0">
              <a:lnSpc>
                <a:spcPct val="100000"/>
              </a:lnSpc>
              <a:spcBef>
                <a:spcPts val="0"/>
              </a:spcBef>
              <a:spcAft>
                <a:spcPts val="0"/>
              </a:spcAft>
              <a:buClr>
                <a:schemeClr val="lt1"/>
              </a:buClr>
              <a:buSzPts val="2000"/>
              <a:buNone/>
            </a:pPr>
            <a:r>
              <a:rPr lang="fi-FI" sz="1600"/>
              <a:t>Hylätty: useita tehtävän osia puuttuu. </a:t>
            </a:r>
            <a:endParaRPr/>
          </a:p>
          <a:p>
            <a:pPr marL="0" lvl="0" indent="0" algn="l" rtl="0">
              <a:lnSpc>
                <a:spcPct val="100000"/>
              </a:lnSpc>
              <a:spcBef>
                <a:spcPts val="0"/>
              </a:spcBef>
              <a:spcAft>
                <a:spcPts val="0"/>
              </a:spcAft>
              <a:buClr>
                <a:schemeClr val="lt1"/>
              </a:buClr>
              <a:buSzPts val="2000"/>
              <a:buNone/>
            </a:pPr>
            <a:r>
              <a:rPr lang="fi-FI" sz="1600"/>
              <a:t>Hyväksytty: päämäärät, tavoitteet ja mittarit ovat pääosin oikein. Budjetti ja kohdentaminen relevantteja.  Julkaisut on tehty.</a:t>
            </a:r>
            <a:endParaRPr/>
          </a:p>
          <a:p>
            <a:pPr marL="0" lvl="0" indent="0" algn="l" rtl="0">
              <a:lnSpc>
                <a:spcPct val="100000"/>
              </a:lnSpc>
              <a:spcBef>
                <a:spcPts val="0"/>
              </a:spcBef>
              <a:spcAft>
                <a:spcPts val="0"/>
              </a:spcAft>
              <a:buClr>
                <a:schemeClr val="lt1"/>
              </a:buClr>
              <a:buSzPts val="2000"/>
              <a:buNone/>
            </a:pPr>
            <a:r>
              <a:rPr lang="fi-FI" sz="1600"/>
              <a:t>Erinomainen: esitys osoittaa asiantuntemusta; kampanja on ammattimaisesti suunniteltu.</a:t>
            </a:r>
            <a:endParaRPr/>
          </a:p>
          <a:p>
            <a:pPr marL="0" lvl="0" indent="0" algn="l" rtl="0">
              <a:lnSpc>
                <a:spcPct val="100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g27923be65f8_0_0"/>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1100"/>
              <a:buFont typeface="Arial"/>
              <a:buNone/>
            </a:pPr>
            <a:r>
              <a:rPr lang="fi-FI" sz="2291"/>
              <a:t>DEMS-materiaalin tavoitteena on parantaa digitaalisen markkinoinnin taitoja korkea-asteen koulutuksessa ja ymmärtää organisaatioiden keskeiset tarpeet. Käytettävissäsi on laajat diasarjat luokkatehtävineen ja -tehtävineen sekä yksityiskohtaiset käyttöohjeet opettajalle. </a:t>
            </a:r>
            <a:endParaRPr sz="2291"/>
          </a:p>
          <a:p>
            <a:pPr marL="0" lvl="0" indent="0" algn="l" rtl="0">
              <a:lnSpc>
                <a:spcPct val="90000"/>
              </a:lnSpc>
              <a:spcBef>
                <a:spcPts val="1000"/>
              </a:spcBef>
              <a:spcAft>
                <a:spcPts val="0"/>
              </a:spcAft>
              <a:buClr>
                <a:schemeClr val="dk1"/>
              </a:buClr>
              <a:buSzPts val="1100"/>
              <a:buFont typeface="Arial"/>
              <a:buNone/>
            </a:pPr>
            <a:r>
              <a:rPr lang="fi-FI" sz="2291"/>
              <a:t>Huomautus: Aineisto sisältää internetistä haettua sisältöä ja lukuja, joten siihen voi tulla muutoksia. Lähteet on ilmoitettu oikeudenmukaisen käytön sääntöjen mukaisesti. Kustantajan vastuu rajoittuu alkuperäiseen aineistoon, joka on tallennettu osoitteeseen www.dems.pro.  Kaikki aineisto on tuotettu vapaaseen käyttöön ja Erasmus+:n osarahoittamana.</a:t>
            </a:r>
            <a:endParaRPr sz="2291"/>
          </a:p>
          <a:p>
            <a:pPr marL="457200" lvl="0" indent="0" algn="ctr" rtl="0">
              <a:lnSpc>
                <a:spcPct val="100000"/>
              </a:lnSpc>
              <a:spcBef>
                <a:spcPts val="0"/>
              </a:spcBef>
              <a:spcAft>
                <a:spcPts val="0"/>
              </a:spcAft>
              <a:buClr>
                <a:schemeClr val="lt1"/>
              </a:buClr>
              <a:buSzPts val="4400"/>
              <a:buFont typeface="Arial"/>
              <a:buNone/>
            </a:pPr>
            <a:r>
              <a:rPr lang="fi-FI" sz="4400" b="1">
                <a:solidFill>
                  <a:schemeClr val="lt1"/>
                </a:solidFill>
              </a:rPr>
              <a:t>Sosiaalinen mediaSosiaalinen media</a:t>
            </a:r>
            <a:endParaRPr/>
          </a:p>
        </p:txBody>
      </p:sp>
      <p:sp>
        <p:nvSpPr>
          <p:cNvPr id="515" name="Google Shape;515;g27923be65f8_0_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fi-FI"/>
              <a:t>Tärkeä ilmoitus</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4042</Words>
  <Application>Microsoft Office PowerPoint</Application>
  <PresentationFormat>Widescreen</PresentationFormat>
  <Paragraphs>461</Paragraphs>
  <Slides>38</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Noto Sans Symbols</vt:lpstr>
      <vt:lpstr>Helvetica Neue</vt:lpstr>
      <vt:lpstr>Arial</vt:lpstr>
      <vt:lpstr>Garamond</vt:lpstr>
      <vt:lpstr>Overlock</vt:lpstr>
      <vt:lpstr>Calibri</vt:lpstr>
      <vt:lpstr>PT Sans</vt:lpstr>
      <vt:lpstr>DEMS NEW</vt:lpstr>
      <vt:lpstr>Sisältömarkkinointi:  4. Sosiaalinen media</vt:lpstr>
      <vt:lpstr>Oppimistavoitteet  </vt:lpstr>
      <vt:lpstr>Aiheet </vt:lpstr>
      <vt:lpstr>Mitä on sosiaalinen media?</vt:lpstr>
      <vt:lpstr>Mitä on sosiaalinen media - Määritelmät</vt:lpstr>
      <vt:lpstr>Sosiaalinen media jatkuvassa muutoksessa</vt:lpstr>
      <vt:lpstr>Käyttäjien määrä (2022)</vt:lpstr>
      <vt:lpstr>PowerPoint Presentation</vt:lpstr>
      <vt:lpstr>Tärkeimmät syyt sosiaalisen median käyttöön  </vt:lpstr>
      <vt:lpstr>PowerPoint Presentation</vt:lpstr>
      <vt:lpstr>Markkinointi sosiaalisessa mediassa</vt:lpstr>
      <vt:lpstr>Miksi käyttää sosiaalista mediaa markkinointiin? (Social Media Marketing = SMM)</vt:lpstr>
      <vt:lpstr>Orgaaninen julkaisu, mainos vai ”boostattu” julkaisu? </vt:lpstr>
      <vt:lpstr>Sosiaalisen median vaikuttajat</vt:lpstr>
      <vt:lpstr>Vaikuttajamarkkinointi  </vt:lpstr>
      <vt:lpstr>PowerPoint Presentation</vt:lpstr>
      <vt:lpstr>Sosiaalisen median strategia  </vt:lpstr>
      <vt:lpstr>Kampanjat sosiaalisessa mediassa</vt:lpstr>
      <vt:lpstr>Mitä vaaditaan toimivaan somemainokseen (tai boostattuun julkaisuun)?</vt:lpstr>
      <vt:lpstr>Miksi SMART?</vt:lpstr>
      <vt:lpstr>PowerPoint Presentation</vt:lpstr>
      <vt:lpstr>Mainosten / boostattujen postausten kohdentaminen </vt:lpstr>
      <vt:lpstr>PowerPoint Presentation</vt:lpstr>
      <vt:lpstr>PowerPoint Presentation</vt:lpstr>
      <vt:lpstr>Sisällön luominen</vt:lpstr>
      <vt:lpstr>PowerPoint Presentation</vt:lpstr>
      <vt:lpstr>PowerPoint Presentation</vt:lpstr>
      <vt:lpstr>Sitouttamistaktiikat </vt:lpstr>
      <vt:lpstr>Sisällön monipuolisuus </vt:lpstr>
      <vt:lpstr>PowerPoint Presentation</vt:lpstr>
      <vt:lpstr>PowerPoint Presentation</vt:lpstr>
      <vt:lpstr>PowerPoint Presentation</vt:lpstr>
      <vt:lpstr>Tehtävät</vt:lpstr>
      <vt:lpstr>PowerPoint Presentation</vt:lpstr>
      <vt:lpstr>PowerPoint Presentation</vt:lpstr>
      <vt:lpstr>PowerPoint Presentation</vt:lpstr>
      <vt:lpstr>PowerPoint Presentation</vt:lpstr>
      <vt:lpstr>Tärkeä ilmoitus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Sisältömarkkinointi:  4. Sosiaalinen media</dc:title>
  <dc:creator>Merisalo Sanna</dc:creator>
  <cp:lastModifiedBy>Koskimies-Chiba Sanni</cp:lastModifiedBy>
  <cp:revision>1</cp:revision>
  <dcterms:created xsi:type="dcterms:W3CDTF">2022-11-04T10:42:05Z</dcterms:created>
  <dcterms:modified xsi:type="dcterms:W3CDTF">2023-11-27T11:25:54Z</dcterms:modified>
</cp:coreProperties>
</file>