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Lst>
  <p:sldSz cx="9144000" cy="5143500" type="screen16x9"/>
  <p:notesSz cx="6858000" cy="9144000"/>
  <p:embeddedFontLst>
    <p:embeddedFont>
      <p:font typeface="Calibri" panose="020F0502020204030204" pitchFamily="34" charset="0"/>
      <p:regular r:id="rId59"/>
      <p:bold r:id="rId60"/>
      <p:italic r:id="rId61"/>
      <p:boldItalic r:id="rId62"/>
    </p:embeddedFont>
    <p:embeddedFont>
      <p:font typeface="PT Sans" panose="020B0503020203020204" pitchFamily="34" charset="0"/>
      <p:regular r:id="rId63"/>
      <p:bold r:id="rId64"/>
      <p:italic r:id="rId65"/>
      <p:boldItalic r:id="rId66"/>
    </p:embeddedFont>
    <p:embeddedFont>
      <p:font typeface="Roboto" panose="02000000000000000000" pitchFamily="2" charset="0"/>
      <p:regular r:id="rId67"/>
      <p:bold r:id="rId68"/>
      <p:italic r:id="rId69"/>
      <p:boldItalic r:id="rId70"/>
    </p:embeddedFont>
    <p:embeddedFont>
      <p:font typeface="Trebuchet MS" panose="020B0603020202020204" pitchFamily="34" charset="0"/>
      <p:regular r:id="rId71"/>
      <p:bold r:id="rId72"/>
      <p:italic r:id="rId73"/>
      <p:boldItalic r:id="rId7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5" roundtripDataSignature="AMtx7mhbUTzVan1l7/3h+cV/yYvpVWAg8A=="/>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osé Duarte Santos" initia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8" d="100"/>
          <a:sy n="138" d="100"/>
        </p:scale>
        <p:origin x="756" y="1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5.fntdata"/><Relationship Id="rId68" Type="http://schemas.openxmlformats.org/officeDocument/2006/relationships/font" Target="fonts/font10.fntdata"/><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66" Type="http://schemas.openxmlformats.org/officeDocument/2006/relationships/font" Target="fonts/font8.fntdata"/><Relationship Id="rId74" Type="http://schemas.openxmlformats.org/officeDocument/2006/relationships/font" Target="fonts/font16.fntdata"/><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font" Target="fonts/font3.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6.fntdata"/><Relationship Id="rId69" Type="http://schemas.openxmlformats.org/officeDocument/2006/relationships/font" Target="fonts/font11.fntdata"/><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4.fntdata"/><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fntdata"/><Relationship Id="rId67" Type="http://schemas.openxmlformats.org/officeDocument/2006/relationships/font" Target="fonts/font9.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4.fntdata"/><Relationship Id="rId70" Type="http://schemas.openxmlformats.org/officeDocument/2006/relationships/font" Target="fonts/font12.fntdata"/><Relationship Id="rId75"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2.fntdata"/><Relationship Id="rId65" Type="http://schemas.openxmlformats.org/officeDocument/2006/relationships/font" Target="fonts/font7.fntdata"/><Relationship Id="rId73" Type="http://schemas.openxmlformats.org/officeDocument/2006/relationships/font" Target="fonts/font15.fntdata"/><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commentAuthors" Target="commentAuthors.xml"/><Relationship Id="rId7" Type="http://schemas.openxmlformats.org/officeDocument/2006/relationships/slide" Target="slides/slide6.xml"/><Relationship Id="rId71" Type="http://schemas.openxmlformats.org/officeDocument/2006/relationships/font" Target="fonts/font13.fntdata"/><Relationship Id="rId2" Type="http://schemas.openxmlformats.org/officeDocument/2006/relationships/slide" Target="slides/slide1.xml"/><Relationship Id="rId29" Type="http://schemas.openxmlformats.org/officeDocument/2006/relationships/slide" Target="slides/slide28.xml"/></Relationships>
</file>

<file path=ppt/comments/comment1.xml><?xml version="1.0" encoding="utf-8"?>
<p:cmLst xmlns:a="http://schemas.openxmlformats.org/drawingml/2006/main" xmlns:r="http://schemas.openxmlformats.org/officeDocument/2006/relationships" xmlns:p="http://schemas.openxmlformats.org/presentationml/2006/main">
  <p:cm authorId="0" dt="2023-01-16T18:14:25.630" idx="1">
    <p:pos x="6000" y="0"/>
    <p:text>Suosittelen diojen lisäämistä:
(Mielestäni on hyvä käytäntö, että on eri kokoisia viestejä, joista toiset ovat syvällisempiä kuin toiset. Mielestäni tämä on tärkeää RACE-suppilon täyttämiseksi.
(ii) postausten otsikoiden luominen 
Mielestäni kannattaa myös päättää, onko järkevää puhua bloggaamisessa käytettävistä mittareista</p:text>
    <p:extLst>
      <p:ext uri="{C676402C-5697-4E1C-873F-D02D1690AC5C}">
        <p15:threadingInfo xmlns:p15="http://schemas.microsoft.com/office/powerpoint/2012/main" timeZoneBias="0"/>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commentPostId="AAAAnygGKp4"/>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blog.hubspot.com/marketing/how-to-start-a-blog?hubs_content=blog.hubspot.com%2Fmarketing%2Fhow-to-start-a-blog&amp;hubs_content-cta=hsg-chapters__link"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shakeitupcreative.com/2018/03/05/the-80-20-rule-for-social-media-and-ideas-to-help-you-achieve-it/"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literaryenglish.com/how-to-write-a-catchy-blog-post-title/" TargetMode="External"/><Relationship Id="rId2" Type="http://schemas.openxmlformats.org/officeDocument/2006/relationships/slide" Target="../slides/slide21.xml"/><Relationship Id="rId1" Type="http://schemas.openxmlformats.org/officeDocument/2006/relationships/notesMaster" Target="../notesMasters/notesMaster1.xml"/><Relationship Id="rId4" Type="http://schemas.openxmlformats.org/officeDocument/2006/relationships/hyperlink" Target="https://bloggingtips.com/post-title/"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 name="Google Shape;16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g20344af7e89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8" name="Google Shape;168;g20344af7e89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pl"/>
              <a:t>Lisämateriaalit (edistyneemmät?):</a:t>
            </a:r>
            <a:endParaRPr/>
          </a:p>
          <a:p>
            <a:pPr marL="0" lvl="0" indent="0" algn="l" rtl="0">
              <a:lnSpc>
                <a:spcPct val="100000"/>
              </a:lnSpc>
              <a:spcBef>
                <a:spcPts val="0"/>
              </a:spcBef>
              <a:spcAft>
                <a:spcPts val="0"/>
              </a:spcAft>
              <a:buClr>
                <a:schemeClr val="dk1"/>
              </a:buClr>
              <a:buSzPts val="1100"/>
              <a:buFont typeface="Arial"/>
              <a:buNone/>
            </a:pPr>
            <a:endParaRPr/>
          </a:p>
          <a:p>
            <a:pPr marL="0" lvl="0" indent="0" algn="l" rtl="0">
              <a:lnSpc>
                <a:spcPct val="100000"/>
              </a:lnSpc>
              <a:spcBef>
                <a:spcPts val="0"/>
              </a:spcBef>
              <a:spcAft>
                <a:spcPts val="0"/>
              </a:spcAft>
              <a:buClr>
                <a:schemeClr val="dk1"/>
              </a:buClr>
              <a:buSzPts val="1100"/>
              <a:buFont typeface="Arial"/>
              <a:buNone/>
            </a:pPr>
            <a:r>
              <a:rPr lang="pl"/>
              <a:t>Kumppanuusmarkkinointi/vaikuttajamarkkinointi</a:t>
            </a:r>
            <a:endParaRPr/>
          </a:p>
          <a:p>
            <a:pPr marL="0" lvl="0" indent="0" algn="l" rtl="0">
              <a:lnSpc>
                <a:spcPct val="100000"/>
              </a:lnSpc>
              <a:spcBef>
                <a:spcPts val="0"/>
              </a:spcBef>
              <a:spcAft>
                <a:spcPts val="0"/>
              </a:spcAft>
              <a:buClr>
                <a:schemeClr val="dk1"/>
              </a:buClr>
              <a:buSzPts val="1100"/>
              <a:buFont typeface="Arial"/>
              <a:buNone/>
            </a:pPr>
            <a:r>
              <a:rPr lang="pl"/>
              <a:t>Löydä bloggaamisen markkinarako, joka on sekä kannattava että mielenkiintoinen.</a:t>
            </a:r>
            <a:endParaRPr/>
          </a:p>
          <a:p>
            <a:pPr marL="0" lvl="0" indent="0" algn="l" rtl="0">
              <a:lnSpc>
                <a:spcPct val="100000"/>
              </a:lnSpc>
              <a:spcBef>
                <a:spcPts val="0"/>
              </a:spcBef>
              <a:spcAft>
                <a:spcPts val="0"/>
              </a:spcAft>
              <a:buClr>
                <a:schemeClr val="dk1"/>
              </a:buClr>
              <a:buSzPts val="1100"/>
              <a:buFont typeface="Arial"/>
              <a:buNone/>
            </a:pPr>
            <a:r>
              <a:rPr lang="pl"/>
              <a:t>Kehitä järjestelmä uuden sisällön suunnittelua varten, jotta ideat eivät enää koskaan lopu kesken. </a:t>
            </a:r>
            <a:endParaRPr/>
          </a:p>
          <a:p>
            <a:pPr marL="0" lvl="0" indent="0" algn="l" rtl="0">
              <a:lnSpc>
                <a:spcPct val="100000"/>
              </a:lnSpc>
              <a:spcBef>
                <a:spcPts val="0"/>
              </a:spcBef>
              <a:spcAft>
                <a:spcPts val="0"/>
              </a:spcAft>
              <a:buClr>
                <a:schemeClr val="dk1"/>
              </a:buClr>
              <a:buSzPts val="1100"/>
              <a:buFont typeface="Arial"/>
              <a:buNone/>
            </a:pPr>
            <a:r>
              <a:rPr lang="pl"/>
              <a:t>Rakenna kannattava liiketoiminta sisältösi ympärille ja tee blogistasi tuloja tuottava voimavara. </a:t>
            </a:r>
            <a:endParaRPr/>
          </a:p>
          <a:p>
            <a:pPr marL="0" lvl="0" indent="0" algn="l" rtl="0">
              <a:lnSpc>
                <a:spcPct val="100000"/>
              </a:lnSpc>
              <a:spcBef>
                <a:spcPts val="0"/>
              </a:spcBef>
              <a:spcAft>
                <a:spcPts val="0"/>
              </a:spcAft>
              <a:buClr>
                <a:schemeClr val="dk1"/>
              </a:buClr>
              <a:buSzPts val="1200"/>
              <a:buFont typeface="Calibri"/>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20344af7e89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g20344af7e89_0_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l" u="sng">
                <a:solidFill>
                  <a:schemeClr val="hlink"/>
                </a:solidFill>
                <a:hlinkClick r:id="rId3"/>
              </a:rPr>
              <a:t>https://blog.hubspot.com/marketing/how-to-start-a-blog?hubs_content=blog.hubspot.com%2Fmarketing%2Fhow-to-start-a-blog&amp;hubs_content-cta=hsg-chapters__link</a:t>
            </a:r>
            <a:endParaRPr/>
          </a:p>
          <a:p>
            <a:pPr marL="0" lvl="0" indent="0" algn="l" rtl="0">
              <a:lnSpc>
                <a:spcPct val="100000"/>
              </a:lnSpc>
              <a:spcBef>
                <a:spcPts val="0"/>
              </a:spcBef>
              <a:spcAft>
                <a:spcPts val="0"/>
              </a:spcAft>
              <a:buSzPts val="1100"/>
              <a:buNone/>
            </a:pPr>
            <a:r>
              <a:rPr lang="pl" sz="1350">
                <a:solidFill>
                  <a:srgbClr val="2E475D"/>
                </a:solidFill>
              </a:rPr>
              <a:t>Blogikirjoitusten avulla sinä ja yrityksesi voitte julkaista verkkosivustollanne näkemyksiä, ajatuksia ja tarinoita mistä tahansa aiheesta. Niiden avulla voit lisätä brändin tunnettuutta, uskottavuutta, konversioita ja tuloja. Mikä tärkeintä, ne voivat auttaa sinua lisäämään liikennettä verkkosivustollesi. Myös hakukoneet arvostavat blogeja, ts. ne parantavat yrityksen löydettävyyttä hakukoneissa.</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 name="Google Shape;18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a:p>
            <a:pPr marL="457200" lvl="0" indent="-298450" algn="l" rtl="0">
              <a:lnSpc>
                <a:spcPct val="100000"/>
              </a:lnSpc>
              <a:spcBef>
                <a:spcPts val="0"/>
              </a:spcBef>
              <a:spcAft>
                <a:spcPts val="0"/>
              </a:spcAft>
              <a:buSzPts val="1100"/>
              <a:buChar char="●"/>
            </a:pPr>
            <a:r>
              <a:rPr lang="pl"/>
              <a:t>Ei-kaupallinen Googlen näkökulmasta - siksi se suosii niitä.</a:t>
            </a:r>
            <a:endParaRPr/>
          </a:p>
          <a:p>
            <a:pPr marL="457200" lvl="0" indent="-298450" algn="l" rtl="0">
              <a:lnSpc>
                <a:spcPct val="100000"/>
              </a:lnSpc>
              <a:spcBef>
                <a:spcPts val="0"/>
              </a:spcBef>
              <a:spcAft>
                <a:spcPts val="0"/>
              </a:spcAft>
              <a:buSzPts val="1100"/>
              <a:buChar char="●"/>
            </a:pPr>
            <a:r>
              <a:rPr lang="pl"/>
              <a:t>Uusi blogikirjoitus = uusi sivu. Eli blogikirjoitukset lisäävät sivujen määrää, mikä on hakukoneiden suosima asia.</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
        <p:nvSpPr>
          <p:cNvPr id="181" name="Google Shape;181;p3: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pl" sz="1200" b="0" i="0" u="none" strike="noStrike" cap="none">
                <a:solidFill>
                  <a:srgbClr val="000000"/>
                </a:solidFill>
                <a:latin typeface="Calibri"/>
                <a:ea typeface="Calibri"/>
                <a:cs typeface="Calibri"/>
                <a:sym typeface="Calibri"/>
              </a:rPr>
              <a:t>5</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4: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pl" u="sng">
                <a:solidFill>
                  <a:schemeClr val="hlink"/>
                </a:solidFill>
                <a:hlinkClick r:id="rId3"/>
              </a:rPr>
              <a:t>https://www.shakeitupcreative.com/2018/03/05/the-80-20-rule-for-social-media-and-ideas-to-help-you-achieve-it/</a:t>
            </a:r>
            <a:endParaRPr/>
          </a:p>
        </p:txBody>
      </p:sp>
      <p:sp>
        <p:nvSpPr>
          <p:cNvPr id="190" name="Google Shape;19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8" name="Google Shape;198;p5: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lvl="0" indent="0" algn="l" rtl="0">
              <a:lnSpc>
                <a:spcPct val="100000"/>
              </a:lnSpc>
              <a:spcBef>
                <a:spcPts val="0"/>
              </a:spcBef>
              <a:spcAft>
                <a:spcPts val="0"/>
              </a:spcAft>
              <a:buSzPts val="1100"/>
              <a:buNone/>
            </a:pPr>
            <a:endParaRPr/>
          </a:p>
        </p:txBody>
      </p:sp>
      <p:sp>
        <p:nvSpPr>
          <p:cNvPr id="199" name="Google Shape;199;p5: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pl" sz="1300" b="0" i="0" u="none" strike="noStrike" cap="none">
                <a:solidFill>
                  <a:srgbClr val="000000"/>
                </a:solidFill>
                <a:latin typeface="Arial"/>
                <a:ea typeface="Arial"/>
                <a:cs typeface="Arial"/>
                <a:sym typeface="Arial"/>
              </a:rPr>
              <a:t>7</a:t>
            </a:fld>
            <a:endParaRPr sz="13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7: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lvl="0" indent="0" algn="l" rtl="0">
              <a:lnSpc>
                <a:spcPct val="100000"/>
              </a:lnSpc>
              <a:spcBef>
                <a:spcPts val="0"/>
              </a:spcBef>
              <a:spcAft>
                <a:spcPts val="0"/>
              </a:spcAft>
              <a:buSzPts val="1100"/>
              <a:buNone/>
            </a:pPr>
            <a:r>
              <a:rPr lang="pl"/>
              <a:t>lähde: www.helpotkotisivut.fi </a:t>
            </a:r>
            <a:endParaRPr/>
          </a:p>
        </p:txBody>
      </p:sp>
      <p:sp>
        <p:nvSpPr>
          <p:cNvPr id="232" name="Google Shape;232;p7: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pl" sz="1300" b="0" i="0" u="none" strike="noStrike" cap="none">
                <a:solidFill>
                  <a:srgbClr val="000000"/>
                </a:solidFill>
                <a:latin typeface="Arial"/>
                <a:ea typeface="Arial"/>
                <a:cs typeface="Arial"/>
                <a:sym typeface="Arial"/>
              </a:rPr>
              <a:t>9</a:t>
            </a:fld>
            <a:endParaRPr sz="13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
        <p:cNvGrpSpPr/>
        <p:nvPr/>
      </p:nvGrpSpPr>
      <p:grpSpPr>
        <a:xfrm>
          <a:off x="0" y="0"/>
          <a:ext cx="0" cy="0"/>
          <a:chOff x="0" y="0"/>
          <a:chExt cx="0" cy="0"/>
        </a:xfrm>
      </p:grpSpPr>
      <p:sp>
        <p:nvSpPr>
          <p:cNvPr id="240" name="Google Shape;240;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1" name="Google Shape;241;p8: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lvl="0" indent="0" algn="l" rtl="0">
              <a:lnSpc>
                <a:spcPct val="100000"/>
              </a:lnSpc>
              <a:spcBef>
                <a:spcPts val="0"/>
              </a:spcBef>
              <a:spcAft>
                <a:spcPts val="0"/>
              </a:spcAft>
              <a:buSzPts val="1100"/>
              <a:buNone/>
            </a:pPr>
            <a:endParaRPr/>
          </a:p>
        </p:txBody>
      </p:sp>
      <p:sp>
        <p:nvSpPr>
          <p:cNvPr id="242" name="Google Shape;242;p8: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pl" sz="1300" b="0" i="0" u="none" strike="noStrike" cap="none">
                <a:solidFill>
                  <a:srgbClr val="000000"/>
                </a:solidFill>
                <a:latin typeface="Arial"/>
                <a:ea typeface="Arial"/>
                <a:cs typeface="Arial"/>
                <a:sym typeface="Arial"/>
              </a:rPr>
              <a:t>10</a:t>
            </a:fld>
            <a:endParaRPr sz="13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p9: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1" name="Google Shape;251;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20344af7e89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g20344af7e89_0_10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254000" lvl="0" indent="-247650" algn="l" rtl="0">
              <a:lnSpc>
                <a:spcPct val="100000"/>
              </a:lnSpc>
              <a:spcBef>
                <a:spcPts val="0"/>
              </a:spcBef>
              <a:spcAft>
                <a:spcPts val="0"/>
              </a:spcAft>
              <a:buClr>
                <a:srgbClr val="D12477"/>
              </a:buClr>
              <a:buSzPts val="2000"/>
              <a:buChar char="•"/>
            </a:pPr>
            <a:r>
              <a:rPr lang="pl" sz="1300">
                <a:solidFill>
                  <a:srgbClr val="161249"/>
                </a:solidFill>
              </a:rPr>
              <a:t>Sisällytä avainsanat </a:t>
            </a:r>
            <a:endParaRPr sz="1300">
              <a:solidFill>
                <a:srgbClr val="161249"/>
              </a:solidFill>
            </a:endParaRPr>
          </a:p>
          <a:p>
            <a:pPr marL="558800" lvl="1" indent="-203200" algn="l" rtl="0">
              <a:lnSpc>
                <a:spcPct val="100000"/>
              </a:lnSpc>
              <a:spcBef>
                <a:spcPts val="0"/>
              </a:spcBef>
              <a:spcAft>
                <a:spcPts val="0"/>
              </a:spcAft>
              <a:buClr>
                <a:srgbClr val="D12477"/>
              </a:buClr>
              <a:buSzPts val="1200"/>
              <a:buFont typeface="Noto Sans Symbols"/>
              <a:buChar char="✔"/>
            </a:pPr>
            <a:r>
              <a:rPr lang="pl" sz="1200">
                <a:solidFill>
                  <a:srgbClr val="161249"/>
                </a:solidFill>
              </a:rPr>
              <a:t>Otsikko</a:t>
            </a:r>
            <a:endParaRPr sz="1200">
              <a:solidFill>
                <a:srgbClr val="161249"/>
              </a:solidFill>
            </a:endParaRPr>
          </a:p>
          <a:p>
            <a:pPr marL="558800" lvl="1" indent="-203200" algn="l" rtl="0">
              <a:lnSpc>
                <a:spcPct val="100000"/>
              </a:lnSpc>
              <a:spcBef>
                <a:spcPts val="0"/>
              </a:spcBef>
              <a:spcAft>
                <a:spcPts val="0"/>
              </a:spcAft>
              <a:buClr>
                <a:srgbClr val="D12477"/>
              </a:buClr>
              <a:buSzPts val="1200"/>
              <a:buFont typeface="Noto Sans Symbols"/>
              <a:buChar char="✔"/>
            </a:pPr>
            <a:r>
              <a:rPr lang="pl" sz="1200">
                <a:solidFill>
                  <a:srgbClr val="161249"/>
                </a:solidFill>
              </a:rPr>
              <a:t>Otsikkotunniste</a:t>
            </a:r>
            <a:endParaRPr sz="1200">
              <a:solidFill>
                <a:srgbClr val="161249"/>
              </a:solidFill>
            </a:endParaRPr>
          </a:p>
          <a:p>
            <a:pPr marL="558800" lvl="1" indent="-203200" algn="l" rtl="0">
              <a:lnSpc>
                <a:spcPct val="100000"/>
              </a:lnSpc>
              <a:spcBef>
                <a:spcPts val="0"/>
              </a:spcBef>
              <a:spcAft>
                <a:spcPts val="0"/>
              </a:spcAft>
              <a:buClr>
                <a:srgbClr val="D12477"/>
              </a:buClr>
              <a:buSzPts val="1200"/>
              <a:buFont typeface="Noto Sans Symbols"/>
              <a:buChar char="✔"/>
            </a:pPr>
            <a:r>
              <a:rPr lang="pl" sz="1200">
                <a:solidFill>
                  <a:srgbClr val="161249"/>
                </a:solidFill>
              </a:rPr>
              <a:t>Meta description</a:t>
            </a:r>
            <a:endParaRPr sz="1200">
              <a:solidFill>
                <a:srgbClr val="161249"/>
              </a:solidFill>
            </a:endParaRPr>
          </a:p>
          <a:p>
            <a:pPr marL="558800" lvl="1" indent="-203200" algn="l" rtl="0">
              <a:lnSpc>
                <a:spcPct val="100000"/>
              </a:lnSpc>
              <a:spcBef>
                <a:spcPts val="0"/>
              </a:spcBef>
              <a:spcAft>
                <a:spcPts val="0"/>
              </a:spcAft>
              <a:buClr>
                <a:srgbClr val="D12477"/>
              </a:buClr>
              <a:buSzPts val="1200"/>
              <a:buFont typeface="Noto Sans Symbols"/>
              <a:buChar char="✔"/>
            </a:pPr>
            <a:r>
              <a:rPr lang="pl" sz="1200">
                <a:solidFill>
                  <a:srgbClr val="161249"/>
                </a:solidFill>
              </a:rPr>
              <a:t>Sisältö</a:t>
            </a:r>
            <a:endParaRPr sz="1200">
              <a:solidFill>
                <a:srgbClr val="161249"/>
              </a:solidFill>
            </a:endParaRPr>
          </a:p>
          <a:p>
            <a:pPr marL="558800" lvl="1" indent="-203200" algn="l" rtl="0">
              <a:lnSpc>
                <a:spcPct val="100000"/>
              </a:lnSpc>
              <a:spcBef>
                <a:spcPts val="0"/>
              </a:spcBef>
              <a:spcAft>
                <a:spcPts val="0"/>
              </a:spcAft>
              <a:buClr>
                <a:srgbClr val="D12477"/>
              </a:buClr>
              <a:buSzPts val="1200"/>
              <a:buFont typeface="Noto Sans Symbols"/>
              <a:buChar char="✔"/>
            </a:pPr>
            <a:r>
              <a:rPr lang="pl" sz="1200">
                <a:solidFill>
                  <a:srgbClr val="161249"/>
                </a:solidFill>
              </a:rPr>
              <a:t>Kuvat (alt txt, kuvan otsikko)</a:t>
            </a:r>
            <a:endParaRPr sz="1200">
              <a:solidFill>
                <a:srgbClr val="161249"/>
              </a:solidFill>
            </a:endParaRPr>
          </a:p>
          <a:p>
            <a:pPr marL="558800" lvl="1" indent="-203200" algn="l" rtl="0">
              <a:lnSpc>
                <a:spcPct val="100000"/>
              </a:lnSpc>
              <a:spcBef>
                <a:spcPts val="0"/>
              </a:spcBef>
              <a:spcAft>
                <a:spcPts val="0"/>
              </a:spcAft>
              <a:buClr>
                <a:srgbClr val="D12477"/>
              </a:buClr>
              <a:buSzPts val="1200"/>
              <a:buFont typeface="Noto Sans Symbols"/>
              <a:buChar char="✔"/>
            </a:pPr>
            <a:r>
              <a:rPr lang="pl" sz="1200">
                <a:solidFill>
                  <a:srgbClr val="161249"/>
                </a:solidFill>
              </a:rPr>
              <a:t>Url</a:t>
            </a:r>
            <a:endParaRPr sz="1200">
              <a:solidFill>
                <a:srgbClr val="161249"/>
              </a:solidFill>
            </a:endParaRPr>
          </a:p>
          <a:p>
            <a:pPr marL="0" lvl="0" indent="0" algn="l" rtl="0">
              <a:lnSpc>
                <a:spcPct val="100000"/>
              </a:lnSpc>
              <a:spcBef>
                <a:spcPts val="120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2" name="Google Shape;262;p10: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lvl="0" indent="0" algn="l" rtl="0">
              <a:lnSpc>
                <a:spcPct val="100000"/>
              </a:lnSpc>
              <a:spcBef>
                <a:spcPts val="0"/>
              </a:spcBef>
              <a:spcAft>
                <a:spcPts val="0"/>
              </a:spcAft>
              <a:buSzPts val="1100"/>
              <a:buNone/>
            </a:pPr>
            <a:r>
              <a:rPr lang="pl"/>
              <a:t>Miksi CTA:ta ei voi sijoittaa vain loppuun? Vaikka blogikirjoitus olisi kuinka hyvä, KOSKAAN 100 % lukijoista ei lue tekstiä loppuun asti. </a:t>
            </a:r>
            <a:endParaRPr/>
          </a:p>
        </p:txBody>
      </p:sp>
      <p:sp>
        <p:nvSpPr>
          <p:cNvPr id="263" name="Google Shape;263;p10: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pl" sz="1300" b="0" i="0" u="none" strike="noStrike" cap="none">
                <a:solidFill>
                  <a:srgbClr val="000000"/>
                </a:solidFill>
                <a:latin typeface="Arial"/>
                <a:ea typeface="Arial"/>
                <a:cs typeface="Arial"/>
                <a:sym typeface="Arial"/>
              </a:rPr>
              <a:t>13</a:t>
            </a:fld>
            <a:endParaRPr sz="13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20333c2f72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0" name="Google Shape;270;g20333c2f72d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l"/>
              <a:t>Opettajan kokemus: oppilaat sekoittavat joskus (usein) linkkejä ja CTA:ta. Vaikka aihe vaikuttaa hyvin yksinkertaiselta, on osoittautunut vaikeaksi korostaa tarpeeksi, kuinka tärkeää on käyttää selkeää CTA:ta. Ensimmäinen askel on, että he tunnistavat sellaisen.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6" name="Google Shape;276;p11: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lvl="0" indent="0" algn="l" rtl="0">
              <a:lnSpc>
                <a:spcPct val="100000"/>
              </a:lnSpc>
              <a:spcBef>
                <a:spcPts val="0"/>
              </a:spcBef>
              <a:spcAft>
                <a:spcPts val="0"/>
              </a:spcAft>
              <a:buSzPts val="1100"/>
              <a:buNone/>
            </a:pPr>
            <a:endParaRPr/>
          </a:p>
        </p:txBody>
      </p:sp>
      <p:sp>
        <p:nvSpPr>
          <p:cNvPr id="277" name="Google Shape;277;p11: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pl" sz="1300" b="0" i="0" u="none" strike="noStrike" cap="none">
                <a:solidFill>
                  <a:srgbClr val="000000"/>
                </a:solidFill>
                <a:latin typeface="Arial"/>
                <a:ea typeface="Arial"/>
                <a:cs typeface="Arial"/>
                <a:sym typeface="Arial"/>
              </a:rPr>
              <a:t>15</a:t>
            </a:fld>
            <a:endParaRPr sz="13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2: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3" name="Google Shape;28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13: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8" name="Google Shape;288;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4: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5" name="Google Shape;295;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p15: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1" name="Google Shape;301;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20344af7e89_0_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g20344af7e89_0_1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l"/>
              <a:t>Voit laittaa tähän mitä tahansa avainsanoja, oppilaiden ideat voivat olla heille mielenkiintoisempia.</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2" name="Google Shape;312;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l" sz="1200">
                <a:solidFill>
                  <a:schemeClr val="dk1"/>
                </a:solidFill>
                <a:highlight>
                  <a:srgbClr val="FFFFFF"/>
                </a:highlight>
              </a:rPr>
              <a:t>Otsikoilla on merkittävä rooli CTR:ssä (click through rate). Otsikolla on myös tärkeä rooli SEO:ssa (hakukoneoptimointi). Viisaasti muotoiltu blogikirjoituksen otsikko sisältää sellaisia elementtejä, jotka auttavat kirjoitustasi sijoittumaan korkeammalle hakukoneessa. Minkä tahansa blogipostauksen tai sivun otsikko on yhtä tärkeä kuin postauksen sisältö. </a:t>
            </a:r>
            <a:endParaRPr sz="1200">
              <a:solidFill>
                <a:schemeClr val="dk1"/>
              </a:solidFill>
              <a:highlight>
                <a:srgbClr val="FFFFFF"/>
              </a:highlight>
            </a:endParaRPr>
          </a:p>
          <a:p>
            <a:pPr marL="0" lvl="0" indent="0" algn="l" rtl="0">
              <a:lnSpc>
                <a:spcPct val="100000"/>
              </a:lnSpc>
              <a:spcBef>
                <a:spcPts val="0"/>
              </a:spcBef>
              <a:spcAft>
                <a:spcPts val="0"/>
              </a:spcAft>
              <a:buSzPts val="1100"/>
              <a:buNone/>
            </a:pPr>
            <a:endParaRPr sz="1200">
              <a:solidFill>
                <a:schemeClr val="dk1"/>
              </a:solidFill>
              <a:highlight>
                <a:srgbClr val="FFFFFF"/>
              </a:highlight>
            </a:endParaRPr>
          </a:p>
          <a:p>
            <a:pPr marL="0" lvl="0" indent="0" algn="just" rtl="0">
              <a:lnSpc>
                <a:spcPct val="115000"/>
              </a:lnSpc>
              <a:spcBef>
                <a:spcPts val="0"/>
              </a:spcBef>
              <a:spcAft>
                <a:spcPts val="0"/>
              </a:spcAft>
              <a:buClr>
                <a:schemeClr val="dk1"/>
              </a:buClr>
              <a:buSzPts val="1100"/>
              <a:buFont typeface="Arial"/>
              <a:buNone/>
            </a:pPr>
            <a:r>
              <a:rPr lang="pl" sz="1200">
                <a:solidFill>
                  <a:schemeClr val="dk1"/>
                </a:solidFill>
                <a:highlight>
                  <a:srgbClr val="FFFFFF"/>
                </a:highlight>
              </a:rPr>
              <a:t>itle blogiviestit/sivut näkyvät hakukoneiden tuloksissa. Ihmiset päättelevät yleensä otsikosta, mitä sen sisällä on, joten jos otsikko ei ole houkutteleva tai tarttuva, se ei tuo lukijoita postaukseen.</a:t>
            </a:r>
            <a:endParaRPr sz="1200">
              <a:solidFill>
                <a:schemeClr val="dk1"/>
              </a:solidFill>
              <a:highlight>
                <a:srgbClr val="FFFFFF"/>
              </a:highlight>
            </a:endParaRPr>
          </a:p>
          <a:p>
            <a:pPr marL="0" lvl="0" indent="0" algn="just" rtl="0">
              <a:lnSpc>
                <a:spcPct val="115000"/>
              </a:lnSpc>
              <a:spcBef>
                <a:spcPts val="600"/>
              </a:spcBef>
              <a:spcAft>
                <a:spcPts val="0"/>
              </a:spcAft>
              <a:buClr>
                <a:schemeClr val="dk1"/>
              </a:buClr>
              <a:buSzPts val="1100"/>
              <a:buFont typeface="Arial"/>
              <a:buNone/>
            </a:pPr>
            <a:r>
              <a:rPr lang="pl" sz="1200">
                <a:solidFill>
                  <a:schemeClr val="dk1"/>
                </a:solidFill>
                <a:highlight>
                  <a:srgbClr val="FFFFFF"/>
                </a:highlight>
              </a:rPr>
              <a:t>- Otsikot näkyvät linkeissä, ja kun otsikossa on sisältöön liittyvä avainsana, Google sijoittuu sen joukkoon, koska linkkien avainsanat ovat tärkeitä mille tahansa hakukoneelle.</a:t>
            </a:r>
            <a:endParaRPr sz="1200">
              <a:solidFill>
                <a:schemeClr val="dk1"/>
              </a:solidFill>
              <a:highlight>
                <a:srgbClr val="FFFFFF"/>
              </a:highlight>
            </a:endParaRPr>
          </a:p>
          <a:p>
            <a:pPr marL="0" lvl="0" indent="0" algn="just" rtl="0">
              <a:lnSpc>
                <a:spcPct val="115000"/>
              </a:lnSpc>
              <a:spcBef>
                <a:spcPts val="600"/>
              </a:spcBef>
              <a:spcAft>
                <a:spcPts val="0"/>
              </a:spcAft>
              <a:buSzPts val="1100"/>
              <a:buNone/>
            </a:pPr>
            <a:r>
              <a:rPr lang="pl" sz="1200">
                <a:solidFill>
                  <a:schemeClr val="dk1"/>
                </a:solidFill>
                <a:highlight>
                  <a:srgbClr val="FFFFFF"/>
                </a:highlight>
              </a:rPr>
              <a:t>- Otsikko on tärkein tekijä, joka houkuttelee lukijat lukemaan blogitekstisi.</a:t>
            </a:r>
            <a:endParaRPr sz="1200">
              <a:solidFill>
                <a:schemeClr val="dk1"/>
              </a:solidFill>
              <a:highlight>
                <a:srgbClr val="FFFFFF"/>
              </a:highlight>
            </a:endParaRPr>
          </a:p>
          <a:p>
            <a:pPr marL="0" lvl="0" indent="0" algn="just" rtl="0">
              <a:lnSpc>
                <a:spcPct val="115000"/>
              </a:lnSpc>
              <a:spcBef>
                <a:spcPts val="600"/>
              </a:spcBef>
              <a:spcAft>
                <a:spcPts val="0"/>
              </a:spcAft>
              <a:buSzPts val="1100"/>
              <a:buNone/>
            </a:pPr>
            <a:r>
              <a:rPr lang="pl" sz="1200" u="sng">
                <a:solidFill>
                  <a:schemeClr val="hlink"/>
                </a:solidFill>
                <a:highlight>
                  <a:srgbClr val="FFFFFF"/>
                </a:highlight>
                <a:hlinkClick r:id="rId3"/>
              </a:rPr>
              <a:t>https://literaryenglish.com/how-to-write-a-catchy-blog-post-title/</a:t>
            </a:r>
            <a:endParaRPr sz="1200">
              <a:solidFill>
                <a:schemeClr val="dk1"/>
              </a:solidFill>
              <a:highlight>
                <a:srgbClr val="FFFFFF"/>
              </a:highlight>
            </a:endParaRPr>
          </a:p>
          <a:p>
            <a:pPr marL="0" lvl="0" indent="0" algn="just" rtl="0">
              <a:lnSpc>
                <a:spcPct val="115000"/>
              </a:lnSpc>
              <a:spcBef>
                <a:spcPts val="600"/>
              </a:spcBef>
              <a:spcAft>
                <a:spcPts val="0"/>
              </a:spcAft>
              <a:buSzPts val="1100"/>
              <a:buNone/>
            </a:pPr>
            <a:r>
              <a:rPr lang="pl" sz="1200" u="sng">
                <a:solidFill>
                  <a:schemeClr val="hlink"/>
                </a:solidFill>
                <a:highlight>
                  <a:srgbClr val="FFFFFF"/>
                </a:highlight>
                <a:hlinkClick r:id="rId4"/>
              </a:rPr>
              <a:t>https://bloggingtips.com/post-title/</a:t>
            </a:r>
            <a:endParaRPr sz="1200">
              <a:solidFill>
                <a:schemeClr val="dk1"/>
              </a:solidFill>
              <a:highlight>
                <a:srgbClr val="FFFFFF"/>
              </a:highlight>
            </a:endParaRPr>
          </a:p>
          <a:p>
            <a:pPr marL="0" lvl="0" indent="0" algn="just" rtl="0">
              <a:lnSpc>
                <a:spcPct val="115000"/>
              </a:lnSpc>
              <a:spcBef>
                <a:spcPts val="600"/>
              </a:spcBef>
              <a:spcAft>
                <a:spcPts val="0"/>
              </a:spcAft>
              <a:buClr>
                <a:schemeClr val="dk1"/>
              </a:buClr>
              <a:buSzPts val="1100"/>
              <a:buFont typeface="Arial"/>
              <a:buNone/>
            </a:pPr>
            <a:endParaRPr sz="1200">
              <a:solidFill>
                <a:schemeClr val="dk1"/>
              </a:solidFill>
              <a:highlight>
                <a:srgbClr val="FFFFFF"/>
              </a:highlight>
            </a:endParaRPr>
          </a:p>
          <a:p>
            <a:pPr marL="0" lvl="0" indent="0" algn="l" rtl="0">
              <a:lnSpc>
                <a:spcPct val="100000"/>
              </a:lnSpc>
              <a:spcBef>
                <a:spcPts val="600"/>
              </a:spcBef>
              <a:spcAft>
                <a:spcPts val="0"/>
              </a:spcAft>
              <a:buSzPts val="1100"/>
              <a:buNone/>
            </a:pPr>
            <a:endParaRPr sz="1200">
              <a:solidFill>
                <a:schemeClr val="dk1"/>
              </a:solidFill>
              <a:highlight>
                <a:srgbClr val="FFFFFF"/>
              </a:highlight>
            </a:endParaRPr>
          </a:p>
          <a:p>
            <a:pPr marL="0" lvl="0" indent="0" algn="l" rtl="0">
              <a:lnSpc>
                <a:spcPct val="100000"/>
              </a:lnSpc>
              <a:spcBef>
                <a:spcPts val="0"/>
              </a:spcBef>
              <a:spcAft>
                <a:spcPts val="0"/>
              </a:spcAft>
              <a:buSzPts val="1100"/>
              <a:buNone/>
            </a:pPr>
            <a:endParaRPr sz="1200">
              <a:solidFill>
                <a:schemeClr val="dk1"/>
              </a:solidFill>
              <a:highlight>
                <a:srgbClr val="FFFFFF"/>
              </a:highlight>
            </a:endParaRPr>
          </a:p>
          <a:p>
            <a:pPr marL="0" lvl="0" indent="0" algn="l" rtl="0">
              <a:lnSpc>
                <a:spcPct val="100000"/>
              </a:lnSpc>
              <a:spcBef>
                <a:spcPts val="0"/>
              </a:spcBef>
              <a:spcAft>
                <a:spcPts val="0"/>
              </a:spcAft>
              <a:buSzPts val="1100"/>
              <a:buNone/>
            </a:pPr>
            <a:endParaRPr sz="1200">
              <a:solidFill>
                <a:schemeClr val="dk1"/>
              </a:solidFill>
              <a:highlight>
                <a:srgbClr val="FFFFFF"/>
              </a:highlight>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19" name="Google Shape;319;p1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320" name="Google Shape;320;p1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22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26" name="Google Shape;326;p1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327" name="Google Shape;327;p1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23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3" name="Google Shape;333;p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334" name="Google Shape;334;p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24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0" name="Google Shape;340;p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341" name="Google Shape;341;p2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25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7" name="Google Shape;347;p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348" name="Google Shape;348;p2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26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4" name="Google Shape;35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7"/>
        <p:cNvGrpSpPr/>
        <p:nvPr/>
      </p:nvGrpSpPr>
      <p:grpSpPr>
        <a:xfrm>
          <a:off x="0" y="0"/>
          <a:ext cx="0" cy="0"/>
          <a:chOff x="0" y="0"/>
          <a:chExt cx="0" cy="0"/>
        </a:xfrm>
      </p:grpSpPr>
      <p:sp>
        <p:nvSpPr>
          <p:cNvPr id="358" name="Google Shape;358;p23: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59" name="Google Shape;359;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p24: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l"/>
              <a:t>Huomio - Kiinnostus - Halu - Toiminta</a:t>
            </a:r>
            <a:endParaRPr/>
          </a:p>
        </p:txBody>
      </p:sp>
      <p:sp>
        <p:nvSpPr>
          <p:cNvPr id="366" name="Google Shape;366;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5: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2" name="Google Shape;372;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26: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9" name="Google Shape;379;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29: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96" name="Google Shape;396;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30: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3" name="Google Shape;403;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31: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9" name="Google Shape;409;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32: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5" name="Google Shape;415;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1" name="Google Shape;421;p3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422" name="Google Shape;422;p3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36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28: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35" name="Google Shape;435;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35: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l"/>
              <a:t>Joitakin opettajan muistiinpanoja näistä tärkeistä tosiasioista? Miten valita olennaisimmat seurattavaksi?</a:t>
            </a:r>
            <a:endParaRPr/>
          </a:p>
        </p:txBody>
      </p:sp>
      <p:sp>
        <p:nvSpPr>
          <p:cNvPr id="442" name="Google Shape;442;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0" name="Google Shape;450;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5" name="Google Shape;455;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9"/>
        <p:cNvGrpSpPr/>
        <p:nvPr/>
      </p:nvGrpSpPr>
      <p:grpSpPr>
        <a:xfrm>
          <a:off x="0" y="0"/>
          <a:ext cx="0" cy="0"/>
          <a:chOff x="0" y="0"/>
          <a:chExt cx="0" cy="0"/>
        </a:xfrm>
      </p:grpSpPr>
      <p:sp>
        <p:nvSpPr>
          <p:cNvPr id="460" name="Google Shape;460;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1" name="Google Shape;461;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g20344af7e89_0_12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7" name="Google Shape;467;g20344af7e89_0_12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l"/>
              <a:t>Voit laittaa tähän mitä tahansa avainsanoja, oppilaiden ideat voivat olla heille mielenkiintoisempia.</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4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4" name="Google Shape;474;p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79" name="Google Shape;479;p4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480" name="Google Shape;480;p4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45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7" name="Google Shape;487;p42: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488" name="Google Shape;488;p42: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46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2"/>
        <p:cNvGrpSpPr/>
        <p:nvPr/>
      </p:nvGrpSpPr>
      <p:grpSpPr>
        <a:xfrm>
          <a:off x="0" y="0"/>
          <a:ext cx="0" cy="0"/>
          <a:chOff x="0" y="0"/>
          <a:chExt cx="0" cy="0"/>
        </a:xfrm>
      </p:grpSpPr>
      <p:sp>
        <p:nvSpPr>
          <p:cNvPr id="493" name="Google Shape;493;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94" name="Google Shape;494;p43: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495" name="Google Shape;495;p43: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47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1" name="Google Shape;501;p4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502" name="Google Shape;502;p4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48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p4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08" name="Google Shape;508;p4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509" name="Google Shape;509;p4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49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p4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15" name="Google Shape;515;p4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516" name="Google Shape;516;p4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50</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4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2" name="Google Shape;522;p47: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523" name="Google Shape;523;p47: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51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p4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29" name="Google Shape;529;p48: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530" name="Google Shape;530;p48: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52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4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36" name="Google Shape;536;p4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537" name="Google Shape;537;p4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53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p5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43" name="Google Shape;543;p5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544" name="Google Shape;544;p5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54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p5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50" name="Google Shape;550;p5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551" name="Google Shape;551;p5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fld id="{00000000-1234-1234-1234-123412341234}" type="slidenum">
              <a:rPr lang="pl" sz="1400" b="0" i="0" u="none" strike="noStrike" cap="none">
                <a:solidFill>
                  <a:srgbClr val="000000"/>
                </a:solidFill>
                <a:latin typeface="Arial"/>
                <a:ea typeface="Arial"/>
                <a:cs typeface="Arial"/>
                <a:sym typeface="Arial"/>
              </a:rPr>
              <a:t>55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g279261e37ae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7" name="Google Shape;557;g279261e37ae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37"/>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37"/>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3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3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3" name="Google Shape;13;p3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37"/>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37"/>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37"/>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37"/>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8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8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81"/>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8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8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82"/>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82"/>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8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8" name="Google Shape;28;p8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8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8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8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8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82"/>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8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35"/>
        <p:cNvGrpSpPr/>
        <p:nvPr/>
      </p:nvGrpSpPr>
      <p:grpSpPr>
        <a:xfrm>
          <a:off x="0" y="0"/>
          <a:ext cx="0" cy="0"/>
          <a:chOff x="0" y="0"/>
          <a:chExt cx="0" cy="0"/>
        </a:xfrm>
      </p:grpSpPr>
      <p:sp>
        <p:nvSpPr>
          <p:cNvPr id="36" name="Google Shape;36;p83"/>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37" name="Google Shape;37;p8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8" name="Google Shape;38;p8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39"/>
        <p:cNvGrpSpPr/>
        <p:nvPr/>
      </p:nvGrpSpPr>
      <p:grpSpPr>
        <a:xfrm>
          <a:off x="0" y="0"/>
          <a:ext cx="0" cy="0"/>
          <a:chOff x="0" y="0"/>
          <a:chExt cx="0" cy="0"/>
        </a:xfrm>
      </p:grpSpPr>
      <p:pic>
        <p:nvPicPr>
          <p:cNvPr id="40" name="Google Shape;40;p8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1" name="Google Shape;41;p84"/>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84"/>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3" name="Google Shape;43;p8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 name="Google Shape;44;p8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45"/>
        <p:cNvGrpSpPr/>
        <p:nvPr/>
      </p:nvGrpSpPr>
      <p:grpSpPr>
        <a:xfrm>
          <a:off x="0" y="0"/>
          <a:ext cx="0" cy="0"/>
          <a:chOff x="0" y="0"/>
          <a:chExt cx="0" cy="0"/>
        </a:xfrm>
      </p:grpSpPr>
      <p:pic>
        <p:nvPicPr>
          <p:cNvPr id="46" name="Google Shape;46;p85"/>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47" name="Google Shape;47;p8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8" name="Google Shape;48;p8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9"/>
        <p:cNvGrpSpPr/>
        <p:nvPr/>
      </p:nvGrpSpPr>
      <p:grpSpPr>
        <a:xfrm>
          <a:off x="0" y="0"/>
          <a:ext cx="0" cy="0"/>
          <a:chOff x="0" y="0"/>
          <a:chExt cx="0" cy="0"/>
        </a:xfrm>
      </p:grpSpPr>
      <p:pic>
        <p:nvPicPr>
          <p:cNvPr id="50" name="Google Shape;50;p86"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51" name="Google Shape;51;p8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52" name="Google Shape;52;p8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86"/>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4" name="Google Shape;54;p8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5" name="Google Shape;55;p86"/>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6"/>
        <p:cNvGrpSpPr/>
        <p:nvPr/>
      </p:nvGrpSpPr>
      <p:grpSpPr>
        <a:xfrm>
          <a:off x="0" y="0"/>
          <a:ext cx="0" cy="0"/>
          <a:chOff x="0" y="0"/>
          <a:chExt cx="0" cy="0"/>
        </a:xfrm>
      </p:grpSpPr>
      <p:cxnSp>
        <p:nvCxnSpPr>
          <p:cNvPr id="57" name="Google Shape;57;p87"/>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8" name="Google Shape;58;p87"/>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9" name="Google Shape;59;p87"/>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0" name="Google Shape;60;p87"/>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61" name="Google Shape;61;p8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62" name="Google Shape;62;p8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3"/>
        <p:cNvGrpSpPr/>
        <p:nvPr/>
      </p:nvGrpSpPr>
      <p:grpSpPr>
        <a:xfrm>
          <a:off x="0" y="0"/>
          <a:ext cx="0" cy="0"/>
          <a:chOff x="0" y="0"/>
          <a:chExt cx="0" cy="0"/>
        </a:xfrm>
      </p:grpSpPr>
      <p:sp>
        <p:nvSpPr>
          <p:cNvPr id="64" name="Google Shape;64;p8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8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6" name="Google Shape;66;p8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7" name="Google Shape;67;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68" name="Google Shape;68;p8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69" name="Google Shape;69;p8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0" name="Google Shape;70;p8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1" name="Google Shape;71;p88"/>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2" name="Google Shape;72;p88"/>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3" name="Google Shape;73;p88"/>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4" name="Google Shape;74;p88"/>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5"/>
        <p:cNvGrpSpPr/>
        <p:nvPr/>
      </p:nvGrpSpPr>
      <p:grpSpPr>
        <a:xfrm>
          <a:off x="0" y="0"/>
          <a:ext cx="0" cy="0"/>
          <a:chOff x="0" y="0"/>
          <a:chExt cx="0" cy="0"/>
        </a:xfrm>
      </p:grpSpPr>
      <p:sp>
        <p:nvSpPr>
          <p:cNvPr id="76" name="Google Shape;76;p8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8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8" name="Google Shape;78;p8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9" name="Google Shape;79;p8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80" name="Google Shape;80;p89"/>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1" name="Google Shape;81;p8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2" name="Google Shape;82;p8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3" name="Google Shape;83;p8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4" name="Google Shape;84;p8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5" name="Google Shape;85;p89"/>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6" name="Google Shape;86;p89"/>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7"/>
        <p:cNvGrpSpPr/>
        <p:nvPr/>
      </p:nvGrpSpPr>
      <p:grpSpPr>
        <a:xfrm>
          <a:off x="0" y="0"/>
          <a:ext cx="0" cy="0"/>
          <a:chOff x="0" y="0"/>
          <a:chExt cx="0" cy="0"/>
        </a:xfrm>
      </p:grpSpPr>
      <p:sp>
        <p:nvSpPr>
          <p:cNvPr id="88" name="Google Shape;88;p9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9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0" name="Google Shape;90;p9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 name="Google Shape;91;p9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92" name="Google Shape;92;p90"/>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3" name="Google Shape;93;p9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4" name="Google Shape;94;p9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5" name="Google Shape;95;p9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6" name="Google Shape;96;p90"/>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7" name="Google Shape;97;p90"/>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98" name="Google Shape;98;p90"/>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99"/>
        <p:cNvGrpSpPr/>
        <p:nvPr/>
      </p:nvGrpSpPr>
      <p:grpSpPr>
        <a:xfrm>
          <a:off x="0" y="0"/>
          <a:ext cx="0" cy="0"/>
          <a:chOff x="0" y="0"/>
          <a:chExt cx="0" cy="0"/>
        </a:xfrm>
      </p:grpSpPr>
      <p:sp>
        <p:nvSpPr>
          <p:cNvPr id="100" name="Google Shape;100;p9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1" name="Google Shape;101;p9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2" name="Google Shape;102;p9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103" name="Google Shape;103;p9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4" name="Google Shape;104;p9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05" name="Google Shape;105;p9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6"/>
        <p:cNvGrpSpPr/>
        <p:nvPr/>
      </p:nvGrpSpPr>
      <p:grpSpPr>
        <a:xfrm>
          <a:off x="0" y="0"/>
          <a:ext cx="0" cy="0"/>
          <a:chOff x="0" y="0"/>
          <a:chExt cx="0" cy="0"/>
        </a:xfrm>
      </p:grpSpPr>
      <p:sp>
        <p:nvSpPr>
          <p:cNvPr id="107" name="Google Shape;107;p92"/>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8" name="Google Shape;108;p9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09" name="Google Shape;109;p92"/>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0" name="Google Shape;110;p92"/>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11" name="Google Shape;111;p9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2" name="Google Shape;112;p9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13"/>
        <p:cNvGrpSpPr/>
        <p:nvPr/>
      </p:nvGrpSpPr>
      <p:grpSpPr>
        <a:xfrm>
          <a:off x="0" y="0"/>
          <a:ext cx="0" cy="0"/>
          <a:chOff x="0" y="0"/>
          <a:chExt cx="0" cy="0"/>
        </a:xfrm>
      </p:grpSpPr>
      <p:pic>
        <p:nvPicPr>
          <p:cNvPr id="114" name="Google Shape;114;p93"/>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15" name="Google Shape;115;p93"/>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93"/>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7" name="Google Shape;117;p93"/>
          <p:cNvSpPr>
            <a:spLocks noGrp="1"/>
          </p:cNvSpPr>
          <p:nvPr>
            <p:ph type="pic" idx="2"/>
          </p:nvPr>
        </p:nvSpPr>
        <p:spPr>
          <a:xfrm>
            <a:off x="5572125" y="1"/>
            <a:ext cx="3571875" cy="5029199"/>
          </a:xfrm>
          <a:prstGeom prst="rect">
            <a:avLst/>
          </a:prstGeom>
          <a:solidFill>
            <a:srgbClr val="D3EEEF"/>
          </a:solidFill>
          <a:ln>
            <a:noFill/>
          </a:ln>
        </p:spPr>
      </p:sp>
      <p:pic>
        <p:nvPicPr>
          <p:cNvPr id="118" name="Google Shape;118;p9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9" name="Google Shape;119;p9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20"/>
        <p:cNvGrpSpPr/>
        <p:nvPr/>
      </p:nvGrpSpPr>
      <p:grpSpPr>
        <a:xfrm>
          <a:off x="0" y="0"/>
          <a:ext cx="0" cy="0"/>
          <a:chOff x="0" y="0"/>
          <a:chExt cx="0" cy="0"/>
        </a:xfrm>
      </p:grpSpPr>
      <p:sp>
        <p:nvSpPr>
          <p:cNvPr id="121" name="Google Shape;121;p94"/>
          <p:cNvSpPr>
            <a:spLocks noGrp="1"/>
          </p:cNvSpPr>
          <p:nvPr>
            <p:ph type="pic" idx="2"/>
          </p:nvPr>
        </p:nvSpPr>
        <p:spPr>
          <a:xfrm>
            <a:off x="0" y="1"/>
            <a:ext cx="9144000" cy="2571749"/>
          </a:xfrm>
          <a:prstGeom prst="rect">
            <a:avLst/>
          </a:prstGeom>
          <a:solidFill>
            <a:srgbClr val="D3EEEF"/>
          </a:solidFill>
          <a:ln>
            <a:noFill/>
          </a:ln>
        </p:spPr>
      </p:sp>
      <p:sp>
        <p:nvSpPr>
          <p:cNvPr id="122" name="Google Shape;122;p94"/>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94"/>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4" name="Google Shape;124;p9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25" name="Google Shape;125;p9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6" name="Google Shape;126;p9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27"/>
        <p:cNvGrpSpPr/>
        <p:nvPr/>
      </p:nvGrpSpPr>
      <p:grpSpPr>
        <a:xfrm>
          <a:off x="0" y="0"/>
          <a:ext cx="0" cy="0"/>
          <a:chOff x="0" y="0"/>
          <a:chExt cx="0" cy="0"/>
        </a:xfrm>
      </p:grpSpPr>
      <p:sp>
        <p:nvSpPr>
          <p:cNvPr id="128" name="Google Shape;128;p95"/>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29" name="Google Shape;129;p9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30" name="Google Shape;130;p9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31" name="Google Shape;131;p9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32" name="Google Shape;132;p95"/>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33" name="Google Shape;133;p95"/>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95"/>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35" name="Google Shape;135;p95"/>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6"/>
        <p:cNvGrpSpPr/>
        <p:nvPr/>
      </p:nvGrpSpPr>
      <p:grpSpPr>
        <a:xfrm>
          <a:off x="0" y="0"/>
          <a:ext cx="0" cy="0"/>
          <a:chOff x="0" y="0"/>
          <a:chExt cx="0" cy="0"/>
        </a:xfrm>
      </p:grpSpPr>
      <p:sp>
        <p:nvSpPr>
          <p:cNvPr id="137" name="Google Shape;137;p96"/>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38" name="Google Shape;138;p96"/>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9" name="Google Shape;139;p9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pl"/>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0"/>
        <p:cNvGrpSpPr/>
        <p:nvPr/>
      </p:nvGrpSpPr>
      <p:grpSpPr>
        <a:xfrm>
          <a:off x="0" y="0"/>
          <a:ext cx="0" cy="0"/>
          <a:chOff x="0" y="0"/>
          <a:chExt cx="0" cy="0"/>
        </a:xfrm>
      </p:grpSpPr>
      <p:sp>
        <p:nvSpPr>
          <p:cNvPr id="141" name="Google Shape;141;p9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pl"/>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42"/>
        <p:cNvGrpSpPr/>
        <p:nvPr/>
      </p:nvGrpSpPr>
      <p:grpSpPr>
        <a:xfrm>
          <a:off x="0" y="0"/>
          <a:ext cx="0" cy="0"/>
          <a:chOff x="0" y="0"/>
          <a:chExt cx="0" cy="0"/>
        </a:xfrm>
      </p:grpSpPr>
      <p:sp>
        <p:nvSpPr>
          <p:cNvPr id="143" name="Google Shape;143;p9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4" name="Google Shape;144;p9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5" name="Google Shape;145;p9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pl"/>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koko valkoinen">
  <p:cSld name="koko valkoinen">
    <p:spTree>
      <p:nvGrpSpPr>
        <p:cNvPr id="1" name="Shape 146"/>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kuva + sitaatti">
  <p:cSld name="kuva + sitaatti">
    <p:spTree>
      <p:nvGrpSpPr>
        <p:cNvPr id="1" name="Shape 147"/>
        <p:cNvGrpSpPr/>
        <p:nvPr/>
      </p:nvGrpSpPr>
      <p:grpSpPr>
        <a:xfrm>
          <a:off x="0" y="0"/>
          <a:ext cx="0" cy="0"/>
          <a:chOff x="0" y="0"/>
          <a:chExt cx="0" cy="0"/>
        </a:xfrm>
      </p:grpSpPr>
      <p:sp>
        <p:nvSpPr>
          <p:cNvPr id="148" name="Google Shape;148;p100"/>
          <p:cNvSpPr>
            <a:spLocks noGrp="1"/>
          </p:cNvSpPr>
          <p:nvPr>
            <p:ph type="pic" idx="2"/>
          </p:nvPr>
        </p:nvSpPr>
        <p:spPr>
          <a:xfrm>
            <a:off x="4572000" y="0"/>
            <a:ext cx="4572000" cy="5143500"/>
          </a:xfrm>
          <a:prstGeom prst="rect">
            <a:avLst/>
          </a:prstGeom>
          <a:noFill/>
          <a:ln>
            <a:noFill/>
          </a:ln>
        </p:spPr>
      </p:sp>
      <p:sp>
        <p:nvSpPr>
          <p:cNvPr id="149" name="Google Shape;149;p100"/>
          <p:cNvSpPr txBox="1">
            <a:spLocks noGrp="1"/>
          </p:cNvSpPr>
          <p:nvPr>
            <p:ph type="body" idx="1"/>
          </p:nvPr>
        </p:nvSpPr>
        <p:spPr>
          <a:xfrm>
            <a:off x="383722" y="1752575"/>
            <a:ext cx="3690300" cy="2239500"/>
          </a:xfrm>
          <a:prstGeom prst="rect">
            <a:avLst/>
          </a:prstGeom>
          <a:noFill/>
          <a:ln>
            <a:noFill/>
          </a:ln>
        </p:spPr>
        <p:txBody>
          <a:bodyPr spcFirstLastPara="1" wrap="square" lIns="0" tIns="0" rIns="0" bIns="0" anchor="t" anchorCtr="0">
            <a:noAutofit/>
          </a:bodyPr>
          <a:lstStyle>
            <a:lvl1pPr marL="457200" lvl="0" indent="-228600" algn="l">
              <a:lnSpc>
                <a:spcPct val="100000"/>
              </a:lnSpc>
              <a:spcBef>
                <a:spcPts val="0"/>
              </a:spcBef>
              <a:spcAft>
                <a:spcPts val="0"/>
              </a:spcAft>
              <a:buClr>
                <a:schemeClr val="accent2"/>
              </a:buClr>
              <a:buSzPts val="4100"/>
              <a:buNone/>
              <a:defRPr sz="4100" b="1">
                <a:solidFill>
                  <a:schemeClr val="accent2"/>
                </a:solidFill>
              </a:defRPr>
            </a:lvl1pPr>
            <a:lvl2pPr marL="914400" lvl="1" indent="-228600" algn="l">
              <a:lnSpc>
                <a:spcPct val="100000"/>
              </a:lnSpc>
              <a:spcBef>
                <a:spcPts val="1200"/>
              </a:spcBef>
              <a:spcAft>
                <a:spcPts val="0"/>
              </a:spcAft>
              <a:buClr>
                <a:schemeClr val="dk1"/>
              </a:buClr>
              <a:buSzPts val="1500"/>
              <a:buNone/>
              <a:defRPr/>
            </a:lvl2pPr>
            <a:lvl3pPr marL="1371600" lvl="2" indent="-228600" algn="l">
              <a:lnSpc>
                <a:spcPct val="100000"/>
              </a:lnSpc>
              <a:spcBef>
                <a:spcPts val="1200"/>
              </a:spcBef>
              <a:spcAft>
                <a:spcPts val="0"/>
              </a:spcAft>
              <a:buClr>
                <a:schemeClr val="dk1"/>
              </a:buClr>
              <a:buSzPts val="1500"/>
              <a:buNone/>
              <a:defRPr/>
            </a:lvl3pPr>
            <a:lvl4pPr marL="1828800" lvl="3" indent="-228600" algn="l">
              <a:lnSpc>
                <a:spcPct val="100000"/>
              </a:lnSpc>
              <a:spcBef>
                <a:spcPts val="1200"/>
              </a:spcBef>
              <a:spcAft>
                <a:spcPts val="0"/>
              </a:spcAft>
              <a:buClr>
                <a:schemeClr val="dk1"/>
              </a:buClr>
              <a:buSzPts val="1500"/>
              <a:buNone/>
              <a:defRPr/>
            </a:lvl4pPr>
            <a:lvl5pPr marL="2286000" lvl="4" indent="-228600" algn="l">
              <a:lnSpc>
                <a:spcPct val="100000"/>
              </a:lnSpc>
              <a:spcBef>
                <a:spcPts val="1200"/>
              </a:spcBef>
              <a:spcAft>
                <a:spcPts val="0"/>
              </a:spcAft>
              <a:buClr>
                <a:schemeClr val="dk1"/>
              </a:buClr>
              <a:buSzPts val="1500"/>
              <a:buNone/>
              <a:defRPr/>
            </a:lvl5pPr>
            <a:lvl6pPr marL="2743200" lvl="5" indent="-317500" algn="l">
              <a:lnSpc>
                <a:spcPct val="100000"/>
              </a:lnSpc>
              <a:spcBef>
                <a:spcPts val="1200"/>
              </a:spcBef>
              <a:spcAft>
                <a:spcPts val="0"/>
              </a:spcAft>
              <a:buClr>
                <a:schemeClr val="dk1"/>
              </a:buClr>
              <a:buSzPts val="1400"/>
              <a:buChar char="■"/>
              <a:defRPr/>
            </a:lvl6pPr>
            <a:lvl7pPr marL="3200400" lvl="6" indent="-317500" algn="l">
              <a:lnSpc>
                <a:spcPct val="100000"/>
              </a:lnSpc>
              <a:spcBef>
                <a:spcPts val="1200"/>
              </a:spcBef>
              <a:spcAft>
                <a:spcPts val="0"/>
              </a:spcAft>
              <a:buClr>
                <a:schemeClr val="dk1"/>
              </a:buClr>
              <a:buSzPts val="1400"/>
              <a:buChar char="●"/>
              <a:defRPr/>
            </a:lvl7pPr>
            <a:lvl8pPr marL="3657600" lvl="7" indent="-317500" algn="l">
              <a:lnSpc>
                <a:spcPct val="100000"/>
              </a:lnSpc>
              <a:spcBef>
                <a:spcPts val="1200"/>
              </a:spcBef>
              <a:spcAft>
                <a:spcPts val="0"/>
              </a:spcAft>
              <a:buClr>
                <a:schemeClr val="dk1"/>
              </a:buClr>
              <a:buSzPts val="1400"/>
              <a:buChar char="○"/>
              <a:defRPr/>
            </a:lvl8pPr>
            <a:lvl9pPr marL="4114800" lvl="8" indent="-317500" algn="l">
              <a:lnSpc>
                <a:spcPct val="100000"/>
              </a:lnSpc>
              <a:spcBef>
                <a:spcPts val="1200"/>
              </a:spcBef>
              <a:spcAft>
                <a:spcPts val="1200"/>
              </a:spcAft>
              <a:buClr>
                <a:schemeClr val="dk1"/>
              </a:buClr>
              <a:buSzPts val="1400"/>
              <a:buChar char="■"/>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0"/>
        <p:cNvGrpSpPr/>
        <p:nvPr/>
      </p:nvGrpSpPr>
      <p:grpSpPr>
        <a:xfrm>
          <a:off x="0" y="0"/>
          <a:ext cx="0" cy="0"/>
          <a:chOff x="0" y="0"/>
          <a:chExt cx="0" cy="0"/>
        </a:xfrm>
      </p:grpSpPr>
      <p:sp>
        <p:nvSpPr>
          <p:cNvPr id="151" name="Google Shape;151;p101"/>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2" name="Google Shape;152;p10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pl"/>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Esquema Personalizado">
  <p:cSld name="Esquema Personalizado">
    <p:spTree>
      <p:nvGrpSpPr>
        <p:cNvPr id="1" name="Shape 153"/>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34"/>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5.xml"/><Relationship Id="rId5" Type="http://schemas.openxmlformats.org/officeDocument/2006/relationships/image" Target="../media/image8.png"/><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hubspot.com/state-of-marketing" TargetMode="External"/><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1"/>
          <p:cNvSpPr txBox="1">
            <a:spLocks noGrp="1"/>
          </p:cNvSpPr>
          <p:nvPr>
            <p:ph type="ctrTitle"/>
          </p:nvPr>
        </p:nvSpPr>
        <p:spPr>
          <a:xfrm>
            <a:off x="268671" y="1603070"/>
            <a:ext cx="8426100" cy="1059900"/>
          </a:xfrm>
          <a:prstGeom prst="rect">
            <a:avLst/>
          </a:prstGeom>
          <a:noFill/>
          <a:ln>
            <a:noFill/>
          </a:ln>
        </p:spPr>
        <p:txBody>
          <a:bodyPr spcFirstLastPara="1" wrap="square" lIns="91425" tIns="45700" rIns="91425" bIns="0" anchor="t" anchorCtr="0">
            <a:noAutofit/>
          </a:bodyPr>
          <a:lstStyle/>
          <a:p>
            <a:pPr marL="0" lvl="0" indent="0" algn="ctr" rtl="0">
              <a:lnSpc>
                <a:spcPct val="90000"/>
              </a:lnSpc>
              <a:spcBef>
                <a:spcPts val="0"/>
              </a:spcBef>
              <a:spcAft>
                <a:spcPts val="0"/>
              </a:spcAft>
              <a:buClr>
                <a:schemeClr val="lt1"/>
              </a:buClr>
              <a:buSzPts val="7200"/>
              <a:buFont typeface="Arial"/>
              <a:buNone/>
            </a:pPr>
            <a:r>
              <a:rPr lang="pl" sz="6600"/>
              <a:t>Sisältömarkkinointi </a:t>
            </a:r>
            <a:br>
              <a:rPr lang="pl" sz="6600"/>
            </a:br>
            <a:br>
              <a:rPr lang="pl" sz="6600"/>
            </a:br>
            <a:endParaRPr sz="6600"/>
          </a:p>
        </p:txBody>
      </p:sp>
      <p:sp>
        <p:nvSpPr>
          <p:cNvPr id="159" name="Google Shape;159;p1"/>
          <p:cNvSpPr txBox="1"/>
          <p:nvPr/>
        </p:nvSpPr>
        <p:spPr>
          <a:xfrm>
            <a:off x="660547" y="2662975"/>
            <a:ext cx="2676000" cy="8310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800"/>
              <a:buFont typeface="Arial"/>
              <a:buNone/>
            </a:pPr>
            <a:r>
              <a:rPr lang="pl" sz="4800" b="1">
                <a:solidFill>
                  <a:srgbClr val="FFFFFF"/>
                </a:solidFill>
              </a:rPr>
              <a:t>2.</a:t>
            </a:r>
            <a:r>
              <a:rPr lang="pl" sz="4800" b="1" i="0" u="none" strike="noStrike" cap="none">
                <a:solidFill>
                  <a:srgbClr val="FFFFFF"/>
                </a:solidFill>
                <a:latin typeface="Arial"/>
                <a:ea typeface="Arial"/>
                <a:cs typeface="Arial"/>
                <a:sym typeface="Arial"/>
              </a:rPr>
              <a:t>Blogi</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
          <p:cNvSpPr txBox="1">
            <a:spLocks noGrp="1"/>
          </p:cNvSpPr>
          <p:nvPr>
            <p:ph type="title"/>
          </p:nvPr>
        </p:nvSpPr>
        <p:spPr>
          <a:xfrm>
            <a:off x="628650" y="371297"/>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sz="4000"/>
              <a:t>Oppimistavoitteet </a:t>
            </a:r>
            <a:br>
              <a:rPr lang="pl"/>
            </a:br>
            <a:endParaRPr/>
          </a:p>
        </p:txBody>
      </p:sp>
      <p:sp>
        <p:nvSpPr>
          <p:cNvPr id="165" name="Google Shape;165;p2"/>
          <p:cNvSpPr txBox="1">
            <a:spLocks noGrp="1"/>
          </p:cNvSpPr>
          <p:nvPr>
            <p:ph type="body" idx="1"/>
          </p:nvPr>
        </p:nvSpPr>
        <p:spPr>
          <a:xfrm>
            <a:off x="628650" y="907143"/>
            <a:ext cx="7886700" cy="3367974"/>
          </a:xfrm>
          <a:prstGeom prst="rect">
            <a:avLst/>
          </a:prstGeom>
          <a:noFill/>
          <a:ln>
            <a:noFill/>
          </a:ln>
        </p:spPr>
        <p:txBody>
          <a:bodyPr spcFirstLastPara="1" wrap="square" lIns="91425" tIns="45700" rIns="91425" bIns="45700" anchor="t" anchorCtr="0">
            <a:noAutofit/>
          </a:bodyPr>
          <a:lstStyle/>
          <a:p>
            <a:pPr marL="0" lvl="0" indent="0" algn="l" rtl="0">
              <a:lnSpc>
                <a:spcPct val="70000"/>
              </a:lnSpc>
              <a:spcBef>
                <a:spcPts val="0"/>
              </a:spcBef>
              <a:spcAft>
                <a:spcPts val="0"/>
              </a:spcAft>
              <a:buClr>
                <a:srgbClr val="161249"/>
              </a:buClr>
              <a:buSzPts val="1155"/>
              <a:buFont typeface="Arial"/>
              <a:buNone/>
            </a:pPr>
            <a:endParaRPr sz="1954"/>
          </a:p>
          <a:p>
            <a:pPr marL="0" lvl="0" indent="0" algn="l" rtl="0">
              <a:lnSpc>
                <a:spcPct val="70000"/>
              </a:lnSpc>
              <a:spcBef>
                <a:spcPts val="750"/>
              </a:spcBef>
              <a:spcAft>
                <a:spcPts val="0"/>
              </a:spcAft>
              <a:buClr>
                <a:srgbClr val="161249"/>
              </a:buClr>
              <a:buSzPts val="1155"/>
              <a:buFont typeface="Arial"/>
              <a:buNone/>
            </a:pPr>
            <a:r>
              <a:rPr lang="pl" sz="1954"/>
              <a:t>Edellytys opiskelijalle: Markkinoinnin perusteet, suositus.</a:t>
            </a:r>
            <a:endParaRPr sz="1954"/>
          </a:p>
          <a:p>
            <a:pPr marL="0" lvl="0" indent="0" algn="l" rtl="0">
              <a:lnSpc>
                <a:spcPct val="70000"/>
              </a:lnSpc>
              <a:spcBef>
                <a:spcPts val="750"/>
              </a:spcBef>
              <a:spcAft>
                <a:spcPts val="0"/>
              </a:spcAft>
              <a:buClr>
                <a:srgbClr val="161249"/>
              </a:buClr>
              <a:buSzPts val="1155"/>
              <a:buFont typeface="Arial"/>
              <a:buNone/>
            </a:pPr>
            <a:endParaRPr sz="1954"/>
          </a:p>
          <a:p>
            <a:pPr marL="0" lvl="0" indent="0" algn="l" rtl="0">
              <a:lnSpc>
                <a:spcPct val="70000"/>
              </a:lnSpc>
              <a:spcBef>
                <a:spcPts val="750"/>
              </a:spcBef>
              <a:spcAft>
                <a:spcPts val="0"/>
              </a:spcAft>
              <a:buClr>
                <a:srgbClr val="161249"/>
              </a:buClr>
              <a:buSzPts val="1155"/>
              <a:buFont typeface="Arial"/>
              <a:buNone/>
            </a:pPr>
            <a:r>
              <a:rPr lang="pl" sz="1954"/>
              <a:t>Opiskelija osaa/ymmärtää</a:t>
            </a:r>
            <a:endParaRPr sz="1954"/>
          </a:p>
          <a:p>
            <a:pPr marL="342900" lvl="0" indent="-318738" algn="l" rtl="0">
              <a:lnSpc>
                <a:spcPct val="70000"/>
              </a:lnSpc>
              <a:spcBef>
                <a:spcPts val="750"/>
              </a:spcBef>
              <a:spcAft>
                <a:spcPts val="0"/>
              </a:spcAft>
              <a:buClr>
                <a:srgbClr val="D12477"/>
              </a:buClr>
              <a:buSzPts val="2533"/>
              <a:buFont typeface="Arial"/>
              <a:buChar char="•"/>
            </a:pPr>
            <a:r>
              <a:rPr lang="pl" sz="1954"/>
              <a:t>Blogipostauksen hyödyt</a:t>
            </a:r>
            <a:endParaRPr sz="1954"/>
          </a:p>
          <a:p>
            <a:pPr marL="342900" lvl="0" indent="-318738" algn="l" rtl="0">
              <a:lnSpc>
                <a:spcPct val="70000"/>
              </a:lnSpc>
              <a:spcBef>
                <a:spcPts val="750"/>
              </a:spcBef>
              <a:spcAft>
                <a:spcPts val="0"/>
              </a:spcAft>
              <a:buClr>
                <a:srgbClr val="D12477"/>
              </a:buClr>
              <a:buSzPts val="2533"/>
              <a:buFont typeface="Arial"/>
              <a:buChar char="•"/>
            </a:pPr>
            <a:r>
              <a:rPr lang="pl" sz="1954"/>
              <a:t>Blogikirjoituksen hyvät käytännöt</a:t>
            </a:r>
            <a:endParaRPr sz="1954"/>
          </a:p>
          <a:p>
            <a:pPr marL="342900" lvl="0" indent="-318738" algn="l" rtl="0">
              <a:lnSpc>
                <a:spcPct val="70000"/>
              </a:lnSpc>
              <a:spcBef>
                <a:spcPts val="750"/>
              </a:spcBef>
              <a:spcAft>
                <a:spcPts val="0"/>
              </a:spcAft>
              <a:buClr>
                <a:srgbClr val="D12477"/>
              </a:buClr>
              <a:buSzPts val="2533"/>
              <a:buFont typeface="Arial"/>
              <a:buChar char="•"/>
            </a:pPr>
            <a:r>
              <a:rPr lang="pl" sz="1954"/>
              <a:t>Vaatimukset hyvän blogikirjoituksen otsikolle</a:t>
            </a:r>
            <a:endParaRPr sz="1954"/>
          </a:p>
          <a:p>
            <a:pPr marL="342900" lvl="0" indent="-318738" algn="l" rtl="0">
              <a:lnSpc>
                <a:spcPct val="70000"/>
              </a:lnSpc>
              <a:spcBef>
                <a:spcPts val="750"/>
              </a:spcBef>
              <a:spcAft>
                <a:spcPts val="0"/>
              </a:spcAft>
              <a:buClr>
                <a:srgbClr val="D12477"/>
              </a:buClr>
              <a:buSzPts val="2533"/>
              <a:buFont typeface="Arial"/>
              <a:buChar char="•"/>
            </a:pPr>
            <a:r>
              <a:rPr lang="pl" sz="1954"/>
              <a:t>Blogikirjoituksen luokittelu</a:t>
            </a:r>
            <a:endParaRPr sz="1954"/>
          </a:p>
          <a:p>
            <a:pPr marL="342900" lvl="0" indent="-318738" algn="l" rtl="0">
              <a:lnSpc>
                <a:spcPct val="70000"/>
              </a:lnSpc>
              <a:spcBef>
                <a:spcPts val="750"/>
              </a:spcBef>
              <a:spcAft>
                <a:spcPts val="0"/>
              </a:spcAft>
              <a:buClr>
                <a:srgbClr val="D12477"/>
              </a:buClr>
              <a:buSzPts val="2533"/>
              <a:buFont typeface="Arial"/>
              <a:buChar char="•"/>
            </a:pPr>
            <a:r>
              <a:rPr lang="pl" sz="1954"/>
              <a:t>Hyödyllisiä työkaluja</a:t>
            </a:r>
            <a:endParaRPr sz="1954"/>
          </a:p>
          <a:p>
            <a:pPr marL="342900" lvl="0" indent="-318738" algn="l" rtl="0">
              <a:lnSpc>
                <a:spcPct val="70000"/>
              </a:lnSpc>
              <a:spcBef>
                <a:spcPts val="750"/>
              </a:spcBef>
              <a:spcAft>
                <a:spcPts val="0"/>
              </a:spcAft>
              <a:buClr>
                <a:srgbClr val="D12477"/>
              </a:buClr>
              <a:buSzPts val="2533"/>
              <a:buFont typeface="Arial"/>
              <a:buChar char="•"/>
            </a:pPr>
            <a:r>
              <a:rPr lang="pl" sz="1954"/>
              <a:t>Blogipostauksen mittarit</a:t>
            </a:r>
            <a:endParaRPr sz="1954"/>
          </a:p>
          <a:p>
            <a:pPr marL="0" lvl="0" indent="0" algn="l" rtl="0">
              <a:lnSpc>
                <a:spcPct val="70000"/>
              </a:lnSpc>
              <a:spcBef>
                <a:spcPts val="750"/>
              </a:spcBef>
              <a:spcAft>
                <a:spcPts val="0"/>
              </a:spcAft>
              <a:buClr>
                <a:srgbClr val="161249"/>
              </a:buClr>
              <a:buSzPts val="1155"/>
              <a:buFont typeface="Arial"/>
              <a:buNone/>
            </a:pPr>
            <a:endParaRPr sz="1954"/>
          </a:p>
          <a:p>
            <a:pPr marL="0" lvl="0" indent="0" algn="l" rtl="0">
              <a:lnSpc>
                <a:spcPct val="70000"/>
              </a:lnSpc>
              <a:spcBef>
                <a:spcPts val="750"/>
              </a:spcBef>
              <a:spcAft>
                <a:spcPts val="0"/>
              </a:spcAft>
              <a:buClr>
                <a:srgbClr val="161249"/>
              </a:buClr>
              <a:buSzPts val="1155"/>
              <a:buFont typeface="Arial"/>
              <a:buNone/>
            </a:pPr>
            <a:endParaRPr sz="1954"/>
          </a:p>
          <a:p>
            <a:pPr marL="0" lvl="0" indent="0" algn="l" rtl="0">
              <a:lnSpc>
                <a:spcPct val="70000"/>
              </a:lnSpc>
              <a:spcBef>
                <a:spcPts val="750"/>
              </a:spcBef>
              <a:spcAft>
                <a:spcPts val="0"/>
              </a:spcAft>
              <a:buClr>
                <a:srgbClr val="161249"/>
              </a:buClr>
              <a:buSzPts val="1155"/>
              <a:buFont typeface="Arial"/>
              <a:buNone/>
            </a:pPr>
            <a:endParaRPr sz="1954"/>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g20344af7e89_0_5"/>
          <p:cNvSpPr txBox="1">
            <a:spLocks noGrp="1"/>
          </p:cNvSpPr>
          <p:nvPr>
            <p:ph type="title"/>
          </p:nvPr>
        </p:nvSpPr>
        <p:spPr>
          <a:xfrm>
            <a:off x="624296" y="1630586"/>
            <a:ext cx="2863200" cy="13836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pl"/>
              <a:t>Aiheet</a:t>
            </a:r>
            <a:endParaRPr/>
          </a:p>
        </p:txBody>
      </p:sp>
      <p:sp>
        <p:nvSpPr>
          <p:cNvPr id="171" name="Google Shape;171;g20344af7e89_0_5"/>
          <p:cNvSpPr txBox="1">
            <a:spLocks noGrp="1"/>
          </p:cNvSpPr>
          <p:nvPr>
            <p:ph type="body" idx="1"/>
          </p:nvPr>
        </p:nvSpPr>
        <p:spPr>
          <a:xfrm>
            <a:off x="3815766" y="397949"/>
            <a:ext cx="4879800" cy="3554779"/>
          </a:xfrm>
          <a:prstGeom prst="rect">
            <a:avLst/>
          </a:prstGeom>
          <a:noFill/>
          <a:ln>
            <a:noFill/>
          </a:ln>
        </p:spPr>
        <p:txBody>
          <a:bodyPr spcFirstLastPara="1" wrap="square" lIns="91425" tIns="45700" rIns="91425" bIns="45700" anchor="t" anchorCtr="0">
            <a:spAutoFit/>
          </a:bodyPr>
          <a:lstStyle/>
          <a:p>
            <a:pPr marL="385763" lvl="0" indent="-379413" algn="l" rtl="0">
              <a:lnSpc>
                <a:spcPct val="100000"/>
              </a:lnSpc>
              <a:spcBef>
                <a:spcPts val="0"/>
              </a:spcBef>
              <a:spcAft>
                <a:spcPts val="0"/>
              </a:spcAft>
              <a:buClr>
                <a:schemeClr val="lt1"/>
              </a:buClr>
              <a:buSzPts val="2300"/>
              <a:buFont typeface="Arial"/>
              <a:buChar char="•"/>
            </a:pPr>
            <a:r>
              <a:rPr lang="pl"/>
              <a:t>Mikä on blogikirjoitus?</a:t>
            </a:r>
            <a:endParaRPr sz="1400"/>
          </a:p>
          <a:p>
            <a:pPr marL="385763" lvl="0" indent="-379413" algn="l" rtl="0">
              <a:lnSpc>
                <a:spcPct val="100000"/>
              </a:lnSpc>
              <a:spcBef>
                <a:spcPts val="0"/>
              </a:spcBef>
              <a:spcAft>
                <a:spcPts val="0"/>
              </a:spcAft>
              <a:buClr>
                <a:schemeClr val="lt1"/>
              </a:buClr>
              <a:buSzPts val="2300"/>
              <a:buFont typeface="Arial"/>
              <a:buChar char="•"/>
            </a:pPr>
            <a:r>
              <a:rPr lang="pl"/>
              <a:t>Blogipostauksen hyödyt</a:t>
            </a:r>
            <a:endParaRPr sz="1400"/>
          </a:p>
          <a:p>
            <a:pPr marL="385763" lvl="0" indent="-379413" algn="l" rtl="0">
              <a:lnSpc>
                <a:spcPct val="100000"/>
              </a:lnSpc>
              <a:spcBef>
                <a:spcPts val="0"/>
              </a:spcBef>
              <a:spcAft>
                <a:spcPts val="0"/>
              </a:spcAft>
              <a:buClr>
                <a:schemeClr val="lt1"/>
              </a:buClr>
              <a:buSzPts val="2300"/>
              <a:buFont typeface="Arial"/>
              <a:buChar char="•"/>
            </a:pPr>
            <a:r>
              <a:rPr lang="pl"/>
              <a:t>Mitkä ovat tärkeimmät säännöt blogin sisällön luomisessa?</a:t>
            </a:r>
            <a:endParaRPr sz="1400"/>
          </a:p>
          <a:p>
            <a:pPr marL="385763" lvl="0" indent="-379413" algn="l" rtl="0">
              <a:lnSpc>
                <a:spcPct val="100000"/>
              </a:lnSpc>
              <a:spcBef>
                <a:spcPts val="0"/>
              </a:spcBef>
              <a:spcAft>
                <a:spcPts val="0"/>
              </a:spcAft>
              <a:buClr>
                <a:schemeClr val="lt1"/>
              </a:buClr>
              <a:buSzPts val="2300"/>
              <a:buFont typeface="Arial"/>
              <a:buChar char="•"/>
            </a:pPr>
            <a:r>
              <a:rPr lang="pl"/>
              <a:t>Blogipostauksen hyvät käytännöt</a:t>
            </a:r>
            <a:endParaRPr sz="1400"/>
          </a:p>
          <a:p>
            <a:pPr marL="385763" lvl="0" indent="-379413" algn="l" rtl="0">
              <a:lnSpc>
                <a:spcPct val="100000"/>
              </a:lnSpc>
              <a:spcBef>
                <a:spcPts val="0"/>
              </a:spcBef>
              <a:spcAft>
                <a:spcPts val="0"/>
              </a:spcAft>
              <a:buClr>
                <a:schemeClr val="lt1"/>
              </a:buClr>
              <a:buSzPts val="2300"/>
              <a:buFont typeface="Arial"/>
              <a:buChar char="•"/>
            </a:pPr>
            <a:r>
              <a:rPr lang="pl"/>
              <a:t>Hyvän otsikon vaatimukset</a:t>
            </a:r>
            <a:endParaRPr sz="1400"/>
          </a:p>
          <a:p>
            <a:pPr marL="385763" lvl="0" indent="-379413" algn="l" rtl="0">
              <a:lnSpc>
                <a:spcPct val="100000"/>
              </a:lnSpc>
              <a:spcBef>
                <a:spcPts val="0"/>
              </a:spcBef>
              <a:spcAft>
                <a:spcPts val="0"/>
              </a:spcAft>
              <a:buClr>
                <a:schemeClr val="lt1"/>
              </a:buClr>
              <a:buSzPts val="2300"/>
              <a:buFont typeface="Arial"/>
              <a:buChar char="•"/>
            </a:pPr>
            <a:r>
              <a:rPr lang="pl"/>
              <a:t>Blogin sisältötyypit</a:t>
            </a:r>
            <a:endParaRPr sz="1400"/>
          </a:p>
          <a:p>
            <a:pPr marL="385763" lvl="0" indent="-379413" algn="l" rtl="0">
              <a:lnSpc>
                <a:spcPct val="100000"/>
              </a:lnSpc>
              <a:spcBef>
                <a:spcPts val="0"/>
              </a:spcBef>
              <a:spcAft>
                <a:spcPts val="0"/>
              </a:spcAft>
              <a:buClr>
                <a:schemeClr val="lt1"/>
              </a:buClr>
              <a:buSzPts val="2300"/>
              <a:buFont typeface="Arial"/>
              <a:buChar char="•"/>
            </a:pPr>
            <a:r>
              <a:rPr lang="pl"/>
              <a:t>Miten AIDA-menetelmä auttaa blogin sisällön luomisessa?</a:t>
            </a:r>
            <a:endParaRPr sz="1400"/>
          </a:p>
          <a:p>
            <a:pPr marL="385762" lvl="0" indent="-379412" algn="l" rtl="0">
              <a:lnSpc>
                <a:spcPct val="100000"/>
              </a:lnSpc>
              <a:spcBef>
                <a:spcPts val="0"/>
              </a:spcBef>
              <a:spcAft>
                <a:spcPts val="0"/>
              </a:spcAft>
              <a:buClr>
                <a:schemeClr val="lt1"/>
              </a:buClr>
              <a:buSzPts val="2300"/>
              <a:buFont typeface="Arial"/>
              <a:buChar char="•"/>
            </a:pPr>
            <a:r>
              <a:rPr lang="pl"/>
              <a:t>Hyödyllisiä työkaluja</a:t>
            </a:r>
            <a:endParaRPr sz="1400"/>
          </a:p>
          <a:p>
            <a:pPr marL="385762" lvl="0" indent="-379412" algn="l" rtl="0">
              <a:lnSpc>
                <a:spcPct val="100000"/>
              </a:lnSpc>
              <a:spcBef>
                <a:spcPts val="0"/>
              </a:spcBef>
              <a:spcAft>
                <a:spcPts val="0"/>
              </a:spcAft>
              <a:buClr>
                <a:schemeClr val="lt1"/>
              </a:buClr>
              <a:buSzPts val="2300"/>
              <a:buFont typeface="Arial"/>
              <a:buChar char="•"/>
            </a:pPr>
            <a:r>
              <a:rPr lang="pl"/>
              <a:t>Miten saada liikennettä ja promota blogia</a:t>
            </a:r>
            <a:endParaRPr sz="1400"/>
          </a:p>
          <a:p>
            <a:pPr marL="385763" lvl="0" indent="-379413" algn="l" rtl="0">
              <a:lnSpc>
                <a:spcPct val="100000"/>
              </a:lnSpc>
              <a:spcBef>
                <a:spcPts val="0"/>
              </a:spcBef>
              <a:spcAft>
                <a:spcPts val="0"/>
              </a:spcAft>
              <a:buClr>
                <a:schemeClr val="lt1"/>
              </a:buClr>
              <a:buSzPts val="2300"/>
              <a:buFont typeface="Arial"/>
              <a:buChar char="•"/>
            </a:pPr>
            <a:r>
              <a:rPr lang="pl"/>
              <a:t>Mittarit</a:t>
            </a:r>
            <a:endParaRPr sz="1400"/>
          </a:p>
          <a:p>
            <a:pPr marL="385763" lvl="0" indent="-233363" algn="l" rtl="0">
              <a:lnSpc>
                <a:spcPct val="100000"/>
              </a:lnSpc>
              <a:spcBef>
                <a:spcPts val="0"/>
              </a:spcBef>
              <a:spcAft>
                <a:spcPts val="0"/>
              </a:spcAft>
              <a:buClr>
                <a:schemeClr val="lt1"/>
              </a:buClr>
              <a:buSzPts val="2400"/>
              <a:buFont typeface="Arial"/>
              <a:buNone/>
            </a:pPr>
            <a:endParaRPr/>
          </a:p>
          <a:p>
            <a:pPr marL="385763" lvl="0" indent="-379413" algn="l" rtl="0">
              <a:lnSpc>
                <a:spcPct val="100000"/>
              </a:lnSpc>
              <a:spcBef>
                <a:spcPts val="0"/>
              </a:spcBef>
              <a:spcAft>
                <a:spcPts val="0"/>
              </a:spcAft>
              <a:buClr>
                <a:schemeClr val="lt1"/>
              </a:buClr>
              <a:buSzPts val="2300"/>
              <a:buFont typeface="Arial"/>
              <a:buChar char="•"/>
            </a:pPr>
            <a:r>
              <a:rPr lang="pl"/>
              <a:t>Pro-vinkkejä ja hyödyllistä luettavaa</a:t>
            </a:r>
            <a:endParaRPr sz="1400"/>
          </a:p>
          <a:p>
            <a:pPr marL="385763" lvl="0" indent="-379413" algn="l" rtl="0">
              <a:lnSpc>
                <a:spcPct val="100000"/>
              </a:lnSpc>
              <a:spcBef>
                <a:spcPts val="0"/>
              </a:spcBef>
              <a:spcAft>
                <a:spcPts val="0"/>
              </a:spcAft>
              <a:buClr>
                <a:schemeClr val="lt1"/>
              </a:buClr>
              <a:buSzPts val="2300"/>
              <a:buFont typeface="Arial"/>
              <a:buChar char="•"/>
            </a:pPr>
            <a:r>
              <a:rPr lang="pl"/>
              <a:t>Tehtävät</a:t>
            </a:r>
            <a:endParaRPr sz="1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20344af7e89_0_94"/>
          <p:cNvSpPr txBox="1">
            <a:spLocks noGrp="1"/>
          </p:cNvSpPr>
          <p:nvPr>
            <p:ph type="body" idx="4294967295"/>
          </p:nvPr>
        </p:nvSpPr>
        <p:spPr>
          <a:xfrm>
            <a:off x="1489421" y="1545937"/>
            <a:ext cx="6275993" cy="3416300"/>
          </a:xfrm>
          <a:prstGeom prst="rect">
            <a:avLst/>
          </a:prstGeom>
          <a:noFill/>
          <a:ln>
            <a:noFill/>
          </a:ln>
        </p:spPr>
        <p:txBody>
          <a:bodyPr spcFirstLastPara="1" wrap="square" lIns="91425" tIns="91425" rIns="91425" bIns="91425" anchor="t" anchorCtr="0">
            <a:normAutofit/>
          </a:bodyPr>
          <a:lstStyle/>
          <a:p>
            <a:pPr marL="0" lvl="0" indent="0" algn="l" rtl="0">
              <a:lnSpc>
                <a:spcPct val="90000"/>
              </a:lnSpc>
              <a:spcBef>
                <a:spcPts val="0"/>
              </a:spcBef>
              <a:spcAft>
                <a:spcPts val="0"/>
              </a:spcAft>
              <a:buClr>
                <a:schemeClr val="lt1"/>
              </a:buClr>
              <a:buSzPts val="2100"/>
              <a:buNone/>
            </a:pPr>
            <a:r>
              <a:rPr lang="pl" i="1">
                <a:solidFill>
                  <a:schemeClr val="lt1"/>
                </a:solidFill>
              </a:rPr>
              <a:t>Blogikirjoitus on mikä tahansa artikkeli, uutinen tai opas, joka julkaistaan verkkosivuston blogiosiossa. Blogikirjoitus käsittelee yleensä tiettyä aihetta tai kyselyä, on luonteeltaan opettavainen, sisältää 600 - 2 000+ sanaa ja muita mediatyyppejä, kuten kuvia, videoita, infografiikkaa ja interaktiivisia kaavioita.</a:t>
            </a:r>
            <a:endParaRPr i="1">
              <a:solidFill>
                <a:schemeClr val="lt1"/>
              </a:solidFill>
            </a:endParaRPr>
          </a:p>
          <a:p>
            <a:pPr marL="457200" lvl="0" indent="-342900" algn="r" rtl="0">
              <a:lnSpc>
                <a:spcPct val="90000"/>
              </a:lnSpc>
              <a:spcBef>
                <a:spcPts val="0"/>
              </a:spcBef>
              <a:spcAft>
                <a:spcPts val="0"/>
              </a:spcAft>
              <a:buClr>
                <a:schemeClr val="lt1"/>
              </a:buClr>
              <a:buSzPts val="1800"/>
              <a:buChar char="-"/>
            </a:pPr>
            <a:r>
              <a:rPr lang="pl" i="1">
                <a:solidFill>
                  <a:schemeClr val="lt1"/>
                </a:solidFill>
              </a:rPr>
              <a:t>Hubspot</a:t>
            </a:r>
            <a:endParaRPr i="1">
              <a:solidFill>
                <a:schemeClr val="lt1"/>
              </a:solidFill>
            </a:endParaRPr>
          </a:p>
          <a:p>
            <a:pPr marL="0" lvl="0" indent="0" algn="l" rtl="0">
              <a:lnSpc>
                <a:spcPct val="90000"/>
              </a:lnSpc>
              <a:spcBef>
                <a:spcPts val="0"/>
              </a:spcBef>
              <a:spcAft>
                <a:spcPts val="0"/>
              </a:spcAft>
              <a:buClr>
                <a:srgbClr val="161249"/>
              </a:buClr>
              <a:buSzPts val="2100"/>
              <a:buNone/>
            </a:pPr>
            <a:endParaRPr i="1">
              <a:solidFill>
                <a:schemeClr val="lt1"/>
              </a:solidFill>
            </a:endParaRPr>
          </a:p>
        </p:txBody>
      </p:sp>
      <p:sp>
        <p:nvSpPr>
          <p:cNvPr id="177" name="Google Shape;177;g20344af7e89_0_94"/>
          <p:cNvSpPr txBox="1"/>
          <p:nvPr/>
        </p:nvSpPr>
        <p:spPr>
          <a:xfrm>
            <a:off x="1489421" y="430646"/>
            <a:ext cx="4188967" cy="58477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pl" sz="3200" b="1" i="0" u="none" strike="noStrike" cap="none">
                <a:solidFill>
                  <a:schemeClr val="lt1"/>
                </a:solidFill>
                <a:latin typeface="Arial"/>
                <a:ea typeface="Arial"/>
                <a:cs typeface="Arial"/>
                <a:sym typeface="Arial"/>
              </a:rPr>
              <a:t>Mikä on blogikirjoitus?</a:t>
            </a:r>
            <a:endParaRPr sz="3200" b="1" i="0" u="none" strike="noStrike" cap="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pic>
        <p:nvPicPr>
          <p:cNvPr id="183" name="Google Shape;183;p3" descr="Text, whiteboard&#10;&#10;Description automatically generated"/>
          <p:cNvPicPr preferRelativeResize="0"/>
          <p:nvPr/>
        </p:nvPicPr>
        <p:blipFill rotWithShape="1">
          <a:blip r:embed="rId3" cstate="screen">
            <a:alphaModFix/>
            <a:extLst>
              <a:ext uri="{28A0092B-C50C-407E-A947-70E740481C1C}">
                <a14:useLocalDpi xmlns:a14="http://schemas.microsoft.com/office/drawing/2010/main"/>
              </a:ext>
            </a:extLst>
          </a:blip>
          <a:srcRect l="-3" t="-5559" b="-1998"/>
          <a:stretch/>
        </p:blipFill>
        <p:spPr>
          <a:xfrm>
            <a:off x="5531837" y="1505978"/>
            <a:ext cx="3612164" cy="3585185"/>
          </a:xfrm>
          <a:prstGeom prst="rect">
            <a:avLst/>
          </a:prstGeom>
          <a:noFill/>
          <a:ln>
            <a:noFill/>
          </a:ln>
        </p:spPr>
      </p:pic>
      <p:pic>
        <p:nvPicPr>
          <p:cNvPr id="184" name="Google Shape;184;p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31836" y="0"/>
            <a:ext cx="3612164" cy="1776468"/>
          </a:xfrm>
          <a:prstGeom prst="rect">
            <a:avLst/>
          </a:prstGeom>
          <a:noFill/>
          <a:ln>
            <a:noFill/>
          </a:ln>
        </p:spPr>
      </p:pic>
      <p:sp>
        <p:nvSpPr>
          <p:cNvPr id="185" name="Google Shape;185;p3"/>
          <p:cNvSpPr txBox="1">
            <a:spLocks noGrp="1"/>
          </p:cNvSpPr>
          <p:nvPr>
            <p:ph type="title"/>
          </p:nvPr>
        </p:nvSpPr>
        <p:spPr>
          <a:xfrm>
            <a:off x="628648" y="888234"/>
            <a:ext cx="4067175"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Yksi ennen kaikkea - BLOGIN EDUT</a:t>
            </a:r>
            <a:br>
              <a:rPr lang="pl"/>
            </a:br>
            <a:endParaRPr/>
          </a:p>
        </p:txBody>
      </p:sp>
      <p:sp>
        <p:nvSpPr>
          <p:cNvPr id="186" name="Google Shape;186;p3"/>
          <p:cNvSpPr txBox="1">
            <a:spLocks noGrp="1"/>
          </p:cNvSpPr>
          <p:nvPr>
            <p:ph type="body" idx="1"/>
          </p:nvPr>
        </p:nvSpPr>
        <p:spPr>
          <a:xfrm>
            <a:off x="628649" y="1709620"/>
            <a:ext cx="4405200" cy="3177900"/>
          </a:xfrm>
          <a:prstGeom prst="rect">
            <a:avLst/>
          </a:prstGeom>
          <a:noFill/>
          <a:ln>
            <a:noFill/>
          </a:ln>
        </p:spPr>
        <p:txBody>
          <a:bodyPr spcFirstLastPara="1" wrap="square" lIns="91425" tIns="45700" rIns="91425" bIns="45700" anchor="t" anchorCtr="0">
            <a:noAutofit/>
          </a:bodyPr>
          <a:lstStyle/>
          <a:p>
            <a:pPr marL="285750" marR="0" lvl="0" indent="-273050" algn="l" rtl="0">
              <a:lnSpc>
                <a:spcPct val="100000"/>
              </a:lnSpc>
              <a:spcBef>
                <a:spcPts val="0"/>
              </a:spcBef>
              <a:spcAft>
                <a:spcPts val="0"/>
              </a:spcAft>
              <a:buClr>
                <a:srgbClr val="D12477"/>
              </a:buClr>
              <a:buSzPts val="2200"/>
              <a:buFont typeface="Arial"/>
              <a:buChar char="•"/>
            </a:pPr>
            <a:r>
              <a:rPr lang="pl" sz="1400" b="0" i="0" u="none" strike="noStrike" cap="none"/>
              <a:t>Googlen suosima </a:t>
            </a:r>
            <a:endParaRPr sz="1400"/>
          </a:p>
          <a:p>
            <a:pPr marL="285750" marR="0" lvl="0" indent="-273050" algn="l" rtl="0">
              <a:lnSpc>
                <a:spcPct val="100000"/>
              </a:lnSpc>
              <a:spcBef>
                <a:spcPts val="0"/>
              </a:spcBef>
              <a:spcAft>
                <a:spcPts val="0"/>
              </a:spcAft>
              <a:buClr>
                <a:srgbClr val="D12477"/>
              </a:buClr>
              <a:buSzPts val="2200"/>
              <a:buFont typeface="Arial"/>
              <a:buChar char="•"/>
            </a:pPr>
            <a:r>
              <a:rPr lang="pl" sz="1400" b="0" i="0" u="none" strike="noStrike" cap="none"/>
              <a:t>Blogeilla on verkkosisällöistä pisin käyttöikä. </a:t>
            </a:r>
            <a:endParaRPr sz="1400"/>
          </a:p>
          <a:p>
            <a:pPr marL="285750" marR="0" lvl="0" indent="-273050" algn="l" rtl="0">
              <a:lnSpc>
                <a:spcPct val="100000"/>
              </a:lnSpc>
              <a:spcBef>
                <a:spcPts val="0"/>
              </a:spcBef>
              <a:spcAft>
                <a:spcPts val="0"/>
              </a:spcAft>
              <a:buClr>
                <a:srgbClr val="D12477"/>
              </a:buClr>
              <a:buSzPts val="2200"/>
              <a:buFont typeface="Arial"/>
              <a:buChar char="•"/>
            </a:pPr>
            <a:r>
              <a:rPr lang="pl" sz="1400" b="0" i="0" u="none" strike="noStrike" cap="none"/>
              <a:t>Hyvä muoto avun ja neuvojen antamiseen </a:t>
            </a:r>
            <a:endParaRPr sz="1400"/>
          </a:p>
          <a:p>
            <a:pPr marL="285750" marR="0" lvl="0" indent="-273050" algn="l" rtl="0">
              <a:lnSpc>
                <a:spcPct val="100000"/>
              </a:lnSpc>
              <a:spcBef>
                <a:spcPts val="0"/>
              </a:spcBef>
              <a:spcAft>
                <a:spcPts val="0"/>
              </a:spcAft>
              <a:buClr>
                <a:srgbClr val="D12477"/>
              </a:buClr>
              <a:buSzPts val="2200"/>
              <a:buFont typeface="Arial"/>
              <a:buChar char="•"/>
            </a:pPr>
            <a:r>
              <a:rPr lang="pl" sz="1400" b="0" i="0" u="none" strike="noStrike" cap="none"/>
              <a:t>Hienoa myynnin kannalta: tukee ostopäätöstä ilman ”tuputtamista”, kävijän hakeutuessa itse sisällön pariin. </a:t>
            </a:r>
            <a:endParaRPr sz="1400"/>
          </a:p>
          <a:p>
            <a:pPr marL="285750" marR="0" lvl="0" indent="-273050" algn="l" rtl="0">
              <a:lnSpc>
                <a:spcPct val="100000"/>
              </a:lnSpc>
              <a:spcBef>
                <a:spcPts val="0"/>
              </a:spcBef>
              <a:spcAft>
                <a:spcPts val="0"/>
              </a:spcAft>
              <a:buClr>
                <a:srgbClr val="D12477"/>
              </a:buClr>
              <a:buSzPts val="2200"/>
              <a:buFont typeface="Arial"/>
              <a:buChar char="•"/>
            </a:pPr>
            <a:r>
              <a:rPr lang="pl" sz="1400" b="0" i="0" u="none" strike="noStrike" cap="none"/>
              <a:t>Löydettävyys Google-hauissa on ratkaisevan tärkeää - älä unohda SEO:ta!</a:t>
            </a:r>
            <a:endParaRPr sz="1400"/>
          </a:p>
          <a:p>
            <a:pPr marL="285750" marR="0" lvl="0" indent="-273050" algn="l" rtl="0">
              <a:lnSpc>
                <a:spcPct val="100000"/>
              </a:lnSpc>
              <a:spcBef>
                <a:spcPts val="0"/>
              </a:spcBef>
              <a:spcAft>
                <a:spcPts val="0"/>
              </a:spcAft>
              <a:buClr>
                <a:srgbClr val="D12477"/>
              </a:buClr>
              <a:buSzPts val="2200"/>
              <a:buFont typeface="Arial"/>
              <a:buChar char="•"/>
            </a:pPr>
            <a:r>
              <a:rPr lang="pl" sz="1400" b="0" i="0" u="none" strike="noStrike" cap="none"/>
              <a:t>Aina konversiotavoite - kävijä on ohjattava eteenpäin asiakaspolkua pitkin.</a:t>
            </a:r>
            <a:endParaRPr sz="1400"/>
          </a:p>
        </p:txBody>
      </p:sp>
      <p:pic>
        <p:nvPicPr>
          <p:cNvPr id="187" name="Google Shape;187;p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pic>
        <p:nvPicPr>
          <p:cNvPr id="192" name="Google Shape;192;p4" descr="Resultado de imagem para 20 8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11489" y="1588134"/>
            <a:ext cx="3891284" cy="2583028"/>
          </a:xfrm>
          <a:prstGeom prst="rect">
            <a:avLst/>
          </a:prstGeom>
          <a:noFill/>
          <a:ln>
            <a:noFill/>
          </a:ln>
        </p:spPr>
      </p:pic>
      <p:sp>
        <p:nvSpPr>
          <p:cNvPr id="193" name="Google Shape;193;p4"/>
          <p:cNvSpPr txBox="1">
            <a:spLocks noGrp="1"/>
          </p:cNvSpPr>
          <p:nvPr>
            <p:ph type="title"/>
          </p:nvPr>
        </p:nvSpPr>
        <p:spPr>
          <a:xfrm>
            <a:off x="628650" y="321253"/>
            <a:ext cx="7456095"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pl" sz="3600"/>
              <a:t>Avainsana asiakaskeskeisyys</a:t>
            </a:r>
            <a:br>
              <a:rPr lang="pl" sz="3600"/>
            </a:br>
            <a:endParaRPr sz="3600"/>
          </a:p>
        </p:txBody>
      </p:sp>
      <p:sp>
        <p:nvSpPr>
          <p:cNvPr id="194" name="Google Shape;194;p4"/>
          <p:cNvSpPr txBox="1">
            <a:spLocks noGrp="1"/>
          </p:cNvSpPr>
          <p:nvPr>
            <p:ph type="body" idx="1"/>
          </p:nvPr>
        </p:nvSpPr>
        <p:spPr>
          <a:xfrm>
            <a:off x="628650" y="1562383"/>
            <a:ext cx="4067175" cy="3400078"/>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rgbClr val="161249"/>
              </a:buClr>
              <a:buSzPts val="2100"/>
              <a:buNone/>
            </a:pPr>
            <a:endParaRPr/>
          </a:p>
          <a:p>
            <a:pPr marL="342900" lvl="0" indent="-342900" algn="l" rtl="0">
              <a:lnSpc>
                <a:spcPct val="100000"/>
              </a:lnSpc>
              <a:spcBef>
                <a:spcPts val="750"/>
              </a:spcBef>
              <a:spcAft>
                <a:spcPts val="0"/>
              </a:spcAft>
              <a:buClr>
                <a:srgbClr val="D12477"/>
              </a:buClr>
              <a:buSzPts val="3000"/>
              <a:buFont typeface="Arial"/>
              <a:buChar char="•"/>
            </a:pPr>
            <a:r>
              <a:rPr lang="pl" sz="2000"/>
              <a:t>80 % sisällöstä on liityttävä asiakkaita kiinnostaviin aiheisiin.</a:t>
            </a:r>
            <a:endParaRPr/>
          </a:p>
          <a:p>
            <a:pPr marL="342900" lvl="0" indent="-342900" algn="l" rtl="0">
              <a:lnSpc>
                <a:spcPct val="100000"/>
              </a:lnSpc>
              <a:spcBef>
                <a:spcPts val="750"/>
              </a:spcBef>
              <a:spcAft>
                <a:spcPts val="0"/>
              </a:spcAft>
              <a:buClr>
                <a:srgbClr val="D12477"/>
              </a:buClr>
              <a:buSzPts val="3000"/>
              <a:buFont typeface="Arial"/>
              <a:buChar char="•"/>
            </a:pPr>
            <a:r>
              <a:rPr lang="pl" sz="2000"/>
              <a:t>Vain 20 prosenttia pitäisi olla brändijulkaisuja</a:t>
            </a:r>
            <a:endParaRPr/>
          </a:p>
          <a:p>
            <a:pPr marL="0" lvl="0" indent="0" algn="l" rtl="0">
              <a:lnSpc>
                <a:spcPct val="90000"/>
              </a:lnSpc>
              <a:spcBef>
                <a:spcPts val="750"/>
              </a:spcBef>
              <a:spcAft>
                <a:spcPts val="0"/>
              </a:spcAft>
              <a:buClr>
                <a:srgbClr val="161249"/>
              </a:buClr>
              <a:buSzPts val="2100"/>
              <a:buNone/>
            </a:pPr>
            <a:endParaRPr/>
          </a:p>
        </p:txBody>
      </p:sp>
      <p:sp>
        <p:nvSpPr>
          <p:cNvPr id="195" name="Google Shape;195;p4"/>
          <p:cNvSpPr txBox="1"/>
          <p:nvPr/>
        </p:nvSpPr>
        <p:spPr>
          <a:xfrm>
            <a:off x="628650" y="880248"/>
            <a:ext cx="7974123"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61249"/>
              </a:buClr>
              <a:buSzPts val="2000"/>
              <a:buFont typeface="Arial"/>
              <a:buNone/>
            </a:pPr>
            <a:r>
              <a:rPr lang="pl" sz="2000" b="0" i="0" u="none" strike="noStrike" cap="none">
                <a:solidFill>
                  <a:srgbClr val="161249"/>
                </a:solidFill>
                <a:latin typeface="Arial"/>
                <a:ea typeface="Arial"/>
                <a:cs typeface="Arial"/>
                <a:sym typeface="Arial"/>
              </a:rPr>
              <a:t>Relevantti sisältö, joka auttaa ihmisiä ratkaisemaan ongelmiaan, tyydyttämään tarpeitaan tai toiveitaan.</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5"/>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rmAutofit/>
          </a:bodyPr>
          <a:lstStyle/>
          <a:p>
            <a:pPr marL="0" lvl="0" indent="0" algn="l" rtl="0">
              <a:lnSpc>
                <a:spcPct val="90000"/>
              </a:lnSpc>
              <a:spcBef>
                <a:spcPts val="0"/>
              </a:spcBef>
              <a:spcAft>
                <a:spcPts val="0"/>
              </a:spcAft>
              <a:buClr>
                <a:schemeClr val="dk1"/>
              </a:buClr>
              <a:buSzPts val="248"/>
              <a:buFont typeface="Arial"/>
              <a:buNone/>
            </a:pPr>
            <a:r>
              <a:rPr lang="pl" sz="2983" b="1"/>
              <a:t>Hyvät blogikäytännöt:</a:t>
            </a:r>
            <a:endParaRPr sz="2983" b="1"/>
          </a:p>
          <a:p>
            <a:pPr marL="0" lvl="0" indent="0" algn="l" rtl="0">
              <a:lnSpc>
                <a:spcPct val="100000"/>
              </a:lnSpc>
              <a:spcBef>
                <a:spcPts val="0"/>
              </a:spcBef>
              <a:spcAft>
                <a:spcPts val="0"/>
              </a:spcAft>
              <a:buClr>
                <a:schemeClr val="dk1"/>
              </a:buClr>
              <a:buSzPts val="3300"/>
              <a:buFont typeface="PT Sans"/>
              <a:buNone/>
            </a:pPr>
            <a:r>
              <a:rPr lang="pl"/>
              <a:t>1/4 Ennen kuin aloitat</a:t>
            </a:r>
            <a:endParaRPr/>
          </a:p>
        </p:txBody>
      </p:sp>
      <p:grpSp>
        <p:nvGrpSpPr>
          <p:cNvPr id="202" name="Google Shape;202;p5"/>
          <p:cNvGrpSpPr/>
          <p:nvPr/>
        </p:nvGrpSpPr>
        <p:grpSpPr>
          <a:xfrm>
            <a:off x="455752" y="1868547"/>
            <a:ext cx="8232509" cy="2210585"/>
            <a:chOff x="3361" y="829090"/>
            <a:chExt cx="10976679" cy="2947447"/>
          </a:xfrm>
        </p:grpSpPr>
        <p:sp>
          <p:nvSpPr>
            <p:cNvPr id="203" name="Google Shape;203;p5"/>
            <p:cNvSpPr/>
            <p:nvPr/>
          </p:nvSpPr>
          <p:spPr>
            <a:xfrm>
              <a:off x="3361" y="829090"/>
              <a:ext cx="849000" cy="849000"/>
            </a:xfrm>
            <a:prstGeom prst="rect">
              <a:avLst/>
            </a:prstGeom>
            <a:blipFill rotWithShape="1">
              <a:blip r:embed="rId3" cstate="screen">
                <a:alphaModFix/>
                <a:extLst>
                  <a:ext uri="{28A0092B-C50C-407E-A947-70E740481C1C}">
                    <a14:useLocalDpi xmlns:a14="http://schemas.microsoft.com/office/drawing/2010/main"/>
                  </a:ext>
                </a:extLst>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4" name="Google Shape;204;p5"/>
            <p:cNvSpPr/>
            <p:nvPr/>
          </p:nvSpPr>
          <p:spPr>
            <a:xfrm>
              <a:off x="3361" y="1804848"/>
              <a:ext cx="2425800" cy="84150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5" name="Google Shape;205;p5"/>
            <p:cNvSpPr txBox="1"/>
            <p:nvPr/>
          </p:nvSpPr>
          <p:spPr>
            <a:xfrm>
              <a:off x="3361" y="1804848"/>
              <a:ext cx="2425800" cy="841500"/>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100"/>
                <a:buFont typeface="PT Sans"/>
                <a:buNone/>
              </a:pPr>
              <a:r>
                <a:rPr lang="pl" sz="1200" b="1" i="0" u="none" strike="noStrike" cap="none">
                  <a:solidFill>
                    <a:srgbClr val="161249"/>
                  </a:solidFill>
                  <a:latin typeface="Arial"/>
                  <a:ea typeface="Arial"/>
                  <a:cs typeface="Arial"/>
                  <a:sym typeface="Arial"/>
                </a:rPr>
                <a:t>Kenelle kirjoitat? </a:t>
              </a:r>
              <a:endParaRPr sz="1200" b="0" i="0" u="none" strike="noStrike" cap="none">
                <a:solidFill>
                  <a:srgbClr val="161249"/>
                </a:solidFill>
                <a:latin typeface="Arial"/>
                <a:ea typeface="Arial"/>
                <a:cs typeface="Arial"/>
                <a:sym typeface="Arial"/>
              </a:endParaRPr>
            </a:p>
          </p:txBody>
        </p:sp>
        <p:sp>
          <p:nvSpPr>
            <p:cNvPr id="206" name="Google Shape;206;p5"/>
            <p:cNvSpPr/>
            <p:nvPr/>
          </p:nvSpPr>
          <p:spPr>
            <a:xfrm>
              <a:off x="3361" y="2705237"/>
              <a:ext cx="2425800" cy="107130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7" name="Google Shape;207;p5"/>
            <p:cNvSpPr txBox="1"/>
            <p:nvPr/>
          </p:nvSpPr>
          <p:spPr>
            <a:xfrm>
              <a:off x="3361" y="2705237"/>
              <a:ext cx="2425800" cy="1071300"/>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100"/>
                <a:buFont typeface="PT Sans"/>
                <a:buNone/>
              </a:pPr>
              <a:r>
                <a:rPr lang="pl" sz="1200" b="1" i="0" u="none" strike="noStrike" cap="none">
                  <a:solidFill>
                    <a:srgbClr val="161249"/>
                  </a:solidFill>
                  <a:latin typeface="Arial"/>
                  <a:ea typeface="Arial"/>
                  <a:cs typeface="Arial"/>
                  <a:sym typeface="Arial"/>
                </a:rPr>
                <a:t>Ostajapersoona</a:t>
              </a:r>
              <a:endParaRPr sz="1200" b="1" i="0" u="none" strike="noStrike" cap="none">
                <a:solidFill>
                  <a:srgbClr val="161249"/>
                </a:solidFill>
                <a:latin typeface="Arial"/>
                <a:ea typeface="Arial"/>
                <a:cs typeface="Arial"/>
                <a:sym typeface="Arial"/>
              </a:endParaRPr>
            </a:p>
          </p:txBody>
        </p:sp>
        <p:sp>
          <p:nvSpPr>
            <p:cNvPr id="208" name="Google Shape;208;p5"/>
            <p:cNvSpPr/>
            <p:nvPr/>
          </p:nvSpPr>
          <p:spPr>
            <a:xfrm>
              <a:off x="2853654" y="829090"/>
              <a:ext cx="849000" cy="849000"/>
            </a:xfrm>
            <a:prstGeom prst="rect">
              <a:avLst/>
            </a:prstGeom>
            <a:blipFill rotWithShape="1">
              <a:blip r:embed="rId4" cstate="screen">
                <a:alphaModFix/>
                <a:extLst>
                  <a:ext uri="{28A0092B-C50C-407E-A947-70E740481C1C}">
                    <a14:useLocalDpi xmlns:a14="http://schemas.microsoft.com/office/drawing/2010/main"/>
                  </a:ext>
                </a:extLst>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09" name="Google Shape;209;p5"/>
            <p:cNvSpPr/>
            <p:nvPr/>
          </p:nvSpPr>
          <p:spPr>
            <a:xfrm>
              <a:off x="2853654" y="1804848"/>
              <a:ext cx="2425800" cy="84150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0" name="Google Shape;210;p5"/>
            <p:cNvSpPr txBox="1"/>
            <p:nvPr/>
          </p:nvSpPr>
          <p:spPr>
            <a:xfrm>
              <a:off x="2853654" y="1804848"/>
              <a:ext cx="2425800" cy="841500"/>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100"/>
                <a:buFont typeface="PT Sans"/>
                <a:buNone/>
              </a:pPr>
              <a:r>
                <a:rPr lang="pl" sz="1200" b="1" i="0" u="none" strike="noStrike" cap="none">
                  <a:solidFill>
                    <a:srgbClr val="161249"/>
                  </a:solidFill>
                  <a:latin typeface="Arial"/>
                  <a:ea typeface="Arial"/>
                  <a:cs typeface="Arial"/>
                  <a:sym typeface="Arial"/>
                </a:rPr>
                <a:t>Mikä on tavoitteesi? Mikä on henkilösi kipupiste, johon blogikirjoituksesi pitäisi auttaa? Ja miten?</a:t>
              </a:r>
              <a:endParaRPr sz="1200" b="0" i="0" u="none" strike="noStrike" cap="none">
                <a:solidFill>
                  <a:srgbClr val="161249"/>
                </a:solidFill>
                <a:latin typeface="Arial"/>
                <a:ea typeface="Arial"/>
                <a:cs typeface="Arial"/>
                <a:sym typeface="Arial"/>
              </a:endParaRPr>
            </a:p>
          </p:txBody>
        </p:sp>
        <p:sp>
          <p:nvSpPr>
            <p:cNvPr id="211" name="Google Shape;211;p5"/>
            <p:cNvSpPr/>
            <p:nvPr/>
          </p:nvSpPr>
          <p:spPr>
            <a:xfrm>
              <a:off x="2853654" y="2705237"/>
              <a:ext cx="2425800" cy="107130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2" name="Google Shape;212;p5"/>
            <p:cNvSpPr/>
            <p:nvPr/>
          </p:nvSpPr>
          <p:spPr>
            <a:xfrm>
              <a:off x="5703947" y="829090"/>
              <a:ext cx="849000" cy="849000"/>
            </a:xfrm>
            <a:prstGeom prst="rect">
              <a:avLst/>
            </a:prstGeom>
            <a:blipFill rotWithShape="1">
              <a:blip r:embed="rId5" cstate="screen">
                <a:alphaModFix/>
                <a:extLst>
                  <a:ext uri="{28A0092B-C50C-407E-A947-70E740481C1C}">
                    <a14:useLocalDpi xmlns:a14="http://schemas.microsoft.com/office/drawing/2010/main"/>
                  </a:ext>
                </a:extLst>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3" name="Google Shape;213;p5"/>
            <p:cNvSpPr/>
            <p:nvPr/>
          </p:nvSpPr>
          <p:spPr>
            <a:xfrm>
              <a:off x="5703947" y="1804848"/>
              <a:ext cx="2425800" cy="84150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4" name="Google Shape;214;p5"/>
            <p:cNvSpPr txBox="1"/>
            <p:nvPr/>
          </p:nvSpPr>
          <p:spPr>
            <a:xfrm>
              <a:off x="5703947" y="1804848"/>
              <a:ext cx="2425800" cy="841500"/>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100"/>
                <a:buFont typeface="PT Sans"/>
                <a:buNone/>
              </a:pPr>
              <a:r>
                <a:rPr lang="pl" sz="1200" b="1" i="0" u="none" strike="noStrike" cap="none">
                  <a:solidFill>
                    <a:srgbClr val="161249"/>
                  </a:solidFill>
                  <a:latin typeface="Arial"/>
                  <a:ea typeface="Arial"/>
                  <a:cs typeface="Arial"/>
                  <a:sym typeface="Arial"/>
                </a:rPr>
                <a:t>Mikä on tavoiteltava konversio?</a:t>
              </a:r>
              <a:endParaRPr sz="1200" b="0" i="0" u="none" strike="noStrike" cap="none">
                <a:solidFill>
                  <a:srgbClr val="161249"/>
                </a:solidFill>
                <a:latin typeface="Arial"/>
                <a:ea typeface="Arial"/>
                <a:cs typeface="Arial"/>
                <a:sym typeface="Arial"/>
              </a:endParaRPr>
            </a:p>
          </p:txBody>
        </p:sp>
        <p:sp>
          <p:nvSpPr>
            <p:cNvPr id="215" name="Google Shape;215;p5"/>
            <p:cNvSpPr/>
            <p:nvPr/>
          </p:nvSpPr>
          <p:spPr>
            <a:xfrm>
              <a:off x="5703947" y="2705237"/>
              <a:ext cx="2425800" cy="107130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6" name="Google Shape;216;p5"/>
            <p:cNvSpPr txBox="1"/>
            <p:nvPr/>
          </p:nvSpPr>
          <p:spPr>
            <a:xfrm>
              <a:off x="5703947" y="2705237"/>
              <a:ext cx="2425800" cy="1071300"/>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900"/>
                <a:buFont typeface="PT Sans"/>
                <a:buNone/>
              </a:pPr>
              <a:r>
                <a:rPr lang="pl" sz="1200" b="0" i="0" u="none" strike="noStrike" cap="none">
                  <a:solidFill>
                    <a:srgbClr val="161249"/>
                  </a:solidFill>
                  <a:latin typeface="Arial"/>
                  <a:ea typeface="Arial"/>
                  <a:cs typeface="Arial"/>
                  <a:sym typeface="Arial"/>
                </a:rPr>
                <a:t>Konversio = toiminta, jonka haluat lukijan tekevän luettuaan blogitekstisi. Konversio vie hänet asiakaspolun varrella seuraavaan vaiheeseen - kohti lopullista päätöstä (~ostoa).</a:t>
              </a:r>
              <a:endParaRPr sz="1200" b="0" i="0" u="none" strike="noStrike" cap="none">
                <a:solidFill>
                  <a:srgbClr val="161249"/>
                </a:solidFill>
                <a:latin typeface="Arial"/>
                <a:ea typeface="Arial"/>
                <a:cs typeface="Arial"/>
                <a:sym typeface="Arial"/>
              </a:endParaRPr>
            </a:p>
          </p:txBody>
        </p:sp>
        <p:sp>
          <p:nvSpPr>
            <p:cNvPr id="217" name="Google Shape;217;p5"/>
            <p:cNvSpPr/>
            <p:nvPr/>
          </p:nvSpPr>
          <p:spPr>
            <a:xfrm>
              <a:off x="8554240" y="829090"/>
              <a:ext cx="849000" cy="849000"/>
            </a:xfrm>
            <a:prstGeom prst="rect">
              <a:avLst/>
            </a:prstGeom>
            <a:blipFill rotWithShape="1">
              <a:blip r:embed="rId6" cstate="screen">
                <a:alphaModFix/>
                <a:extLst>
                  <a:ext uri="{28A0092B-C50C-407E-A947-70E740481C1C}">
                    <a14:useLocalDpi xmlns:a14="http://schemas.microsoft.com/office/drawing/2010/main"/>
                  </a:ext>
                </a:extLst>
              </a:blip>
              <a:stretch>
                <a:fillRect/>
              </a:stretch>
            </a:blip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8" name="Google Shape;218;p5"/>
            <p:cNvSpPr/>
            <p:nvPr/>
          </p:nvSpPr>
          <p:spPr>
            <a:xfrm>
              <a:off x="8554240" y="1804848"/>
              <a:ext cx="2425800" cy="84150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9" name="Google Shape;219;p5"/>
            <p:cNvSpPr txBox="1"/>
            <p:nvPr/>
          </p:nvSpPr>
          <p:spPr>
            <a:xfrm>
              <a:off x="8554240" y="1804848"/>
              <a:ext cx="2425800" cy="841500"/>
            </a:xfrm>
            <a:prstGeom prst="rect">
              <a:avLst/>
            </a:prstGeom>
            <a:noFill/>
            <a:ln>
              <a:noFill/>
            </a:ln>
          </p:spPr>
          <p:txBody>
            <a:bodyPr spcFirstLastPara="1" wrap="square" lIns="0" tIns="0" rIns="0" bIns="0" anchor="t" anchorCtr="0">
              <a:noAutofit/>
            </a:bodyPr>
            <a:lstStyle/>
            <a:p>
              <a:pPr marL="0" marR="0" lvl="0" indent="0" algn="l" rtl="0">
                <a:lnSpc>
                  <a:spcPct val="90000"/>
                </a:lnSpc>
                <a:spcBef>
                  <a:spcPts val="0"/>
                </a:spcBef>
                <a:spcAft>
                  <a:spcPts val="0"/>
                </a:spcAft>
                <a:buClr>
                  <a:schemeClr val="dk1"/>
                </a:buClr>
                <a:buSzPts val="1100"/>
                <a:buFont typeface="PT Sans"/>
                <a:buNone/>
              </a:pPr>
              <a:r>
                <a:rPr lang="pl" sz="1200" b="1" i="0" u="none" strike="noStrike" cap="none">
                  <a:solidFill>
                    <a:srgbClr val="161249"/>
                  </a:solidFill>
                  <a:latin typeface="Arial"/>
                  <a:ea typeface="Arial"/>
                  <a:cs typeface="Arial"/>
                  <a:sym typeface="Arial"/>
                </a:rPr>
                <a:t>Sitoudu säännölliseen  kirjoittamiseen. Kuten hakukoneoptimoinnissa, tuloksia voidaan saavuttaa vain johdonmukaisella bloggaamisella.</a:t>
              </a:r>
              <a:endParaRPr sz="1200" b="0" i="0" u="none" strike="noStrike" cap="none">
                <a:solidFill>
                  <a:srgbClr val="161249"/>
                </a:solidFill>
                <a:latin typeface="Arial"/>
                <a:ea typeface="Arial"/>
                <a:cs typeface="Arial"/>
                <a:sym typeface="Arial"/>
              </a:endParaRPr>
            </a:p>
          </p:txBody>
        </p:sp>
        <p:sp>
          <p:nvSpPr>
            <p:cNvPr id="220" name="Google Shape;220;p5"/>
            <p:cNvSpPr/>
            <p:nvPr/>
          </p:nvSpPr>
          <p:spPr>
            <a:xfrm>
              <a:off x="8554240" y="2705237"/>
              <a:ext cx="2425800" cy="1071300"/>
            </a:xfrm>
            <a:prstGeom prst="rect">
              <a:avLst/>
            </a:prstGeom>
            <a:noFill/>
            <a:ln>
              <a:noFill/>
            </a:ln>
          </p:spPr>
          <p:txBody>
            <a:bodyPr spcFirstLastPara="1" wrap="square" lIns="68575" tIns="68575" rIns="68575" bIns="6857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6"/>
          <p:cNvSpPr txBox="1">
            <a:spLocks noGrp="1"/>
          </p:cNvSpPr>
          <p:nvPr>
            <p:ph type="title" idx="4294967295"/>
          </p:nvPr>
        </p:nvSpPr>
        <p:spPr>
          <a:xfrm>
            <a:off x="622300" y="263525"/>
            <a:ext cx="8521700" cy="5715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990"/>
              <a:buFont typeface="Arial"/>
              <a:buNone/>
            </a:pPr>
            <a:r>
              <a:rPr lang="pl" sz="3060" b="1"/>
              <a:t>Tunne yleisösi!</a:t>
            </a:r>
            <a:endParaRPr sz="3330" b="1"/>
          </a:p>
          <a:p>
            <a:pPr marL="0" lvl="0" indent="0" algn="l" rtl="0">
              <a:lnSpc>
                <a:spcPct val="100000"/>
              </a:lnSpc>
              <a:spcBef>
                <a:spcPts val="0"/>
              </a:spcBef>
              <a:spcAft>
                <a:spcPts val="0"/>
              </a:spcAft>
              <a:buClr>
                <a:srgbClr val="161249"/>
              </a:buClr>
              <a:buSzPts val="990"/>
              <a:buFont typeface="Arial"/>
              <a:buNone/>
            </a:pPr>
            <a:endParaRPr sz="3420" b="1"/>
          </a:p>
        </p:txBody>
      </p:sp>
      <p:sp>
        <p:nvSpPr>
          <p:cNvPr id="226" name="Google Shape;226;p6"/>
          <p:cNvSpPr txBox="1">
            <a:spLocks noGrp="1"/>
          </p:cNvSpPr>
          <p:nvPr>
            <p:ph type="body" idx="4294967295"/>
          </p:nvPr>
        </p:nvSpPr>
        <p:spPr>
          <a:xfrm>
            <a:off x="622300" y="1053802"/>
            <a:ext cx="6869113" cy="34163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Clr>
                <a:schemeClr val="dk1"/>
              </a:buClr>
              <a:buSzPts val="1100"/>
              <a:buFont typeface="Arial"/>
              <a:buNone/>
            </a:pPr>
            <a:r>
              <a:rPr lang="pl" sz="1800" b="1">
                <a:solidFill>
                  <a:schemeClr val="accent2"/>
                </a:solidFill>
              </a:rPr>
              <a:t>Kysy itseltäsi nämä kysymykset ennen sisällön laatimista:</a:t>
            </a:r>
            <a:endParaRPr sz="1800" b="1">
              <a:solidFill>
                <a:schemeClr val="accent2"/>
              </a:solidFill>
            </a:endParaRPr>
          </a:p>
          <a:p>
            <a:pPr marL="457200" lvl="0" indent="-317500" algn="l" rtl="0">
              <a:lnSpc>
                <a:spcPct val="115000"/>
              </a:lnSpc>
              <a:spcBef>
                <a:spcPts val="0"/>
              </a:spcBef>
              <a:spcAft>
                <a:spcPts val="0"/>
              </a:spcAft>
              <a:buClr>
                <a:srgbClr val="D12477"/>
              </a:buClr>
              <a:buSzPts val="1400"/>
              <a:buFont typeface="Trebuchet MS"/>
              <a:buChar char="●"/>
            </a:pPr>
            <a:r>
              <a:rPr lang="pl" sz="1400"/>
              <a:t>Kuka on ensisijainen yleisöni?</a:t>
            </a:r>
            <a:endParaRPr sz="1400"/>
          </a:p>
          <a:p>
            <a:pPr marL="457200" lvl="0" indent="-317500" algn="l" rtl="0">
              <a:lnSpc>
                <a:spcPct val="115000"/>
              </a:lnSpc>
              <a:spcBef>
                <a:spcPts val="0"/>
              </a:spcBef>
              <a:spcAft>
                <a:spcPts val="0"/>
              </a:spcAft>
              <a:buClr>
                <a:srgbClr val="D12477"/>
              </a:buClr>
              <a:buSzPts val="1400"/>
              <a:buFont typeface="Trebuchet MS"/>
              <a:buChar char="●"/>
            </a:pPr>
            <a:r>
              <a:rPr lang="pl" sz="1400"/>
              <a:t>Entä toissijainen yleisö, joka voi vaikuttaa ensisijaiseen yleisööni ja antaa sille tietoa?</a:t>
            </a:r>
            <a:endParaRPr sz="1400"/>
          </a:p>
          <a:p>
            <a:pPr marL="457200" lvl="0" indent="-317500" algn="l" rtl="0">
              <a:lnSpc>
                <a:spcPct val="115000"/>
              </a:lnSpc>
              <a:spcBef>
                <a:spcPts val="0"/>
              </a:spcBef>
              <a:spcAft>
                <a:spcPts val="0"/>
              </a:spcAft>
              <a:buClr>
                <a:srgbClr val="D12477"/>
              </a:buClr>
              <a:buSzPts val="1400"/>
              <a:buFont typeface="Trebuchet MS"/>
              <a:buChar char="●"/>
            </a:pPr>
            <a:r>
              <a:rPr lang="pl" sz="1400"/>
              <a:t>Miten he löytävät sivustoni verkossa?</a:t>
            </a:r>
            <a:endParaRPr sz="1400"/>
          </a:p>
          <a:p>
            <a:pPr marL="457200" lvl="0" indent="-317500" algn="l" rtl="0">
              <a:lnSpc>
                <a:spcPct val="115000"/>
              </a:lnSpc>
              <a:spcBef>
                <a:spcPts val="0"/>
              </a:spcBef>
              <a:spcAft>
                <a:spcPts val="0"/>
              </a:spcAft>
              <a:buClr>
                <a:srgbClr val="D12477"/>
              </a:buClr>
              <a:buSzPts val="1400"/>
              <a:buFont typeface="Trebuchet MS"/>
              <a:buChar char="●"/>
            </a:pPr>
            <a:r>
              <a:rPr lang="pl" sz="1400"/>
              <a:t>Yleisö löytää verkkosisältöä monien eri kanavien kautta - sosiaalisen median jakamisen, muiden verkkosivustojen linkkien, sähköpostin jakamisen ja hakukoneiden tulosten kautta.</a:t>
            </a:r>
            <a:endParaRPr sz="1400"/>
          </a:p>
          <a:p>
            <a:pPr marL="0" lvl="0" indent="0" algn="l" rtl="0">
              <a:lnSpc>
                <a:spcPct val="115000"/>
              </a:lnSpc>
              <a:spcBef>
                <a:spcPts val="0"/>
              </a:spcBef>
              <a:spcAft>
                <a:spcPts val="0"/>
              </a:spcAft>
              <a:buClr>
                <a:srgbClr val="161249"/>
              </a:buClr>
              <a:buSzPts val="1800"/>
              <a:buNone/>
            </a:pPr>
            <a:endParaRPr sz="1400"/>
          </a:p>
          <a:p>
            <a:pPr marL="0" lvl="0" indent="0" algn="l" rtl="0">
              <a:lnSpc>
                <a:spcPct val="115000"/>
              </a:lnSpc>
              <a:spcBef>
                <a:spcPts val="0"/>
              </a:spcBef>
              <a:spcAft>
                <a:spcPts val="0"/>
              </a:spcAft>
              <a:buClr>
                <a:srgbClr val="161249"/>
              </a:buClr>
              <a:buSzPts val="1800"/>
              <a:buNone/>
            </a:pPr>
            <a:r>
              <a:rPr lang="pl" sz="1400"/>
              <a:t>Ajattele yleisöäsi uudelleen: mitä hakusanoja he kirjoittaisivat Googleen?</a:t>
            </a:r>
            <a:endParaRPr sz="1400"/>
          </a:p>
          <a:p>
            <a:pPr marL="0" lvl="0" indent="0" algn="l" rtl="0">
              <a:lnSpc>
                <a:spcPct val="115000"/>
              </a:lnSpc>
              <a:spcBef>
                <a:spcPts val="0"/>
              </a:spcBef>
              <a:spcAft>
                <a:spcPts val="0"/>
              </a:spcAft>
              <a:buClr>
                <a:schemeClr val="dk1"/>
              </a:buClr>
              <a:buSzPts val="1100"/>
              <a:buFont typeface="Arial"/>
              <a:buNone/>
            </a:pPr>
            <a:endParaRPr sz="1400"/>
          </a:p>
          <a:p>
            <a:pPr marL="0" lvl="0" indent="0" algn="l" rtl="0">
              <a:lnSpc>
                <a:spcPct val="100000"/>
              </a:lnSpc>
              <a:spcBef>
                <a:spcPts val="0"/>
              </a:spcBef>
              <a:spcAft>
                <a:spcPts val="0"/>
              </a:spcAft>
              <a:buClr>
                <a:schemeClr val="dk1"/>
              </a:buClr>
              <a:buSzPts val="1100"/>
              <a:buFont typeface="Arial"/>
              <a:buNone/>
            </a:pPr>
            <a:endParaRPr sz="1500"/>
          </a:p>
          <a:p>
            <a:pPr marL="0" lvl="0" indent="0" algn="l" rtl="0">
              <a:lnSpc>
                <a:spcPct val="115000"/>
              </a:lnSpc>
              <a:spcBef>
                <a:spcPts val="1200"/>
              </a:spcBef>
              <a:spcAft>
                <a:spcPts val="1200"/>
              </a:spcAft>
              <a:buClr>
                <a:srgbClr val="161249"/>
              </a:buClr>
              <a:buSzPts val="1800"/>
              <a:buNone/>
            </a:pPr>
            <a:endParaRPr/>
          </a:p>
        </p:txBody>
      </p:sp>
      <p:sp>
        <p:nvSpPr>
          <p:cNvPr id="227" name="Google Shape;227;p6"/>
          <p:cNvSpPr txBox="1"/>
          <p:nvPr/>
        </p:nvSpPr>
        <p:spPr>
          <a:xfrm>
            <a:off x="4278525" y="3498138"/>
            <a:ext cx="3000000" cy="1143600"/>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15000"/>
              </a:lnSpc>
              <a:spcBef>
                <a:spcPts val="0"/>
              </a:spcBef>
              <a:spcAft>
                <a:spcPts val="0"/>
              </a:spcAft>
              <a:buClr>
                <a:srgbClr val="000000"/>
              </a:buClr>
              <a:buSzPts val="1400"/>
              <a:buFont typeface="Arial"/>
              <a:buNone/>
            </a:pPr>
            <a:r>
              <a:rPr lang="pl" sz="1400" b="0" i="0" u="none" strike="noStrike" cap="none">
                <a:solidFill>
                  <a:srgbClr val="161249"/>
                </a:solidFill>
                <a:latin typeface="Arial"/>
                <a:ea typeface="Arial"/>
                <a:cs typeface="Arial"/>
                <a:sym typeface="Arial"/>
              </a:rPr>
              <a:t>Muista sisällyttää nämä termit </a:t>
            </a:r>
            <a:r>
              <a:rPr lang="pl" sz="1400" b="1" i="0" u="none" strike="noStrike" cap="none">
                <a:solidFill>
                  <a:schemeClr val="accent2"/>
                </a:solidFill>
                <a:latin typeface="Arial"/>
                <a:ea typeface="Arial"/>
                <a:cs typeface="Arial"/>
                <a:sym typeface="Arial"/>
              </a:rPr>
              <a:t>otsikoihin ja väliotsikoihin, </a:t>
            </a:r>
            <a:r>
              <a:rPr lang="pl" sz="1400" b="0" i="0" u="none" strike="noStrike" cap="none">
                <a:solidFill>
                  <a:srgbClr val="161249"/>
                </a:solidFill>
                <a:latin typeface="Arial"/>
                <a:ea typeface="Arial"/>
                <a:cs typeface="Arial"/>
                <a:sym typeface="Arial"/>
              </a:rPr>
              <a:t>käytä niissä avainsanaa.</a:t>
            </a:r>
            <a:endParaRPr sz="1400" b="0" i="0" u="none" strike="noStrike" cap="none">
              <a:solidFill>
                <a:srgbClr val="161249"/>
              </a:solidFill>
              <a:latin typeface="Arial"/>
              <a:ea typeface="Arial"/>
              <a:cs typeface="Arial"/>
              <a:sym typeface="Arial"/>
            </a:endParaRPr>
          </a:p>
        </p:txBody>
      </p:sp>
      <p:pic>
        <p:nvPicPr>
          <p:cNvPr id="228" name="Google Shape;228;p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210875" y="3615468"/>
            <a:ext cx="2676524" cy="12946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7"/>
          <p:cNvSpPr txBox="1">
            <a:spLocks noGrp="1"/>
          </p:cNvSpPr>
          <p:nvPr>
            <p:ph type="title"/>
          </p:nvPr>
        </p:nvSpPr>
        <p:spPr>
          <a:xfrm>
            <a:off x="307881" y="176779"/>
            <a:ext cx="8651152"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pl" sz="2800" b="1"/>
              <a:t>Hyvät blogikäytännöt: </a:t>
            </a:r>
            <a:r>
              <a:rPr lang="pl" sz="2800"/>
              <a:t>2/4 Tarpeeksi sanoja + muu sisällöllön optimointi</a:t>
            </a:r>
            <a:br>
              <a:rPr lang="pl"/>
            </a:br>
            <a:endParaRPr>
              <a:solidFill>
                <a:srgbClr val="FF0000"/>
              </a:solidFill>
            </a:endParaRPr>
          </a:p>
        </p:txBody>
      </p:sp>
      <p:sp>
        <p:nvSpPr>
          <p:cNvPr id="235" name="Google Shape;235;p7"/>
          <p:cNvSpPr txBox="1">
            <a:spLocks noGrp="1"/>
          </p:cNvSpPr>
          <p:nvPr>
            <p:ph type="body" idx="1"/>
          </p:nvPr>
        </p:nvSpPr>
        <p:spPr>
          <a:xfrm>
            <a:off x="424876" y="988758"/>
            <a:ext cx="8186014" cy="2240756"/>
          </a:xfrm>
          <a:prstGeom prst="rect">
            <a:avLst/>
          </a:prstGeom>
          <a:noFill/>
          <a:ln>
            <a:noFill/>
          </a:ln>
        </p:spPr>
        <p:txBody>
          <a:bodyPr spcFirstLastPara="1" wrap="square" lIns="0" tIns="0" rIns="0" bIns="0" anchor="t" anchorCtr="0">
            <a:noAutofit/>
          </a:bodyPr>
          <a:lstStyle/>
          <a:p>
            <a:pPr marL="254000" lvl="0" indent="-247650" algn="l" rtl="0">
              <a:lnSpc>
                <a:spcPct val="100000"/>
              </a:lnSpc>
              <a:spcBef>
                <a:spcPts val="0"/>
              </a:spcBef>
              <a:spcAft>
                <a:spcPts val="0"/>
              </a:spcAft>
              <a:buClr>
                <a:srgbClr val="D12477"/>
              </a:buClr>
              <a:buSzPts val="2000"/>
              <a:buFont typeface="Arial"/>
              <a:buChar char="•"/>
            </a:pPr>
            <a:r>
              <a:rPr lang="pl" sz="1300"/>
              <a:t>Blogikirjoituksen on oltava riittävän pitkä, vähintään 300 sanaa. Miksi? Alle 300 sanaa pidetään liian kevyenä, jotta se voisi tuoda lukijalle arvoa (Googlen mukaan).</a:t>
            </a:r>
            <a:endParaRPr sz="1300"/>
          </a:p>
          <a:p>
            <a:pPr marL="254000" lvl="0" indent="-247650" algn="l" rtl="0">
              <a:lnSpc>
                <a:spcPct val="100000"/>
              </a:lnSpc>
              <a:spcBef>
                <a:spcPts val="0"/>
              </a:spcBef>
              <a:spcAft>
                <a:spcPts val="0"/>
              </a:spcAft>
              <a:buClr>
                <a:srgbClr val="D12477"/>
              </a:buClr>
              <a:buSzPts val="2000"/>
              <a:buFont typeface="Arial"/>
              <a:buChar char="•"/>
            </a:pPr>
            <a:r>
              <a:rPr lang="pl" sz="1300"/>
              <a:t>Mutta muistakaa: laatu on tärkeämpää kuin määrä! Jos sisältösi ei tuota lisäarvoa lukijoille tai jos se on laadultaan huonoa, se ei nouse korkealle hakukoneiden tuloksissa.</a:t>
            </a:r>
            <a:endParaRPr sz="1300"/>
          </a:p>
          <a:p>
            <a:pPr marL="254000" lvl="0" indent="-165100" algn="l" rtl="0">
              <a:lnSpc>
                <a:spcPct val="100000"/>
              </a:lnSpc>
              <a:spcBef>
                <a:spcPts val="0"/>
              </a:spcBef>
              <a:spcAft>
                <a:spcPts val="0"/>
              </a:spcAft>
              <a:buClr>
                <a:schemeClr val="dk1"/>
              </a:buClr>
              <a:buSzPts val="1400"/>
              <a:buFont typeface="Arial"/>
              <a:buNone/>
            </a:pPr>
            <a:endParaRPr sz="1300"/>
          </a:p>
          <a:p>
            <a:pPr marL="0" lvl="0" indent="0" algn="l" rtl="0">
              <a:lnSpc>
                <a:spcPct val="100000"/>
              </a:lnSpc>
              <a:spcBef>
                <a:spcPts val="0"/>
              </a:spcBef>
              <a:spcAft>
                <a:spcPts val="0"/>
              </a:spcAft>
              <a:buClr>
                <a:schemeClr val="dk1"/>
              </a:buClr>
              <a:buSzPts val="1400"/>
              <a:buNone/>
            </a:pPr>
            <a:r>
              <a:rPr lang="pl" sz="1300"/>
              <a:t>Muista myös muut SEO-vaatimukset:</a:t>
            </a:r>
            <a:endParaRPr sz="1300"/>
          </a:p>
          <a:p>
            <a:pPr marL="254000" lvl="0" indent="-247650" algn="l" rtl="0">
              <a:lnSpc>
                <a:spcPct val="100000"/>
              </a:lnSpc>
              <a:spcBef>
                <a:spcPts val="0"/>
              </a:spcBef>
              <a:spcAft>
                <a:spcPts val="0"/>
              </a:spcAft>
              <a:buClr>
                <a:srgbClr val="D12477"/>
              </a:buClr>
              <a:buSzPts val="2000"/>
              <a:buFont typeface="Arial"/>
              <a:buChar char="•"/>
            </a:pPr>
            <a:r>
              <a:rPr lang="pl" sz="1300"/>
              <a:t>Mitkä ovat avainsanasi? = </a:t>
            </a:r>
            <a:br>
              <a:rPr lang="pl" sz="1300"/>
            </a:br>
            <a:r>
              <a:rPr lang="pl" sz="1300"/>
              <a:t>millä avainsanoilla haluat tulla löydetyksi?</a:t>
            </a:r>
            <a:endParaRPr sz="1300"/>
          </a:p>
          <a:p>
            <a:pPr marL="254000" lvl="0" indent="-247650" algn="l" rtl="0">
              <a:lnSpc>
                <a:spcPct val="100000"/>
              </a:lnSpc>
              <a:spcBef>
                <a:spcPts val="0"/>
              </a:spcBef>
              <a:spcAft>
                <a:spcPts val="0"/>
              </a:spcAft>
              <a:buClr>
                <a:srgbClr val="D12477"/>
              </a:buClr>
              <a:buSzPts val="2000"/>
              <a:buFont typeface="Arial"/>
              <a:buChar char="•"/>
            </a:pPr>
            <a:r>
              <a:rPr lang="pl" sz="1300"/>
              <a:t>Avainsanojen ihanteellinen määrä: 5</a:t>
            </a:r>
            <a:br>
              <a:rPr lang="pl" sz="1300"/>
            </a:br>
            <a:r>
              <a:rPr lang="pl" sz="1300"/>
              <a:t>Käytä sekä pitkiä että lyhyitä avainsanoja</a:t>
            </a:r>
            <a:endParaRPr sz="1300"/>
          </a:p>
          <a:p>
            <a:pPr marL="254000" lvl="0" indent="-247650" algn="l" rtl="0">
              <a:lnSpc>
                <a:spcPct val="100000"/>
              </a:lnSpc>
              <a:spcBef>
                <a:spcPts val="0"/>
              </a:spcBef>
              <a:spcAft>
                <a:spcPts val="0"/>
              </a:spcAft>
              <a:buClr>
                <a:srgbClr val="D12477"/>
              </a:buClr>
              <a:buSzPts val="2000"/>
              <a:buFont typeface="Arial"/>
              <a:buChar char="•"/>
            </a:pPr>
            <a:r>
              <a:rPr lang="pl" sz="1300"/>
              <a:t>Sisällytä avainsanat: </a:t>
            </a:r>
            <a:endParaRPr sz="1300"/>
          </a:p>
          <a:p>
            <a:pPr marL="558800" lvl="1" indent="-203200" algn="l" rtl="0">
              <a:lnSpc>
                <a:spcPct val="100000"/>
              </a:lnSpc>
              <a:spcBef>
                <a:spcPts val="0"/>
              </a:spcBef>
              <a:spcAft>
                <a:spcPts val="0"/>
              </a:spcAft>
              <a:buClr>
                <a:srgbClr val="D12477"/>
              </a:buClr>
              <a:buSzPts val="1200"/>
              <a:buFont typeface="Noto Sans Symbols"/>
              <a:buChar char="✔"/>
            </a:pPr>
            <a:r>
              <a:rPr lang="pl" sz="1200"/>
              <a:t>Otsikko</a:t>
            </a:r>
            <a:endParaRPr sz="1200"/>
          </a:p>
          <a:p>
            <a:pPr marL="558800" lvl="1" indent="-203200" algn="l" rtl="0">
              <a:lnSpc>
                <a:spcPct val="100000"/>
              </a:lnSpc>
              <a:spcBef>
                <a:spcPts val="0"/>
              </a:spcBef>
              <a:spcAft>
                <a:spcPts val="0"/>
              </a:spcAft>
              <a:buClr>
                <a:srgbClr val="D12477"/>
              </a:buClr>
              <a:buSzPts val="1200"/>
              <a:buFont typeface="Noto Sans Symbols"/>
              <a:buChar char="✔"/>
            </a:pPr>
            <a:r>
              <a:rPr lang="pl" sz="1200"/>
              <a:t>Otsikkotunniste (title tag)</a:t>
            </a:r>
            <a:endParaRPr sz="1200"/>
          </a:p>
          <a:p>
            <a:pPr marL="558800" lvl="1" indent="-203200" algn="l" rtl="0">
              <a:lnSpc>
                <a:spcPct val="100000"/>
              </a:lnSpc>
              <a:spcBef>
                <a:spcPts val="0"/>
              </a:spcBef>
              <a:spcAft>
                <a:spcPts val="0"/>
              </a:spcAft>
              <a:buClr>
                <a:srgbClr val="D12477"/>
              </a:buClr>
              <a:buSzPts val="1200"/>
              <a:buFont typeface="Noto Sans Symbols"/>
              <a:buChar char="✔"/>
            </a:pPr>
            <a:r>
              <a:rPr lang="pl" sz="1200"/>
              <a:t>Metakuvaus (meta description)</a:t>
            </a:r>
            <a:endParaRPr sz="1200"/>
          </a:p>
          <a:p>
            <a:pPr marL="558800" lvl="1" indent="-203200" algn="l" rtl="0">
              <a:lnSpc>
                <a:spcPct val="100000"/>
              </a:lnSpc>
              <a:spcBef>
                <a:spcPts val="0"/>
              </a:spcBef>
              <a:spcAft>
                <a:spcPts val="0"/>
              </a:spcAft>
              <a:buClr>
                <a:srgbClr val="D12477"/>
              </a:buClr>
              <a:buSzPts val="1200"/>
              <a:buFont typeface="Noto Sans Symbols"/>
              <a:buChar char="✔"/>
            </a:pPr>
            <a:r>
              <a:rPr lang="pl" sz="1200"/>
              <a:t>Sisältö</a:t>
            </a:r>
            <a:endParaRPr sz="1200"/>
          </a:p>
          <a:p>
            <a:pPr marL="558800" lvl="1" indent="-203200" algn="l" rtl="0">
              <a:lnSpc>
                <a:spcPct val="100000"/>
              </a:lnSpc>
              <a:spcBef>
                <a:spcPts val="0"/>
              </a:spcBef>
              <a:spcAft>
                <a:spcPts val="0"/>
              </a:spcAft>
              <a:buClr>
                <a:srgbClr val="D12477"/>
              </a:buClr>
              <a:buSzPts val="1200"/>
              <a:buFont typeface="Noto Sans Symbols"/>
              <a:buChar char="✔"/>
            </a:pPr>
            <a:r>
              <a:rPr lang="pl" sz="1200"/>
              <a:t>Kuvat (alt txt, kuvan otsikko)</a:t>
            </a:r>
            <a:endParaRPr sz="1200"/>
          </a:p>
          <a:p>
            <a:pPr marL="558800" lvl="1" indent="-203200" algn="l" rtl="0">
              <a:lnSpc>
                <a:spcPct val="100000"/>
              </a:lnSpc>
              <a:spcBef>
                <a:spcPts val="0"/>
              </a:spcBef>
              <a:spcAft>
                <a:spcPts val="1200"/>
              </a:spcAft>
              <a:buClr>
                <a:srgbClr val="D12477"/>
              </a:buClr>
              <a:buSzPts val="1200"/>
              <a:buFont typeface="Noto Sans Symbols"/>
              <a:buChar char="✔"/>
            </a:pPr>
            <a:r>
              <a:rPr lang="pl" sz="1200"/>
              <a:t>Url</a:t>
            </a:r>
            <a:endParaRPr sz="1200"/>
          </a:p>
        </p:txBody>
      </p:sp>
      <p:pic>
        <p:nvPicPr>
          <p:cNvPr id="236" name="Google Shape;236;p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286540" y="1833567"/>
            <a:ext cx="3324350" cy="2986454"/>
          </a:xfrm>
          <a:prstGeom prst="rect">
            <a:avLst/>
          </a:prstGeom>
          <a:noFill/>
          <a:ln>
            <a:noFill/>
          </a:ln>
          <a:effectLst>
            <a:outerShdw blurRad="63500" sx="102000" sy="102000" algn="ctr" rotWithShape="0">
              <a:srgbClr val="000000">
                <a:alpha val="40000"/>
              </a:srgbClr>
            </a:outerShdw>
          </a:effectLst>
        </p:spPr>
      </p:pic>
      <p:cxnSp>
        <p:nvCxnSpPr>
          <p:cNvPr id="237" name="Google Shape;237;p7"/>
          <p:cNvCxnSpPr/>
          <p:nvPr/>
        </p:nvCxnSpPr>
        <p:spPr>
          <a:xfrm rot="10800000" flipH="1">
            <a:off x="2798619" y="3006436"/>
            <a:ext cx="2487921" cy="403485"/>
          </a:xfrm>
          <a:prstGeom prst="straightConnector1">
            <a:avLst/>
          </a:prstGeom>
          <a:noFill/>
          <a:ln w="12700" cap="flat" cmpd="sng">
            <a:solidFill>
              <a:schemeClr val="accent1"/>
            </a:solidFill>
            <a:prstDash val="solid"/>
            <a:miter lim="800000"/>
            <a:headEnd type="none" w="sm" len="sm"/>
            <a:tailEnd type="triangle" w="med" len="med"/>
          </a:ln>
        </p:spPr>
      </p:cxnSp>
      <p:pic>
        <p:nvPicPr>
          <p:cNvPr id="238" name="Google Shape;238;p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8"/>
          <p:cNvSpPr txBox="1"/>
          <p:nvPr/>
        </p:nvSpPr>
        <p:spPr>
          <a:xfrm>
            <a:off x="564825" y="1289237"/>
            <a:ext cx="8197800" cy="3854871"/>
          </a:xfrm>
          <a:prstGeom prst="rect">
            <a:avLst/>
          </a:prstGeom>
          <a:noFill/>
          <a:ln>
            <a:noFill/>
          </a:ln>
        </p:spPr>
        <p:txBody>
          <a:bodyPr spcFirstLastPara="1" wrap="square" lIns="68575" tIns="34275" rIns="68575" bIns="34275" anchor="t" anchorCtr="0">
            <a:spAutoFit/>
          </a:bodyPr>
          <a:lstStyle/>
          <a:p>
            <a:pPr marL="215900" marR="0" lvl="0" indent="-215900" algn="l" rtl="0">
              <a:lnSpc>
                <a:spcPct val="100000"/>
              </a:lnSpc>
              <a:spcBef>
                <a:spcPts val="0"/>
              </a:spcBef>
              <a:spcAft>
                <a:spcPts val="0"/>
              </a:spcAft>
              <a:buClr>
                <a:srgbClr val="D12477"/>
              </a:buClr>
              <a:buSzPts val="2400"/>
              <a:buFont typeface="Arial"/>
              <a:buChar char="•"/>
            </a:pPr>
            <a:r>
              <a:rPr lang="pl" sz="1600" b="0" i="0" u="none" strike="noStrike" cap="none">
                <a:solidFill>
                  <a:srgbClr val="161249"/>
                </a:solidFill>
                <a:latin typeface="Arial"/>
                <a:ea typeface="Arial"/>
                <a:cs typeface="Arial"/>
                <a:sym typeface="Arial"/>
              </a:rPr>
              <a:t>Linkit: sekä sisäiset että ulkoiset</a:t>
            </a:r>
            <a:endParaRPr sz="1600" b="0" i="0" u="none" strike="noStrike" cap="none">
              <a:solidFill>
                <a:srgbClr val="161249"/>
              </a:solidFill>
              <a:latin typeface="Arial"/>
              <a:ea typeface="Arial"/>
              <a:cs typeface="Arial"/>
              <a:sym typeface="Arial"/>
            </a:endParaRPr>
          </a:p>
          <a:p>
            <a:pPr marL="215900" marR="0" lvl="0" indent="-215900" algn="l" rtl="0">
              <a:lnSpc>
                <a:spcPct val="100000"/>
              </a:lnSpc>
              <a:spcBef>
                <a:spcPts val="0"/>
              </a:spcBef>
              <a:spcAft>
                <a:spcPts val="0"/>
              </a:spcAft>
              <a:buClr>
                <a:srgbClr val="D12477"/>
              </a:buClr>
              <a:buSzPts val="2400"/>
              <a:buFont typeface="Arial"/>
              <a:buChar char="•"/>
            </a:pPr>
            <a:r>
              <a:rPr lang="pl" sz="1600" b="0" i="0" u="none" strike="noStrike" cap="none">
                <a:solidFill>
                  <a:srgbClr val="161249"/>
                </a:solidFill>
                <a:latin typeface="Arial"/>
                <a:ea typeface="Arial"/>
                <a:cs typeface="Arial"/>
                <a:sym typeface="Arial"/>
              </a:rPr>
              <a:t>Sosiaalisen median painikkeet auttavat välitöntä jakamista</a:t>
            </a:r>
            <a:endParaRPr sz="1600" b="0" i="0" u="none" strike="noStrike" cap="none">
              <a:solidFill>
                <a:srgbClr val="161249"/>
              </a:solidFill>
              <a:latin typeface="Arial"/>
              <a:ea typeface="Arial"/>
              <a:cs typeface="Arial"/>
              <a:sym typeface="Arial"/>
            </a:endParaRPr>
          </a:p>
          <a:p>
            <a:pPr marL="215900" marR="0" lvl="0" indent="-215900" algn="l" rtl="0">
              <a:lnSpc>
                <a:spcPct val="100000"/>
              </a:lnSpc>
              <a:spcBef>
                <a:spcPts val="0"/>
              </a:spcBef>
              <a:spcAft>
                <a:spcPts val="0"/>
              </a:spcAft>
              <a:buClr>
                <a:srgbClr val="D12477"/>
              </a:buClr>
              <a:buSzPts val="2400"/>
              <a:buFont typeface="Arial"/>
              <a:buChar char="•"/>
            </a:pPr>
            <a:r>
              <a:rPr lang="pl" sz="1600" b="0" i="0" u="none" strike="noStrike" cap="none">
                <a:solidFill>
                  <a:srgbClr val="161249"/>
                </a:solidFill>
                <a:latin typeface="Arial"/>
                <a:ea typeface="Arial"/>
                <a:cs typeface="Arial"/>
                <a:sym typeface="Arial"/>
              </a:rPr>
              <a:t>Otsikot</a:t>
            </a:r>
            <a:endParaRPr sz="1600" b="0" i="0" u="none" strike="noStrike" cap="none">
              <a:solidFill>
                <a:srgbClr val="161249"/>
              </a:solidFill>
              <a:latin typeface="Arial"/>
              <a:ea typeface="Arial"/>
              <a:cs typeface="Arial"/>
              <a:sym typeface="Arial"/>
            </a:endParaRPr>
          </a:p>
          <a:p>
            <a:pPr marL="558800" marR="0" lvl="1" indent="-215900" algn="l" rtl="0">
              <a:lnSpc>
                <a:spcPct val="100000"/>
              </a:lnSpc>
              <a:spcBef>
                <a:spcPts val="0"/>
              </a:spcBef>
              <a:spcAft>
                <a:spcPts val="0"/>
              </a:spcAft>
              <a:buClr>
                <a:srgbClr val="D12477"/>
              </a:buClr>
              <a:buSzPts val="2100"/>
              <a:buFont typeface="Arial"/>
              <a:buChar char="•"/>
            </a:pPr>
            <a:r>
              <a:rPr lang="pl" sz="1400" b="0" i="0" u="none" strike="noStrike" cap="none">
                <a:solidFill>
                  <a:srgbClr val="161249"/>
                </a:solidFill>
                <a:latin typeface="Arial"/>
                <a:ea typeface="Arial"/>
                <a:cs typeface="Arial"/>
                <a:sym typeface="Arial"/>
              </a:rPr>
              <a:t>H1 pääotsikko (Headline)</a:t>
            </a:r>
            <a:endParaRPr sz="1400" b="0" i="0" u="none" strike="noStrike" cap="none">
              <a:solidFill>
                <a:srgbClr val="161249"/>
              </a:solidFill>
              <a:latin typeface="Arial"/>
              <a:ea typeface="Arial"/>
              <a:cs typeface="Arial"/>
              <a:sym typeface="Arial"/>
            </a:endParaRPr>
          </a:p>
          <a:p>
            <a:pPr marL="558800" marR="0" lvl="1" indent="-215900" algn="l" rtl="0">
              <a:lnSpc>
                <a:spcPct val="100000"/>
              </a:lnSpc>
              <a:spcBef>
                <a:spcPts val="0"/>
              </a:spcBef>
              <a:spcAft>
                <a:spcPts val="0"/>
              </a:spcAft>
              <a:buClr>
                <a:srgbClr val="D12477"/>
              </a:buClr>
              <a:buSzPts val="2100"/>
              <a:buFont typeface="Arial"/>
              <a:buChar char="•"/>
            </a:pPr>
            <a:r>
              <a:rPr lang="pl" sz="1400" b="0" i="0" u="none" strike="noStrike" cap="none">
                <a:solidFill>
                  <a:srgbClr val="161249"/>
                </a:solidFill>
                <a:latin typeface="Arial"/>
                <a:ea typeface="Arial"/>
                <a:cs typeface="Arial"/>
                <a:sym typeface="Arial"/>
              </a:rPr>
              <a:t>H2 alaotsikko</a:t>
            </a:r>
            <a:endParaRPr sz="1400" b="0" i="0" u="none" strike="noStrike" cap="none">
              <a:solidFill>
                <a:srgbClr val="161249"/>
              </a:solidFill>
              <a:latin typeface="Arial"/>
              <a:ea typeface="Arial"/>
              <a:cs typeface="Arial"/>
              <a:sym typeface="Arial"/>
            </a:endParaRPr>
          </a:p>
          <a:p>
            <a:pPr marL="558800" marR="0" lvl="1" indent="-215900" algn="l" rtl="0">
              <a:lnSpc>
                <a:spcPct val="100000"/>
              </a:lnSpc>
              <a:spcBef>
                <a:spcPts val="0"/>
              </a:spcBef>
              <a:spcAft>
                <a:spcPts val="0"/>
              </a:spcAft>
              <a:buClr>
                <a:srgbClr val="D12477"/>
              </a:buClr>
              <a:buSzPts val="2100"/>
              <a:buFont typeface="Arial"/>
              <a:buChar char="•"/>
            </a:pPr>
            <a:r>
              <a:rPr lang="pl" sz="1400" b="0" i="0" u="none" strike="noStrike" cap="none">
                <a:solidFill>
                  <a:srgbClr val="161249"/>
                </a:solidFill>
                <a:latin typeface="Arial"/>
                <a:ea typeface="Arial"/>
                <a:cs typeface="Arial"/>
                <a:sym typeface="Arial"/>
              </a:rPr>
              <a:t>H3 ”ala-alaotsikko”</a:t>
            </a:r>
            <a:endParaRPr/>
          </a:p>
          <a:p>
            <a:pPr marL="558800" marR="0" lvl="1" indent="-82550" algn="l" rtl="0">
              <a:lnSpc>
                <a:spcPct val="100000"/>
              </a:lnSpc>
              <a:spcBef>
                <a:spcPts val="0"/>
              </a:spcBef>
              <a:spcAft>
                <a:spcPts val="0"/>
              </a:spcAft>
              <a:buClr>
                <a:srgbClr val="D12477"/>
              </a:buClr>
              <a:buSzPts val="2100"/>
              <a:buFont typeface="Arial"/>
              <a:buNone/>
            </a:pPr>
            <a:endParaRPr sz="1400" b="0" i="0" u="none" strike="noStrike" cap="none">
              <a:solidFill>
                <a:srgbClr val="161249"/>
              </a:solidFill>
              <a:latin typeface="Arial"/>
              <a:ea typeface="Arial"/>
              <a:cs typeface="Arial"/>
              <a:sym typeface="Arial"/>
            </a:endParaRPr>
          </a:p>
          <a:p>
            <a:pPr marL="342900" marR="0" lvl="0" indent="0" algn="l" rtl="0">
              <a:lnSpc>
                <a:spcPct val="100000"/>
              </a:lnSpc>
              <a:spcBef>
                <a:spcPts val="0"/>
              </a:spcBef>
              <a:spcAft>
                <a:spcPts val="0"/>
              </a:spcAft>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a:solidFill>
                <a:srgbClr val="161249"/>
              </a:solidFill>
              <a:latin typeface="Arial"/>
              <a:ea typeface="Arial"/>
              <a:cs typeface="Arial"/>
              <a:sym typeface="Arial"/>
            </a:endParaRPr>
          </a:p>
          <a:p>
            <a:pPr marL="0" marR="0" lvl="0" indent="0" algn="r" rtl="0">
              <a:lnSpc>
                <a:spcPct val="100000"/>
              </a:lnSpc>
              <a:spcBef>
                <a:spcPts val="0"/>
              </a:spcBef>
              <a:spcAft>
                <a:spcPts val="0"/>
              </a:spcAft>
              <a:buNone/>
            </a:pPr>
            <a:endParaRPr sz="1600" b="0" i="0" u="none" strike="noStrike" cap="none">
              <a:solidFill>
                <a:srgbClr val="161249"/>
              </a:solidFill>
              <a:latin typeface="Arial"/>
              <a:ea typeface="Arial"/>
              <a:cs typeface="Arial"/>
              <a:sym typeface="Arial"/>
            </a:endParaRPr>
          </a:p>
          <a:p>
            <a:pPr marL="0" marR="0" lvl="0" indent="0" algn="r" rtl="0">
              <a:lnSpc>
                <a:spcPct val="100000"/>
              </a:lnSpc>
              <a:spcBef>
                <a:spcPts val="0"/>
              </a:spcBef>
              <a:spcAft>
                <a:spcPts val="0"/>
              </a:spcAft>
              <a:buNone/>
            </a:pPr>
            <a:endParaRPr sz="1600" b="0" i="0" u="none" strike="noStrike" cap="none">
              <a:solidFill>
                <a:srgbClr val="161249"/>
              </a:solidFill>
              <a:latin typeface="Arial"/>
              <a:ea typeface="Arial"/>
              <a:cs typeface="Arial"/>
              <a:sym typeface="Arial"/>
            </a:endParaRPr>
          </a:p>
          <a:p>
            <a:pPr marL="0" marR="0" lvl="0" indent="0" algn="r" rtl="0">
              <a:lnSpc>
                <a:spcPct val="100000"/>
              </a:lnSpc>
              <a:spcBef>
                <a:spcPts val="0"/>
              </a:spcBef>
              <a:spcAft>
                <a:spcPts val="0"/>
              </a:spcAft>
              <a:buNone/>
            </a:pPr>
            <a:endParaRPr sz="1600" b="0" i="0" u="none" strike="noStrike" cap="none">
              <a:solidFill>
                <a:srgbClr val="161249"/>
              </a:solidFill>
              <a:latin typeface="Arial"/>
              <a:ea typeface="Arial"/>
              <a:cs typeface="Arial"/>
              <a:sym typeface="Arial"/>
            </a:endParaRPr>
          </a:p>
          <a:p>
            <a:pPr marL="0" marR="0" lvl="0" indent="0" algn="r" rtl="0">
              <a:lnSpc>
                <a:spcPct val="100000"/>
              </a:lnSpc>
              <a:spcBef>
                <a:spcPts val="0"/>
              </a:spcBef>
              <a:spcAft>
                <a:spcPts val="0"/>
              </a:spcAft>
              <a:buNone/>
            </a:pPr>
            <a:endParaRPr sz="1600" b="0" i="0" u="none" strike="noStrike" cap="none">
              <a:solidFill>
                <a:srgbClr val="161249"/>
              </a:solidFill>
              <a:latin typeface="Arial"/>
              <a:ea typeface="Arial"/>
              <a:cs typeface="Arial"/>
              <a:sym typeface="Arial"/>
            </a:endParaRPr>
          </a:p>
        </p:txBody>
      </p:sp>
      <p:sp>
        <p:nvSpPr>
          <p:cNvPr id="245" name="Google Shape;245;p8"/>
          <p:cNvSpPr txBox="1">
            <a:spLocks noGrp="1"/>
          </p:cNvSpPr>
          <p:nvPr>
            <p:ph type="body" idx="4294967295"/>
          </p:nvPr>
        </p:nvSpPr>
        <p:spPr>
          <a:xfrm>
            <a:off x="4572000" y="2832708"/>
            <a:ext cx="3689350" cy="1745844"/>
          </a:xfrm>
          <a:prstGeom prst="rect">
            <a:avLst/>
          </a:prstGeom>
          <a:noFill/>
          <a:ln w="28575" cap="flat" cmpd="sng">
            <a:solidFill>
              <a:srgbClr val="D12477"/>
            </a:solidFill>
            <a:prstDash val="solid"/>
            <a:round/>
            <a:headEnd type="none" w="sm" len="sm"/>
            <a:tailEnd type="none" w="sm" len="sm"/>
          </a:ln>
        </p:spPr>
        <p:txBody>
          <a:bodyPr spcFirstLastPara="1" wrap="square" lIns="72000" tIns="72000" rIns="72000" bIns="72000" anchor="ctr" anchorCtr="1">
            <a:spAutoFit/>
          </a:bodyPr>
          <a:lstStyle/>
          <a:p>
            <a:pPr marL="0" lvl="0" indent="0" algn="ctr" rtl="0">
              <a:lnSpc>
                <a:spcPct val="100000"/>
              </a:lnSpc>
              <a:spcBef>
                <a:spcPts val="0"/>
              </a:spcBef>
              <a:spcAft>
                <a:spcPts val="0"/>
              </a:spcAft>
              <a:buClr>
                <a:schemeClr val="accent2"/>
              </a:buClr>
              <a:buSzPts val="1800"/>
              <a:buNone/>
            </a:pPr>
            <a:r>
              <a:rPr lang="pl" sz="1800" b="1">
                <a:solidFill>
                  <a:srgbClr val="D12477"/>
                </a:solidFill>
              </a:rPr>
              <a:t>"Mielenkiintoinen sisältö, joka vastaa lukijan tarpeisiin ja kiinnostuksen kohteisiin, on parasta hakukoneoptimointia."</a:t>
            </a:r>
            <a:endParaRPr b="1">
              <a:solidFill>
                <a:srgbClr val="D12477"/>
              </a:solidFill>
            </a:endParaRPr>
          </a:p>
          <a:p>
            <a:pPr marL="0" lvl="0" indent="0" algn="ctr" rtl="0">
              <a:lnSpc>
                <a:spcPct val="100000"/>
              </a:lnSpc>
              <a:spcBef>
                <a:spcPts val="0"/>
              </a:spcBef>
              <a:spcAft>
                <a:spcPts val="0"/>
              </a:spcAft>
              <a:buClr>
                <a:schemeClr val="accent2"/>
              </a:buClr>
              <a:buSzPts val="1800"/>
              <a:buNone/>
            </a:pPr>
            <a:endParaRPr sz="1800" i="1"/>
          </a:p>
          <a:p>
            <a:pPr marL="0" lvl="0" indent="0" algn="ctr" rtl="0">
              <a:lnSpc>
                <a:spcPct val="100000"/>
              </a:lnSpc>
              <a:spcBef>
                <a:spcPts val="0"/>
              </a:spcBef>
              <a:spcAft>
                <a:spcPts val="0"/>
              </a:spcAft>
              <a:buClr>
                <a:schemeClr val="dk1"/>
              </a:buClr>
              <a:buSzPts val="1200"/>
              <a:buNone/>
            </a:pPr>
            <a:r>
              <a:rPr lang="pl" sz="1400" b="0"/>
              <a:t>Hanna Isohanni-Nikula, Advance B2B</a:t>
            </a:r>
            <a:endParaRPr sz="1400"/>
          </a:p>
        </p:txBody>
      </p:sp>
      <p:sp>
        <p:nvSpPr>
          <p:cNvPr id="246" name="Google Shape;246;p8"/>
          <p:cNvSpPr txBox="1"/>
          <p:nvPr/>
        </p:nvSpPr>
        <p:spPr>
          <a:xfrm>
            <a:off x="564850" y="160803"/>
            <a:ext cx="6179982" cy="1054104"/>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2700"/>
              <a:buFont typeface="Arial"/>
              <a:buNone/>
            </a:pPr>
            <a:r>
              <a:rPr lang="pl" sz="3200" b="1" i="0" u="none" strike="noStrike" cap="none">
                <a:solidFill>
                  <a:srgbClr val="323F4F"/>
                </a:solidFill>
                <a:latin typeface="Arial"/>
                <a:ea typeface="Arial"/>
                <a:cs typeface="Arial"/>
                <a:sym typeface="Arial"/>
              </a:rPr>
              <a:t>Hyvät blogikäytännöt: </a:t>
            </a:r>
            <a:r>
              <a:rPr lang="pl" sz="3200" b="1" i="0" u="none" strike="noStrike" cap="none">
                <a:solidFill>
                  <a:srgbClr val="161249"/>
                </a:solidFill>
                <a:latin typeface="Arial"/>
                <a:ea typeface="Arial"/>
                <a:cs typeface="Arial"/>
                <a:sym typeface="Arial"/>
              </a:rPr>
              <a:t>2/4 Sisällöllinen optimointi</a:t>
            </a:r>
            <a:endParaRPr sz="1800" b="0" i="0" u="none" strike="noStrike" cap="none">
              <a:solidFill>
                <a:srgbClr val="161249"/>
              </a:solidFill>
              <a:latin typeface="Arial"/>
              <a:ea typeface="Arial"/>
              <a:cs typeface="Arial"/>
              <a:sym typeface="Arial"/>
            </a:endParaRPr>
          </a:p>
        </p:txBody>
      </p:sp>
      <p:pic>
        <p:nvPicPr>
          <p:cNvPr id="247" name="Google Shape;247;p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079275" y="2821484"/>
            <a:ext cx="2213636" cy="2109176"/>
          </a:xfrm>
          <a:prstGeom prst="rect">
            <a:avLst/>
          </a:prstGeom>
          <a:noFill/>
          <a:ln>
            <a:noFill/>
          </a:ln>
          <a:effectLst>
            <a:outerShdw blurRad="63500" sx="102000" sy="102000" algn="ctr" rotWithShape="0">
              <a:srgbClr val="000000">
                <a:alpha val="40000"/>
              </a:srgbClr>
            </a:outerShdw>
          </a:effectLst>
        </p:spPr>
      </p:pic>
      <p:pic>
        <p:nvPicPr>
          <p:cNvPr id="248" name="Google Shape;248;p8" descr="Is it necessary to have a social media presence? - Keap"/>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6849216" y="1417126"/>
            <a:ext cx="1412134" cy="9331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p9"/>
          <p:cNvSpPr txBox="1">
            <a:spLocks noGrp="1"/>
          </p:cNvSpPr>
          <p:nvPr>
            <p:ph type="body" idx="1"/>
          </p:nvPr>
        </p:nvSpPr>
        <p:spPr>
          <a:xfrm>
            <a:off x="501902" y="358323"/>
            <a:ext cx="7886700" cy="448836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pl" sz="2400" b="1" i="0" u="none" strike="noStrike" cap="none">
                <a:solidFill>
                  <a:srgbClr val="D12477"/>
                </a:solidFill>
              </a:rPr>
              <a:t>Avainsanat</a:t>
            </a:r>
            <a:r>
              <a:rPr lang="pl" sz="1800" b="0" i="0" u="none" strike="noStrike" cap="none">
                <a:solidFill>
                  <a:srgbClr val="D12477"/>
                </a:solidFill>
              </a:rPr>
              <a:t>: mitä avainsanoja ostajapersoona käyttää haussaan</a:t>
            </a:r>
            <a:r>
              <a:rPr lang="pl" sz="1600" b="0" i="0" u="none" strike="noStrike" cap="none"/>
              <a:t>. Nämä ovat brändin kannalta tärkeitä termejä, jotka johdattavat lukijan brändin ja sen tuotteiden pariin. Sisällön täytyy liittyä avainsanoihin. </a:t>
            </a:r>
            <a:endParaRPr/>
          </a:p>
          <a:p>
            <a:pPr marL="0" marR="0" lvl="0" indent="0" algn="l" rtl="0">
              <a:lnSpc>
                <a:spcPct val="100000"/>
              </a:lnSpc>
              <a:spcBef>
                <a:spcPts val="0"/>
              </a:spcBef>
              <a:spcAft>
                <a:spcPts val="0"/>
              </a:spcAft>
              <a:buClr>
                <a:srgbClr val="000000"/>
              </a:buClr>
              <a:buSzPts val="1400"/>
              <a:buFont typeface="Arial"/>
              <a:buNone/>
            </a:pPr>
            <a:endParaRPr sz="1000" b="0" i="0" u="none" strike="noStrike" cap="none"/>
          </a:p>
          <a:p>
            <a:pPr marL="558800" marR="0" lvl="1" indent="-203200" algn="l" rtl="0">
              <a:lnSpc>
                <a:spcPct val="100000"/>
              </a:lnSpc>
              <a:spcBef>
                <a:spcPts val="0"/>
              </a:spcBef>
              <a:spcAft>
                <a:spcPts val="0"/>
              </a:spcAft>
              <a:buClr>
                <a:srgbClr val="D12477"/>
              </a:buClr>
              <a:buSzPts val="2400"/>
              <a:buFont typeface="Arial"/>
              <a:buChar char="•"/>
            </a:pPr>
            <a:r>
              <a:rPr lang="pl" sz="1600" b="0" i="0" u="none" strike="noStrike" cap="none"/>
              <a:t>LYHYET</a:t>
            </a:r>
            <a:endParaRPr/>
          </a:p>
          <a:p>
            <a:pPr marL="901700" marR="0" lvl="2" indent="-203200" algn="l" rtl="0">
              <a:lnSpc>
                <a:spcPct val="100000"/>
              </a:lnSpc>
              <a:spcBef>
                <a:spcPts val="0"/>
              </a:spcBef>
              <a:spcAft>
                <a:spcPts val="0"/>
              </a:spcAft>
              <a:buClr>
                <a:srgbClr val="D12477"/>
              </a:buClr>
              <a:buSzPts val="2400"/>
              <a:buFont typeface="Arial"/>
              <a:buChar char="•"/>
            </a:pPr>
            <a:r>
              <a:rPr lang="pl" sz="1600"/>
              <a:t>G</a:t>
            </a:r>
            <a:r>
              <a:rPr lang="pl" sz="1600" b="0" i="0" u="none" strike="noStrike" cap="none"/>
              <a:t>eneerisiä</a:t>
            </a:r>
            <a:endParaRPr/>
          </a:p>
          <a:p>
            <a:pPr marL="901700" marR="0" lvl="2" indent="-203200" algn="l" rtl="0">
              <a:lnSpc>
                <a:spcPct val="100000"/>
              </a:lnSpc>
              <a:spcBef>
                <a:spcPts val="0"/>
              </a:spcBef>
              <a:spcAft>
                <a:spcPts val="0"/>
              </a:spcAft>
              <a:buClr>
                <a:srgbClr val="D12477"/>
              </a:buClr>
              <a:buSzPts val="2400"/>
              <a:buFont typeface="Arial"/>
              <a:buChar char="•"/>
            </a:pPr>
            <a:r>
              <a:rPr lang="pl" sz="1600" b="0" i="0" u="none" strike="noStrike" cap="none"/>
              <a:t>Suuri hakuvolyymi</a:t>
            </a:r>
            <a:endParaRPr/>
          </a:p>
          <a:p>
            <a:pPr marL="901700" marR="0" lvl="2" indent="-203200" algn="l" rtl="0">
              <a:lnSpc>
                <a:spcPct val="100000"/>
              </a:lnSpc>
              <a:spcBef>
                <a:spcPts val="0"/>
              </a:spcBef>
              <a:spcAft>
                <a:spcPts val="0"/>
              </a:spcAft>
              <a:buClr>
                <a:srgbClr val="D12477"/>
              </a:buClr>
              <a:buSzPts val="2400"/>
              <a:buFont typeface="Arial"/>
              <a:buChar char="•"/>
            </a:pPr>
            <a:r>
              <a:rPr lang="pl" sz="1600"/>
              <a:t>Paljon kilpailua</a:t>
            </a:r>
            <a:endParaRPr/>
          </a:p>
          <a:p>
            <a:pPr marL="901700" marR="0" lvl="2" indent="-203200" algn="l" rtl="0">
              <a:lnSpc>
                <a:spcPct val="100000"/>
              </a:lnSpc>
              <a:spcBef>
                <a:spcPts val="0"/>
              </a:spcBef>
              <a:spcAft>
                <a:spcPts val="0"/>
              </a:spcAft>
              <a:buClr>
                <a:srgbClr val="D12477"/>
              </a:buClr>
              <a:buSzPts val="2400"/>
              <a:buFont typeface="Arial"/>
              <a:buChar char="•"/>
            </a:pPr>
            <a:r>
              <a:rPr lang="pl" sz="1600" b="0" i="0" u="none" strike="noStrike" cap="none"/>
              <a:t>Konversio hankalaa</a:t>
            </a:r>
            <a:endParaRPr/>
          </a:p>
          <a:p>
            <a:pPr marL="558800" marR="0" lvl="1" indent="-203200" algn="l" rtl="0">
              <a:lnSpc>
                <a:spcPct val="100000"/>
              </a:lnSpc>
              <a:spcBef>
                <a:spcPts val="0"/>
              </a:spcBef>
              <a:spcAft>
                <a:spcPts val="0"/>
              </a:spcAft>
              <a:buClr>
                <a:srgbClr val="D12477"/>
              </a:buClr>
              <a:buSzPts val="2400"/>
              <a:buFont typeface="Arial"/>
              <a:buChar char="•"/>
            </a:pPr>
            <a:r>
              <a:rPr lang="pl" sz="1600" b="0" i="0" u="none" strike="noStrike" cap="none"/>
              <a:t>PITKÄ HÄNTÄ</a:t>
            </a:r>
            <a:endParaRPr/>
          </a:p>
          <a:p>
            <a:pPr marL="901700" marR="0" lvl="2" indent="-203200" algn="l" rtl="0">
              <a:lnSpc>
                <a:spcPct val="100000"/>
              </a:lnSpc>
              <a:spcBef>
                <a:spcPts val="0"/>
              </a:spcBef>
              <a:spcAft>
                <a:spcPts val="0"/>
              </a:spcAft>
              <a:buClr>
                <a:srgbClr val="D12477"/>
              </a:buClr>
              <a:buSzPts val="2400"/>
              <a:buFont typeface="Arial"/>
              <a:buChar char="•"/>
            </a:pPr>
            <a:r>
              <a:rPr lang="pl" sz="1600" b="0" i="0" u="none" strike="noStrike" cap="none"/>
              <a:t>Tarkkoja</a:t>
            </a:r>
            <a:endParaRPr/>
          </a:p>
          <a:p>
            <a:pPr marL="901700" marR="0" lvl="2" indent="-203200" algn="l" rtl="0">
              <a:lnSpc>
                <a:spcPct val="100000"/>
              </a:lnSpc>
              <a:spcBef>
                <a:spcPts val="0"/>
              </a:spcBef>
              <a:spcAft>
                <a:spcPts val="0"/>
              </a:spcAft>
              <a:buClr>
                <a:srgbClr val="D12477"/>
              </a:buClr>
              <a:buSzPts val="2400"/>
              <a:buFont typeface="Arial"/>
              <a:buChar char="•"/>
            </a:pPr>
            <a:r>
              <a:rPr lang="pl" sz="1600" b="0" i="0" u="none" strike="noStrike" cap="none"/>
              <a:t>Pienempi hakumäärä;</a:t>
            </a:r>
            <a:endParaRPr/>
          </a:p>
          <a:p>
            <a:pPr marL="901700" marR="0" lvl="2" indent="-203200" algn="l" rtl="0">
              <a:lnSpc>
                <a:spcPct val="100000"/>
              </a:lnSpc>
              <a:spcBef>
                <a:spcPts val="0"/>
              </a:spcBef>
              <a:spcAft>
                <a:spcPts val="0"/>
              </a:spcAft>
              <a:buClr>
                <a:srgbClr val="D12477"/>
              </a:buClr>
              <a:buSzPts val="2400"/>
              <a:buFont typeface="Arial"/>
              <a:buChar char="•"/>
            </a:pPr>
            <a:r>
              <a:rPr lang="pl" sz="1600" b="0" i="0" u="none" strike="noStrike" cap="none"/>
              <a:t>Vähemmän kilpailua</a:t>
            </a:r>
            <a:endParaRPr/>
          </a:p>
          <a:p>
            <a:pPr marL="901700" marR="0" lvl="2" indent="-203200" algn="l" rtl="0">
              <a:lnSpc>
                <a:spcPct val="100000"/>
              </a:lnSpc>
              <a:spcBef>
                <a:spcPts val="0"/>
              </a:spcBef>
              <a:spcAft>
                <a:spcPts val="0"/>
              </a:spcAft>
              <a:buClr>
                <a:srgbClr val="D12477"/>
              </a:buClr>
              <a:buSzPts val="2400"/>
              <a:buFont typeface="Arial"/>
              <a:buChar char="•"/>
            </a:pPr>
            <a:r>
              <a:rPr lang="pl" sz="1600" b="0" i="0" u="none" strike="noStrike" cap="none"/>
              <a:t>Mahdollisuus konversioon parempi</a:t>
            </a:r>
            <a:endParaRPr/>
          </a:p>
          <a:p>
            <a:pPr marL="0" marR="0" lvl="0" indent="0" algn="l" rtl="0">
              <a:lnSpc>
                <a:spcPct val="100000"/>
              </a:lnSpc>
              <a:spcBef>
                <a:spcPts val="0"/>
              </a:spcBef>
              <a:spcAft>
                <a:spcPts val="0"/>
              </a:spcAft>
              <a:buClr>
                <a:srgbClr val="000000"/>
              </a:buClr>
              <a:buSzPts val="700"/>
              <a:buFont typeface="Arial"/>
              <a:buNone/>
            </a:pPr>
            <a:endParaRPr sz="1600" b="0" i="0" u="none" strike="noStrike" cap="none"/>
          </a:p>
          <a:p>
            <a:pPr marL="254000" marR="0" lvl="0" indent="-241300" algn="l" rtl="0">
              <a:lnSpc>
                <a:spcPct val="100000"/>
              </a:lnSpc>
              <a:spcBef>
                <a:spcPts val="0"/>
              </a:spcBef>
              <a:spcAft>
                <a:spcPts val="0"/>
              </a:spcAft>
              <a:buClr>
                <a:srgbClr val="D12477"/>
              </a:buClr>
              <a:buSzPts val="2400"/>
              <a:buFont typeface="Arial"/>
              <a:buChar char="•"/>
            </a:pPr>
            <a:r>
              <a:rPr lang="pl" sz="1600" b="0" i="0" u="none" strike="noStrike" cap="none"/>
              <a:t>blogipostauksen URL-osoite; avainsana myös siihen</a:t>
            </a:r>
            <a:endParaRPr/>
          </a:p>
          <a:p>
            <a:pPr marL="0" lvl="0" indent="0" algn="l" rtl="0">
              <a:lnSpc>
                <a:spcPct val="100000"/>
              </a:lnSpc>
              <a:spcBef>
                <a:spcPts val="750"/>
              </a:spcBef>
              <a:spcAft>
                <a:spcPts val="0"/>
              </a:spcAft>
              <a:buClr>
                <a:srgbClr val="161249"/>
              </a:buClr>
              <a:buSzPts val="2100"/>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g20344af7e89_0_109"/>
          <p:cNvSpPr txBox="1">
            <a:spLocks noGrp="1"/>
          </p:cNvSpPr>
          <p:nvPr>
            <p:ph type="body" idx="1"/>
          </p:nvPr>
        </p:nvSpPr>
        <p:spPr>
          <a:xfrm>
            <a:off x="840583" y="31299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pl" sz="2800"/>
              <a:t>Aktivointitehtävä luokassa</a:t>
            </a:r>
            <a:endParaRPr/>
          </a:p>
        </p:txBody>
      </p:sp>
      <p:sp>
        <p:nvSpPr>
          <p:cNvPr id="259" name="Google Shape;259;g20344af7e89_0_109"/>
          <p:cNvSpPr txBox="1">
            <a:spLocks noGrp="1"/>
          </p:cNvSpPr>
          <p:nvPr>
            <p:ph type="body" idx="2"/>
          </p:nvPr>
        </p:nvSpPr>
        <p:spPr>
          <a:xfrm>
            <a:off x="840583" y="975333"/>
            <a:ext cx="5750340" cy="2836283"/>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D12477"/>
              </a:buClr>
              <a:buSzPts val="3000"/>
              <a:buFont typeface="Arial"/>
              <a:buChar char="•"/>
            </a:pPr>
            <a:r>
              <a:rPr lang="pl" sz="2000"/>
              <a:t>pareittain tai yksi kerrallaan, mene verkkoon ja etsi avainsanasääntöjä. Mitä sääntöjä on otettu mukaan? Eli mihin avainsanoja on sisällytetty?</a:t>
            </a:r>
            <a:endParaRPr/>
          </a:p>
          <a:p>
            <a:pPr marL="0" lvl="0" indent="0" algn="l" rtl="0">
              <a:lnSpc>
                <a:spcPct val="100000"/>
              </a:lnSpc>
              <a:spcBef>
                <a:spcPts val="0"/>
              </a:spcBef>
              <a:spcAft>
                <a:spcPts val="0"/>
              </a:spcAft>
              <a:buClr>
                <a:schemeClr val="lt1"/>
              </a:buClr>
              <a:buSzPts val="2000"/>
              <a:buNone/>
            </a:pPr>
            <a:endParaRPr sz="20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pl" sz="2800" b="1"/>
              <a:t>Hyvät blogikäytännöt: </a:t>
            </a:r>
            <a:r>
              <a:rPr lang="pl" sz="2800"/>
              <a:t>3/4 Toimintakehote</a:t>
            </a:r>
            <a:endParaRPr sz="2800"/>
          </a:p>
        </p:txBody>
      </p:sp>
      <p:sp>
        <p:nvSpPr>
          <p:cNvPr id="266" name="Google Shape;266;p10"/>
          <p:cNvSpPr txBox="1">
            <a:spLocks noGrp="1"/>
          </p:cNvSpPr>
          <p:nvPr>
            <p:ph type="body" idx="1"/>
          </p:nvPr>
        </p:nvSpPr>
        <p:spPr>
          <a:xfrm>
            <a:off x="628650" y="950245"/>
            <a:ext cx="7886700" cy="3243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1400"/>
              <a:buNone/>
            </a:pPr>
            <a:r>
              <a:rPr lang="pl" sz="1500" b="1"/>
              <a:t>Toimintakehote = Call to Action = CTA</a:t>
            </a:r>
            <a:endParaRPr sz="2300"/>
          </a:p>
          <a:p>
            <a:pPr marL="254000" lvl="0" indent="-247650" algn="l" rtl="0">
              <a:lnSpc>
                <a:spcPct val="100000"/>
              </a:lnSpc>
              <a:spcBef>
                <a:spcPts val="0"/>
              </a:spcBef>
              <a:spcAft>
                <a:spcPts val="0"/>
              </a:spcAft>
              <a:buClr>
                <a:srgbClr val="D12477"/>
              </a:buClr>
              <a:buSzPts val="2300"/>
              <a:buFont typeface="Arial"/>
              <a:buChar char="•"/>
            </a:pPr>
            <a:r>
              <a:rPr lang="pl" sz="1500"/>
              <a:t>CTA:ta käytetään ohjaamaan lukijaa asiakkaan matkan varrella seuraavaan vaiheeseen. Eli tekemään halutun toimenpiteen, eli </a:t>
            </a:r>
            <a:r>
              <a:rPr lang="pl" sz="1500" i="1"/>
              <a:t>konvertoitumaan</a:t>
            </a:r>
            <a:r>
              <a:rPr lang="pl" sz="1500"/>
              <a:t>.</a:t>
            </a:r>
            <a:endParaRPr sz="2300"/>
          </a:p>
          <a:p>
            <a:pPr marL="254000" lvl="0" indent="-247650" algn="l" rtl="0">
              <a:lnSpc>
                <a:spcPct val="100000"/>
              </a:lnSpc>
              <a:spcBef>
                <a:spcPts val="0"/>
              </a:spcBef>
              <a:spcAft>
                <a:spcPts val="0"/>
              </a:spcAft>
              <a:buClr>
                <a:srgbClr val="D12477"/>
              </a:buClr>
              <a:buSzPts val="2300"/>
              <a:buFont typeface="Arial"/>
              <a:buChar char="•"/>
            </a:pPr>
            <a:r>
              <a:rPr lang="pl" sz="1500"/>
              <a:t>Tee siitä selkeä ja helposti löydettävä</a:t>
            </a:r>
            <a:endParaRPr sz="1500"/>
          </a:p>
          <a:p>
            <a:pPr marL="254000" lvl="0" indent="-247650" algn="l" rtl="0">
              <a:lnSpc>
                <a:spcPct val="100000"/>
              </a:lnSpc>
              <a:spcBef>
                <a:spcPts val="0"/>
              </a:spcBef>
              <a:spcAft>
                <a:spcPts val="0"/>
              </a:spcAft>
              <a:buClr>
                <a:srgbClr val="D12477"/>
              </a:buClr>
              <a:buSzPts val="2300"/>
              <a:buFont typeface="Arial"/>
              <a:buChar char="•"/>
            </a:pPr>
            <a:r>
              <a:rPr lang="pl" sz="1500"/>
              <a:t>Älä sijoita sitä vain tekstin loppuun, vaan 1-2 näkyvään kohtaan sivulla.</a:t>
            </a:r>
            <a:endParaRPr sz="1500"/>
          </a:p>
          <a:p>
            <a:pPr marL="0" lvl="0" indent="0" algn="l" rtl="0">
              <a:lnSpc>
                <a:spcPct val="100000"/>
              </a:lnSpc>
              <a:spcBef>
                <a:spcPts val="0"/>
              </a:spcBef>
              <a:spcAft>
                <a:spcPts val="0"/>
              </a:spcAft>
              <a:buClr>
                <a:schemeClr val="dk1"/>
              </a:buClr>
              <a:buSzPts val="1400"/>
              <a:buNone/>
            </a:pPr>
            <a:endParaRPr sz="1500"/>
          </a:p>
          <a:p>
            <a:pPr marL="0" lvl="0" indent="0" algn="l" rtl="0">
              <a:lnSpc>
                <a:spcPct val="100000"/>
              </a:lnSpc>
              <a:spcBef>
                <a:spcPts val="0"/>
              </a:spcBef>
              <a:spcAft>
                <a:spcPts val="0"/>
              </a:spcAft>
              <a:buClr>
                <a:schemeClr val="dk1"/>
              </a:buClr>
              <a:buSzPts val="1400"/>
              <a:buNone/>
            </a:pPr>
            <a:r>
              <a:rPr lang="pl" sz="1500"/>
              <a:t>Millainen sen pitäisi olla?</a:t>
            </a:r>
            <a:endParaRPr sz="1500"/>
          </a:p>
          <a:p>
            <a:pPr marL="0" lvl="0" indent="0" algn="l" rtl="0">
              <a:lnSpc>
                <a:spcPct val="100000"/>
              </a:lnSpc>
              <a:spcBef>
                <a:spcPts val="0"/>
              </a:spcBef>
              <a:spcAft>
                <a:spcPts val="0"/>
              </a:spcAft>
              <a:buClr>
                <a:schemeClr val="dk1"/>
              </a:buClr>
              <a:buSzPts val="1400"/>
              <a:buNone/>
            </a:pPr>
            <a:endParaRPr sz="2300"/>
          </a:p>
          <a:p>
            <a:pPr marL="254000" lvl="0" indent="-247650" algn="l" rtl="0">
              <a:lnSpc>
                <a:spcPct val="100000"/>
              </a:lnSpc>
              <a:spcBef>
                <a:spcPts val="0"/>
              </a:spcBef>
              <a:spcAft>
                <a:spcPts val="0"/>
              </a:spcAft>
              <a:buClr>
                <a:srgbClr val="D12477"/>
              </a:buClr>
              <a:buSzPts val="2300"/>
              <a:buFont typeface="Arial"/>
              <a:buChar char="•"/>
            </a:pPr>
            <a:r>
              <a:rPr lang="pl" sz="1500"/>
              <a:t>Riippuu ostajapersoonasta, asiakkaasta</a:t>
            </a:r>
            <a:br>
              <a:rPr lang="pl" sz="1500"/>
            </a:br>
            <a:r>
              <a:rPr lang="pl" sz="1500"/>
              <a:t>matkan vaiheeseen ja sisältöön</a:t>
            </a:r>
            <a:endParaRPr sz="1500"/>
          </a:p>
          <a:p>
            <a:pPr marL="342900" lvl="1" indent="0" algn="l" rtl="0">
              <a:lnSpc>
                <a:spcPct val="100000"/>
              </a:lnSpc>
              <a:spcBef>
                <a:spcPts val="0"/>
              </a:spcBef>
              <a:spcAft>
                <a:spcPts val="1200"/>
              </a:spcAft>
              <a:buClr>
                <a:schemeClr val="dk1"/>
              </a:buClr>
              <a:buSzPts val="1400"/>
              <a:buNone/>
            </a:pPr>
            <a:r>
              <a:rPr lang="pl" sz="1500"/>
              <a:t>  </a:t>
            </a:r>
            <a:endParaRPr sz="1900"/>
          </a:p>
        </p:txBody>
      </p:sp>
      <p:pic>
        <p:nvPicPr>
          <p:cNvPr id="267" name="Google Shape;267;p10" descr="Kuvahaun tulos haulle call to action"/>
          <p:cNvPicPr preferRelativeResize="0"/>
          <p:nvPr/>
        </p:nvPicPr>
        <p:blipFill rotWithShape="1">
          <a:blip r:embed="rId3">
            <a:alphaModFix/>
          </a:blip>
          <a:srcRect/>
          <a:stretch/>
        </p:blipFill>
        <p:spPr>
          <a:xfrm>
            <a:off x="4743880" y="3271475"/>
            <a:ext cx="3892230" cy="168929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sp>
        <p:nvSpPr>
          <p:cNvPr id="272" name="Google Shape;272;g20333c2f72d_0_0"/>
          <p:cNvSpPr txBox="1">
            <a:spLocks noGrp="1"/>
          </p:cNvSpPr>
          <p:nvPr>
            <p:ph type="body" idx="2"/>
          </p:nvPr>
        </p:nvSpPr>
        <p:spPr>
          <a:xfrm>
            <a:off x="840583" y="967304"/>
            <a:ext cx="5361041" cy="2836283"/>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D12477"/>
              </a:buClr>
              <a:buSzPts val="3000"/>
              <a:buFont typeface="Arial"/>
              <a:buChar char="•"/>
            </a:pPr>
            <a:r>
              <a:rPr lang="pl" sz="2000"/>
              <a:t>pareittain tai yksitellen, menkää verkkoon ja etsikää CTA:ta. Mitkä ovat mielestänne hyviä?</a:t>
            </a:r>
            <a:endParaRPr/>
          </a:p>
          <a:p>
            <a:pPr marL="0" lvl="0" indent="0" algn="l" rtl="0">
              <a:lnSpc>
                <a:spcPct val="108000"/>
              </a:lnSpc>
              <a:spcBef>
                <a:spcPts val="0"/>
              </a:spcBef>
              <a:spcAft>
                <a:spcPts val="0"/>
              </a:spcAft>
              <a:buClr>
                <a:schemeClr val="lt1"/>
              </a:buClr>
              <a:buSzPts val="1500"/>
              <a:buNone/>
            </a:pPr>
            <a:endParaRPr/>
          </a:p>
        </p:txBody>
      </p:sp>
      <p:sp>
        <p:nvSpPr>
          <p:cNvPr id="273" name="Google Shape;273;g20333c2f72d_0_0"/>
          <p:cNvSpPr txBox="1"/>
          <p:nvPr/>
        </p:nvSpPr>
        <p:spPr>
          <a:xfrm>
            <a:off x="740994" y="233686"/>
            <a:ext cx="5050205" cy="52318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pl" sz="2800" b="1" i="0" u="none" strike="noStrike" cap="none">
                <a:solidFill>
                  <a:schemeClr val="lt1"/>
                </a:solidFill>
                <a:latin typeface="Arial"/>
                <a:ea typeface="Arial"/>
                <a:cs typeface="Arial"/>
                <a:sym typeface="Arial"/>
              </a:rPr>
              <a:t>Aktivointitehtävä luokassa</a:t>
            </a:r>
            <a:endParaRPr sz="2800" b="1" i="0" u="none" strike="noStrike" cap="non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11"/>
          <p:cNvSpPr txBox="1">
            <a:spLocks noGrp="1"/>
          </p:cNvSpPr>
          <p:nvPr>
            <p:ph type="title"/>
          </p:nvPr>
        </p:nvSpPr>
        <p:spPr>
          <a:xfrm>
            <a:off x="435118" y="163266"/>
            <a:ext cx="75651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pl" sz="2400" b="1"/>
              <a:t>Hyvät blogikäytännöt: </a:t>
            </a:r>
            <a:r>
              <a:rPr lang="pl" sz="2400"/>
              <a:t>4/4 Tee siitä lukijaystävällinen (=Google Friendly)</a:t>
            </a:r>
            <a:endParaRPr sz="2400"/>
          </a:p>
        </p:txBody>
      </p:sp>
      <p:sp>
        <p:nvSpPr>
          <p:cNvPr id="280" name="Google Shape;280;p11"/>
          <p:cNvSpPr txBox="1">
            <a:spLocks noGrp="1"/>
          </p:cNvSpPr>
          <p:nvPr>
            <p:ph type="body" idx="1"/>
          </p:nvPr>
        </p:nvSpPr>
        <p:spPr>
          <a:xfrm>
            <a:off x="453300" y="1040724"/>
            <a:ext cx="8237400" cy="3939510"/>
          </a:xfrm>
          <a:prstGeom prst="rect">
            <a:avLst/>
          </a:prstGeom>
          <a:noFill/>
          <a:ln>
            <a:noFill/>
          </a:ln>
        </p:spPr>
        <p:txBody>
          <a:bodyPr spcFirstLastPara="1" wrap="square" lIns="0" tIns="0" rIns="0" bIns="0" anchor="t" anchorCtr="0">
            <a:noAutofit/>
          </a:bodyPr>
          <a:lstStyle/>
          <a:p>
            <a:pPr marL="254000" lvl="0" indent="-234950" algn="l" rtl="0">
              <a:lnSpc>
                <a:spcPct val="115000"/>
              </a:lnSpc>
              <a:spcBef>
                <a:spcPts val="200"/>
              </a:spcBef>
              <a:spcAft>
                <a:spcPts val="0"/>
              </a:spcAft>
              <a:buClr>
                <a:srgbClr val="D12477"/>
              </a:buClr>
              <a:buSzPts val="1650"/>
              <a:buFont typeface="Arial"/>
              <a:buChar char="•"/>
            </a:pPr>
            <a:r>
              <a:rPr lang="pl" sz="1000" b="1"/>
              <a:t>Otsikko / otsikko</a:t>
            </a:r>
            <a:endParaRPr sz="1000" b="1"/>
          </a:p>
          <a:p>
            <a:pPr marL="558800" lvl="1" indent="-196850" algn="l" rtl="0">
              <a:lnSpc>
                <a:spcPct val="115000"/>
              </a:lnSpc>
              <a:spcBef>
                <a:spcPts val="200"/>
              </a:spcBef>
              <a:spcAft>
                <a:spcPts val="0"/>
              </a:spcAft>
              <a:buClr>
                <a:srgbClr val="D12477"/>
              </a:buClr>
              <a:buSzPts val="1100"/>
              <a:buFont typeface="Noto Sans Symbols"/>
              <a:buChar char="✔"/>
            </a:pPr>
            <a:r>
              <a:rPr lang="pl" sz="1000"/>
              <a:t>Otsikon tärkein tehtävä on myydä blogikirjoitus lukijalle. Pidä se mahdollisimman lyhyenä. Sisällytä avainsana(t)!</a:t>
            </a:r>
            <a:endParaRPr sz="1000"/>
          </a:p>
          <a:p>
            <a:pPr marL="254000" lvl="0" indent="-234950" algn="l" rtl="0">
              <a:lnSpc>
                <a:spcPct val="115000"/>
              </a:lnSpc>
              <a:spcBef>
                <a:spcPts val="200"/>
              </a:spcBef>
              <a:spcAft>
                <a:spcPts val="0"/>
              </a:spcAft>
              <a:buClr>
                <a:srgbClr val="D12477"/>
              </a:buClr>
              <a:buSzPts val="1650"/>
              <a:buFont typeface="Arial"/>
              <a:buChar char="•"/>
            </a:pPr>
            <a:r>
              <a:rPr lang="pl" sz="1000" b="1"/>
              <a:t>Johdantokappale / Johdanto-osa / Ingressi</a:t>
            </a:r>
            <a:endParaRPr sz="1000" b="1"/>
          </a:p>
          <a:p>
            <a:pPr marL="558800" lvl="1" indent="-196850" algn="l" rtl="0">
              <a:lnSpc>
                <a:spcPct val="115000"/>
              </a:lnSpc>
              <a:spcBef>
                <a:spcPts val="200"/>
              </a:spcBef>
              <a:spcAft>
                <a:spcPts val="0"/>
              </a:spcAft>
              <a:buClr>
                <a:srgbClr val="D12477"/>
              </a:buClr>
              <a:buSzPts val="1100"/>
              <a:buFont typeface="Noto Sans Symbols"/>
              <a:buChar char="✔"/>
            </a:pPr>
            <a:r>
              <a:rPr lang="pl" sz="1000"/>
              <a:t>Viestin ensimmäinen kappale. Sen pitäisi kertoa sisällöstä ja houkutella lukijaa jatkamaan lukemista. Esimerkiksi: "Tässä blogikirjoituksessa annan sinulle viisi vinkkiä siitä, miten...".</a:t>
            </a:r>
            <a:endParaRPr sz="1000"/>
          </a:p>
          <a:p>
            <a:pPr marL="558800" lvl="1" indent="-196850" algn="l" rtl="0">
              <a:lnSpc>
                <a:spcPct val="115000"/>
              </a:lnSpc>
              <a:spcBef>
                <a:spcPts val="200"/>
              </a:spcBef>
              <a:spcAft>
                <a:spcPts val="0"/>
              </a:spcAft>
              <a:buClr>
                <a:srgbClr val="D12477"/>
              </a:buClr>
              <a:buSzPts val="1100"/>
              <a:buFont typeface="Noto Sans Symbols"/>
              <a:buChar char="✔"/>
            </a:pPr>
            <a:r>
              <a:rPr lang="pl" sz="1000"/>
              <a:t>Älä tee siitä liian pitkää - 2-3 riviä riittää.</a:t>
            </a:r>
            <a:endParaRPr sz="1000"/>
          </a:p>
          <a:p>
            <a:pPr marL="254000" lvl="0" indent="-234950" algn="l" rtl="0">
              <a:lnSpc>
                <a:spcPct val="115000"/>
              </a:lnSpc>
              <a:spcBef>
                <a:spcPts val="200"/>
              </a:spcBef>
              <a:spcAft>
                <a:spcPts val="0"/>
              </a:spcAft>
              <a:buClr>
                <a:srgbClr val="D12477"/>
              </a:buClr>
              <a:buSzPts val="1650"/>
              <a:buFont typeface="Arial"/>
              <a:buChar char="•"/>
            </a:pPr>
            <a:r>
              <a:rPr lang="pl" sz="1000" b="1"/>
              <a:t>Alaotsikot</a:t>
            </a:r>
            <a:endParaRPr sz="1000" b="1"/>
          </a:p>
          <a:p>
            <a:pPr marL="558800" lvl="1" indent="-196850" algn="l" rtl="0">
              <a:lnSpc>
                <a:spcPct val="115000"/>
              </a:lnSpc>
              <a:spcBef>
                <a:spcPts val="200"/>
              </a:spcBef>
              <a:spcAft>
                <a:spcPts val="0"/>
              </a:spcAft>
              <a:buClr>
                <a:srgbClr val="D12477"/>
              </a:buClr>
              <a:buSzPts val="1100"/>
              <a:buFont typeface="Noto Sans Symbols"/>
              <a:buChar char="✔"/>
            </a:pPr>
            <a:r>
              <a:rPr lang="pl" sz="1000"/>
              <a:t>Pitkä ja raskas tekstimassa herpaannuttavat lukijan, väliotsikot kiinnittävät huomion.</a:t>
            </a:r>
            <a:endParaRPr sz="1000"/>
          </a:p>
          <a:p>
            <a:pPr marL="254000" lvl="0" indent="-234950" algn="l" rtl="0">
              <a:lnSpc>
                <a:spcPct val="115000"/>
              </a:lnSpc>
              <a:spcBef>
                <a:spcPts val="200"/>
              </a:spcBef>
              <a:spcAft>
                <a:spcPts val="0"/>
              </a:spcAft>
              <a:buClr>
                <a:srgbClr val="D12477"/>
              </a:buClr>
              <a:buSzPts val="1650"/>
              <a:buFont typeface="Arial"/>
              <a:buChar char="•"/>
            </a:pPr>
            <a:r>
              <a:rPr lang="pl" sz="1000" b="1"/>
              <a:t>Vältä pitkiä lauseita</a:t>
            </a:r>
            <a:r>
              <a:rPr lang="pl" sz="1000"/>
              <a:t>. Mieluummin piste kuin pilkku.</a:t>
            </a:r>
            <a:endParaRPr sz="1000"/>
          </a:p>
          <a:p>
            <a:pPr marL="254000" lvl="0" indent="-234950" algn="l" rtl="0">
              <a:lnSpc>
                <a:spcPct val="115000"/>
              </a:lnSpc>
              <a:spcBef>
                <a:spcPts val="200"/>
              </a:spcBef>
              <a:spcAft>
                <a:spcPts val="0"/>
              </a:spcAft>
              <a:buClr>
                <a:srgbClr val="D12477"/>
              </a:buClr>
              <a:buSzPts val="1650"/>
              <a:buFont typeface="Arial"/>
              <a:buChar char="•"/>
            </a:pPr>
            <a:r>
              <a:rPr lang="pl" sz="1000"/>
              <a:t>Muista </a:t>
            </a:r>
            <a:r>
              <a:rPr lang="pl" sz="1000" b="1"/>
              <a:t>oma äänesi</a:t>
            </a:r>
            <a:r>
              <a:rPr lang="pl" sz="1000"/>
              <a:t>, oma näkökulmasi. Tarinat ja henkilökohtaisuus toimivat.</a:t>
            </a:r>
            <a:endParaRPr sz="1000"/>
          </a:p>
          <a:p>
            <a:pPr marL="254000" lvl="0" indent="-234950" algn="l" rtl="0">
              <a:lnSpc>
                <a:spcPct val="115000"/>
              </a:lnSpc>
              <a:spcBef>
                <a:spcPts val="200"/>
              </a:spcBef>
              <a:spcAft>
                <a:spcPts val="0"/>
              </a:spcAft>
              <a:buClr>
                <a:srgbClr val="D12477"/>
              </a:buClr>
              <a:buSzPts val="1650"/>
              <a:buFont typeface="Arial"/>
              <a:buChar char="•"/>
            </a:pPr>
            <a:r>
              <a:rPr lang="pl" sz="1000" b="1"/>
              <a:t>Kuvia</a:t>
            </a:r>
            <a:r>
              <a:rPr lang="pl" sz="1000"/>
              <a:t>! </a:t>
            </a:r>
            <a:endParaRPr sz="1000"/>
          </a:p>
          <a:p>
            <a:pPr marL="558800" lvl="1" indent="-196850" algn="l" rtl="0">
              <a:lnSpc>
                <a:spcPct val="115000"/>
              </a:lnSpc>
              <a:spcBef>
                <a:spcPts val="200"/>
              </a:spcBef>
              <a:spcAft>
                <a:spcPts val="0"/>
              </a:spcAft>
              <a:buClr>
                <a:srgbClr val="D12477"/>
              </a:buClr>
              <a:buSzPts val="1100"/>
              <a:buFont typeface="Noto Sans Symbols"/>
              <a:buChar char="✔"/>
            </a:pPr>
            <a:r>
              <a:rPr lang="pl" sz="1000"/>
              <a:t>Ihmissilmä skannaa kuvat ensin. Ne ovat katseenvangitsijoita.</a:t>
            </a:r>
            <a:endParaRPr sz="1000"/>
          </a:p>
          <a:p>
            <a:pPr marL="558800" lvl="1" indent="-196850" algn="l" rtl="0">
              <a:lnSpc>
                <a:spcPct val="115000"/>
              </a:lnSpc>
              <a:spcBef>
                <a:spcPts val="200"/>
              </a:spcBef>
              <a:spcAft>
                <a:spcPts val="0"/>
              </a:spcAft>
              <a:buClr>
                <a:srgbClr val="D12477"/>
              </a:buClr>
              <a:buSzPts val="1100"/>
              <a:buFont typeface="Noto Sans Symbols"/>
              <a:buChar char="✔"/>
            </a:pPr>
            <a:r>
              <a:rPr lang="pl" sz="1000"/>
              <a:t>Muista lähde. Ilmaisia kuvakirjastoja on monia, mutta lähde on merkittävä. (vinkki: Unsplash)</a:t>
            </a:r>
            <a:endParaRPr sz="1000"/>
          </a:p>
          <a:p>
            <a:pPr marL="254000" lvl="0" indent="-234950" algn="l" rtl="0">
              <a:lnSpc>
                <a:spcPct val="115000"/>
              </a:lnSpc>
              <a:spcBef>
                <a:spcPts val="200"/>
              </a:spcBef>
              <a:spcAft>
                <a:spcPts val="0"/>
              </a:spcAft>
              <a:buClr>
                <a:srgbClr val="D12477"/>
              </a:buClr>
              <a:buSzPts val="1650"/>
              <a:buFont typeface="Arial"/>
              <a:buChar char="•"/>
            </a:pPr>
            <a:r>
              <a:rPr lang="pl" sz="1000" b="1"/>
              <a:t>Kielioppi</a:t>
            </a:r>
            <a:endParaRPr sz="1000" b="1"/>
          </a:p>
          <a:p>
            <a:pPr marL="558800" lvl="1" indent="-196850" algn="l" rtl="0">
              <a:lnSpc>
                <a:spcPct val="115000"/>
              </a:lnSpc>
              <a:spcBef>
                <a:spcPts val="200"/>
              </a:spcBef>
              <a:spcAft>
                <a:spcPts val="0"/>
              </a:spcAft>
              <a:buClr>
                <a:srgbClr val="D12477"/>
              </a:buClr>
              <a:buSzPts val="1100"/>
              <a:buFont typeface="Noto Sans Symbols"/>
              <a:buChar char="✔"/>
            </a:pPr>
            <a:r>
              <a:rPr lang="pl" sz="1000"/>
              <a:t>Kukaan ei halua lukea tekstiä, joka on täynnä oikeinkirjoitus- ja kielioppivirheitä.</a:t>
            </a:r>
            <a:endParaRPr sz="15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p12"/>
          <p:cNvSpPr txBox="1">
            <a:spLocks noGrp="1"/>
          </p:cNvSpPr>
          <p:nvPr>
            <p:ph type="body" idx="1"/>
          </p:nvPr>
        </p:nvSpPr>
        <p:spPr>
          <a:xfrm>
            <a:off x="628650" y="527246"/>
            <a:ext cx="7886700" cy="3404738"/>
          </a:xfrm>
          <a:prstGeom prst="rect">
            <a:avLst/>
          </a:prstGeom>
          <a:noFill/>
          <a:ln>
            <a:noFill/>
          </a:ln>
        </p:spPr>
        <p:txBody>
          <a:bodyPr spcFirstLastPara="1" wrap="square" lIns="91425" tIns="45700" rIns="91425" bIns="45700" anchor="t" anchorCtr="0">
            <a:spAutoFit/>
          </a:bodyPr>
          <a:lstStyle/>
          <a:p>
            <a:pPr marL="342900" marR="0" lvl="0" indent="-260350" algn="l" rtl="0">
              <a:lnSpc>
                <a:spcPct val="140000"/>
              </a:lnSpc>
              <a:spcBef>
                <a:spcPts val="0"/>
              </a:spcBef>
              <a:spcAft>
                <a:spcPts val="0"/>
              </a:spcAft>
              <a:buClr>
                <a:srgbClr val="D12477"/>
              </a:buClr>
              <a:buSzPts val="2250"/>
              <a:buFont typeface="Arial"/>
              <a:buChar char="•"/>
            </a:pPr>
            <a:r>
              <a:rPr lang="pl" sz="1500" b="1" i="0" u="none" strike="noStrike" cap="none">
                <a:solidFill>
                  <a:schemeClr val="dk1"/>
                </a:solidFill>
                <a:latin typeface="Arial"/>
                <a:ea typeface="Arial"/>
                <a:cs typeface="Arial"/>
                <a:sym typeface="Arial"/>
              </a:rPr>
              <a:t>Postauksen otsikko (sen on oltava houkutteleva - kiinnitettävä huomiota)</a:t>
            </a:r>
            <a:endParaRPr sz="1100" b="1" i="0" u="none" strike="noStrike" cap="none">
              <a:solidFill>
                <a:srgbClr val="000000"/>
              </a:solidFill>
              <a:latin typeface="Arial"/>
              <a:ea typeface="Arial"/>
              <a:cs typeface="Arial"/>
              <a:sym typeface="Arial"/>
            </a:endParaRPr>
          </a:p>
          <a:p>
            <a:pPr marL="596900" marR="0" lvl="1" indent="-247650" algn="l" rtl="0">
              <a:lnSpc>
                <a:spcPct val="115000"/>
              </a:lnSpc>
              <a:spcBef>
                <a:spcPts val="900"/>
              </a:spcBef>
              <a:spcAft>
                <a:spcPts val="0"/>
              </a:spcAft>
              <a:buClr>
                <a:srgbClr val="D12477"/>
              </a:buClr>
              <a:buSzPts val="2250"/>
              <a:buFont typeface="Arial"/>
              <a:buChar char="•"/>
            </a:pPr>
            <a:r>
              <a:rPr lang="pl" sz="1500" b="0" i="0" u="none" strike="noStrike" cap="none">
                <a:solidFill>
                  <a:schemeClr val="dk1"/>
                </a:solidFill>
                <a:latin typeface="Arial"/>
                <a:ea typeface="Arial"/>
                <a:cs typeface="Arial"/>
                <a:sym typeface="Arial"/>
              </a:rPr>
              <a:t>Ensimmäinen asia, jonka ihmiset näkevät, joten siinä on ilmoitettava selvästi, mistä artikkelissa on kyse.</a:t>
            </a:r>
            <a:endParaRPr sz="1100" b="0" i="0" u="none" strike="noStrike" cap="none">
              <a:solidFill>
                <a:srgbClr val="000000"/>
              </a:solidFill>
              <a:latin typeface="Arial"/>
              <a:ea typeface="Arial"/>
              <a:cs typeface="Arial"/>
              <a:sym typeface="Arial"/>
            </a:endParaRPr>
          </a:p>
          <a:p>
            <a:pPr marL="596900" marR="0" lvl="1" indent="-247650" algn="l" rtl="0">
              <a:lnSpc>
                <a:spcPct val="115000"/>
              </a:lnSpc>
              <a:spcBef>
                <a:spcPts val="900"/>
              </a:spcBef>
              <a:spcAft>
                <a:spcPts val="0"/>
              </a:spcAft>
              <a:buClr>
                <a:srgbClr val="D12477"/>
              </a:buClr>
              <a:buSzPts val="2250"/>
              <a:buFont typeface="Arial"/>
              <a:buChar char="•"/>
            </a:pPr>
            <a:r>
              <a:rPr lang="pl" sz="1500" b="0" i="0" u="none" strike="noStrike" cap="none">
                <a:solidFill>
                  <a:schemeClr val="dk1"/>
                </a:solidFill>
                <a:latin typeface="Arial"/>
                <a:ea typeface="Arial"/>
                <a:cs typeface="Arial"/>
                <a:sym typeface="Arial"/>
              </a:rPr>
              <a:t>Selkeys ja täsmällisyys houkuttelevat lukijoita ja rohkaisevat heitä jakamaan artikkelin lähipiirilleen.</a:t>
            </a:r>
            <a:endParaRPr sz="1100" b="0" i="0" u="none" strike="noStrike" cap="none">
              <a:solidFill>
                <a:srgbClr val="000000"/>
              </a:solidFill>
              <a:latin typeface="Arial"/>
              <a:ea typeface="Arial"/>
              <a:cs typeface="Arial"/>
              <a:sym typeface="Arial"/>
            </a:endParaRPr>
          </a:p>
          <a:p>
            <a:pPr marL="254000" marR="0" lvl="0" indent="-247650" algn="l" rtl="0">
              <a:lnSpc>
                <a:spcPct val="140000"/>
              </a:lnSpc>
              <a:spcBef>
                <a:spcPts val="1800"/>
              </a:spcBef>
              <a:spcAft>
                <a:spcPts val="0"/>
              </a:spcAft>
              <a:buClr>
                <a:srgbClr val="D12477"/>
              </a:buClr>
              <a:buSzPts val="2250"/>
              <a:buFont typeface="Arial"/>
              <a:buChar char="•"/>
            </a:pPr>
            <a:r>
              <a:rPr lang="pl" sz="1500" b="1" i="0" u="none" strike="noStrike" cap="none">
                <a:solidFill>
                  <a:schemeClr val="dk1"/>
                </a:solidFill>
                <a:latin typeface="Arial"/>
                <a:ea typeface="Arial"/>
                <a:cs typeface="Arial"/>
                <a:sym typeface="Arial"/>
              </a:rPr>
              <a:t>Hyvin kirjoitettu ja muotoiltu teksti</a:t>
            </a:r>
            <a:endParaRPr sz="1100" b="1" i="0" u="none" strike="noStrike" cap="none">
              <a:solidFill>
                <a:srgbClr val="000000"/>
              </a:solidFill>
              <a:latin typeface="Arial"/>
              <a:ea typeface="Arial"/>
              <a:cs typeface="Arial"/>
              <a:sym typeface="Arial"/>
            </a:endParaRPr>
          </a:p>
          <a:p>
            <a:pPr marL="596900" marR="0" lvl="1" indent="-247650" algn="l" rtl="0">
              <a:lnSpc>
                <a:spcPct val="115000"/>
              </a:lnSpc>
              <a:spcBef>
                <a:spcPts val="900"/>
              </a:spcBef>
              <a:spcAft>
                <a:spcPts val="0"/>
              </a:spcAft>
              <a:buClr>
                <a:srgbClr val="D12477"/>
              </a:buClr>
              <a:buSzPts val="2250"/>
              <a:buFont typeface="Arial"/>
              <a:buChar char="•"/>
            </a:pPr>
            <a:r>
              <a:rPr lang="pl" sz="1500" b="0" i="0" u="none" strike="noStrike" cap="none">
                <a:solidFill>
                  <a:schemeClr val="dk1"/>
                </a:solidFill>
                <a:latin typeface="Arial"/>
                <a:ea typeface="Arial"/>
                <a:cs typeface="Arial"/>
                <a:sym typeface="Arial"/>
              </a:rPr>
              <a:t>Tärkeää luettavuuden kannalta</a:t>
            </a:r>
            <a:endParaRPr sz="1100" b="0" i="0" u="none" strike="noStrike" cap="none">
              <a:solidFill>
                <a:srgbClr val="000000"/>
              </a:solidFill>
              <a:latin typeface="Arial"/>
              <a:ea typeface="Arial"/>
              <a:cs typeface="Arial"/>
              <a:sym typeface="Arial"/>
            </a:endParaRPr>
          </a:p>
          <a:p>
            <a:pPr marL="596900" marR="0" lvl="1" indent="-247650" algn="l" rtl="0">
              <a:lnSpc>
                <a:spcPct val="115000"/>
              </a:lnSpc>
              <a:spcBef>
                <a:spcPts val="900"/>
              </a:spcBef>
              <a:spcAft>
                <a:spcPts val="0"/>
              </a:spcAft>
              <a:buClr>
                <a:srgbClr val="D12477"/>
              </a:buClr>
              <a:buSzPts val="2250"/>
              <a:buFont typeface="Arial"/>
              <a:buChar char="•"/>
            </a:pPr>
            <a:r>
              <a:rPr lang="pl" sz="1500" b="0" i="0" u="none" strike="noStrike" cap="none">
                <a:solidFill>
                  <a:schemeClr val="dk1"/>
                </a:solidFill>
                <a:latin typeface="Arial"/>
                <a:ea typeface="Arial"/>
                <a:cs typeface="Arial"/>
                <a:sym typeface="Arial"/>
              </a:rPr>
              <a:t>Lyhyet kappaleet</a:t>
            </a:r>
            <a:endParaRPr sz="1100" b="0" i="0" u="none" strike="noStrike" cap="none">
              <a:solidFill>
                <a:srgbClr val="000000"/>
              </a:solidFill>
              <a:latin typeface="Arial"/>
              <a:ea typeface="Arial"/>
              <a:cs typeface="Arial"/>
              <a:sym typeface="Arial"/>
            </a:endParaRPr>
          </a:p>
          <a:p>
            <a:pPr marL="596900" marR="0" lvl="1" indent="-247650" algn="l" rtl="0">
              <a:lnSpc>
                <a:spcPct val="115000"/>
              </a:lnSpc>
              <a:spcBef>
                <a:spcPts val="900"/>
              </a:spcBef>
              <a:spcAft>
                <a:spcPts val="0"/>
              </a:spcAft>
              <a:buClr>
                <a:srgbClr val="D12477"/>
              </a:buClr>
              <a:buSzPts val="2250"/>
              <a:buFont typeface="Arial"/>
              <a:buChar char="•"/>
            </a:pPr>
            <a:r>
              <a:rPr lang="pl" sz="1500" b="0" i="0" u="none" strike="noStrike" cap="none">
                <a:solidFill>
                  <a:schemeClr val="dk1"/>
                </a:solidFill>
                <a:latin typeface="Arial"/>
                <a:ea typeface="Arial"/>
                <a:cs typeface="Arial"/>
                <a:sym typeface="Arial"/>
              </a:rPr>
              <a:t>Käytä väliotsikoita ja tunnisteista kappaleiden erottamiseen toisistaan.</a:t>
            </a:r>
            <a:endParaRPr sz="1100" b="0" i="0" u="none" strike="noStrike" cap="non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13"/>
          <p:cNvSpPr txBox="1"/>
          <p:nvPr/>
        </p:nvSpPr>
        <p:spPr>
          <a:xfrm>
            <a:off x="1061610" y="119268"/>
            <a:ext cx="7047600" cy="330900"/>
          </a:xfrm>
          <a:prstGeom prst="rect">
            <a:avLst/>
          </a:prstGeom>
          <a:noFill/>
          <a:ln>
            <a:noFill/>
          </a:ln>
        </p:spPr>
        <p:txBody>
          <a:bodyPr spcFirstLastPara="1" wrap="square" lIns="68575" tIns="34275" rIns="68575" bIns="34275" anchor="t" anchorCtr="0">
            <a:spAutoFit/>
          </a:bodyPr>
          <a:lstStyle/>
          <a:p>
            <a:pPr marL="0" marR="0" lvl="0" indent="0" algn="ctr" rtl="0">
              <a:lnSpc>
                <a:spcPct val="100000"/>
              </a:lnSpc>
              <a:spcBef>
                <a:spcPts val="0"/>
              </a:spcBef>
              <a:spcAft>
                <a:spcPts val="0"/>
              </a:spcAft>
              <a:buClr>
                <a:srgbClr val="000000"/>
              </a:buClr>
              <a:buSzPts val="1700"/>
              <a:buFont typeface="Arial"/>
              <a:buNone/>
            </a:pPr>
            <a:r>
              <a:rPr lang="pl" sz="1700" b="1" i="0" u="none" strike="noStrike" cap="none">
                <a:solidFill>
                  <a:schemeClr val="lt1"/>
                </a:solidFill>
                <a:latin typeface="Calibri"/>
                <a:ea typeface="Calibri"/>
                <a:cs typeface="Calibri"/>
                <a:sym typeface="Calibri"/>
              </a:rPr>
              <a:t>blogi</a:t>
            </a:r>
            <a:endParaRPr sz="1100" b="0" i="0" u="none" strike="noStrike" cap="none">
              <a:solidFill>
                <a:srgbClr val="000000"/>
              </a:solidFill>
              <a:latin typeface="Arial"/>
              <a:ea typeface="Arial"/>
              <a:cs typeface="Arial"/>
              <a:sym typeface="Arial"/>
            </a:endParaRPr>
          </a:p>
        </p:txBody>
      </p:sp>
      <p:sp>
        <p:nvSpPr>
          <p:cNvPr id="291" name="Google Shape;291;p13"/>
          <p:cNvSpPr txBox="1">
            <a:spLocks noGrp="1"/>
          </p:cNvSpPr>
          <p:nvPr>
            <p:ph type="title"/>
          </p:nvPr>
        </p:nvSpPr>
        <p:spPr>
          <a:xfrm>
            <a:off x="628650" y="183715"/>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Kirjoitusmuoto</a:t>
            </a:r>
            <a:br>
              <a:rPr lang="pl"/>
            </a:br>
            <a:endParaRPr/>
          </a:p>
        </p:txBody>
      </p:sp>
      <p:sp>
        <p:nvSpPr>
          <p:cNvPr id="292" name="Google Shape;292;p13"/>
          <p:cNvSpPr txBox="1">
            <a:spLocks noGrp="1"/>
          </p:cNvSpPr>
          <p:nvPr>
            <p:ph type="body" idx="1"/>
          </p:nvPr>
        </p:nvSpPr>
        <p:spPr>
          <a:xfrm>
            <a:off x="642060" y="809729"/>
            <a:ext cx="7886700" cy="3116197"/>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500"/>
              <a:buFont typeface="Arial"/>
              <a:buNone/>
            </a:pPr>
            <a:r>
              <a:rPr lang="pl" sz="1500" b="1" i="0" u="none" strike="noStrike" cap="none">
                <a:latin typeface="Arial"/>
                <a:ea typeface="Arial"/>
                <a:cs typeface="Arial"/>
                <a:sym typeface="Arial"/>
              </a:rPr>
              <a:t>Käytä lyhyitä lauseita ja kappaleita;</a:t>
            </a:r>
            <a:endParaRPr sz="1100" b="1" i="0" u="none" strike="noStrike" cap="none">
              <a:latin typeface="Arial"/>
              <a:ea typeface="Arial"/>
              <a:cs typeface="Arial"/>
              <a:sym typeface="Arial"/>
            </a:endParaRPr>
          </a:p>
          <a:p>
            <a:pPr marL="596900" marR="0" lvl="1" indent="-228600" algn="l" rtl="0">
              <a:lnSpc>
                <a:spcPct val="100000"/>
              </a:lnSpc>
              <a:spcBef>
                <a:spcPts val="0"/>
              </a:spcBef>
              <a:spcAft>
                <a:spcPts val="0"/>
              </a:spcAft>
              <a:buClr>
                <a:srgbClr val="D12477"/>
              </a:buClr>
              <a:buSzPts val="2400"/>
              <a:buFont typeface="Arial"/>
              <a:buChar char="•"/>
            </a:pPr>
            <a:r>
              <a:rPr lang="pl" sz="1500" b="0" i="0" u="none" strike="noStrike" cap="none">
                <a:latin typeface="Arial"/>
                <a:ea typeface="Arial"/>
                <a:cs typeface="Arial"/>
                <a:sym typeface="Arial"/>
              </a:rPr>
              <a:t>Käytä väliotsikoita: ne herättävät huomiota ja lukija löytää etsimänsä helpommin </a:t>
            </a:r>
            <a:endParaRPr sz="1100" b="0" i="0" u="none" strike="noStrike" cap="none">
              <a:latin typeface="Arial"/>
              <a:ea typeface="Arial"/>
              <a:cs typeface="Arial"/>
              <a:sym typeface="Arial"/>
            </a:endParaRPr>
          </a:p>
          <a:p>
            <a:pPr marL="596900" marR="0" lvl="1" indent="-228600" algn="l" rtl="0">
              <a:lnSpc>
                <a:spcPct val="100000"/>
              </a:lnSpc>
              <a:spcBef>
                <a:spcPts val="0"/>
              </a:spcBef>
              <a:spcAft>
                <a:spcPts val="0"/>
              </a:spcAft>
              <a:buClr>
                <a:srgbClr val="D12477"/>
              </a:buClr>
              <a:buSzPts val="2400"/>
              <a:buFont typeface="Arial"/>
              <a:buChar char="•"/>
            </a:pPr>
            <a:r>
              <a:rPr lang="pl" sz="1500" b="0" i="0" u="none" strike="noStrike" cap="none">
                <a:latin typeface="Arial"/>
                <a:ea typeface="Arial"/>
                <a:cs typeface="Arial"/>
                <a:sym typeface="Arial"/>
              </a:rPr>
              <a:t>Kuvien, videoiden ja muun median käyttö;</a:t>
            </a:r>
            <a:endParaRPr sz="1100" b="0" i="0" u="none" strike="noStrike" cap="none">
              <a:latin typeface="Arial"/>
              <a:ea typeface="Arial"/>
              <a:cs typeface="Arial"/>
              <a:sym typeface="Arial"/>
            </a:endParaRPr>
          </a:p>
          <a:p>
            <a:pPr marL="596900" marR="0" lvl="1" indent="-228600" algn="l" rtl="0">
              <a:lnSpc>
                <a:spcPct val="100000"/>
              </a:lnSpc>
              <a:spcBef>
                <a:spcPts val="0"/>
              </a:spcBef>
              <a:spcAft>
                <a:spcPts val="0"/>
              </a:spcAft>
              <a:buClr>
                <a:srgbClr val="D12477"/>
              </a:buClr>
              <a:buSzPts val="2400"/>
              <a:buFont typeface="Arial"/>
              <a:buChar char="•"/>
            </a:pPr>
            <a:r>
              <a:rPr lang="pl" sz="1500" b="0" i="0" u="none" strike="noStrike" cap="none">
                <a:latin typeface="Arial"/>
                <a:ea typeface="Arial"/>
                <a:cs typeface="Arial"/>
                <a:sym typeface="Arial"/>
              </a:rPr>
              <a:t>Lihavoi tärkeät kohdat ja sanat;</a:t>
            </a:r>
            <a:endParaRPr sz="1100" b="0" i="0" u="none" strike="noStrike" cap="none">
              <a:latin typeface="Arial"/>
              <a:ea typeface="Arial"/>
              <a:cs typeface="Arial"/>
              <a:sym typeface="Arial"/>
            </a:endParaRPr>
          </a:p>
          <a:p>
            <a:pPr marL="596900" marR="0" lvl="1" indent="-228600" algn="l" rtl="0">
              <a:lnSpc>
                <a:spcPct val="100000"/>
              </a:lnSpc>
              <a:spcBef>
                <a:spcPts val="0"/>
              </a:spcBef>
              <a:spcAft>
                <a:spcPts val="0"/>
              </a:spcAft>
              <a:buClr>
                <a:srgbClr val="D12477"/>
              </a:buClr>
              <a:buSzPts val="2400"/>
              <a:buFont typeface="Arial"/>
              <a:buChar char="•"/>
            </a:pPr>
            <a:r>
              <a:rPr lang="pl" sz="1500" b="0" i="0" u="none" strike="noStrike" cap="none">
                <a:latin typeface="Arial"/>
                <a:ea typeface="Arial"/>
                <a:cs typeface="Arial"/>
                <a:sym typeface="Arial"/>
              </a:rPr>
              <a:t>Tee luetteloita: ranskalaiset viivat tai numerointi.</a:t>
            </a:r>
            <a:endParaRPr sz="1100" b="0" i="0" u="none" strike="noStrike" cap="none">
              <a:latin typeface="Arial"/>
              <a:ea typeface="Arial"/>
              <a:cs typeface="Arial"/>
              <a:sym typeface="Arial"/>
            </a:endParaRPr>
          </a:p>
          <a:p>
            <a:pPr marL="0" marR="0" lvl="0" indent="0" algn="l" rtl="0">
              <a:lnSpc>
                <a:spcPct val="150000"/>
              </a:lnSpc>
              <a:spcBef>
                <a:spcPts val="0"/>
              </a:spcBef>
              <a:spcAft>
                <a:spcPts val="0"/>
              </a:spcAft>
              <a:buClr>
                <a:srgbClr val="000000"/>
              </a:buClr>
              <a:buSzPts val="1500"/>
              <a:buFont typeface="Arial"/>
              <a:buNone/>
            </a:pPr>
            <a:endParaRPr sz="1500" b="0" i="0" u="none" strike="noStrike" cap="none">
              <a:latin typeface="Arial"/>
              <a:ea typeface="Arial"/>
              <a:cs typeface="Arial"/>
              <a:sym typeface="Arial"/>
            </a:endParaRPr>
          </a:p>
          <a:p>
            <a:pPr marL="0" marR="0" lvl="0" indent="0" algn="l" rtl="0">
              <a:lnSpc>
                <a:spcPct val="150000"/>
              </a:lnSpc>
              <a:spcBef>
                <a:spcPts val="0"/>
              </a:spcBef>
              <a:spcAft>
                <a:spcPts val="0"/>
              </a:spcAft>
              <a:buClr>
                <a:srgbClr val="000000"/>
              </a:buClr>
              <a:buSzPts val="1500"/>
              <a:buFont typeface="Arial"/>
              <a:buNone/>
            </a:pPr>
            <a:r>
              <a:rPr lang="pl" sz="1500" b="1" i="0" u="none" strike="noStrike" cap="none">
                <a:latin typeface="Arial"/>
                <a:ea typeface="Arial"/>
                <a:cs typeface="Arial"/>
                <a:sym typeface="Arial"/>
              </a:rPr>
              <a:t>Postauksen loppuun</a:t>
            </a:r>
            <a:endParaRPr sz="1800"/>
          </a:p>
          <a:p>
            <a:pPr marL="596900" marR="0" lvl="1" indent="-228600" algn="l" rtl="0">
              <a:lnSpc>
                <a:spcPct val="115000"/>
              </a:lnSpc>
              <a:spcBef>
                <a:spcPts val="0"/>
              </a:spcBef>
              <a:spcAft>
                <a:spcPts val="0"/>
              </a:spcAft>
              <a:buClr>
                <a:srgbClr val="D12477"/>
              </a:buClr>
              <a:buSzPts val="2400"/>
              <a:buFont typeface="Arial"/>
              <a:buChar char="•"/>
            </a:pPr>
            <a:r>
              <a:rPr lang="pl" sz="1500" b="0" i="0" u="none" strike="noStrike" cap="none">
                <a:latin typeface="Arial"/>
                <a:ea typeface="Arial"/>
                <a:cs typeface="Arial"/>
                <a:sym typeface="Arial"/>
              </a:rPr>
              <a:t>Älä esitä uusia väitteitä;</a:t>
            </a:r>
            <a:endParaRPr sz="1100" b="0" i="0" u="none" strike="noStrike" cap="none">
              <a:latin typeface="Arial"/>
              <a:ea typeface="Arial"/>
              <a:cs typeface="Arial"/>
              <a:sym typeface="Arial"/>
            </a:endParaRPr>
          </a:p>
          <a:p>
            <a:pPr marL="596900" marR="0" lvl="1" indent="-228600" algn="l" rtl="0">
              <a:lnSpc>
                <a:spcPct val="115000"/>
              </a:lnSpc>
              <a:spcBef>
                <a:spcPts val="0"/>
              </a:spcBef>
              <a:spcAft>
                <a:spcPts val="0"/>
              </a:spcAft>
              <a:buClr>
                <a:srgbClr val="D12477"/>
              </a:buClr>
              <a:buSzPts val="2400"/>
              <a:buFont typeface="Arial"/>
              <a:buChar char="•"/>
            </a:pPr>
            <a:r>
              <a:rPr lang="pl" sz="1500"/>
              <a:t>Kertaa / kiteytä postauksen pääajatukset</a:t>
            </a:r>
            <a:endParaRPr sz="1100" b="0" i="0" u="none" strike="noStrike" cap="none">
              <a:latin typeface="Arial"/>
              <a:ea typeface="Arial"/>
              <a:cs typeface="Arial"/>
              <a:sym typeface="Arial"/>
            </a:endParaRPr>
          </a:p>
          <a:p>
            <a:pPr marL="596900" marR="0" lvl="1" indent="-228600" algn="l" rtl="0">
              <a:lnSpc>
                <a:spcPct val="115000"/>
              </a:lnSpc>
              <a:spcBef>
                <a:spcPts val="0"/>
              </a:spcBef>
              <a:spcAft>
                <a:spcPts val="0"/>
              </a:spcAft>
              <a:buClr>
                <a:srgbClr val="D12477"/>
              </a:buClr>
              <a:buSzPts val="2400"/>
              <a:buFont typeface="Arial"/>
              <a:buChar char="•"/>
            </a:pPr>
            <a:r>
              <a:rPr lang="pl" sz="1500" b="0" i="0" u="none" strike="noStrike" cap="none">
                <a:latin typeface="Arial"/>
                <a:ea typeface="Arial"/>
                <a:cs typeface="Arial"/>
                <a:sym typeface="Arial"/>
              </a:rPr>
              <a:t>Tee yhteenveto esitetystä ratkaisusta;</a:t>
            </a:r>
            <a:endParaRPr sz="1100" b="0" i="0" u="none" strike="noStrike" cap="none">
              <a:latin typeface="Arial"/>
              <a:ea typeface="Arial"/>
              <a:cs typeface="Arial"/>
              <a:sym typeface="Arial"/>
            </a:endParaRPr>
          </a:p>
          <a:p>
            <a:pPr marL="596900" marR="0" lvl="1" indent="-228600" algn="l" rtl="0">
              <a:lnSpc>
                <a:spcPct val="115000"/>
              </a:lnSpc>
              <a:spcBef>
                <a:spcPts val="0"/>
              </a:spcBef>
              <a:spcAft>
                <a:spcPts val="0"/>
              </a:spcAft>
              <a:buClr>
                <a:srgbClr val="D12477"/>
              </a:buClr>
              <a:buSzPts val="2400"/>
              <a:buFont typeface="Arial"/>
              <a:buChar char="•"/>
            </a:pPr>
            <a:r>
              <a:rPr lang="pl" sz="1500" b="0" i="0" u="none" strike="noStrike" cap="none">
                <a:latin typeface="Arial"/>
                <a:ea typeface="Arial"/>
                <a:cs typeface="Arial"/>
                <a:sym typeface="Arial"/>
              </a:rPr>
              <a:t>Kannustaa lukijaa eteenpäin sivustolla (call-to-action).</a:t>
            </a:r>
            <a:endParaRPr sz="1100" b="0" i="0" u="none" strike="noStrike" cap="none">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sp>
        <p:nvSpPr>
          <p:cNvPr id="297" name="Google Shape;297;p14"/>
          <p:cNvSpPr txBox="1">
            <a:spLocks noGrp="1"/>
          </p:cNvSpPr>
          <p:nvPr>
            <p:ph type="title"/>
          </p:nvPr>
        </p:nvSpPr>
        <p:spPr>
          <a:xfrm>
            <a:off x="710132"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pl" sz="3200"/>
              <a:t>Postauksen pituus: vinkkejä </a:t>
            </a:r>
            <a:br>
              <a:rPr lang="pl" sz="3200"/>
            </a:br>
            <a:endParaRPr sz="3200"/>
          </a:p>
        </p:txBody>
      </p:sp>
      <p:sp>
        <p:nvSpPr>
          <p:cNvPr id="298" name="Google Shape;298;p14"/>
          <p:cNvSpPr txBox="1">
            <a:spLocks noGrp="1"/>
          </p:cNvSpPr>
          <p:nvPr>
            <p:ph type="body" idx="1"/>
          </p:nvPr>
        </p:nvSpPr>
        <p:spPr>
          <a:xfrm>
            <a:off x="386908" y="897678"/>
            <a:ext cx="7886700" cy="3744254"/>
          </a:xfrm>
          <a:prstGeom prst="rect">
            <a:avLst/>
          </a:prstGeom>
          <a:noFill/>
          <a:ln>
            <a:noFill/>
          </a:ln>
        </p:spPr>
        <p:txBody>
          <a:bodyPr spcFirstLastPara="1" wrap="square" lIns="91425" tIns="45700" rIns="91425" bIns="45700" anchor="t" anchorCtr="0">
            <a:spAutoFit/>
          </a:bodyPr>
          <a:lstStyle/>
          <a:p>
            <a:pPr marL="596900" marR="0" lvl="1" indent="-247650" algn="l" rtl="0">
              <a:lnSpc>
                <a:spcPct val="112500"/>
              </a:lnSpc>
              <a:spcBef>
                <a:spcPts val="0"/>
              </a:spcBef>
              <a:spcAft>
                <a:spcPts val="0"/>
              </a:spcAft>
              <a:buClr>
                <a:srgbClr val="D12477"/>
              </a:buClr>
              <a:buSzPts val="2400"/>
              <a:buFont typeface="Arial"/>
              <a:buChar char="•"/>
            </a:pPr>
            <a:r>
              <a:rPr lang="pl" sz="1400" b="1" i="0" u="none" strike="noStrike" cap="none">
                <a:latin typeface="Arial"/>
                <a:ea typeface="Arial"/>
                <a:cs typeface="Arial"/>
                <a:sym typeface="Arial"/>
              </a:rPr>
              <a:t>enintään 500 sanaa</a:t>
            </a:r>
            <a:endParaRPr sz="1400"/>
          </a:p>
          <a:p>
            <a:pPr marL="939800" marR="0" lvl="2" indent="-247650" algn="l" rtl="0">
              <a:lnSpc>
                <a:spcPct val="112500"/>
              </a:lnSpc>
              <a:spcBef>
                <a:spcPts val="0"/>
              </a:spcBef>
              <a:spcAft>
                <a:spcPts val="0"/>
              </a:spcAft>
              <a:buClr>
                <a:srgbClr val="D12477"/>
              </a:buClr>
              <a:buSzPts val="2400"/>
              <a:buFont typeface="Arial"/>
              <a:buChar char="•"/>
            </a:pPr>
            <a:r>
              <a:rPr lang="pl" sz="1400"/>
              <a:t>S</a:t>
            </a:r>
            <a:r>
              <a:rPr lang="pl" sz="1400" b="0" i="0" u="none" strike="noStrike" cap="none">
                <a:latin typeface="Arial"/>
                <a:ea typeface="Arial"/>
                <a:cs typeface="Arial"/>
                <a:sym typeface="Arial"/>
              </a:rPr>
              <a:t>uuri määrä postauksia</a:t>
            </a:r>
            <a:endParaRPr sz="1400"/>
          </a:p>
          <a:p>
            <a:pPr marL="939800" marR="0" lvl="2" indent="-247650" algn="l" rtl="0">
              <a:lnSpc>
                <a:spcPct val="112500"/>
              </a:lnSpc>
              <a:spcBef>
                <a:spcPts val="0"/>
              </a:spcBef>
              <a:spcAft>
                <a:spcPts val="0"/>
              </a:spcAft>
              <a:buClr>
                <a:srgbClr val="D12477"/>
              </a:buClr>
              <a:buSzPts val="2400"/>
              <a:buFont typeface="Arial"/>
              <a:buChar char="•"/>
            </a:pPr>
            <a:r>
              <a:rPr lang="pl" sz="1400" b="0" i="0" u="none" strike="noStrike" cap="none">
                <a:latin typeface="Arial"/>
                <a:ea typeface="Arial"/>
                <a:cs typeface="Arial"/>
                <a:sym typeface="Arial"/>
              </a:rPr>
              <a:t>Erittäin tarkat avainsanat</a:t>
            </a:r>
            <a:endParaRPr sz="1400"/>
          </a:p>
          <a:p>
            <a:pPr marL="939800" marR="0" lvl="2" indent="-247650" algn="l" rtl="0">
              <a:lnSpc>
                <a:spcPct val="112500"/>
              </a:lnSpc>
              <a:spcBef>
                <a:spcPts val="0"/>
              </a:spcBef>
              <a:spcAft>
                <a:spcPts val="0"/>
              </a:spcAft>
              <a:buClr>
                <a:srgbClr val="D12477"/>
              </a:buClr>
              <a:buSzPts val="2400"/>
              <a:buFont typeface="Arial"/>
              <a:buChar char="•"/>
            </a:pPr>
            <a:r>
              <a:rPr lang="pl" sz="1400" b="0" i="0" u="none" strike="noStrike" cap="none">
                <a:latin typeface="Arial"/>
                <a:ea typeface="Arial"/>
                <a:cs typeface="Arial"/>
                <a:sym typeface="Arial"/>
              </a:rPr>
              <a:t>Suoremmat kysymykset</a:t>
            </a:r>
            <a:endParaRPr sz="1400"/>
          </a:p>
          <a:p>
            <a:pPr marL="939800" marR="0" lvl="2" indent="-247650" algn="l" rtl="0">
              <a:lnSpc>
                <a:spcPct val="112500"/>
              </a:lnSpc>
              <a:spcBef>
                <a:spcPts val="0"/>
              </a:spcBef>
              <a:spcAft>
                <a:spcPts val="0"/>
              </a:spcAft>
              <a:buClr>
                <a:srgbClr val="D12477"/>
              </a:buClr>
              <a:buSzPts val="2400"/>
              <a:buFont typeface="Arial"/>
              <a:buChar char="•"/>
            </a:pPr>
            <a:r>
              <a:rPr lang="pl" sz="1400" b="0" i="0" u="none" strike="noStrike" cap="none">
                <a:latin typeface="Arial"/>
                <a:ea typeface="Arial"/>
                <a:cs typeface="Arial"/>
                <a:sym typeface="Arial"/>
              </a:rPr>
              <a:t>Perussisältö</a:t>
            </a:r>
            <a:endParaRPr sz="1400"/>
          </a:p>
          <a:p>
            <a:pPr marL="939800" marR="0" lvl="2" indent="-247650" algn="l" rtl="0">
              <a:lnSpc>
                <a:spcPct val="112500"/>
              </a:lnSpc>
              <a:spcBef>
                <a:spcPts val="0"/>
              </a:spcBef>
              <a:spcAft>
                <a:spcPts val="0"/>
              </a:spcAft>
              <a:buClr>
                <a:srgbClr val="D12477"/>
              </a:buClr>
              <a:buSzPts val="2400"/>
              <a:buFont typeface="Arial"/>
              <a:buChar char="•"/>
            </a:pPr>
            <a:r>
              <a:rPr lang="pl" sz="1400" b="0" i="0" u="none" strike="noStrike" cap="none">
                <a:latin typeface="Arial"/>
                <a:ea typeface="Arial"/>
                <a:cs typeface="Arial"/>
                <a:sym typeface="Arial"/>
              </a:rPr>
              <a:t>Vähäinen hakuvolyymi ja vähäinen kilpailu</a:t>
            </a:r>
            <a:endParaRPr sz="1400"/>
          </a:p>
          <a:p>
            <a:pPr marL="939800" marR="0" lvl="2" indent="-95250" algn="l" rtl="0">
              <a:lnSpc>
                <a:spcPct val="112500"/>
              </a:lnSpc>
              <a:spcBef>
                <a:spcPts val="0"/>
              </a:spcBef>
              <a:spcAft>
                <a:spcPts val="0"/>
              </a:spcAft>
              <a:buClr>
                <a:srgbClr val="D12477"/>
              </a:buClr>
              <a:buSzPts val="2400"/>
              <a:buFont typeface="Arial"/>
              <a:buNone/>
            </a:pPr>
            <a:endParaRPr sz="1400" b="0" i="0" u="none" strike="noStrike" cap="none">
              <a:latin typeface="Arial"/>
              <a:ea typeface="Arial"/>
              <a:cs typeface="Arial"/>
              <a:sym typeface="Arial"/>
            </a:endParaRPr>
          </a:p>
          <a:p>
            <a:pPr marL="596900" marR="0" lvl="1" indent="-247650" algn="l" rtl="0">
              <a:lnSpc>
                <a:spcPct val="112500"/>
              </a:lnSpc>
              <a:spcBef>
                <a:spcPts val="0"/>
              </a:spcBef>
              <a:spcAft>
                <a:spcPts val="0"/>
              </a:spcAft>
              <a:buClr>
                <a:srgbClr val="D12477"/>
              </a:buClr>
              <a:buSzPts val="2400"/>
              <a:buFont typeface="Arial"/>
              <a:buChar char="•"/>
            </a:pPr>
            <a:r>
              <a:rPr lang="pl" sz="1400" b="1" i="0" u="none" strike="noStrike" cap="none">
                <a:latin typeface="Arial"/>
                <a:ea typeface="Arial"/>
                <a:cs typeface="Arial"/>
                <a:sym typeface="Arial"/>
              </a:rPr>
              <a:t>enintään 1000 sanaa</a:t>
            </a:r>
            <a:endParaRPr sz="1400"/>
          </a:p>
          <a:p>
            <a:pPr marL="939800" marR="0" lvl="2" indent="-247650" algn="l" rtl="0">
              <a:lnSpc>
                <a:spcPct val="112500"/>
              </a:lnSpc>
              <a:spcBef>
                <a:spcPts val="0"/>
              </a:spcBef>
              <a:spcAft>
                <a:spcPts val="0"/>
              </a:spcAft>
              <a:buClr>
                <a:srgbClr val="D12477"/>
              </a:buClr>
              <a:buSzPts val="2400"/>
              <a:buFont typeface="Arial"/>
              <a:buChar char="•"/>
            </a:pPr>
            <a:r>
              <a:rPr lang="pl" sz="1400" b="0" i="0" u="none" strike="noStrike" cap="none">
                <a:latin typeface="Arial"/>
                <a:ea typeface="Arial"/>
                <a:cs typeface="Arial"/>
                <a:sym typeface="Arial"/>
              </a:rPr>
              <a:t>Sisältö hieman kattavampi ja yksityiskohtaisempi</a:t>
            </a:r>
            <a:endParaRPr sz="1400"/>
          </a:p>
          <a:p>
            <a:pPr marL="939800" marR="0" lvl="2" indent="-247650" algn="l" rtl="0">
              <a:lnSpc>
                <a:spcPct val="112500"/>
              </a:lnSpc>
              <a:spcBef>
                <a:spcPts val="0"/>
              </a:spcBef>
              <a:spcAft>
                <a:spcPts val="0"/>
              </a:spcAft>
              <a:buClr>
                <a:srgbClr val="D12477"/>
              </a:buClr>
              <a:buSzPts val="2400"/>
              <a:buFont typeface="Arial"/>
              <a:buChar char="•"/>
            </a:pPr>
            <a:r>
              <a:rPr lang="pl" sz="1400" b="0" i="0" u="none" strike="noStrike" cap="none">
                <a:latin typeface="Arial"/>
                <a:ea typeface="Arial"/>
                <a:cs typeface="Arial"/>
                <a:sym typeface="Arial"/>
              </a:rPr>
              <a:t>Avainsanat, jotka näyttäisivät liian pinnallisilta 500 sanan mittaisille postauksille.</a:t>
            </a:r>
            <a:endParaRPr sz="1400"/>
          </a:p>
          <a:p>
            <a:pPr marL="939800" marR="0" lvl="2" indent="-95250" algn="l" rtl="0">
              <a:lnSpc>
                <a:spcPct val="112500"/>
              </a:lnSpc>
              <a:spcBef>
                <a:spcPts val="0"/>
              </a:spcBef>
              <a:spcAft>
                <a:spcPts val="0"/>
              </a:spcAft>
              <a:buClr>
                <a:srgbClr val="D12477"/>
              </a:buClr>
              <a:buSzPts val="2400"/>
              <a:buFont typeface="Arial"/>
              <a:buNone/>
            </a:pPr>
            <a:endParaRPr sz="1400" b="0" i="0" u="none" strike="noStrike" cap="none">
              <a:latin typeface="Arial"/>
              <a:ea typeface="Arial"/>
              <a:cs typeface="Arial"/>
              <a:sym typeface="Arial"/>
            </a:endParaRPr>
          </a:p>
          <a:p>
            <a:pPr marL="596900" marR="0" lvl="1" indent="-247650" algn="l" rtl="0">
              <a:lnSpc>
                <a:spcPct val="112500"/>
              </a:lnSpc>
              <a:spcBef>
                <a:spcPts val="0"/>
              </a:spcBef>
              <a:spcAft>
                <a:spcPts val="0"/>
              </a:spcAft>
              <a:buClr>
                <a:srgbClr val="D12477"/>
              </a:buClr>
              <a:buSzPts val="2400"/>
              <a:buFont typeface="Arial"/>
              <a:buChar char="•"/>
            </a:pPr>
            <a:r>
              <a:rPr lang="pl" sz="1400" b="1" i="0" u="none" strike="noStrike" cap="none">
                <a:latin typeface="Arial"/>
                <a:ea typeface="Arial"/>
                <a:cs typeface="Arial"/>
                <a:sym typeface="Arial"/>
              </a:rPr>
              <a:t>vähintään 2000 sanaa</a:t>
            </a:r>
            <a:endParaRPr sz="1400"/>
          </a:p>
          <a:p>
            <a:pPr marL="901700" marR="0" lvl="2" indent="-209550" algn="l" rtl="0">
              <a:lnSpc>
                <a:spcPct val="112500"/>
              </a:lnSpc>
              <a:spcBef>
                <a:spcPts val="0"/>
              </a:spcBef>
              <a:spcAft>
                <a:spcPts val="0"/>
              </a:spcAft>
              <a:buClr>
                <a:srgbClr val="D12477"/>
              </a:buClr>
              <a:buSzPts val="2400"/>
              <a:buFont typeface="Arial"/>
              <a:buChar char="•"/>
            </a:pPr>
            <a:r>
              <a:rPr lang="pl" sz="1400" b="0" i="0" u="none" strike="noStrike" cap="none">
                <a:latin typeface="Arial"/>
                <a:ea typeface="Arial"/>
                <a:cs typeface="Arial"/>
                <a:sym typeface="Arial"/>
              </a:rPr>
              <a:t>Erittäin täydellinen ja yksityiskohtainen sisältö</a:t>
            </a:r>
            <a:endParaRPr sz="1400"/>
          </a:p>
          <a:p>
            <a:pPr marL="901700" marR="0" lvl="2" indent="-209550" algn="l" rtl="0">
              <a:lnSpc>
                <a:spcPct val="112500"/>
              </a:lnSpc>
              <a:spcBef>
                <a:spcPts val="0"/>
              </a:spcBef>
              <a:spcAft>
                <a:spcPts val="0"/>
              </a:spcAft>
              <a:buClr>
                <a:srgbClr val="D12477"/>
              </a:buClr>
              <a:buSzPts val="2400"/>
              <a:buFont typeface="Arial"/>
              <a:buChar char="•"/>
            </a:pPr>
            <a:r>
              <a:rPr lang="pl" sz="1400" b="0" i="0" u="none" strike="noStrike" cap="none">
                <a:latin typeface="Arial"/>
                <a:ea typeface="Arial"/>
                <a:cs typeface="Arial"/>
                <a:sym typeface="Arial"/>
              </a:rPr>
              <a:t>Täydelliset oppaat, suuret luettelot,...</a:t>
            </a:r>
            <a:endParaRPr sz="1400"/>
          </a:p>
          <a:p>
            <a:pPr marL="901700" marR="0" lvl="2" indent="-209550" algn="l" rtl="0">
              <a:lnSpc>
                <a:spcPct val="112500"/>
              </a:lnSpc>
              <a:spcBef>
                <a:spcPts val="0"/>
              </a:spcBef>
              <a:spcAft>
                <a:spcPts val="0"/>
              </a:spcAft>
              <a:buClr>
                <a:srgbClr val="D12477"/>
              </a:buClr>
              <a:buSzPts val="2400"/>
              <a:buFont typeface="Arial"/>
              <a:buChar char="•"/>
            </a:pPr>
            <a:r>
              <a:rPr lang="pl" sz="1400" b="0" i="0" u="none" strike="noStrike" cap="none">
                <a:latin typeface="Arial"/>
                <a:ea typeface="Arial"/>
                <a:cs typeface="Arial"/>
                <a:sym typeface="Arial"/>
              </a:rPr>
              <a:t>Erittäin kilpaillut avainsanat, joilla on suuri hakumäärä</a:t>
            </a:r>
            <a:endParaRPr sz="1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sp>
        <p:nvSpPr>
          <p:cNvPr id="303" name="Google Shape;303;p15"/>
          <p:cNvSpPr txBox="1">
            <a:spLocks noGrp="1"/>
          </p:cNvSpPr>
          <p:nvPr>
            <p:ph type="body" idx="1"/>
          </p:nvPr>
        </p:nvSpPr>
        <p:spPr>
          <a:xfrm>
            <a:off x="392584" y="634729"/>
            <a:ext cx="7886700" cy="3485529"/>
          </a:xfrm>
          <a:prstGeom prst="rect">
            <a:avLst/>
          </a:prstGeom>
          <a:noFill/>
          <a:ln>
            <a:noFill/>
          </a:ln>
        </p:spPr>
        <p:txBody>
          <a:bodyPr spcFirstLastPara="1" wrap="square" lIns="91425" tIns="45700" rIns="91425" bIns="45700" anchor="t" anchorCtr="0">
            <a:spAutoFit/>
          </a:bodyPr>
          <a:lstStyle/>
          <a:p>
            <a:pPr marL="292100" marR="0" lvl="0" indent="-285750" algn="l" rtl="0">
              <a:lnSpc>
                <a:spcPct val="140000"/>
              </a:lnSpc>
              <a:spcBef>
                <a:spcPts val="0"/>
              </a:spcBef>
              <a:spcAft>
                <a:spcPts val="0"/>
              </a:spcAft>
              <a:buClr>
                <a:srgbClr val="D12477"/>
              </a:buClr>
              <a:buSzPts val="2250"/>
              <a:buFont typeface="Arial"/>
              <a:buChar char="•"/>
            </a:pPr>
            <a:r>
              <a:rPr lang="pl" sz="1500" b="1" i="0" u="none" strike="noStrike" cap="none">
                <a:latin typeface="Arial"/>
                <a:ea typeface="Arial"/>
                <a:cs typeface="Arial"/>
                <a:sym typeface="Arial"/>
              </a:rPr>
              <a:t>Relevantti multimediasisältö</a:t>
            </a:r>
            <a:endParaRPr sz="1100" b="1" i="0" u="none" strike="noStrike" cap="none">
              <a:latin typeface="Arial"/>
              <a:ea typeface="Arial"/>
              <a:cs typeface="Arial"/>
              <a:sym typeface="Arial"/>
            </a:endParaRPr>
          </a:p>
          <a:p>
            <a:pPr marL="635000" marR="0" lvl="1" indent="-285750" algn="l" rtl="0">
              <a:lnSpc>
                <a:spcPct val="140000"/>
              </a:lnSpc>
              <a:spcBef>
                <a:spcPts val="1800"/>
              </a:spcBef>
              <a:spcAft>
                <a:spcPts val="0"/>
              </a:spcAft>
              <a:buClr>
                <a:srgbClr val="D12477"/>
              </a:buClr>
              <a:buSzPts val="2250"/>
              <a:buFont typeface="Arial"/>
              <a:buChar char="•"/>
            </a:pPr>
            <a:r>
              <a:rPr lang="pl" sz="1500" b="0" i="0" u="none" strike="noStrike" cap="none">
                <a:latin typeface="Arial"/>
                <a:ea typeface="Arial"/>
                <a:cs typeface="Arial"/>
                <a:sym typeface="Arial"/>
              </a:rPr>
              <a:t>Tekee artikkelista mieleenpainuvan ja hauskan lukea</a:t>
            </a:r>
            <a:endParaRPr sz="1100" b="0" i="0" u="none" strike="noStrike" cap="none">
              <a:latin typeface="Arial"/>
              <a:ea typeface="Arial"/>
              <a:cs typeface="Arial"/>
              <a:sym typeface="Arial"/>
            </a:endParaRPr>
          </a:p>
          <a:p>
            <a:pPr marL="635000" marR="0" lvl="1" indent="-285750" algn="l" rtl="0">
              <a:lnSpc>
                <a:spcPct val="14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Auttaa myös palastelemaan tekstiä ja tekee artikkelista silmää miellyttävämmän.</a:t>
            </a:r>
            <a:endParaRPr sz="1100" b="0" i="0" u="none" strike="noStrike" cap="none">
              <a:latin typeface="Arial"/>
              <a:ea typeface="Arial"/>
              <a:cs typeface="Arial"/>
              <a:sym typeface="Arial"/>
            </a:endParaRPr>
          </a:p>
          <a:p>
            <a:pPr marL="635000" marR="0" lvl="1" indent="-285750" algn="l" rtl="0">
              <a:lnSpc>
                <a:spcPct val="14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Dynaamiset esitykset, videot ja infografiikat ovat multimediasisältöä, jota kannattaa harkita.</a:t>
            </a:r>
            <a:endParaRPr sz="1100" b="0" i="0" u="none" strike="noStrike" cap="none">
              <a:latin typeface="Arial"/>
              <a:ea typeface="Arial"/>
              <a:cs typeface="Arial"/>
              <a:sym typeface="Arial"/>
            </a:endParaRPr>
          </a:p>
          <a:p>
            <a:pPr marL="635000" marR="0" lvl="1" indent="-285750" algn="l" rtl="0">
              <a:lnSpc>
                <a:spcPct val="140000"/>
              </a:lnSpc>
              <a:spcBef>
                <a:spcPts val="900"/>
              </a:spcBef>
              <a:spcAft>
                <a:spcPts val="0"/>
              </a:spcAft>
              <a:buClr>
                <a:srgbClr val="D12477"/>
              </a:buClr>
              <a:buSzPts val="2250"/>
              <a:buFont typeface="Arial"/>
              <a:buChar char="•"/>
            </a:pPr>
            <a:r>
              <a:rPr lang="pl" sz="1500"/>
              <a:t>J</a:t>
            </a:r>
            <a:r>
              <a:rPr lang="pl" sz="1500" b="0" i="0" u="none" strike="noStrike" cap="none">
                <a:latin typeface="Arial"/>
                <a:ea typeface="Arial"/>
                <a:cs typeface="Arial"/>
                <a:sym typeface="Arial"/>
              </a:rPr>
              <a:t>ohdonmukaisuus muiden postausten kanssa</a:t>
            </a:r>
            <a:endParaRPr sz="1100" b="0" i="0" u="none" strike="noStrike" cap="none">
              <a:latin typeface="Arial"/>
              <a:ea typeface="Arial"/>
              <a:cs typeface="Arial"/>
              <a:sym typeface="Arial"/>
            </a:endParaRPr>
          </a:p>
          <a:p>
            <a:pPr marL="292100" marR="0" lvl="0" indent="-285750" algn="l" rtl="0">
              <a:lnSpc>
                <a:spcPct val="140000"/>
              </a:lnSpc>
              <a:spcBef>
                <a:spcPts val="900"/>
              </a:spcBef>
              <a:spcAft>
                <a:spcPts val="0"/>
              </a:spcAft>
              <a:buClr>
                <a:srgbClr val="D12477"/>
              </a:buClr>
              <a:buSzPts val="2250"/>
              <a:buFont typeface="Arial"/>
              <a:buChar char="•"/>
            </a:pPr>
            <a:r>
              <a:rPr lang="pl" sz="1500" b="1" i="0" u="none" strike="noStrike" cap="none">
                <a:latin typeface="Arial"/>
                <a:ea typeface="Arial"/>
                <a:cs typeface="Arial"/>
                <a:sym typeface="Arial"/>
              </a:rPr>
              <a:t>Hashtagien käyttö</a:t>
            </a:r>
            <a:endParaRPr sz="1500" b="1" i="0" u="none" strike="noStrike" cap="none">
              <a:highlight>
                <a:srgbClr val="FFFF00"/>
              </a:highlight>
              <a:latin typeface="Arial"/>
              <a:ea typeface="Arial"/>
              <a:cs typeface="Arial"/>
              <a:sym typeface="Arial"/>
            </a:endParaRPr>
          </a:p>
          <a:p>
            <a:pPr marL="292100" marR="0" lvl="0" indent="-285750" algn="l" rtl="0">
              <a:lnSpc>
                <a:spcPct val="140000"/>
              </a:lnSpc>
              <a:spcBef>
                <a:spcPts val="900"/>
              </a:spcBef>
              <a:spcAft>
                <a:spcPts val="0"/>
              </a:spcAft>
              <a:buClr>
                <a:srgbClr val="D12477"/>
              </a:buClr>
              <a:buSzPts val="2250"/>
              <a:buFont typeface="Arial"/>
              <a:buChar char="•"/>
            </a:pPr>
            <a:r>
              <a:rPr lang="pl" sz="1500" b="1" i="0" u="none" strike="noStrike" cap="none">
                <a:latin typeface="Arial"/>
                <a:ea typeface="Arial"/>
                <a:cs typeface="Arial"/>
                <a:sym typeface="Arial"/>
              </a:rPr>
              <a:t>Luokkien / kategorioiden käyttö</a:t>
            </a:r>
            <a:endParaRPr sz="1100" b="1" i="0" u="none" strike="noStrike" cap="none">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g20344af7e89_0_118"/>
          <p:cNvSpPr txBox="1">
            <a:spLocks noGrp="1"/>
          </p:cNvSpPr>
          <p:nvPr>
            <p:ph type="body" idx="2"/>
          </p:nvPr>
        </p:nvSpPr>
        <p:spPr>
          <a:xfrm>
            <a:off x="742384" y="1011546"/>
            <a:ext cx="5886142" cy="2836283"/>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0"/>
              </a:spcBef>
              <a:spcAft>
                <a:spcPts val="0"/>
              </a:spcAft>
              <a:buClr>
                <a:srgbClr val="D12477"/>
              </a:buClr>
              <a:buSzPts val="3000"/>
              <a:buFont typeface="Arial"/>
              <a:buChar char="•"/>
            </a:pPr>
            <a:r>
              <a:rPr lang="pl" sz="2000"/>
              <a:t>pareittain tai yksitellen, menkää verkkoon ja tarkistakaa ensimmäinen sivusto hakukonetuloksissa, joka liittyy avainsanoihin: terveellinen kahvi.</a:t>
            </a:r>
            <a:endParaRPr/>
          </a:p>
          <a:p>
            <a:pPr marL="0" lvl="0" indent="0" algn="l" rtl="0">
              <a:lnSpc>
                <a:spcPct val="100000"/>
              </a:lnSpc>
              <a:spcBef>
                <a:spcPts val="0"/>
              </a:spcBef>
              <a:spcAft>
                <a:spcPts val="0"/>
              </a:spcAft>
              <a:buClr>
                <a:schemeClr val="lt1"/>
              </a:buClr>
              <a:buSzPts val="2000"/>
              <a:buNone/>
            </a:pPr>
            <a:endParaRPr sz="2000"/>
          </a:p>
          <a:p>
            <a:pPr marL="0" lvl="0" indent="0" algn="l" rtl="0">
              <a:lnSpc>
                <a:spcPct val="100000"/>
              </a:lnSpc>
              <a:spcBef>
                <a:spcPts val="0"/>
              </a:spcBef>
              <a:spcAft>
                <a:spcPts val="0"/>
              </a:spcAft>
              <a:buClr>
                <a:schemeClr val="lt1"/>
              </a:buClr>
              <a:buSzPts val="2000"/>
              <a:buNone/>
            </a:pPr>
            <a:r>
              <a:rPr lang="pl" sz="2000"/>
              <a:t>Keskustelkaa siitä, miksi tämä verkkosivusto on ensimmäisellä sijalla?</a:t>
            </a:r>
            <a:endParaRPr/>
          </a:p>
        </p:txBody>
      </p:sp>
      <p:sp>
        <p:nvSpPr>
          <p:cNvPr id="309" name="Google Shape;309;g20344af7e89_0_118"/>
          <p:cNvSpPr txBox="1">
            <a:spLocks noGrp="1"/>
          </p:cNvSpPr>
          <p:nvPr>
            <p:ph type="title" idx="4294967295"/>
          </p:nvPr>
        </p:nvSpPr>
        <p:spPr>
          <a:xfrm>
            <a:off x="742384" y="130481"/>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chemeClr val="lt1"/>
              </a:buClr>
              <a:buSzPct val="111111"/>
              <a:buFont typeface="Arial"/>
              <a:buNone/>
            </a:pPr>
            <a:r>
              <a:rPr lang="pl">
                <a:solidFill>
                  <a:schemeClr val="lt1"/>
                </a:solidFill>
              </a:rPr>
              <a:t>Aktivointitehtävä luokassa</a:t>
            </a:r>
            <a:endParaRPr>
              <a:solidFill>
                <a:schemeClr val="lt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13"/>
        <p:cNvGrpSpPr/>
        <p:nvPr/>
      </p:nvGrpSpPr>
      <p:grpSpPr>
        <a:xfrm>
          <a:off x="0" y="0"/>
          <a:ext cx="0" cy="0"/>
          <a:chOff x="0" y="0"/>
          <a:chExt cx="0" cy="0"/>
        </a:xfrm>
      </p:grpSpPr>
      <p:sp>
        <p:nvSpPr>
          <p:cNvPr id="314" name="Google Shape;314;p16"/>
          <p:cNvSpPr txBox="1">
            <a:spLocks noGrp="1"/>
          </p:cNvSpPr>
          <p:nvPr>
            <p:ph type="title"/>
          </p:nvPr>
        </p:nvSpPr>
        <p:spPr>
          <a:xfrm>
            <a:off x="628650" y="248332"/>
            <a:ext cx="7184491" cy="994172"/>
          </a:xfrm>
          <a:prstGeom prst="rect">
            <a:avLst/>
          </a:prstGeom>
          <a:no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Clr>
                <a:srgbClr val="161249"/>
              </a:buClr>
              <a:buSzPts val="5714"/>
              <a:buFont typeface="Arial"/>
              <a:buNone/>
            </a:pPr>
            <a:r>
              <a:rPr lang="pl" sz="4000" b="1"/>
              <a:t>Hyvän otsikon vaatimukset</a:t>
            </a:r>
            <a:endParaRPr sz="4000" b="1"/>
          </a:p>
        </p:txBody>
      </p:sp>
      <p:sp>
        <p:nvSpPr>
          <p:cNvPr id="315" name="Google Shape;315;p16"/>
          <p:cNvSpPr txBox="1">
            <a:spLocks noGrp="1"/>
          </p:cNvSpPr>
          <p:nvPr>
            <p:ph type="body" idx="1"/>
          </p:nvPr>
        </p:nvSpPr>
        <p:spPr>
          <a:xfrm>
            <a:off x="628650" y="1553149"/>
            <a:ext cx="4067175" cy="184605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D12477"/>
              </a:buClr>
              <a:buSzPts val="2400"/>
              <a:buNone/>
            </a:pPr>
            <a:r>
              <a:rPr lang="pl" sz="2400">
                <a:solidFill>
                  <a:srgbClr val="D12477"/>
                </a:solidFill>
              </a:rPr>
              <a:t>Blogipostauksen tai -sivun otsikko on yhtä tärkeä kuin postauksen sisältö.</a:t>
            </a:r>
            <a:endParaRPr/>
          </a:p>
        </p:txBody>
      </p:sp>
      <p:pic>
        <p:nvPicPr>
          <p:cNvPr id="316" name="Google Shape;316;p1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5233484" y="1553149"/>
            <a:ext cx="3281866" cy="1846050"/>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Hyvän otsikon vaatimukset</a:t>
            </a:r>
            <a:br>
              <a:rPr lang="pl"/>
            </a:br>
            <a:endParaRPr/>
          </a:p>
        </p:txBody>
      </p:sp>
      <p:sp>
        <p:nvSpPr>
          <p:cNvPr id="323" name="Google Shape;323;p17"/>
          <p:cNvSpPr txBox="1">
            <a:spLocks noGrp="1"/>
          </p:cNvSpPr>
          <p:nvPr>
            <p:ph type="body" idx="1"/>
          </p:nvPr>
        </p:nvSpPr>
        <p:spPr>
          <a:xfrm>
            <a:off x="628650" y="1097614"/>
            <a:ext cx="7886700" cy="340961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pl" sz="2000" b="1" i="0" u="none" strike="noStrike" cap="none">
                <a:solidFill>
                  <a:srgbClr val="D12477"/>
                </a:solidFill>
                <a:latin typeface="Arial"/>
                <a:ea typeface="Arial"/>
                <a:cs typeface="Arial"/>
                <a:sym typeface="Arial"/>
              </a:rPr>
              <a:t>Selkeys </a:t>
            </a:r>
            <a:endParaRPr sz="1600" b="1" i="0" u="none" strike="noStrike" cap="none">
              <a:solidFill>
                <a:srgbClr val="D12477"/>
              </a:solidFill>
              <a:latin typeface="Arial"/>
              <a:ea typeface="Arial"/>
              <a:cs typeface="Arial"/>
              <a:sym typeface="Arial"/>
            </a:endParaRPr>
          </a:p>
          <a:p>
            <a:pPr marL="254000" marR="0" lvl="0" indent="-247650" algn="l" rtl="0">
              <a:lnSpc>
                <a:spcPct val="10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Vältä liian kaukaa haettuja termejä</a:t>
            </a:r>
            <a:r>
              <a:rPr lang="pl" sz="1500"/>
              <a:t> huomion herättämiseen</a:t>
            </a:r>
            <a:r>
              <a:rPr lang="pl" sz="1500" b="0" i="0" u="none" strike="noStrike" cap="none">
                <a:latin typeface="Arial"/>
                <a:ea typeface="Arial"/>
                <a:cs typeface="Arial"/>
                <a:sym typeface="Arial"/>
              </a:rPr>
              <a:t>.</a:t>
            </a:r>
            <a:endParaRPr sz="1100" b="0" i="0" u="none" strike="noStrike" cap="none">
              <a:latin typeface="Arial"/>
              <a:ea typeface="Arial"/>
              <a:cs typeface="Arial"/>
              <a:sym typeface="Arial"/>
            </a:endParaRPr>
          </a:p>
          <a:p>
            <a:pPr marL="254000" marR="0" lvl="0" indent="-247650" algn="l" rtl="0">
              <a:lnSpc>
                <a:spcPct val="10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Mitä ymmärrettävämpi otsikko on, sitä suuremmat mahdollisuudet on, että lukija lukee blogipostauksen</a:t>
            </a:r>
            <a:endParaRPr/>
          </a:p>
          <a:p>
            <a:pPr marL="254000" marR="0" lvl="0" indent="-104775" algn="l" rtl="0">
              <a:lnSpc>
                <a:spcPct val="100000"/>
              </a:lnSpc>
              <a:spcBef>
                <a:spcPts val="900"/>
              </a:spcBef>
              <a:spcAft>
                <a:spcPts val="0"/>
              </a:spcAft>
              <a:buClr>
                <a:srgbClr val="D12477"/>
              </a:buClr>
              <a:buSzPts val="2250"/>
              <a:buFont typeface="Arial"/>
              <a:buNone/>
            </a:pPr>
            <a:endParaRPr sz="1500" b="0" i="0" u="none" strike="noStrike" cap="none">
              <a:latin typeface="Arial"/>
              <a:ea typeface="Arial"/>
              <a:cs typeface="Arial"/>
              <a:sym typeface="Arial"/>
            </a:endParaRPr>
          </a:p>
          <a:p>
            <a:pPr marL="0" marR="0" lvl="0" indent="0" algn="l" rtl="0">
              <a:lnSpc>
                <a:spcPct val="100000"/>
              </a:lnSpc>
              <a:spcBef>
                <a:spcPts val="900"/>
              </a:spcBef>
              <a:spcAft>
                <a:spcPts val="0"/>
              </a:spcAft>
              <a:buClr>
                <a:srgbClr val="000000"/>
              </a:buClr>
              <a:buSzPts val="1500"/>
              <a:buFont typeface="Arial"/>
              <a:buNone/>
            </a:pPr>
            <a:r>
              <a:rPr lang="pl" sz="2000" b="1" i="0" u="none" strike="noStrike" cap="none">
                <a:solidFill>
                  <a:srgbClr val="D12477"/>
                </a:solidFill>
                <a:latin typeface="Arial"/>
                <a:ea typeface="Arial"/>
                <a:cs typeface="Arial"/>
                <a:sym typeface="Arial"/>
              </a:rPr>
              <a:t>Spesifisyys</a:t>
            </a:r>
            <a:endParaRPr/>
          </a:p>
          <a:p>
            <a:pPr marL="254000" marR="0" lvl="0" indent="-247650" algn="l" rtl="0">
              <a:lnSpc>
                <a:spcPct val="10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Mistä tekstissäsi tarkalleen ottaen on kyse?</a:t>
            </a:r>
            <a:endParaRPr sz="1100" b="0" i="0" u="none" strike="noStrike" cap="none">
              <a:latin typeface="Arial"/>
              <a:ea typeface="Arial"/>
              <a:cs typeface="Arial"/>
              <a:sym typeface="Arial"/>
            </a:endParaRPr>
          </a:p>
          <a:p>
            <a:pPr marL="254000" marR="0" lvl="0" indent="-247650" algn="l" rtl="0">
              <a:lnSpc>
                <a:spcPct val="10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Käytä artikkelin avainsanoja ja käytä luovaa kirjoittamista, jotta kyseinen termi houkuttelee lukemaan koko artikkelin.</a:t>
            </a:r>
            <a:endParaRPr sz="1100" b="0" i="0" u="none" strike="noStrike" cap="none">
              <a:latin typeface="Arial"/>
              <a:ea typeface="Arial"/>
              <a:cs typeface="Arial"/>
              <a:sym typeface="Arial"/>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1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Hyvän otsikon vaatimukset</a:t>
            </a:r>
            <a:br>
              <a:rPr lang="pl"/>
            </a:br>
            <a:endParaRPr/>
          </a:p>
        </p:txBody>
      </p:sp>
      <p:sp>
        <p:nvSpPr>
          <p:cNvPr id="330" name="Google Shape;330;p18"/>
          <p:cNvSpPr txBox="1">
            <a:spLocks noGrp="1"/>
          </p:cNvSpPr>
          <p:nvPr>
            <p:ph type="body" idx="1"/>
          </p:nvPr>
        </p:nvSpPr>
        <p:spPr>
          <a:xfrm>
            <a:off x="628650" y="1074673"/>
            <a:ext cx="7886700" cy="2994153"/>
          </a:xfrm>
          <a:prstGeom prst="rect">
            <a:avLst/>
          </a:prstGeom>
          <a:noFill/>
          <a:ln>
            <a:noFill/>
          </a:ln>
        </p:spPr>
        <p:txBody>
          <a:bodyPr spcFirstLastPara="1" wrap="square" lIns="91425" tIns="45700" rIns="91425" bIns="45700" anchor="t" anchorCtr="0">
            <a:spAutoFit/>
          </a:bodyPr>
          <a:lstStyle/>
          <a:p>
            <a:pPr marL="0" marR="0" lvl="0" indent="0" algn="l" rtl="0">
              <a:lnSpc>
                <a:spcPct val="140000"/>
              </a:lnSpc>
              <a:spcBef>
                <a:spcPts val="0"/>
              </a:spcBef>
              <a:spcAft>
                <a:spcPts val="0"/>
              </a:spcAft>
              <a:buClr>
                <a:srgbClr val="000000"/>
              </a:buClr>
              <a:buSzPts val="1500"/>
              <a:buFont typeface="Arial"/>
              <a:buNone/>
            </a:pPr>
            <a:r>
              <a:rPr lang="pl" sz="2000" b="1" i="0" u="none" strike="noStrike" cap="none">
                <a:solidFill>
                  <a:srgbClr val="D12477"/>
                </a:solidFill>
                <a:latin typeface="Arial"/>
                <a:ea typeface="Arial"/>
                <a:cs typeface="Arial"/>
                <a:sym typeface="Arial"/>
              </a:rPr>
              <a:t>Tarkkuus </a:t>
            </a:r>
            <a:endParaRPr sz="1600" b="1" i="0" u="none" strike="noStrike" cap="none">
              <a:solidFill>
                <a:srgbClr val="D12477"/>
              </a:solidFill>
              <a:latin typeface="Arial"/>
              <a:ea typeface="Arial"/>
              <a:cs typeface="Arial"/>
              <a:sym typeface="Arial"/>
            </a:endParaRPr>
          </a:p>
          <a:p>
            <a:pPr marL="254000" marR="0" lvl="0" indent="-247650" algn="l" rtl="0">
              <a:lnSpc>
                <a:spcPct val="14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Kirjoita tekstiin vain se, mikä on olennaista.</a:t>
            </a:r>
            <a:endParaRPr sz="1100" b="0" i="0" u="none" strike="noStrike" cap="none">
              <a:latin typeface="Arial"/>
              <a:ea typeface="Arial"/>
              <a:cs typeface="Arial"/>
              <a:sym typeface="Arial"/>
            </a:endParaRPr>
          </a:p>
          <a:p>
            <a:pPr marL="254000" marR="0" lvl="0" indent="-247650" algn="l" rtl="0">
              <a:lnSpc>
                <a:spcPct val="14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Otsikossa tämä huolellisuus on vielä tärkeämpää, sillä lukijan huomio on kiinnitettävä muutamassa sekunnissa.</a:t>
            </a:r>
            <a:endParaRPr sz="1100" b="0" i="0" u="none" strike="noStrike" cap="none">
              <a:latin typeface="Arial"/>
              <a:ea typeface="Arial"/>
              <a:cs typeface="Arial"/>
              <a:sym typeface="Arial"/>
            </a:endParaRPr>
          </a:p>
          <a:p>
            <a:pPr marL="254000" marR="0" lvl="0" indent="-247650" algn="l" rtl="0">
              <a:lnSpc>
                <a:spcPct val="14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Kirjoittaminen on sanojen leikkaamisen taidetta</a:t>
            </a:r>
            <a:endParaRPr sz="1100" b="0" i="0" u="none" strike="noStrike" cap="none">
              <a:latin typeface="Arial"/>
              <a:ea typeface="Arial"/>
              <a:cs typeface="Arial"/>
              <a:sym typeface="Arial"/>
            </a:endParaRPr>
          </a:p>
          <a:p>
            <a:pPr marL="254000" marR="0" lvl="0" indent="-247650" algn="l" rtl="0">
              <a:lnSpc>
                <a:spcPct val="14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Etsi tarvittaessa lyhyitä ja mielenkiintoisia synonyymejä pitkille, hankalille sanoille.</a:t>
            </a:r>
            <a:endParaRPr sz="1100" b="0" i="0" u="none" strike="noStrike" cap="none">
              <a:latin typeface="Arial"/>
              <a:ea typeface="Arial"/>
              <a:cs typeface="Arial"/>
              <a:sym typeface="Arial"/>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1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Hyvän otsikon vaatimukset</a:t>
            </a:r>
            <a:br>
              <a:rPr lang="pl"/>
            </a:br>
            <a:endParaRPr/>
          </a:p>
        </p:txBody>
      </p:sp>
      <p:sp>
        <p:nvSpPr>
          <p:cNvPr id="337" name="Google Shape;337;p19"/>
          <p:cNvSpPr txBox="1">
            <a:spLocks noGrp="1"/>
          </p:cNvSpPr>
          <p:nvPr>
            <p:ph type="body" idx="1"/>
          </p:nvPr>
        </p:nvSpPr>
        <p:spPr>
          <a:xfrm>
            <a:off x="628650" y="1132381"/>
            <a:ext cx="7754859" cy="2232366"/>
          </a:xfrm>
          <a:prstGeom prst="rect">
            <a:avLst/>
          </a:prstGeom>
          <a:noFill/>
          <a:ln>
            <a:noFill/>
          </a:ln>
        </p:spPr>
        <p:txBody>
          <a:bodyPr spcFirstLastPara="1" wrap="square" lIns="91425" tIns="45700" rIns="91425" bIns="45700" anchor="t" anchorCtr="0">
            <a:spAutoFit/>
          </a:bodyPr>
          <a:lstStyle/>
          <a:p>
            <a:pPr marL="0" marR="0" lvl="0" indent="0" algn="l" rtl="0">
              <a:lnSpc>
                <a:spcPct val="140000"/>
              </a:lnSpc>
              <a:spcBef>
                <a:spcPts val="0"/>
              </a:spcBef>
              <a:spcAft>
                <a:spcPts val="0"/>
              </a:spcAft>
              <a:buClr>
                <a:srgbClr val="000000"/>
              </a:buClr>
              <a:buSzPts val="1500"/>
              <a:buFont typeface="Arial"/>
              <a:buNone/>
            </a:pPr>
            <a:r>
              <a:rPr lang="pl" sz="2000" b="1" i="0" u="none" strike="noStrike" cap="none">
                <a:solidFill>
                  <a:srgbClr val="D12477"/>
                </a:solidFill>
                <a:latin typeface="Arial"/>
                <a:ea typeface="Arial"/>
                <a:cs typeface="Arial"/>
                <a:sym typeface="Arial"/>
              </a:rPr>
              <a:t>Vakuuttaminen</a:t>
            </a:r>
            <a:endParaRPr sz="1500" b="1" i="0" u="none" strike="noStrike" cap="none">
              <a:solidFill>
                <a:srgbClr val="D12477"/>
              </a:solidFill>
              <a:latin typeface="Arial"/>
              <a:ea typeface="Arial"/>
              <a:cs typeface="Arial"/>
              <a:sym typeface="Arial"/>
            </a:endParaRPr>
          </a:p>
          <a:p>
            <a:pPr marL="254000" marR="0" lvl="0" indent="-247650" algn="l" rtl="0">
              <a:lnSpc>
                <a:spcPct val="14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Yritä olla vihjaileva otsikossa, ”jätä tyhjä tila”, joka täyttyy vain lukemalla tekstiä.</a:t>
            </a:r>
            <a:endParaRPr sz="1100" b="0" i="0" u="none" strike="noStrike" cap="none">
              <a:latin typeface="Arial"/>
              <a:ea typeface="Arial"/>
              <a:cs typeface="Arial"/>
              <a:sym typeface="Arial"/>
            </a:endParaRPr>
          </a:p>
          <a:p>
            <a:pPr marL="254000" marR="0" lvl="0" indent="-247650" algn="l" rtl="0">
              <a:lnSpc>
                <a:spcPct val="14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Käytä lyhyitä verbejä, jotka kehottavat toimintaan</a:t>
            </a:r>
            <a:endParaRPr sz="1100" b="0" i="0" u="none" strike="noStrike" cap="none">
              <a:latin typeface="Arial"/>
              <a:ea typeface="Arial"/>
              <a:cs typeface="Arial"/>
              <a:sym typeface="Arial"/>
            </a:endParaRPr>
          </a:p>
          <a:p>
            <a:pPr marL="254000" marR="0" lvl="0" indent="-247650" algn="l" rtl="0">
              <a:lnSpc>
                <a:spcPct val="14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Avoimien kysymysten esittäminen, asettuminen lukijan asemaan: "miten" tai "miksi".</a:t>
            </a:r>
            <a:endParaRPr sz="1100" b="0" i="0" u="none" strike="noStrike" cap="none">
              <a:latin typeface="Arial"/>
              <a:ea typeface="Arial"/>
              <a:cs typeface="Arial"/>
              <a:sym typeface="Arial"/>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2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Hyvän otsikon vaatimukset</a:t>
            </a:r>
            <a:br>
              <a:rPr lang="pl"/>
            </a:br>
            <a:endParaRPr/>
          </a:p>
        </p:txBody>
      </p:sp>
      <p:sp>
        <p:nvSpPr>
          <p:cNvPr id="344" name="Google Shape;344;p20"/>
          <p:cNvSpPr txBox="1">
            <a:spLocks noGrp="1"/>
          </p:cNvSpPr>
          <p:nvPr>
            <p:ph type="body" idx="1"/>
          </p:nvPr>
        </p:nvSpPr>
        <p:spPr>
          <a:xfrm>
            <a:off x="628650" y="1025187"/>
            <a:ext cx="7886700" cy="3340402"/>
          </a:xfrm>
          <a:prstGeom prst="rect">
            <a:avLst/>
          </a:prstGeom>
          <a:noFill/>
          <a:ln>
            <a:noFill/>
          </a:ln>
        </p:spPr>
        <p:txBody>
          <a:bodyPr spcFirstLastPara="1" wrap="square" lIns="91425" tIns="45700" rIns="91425" bIns="45700" anchor="t" anchorCtr="0">
            <a:spAutoFit/>
          </a:bodyPr>
          <a:lstStyle/>
          <a:p>
            <a:pPr marL="0" marR="0" lvl="0" indent="0" algn="l" rtl="0">
              <a:lnSpc>
                <a:spcPct val="140000"/>
              </a:lnSpc>
              <a:spcBef>
                <a:spcPts val="0"/>
              </a:spcBef>
              <a:spcAft>
                <a:spcPts val="0"/>
              </a:spcAft>
              <a:buClr>
                <a:srgbClr val="000000"/>
              </a:buClr>
              <a:buSzPts val="1500"/>
              <a:buFont typeface="Arial"/>
              <a:buNone/>
            </a:pPr>
            <a:r>
              <a:rPr lang="pl" sz="2000" b="1" i="0" u="sng" strike="noStrike" cap="none">
                <a:solidFill>
                  <a:srgbClr val="D12477"/>
                </a:solidFill>
                <a:latin typeface="Arial"/>
                <a:ea typeface="Arial"/>
                <a:cs typeface="Arial"/>
                <a:sym typeface="Arial"/>
              </a:rPr>
              <a:t>Esimerkki otsikosta:</a:t>
            </a:r>
            <a:endParaRPr sz="2000" b="1" i="0" u="none" strike="noStrike" cap="none">
              <a:solidFill>
                <a:srgbClr val="D12477"/>
              </a:solidFill>
              <a:latin typeface="Arial"/>
              <a:ea typeface="Arial"/>
              <a:cs typeface="Arial"/>
              <a:sym typeface="Arial"/>
            </a:endParaRPr>
          </a:p>
          <a:p>
            <a:pPr marL="0" marR="0" lvl="0" indent="0" algn="l" rtl="0">
              <a:lnSpc>
                <a:spcPct val="100000"/>
              </a:lnSpc>
              <a:spcBef>
                <a:spcPts val="900"/>
              </a:spcBef>
              <a:spcAft>
                <a:spcPts val="0"/>
              </a:spcAft>
              <a:buClr>
                <a:srgbClr val="000000"/>
              </a:buClr>
              <a:buSzPts val="1500"/>
              <a:buFont typeface="Arial"/>
              <a:buNone/>
            </a:pPr>
            <a:r>
              <a:rPr lang="pl" sz="1500" b="0" i="0" u="none" strike="noStrike" cap="none">
                <a:latin typeface="Arial"/>
                <a:ea typeface="Arial"/>
                <a:cs typeface="Arial"/>
                <a:sym typeface="Arial"/>
              </a:rPr>
              <a:t>103 parasta ilmaista kuvapankkia, jotka sinun kannattaa tietää</a:t>
            </a:r>
            <a:endParaRPr sz="1100" b="0" i="0" u="none" strike="noStrike" cap="none">
              <a:latin typeface="Arial"/>
              <a:ea typeface="Arial"/>
              <a:cs typeface="Arial"/>
              <a:sym typeface="Arial"/>
            </a:endParaRPr>
          </a:p>
          <a:p>
            <a:pPr marL="0" marR="0" lvl="0" indent="0" algn="l" rtl="0">
              <a:lnSpc>
                <a:spcPct val="100000"/>
              </a:lnSpc>
              <a:spcBef>
                <a:spcPts val="900"/>
              </a:spcBef>
              <a:spcAft>
                <a:spcPts val="0"/>
              </a:spcAft>
              <a:buClr>
                <a:srgbClr val="000000"/>
              </a:buClr>
              <a:buSzPts val="1500"/>
              <a:buFont typeface="Arial"/>
              <a:buNone/>
            </a:pPr>
            <a:endParaRPr sz="1500" b="1" i="0" u="none" strike="noStrike" cap="none">
              <a:latin typeface="Arial"/>
              <a:ea typeface="Arial"/>
              <a:cs typeface="Arial"/>
              <a:sym typeface="Arial"/>
            </a:endParaRPr>
          </a:p>
          <a:p>
            <a:pPr marL="0" marR="0" lvl="0" indent="0" algn="l" rtl="0">
              <a:lnSpc>
                <a:spcPct val="100000"/>
              </a:lnSpc>
              <a:spcBef>
                <a:spcPts val="900"/>
              </a:spcBef>
              <a:spcAft>
                <a:spcPts val="0"/>
              </a:spcAft>
              <a:buClr>
                <a:srgbClr val="000000"/>
              </a:buClr>
              <a:buSzPts val="1500"/>
              <a:buFont typeface="Arial"/>
              <a:buNone/>
            </a:pPr>
            <a:r>
              <a:rPr lang="pl" sz="1500" b="0" i="0" u="none" strike="noStrike" cap="none">
                <a:latin typeface="Arial"/>
                <a:ea typeface="Arial"/>
                <a:cs typeface="Arial"/>
                <a:sym typeface="Arial"/>
              </a:rPr>
              <a:t>Analysoidaan elementit:</a:t>
            </a:r>
            <a:endParaRPr sz="1100" b="0" i="0" u="none" strike="noStrike" cap="none">
              <a:latin typeface="Arial"/>
              <a:ea typeface="Arial"/>
              <a:cs typeface="Arial"/>
              <a:sym typeface="Arial"/>
            </a:endParaRPr>
          </a:p>
          <a:p>
            <a:pPr marL="254000" marR="0" lvl="0" indent="-247650" algn="l" rtl="0">
              <a:lnSpc>
                <a:spcPct val="10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Numero 103 herättää lukijoideni huomion;</a:t>
            </a:r>
            <a:endParaRPr sz="1100" b="0" i="0" u="none" strike="noStrike" cap="none">
              <a:latin typeface="Arial"/>
              <a:ea typeface="Arial"/>
              <a:cs typeface="Arial"/>
              <a:sym typeface="Arial"/>
            </a:endParaRPr>
          </a:p>
          <a:p>
            <a:pPr marL="254000" marR="0" lvl="0" indent="-247650" algn="l" rtl="0">
              <a:lnSpc>
                <a:spcPct val="10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”Parasta” herättää kiinnostuksen tietää parhaat kuvapankit;</a:t>
            </a:r>
            <a:endParaRPr sz="1100" b="0" i="0" u="none" strike="noStrike" cap="none">
              <a:latin typeface="Arial"/>
              <a:ea typeface="Arial"/>
              <a:cs typeface="Arial"/>
              <a:sym typeface="Arial"/>
            </a:endParaRPr>
          </a:p>
          <a:p>
            <a:pPr marL="254000" marR="0" lvl="0" indent="-247650" algn="l" rtl="0">
              <a:lnSpc>
                <a:spcPct val="100000"/>
              </a:lnSpc>
              <a:spcBef>
                <a:spcPts val="900"/>
              </a:spcBef>
              <a:spcAft>
                <a:spcPts val="0"/>
              </a:spcAft>
              <a:buClr>
                <a:srgbClr val="D12477"/>
              </a:buClr>
              <a:buSzPts val="2250"/>
              <a:buFont typeface="Arial"/>
              <a:buChar char="•"/>
            </a:pPr>
            <a:r>
              <a:rPr lang="pl" sz="1500"/>
              <a:t>I</a:t>
            </a:r>
            <a:r>
              <a:rPr lang="pl" sz="1500" b="0" i="0" u="none" strike="noStrike" cap="none">
                <a:latin typeface="Arial"/>
                <a:ea typeface="Arial"/>
                <a:cs typeface="Arial"/>
                <a:sym typeface="Arial"/>
              </a:rPr>
              <a:t>lmaiset kuvapankit herättävät lukijassani halun saada hyviä kuvia ilmaiseksi;</a:t>
            </a:r>
            <a:endParaRPr sz="1100" b="0" i="0" u="none" strike="noStrike" cap="none">
              <a:latin typeface="Arial"/>
              <a:ea typeface="Arial"/>
              <a:cs typeface="Arial"/>
              <a:sym typeface="Arial"/>
            </a:endParaRPr>
          </a:p>
          <a:p>
            <a:pPr marL="254000" marR="0" lvl="0" indent="-247650" algn="l" rtl="0">
              <a:lnSpc>
                <a:spcPct val="100000"/>
              </a:lnSpc>
              <a:spcBef>
                <a:spcPts val="900"/>
              </a:spcBef>
              <a:spcAft>
                <a:spcPts val="0"/>
              </a:spcAft>
              <a:buClr>
                <a:srgbClr val="D12477"/>
              </a:buClr>
              <a:buSzPts val="2250"/>
              <a:buFont typeface="Arial"/>
              <a:buChar char="•"/>
            </a:pPr>
            <a:r>
              <a:rPr lang="pl" sz="1500" b="1" i="0" u="none" strike="noStrike" cap="none">
                <a:latin typeface="Arial"/>
                <a:ea typeface="Arial"/>
                <a:cs typeface="Arial"/>
                <a:sym typeface="Arial"/>
              </a:rPr>
              <a:t>Kannattaa tietää </a:t>
            </a:r>
            <a:r>
              <a:rPr lang="pl" sz="1500" b="0" i="0" u="none" strike="noStrike" cap="none">
                <a:latin typeface="Arial"/>
                <a:ea typeface="Arial"/>
                <a:cs typeface="Arial"/>
                <a:sym typeface="Arial"/>
              </a:rPr>
              <a:t>kannustaa lukemaan.</a:t>
            </a:r>
            <a:endParaRPr sz="1100" b="0" i="0" u="none" strike="noStrike" cap="none">
              <a:latin typeface="Arial"/>
              <a:ea typeface="Arial"/>
              <a:cs typeface="Arial"/>
              <a:sym typeface="Arial"/>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2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Hyvän otsikon vaatimukset</a:t>
            </a:r>
            <a:br>
              <a:rPr lang="pl"/>
            </a:br>
            <a:endParaRPr/>
          </a:p>
        </p:txBody>
      </p:sp>
      <p:sp>
        <p:nvSpPr>
          <p:cNvPr id="351" name="Google Shape;351;p21"/>
          <p:cNvSpPr txBox="1">
            <a:spLocks noGrp="1"/>
          </p:cNvSpPr>
          <p:nvPr>
            <p:ph type="body" idx="1"/>
          </p:nvPr>
        </p:nvSpPr>
        <p:spPr>
          <a:xfrm>
            <a:off x="628650" y="943868"/>
            <a:ext cx="7886700" cy="3255763"/>
          </a:xfrm>
          <a:prstGeom prst="rect">
            <a:avLst/>
          </a:prstGeom>
          <a:noFill/>
          <a:ln>
            <a:noFill/>
          </a:ln>
        </p:spPr>
        <p:txBody>
          <a:bodyPr spcFirstLastPara="1" wrap="square" lIns="91425" tIns="45700" rIns="91425" bIns="45700" anchor="t" anchorCtr="0">
            <a:spAutoFit/>
          </a:bodyPr>
          <a:lstStyle/>
          <a:p>
            <a:pPr marL="0" marR="0" lvl="0" indent="0" algn="l" rtl="0">
              <a:lnSpc>
                <a:spcPct val="150000"/>
              </a:lnSpc>
              <a:spcBef>
                <a:spcPts val="0"/>
              </a:spcBef>
              <a:spcAft>
                <a:spcPts val="0"/>
              </a:spcAft>
              <a:buClr>
                <a:srgbClr val="000000"/>
              </a:buClr>
              <a:buSzPts val="1500"/>
              <a:buFont typeface="Arial"/>
              <a:buNone/>
            </a:pPr>
            <a:r>
              <a:rPr lang="pl" sz="2000" b="1" i="0" u="sng" strike="noStrike" cap="none">
                <a:solidFill>
                  <a:srgbClr val="D12477"/>
                </a:solidFill>
                <a:latin typeface="Arial"/>
                <a:ea typeface="Arial"/>
                <a:cs typeface="Arial"/>
                <a:sym typeface="Arial"/>
              </a:rPr>
              <a:t>Esimerkki otsikosta:</a:t>
            </a:r>
            <a:endParaRPr sz="2000" b="1" i="0" u="none" strike="noStrike" cap="none">
              <a:solidFill>
                <a:srgbClr val="D12477"/>
              </a:solidFill>
              <a:latin typeface="Arial"/>
              <a:ea typeface="Arial"/>
              <a:cs typeface="Arial"/>
              <a:sym typeface="Arial"/>
            </a:endParaRPr>
          </a:p>
          <a:p>
            <a:pPr marL="0" marR="0" lvl="0" indent="0" algn="l" rtl="0">
              <a:lnSpc>
                <a:spcPct val="100000"/>
              </a:lnSpc>
              <a:spcBef>
                <a:spcPts val="900"/>
              </a:spcBef>
              <a:spcAft>
                <a:spcPts val="0"/>
              </a:spcAft>
              <a:buClr>
                <a:srgbClr val="000000"/>
              </a:buClr>
              <a:buSzPts val="1500"/>
              <a:buFont typeface="Arial"/>
              <a:buNone/>
            </a:pPr>
            <a:r>
              <a:rPr lang="pl" sz="1500" b="0" i="0" u="none" strike="noStrike" cap="none">
                <a:latin typeface="Arial"/>
                <a:ea typeface="Arial"/>
                <a:cs typeface="Arial"/>
                <a:sym typeface="Arial"/>
              </a:rPr>
              <a:t>Yoast SEO: lisäosan opetusohjelma, joka tekee tekstistäsi täydellistä Googlen silmissä.</a:t>
            </a:r>
            <a:endParaRPr/>
          </a:p>
          <a:p>
            <a:pPr marL="0" marR="0" lvl="0" indent="0" algn="l" rtl="0">
              <a:lnSpc>
                <a:spcPct val="100000"/>
              </a:lnSpc>
              <a:spcBef>
                <a:spcPts val="900"/>
              </a:spcBef>
              <a:spcAft>
                <a:spcPts val="0"/>
              </a:spcAft>
              <a:buClr>
                <a:srgbClr val="000000"/>
              </a:buClr>
              <a:buSzPts val="1500"/>
              <a:buFont typeface="Arial"/>
              <a:buNone/>
            </a:pPr>
            <a:endParaRPr sz="1500" b="0" i="0" u="none" strike="noStrike" cap="none">
              <a:latin typeface="Arial"/>
              <a:ea typeface="Arial"/>
              <a:cs typeface="Arial"/>
              <a:sym typeface="Arial"/>
            </a:endParaRPr>
          </a:p>
          <a:p>
            <a:pPr marL="0" marR="0" lvl="0" indent="0" algn="l" rtl="0">
              <a:lnSpc>
                <a:spcPct val="100000"/>
              </a:lnSpc>
              <a:spcBef>
                <a:spcPts val="900"/>
              </a:spcBef>
              <a:spcAft>
                <a:spcPts val="0"/>
              </a:spcAft>
              <a:buClr>
                <a:srgbClr val="000000"/>
              </a:buClr>
              <a:buSzPts val="1500"/>
              <a:buFont typeface="Arial"/>
              <a:buNone/>
            </a:pPr>
            <a:r>
              <a:rPr lang="pl" sz="1500" b="0" i="0" u="none" strike="noStrike" cap="none">
                <a:latin typeface="Arial"/>
                <a:ea typeface="Arial"/>
                <a:cs typeface="Arial"/>
                <a:sym typeface="Arial"/>
              </a:rPr>
              <a:t>Analysoidaan elementit:</a:t>
            </a:r>
            <a:endParaRPr/>
          </a:p>
          <a:p>
            <a:pPr marL="254000" marR="0" lvl="0" indent="-247650" algn="l" rtl="0">
              <a:lnSpc>
                <a:spcPct val="10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Yoast SEO: kiinnittää nopeasti lukijoideni huomion, jotka etsivät sitä.</a:t>
            </a:r>
            <a:endParaRPr/>
          </a:p>
          <a:p>
            <a:pPr marL="254000" marR="0" lvl="0" indent="-247650" algn="l" rtl="0">
              <a:lnSpc>
                <a:spcPct val="10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Liitännäisen opetusohjelma: herättää kiinnostuksen oppia käyttämään liitännäistä.</a:t>
            </a:r>
            <a:endParaRPr/>
          </a:p>
          <a:p>
            <a:pPr marL="254000" marR="0" lvl="0" indent="-247650" algn="l" rtl="0">
              <a:lnSpc>
                <a:spcPct val="100000"/>
              </a:lnSpc>
              <a:spcBef>
                <a:spcPts val="900"/>
              </a:spcBef>
              <a:spcAft>
                <a:spcPts val="0"/>
              </a:spcAft>
              <a:buClr>
                <a:srgbClr val="D12477"/>
              </a:buClr>
              <a:buSzPts val="2250"/>
              <a:buFont typeface="Arial"/>
              <a:buChar char="•"/>
            </a:pPr>
            <a:r>
              <a:rPr lang="pl" sz="1500" b="0" i="0" u="none" strike="noStrike" cap="none">
                <a:latin typeface="Arial"/>
                <a:ea typeface="Arial"/>
                <a:cs typeface="Arial"/>
                <a:sym typeface="Arial"/>
              </a:rPr>
              <a:t>Se tekee tekstistäsi täydellisen Googlen silmissä: lupaus, joka herättää suuren tarpeen (kukapa ei haluaisi tekstiä, joka miellyttää hakukonetta)?</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55"/>
        <p:cNvGrpSpPr/>
        <p:nvPr/>
      </p:nvGrpSpPr>
      <p:grpSpPr>
        <a:xfrm>
          <a:off x="0" y="0"/>
          <a:ext cx="0" cy="0"/>
          <a:chOff x="0" y="0"/>
          <a:chExt cx="0" cy="0"/>
        </a:xfrm>
      </p:grpSpPr>
      <p:sp>
        <p:nvSpPr>
          <p:cNvPr id="356" name="Google Shape;356;p22"/>
          <p:cNvSpPr txBox="1">
            <a:spLocks noGrp="1"/>
          </p:cNvSpPr>
          <p:nvPr>
            <p:ph type="title" idx="4294967295"/>
          </p:nvPr>
        </p:nvSpPr>
        <p:spPr>
          <a:xfrm>
            <a:off x="311150" y="1730375"/>
            <a:ext cx="8521700" cy="841375"/>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Clr>
                <a:schemeClr val="lt1"/>
              </a:buClr>
              <a:buSzPts val="3111"/>
              <a:buFont typeface="Arial"/>
              <a:buNone/>
            </a:pPr>
            <a:r>
              <a:rPr lang="pl" sz="2800">
                <a:solidFill>
                  <a:schemeClr val="lt1"/>
                </a:solidFill>
              </a:rPr>
              <a:t>Löydät lisää hyödyllisiä vinkkejä otsikoista diasarjan lopusta. Katso "Ammattilaisten vinkkejä ja hyödyllistä luettavaa".</a:t>
            </a:r>
            <a:endParaRPr sz="2800">
              <a:solidFill>
                <a:schemeClr val="lt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60"/>
        <p:cNvGrpSpPr/>
        <p:nvPr/>
      </p:nvGrpSpPr>
      <p:grpSpPr>
        <a:xfrm>
          <a:off x="0" y="0"/>
          <a:ext cx="0" cy="0"/>
          <a:chOff x="0" y="0"/>
          <a:chExt cx="0" cy="0"/>
        </a:xfrm>
      </p:grpSpPr>
      <p:sp>
        <p:nvSpPr>
          <p:cNvPr id="361" name="Google Shape;361;p23"/>
          <p:cNvSpPr txBox="1">
            <a:spLocks noGrp="1"/>
          </p:cNvSpPr>
          <p:nvPr>
            <p:ph type="body" idx="1"/>
          </p:nvPr>
        </p:nvSpPr>
        <p:spPr>
          <a:xfrm>
            <a:off x="628650" y="957366"/>
            <a:ext cx="7886700" cy="2905898"/>
          </a:xfrm>
          <a:prstGeom prst="rect">
            <a:avLst/>
          </a:prstGeom>
          <a:noFill/>
          <a:ln>
            <a:noFill/>
          </a:ln>
        </p:spPr>
        <p:txBody>
          <a:bodyPr spcFirstLastPara="1" wrap="square" lIns="91425" tIns="45700" rIns="91425" bIns="45700" anchor="t" anchorCtr="0">
            <a:noAutofit/>
          </a:bodyPr>
          <a:lstStyle/>
          <a:p>
            <a:pPr marL="254000" marR="0" lvl="0" indent="-247650" algn="just" rtl="0">
              <a:lnSpc>
                <a:spcPct val="100000"/>
              </a:lnSpc>
              <a:spcBef>
                <a:spcPts val="0"/>
              </a:spcBef>
              <a:spcAft>
                <a:spcPts val="0"/>
              </a:spcAft>
              <a:buClr>
                <a:srgbClr val="D12477"/>
              </a:buClr>
              <a:buSzPts val="2400"/>
              <a:buFont typeface="Arial"/>
              <a:buChar char="•"/>
            </a:pPr>
            <a:r>
              <a:rPr lang="pl" sz="1600" b="0" i="0" u="none" strike="noStrike" cap="none">
                <a:latin typeface="Arial"/>
                <a:ea typeface="Arial"/>
                <a:cs typeface="Arial"/>
                <a:sym typeface="Arial"/>
              </a:rPr>
              <a:t>Tutkimuksiin ja tietoihin perustuvat artikkelit</a:t>
            </a:r>
            <a:endParaRPr/>
          </a:p>
          <a:p>
            <a:pPr marL="254000" marR="0" lvl="0" indent="-247650" algn="just" rtl="0">
              <a:lnSpc>
                <a:spcPct val="100000"/>
              </a:lnSpc>
              <a:spcBef>
                <a:spcPts val="0"/>
              </a:spcBef>
              <a:spcAft>
                <a:spcPts val="0"/>
              </a:spcAft>
              <a:buClr>
                <a:srgbClr val="D12477"/>
              </a:buClr>
              <a:buSzPts val="2400"/>
              <a:buFont typeface="Arial"/>
              <a:buChar char="•"/>
            </a:pPr>
            <a:r>
              <a:rPr lang="pl" sz="1600" b="0" i="0" u="none" strike="noStrike" cap="none">
                <a:latin typeface="Arial"/>
                <a:ea typeface="Arial"/>
                <a:cs typeface="Arial"/>
                <a:sym typeface="Arial"/>
              </a:rPr>
              <a:t>Kirja-arvostelut</a:t>
            </a:r>
            <a:endParaRPr/>
          </a:p>
          <a:p>
            <a:pPr marL="254000" marR="0" lvl="0" indent="-247650" algn="just" rtl="0">
              <a:lnSpc>
                <a:spcPct val="100000"/>
              </a:lnSpc>
              <a:spcBef>
                <a:spcPts val="0"/>
              </a:spcBef>
              <a:spcAft>
                <a:spcPts val="0"/>
              </a:spcAft>
              <a:buClr>
                <a:srgbClr val="D12477"/>
              </a:buClr>
              <a:buSzPts val="2400"/>
              <a:buFont typeface="Arial"/>
              <a:buChar char="•"/>
            </a:pPr>
            <a:r>
              <a:rPr lang="pl" sz="1600" b="0" i="0" u="none" strike="noStrike" cap="none">
                <a:latin typeface="Arial"/>
                <a:ea typeface="Arial"/>
                <a:cs typeface="Arial"/>
                <a:sym typeface="Arial"/>
              </a:rPr>
              <a:t>Tuotteista ja/tai </a:t>
            </a:r>
            <a:r>
              <a:rPr lang="pl" sz="1600"/>
              <a:t>palveluista</a:t>
            </a:r>
            <a:r>
              <a:rPr lang="pl" sz="1600" b="0" i="0" u="none" strike="noStrike" cap="none">
                <a:latin typeface="Arial"/>
                <a:ea typeface="Arial"/>
                <a:cs typeface="Arial"/>
                <a:sym typeface="Arial"/>
              </a:rPr>
              <a:t> kertominen</a:t>
            </a:r>
            <a:endParaRPr/>
          </a:p>
          <a:p>
            <a:pPr marL="254000" marR="0" lvl="0" indent="-247650" algn="just" rtl="0">
              <a:lnSpc>
                <a:spcPct val="100000"/>
              </a:lnSpc>
              <a:spcBef>
                <a:spcPts val="0"/>
              </a:spcBef>
              <a:spcAft>
                <a:spcPts val="0"/>
              </a:spcAft>
              <a:buClr>
                <a:srgbClr val="D12477"/>
              </a:buClr>
              <a:buSzPts val="2400"/>
              <a:buFont typeface="Arial"/>
              <a:buChar char="•"/>
            </a:pPr>
            <a:r>
              <a:rPr lang="pl" sz="1600"/>
              <a:t>M</a:t>
            </a:r>
            <a:r>
              <a:rPr lang="pl" sz="1600" b="0" i="0" u="none" strike="noStrike" cap="none">
                <a:latin typeface="Arial"/>
                <a:ea typeface="Arial"/>
                <a:cs typeface="Arial"/>
                <a:sym typeface="Arial"/>
              </a:rPr>
              <a:t>uun sisällön tai markkinatrendien kehittyminen </a:t>
            </a:r>
            <a:endParaRPr/>
          </a:p>
          <a:p>
            <a:pPr marL="254000" marR="0" lvl="0" indent="-247650" algn="just" rtl="0">
              <a:lnSpc>
                <a:spcPct val="100000"/>
              </a:lnSpc>
              <a:spcBef>
                <a:spcPts val="0"/>
              </a:spcBef>
              <a:spcAft>
                <a:spcPts val="0"/>
              </a:spcAft>
              <a:buClr>
                <a:srgbClr val="D12477"/>
              </a:buClr>
              <a:buSzPts val="2400"/>
              <a:buFont typeface="Arial"/>
              <a:buChar char="•"/>
            </a:pPr>
            <a:r>
              <a:rPr lang="pl" sz="1600"/>
              <a:t>Asiantuntija</a:t>
            </a:r>
            <a:r>
              <a:rPr lang="pl" sz="1600" b="0" i="0" u="none" strike="noStrike" cap="none">
                <a:latin typeface="Arial"/>
                <a:ea typeface="Arial"/>
                <a:cs typeface="Arial"/>
                <a:sym typeface="Arial"/>
              </a:rPr>
              <a:t>haastattelut</a:t>
            </a:r>
            <a:endParaRPr/>
          </a:p>
          <a:p>
            <a:pPr marL="254000" marR="0" lvl="0" indent="-247650" algn="just" rtl="0">
              <a:lnSpc>
                <a:spcPct val="100000"/>
              </a:lnSpc>
              <a:spcBef>
                <a:spcPts val="0"/>
              </a:spcBef>
              <a:spcAft>
                <a:spcPts val="0"/>
              </a:spcAft>
              <a:buClr>
                <a:srgbClr val="D12477"/>
              </a:buClr>
              <a:buSzPts val="2400"/>
              <a:buFont typeface="Arial"/>
              <a:buChar char="•"/>
            </a:pPr>
            <a:r>
              <a:rPr lang="pl" sz="1600" b="0" i="0" u="none" strike="noStrike" cap="none">
                <a:latin typeface="Arial"/>
                <a:ea typeface="Arial"/>
                <a:cs typeface="Arial"/>
                <a:sym typeface="Arial"/>
              </a:rPr>
              <a:t>Step by step -opetusohjelmat</a:t>
            </a:r>
            <a:endParaRPr/>
          </a:p>
          <a:p>
            <a:pPr marL="254000" marR="0" lvl="0" indent="-247650" algn="just" rtl="0">
              <a:lnSpc>
                <a:spcPct val="100000"/>
              </a:lnSpc>
              <a:spcBef>
                <a:spcPts val="0"/>
              </a:spcBef>
              <a:spcAft>
                <a:spcPts val="0"/>
              </a:spcAft>
              <a:buClr>
                <a:srgbClr val="D12477"/>
              </a:buClr>
              <a:buSzPts val="2400"/>
              <a:buFont typeface="Arial"/>
              <a:buChar char="•"/>
            </a:pPr>
            <a:r>
              <a:rPr lang="pl" sz="1600" b="0" i="0" u="none" strike="noStrike" cap="none">
                <a:latin typeface="Arial"/>
                <a:ea typeface="Arial"/>
                <a:cs typeface="Arial"/>
                <a:sym typeface="Arial"/>
              </a:rPr>
              <a:t>Tiettyä aihetta koskevat mielipideartikkelit</a:t>
            </a:r>
            <a:endParaRPr/>
          </a:p>
          <a:p>
            <a:pPr marL="254000" marR="0" lvl="0" indent="-247650" algn="just" rtl="0">
              <a:lnSpc>
                <a:spcPct val="100000"/>
              </a:lnSpc>
              <a:spcBef>
                <a:spcPts val="0"/>
              </a:spcBef>
              <a:spcAft>
                <a:spcPts val="0"/>
              </a:spcAft>
              <a:buClr>
                <a:srgbClr val="D12477"/>
              </a:buClr>
              <a:buSzPts val="2400"/>
              <a:buFont typeface="Arial"/>
              <a:buChar char="•"/>
            </a:pPr>
            <a:r>
              <a:rPr lang="pl" sz="1600" b="0" i="0" u="none" strike="noStrike" cap="none">
                <a:latin typeface="Arial"/>
                <a:ea typeface="Arial"/>
                <a:cs typeface="Arial"/>
                <a:sym typeface="Arial"/>
              </a:rPr>
              <a:t>Erilaiset listat, luettelot</a:t>
            </a:r>
            <a:endParaRPr/>
          </a:p>
        </p:txBody>
      </p:sp>
      <p:sp>
        <p:nvSpPr>
          <p:cNvPr id="362" name="Google Shape;362;p23"/>
          <p:cNvSpPr txBox="1"/>
          <p:nvPr/>
        </p:nvSpPr>
        <p:spPr>
          <a:xfrm>
            <a:off x="5744287" y="2977166"/>
            <a:ext cx="2521527" cy="181584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pl" sz="1600" b="1" i="0" u="none" strike="noStrike" cap="none">
                <a:solidFill>
                  <a:srgbClr val="D12477"/>
                </a:solidFill>
                <a:latin typeface="Arial"/>
                <a:ea typeface="Arial"/>
                <a:cs typeface="Arial"/>
                <a:sym typeface="Arial"/>
              </a:rPr>
              <a:t>Vinkki! Lue lisää erityyppisistä postauksista diasarjan lopusta. Katso "Ammattilaisvinkkejä ja hyödyllistä luettavaa", s. 44 alkaen.</a:t>
            </a:r>
            <a:endParaRPr sz="1600" b="1" i="0" u="none" strike="noStrike" cap="none">
              <a:solidFill>
                <a:srgbClr val="D12477"/>
              </a:solidFill>
              <a:latin typeface="Arial"/>
              <a:ea typeface="Arial"/>
              <a:cs typeface="Arial"/>
              <a:sym typeface="Arial"/>
            </a:endParaRPr>
          </a:p>
        </p:txBody>
      </p:sp>
      <p:sp>
        <p:nvSpPr>
          <p:cNvPr id="363" name="Google Shape;363;p2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Blogin sisältötyypit</a:t>
            </a:r>
            <a:br>
              <a:rPr lang="pl"/>
            </a:b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pic>
        <p:nvPicPr>
          <p:cNvPr id="368" name="Google Shape;368;p2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2185895" y="1176448"/>
            <a:ext cx="4332820" cy="2888557"/>
          </a:xfrm>
          <a:prstGeom prst="rect">
            <a:avLst/>
          </a:prstGeom>
          <a:noFill/>
          <a:ln>
            <a:noFill/>
          </a:ln>
          <a:effectLst>
            <a:outerShdw blurRad="63500" sx="102000" sy="102000" algn="ctr" rotWithShape="0">
              <a:srgbClr val="000000">
                <a:alpha val="40000"/>
              </a:srgbClr>
            </a:outerShdw>
          </a:effectLst>
        </p:spPr>
      </p:pic>
      <p:sp>
        <p:nvSpPr>
          <p:cNvPr id="369" name="Google Shape;369;p24"/>
          <p:cNvSpPr txBox="1">
            <a:spLocks noGrp="1"/>
          </p:cNvSpPr>
          <p:nvPr>
            <p:ph type="title"/>
          </p:nvPr>
        </p:nvSpPr>
        <p:spPr>
          <a:xfrm>
            <a:off x="239351" y="182241"/>
            <a:ext cx="8904649"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Sisällön luominen AIDA-menetelmän avulla</a:t>
            </a:r>
            <a:br>
              <a:rPr lang="pl"/>
            </a:br>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pic>
        <p:nvPicPr>
          <p:cNvPr id="374" name="Google Shape;374;p2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235505" y="1073053"/>
            <a:ext cx="1138951" cy="3352841"/>
          </a:xfrm>
          <a:prstGeom prst="rect">
            <a:avLst/>
          </a:prstGeom>
          <a:noFill/>
          <a:ln>
            <a:noFill/>
          </a:ln>
        </p:spPr>
      </p:pic>
      <p:sp>
        <p:nvSpPr>
          <p:cNvPr id="375" name="Google Shape;375;p25"/>
          <p:cNvSpPr txBox="1">
            <a:spLocks noGrp="1"/>
          </p:cNvSpPr>
          <p:nvPr>
            <p:ph type="body" idx="1"/>
          </p:nvPr>
        </p:nvSpPr>
        <p:spPr>
          <a:xfrm>
            <a:off x="567301" y="1214692"/>
            <a:ext cx="6134289" cy="3196049"/>
          </a:xfrm>
          <a:prstGeom prst="rect">
            <a:avLst/>
          </a:prstGeom>
          <a:noFill/>
          <a:ln>
            <a:noFill/>
          </a:ln>
        </p:spPr>
        <p:txBody>
          <a:bodyPr spcFirstLastPara="1" wrap="square" lIns="91425" tIns="45700" rIns="91425" bIns="45700" anchor="t" anchorCtr="0">
            <a:noAutofit/>
          </a:bodyPr>
          <a:lstStyle/>
          <a:p>
            <a:pPr marL="254000" marR="0" lvl="0" indent="-247650" algn="just" rtl="0">
              <a:lnSpc>
                <a:spcPct val="150000"/>
              </a:lnSpc>
              <a:spcBef>
                <a:spcPts val="0"/>
              </a:spcBef>
              <a:spcAft>
                <a:spcPts val="0"/>
              </a:spcAft>
              <a:buClr>
                <a:srgbClr val="D12477"/>
              </a:buClr>
              <a:buSzPts val="2100"/>
              <a:buFont typeface="Arial"/>
              <a:buChar char="•"/>
            </a:pPr>
            <a:r>
              <a:rPr lang="pl" sz="1400" b="0" i="0" u="none" strike="noStrike" cap="none">
                <a:latin typeface="Arial"/>
                <a:ea typeface="Arial"/>
                <a:cs typeface="Arial"/>
                <a:sym typeface="Arial"/>
              </a:rPr>
              <a:t>AIDA-menetelmä tekee viestistä asiakaskeskeisen.</a:t>
            </a:r>
            <a:endParaRPr/>
          </a:p>
          <a:p>
            <a:pPr marL="254000" marR="0" lvl="0" indent="-247650" algn="just" rtl="0">
              <a:lnSpc>
                <a:spcPct val="150000"/>
              </a:lnSpc>
              <a:spcBef>
                <a:spcPts val="1400"/>
              </a:spcBef>
              <a:spcAft>
                <a:spcPts val="0"/>
              </a:spcAft>
              <a:buClr>
                <a:srgbClr val="D12477"/>
              </a:buClr>
              <a:buSzPts val="2100"/>
              <a:buFont typeface="Arial"/>
              <a:buChar char="•"/>
            </a:pPr>
            <a:r>
              <a:rPr lang="pl" sz="1400" b="0" i="0" u="none" strike="noStrike" cap="none">
                <a:latin typeface="Arial"/>
                <a:ea typeface="Arial"/>
                <a:cs typeface="Arial"/>
                <a:sym typeface="Arial"/>
              </a:rPr>
              <a:t>Jos käyttäjä kokee sisällön arvon, hänellä on tarve toimia kuten sisältö kehottaa</a:t>
            </a:r>
            <a:endParaRPr/>
          </a:p>
          <a:p>
            <a:pPr marL="254000" marR="0" lvl="0" indent="-247650" algn="just" rtl="0">
              <a:lnSpc>
                <a:spcPct val="150000"/>
              </a:lnSpc>
              <a:spcBef>
                <a:spcPts val="1400"/>
              </a:spcBef>
              <a:spcAft>
                <a:spcPts val="0"/>
              </a:spcAft>
              <a:buClr>
                <a:srgbClr val="D12477"/>
              </a:buClr>
              <a:buSzPts val="2100"/>
              <a:buFont typeface="Arial"/>
              <a:buChar char="•"/>
            </a:pPr>
            <a:r>
              <a:rPr lang="pl" sz="1400" b="0" i="0" u="none" strike="noStrike" cap="none">
                <a:latin typeface="Arial"/>
                <a:ea typeface="Arial"/>
                <a:cs typeface="Arial"/>
                <a:sym typeface="Arial"/>
              </a:rPr>
              <a:t>Julkaisun on koostuttava useista osista</a:t>
            </a:r>
            <a:endParaRPr/>
          </a:p>
          <a:p>
            <a:pPr marL="596900" marR="0" lvl="1" indent="-247650" algn="just" rtl="0">
              <a:lnSpc>
                <a:spcPct val="100000"/>
              </a:lnSpc>
              <a:spcBef>
                <a:spcPts val="0"/>
              </a:spcBef>
              <a:spcAft>
                <a:spcPts val="0"/>
              </a:spcAft>
              <a:buClr>
                <a:srgbClr val="D12477"/>
              </a:buClr>
              <a:buSzPts val="2100"/>
              <a:buFont typeface="Arial"/>
              <a:buChar char="•"/>
            </a:pPr>
            <a:r>
              <a:rPr lang="pl" sz="1400" b="0" i="0" u="none" strike="noStrike" cap="none">
                <a:latin typeface="Arial"/>
                <a:ea typeface="Arial"/>
                <a:cs typeface="Arial"/>
                <a:sym typeface="Arial"/>
              </a:rPr>
              <a:t>A - </a:t>
            </a:r>
            <a:r>
              <a:rPr lang="pl" sz="1400" b="1" i="0" u="none" strike="noStrike" cap="none"/>
              <a:t>Huomion </a:t>
            </a:r>
            <a:r>
              <a:rPr lang="pl" sz="1400" b="0" i="0" u="none" strike="noStrike" cap="none">
                <a:latin typeface="Arial"/>
                <a:ea typeface="Arial"/>
                <a:cs typeface="Arial"/>
                <a:sym typeface="Arial"/>
              </a:rPr>
              <a:t>kiinnittäminen (10 % viestistä)</a:t>
            </a:r>
            <a:endParaRPr/>
          </a:p>
          <a:p>
            <a:pPr marL="596900" marR="0" lvl="1" indent="-247650" algn="just" rtl="0">
              <a:lnSpc>
                <a:spcPct val="100000"/>
              </a:lnSpc>
              <a:spcBef>
                <a:spcPts val="0"/>
              </a:spcBef>
              <a:spcAft>
                <a:spcPts val="0"/>
              </a:spcAft>
              <a:buClr>
                <a:srgbClr val="D12477"/>
              </a:buClr>
              <a:buSzPts val="2100"/>
              <a:buFont typeface="Arial"/>
              <a:buChar char="•"/>
            </a:pPr>
            <a:r>
              <a:rPr lang="pl" sz="1400" b="0" i="0" u="none" strike="noStrike" cap="none">
                <a:latin typeface="Arial"/>
                <a:ea typeface="Arial"/>
                <a:cs typeface="Arial"/>
                <a:sym typeface="Arial"/>
              </a:rPr>
              <a:t>I - </a:t>
            </a:r>
            <a:r>
              <a:rPr lang="pl" sz="1400" b="1" i="0" u="none" strike="noStrike" cap="none"/>
              <a:t>Kiinnostuksen </a:t>
            </a:r>
            <a:r>
              <a:rPr lang="pl" sz="1400" b="0" i="0" u="none" strike="noStrike" cap="none">
                <a:latin typeface="Arial"/>
                <a:ea typeface="Arial"/>
                <a:cs typeface="Arial"/>
                <a:sym typeface="Arial"/>
              </a:rPr>
              <a:t>luominen (60 % viestistä)</a:t>
            </a:r>
            <a:endParaRPr/>
          </a:p>
          <a:p>
            <a:pPr marL="596900" marR="0" lvl="1" indent="-247650" algn="just" rtl="0">
              <a:lnSpc>
                <a:spcPct val="100000"/>
              </a:lnSpc>
              <a:spcBef>
                <a:spcPts val="0"/>
              </a:spcBef>
              <a:spcAft>
                <a:spcPts val="0"/>
              </a:spcAft>
              <a:buClr>
                <a:srgbClr val="D12477"/>
              </a:buClr>
              <a:buSzPts val="2100"/>
              <a:buFont typeface="Arial"/>
              <a:buChar char="•"/>
            </a:pPr>
            <a:r>
              <a:rPr lang="pl" sz="1400" b="0" i="0" u="none" strike="noStrike" cap="none">
                <a:latin typeface="Arial"/>
                <a:ea typeface="Arial"/>
                <a:cs typeface="Arial"/>
                <a:sym typeface="Arial"/>
              </a:rPr>
              <a:t>D - Herätä </a:t>
            </a:r>
            <a:r>
              <a:rPr lang="pl" sz="1400" b="1" i="0" u="none" strike="noStrike" cap="none"/>
              <a:t>halu </a:t>
            </a:r>
            <a:r>
              <a:rPr lang="pl" sz="1400" b="0" i="0" u="none" strike="noStrike" cap="none">
                <a:latin typeface="Arial"/>
                <a:ea typeface="Arial"/>
                <a:cs typeface="Arial"/>
                <a:sym typeface="Arial"/>
              </a:rPr>
              <a:t>(20 % viestistä)</a:t>
            </a:r>
            <a:endParaRPr/>
          </a:p>
          <a:p>
            <a:pPr marL="596900" marR="0" lvl="1" indent="-247650" algn="just" rtl="0">
              <a:lnSpc>
                <a:spcPct val="100000"/>
              </a:lnSpc>
              <a:spcBef>
                <a:spcPts val="0"/>
              </a:spcBef>
              <a:spcAft>
                <a:spcPts val="0"/>
              </a:spcAft>
              <a:buClr>
                <a:srgbClr val="D12477"/>
              </a:buClr>
              <a:buSzPts val="2100"/>
              <a:buFont typeface="Arial"/>
              <a:buChar char="•"/>
            </a:pPr>
            <a:r>
              <a:rPr lang="pl" sz="1400" b="0" i="0" u="none" strike="noStrike" cap="none">
                <a:latin typeface="Arial"/>
                <a:ea typeface="Arial"/>
                <a:cs typeface="Arial"/>
                <a:sym typeface="Arial"/>
              </a:rPr>
              <a:t>A - Johdatus </a:t>
            </a:r>
            <a:r>
              <a:rPr lang="pl" sz="1400" b="1" i="0" u="none" strike="noStrike" cap="none">
                <a:latin typeface="Arial"/>
                <a:ea typeface="Arial"/>
                <a:cs typeface="Arial"/>
                <a:sym typeface="Arial"/>
              </a:rPr>
              <a:t>toimintaan </a:t>
            </a:r>
            <a:r>
              <a:rPr lang="pl" sz="1400" b="0" i="0" u="none" strike="noStrike" cap="none">
                <a:latin typeface="Arial"/>
                <a:ea typeface="Arial"/>
                <a:cs typeface="Arial"/>
                <a:sym typeface="Arial"/>
              </a:rPr>
              <a:t>(10 % viestistä)</a:t>
            </a:r>
            <a:endParaRPr/>
          </a:p>
          <a:p>
            <a:pPr marL="0" lvl="0" indent="0" algn="l" rtl="0">
              <a:lnSpc>
                <a:spcPct val="100000"/>
              </a:lnSpc>
              <a:spcBef>
                <a:spcPts val="750"/>
              </a:spcBef>
              <a:spcAft>
                <a:spcPts val="0"/>
              </a:spcAft>
              <a:buClr>
                <a:srgbClr val="161249"/>
              </a:buClr>
              <a:buSzPts val="1400"/>
              <a:buFont typeface="Arial"/>
              <a:buNone/>
            </a:pPr>
            <a:endParaRPr sz="1400"/>
          </a:p>
        </p:txBody>
      </p:sp>
      <p:sp>
        <p:nvSpPr>
          <p:cNvPr id="376" name="Google Shape;376;p25"/>
          <p:cNvSpPr txBox="1">
            <a:spLocks noGrp="1"/>
          </p:cNvSpPr>
          <p:nvPr>
            <p:ph type="title"/>
          </p:nvPr>
        </p:nvSpPr>
        <p:spPr>
          <a:xfrm>
            <a:off x="567301" y="575967"/>
            <a:ext cx="8576699"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sz="3600"/>
              <a:t>Sisällön luominen käyttämällä </a:t>
            </a:r>
            <a:br>
              <a:rPr lang="pl" sz="3600"/>
            </a:br>
            <a:r>
              <a:rPr lang="pl" sz="3600"/>
              <a:t>AIDA-menetelmää</a:t>
            </a:r>
            <a:br>
              <a:rPr lang="pl"/>
            </a:b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26"/>
          <p:cNvSpPr txBox="1"/>
          <p:nvPr/>
        </p:nvSpPr>
        <p:spPr>
          <a:xfrm>
            <a:off x="247223" y="115027"/>
            <a:ext cx="8221500" cy="469329"/>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pl" sz="2600" b="1" i="0" u="none" strike="noStrike" cap="none">
                <a:solidFill>
                  <a:srgbClr val="161249"/>
                </a:solidFill>
                <a:latin typeface="Arial"/>
                <a:ea typeface="Arial"/>
                <a:cs typeface="Arial"/>
                <a:sym typeface="Arial"/>
              </a:rPr>
              <a:t>Sisällön luominen AIDA-menetelmän avulla</a:t>
            </a:r>
            <a:endParaRPr sz="2600" b="0" i="0" u="none" strike="noStrike" cap="none">
              <a:solidFill>
                <a:srgbClr val="161249"/>
              </a:solidFill>
              <a:latin typeface="Arial"/>
              <a:ea typeface="Arial"/>
              <a:cs typeface="Arial"/>
              <a:sym typeface="Arial"/>
            </a:endParaRPr>
          </a:p>
        </p:txBody>
      </p:sp>
      <p:sp>
        <p:nvSpPr>
          <p:cNvPr id="382" name="Google Shape;382;p26"/>
          <p:cNvSpPr txBox="1"/>
          <p:nvPr/>
        </p:nvSpPr>
        <p:spPr>
          <a:xfrm>
            <a:off x="334256" y="788970"/>
            <a:ext cx="7780749" cy="3962593"/>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pl" sz="1100" b="0" i="0" u="none" strike="noStrike" cap="none">
                <a:solidFill>
                  <a:srgbClr val="161249"/>
                </a:solidFill>
                <a:latin typeface="Arial"/>
                <a:ea typeface="Arial"/>
                <a:cs typeface="Arial"/>
                <a:sym typeface="Arial"/>
              </a:rPr>
              <a:t>Terveysala on yksi Portugalin nopeimmin kasvavista aloista. Jos työskentelet jo tällä alalla tai haluat työskennellä, mitä teet parantaaksesi koulutustasi? Jos et tee mitään, mikään ei muutu.</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r>
              <a:rPr lang="pl" sz="1100" b="0" i="0" u="none" strike="noStrike" cap="none">
                <a:solidFill>
                  <a:srgbClr val="161249"/>
                </a:solidFill>
                <a:latin typeface="Arial"/>
                <a:ea typeface="Arial"/>
                <a:cs typeface="Arial"/>
                <a:sym typeface="Arial"/>
              </a:rPr>
              <a:t>Koulutukseen panostaminen on jatkuva tarve ammattilaiselle, joka haluaa erottua edukseen. Terveydenhuoltoyksiköiden erilaiset kokoonpanot ja kansallisen terveydenhuoltojärjestelmän monimutkaisuus puolestaan johtavat siihen, että johto ja terveydenhuoltoyksiköt vaativat strategisen johtamisen, henkilöstöhallinnon ja markkinoinnin monialaista osaamista. Käyttäjien tiedonsaanti ja mahdollisuus valita eri terveyspalvelujen tarjoajien välillä ovat itse asiassa tehneet näistä markkinoista yhä kilpaillummat. Terveyslaitosten hallinnolla on tässä yhteydessä hyvin selkeä tavoite: varmistaa terveydenhuollon tarjoaminen koordinoidusti resursseja tehokkaasti hallinnoimalla. Tästä huolimatta terveydenhuoltoon liittyvistä urista puhuttaessa johtaminen on ehkä yksi viimeisistä vaihtoehdoista. Terveyslaitosten johtajalla tai johtajalla on kuitenkin keskeinen rooli. Hänen kykynsä johtaa tiimejä, ymmärtää talous- ja budjettihallinnon haasteita, analysoida tietoja ja tehdä päätöksiä, määritellä organisaatio- ja markkinointistrategia, pystyä organisoimaan tuotantojärjestelmä sekä tuntea ja käyttää terveydenhuoltoon sovellettavaa uutta teknologiaa auttavat johtamiaan terveydenhuoltoyksiköitä olemaan tehokkaampia, vaikuttavampia ja kilpailukykyisempiä.</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r>
              <a:rPr lang="pl" sz="1100" b="0" i="0" u="none" strike="noStrike" cap="none">
                <a:solidFill>
                  <a:srgbClr val="161249"/>
                </a:solidFill>
                <a:latin typeface="Arial"/>
                <a:ea typeface="Arial"/>
                <a:cs typeface="Arial"/>
                <a:sym typeface="Arial"/>
              </a:rPr>
              <a:t>Jotta DEMS-akatemia voisi kehittää taitojaan terveysjohtamisen alalla, se käynnisti terveydenhuollon organisaatioiden organisoinnin ja johtamisen jatkokoulutusohjelman, joka on ainutlaatuinen maassa ja jonka opettajakunta koostuu alan ammattilaisista ja myös akateemisista henkilöistä, joilla on ammattikokemusta. on erikoistunut terveydenhuoltoalalle. Sinulla on mahdollisuus aloittaa johtaminen terveydenhuoltoalalla keskittyen strategiaan, parantaen palvelun laatua ja saavuttaen parhaat taloudelliset tulokset koskaan.</a:t>
            </a: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endParaRPr sz="11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00"/>
              <a:buFont typeface="Arial"/>
              <a:buNone/>
            </a:pPr>
            <a:r>
              <a:rPr lang="pl" sz="1100" b="0" i="0" u="none" strike="noStrike" cap="none">
                <a:solidFill>
                  <a:srgbClr val="161249"/>
                </a:solidFill>
                <a:latin typeface="Arial"/>
                <a:ea typeface="Arial"/>
                <a:cs typeface="Arial"/>
                <a:sym typeface="Arial"/>
              </a:rPr>
              <a:t>Ilmoittaudu tai pyydä lisätietoja klikkaamalla </a:t>
            </a:r>
            <a:r>
              <a:rPr lang="pl" sz="1100" b="0" i="0" u="sng" strike="noStrike" cap="none">
                <a:solidFill>
                  <a:srgbClr val="161249"/>
                </a:solidFill>
                <a:latin typeface="Arial"/>
                <a:ea typeface="Arial"/>
                <a:cs typeface="Arial"/>
                <a:sym typeface="Arial"/>
              </a:rPr>
              <a:t>tästä</a:t>
            </a:r>
            <a:r>
              <a:rPr lang="pl" sz="1100" b="0" i="0" u="none" strike="noStrike" cap="none">
                <a:solidFill>
                  <a:srgbClr val="161249"/>
                </a:solidFill>
                <a:latin typeface="Arial"/>
                <a:ea typeface="Arial"/>
                <a:cs typeface="Arial"/>
                <a:sym typeface="Arial"/>
              </a:rPr>
              <a:t>. Ilmoittautumisia on rajoitetusti. Hae jo tänään, huomenna voi olla liian myöhäistä.</a:t>
            </a:r>
            <a:endParaRPr sz="1100" b="0" i="0" u="none" strike="noStrike" cap="none">
              <a:solidFill>
                <a:srgbClr val="161249"/>
              </a:solidFill>
              <a:latin typeface="Arial"/>
              <a:ea typeface="Arial"/>
              <a:cs typeface="Arial"/>
              <a:sym typeface="Arial"/>
            </a:endParaRPr>
          </a:p>
        </p:txBody>
      </p:sp>
      <p:sp>
        <p:nvSpPr>
          <p:cNvPr id="383" name="Google Shape;383;p26"/>
          <p:cNvSpPr txBox="1"/>
          <p:nvPr/>
        </p:nvSpPr>
        <p:spPr>
          <a:xfrm>
            <a:off x="280670" y="504307"/>
            <a:ext cx="6657000" cy="284663"/>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pl" sz="1400" b="1" i="0" u="none" strike="noStrike" cap="none">
                <a:solidFill>
                  <a:srgbClr val="D12477"/>
                </a:solidFill>
                <a:latin typeface="Arial"/>
                <a:ea typeface="Arial"/>
                <a:cs typeface="Arial"/>
                <a:sym typeface="Arial"/>
              </a:rPr>
              <a:t>Terveysjohtamisen koulutusohjalme heille, jotka haluavat kehittyä.</a:t>
            </a:r>
            <a:endParaRPr sz="1400" b="0" i="0" u="none" strike="noStrike" cap="none">
              <a:solidFill>
                <a:srgbClr val="D12477"/>
              </a:solidFill>
              <a:latin typeface="Arial"/>
              <a:ea typeface="Arial"/>
              <a:cs typeface="Arial"/>
              <a:sym typeface="Arial"/>
            </a:endParaRPr>
          </a:p>
        </p:txBody>
      </p:sp>
      <p:grpSp>
        <p:nvGrpSpPr>
          <p:cNvPr id="384" name="Google Shape;384;p26"/>
          <p:cNvGrpSpPr/>
          <p:nvPr/>
        </p:nvGrpSpPr>
        <p:grpSpPr>
          <a:xfrm>
            <a:off x="8115005" y="756193"/>
            <a:ext cx="932844" cy="3944170"/>
            <a:chOff x="124" y="1058"/>
            <a:chExt cx="910" cy="3300"/>
          </a:xfrm>
        </p:grpSpPr>
        <p:sp>
          <p:nvSpPr>
            <p:cNvPr id="385" name="Google Shape;385;p26"/>
            <p:cNvSpPr/>
            <p:nvPr/>
          </p:nvSpPr>
          <p:spPr>
            <a:xfrm>
              <a:off x="124" y="1058"/>
              <a:ext cx="900" cy="3300"/>
            </a:xfrm>
            <a:prstGeom prst="rect">
              <a:avLst/>
            </a:prstGeom>
            <a:no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Calibri"/>
                <a:ea typeface="Calibri"/>
                <a:cs typeface="Calibri"/>
                <a:sym typeface="Calibri"/>
              </a:endParaRPr>
            </a:p>
          </p:txBody>
        </p:sp>
        <p:sp>
          <p:nvSpPr>
            <p:cNvPr id="386" name="Google Shape;386;p26"/>
            <p:cNvSpPr/>
            <p:nvPr/>
          </p:nvSpPr>
          <p:spPr>
            <a:xfrm>
              <a:off x="134" y="1067"/>
              <a:ext cx="900" cy="300"/>
            </a:xfrm>
            <a:prstGeom prst="rect">
              <a:avLst/>
            </a:prstGeom>
            <a:solidFill>
              <a:srgbClr val="C6E0B4"/>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Calibri"/>
                <a:ea typeface="Calibri"/>
                <a:cs typeface="Calibri"/>
                <a:sym typeface="Calibri"/>
              </a:endParaRPr>
            </a:p>
          </p:txBody>
        </p:sp>
        <p:sp>
          <p:nvSpPr>
            <p:cNvPr id="387" name="Google Shape;387;p26"/>
            <p:cNvSpPr/>
            <p:nvPr/>
          </p:nvSpPr>
          <p:spPr>
            <a:xfrm>
              <a:off x="134" y="1495"/>
              <a:ext cx="900" cy="1800"/>
            </a:xfrm>
            <a:prstGeom prst="rect">
              <a:avLst/>
            </a:prstGeom>
            <a:solidFill>
              <a:srgbClr val="A9D08E"/>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Calibri"/>
                <a:ea typeface="Calibri"/>
                <a:cs typeface="Calibri"/>
                <a:sym typeface="Calibri"/>
              </a:endParaRPr>
            </a:p>
          </p:txBody>
        </p:sp>
        <p:sp>
          <p:nvSpPr>
            <p:cNvPr id="388" name="Google Shape;388;p26"/>
            <p:cNvSpPr/>
            <p:nvPr/>
          </p:nvSpPr>
          <p:spPr>
            <a:xfrm>
              <a:off x="134" y="3305"/>
              <a:ext cx="900" cy="600"/>
            </a:xfrm>
            <a:prstGeom prst="rect">
              <a:avLst/>
            </a:prstGeom>
            <a:solidFill>
              <a:srgbClr val="548235"/>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Calibri"/>
                <a:ea typeface="Calibri"/>
                <a:cs typeface="Calibri"/>
                <a:sym typeface="Calibri"/>
              </a:endParaRPr>
            </a:p>
          </p:txBody>
        </p:sp>
        <p:sp>
          <p:nvSpPr>
            <p:cNvPr id="389" name="Google Shape;389;p26"/>
            <p:cNvSpPr/>
            <p:nvPr/>
          </p:nvSpPr>
          <p:spPr>
            <a:xfrm>
              <a:off x="124" y="3941"/>
              <a:ext cx="900" cy="300"/>
            </a:xfrm>
            <a:prstGeom prst="rect">
              <a:avLst/>
            </a:prstGeom>
            <a:solidFill>
              <a:srgbClr val="375623"/>
            </a:solidFill>
            <a:ln>
              <a:noFill/>
            </a:ln>
          </p:spPr>
          <p:txBody>
            <a:bodyPr spcFirstLastPara="1" wrap="square" lIns="68575" tIns="34275" rIns="68575" bIns="34275" anchor="t"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Calibri"/>
                <a:ea typeface="Calibri"/>
                <a:cs typeface="Calibri"/>
                <a:sym typeface="Calibri"/>
              </a:endParaRPr>
            </a:p>
          </p:txBody>
        </p:sp>
        <p:sp>
          <p:nvSpPr>
            <p:cNvPr id="390" name="Google Shape;390;p26"/>
            <p:cNvSpPr/>
            <p:nvPr/>
          </p:nvSpPr>
          <p:spPr>
            <a:xfrm>
              <a:off x="554" y="1058"/>
              <a:ext cx="300" cy="3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FF0000"/>
                </a:buClr>
                <a:buSzPts val="2600"/>
                <a:buFont typeface="Calibri"/>
                <a:buNone/>
              </a:pPr>
              <a:r>
                <a:rPr lang="pl" sz="2600" b="1" i="0" u="none" strike="noStrike" cap="none">
                  <a:solidFill>
                    <a:srgbClr val="FF0000"/>
                  </a:solidFill>
                  <a:latin typeface="Calibri"/>
                  <a:ea typeface="Calibri"/>
                  <a:cs typeface="Calibri"/>
                  <a:sym typeface="Calibri"/>
                </a:rPr>
                <a:t>A</a:t>
              </a:r>
              <a:endParaRPr sz="1400" b="0" i="0" u="none" strike="noStrike" cap="none">
                <a:solidFill>
                  <a:schemeClr val="dk1"/>
                </a:solidFill>
                <a:latin typeface="Arial"/>
                <a:ea typeface="Arial"/>
                <a:cs typeface="Arial"/>
                <a:sym typeface="Arial"/>
              </a:endParaRPr>
            </a:p>
          </p:txBody>
        </p:sp>
        <p:sp>
          <p:nvSpPr>
            <p:cNvPr id="391" name="Google Shape;391;p26"/>
            <p:cNvSpPr/>
            <p:nvPr/>
          </p:nvSpPr>
          <p:spPr>
            <a:xfrm>
              <a:off x="554" y="3941"/>
              <a:ext cx="300" cy="3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FF0000"/>
                </a:buClr>
                <a:buSzPts val="2600"/>
                <a:buFont typeface="Calibri"/>
                <a:buNone/>
              </a:pPr>
              <a:r>
                <a:rPr lang="pl" sz="2600" b="1" i="0" u="none" strike="noStrike" cap="none">
                  <a:solidFill>
                    <a:srgbClr val="FF0000"/>
                  </a:solidFill>
                  <a:latin typeface="Calibri"/>
                  <a:ea typeface="Calibri"/>
                  <a:cs typeface="Calibri"/>
                  <a:sym typeface="Calibri"/>
                </a:rPr>
                <a:t>A</a:t>
              </a:r>
              <a:endParaRPr sz="1400" b="0" i="0" u="none" strike="noStrike" cap="none">
                <a:solidFill>
                  <a:schemeClr val="dk1"/>
                </a:solidFill>
                <a:latin typeface="Arial"/>
                <a:ea typeface="Arial"/>
                <a:cs typeface="Arial"/>
                <a:sym typeface="Arial"/>
              </a:endParaRPr>
            </a:p>
          </p:txBody>
        </p:sp>
        <p:sp>
          <p:nvSpPr>
            <p:cNvPr id="392" name="Google Shape;392;p26"/>
            <p:cNvSpPr/>
            <p:nvPr/>
          </p:nvSpPr>
          <p:spPr>
            <a:xfrm>
              <a:off x="604" y="2141"/>
              <a:ext cx="300" cy="3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FF0000"/>
                </a:buClr>
                <a:buSzPts val="2600"/>
                <a:buFont typeface="Calibri"/>
                <a:buNone/>
              </a:pPr>
              <a:r>
                <a:rPr lang="pl" sz="2600" b="1" i="0" u="none" strike="noStrike" cap="none">
                  <a:solidFill>
                    <a:srgbClr val="FF0000"/>
                  </a:solidFill>
                  <a:latin typeface="Calibri"/>
                  <a:ea typeface="Calibri"/>
                  <a:cs typeface="Calibri"/>
                  <a:sym typeface="Calibri"/>
                </a:rPr>
                <a:t>I</a:t>
              </a:r>
              <a:endParaRPr sz="1400" b="0" i="0" u="none" strike="noStrike" cap="none">
                <a:solidFill>
                  <a:schemeClr val="dk1"/>
                </a:solidFill>
                <a:latin typeface="Arial"/>
                <a:ea typeface="Arial"/>
                <a:cs typeface="Arial"/>
                <a:sym typeface="Arial"/>
              </a:endParaRPr>
            </a:p>
          </p:txBody>
        </p:sp>
        <p:sp>
          <p:nvSpPr>
            <p:cNvPr id="393" name="Google Shape;393;p26"/>
            <p:cNvSpPr/>
            <p:nvPr/>
          </p:nvSpPr>
          <p:spPr>
            <a:xfrm>
              <a:off x="549" y="3394"/>
              <a:ext cx="300" cy="300"/>
            </a:xfrm>
            <a:prstGeom prst="rect">
              <a:avLst/>
            </a:pr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FF0000"/>
                </a:buClr>
                <a:buSzPts val="2600"/>
                <a:buFont typeface="Calibri"/>
                <a:buNone/>
              </a:pPr>
              <a:r>
                <a:rPr lang="pl" sz="2600" b="1" i="0" u="none" strike="noStrike" cap="none">
                  <a:solidFill>
                    <a:srgbClr val="FF0000"/>
                  </a:solidFill>
                  <a:latin typeface="Calibri"/>
                  <a:ea typeface="Calibri"/>
                  <a:cs typeface="Calibri"/>
                  <a:sym typeface="Calibri"/>
                </a:rPr>
                <a:t>D</a:t>
              </a:r>
              <a:endParaRPr sz="1400" b="0" i="0" u="none" strike="noStrike" cap="none">
                <a:solidFill>
                  <a:schemeClr val="dk1"/>
                </a:solidFill>
                <a:latin typeface="Arial"/>
                <a:ea typeface="Arial"/>
                <a:cs typeface="Arial"/>
                <a:sym typeface="Arial"/>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29"/>
          <p:cNvSpPr txBox="1"/>
          <p:nvPr/>
        </p:nvSpPr>
        <p:spPr>
          <a:xfrm>
            <a:off x="1061610" y="119268"/>
            <a:ext cx="7047600" cy="330900"/>
          </a:xfrm>
          <a:prstGeom prst="rect">
            <a:avLst/>
          </a:prstGeom>
          <a:noFill/>
          <a:ln>
            <a:noFill/>
          </a:ln>
        </p:spPr>
        <p:txBody>
          <a:bodyPr spcFirstLastPara="1" wrap="square" lIns="68575" tIns="34275" rIns="68575" bIns="34275" anchor="t" anchorCtr="0">
            <a:spAutoFit/>
          </a:bodyPr>
          <a:lstStyle/>
          <a:p>
            <a:pPr marL="0" marR="0" lvl="0" indent="0" algn="ctr" rtl="0">
              <a:lnSpc>
                <a:spcPct val="100000"/>
              </a:lnSpc>
              <a:spcBef>
                <a:spcPts val="0"/>
              </a:spcBef>
              <a:spcAft>
                <a:spcPts val="0"/>
              </a:spcAft>
              <a:buClr>
                <a:srgbClr val="000000"/>
              </a:buClr>
              <a:buSzPts val="1700"/>
              <a:buFont typeface="Arial"/>
              <a:buNone/>
            </a:pPr>
            <a:r>
              <a:rPr lang="pl" sz="1700" b="1" i="0" u="none" strike="noStrike" cap="none">
                <a:solidFill>
                  <a:schemeClr val="lt1"/>
                </a:solidFill>
                <a:latin typeface="Calibri"/>
                <a:ea typeface="Calibri"/>
                <a:cs typeface="Calibri"/>
                <a:sym typeface="Calibri"/>
              </a:rPr>
              <a:t>blogi</a:t>
            </a:r>
            <a:endParaRPr sz="1100" b="0" i="0" u="none" strike="noStrike" cap="none">
              <a:solidFill>
                <a:srgbClr val="000000"/>
              </a:solidFill>
              <a:latin typeface="Arial"/>
              <a:ea typeface="Arial"/>
              <a:cs typeface="Arial"/>
              <a:sym typeface="Arial"/>
            </a:endParaRPr>
          </a:p>
        </p:txBody>
      </p:sp>
      <p:sp>
        <p:nvSpPr>
          <p:cNvPr id="399" name="Google Shape;399;p29"/>
          <p:cNvSpPr txBox="1">
            <a:spLocks noGrp="1"/>
          </p:cNvSpPr>
          <p:nvPr>
            <p:ph type="title"/>
          </p:nvPr>
        </p:nvSpPr>
        <p:spPr>
          <a:xfrm>
            <a:off x="628650" y="171618"/>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Hyödyllisiä </a:t>
            </a:r>
            <a:r>
              <a:rPr lang="pl" sz="3600"/>
              <a:t>työkaluja</a:t>
            </a:r>
            <a:br>
              <a:rPr lang="pl"/>
            </a:br>
            <a:endParaRPr/>
          </a:p>
        </p:txBody>
      </p:sp>
      <p:sp>
        <p:nvSpPr>
          <p:cNvPr id="400" name="Google Shape;400;p29"/>
          <p:cNvSpPr txBox="1">
            <a:spLocks noGrp="1"/>
          </p:cNvSpPr>
          <p:nvPr>
            <p:ph type="body" idx="1"/>
          </p:nvPr>
        </p:nvSpPr>
        <p:spPr>
          <a:xfrm>
            <a:off x="628650" y="823855"/>
            <a:ext cx="7886700" cy="386582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rgbClr val="000000"/>
              </a:buClr>
              <a:buSzPts val="1500"/>
              <a:buFont typeface="Arial"/>
              <a:buNone/>
            </a:pPr>
            <a:r>
              <a:rPr lang="pl" sz="1800" b="1" i="0" u="none" strike="noStrike" cap="none">
                <a:solidFill>
                  <a:srgbClr val="D12477"/>
                </a:solidFill>
                <a:latin typeface="Arial"/>
                <a:ea typeface="Arial"/>
                <a:cs typeface="Arial"/>
                <a:sym typeface="Arial"/>
              </a:rPr>
              <a:t>Buzzsumo</a:t>
            </a:r>
            <a:endParaRPr sz="1800" b="0" i="0" u="none" strike="noStrike" cap="none">
              <a:solidFill>
                <a:srgbClr val="D12477"/>
              </a:solidFill>
              <a:latin typeface="Arial"/>
              <a:ea typeface="Arial"/>
              <a:cs typeface="Arial"/>
              <a:sym typeface="Arial"/>
            </a:endParaRPr>
          </a:p>
          <a:p>
            <a:pPr marL="0" marR="0" lvl="0" indent="0" algn="l" rtl="0">
              <a:lnSpc>
                <a:spcPct val="110000"/>
              </a:lnSpc>
              <a:spcBef>
                <a:spcPts val="0"/>
              </a:spcBef>
              <a:spcAft>
                <a:spcPts val="0"/>
              </a:spcAft>
              <a:buClr>
                <a:srgbClr val="000000"/>
              </a:buClr>
              <a:buSzPts val="1500"/>
              <a:buFont typeface="Arial"/>
              <a:buNone/>
            </a:pPr>
            <a:r>
              <a:rPr lang="pl" sz="1600" b="0" i="0" u="none" strike="noStrike" cap="none">
                <a:latin typeface="Arial"/>
                <a:ea typeface="Arial"/>
                <a:cs typeface="Arial"/>
                <a:sym typeface="Arial"/>
              </a:rPr>
              <a:t>Aina ei ole helppoa löytää aiheita, joista kirjoittaa uusia viestejä blogiin. Tämä on yksi bloggaajien suurimmista päänvaivoista. Alusta auttaa ratkaisemaan tämän tehtävän.</a:t>
            </a:r>
            <a:endParaRPr sz="1200" b="0" i="0" u="none" strike="noStrike" cap="none">
              <a:latin typeface="Arial"/>
              <a:ea typeface="Arial"/>
              <a:cs typeface="Arial"/>
              <a:sym typeface="Arial"/>
            </a:endParaRPr>
          </a:p>
          <a:p>
            <a:pPr marL="0" marR="0" lvl="0" indent="0" algn="l" rtl="0">
              <a:lnSpc>
                <a:spcPct val="110000"/>
              </a:lnSpc>
              <a:spcBef>
                <a:spcPts val="500"/>
              </a:spcBef>
              <a:spcAft>
                <a:spcPts val="0"/>
              </a:spcAft>
              <a:buClr>
                <a:srgbClr val="000000"/>
              </a:buClr>
              <a:buSzPts val="1500"/>
              <a:buFont typeface="Arial"/>
              <a:buNone/>
            </a:pPr>
            <a:r>
              <a:rPr lang="pl" sz="1600" b="0" i="0" u="none" strike="noStrike" cap="none">
                <a:latin typeface="Arial"/>
                <a:ea typeface="Arial"/>
                <a:cs typeface="Arial"/>
                <a:sym typeface="Arial"/>
              </a:rPr>
              <a:t>Kirjoita hakukoneeseen vain blogiin liittyvä termi. Saat vastaukseksi satoja blogituloksia, jotka on järjestetty niiden suosion mukaan sosiaalisissa verkostoissa.</a:t>
            </a:r>
            <a:endParaRPr sz="1200" b="0" i="0" u="none" strike="noStrike" cap="none">
              <a:latin typeface="Arial"/>
              <a:ea typeface="Arial"/>
              <a:cs typeface="Arial"/>
              <a:sym typeface="Arial"/>
            </a:endParaRPr>
          </a:p>
          <a:p>
            <a:pPr marL="0" marR="0" lvl="0" indent="0" algn="l" rtl="0">
              <a:lnSpc>
                <a:spcPct val="110000"/>
              </a:lnSpc>
              <a:spcBef>
                <a:spcPts val="0"/>
              </a:spcBef>
              <a:spcAft>
                <a:spcPts val="0"/>
              </a:spcAft>
              <a:buClr>
                <a:srgbClr val="000000"/>
              </a:buClr>
              <a:buSzPts val="1500"/>
              <a:buFont typeface="Arial"/>
              <a:buNone/>
            </a:pPr>
            <a:r>
              <a:rPr lang="pl" sz="1600" b="0" i="0" u="none" strike="noStrike" cap="none">
                <a:latin typeface="Arial"/>
                <a:ea typeface="Arial"/>
                <a:cs typeface="Arial"/>
                <a:sym typeface="Arial"/>
              </a:rPr>
              <a:t> </a:t>
            </a:r>
            <a:endParaRPr sz="1200" b="0" i="0" u="none" strike="noStrike" cap="none">
              <a:latin typeface="Arial"/>
              <a:ea typeface="Arial"/>
              <a:cs typeface="Arial"/>
              <a:sym typeface="Arial"/>
            </a:endParaRPr>
          </a:p>
          <a:p>
            <a:pPr marL="0" marR="0" lvl="0" indent="0" algn="l" rtl="0">
              <a:lnSpc>
                <a:spcPct val="110000"/>
              </a:lnSpc>
              <a:spcBef>
                <a:spcPts val="0"/>
              </a:spcBef>
              <a:spcAft>
                <a:spcPts val="0"/>
              </a:spcAft>
              <a:buClr>
                <a:srgbClr val="000000"/>
              </a:buClr>
              <a:buSzPts val="1500"/>
              <a:buFont typeface="Arial"/>
              <a:buNone/>
            </a:pPr>
            <a:r>
              <a:rPr lang="pl" sz="1800" b="1" i="0" u="none" strike="noStrike" cap="none">
                <a:solidFill>
                  <a:srgbClr val="D12477"/>
                </a:solidFill>
                <a:latin typeface="Arial"/>
                <a:ea typeface="Arial"/>
                <a:cs typeface="Arial"/>
                <a:sym typeface="Arial"/>
              </a:rPr>
              <a:t>Crazy Egg, Hotjar</a:t>
            </a:r>
            <a:endParaRPr sz="1800" b="0" i="0" u="none" strike="noStrike" cap="none">
              <a:solidFill>
                <a:srgbClr val="D12477"/>
              </a:solidFill>
              <a:latin typeface="Arial"/>
              <a:ea typeface="Arial"/>
              <a:cs typeface="Arial"/>
              <a:sym typeface="Arial"/>
            </a:endParaRPr>
          </a:p>
          <a:p>
            <a:pPr marL="0" marR="0" lvl="0" indent="0" algn="l" rtl="0">
              <a:lnSpc>
                <a:spcPct val="110000"/>
              </a:lnSpc>
              <a:spcBef>
                <a:spcPts val="0"/>
              </a:spcBef>
              <a:spcAft>
                <a:spcPts val="0"/>
              </a:spcAft>
              <a:buClr>
                <a:srgbClr val="000000"/>
              </a:buClr>
              <a:buSzPts val="1500"/>
              <a:buFont typeface="Arial"/>
              <a:buNone/>
            </a:pPr>
            <a:r>
              <a:rPr lang="pl" sz="1600" b="0" i="0" u="none" strike="noStrike" cap="none">
                <a:latin typeface="Arial"/>
                <a:ea typeface="Arial"/>
                <a:cs typeface="Arial"/>
                <a:sym typeface="Arial"/>
              </a:rPr>
              <a:t>Ihmiset klikkaavat blogipostausta. Mutta lukevatko he sen? CrazyEgg ja Hotjar -työkalujen avulla voit luoda lämpökarttoja, jotka kertovat, scrollaavatko ihmiset sivua ja lukevatko he artikkelin loppuun asti.</a:t>
            </a:r>
            <a:endParaRPr sz="1200" b="0" i="0" u="none" strike="noStrike" cap="none">
              <a:latin typeface="Arial"/>
              <a:ea typeface="Arial"/>
              <a:cs typeface="Arial"/>
              <a:sym typeface="Arial"/>
            </a:endParaRPr>
          </a:p>
          <a:p>
            <a:pPr marL="0" marR="0" lvl="0" indent="0" algn="l" rtl="0">
              <a:lnSpc>
                <a:spcPct val="110000"/>
              </a:lnSpc>
              <a:spcBef>
                <a:spcPts val="500"/>
              </a:spcBef>
              <a:spcAft>
                <a:spcPts val="0"/>
              </a:spcAft>
              <a:buClr>
                <a:srgbClr val="000000"/>
              </a:buClr>
              <a:buSzPts val="1500"/>
              <a:buFont typeface="Arial"/>
              <a:buNone/>
            </a:pPr>
            <a:r>
              <a:rPr lang="pl" sz="1600" b="0" i="0" u="none" strike="noStrike" cap="none">
                <a:latin typeface="Arial"/>
                <a:ea typeface="Arial"/>
                <a:cs typeface="Arial"/>
                <a:sym typeface="Arial"/>
              </a:rPr>
              <a:t>Nämä ovat myös erinomaisia työkaluja heille, jotka haluavat testata bannereita tai käyttää värimuutoksia blogissa.</a:t>
            </a:r>
            <a:endParaRPr sz="1200" b="0" i="0" u="none" strike="noStrike" cap="none">
              <a:latin typeface="Arial"/>
              <a:ea typeface="Arial"/>
              <a:cs typeface="Arial"/>
              <a:sym typeface="Arial"/>
            </a:endParaRPr>
          </a:p>
          <a:p>
            <a:pPr marL="0" lvl="0" indent="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30"/>
          <p:cNvSpPr txBox="1"/>
          <p:nvPr/>
        </p:nvSpPr>
        <p:spPr>
          <a:xfrm>
            <a:off x="1061610" y="119268"/>
            <a:ext cx="7047600" cy="330900"/>
          </a:xfrm>
          <a:prstGeom prst="rect">
            <a:avLst/>
          </a:prstGeom>
          <a:noFill/>
          <a:ln>
            <a:noFill/>
          </a:ln>
        </p:spPr>
        <p:txBody>
          <a:bodyPr spcFirstLastPara="1" wrap="square" lIns="68575" tIns="34275" rIns="68575" bIns="34275" anchor="t" anchorCtr="0">
            <a:spAutoFit/>
          </a:bodyPr>
          <a:lstStyle/>
          <a:p>
            <a:pPr marL="0" marR="0" lvl="0" indent="0" algn="ctr" rtl="0">
              <a:lnSpc>
                <a:spcPct val="100000"/>
              </a:lnSpc>
              <a:spcBef>
                <a:spcPts val="0"/>
              </a:spcBef>
              <a:spcAft>
                <a:spcPts val="0"/>
              </a:spcAft>
              <a:buClr>
                <a:srgbClr val="000000"/>
              </a:buClr>
              <a:buSzPts val="1700"/>
              <a:buFont typeface="Arial"/>
              <a:buNone/>
            </a:pPr>
            <a:r>
              <a:rPr lang="pl" sz="1700" b="1" i="0" u="none" strike="noStrike" cap="none">
                <a:solidFill>
                  <a:schemeClr val="lt1"/>
                </a:solidFill>
                <a:latin typeface="Calibri"/>
                <a:ea typeface="Calibri"/>
                <a:cs typeface="Calibri"/>
                <a:sym typeface="Calibri"/>
              </a:rPr>
              <a:t>blogi</a:t>
            </a:r>
            <a:endParaRPr sz="1100" b="0" i="0" u="none" strike="noStrike" cap="none">
              <a:solidFill>
                <a:srgbClr val="000000"/>
              </a:solidFill>
              <a:latin typeface="Arial"/>
              <a:ea typeface="Arial"/>
              <a:cs typeface="Arial"/>
              <a:sym typeface="Arial"/>
            </a:endParaRPr>
          </a:p>
        </p:txBody>
      </p:sp>
      <p:sp>
        <p:nvSpPr>
          <p:cNvPr id="406" name="Google Shape;406;p30"/>
          <p:cNvSpPr txBox="1">
            <a:spLocks noGrp="1"/>
          </p:cNvSpPr>
          <p:nvPr>
            <p:ph type="body" idx="1"/>
          </p:nvPr>
        </p:nvSpPr>
        <p:spPr>
          <a:xfrm>
            <a:off x="628650" y="271604"/>
            <a:ext cx="7886700" cy="4200808"/>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l" rtl="0">
              <a:lnSpc>
                <a:spcPct val="140000"/>
              </a:lnSpc>
              <a:spcBef>
                <a:spcPts val="0"/>
              </a:spcBef>
              <a:spcAft>
                <a:spcPts val="0"/>
              </a:spcAft>
              <a:buClr>
                <a:srgbClr val="000000"/>
              </a:buClr>
              <a:buSzPct val="85348"/>
              <a:buFont typeface="Arial"/>
              <a:buNone/>
            </a:pPr>
            <a:r>
              <a:rPr lang="pl" sz="1900" b="1" i="0" u="none" strike="noStrike" cap="none">
                <a:solidFill>
                  <a:srgbClr val="D12477"/>
                </a:solidFill>
                <a:latin typeface="Arial"/>
                <a:ea typeface="Arial"/>
                <a:cs typeface="Arial"/>
                <a:sym typeface="Arial"/>
              </a:rPr>
              <a:t>Sähköpostit</a:t>
            </a:r>
            <a:endParaRPr sz="1500" b="0" i="0" u="none" strike="noStrike" cap="none">
              <a:solidFill>
                <a:srgbClr val="D12477"/>
              </a:solidFill>
              <a:latin typeface="Arial"/>
              <a:ea typeface="Arial"/>
              <a:cs typeface="Arial"/>
              <a:sym typeface="Arial"/>
            </a:endParaRPr>
          </a:p>
          <a:p>
            <a:pPr marL="0" marR="0" lvl="0" indent="0" algn="l" rtl="0">
              <a:lnSpc>
                <a:spcPct val="140000"/>
              </a:lnSpc>
              <a:spcBef>
                <a:spcPts val="0"/>
              </a:spcBef>
              <a:spcAft>
                <a:spcPts val="0"/>
              </a:spcAft>
              <a:buClr>
                <a:srgbClr val="000000"/>
              </a:buClr>
              <a:buSzPct val="108107"/>
              <a:buFont typeface="Arial"/>
              <a:buNone/>
            </a:pPr>
            <a:r>
              <a:rPr lang="pl" sz="1500" b="0" i="0" u="none" strike="noStrike" cap="none">
                <a:latin typeface="Arial"/>
                <a:ea typeface="Arial"/>
                <a:cs typeface="Arial"/>
                <a:sym typeface="Arial"/>
              </a:rPr>
              <a:t>Sähköpostit tuovat edelleen paljon liikennettä blogeihin. Tätä tekniikkaa ei pidä väheksyä sen vuoksi, mitä sanotaan roskapostista. Hahmottele vain huolellisesti niiden sähköpostiviestien järjestys, jotka haluat lähettää seuraajillesi, ja varmista, että ne ovat ajankohtaisia aiheita. Huom! Parhaat avaus- ja klikkausprosentit saavutetaan, kun lukija tilaa uutiskirjeesi. (monissa maissa on kiellettyä lähettää btoc-sähköposteja ilman vastaanottajan lupaa).</a:t>
            </a:r>
            <a:endParaRPr sz="1100" b="0" i="0" u="none" strike="noStrike" cap="none">
              <a:latin typeface="Arial"/>
              <a:ea typeface="Arial"/>
              <a:cs typeface="Arial"/>
              <a:sym typeface="Arial"/>
            </a:endParaRPr>
          </a:p>
          <a:p>
            <a:pPr marL="0" marR="0" lvl="0" indent="0" algn="l" rtl="0">
              <a:lnSpc>
                <a:spcPct val="140000"/>
              </a:lnSpc>
              <a:spcBef>
                <a:spcPts val="0"/>
              </a:spcBef>
              <a:spcAft>
                <a:spcPts val="0"/>
              </a:spcAft>
              <a:buClr>
                <a:srgbClr val="000000"/>
              </a:buClr>
              <a:buSzPct val="108107"/>
              <a:buFont typeface="Arial"/>
              <a:buNone/>
            </a:pPr>
            <a:r>
              <a:rPr lang="pl" sz="1500" b="0" i="0" u="none" strike="noStrike" cap="none">
                <a:latin typeface="Arial"/>
                <a:ea typeface="Arial"/>
                <a:cs typeface="Arial"/>
                <a:sym typeface="Arial"/>
              </a:rPr>
              <a:t>Aweberin, E-goin ja MailChimpin kaltaiset työkalut havaitsevat myös puutteita, joita voidaan parantaa avaus</a:t>
            </a:r>
            <a:r>
              <a:rPr lang="pl" sz="1500"/>
              <a:t>asteen</a:t>
            </a:r>
            <a:r>
              <a:rPr lang="pl" sz="1500" b="0" i="0" u="none" strike="noStrike" cap="none">
                <a:latin typeface="Arial"/>
                <a:ea typeface="Arial"/>
                <a:cs typeface="Arial"/>
                <a:sym typeface="Arial"/>
              </a:rPr>
              <a:t> nostamiseksi.</a:t>
            </a:r>
            <a:endParaRPr sz="1100" b="0" i="0" u="none" strike="noStrike" cap="none">
              <a:latin typeface="Arial"/>
              <a:ea typeface="Arial"/>
              <a:cs typeface="Arial"/>
              <a:sym typeface="Arial"/>
            </a:endParaRPr>
          </a:p>
          <a:p>
            <a:pPr marL="0" marR="0" lvl="0" indent="0" algn="l" rtl="0">
              <a:lnSpc>
                <a:spcPct val="140000"/>
              </a:lnSpc>
              <a:spcBef>
                <a:spcPts val="0"/>
              </a:spcBef>
              <a:spcAft>
                <a:spcPts val="0"/>
              </a:spcAft>
              <a:buClr>
                <a:srgbClr val="000000"/>
              </a:buClr>
              <a:buSzPct val="108107"/>
              <a:buFont typeface="Arial"/>
              <a:buNone/>
            </a:pPr>
            <a:endParaRPr sz="1500" b="0" i="0" u="none" strike="noStrike" cap="none">
              <a:latin typeface="Arial"/>
              <a:ea typeface="Arial"/>
              <a:cs typeface="Arial"/>
              <a:sym typeface="Arial"/>
            </a:endParaRPr>
          </a:p>
          <a:p>
            <a:pPr marL="0" marR="0" lvl="0" indent="0" algn="l" rtl="0">
              <a:lnSpc>
                <a:spcPct val="140000"/>
              </a:lnSpc>
              <a:spcBef>
                <a:spcPts val="0"/>
              </a:spcBef>
              <a:spcAft>
                <a:spcPts val="0"/>
              </a:spcAft>
              <a:buClr>
                <a:srgbClr val="000000"/>
              </a:buClr>
              <a:buSzPct val="85348"/>
              <a:buFont typeface="Arial"/>
              <a:buNone/>
            </a:pPr>
            <a:r>
              <a:rPr lang="pl" sz="1900" b="1" i="0" u="none" strike="noStrike" cap="none">
                <a:solidFill>
                  <a:srgbClr val="D12477"/>
                </a:solidFill>
                <a:latin typeface="Arial"/>
                <a:ea typeface="Arial"/>
                <a:cs typeface="Arial"/>
                <a:sym typeface="Arial"/>
              </a:rPr>
              <a:t>GoogleAnalytics</a:t>
            </a:r>
            <a:endParaRPr sz="1500" b="0" i="0" u="none" strike="noStrike" cap="none">
              <a:solidFill>
                <a:srgbClr val="D12477"/>
              </a:solidFill>
              <a:latin typeface="Arial"/>
              <a:ea typeface="Arial"/>
              <a:cs typeface="Arial"/>
              <a:sym typeface="Arial"/>
            </a:endParaRPr>
          </a:p>
          <a:p>
            <a:pPr marL="0" marR="0" lvl="0" indent="0" algn="l" rtl="0">
              <a:lnSpc>
                <a:spcPct val="140000"/>
              </a:lnSpc>
              <a:spcBef>
                <a:spcPts val="0"/>
              </a:spcBef>
              <a:spcAft>
                <a:spcPts val="0"/>
              </a:spcAft>
              <a:buClr>
                <a:srgbClr val="000000"/>
              </a:buClr>
              <a:buSzPct val="108107"/>
              <a:buFont typeface="Arial"/>
              <a:buNone/>
            </a:pPr>
            <a:r>
              <a:rPr lang="pl" sz="1500" b="0" i="0" u="none" strike="noStrike" cap="none">
                <a:latin typeface="Arial"/>
                <a:ea typeface="Arial"/>
                <a:cs typeface="Arial"/>
                <a:sym typeface="Arial"/>
              </a:rPr>
              <a:t>Välttämätön työkalu kaikille blogeille ja verkkosivustoille. Tämän Googlen ilmaisen palvelun avulla voit tarkistaa, miten sivusi menestyvät ja oppia tuntemaan kohdeyleisösi paremmin.</a:t>
            </a:r>
            <a:endParaRPr sz="1100" b="0" i="0" u="none" strike="noStrike" cap="none">
              <a:latin typeface="Arial"/>
              <a:ea typeface="Arial"/>
              <a:cs typeface="Arial"/>
              <a:sym typeface="Arial"/>
            </a:endParaRPr>
          </a:p>
          <a:p>
            <a:pPr marL="0" marR="0" lvl="0" indent="0" algn="l" rtl="0">
              <a:lnSpc>
                <a:spcPct val="140000"/>
              </a:lnSpc>
              <a:spcBef>
                <a:spcPts val="0"/>
              </a:spcBef>
              <a:spcAft>
                <a:spcPts val="0"/>
              </a:spcAft>
              <a:buClr>
                <a:srgbClr val="000000"/>
              </a:buClr>
              <a:buSzPct val="108107"/>
              <a:buFont typeface="Arial"/>
              <a:buNone/>
            </a:pPr>
            <a:r>
              <a:rPr lang="pl" sz="1500" b="0" i="0" u="none" strike="noStrike" cap="none">
                <a:latin typeface="Arial"/>
                <a:ea typeface="Arial"/>
                <a:cs typeface="Arial"/>
                <a:sym typeface="Arial"/>
              </a:rPr>
              <a:t>Tämän työkalun tuottamien raporttien päivittäinen analysointi on välttämätöntä, jotta blogin tai verkkosivuston kasvusta saadaan todellinen käsitys.</a:t>
            </a:r>
            <a:endParaRPr sz="1100" b="0" i="0" u="none" strike="noStrike" cap="none">
              <a:latin typeface="Arial"/>
              <a:ea typeface="Arial"/>
              <a:cs typeface="Arial"/>
              <a:sym typeface="Arial"/>
            </a:endParaRPr>
          </a:p>
          <a:p>
            <a:pPr marL="0" lvl="0" indent="0" algn="l" rtl="0">
              <a:lnSpc>
                <a:spcPct val="90000"/>
              </a:lnSpc>
              <a:spcBef>
                <a:spcPts val="750"/>
              </a:spcBef>
              <a:spcAft>
                <a:spcPts val="0"/>
              </a:spcAft>
              <a:buClr>
                <a:srgbClr val="161249"/>
              </a:buClr>
              <a:buSzPct val="100000"/>
              <a:buFont typeface="Arial"/>
              <a:buNone/>
            </a:pPr>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sp>
        <p:nvSpPr>
          <p:cNvPr id="411" name="Google Shape;411;p31"/>
          <p:cNvSpPr txBox="1"/>
          <p:nvPr/>
        </p:nvSpPr>
        <p:spPr>
          <a:xfrm>
            <a:off x="1061610" y="119268"/>
            <a:ext cx="7047600" cy="330900"/>
          </a:xfrm>
          <a:prstGeom prst="rect">
            <a:avLst/>
          </a:prstGeom>
          <a:noFill/>
          <a:ln>
            <a:noFill/>
          </a:ln>
        </p:spPr>
        <p:txBody>
          <a:bodyPr spcFirstLastPara="1" wrap="square" lIns="68575" tIns="34275" rIns="68575" bIns="34275" anchor="t" anchorCtr="0">
            <a:spAutoFit/>
          </a:bodyPr>
          <a:lstStyle/>
          <a:p>
            <a:pPr marL="0" marR="0" lvl="0" indent="0" algn="ctr" rtl="0">
              <a:lnSpc>
                <a:spcPct val="100000"/>
              </a:lnSpc>
              <a:spcBef>
                <a:spcPts val="0"/>
              </a:spcBef>
              <a:spcAft>
                <a:spcPts val="0"/>
              </a:spcAft>
              <a:buClr>
                <a:srgbClr val="000000"/>
              </a:buClr>
              <a:buSzPts val="1700"/>
              <a:buFont typeface="Arial"/>
              <a:buNone/>
            </a:pPr>
            <a:r>
              <a:rPr lang="pl" sz="1700" b="1" i="0" u="none" strike="noStrike" cap="none">
                <a:solidFill>
                  <a:schemeClr val="lt1"/>
                </a:solidFill>
                <a:latin typeface="Calibri"/>
                <a:ea typeface="Calibri"/>
                <a:cs typeface="Calibri"/>
                <a:sym typeface="Calibri"/>
              </a:rPr>
              <a:t>blogi</a:t>
            </a:r>
            <a:endParaRPr sz="1100" b="0" i="0" u="none" strike="noStrike" cap="none">
              <a:solidFill>
                <a:srgbClr val="000000"/>
              </a:solidFill>
              <a:latin typeface="Arial"/>
              <a:ea typeface="Arial"/>
              <a:cs typeface="Arial"/>
              <a:sym typeface="Arial"/>
            </a:endParaRPr>
          </a:p>
        </p:txBody>
      </p:sp>
      <p:sp>
        <p:nvSpPr>
          <p:cNvPr id="412" name="Google Shape;412;p31"/>
          <p:cNvSpPr txBox="1">
            <a:spLocks noGrp="1"/>
          </p:cNvSpPr>
          <p:nvPr>
            <p:ph type="body" idx="1"/>
          </p:nvPr>
        </p:nvSpPr>
        <p:spPr>
          <a:xfrm>
            <a:off x="628650" y="450168"/>
            <a:ext cx="7886700" cy="3824949"/>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l" rtl="0">
              <a:lnSpc>
                <a:spcPct val="140000"/>
              </a:lnSpc>
              <a:spcBef>
                <a:spcPts val="0"/>
              </a:spcBef>
              <a:spcAft>
                <a:spcPts val="0"/>
              </a:spcAft>
              <a:buClr>
                <a:srgbClr val="000000"/>
              </a:buClr>
              <a:buSzPct val="85348"/>
              <a:buFont typeface="Arial"/>
              <a:buNone/>
            </a:pPr>
            <a:r>
              <a:rPr lang="pl" sz="1900" b="1" i="0" u="none" strike="noStrike" cap="none">
                <a:solidFill>
                  <a:srgbClr val="D12477"/>
                </a:solidFill>
                <a:latin typeface="Arial"/>
                <a:ea typeface="Arial"/>
                <a:cs typeface="Arial"/>
                <a:sym typeface="Arial"/>
              </a:rPr>
              <a:t>HelloPub</a:t>
            </a:r>
            <a:endParaRPr sz="1900" b="0" i="0" u="none" strike="noStrike" cap="none">
              <a:solidFill>
                <a:srgbClr val="D12477"/>
              </a:solidFill>
              <a:latin typeface="Arial"/>
              <a:ea typeface="Arial"/>
              <a:cs typeface="Arial"/>
              <a:sym typeface="Arial"/>
            </a:endParaRPr>
          </a:p>
          <a:p>
            <a:pPr marL="0" marR="0" lvl="0" indent="0" algn="l" rtl="0">
              <a:lnSpc>
                <a:spcPct val="140000"/>
              </a:lnSpc>
              <a:spcBef>
                <a:spcPts val="0"/>
              </a:spcBef>
              <a:spcAft>
                <a:spcPts val="0"/>
              </a:spcAft>
              <a:buClr>
                <a:srgbClr val="000000"/>
              </a:buClr>
              <a:buSzPct val="108107"/>
              <a:buFont typeface="Arial"/>
              <a:buNone/>
            </a:pPr>
            <a:r>
              <a:rPr lang="pl" sz="1500" b="0" i="0" u="none" strike="noStrike" cap="none">
                <a:latin typeface="Arial"/>
                <a:ea typeface="Arial"/>
                <a:cs typeface="Arial"/>
                <a:sym typeface="Arial"/>
              </a:rPr>
              <a:t>Riippumatta siitä, mikä on markkinarako, kaikilla verkkosivustoilla on tietyt tavoitteet, olivatpa ne sitten myynti, sisällön lataaminen tai tietyn linkin klikkaaminen.</a:t>
            </a:r>
            <a:endParaRPr/>
          </a:p>
          <a:p>
            <a:pPr marL="0" marR="0" lvl="0" indent="0" algn="l" rtl="0">
              <a:lnSpc>
                <a:spcPct val="140000"/>
              </a:lnSpc>
              <a:spcBef>
                <a:spcPts val="500"/>
              </a:spcBef>
              <a:spcAft>
                <a:spcPts val="0"/>
              </a:spcAft>
              <a:buClr>
                <a:srgbClr val="000000"/>
              </a:buClr>
              <a:buSzPct val="108107"/>
              <a:buFont typeface="Arial"/>
              <a:buNone/>
            </a:pPr>
            <a:r>
              <a:rPr lang="pl" sz="1500" b="0" i="0" u="none" strike="noStrike" cap="none">
                <a:latin typeface="Arial"/>
                <a:ea typeface="Arial"/>
                <a:cs typeface="Arial"/>
                <a:sym typeface="Arial"/>
              </a:rPr>
              <a:t>Ymmärtääksesi, saavutatko tavoitteesi, voit käyttää HelloPub-työkalua.</a:t>
            </a:r>
            <a:endParaRPr/>
          </a:p>
          <a:p>
            <a:pPr marL="0" marR="0" lvl="0" indent="0" algn="l" rtl="0">
              <a:lnSpc>
                <a:spcPct val="140000"/>
              </a:lnSpc>
              <a:spcBef>
                <a:spcPts val="500"/>
              </a:spcBef>
              <a:spcAft>
                <a:spcPts val="0"/>
              </a:spcAft>
              <a:buClr>
                <a:srgbClr val="000000"/>
              </a:buClr>
              <a:buSzPct val="108107"/>
              <a:buFont typeface="Arial"/>
              <a:buNone/>
            </a:pPr>
            <a:r>
              <a:rPr lang="pl" sz="1500" b="0" i="0" u="none" strike="noStrike" cap="none">
                <a:latin typeface="Arial"/>
                <a:ea typeface="Arial"/>
                <a:cs typeface="Arial"/>
                <a:sym typeface="Arial"/>
              </a:rPr>
              <a:t>Kokeiluversion avulla voit asentaa näytöllesi palkin, joka pitää sinut jatkuvasti ajan tasalla siitä, miten blogisi toimii.</a:t>
            </a:r>
            <a:endParaRPr/>
          </a:p>
          <a:p>
            <a:pPr marL="0" marR="0" lvl="0" indent="0" algn="l" rtl="0">
              <a:lnSpc>
                <a:spcPct val="140000"/>
              </a:lnSpc>
              <a:spcBef>
                <a:spcPts val="0"/>
              </a:spcBef>
              <a:spcAft>
                <a:spcPts val="0"/>
              </a:spcAft>
              <a:buClr>
                <a:srgbClr val="000000"/>
              </a:buClr>
              <a:buSzPct val="108107"/>
              <a:buFont typeface="Arial"/>
              <a:buNone/>
            </a:pPr>
            <a:endParaRPr sz="1500" b="0" i="0" u="none" strike="noStrike" cap="none">
              <a:latin typeface="Arial"/>
              <a:ea typeface="Arial"/>
              <a:cs typeface="Arial"/>
              <a:sym typeface="Arial"/>
            </a:endParaRPr>
          </a:p>
          <a:p>
            <a:pPr marL="0" marR="0" lvl="0" indent="0" algn="l" rtl="0">
              <a:lnSpc>
                <a:spcPct val="140000"/>
              </a:lnSpc>
              <a:spcBef>
                <a:spcPts val="0"/>
              </a:spcBef>
              <a:spcAft>
                <a:spcPts val="0"/>
              </a:spcAft>
              <a:buClr>
                <a:srgbClr val="000000"/>
              </a:buClr>
              <a:buSzPct val="85348"/>
              <a:buFont typeface="Arial"/>
              <a:buNone/>
            </a:pPr>
            <a:r>
              <a:rPr lang="pl" sz="1900" b="1" i="0" u="none" strike="noStrike" cap="none">
                <a:solidFill>
                  <a:srgbClr val="D12477"/>
                </a:solidFill>
                <a:latin typeface="Arial"/>
                <a:ea typeface="Arial"/>
                <a:cs typeface="Arial"/>
                <a:sym typeface="Arial"/>
              </a:rPr>
              <a:t>Open Site Explorer</a:t>
            </a:r>
            <a:endParaRPr sz="1900" b="0" i="0" u="none" strike="noStrike" cap="none">
              <a:solidFill>
                <a:srgbClr val="D12477"/>
              </a:solidFill>
              <a:latin typeface="Arial"/>
              <a:ea typeface="Arial"/>
              <a:cs typeface="Arial"/>
              <a:sym typeface="Arial"/>
            </a:endParaRPr>
          </a:p>
          <a:p>
            <a:pPr marL="0" marR="0" lvl="0" indent="0" algn="l" rtl="0">
              <a:lnSpc>
                <a:spcPct val="140000"/>
              </a:lnSpc>
              <a:spcBef>
                <a:spcPts val="0"/>
              </a:spcBef>
              <a:spcAft>
                <a:spcPts val="0"/>
              </a:spcAft>
              <a:buClr>
                <a:srgbClr val="000000"/>
              </a:buClr>
              <a:buSzPct val="108107"/>
              <a:buFont typeface="Arial"/>
              <a:buNone/>
            </a:pPr>
            <a:r>
              <a:rPr lang="pl" sz="1500" b="0" i="0" u="none" strike="noStrike" cap="none">
                <a:latin typeface="Arial"/>
                <a:ea typeface="Arial"/>
                <a:cs typeface="Arial"/>
                <a:sym typeface="Arial"/>
              </a:rPr>
              <a:t>Tämä ohjelmisto järjestää kaikki tietyn verkkotunnuksen URL-osoitteet ja yhdistää niihin viittaavat ulkoiset linkit (back links).</a:t>
            </a:r>
            <a:endParaRPr/>
          </a:p>
          <a:p>
            <a:pPr marL="0" marR="0" lvl="0" indent="0" algn="l" rtl="0">
              <a:lnSpc>
                <a:spcPct val="140000"/>
              </a:lnSpc>
              <a:spcBef>
                <a:spcPts val="500"/>
              </a:spcBef>
              <a:spcAft>
                <a:spcPts val="0"/>
              </a:spcAft>
              <a:buClr>
                <a:srgbClr val="000000"/>
              </a:buClr>
              <a:buSzPct val="108107"/>
              <a:buFont typeface="Arial"/>
              <a:buNone/>
            </a:pPr>
            <a:r>
              <a:rPr lang="pl" sz="1500" b="0" i="0" u="none" strike="noStrike" cap="none">
                <a:latin typeface="Arial"/>
                <a:ea typeface="Arial"/>
                <a:cs typeface="Arial"/>
                <a:sym typeface="Arial"/>
              </a:rPr>
              <a:t>On helppo nähdä, minkälaiset viestit tuovat uusia kävijöitä, ja siten kannattaa panostaa enemmän tähän lajityyppiin.</a:t>
            </a:r>
            <a:endParaRPr sz="1500" b="0" i="0" u="none" strike="noStrike" cap="none">
              <a:latin typeface="Calibri"/>
              <a:ea typeface="Calibri"/>
              <a:cs typeface="Calibri"/>
              <a:sym typeface="Calibri"/>
            </a:endParaRPr>
          </a:p>
          <a:p>
            <a:pPr marL="0" lvl="0" indent="0" algn="l" rtl="0">
              <a:lnSpc>
                <a:spcPct val="90000"/>
              </a:lnSpc>
              <a:spcBef>
                <a:spcPts val="750"/>
              </a:spcBef>
              <a:spcAft>
                <a:spcPts val="0"/>
              </a:spcAft>
              <a:buClr>
                <a:srgbClr val="161249"/>
              </a:buClr>
              <a:buSzPct val="100000"/>
              <a:buFont typeface="Arial"/>
              <a:buNone/>
            </a:pPr>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32"/>
          <p:cNvSpPr txBox="1"/>
          <p:nvPr/>
        </p:nvSpPr>
        <p:spPr>
          <a:xfrm>
            <a:off x="337860" y="615962"/>
            <a:ext cx="8495100" cy="3299847"/>
          </a:xfrm>
          <a:prstGeom prst="rect">
            <a:avLst/>
          </a:prstGeom>
          <a:noFill/>
          <a:ln>
            <a:noFill/>
          </a:ln>
        </p:spPr>
        <p:txBody>
          <a:bodyPr spcFirstLastPara="1" wrap="square" lIns="68575" tIns="34275" rIns="68575" bIns="34275" anchor="t" anchorCtr="0">
            <a:spAutoFit/>
          </a:bodyPr>
          <a:lstStyle/>
          <a:p>
            <a:pPr marL="0" marR="0" lvl="0" indent="0" algn="l" rtl="0">
              <a:lnSpc>
                <a:spcPct val="140000"/>
              </a:lnSpc>
              <a:spcBef>
                <a:spcPts val="0"/>
              </a:spcBef>
              <a:spcAft>
                <a:spcPts val="0"/>
              </a:spcAft>
              <a:buClr>
                <a:srgbClr val="000000"/>
              </a:buClr>
              <a:buSzPts val="1500"/>
              <a:buFont typeface="Arial"/>
              <a:buNone/>
            </a:pPr>
            <a:r>
              <a:rPr lang="pl" sz="1600" b="1" i="0" u="none" strike="noStrike" cap="none">
                <a:solidFill>
                  <a:srgbClr val="D12477"/>
                </a:solidFill>
                <a:latin typeface="Arial"/>
                <a:ea typeface="Arial"/>
                <a:cs typeface="Arial"/>
                <a:sym typeface="Arial"/>
              </a:rPr>
              <a:t>Quick sprout</a:t>
            </a:r>
            <a:endParaRPr sz="1600" b="0" i="0" u="none" strike="noStrike" cap="none">
              <a:solidFill>
                <a:srgbClr val="D12477"/>
              </a:solidFill>
              <a:latin typeface="Arial"/>
              <a:ea typeface="Arial"/>
              <a:cs typeface="Arial"/>
              <a:sym typeface="Arial"/>
            </a:endParaRPr>
          </a:p>
          <a:p>
            <a:pPr marL="0" marR="0" lvl="0" indent="0" algn="l" rtl="0">
              <a:lnSpc>
                <a:spcPct val="140000"/>
              </a:lnSpc>
              <a:spcBef>
                <a:spcPts val="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Erinomainen työkalu, joka arvioi blogin suorituskykyä ja mahdollistaa vertailun 3 kilpailijan kanssa.</a:t>
            </a:r>
            <a:endParaRPr sz="1400" b="0" i="0" u="none" strike="noStrike" cap="none">
              <a:solidFill>
                <a:srgbClr val="161249"/>
              </a:solidFill>
              <a:latin typeface="Arial"/>
              <a:ea typeface="Arial"/>
              <a:cs typeface="Arial"/>
              <a:sym typeface="Arial"/>
            </a:endParaRPr>
          </a:p>
          <a:p>
            <a:pPr marL="0" marR="0" lvl="0" indent="0" algn="l" rtl="0">
              <a:lnSpc>
                <a:spcPct val="140000"/>
              </a:lnSpc>
              <a:spcBef>
                <a:spcPts val="5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Yksi useimmille tuntemattomista ominaisuuksista on saada "Sosiaalinen media" -välilehden kautta tieto siitä, mitkä kilpailijan viestit menestyvät paremmin sosiaalisissa verkostoissa. Näistä tiedoista voit saada ideoita siitä, mitä kannattaa tehdä tulevaisuudessa.</a:t>
            </a:r>
            <a:endParaRPr sz="1400" b="0" i="0" u="none" strike="noStrike" cap="none">
              <a:solidFill>
                <a:srgbClr val="161249"/>
              </a:solidFill>
              <a:latin typeface="Arial"/>
              <a:ea typeface="Arial"/>
              <a:cs typeface="Arial"/>
              <a:sym typeface="Arial"/>
            </a:endParaRPr>
          </a:p>
          <a:p>
            <a:pPr marL="0" marR="0" lvl="0" indent="0" algn="l" rtl="0">
              <a:lnSpc>
                <a:spcPct val="140000"/>
              </a:lnSpc>
              <a:spcBef>
                <a:spcPts val="0"/>
              </a:spcBef>
              <a:spcAft>
                <a:spcPts val="0"/>
              </a:spcAft>
              <a:buClr>
                <a:srgbClr val="000000"/>
              </a:buClr>
              <a:buSzPts val="15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40000"/>
              </a:lnSpc>
              <a:spcBef>
                <a:spcPts val="0"/>
              </a:spcBef>
              <a:spcAft>
                <a:spcPts val="0"/>
              </a:spcAft>
              <a:buClr>
                <a:srgbClr val="000000"/>
              </a:buClr>
              <a:buSzPts val="1500"/>
              <a:buFont typeface="Arial"/>
              <a:buNone/>
            </a:pPr>
            <a:r>
              <a:rPr lang="pl" sz="1600" b="1" i="0" u="none" strike="noStrike" cap="none">
                <a:solidFill>
                  <a:srgbClr val="D12477"/>
                </a:solidFill>
                <a:latin typeface="Arial"/>
                <a:ea typeface="Arial"/>
                <a:cs typeface="Arial"/>
                <a:sym typeface="Arial"/>
              </a:rPr>
              <a:t>W3 Total Cache</a:t>
            </a:r>
            <a:endParaRPr sz="1600" b="0" i="0" u="none" strike="noStrike" cap="none">
              <a:solidFill>
                <a:srgbClr val="D12477"/>
              </a:solidFill>
              <a:latin typeface="Arial"/>
              <a:ea typeface="Arial"/>
              <a:cs typeface="Arial"/>
              <a:sym typeface="Arial"/>
            </a:endParaRPr>
          </a:p>
          <a:p>
            <a:pPr marL="0" marR="0" lvl="0" indent="0" algn="l" rtl="0">
              <a:lnSpc>
                <a:spcPct val="140000"/>
              </a:lnSpc>
              <a:spcBef>
                <a:spcPts val="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Yksinkertainen työkalu, jonka luvataan parantavan blogin nopeutta.</a:t>
            </a:r>
            <a:endParaRPr sz="1400" b="0" i="0" u="none" strike="noStrike" cap="none">
              <a:solidFill>
                <a:srgbClr val="161249"/>
              </a:solidFill>
              <a:latin typeface="Arial"/>
              <a:ea typeface="Arial"/>
              <a:cs typeface="Arial"/>
              <a:sym typeface="Arial"/>
            </a:endParaRPr>
          </a:p>
          <a:p>
            <a:pPr marL="0" marR="0" lvl="0" indent="0" algn="l" rtl="0">
              <a:lnSpc>
                <a:spcPct val="140000"/>
              </a:lnSpc>
              <a:spcBef>
                <a:spcPts val="5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Tämän työkalun avulla voit vain lisätä muutaman rivin koodia, ja vain muutaman klikkauksen jälkeen blogisi toimii paremmin.</a:t>
            </a:r>
            <a:endParaRPr sz="1400" b="0" i="0" u="none" strike="noStrike" cap="none">
              <a:solidFill>
                <a:srgbClr val="161249"/>
              </a:solidFill>
              <a:latin typeface="Arial"/>
              <a:ea typeface="Arial"/>
              <a:cs typeface="Arial"/>
              <a:sym typeface="Arial"/>
            </a:endParaRPr>
          </a:p>
        </p:txBody>
      </p:sp>
      <p:sp>
        <p:nvSpPr>
          <p:cNvPr id="418" name="Google Shape;418;p32"/>
          <p:cNvSpPr txBox="1"/>
          <p:nvPr/>
        </p:nvSpPr>
        <p:spPr>
          <a:xfrm>
            <a:off x="1061610" y="119268"/>
            <a:ext cx="7047600" cy="330900"/>
          </a:xfrm>
          <a:prstGeom prst="rect">
            <a:avLst/>
          </a:prstGeom>
          <a:noFill/>
          <a:ln>
            <a:noFill/>
          </a:ln>
        </p:spPr>
        <p:txBody>
          <a:bodyPr spcFirstLastPara="1" wrap="square" lIns="68575" tIns="34275" rIns="68575" bIns="34275" anchor="t" anchorCtr="0">
            <a:spAutoFit/>
          </a:bodyPr>
          <a:lstStyle/>
          <a:p>
            <a:pPr marL="0" marR="0" lvl="0" indent="0" algn="ctr" rtl="0">
              <a:lnSpc>
                <a:spcPct val="100000"/>
              </a:lnSpc>
              <a:spcBef>
                <a:spcPts val="0"/>
              </a:spcBef>
              <a:spcAft>
                <a:spcPts val="0"/>
              </a:spcAft>
              <a:buClr>
                <a:srgbClr val="000000"/>
              </a:buClr>
              <a:buSzPts val="1700"/>
              <a:buFont typeface="Arial"/>
              <a:buNone/>
            </a:pPr>
            <a:r>
              <a:rPr lang="pl" sz="1700" b="1" i="0" u="none" strike="noStrike" cap="none">
                <a:solidFill>
                  <a:schemeClr val="lt1"/>
                </a:solidFill>
                <a:latin typeface="Calibri"/>
                <a:ea typeface="Calibri"/>
                <a:cs typeface="Calibri"/>
                <a:sym typeface="Calibri"/>
              </a:rPr>
              <a:t>blogi</a:t>
            </a:r>
            <a:endParaRPr sz="1100" b="0" i="0" u="none" strike="noStrike" cap="none">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p33"/>
          <p:cNvSpPr txBox="1"/>
          <p:nvPr/>
        </p:nvSpPr>
        <p:spPr>
          <a:xfrm>
            <a:off x="1061610" y="119268"/>
            <a:ext cx="7047600" cy="330900"/>
          </a:xfrm>
          <a:prstGeom prst="rect">
            <a:avLst/>
          </a:prstGeom>
          <a:noFill/>
          <a:ln>
            <a:noFill/>
          </a:ln>
        </p:spPr>
        <p:txBody>
          <a:bodyPr spcFirstLastPara="1" wrap="square" lIns="68575" tIns="34275" rIns="68575" bIns="34275" anchor="t" anchorCtr="0">
            <a:spAutoFit/>
          </a:bodyPr>
          <a:lstStyle/>
          <a:p>
            <a:pPr marL="0" marR="0" lvl="0" indent="0" algn="ctr" rtl="0">
              <a:lnSpc>
                <a:spcPct val="100000"/>
              </a:lnSpc>
              <a:spcBef>
                <a:spcPts val="0"/>
              </a:spcBef>
              <a:spcAft>
                <a:spcPts val="0"/>
              </a:spcAft>
              <a:buClr>
                <a:srgbClr val="000000"/>
              </a:buClr>
              <a:buSzPts val="1700"/>
              <a:buFont typeface="Arial"/>
              <a:buNone/>
            </a:pPr>
            <a:r>
              <a:rPr lang="pl" sz="1700" b="1" i="0" u="none" strike="noStrike" cap="none">
                <a:solidFill>
                  <a:schemeClr val="lt1"/>
                </a:solidFill>
                <a:latin typeface="Calibri"/>
                <a:ea typeface="Calibri"/>
                <a:cs typeface="Calibri"/>
                <a:sym typeface="Calibri"/>
              </a:rPr>
              <a:t>blogi</a:t>
            </a:r>
            <a:endParaRPr sz="1100" b="0" i="0" u="none" strike="noStrike" cap="none">
              <a:solidFill>
                <a:srgbClr val="000000"/>
              </a:solidFill>
              <a:latin typeface="Arial"/>
              <a:ea typeface="Arial"/>
              <a:cs typeface="Arial"/>
              <a:sym typeface="Arial"/>
            </a:endParaRPr>
          </a:p>
        </p:txBody>
      </p:sp>
      <p:sp>
        <p:nvSpPr>
          <p:cNvPr id="425" name="Google Shape;425;p3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pl" sz="3200"/>
              <a:t>Työkalut</a:t>
            </a:r>
            <a:br>
              <a:rPr lang="pl" sz="3200"/>
            </a:br>
            <a:endParaRPr sz="3200"/>
          </a:p>
        </p:txBody>
      </p:sp>
      <p:sp>
        <p:nvSpPr>
          <p:cNvPr id="426" name="Google Shape;426;p33"/>
          <p:cNvSpPr txBox="1">
            <a:spLocks noGrp="1"/>
          </p:cNvSpPr>
          <p:nvPr>
            <p:ph type="body" idx="1"/>
          </p:nvPr>
        </p:nvSpPr>
        <p:spPr>
          <a:xfrm>
            <a:off x="642060" y="923235"/>
            <a:ext cx="7886700" cy="3215535"/>
          </a:xfrm>
          <a:prstGeom prst="rect">
            <a:avLst/>
          </a:prstGeom>
          <a:noFill/>
          <a:ln>
            <a:noFill/>
          </a:ln>
        </p:spPr>
        <p:txBody>
          <a:bodyPr spcFirstLastPara="1" wrap="square" lIns="91425" tIns="45700" rIns="91425" bIns="45700" anchor="t" anchorCtr="0">
            <a:normAutofit fontScale="92500" lnSpcReduction="10000"/>
          </a:bodyPr>
          <a:lstStyle/>
          <a:p>
            <a:pPr marL="0" marR="0" lvl="0" indent="0" algn="l" rtl="0">
              <a:lnSpc>
                <a:spcPct val="140000"/>
              </a:lnSpc>
              <a:spcBef>
                <a:spcPts val="0"/>
              </a:spcBef>
              <a:spcAft>
                <a:spcPts val="0"/>
              </a:spcAft>
              <a:buClr>
                <a:srgbClr val="000000"/>
              </a:buClr>
              <a:buSzPct val="90090"/>
              <a:buFont typeface="Arial"/>
              <a:buNone/>
            </a:pPr>
            <a:r>
              <a:rPr lang="pl" sz="1800" b="1" i="0" u="none" strike="noStrike" cap="none">
                <a:solidFill>
                  <a:srgbClr val="D12477"/>
                </a:solidFill>
              </a:rPr>
              <a:t>Yet Another Related Posts Plugin (YARPP)</a:t>
            </a:r>
            <a:endParaRPr sz="1400" b="1" i="0" u="none" strike="noStrike" cap="none">
              <a:solidFill>
                <a:srgbClr val="D12477"/>
              </a:solidFill>
            </a:endParaRPr>
          </a:p>
          <a:p>
            <a:pPr marL="0" marR="0" lvl="0" indent="0" algn="l" rtl="0">
              <a:lnSpc>
                <a:spcPct val="140000"/>
              </a:lnSpc>
              <a:spcBef>
                <a:spcPts val="0"/>
              </a:spcBef>
              <a:spcAft>
                <a:spcPts val="0"/>
              </a:spcAft>
              <a:buClr>
                <a:srgbClr val="000000"/>
              </a:buClr>
              <a:buSzPct val="108108"/>
              <a:buFont typeface="Arial"/>
              <a:buNone/>
            </a:pPr>
            <a:r>
              <a:rPr lang="pl" sz="1500" b="0" i="0" u="none" strike="noStrike" cap="none"/>
              <a:t>Näytä aiheeseen liittyvät postaukset on loistava tapa vähentää sivujen hylkäysprosenttia antamalla lukijalle vaihtoehtoja samankaltaiseen sisältöön.</a:t>
            </a:r>
            <a:endParaRPr sz="1100" b="0" i="0" u="none" strike="noStrike" cap="none"/>
          </a:p>
          <a:p>
            <a:pPr marL="0" marR="0" lvl="0" indent="0" algn="l" rtl="0">
              <a:lnSpc>
                <a:spcPct val="140000"/>
              </a:lnSpc>
              <a:spcBef>
                <a:spcPts val="0"/>
              </a:spcBef>
              <a:spcAft>
                <a:spcPts val="0"/>
              </a:spcAft>
              <a:buClr>
                <a:srgbClr val="000000"/>
              </a:buClr>
              <a:buSzPct val="108108"/>
              <a:buFont typeface="Arial"/>
              <a:buNone/>
            </a:pPr>
            <a:endParaRPr sz="1500" b="0" i="0" u="none" strike="noStrike" cap="none"/>
          </a:p>
          <a:p>
            <a:pPr marL="0" marR="0" lvl="0" indent="0" algn="l" rtl="0">
              <a:lnSpc>
                <a:spcPct val="140000"/>
              </a:lnSpc>
              <a:spcBef>
                <a:spcPts val="0"/>
              </a:spcBef>
              <a:spcAft>
                <a:spcPts val="0"/>
              </a:spcAft>
              <a:buClr>
                <a:srgbClr val="000000"/>
              </a:buClr>
              <a:buSzPct val="108108"/>
              <a:buFont typeface="Arial"/>
              <a:buNone/>
            </a:pPr>
            <a:r>
              <a:rPr lang="pl" sz="1500" b="0" i="0" u="none" strike="noStrike" cap="none"/>
              <a:t>Useimmat teemat WordPress ei ole kyky viestejä liittyvät. Toiset käyttävät omaa järjestelmäänsä, mutta hyvin pinnallisia kriteerejä postausten yhdistämiseen ja päätyvät lopulta näyttämään sisältöä, joka ei itse asiassa ole relevanttia. On olemassa muutamia teemoja, jotka tekevät tämän tehokkaasti.</a:t>
            </a:r>
            <a:endParaRPr sz="1100" b="0" i="0" u="none" strike="noStrike" cap="none"/>
          </a:p>
          <a:p>
            <a:pPr marL="0" marR="0" lvl="0" indent="0" algn="l" rtl="0">
              <a:lnSpc>
                <a:spcPct val="140000"/>
              </a:lnSpc>
              <a:spcBef>
                <a:spcPts val="0"/>
              </a:spcBef>
              <a:spcAft>
                <a:spcPts val="0"/>
              </a:spcAft>
              <a:buClr>
                <a:srgbClr val="000000"/>
              </a:buClr>
              <a:buSzPct val="108108"/>
              <a:buFont typeface="Arial"/>
              <a:buNone/>
            </a:pPr>
            <a:endParaRPr sz="1500" b="0" i="0" u="none" strike="noStrike" cap="none"/>
          </a:p>
          <a:p>
            <a:pPr marL="0" marR="0" lvl="0" indent="0" algn="l" rtl="0">
              <a:lnSpc>
                <a:spcPct val="140000"/>
              </a:lnSpc>
              <a:spcBef>
                <a:spcPts val="0"/>
              </a:spcBef>
              <a:spcAft>
                <a:spcPts val="0"/>
              </a:spcAft>
              <a:buClr>
                <a:srgbClr val="000000"/>
              </a:buClr>
              <a:buSzPct val="108108"/>
              <a:buFont typeface="Arial"/>
              <a:buNone/>
            </a:pPr>
            <a:r>
              <a:rPr lang="pl" sz="1500" b="0" i="0" u="none" strike="noStrike" cap="none"/>
              <a:t>YARPP on lisäohjelma, joka löytää vertaisiaan suositusten tekemistä varten. Sillä on suuri järjestelmä malleja, mikä tekee siitä helppo mukauttaa blogissa käytettävä teema.</a:t>
            </a:r>
            <a:endParaRPr sz="1100" b="0" i="0" u="none" strike="noStrike" cap="none"/>
          </a:p>
          <a:p>
            <a:pPr marL="0" lvl="0" indent="0" algn="l" rtl="0">
              <a:lnSpc>
                <a:spcPct val="90000"/>
              </a:lnSpc>
              <a:spcBef>
                <a:spcPts val="750"/>
              </a:spcBef>
              <a:spcAft>
                <a:spcPts val="0"/>
              </a:spcAft>
              <a:buClr>
                <a:srgbClr val="161249"/>
              </a:buClr>
              <a:buSzPct val="108108"/>
              <a:buFont typeface="Arial"/>
              <a:buNone/>
            </a:pP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27"/>
          <p:cNvSpPr txBox="1">
            <a:spLocks noGrp="1"/>
          </p:cNvSpPr>
          <p:nvPr>
            <p:ph type="title" idx="4294967295"/>
          </p:nvPr>
        </p:nvSpPr>
        <p:spPr>
          <a:xfrm>
            <a:off x="131275" y="580302"/>
            <a:ext cx="8881450" cy="573088"/>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chemeClr val="dk1"/>
              </a:buClr>
              <a:buSzPts val="990"/>
              <a:buFont typeface="Arial"/>
              <a:buNone/>
            </a:pPr>
            <a:r>
              <a:rPr lang="pl" sz="2800" b="1"/>
              <a:t>Rakenna kannattava liiketoiminta sisältösi ympärille ja tee blogistasi tuloja tuottava voimavara.</a:t>
            </a:r>
            <a:endParaRPr sz="2800" b="1"/>
          </a:p>
          <a:p>
            <a:pPr marL="0" lvl="0" indent="0" algn="ctr" rtl="0">
              <a:lnSpc>
                <a:spcPct val="100000"/>
              </a:lnSpc>
              <a:spcBef>
                <a:spcPts val="0"/>
              </a:spcBef>
              <a:spcAft>
                <a:spcPts val="0"/>
              </a:spcAft>
              <a:buClr>
                <a:srgbClr val="161249"/>
              </a:buClr>
              <a:buSzPts val="990"/>
              <a:buFont typeface="Arial"/>
              <a:buNone/>
            </a:pPr>
            <a:endParaRPr sz="3600"/>
          </a:p>
        </p:txBody>
      </p:sp>
      <p:sp>
        <p:nvSpPr>
          <p:cNvPr id="432" name="Google Shape;432;p27"/>
          <p:cNvSpPr txBox="1"/>
          <p:nvPr/>
        </p:nvSpPr>
        <p:spPr>
          <a:xfrm>
            <a:off x="2389600" y="2127625"/>
            <a:ext cx="4050600" cy="2041554"/>
          </a:xfrm>
          <a:prstGeom prst="rect">
            <a:avLst/>
          </a:prstGeom>
          <a:noFill/>
          <a:ln w="114300"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marR="0" lvl="0" indent="0" algn="ctr" rtl="0">
              <a:lnSpc>
                <a:spcPct val="100000"/>
              </a:lnSpc>
              <a:spcBef>
                <a:spcPts val="0"/>
              </a:spcBef>
              <a:spcAft>
                <a:spcPts val="0"/>
              </a:spcAft>
              <a:buClr>
                <a:srgbClr val="000000"/>
              </a:buClr>
              <a:buSzPts val="2500"/>
              <a:buFont typeface="Arial"/>
              <a:buNone/>
            </a:pPr>
            <a:r>
              <a:rPr lang="pl" sz="3200" b="1" i="0" u="none" strike="noStrike" cap="none">
                <a:solidFill>
                  <a:schemeClr val="dk1"/>
                </a:solidFill>
                <a:highlight>
                  <a:srgbClr val="FFFFFF"/>
                </a:highlight>
                <a:latin typeface="Roboto"/>
                <a:ea typeface="Roboto"/>
                <a:cs typeface="Roboto"/>
                <a:sym typeface="Roboto"/>
              </a:rPr>
              <a:t>13x</a:t>
            </a:r>
            <a:endParaRPr sz="3200" b="1" i="0" u="none" strike="noStrike" cap="none">
              <a:solidFill>
                <a:schemeClr val="dk1"/>
              </a:solidFill>
              <a:highlight>
                <a:srgbClr val="FFFFFF"/>
              </a:highlight>
              <a:latin typeface="Roboto"/>
              <a:ea typeface="Roboto"/>
              <a:cs typeface="Roboto"/>
              <a:sym typeface="Roboto"/>
            </a:endParaRPr>
          </a:p>
          <a:p>
            <a:pPr marL="0" marR="0" lvl="0" indent="0" algn="ctr" rtl="0">
              <a:lnSpc>
                <a:spcPct val="150000"/>
              </a:lnSpc>
              <a:spcBef>
                <a:spcPts val="1500"/>
              </a:spcBef>
              <a:spcAft>
                <a:spcPts val="0"/>
              </a:spcAft>
              <a:buClr>
                <a:srgbClr val="000000"/>
              </a:buClr>
              <a:buSzPts val="1250"/>
              <a:buFont typeface="Arial"/>
              <a:buNone/>
            </a:pPr>
            <a:r>
              <a:rPr lang="pl" sz="1600" b="1" i="0" u="none" strike="noStrike" cap="none">
                <a:solidFill>
                  <a:schemeClr val="dk1"/>
                </a:solidFill>
                <a:highlight>
                  <a:srgbClr val="FFFFFF"/>
                </a:highlight>
                <a:latin typeface="Roboto"/>
                <a:ea typeface="Roboto"/>
                <a:cs typeface="Roboto"/>
                <a:sym typeface="Roboto"/>
              </a:rPr>
              <a:t>Bloggaavat sisältömarkkinoijat näkevät 13 kertaa todennäköisemmin positiivisen ROI:n.</a:t>
            </a:r>
            <a:endParaRPr sz="1600" b="1" i="0" u="none" strike="noStrike" cap="none">
              <a:solidFill>
                <a:schemeClr val="dk1"/>
              </a:solidFill>
              <a:highlight>
                <a:srgbClr val="FFFFFF"/>
              </a:highlight>
              <a:latin typeface="Roboto"/>
              <a:ea typeface="Roboto"/>
              <a:cs typeface="Roboto"/>
              <a:sym typeface="Roboto"/>
            </a:endParaRPr>
          </a:p>
          <a:p>
            <a:pPr marL="0" marR="0" lvl="0" indent="0" algn="ctr" rtl="0">
              <a:lnSpc>
                <a:spcPct val="100000"/>
              </a:lnSpc>
              <a:spcBef>
                <a:spcPts val="1700"/>
              </a:spcBef>
              <a:spcAft>
                <a:spcPts val="0"/>
              </a:spcAft>
              <a:buClr>
                <a:srgbClr val="000000"/>
              </a:buClr>
              <a:buSzPts val="1100"/>
              <a:buFont typeface="Arial"/>
              <a:buNone/>
            </a:pPr>
            <a:r>
              <a:rPr lang="pl" sz="1400" b="1" i="0" u="none" strike="noStrike" cap="none">
                <a:solidFill>
                  <a:schemeClr val="dk1"/>
                </a:solidFill>
                <a:highlight>
                  <a:srgbClr val="FFFFFF"/>
                </a:highlight>
                <a:uFill>
                  <a:noFill/>
                </a:uFill>
                <a:latin typeface="Roboto"/>
                <a:ea typeface="Roboto"/>
                <a:cs typeface="Roboto"/>
                <a:sym typeface="Roboto"/>
                <a:hlinkClick r:id="rId3">
                  <a:extLst>
                    <a:ext uri="{A12FA001-AC4F-418D-AE19-62706E023703}">
                      <ahyp:hlinkClr xmlns:ahyp="http://schemas.microsoft.com/office/drawing/2018/hyperlinkcolor" val="tx"/>
                    </a:ext>
                  </a:extLst>
                </a:hlinkClick>
              </a:rPr>
              <a:t>HUBSPOT</a:t>
            </a:r>
            <a:endParaRPr sz="1800" b="1" i="0" u="none" strike="noStrike" cap="none">
              <a:solidFill>
                <a:schemeClr val="dk1"/>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sp>
        <p:nvSpPr>
          <p:cNvPr id="437" name="Google Shape;437;p28"/>
          <p:cNvSpPr txBox="1"/>
          <p:nvPr/>
        </p:nvSpPr>
        <p:spPr>
          <a:xfrm>
            <a:off x="601710" y="807654"/>
            <a:ext cx="7967400" cy="3911297"/>
          </a:xfrm>
          <a:prstGeom prst="rect">
            <a:avLst/>
          </a:prstGeom>
          <a:noFill/>
          <a:ln>
            <a:noFill/>
          </a:ln>
        </p:spPr>
        <p:txBody>
          <a:bodyPr spcFirstLastPara="1" wrap="square" lIns="68575" tIns="34275" rIns="68575" bIns="34275" anchor="t" anchorCtr="0">
            <a:spAutoFit/>
          </a:bodyPr>
          <a:lstStyle/>
          <a:p>
            <a:pPr marL="298450" marR="0" lvl="0" indent="-273050" algn="l" rtl="0">
              <a:lnSpc>
                <a:spcPct val="100000"/>
              </a:lnSpc>
              <a:spcBef>
                <a:spcPts val="0"/>
              </a:spcBef>
              <a:spcAft>
                <a:spcPts val="0"/>
              </a:spcAft>
              <a:buClr>
                <a:srgbClr val="D12477"/>
              </a:buClr>
              <a:buSzPts val="2200"/>
              <a:buFont typeface="Arial"/>
              <a:buChar char="•"/>
            </a:pPr>
            <a:r>
              <a:rPr lang="pl" sz="1400" b="0" i="0" u="none" strike="noStrike" cap="none">
                <a:solidFill>
                  <a:srgbClr val="161249"/>
                </a:solidFill>
                <a:latin typeface="Arial"/>
                <a:ea typeface="Arial"/>
                <a:cs typeface="Arial"/>
                <a:sym typeface="Arial"/>
              </a:rPr>
              <a:t>Motivoi tilaamaan blogin sähköpostitse 🢩 Luo laskeutumissivu</a:t>
            </a:r>
            <a:endParaRPr sz="1400" b="0" i="0" u="none" strike="noStrike" cap="none">
              <a:solidFill>
                <a:srgbClr val="161249"/>
              </a:solidFill>
              <a:latin typeface="Arial"/>
              <a:ea typeface="Arial"/>
              <a:cs typeface="Arial"/>
              <a:sym typeface="Arial"/>
            </a:endParaRPr>
          </a:p>
          <a:p>
            <a:pPr marL="298450" marR="0" lvl="0" indent="-273050" algn="l" rtl="0">
              <a:lnSpc>
                <a:spcPct val="100000"/>
              </a:lnSpc>
              <a:spcBef>
                <a:spcPts val="1400"/>
              </a:spcBef>
              <a:spcAft>
                <a:spcPts val="0"/>
              </a:spcAft>
              <a:buClr>
                <a:srgbClr val="D12477"/>
              </a:buClr>
              <a:buSzPts val="2200"/>
              <a:buFont typeface="Arial"/>
              <a:buChar char="•"/>
            </a:pPr>
            <a:r>
              <a:rPr lang="pl" sz="1400" b="0" i="0" u="none" strike="noStrike" cap="none">
                <a:solidFill>
                  <a:srgbClr val="161249"/>
                </a:solidFill>
                <a:latin typeface="Arial"/>
                <a:ea typeface="Arial"/>
                <a:cs typeface="Arial"/>
                <a:sym typeface="Arial"/>
              </a:rPr>
              <a:t>Kirjoita enemmän ja enemmän 🢩 Syvennä aiheita</a:t>
            </a:r>
            <a:endParaRPr sz="1400" b="0" i="0" u="none" strike="noStrike" cap="none">
              <a:solidFill>
                <a:srgbClr val="161249"/>
              </a:solidFill>
              <a:latin typeface="Arial"/>
              <a:ea typeface="Arial"/>
              <a:cs typeface="Arial"/>
              <a:sym typeface="Arial"/>
            </a:endParaRPr>
          </a:p>
          <a:p>
            <a:pPr marL="298450" marR="0" lvl="0" indent="-273050" algn="l" rtl="0">
              <a:lnSpc>
                <a:spcPct val="100000"/>
              </a:lnSpc>
              <a:spcBef>
                <a:spcPts val="1400"/>
              </a:spcBef>
              <a:spcAft>
                <a:spcPts val="0"/>
              </a:spcAft>
              <a:buClr>
                <a:srgbClr val="D12477"/>
              </a:buClr>
              <a:buSzPts val="2200"/>
              <a:buFont typeface="Arial"/>
              <a:buChar char="•"/>
            </a:pPr>
            <a:r>
              <a:rPr lang="pl" sz="1400" b="0" i="0" u="none" strike="noStrike" cap="none">
                <a:solidFill>
                  <a:srgbClr val="161249"/>
                </a:solidFill>
                <a:latin typeface="Arial"/>
                <a:ea typeface="Arial"/>
                <a:cs typeface="Arial"/>
                <a:sym typeface="Arial"/>
              </a:rPr>
              <a:t>Jaa sosiaalisissa verkostoissa ja uutiskirjeessä 🢩 </a:t>
            </a:r>
            <a:r>
              <a:rPr lang="pl" sz="1400" b="0" i="0" u="none" strike="noStrike" cap="none">
                <a:solidFill>
                  <a:srgbClr val="161249"/>
                </a:solidFill>
                <a:highlight>
                  <a:srgbClr val="FFFFFF"/>
                </a:highlight>
                <a:latin typeface="Arial"/>
                <a:ea typeface="Arial"/>
                <a:cs typeface="Arial"/>
                <a:sym typeface="Arial"/>
              </a:rPr>
              <a:t>Jaa jokainen uusi blogipostaus sosiaalisen median kanavissa ja uutiskirjeitse.</a:t>
            </a:r>
            <a:endParaRPr sz="1400" b="0" i="0" u="none" strike="noStrike" cap="none">
              <a:solidFill>
                <a:srgbClr val="161249"/>
              </a:solidFill>
              <a:latin typeface="Arial"/>
              <a:ea typeface="Arial"/>
              <a:cs typeface="Arial"/>
              <a:sym typeface="Arial"/>
            </a:endParaRPr>
          </a:p>
          <a:p>
            <a:pPr marL="298450" marR="0" lvl="0" indent="-273050" algn="l" rtl="0">
              <a:lnSpc>
                <a:spcPct val="100000"/>
              </a:lnSpc>
              <a:spcBef>
                <a:spcPts val="1400"/>
              </a:spcBef>
              <a:spcAft>
                <a:spcPts val="0"/>
              </a:spcAft>
              <a:buClr>
                <a:srgbClr val="D12477"/>
              </a:buClr>
              <a:buSzPts val="2200"/>
              <a:buFont typeface="Arial"/>
              <a:buChar char="•"/>
            </a:pPr>
            <a:r>
              <a:rPr lang="pl" sz="1400" b="0" i="0" u="none" strike="noStrike" cap="none">
                <a:solidFill>
                  <a:srgbClr val="161249"/>
                </a:solidFill>
                <a:latin typeface="Arial"/>
                <a:ea typeface="Arial"/>
                <a:cs typeface="Arial"/>
                <a:sym typeface="Arial"/>
              </a:rPr>
              <a:t>Tee julkaisuaikataulusta rutiini 🢩 Aloita tuntemalla yleisösi ja suunnittele heille arvokasta sisältöä. </a:t>
            </a:r>
            <a:endParaRPr sz="1400" b="0" i="0" u="none" strike="noStrike" cap="none">
              <a:solidFill>
                <a:srgbClr val="161249"/>
              </a:solidFill>
              <a:latin typeface="Arial"/>
              <a:ea typeface="Arial"/>
              <a:cs typeface="Arial"/>
              <a:sym typeface="Arial"/>
            </a:endParaRPr>
          </a:p>
          <a:p>
            <a:pPr marL="298450" marR="0" lvl="0" indent="-273050" algn="l" rtl="0">
              <a:lnSpc>
                <a:spcPct val="100000"/>
              </a:lnSpc>
              <a:spcBef>
                <a:spcPts val="1400"/>
              </a:spcBef>
              <a:spcAft>
                <a:spcPts val="0"/>
              </a:spcAft>
              <a:buClr>
                <a:srgbClr val="D12477"/>
              </a:buClr>
              <a:buSzPts val="2200"/>
              <a:buFont typeface="Arial"/>
              <a:buChar char="•"/>
            </a:pPr>
            <a:r>
              <a:rPr lang="pl" sz="1400" b="0" i="0" u="none" strike="noStrike" cap="none">
                <a:solidFill>
                  <a:srgbClr val="161249"/>
                </a:solidFill>
                <a:highlight>
                  <a:srgbClr val="FFFFFF"/>
                </a:highlight>
                <a:latin typeface="Arial"/>
                <a:ea typeface="Arial"/>
                <a:cs typeface="Arial"/>
                <a:sym typeface="Arial"/>
              </a:rPr>
              <a:t>Kehota lukijoita jättämään </a:t>
            </a:r>
            <a:r>
              <a:rPr lang="pl" sz="1400" b="0" i="0" u="none" strike="noStrike" cap="none">
                <a:solidFill>
                  <a:srgbClr val="161249"/>
                </a:solidFill>
                <a:latin typeface="Arial"/>
                <a:ea typeface="Arial"/>
                <a:cs typeface="Arial"/>
                <a:sym typeface="Arial"/>
              </a:rPr>
              <a:t>kommentti🢩 </a:t>
            </a:r>
            <a:r>
              <a:rPr lang="pl" sz="1400" b="0" i="0" u="none" strike="noStrike" cap="none">
                <a:solidFill>
                  <a:srgbClr val="161249"/>
                </a:solidFill>
                <a:highlight>
                  <a:srgbClr val="FFFFFF"/>
                </a:highlight>
                <a:latin typeface="Arial"/>
                <a:ea typeface="Arial"/>
                <a:cs typeface="Arial"/>
                <a:sym typeface="Arial"/>
              </a:rPr>
              <a:t>Vastaa sitten ja näin näytät heille, että olet sitoutunut.</a:t>
            </a:r>
            <a:endParaRPr sz="1400" b="0" i="0" u="none" strike="noStrike" cap="none">
              <a:solidFill>
                <a:srgbClr val="161249"/>
              </a:solidFill>
              <a:highlight>
                <a:srgbClr val="FFFFFF"/>
              </a:highlight>
              <a:latin typeface="Arial"/>
              <a:ea typeface="Arial"/>
              <a:cs typeface="Arial"/>
              <a:sym typeface="Arial"/>
            </a:endParaRPr>
          </a:p>
          <a:p>
            <a:pPr marL="298450" marR="0" lvl="0" indent="-273050" algn="l" rtl="0">
              <a:lnSpc>
                <a:spcPct val="100000"/>
              </a:lnSpc>
              <a:spcBef>
                <a:spcPts val="1400"/>
              </a:spcBef>
              <a:spcAft>
                <a:spcPts val="0"/>
              </a:spcAft>
              <a:buClr>
                <a:srgbClr val="D12477"/>
              </a:buClr>
              <a:buSzPts val="2200"/>
              <a:buFont typeface="Arial"/>
              <a:buChar char="•"/>
            </a:pPr>
            <a:r>
              <a:rPr lang="pl" sz="1400" b="0" i="0" u="none" strike="noStrike" cap="none">
                <a:solidFill>
                  <a:srgbClr val="161249"/>
                </a:solidFill>
                <a:highlight>
                  <a:srgbClr val="FFFFFF"/>
                </a:highlight>
                <a:latin typeface="Arial"/>
                <a:ea typeface="Arial"/>
                <a:cs typeface="Arial"/>
                <a:sym typeface="Arial"/>
              </a:rPr>
              <a:t>Tee yhteistyötä ja kirjoita vieraskirjoituksia </a:t>
            </a:r>
            <a:r>
              <a:rPr lang="pl" sz="1400" b="0" i="0" u="none" strike="noStrike" cap="none">
                <a:solidFill>
                  <a:srgbClr val="161249"/>
                </a:solidFill>
                <a:latin typeface="Arial"/>
                <a:ea typeface="Arial"/>
                <a:cs typeface="Arial"/>
                <a:sym typeface="Arial"/>
              </a:rPr>
              <a:t>🢩 </a:t>
            </a:r>
            <a:r>
              <a:rPr lang="pl" sz="1400" b="0" i="0" u="none" strike="noStrike" cap="none">
                <a:solidFill>
                  <a:srgbClr val="161249"/>
                </a:solidFill>
                <a:highlight>
                  <a:srgbClr val="FFFFFF"/>
                </a:highlight>
                <a:latin typeface="Arial"/>
                <a:ea typeface="Arial"/>
                <a:cs typeface="Arial"/>
                <a:sym typeface="Arial"/>
              </a:rPr>
              <a:t>Kun muut kirjoittavat blogiisi, lisäät sisältöä, jota sinun ei olisi tarvinnut kirjoittaa itse. Bonuksena nämä kirjoittajat jakavat myös verkostojensa kanssa</a:t>
            </a:r>
            <a:endParaRPr sz="1400" b="0" i="0" u="none" strike="noStrike" cap="none">
              <a:solidFill>
                <a:srgbClr val="161249"/>
              </a:solidFill>
              <a:highlight>
                <a:srgbClr val="FFFFFF"/>
              </a:highlight>
              <a:latin typeface="Arial"/>
              <a:ea typeface="Arial"/>
              <a:cs typeface="Arial"/>
              <a:sym typeface="Arial"/>
            </a:endParaRPr>
          </a:p>
          <a:p>
            <a:pPr marL="387350" marR="0" lvl="0" indent="-133350" algn="l" rtl="0">
              <a:lnSpc>
                <a:spcPct val="100000"/>
              </a:lnSpc>
              <a:spcBef>
                <a:spcPts val="1400"/>
              </a:spcBef>
              <a:spcAft>
                <a:spcPts val="0"/>
              </a:spcAft>
              <a:buClr>
                <a:srgbClr val="D12477"/>
              </a:buClr>
              <a:buSzPts val="2400"/>
              <a:buFont typeface="Arial"/>
              <a:buNone/>
            </a:pPr>
            <a:endParaRPr sz="1400" b="0" i="0" u="none" strike="noStrike" cap="none">
              <a:solidFill>
                <a:srgbClr val="161249"/>
              </a:solidFill>
              <a:highlight>
                <a:srgbClr val="FFFFFF"/>
              </a:highlight>
              <a:latin typeface="Arial"/>
              <a:ea typeface="Arial"/>
              <a:cs typeface="Arial"/>
              <a:sym typeface="Arial"/>
            </a:endParaRPr>
          </a:p>
          <a:p>
            <a:pPr marL="387350" marR="0" lvl="0" indent="-133350" algn="l" rtl="0">
              <a:lnSpc>
                <a:spcPct val="100000"/>
              </a:lnSpc>
              <a:spcBef>
                <a:spcPts val="1400"/>
              </a:spcBef>
              <a:spcAft>
                <a:spcPts val="0"/>
              </a:spcAft>
              <a:buClr>
                <a:srgbClr val="D12477"/>
              </a:buClr>
              <a:buSzPts val="2400"/>
              <a:buFont typeface="Arial"/>
              <a:buNone/>
            </a:pPr>
            <a:endParaRPr sz="1400" b="0" i="0" u="none" strike="noStrike" cap="none">
              <a:solidFill>
                <a:srgbClr val="161249"/>
              </a:solidFill>
              <a:latin typeface="Arial"/>
              <a:ea typeface="Arial"/>
              <a:cs typeface="Arial"/>
              <a:sym typeface="Arial"/>
            </a:endParaRPr>
          </a:p>
        </p:txBody>
      </p:sp>
      <p:sp>
        <p:nvSpPr>
          <p:cNvPr id="438" name="Google Shape;438;p28"/>
          <p:cNvSpPr txBox="1"/>
          <p:nvPr/>
        </p:nvSpPr>
        <p:spPr>
          <a:xfrm>
            <a:off x="1061610" y="119268"/>
            <a:ext cx="7047600" cy="330900"/>
          </a:xfrm>
          <a:prstGeom prst="rect">
            <a:avLst/>
          </a:prstGeom>
          <a:noFill/>
          <a:ln>
            <a:noFill/>
          </a:ln>
        </p:spPr>
        <p:txBody>
          <a:bodyPr spcFirstLastPara="1" wrap="square" lIns="68575" tIns="34275" rIns="68575" bIns="34275" anchor="t" anchorCtr="0">
            <a:spAutoFit/>
          </a:bodyPr>
          <a:lstStyle/>
          <a:p>
            <a:pPr marL="0" marR="0" lvl="0" indent="0" algn="ctr" rtl="0">
              <a:lnSpc>
                <a:spcPct val="100000"/>
              </a:lnSpc>
              <a:spcBef>
                <a:spcPts val="0"/>
              </a:spcBef>
              <a:spcAft>
                <a:spcPts val="0"/>
              </a:spcAft>
              <a:buClr>
                <a:srgbClr val="000000"/>
              </a:buClr>
              <a:buSzPts val="1700"/>
              <a:buFont typeface="Arial"/>
              <a:buNone/>
            </a:pPr>
            <a:r>
              <a:rPr lang="pl" sz="1700" b="1" i="0" u="none" strike="noStrike" cap="none">
                <a:solidFill>
                  <a:schemeClr val="lt1"/>
                </a:solidFill>
                <a:latin typeface="Calibri"/>
                <a:ea typeface="Calibri"/>
                <a:cs typeface="Calibri"/>
                <a:sym typeface="Calibri"/>
              </a:rPr>
              <a:t>blogi</a:t>
            </a:r>
            <a:endParaRPr sz="1100" b="0" i="0" u="none" strike="noStrike" cap="none">
              <a:solidFill>
                <a:srgbClr val="000000"/>
              </a:solidFill>
              <a:latin typeface="Arial"/>
              <a:ea typeface="Arial"/>
              <a:cs typeface="Arial"/>
              <a:sym typeface="Arial"/>
            </a:endParaRPr>
          </a:p>
        </p:txBody>
      </p:sp>
      <p:sp>
        <p:nvSpPr>
          <p:cNvPr id="439" name="Google Shape;439;p28"/>
          <p:cNvSpPr txBox="1"/>
          <p:nvPr/>
        </p:nvSpPr>
        <p:spPr>
          <a:xfrm>
            <a:off x="455281" y="154094"/>
            <a:ext cx="8468097" cy="500107"/>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pl" sz="2800" b="1" i="0" u="none" strike="noStrike" cap="none">
                <a:solidFill>
                  <a:srgbClr val="161249"/>
                </a:solidFill>
                <a:highlight>
                  <a:srgbClr val="FFFFFF"/>
                </a:highlight>
                <a:latin typeface="Arial"/>
                <a:ea typeface="Arial"/>
                <a:cs typeface="Arial"/>
                <a:sym typeface="Arial"/>
              </a:rPr>
              <a:t>Miten saada liikennettä ja promota </a:t>
            </a:r>
            <a:r>
              <a:rPr lang="pl" sz="2800" b="1" i="0" u="none" strike="noStrike" cap="none">
                <a:solidFill>
                  <a:srgbClr val="161249"/>
                </a:solidFill>
                <a:latin typeface="Arial"/>
                <a:ea typeface="Arial"/>
                <a:cs typeface="Arial"/>
                <a:sym typeface="Arial"/>
              </a:rPr>
              <a:t>blogiasi </a:t>
            </a:r>
            <a:endParaRPr sz="2800" b="1" i="0" u="none" strike="noStrike" cap="none">
              <a:solidFill>
                <a:srgbClr val="161249"/>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sp>
        <p:nvSpPr>
          <p:cNvPr id="444" name="Google Shape;444;p35"/>
          <p:cNvSpPr txBox="1"/>
          <p:nvPr/>
        </p:nvSpPr>
        <p:spPr>
          <a:xfrm>
            <a:off x="1061610" y="119268"/>
            <a:ext cx="7047600" cy="330900"/>
          </a:xfrm>
          <a:prstGeom prst="rect">
            <a:avLst/>
          </a:prstGeom>
          <a:noFill/>
          <a:ln>
            <a:noFill/>
          </a:ln>
        </p:spPr>
        <p:txBody>
          <a:bodyPr spcFirstLastPara="1" wrap="square" lIns="68575" tIns="34275" rIns="68575" bIns="34275" anchor="t" anchorCtr="0">
            <a:spAutoFit/>
          </a:bodyPr>
          <a:lstStyle/>
          <a:p>
            <a:pPr marL="0" marR="0" lvl="0" indent="0" algn="ctr" rtl="0">
              <a:lnSpc>
                <a:spcPct val="100000"/>
              </a:lnSpc>
              <a:spcBef>
                <a:spcPts val="0"/>
              </a:spcBef>
              <a:spcAft>
                <a:spcPts val="0"/>
              </a:spcAft>
              <a:buClr>
                <a:srgbClr val="000000"/>
              </a:buClr>
              <a:buSzPts val="1700"/>
              <a:buFont typeface="Arial"/>
              <a:buNone/>
            </a:pPr>
            <a:r>
              <a:rPr lang="pl" sz="1700" b="1" i="0" u="none" strike="noStrike" cap="none">
                <a:solidFill>
                  <a:schemeClr val="lt1"/>
                </a:solidFill>
                <a:latin typeface="Calibri"/>
                <a:ea typeface="Calibri"/>
                <a:cs typeface="Calibri"/>
                <a:sym typeface="Calibri"/>
              </a:rPr>
              <a:t>blogi</a:t>
            </a:r>
            <a:endParaRPr sz="1100" b="0" i="0" u="none" strike="noStrike" cap="none">
              <a:solidFill>
                <a:srgbClr val="000000"/>
              </a:solidFill>
              <a:latin typeface="Arial"/>
              <a:ea typeface="Arial"/>
              <a:cs typeface="Arial"/>
              <a:sym typeface="Arial"/>
            </a:endParaRPr>
          </a:p>
        </p:txBody>
      </p:sp>
      <p:pic>
        <p:nvPicPr>
          <p:cNvPr id="445" name="Google Shape;445;p35" descr="Resultado de imagem para mÃ©tricas"/>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909121" y="952715"/>
            <a:ext cx="3870568" cy="2612635"/>
          </a:xfrm>
          <a:prstGeom prst="rect">
            <a:avLst/>
          </a:prstGeom>
          <a:noFill/>
          <a:ln>
            <a:noFill/>
          </a:ln>
          <a:effectLst>
            <a:outerShdw blurRad="63500" sx="102000" sy="102000" algn="ctr" rotWithShape="0">
              <a:srgbClr val="000000">
                <a:alpha val="40000"/>
              </a:srgbClr>
            </a:outerShdw>
          </a:effectLst>
        </p:spPr>
      </p:pic>
      <p:sp>
        <p:nvSpPr>
          <p:cNvPr id="446" name="Google Shape;446;p35"/>
          <p:cNvSpPr txBox="1">
            <a:spLocks noGrp="1"/>
          </p:cNvSpPr>
          <p:nvPr>
            <p:ph type="title"/>
          </p:nvPr>
        </p:nvSpPr>
        <p:spPr>
          <a:xfrm>
            <a:off x="731559" y="94262"/>
            <a:ext cx="4067175"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a:t>Mittarit</a:t>
            </a:r>
            <a:br>
              <a:rPr lang="pl"/>
            </a:br>
            <a:endParaRPr/>
          </a:p>
        </p:txBody>
      </p:sp>
      <p:sp>
        <p:nvSpPr>
          <p:cNvPr id="447" name="Google Shape;447;p35"/>
          <p:cNvSpPr txBox="1">
            <a:spLocks noGrp="1"/>
          </p:cNvSpPr>
          <p:nvPr>
            <p:ph type="body" idx="1"/>
          </p:nvPr>
        </p:nvSpPr>
        <p:spPr>
          <a:xfrm>
            <a:off x="731559" y="1381189"/>
            <a:ext cx="5243700" cy="3891300"/>
          </a:xfrm>
          <a:prstGeom prst="rect">
            <a:avLst/>
          </a:prstGeom>
          <a:noFill/>
          <a:ln>
            <a:noFill/>
          </a:ln>
        </p:spPr>
        <p:txBody>
          <a:bodyPr spcFirstLastPara="1" wrap="square" lIns="91425" tIns="45700" rIns="91425" bIns="45700" anchor="t" anchorCtr="0">
            <a:noAutofit/>
          </a:bodyPr>
          <a:lstStyle/>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Kävijät</a:t>
            </a:r>
            <a:endParaRPr sz="1500"/>
          </a:p>
          <a:p>
            <a:pPr marL="254000" marR="0" lvl="0" indent="-209550" algn="l" rtl="0">
              <a:lnSpc>
                <a:spcPct val="100000"/>
              </a:lnSpc>
              <a:spcBef>
                <a:spcPts val="0"/>
              </a:spcBef>
              <a:spcAft>
                <a:spcPts val="0"/>
              </a:spcAft>
              <a:buClr>
                <a:srgbClr val="D12477"/>
              </a:buClr>
              <a:buSzPts val="2100"/>
              <a:buFont typeface="Arial"/>
              <a:buChar char="•"/>
            </a:pPr>
            <a:r>
              <a:rPr lang="pl" sz="1200"/>
              <a:t>Uniikit </a:t>
            </a:r>
            <a:r>
              <a:rPr lang="pl" sz="1200" b="0" i="0" u="none" strike="noStrike" cap="none">
                <a:latin typeface="Arial"/>
                <a:ea typeface="Arial"/>
                <a:cs typeface="Arial"/>
                <a:sym typeface="Arial"/>
              </a:rPr>
              <a:t>kävijät</a:t>
            </a:r>
            <a:endParaRPr sz="500" b="0" i="0" u="none" strike="noStrike" cap="none">
              <a:latin typeface="Arial"/>
              <a:ea typeface="Arial"/>
              <a:cs typeface="Arial"/>
              <a:sym typeface="Arial"/>
            </a:endParaRPr>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Vierailun kesto</a:t>
            </a:r>
            <a:endParaRPr sz="500" b="0" i="0" u="none" strike="noStrike" cap="none">
              <a:latin typeface="Arial"/>
              <a:ea typeface="Arial"/>
              <a:cs typeface="Arial"/>
              <a:sym typeface="Arial"/>
            </a:endParaRPr>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Julkaisutiheys</a:t>
            </a:r>
            <a:endParaRPr sz="500" b="0" i="0" u="none" strike="noStrike" cap="none">
              <a:latin typeface="Arial"/>
              <a:ea typeface="Arial"/>
              <a:cs typeface="Arial"/>
              <a:sym typeface="Arial"/>
            </a:endParaRPr>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Katselujen määrä per postaus</a:t>
            </a:r>
            <a:endParaRPr sz="1500"/>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Katsotut postaukset istuntoa kohden</a:t>
            </a:r>
            <a:endParaRPr sz="500" b="0" i="0" u="none" strike="noStrike" cap="none">
              <a:latin typeface="Arial"/>
              <a:ea typeface="Arial"/>
              <a:cs typeface="Arial"/>
              <a:sym typeface="Arial"/>
            </a:endParaRPr>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Orgaanisen liikenteen osuus kävijöistä</a:t>
            </a:r>
            <a:endParaRPr sz="500" b="0" i="0" u="none" strike="noStrike" cap="none">
              <a:latin typeface="Arial"/>
              <a:ea typeface="Arial"/>
              <a:cs typeface="Arial"/>
              <a:sym typeface="Arial"/>
            </a:endParaRPr>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Bounce rate eli poistumisprosentti </a:t>
            </a:r>
            <a:br>
              <a:rPr lang="pl" sz="1200" b="0" i="0" u="none" strike="noStrike" cap="none">
                <a:latin typeface="Arial"/>
                <a:ea typeface="Arial"/>
                <a:cs typeface="Arial"/>
                <a:sym typeface="Arial"/>
              </a:rPr>
            </a:br>
            <a:r>
              <a:rPr lang="pl" sz="1200" b="0" i="0" u="none" strike="noStrike" cap="none">
                <a:latin typeface="Arial"/>
                <a:ea typeface="Arial"/>
                <a:cs typeface="Arial"/>
                <a:sym typeface="Arial"/>
              </a:rPr>
              <a:t>(yhden sivun istunto sivustollasi)</a:t>
            </a:r>
            <a:endParaRPr sz="500" b="0" i="0" u="none" strike="noStrike" cap="none">
              <a:latin typeface="Arial"/>
              <a:ea typeface="Arial"/>
              <a:cs typeface="Arial"/>
              <a:sym typeface="Arial"/>
            </a:endParaRPr>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Jakaminen sosiaalisissa verkostoissa (sosiaalinen jakaminen)</a:t>
            </a:r>
            <a:endParaRPr sz="500" b="0" i="0" u="none" strike="noStrike" cap="none">
              <a:latin typeface="Arial"/>
              <a:ea typeface="Arial"/>
              <a:cs typeface="Arial"/>
              <a:sym typeface="Arial"/>
            </a:endParaRPr>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Kommentit</a:t>
            </a:r>
            <a:endParaRPr sz="500" b="0" i="0" u="none" strike="noStrike" cap="none">
              <a:latin typeface="Arial"/>
              <a:ea typeface="Arial"/>
              <a:cs typeface="Arial"/>
              <a:sym typeface="Arial"/>
            </a:endParaRPr>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Ulkoiset linkit blogiin</a:t>
            </a:r>
            <a:endParaRPr sz="500" b="0" i="0" u="none" strike="noStrike" cap="none">
              <a:latin typeface="Arial"/>
              <a:ea typeface="Arial"/>
              <a:cs typeface="Arial"/>
              <a:sym typeface="Arial"/>
            </a:endParaRPr>
          </a:p>
          <a:p>
            <a:pPr marL="254000" marR="0" lvl="0" indent="-209550" algn="l" rtl="0">
              <a:lnSpc>
                <a:spcPct val="100000"/>
              </a:lnSpc>
              <a:spcBef>
                <a:spcPts val="0"/>
              </a:spcBef>
              <a:spcAft>
                <a:spcPts val="0"/>
              </a:spcAft>
              <a:buClr>
                <a:srgbClr val="D12477"/>
              </a:buClr>
              <a:buSzPts val="2100"/>
              <a:buFont typeface="Arial"/>
              <a:buChar char="•"/>
            </a:pPr>
            <a:r>
              <a:rPr lang="pl" sz="1200" b="0" i="0" u="none" strike="noStrike" cap="none">
                <a:latin typeface="Arial"/>
                <a:ea typeface="Arial"/>
                <a:cs typeface="Arial"/>
                <a:sym typeface="Arial"/>
              </a:rPr>
              <a:t>ROI </a:t>
            </a:r>
            <a:endParaRPr sz="500" b="0" i="0" u="none" strike="noStrike" cap="none">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36"/>
          <p:cNvSpPr txBox="1">
            <a:spLocks noGrp="1"/>
          </p:cNvSpPr>
          <p:nvPr>
            <p:ph type="title" idx="4294967295"/>
          </p:nvPr>
        </p:nvSpPr>
        <p:spPr>
          <a:xfrm>
            <a:off x="1915823" y="1917175"/>
            <a:ext cx="4503000" cy="573000"/>
          </a:xfrm>
          <a:prstGeom prst="rect">
            <a:avLst/>
          </a:prstGeom>
          <a:noFill/>
          <a:ln>
            <a:noFill/>
          </a:ln>
        </p:spPr>
        <p:txBody>
          <a:bodyPr spcFirstLastPara="1" wrap="square" lIns="91425" tIns="91425" rIns="91425" bIns="91425" anchor="t" anchorCtr="0">
            <a:normAutofit fontScale="90000"/>
          </a:bodyPr>
          <a:lstStyle/>
          <a:p>
            <a:pPr marL="0" lvl="0" indent="0" algn="ctr" rtl="0">
              <a:lnSpc>
                <a:spcPct val="100000"/>
              </a:lnSpc>
              <a:spcBef>
                <a:spcPts val="0"/>
              </a:spcBef>
              <a:spcAft>
                <a:spcPts val="0"/>
              </a:spcAft>
              <a:buClr>
                <a:srgbClr val="161249"/>
              </a:buClr>
              <a:buSzPct val="111111"/>
              <a:buFont typeface="Arial"/>
              <a:buNone/>
            </a:pPr>
            <a:r>
              <a:rPr lang="pl" sz="4900"/>
              <a:t>Tehtävät</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38"/>
          <p:cNvSpPr txBox="1">
            <a:spLocks noGrp="1"/>
          </p:cNvSpPr>
          <p:nvPr>
            <p:ph type="body" idx="1"/>
          </p:nvPr>
        </p:nvSpPr>
        <p:spPr>
          <a:xfrm>
            <a:off x="840583" y="31299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pl" sz="2800"/>
              <a:t>Yksilötehtävä</a:t>
            </a:r>
            <a:endParaRPr/>
          </a:p>
        </p:txBody>
      </p:sp>
      <p:sp>
        <p:nvSpPr>
          <p:cNvPr id="458" name="Google Shape;458;p38"/>
          <p:cNvSpPr txBox="1">
            <a:spLocks noGrp="1"/>
          </p:cNvSpPr>
          <p:nvPr>
            <p:ph type="body" idx="2"/>
          </p:nvPr>
        </p:nvSpPr>
        <p:spPr>
          <a:xfrm>
            <a:off x="840584" y="776156"/>
            <a:ext cx="7135520" cy="373246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D12477"/>
              </a:buClr>
              <a:buSzPts val="1800"/>
              <a:buNone/>
            </a:pPr>
            <a:r>
              <a:rPr lang="pl" sz="1600" b="1">
                <a:solidFill>
                  <a:srgbClr val="D12477"/>
                </a:solidFill>
              </a:rPr>
              <a:t>Tavoite: </a:t>
            </a:r>
            <a:r>
              <a:rPr lang="pl" sz="1400"/>
              <a:t>Ymmärtää ja harjoitella, mistä </a:t>
            </a:r>
            <a:r>
              <a:rPr lang="pl" sz="1400" b="1">
                <a:solidFill>
                  <a:srgbClr val="D12477"/>
                </a:solidFill>
              </a:rPr>
              <a:t>hyvä </a:t>
            </a:r>
            <a:r>
              <a:rPr lang="pl" sz="1400"/>
              <a:t>blogikirjoitus koostuu. Vaikka et kirjoittaisikaan blogipostauksia "aikuisena", vaan antaisit työn kirjoittamisen ammattilaisille, sinun on ostajana hyvä tietää, mitä blogipostaukselta voi odottaa. </a:t>
            </a:r>
            <a:endParaRPr/>
          </a:p>
          <a:p>
            <a:pPr marL="0" lvl="0" indent="0" algn="l" rtl="0">
              <a:lnSpc>
                <a:spcPct val="100000"/>
              </a:lnSpc>
              <a:spcBef>
                <a:spcPts val="1200"/>
              </a:spcBef>
              <a:spcAft>
                <a:spcPts val="0"/>
              </a:spcAft>
              <a:buClr>
                <a:srgbClr val="D12477"/>
              </a:buClr>
              <a:buSzPts val="1800"/>
              <a:buNone/>
            </a:pPr>
            <a:r>
              <a:rPr lang="pl" sz="1600" b="1">
                <a:solidFill>
                  <a:srgbClr val="D12477"/>
                </a:solidFill>
              </a:rPr>
              <a:t>Tehtävä: </a:t>
            </a:r>
            <a:r>
              <a:rPr lang="pl" sz="1400"/>
              <a:t>Kirjoita blogikirjoitus yrityksellesi pitäen mielessäsi edellä kuvatut ohjeet ”Hyvät blogikäytännöt" sekä muut tällä kurssilla opitut asiat. (CTA:n ei tarvitse olla todella klikattavissa). </a:t>
            </a:r>
            <a:endParaRPr/>
          </a:p>
          <a:p>
            <a:pPr marL="0" lvl="0" indent="0" algn="l" rtl="0">
              <a:lnSpc>
                <a:spcPct val="100000"/>
              </a:lnSpc>
              <a:spcBef>
                <a:spcPts val="1200"/>
              </a:spcBef>
              <a:spcAft>
                <a:spcPts val="0"/>
              </a:spcAft>
              <a:buClr>
                <a:schemeClr val="lt1"/>
              </a:buClr>
              <a:buSzPts val="1800"/>
              <a:buNone/>
            </a:pPr>
            <a:r>
              <a:rPr lang="pl" sz="1400"/>
              <a:t>Valitse yritys, jolle haluat kirjoittaa blogipostauksen. Kerro erillisessä dokumentissa:</a:t>
            </a:r>
            <a:endParaRPr/>
          </a:p>
          <a:p>
            <a:pPr marL="0" lvl="0" indent="0" algn="l" rtl="0">
              <a:lnSpc>
                <a:spcPct val="100000"/>
              </a:lnSpc>
              <a:spcBef>
                <a:spcPts val="1200"/>
              </a:spcBef>
              <a:spcAft>
                <a:spcPts val="0"/>
              </a:spcAft>
              <a:buClr>
                <a:schemeClr val="lt1"/>
              </a:buClr>
              <a:buSzPts val="1800"/>
              <a:buNone/>
            </a:pPr>
            <a:r>
              <a:rPr lang="pl" sz="1400"/>
              <a:t>Ostajapersoona, jolle blogipostaus on suunnattu. Muista kattava ostajapersoonan kuvaus. </a:t>
            </a:r>
            <a:endParaRPr/>
          </a:p>
          <a:p>
            <a:pPr marL="0" lvl="0" indent="0" algn="l" rtl="0">
              <a:lnSpc>
                <a:spcPct val="100000"/>
              </a:lnSpc>
              <a:spcBef>
                <a:spcPts val="1200"/>
              </a:spcBef>
              <a:spcAft>
                <a:spcPts val="0"/>
              </a:spcAft>
              <a:buClr>
                <a:schemeClr val="dk1"/>
              </a:buClr>
              <a:buSzPts val="1100"/>
              <a:buFont typeface="Arial"/>
              <a:buNone/>
            </a:pPr>
            <a:r>
              <a:rPr lang="pl" sz="1400"/>
              <a:t>Mitä tavoitteita asetat blogikirjoituksellesi: a) mikä kipupiste ja millä tavoin blogikirjoituksen pitäisi auttaa b) mihin konversioon tähtäät; c) mikä/mitkä ovat KPI:si d) mitä SEO-toimia olet ottanut huomioon tekstissäsi Huom! Dokumentin ei tarvitse olla essee, vaan pikemminkin bullet point -tyyppinen dokumentti, jossa asiat luetellaan ytimekkäästi.</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62"/>
        <p:cNvGrpSpPr/>
        <p:nvPr/>
      </p:nvGrpSpPr>
      <p:grpSpPr>
        <a:xfrm>
          <a:off x="0" y="0"/>
          <a:ext cx="0" cy="0"/>
          <a:chOff x="0" y="0"/>
          <a:chExt cx="0" cy="0"/>
        </a:xfrm>
      </p:grpSpPr>
      <p:sp>
        <p:nvSpPr>
          <p:cNvPr id="463" name="Google Shape;463;p39"/>
          <p:cNvSpPr txBox="1">
            <a:spLocks noGrp="1"/>
          </p:cNvSpPr>
          <p:nvPr>
            <p:ph type="title" idx="4294967295"/>
          </p:nvPr>
        </p:nvSpPr>
        <p:spPr>
          <a:xfrm>
            <a:off x="311150" y="209110"/>
            <a:ext cx="8521700" cy="573088"/>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pl"/>
              <a:t>Yksilötehtävä</a:t>
            </a:r>
            <a:endParaRPr/>
          </a:p>
        </p:txBody>
      </p:sp>
      <p:sp>
        <p:nvSpPr>
          <p:cNvPr id="464" name="Google Shape;464;p39"/>
          <p:cNvSpPr txBox="1">
            <a:spLocks noGrp="1"/>
          </p:cNvSpPr>
          <p:nvPr>
            <p:ph type="body" idx="4294967295"/>
          </p:nvPr>
        </p:nvSpPr>
        <p:spPr>
          <a:xfrm>
            <a:off x="311150" y="782198"/>
            <a:ext cx="8521700" cy="378662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1200"/>
              </a:spcAft>
              <a:buClr>
                <a:srgbClr val="D12477"/>
              </a:buClr>
              <a:buSzPts val="1800"/>
              <a:buNone/>
            </a:pPr>
            <a:r>
              <a:rPr lang="pl" sz="1350" b="1">
                <a:solidFill>
                  <a:srgbClr val="D12477"/>
                </a:solidFill>
              </a:rPr>
              <a:t>Hylätty: </a:t>
            </a:r>
            <a:r>
              <a:rPr lang="pl" sz="1350"/>
              <a:t>Myöhäinen paluu. Kirjoitus on liian lyhyt, SEO jätetään huomiotta. Ostajapersoonaa ei kerrota, tekstissä on runsaasti kielioppivirheitä. Osoittautuu, että teksti tai osa siitä on plagioitu. </a:t>
            </a:r>
            <a:br>
              <a:rPr lang="pl" sz="1350"/>
            </a:br>
            <a:br>
              <a:rPr lang="pl" sz="1350"/>
            </a:br>
            <a:r>
              <a:rPr lang="pl" sz="1350" b="1">
                <a:solidFill>
                  <a:srgbClr val="D12477"/>
                </a:solidFill>
              </a:rPr>
              <a:t>Hyväksytty: </a:t>
            </a:r>
            <a:r>
              <a:rPr lang="pl" sz="1350"/>
              <a:t>Kirjoitus on vähintään 300 sanan mittainen, ja sisältö vastaa otsikkoa.  SEO on otettu huomioon ainakin jossain määrin. Tekstiä on rikastettu kuvilla. Ostajapersoonan kuvaus on tyydyttävä, mukaan lukien persoonan kipupiste. Blogikirjoitus auttaa ostajapersoonaa ainakin jossain määrin. Kirjoitus vastaa suurimmaksi osaksi annettuja ohjeita. </a:t>
            </a:r>
            <a:br>
              <a:rPr lang="pl" sz="1350"/>
            </a:br>
            <a:br>
              <a:rPr lang="pl" sz="1350"/>
            </a:br>
            <a:r>
              <a:rPr lang="pl" sz="1350" b="1">
                <a:solidFill>
                  <a:srgbClr val="D12477"/>
                </a:solidFill>
              </a:rPr>
              <a:t>Erinomainen: </a:t>
            </a:r>
            <a:r>
              <a:rPr lang="pl" sz="1350"/>
              <a:t>Teksti on 400-500 sanaa pitkä, se on otsikon mukainen. CTA on selkeä, teksti on miellyttävää luettavaa, blogikirjoitus ottaa huomioon kaikki annetut ohjeet ja auttaa ostajapersoonaa.</a:t>
            </a:r>
            <a:endParaRPr sz="135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g20344af7e89_0_1230"/>
          <p:cNvSpPr txBox="1">
            <a:spLocks noGrp="1"/>
          </p:cNvSpPr>
          <p:nvPr>
            <p:ph type="body" idx="1"/>
          </p:nvPr>
        </p:nvSpPr>
        <p:spPr>
          <a:xfrm>
            <a:off x="840583" y="312995"/>
            <a:ext cx="6614054" cy="76739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pl"/>
              <a:t>Ryhmätehtävä</a:t>
            </a:r>
            <a:endParaRPr/>
          </a:p>
          <a:p>
            <a:pPr marL="0" lvl="0" indent="0" algn="l" rtl="0">
              <a:lnSpc>
                <a:spcPct val="90000"/>
              </a:lnSpc>
              <a:spcBef>
                <a:spcPts val="750"/>
              </a:spcBef>
              <a:spcAft>
                <a:spcPts val="0"/>
              </a:spcAft>
              <a:buClr>
                <a:schemeClr val="lt1"/>
              </a:buClr>
              <a:buSzPts val="2400"/>
              <a:buNone/>
            </a:pPr>
            <a:endParaRPr/>
          </a:p>
        </p:txBody>
      </p:sp>
      <p:sp>
        <p:nvSpPr>
          <p:cNvPr id="470" name="Google Shape;470;g20344af7e89_0_1230"/>
          <p:cNvSpPr txBox="1">
            <a:spLocks noGrp="1"/>
          </p:cNvSpPr>
          <p:nvPr>
            <p:ph type="body" idx="2"/>
          </p:nvPr>
        </p:nvSpPr>
        <p:spPr>
          <a:xfrm>
            <a:off x="525101" y="741725"/>
            <a:ext cx="4670100" cy="39627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250"/>
              <a:buNone/>
            </a:pPr>
            <a:r>
              <a:rPr lang="pl" sz="1150" b="1"/>
              <a:t>Muodostakaa 4-5 hengen ryhmä. </a:t>
            </a:r>
            <a:endParaRPr sz="1400"/>
          </a:p>
          <a:p>
            <a:pPr marL="0" lvl="0" indent="0" algn="l" rtl="0">
              <a:lnSpc>
                <a:spcPct val="100000"/>
              </a:lnSpc>
              <a:spcBef>
                <a:spcPts val="0"/>
              </a:spcBef>
              <a:spcAft>
                <a:spcPts val="0"/>
              </a:spcAft>
              <a:buClr>
                <a:schemeClr val="lt1"/>
              </a:buClr>
              <a:buSzPts val="1250"/>
              <a:buNone/>
            </a:pPr>
            <a:r>
              <a:rPr lang="pl" sz="1150" b="1"/>
              <a:t>Valitkaa yksi tuotemerkki ja tutustukaa niihin.</a:t>
            </a:r>
            <a:endParaRPr sz="1400"/>
          </a:p>
          <a:p>
            <a:pPr marL="0" lvl="0" indent="0" algn="l" rtl="0">
              <a:lnSpc>
                <a:spcPct val="100000"/>
              </a:lnSpc>
              <a:spcBef>
                <a:spcPts val="0"/>
              </a:spcBef>
              <a:spcAft>
                <a:spcPts val="0"/>
              </a:spcAft>
              <a:buClr>
                <a:schemeClr val="lt1"/>
              </a:buClr>
              <a:buSzPts val="1400"/>
              <a:buNone/>
            </a:pPr>
            <a:br>
              <a:rPr lang="pl" sz="1300" b="1"/>
            </a:br>
            <a:r>
              <a:rPr lang="pl" sz="1300" b="1">
                <a:solidFill>
                  <a:srgbClr val="D12477"/>
                </a:solidFill>
              </a:rPr>
              <a:t>Selvittäkää: </a:t>
            </a:r>
            <a:endParaRPr sz="1400"/>
          </a:p>
          <a:p>
            <a:pPr marL="285750" lvl="0" indent="-279400" algn="l" rtl="0">
              <a:lnSpc>
                <a:spcPct val="100000"/>
              </a:lnSpc>
              <a:spcBef>
                <a:spcPts val="0"/>
              </a:spcBef>
              <a:spcAft>
                <a:spcPts val="0"/>
              </a:spcAft>
              <a:buClr>
                <a:srgbClr val="D12477"/>
              </a:buClr>
              <a:buSzPts val="1775"/>
              <a:buFont typeface="Arial"/>
              <a:buChar char="•"/>
            </a:pPr>
            <a:r>
              <a:rPr lang="pl" sz="1150"/>
              <a:t>Mikä on tuotteen kohderyhmä?</a:t>
            </a:r>
            <a:endParaRPr sz="1400"/>
          </a:p>
          <a:p>
            <a:pPr marL="285750" lvl="0" indent="-279400" algn="l" rtl="0">
              <a:lnSpc>
                <a:spcPct val="100000"/>
              </a:lnSpc>
              <a:spcBef>
                <a:spcPts val="0"/>
              </a:spcBef>
              <a:spcAft>
                <a:spcPts val="0"/>
              </a:spcAft>
              <a:buClr>
                <a:srgbClr val="D12477"/>
              </a:buClr>
              <a:buSzPts val="1775"/>
              <a:buFont typeface="Arial"/>
              <a:buChar char="•"/>
            </a:pPr>
            <a:r>
              <a:rPr lang="pl" sz="1150"/>
              <a:t>Kilpailijat?</a:t>
            </a:r>
            <a:endParaRPr sz="1400"/>
          </a:p>
          <a:p>
            <a:pPr marL="285750" lvl="0" indent="-279400" algn="l" rtl="0">
              <a:lnSpc>
                <a:spcPct val="100000"/>
              </a:lnSpc>
              <a:spcBef>
                <a:spcPts val="0"/>
              </a:spcBef>
              <a:spcAft>
                <a:spcPts val="0"/>
              </a:spcAft>
              <a:buClr>
                <a:srgbClr val="D12477"/>
              </a:buClr>
              <a:buSzPts val="1775"/>
              <a:buFont typeface="Arial"/>
              <a:buChar char="•"/>
            </a:pPr>
            <a:r>
              <a:rPr lang="pl" sz="1150"/>
              <a:t>Millaisia avainsanoja tämä kohderyhmä voisi käyttää?</a:t>
            </a:r>
            <a:endParaRPr sz="1400"/>
          </a:p>
          <a:p>
            <a:pPr marL="285750" lvl="0" indent="-279400" algn="l" rtl="0">
              <a:lnSpc>
                <a:spcPct val="100000"/>
              </a:lnSpc>
              <a:spcBef>
                <a:spcPts val="0"/>
              </a:spcBef>
              <a:spcAft>
                <a:spcPts val="0"/>
              </a:spcAft>
              <a:buClr>
                <a:srgbClr val="D12477"/>
              </a:buClr>
              <a:buSzPts val="1775"/>
              <a:buFont typeface="Arial"/>
              <a:buChar char="•"/>
            </a:pPr>
            <a:r>
              <a:rPr lang="pl" sz="1150"/>
              <a:t>Keitä ovat auktoriteetit, vaikuttajat, potentiaaliset kirjoittajat; </a:t>
            </a:r>
            <a:endParaRPr sz="1400"/>
          </a:p>
          <a:p>
            <a:pPr marL="285750" lvl="0" indent="-279400" algn="l" rtl="0">
              <a:lnSpc>
                <a:spcPct val="100000"/>
              </a:lnSpc>
              <a:spcBef>
                <a:spcPts val="0"/>
              </a:spcBef>
              <a:spcAft>
                <a:spcPts val="0"/>
              </a:spcAft>
              <a:buClr>
                <a:srgbClr val="D12477"/>
              </a:buClr>
              <a:buSzPts val="1775"/>
              <a:buFont typeface="Arial"/>
              <a:buChar char="•"/>
            </a:pPr>
            <a:r>
              <a:rPr lang="pl" sz="1150"/>
              <a:t>Millaiset blogikategoriat voisivat sopia tälle ryhmälle?</a:t>
            </a:r>
            <a:endParaRPr sz="1400"/>
          </a:p>
          <a:p>
            <a:pPr marL="285750" lvl="0" indent="-279400" algn="l" rtl="0">
              <a:lnSpc>
                <a:spcPct val="100000"/>
              </a:lnSpc>
              <a:spcBef>
                <a:spcPts val="0"/>
              </a:spcBef>
              <a:spcAft>
                <a:spcPts val="0"/>
              </a:spcAft>
              <a:buClr>
                <a:srgbClr val="D12477"/>
              </a:buClr>
              <a:buSzPts val="1775"/>
              <a:buFont typeface="Arial"/>
              <a:buChar char="•"/>
            </a:pPr>
            <a:r>
              <a:rPr lang="pl" sz="1150"/>
              <a:t>Valmistakaa suunnitelma blogikirjoitusta varten, mukaan lukien: blogikirjoituksen otsikot, luettelo avainsanoista, lähteet, yrittäkää suunnitella sisäiset linkit.</a:t>
            </a:r>
            <a:endParaRPr sz="1400"/>
          </a:p>
          <a:p>
            <a:pPr marL="285750" lvl="0" indent="-279400" algn="l" rtl="0">
              <a:lnSpc>
                <a:spcPct val="100000"/>
              </a:lnSpc>
              <a:spcBef>
                <a:spcPts val="0"/>
              </a:spcBef>
              <a:spcAft>
                <a:spcPts val="0"/>
              </a:spcAft>
              <a:buClr>
                <a:srgbClr val="D12477"/>
              </a:buClr>
              <a:buSzPts val="1775"/>
              <a:buFont typeface="Arial"/>
              <a:buChar char="•"/>
            </a:pPr>
            <a:r>
              <a:rPr lang="pl" sz="1150"/>
              <a:t>Valmistelkaa seuraavan vuosineljänneksen suunnitelma - asettakaa tavoite jokaisen postauksen kohdalla, suunnitelkaa, miten edistätte sitä. </a:t>
            </a:r>
            <a:endParaRPr sz="1400"/>
          </a:p>
          <a:p>
            <a:pPr marL="285750" lvl="0" indent="-279400" algn="l" rtl="0">
              <a:lnSpc>
                <a:spcPct val="100000"/>
              </a:lnSpc>
              <a:spcBef>
                <a:spcPts val="0"/>
              </a:spcBef>
              <a:spcAft>
                <a:spcPts val="0"/>
              </a:spcAft>
              <a:buClr>
                <a:srgbClr val="D12477"/>
              </a:buClr>
              <a:buSzPts val="1775"/>
              <a:buFont typeface="Arial"/>
              <a:buChar char="•"/>
            </a:pPr>
            <a:r>
              <a:rPr lang="pl" sz="1150"/>
              <a:t>Valitkaa mittarit.</a:t>
            </a:r>
            <a:endParaRPr sz="1400"/>
          </a:p>
          <a:p>
            <a:pPr marL="0" lvl="0" indent="0" algn="l" rtl="0">
              <a:lnSpc>
                <a:spcPct val="100000"/>
              </a:lnSpc>
              <a:spcBef>
                <a:spcPts val="0"/>
              </a:spcBef>
              <a:spcAft>
                <a:spcPts val="0"/>
              </a:spcAft>
              <a:buClr>
                <a:schemeClr val="lt1"/>
              </a:buClr>
              <a:buSzPts val="1250"/>
              <a:buNone/>
            </a:pPr>
            <a:endParaRPr sz="1150"/>
          </a:p>
          <a:p>
            <a:pPr marL="0" lvl="0" indent="0" algn="l" rtl="0">
              <a:lnSpc>
                <a:spcPct val="100000"/>
              </a:lnSpc>
              <a:spcBef>
                <a:spcPts val="0"/>
              </a:spcBef>
              <a:spcAft>
                <a:spcPts val="0"/>
              </a:spcAft>
              <a:buClr>
                <a:schemeClr val="lt1"/>
              </a:buClr>
              <a:buSzPts val="1250"/>
              <a:buNone/>
            </a:pPr>
            <a:endParaRPr sz="1150"/>
          </a:p>
        </p:txBody>
      </p:sp>
      <p:sp>
        <p:nvSpPr>
          <p:cNvPr id="471" name="Google Shape;471;g20344af7e89_0_1230"/>
          <p:cNvSpPr txBox="1"/>
          <p:nvPr/>
        </p:nvSpPr>
        <p:spPr>
          <a:xfrm>
            <a:off x="5256425" y="313000"/>
            <a:ext cx="3537600" cy="359326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300"/>
              <a:buFont typeface="Arial"/>
              <a:buNone/>
            </a:pPr>
            <a:r>
              <a:rPr lang="pl" sz="1300" b="1" i="0" u="none" strike="noStrike" cap="none">
                <a:solidFill>
                  <a:schemeClr val="lt1"/>
                </a:solidFill>
                <a:latin typeface="Arial"/>
                <a:ea typeface="Arial"/>
                <a:cs typeface="Arial"/>
                <a:sym typeface="Arial"/>
              </a:rPr>
              <a:t>Laadi .ppt-esitys. Muista mainita lähteet. </a:t>
            </a:r>
            <a:endParaRPr sz="14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50"/>
              <a:buFont typeface="Arial"/>
              <a:buNone/>
            </a:pPr>
            <a:endParaRPr sz="115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300"/>
              <a:buFont typeface="Arial"/>
              <a:buNone/>
            </a:pPr>
            <a:r>
              <a:rPr lang="pl" sz="1300" b="1" i="0" u="none" strike="noStrike" cap="none">
                <a:solidFill>
                  <a:srgbClr val="D12477"/>
                </a:solidFill>
                <a:latin typeface="Arial"/>
                <a:ea typeface="Arial"/>
                <a:cs typeface="Arial"/>
                <a:sym typeface="Arial"/>
              </a:rPr>
              <a:t>Arviointi:</a:t>
            </a:r>
            <a:endParaRPr sz="14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50"/>
              <a:buFont typeface="Arial"/>
              <a:buNone/>
            </a:pPr>
            <a:r>
              <a:rPr lang="pl" sz="1150" b="1" i="0" u="none" strike="noStrike" cap="none">
                <a:solidFill>
                  <a:schemeClr val="lt1"/>
                </a:solidFill>
                <a:latin typeface="Arial"/>
                <a:ea typeface="Arial"/>
                <a:cs typeface="Arial"/>
                <a:sym typeface="Arial"/>
              </a:rPr>
              <a:t>Hylätty:</a:t>
            </a:r>
            <a:br>
              <a:rPr lang="pl" sz="1150" b="0" i="0" u="none" strike="noStrike" cap="none">
                <a:solidFill>
                  <a:schemeClr val="lt1"/>
                </a:solidFill>
                <a:latin typeface="Arial"/>
                <a:ea typeface="Arial"/>
                <a:cs typeface="Arial"/>
                <a:sym typeface="Arial"/>
              </a:rPr>
            </a:br>
            <a:r>
              <a:rPr lang="pl" sz="1150" b="0" i="0" u="none" strike="noStrike" cap="none">
                <a:solidFill>
                  <a:schemeClr val="lt1"/>
                </a:solidFill>
                <a:latin typeface="Arial"/>
                <a:ea typeface="Arial"/>
                <a:cs typeface="Arial"/>
                <a:sym typeface="Arial"/>
              </a:rPr>
              <a:t>Useimmat vaaditut elementit puuttuvat työstä. Lähteiden käyttö on vähäistä. Työ ei osoita ymmärrystä blogikirjoituksen roolista sisältömarkkinoinnista.</a:t>
            </a:r>
            <a:endParaRPr sz="14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50"/>
              <a:buFont typeface="Arial"/>
              <a:buNone/>
            </a:pPr>
            <a:r>
              <a:rPr lang="pl" sz="1150" b="1" i="0" u="none" strike="noStrike" cap="none">
                <a:solidFill>
                  <a:schemeClr val="lt1"/>
                </a:solidFill>
                <a:latin typeface="Arial"/>
                <a:ea typeface="Arial"/>
                <a:cs typeface="Arial"/>
                <a:sym typeface="Arial"/>
              </a:rPr>
              <a:t>Hyväksytty: </a:t>
            </a:r>
            <a:endParaRPr sz="14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50"/>
              <a:buFont typeface="Arial"/>
              <a:buNone/>
            </a:pPr>
            <a:r>
              <a:rPr lang="pl" sz="1150" b="0" i="0" u="none" strike="noStrike" cap="none">
                <a:solidFill>
                  <a:schemeClr val="lt1"/>
                </a:solidFill>
                <a:latin typeface="Arial"/>
                <a:ea typeface="Arial"/>
                <a:cs typeface="Arial"/>
                <a:sym typeface="Arial"/>
              </a:rPr>
              <a:t>Ryhmä on tutkinut blogikirjoituksia, mutta vain pintapuolisesti, ja lähteiden käyttö on vähäistä. Heillä on jonkin verran ymmärrystä blogikirjoitusten käyttömahdollisuuksista markkinoinnissa. </a:t>
            </a:r>
            <a:endParaRPr sz="14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50"/>
              <a:buFont typeface="Arial"/>
              <a:buNone/>
            </a:pPr>
            <a:r>
              <a:rPr lang="pl" sz="1150" b="1" i="0" u="none" strike="noStrike" cap="none">
                <a:solidFill>
                  <a:schemeClr val="lt1"/>
                </a:solidFill>
                <a:latin typeface="Arial"/>
                <a:ea typeface="Arial"/>
                <a:cs typeface="Arial"/>
                <a:sym typeface="Arial"/>
              </a:rPr>
              <a:t>Erinomainen: </a:t>
            </a:r>
            <a:r>
              <a:rPr lang="pl" sz="1150" b="0" i="0" u="none" strike="noStrike" cap="none">
                <a:solidFill>
                  <a:schemeClr val="lt1"/>
                </a:solidFill>
                <a:latin typeface="Arial"/>
                <a:ea typeface="Arial"/>
                <a:cs typeface="Arial"/>
                <a:sym typeface="Arial"/>
              </a:rPr>
              <a:t>	</a:t>
            </a:r>
            <a:endParaRPr sz="14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50"/>
              <a:buFont typeface="Arial"/>
              <a:buNone/>
            </a:pPr>
            <a:r>
              <a:rPr lang="pl" sz="1150" b="0" i="0" u="none" strike="noStrike" cap="none">
                <a:solidFill>
                  <a:schemeClr val="lt1"/>
                </a:solidFill>
                <a:latin typeface="Arial"/>
                <a:ea typeface="Arial"/>
                <a:cs typeface="Arial"/>
                <a:sym typeface="Arial"/>
              </a:rPr>
              <a:t>Ryhmä on tutkinut blogikirjoituksia perusteellisesti eri näkökulmista. Heidän työnsä osoittaa syvällistä ymmärrystä blogikirjoitusten käytön mahdollisuuksista sisältömarkkinoinnissa.</a:t>
            </a:r>
            <a:endParaRPr sz="1400" b="0" i="0" u="none" strike="noStrike" cap="none">
              <a:solidFill>
                <a:schemeClr val="lt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150"/>
              <a:buFont typeface="Arial"/>
              <a:buNone/>
            </a:pPr>
            <a:endParaRPr sz="1150" b="0" i="0" u="none" strike="noStrike" cap="none">
              <a:solidFill>
                <a:schemeClr val="lt1"/>
              </a:solidFill>
              <a:latin typeface="Arial"/>
              <a:ea typeface="Arial"/>
              <a:cs typeface="Aria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40"/>
          <p:cNvSpPr txBox="1">
            <a:spLocks noGrp="1"/>
          </p:cNvSpPr>
          <p:nvPr>
            <p:ph type="ctrTitle" idx="4294967295"/>
          </p:nvPr>
        </p:nvSpPr>
        <p:spPr>
          <a:xfrm>
            <a:off x="311150" y="626843"/>
            <a:ext cx="8521700" cy="2052637"/>
          </a:xfrm>
          <a:prstGeom prst="rect">
            <a:avLst/>
          </a:prstGeom>
          <a:noFill/>
          <a:ln>
            <a:noFill/>
          </a:ln>
        </p:spPr>
        <p:txBody>
          <a:bodyPr spcFirstLastPara="1" wrap="square" lIns="91425" tIns="91425" rIns="91425" bIns="91425" anchor="b" anchorCtr="0">
            <a:normAutofit/>
          </a:bodyPr>
          <a:lstStyle/>
          <a:p>
            <a:pPr marL="0" marR="0" lvl="0" indent="0" algn="ctr" rtl="0">
              <a:lnSpc>
                <a:spcPct val="100000"/>
              </a:lnSpc>
              <a:spcBef>
                <a:spcPts val="0"/>
              </a:spcBef>
              <a:spcAft>
                <a:spcPts val="0"/>
              </a:spcAft>
              <a:buClr>
                <a:schemeClr val="lt1"/>
              </a:buClr>
              <a:buSzPts val="5200"/>
              <a:buFont typeface="Arial"/>
              <a:buNone/>
            </a:pPr>
            <a:r>
              <a:rPr lang="pl" sz="4400" b="1" i="0" u="none" strike="noStrike" cap="none">
                <a:solidFill>
                  <a:schemeClr val="lt1"/>
                </a:solidFill>
                <a:latin typeface="Arial"/>
                <a:ea typeface="Arial"/>
                <a:cs typeface="Arial"/>
                <a:sym typeface="Arial"/>
              </a:rPr>
              <a:t>Pro-vinkkejä ja hyödyllistä luettavaa</a:t>
            </a:r>
            <a:endParaRPr sz="4400" b="1" i="0" u="none" strike="noStrike" cap="none">
              <a:solidFill>
                <a:schemeClr val="lt1"/>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41"/>
          <p:cNvSpPr txBox="1"/>
          <p:nvPr/>
        </p:nvSpPr>
        <p:spPr>
          <a:xfrm>
            <a:off x="377137" y="74958"/>
            <a:ext cx="6986553" cy="561662"/>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2100"/>
              <a:buFont typeface="Arial"/>
              <a:buNone/>
            </a:pPr>
            <a:r>
              <a:rPr lang="pl" sz="3200" b="1" i="0" u="none" strike="noStrike" cap="none">
                <a:solidFill>
                  <a:srgbClr val="D12477"/>
                </a:solidFill>
                <a:latin typeface="Arial"/>
                <a:ea typeface="Arial"/>
                <a:cs typeface="Arial"/>
                <a:sym typeface="Arial"/>
              </a:rPr>
              <a:t>Oppimiseen keskittyvät otsikot</a:t>
            </a:r>
            <a:endParaRPr sz="1600" b="0" i="0" u="none" strike="noStrike" cap="none">
              <a:solidFill>
                <a:srgbClr val="D12477"/>
              </a:solidFill>
              <a:latin typeface="Arial"/>
              <a:ea typeface="Arial"/>
              <a:cs typeface="Arial"/>
              <a:sym typeface="Arial"/>
            </a:endParaRPr>
          </a:p>
        </p:txBody>
      </p:sp>
      <p:sp>
        <p:nvSpPr>
          <p:cNvPr id="483" name="Google Shape;483;p41"/>
          <p:cNvSpPr txBox="1"/>
          <p:nvPr/>
        </p:nvSpPr>
        <p:spPr>
          <a:xfrm>
            <a:off x="377138" y="636620"/>
            <a:ext cx="4516980" cy="4008759"/>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Kaikki mitä sinun tarvitsee tietää _______________</a:t>
            </a:r>
            <a:endParaRPr sz="105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Mitä kaikkien pitäisi tietää __________</a:t>
            </a:r>
            <a:endParaRPr sz="105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__________ askel askeleelta</a:t>
            </a:r>
            <a:endParaRPr sz="105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Maailman __________ askel askeleelta</a:t>
            </a:r>
            <a:endParaRPr sz="105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Mitä sinun ei pitäisi koskaan tehdä (jossain asiassa) __________</a:t>
            </a:r>
            <a:endParaRPr sz="105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None/>
            </a:pPr>
            <a:r>
              <a:rPr lang="pl" sz="1400" b="0" i="0" u="none" strike="noStrike" cap="none">
                <a:solidFill>
                  <a:srgbClr val="161249"/>
                </a:solidFill>
                <a:latin typeface="Arial"/>
                <a:ea typeface="Arial"/>
                <a:cs typeface="Arial"/>
                <a:sym typeface="Arial"/>
              </a:rPr>
              <a:t>__ keskeisiä ideoita täydelliseen_________</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None/>
            </a:pPr>
            <a:r>
              <a:rPr lang="pl" sz="1400" b="0" i="0" u="none" strike="noStrike" cap="none">
                <a:solidFill>
                  <a:srgbClr val="161249"/>
                </a:solidFill>
                <a:latin typeface="Arial"/>
                <a:ea typeface="Arial"/>
                <a:cs typeface="Arial"/>
                <a:sym typeface="Arial"/>
              </a:rPr>
              <a:t> __ säännöt/säännöt (jossain asiassa) _________.</a:t>
            </a:r>
            <a:endParaRPr sz="105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Oppimani opit __________</a:t>
            </a:r>
            <a:endParaRPr sz="105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__ vaiheet __________ luomiseksi (jossain asiassa) __________</a:t>
            </a:r>
            <a:endParaRPr sz="105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___ __________ virheitä, joihin ei pidä sortua.</a:t>
            </a:r>
            <a:endParaRPr sz="1050" b="0" i="0"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Yleisimmät virheet ____________________</a:t>
            </a:r>
            <a:endParaRPr sz="1400" b="0" i="1" u="none" strike="noStrike" cap="none">
              <a:solidFill>
                <a:srgbClr val="161249"/>
              </a:solidFill>
              <a:latin typeface="Arial"/>
              <a:ea typeface="Arial"/>
              <a:cs typeface="Arial"/>
              <a:sym typeface="Arial"/>
            </a:endParaRPr>
          </a:p>
          <a:p>
            <a:pPr marL="0" marR="0" lvl="0" indent="0" algn="l" rtl="0">
              <a:lnSpc>
                <a:spcPct val="100000"/>
              </a:lnSpc>
              <a:spcBef>
                <a:spcPts val="600"/>
              </a:spcBef>
              <a:spcAft>
                <a:spcPts val="0"/>
              </a:spcAft>
              <a:buClr>
                <a:srgbClr val="000000"/>
              </a:buClr>
              <a:buSzPts val="1500"/>
              <a:buFont typeface="Arial"/>
              <a:buNone/>
            </a:pPr>
            <a:r>
              <a:rPr lang="pl" sz="1400" b="0" i="0" u="none" strike="noStrike" cap="none">
                <a:solidFill>
                  <a:srgbClr val="161249"/>
                </a:solidFill>
                <a:latin typeface="Arial"/>
                <a:ea typeface="Arial"/>
                <a:cs typeface="Arial"/>
                <a:sym typeface="Arial"/>
              </a:rPr>
              <a:t>Kuinka aloittaa nollasta ja olla yksi__________</a:t>
            </a:r>
            <a:endParaRPr sz="1400" b="0" i="0" u="none" strike="noStrike" cap="none">
              <a:solidFill>
                <a:srgbClr val="161249"/>
              </a:solidFill>
              <a:latin typeface="Arial"/>
              <a:ea typeface="Arial"/>
              <a:cs typeface="Arial"/>
              <a:sym typeface="Arial"/>
            </a:endParaRPr>
          </a:p>
        </p:txBody>
      </p:sp>
      <p:pic>
        <p:nvPicPr>
          <p:cNvPr id="484" name="Google Shape;484;p41" descr="Resultado de imagem para tÃ­tulo de blog"/>
          <p:cNvPicPr preferRelativeResize="0"/>
          <p:nvPr/>
        </p:nvPicPr>
        <p:blipFill rotWithShape="1">
          <a:blip r:embed="rId3">
            <a:alphaModFix/>
          </a:blip>
          <a:srcRect/>
          <a:stretch/>
        </p:blipFill>
        <p:spPr>
          <a:xfrm>
            <a:off x="4722103" y="1198282"/>
            <a:ext cx="4249882" cy="318741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89"/>
        <p:cNvGrpSpPr/>
        <p:nvPr/>
      </p:nvGrpSpPr>
      <p:grpSpPr>
        <a:xfrm>
          <a:off x="0" y="0"/>
          <a:ext cx="0" cy="0"/>
          <a:chOff x="0" y="0"/>
          <a:chExt cx="0" cy="0"/>
        </a:xfrm>
      </p:grpSpPr>
      <p:sp>
        <p:nvSpPr>
          <p:cNvPr id="490" name="Google Shape;490;p42"/>
          <p:cNvSpPr txBox="1">
            <a:spLocks noGrp="1"/>
          </p:cNvSpPr>
          <p:nvPr>
            <p:ph type="title"/>
          </p:nvPr>
        </p:nvSpPr>
        <p:spPr>
          <a:xfrm>
            <a:off x="628650" y="108400"/>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D12477"/>
              </a:buClr>
              <a:buSzPct val="100000"/>
              <a:buFont typeface="Arial"/>
              <a:buNone/>
            </a:pPr>
            <a:r>
              <a:rPr lang="pl">
                <a:solidFill>
                  <a:srgbClr val="D12477"/>
                </a:solidFill>
              </a:rPr>
              <a:t>Suosioon keskittyvät otsikot</a:t>
            </a:r>
            <a:br>
              <a:rPr lang="pl">
                <a:solidFill>
                  <a:srgbClr val="D12477"/>
                </a:solidFill>
              </a:rPr>
            </a:br>
            <a:endParaRPr>
              <a:solidFill>
                <a:srgbClr val="D12477"/>
              </a:solidFill>
            </a:endParaRPr>
          </a:p>
        </p:txBody>
      </p:sp>
      <p:sp>
        <p:nvSpPr>
          <p:cNvPr id="491" name="Google Shape;491;p42"/>
          <p:cNvSpPr txBox="1">
            <a:spLocks noGrp="1"/>
          </p:cNvSpPr>
          <p:nvPr>
            <p:ph type="body" idx="1"/>
          </p:nvPr>
        </p:nvSpPr>
        <p:spPr>
          <a:xfrm>
            <a:off x="628650" y="793827"/>
            <a:ext cx="7886700" cy="3231614"/>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1600"/>
              <a:buNone/>
            </a:pPr>
            <a:r>
              <a:rPr lang="pl" sz="1600"/>
              <a:t>Parhaat __________ (jostain aiheesta/paikasta/tms.) __________</a:t>
            </a:r>
            <a:endParaRPr/>
          </a:p>
          <a:p>
            <a:pPr marL="0" lvl="0" indent="0" algn="l" rtl="0">
              <a:lnSpc>
                <a:spcPct val="90000"/>
              </a:lnSpc>
              <a:spcBef>
                <a:spcPts val="750"/>
              </a:spcBef>
              <a:spcAft>
                <a:spcPts val="0"/>
              </a:spcAft>
              <a:buClr>
                <a:srgbClr val="161249"/>
              </a:buClr>
              <a:buSzPts val="1600"/>
              <a:buNone/>
            </a:pPr>
            <a:r>
              <a:rPr lang="pl" sz="1600"/>
              <a:t>Suosituin __________</a:t>
            </a:r>
            <a:endParaRPr/>
          </a:p>
          <a:p>
            <a:pPr marL="0" lvl="0" indent="0" algn="l" rtl="0">
              <a:lnSpc>
                <a:spcPct val="90000"/>
              </a:lnSpc>
              <a:spcBef>
                <a:spcPts val="750"/>
              </a:spcBef>
              <a:spcAft>
                <a:spcPts val="0"/>
              </a:spcAft>
              <a:buClr>
                <a:srgbClr val="161249"/>
              </a:buClr>
              <a:buSzPts val="1600"/>
              <a:buNone/>
            </a:pPr>
            <a:r>
              <a:rPr lang="pl" sz="1600"/>
              <a:t>Esimerkkejä __________ __________</a:t>
            </a:r>
            <a:endParaRPr/>
          </a:p>
          <a:p>
            <a:pPr marL="0" lvl="0" indent="0" algn="l" rtl="0">
              <a:lnSpc>
                <a:spcPct val="90000"/>
              </a:lnSpc>
              <a:spcBef>
                <a:spcPts val="750"/>
              </a:spcBef>
              <a:spcAft>
                <a:spcPts val="0"/>
              </a:spcAft>
              <a:buClr>
                <a:srgbClr val="161249"/>
              </a:buClr>
              <a:buSzPts val="1600"/>
              <a:buNone/>
            </a:pPr>
            <a:r>
              <a:rPr lang="pl" sz="1600"/>
              <a:t>Eniten __________ __________</a:t>
            </a:r>
            <a:endParaRPr/>
          </a:p>
          <a:p>
            <a:pPr marL="0" lvl="0" indent="0" algn="l" rtl="0">
              <a:lnSpc>
                <a:spcPct val="90000"/>
              </a:lnSpc>
              <a:spcBef>
                <a:spcPts val="750"/>
              </a:spcBef>
              <a:spcAft>
                <a:spcPts val="0"/>
              </a:spcAft>
              <a:buClr>
                <a:srgbClr val="161249"/>
              </a:buClr>
              <a:buSzPts val="1600"/>
              <a:buNone/>
            </a:pPr>
            <a:r>
              <a:rPr lang="pl" sz="1600"/>
              <a:t>_____ parhaat syyt __________</a:t>
            </a:r>
            <a:endParaRPr/>
          </a:p>
          <a:p>
            <a:pPr marL="0" lvl="0" indent="0" algn="l" rtl="0">
              <a:lnSpc>
                <a:spcPct val="90000"/>
              </a:lnSpc>
              <a:spcBef>
                <a:spcPts val="750"/>
              </a:spcBef>
              <a:spcAft>
                <a:spcPts val="0"/>
              </a:spcAft>
              <a:buClr>
                <a:srgbClr val="161249"/>
              </a:buClr>
              <a:buSzPts val="1600"/>
              <a:buNone/>
            </a:pPr>
            <a:r>
              <a:rPr lang="pl" sz="1600"/>
              <a:t>Täydellinen suunnitelma __________</a:t>
            </a:r>
            <a:endParaRPr/>
          </a:p>
          <a:p>
            <a:pPr marL="0" lvl="0" indent="0" algn="l" rtl="0">
              <a:lnSpc>
                <a:spcPct val="90000"/>
              </a:lnSpc>
              <a:spcBef>
                <a:spcPts val="750"/>
              </a:spcBef>
              <a:spcAft>
                <a:spcPts val="0"/>
              </a:spcAft>
              <a:buClr>
                <a:srgbClr val="161249"/>
              </a:buClr>
              <a:buSzPts val="1600"/>
              <a:buNone/>
            </a:pPr>
            <a:r>
              <a:rPr lang="pl" sz="1600"/>
              <a:t>__________ menestystarinat (jossain aiheessa) __________</a:t>
            </a:r>
            <a:endParaRPr/>
          </a:p>
          <a:p>
            <a:pPr marL="0" lvl="0" indent="0" algn="l" rtl="0">
              <a:lnSpc>
                <a:spcPct val="90000"/>
              </a:lnSpc>
              <a:spcBef>
                <a:spcPts val="750"/>
              </a:spcBef>
              <a:spcAft>
                <a:spcPts val="0"/>
              </a:spcAft>
              <a:buClr>
                <a:srgbClr val="161249"/>
              </a:buClr>
              <a:buSzPts val="1600"/>
              <a:buNone/>
            </a:pPr>
            <a:r>
              <a:rPr lang="pl" sz="1600"/>
              <a:t>Hyödynnä __________</a:t>
            </a:r>
            <a:endParaRPr/>
          </a:p>
          <a:p>
            <a:pPr marL="0" lvl="0" indent="0" algn="l" rtl="0">
              <a:lnSpc>
                <a:spcPct val="90000"/>
              </a:lnSpc>
              <a:spcBef>
                <a:spcPts val="750"/>
              </a:spcBef>
              <a:spcAft>
                <a:spcPts val="0"/>
              </a:spcAft>
              <a:buClr>
                <a:srgbClr val="161249"/>
              </a:buClr>
              <a:buSzPts val="1600"/>
              <a:buNone/>
            </a:pPr>
            <a:r>
              <a:rPr lang="pl" sz="1600"/>
              <a:t>__________ ja __________ suosio</a:t>
            </a:r>
            <a:endParaRPr/>
          </a:p>
          <a:p>
            <a:pPr marL="0" lvl="0" indent="0" algn="l" rtl="0">
              <a:lnSpc>
                <a:spcPct val="90000"/>
              </a:lnSpc>
              <a:spcBef>
                <a:spcPts val="750"/>
              </a:spcBef>
              <a:spcAft>
                <a:spcPts val="0"/>
              </a:spcAft>
              <a:buClr>
                <a:srgbClr val="161249"/>
              </a:buClr>
              <a:buSzPts val="1600"/>
              <a:buNone/>
            </a:pPr>
            <a:r>
              <a:rPr lang="pl" sz="1600"/>
              <a:t>Viraalisin __________</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p4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D12477"/>
              </a:buClr>
              <a:buSzPct val="100000"/>
              <a:buFont typeface="Arial"/>
              <a:buNone/>
            </a:pPr>
            <a:r>
              <a:rPr lang="pl">
                <a:solidFill>
                  <a:srgbClr val="D12477"/>
                </a:solidFill>
              </a:rPr>
              <a:t>Tunnustuskeskeiset otsikot</a:t>
            </a:r>
            <a:br>
              <a:rPr lang="pl">
                <a:solidFill>
                  <a:srgbClr val="D12477"/>
                </a:solidFill>
              </a:rPr>
            </a:br>
            <a:endParaRPr>
              <a:solidFill>
                <a:srgbClr val="D12477"/>
              </a:solidFill>
            </a:endParaRPr>
          </a:p>
        </p:txBody>
      </p:sp>
      <p:sp>
        <p:nvSpPr>
          <p:cNvPr id="498" name="Google Shape;498;p43"/>
          <p:cNvSpPr txBox="1">
            <a:spLocks noGrp="1"/>
          </p:cNvSpPr>
          <p:nvPr>
            <p:ph type="body" idx="1"/>
          </p:nvPr>
        </p:nvSpPr>
        <p:spPr>
          <a:xfrm>
            <a:off x="628650" y="1139876"/>
            <a:ext cx="7886700" cy="2184147"/>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1800"/>
              <a:buNone/>
            </a:pPr>
            <a:r>
              <a:rPr lang="pl" sz="1800"/>
              <a:t>Salaisuuteni __________</a:t>
            </a:r>
            <a:endParaRPr/>
          </a:p>
          <a:p>
            <a:pPr marL="0" lvl="0" indent="0" algn="l" rtl="0">
              <a:lnSpc>
                <a:spcPct val="90000"/>
              </a:lnSpc>
              <a:spcBef>
                <a:spcPts val="750"/>
              </a:spcBef>
              <a:spcAft>
                <a:spcPts val="0"/>
              </a:spcAft>
              <a:buClr>
                <a:srgbClr val="161249"/>
              </a:buClr>
              <a:buSzPts val="1800"/>
              <a:buNone/>
            </a:pPr>
            <a:r>
              <a:rPr lang="pl" sz="1800"/>
              <a:t>Mikä kertoo__________ itsestäsi / brändistäsi / yrityksestäsi?</a:t>
            </a:r>
            <a:endParaRPr/>
          </a:p>
          <a:p>
            <a:pPr marL="0" lvl="0" indent="0" algn="l" rtl="0">
              <a:lnSpc>
                <a:spcPct val="90000"/>
              </a:lnSpc>
              <a:spcBef>
                <a:spcPts val="750"/>
              </a:spcBef>
              <a:spcAft>
                <a:spcPts val="0"/>
              </a:spcAft>
              <a:buClr>
                <a:srgbClr val="161249"/>
              </a:buClr>
              <a:buSzPts val="1800"/>
              <a:buNone/>
            </a:pPr>
            <a:r>
              <a:rPr lang="pl" sz="1800"/>
              <a:t>__________ haluaa todella</a:t>
            </a:r>
            <a:endParaRPr/>
          </a:p>
          <a:p>
            <a:pPr marL="0" lvl="0" indent="0" algn="l" rtl="0">
              <a:lnSpc>
                <a:spcPct val="90000"/>
              </a:lnSpc>
              <a:spcBef>
                <a:spcPts val="750"/>
              </a:spcBef>
              <a:spcAft>
                <a:spcPts val="0"/>
              </a:spcAft>
              <a:buClr>
                <a:srgbClr val="161249"/>
              </a:buClr>
              <a:buSzPts val="1800"/>
              <a:buNone/>
            </a:pPr>
            <a:r>
              <a:rPr lang="pl" sz="1800"/>
              <a:t>Xx mitä kukaan ei kerro __________</a:t>
            </a:r>
            <a:endParaRPr/>
          </a:p>
          <a:p>
            <a:pPr marL="0" lvl="0" indent="0" algn="l" rtl="0">
              <a:lnSpc>
                <a:spcPct val="90000"/>
              </a:lnSpc>
              <a:spcBef>
                <a:spcPts val="750"/>
              </a:spcBef>
              <a:spcAft>
                <a:spcPts val="0"/>
              </a:spcAft>
              <a:buClr>
                <a:srgbClr val="161249"/>
              </a:buClr>
              <a:buSzPts val="1800"/>
              <a:buNone/>
            </a:pPr>
            <a:r>
              <a:rPr lang="pl" sz="1800"/>
              <a:t>Mitä __________ ei koskaan kerrottu.</a:t>
            </a:r>
            <a:endParaRPr/>
          </a:p>
          <a:p>
            <a:pPr marL="0" lvl="0" indent="0" algn="l" rtl="0">
              <a:lnSpc>
                <a:spcPct val="90000"/>
              </a:lnSpc>
              <a:spcBef>
                <a:spcPts val="750"/>
              </a:spcBef>
              <a:spcAft>
                <a:spcPts val="0"/>
              </a:spcAft>
              <a:buClr>
                <a:srgbClr val="161249"/>
              </a:buClr>
              <a:buSzPts val="1800"/>
              <a:buNone/>
            </a:pPr>
            <a:r>
              <a:rPr lang="pl" sz="1800"/>
              <a:t>Minun__________ kokemuksen __________</a:t>
            </a:r>
            <a:r>
              <a:rPr lang="pl" sz="2400"/>
              <a:t> </a:t>
            </a:r>
            <a:r>
              <a:rPr lang="pl" sz="1800"/>
              <a:t>saamiseksi </a:t>
            </a:r>
            <a:endParaRPr sz="180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4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D12477"/>
              </a:buClr>
              <a:buSzPct val="100000"/>
              <a:buFont typeface="Arial"/>
              <a:buNone/>
            </a:pPr>
            <a:r>
              <a:rPr lang="pl">
                <a:solidFill>
                  <a:srgbClr val="D12477"/>
                </a:solidFill>
              </a:rPr>
              <a:t>Ajallisuuteen keskittyvät otsikot</a:t>
            </a:r>
            <a:br>
              <a:rPr lang="pl">
                <a:solidFill>
                  <a:srgbClr val="D12477"/>
                </a:solidFill>
              </a:rPr>
            </a:br>
            <a:endParaRPr>
              <a:solidFill>
                <a:srgbClr val="D12477"/>
              </a:solidFill>
            </a:endParaRPr>
          </a:p>
        </p:txBody>
      </p:sp>
      <p:sp>
        <p:nvSpPr>
          <p:cNvPr id="505" name="Google Shape;505;p44"/>
          <p:cNvSpPr txBox="1">
            <a:spLocks noGrp="1"/>
          </p:cNvSpPr>
          <p:nvPr>
            <p:ph type="body" idx="1"/>
          </p:nvPr>
        </p:nvSpPr>
        <p:spPr>
          <a:xfrm>
            <a:off x="628650" y="1179095"/>
            <a:ext cx="7886700" cy="1749156"/>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1800"/>
              <a:buNone/>
            </a:pPr>
            <a:r>
              <a:rPr lang="pl" sz="1800"/>
              <a:t>__________ tulevaisuus/nykyisyys (jossain asiassa) __________.</a:t>
            </a:r>
            <a:endParaRPr/>
          </a:p>
          <a:p>
            <a:pPr marL="0" lvl="0" indent="0" algn="l" rtl="0">
              <a:lnSpc>
                <a:spcPct val="90000"/>
              </a:lnSpc>
              <a:spcBef>
                <a:spcPts val="750"/>
              </a:spcBef>
              <a:spcAft>
                <a:spcPts val="0"/>
              </a:spcAft>
              <a:buClr>
                <a:srgbClr val="161249"/>
              </a:buClr>
              <a:buSzPts val="1800"/>
              <a:buNone/>
            </a:pPr>
            <a:r>
              <a:rPr lang="pl" sz="1800"/>
              <a:t>____ menestyksen avaimet ajan/rahan saavuttamiseksi __________</a:t>
            </a:r>
            <a:endParaRPr/>
          </a:p>
          <a:p>
            <a:pPr marL="0" lvl="0" indent="0" algn="l" rtl="0">
              <a:lnSpc>
                <a:spcPct val="90000"/>
              </a:lnSpc>
              <a:spcBef>
                <a:spcPts val="750"/>
              </a:spcBef>
              <a:spcAft>
                <a:spcPts val="0"/>
              </a:spcAft>
              <a:buClr>
                <a:srgbClr val="161249"/>
              </a:buClr>
              <a:buSzPts val="1800"/>
              <a:buNone/>
            </a:pPr>
            <a:r>
              <a:rPr lang="pl" sz="1800"/>
              <a:t>Muutu _________ 15 päivässä</a:t>
            </a:r>
            <a:endParaRPr/>
          </a:p>
          <a:p>
            <a:pPr marL="0" lvl="0" indent="0" algn="l" rtl="0">
              <a:lnSpc>
                <a:spcPct val="90000"/>
              </a:lnSpc>
              <a:spcBef>
                <a:spcPts val="750"/>
              </a:spcBef>
              <a:spcAft>
                <a:spcPts val="0"/>
              </a:spcAft>
              <a:buClr>
                <a:srgbClr val="161249"/>
              </a:buClr>
              <a:buSzPts val="1800"/>
              <a:buNone/>
            </a:pPr>
            <a:r>
              <a:rPr lang="pl" sz="1800"/>
              <a:t>Luo__________ minuutti minuutilta</a:t>
            </a:r>
            <a:endParaRPr/>
          </a:p>
          <a:p>
            <a:pPr marL="0" lvl="0" indent="0" algn="l" rtl="0">
              <a:lnSpc>
                <a:spcPct val="90000"/>
              </a:lnSpc>
              <a:spcBef>
                <a:spcPts val="750"/>
              </a:spcBef>
              <a:spcAft>
                <a:spcPts val="0"/>
              </a:spcAft>
              <a:buClr>
                <a:srgbClr val="161249"/>
              </a:buClr>
              <a:buSzPts val="1800"/>
              <a:buNone/>
            </a:pPr>
            <a:endParaRPr sz="180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4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D12477"/>
              </a:buClr>
              <a:buSzPct val="100000"/>
              <a:buFont typeface="Arial"/>
              <a:buNone/>
            </a:pPr>
            <a:r>
              <a:rPr lang="pl">
                <a:solidFill>
                  <a:srgbClr val="D12477"/>
                </a:solidFill>
              </a:rPr>
              <a:t>Tarvekeskeiset otsikot</a:t>
            </a:r>
            <a:br>
              <a:rPr lang="pl">
                <a:solidFill>
                  <a:srgbClr val="D12477"/>
                </a:solidFill>
              </a:rPr>
            </a:br>
            <a:endParaRPr>
              <a:solidFill>
                <a:srgbClr val="D12477"/>
              </a:solidFill>
            </a:endParaRPr>
          </a:p>
        </p:txBody>
      </p:sp>
      <p:sp>
        <p:nvSpPr>
          <p:cNvPr id="512" name="Google Shape;512;p45"/>
          <p:cNvSpPr txBox="1">
            <a:spLocks noGrp="1"/>
          </p:cNvSpPr>
          <p:nvPr>
            <p:ph type="body" idx="1"/>
          </p:nvPr>
        </p:nvSpPr>
        <p:spPr>
          <a:xfrm>
            <a:off x="628650" y="1060674"/>
            <a:ext cx="7886700" cy="2452939"/>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1800"/>
              <a:buNone/>
            </a:pPr>
            <a:r>
              <a:rPr lang="pl" sz="1800"/>
              <a:t>Miten löytää paras__________ (jossain asiassa) __________.</a:t>
            </a:r>
            <a:endParaRPr/>
          </a:p>
          <a:p>
            <a:pPr marL="0" lvl="0" indent="0" algn="l" rtl="0">
              <a:lnSpc>
                <a:spcPct val="90000"/>
              </a:lnSpc>
              <a:spcBef>
                <a:spcPts val="750"/>
              </a:spcBef>
              <a:spcAft>
                <a:spcPts val="0"/>
              </a:spcAft>
              <a:buClr>
                <a:srgbClr val="161249"/>
              </a:buClr>
              <a:buSzPts val="1800"/>
              <a:buNone/>
            </a:pPr>
            <a:r>
              <a:rPr lang="pl" sz="1800"/>
              <a:t>Ikään kuin muuntaa__________ (jossain asiassa) __________.</a:t>
            </a:r>
            <a:endParaRPr/>
          </a:p>
          <a:p>
            <a:pPr marL="0" lvl="0" indent="0" algn="l" rtl="0">
              <a:lnSpc>
                <a:spcPct val="90000"/>
              </a:lnSpc>
              <a:spcBef>
                <a:spcPts val="750"/>
              </a:spcBef>
              <a:spcAft>
                <a:spcPts val="0"/>
              </a:spcAft>
              <a:buClr>
                <a:srgbClr val="161249"/>
              </a:buClr>
              <a:buSzPts val="1800"/>
              <a:buNone/>
            </a:pPr>
            <a:r>
              <a:rPr lang="pl" sz="1800"/>
              <a:t>Miten päästä eroon __________ pelosta</a:t>
            </a:r>
            <a:endParaRPr/>
          </a:p>
          <a:p>
            <a:pPr marL="0" lvl="0" indent="0" algn="l" rtl="0">
              <a:lnSpc>
                <a:spcPct val="90000"/>
              </a:lnSpc>
              <a:spcBef>
                <a:spcPts val="750"/>
              </a:spcBef>
              <a:spcAft>
                <a:spcPts val="0"/>
              </a:spcAft>
              <a:buClr>
                <a:srgbClr val="161249"/>
              </a:buClr>
              <a:buSzPts val="1800"/>
              <a:buNone/>
            </a:pPr>
            <a:r>
              <a:rPr lang="pl" sz="1800"/>
              <a:t>Lisää__________ myyntiäsi__________ avulla</a:t>
            </a:r>
            <a:endParaRPr/>
          </a:p>
          <a:p>
            <a:pPr marL="0" lvl="0" indent="0" algn="l" rtl="0">
              <a:lnSpc>
                <a:spcPct val="90000"/>
              </a:lnSpc>
              <a:spcBef>
                <a:spcPts val="750"/>
              </a:spcBef>
              <a:spcAft>
                <a:spcPts val="0"/>
              </a:spcAft>
              <a:buClr>
                <a:srgbClr val="161249"/>
              </a:buClr>
              <a:buSzPts val="1800"/>
              <a:buNone/>
            </a:pPr>
            <a:r>
              <a:rPr lang="pl" sz="1800"/>
              <a:t>Kuinka vakuuttaa pomosi (jostain asiasta) __________.</a:t>
            </a:r>
            <a:endParaRPr/>
          </a:p>
          <a:p>
            <a:pPr marL="0" lvl="0" indent="0" algn="l" rtl="0">
              <a:lnSpc>
                <a:spcPct val="90000"/>
              </a:lnSpc>
              <a:spcBef>
                <a:spcPts val="750"/>
              </a:spcBef>
              <a:spcAft>
                <a:spcPts val="0"/>
              </a:spcAft>
              <a:buClr>
                <a:srgbClr val="161249"/>
              </a:buClr>
              <a:buSzPts val="1800"/>
              <a:buNone/>
            </a:pPr>
            <a:r>
              <a:rPr lang="pl" sz="1800"/>
              <a:t>Laske, kuinka monta__________ tarvitaan __________ varten.</a:t>
            </a:r>
            <a:endParaRPr/>
          </a:p>
          <a:p>
            <a:pPr marL="0" lvl="0" indent="0" algn="l" rtl="0">
              <a:lnSpc>
                <a:spcPct val="90000"/>
              </a:lnSpc>
              <a:spcBef>
                <a:spcPts val="750"/>
              </a:spcBef>
              <a:spcAft>
                <a:spcPts val="0"/>
              </a:spcAft>
              <a:buClr>
                <a:srgbClr val="161249"/>
              </a:buClr>
              <a:buSzPts val="1800"/>
              <a:buNone/>
            </a:pPr>
            <a:endParaRPr sz="180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4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D12477"/>
              </a:buClr>
              <a:buSzPct val="100000"/>
              <a:buFont typeface="Arial"/>
              <a:buNone/>
            </a:pPr>
            <a:r>
              <a:rPr lang="pl">
                <a:solidFill>
                  <a:srgbClr val="D12477"/>
                </a:solidFill>
              </a:rPr>
              <a:t>Otsikot, joiden keskiössä on vastakohdat</a:t>
            </a:r>
            <a:br>
              <a:rPr lang="pl">
                <a:solidFill>
                  <a:srgbClr val="D12477"/>
                </a:solidFill>
              </a:rPr>
            </a:br>
            <a:endParaRPr>
              <a:solidFill>
                <a:srgbClr val="D12477"/>
              </a:solidFill>
            </a:endParaRPr>
          </a:p>
        </p:txBody>
      </p:sp>
      <p:sp>
        <p:nvSpPr>
          <p:cNvPr id="519" name="Google Shape;519;p46"/>
          <p:cNvSpPr txBox="1">
            <a:spLocks noGrp="1"/>
          </p:cNvSpPr>
          <p:nvPr>
            <p:ph type="body" idx="1"/>
          </p:nvPr>
        </p:nvSpPr>
        <p:spPr>
          <a:xfrm>
            <a:off x="628650" y="1144965"/>
            <a:ext cx="7886700" cy="2322687"/>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1800"/>
              <a:buNone/>
            </a:pPr>
            <a:r>
              <a:rPr lang="pl" sz="1800"/>
              <a:t>Hyödyt ja edut osoitteessa __________</a:t>
            </a:r>
            <a:endParaRPr/>
          </a:p>
          <a:p>
            <a:pPr marL="0" lvl="0" indent="0" algn="l" rtl="0">
              <a:lnSpc>
                <a:spcPct val="90000"/>
              </a:lnSpc>
              <a:spcBef>
                <a:spcPts val="750"/>
              </a:spcBef>
              <a:spcAft>
                <a:spcPts val="0"/>
              </a:spcAft>
              <a:buClr>
                <a:srgbClr val="161249"/>
              </a:buClr>
              <a:buSzPts val="1800"/>
              <a:buNone/>
            </a:pPr>
            <a:r>
              <a:rPr lang="pl" sz="1800"/>
              <a:t>Parhaat ja huonoimmat __________</a:t>
            </a:r>
            <a:endParaRPr/>
          </a:p>
          <a:p>
            <a:pPr marL="0" lvl="0" indent="0" algn="l" rtl="0">
              <a:lnSpc>
                <a:spcPct val="90000"/>
              </a:lnSpc>
              <a:spcBef>
                <a:spcPts val="750"/>
              </a:spcBef>
              <a:spcAft>
                <a:spcPts val="0"/>
              </a:spcAft>
              <a:buClr>
                <a:srgbClr val="161249"/>
              </a:buClr>
              <a:buSzPts val="1800"/>
              <a:buNone/>
            </a:pPr>
            <a:r>
              <a:rPr lang="pl" sz="1800"/>
              <a:t>Valheet ja totuudet (jossain asiassa) __________.</a:t>
            </a:r>
            <a:endParaRPr/>
          </a:p>
          <a:p>
            <a:pPr marL="0" lvl="0" indent="0" algn="l" rtl="0">
              <a:lnSpc>
                <a:spcPct val="90000"/>
              </a:lnSpc>
              <a:spcBef>
                <a:spcPts val="750"/>
              </a:spcBef>
              <a:spcAft>
                <a:spcPts val="0"/>
              </a:spcAft>
              <a:buClr>
                <a:srgbClr val="161249"/>
              </a:buClr>
              <a:buSzPts val="1800"/>
              <a:buNone/>
            </a:pPr>
            <a:r>
              <a:rPr lang="pl" sz="1800"/>
              <a:t>__________ vs. __________[lauseke kohdasta, joka vastustaa molempia käsitteitä]</a:t>
            </a:r>
            <a:endParaRPr/>
          </a:p>
          <a:p>
            <a:pPr marL="0" lvl="0" indent="0" algn="l" rtl="0">
              <a:lnSpc>
                <a:spcPct val="90000"/>
              </a:lnSpc>
              <a:spcBef>
                <a:spcPts val="750"/>
              </a:spcBef>
              <a:spcAft>
                <a:spcPts val="0"/>
              </a:spcAft>
              <a:buClr>
                <a:srgbClr val="161249"/>
              </a:buClr>
              <a:buSzPts val="1800"/>
              <a:buNone/>
            </a:pPr>
            <a:r>
              <a:rPr lang="pl" sz="1800"/>
              <a:t>Päivä ja yö (jossain asiassa) __________</a:t>
            </a:r>
            <a:endParaRPr/>
          </a:p>
          <a:p>
            <a:pPr marL="0" lvl="0" indent="0" algn="l" rtl="0">
              <a:lnSpc>
                <a:spcPct val="90000"/>
              </a:lnSpc>
              <a:spcBef>
                <a:spcPts val="750"/>
              </a:spcBef>
              <a:spcAft>
                <a:spcPts val="0"/>
              </a:spcAft>
              <a:buClr>
                <a:srgbClr val="161249"/>
              </a:buClr>
              <a:buSzPts val="1400"/>
              <a:buNone/>
            </a:pPr>
            <a:endParaRPr sz="140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Google Shape;525;p4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D12477"/>
              </a:buClr>
              <a:buSzPct val="100000"/>
              <a:buFont typeface="Arial"/>
              <a:buNone/>
            </a:pPr>
            <a:r>
              <a:rPr lang="pl">
                <a:solidFill>
                  <a:srgbClr val="D12477"/>
                </a:solidFill>
              </a:rPr>
              <a:t>Oikeuttamiseen keskittyvät otsikot</a:t>
            </a:r>
            <a:br>
              <a:rPr lang="pl">
                <a:solidFill>
                  <a:srgbClr val="D12477"/>
                </a:solidFill>
              </a:rPr>
            </a:br>
            <a:endParaRPr>
              <a:solidFill>
                <a:srgbClr val="D12477"/>
              </a:solidFill>
            </a:endParaRPr>
          </a:p>
        </p:txBody>
      </p:sp>
      <p:sp>
        <p:nvSpPr>
          <p:cNvPr id="526" name="Google Shape;526;p47"/>
          <p:cNvSpPr txBox="1">
            <a:spLocks noGrp="1"/>
          </p:cNvSpPr>
          <p:nvPr>
            <p:ph type="body" idx="1"/>
          </p:nvPr>
        </p:nvSpPr>
        <p:spPr>
          <a:xfrm>
            <a:off x="628650" y="1179095"/>
            <a:ext cx="7886700" cy="1397265"/>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1800"/>
              <a:buNone/>
            </a:pPr>
            <a:r>
              <a:rPr lang="pl" sz="1800"/>
              <a:t>Miksi __________?</a:t>
            </a:r>
            <a:endParaRPr/>
          </a:p>
          <a:p>
            <a:pPr marL="0" lvl="0" indent="0" algn="l" rtl="0">
              <a:lnSpc>
                <a:spcPct val="90000"/>
              </a:lnSpc>
              <a:spcBef>
                <a:spcPts val="750"/>
              </a:spcBef>
              <a:spcAft>
                <a:spcPts val="0"/>
              </a:spcAft>
              <a:buClr>
                <a:srgbClr val="161249"/>
              </a:buClr>
              <a:buSzPts val="1800"/>
              <a:buNone/>
            </a:pPr>
            <a:r>
              <a:rPr lang="pl" sz="1800"/>
              <a:t>Syyt __________</a:t>
            </a:r>
            <a:endParaRPr/>
          </a:p>
          <a:p>
            <a:pPr marL="0" lvl="0" indent="0" algn="l" rtl="0">
              <a:lnSpc>
                <a:spcPct val="90000"/>
              </a:lnSpc>
              <a:spcBef>
                <a:spcPts val="750"/>
              </a:spcBef>
              <a:spcAft>
                <a:spcPts val="0"/>
              </a:spcAft>
              <a:buClr>
                <a:srgbClr val="161249"/>
              </a:buClr>
              <a:buSzPts val="1800"/>
              <a:buNone/>
            </a:pPr>
            <a:r>
              <a:rPr lang="pl" sz="1800"/>
              <a:t>(Jokin superlatiivi) argumentit jostakin__________ johonkin __________</a:t>
            </a:r>
            <a:endParaRPr/>
          </a:p>
          <a:p>
            <a:pPr marL="0" lvl="0" indent="0" algn="l" rtl="0">
              <a:lnSpc>
                <a:spcPct val="90000"/>
              </a:lnSpc>
              <a:spcBef>
                <a:spcPts val="750"/>
              </a:spcBef>
              <a:spcAft>
                <a:spcPts val="0"/>
              </a:spcAft>
              <a:buClr>
                <a:srgbClr val="161249"/>
              </a:buClr>
              <a:buSzPts val="1800"/>
              <a:buNone/>
            </a:pPr>
            <a:endParaRPr sz="180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1"/>
        <p:cNvGrpSpPr/>
        <p:nvPr/>
      </p:nvGrpSpPr>
      <p:grpSpPr>
        <a:xfrm>
          <a:off x="0" y="0"/>
          <a:ext cx="0" cy="0"/>
          <a:chOff x="0" y="0"/>
          <a:chExt cx="0" cy="0"/>
        </a:xfrm>
      </p:grpSpPr>
      <p:sp>
        <p:nvSpPr>
          <p:cNvPr id="532" name="Google Shape;532;p48"/>
          <p:cNvSpPr txBox="1">
            <a:spLocks noGrp="1"/>
          </p:cNvSpPr>
          <p:nvPr>
            <p:ph type="title"/>
          </p:nvPr>
        </p:nvSpPr>
        <p:spPr>
          <a:xfrm>
            <a:off x="628650" y="319112"/>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pl" sz="3200"/>
              <a:t>Blogipostausten tyypit</a:t>
            </a:r>
            <a:br>
              <a:rPr lang="pl" sz="3200"/>
            </a:br>
            <a:endParaRPr sz="3200"/>
          </a:p>
        </p:txBody>
      </p:sp>
      <p:sp>
        <p:nvSpPr>
          <p:cNvPr id="533" name="Google Shape;533;p48"/>
          <p:cNvSpPr txBox="1">
            <a:spLocks noGrp="1"/>
          </p:cNvSpPr>
          <p:nvPr>
            <p:ph type="body" idx="1"/>
          </p:nvPr>
        </p:nvSpPr>
        <p:spPr>
          <a:xfrm>
            <a:off x="628650" y="912621"/>
            <a:ext cx="7999302" cy="3662501"/>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D12477"/>
              </a:buClr>
              <a:buSzPts val="1600"/>
              <a:buNone/>
            </a:pPr>
            <a:r>
              <a:rPr lang="pl" sz="1600" b="1">
                <a:solidFill>
                  <a:srgbClr val="D12477"/>
                </a:solidFill>
              </a:rPr>
              <a:t>Koulutus: </a:t>
            </a:r>
            <a:r>
              <a:rPr lang="pl" sz="1600"/>
              <a:t>päätehtävänä on valistaa kohderyhmää tuotteesta/palvelusta</a:t>
            </a:r>
            <a:endParaRPr sz="1600"/>
          </a:p>
          <a:p>
            <a:pPr marL="0" lvl="0" indent="0" algn="l" rtl="0">
              <a:lnSpc>
                <a:spcPct val="100000"/>
              </a:lnSpc>
              <a:spcBef>
                <a:spcPts val="0"/>
              </a:spcBef>
              <a:spcAft>
                <a:spcPts val="0"/>
              </a:spcAft>
              <a:buClr>
                <a:srgbClr val="D12477"/>
              </a:buClr>
              <a:buSzPts val="1600"/>
              <a:buNone/>
            </a:pPr>
            <a:r>
              <a:rPr lang="pl" sz="1600" b="1">
                <a:solidFill>
                  <a:srgbClr val="D12477"/>
                </a:solidFill>
              </a:rPr>
              <a:t>Epäilyjen perusteella: </a:t>
            </a:r>
            <a:r>
              <a:rPr lang="pl" sz="1600"/>
              <a:t>blogin lukijoiden epäilyt ovat tehokkaita oivalluksia uuden sisällön luomiseksi.</a:t>
            </a:r>
            <a:endParaRPr/>
          </a:p>
          <a:p>
            <a:pPr marL="0" lvl="0" indent="0" algn="l" rtl="0">
              <a:lnSpc>
                <a:spcPct val="100000"/>
              </a:lnSpc>
              <a:spcBef>
                <a:spcPts val="750"/>
              </a:spcBef>
              <a:spcAft>
                <a:spcPts val="0"/>
              </a:spcAft>
              <a:buClr>
                <a:srgbClr val="D12477"/>
              </a:buClr>
              <a:buSzPts val="1600"/>
              <a:buNone/>
            </a:pPr>
            <a:r>
              <a:rPr lang="pl" sz="1600" b="1">
                <a:solidFill>
                  <a:srgbClr val="D12477"/>
                </a:solidFill>
              </a:rPr>
              <a:t>Tutoriaali: </a:t>
            </a:r>
            <a:r>
              <a:rPr lang="pl" sz="1600"/>
              <a:t>ihanteellinen tapa opettaa yleisöllesi tiettyä toimintoa käytännönläheisesti.</a:t>
            </a:r>
            <a:endParaRPr/>
          </a:p>
          <a:p>
            <a:pPr marL="0" lvl="0" indent="0" algn="l" rtl="0">
              <a:lnSpc>
                <a:spcPct val="100000"/>
              </a:lnSpc>
              <a:spcBef>
                <a:spcPts val="750"/>
              </a:spcBef>
              <a:spcAft>
                <a:spcPts val="0"/>
              </a:spcAft>
              <a:buClr>
                <a:srgbClr val="D12477"/>
              </a:buClr>
              <a:buSzPts val="1600"/>
              <a:buNone/>
            </a:pPr>
            <a:r>
              <a:rPr lang="pl" sz="1600" b="1">
                <a:solidFill>
                  <a:srgbClr val="D12477"/>
                </a:solidFill>
              </a:rPr>
              <a:t>Opas: </a:t>
            </a:r>
            <a:r>
              <a:rPr lang="pl" sz="1600"/>
              <a:t>tiettyä aihetta koskeva kattava sisältö; on ominaista, että se on pitkä ja yksityiskohtainen.</a:t>
            </a:r>
            <a:endParaRPr/>
          </a:p>
          <a:p>
            <a:pPr marL="0" lvl="0" indent="0" algn="l" rtl="0">
              <a:lnSpc>
                <a:spcPct val="100000"/>
              </a:lnSpc>
              <a:spcBef>
                <a:spcPts val="750"/>
              </a:spcBef>
              <a:spcAft>
                <a:spcPts val="0"/>
              </a:spcAft>
              <a:buClr>
                <a:srgbClr val="D12477"/>
              </a:buClr>
              <a:buSzPts val="1600"/>
              <a:buNone/>
            </a:pPr>
            <a:r>
              <a:rPr lang="pl" sz="1600" b="1">
                <a:solidFill>
                  <a:srgbClr val="D12477"/>
                </a:solidFill>
              </a:rPr>
              <a:t>Uutiset: </a:t>
            </a:r>
            <a:r>
              <a:rPr lang="pl" sz="1600"/>
              <a:t>markkinoista, joilla blogi on julkaistu</a:t>
            </a:r>
            <a:endParaRPr/>
          </a:p>
          <a:p>
            <a:pPr marL="0" lvl="0" indent="0" algn="l" rtl="0">
              <a:lnSpc>
                <a:spcPct val="100000"/>
              </a:lnSpc>
              <a:spcBef>
                <a:spcPts val="750"/>
              </a:spcBef>
              <a:spcAft>
                <a:spcPts val="0"/>
              </a:spcAft>
              <a:buClr>
                <a:srgbClr val="D12477"/>
              </a:buClr>
              <a:buSzPts val="1600"/>
              <a:buNone/>
            </a:pPr>
            <a:r>
              <a:rPr lang="pl" sz="1600" b="1">
                <a:solidFill>
                  <a:srgbClr val="D12477"/>
                </a:solidFill>
              </a:rPr>
              <a:t>Materiaalin julkaisu: </a:t>
            </a:r>
            <a:r>
              <a:rPr lang="pl" sz="1600"/>
              <a:t>mainosta julkaisemalla tiivistelmä (esimerkiksi e-kirjasta).</a:t>
            </a:r>
            <a:endParaRPr/>
          </a:p>
          <a:p>
            <a:pPr marL="0" lvl="0" indent="0" algn="l" rtl="0">
              <a:lnSpc>
                <a:spcPct val="100000"/>
              </a:lnSpc>
              <a:spcBef>
                <a:spcPts val="750"/>
              </a:spcBef>
              <a:spcAft>
                <a:spcPts val="0"/>
              </a:spcAft>
              <a:buClr>
                <a:srgbClr val="D12477"/>
              </a:buClr>
              <a:buSzPts val="1600"/>
              <a:buNone/>
            </a:pPr>
            <a:r>
              <a:rPr lang="pl" sz="1600" b="1">
                <a:solidFill>
                  <a:srgbClr val="D12477"/>
                </a:solidFill>
              </a:rPr>
              <a:t>Yritykseen liittyvä postaus: </a:t>
            </a:r>
            <a:r>
              <a:rPr lang="pl" sz="1600"/>
              <a:t>Jotain tärkeää yritykseen/brändiin liittyvää (esim. logon päivitys).</a:t>
            </a:r>
            <a:endParaRPr/>
          </a:p>
          <a:p>
            <a:pPr marL="0" lvl="0" indent="0" algn="l" rtl="0">
              <a:lnSpc>
                <a:spcPct val="100000"/>
              </a:lnSpc>
              <a:spcBef>
                <a:spcPts val="750"/>
              </a:spcBef>
              <a:spcAft>
                <a:spcPts val="0"/>
              </a:spcAft>
              <a:buClr>
                <a:srgbClr val="D12477"/>
              </a:buClr>
              <a:buSzPts val="1600"/>
              <a:buNone/>
            </a:pPr>
            <a:r>
              <a:rPr lang="pl" sz="1600" b="1">
                <a:solidFill>
                  <a:srgbClr val="D12477"/>
                </a:solidFill>
              </a:rPr>
              <a:t>Kuratointi: </a:t>
            </a:r>
            <a:r>
              <a:rPr lang="pl" sz="1600"/>
              <a:t>sisällöntuotanto olemassa olevasta sisällöstä (älä unohda mainita tekijöitä).</a:t>
            </a:r>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p49"/>
          <p:cNvSpPr txBox="1">
            <a:spLocks noGrp="1"/>
          </p:cNvSpPr>
          <p:nvPr>
            <p:ph type="title"/>
          </p:nvPr>
        </p:nvSpPr>
        <p:spPr>
          <a:xfrm>
            <a:off x="628650" y="210470"/>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sz="3600"/>
              <a:t>Blogipostausten tyypit</a:t>
            </a:r>
            <a:br>
              <a:rPr lang="pl" sz="3600" b="1" i="0" u="none" strike="noStrike" cap="none">
                <a:latin typeface="Arial"/>
                <a:ea typeface="Arial"/>
                <a:cs typeface="Arial"/>
                <a:sym typeface="Arial"/>
              </a:rPr>
            </a:br>
            <a:endParaRPr/>
          </a:p>
        </p:txBody>
      </p:sp>
      <p:sp>
        <p:nvSpPr>
          <p:cNvPr id="540" name="Google Shape;540;p49"/>
          <p:cNvSpPr txBox="1">
            <a:spLocks noGrp="1"/>
          </p:cNvSpPr>
          <p:nvPr>
            <p:ph type="body" idx="1"/>
          </p:nvPr>
        </p:nvSpPr>
        <p:spPr>
          <a:xfrm>
            <a:off x="628649" y="871691"/>
            <a:ext cx="7963089" cy="3603551"/>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D12477"/>
              </a:buClr>
              <a:buSzPts val="1650"/>
              <a:buNone/>
            </a:pPr>
            <a:r>
              <a:rPr lang="pl" sz="1650" b="1">
                <a:solidFill>
                  <a:srgbClr val="D12477"/>
                </a:solidFill>
              </a:rPr>
              <a:t>Mielipide: </a:t>
            </a:r>
            <a:r>
              <a:rPr lang="pl" sz="1650"/>
              <a:t>subjektiivisempi viesti, jolla on kuitenkin oltava vankat perustelut.</a:t>
            </a:r>
            <a:endParaRPr/>
          </a:p>
          <a:p>
            <a:pPr marL="0" lvl="0" indent="0" algn="l" rtl="0">
              <a:lnSpc>
                <a:spcPct val="100000"/>
              </a:lnSpc>
              <a:spcBef>
                <a:spcPts val="750"/>
              </a:spcBef>
              <a:spcAft>
                <a:spcPts val="0"/>
              </a:spcAft>
              <a:buClr>
                <a:srgbClr val="D12477"/>
              </a:buClr>
              <a:buSzPts val="1650"/>
              <a:buNone/>
            </a:pPr>
            <a:r>
              <a:rPr lang="pl" sz="1650" b="1">
                <a:solidFill>
                  <a:srgbClr val="D12477"/>
                </a:solidFill>
              </a:rPr>
              <a:t>Arvostelu: </a:t>
            </a:r>
            <a:r>
              <a:rPr lang="pl" sz="1650"/>
              <a:t>analyysi, arvostelu tuotteesta, kirjasta, elokuvasta,.....</a:t>
            </a:r>
            <a:endParaRPr/>
          </a:p>
          <a:p>
            <a:pPr marL="0" lvl="0" indent="0" algn="l" rtl="0">
              <a:lnSpc>
                <a:spcPct val="100000"/>
              </a:lnSpc>
              <a:spcBef>
                <a:spcPts val="750"/>
              </a:spcBef>
              <a:spcAft>
                <a:spcPts val="0"/>
              </a:spcAft>
              <a:buClr>
                <a:srgbClr val="D12477"/>
              </a:buClr>
              <a:buSzPts val="1650"/>
              <a:buNone/>
            </a:pPr>
            <a:r>
              <a:rPr lang="pl" sz="1650" b="1">
                <a:solidFill>
                  <a:srgbClr val="D12477"/>
                </a:solidFill>
              </a:rPr>
              <a:t>Kokemus: </a:t>
            </a:r>
            <a:r>
              <a:rPr lang="pl" sz="1650"/>
              <a:t>kuvailu satunnaisesta tai jatkuvasta tapahtumasta.</a:t>
            </a:r>
            <a:endParaRPr/>
          </a:p>
          <a:p>
            <a:pPr marL="0" lvl="0" indent="0" algn="l" rtl="0">
              <a:lnSpc>
                <a:spcPct val="100000"/>
              </a:lnSpc>
              <a:spcBef>
                <a:spcPts val="750"/>
              </a:spcBef>
              <a:spcAft>
                <a:spcPts val="0"/>
              </a:spcAft>
              <a:buClr>
                <a:srgbClr val="D12477"/>
              </a:buClr>
              <a:buSzPts val="1650"/>
              <a:buNone/>
            </a:pPr>
            <a:r>
              <a:rPr lang="pl" sz="1650" b="1">
                <a:solidFill>
                  <a:srgbClr val="D12477"/>
                </a:solidFill>
              </a:rPr>
              <a:t>Tarkistuslista: </a:t>
            </a:r>
            <a:r>
              <a:rPr lang="pl" sz="1650"/>
              <a:t>voi perustua lukijalle esitettyihin kysymyksiin, joiden avulla voidaan selvittää, onko lukija ajatellut/suorittanut tietyn joukon ideoita/tehtäviä.</a:t>
            </a:r>
            <a:endParaRPr/>
          </a:p>
          <a:p>
            <a:pPr marL="0" lvl="0" indent="0" algn="l" rtl="0">
              <a:lnSpc>
                <a:spcPct val="100000"/>
              </a:lnSpc>
              <a:spcBef>
                <a:spcPts val="750"/>
              </a:spcBef>
              <a:spcAft>
                <a:spcPts val="0"/>
              </a:spcAft>
              <a:buClr>
                <a:srgbClr val="D12477"/>
              </a:buClr>
              <a:buSzPts val="1650"/>
              <a:buNone/>
            </a:pPr>
            <a:r>
              <a:rPr lang="pl" sz="1650" b="1">
                <a:solidFill>
                  <a:srgbClr val="D12477"/>
                </a:solidFill>
              </a:rPr>
              <a:t>Video: </a:t>
            </a:r>
            <a:r>
              <a:rPr lang="pl" sz="1650"/>
              <a:t>kuvaus julkaistusta videosta ja sen promoaminen</a:t>
            </a:r>
            <a:endParaRPr/>
          </a:p>
          <a:p>
            <a:pPr marL="0" lvl="0" indent="0" algn="l" rtl="0">
              <a:lnSpc>
                <a:spcPct val="100000"/>
              </a:lnSpc>
              <a:spcBef>
                <a:spcPts val="750"/>
              </a:spcBef>
              <a:spcAft>
                <a:spcPts val="0"/>
              </a:spcAft>
              <a:buClr>
                <a:srgbClr val="D12477"/>
              </a:buClr>
              <a:buSzPts val="1650"/>
              <a:buNone/>
            </a:pPr>
            <a:r>
              <a:rPr lang="pl" sz="1650" b="1">
                <a:solidFill>
                  <a:srgbClr val="D12477"/>
                </a:solidFill>
              </a:rPr>
              <a:t>Podcast: </a:t>
            </a:r>
            <a:r>
              <a:rPr lang="pl" sz="1650"/>
              <a:t>promoaminen ja/tai transkriptio</a:t>
            </a:r>
            <a:endParaRPr/>
          </a:p>
          <a:p>
            <a:pPr marL="0" lvl="0" indent="0" algn="l" rtl="0">
              <a:lnSpc>
                <a:spcPct val="100000"/>
              </a:lnSpc>
              <a:spcBef>
                <a:spcPts val="750"/>
              </a:spcBef>
              <a:spcAft>
                <a:spcPts val="0"/>
              </a:spcAft>
              <a:buClr>
                <a:srgbClr val="D12477"/>
              </a:buClr>
              <a:buSzPts val="1650"/>
              <a:buNone/>
            </a:pPr>
            <a:r>
              <a:rPr lang="pl" sz="1650" b="1">
                <a:solidFill>
                  <a:srgbClr val="D12477"/>
                </a:solidFill>
              </a:rPr>
              <a:t>Kuvagalleria: </a:t>
            </a:r>
            <a:r>
              <a:rPr lang="pl" sz="1650"/>
              <a:t>kuva-albumin esittely (esimerkki: tapahtuman, projektin,... kattavuus).</a:t>
            </a:r>
            <a:endParaRPr/>
          </a:p>
          <a:p>
            <a:pPr marL="0" lvl="0" indent="0" algn="l" rtl="0">
              <a:lnSpc>
                <a:spcPct val="100000"/>
              </a:lnSpc>
              <a:spcBef>
                <a:spcPts val="750"/>
              </a:spcBef>
              <a:spcAft>
                <a:spcPts val="0"/>
              </a:spcAft>
              <a:buClr>
                <a:srgbClr val="D12477"/>
              </a:buClr>
              <a:buSzPts val="1650"/>
              <a:buNone/>
            </a:pPr>
            <a:r>
              <a:rPr lang="pl" sz="1650" b="1">
                <a:solidFill>
                  <a:srgbClr val="D12477"/>
                </a:solidFill>
              </a:rPr>
              <a:t>Haastattelu: </a:t>
            </a:r>
            <a:r>
              <a:rPr lang="pl" sz="1650"/>
              <a:t>alan vaikuttajat ja persoonallisuudet; älä unohda arvostaa haastateltavaa.</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Google Shape;546;p5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pl" sz="3200"/>
              <a:t>Blogipostausten tyypit</a:t>
            </a:r>
            <a:br>
              <a:rPr lang="pl" sz="3200"/>
            </a:br>
            <a:endParaRPr sz="3200"/>
          </a:p>
        </p:txBody>
      </p:sp>
      <p:sp>
        <p:nvSpPr>
          <p:cNvPr id="547" name="Google Shape;547;p50"/>
          <p:cNvSpPr txBox="1">
            <a:spLocks noGrp="1"/>
          </p:cNvSpPr>
          <p:nvPr>
            <p:ph type="body" idx="1"/>
          </p:nvPr>
        </p:nvSpPr>
        <p:spPr>
          <a:xfrm>
            <a:off x="628650" y="964997"/>
            <a:ext cx="7886700" cy="3904618"/>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D12477"/>
              </a:buClr>
              <a:buSzPts val="1800"/>
              <a:buNone/>
            </a:pPr>
            <a:r>
              <a:rPr lang="pl" sz="1800" b="1">
                <a:solidFill>
                  <a:srgbClr val="D12477"/>
                </a:solidFill>
              </a:rPr>
              <a:t>Luettelo: </a:t>
            </a:r>
            <a:r>
              <a:rPr lang="pl" sz="1800"/>
              <a:t>näytä helposti useita kohteita</a:t>
            </a:r>
            <a:endParaRPr/>
          </a:p>
          <a:p>
            <a:pPr marL="0" lvl="0" indent="0" algn="l" rtl="0">
              <a:lnSpc>
                <a:spcPct val="90000"/>
              </a:lnSpc>
              <a:spcBef>
                <a:spcPts val="750"/>
              </a:spcBef>
              <a:spcAft>
                <a:spcPts val="0"/>
              </a:spcAft>
              <a:buClr>
                <a:srgbClr val="D12477"/>
              </a:buClr>
              <a:buSzPts val="1800"/>
              <a:buNone/>
            </a:pPr>
            <a:r>
              <a:rPr lang="pl" sz="1800" b="1">
                <a:solidFill>
                  <a:srgbClr val="D12477"/>
                </a:solidFill>
              </a:rPr>
              <a:t>Haku: </a:t>
            </a:r>
            <a:r>
              <a:rPr lang="pl" sz="1800">
                <a:solidFill>
                  <a:srgbClr val="0C0C0C"/>
                </a:solidFill>
              </a:rPr>
              <a:t>tehtyyn</a:t>
            </a:r>
            <a:r>
              <a:rPr lang="pl" sz="1800" b="1">
                <a:solidFill>
                  <a:srgbClr val="D12477"/>
                </a:solidFill>
              </a:rPr>
              <a:t> </a:t>
            </a:r>
            <a:r>
              <a:rPr lang="pl" sz="1800"/>
              <a:t>tutkimukseen liittyvät tilastot ja tiedot.</a:t>
            </a:r>
            <a:endParaRPr/>
          </a:p>
          <a:p>
            <a:pPr marL="0" lvl="0" indent="0" algn="l" rtl="0">
              <a:lnSpc>
                <a:spcPct val="90000"/>
              </a:lnSpc>
              <a:spcBef>
                <a:spcPts val="750"/>
              </a:spcBef>
              <a:spcAft>
                <a:spcPts val="0"/>
              </a:spcAft>
              <a:buClr>
                <a:srgbClr val="D12477"/>
              </a:buClr>
              <a:buSzPts val="1800"/>
              <a:buNone/>
            </a:pPr>
            <a:r>
              <a:rPr lang="pl" sz="1800" b="1">
                <a:solidFill>
                  <a:srgbClr val="D12477"/>
                </a:solidFill>
              </a:rPr>
              <a:t>Kokemus: </a:t>
            </a:r>
            <a:r>
              <a:rPr lang="pl" sz="1800"/>
              <a:t>satunnaisen tai jatkuvan tapahtuman kuvaus.</a:t>
            </a:r>
            <a:endParaRPr/>
          </a:p>
          <a:p>
            <a:pPr marL="0" lvl="0" indent="0" algn="l" rtl="0">
              <a:lnSpc>
                <a:spcPct val="90000"/>
              </a:lnSpc>
              <a:spcBef>
                <a:spcPts val="750"/>
              </a:spcBef>
              <a:spcAft>
                <a:spcPts val="0"/>
              </a:spcAft>
              <a:buClr>
                <a:srgbClr val="D12477"/>
              </a:buClr>
              <a:buSzPts val="1800"/>
              <a:buNone/>
            </a:pPr>
            <a:r>
              <a:rPr lang="pl" sz="1800" b="1">
                <a:solidFill>
                  <a:srgbClr val="D12477"/>
                </a:solidFill>
              </a:rPr>
              <a:t>Infografiikka: </a:t>
            </a:r>
            <a:r>
              <a:rPr lang="pl" sz="1800"/>
              <a:t>graafinen elementti, jolla yksinkertaistetaan ajatusten ja lukujen esittämistä; </a:t>
            </a:r>
            <a:endParaRPr sz="1800"/>
          </a:p>
          <a:p>
            <a:pPr marL="0" lvl="0" indent="0" algn="l" rtl="0">
              <a:lnSpc>
                <a:spcPct val="90000"/>
              </a:lnSpc>
              <a:spcBef>
                <a:spcPts val="750"/>
              </a:spcBef>
              <a:spcAft>
                <a:spcPts val="0"/>
              </a:spcAft>
              <a:buClr>
                <a:srgbClr val="D12477"/>
              </a:buClr>
              <a:buSzPts val="1800"/>
              <a:buNone/>
            </a:pPr>
            <a:r>
              <a:rPr lang="pl" sz="1800" b="1">
                <a:solidFill>
                  <a:srgbClr val="D12477"/>
                </a:solidFill>
              </a:rPr>
              <a:t>Vuorovaikutteinen sisältö: </a:t>
            </a:r>
            <a:r>
              <a:rPr lang="pl" sz="1800"/>
              <a:t>käytetään pieniä kyselylomakkeita, joiden avulla lukija voi tehdä testin / saada arvion itsestään /saada ratkaisun.</a:t>
            </a:r>
            <a:endParaRPr/>
          </a:p>
          <a:p>
            <a:pPr marL="0" lvl="0" indent="0" algn="l" rtl="0">
              <a:lnSpc>
                <a:spcPct val="90000"/>
              </a:lnSpc>
              <a:spcBef>
                <a:spcPts val="750"/>
              </a:spcBef>
              <a:spcAft>
                <a:spcPts val="0"/>
              </a:spcAft>
              <a:buClr>
                <a:srgbClr val="D12477"/>
              </a:buClr>
              <a:buSzPts val="1800"/>
              <a:buNone/>
            </a:pPr>
            <a:r>
              <a:rPr lang="pl" sz="1800" b="1">
                <a:solidFill>
                  <a:srgbClr val="D12477"/>
                </a:solidFill>
              </a:rPr>
              <a:t>Referenssi, case: </a:t>
            </a:r>
            <a:r>
              <a:rPr lang="pl" sz="1800"/>
              <a:t>tapa osoittaa/todistaa tuotteen/palvelun arvo konkreettisen tilanteen/asiakkaan avulla.</a:t>
            </a:r>
            <a:endParaRPr/>
          </a:p>
          <a:p>
            <a:pPr marL="0" lvl="0" indent="0" algn="l" rtl="0">
              <a:lnSpc>
                <a:spcPct val="90000"/>
              </a:lnSpc>
              <a:spcBef>
                <a:spcPts val="750"/>
              </a:spcBef>
              <a:spcAft>
                <a:spcPts val="0"/>
              </a:spcAft>
              <a:buClr>
                <a:srgbClr val="D12477"/>
              </a:buClr>
              <a:buSzPts val="1800"/>
              <a:buNone/>
            </a:pPr>
            <a:r>
              <a:rPr lang="pl" sz="1800" b="1">
                <a:solidFill>
                  <a:srgbClr val="D12477"/>
                </a:solidFill>
              </a:rPr>
              <a:t>Malli/template/pohja: </a:t>
            </a:r>
            <a:r>
              <a:rPr lang="pl" sz="1800"/>
              <a:t>käyttövalmis esitäytetty pohja, hyvä työkalu lukijalle</a:t>
            </a:r>
            <a:endParaRPr/>
          </a:p>
          <a:p>
            <a:pPr marL="0" lvl="0" indent="0" algn="l" rtl="0">
              <a:lnSpc>
                <a:spcPct val="90000"/>
              </a:lnSpc>
              <a:spcBef>
                <a:spcPts val="750"/>
              </a:spcBef>
              <a:spcAft>
                <a:spcPts val="0"/>
              </a:spcAft>
              <a:buClr>
                <a:srgbClr val="D12477"/>
              </a:buClr>
              <a:buSzPts val="1800"/>
              <a:buNone/>
            </a:pPr>
            <a:r>
              <a:rPr lang="pl" sz="1800" b="1">
                <a:solidFill>
                  <a:srgbClr val="D12477"/>
                </a:solidFill>
              </a:rPr>
              <a:t>Vierailijapostaus: </a:t>
            </a:r>
            <a:r>
              <a:rPr lang="pl" sz="1800"/>
              <a:t>kiinnostavaa ottaa liikekumppanit mukaan</a:t>
            </a:r>
            <a:endParaRPr/>
          </a:p>
          <a:p>
            <a:pPr marL="0" lvl="0" indent="0" algn="l" rtl="0">
              <a:lnSpc>
                <a:spcPct val="90000"/>
              </a:lnSpc>
              <a:spcBef>
                <a:spcPts val="750"/>
              </a:spcBef>
              <a:spcAft>
                <a:spcPts val="0"/>
              </a:spcAft>
              <a:buClr>
                <a:srgbClr val="161249"/>
              </a:buClr>
              <a:buSzPts val="1800"/>
              <a:buNone/>
            </a:pPr>
            <a:endParaRPr sz="180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52"/>
        <p:cNvGrpSpPr/>
        <p:nvPr/>
      </p:nvGrpSpPr>
      <p:grpSpPr>
        <a:xfrm>
          <a:off x="0" y="0"/>
          <a:ext cx="0" cy="0"/>
          <a:chOff x="0" y="0"/>
          <a:chExt cx="0" cy="0"/>
        </a:xfrm>
      </p:grpSpPr>
      <p:sp>
        <p:nvSpPr>
          <p:cNvPr id="553" name="Google Shape;553;p5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pl" sz="3600"/>
              <a:t>Blogipostausten tyypit</a:t>
            </a:r>
            <a:br>
              <a:rPr lang="pl"/>
            </a:br>
            <a:endParaRPr/>
          </a:p>
        </p:txBody>
      </p:sp>
      <p:sp>
        <p:nvSpPr>
          <p:cNvPr id="554" name="Google Shape;554;p51"/>
          <p:cNvSpPr txBox="1">
            <a:spLocks noGrp="1"/>
          </p:cNvSpPr>
          <p:nvPr>
            <p:ph type="body" idx="1"/>
          </p:nvPr>
        </p:nvSpPr>
        <p:spPr>
          <a:xfrm>
            <a:off x="628650" y="926012"/>
            <a:ext cx="7886700" cy="3469627"/>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D12477"/>
              </a:buClr>
              <a:buSzPts val="1600"/>
              <a:buNone/>
            </a:pPr>
            <a:r>
              <a:rPr lang="pl" sz="1600" b="1">
                <a:solidFill>
                  <a:srgbClr val="D12477"/>
                </a:solidFill>
              </a:rPr>
              <a:t>Käännös: </a:t>
            </a:r>
            <a:r>
              <a:rPr lang="pl" sz="1600"/>
              <a:t>toisesta kielestä käännetty viesti, jossa on asianmukainen lupa ja viittaus.</a:t>
            </a:r>
            <a:endParaRPr/>
          </a:p>
          <a:p>
            <a:pPr marL="0" lvl="0" indent="0" algn="l" rtl="0">
              <a:lnSpc>
                <a:spcPct val="90000"/>
              </a:lnSpc>
              <a:spcBef>
                <a:spcPts val="750"/>
              </a:spcBef>
              <a:spcAft>
                <a:spcPts val="0"/>
              </a:spcAft>
              <a:buClr>
                <a:srgbClr val="D12477"/>
              </a:buClr>
              <a:buSzPts val="1600"/>
              <a:buNone/>
            </a:pPr>
            <a:r>
              <a:rPr lang="pl" sz="1600" b="1">
                <a:solidFill>
                  <a:srgbClr val="D12477"/>
                </a:solidFill>
              </a:rPr>
              <a:t>Sanasto: </a:t>
            </a:r>
            <a:r>
              <a:rPr lang="pl" sz="1600"/>
              <a:t>viesti, jossa selitetään, mitkä ovat kyseisen alan yleisimmät termit. Usein hyvin suosittu.</a:t>
            </a:r>
            <a:endParaRPr/>
          </a:p>
          <a:p>
            <a:pPr marL="0" lvl="0" indent="0" algn="l" rtl="0">
              <a:lnSpc>
                <a:spcPct val="90000"/>
              </a:lnSpc>
              <a:spcBef>
                <a:spcPts val="750"/>
              </a:spcBef>
              <a:spcAft>
                <a:spcPts val="0"/>
              </a:spcAft>
              <a:buClr>
                <a:srgbClr val="D12477"/>
              </a:buClr>
              <a:buSzPts val="1600"/>
              <a:buNone/>
            </a:pPr>
            <a:r>
              <a:rPr lang="pl" sz="1600" b="1">
                <a:solidFill>
                  <a:srgbClr val="D12477"/>
                </a:solidFill>
              </a:rPr>
              <a:t>Vertaileva: </a:t>
            </a:r>
            <a:r>
              <a:rPr lang="pl" sz="1600"/>
              <a:t>usein hyödyllistä ratkaista eri tuotteita tai palveluja koskevia kyselyitä.</a:t>
            </a:r>
            <a:endParaRPr/>
          </a:p>
          <a:p>
            <a:pPr marL="0" lvl="0" indent="0" algn="l" rtl="0">
              <a:lnSpc>
                <a:spcPct val="90000"/>
              </a:lnSpc>
              <a:spcBef>
                <a:spcPts val="750"/>
              </a:spcBef>
              <a:spcAft>
                <a:spcPts val="0"/>
              </a:spcAft>
              <a:buClr>
                <a:srgbClr val="D12477"/>
              </a:buClr>
              <a:buSzPts val="1600"/>
              <a:buNone/>
            </a:pPr>
            <a:r>
              <a:rPr lang="pl" sz="1600" b="1">
                <a:solidFill>
                  <a:srgbClr val="D12477"/>
                </a:solidFill>
              </a:rPr>
              <a:t>Asiantuntijan vinkki: </a:t>
            </a:r>
            <a:r>
              <a:rPr lang="pl" sz="1600"/>
              <a:t>postaus, johon on koottu eri asiantuntijoiden vinkkejä tietystä aiheesta.</a:t>
            </a:r>
            <a:endParaRPr/>
          </a:p>
          <a:p>
            <a:pPr marL="0" lvl="0" indent="0" algn="l" rtl="0">
              <a:lnSpc>
                <a:spcPct val="90000"/>
              </a:lnSpc>
              <a:spcBef>
                <a:spcPts val="750"/>
              </a:spcBef>
              <a:spcAft>
                <a:spcPts val="0"/>
              </a:spcAft>
              <a:buClr>
                <a:srgbClr val="D12477"/>
              </a:buClr>
              <a:buSzPts val="1600"/>
              <a:buNone/>
            </a:pPr>
            <a:r>
              <a:rPr lang="pl" sz="1600" b="1">
                <a:solidFill>
                  <a:srgbClr val="D12477"/>
                </a:solidFill>
              </a:rPr>
              <a:t>Ongelma x ratkaisu: </a:t>
            </a:r>
            <a:r>
              <a:rPr lang="pl" sz="1600"/>
              <a:t>postaus virheestä/ongelmasta, joka henkilöllä on taipumus tehdä, ja siitä, mitä tilanteen parantamiseksi voidaan tehdä.</a:t>
            </a:r>
            <a:endParaRPr/>
          </a:p>
          <a:p>
            <a:pPr marL="0" lvl="0" indent="0" algn="l" rtl="0">
              <a:lnSpc>
                <a:spcPct val="90000"/>
              </a:lnSpc>
              <a:spcBef>
                <a:spcPts val="750"/>
              </a:spcBef>
              <a:spcAft>
                <a:spcPts val="0"/>
              </a:spcAft>
              <a:buClr>
                <a:srgbClr val="D12477"/>
              </a:buClr>
              <a:buSzPts val="1600"/>
              <a:buNone/>
            </a:pPr>
            <a:r>
              <a:rPr lang="pl" sz="1600" b="1">
                <a:solidFill>
                  <a:srgbClr val="D12477"/>
                </a:solidFill>
              </a:rPr>
              <a:t>Livelähetys: </a:t>
            </a:r>
            <a:r>
              <a:rPr lang="pl" sz="1600"/>
              <a:t>postaus, jossa on tietoa tapahtuvasta suorasta lähetyksestä ja johon on mahdollisuus lisätä reaaliaikaista tietoa siitä, mitä tapahtuu.</a:t>
            </a:r>
            <a:endParaRPr/>
          </a:p>
          <a:p>
            <a:pPr marL="0" lvl="0" indent="0" algn="l" rtl="0">
              <a:lnSpc>
                <a:spcPct val="90000"/>
              </a:lnSpc>
              <a:spcBef>
                <a:spcPts val="750"/>
              </a:spcBef>
              <a:spcAft>
                <a:spcPts val="0"/>
              </a:spcAft>
              <a:buClr>
                <a:srgbClr val="D12477"/>
              </a:buClr>
              <a:buSzPts val="1600"/>
              <a:buNone/>
            </a:pPr>
            <a:r>
              <a:rPr lang="pl" sz="1600" b="1">
                <a:solidFill>
                  <a:srgbClr val="D12477"/>
                </a:solidFill>
              </a:rPr>
              <a:t>Ajankohtaissisältö: </a:t>
            </a:r>
            <a:r>
              <a:rPr lang="pl" sz="1600"/>
              <a:t>hyödynnä sesongit</a:t>
            </a:r>
            <a:endParaRPr/>
          </a:p>
          <a:p>
            <a:pPr marL="0" lvl="0" indent="0" algn="l" rtl="0">
              <a:lnSpc>
                <a:spcPct val="90000"/>
              </a:lnSpc>
              <a:spcBef>
                <a:spcPts val="750"/>
              </a:spcBef>
              <a:spcAft>
                <a:spcPts val="0"/>
              </a:spcAft>
              <a:buClr>
                <a:srgbClr val="D12477"/>
              </a:buClr>
              <a:buSzPts val="1600"/>
              <a:buNone/>
            </a:pPr>
            <a:r>
              <a:rPr lang="pl" sz="1600" b="1">
                <a:solidFill>
                  <a:srgbClr val="D12477"/>
                </a:solidFill>
              </a:rPr>
              <a:t>Lainaukset: </a:t>
            </a:r>
            <a:r>
              <a:rPr lang="pl" sz="1600"/>
              <a:t>käytä tunnettujen persoonien lauseita aiheen tärkeyden osoittamiseksi.</a:t>
            </a:r>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59" name="Google Shape;559;g279261e37ae_0_1"/>
          <p:cNvSpPr txBox="1">
            <a:spLocks noGrp="1"/>
          </p:cNvSpPr>
          <p:nvPr>
            <p:ph type="title"/>
          </p:nvPr>
        </p:nvSpPr>
        <p:spPr>
          <a:xfrm>
            <a:off x="628650" y="273844"/>
            <a:ext cx="7886700" cy="99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SzPts val="1800"/>
              <a:buNone/>
            </a:pPr>
            <a:r>
              <a:rPr lang="pl"/>
              <a:t>Tärkeä ilmoitus</a:t>
            </a:r>
            <a:endParaRPr/>
          </a:p>
        </p:txBody>
      </p:sp>
      <p:sp>
        <p:nvSpPr>
          <p:cNvPr id="560" name="Google Shape;560;g279261e37ae_0_1"/>
          <p:cNvSpPr txBox="1">
            <a:spLocks noGrp="1"/>
          </p:cNvSpPr>
          <p:nvPr>
            <p:ph type="body" idx="1"/>
          </p:nvPr>
        </p:nvSpPr>
        <p:spPr>
          <a:xfrm>
            <a:off x="628650" y="1369219"/>
            <a:ext cx="7886700" cy="290580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1000"/>
              </a:spcBef>
              <a:spcAft>
                <a:spcPts val="0"/>
              </a:spcAft>
              <a:buClr>
                <a:schemeClr val="dk1"/>
              </a:buClr>
              <a:buSzPct val="47995"/>
              <a:buFont typeface="Arial"/>
              <a:buNone/>
            </a:pPr>
            <a:r>
              <a:rPr lang="pl" sz="2291"/>
              <a:t>DEMS-materiaalin tavoitteena on parantaa digitaalisen markkinoinnin taitoja korkea-asteen koulutuksessa ja ymmärtää organisaatioiden keskeiset tarpeet. Käytettävissäsi on laajat diasarjat luokkatehtävineen ja -tehtävineen sekä yksityiskohtaiset käyttöohjeet opettajalle. </a:t>
            </a:r>
            <a:endParaRPr sz="2291"/>
          </a:p>
          <a:p>
            <a:pPr marL="0" lvl="0" indent="0" algn="l" rtl="0">
              <a:lnSpc>
                <a:spcPct val="90000"/>
              </a:lnSpc>
              <a:spcBef>
                <a:spcPts val="1000"/>
              </a:spcBef>
              <a:spcAft>
                <a:spcPts val="0"/>
              </a:spcAft>
              <a:buClr>
                <a:schemeClr val="dk1"/>
              </a:buClr>
              <a:buSzPct val="47995"/>
              <a:buFont typeface="Arial"/>
              <a:buNone/>
            </a:pPr>
            <a:r>
              <a:rPr lang="pl" sz="2291"/>
              <a:t>Huomautus: Aineisto sisältää internetistä haettua sisältöä ja lukuja, joten siihen voi tulla muutoksia. Lähteet on ilmoitettu oikeudenmukaisen käytön sääntöjen mukaisesti. Kustantajan vastuu rajoittuu alkuperäiseen aineistoon, joka on tallennettu osoitteeseen www.dems.pro.  Kaikki aineisto on tuotettu vapaaseen käyttöön ja Erasmus+:n osarahoittamana.</a:t>
            </a:r>
            <a:endParaRPr sz="2291"/>
          </a:p>
          <a:p>
            <a:pPr marL="0" lvl="0" indent="0" algn="l" rtl="0">
              <a:lnSpc>
                <a:spcPct val="90000"/>
              </a:lnSpc>
              <a:spcBef>
                <a:spcPts val="750"/>
              </a:spcBef>
              <a:spcAft>
                <a:spcPts val="0"/>
              </a:spcAft>
              <a:buSzPct val="108108"/>
              <a:buNone/>
            </a:pP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4173</Words>
  <Application>Microsoft Office PowerPoint</Application>
  <PresentationFormat>On-screen Show (16:9)</PresentationFormat>
  <Paragraphs>504</Paragraphs>
  <Slides>56</Slides>
  <Notes>56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56</vt:i4>
      </vt:variant>
    </vt:vector>
  </HeadingPairs>
  <TitlesOfParts>
    <vt:vector size="63" baseType="lpstr">
      <vt:lpstr>Noto Sans Symbols</vt:lpstr>
      <vt:lpstr>Arial</vt:lpstr>
      <vt:lpstr>Calibri</vt:lpstr>
      <vt:lpstr>PT Sans</vt:lpstr>
      <vt:lpstr>Trebuchet MS</vt:lpstr>
      <vt:lpstr>Roboto</vt:lpstr>
      <vt:lpstr>DEMS NEW</vt:lpstr>
      <vt:lpstr>Sisältömarkkinointi   </vt:lpstr>
      <vt:lpstr>Oppimistavoitteet  </vt:lpstr>
      <vt:lpstr>Aiheet</vt:lpstr>
      <vt:lpstr>PowerPoint Presentation</vt:lpstr>
      <vt:lpstr>Yksi ennen kaikkea - BLOGIN EDUT </vt:lpstr>
      <vt:lpstr>Avainsana asiakaskeskeisyys </vt:lpstr>
      <vt:lpstr>Hyvät blogikäytännöt: 1/4 Ennen kuin aloitat</vt:lpstr>
      <vt:lpstr>Tunne yleisösi! </vt:lpstr>
      <vt:lpstr>Hyvät blogikäytännöt: 2/4 Tarpeeksi sanoja + muu sisällöllön optimointi </vt:lpstr>
      <vt:lpstr>PowerPoint Presentation</vt:lpstr>
      <vt:lpstr>PowerPoint Presentation</vt:lpstr>
      <vt:lpstr>PowerPoint Presentation</vt:lpstr>
      <vt:lpstr>Hyvät blogikäytännöt: 3/4 Toimintakehote</vt:lpstr>
      <vt:lpstr>PowerPoint Presentation</vt:lpstr>
      <vt:lpstr>Hyvät blogikäytännöt: 4/4 Tee siitä lukijaystävällinen (=Google Friendly)</vt:lpstr>
      <vt:lpstr>PowerPoint Presentation</vt:lpstr>
      <vt:lpstr>Kirjoitusmuoto </vt:lpstr>
      <vt:lpstr>Postauksen pituus: vinkkejä  </vt:lpstr>
      <vt:lpstr>PowerPoint Presentation</vt:lpstr>
      <vt:lpstr>Aktivointitehtävä luokassa</vt:lpstr>
      <vt:lpstr>Hyvän otsikon vaatimukset</vt:lpstr>
      <vt:lpstr>Hyvän otsikon vaatimukset </vt:lpstr>
      <vt:lpstr>Hyvän otsikon vaatimukset </vt:lpstr>
      <vt:lpstr>Hyvän otsikon vaatimukset </vt:lpstr>
      <vt:lpstr>Hyvän otsikon vaatimukset </vt:lpstr>
      <vt:lpstr>Hyvän otsikon vaatimukset </vt:lpstr>
      <vt:lpstr>Löydät lisää hyödyllisiä vinkkejä otsikoista diasarjan lopusta. Katso "Ammattilaisten vinkkejä ja hyödyllistä luettavaa".</vt:lpstr>
      <vt:lpstr>Blogin sisältötyypit </vt:lpstr>
      <vt:lpstr>Sisällön luominen AIDA-menetelmän avulla </vt:lpstr>
      <vt:lpstr>Sisällön luominen käyttämällä  AIDA-menetelmää </vt:lpstr>
      <vt:lpstr>PowerPoint Presentation</vt:lpstr>
      <vt:lpstr>Hyödyllisiä työkaluja </vt:lpstr>
      <vt:lpstr>PowerPoint Presentation</vt:lpstr>
      <vt:lpstr>PowerPoint Presentation</vt:lpstr>
      <vt:lpstr>PowerPoint Presentation</vt:lpstr>
      <vt:lpstr>Työkalut </vt:lpstr>
      <vt:lpstr>Rakenna kannattava liiketoiminta sisältösi ympärille ja tee blogistasi tuloja tuottava voimavara. </vt:lpstr>
      <vt:lpstr>PowerPoint Presentation</vt:lpstr>
      <vt:lpstr>Mittarit </vt:lpstr>
      <vt:lpstr>Tehtävät</vt:lpstr>
      <vt:lpstr>PowerPoint Presentation</vt:lpstr>
      <vt:lpstr>Yksilötehtävä</vt:lpstr>
      <vt:lpstr>PowerPoint Presentation</vt:lpstr>
      <vt:lpstr>Pro-vinkkejä ja hyödyllistä luettavaa</vt:lpstr>
      <vt:lpstr>PowerPoint Presentation</vt:lpstr>
      <vt:lpstr>Suosioon keskittyvät otsikot </vt:lpstr>
      <vt:lpstr>Tunnustuskeskeiset otsikot </vt:lpstr>
      <vt:lpstr>Ajallisuuteen keskittyvät otsikot </vt:lpstr>
      <vt:lpstr>Tarvekeskeiset otsikot </vt:lpstr>
      <vt:lpstr>Otsikot, joiden keskiössä on vastakohdat </vt:lpstr>
      <vt:lpstr>Oikeuttamiseen keskittyvät otsikot </vt:lpstr>
      <vt:lpstr>Blogipostausten tyypit </vt:lpstr>
      <vt:lpstr>Blogipostausten tyypit </vt:lpstr>
      <vt:lpstr>Blogipostausten tyypit </vt:lpstr>
      <vt:lpstr>Blogipostausten tyypit </vt:lpstr>
      <vt:lpstr>Tärkeä ilmoitus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Sisältömarkkinointi   </dc:title>
  <dc:creator>Koskimies-Chiba Sanni</dc:creator>
  <cp:lastModifiedBy>Koskimies-Chiba Sanni</cp:lastModifiedBy>
  <cp:revision>1</cp:revision>
  <dcterms:modified xsi:type="dcterms:W3CDTF">2023-11-27T11:23:52Z</dcterms:modified>
</cp:coreProperties>
</file>