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9" r:id="rId1"/>
  </p:sldMasterIdLst>
  <p:notesMasterIdLst>
    <p:notesMasterId r:id="rId19"/>
  </p:notesMasterIdLst>
  <p:handoutMasterIdLst>
    <p:handoutMasterId r:id="rId20"/>
  </p:handoutMasterIdLst>
  <p:sldIdLst>
    <p:sldId id="275" r:id="rId2"/>
    <p:sldId id="258" r:id="rId3"/>
    <p:sldId id="260" r:id="rId4"/>
    <p:sldId id="261" r:id="rId5"/>
    <p:sldId id="262" r:id="rId6"/>
    <p:sldId id="263" r:id="rId7"/>
    <p:sldId id="301" r:id="rId8"/>
    <p:sldId id="284" r:id="rId9"/>
    <p:sldId id="287" r:id="rId10"/>
    <p:sldId id="319" r:id="rId11"/>
    <p:sldId id="310" r:id="rId12"/>
    <p:sldId id="271" r:id="rId13"/>
    <p:sldId id="278" r:id="rId14"/>
    <p:sldId id="272" r:id="rId15"/>
    <p:sldId id="279" r:id="rId16"/>
    <p:sldId id="273" r:id="rId17"/>
    <p:sldId id="320" r:id="rId18"/>
  </p:sldIdLst>
  <p:sldSz cx="9144000" cy="5143500" type="screen16x9"/>
  <p:notesSz cx="6858000" cy="9144000"/>
  <p:defaultTextStyle>
    <a:defPPr>
      <a:defRPr lang="en-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200"/>
    <a:srgbClr val="161249"/>
    <a:srgbClr val="4130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129"/>
    <p:restoredTop sz="86016" autoAdjust="0"/>
  </p:normalViewPr>
  <p:slideViewPr>
    <p:cSldViewPr snapToGrid="0" snapToObjects="1">
      <p:cViewPr>
        <p:scale>
          <a:sx n="98" d="100"/>
          <a:sy n="98" d="100"/>
        </p:scale>
        <p:origin x="2268" y="528"/>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119" d="100"/>
          <a:sy n="119" d="100"/>
        </p:scale>
        <p:origin x="4048" y="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BD8D682-59C1-CFAE-50AE-DB8C1534B48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Date Placeholder 2">
            <a:extLst>
              <a:ext uri="{FF2B5EF4-FFF2-40B4-BE49-F238E27FC236}">
                <a16:creationId xmlns:a16="http://schemas.microsoft.com/office/drawing/2014/main" id="{314FC9A0-174B-421C-66A4-7EDF3A6E001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B41D23-9331-44C7-9EB6-AA881807A0A7}" type="datetimeFigureOut">
              <a:rPr lang="pt-PT" smtClean="0"/>
              <a:t>27/11/2023</a:t>
            </a:fld>
            <a:endParaRPr lang="pt-PT"/>
          </a:p>
        </p:txBody>
      </p:sp>
      <p:sp>
        <p:nvSpPr>
          <p:cNvPr id="4" name="Footer Placeholder 3">
            <a:extLst>
              <a:ext uri="{FF2B5EF4-FFF2-40B4-BE49-F238E27FC236}">
                <a16:creationId xmlns:a16="http://schemas.microsoft.com/office/drawing/2014/main" id="{770BD588-4FA1-9EEB-1EA8-24BDFCDB426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a:p>
        </p:txBody>
      </p:sp>
      <p:sp>
        <p:nvSpPr>
          <p:cNvPr id="5" name="Slide Number Placeholder 4">
            <a:extLst>
              <a:ext uri="{FF2B5EF4-FFF2-40B4-BE49-F238E27FC236}">
                <a16:creationId xmlns:a16="http://schemas.microsoft.com/office/drawing/2014/main" id="{C4878037-754D-FADA-CC2D-8810D86D73A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27A7D23-8501-42D5-8312-2F597261EF9C}" type="slidenum">
              <a:rPr lang="pt-PT" smtClean="0"/>
              <a:t>‹#›</a:t>
            </a:fld>
            <a:endParaRPr lang="pt-PT"/>
          </a:p>
        </p:txBody>
      </p:sp>
    </p:spTree>
    <p:extLst>
      <p:ext uri="{BB962C8B-B14F-4D97-AF65-F5344CB8AC3E}">
        <p14:creationId xmlns:p14="http://schemas.microsoft.com/office/powerpoint/2010/main" val="33144316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pt-PT" dirty="0"/>
          </a:p>
        </p:txBody>
      </p:sp>
    </p:spTree>
    <p:extLst>
      <p:ext uri="{BB962C8B-B14F-4D97-AF65-F5344CB8AC3E}">
        <p14:creationId xmlns:p14="http://schemas.microsoft.com/office/powerpoint/2010/main" val="28608581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
        <p:cNvGrpSpPr/>
        <p:nvPr/>
      </p:nvGrpSpPr>
      <p:grpSpPr>
        <a:xfrm>
          <a:off x="0" y="0"/>
          <a:ext cx="0" cy="0"/>
          <a:chOff x="0" y="0"/>
          <a:chExt cx="0" cy="0"/>
        </a:xfrm>
      </p:grpSpPr>
      <p:sp>
        <p:nvSpPr>
          <p:cNvPr id="49" name="Google Shape;49;g3e481e855a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0" name="Google Shape;50;g3e481e855a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g3e481e855a_0_37: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6" name="Google Shape;56;g3e481e855a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38d191f0c1_0_2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2" name="Google Shape;62;g38d191f0c1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Clr>
                <a:schemeClr val="dk1"/>
              </a:buClr>
              <a:buSzPts val="1100"/>
              <a:buFont typeface="Arial"/>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8d191f0c1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7" name="Google Shape;67;g38d191f0c1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r>
              <a:rPr lang="en-US" dirty="0"/>
              <a:t>Het filteren van verkeer in webanalyses verwijst naar het proces van het uitsluiten van bepaalde soorten websiteverkeer uit analyserapporten. Dit wordt gedaan om ervoor te zorgen dat de gegevens die worden geanalyseerd nauwkeurig en relevant zijn en dat ze het beoogde publiek en de doelen van de website weerspiegelen.</a:t>
            </a:r>
          </a:p>
          <a:p>
            <a:pPr marL="0" lvl="0" indent="0">
              <a:spcBef>
                <a:spcPts val="0"/>
              </a:spcBef>
              <a:spcAft>
                <a:spcPts val="0"/>
              </a:spcAft>
              <a:buNone/>
            </a:pPr>
            <a:endParaRPr lang="en-US" dirty="0"/>
          </a:p>
          <a:p>
            <a:pPr marL="0" lvl="0" indent="0">
              <a:spcBef>
                <a:spcPts val="0"/>
              </a:spcBef>
              <a:spcAft>
                <a:spcPts val="0"/>
              </a:spcAft>
              <a:buNone/>
            </a:pPr>
            <a:r>
              <a:rPr lang="en-US" dirty="0"/>
              <a:t>Vanuit het perspectief van een expert is het filteren van verkeer een cruciaal onderdeel van elke webanalysestrategie. De enorme hoeveelheid gegevens die wordt gegenereerd door websiteverkeer kan overweldigend en moeilijk te interpreteren zijn, en filteren kan helpen om de gegevens te vereenvoudigen en te verduidelijken. Bedrijven kunnen bijvoorbeeld intern verkeer willen uitsluiten van hun analyserapporten om een nauwkeuriger beeld te krijgen van hun externe publiek. Dit kan bedrijven helpen om het gedrag van hun doelgroep te begrijpen en datagestuurde beslissingen te nemen die groei en succes stimuleren.</a:t>
            </a:r>
          </a:p>
          <a:p>
            <a:pPr marL="0" lvl="0" indent="0">
              <a:spcBef>
                <a:spcPts val="0"/>
              </a:spcBef>
              <a:spcAft>
                <a:spcPts val="0"/>
              </a:spcAft>
              <a:buNone/>
            </a:pPr>
            <a:endParaRPr lang="en-US" dirty="0"/>
          </a:p>
          <a:p>
            <a:pPr marL="0" lvl="0" indent="0">
              <a:spcBef>
                <a:spcPts val="0"/>
              </a:spcBef>
              <a:spcAft>
                <a:spcPts val="0"/>
              </a:spcAft>
              <a:buNone/>
            </a:pPr>
            <a:r>
              <a:rPr lang="en-US" dirty="0"/>
              <a:t>Er zijn verschillende soorten verkeer die kunnen worden gefilterd in web analytics, waaronder intern verkeer, botverkeer, verwijzingsspam en testverkeer. Intern verkeer verwijst naar bezoeken van werknemers en aannemers die de website bezoeken voor test-, ontwikkelings- of administratieve doeleinden. Botverkeer verwijst naar bezoeken van geautomatiseerde scripts en bots, die grote hoeveelheden verkeer kunnen genereren dat niet relevant is voor het beoogde publiek. Verwijzingsspam verwijst naar bezoeken van bronnen die proberen de verkeersgegevens van de website voor hun eigen doeleinden te manipuleren. Testverkeer verwijst naar bezoeken van personen die de website of de functies ervan testen.</a:t>
            </a:r>
          </a:p>
          <a:p>
            <a:pPr marL="0" lvl="0" indent="0">
              <a:spcBef>
                <a:spcPts val="0"/>
              </a:spcBef>
              <a:spcAft>
                <a:spcPts val="0"/>
              </a:spcAft>
              <a:buNone/>
            </a:pPr>
            <a:endParaRPr lang="en-US" dirty="0"/>
          </a:p>
          <a:p>
            <a:pPr marL="0" lvl="0" indent="0">
              <a:spcBef>
                <a:spcPts val="0"/>
              </a:spcBef>
              <a:spcAft>
                <a:spcPts val="0"/>
              </a:spcAft>
              <a:buNone/>
            </a:pPr>
            <a:r>
              <a:rPr lang="en-US" dirty="0"/>
              <a:t>Het filteren van verkeer in web analytics wordt meestal gedaan met behulp van filters of uitsluitingsregels binnen het analytics platform. Met deze regels kunnen bedrijven de soorten verkeer specificeren die moeten worden uitgesloten van de analyserapporten. Het filteren van verkeer kan ook worden gedaan door de trackingcode op de website aan te passen, wat kan helpen voorkomen dat bepaalde soorten verkeer worden opgenomen in de analysegegevens.</a:t>
            </a:r>
          </a:p>
          <a:p>
            <a:pPr marL="0" lvl="0" indent="0">
              <a:spcBef>
                <a:spcPts val="0"/>
              </a:spcBef>
              <a:spcAft>
                <a:spcPts val="0"/>
              </a:spcAft>
              <a:buNone/>
            </a:pPr>
            <a:endParaRPr lang="en-US" dirty="0"/>
          </a:p>
          <a:p>
            <a:pPr marL="0" lvl="0" indent="0">
              <a:spcBef>
                <a:spcPts val="0"/>
              </a:spcBef>
              <a:spcAft>
                <a:spcPts val="0"/>
              </a:spcAft>
              <a:buNone/>
            </a:pPr>
            <a:r>
              <a:rPr lang="en-US" dirty="0"/>
              <a:t>Om verkeer effectief te filteren in web analytics, moeten bedrijven een duidelijk begrip hebben van hun doelen en doelstellingen, evenals van de specifieke soorten verkeer die ze willen uitsluiten. Daarnaast moeten bedrijven een plan hebben om hun filters en uitsluitingsregels voortdurend te controleren en bij te werken, omdat verkeerspatronen en -bronnen in de loop der tijd kunnen veranderen.</a:t>
            </a:r>
          </a:p>
          <a:p>
            <a:pPr marL="0" lvl="0" indent="0">
              <a:spcBef>
                <a:spcPts val="0"/>
              </a:spcBef>
              <a:spcAft>
                <a:spcPts val="0"/>
              </a:spcAft>
              <a:buNone/>
            </a:pPr>
            <a:endParaRPr lang="en-US" dirty="0"/>
          </a:p>
          <a:p>
            <a:pPr marL="0" lvl="0" indent="0">
              <a:spcBef>
                <a:spcPts val="0"/>
              </a:spcBef>
              <a:spcAft>
                <a:spcPts val="0"/>
              </a:spcAft>
              <a:buNone/>
            </a:pPr>
            <a:r>
              <a:rPr lang="en-US" dirty="0"/>
              <a:t>Samenvattend is het filteren van verkeer in webanalyses een belangrijk hulpmiddel voor bedrijven die ervoor willen zorgen dat de geanalyseerde gegevens nauwkeurig en relevant zijn. Door bepaalde soorten verkeer uit te sluiten, kunnen bedrijven een nauwkeuriger inzicht krijgen in hun doelgroep en datagestuurde beslissingen nemen die groei en succes stimuleren. Op deze manier kunnen bedrijven de nauwkeurigheid en bruikbaarheid van hun analysegegevens verbeteren en uiteindelijk betere beslissingen nemen om de groei en het succes van hun bedrijf te ondersteunen.</a:t>
            </a:r>
            <a:endParaRPr dirty="0"/>
          </a:p>
        </p:txBody>
      </p:sp>
    </p:spTree>
    <p:extLst>
      <p:ext uri="{BB962C8B-B14F-4D97-AF65-F5344CB8AC3E}">
        <p14:creationId xmlns:p14="http://schemas.microsoft.com/office/powerpoint/2010/main" val="1068814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8d191f0c1_0_11: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7" name="Google Shape;67;g38d191f0c1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29212356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dirty="0"/>
              <a:t>Segmentatie in webanalyse is het proces van het verdelen van websiteverkeer in verschillende groepen op basis van specifieke kenmerken. Deze kenmerken kunnen demografische informatie, geografische locatie, gedrag of andere kenmerken zijn. Het doel van segmentatie is om een beter inzicht te krijgen in specifieke groepen binnen het publiek van een website en hun gedrag, om zo gegevensgestuurde beslissingen te kunnen nemen en de websiteprestaties te verbeteren.</a:t>
            </a:r>
          </a:p>
          <a:p>
            <a:pPr marL="0" lvl="0" indent="0" rtl="0">
              <a:spcBef>
                <a:spcPts val="0"/>
              </a:spcBef>
              <a:spcAft>
                <a:spcPts val="0"/>
              </a:spcAft>
              <a:buNone/>
            </a:pPr>
            <a:endParaRPr lang="en-US" dirty="0"/>
          </a:p>
          <a:p>
            <a:pPr marL="0" lvl="0" indent="0" rtl="0">
              <a:spcBef>
                <a:spcPts val="0"/>
              </a:spcBef>
              <a:spcAft>
                <a:spcPts val="0"/>
              </a:spcAft>
              <a:buNone/>
            </a:pPr>
            <a:r>
              <a:rPr lang="en-US" dirty="0"/>
              <a:t>Vanuit het perspectief van een expert is segmentatie een cruciaal onderdeel van elke webanalysestrategie. Door websiteverkeer op te splitsen in kleinere, beter beheersbare groepen, kunnen bedrijven een genuanceerder en beter bruikbaar begrip krijgen van hun publiek en hun gedrag. Dit kan op zijn beurt belangrijke beslissingen over websiteontwerp, contentstrategie, marketingcampagnes en nog veel meer onderbouwen.</a:t>
            </a:r>
          </a:p>
          <a:p>
            <a:pPr marL="0" lvl="0" indent="0" rtl="0">
              <a:spcBef>
                <a:spcPts val="0"/>
              </a:spcBef>
              <a:spcAft>
                <a:spcPts val="0"/>
              </a:spcAft>
              <a:buNone/>
            </a:pPr>
            <a:endParaRPr lang="en-US" dirty="0"/>
          </a:p>
          <a:p>
            <a:pPr marL="0" lvl="0" indent="0" rtl="0">
              <a:spcBef>
                <a:spcPts val="0"/>
              </a:spcBef>
              <a:spcAft>
                <a:spcPts val="0"/>
              </a:spcAft>
              <a:buNone/>
            </a:pPr>
            <a:r>
              <a:rPr lang="en-US" dirty="0"/>
              <a:t>Er zijn veel verschillende methoden en benaderingen voor segmentatie bij webanalyse, elk met zijn eigen sterke punten en beperkingen. Enkele van de meest gebruikte segmentatietechnieken zijn demografische segmentatie, geografische segmentatie, segmentatie op basis van gedrag en segmentatie op maat.</a:t>
            </a:r>
          </a:p>
          <a:p>
            <a:pPr marL="0" lvl="0" indent="0" rtl="0">
              <a:spcBef>
                <a:spcPts val="0"/>
              </a:spcBef>
              <a:spcAft>
                <a:spcPts val="0"/>
              </a:spcAft>
              <a:buNone/>
            </a:pPr>
            <a:endParaRPr lang="en-US" dirty="0"/>
          </a:p>
          <a:p>
            <a:pPr marL="0" lvl="0" indent="0" rtl="0">
              <a:spcBef>
                <a:spcPts val="0"/>
              </a:spcBef>
              <a:spcAft>
                <a:spcPts val="0"/>
              </a:spcAft>
              <a:buNone/>
            </a:pPr>
            <a:r>
              <a:rPr lang="en-US" dirty="0"/>
              <a:t>Demografische segmentatie houdt in dat websiteverkeer in groepen wordt verdeeld op basis van demografische informatie, zoals leeftijd, geslacht, opleiding of inkomen. Dit type segmentatie kan waardevolle inzichten opleveren in hoe verschillende groepen binnen het publiek van een website de site gebruiken en in welke soorten inhoud of ervaringen ze het meest geïnteresseerd zijn.</a:t>
            </a:r>
          </a:p>
          <a:p>
            <a:pPr marL="0" lvl="0" indent="0" rtl="0">
              <a:spcBef>
                <a:spcPts val="0"/>
              </a:spcBef>
              <a:spcAft>
                <a:spcPts val="0"/>
              </a:spcAft>
              <a:buNone/>
            </a:pPr>
            <a:endParaRPr lang="en-US" dirty="0"/>
          </a:p>
          <a:p>
            <a:pPr marL="0" lvl="0" indent="0" rtl="0">
              <a:spcBef>
                <a:spcPts val="0"/>
              </a:spcBef>
              <a:spcAft>
                <a:spcPts val="0"/>
              </a:spcAft>
              <a:buNone/>
            </a:pPr>
            <a:r>
              <a:rPr lang="en-US" dirty="0"/>
              <a:t>Geografische segmentatie bestaat uit het verdelen van websiteverkeer in groepen op basis van geografische locatie, zoals land, regio, stad of postcode. Dit type segmentatie kan bedrijven helpen de geografische verdeling van hun publiek te begrijpen en regionale trends of verschillen in gedrag te identificeren.</a:t>
            </a:r>
          </a:p>
          <a:p>
            <a:pPr marL="0" lvl="0" indent="0" rtl="0">
              <a:spcBef>
                <a:spcPts val="0"/>
              </a:spcBef>
              <a:spcAft>
                <a:spcPts val="0"/>
              </a:spcAft>
              <a:buNone/>
            </a:pPr>
            <a:endParaRPr lang="en-US" dirty="0"/>
          </a:p>
          <a:p>
            <a:pPr marL="0" lvl="0" indent="0" rtl="0">
              <a:spcBef>
                <a:spcPts val="0"/>
              </a:spcBef>
              <a:spcAft>
                <a:spcPts val="0"/>
              </a:spcAft>
              <a:buNone/>
            </a:pPr>
            <a:r>
              <a:rPr lang="en-US" dirty="0"/>
              <a:t>Segmentatie op basis van gedrag houdt in dat websiteverkeer in groepen wordt verdeeld op basis van gedrag, zoals de bezochte pagina's, ondernomen acties of gekochte producten. Dit type segmentatie kan diepgaande inzichten bieden in hoe gebruikers omgaan met de website en welke ervaringen voor hen het meest boeiend of waardevol zijn.</a:t>
            </a:r>
          </a:p>
          <a:p>
            <a:pPr marL="0" lvl="0" indent="0" rtl="0">
              <a:spcBef>
                <a:spcPts val="0"/>
              </a:spcBef>
              <a:spcAft>
                <a:spcPts val="0"/>
              </a:spcAft>
              <a:buNone/>
            </a:pPr>
            <a:endParaRPr lang="en-US" dirty="0"/>
          </a:p>
          <a:p>
            <a:pPr marL="0" lvl="0" indent="0" rtl="0">
              <a:spcBef>
                <a:spcPts val="0"/>
              </a:spcBef>
              <a:spcAft>
                <a:spcPts val="0"/>
              </a:spcAft>
              <a:buNone/>
            </a:pPr>
            <a:r>
              <a:rPr lang="en-US" dirty="0"/>
              <a:t>Aangepaste segmentatie houdt in dat aangepaste segmenten worden gemaakt op basis van specifieke bedrijfsdoelen of -doelstellingen. Dit type segmentatie stelt bedrijven in staat om zeer aangepaste segmenten te maken die direct relevant zijn voor hun specifieke doelen en doelstellingen, en om verkeersgegevens te analyseren op een manier die het meest relevant en zinvol is voor hun bedrijf.</a:t>
            </a:r>
          </a:p>
          <a:p>
            <a:pPr marL="0" lvl="0" indent="0" rtl="0">
              <a:spcBef>
                <a:spcPts val="0"/>
              </a:spcBef>
              <a:spcAft>
                <a:spcPts val="0"/>
              </a:spcAft>
              <a:buNone/>
            </a:pPr>
            <a:endParaRPr lang="en-US" dirty="0"/>
          </a:p>
          <a:p>
            <a:pPr marL="0" lvl="0" indent="0" rtl="0">
              <a:spcBef>
                <a:spcPts val="0"/>
              </a:spcBef>
              <a:spcAft>
                <a:spcPts val="0"/>
              </a:spcAft>
              <a:buNone/>
            </a:pPr>
            <a:r>
              <a:rPr lang="en-US" dirty="0"/>
              <a:t>Kortom, segmentatie is een krachtig hulpmiddel in webanalyse waarmee bedrijven een beter inzicht kunnen krijgen in hun publiek en hun gedrag. Door websiteverkeer op te delen in kleinere, beter beheersbare groepen, kunnen bedrijven bruikbare inzichten krijgen in hoe verschillende groepen binnen hun publiek de site gebruiken en in welk soort ervaringen ze het meest geïnteresseerd zijn. Deze informatie kan belangrijke beslissingen over websiteontwerp, contentstrategie, marketingcampagnes en nog veel meer onderbouwen en bedrijven helpen hun online aanwezigheid te optimaliseren en groei en succes te stimuleren.</a:t>
            </a:r>
          </a:p>
          <a:p>
            <a:pPr marL="0" lvl="0" indent="0" rtl="0">
              <a:spcBef>
                <a:spcPts val="0"/>
              </a:spcBef>
              <a:spcAft>
                <a:spcPts val="0"/>
              </a:spcAft>
              <a:buNone/>
            </a:pPr>
            <a:endParaRPr dirty="0"/>
          </a:p>
        </p:txBody>
      </p:sp>
    </p:spTree>
    <p:extLst>
      <p:ext uri="{BB962C8B-B14F-4D97-AF65-F5344CB8AC3E}">
        <p14:creationId xmlns:p14="http://schemas.microsoft.com/office/powerpoint/2010/main" val="28658903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58750" indent="0">
              <a:buNone/>
            </a:pPr>
            <a:r>
              <a:rPr lang="en-US" dirty="0"/>
              <a:t>De meest voorkomende segmentatieopties in webanalyse zijn onder andere:</a:t>
            </a:r>
          </a:p>
          <a:p>
            <a:pPr marL="158750" indent="0">
              <a:buNone/>
            </a:pPr>
            <a:endParaRPr lang="en-US" dirty="0"/>
          </a:p>
          <a:p>
            <a:pPr marL="387350" indent="-228600">
              <a:buFont typeface="+mj-lt"/>
              <a:buAutoNum type="arabicPeriod"/>
            </a:pPr>
            <a:r>
              <a:rPr lang="en-US" dirty="0"/>
              <a:t>Demografische segmentatie: Het verdelen van websiteverkeer in groepen op basis van demografische informatie, zoals leeftijd, geslacht, opleiding of inkomen. Dit type segmentatie is nuttig om inzicht te krijgen in de kenmerken van verschillende groepen binnen het publiek van een website en om te bepalen welke soorten inhoud of ervaringen het aantrekkelijkst zijn voor specifieke demografische groepen.</a:t>
            </a:r>
          </a:p>
          <a:p>
            <a:pPr marL="387350" indent="-228600">
              <a:buFont typeface="+mj-lt"/>
              <a:buAutoNum type="arabicPeriod"/>
            </a:pPr>
            <a:endParaRPr lang="en-US" dirty="0"/>
          </a:p>
          <a:p>
            <a:pPr marL="387350" indent="-228600">
              <a:buFont typeface="+mj-lt"/>
              <a:buAutoNum type="arabicPeriod"/>
            </a:pPr>
            <a:r>
              <a:rPr lang="en-US" dirty="0"/>
              <a:t>Geografische segmentatie: Het verdelen van websiteverkeer in groepen op basis van geografische locatie, zoals land, regio, stad of postcode. Dit type segmentatie is handig om inzicht te krijgen in de geografische verdeling van het publiek op een website en om regionale trends of verschillen in gedrag te identificeren.</a:t>
            </a:r>
          </a:p>
          <a:p>
            <a:pPr marL="387350" indent="-228600">
              <a:buFont typeface="+mj-lt"/>
              <a:buAutoNum type="arabicPeriod"/>
            </a:pPr>
            <a:endParaRPr lang="en-US" dirty="0"/>
          </a:p>
          <a:p>
            <a:pPr marL="387350" indent="-228600">
              <a:buFont typeface="+mj-lt"/>
              <a:buAutoNum type="arabicPeriod"/>
            </a:pPr>
            <a:r>
              <a:rPr lang="en-US" dirty="0"/>
              <a:t>Gedragssegmentatie: Het verdelen van websiteverkeer in groepen op basis van gedrag, zoals de bezochte pagina's, ondernomen acties of gekochte producten. Dit type segmentatie is nuttig om te begrijpen hoe gebruikers omgaan met een website en welke ervaringen voor hen het meest boeiend of waardevol zijn.</a:t>
            </a:r>
          </a:p>
          <a:p>
            <a:pPr marL="387350" indent="-228600">
              <a:buFont typeface="+mj-lt"/>
              <a:buAutoNum type="arabicPeriod"/>
            </a:pPr>
            <a:endParaRPr lang="en-US" dirty="0"/>
          </a:p>
          <a:p>
            <a:pPr marL="387350" indent="-228600">
              <a:buFont typeface="+mj-lt"/>
              <a:buAutoNum type="arabicPeriod"/>
            </a:pPr>
            <a:r>
              <a:rPr lang="en-US" dirty="0"/>
              <a:t>Technografische segmentatie: Het verdelen van websiteverkeer in groepen op basis van technologiegerelateerde kenmerken, zoals apparaattype, besturingssysteem of browser. Dit type segmentatie is nuttig om de technologische voorkeuren en gewoonten van het websitepubliek te begrijpen en om de prestaties en bruikbaarheid van de website op verschillende apparaten en platforms te optimaliseren.</a:t>
            </a:r>
          </a:p>
          <a:p>
            <a:pPr marL="387350" indent="-228600">
              <a:buFont typeface="+mj-lt"/>
              <a:buAutoNum type="arabicPeriod"/>
            </a:pPr>
            <a:endParaRPr lang="en-US" dirty="0"/>
          </a:p>
          <a:p>
            <a:pPr marL="387350" indent="-228600">
              <a:buFont typeface="+mj-lt"/>
              <a:buAutoNum type="arabicPeriod"/>
            </a:pPr>
            <a:r>
              <a:rPr lang="en-US" dirty="0"/>
              <a:t>Aangepaste segmentatie: Aangepaste segmenten maken op basis van specifieke zakelijke doelen of doelstellingen. Dit type segmentatie is nuttig voor het analyseren van websiteverkeersgegevens op een manier die het meest relevant en zinvol is voor een bedrijf en voor het identificeren van mogelijkheden voor verbetering en optimalisatie.</a:t>
            </a:r>
          </a:p>
          <a:p>
            <a:pPr marL="158750" indent="0">
              <a:buNone/>
            </a:pPr>
            <a:endParaRPr lang="en-US" dirty="0"/>
          </a:p>
          <a:p>
            <a:pPr marL="158750" indent="0">
              <a:buNone/>
            </a:pPr>
            <a:r>
              <a:rPr lang="en-US" dirty="0"/>
              <a:t>Deze segmentatieopties zijn populair omdat ze bedrijven in staat stellen een beter inzicht te krijgen in hun publiek en hun gedrag, en om datagestuurde beslissingen te nemen over websiteontwerp, contentstrategie, marketingcampagnes en meer. Door websiteverkeer op te delen in kleinere, beter beheersbare groepen, kunnen bedrijven bruikbare inzichten krijgen in hoe verschillende groepen binnen hun publiek de site gebruiken en in welk soort ervaringen ze het meest geïnteresseerd zijn. Deze informatie kan belangrijke beslissingen onderbouwen en bedrijven helpen om hun online aanwezigheid te optimaliseren en groei en succes te stimuleren.</a:t>
            </a:r>
            <a:endParaRPr dirty="0"/>
          </a:p>
        </p:txBody>
      </p:sp>
    </p:spTree>
    <p:extLst>
      <p:ext uri="{BB962C8B-B14F-4D97-AF65-F5344CB8AC3E}">
        <p14:creationId xmlns:p14="http://schemas.microsoft.com/office/powerpoint/2010/main" val="23728332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
        <p:cNvGrpSpPr/>
        <p:nvPr/>
      </p:nvGrpSpPr>
      <p:grpSpPr>
        <a:xfrm>
          <a:off x="0" y="0"/>
          <a:ext cx="0" cy="0"/>
          <a:chOff x="0" y="0"/>
          <a:chExt cx="0" cy="0"/>
        </a:xfrm>
      </p:grpSpPr>
      <p:sp>
        <p:nvSpPr>
          <p:cNvPr id="38" name="Google Shape;38;g39f75e0087_0_0: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 name="Google Shape;39;g39f75e008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p14="http://schemas.microsoft.com/office/powerpoint/2010/main" val="19791874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3e481e855a_0_9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5" name="Google Shape;115;g3e481e855a_0_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3e481e855a_0_53: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5" name="Google Shape;85;g3e481e855a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Tree>
    <p:extLst>
      <p:ext uri="{BB962C8B-B14F-4D97-AF65-F5344CB8AC3E}">
        <p14:creationId xmlns:p14="http://schemas.microsoft.com/office/powerpoint/2010/main" val="30239039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e481e855a_0_8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0" name="Google Shape;120;g3e481e855a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lang="en-CA"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3e481e855a_0_88: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0" name="Google Shape;120;g3e481e855a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lang="en-CA" dirty="0"/>
          </a:p>
        </p:txBody>
      </p:sp>
    </p:spTree>
    <p:extLst>
      <p:ext uri="{BB962C8B-B14F-4D97-AF65-F5344CB8AC3E}">
        <p14:creationId xmlns:p14="http://schemas.microsoft.com/office/powerpoint/2010/main" val="4050938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38d191f0c1_0_36:notes"/>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6" name="Google Shape;126;g38d191f0c1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lnSpc>
                <a:spcPct val="115000"/>
              </a:lnSpc>
              <a:spcBef>
                <a:spcPts val="0"/>
              </a:spcBef>
              <a:spcAft>
                <a:spcPts val="0"/>
              </a:spcAft>
              <a:buClr>
                <a:schemeClr val="dk1"/>
              </a:buClr>
              <a:buSzPts val="1100"/>
              <a:buFont typeface="Arial"/>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e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eg"/><Relationship Id="rId7"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7.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eg"/><Relationship Id="rId7" Type="http://schemas.openxmlformats.org/officeDocument/2006/relationships/image" Target="../media/image12.png"/><Relationship Id="rId2" Type="http://schemas.openxmlformats.org/officeDocument/2006/relationships/image" Target="../media/image19.jpe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Hea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DD030-1BC6-1925-3CCA-B50E2FC71232}"/>
              </a:ext>
            </a:extLst>
          </p:cNvPr>
          <p:cNvSpPr>
            <a:spLocks noGrp="1"/>
          </p:cNvSpPr>
          <p:nvPr>
            <p:ph type="ctrTitle" hasCustomPrompt="1"/>
          </p:nvPr>
        </p:nvSpPr>
        <p:spPr>
          <a:xfrm>
            <a:off x="638640" y="1992693"/>
            <a:ext cx="5958908" cy="1884419"/>
          </a:xfrm>
        </p:spPr>
        <p:txBody>
          <a:bodyPr bIns="0" anchor="t" anchorCtr="0">
            <a:noAutofit/>
          </a:bodyPr>
          <a:lstStyle>
            <a:lvl1pPr algn="l">
              <a:defRPr sz="5400" b="1" i="0">
                <a:solidFill>
                  <a:schemeClr val="bg1"/>
                </a:solidFill>
                <a:latin typeface="Arial" panose="020B0604020202020204" pitchFamily="34" charset="0"/>
                <a:cs typeface="Arial" panose="020B0604020202020204" pitchFamily="34" charset="0"/>
              </a:defRPr>
            </a:lvl1pPr>
          </a:lstStyle>
          <a:p>
            <a:r>
              <a:rPr lang="en-GB"/>
              <a:t>Title</a:t>
            </a:r>
            <a:endParaRPr lang="en-FI"/>
          </a:p>
        </p:txBody>
      </p:sp>
      <p:cxnSp>
        <p:nvCxnSpPr>
          <p:cNvPr id="22" name="Straight Connector 21">
            <a:extLst>
              <a:ext uri="{FF2B5EF4-FFF2-40B4-BE49-F238E27FC236}">
                <a16:creationId xmlns:a16="http://schemas.microsoft.com/office/drawing/2014/main" id="{99580334-6C4F-4E95-FC6E-D6D5F59F8C12}"/>
              </a:ext>
            </a:extLst>
          </p:cNvPr>
          <p:cNvCxnSpPr>
            <a:cxnSpLocks/>
          </p:cNvCxnSpPr>
          <p:nvPr/>
        </p:nvCxnSpPr>
        <p:spPr>
          <a:xfrm flipH="1">
            <a:off x="638639" y="1555703"/>
            <a:ext cx="432171"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3C51BE34-69EE-2F03-0603-65B16B50644D}"/>
              </a:ext>
            </a:extLst>
          </p:cNvPr>
          <p:cNvPicPr>
            <a:picLocks noChangeAspect="1"/>
          </p:cNvPicPr>
          <p:nvPr/>
        </p:nvPicPr>
        <p:blipFill>
          <a:blip r:embed="rId3"/>
          <a:srcRect t="2266" b="2266"/>
          <a:stretch/>
        </p:blipFill>
        <p:spPr>
          <a:xfrm>
            <a:off x="471000" y="467399"/>
            <a:ext cx="2218858" cy="824085"/>
          </a:xfrm>
          <a:prstGeom prst="rect">
            <a:avLst/>
          </a:prstGeom>
        </p:spPr>
      </p:pic>
      <p:sp>
        <p:nvSpPr>
          <p:cNvPr id="24" name="Rectangle 23">
            <a:extLst>
              <a:ext uri="{FF2B5EF4-FFF2-40B4-BE49-F238E27FC236}">
                <a16:creationId xmlns:a16="http://schemas.microsoft.com/office/drawing/2014/main" id="{94D56B92-AB99-EC0D-DFB1-030C3AB4970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10" name="Picture 4">
            <a:extLst>
              <a:ext uri="{FF2B5EF4-FFF2-40B4-BE49-F238E27FC236}">
                <a16:creationId xmlns:a16="http://schemas.microsoft.com/office/drawing/2014/main" id="{D69D4E4A-C7C3-6E8E-C9ED-FE0D7E25697F}"/>
              </a:ext>
            </a:extLst>
          </p:cNvPr>
          <p:cNvPicPr>
            <a:picLocks noChangeAspect="1" noChangeArrowheads="1"/>
          </p:cNvPicPr>
          <p:nvPr/>
        </p:nvPicPr>
        <p:blipFill>
          <a:blip r:embed="rId4"/>
          <a:srcRect l="3024" r="3024"/>
          <a:stretch/>
        </p:blipFill>
        <p:spPr bwMode="auto">
          <a:xfrm>
            <a:off x="324895"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B156F37B-A0AA-27D6-D949-0A743E59F7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A555A366-4007-34AB-06EC-D12174B956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a:extLst>
              <a:ext uri="{FF2B5EF4-FFF2-40B4-BE49-F238E27FC236}">
                <a16:creationId xmlns:a16="http://schemas.microsoft.com/office/drawing/2014/main" id="{EC435E2D-DE4E-0F0E-9062-DB7CF6771B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EF447634-E1B6-B349-2CF1-7D8D32537276}"/>
              </a:ext>
            </a:extLst>
          </p:cNvPr>
          <p:cNvPicPr>
            <a:picLocks noChangeAspect="1" noChangeArrowheads="1"/>
          </p:cNvPicPr>
          <p:nvPr/>
        </p:nvPicPr>
        <p:blipFill>
          <a:blip r:embed="rId8"/>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587616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able of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682900"/>
            <a:ext cx="2863215" cy="1383456"/>
          </a:xfrm>
        </p:spPr>
        <p:txBody>
          <a:bodyPr anchor="t" anchorCtr="0"/>
          <a:lstStyle>
            <a:lvl1pPr>
              <a:defRPr>
                <a:solidFill>
                  <a:schemeClr val="bg1"/>
                </a:solidFill>
              </a:defRPr>
            </a:lvl1p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3983426" y="682899"/>
            <a:ext cx="4606283" cy="1149289"/>
          </a:xfrm>
        </p:spPr>
        <p:txBody>
          <a:bodyPr/>
          <a:lstStyle>
            <a:lvl1pPr marL="385763" indent="-385763">
              <a:buFont typeface="+mj-lt"/>
              <a:buAutoNum type="arabicPeriod"/>
              <a:defRPr sz="1500" b="0">
                <a:solidFill>
                  <a:schemeClr val="bg1"/>
                </a:solidFill>
                <a:latin typeface="Arial" panose="020B0604020202020204" pitchFamily="34" charset="0"/>
                <a:cs typeface="Arial" panose="020B0604020202020204" pitchFamily="34" charset="0"/>
              </a:defRPr>
            </a:lvl1pPr>
            <a:lvl2pPr marL="685800" indent="-342900">
              <a:buFont typeface="+mj-lt"/>
              <a:buAutoNum type="arabicPeriod"/>
              <a:defRPr sz="1350">
                <a:solidFill>
                  <a:schemeClr val="bg1"/>
                </a:solidFill>
                <a:latin typeface="Arial" panose="020B0604020202020204" pitchFamily="34" charset="0"/>
                <a:cs typeface="Arial" panose="020B0604020202020204" pitchFamily="34" charset="0"/>
              </a:defRPr>
            </a:lvl2pPr>
            <a:lvl3pPr marL="1028700" indent="-342900">
              <a:buFont typeface="+mj-lt"/>
              <a:buAutoNum type="arabicPeriod"/>
              <a:defRPr sz="1200">
                <a:solidFill>
                  <a:schemeClr val="bg1"/>
                </a:solidFill>
                <a:latin typeface="Arial" panose="020B0604020202020204" pitchFamily="34" charset="0"/>
                <a:cs typeface="Arial" panose="020B0604020202020204" pitchFamily="34" charset="0"/>
              </a:defRPr>
            </a:lvl3pPr>
            <a:lvl4pPr marL="1285875" indent="-257175">
              <a:buFont typeface="+mj-lt"/>
              <a:buAutoNum type="arabicPeriod"/>
              <a:defRPr sz="1050">
                <a:solidFill>
                  <a:schemeClr val="bg1"/>
                </a:solidFill>
                <a:latin typeface="Arial" panose="020B0604020202020204" pitchFamily="34" charset="0"/>
                <a:cs typeface="Arial" panose="020B0604020202020204" pitchFamily="34" charset="0"/>
              </a:defRPr>
            </a:lvl4pPr>
            <a:lvl5pPr marL="1628775" indent="-257175">
              <a:buFont typeface="+mj-lt"/>
              <a:buAutoNum type="arabicPeriod"/>
              <a:defRPr sz="10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
        <p:nvSpPr>
          <p:cNvPr id="4" name="Rectangle 3">
            <a:extLst>
              <a:ext uri="{FF2B5EF4-FFF2-40B4-BE49-F238E27FC236}">
                <a16:creationId xmlns:a16="http://schemas.microsoft.com/office/drawing/2014/main" id="{48D49EA9-591A-91BE-A1D3-158DEC5E5F6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5" name="Picture 4">
            <a:extLst>
              <a:ext uri="{FF2B5EF4-FFF2-40B4-BE49-F238E27FC236}">
                <a16:creationId xmlns:a16="http://schemas.microsoft.com/office/drawing/2014/main" id="{C936A541-4AF3-05A3-8586-D894DE1C68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94129975-5930-8D7B-F3EA-07C0772226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4944B6CD-4CE3-8A5A-7D86-327FB31B29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1B5F9D54-3972-26BA-CADB-C8584106947D}"/>
              </a:ext>
            </a:extLst>
          </p:cNvPr>
          <p:cNvPicPr>
            <a:picLocks noChangeAspect="1" noChangeArrowheads="1"/>
          </p:cNvPicPr>
          <p:nvPr/>
        </p:nvPicPr>
        <p:blipFill>
          <a:blip r:embed="rId6"/>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61883134-73C8-E7BD-05CB-BA4E47B792E5}"/>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Connector 13">
            <a:extLst>
              <a:ext uri="{FF2B5EF4-FFF2-40B4-BE49-F238E27FC236}">
                <a16:creationId xmlns:a16="http://schemas.microsoft.com/office/drawing/2014/main" id="{0BF39626-2C2F-AB4B-8D92-DF0C4088D2C0}"/>
              </a:ext>
            </a:extLst>
          </p:cNvPr>
          <p:cNvCxnSpPr>
            <a:cxnSpLocks/>
          </p:cNvCxnSpPr>
          <p:nvPr/>
        </p:nvCxnSpPr>
        <p:spPr>
          <a:xfrm flipV="1">
            <a:off x="3733312" y="687331"/>
            <a:ext cx="0" cy="3050279"/>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DD664E38-9478-53A6-3BC3-D97710FFB063}"/>
              </a:ext>
            </a:extLst>
          </p:cNvPr>
          <p:cNvPicPr>
            <a:picLocks noChangeAspect="1" noChangeArrowheads="1"/>
          </p:cNvPicPr>
          <p:nvPr/>
        </p:nvPicPr>
        <p:blipFill>
          <a:blip r:embed="rId8"/>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8284883"/>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quote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8D49EA9-591A-91BE-A1D3-158DEC5E5F67}"/>
              </a:ext>
            </a:extLst>
          </p:cNvPr>
          <p:cNvSpPr/>
          <p:nvPr/>
        </p:nvSpPr>
        <p:spPr>
          <a:xfrm flipV="1">
            <a:off x="0" y="4436706"/>
            <a:ext cx="9144000" cy="782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11" name="Picture 4">
            <a:extLst>
              <a:ext uri="{FF2B5EF4-FFF2-40B4-BE49-F238E27FC236}">
                <a16:creationId xmlns:a16="http://schemas.microsoft.com/office/drawing/2014/main" id="{1B5F9D54-3972-26BA-CADB-C8584106947D}"/>
              </a:ext>
            </a:extLst>
          </p:cNvPr>
          <p:cNvPicPr>
            <a:picLocks noChangeAspect="1" noChangeArrowheads="1"/>
          </p:cNvPicPr>
          <p:nvPr/>
        </p:nvPicPr>
        <p:blipFill>
          <a:blip r:embed="rId3"/>
          <a:srcRect l="3024" r="3024"/>
          <a:stretch/>
        </p:blipFill>
        <p:spPr bwMode="auto">
          <a:xfrm>
            <a:off x="177278" y="4576442"/>
            <a:ext cx="1987904" cy="4401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61883134-73C8-E7BD-05CB-BA4E47B792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63279"/>
          <a:stretch/>
        </p:blipFill>
        <p:spPr bwMode="auto">
          <a:xfrm>
            <a:off x="7692505" y="4552283"/>
            <a:ext cx="1274218" cy="488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4459894"/>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ubheading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7C64E-6F3D-CFD2-7E03-084662056D3D}"/>
              </a:ext>
            </a:extLst>
          </p:cNvPr>
          <p:cNvSpPr>
            <a:spLocks noGrp="1"/>
          </p:cNvSpPr>
          <p:nvPr>
            <p:ph type="title" hasCustomPrompt="1"/>
          </p:nvPr>
        </p:nvSpPr>
        <p:spPr>
          <a:xfrm>
            <a:off x="840583" y="851217"/>
            <a:ext cx="2226624" cy="1358279"/>
          </a:xfrm>
        </p:spPr>
        <p:txBody>
          <a:bodyPr lIns="0" rIns="0" anchor="b" anchorCtr="0">
            <a:noAutofit/>
          </a:bodyPr>
          <a:lstStyle>
            <a:lvl1pPr algn="l">
              <a:defRPr sz="8775">
                <a:solidFill>
                  <a:schemeClr val="bg1"/>
                </a:solidFill>
              </a:defRPr>
            </a:lvl1pPr>
          </a:lstStyle>
          <a:p>
            <a:r>
              <a:rPr lang="en-GB"/>
              <a:t>01</a:t>
            </a:r>
            <a:endParaRPr lang="en-FI"/>
          </a:p>
        </p:txBody>
      </p:sp>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63071" y="2564692"/>
            <a:ext cx="6614054" cy="290849"/>
          </a:xfrm>
        </p:spPr>
        <p:txBody>
          <a:bodyPr lIns="0" tIns="0" rIns="0" bIns="0" anchor="t" anchorCtr="0"/>
          <a:lstStyle>
            <a:lvl1pPr marL="0" indent="0">
              <a:buNone/>
              <a:defRPr sz="21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63071" y="2981702"/>
            <a:ext cx="6614054" cy="72632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2209496"/>
            <a:ext cx="3923363"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6" name="Picture 4">
            <a:extLst>
              <a:ext uri="{FF2B5EF4-FFF2-40B4-BE49-F238E27FC236}">
                <a16:creationId xmlns:a16="http://schemas.microsoft.com/office/drawing/2014/main" id="{18C6C05A-9C74-A672-B5B5-D4D588294F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35BE2CFE-DD7F-72AD-B5DA-8B5442A471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a:extLst>
              <a:ext uri="{FF2B5EF4-FFF2-40B4-BE49-F238E27FC236}">
                <a16:creationId xmlns:a16="http://schemas.microsoft.com/office/drawing/2014/main" id="{F3E2D8B2-A6E6-66E7-27AB-2C7C52B20A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a:extLst>
              <a:ext uri="{FF2B5EF4-FFF2-40B4-BE49-F238E27FC236}">
                <a16:creationId xmlns:a16="http://schemas.microsoft.com/office/drawing/2014/main" id="{C02F95E5-FFDA-BAEE-4D82-A934F73E6F4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FE898BE-A073-B217-EB93-72C23D023824}"/>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DA6DB88A-414C-C2A7-5608-97F873F474F8}"/>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454607"/>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ubheading Oran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7C64E-6F3D-CFD2-7E03-084662056D3D}"/>
              </a:ext>
            </a:extLst>
          </p:cNvPr>
          <p:cNvSpPr>
            <a:spLocks noGrp="1"/>
          </p:cNvSpPr>
          <p:nvPr>
            <p:ph type="title" hasCustomPrompt="1"/>
          </p:nvPr>
        </p:nvSpPr>
        <p:spPr>
          <a:xfrm>
            <a:off x="840583" y="851217"/>
            <a:ext cx="2226624" cy="1358279"/>
          </a:xfrm>
        </p:spPr>
        <p:txBody>
          <a:bodyPr lIns="0" rIns="0" anchor="b" anchorCtr="0">
            <a:noAutofit/>
          </a:bodyPr>
          <a:lstStyle>
            <a:lvl1pPr algn="l">
              <a:defRPr sz="8775">
                <a:solidFill>
                  <a:schemeClr val="bg1"/>
                </a:solidFill>
              </a:defRPr>
            </a:lvl1pPr>
          </a:lstStyle>
          <a:p>
            <a:r>
              <a:rPr lang="en-GB"/>
              <a:t>02</a:t>
            </a:r>
            <a:endParaRPr lang="en-FI"/>
          </a:p>
        </p:txBody>
      </p:sp>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63071" y="2564692"/>
            <a:ext cx="6614054" cy="290849"/>
          </a:xfrm>
        </p:spPr>
        <p:txBody>
          <a:bodyPr lIns="0" tIns="0" rIns="0" bIns="0" anchor="t" anchorCtr="0"/>
          <a:lstStyle>
            <a:lvl1pPr marL="0" indent="0">
              <a:buNone/>
              <a:defRPr sz="21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63071" y="2981702"/>
            <a:ext cx="6614054" cy="72632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2209496"/>
            <a:ext cx="3923363" cy="0"/>
          </a:xfrm>
          <a:prstGeom prst="line">
            <a:avLst/>
          </a:prstGeom>
          <a:ln w="15875">
            <a:solidFill>
              <a:srgbClr val="F39200"/>
            </a:solidFill>
          </a:ln>
        </p:spPr>
        <p:style>
          <a:lnRef idx="1">
            <a:schemeClr val="accent1"/>
          </a:lnRef>
          <a:fillRef idx="0">
            <a:schemeClr val="accent1"/>
          </a:fillRef>
          <a:effectRef idx="0">
            <a:schemeClr val="accent1"/>
          </a:effectRef>
          <a:fontRef idx="minor">
            <a:schemeClr val="tx1"/>
          </a:fontRef>
        </p:style>
      </p:cxnSp>
      <p:pic>
        <p:nvPicPr>
          <p:cNvPr id="14" name="Picture 4">
            <a:extLst>
              <a:ext uri="{FF2B5EF4-FFF2-40B4-BE49-F238E27FC236}">
                <a16:creationId xmlns:a16="http://schemas.microsoft.com/office/drawing/2014/main" id="{8C22E3D8-2AA0-D3A9-251B-D99B6C5C1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A48E4D50-1029-3E36-7669-B0A9C74ED8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a:extLst>
              <a:ext uri="{FF2B5EF4-FFF2-40B4-BE49-F238E27FC236}">
                <a16:creationId xmlns:a16="http://schemas.microsoft.com/office/drawing/2014/main" id="{B82103AB-E3F6-8C72-4AA0-3C73AABDF7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a:extLst>
              <a:ext uri="{FF2B5EF4-FFF2-40B4-BE49-F238E27FC236}">
                <a16:creationId xmlns:a16="http://schemas.microsoft.com/office/drawing/2014/main" id="{870742F4-E1DC-BD78-EB8E-E3B7E179D29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8772C6B-EBC9-4F62-0859-C757548157AE}"/>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BF184440-C620-939A-2D74-4550F6200DF6}"/>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937641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ubheading Pi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7C64E-6F3D-CFD2-7E03-084662056D3D}"/>
              </a:ext>
            </a:extLst>
          </p:cNvPr>
          <p:cNvSpPr>
            <a:spLocks noGrp="1"/>
          </p:cNvSpPr>
          <p:nvPr>
            <p:ph type="title" hasCustomPrompt="1"/>
          </p:nvPr>
        </p:nvSpPr>
        <p:spPr>
          <a:xfrm>
            <a:off x="840583" y="851217"/>
            <a:ext cx="2226624" cy="1358279"/>
          </a:xfrm>
        </p:spPr>
        <p:txBody>
          <a:bodyPr lIns="0" rIns="0" anchor="b" anchorCtr="0">
            <a:noAutofit/>
          </a:bodyPr>
          <a:lstStyle>
            <a:lvl1pPr algn="l">
              <a:defRPr sz="8775">
                <a:solidFill>
                  <a:schemeClr val="bg1"/>
                </a:solidFill>
              </a:defRPr>
            </a:lvl1pPr>
          </a:lstStyle>
          <a:p>
            <a:r>
              <a:rPr lang="en-GB"/>
              <a:t>03</a:t>
            </a:r>
            <a:endParaRPr lang="en-FI"/>
          </a:p>
        </p:txBody>
      </p:sp>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63071" y="2564692"/>
            <a:ext cx="6614054" cy="290849"/>
          </a:xfrm>
        </p:spPr>
        <p:txBody>
          <a:bodyPr lIns="0" tIns="0" rIns="0" bIns="0" anchor="t" anchorCtr="0"/>
          <a:lstStyle>
            <a:lvl1pPr marL="0" indent="0">
              <a:buNone/>
              <a:defRPr sz="21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63071" y="2981702"/>
            <a:ext cx="6614054" cy="72632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2209496"/>
            <a:ext cx="3923363" cy="0"/>
          </a:xfrm>
          <a:prstGeom prst="line">
            <a:avLst/>
          </a:prstGeom>
          <a:ln w="15875">
            <a:solidFill>
              <a:srgbClr val="D12477"/>
            </a:solidFill>
          </a:ln>
        </p:spPr>
        <p:style>
          <a:lnRef idx="1">
            <a:schemeClr val="accent1"/>
          </a:lnRef>
          <a:fillRef idx="0">
            <a:schemeClr val="accent1"/>
          </a:fillRef>
          <a:effectRef idx="0">
            <a:schemeClr val="accent1"/>
          </a:effectRef>
          <a:fontRef idx="minor">
            <a:schemeClr val="tx1"/>
          </a:fontRef>
        </p:style>
      </p:cxnSp>
      <p:pic>
        <p:nvPicPr>
          <p:cNvPr id="14" name="Picture 4">
            <a:extLst>
              <a:ext uri="{FF2B5EF4-FFF2-40B4-BE49-F238E27FC236}">
                <a16:creationId xmlns:a16="http://schemas.microsoft.com/office/drawing/2014/main" id="{3AB3AB15-F47B-DE9A-C30B-6A34EAAD8E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F9CC073B-3524-F24B-15F4-5920FE26D07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a:extLst>
              <a:ext uri="{FF2B5EF4-FFF2-40B4-BE49-F238E27FC236}">
                <a16:creationId xmlns:a16="http://schemas.microsoft.com/office/drawing/2014/main" id="{3236497D-01D3-F3BD-CE87-D99C8B6A67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a:extLst>
              <a:ext uri="{FF2B5EF4-FFF2-40B4-BE49-F238E27FC236}">
                <a16:creationId xmlns:a16="http://schemas.microsoft.com/office/drawing/2014/main" id="{5EF86837-B0BE-5FA7-6D60-5CC70379FAD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BE4C237-F6B2-11C3-85E4-49212C5D5254}"/>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9DF5B66F-8839-FC8B-7635-8FEB05D8FDFA}"/>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579969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In-class activity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40583" y="324829"/>
            <a:ext cx="6614054" cy="332399"/>
          </a:xfrm>
        </p:spPr>
        <p:txBody>
          <a:bodyPr lIns="0" tIns="0" rIns="0" bIns="0" anchor="t" anchorCtr="0"/>
          <a:lstStyle>
            <a:lvl1pPr marL="0" indent="0">
              <a:buNone/>
              <a:defRPr sz="24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40583" y="887767"/>
            <a:ext cx="6614054" cy="2863361"/>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7" name="Rectangle 6">
            <a:extLst>
              <a:ext uri="{FF2B5EF4-FFF2-40B4-BE49-F238E27FC236}">
                <a16:creationId xmlns:a16="http://schemas.microsoft.com/office/drawing/2014/main" id="{0E1E9E18-F620-0A11-97F5-7F4F581BAA17}"/>
              </a:ext>
            </a:extLst>
          </p:cNvPr>
          <p:cNvSpPr/>
          <p:nvPr/>
        </p:nvSpPr>
        <p:spPr>
          <a:xfrm flipV="1">
            <a:off x="0" y="4555671"/>
            <a:ext cx="9144000" cy="663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697937"/>
            <a:ext cx="3923363" cy="0"/>
          </a:xfrm>
          <a:prstGeom prst="line">
            <a:avLst/>
          </a:prstGeom>
          <a:ln w="15875">
            <a:solidFill>
              <a:srgbClr val="11AA81"/>
            </a:solidFill>
          </a:ln>
        </p:spPr>
        <p:style>
          <a:lnRef idx="1">
            <a:schemeClr val="accent1"/>
          </a:lnRef>
          <a:fillRef idx="0">
            <a:schemeClr val="accent1"/>
          </a:fillRef>
          <a:effectRef idx="0">
            <a:schemeClr val="accent1"/>
          </a:effectRef>
          <a:fontRef idx="minor">
            <a:schemeClr val="tx1"/>
          </a:fontRef>
        </p:style>
      </p:cxnSp>
      <p:pic>
        <p:nvPicPr>
          <p:cNvPr id="17" name="Picture 4">
            <a:extLst>
              <a:ext uri="{FF2B5EF4-FFF2-40B4-BE49-F238E27FC236}">
                <a16:creationId xmlns:a16="http://schemas.microsoft.com/office/drawing/2014/main" id="{C02F95E5-FFDA-BAEE-4D82-A934F73E6F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769484" y="4643229"/>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a16="http://schemas.microsoft.com/office/drawing/2014/main" id="{DA6DB88A-414C-C2A7-5608-97F873F474F8}"/>
              </a:ext>
            </a:extLst>
          </p:cNvPr>
          <p:cNvPicPr>
            <a:picLocks noChangeAspect="1" noChangeArrowheads="1"/>
          </p:cNvPicPr>
          <p:nvPr/>
        </p:nvPicPr>
        <p:blipFill>
          <a:blip r:embed="rId4"/>
          <a:srcRect l="3024" r="3024"/>
          <a:stretch/>
        </p:blipFill>
        <p:spPr bwMode="auto">
          <a:xfrm>
            <a:off x="156283" y="4667387"/>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711185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cSld name="In-class activity Oran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D058C11-91DB-2FF6-39BB-F74E45CF2370}"/>
              </a:ext>
            </a:extLst>
          </p:cNvPr>
          <p:cNvSpPr>
            <a:spLocks noGrp="1"/>
          </p:cNvSpPr>
          <p:nvPr>
            <p:ph type="body" idx="1"/>
          </p:nvPr>
        </p:nvSpPr>
        <p:spPr>
          <a:xfrm>
            <a:off x="840583" y="312995"/>
            <a:ext cx="6614054" cy="332399"/>
          </a:xfrm>
        </p:spPr>
        <p:txBody>
          <a:bodyPr lIns="0" tIns="0" rIns="0" bIns="0" anchor="t" anchorCtr="0"/>
          <a:lstStyle>
            <a:lvl1pPr marL="0" indent="0">
              <a:buNone/>
              <a:defRPr sz="24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7A85DF-0CC9-986C-D7A3-6D8635780CC2}"/>
              </a:ext>
            </a:extLst>
          </p:cNvPr>
          <p:cNvSpPr>
            <a:spLocks noGrp="1"/>
          </p:cNvSpPr>
          <p:nvPr>
            <p:ph sz="half" idx="2"/>
          </p:nvPr>
        </p:nvSpPr>
        <p:spPr>
          <a:xfrm>
            <a:off x="840583" y="884798"/>
            <a:ext cx="6614054" cy="2836283"/>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684304"/>
            <a:ext cx="3923363" cy="0"/>
          </a:xfrm>
          <a:prstGeom prst="line">
            <a:avLst/>
          </a:prstGeom>
          <a:ln w="15875">
            <a:solidFill>
              <a:srgbClr val="F39200"/>
            </a:solidFill>
          </a:ln>
        </p:spPr>
        <p:style>
          <a:lnRef idx="1">
            <a:schemeClr val="accent1"/>
          </a:lnRef>
          <a:fillRef idx="0">
            <a:schemeClr val="accent1"/>
          </a:fillRef>
          <a:effectRef idx="0">
            <a:schemeClr val="accent1"/>
          </a:effectRef>
          <a:fontRef idx="minor">
            <a:schemeClr val="tx1"/>
          </a:fontRef>
        </p:style>
      </p:cxnSp>
      <p:sp>
        <p:nvSpPr>
          <p:cNvPr id="2" name="Rectangle 1">
            <a:extLst>
              <a:ext uri="{FF2B5EF4-FFF2-40B4-BE49-F238E27FC236}">
                <a16:creationId xmlns:a16="http://schemas.microsoft.com/office/drawing/2014/main" id="{21A03D26-793D-D9AE-09B0-D22680D94D35}"/>
              </a:ext>
            </a:extLst>
          </p:cNvPr>
          <p:cNvSpPr/>
          <p:nvPr/>
        </p:nvSpPr>
        <p:spPr>
          <a:xfrm flipV="1">
            <a:off x="0" y="4555671"/>
            <a:ext cx="9144000" cy="663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5" name="Picture 4">
            <a:extLst>
              <a:ext uri="{FF2B5EF4-FFF2-40B4-BE49-F238E27FC236}">
                <a16:creationId xmlns:a16="http://schemas.microsoft.com/office/drawing/2014/main" id="{BFFE1669-5AA1-11D8-D091-8D04DEC65F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769484" y="4643229"/>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F684EEEF-D466-82FB-D96B-83478D0A9A3B}"/>
              </a:ext>
            </a:extLst>
          </p:cNvPr>
          <p:cNvPicPr>
            <a:picLocks noChangeAspect="1" noChangeArrowheads="1"/>
          </p:cNvPicPr>
          <p:nvPr/>
        </p:nvPicPr>
        <p:blipFill>
          <a:blip r:embed="rId4"/>
          <a:srcRect l="3024" r="3024"/>
          <a:stretch/>
        </p:blipFill>
        <p:spPr bwMode="auto">
          <a:xfrm>
            <a:off x="156283" y="4667387"/>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88766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In-class Activity Pi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0D3E79D0-86D5-5A4D-F0F2-58878E0087BB}"/>
              </a:ext>
            </a:extLst>
          </p:cNvPr>
          <p:cNvCxnSpPr>
            <a:cxnSpLocks/>
          </p:cNvCxnSpPr>
          <p:nvPr/>
        </p:nvCxnSpPr>
        <p:spPr>
          <a:xfrm flipH="1">
            <a:off x="840583" y="683941"/>
            <a:ext cx="3923363" cy="0"/>
          </a:xfrm>
          <a:prstGeom prst="line">
            <a:avLst/>
          </a:prstGeom>
          <a:ln w="15875">
            <a:solidFill>
              <a:srgbClr val="D12477"/>
            </a:solidFill>
          </a:ln>
        </p:spPr>
        <p:style>
          <a:lnRef idx="1">
            <a:schemeClr val="accent1"/>
          </a:lnRef>
          <a:fillRef idx="0">
            <a:schemeClr val="accent1"/>
          </a:fillRef>
          <a:effectRef idx="0">
            <a:schemeClr val="accent1"/>
          </a:effectRef>
          <a:fontRef idx="minor">
            <a:schemeClr val="tx1"/>
          </a:fontRef>
        </p:style>
      </p:cxnSp>
      <p:sp>
        <p:nvSpPr>
          <p:cNvPr id="6" name="Text Placeholder 2">
            <a:extLst>
              <a:ext uri="{FF2B5EF4-FFF2-40B4-BE49-F238E27FC236}">
                <a16:creationId xmlns:a16="http://schemas.microsoft.com/office/drawing/2014/main" id="{33C85471-86EB-388B-2417-DE025114F06A}"/>
              </a:ext>
            </a:extLst>
          </p:cNvPr>
          <p:cNvSpPr>
            <a:spLocks noGrp="1"/>
          </p:cNvSpPr>
          <p:nvPr>
            <p:ph type="body" idx="1"/>
          </p:nvPr>
        </p:nvSpPr>
        <p:spPr>
          <a:xfrm>
            <a:off x="840583" y="312995"/>
            <a:ext cx="6614054" cy="332399"/>
          </a:xfrm>
        </p:spPr>
        <p:txBody>
          <a:bodyPr lIns="0" tIns="0" rIns="0" bIns="0" anchor="t" anchorCtr="0"/>
          <a:lstStyle>
            <a:lvl1pPr marL="0" indent="0">
              <a:buNone/>
              <a:defRPr sz="2400" b="1">
                <a:solidFill>
                  <a:schemeClr val="bg1"/>
                </a:solidFill>
                <a:latin typeface="Arial" panose="020B0604020202020204" pitchFamily="34" charset="0"/>
                <a:cs typeface="Arial" panose="020B060402020202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9" name="Content Placeholder 3">
            <a:extLst>
              <a:ext uri="{FF2B5EF4-FFF2-40B4-BE49-F238E27FC236}">
                <a16:creationId xmlns:a16="http://schemas.microsoft.com/office/drawing/2014/main" id="{C994A901-7F46-3F24-946C-F80B6BC83E5C}"/>
              </a:ext>
            </a:extLst>
          </p:cNvPr>
          <p:cNvSpPr>
            <a:spLocks noGrp="1"/>
          </p:cNvSpPr>
          <p:nvPr>
            <p:ph sz="half" idx="2"/>
          </p:nvPr>
        </p:nvSpPr>
        <p:spPr>
          <a:xfrm>
            <a:off x="840583" y="884798"/>
            <a:ext cx="6614054" cy="2836283"/>
          </a:xfrm>
        </p:spPr>
        <p:txBody>
          <a:bodyPr lIns="0" tIns="0" rIns="0" bIns="0" anchor="t" anchorCtr="0">
            <a:noAutofit/>
          </a:bodyPr>
          <a:lstStyle>
            <a:lvl1pPr marL="0" indent="0">
              <a:lnSpc>
                <a:spcPts val="1620"/>
              </a:lnSpc>
              <a:spcBef>
                <a:spcPts val="0"/>
              </a:spcBef>
              <a:buNone/>
              <a:defRPr sz="1500">
                <a:solidFill>
                  <a:schemeClr val="bg1"/>
                </a:solidFill>
                <a:latin typeface="Arial" panose="020B0604020202020204" pitchFamily="34" charset="0"/>
                <a:cs typeface="Arial" panose="020B0604020202020204" pitchFamily="34" charset="0"/>
              </a:defRPr>
            </a:lvl1pPr>
            <a:lvl2pPr marL="342900" indent="0">
              <a:buNone/>
              <a:defRPr>
                <a:solidFill>
                  <a:schemeClr val="bg1"/>
                </a:solidFill>
                <a:latin typeface="Arial" panose="020B0604020202020204" pitchFamily="34" charset="0"/>
                <a:cs typeface="Arial" panose="020B0604020202020204" pitchFamily="34" charset="0"/>
              </a:defRPr>
            </a:lvl2pPr>
            <a:lvl3pPr marL="685800" indent="0">
              <a:buNone/>
              <a:defRPr>
                <a:solidFill>
                  <a:schemeClr val="bg1"/>
                </a:solidFill>
                <a:latin typeface="Arial" panose="020B0604020202020204" pitchFamily="34" charset="0"/>
                <a:cs typeface="Arial" panose="020B0604020202020204" pitchFamily="34" charset="0"/>
              </a:defRPr>
            </a:lvl3pPr>
            <a:lvl4pPr marL="1028700" indent="0">
              <a:buNone/>
              <a:defRPr>
                <a:solidFill>
                  <a:schemeClr val="bg1"/>
                </a:solidFill>
                <a:latin typeface="Arial" panose="020B0604020202020204" pitchFamily="34" charset="0"/>
                <a:cs typeface="Arial" panose="020B0604020202020204" pitchFamily="34" charset="0"/>
              </a:defRPr>
            </a:lvl4pPr>
            <a:lvl5pPr marL="1371600" indent="0">
              <a:buNone/>
              <a:defRPr>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p:txBody>
      </p:sp>
      <p:sp>
        <p:nvSpPr>
          <p:cNvPr id="10" name="Rectangle 9">
            <a:extLst>
              <a:ext uri="{FF2B5EF4-FFF2-40B4-BE49-F238E27FC236}">
                <a16:creationId xmlns:a16="http://schemas.microsoft.com/office/drawing/2014/main" id="{807D6002-B398-CC92-8463-F8651A30E365}"/>
              </a:ext>
            </a:extLst>
          </p:cNvPr>
          <p:cNvSpPr/>
          <p:nvPr/>
        </p:nvSpPr>
        <p:spPr>
          <a:xfrm flipV="1">
            <a:off x="0" y="4555671"/>
            <a:ext cx="9144000" cy="663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11" name="Picture 10">
            <a:extLst>
              <a:ext uri="{FF2B5EF4-FFF2-40B4-BE49-F238E27FC236}">
                <a16:creationId xmlns:a16="http://schemas.microsoft.com/office/drawing/2014/main" id="{882F29B2-C988-4FC2-84C3-648D9D74C8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769484" y="4643229"/>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76E7DBE5-4B07-4310-FC4A-FADFF274F3A5}"/>
              </a:ext>
            </a:extLst>
          </p:cNvPr>
          <p:cNvPicPr>
            <a:picLocks noChangeAspect="1" noChangeArrowheads="1"/>
          </p:cNvPicPr>
          <p:nvPr/>
        </p:nvPicPr>
        <p:blipFill>
          <a:blip r:embed="rId4"/>
          <a:srcRect l="3024" r="3024"/>
          <a:stretch/>
        </p:blipFill>
        <p:spPr bwMode="auto">
          <a:xfrm>
            <a:off x="156283" y="4667387"/>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98405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reserve="1">
  <p:cSld name="Title and Content 1">
    <p:spTree>
      <p:nvGrpSpPr>
        <p:cNvPr id="1" name=""/>
        <p:cNvGrpSpPr/>
        <p:nvPr/>
      </p:nvGrpSpPr>
      <p:grpSpPr>
        <a:xfrm>
          <a:off x="0" y="0"/>
          <a:ext cx="0" cy="0"/>
          <a:chOff x="0" y="0"/>
          <a:chExt cx="0" cy="0"/>
        </a:xfrm>
      </p:grpSpPr>
      <p:pic>
        <p:nvPicPr>
          <p:cNvPr id="13" name="Picture 4">
            <a:extLst>
              <a:ext uri="{FF2B5EF4-FFF2-40B4-BE49-F238E27FC236}">
                <a16:creationId xmlns:a16="http://schemas.microsoft.com/office/drawing/2014/main" id="{7E2D941A-1B06-40A2-9779-DE1D04DB258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24814" y="202594"/>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p:txBody>
          <a:bodyPr/>
          <a:lstStyle/>
          <a:p>
            <a:r>
              <a:rPr lang="en-US"/>
              <a:t>Click to edit Master title style</a:t>
            </a:r>
            <a:endParaRPr lang="en-FI" dirty="0"/>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369219"/>
            <a:ext cx="7886700" cy="2905898"/>
          </a:xfrm>
        </p:spPr>
        <p:txBody>
          <a:bodyPr>
            <a:normAutofit/>
          </a:bodyPr>
          <a:lstStyle>
            <a:lvl1pPr marL="0" indent="0">
              <a:buFont typeface="Arial" panose="020B0604020202020204" pitchFamily="34" charse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4" name="Picture 3">
            <a:extLst>
              <a:ext uri="{FF2B5EF4-FFF2-40B4-BE49-F238E27FC236}">
                <a16:creationId xmlns:a16="http://schemas.microsoft.com/office/drawing/2014/main" id="{8D420D27-ACDB-1E53-A34E-40487063989B}"/>
              </a:ext>
            </a:extLst>
          </p:cNvPr>
          <p:cNvPicPr>
            <a:picLocks noChangeAspect="1"/>
          </p:cNvPicPr>
          <p:nvPr/>
        </p:nvPicPr>
        <p:blipFill>
          <a:blip r:embed="rId3"/>
          <a:srcRect/>
          <a:stretch/>
        </p:blipFill>
        <p:spPr>
          <a:xfrm>
            <a:off x="-83820" y="4894997"/>
            <a:ext cx="9304020" cy="380922"/>
          </a:xfrm>
          <a:prstGeom prst="rect">
            <a:avLst/>
          </a:prstGeom>
        </p:spPr>
      </p:pic>
      <p:pic>
        <p:nvPicPr>
          <p:cNvPr id="5" name="Picture 4">
            <a:extLst>
              <a:ext uri="{FF2B5EF4-FFF2-40B4-BE49-F238E27FC236}">
                <a16:creationId xmlns:a16="http://schemas.microsoft.com/office/drawing/2014/main" id="{F6628127-466F-B959-74F0-3A975A59CDC3}"/>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5261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Title and Content 2">
    <p:spTree>
      <p:nvGrpSpPr>
        <p:cNvPr id="1" name=""/>
        <p:cNvGrpSpPr/>
        <p:nvPr/>
      </p:nvGrpSpPr>
      <p:grpSpPr>
        <a:xfrm>
          <a:off x="0" y="0"/>
          <a:ext cx="0" cy="0"/>
          <a:chOff x="0" y="0"/>
          <a:chExt cx="0" cy="0"/>
        </a:xfrm>
      </p:grpSpPr>
      <p:pic>
        <p:nvPicPr>
          <p:cNvPr id="7" name="Picture 6" descr="A picture containing shape&#10;&#10;Description automatically generated">
            <a:extLst>
              <a:ext uri="{FF2B5EF4-FFF2-40B4-BE49-F238E27FC236}">
                <a16:creationId xmlns:a16="http://schemas.microsoft.com/office/drawing/2014/main" id="{775E5452-7A8B-A7E5-F80C-CF366EF837B3}"/>
              </a:ext>
            </a:extLst>
          </p:cNvPr>
          <p:cNvPicPr>
            <a:picLocks noChangeAspect="1"/>
          </p:cNvPicPr>
          <p:nvPr/>
        </p:nvPicPr>
        <p:blipFill>
          <a:blip r:embed="rId2">
            <a:alphaModFix amt="27000"/>
          </a:blip>
          <a:stretch>
            <a:fillRect/>
          </a:stretch>
        </p:blipFill>
        <p:spPr>
          <a:xfrm>
            <a:off x="5958140" y="2038825"/>
            <a:ext cx="3755545" cy="3437279"/>
          </a:xfrm>
          <a:prstGeom prst="rect">
            <a:avLst/>
          </a:prstGeom>
        </p:spPr>
      </p:pic>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3279"/>
          <a:stretch/>
        </p:blipFill>
        <p:spPr bwMode="auto">
          <a:xfrm>
            <a:off x="7624814" y="202594"/>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p:txBody>
          <a:bodyPr/>
          <a:lstStyle/>
          <a:p>
            <a:r>
              <a:rPr lang="en-US"/>
              <a:t>Click to edit Master title style</a:t>
            </a:r>
            <a:endParaRPr lang="en-FI" dirty="0"/>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369218"/>
            <a:ext cx="7886700" cy="1419363"/>
          </a:xfrm>
        </p:spPr>
        <p:txBody>
          <a:bodyPr/>
          <a:lstStyle>
            <a:lvl1pPr marL="0" inden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14" name="Picture 13">
            <a:extLst>
              <a:ext uri="{FF2B5EF4-FFF2-40B4-BE49-F238E27FC236}">
                <a16:creationId xmlns:a16="http://schemas.microsoft.com/office/drawing/2014/main" id="{DF9D5265-E253-C9C0-B406-0BA50FD58DFB}"/>
              </a:ext>
            </a:extLst>
          </p:cNvPr>
          <p:cNvPicPr>
            <a:picLocks noChangeAspect="1"/>
          </p:cNvPicPr>
          <p:nvPr/>
        </p:nvPicPr>
        <p:blipFill>
          <a:blip r:embed="rId4"/>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37D0E416-0D59-4A5B-E97B-C3E331FCD068}"/>
              </a:ext>
            </a:extLst>
          </p:cNvPr>
          <p:cNvPicPr>
            <a:picLocks noChangeAspect="1" noChangeArrowheads="1"/>
          </p:cNvPicPr>
          <p:nvPr/>
        </p:nvPicPr>
        <p:blipFill>
          <a:blip r:embed="rId5"/>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343614"/>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Content and Photo vertical">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4147413" y="4437741"/>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682900"/>
            <a:ext cx="4686300" cy="994172"/>
          </a:xfrm>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778274"/>
            <a:ext cx="4686300" cy="1419363"/>
          </a:xfrm>
        </p:spPr>
        <p:txBody>
          <a:bodyPr/>
          <a:lstStyle>
            <a:lvl1pPr marL="0" inden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sp>
        <p:nvSpPr>
          <p:cNvPr id="6" name="Picture Placeholder 4">
            <a:extLst>
              <a:ext uri="{FF2B5EF4-FFF2-40B4-BE49-F238E27FC236}">
                <a16:creationId xmlns:a16="http://schemas.microsoft.com/office/drawing/2014/main" id="{62746166-148F-152B-A882-A6356988652B}"/>
              </a:ext>
            </a:extLst>
          </p:cNvPr>
          <p:cNvSpPr>
            <a:spLocks noGrp="1"/>
          </p:cNvSpPr>
          <p:nvPr>
            <p:ph type="pic" sz="quarter" idx="10" hasCustomPrompt="1"/>
          </p:nvPr>
        </p:nvSpPr>
        <p:spPr>
          <a:xfrm>
            <a:off x="5572125" y="1"/>
            <a:ext cx="3571875" cy="5029199"/>
          </a:xfrm>
          <a:solidFill>
            <a:srgbClr val="D3EEEF"/>
          </a:solidFill>
        </p:spPr>
        <p:txBody>
          <a:bodyPr anchor="ctr">
            <a:normAutofit/>
          </a:bodyPr>
          <a:lstStyle>
            <a:lvl1pPr marL="0" indent="0" algn="ctr">
              <a:buNone/>
              <a:defRPr sz="1350"/>
            </a:lvl1pPr>
          </a:lstStyle>
          <a:p>
            <a:r>
              <a:rPr lang="en-FI"/>
              <a:t>Add picture</a:t>
            </a:r>
          </a:p>
        </p:txBody>
      </p:sp>
      <p:pic>
        <p:nvPicPr>
          <p:cNvPr id="8" name="Picture 7">
            <a:extLst>
              <a:ext uri="{FF2B5EF4-FFF2-40B4-BE49-F238E27FC236}">
                <a16:creationId xmlns:a16="http://schemas.microsoft.com/office/drawing/2014/main" id="{D4B31031-771A-D0B2-EAB8-DB9B23445306}"/>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087903FD-3BFC-8528-5F64-848FD3A9A198}"/>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738196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Content and Photo horizontal">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62746166-148F-152B-A882-A6356988652B}"/>
              </a:ext>
            </a:extLst>
          </p:cNvPr>
          <p:cNvSpPr>
            <a:spLocks noGrp="1"/>
          </p:cNvSpPr>
          <p:nvPr>
            <p:ph type="pic" sz="quarter" idx="10" hasCustomPrompt="1"/>
          </p:nvPr>
        </p:nvSpPr>
        <p:spPr>
          <a:xfrm>
            <a:off x="0" y="1"/>
            <a:ext cx="9144000" cy="2571749"/>
          </a:xfrm>
          <a:solidFill>
            <a:srgbClr val="D3EEEF"/>
          </a:solidFill>
        </p:spPr>
        <p:txBody>
          <a:bodyPr anchor="ctr">
            <a:normAutofit/>
          </a:bodyPr>
          <a:lstStyle>
            <a:lvl1pPr marL="0" indent="0" algn="ctr">
              <a:buNone/>
              <a:defRPr sz="1350"/>
            </a:lvl1pPr>
          </a:lstStyle>
          <a:p>
            <a:r>
              <a:rPr lang="en-FI"/>
              <a:t>Add picture</a:t>
            </a:r>
          </a:p>
        </p:txBody>
      </p:sp>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2755804"/>
            <a:ext cx="7905750" cy="628148"/>
          </a:xfrm>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3485155"/>
            <a:ext cx="7905750" cy="538353"/>
          </a:xfrm>
        </p:spPr>
        <p:txBody>
          <a:bodyPr/>
          <a:lstStyle>
            <a:lvl1pPr marL="0" indent="0">
              <a:buNone/>
              <a:defRPr sz="1500">
                <a:latin typeface="Arial" panose="020B0604020202020204" pitchFamily="34" charset="0"/>
                <a:cs typeface="Arial" panose="020B0604020202020204" pitchFamily="34" charset="0"/>
              </a:defRPr>
            </a:lvl1pPr>
            <a:lvl2pPr marL="342900" indent="0">
              <a:buNone/>
              <a:defRPr sz="1350">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p:txBody>
      </p:sp>
      <p:pic>
        <p:nvPicPr>
          <p:cNvPr id="9" name="Picture 4">
            <a:extLst>
              <a:ext uri="{FF2B5EF4-FFF2-40B4-BE49-F238E27FC236}">
                <a16:creationId xmlns:a16="http://schemas.microsoft.com/office/drawing/2014/main" id="{7A1BDCF8-9FCD-811A-EFF1-1C74746D4A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84815" y="4437664"/>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316F9FA9-4DF1-D7FB-5ED6-EB687AC4B4C3}"/>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C6AA7191-FB75-206C-2C3C-6BA78618E6B5}"/>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11167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Content and Graph">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84815" y="4437664"/>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FCE27-87AC-294E-C9B6-B25B60C08213}"/>
              </a:ext>
            </a:extLst>
          </p:cNvPr>
          <p:cNvSpPr>
            <a:spLocks noGrp="1"/>
          </p:cNvSpPr>
          <p:nvPr>
            <p:ph type="title"/>
          </p:nvPr>
        </p:nvSpPr>
        <p:spPr>
          <a:xfrm>
            <a:off x="628650" y="682900"/>
            <a:ext cx="4067175" cy="994172"/>
          </a:xfrm>
        </p:spPr>
        <p:txBody>
          <a:bodyPr/>
          <a:lstStyle/>
          <a:p>
            <a:r>
              <a:rPr lang="en-US"/>
              <a:t>Click to edit Master title style</a:t>
            </a:r>
            <a:endParaRPr lang="en-FI"/>
          </a:p>
        </p:txBody>
      </p:sp>
      <p:sp>
        <p:nvSpPr>
          <p:cNvPr id="3" name="Content Placeholder 2">
            <a:extLst>
              <a:ext uri="{FF2B5EF4-FFF2-40B4-BE49-F238E27FC236}">
                <a16:creationId xmlns:a16="http://schemas.microsoft.com/office/drawing/2014/main" id="{2D9DD9F4-A865-577C-0847-C7371575A1A3}"/>
              </a:ext>
            </a:extLst>
          </p:cNvPr>
          <p:cNvSpPr>
            <a:spLocks noGrp="1"/>
          </p:cNvSpPr>
          <p:nvPr>
            <p:ph idx="1"/>
          </p:nvPr>
        </p:nvSpPr>
        <p:spPr>
          <a:xfrm>
            <a:off x="628650" y="1778275"/>
            <a:ext cx="4067175" cy="2240756"/>
          </a:xfrm>
        </p:spPr>
        <p:txBody>
          <a:bodyPr>
            <a:normAutofit/>
          </a:bodyPr>
          <a:lstStyle>
            <a:lvl1pPr marL="0" indent="0">
              <a:buNone/>
              <a:defRPr>
                <a:latin typeface="Arial" panose="020B0604020202020204" pitchFamily="34" charset="0"/>
                <a:cs typeface="Arial" panose="020B0604020202020204" pitchFamily="34" charset="0"/>
              </a:defRPr>
            </a:lvl1pPr>
            <a:lvl2pPr marL="342900" indent="0">
              <a:buNone/>
              <a:defRPr>
                <a:latin typeface="Arial" panose="020B0604020202020204" pitchFamily="34" charset="0"/>
                <a:cs typeface="Arial" panose="020B0604020202020204" pitchFamily="34" charset="0"/>
              </a:defRPr>
            </a:lvl2pPr>
            <a:lvl3pPr marL="685800" indent="0">
              <a:buNone/>
              <a:defRPr>
                <a:latin typeface="Arial" panose="020B0604020202020204" pitchFamily="34" charset="0"/>
                <a:cs typeface="Arial" panose="020B0604020202020204" pitchFamily="34" charset="0"/>
              </a:defRPr>
            </a:lvl3pPr>
            <a:lvl4pPr marL="1028700" indent="0">
              <a:buNone/>
              <a:defRPr>
                <a:latin typeface="Arial" panose="020B0604020202020204" pitchFamily="34" charset="0"/>
                <a:cs typeface="Arial" panose="020B0604020202020204" pitchFamily="34" charset="0"/>
              </a:defRPr>
            </a:lvl4pPr>
            <a:lvl5pPr marL="1371600" indent="0">
              <a:buNone/>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6" name="Picture 5">
            <a:extLst>
              <a:ext uri="{FF2B5EF4-FFF2-40B4-BE49-F238E27FC236}">
                <a16:creationId xmlns:a16="http://schemas.microsoft.com/office/drawing/2014/main" id="{954BF67B-AC7E-08A1-9E29-E5BC890B0E95}"/>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E67A613F-8A76-C9F7-3B9B-56DE6C4F2EC6}"/>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713189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Blank">
    <p:spTree>
      <p:nvGrpSpPr>
        <p:cNvPr id="1" name=""/>
        <p:cNvGrpSpPr/>
        <p:nvPr/>
      </p:nvGrpSpPr>
      <p:grpSpPr>
        <a:xfrm>
          <a:off x="0" y="0"/>
          <a:ext cx="0" cy="0"/>
          <a:chOff x="0" y="0"/>
          <a:chExt cx="0" cy="0"/>
        </a:xfrm>
      </p:grpSpPr>
      <p:pic>
        <p:nvPicPr>
          <p:cNvPr id="12" name="Picture 4">
            <a:extLst>
              <a:ext uri="{FF2B5EF4-FFF2-40B4-BE49-F238E27FC236}">
                <a16:creationId xmlns:a16="http://schemas.microsoft.com/office/drawing/2014/main" id="{D1AEC419-85FE-FBFB-0D56-3AB377C44B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3279"/>
          <a:stretch/>
        </p:blipFill>
        <p:spPr bwMode="auto">
          <a:xfrm>
            <a:off x="7624814" y="202594"/>
            <a:ext cx="1274218" cy="48841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2366E2C-385C-3307-2192-C97FCA20F040}"/>
              </a:ext>
            </a:extLst>
          </p:cNvPr>
          <p:cNvPicPr>
            <a:picLocks noChangeAspect="1"/>
          </p:cNvPicPr>
          <p:nvPr/>
        </p:nvPicPr>
        <p:blipFill>
          <a:blip r:embed="rId3"/>
          <a:srcRect/>
          <a:stretch/>
        </p:blipFill>
        <p:spPr>
          <a:xfrm>
            <a:off x="-83820" y="4894997"/>
            <a:ext cx="9304020" cy="380922"/>
          </a:xfrm>
          <a:prstGeom prst="rect">
            <a:avLst/>
          </a:prstGeom>
        </p:spPr>
      </p:pic>
      <p:pic>
        <p:nvPicPr>
          <p:cNvPr id="4" name="Picture 3">
            <a:extLst>
              <a:ext uri="{FF2B5EF4-FFF2-40B4-BE49-F238E27FC236}">
                <a16:creationId xmlns:a16="http://schemas.microsoft.com/office/drawing/2014/main" id="{9F4BC57D-752D-88CB-A545-FAB62BED3D60}"/>
              </a:ext>
            </a:extLst>
          </p:cNvPr>
          <p:cNvPicPr>
            <a:picLocks noChangeAspect="1" noChangeArrowheads="1"/>
          </p:cNvPicPr>
          <p:nvPr/>
        </p:nvPicPr>
        <p:blipFill>
          <a:blip r:embed="rId4"/>
          <a:srcRect l="3024" r="3024"/>
          <a:stretch/>
        </p:blipFill>
        <p:spPr bwMode="auto">
          <a:xfrm>
            <a:off x="184968" y="4514834"/>
            <a:ext cx="1756648" cy="388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289455"/>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End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26C350-0E96-A5AA-BD68-E940C92BC34C}"/>
              </a:ext>
            </a:extLst>
          </p:cNvPr>
          <p:cNvSpPr/>
          <p:nvPr/>
        </p:nvSpPr>
        <p:spPr>
          <a:xfrm flipV="1">
            <a:off x="0" y="4248398"/>
            <a:ext cx="9144000" cy="9708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FI" sz="1350"/>
          </a:p>
        </p:txBody>
      </p:sp>
      <p:pic>
        <p:nvPicPr>
          <p:cNvPr id="3" name="Picture 2">
            <a:extLst>
              <a:ext uri="{FF2B5EF4-FFF2-40B4-BE49-F238E27FC236}">
                <a16:creationId xmlns:a16="http://schemas.microsoft.com/office/drawing/2014/main" id="{7B7197C1-B9DE-4E9F-F140-BD41E52079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4435832"/>
            <a:ext cx="775407" cy="54763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895C07F-404D-076C-DAD2-85159C1BBB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72275" y="4556846"/>
            <a:ext cx="858148" cy="3529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96582F0-2F77-6F83-EB57-802DBC12B8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5411" y="4559992"/>
            <a:ext cx="845283" cy="37091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5BD5CD74-A019-0213-6F5E-663242E7085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3279"/>
          <a:stretch/>
        </p:blipFill>
        <p:spPr bwMode="auto">
          <a:xfrm>
            <a:off x="211687" y="4503966"/>
            <a:ext cx="1274218" cy="488417"/>
          </a:xfrm>
          <a:prstGeom prst="rect">
            <a:avLst/>
          </a:prstGeom>
          <a:noFill/>
          <a:extLst>
            <a:ext uri="{909E8E84-426E-40DD-AFC4-6F175D3DCCD1}">
              <a14:hiddenFill xmlns:a14="http://schemas.microsoft.com/office/drawing/2010/main">
                <a:solidFill>
                  <a:srgbClr val="FFFFFF"/>
                </a:solidFill>
              </a14:hiddenFill>
            </a:ext>
          </a:extLst>
        </p:spPr>
      </p:pic>
      <p:sp>
        <p:nvSpPr>
          <p:cNvPr id="16" name="Content Placeholder 2">
            <a:extLst>
              <a:ext uri="{FF2B5EF4-FFF2-40B4-BE49-F238E27FC236}">
                <a16:creationId xmlns:a16="http://schemas.microsoft.com/office/drawing/2014/main" id="{1A5F1D3A-8A77-2EE0-DEF7-832F55EA7B8F}"/>
              </a:ext>
            </a:extLst>
          </p:cNvPr>
          <p:cNvSpPr>
            <a:spLocks noGrp="1"/>
          </p:cNvSpPr>
          <p:nvPr>
            <p:ph idx="1"/>
          </p:nvPr>
        </p:nvSpPr>
        <p:spPr>
          <a:xfrm>
            <a:off x="628650" y="655321"/>
            <a:ext cx="4385310" cy="3009899"/>
          </a:xfrm>
        </p:spPr>
        <p:txBody>
          <a:bodyPr>
            <a:normAutofit/>
          </a:bodyPr>
          <a:lstStyle>
            <a:lvl1pPr marL="0" indent="0">
              <a:buNone/>
              <a:defRPr sz="1500">
                <a:solidFill>
                  <a:schemeClr val="bg1"/>
                </a:solidFill>
                <a:latin typeface="Arial" panose="020B0604020202020204" pitchFamily="34" charset="0"/>
                <a:cs typeface="Arial" panose="020B0604020202020204" pitchFamily="34" charset="0"/>
              </a:defRPr>
            </a:lvl1pPr>
            <a:lvl2pPr marL="342900" indent="0">
              <a:buNone/>
              <a:defRPr sz="1350">
                <a:solidFill>
                  <a:schemeClr val="bg1"/>
                </a:solidFill>
                <a:latin typeface="Arial" panose="020B0604020202020204" pitchFamily="34" charset="0"/>
                <a:cs typeface="Arial" panose="020B0604020202020204" pitchFamily="34" charset="0"/>
              </a:defRPr>
            </a:lvl2pPr>
            <a:lvl3pPr marL="685800" indent="0">
              <a:buNone/>
              <a:defRPr sz="1200">
                <a:solidFill>
                  <a:schemeClr val="bg1"/>
                </a:solidFill>
                <a:latin typeface="Arial" panose="020B0604020202020204" pitchFamily="34" charset="0"/>
                <a:cs typeface="Arial" panose="020B0604020202020204" pitchFamily="34" charset="0"/>
              </a:defRPr>
            </a:lvl3pPr>
            <a:lvl4pPr marL="1028700" indent="0">
              <a:buNone/>
              <a:defRPr sz="1050">
                <a:solidFill>
                  <a:schemeClr val="bg1"/>
                </a:solidFill>
                <a:latin typeface="Arial" panose="020B0604020202020204" pitchFamily="34" charset="0"/>
                <a:cs typeface="Arial" panose="020B0604020202020204" pitchFamily="34" charset="0"/>
              </a:defRPr>
            </a:lvl4pPr>
            <a:lvl5pPr marL="1371600" indent="0">
              <a:buNone/>
              <a:defRPr sz="1050">
                <a:solidFill>
                  <a:schemeClr val="bg1"/>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dirty="0"/>
          </a:p>
        </p:txBody>
      </p:sp>
      <p:pic>
        <p:nvPicPr>
          <p:cNvPr id="7" name="Picture 6">
            <a:extLst>
              <a:ext uri="{FF2B5EF4-FFF2-40B4-BE49-F238E27FC236}">
                <a16:creationId xmlns:a16="http://schemas.microsoft.com/office/drawing/2014/main" id="{CD2261DB-FB9D-98DF-9815-2CFF1712E1EA}"/>
              </a:ext>
            </a:extLst>
          </p:cNvPr>
          <p:cNvPicPr>
            <a:picLocks noChangeAspect="1" noChangeArrowheads="1"/>
          </p:cNvPicPr>
          <p:nvPr/>
        </p:nvPicPr>
        <p:blipFill>
          <a:blip r:embed="rId7"/>
          <a:srcRect/>
          <a:stretch/>
        </p:blipFill>
        <p:spPr bwMode="auto">
          <a:xfrm>
            <a:off x="7808427" y="4443014"/>
            <a:ext cx="1068773" cy="487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0E3A5E99-89C7-173A-8B7F-48073AFC6020}"/>
              </a:ext>
            </a:extLst>
          </p:cNvPr>
          <p:cNvPicPr>
            <a:picLocks noChangeAspect="1" noChangeArrowheads="1"/>
          </p:cNvPicPr>
          <p:nvPr/>
        </p:nvPicPr>
        <p:blipFill>
          <a:blip r:embed="rId8"/>
          <a:srcRect l="3024" r="3024"/>
          <a:stretch/>
        </p:blipFill>
        <p:spPr bwMode="auto">
          <a:xfrm>
            <a:off x="1697592" y="4528124"/>
            <a:ext cx="1987904" cy="44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7370537"/>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Otsikkodia">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E1351EA-92E8-70B7-428B-C0A37D63C3D1}"/>
              </a:ext>
            </a:extLst>
          </p:cNvPr>
          <p:cNvSpPr>
            <a:spLocks noGrp="1"/>
          </p:cNvSpPr>
          <p:nvPr>
            <p:ph type="ctrTitle"/>
          </p:nvPr>
        </p:nvSpPr>
        <p:spPr>
          <a:xfrm>
            <a:off x="1143000" y="781050"/>
            <a:ext cx="6858000" cy="1790700"/>
          </a:xfrm>
        </p:spPr>
        <p:txBody>
          <a:bodyPr anchor="b"/>
          <a:lstStyle>
            <a:lvl1pPr algn="ctr">
              <a:defRPr sz="4500">
                <a:solidFill>
                  <a:schemeClr val="bg1"/>
                </a:solidFill>
              </a:defRPr>
            </a:lvl1pPr>
          </a:lstStyle>
          <a:p>
            <a:pPr algn="ctr" fontAlgn="base"/>
            <a:r>
              <a:rPr lang="en-US"/>
              <a:t>Click to edit Master title style</a:t>
            </a:r>
            <a:endParaRPr lang="fi-FI" b="1" i="0" dirty="0">
              <a:solidFill>
                <a:srgbClr val="FFFFFF"/>
              </a:solidFill>
              <a:effectLst/>
              <a:latin typeface="Roboto" panose="02000000000000000000" pitchFamily="2" charset="0"/>
            </a:endParaRPr>
          </a:p>
        </p:txBody>
      </p:sp>
      <p:sp>
        <p:nvSpPr>
          <p:cNvPr id="3" name="Alaotsikko 2">
            <a:extLst>
              <a:ext uri="{FF2B5EF4-FFF2-40B4-BE49-F238E27FC236}">
                <a16:creationId xmlns:a16="http://schemas.microsoft.com/office/drawing/2014/main" id="{FBB2100F-3DF9-679A-8456-CDAC99A52A95}"/>
              </a:ext>
            </a:extLst>
          </p:cNvPr>
          <p:cNvSpPr>
            <a:spLocks noGrp="1"/>
          </p:cNvSpPr>
          <p:nvPr>
            <p:ph type="subTitle" idx="1"/>
          </p:nvPr>
        </p:nvSpPr>
        <p:spPr>
          <a:xfrm>
            <a:off x="1143000" y="2701528"/>
            <a:ext cx="6858000" cy="1241822"/>
          </a:xfrm>
        </p:spPr>
        <p:txBody>
          <a:bodyPr/>
          <a:lstStyle>
            <a:lvl1pPr marL="0" indent="0" algn="ctr">
              <a:buNone/>
              <a:defRPr sz="18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fi-FI" dirty="0"/>
          </a:p>
        </p:txBody>
      </p:sp>
      <p:grpSp>
        <p:nvGrpSpPr>
          <p:cNvPr id="6" name="Group 5">
            <a:extLst>
              <a:ext uri="{FF2B5EF4-FFF2-40B4-BE49-F238E27FC236}">
                <a16:creationId xmlns:a16="http://schemas.microsoft.com/office/drawing/2014/main" id="{40A36081-229B-EA0A-3135-6BCECA7ED2F7}"/>
              </a:ext>
            </a:extLst>
          </p:cNvPr>
          <p:cNvGrpSpPr/>
          <p:nvPr userDrawn="1"/>
        </p:nvGrpSpPr>
        <p:grpSpPr>
          <a:xfrm>
            <a:off x="113506" y="4583923"/>
            <a:ext cx="8916989" cy="488417"/>
            <a:chOff x="113506" y="4583923"/>
            <a:chExt cx="8916989" cy="488417"/>
          </a:xfrm>
        </p:grpSpPr>
        <p:pic>
          <p:nvPicPr>
            <p:cNvPr id="7" name="Picture 4">
              <a:extLst>
                <a:ext uri="{FF2B5EF4-FFF2-40B4-BE49-F238E27FC236}">
                  <a16:creationId xmlns:a16="http://schemas.microsoft.com/office/drawing/2014/main" id="{E7FF7AFF-0C42-74DA-74E4-CCA60B88369D}"/>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63698"/>
            <a:stretch/>
          </p:blipFill>
          <p:spPr bwMode="auto">
            <a:xfrm>
              <a:off x="113506" y="4583923"/>
              <a:ext cx="1259682" cy="48841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Text&#10;&#10;Description automatically generated with low confidence">
              <a:extLst>
                <a:ext uri="{FF2B5EF4-FFF2-40B4-BE49-F238E27FC236}">
                  <a16:creationId xmlns:a16="http://schemas.microsoft.com/office/drawing/2014/main" id="{F9893C6B-547B-8CB5-6771-E24664215C7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r="5515"/>
            <a:stretch/>
          </p:blipFill>
          <p:spPr bwMode="auto">
            <a:xfrm>
              <a:off x="1731601" y="4583923"/>
              <a:ext cx="1973257" cy="438949"/>
            </a:xfrm>
            <a:prstGeom prst="rect">
              <a:avLst/>
            </a:prstGeom>
            <a:noFill/>
            <a:ln>
              <a:noFill/>
            </a:ln>
          </p:spPr>
        </p:pic>
        <p:pic>
          <p:nvPicPr>
            <p:cNvPr id="16" name="Imagem 1" descr="Gdańsk University of Technology - Wikipedia">
              <a:extLst>
                <a:ext uri="{FF2B5EF4-FFF2-40B4-BE49-F238E27FC236}">
                  <a16:creationId xmlns:a16="http://schemas.microsoft.com/office/drawing/2014/main" id="{34509797-D4A9-7EFF-8728-6055125A1707}"/>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t="14145" b="8137"/>
            <a:stretch/>
          </p:blipFill>
          <p:spPr bwMode="auto">
            <a:xfrm>
              <a:off x="4063271" y="4583923"/>
              <a:ext cx="822603" cy="451887"/>
            </a:xfrm>
            <a:prstGeom prst="rect">
              <a:avLst/>
            </a:prstGeom>
            <a:noFill/>
            <a:ln>
              <a:noFill/>
            </a:ln>
            <a:extLst>
              <a:ext uri="{53640926-AAD7-44D8-BBD7-CCE9431645EC}">
                <a14:shadowObscured xmlns:a14="http://schemas.microsoft.com/office/drawing/2010/main"/>
              </a:ext>
            </a:extLst>
          </p:spPr>
        </p:pic>
        <p:pic>
          <p:nvPicPr>
            <p:cNvPr id="17" name="Imagem 5" descr="A picture containing logo&#10;&#10;Description automatically generated">
              <a:extLst>
                <a:ext uri="{FF2B5EF4-FFF2-40B4-BE49-F238E27FC236}">
                  <a16:creationId xmlns:a16="http://schemas.microsoft.com/office/drawing/2014/main" id="{74A78640-D7BD-609C-D765-ECFFA0461C15}"/>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7054" t="14652" r="7706" b="16796"/>
            <a:stretch/>
          </p:blipFill>
          <p:spPr bwMode="auto">
            <a:xfrm>
              <a:off x="6657766" y="4583923"/>
              <a:ext cx="1067043" cy="462232"/>
            </a:xfrm>
            <a:prstGeom prst="rect">
              <a:avLst/>
            </a:prstGeom>
            <a:ln>
              <a:noFill/>
            </a:ln>
            <a:extLst>
              <a:ext uri="{53640926-AAD7-44D8-BBD7-CCE9431645EC}">
                <a14:shadowObscured xmlns:a14="http://schemas.microsoft.com/office/drawing/2010/main"/>
              </a:ext>
            </a:extLst>
          </p:spPr>
        </p:pic>
        <p:pic>
          <p:nvPicPr>
            <p:cNvPr id="18" name="Imagem 3" descr="Uma imagem com texto&#10;&#10;Descrição gerada automaticamente">
              <a:extLst>
                <a:ext uri="{FF2B5EF4-FFF2-40B4-BE49-F238E27FC236}">
                  <a16:creationId xmlns:a16="http://schemas.microsoft.com/office/drawing/2014/main" id="{5536FBFA-464F-8E67-3E68-22E7D3B4FC04}"/>
                </a:ext>
              </a:extLst>
            </p:cNvPr>
            <p:cNvPicPr>
              <a:picLocks noChangeAspect="1"/>
            </p:cNvPicPr>
            <p:nvPr userDrawn="1"/>
          </p:nvPicPr>
          <p:blipFill>
            <a:blip r:embed="rId6"/>
            <a:stretch>
              <a:fillRect/>
            </a:stretch>
          </p:blipFill>
          <p:spPr>
            <a:xfrm>
              <a:off x="8083223" y="4583923"/>
              <a:ext cx="947272" cy="433376"/>
            </a:xfrm>
            <a:prstGeom prst="rect">
              <a:avLst/>
            </a:prstGeom>
          </p:spPr>
        </p:pic>
        <p:pic>
          <p:nvPicPr>
            <p:cNvPr id="19" name="Picture 18" descr="Logo&#10;&#10;Description automatically generated with medium confidence">
              <a:extLst>
                <a:ext uri="{FF2B5EF4-FFF2-40B4-BE49-F238E27FC236}">
                  <a16:creationId xmlns:a16="http://schemas.microsoft.com/office/drawing/2014/main" id="{F09614DC-1FD7-D525-6373-DAED72649EDA}"/>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5244287" y="4583923"/>
              <a:ext cx="1055066" cy="432832"/>
            </a:xfrm>
            <a:prstGeom prst="rect">
              <a:avLst/>
            </a:prstGeom>
            <a:noFill/>
            <a:ln>
              <a:noFill/>
            </a:ln>
          </p:spPr>
        </p:pic>
      </p:grpSp>
    </p:spTree>
    <p:extLst>
      <p:ext uri="{BB962C8B-B14F-4D97-AF65-F5344CB8AC3E}">
        <p14:creationId xmlns:p14="http://schemas.microsoft.com/office/powerpoint/2010/main" val="3120558224"/>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cSld name="Tyhjä">
    <p:spTree>
      <p:nvGrpSpPr>
        <p:cNvPr id="1" name=""/>
        <p:cNvGrpSpPr/>
        <p:nvPr/>
      </p:nvGrpSpPr>
      <p:grpSpPr>
        <a:xfrm>
          <a:off x="0" y="0"/>
          <a:ext cx="0" cy="0"/>
          <a:chOff x="0" y="0"/>
          <a:chExt cx="0" cy="0"/>
        </a:xfrm>
      </p:grpSpPr>
    </p:spTree>
    <p:extLst>
      <p:ext uri="{BB962C8B-B14F-4D97-AF65-F5344CB8AC3E}">
        <p14:creationId xmlns:p14="http://schemas.microsoft.com/office/powerpoint/2010/main" val="3391884318"/>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hart or visualization">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919061A-79FC-AA7D-3318-BB31B12E6D68}"/>
              </a:ext>
            </a:extLst>
          </p:cNvPr>
          <p:cNvSpPr>
            <a:spLocks noGrp="1"/>
          </p:cNvSpPr>
          <p:nvPr>
            <p:ph type="title"/>
          </p:nvPr>
        </p:nvSpPr>
        <p:spPr>
          <a:xfrm>
            <a:off x="629841" y="1480874"/>
            <a:ext cx="1774244" cy="1200150"/>
          </a:xfrm>
        </p:spPr>
        <p:txBody>
          <a:bodyPr anchor="b"/>
          <a:lstStyle>
            <a:lvl1pPr>
              <a:defRPr sz="2400">
                <a:solidFill>
                  <a:schemeClr val="bg1"/>
                </a:solidFill>
              </a:defRPr>
            </a:lvl1pPr>
          </a:lstStyle>
          <a:p>
            <a:r>
              <a:rPr lang="en-US"/>
              <a:t>Click to edit Master title style</a:t>
            </a:r>
            <a:endParaRPr lang="fi-FI" dirty="0"/>
          </a:p>
        </p:txBody>
      </p:sp>
      <p:sp>
        <p:nvSpPr>
          <p:cNvPr id="4" name="Tekstin paikkamerkki 3">
            <a:extLst>
              <a:ext uri="{FF2B5EF4-FFF2-40B4-BE49-F238E27FC236}">
                <a16:creationId xmlns:a16="http://schemas.microsoft.com/office/drawing/2014/main" id="{FFDA8AE3-56D3-6D1B-9E0F-8B63301D5C42}"/>
              </a:ext>
            </a:extLst>
          </p:cNvPr>
          <p:cNvSpPr>
            <a:spLocks noGrp="1"/>
          </p:cNvSpPr>
          <p:nvPr>
            <p:ph type="body" sz="half" idx="2"/>
          </p:nvPr>
        </p:nvSpPr>
        <p:spPr>
          <a:xfrm>
            <a:off x="629841" y="2771775"/>
            <a:ext cx="1774244" cy="1629966"/>
          </a:xfrm>
        </p:spPr>
        <p:txBody>
          <a:bodyPr/>
          <a:lstStyle>
            <a:lvl1pPr marL="257175" indent="-257175">
              <a:buFont typeface="+mj-lt"/>
              <a:buAutoNum type="arabicPeriod"/>
              <a:defRPr sz="1200">
                <a:solidFill>
                  <a:schemeClr val="bg1"/>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17" name="Kaavion paikkamerkki 16">
            <a:extLst>
              <a:ext uri="{FF2B5EF4-FFF2-40B4-BE49-F238E27FC236}">
                <a16:creationId xmlns:a16="http://schemas.microsoft.com/office/drawing/2014/main" id="{4552CE83-04F7-00AA-D3A1-5C275B60091B}"/>
              </a:ext>
            </a:extLst>
          </p:cNvPr>
          <p:cNvSpPr>
            <a:spLocks noGrp="1"/>
          </p:cNvSpPr>
          <p:nvPr>
            <p:ph type="chart" sz="quarter" idx="10"/>
          </p:nvPr>
        </p:nvSpPr>
        <p:spPr>
          <a:xfrm>
            <a:off x="3800476" y="228600"/>
            <a:ext cx="5079206" cy="4229100"/>
          </a:xfrm>
        </p:spPr>
        <p:txBody>
          <a:bodyPr/>
          <a:lstStyle/>
          <a:p>
            <a:r>
              <a:rPr lang="en-US"/>
              <a:t>Click icon to add chart</a:t>
            </a:r>
            <a:endParaRPr lang="fi-FI"/>
          </a:p>
        </p:txBody>
      </p:sp>
      <p:grpSp>
        <p:nvGrpSpPr>
          <p:cNvPr id="16" name="Group 15">
            <a:extLst>
              <a:ext uri="{FF2B5EF4-FFF2-40B4-BE49-F238E27FC236}">
                <a16:creationId xmlns:a16="http://schemas.microsoft.com/office/drawing/2014/main" id="{DC698A0C-EB88-FFA5-2358-4409439A3D7A}"/>
              </a:ext>
            </a:extLst>
          </p:cNvPr>
          <p:cNvGrpSpPr/>
          <p:nvPr userDrawn="1"/>
        </p:nvGrpSpPr>
        <p:grpSpPr>
          <a:xfrm>
            <a:off x="113506" y="4583923"/>
            <a:ext cx="8916989" cy="488417"/>
            <a:chOff x="113506" y="4583923"/>
            <a:chExt cx="8916989" cy="488417"/>
          </a:xfrm>
        </p:grpSpPr>
        <p:pic>
          <p:nvPicPr>
            <p:cNvPr id="24" name="Picture 4">
              <a:extLst>
                <a:ext uri="{FF2B5EF4-FFF2-40B4-BE49-F238E27FC236}">
                  <a16:creationId xmlns:a16="http://schemas.microsoft.com/office/drawing/2014/main" id="{4EB15AE0-5BDF-97BD-D08B-8410E0D352E4}"/>
                </a:ext>
              </a:extLst>
            </p:cNvPr>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r="63698"/>
            <a:stretch/>
          </p:blipFill>
          <p:spPr bwMode="auto">
            <a:xfrm>
              <a:off x="113506" y="4583923"/>
              <a:ext cx="1259682" cy="48841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Text&#10;&#10;Description automatically generated with low confidence">
              <a:extLst>
                <a:ext uri="{FF2B5EF4-FFF2-40B4-BE49-F238E27FC236}">
                  <a16:creationId xmlns:a16="http://schemas.microsoft.com/office/drawing/2014/main" id="{62C9EAA3-C0DE-B60D-2534-16650232CECA}"/>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r="5515"/>
            <a:stretch/>
          </p:blipFill>
          <p:spPr bwMode="auto">
            <a:xfrm>
              <a:off x="1731601" y="4583923"/>
              <a:ext cx="1973257" cy="438949"/>
            </a:xfrm>
            <a:prstGeom prst="rect">
              <a:avLst/>
            </a:prstGeom>
            <a:noFill/>
            <a:ln>
              <a:noFill/>
            </a:ln>
          </p:spPr>
        </p:pic>
        <p:pic>
          <p:nvPicPr>
            <p:cNvPr id="26" name="Imagem 1" descr="Gdańsk University of Technology - Wikipedia">
              <a:extLst>
                <a:ext uri="{FF2B5EF4-FFF2-40B4-BE49-F238E27FC236}">
                  <a16:creationId xmlns:a16="http://schemas.microsoft.com/office/drawing/2014/main" id="{583DCDB0-F726-12D9-6406-E1F616060732}"/>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t="14145" b="8137"/>
            <a:stretch/>
          </p:blipFill>
          <p:spPr bwMode="auto">
            <a:xfrm>
              <a:off x="4063271" y="4583923"/>
              <a:ext cx="822603" cy="451887"/>
            </a:xfrm>
            <a:prstGeom prst="rect">
              <a:avLst/>
            </a:prstGeom>
            <a:noFill/>
            <a:ln>
              <a:noFill/>
            </a:ln>
            <a:extLst>
              <a:ext uri="{53640926-AAD7-44D8-BBD7-CCE9431645EC}">
                <a14:shadowObscured xmlns:a14="http://schemas.microsoft.com/office/drawing/2010/main"/>
              </a:ext>
            </a:extLst>
          </p:spPr>
        </p:pic>
        <p:pic>
          <p:nvPicPr>
            <p:cNvPr id="27" name="Imagem 5" descr="A picture containing logo&#10;&#10;Description automatically generated">
              <a:extLst>
                <a:ext uri="{FF2B5EF4-FFF2-40B4-BE49-F238E27FC236}">
                  <a16:creationId xmlns:a16="http://schemas.microsoft.com/office/drawing/2014/main" id="{C3B02A66-4611-682C-4890-413D49404297}"/>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l="7054" t="14652" r="7706" b="16796"/>
            <a:stretch/>
          </p:blipFill>
          <p:spPr bwMode="auto">
            <a:xfrm>
              <a:off x="6657766" y="4583923"/>
              <a:ext cx="1067043" cy="462232"/>
            </a:xfrm>
            <a:prstGeom prst="rect">
              <a:avLst/>
            </a:prstGeom>
            <a:ln>
              <a:noFill/>
            </a:ln>
            <a:extLst>
              <a:ext uri="{53640926-AAD7-44D8-BBD7-CCE9431645EC}">
                <a14:shadowObscured xmlns:a14="http://schemas.microsoft.com/office/drawing/2010/main"/>
              </a:ext>
            </a:extLst>
          </p:spPr>
        </p:pic>
        <p:pic>
          <p:nvPicPr>
            <p:cNvPr id="28" name="Imagem 3" descr="Uma imagem com texto&#10;&#10;Descrição gerada automaticamente">
              <a:extLst>
                <a:ext uri="{FF2B5EF4-FFF2-40B4-BE49-F238E27FC236}">
                  <a16:creationId xmlns:a16="http://schemas.microsoft.com/office/drawing/2014/main" id="{A9857E08-F9C3-AA35-23B9-994C7FF699E8}"/>
                </a:ext>
              </a:extLst>
            </p:cNvPr>
            <p:cNvPicPr>
              <a:picLocks noChangeAspect="1"/>
            </p:cNvPicPr>
            <p:nvPr userDrawn="1"/>
          </p:nvPicPr>
          <p:blipFill>
            <a:blip r:embed="rId6"/>
            <a:stretch>
              <a:fillRect/>
            </a:stretch>
          </p:blipFill>
          <p:spPr>
            <a:xfrm>
              <a:off x="8083223" y="4583923"/>
              <a:ext cx="947272" cy="433376"/>
            </a:xfrm>
            <a:prstGeom prst="rect">
              <a:avLst/>
            </a:prstGeom>
          </p:spPr>
        </p:pic>
        <p:pic>
          <p:nvPicPr>
            <p:cNvPr id="29" name="Picture 28" descr="Logo&#10;&#10;Description automatically generated with medium confidence">
              <a:extLst>
                <a:ext uri="{FF2B5EF4-FFF2-40B4-BE49-F238E27FC236}">
                  <a16:creationId xmlns:a16="http://schemas.microsoft.com/office/drawing/2014/main" id="{80BE4B58-EF47-F84F-C3FB-47B2E74BF821}"/>
                </a:ext>
              </a:extLst>
            </p:cNvPr>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5244287" y="4583923"/>
              <a:ext cx="1055066" cy="432832"/>
            </a:xfrm>
            <a:prstGeom prst="rect">
              <a:avLst/>
            </a:prstGeom>
            <a:noFill/>
            <a:ln>
              <a:noFill/>
            </a:ln>
          </p:spPr>
        </p:pic>
      </p:grpSp>
    </p:spTree>
    <p:extLst>
      <p:ext uri="{BB962C8B-B14F-4D97-AF65-F5344CB8AC3E}">
        <p14:creationId xmlns:p14="http://schemas.microsoft.com/office/powerpoint/2010/main" val="1459355568"/>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White Background">
    <p:spTree>
      <p:nvGrpSpPr>
        <p:cNvPr id="1" name="Shape 19"/>
        <p:cNvGrpSpPr/>
        <p:nvPr/>
      </p:nvGrpSpPr>
      <p:grpSpPr>
        <a:xfrm>
          <a:off x="0" y="0"/>
          <a:ext cx="0" cy="0"/>
          <a:chOff x="0" y="0"/>
          <a:chExt cx="0" cy="0"/>
        </a:xfrm>
      </p:grpSpPr>
      <p:sp>
        <p:nvSpPr>
          <p:cNvPr id="20" name="Google Shape;20;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7788172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Header 2">
    <p:spTree>
      <p:nvGrpSpPr>
        <p:cNvPr id="1" name="Shape 11"/>
        <p:cNvGrpSpPr/>
        <p:nvPr/>
      </p:nvGrpSpPr>
      <p:grpSpPr>
        <a:xfrm>
          <a:off x="0" y="0"/>
          <a:ext cx="0" cy="0"/>
          <a:chOff x="0" y="0"/>
          <a:chExt cx="0" cy="0"/>
        </a:xfrm>
      </p:grpSpPr>
      <p:sp>
        <p:nvSpPr>
          <p:cNvPr id="12" name="Google Shape;12;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32857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type="title">
  <p:cSld name="Black Background">
    <p:spTree>
      <p:nvGrpSpPr>
        <p:cNvPr id="1" name="Shape 9"/>
        <p:cNvGrpSpPr/>
        <p:nvPr/>
      </p:nvGrpSpPr>
      <p:grpSpPr>
        <a:xfrm>
          <a:off x="0" y="0"/>
          <a:ext cx="0" cy="0"/>
          <a:chOff x="0" y="0"/>
          <a:chExt cx="0" cy="0"/>
        </a:xfrm>
      </p:grpSpPr>
    </p:spTree>
    <p:extLst>
      <p:ext uri="{BB962C8B-B14F-4D97-AF65-F5344CB8AC3E}">
        <p14:creationId xmlns:p14="http://schemas.microsoft.com/office/powerpoint/2010/main" val="1669456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3.jpe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28"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31FF76-8D1D-9867-8485-97D6267BE2C7}"/>
              </a:ext>
            </a:extLst>
          </p:cNvPr>
          <p:cNvSpPr>
            <a:spLocks noGrp="1"/>
          </p:cNvSpPr>
          <p:nvPr>
            <p:ph type="title"/>
          </p:nvPr>
        </p:nvSpPr>
        <p:spPr>
          <a:xfrm>
            <a:off x="628650" y="273844"/>
            <a:ext cx="7886700" cy="994172"/>
          </a:xfrm>
          <a:prstGeom prst="rect">
            <a:avLst/>
          </a:prstGeom>
        </p:spPr>
        <p:txBody>
          <a:bodyPr vert="horz" lIns="91440" tIns="45720" rIns="91440" bIns="45720" rtlCol="0" anchor="b" anchorCtr="0">
            <a:normAutofit/>
          </a:bodyPr>
          <a:lstStyle/>
          <a:p>
            <a:r>
              <a:rPr lang="en-US"/>
              <a:t>Klik om de stijl van de mastertitel te bewerken</a:t>
            </a:r>
            <a:endParaRPr lang="en-FI" dirty="0"/>
          </a:p>
        </p:txBody>
      </p:sp>
      <p:sp>
        <p:nvSpPr>
          <p:cNvPr id="3" name="Text Placeholder 2">
            <a:extLst>
              <a:ext uri="{FF2B5EF4-FFF2-40B4-BE49-F238E27FC236}">
                <a16:creationId xmlns:a16="http://schemas.microsoft.com/office/drawing/2014/main" id="{CEE1488D-BC38-A7A5-4E35-68F086A489DF}"/>
              </a:ext>
            </a:extLst>
          </p:cNvPr>
          <p:cNvSpPr>
            <a:spLocks noGrp="1"/>
          </p:cNvSpPr>
          <p:nvPr>
            <p:ph type="body" idx="1"/>
          </p:nvPr>
        </p:nvSpPr>
        <p:spPr>
          <a:xfrm>
            <a:off x="628650" y="1369219"/>
            <a:ext cx="7886700" cy="1419363"/>
          </a:xfrm>
          <a:prstGeom prst="rect">
            <a:avLst/>
          </a:prstGeom>
        </p:spPr>
        <p:txBody>
          <a:bodyPr vert="horz" lIns="91440" tIns="45720" rIns="91440" bIns="45720" rtlCol="0">
            <a:spAutoFit/>
          </a:bodyPr>
          <a:lstStyle/>
          <a:p>
            <a:pPr lvl="0"/>
            <a:r>
              <a:rPr lang="en-US"/>
              <a:t>Klik om Mastertekststijlen te bewerken</a:t>
            </a:r>
          </a:p>
          <a:p>
            <a:pPr lvl="1"/>
            <a:r>
              <a:rPr lang="en-US"/>
              <a:t>Tweede niveau</a:t>
            </a:r>
          </a:p>
          <a:p>
            <a:pPr lvl="2"/>
            <a:r>
              <a:rPr lang="en-US"/>
              <a:t>Derde niveau</a:t>
            </a:r>
          </a:p>
          <a:p>
            <a:pPr lvl="3"/>
            <a:r>
              <a:rPr lang="en-US"/>
              <a:t>Vierde niveau</a:t>
            </a:r>
          </a:p>
          <a:p>
            <a:pPr lvl="4"/>
            <a:r>
              <a:rPr lang="en-US"/>
              <a:t>Vijfde niveau</a:t>
            </a:r>
            <a:endParaRPr lang="en-FI" dirty="0"/>
          </a:p>
        </p:txBody>
      </p:sp>
      <p:grpSp>
        <p:nvGrpSpPr>
          <p:cNvPr id="4" name="Group 3">
            <a:extLst>
              <a:ext uri="{FF2B5EF4-FFF2-40B4-BE49-F238E27FC236}">
                <a16:creationId xmlns:a16="http://schemas.microsoft.com/office/drawing/2014/main" id="{09E0C7C3-3C67-C416-E753-397F41BE0FE4}"/>
              </a:ext>
            </a:extLst>
          </p:cNvPr>
          <p:cNvGrpSpPr/>
          <p:nvPr userDrawn="1"/>
        </p:nvGrpSpPr>
        <p:grpSpPr>
          <a:xfrm>
            <a:off x="113506" y="4583923"/>
            <a:ext cx="8916989" cy="488417"/>
            <a:chOff x="113506" y="4583923"/>
            <a:chExt cx="8916989" cy="488417"/>
          </a:xfrm>
        </p:grpSpPr>
        <p:pic>
          <p:nvPicPr>
            <p:cNvPr id="5" name="Picture 4">
              <a:extLst>
                <a:ext uri="{FF2B5EF4-FFF2-40B4-BE49-F238E27FC236}">
                  <a16:creationId xmlns:a16="http://schemas.microsoft.com/office/drawing/2014/main" id="{2CEACF8E-C4B9-2BD1-1135-4B71D34BC990}"/>
                </a:ext>
              </a:extLst>
            </p:cNvPr>
            <p:cNvPicPr>
              <a:picLocks noChangeAspect="1" noChangeArrowheads="1"/>
            </p:cNvPicPr>
            <p:nvPr userDrawn="1"/>
          </p:nvPicPr>
          <p:blipFill rotWithShape="1">
            <a:blip r:embed="rId24">
              <a:extLst>
                <a:ext uri="{28A0092B-C50C-407E-A947-70E740481C1C}">
                  <a14:useLocalDpi xmlns:a14="http://schemas.microsoft.com/office/drawing/2010/main" val="0"/>
                </a:ext>
              </a:extLst>
            </a:blip>
            <a:srcRect r="63698"/>
            <a:stretch/>
          </p:blipFill>
          <p:spPr bwMode="auto">
            <a:xfrm>
              <a:off x="113506" y="4583923"/>
              <a:ext cx="1259682" cy="4884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Text&#10;&#10;Description automatically generated with low confidence">
              <a:extLst>
                <a:ext uri="{FF2B5EF4-FFF2-40B4-BE49-F238E27FC236}">
                  <a16:creationId xmlns:a16="http://schemas.microsoft.com/office/drawing/2014/main" id="{26CAAF17-18F2-05F5-4E93-7621763EC8D4}"/>
                </a:ext>
              </a:extLst>
            </p:cNvPr>
            <p:cNvPicPr>
              <a:picLocks noChangeAspect="1"/>
            </p:cNvPicPr>
            <p:nvPr userDrawn="1"/>
          </p:nvPicPr>
          <p:blipFill rotWithShape="1">
            <a:blip r:embed="rId25" cstate="print">
              <a:extLst>
                <a:ext uri="{28A0092B-C50C-407E-A947-70E740481C1C}">
                  <a14:useLocalDpi xmlns:a14="http://schemas.microsoft.com/office/drawing/2010/main" val="0"/>
                </a:ext>
              </a:extLst>
            </a:blip>
            <a:srcRect r="5515"/>
            <a:stretch/>
          </p:blipFill>
          <p:spPr bwMode="auto">
            <a:xfrm>
              <a:off x="1731601" y="4583923"/>
              <a:ext cx="1973257" cy="438949"/>
            </a:xfrm>
            <a:prstGeom prst="rect">
              <a:avLst/>
            </a:prstGeom>
            <a:noFill/>
            <a:ln>
              <a:noFill/>
            </a:ln>
          </p:spPr>
        </p:pic>
        <p:pic>
          <p:nvPicPr>
            <p:cNvPr id="7" name="Imagem 1" descr="Gdańsk University of Technology - Wikipedia">
              <a:extLst>
                <a:ext uri="{FF2B5EF4-FFF2-40B4-BE49-F238E27FC236}">
                  <a16:creationId xmlns:a16="http://schemas.microsoft.com/office/drawing/2014/main" id="{CEEAE541-971B-E1B9-EBFB-43853366D58F}"/>
                </a:ext>
              </a:extLst>
            </p:cNvPr>
            <p:cNvPicPr>
              <a:picLocks noChangeAspect="1"/>
            </p:cNvPicPr>
            <p:nvPr userDrawn="1"/>
          </p:nvPicPr>
          <p:blipFill rotWithShape="1">
            <a:blip r:embed="rId26">
              <a:extLst>
                <a:ext uri="{28A0092B-C50C-407E-A947-70E740481C1C}">
                  <a14:useLocalDpi xmlns:a14="http://schemas.microsoft.com/office/drawing/2010/main" val="0"/>
                </a:ext>
              </a:extLst>
            </a:blip>
            <a:srcRect t="14145" b="8137"/>
            <a:stretch/>
          </p:blipFill>
          <p:spPr bwMode="auto">
            <a:xfrm>
              <a:off x="4063271" y="4583923"/>
              <a:ext cx="822603" cy="451887"/>
            </a:xfrm>
            <a:prstGeom prst="rect">
              <a:avLst/>
            </a:prstGeom>
            <a:noFill/>
            <a:ln>
              <a:noFill/>
            </a:ln>
            <a:extLst>
              <a:ext uri="{53640926-AAD7-44D8-BBD7-CCE9431645EC}">
                <a14:shadowObscured xmlns:a14="http://schemas.microsoft.com/office/drawing/2010/main"/>
              </a:ext>
            </a:extLst>
          </p:spPr>
        </p:pic>
        <p:pic>
          <p:nvPicPr>
            <p:cNvPr id="8" name="Imagem 5" descr="A picture containing logo&#10;&#10;Description automatically generated">
              <a:extLst>
                <a:ext uri="{FF2B5EF4-FFF2-40B4-BE49-F238E27FC236}">
                  <a16:creationId xmlns:a16="http://schemas.microsoft.com/office/drawing/2014/main" id="{092D7674-08F3-9A17-46BF-D66EC75AC2ED}"/>
                </a:ext>
              </a:extLst>
            </p:cNvPr>
            <p:cNvPicPr>
              <a:picLocks noChangeAspect="1"/>
            </p:cNvPicPr>
            <p:nvPr userDrawn="1"/>
          </p:nvPicPr>
          <p:blipFill rotWithShape="1">
            <a:blip r:embed="rId27">
              <a:extLst>
                <a:ext uri="{28A0092B-C50C-407E-A947-70E740481C1C}">
                  <a14:useLocalDpi xmlns:a14="http://schemas.microsoft.com/office/drawing/2010/main" val="0"/>
                </a:ext>
              </a:extLst>
            </a:blip>
            <a:srcRect l="7054" t="14652" r="7706" b="16796"/>
            <a:stretch/>
          </p:blipFill>
          <p:spPr bwMode="auto">
            <a:xfrm>
              <a:off x="6657766" y="4583923"/>
              <a:ext cx="1067043" cy="462232"/>
            </a:xfrm>
            <a:prstGeom prst="rect">
              <a:avLst/>
            </a:prstGeom>
            <a:ln>
              <a:noFill/>
            </a:ln>
            <a:extLst>
              <a:ext uri="{53640926-AAD7-44D8-BBD7-CCE9431645EC}">
                <a14:shadowObscured xmlns:a14="http://schemas.microsoft.com/office/drawing/2010/main"/>
              </a:ext>
            </a:extLst>
          </p:spPr>
        </p:pic>
        <p:pic>
          <p:nvPicPr>
            <p:cNvPr id="9" name="Imagem 3" descr="Uma imagem com texto&#10;&#10;Descrição gerada automaticamente">
              <a:extLst>
                <a:ext uri="{FF2B5EF4-FFF2-40B4-BE49-F238E27FC236}">
                  <a16:creationId xmlns:a16="http://schemas.microsoft.com/office/drawing/2014/main" id="{F1B3FB7C-39BF-FC20-3DCE-AF06216EF15C}"/>
                </a:ext>
              </a:extLst>
            </p:cNvPr>
            <p:cNvPicPr>
              <a:picLocks noChangeAspect="1"/>
            </p:cNvPicPr>
            <p:nvPr userDrawn="1"/>
          </p:nvPicPr>
          <p:blipFill>
            <a:blip r:embed="rId28"/>
            <a:stretch>
              <a:fillRect/>
            </a:stretch>
          </p:blipFill>
          <p:spPr>
            <a:xfrm>
              <a:off x="8083223" y="4583923"/>
              <a:ext cx="947272" cy="433376"/>
            </a:xfrm>
            <a:prstGeom prst="rect">
              <a:avLst/>
            </a:prstGeom>
          </p:spPr>
        </p:pic>
        <p:pic>
          <p:nvPicPr>
            <p:cNvPr id="10" name="Picture 9" descr="Logo&#10;&#10;Description automatically generated with medium confidence">
              <a:extLst>
                <a:ext uri="{FF2B5EF4-FFF2-40B4-BE49-F238E27FC236}">
                  <a16:creationId xmlns:a16="http://schemas.microsoft.com/office/drawing/2014/main" id="{780EA28A-F81E-2A8E-2842-9B066F0BB8E3}"/>
                </a:ext>
              </a:extLst>
            </p:cNvPr>
            <p:cNvPicPr>
              <a:picLocks noChangeAspect="1"/>
            </p:cNvPicPr>
            <p:nvPr userDrawn="1"/>
          </p:nvPicPr>
          <p:blipFill>
            <a:blip r:embed="rId29">
              <a:extLst>
                <a:ext uri="{28A0092B-C50C-407E-A947-70E740481C1C}">
                  <a14:useLocalDpi xmlns:a14="http://schemas.microsoft.com/office/drawing/2010/main" val="0"/>
                </a:ext>
              </a:extLst>
            </a:blip>
            <a:srcRect/>
            <a:stretch>
              <a:fillRect/>
            </a:stretch>
          </p:blipFill>
          <p:spPr bwMode="auto">
            <a:xfrm>
              <a:off x="5244287" y="4583923"/>
              <a:ext cx="1055066" cy="432832"/>
            </a:xfrm>
            <a:prstGeom prst="rect">
              <a:avLst/>
            </a:prstGeom>
            <a:noFill/>
            <a:ln>
              <a:noFill/>
            </a:ln>
          </p:spPr>
        </p:pic>
      </p:grpSp>
    </p:spTree>
    <p:extLst>
      <p:ext uri="{BB962C8B-B14F-4D97-AF65-F5344CB8AC3E}">
        <p14:creationId xmlns:p14="http://schemas.microsoft.com/office/powerpoint/2010/main" val="2555037716"/>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 id="2147483688" r:id="rId19"/>
    <p:sldLayoutId id="2147483689" r:id="rId20"/>
    <p:sldLayoutId id="2147483690" r:id="rId21"/>
    <p:sldLayoutId id="2147483691" r:id="rId22"/>
  </p:sldLayoutIdLst>
  <p:hf sldNum="0" hdr="0" ftr="0" dt="0"/>
  <p:txStyles>
    <p:titleStyle>
      <a:lvl1pPr algn="l" defTabSz="685800" rtl="0" eaLnBrk="1" latinLnBrk="0" hangingPunct="1">
        <a:lnSpc>
          <a:spcPct val="90000"/>
        </a:lnSpc>
        <a:spcBef>
          <a:spcPct val="0"/>
        </a:spcBef>
        <a:buNone/>
        <a:defRPr sz="3300" b="1" kern="1200">
          <a:solidFill>
            <a:srgbClr val="161249"/>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rgbClr val="161249"/>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rgbClr val="161249"/>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rgbClr val="161249"/>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rgbClr val="161249"/>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8C09A-505F-2FF8-5C7F-1C32A6493E6C}"/>
              </a:ext>
            </a:extLst>
          </p:cNvPr>
          <p:cNvSpPr>
            <a:spLocks noGrp="1"/>
          </p:cNvSpPr>
          <p:nvPr>
            <p:ph type="ctrTitle"/>
          </p:nvPr>
        </p:nvSpPr>
        <p:spPr>
          <a:xfrm>
            <a:off x="59630" y="1458988"/>
            <a:ext cx="9024740" cy="845383"/>
          </a:xfrm>
        </p:spPr>
        <p:txBody>
          <a:bodyPr/>
          <a:lstStyle/>
          <a:p>
            <a:pPr algn="ctr"/>
            <a:r>
              <a:rPr lang="pt-PT" dirty="0"/>
              <a:t>Segmenteren en </a:t>
            </a:r>
            <a:br>
              <a:rPr lang="pt-PT" dirty="0"/>
            </a:br>
            <a:r>
              <a:rPr lang="pt-PT" dirty="0"/>
              <a:t>Filteren</a:t>
            </a:r>
          </a:p>
        </p:txBody>
      </p:sp>
      <p:sp>
        <p:nvSpPr>
          <p:cNvPr id="3" name="Subtitle 2">
            <a:extLst>
              <a:ext uri="{FF2B5EF4-FFF2-40B4-BE49-F238E27FC236}">
                <a16:creationId xmlns:a16="http://schemas.microsoft.com/office/drawing/2014/main" id="{B107C8FC-1B36-B506-1D86-290A87E054AA}"/>
              </a:ext>
            </a:extLst>
          </p:cNvPr>
          <p:cNvSpPr>
            <a:spLocks noGrp="1"/>
          </p:cNvSpPr>
          <p:nvPr>
            <p:ph type="subTitle" idx="4294967295"/>
          </p:nvPr>
        </p:nvSpPr>
        <p:spPr>
          <a:xfrm>
            <a:off x="1143000" y="3110337"/>
            <a:ext cx="6858000" cy="1092607"/>
          </a:xfrm>
        </p:spPr>
        <p:txBody>
          <a:bodyPr/>
          <a:lstStyle/>
          <a:p>
            <a:pPr marL="0" indent="0" algn="ctr">
              <a:lnSpc>
                <a:spcPct val="100000"/>
              </a:lnSpc>
              <a:spcBef>
                <a:spcPts val="300"/>
              </a:spcBef>
              <a:buNone/>
            </a:pPr>
            <a:r>
              <a:rPr lang="pt-PT" sz="2000" dirty="0">
                <a:solidFill>
                  <a:schemeClr val="bg1"/>
                </a:solidFill>
              </a:rPr>
              <a:t>Professor</a:t>
            </a:r>
          </a:p>
          <a:p>
            <a:pPr marL="0" indent="0" algn="ctr">
              <a:lnSpc>
                <a:spcPct val="100000"/>
              </a:lnSpc>
              <a:spcBef>
                <a:spcPts val="300"/>
              </a:spcBef>
              <a:buNone/>
            </a:pPr>
            <a:r>
              <a:rPr lang="pt-PT" sz="2000" dirty="0">
                <a:solidFill>
                  <a:schemeClr val="bg1"/>
                </a:solidFill>
              </a:rPr>
              <a:t>School</a:t>
            </a:r>
          </a:p>
          <a:p>
            <a:pPr marL="0" indent="0" algn="ctr">
              <a:lnSpc>
                <a:spcPct val="100000"/>
              </a:lnSpc>
              <a:spcBef>
                <a:spcPts val="300"/>
              </a:spcBef>
              <a:buNone/>
            </a:pPr>
            <a:r>
              <a:rPr lang="pt-PT" sz="2000" dirty="0">
                <a:solidFill>
                  <a:schemeClr val="bg1"/>
                </a:solidFill>
              </a:rPr>
              <a:t>Digitale </a:t>
            </a:r>
            <a:r>
              <a:rPr lang="pt-PT" sz="2000" dirty="0" err="1">
                <a:solidFill>
                  <a:schemeClr val="bg1"/>
                </a:solidFill>
              </a:rPr>
              <a:t>analyse en monitoring</a:t>
            </a:r>
            <a:endParaRPr lang="pt-PT" sz="2000" dirty="0">
              <a:solidFill>
                <a:schemeClr val="bg1"/>
              </a:solidFill>
            </a:endParaRPr>
          </a:p>
        </p:txBody>
      </p:sp>
    </p:spTree>
    <p:extLst>
      <p:ext uri="{BB962C8B-B14F-4D97-AF65-F5344CB8AC3E}">
        <p14:creationId xmlns:p14="http://schemas.microsoft.com/office/powerpoint/2010/main" val="17540122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478339" y="1262789"/>
            <a:ext cx="8454900" cy="3067049"/>
          </a:xfrm>
          <a:prstGeom prst="rect">
            <a:avLst/>
          </a:prstGeom>
          <a:noFill/>
          <a:ln>
            <a:noFill/>
          </a:ln>
        </p:spPr>
        <p:txBody>
          <a:bodyPr spcFirstLastPara="1" wrap="square" lIns="91425" tIns="91425" rIns="91425" bIns="91425" numCol="1" anchor="t" anchorCtr="0">
            <a:noAutofit/>
          </a:bodyPr>
          <a:lstStyle/>
          <a:p>
            <a:pPr algn="l">
              <a:lnSpc>
                <a:spcPct val="115000"/>
              </a:lnSpc>
              <a:spcAft>
                <a:spcPts val="1200"/>
              </a:spcAft>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D5C232E8-B4CF-A02F-A6B1-4733618F08C0}"/>
              </a:ext>
            </a:extLst>
          </p:cNvPr>
          <p:cNvSpPr>
            <a:spLocks noGrp="1"/>
          </p:cNvSpPr>
          <p:nvPr>
            <p:ph type="title"/>
          </p:nvPr>
        </p:nvSpPr>
        <p:spPr>
          <a:xfrm>
            <a:off x="628650" y="525414"/>
            <a:ext cx="7886700" cy="612024"/>
          </a:xfrm>
        </p:spPr>
        <p:txBody>
          <a:bodyPr>
            <a:normAutofit/>
          </a:bodyPr>
          <a:lstStyle/>
          <a:p>
            <a:r>
              <a:rPr lang="en-GB" dirty="0"/>
              <a:t>Segmenteren en filteren</a:t>
            </a:r>
          </a:p>
        </p:txBody>
      </p:sp>
      <p:sp>
        <p:nvSpPr>
          <p:cNvPr id="3" name="Content Placeholder 2">
            <a:extLst>
              <a:ext uri="{FF2B5EF4-FFF2-40B4-BE49-F238E27FC236}">
                <a16:creationId xmlns:a16="http://schemas.microsoft.com/office/drawing/2014/main" id="{25230BA6-14E8-15FB-3B51-9029387EAE8A}"/>
              </a:ext>
            </a:extLst>
          </p:cNvPr>
          <p:cNvSpPr>
            <a:spLocks noGrp="1"/>
          </p:cNvSpPr>
          <p:nvPr>
            <p:ph idx="1"/>
          </p:nvPr>
        </p:nvSpPr>
        <p:spPr>
          <a:xfrm>
            <a:off x="628650" y="1262789"/>
            <a:ext cx="7886700" cy="2213110"/>
          </a:xfrm>
        </p:spPr>
        <p:txBody>
          <a:bodyPr>
            <a:normAutofit fontScale="92500" lnSpcReduction="10000"/>
          </a:bodyPr>
          <a:lstStyle/>
          <a:p>
            <a:pPr algn="l">
              <a:lnSpc>
                <a:spcPct val="160000"/>
              </a:lnSpc>
              <a:spcAft>
                <a:spcPts val="1200"/>
              </a:spcAft>
            </a:pPr>
            <a:r>
              <a:rPr lang="en-GB" sz="2000" dirty="0">
                <a:effectLst/>
                <a:ea typeface="Calibri" panose="020F0502020204030204" pitchFamily="34" charset="0"/>
              </a:rPr>
              <a:t>Een aanzienlijk percentage van de mensen die winkelcentra bezoeken, doet dat om er gewoon rond te lopen. Daarom zijn deze mensen niet het doelsegment van winkels of winkelcentra en zouden ze niet het eerste object van studie moeten zijn. Hen opnemen in de steekproef kan de resultaten vertekenen.</a:t>
            </a:r>
            <a:endParaRPr lang="pt-PT" sz="2000" dirty="0">
              <a:effectLst/>
              <a:ea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1"/>
        <p:cNvGrpSpPr/>
        <p:nvPr/>
      </p:nvGrpSpPr>
      <p:grpSpPr>
        <a:xfrm>
          <a:off x="0" y="0"/>
          <a:ext cx="0" cy="0"/>
          <a:chOff x="0" y="0"/>
          <a:chExt cx="0" cy="0"/>
        </a:xfrm>
      </p:grpSpPr>
      <p:sp>
        <p:nvSpPr>
          <p:cNvPr id="9" name="Google Shape;35;p8">
            <a:extLst>
              <a:ext uri="{FF2B5EF4-FFF2-40B4-BE49-F238E27FC236}">
                <a16:creationId xmlns:a16="http://schemas.microsoft.com/office/drawing/2014/main" id="{AB6FE15F-8341-A840-B300-81E68F4E3AE9}"/>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10" name="Google Shape;36;p8">
            <a:extLst>
              <a:ext uri="{FF2B5EF4-FFF2-40B4-BE49-F238E27FC236}">
                <a16:creationId xmlns:a16="http://schemas.microsoft.com/office/drawing/2014/main" id="{4D87E5AB-C54E-3D48-AA12-49E0A849C669}"/>
              </a:ext>
            </a:extLst>
          </p:cNvPr>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lvl="0" indent="-285750">
              <a:lnSpc>
                <a:spcPct val="115000"/>
              </a:lnSpc>
              <a:spcBef>
                <a:spcPts val="1600"/>
              </a:spcBef>
              <a:buFont typeface="Arial" panose="020B0604020202020204" pitchFamily="34" charset="0"/>
              <a:buChar char="•"/>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221684AE-44A8-3AF1-584E-005FD69FE056}"/>
              </a:ext>
            </a:extLst>
          </p:cNvPr>
          <p:cNvSpPr>
            <a:spLocks noGrp="1"/>
          </p:cNvSpPr>
          <p:nvPr>
            <p:ph type="title"/>
          </p:nvPr>
        </p:nvSpPr>
        <p:spPr>
          <a:xfrm>
            <a:off x="762439" y="634787"/>
            <a:ext cx="7886700" cy="572701"/>
          </a:xfrm>
        </p:spPr>
        <p:txBody>
          <a:bodyPr>
            <a:normAutofit/>
          </a:bodyPr>
          <a:lstStyle/>
          <a:p>
            <a:r>
              <a:rPr lang="en-GB" sz="3200" dirty="0"/>
              <a:t>Leerdoelen</a:t>
            </a:r>
          </a:p>
        </p:txBody>
      </p:sp>
      <p:sp>
        <p:nvSpPr>
          <p:cNvPr id="7" name="Content Placeholder 6">
            <a:extLst>
              <a:ext uri="{FF2B5EF4-FFF2-40B4-BE49-F238E27FC236}">
                <a16:creationId xmlns:a16="http://schemas.microsoft.com/office/drawing/2014/main" id="{01C8B55E-3487-D229-317B-792F34F35006}"/>
              </a:ext>
            </a:extLst>
          </p:cNvPr>
          <p:cNvSpPr>
            <a:spLocks noGrp="1"/>
          </p:cNvSpPr>
          <p:nvPr>
            <p:ph idx="1"/>
          </p:nvPr>
        </p:nvSpPr>
        <p:spPr>
          <a:xfrm>
            <a:off x="762439" y="1390702"/>
            <a:ext cx="7886700" cy="1540422"/>
          </a:xfrm>
        </p:spPr>
        <p:txBody>
          <a:bodyPr/>
          <a:lstStyle/>
          <a:p>
            <a:pPr marL="342900" lvl="0" indent="-342900">
              <a:lnSpc>
                <a:spcPct val="115000"/>
              </a:lnSpc>
              <a:spcBef>
                <a:spcPts val="1600"/>
              </a:spcBef>
              <a:buClr>
                <a:srgbClr val="F39200"/>
              </a:buClr>
              <a:buFont typeface="Arial" panose="020B0604020202020204" pitchFamily="34" charset="0"/>
              <a:buChar char="●"/>
            </a:pPr>
            <a:r>
              <a:rPr lang="en-US" sz="2400" dirty="0">
                <a:effectLst/>
                <a:ea typeface="Calibri" panose="020F0502020204030204" pitchFamily="34" charset="0"/>
              </a:rPr>
              <a:t>Filteren toepassen op de gegevens</a:t>
            </a:r>
          </a:p>
          <a:p>
            <a:pPr marL="342900" lvl="0" indent="-342900">
              <a:lnSpc>
                <a:spcPct val="115000"/>
              </a:lnSpc>
              <a:spcBef>
                <a:spcPts val="1600"/>
              </a:spcBef>
              <a:buClr>
                <a:srgbClr val="F39200"/>
              </a:buClr>
              <a:buFont typeface="Arial" panose="020B0604020202020204" pitchFamily="34" charset="0"/>
              <a:buChar char="●"/>
            </a:pPr>
            <a:r>
              <a:rPr lang="en-GB" sz="2400" dirty="0">
                <a:effectLst/>
                <a:ea typeface="Calibri" panose="020F0502020204030204" pitchFamily="34" charset="0"/>
              </a:rPr>
              <a:t>Constructieanalyse met segmenten</a:t>
            </a:r>
          </a:p>
          <a:p>
            <a:pPr marL="342900" indent="-342900">
              <a:buClr>
                <a:srgbClr val="F39200"/>
              </a:buClr>
              <a:buFont typeface="Arial" panose="020B0604020202020204" pitchFamily="34" charset="0"/>
              <a:buChar char="●"/>
            </a:pP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2" name="Title 1">
            <a:extLst>
              <a:ext uri="{FF2B5EF4-FFF2-40B4-BE49-F238E27FC236}">
                <a16:creationId xmlns:a16="http://schemas.microsoft.com/office/drawing/2014/main" id="{D106D77D-A3B5-D0F7-6A4E-DE284D2D4550}"/>
              </a:ext>
            </a:extLst>
          </p:cNvPr>
          <p:cNvSpPr>
            <a:spLocks noGrp="1"/>
          </p:cNvSpPr>
          <p:nvPr>
            <p:ph type="title"/>
          </p:nvPr>
        </p:nvSpPr>
        <p:spPr>
          <a:xfrm>
            <a:off x="1531285" y="1225353"/>
            <a:ext cx="1805268" cy="581124"/>
          </a:xfrm>
        </p:spPr>
        <p:txBody>
          <a:bodyPr>
            <a:normAutofit fontScale="90000"/>
          </a:bodyPr>
          <a:lstStyle/>
          <a:p>
            <a:r>
              <a:rPr lang="fi-FI" dirty="0" err="1"/>
              <a:t>Onder-werpen</a:t>
            </a:r>
            <a:endParaRPr lang="en-GB" dirty="0"/>
          </a:p>
        </p:txBody>
      </p:sp>
      <p:sp>
        <p:nvSpPr>
          <p:cNvPr id="3" name="Content Placeholder 2">
            <a:extLst>
              <a:ext uri="{FF2B5EF4-FFF2-40B4-BE49-F238E27FC236}">
                <a16:creationId xmlns:a16="http://schemas.microsoft.com/office/drawing/2014/main" id="{72ABB010-26E4-F400-4782-9944A490274E}"/>
              </a:ext>
            </a:extLst>
          </p:cNvPr>
          <p:cNvSpPr>
            <a:spLocks noGrp="1"/>
          </p:cNvSpPr>
          <p:nvPr>
            <p:ph idx="1"/>
          </p:nvPr>
        </p:nvSpPr>
        <p:spPr>
          <a:xfrm>
            <a:off x="3983426" y="985288"/>
            <a:ext cx="4606283" cy="1061253"/>
          </a:xfrm>
        </p:spPr>
        <p:txBody>
          <a:bodyPr/>
          <a:lstStyle/>
          <a:p>
            <a:pPr>
              <a:lnSpc>
                <a:spcPct val="150000"/>
              </a:lnSpc>
              <a:buFont typeface="Arial" panose="020B0604020202020204" pitchFamily="34" charset="0"/>
              <a:buChar char="•"/>
            </a:pPr>
            <a:r>
              <a:rPr lang="en-GB" sz="2000" kern="1200" dirty="0"/>
              <a:t>Verkeer filteren</a:t>
            </a:r>
          </a:p>
          <a:p>
            <a:pPr>
              <a:lnSpc>
                <a:spcPct val="150000"/>
              </a:lnSpc>
              <a:buFont typeface="Arial" panose="020B0604020202020204" pitchFamily="34" charset="0"/>
              <a:buChar char="•"/>
            </a:pPr>
            <a:r>
              <a:rPr lang="en-GB" sz="2000" dirty="0"/>
              <a:t>Segmentatie</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3"/>
          <p:cNvSpPr txBox="1"/>
          <p:nvPr/>
        </p:nvSpPr>
        <p:spPr>
          <a:xfrm>
            <a:off x="171450" y="914400"/>
            <a:ext cx="8801100" cy="2550327"/>
          </a:xfrm>
          <a:prstGeom prst="rect">
            <a:avLst/>
          </a:prstGeom>
          <a:noFill/>
          <a:ln>
            <a:noFill/>
          </a:ln>
        </p:spPr>
        <p:txBody>
          <a:bodyPr spcFirstLastPara="1" wrap="square" lIns="91425" tIns="91425" rIns="91425" bIns="91425" anchor="ctr" anchorCtr="0">
            <a:noAutofit/>
          </a:bodyPr>
          <a:lstStyle/>
          <a:p>
            <a:pPr lvl="0" algn="ctr"/>
            <a:r>
              <a:rPr lang="en-US" sz="3200" b="1" dirty="0">
                <a:solidFill>
                  <a:schemeClr val="bg1"/>
                </a:solidFill>
                <a:latin typeface="Arial" panose="020B0604020202020204" pitchFamily="34" charset="0"/>
                <a:ea typeface="Crimson Text"/>
                <a:cs typeface="Arial" panose="020B0604020202020204" pitchFamily="34" charset="0"/>
                <a:sym typeface="Crimson Text"/>
              </a:rPr>
              <a:t>"Fouten bij het gebruik van ontoereikende gegevens zijn veel kleiner dan bij het gebruik van helemaal geen gegevens."</a:t>
            </a:r>
          </a:p>
          <a:p>
            <a:pPr lvl="0" algn="ctr"/>
            <a:br>
              <a:rPr lang="en-US" sz="2000" b="1" dirty="0">
                <a:solidFill>
                  <a:schemeClr val="bg1"/>
                </a:solidFill>
                <a:latin typeface="Arial" panose="020B0604020202020204" pitchFamily="34" charset="0"/>
                <a:ea typeface="Crimson Text"/>
                <a:cs typeface="Arial" panose="020B0604020202020204" pitchFamily="34" charset="0"/>
                <a:sym typeface="Crimson Text"/>
              </a:rPr>
            </a:br>
            <a:endParaRPr lang="en-US" sz="2000" b="1" dirty="0">
              <a:solidFill>
                <a:schemeClr val="bg1"/>
              </a:solidFill>
              <a:latin typeface="Arial" panose="020B0604020202020204" pitchFamily="34" charset="0"/>
              <a:ea typeface="Crimson Text"/>
              <a:cs typeface="Arial" panose="020B0604020202020204" pitchFamily="34" charset="0"/>
              <a:sym typeface="Crimson Text"/>
            </a:endParaRPr>
          </a:p>
          <a:p>
            <a:pPr lvl="0" algn="r"/>
            <a:r>
              <a:rPr lang="en-CA" sz="2400" i="1" dirty="0">
                <a:solidFill>
                  <a:schemeClr val="bg1"/>
                </a:solidFill>
                <a:latin typeface="Lucida Handwriting" panose="03010101010101010101" pitchFamily="66" charset="0"/>
                <a:ea typeface="Crimson Text"/>
                <a:cs typeface="Arial" panose="020B0604020202020204" pitchFamily="34" charset="0"/>
                <a:sym typeface="Crimson Text"/>
              </a:rPr>
              <a:t> Charles Babbage</a:t>
            </a:r>
            <a:endParaRPr lang="en-CA" sz="3200" i="1" dirty="0">
              <a:solidFill>
                <a:schemeClr val="bg1"/>
              </a:solidFill>
              <a:latin typeface="Lucida Handwriting" panose="03010101010101010101" pitchFamily="66" charset="0"/>
              <a:ea typeface="Crimson Text"/>
              <a:cs typeface="Arial" panose="020B0604020202020204" pitchFamily="34" charset="0"/>
              <a:sym typeface="Crimson Tex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 sz="6000" b="1" dirty="0">
                <a:solidFill>
                  <a:srgbClr val="FFFFFF"/>
                </a:solidFill>
                <a:latin typeface="Arial" panose="020B0604020202020204" pitchFamily="34" charset="0"/>
                <a:ea typeface="Crimson Text"/>
                <a:cs typeface="Arial" panose="020B0604020202020204" pitchFamily="34" charset="0"/>
                <a:sym typeface="Crimson Text"/>
              </a:rPr>
              <a:t>Onderwerp 1 </a:t>
            </a:r>
            <a:endParaRPr sz="6000" b="1" dirty="0">
              <a:solidFill>
                <a:srgbClr val="FFFFFF"/>
              </a:solidFill>
              <a:latin typeface="Arial" panose="020B0604020202020204" pitchFamily="34" charset="0"/>
              <a:ea typeface="Crimson Text"/>
              <a:cs typeface="Arial" panose="020B0604020202020204" pitchFamily="34" charset="0"/>
              <a:sym typeface="Crimson Text"/>
            </a:endParaRPr>
          </a:p>
        </p:txBody>
      </p:sp>
      <p:sp>
        <p:nvSpPr>
          <p:cNvPr id="70" name="Google Shape;70;p14"/>
          <p:cNvSpPr txBox="1"/>
          <p:nvPr/>
        </p:nvSpPr>
        <p:spPr>
          <a:xfrm>
            <a:off x="675150" y="1864800"/>
            <a:ext cx="7793700" cy="1413900"/>
          </a:xfrm>
          <a:prstGeom prst="rect">
            <a:avLst/>
          </a:prstGeom>
          <a:noFill/>
          <a:ln>
            <a:noFill/>
          </a:ln>
        </p:spPr>
        <p:txBody>
          <a:bodyPr spcFirstLastPara="1" wrap="square" lIns="91425" tIns="91425" rIns="91425" bIns="91425" anchor="t" anchorCtr="0">
            <a:noAutofit/>
          </a:bodyPr>
          <a:lstStyle/>
          <a:p>
            <a:pPr lvl="0" algn="ctr"/>
            <a:r>
              <a:rPr lang="en-US" sz="4000" b="1" kern="1200" dirty="0">
                <a:solidFill>
                  <a:srgbClr val="161249"/>
                </a:solidFill>
                <a:latin typeface="Arial" panose="020B0604020202020204" pitchFamily="34" charset="0"/>
                <a:cs typeface="Arial" panose="020B0604020202020204" pitchFamily="34" charset="0"/>
              </a:rPr>
              <a:t>Verkeer filteren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478339" y="1262789"/>
            <a:ext cx="7979861" cy="3067049"/>
          </a:xfrm>
          <a:prstGeom prst="rect">
            <a:avLst/>
          </a:prstGeom>
          <a:noFill/>
          <a:ln>
            <a:noFill/>
          </a:ln>
        </p:spPr>
        <p:txBody>
          <a:bodyPr spcFirstLastPara="1" wrap="square" lIns="91425" tIns="91425" rIns="91425" bIns="91425" numCol="1" anchor="t" anchorCtr="0">
            <a:noAutofit/>
          </a:bodyPr>
          <a:lstStyle/>
          <a:p>
            <a:pPr algn="l">
              <a:lnSpc>
                <a:spcPct val="115000"/>
              </a:lnSpc>
              <a:spcAft>
                <a:spcPts val="1200"/>
              </a:spcAft>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BD760257-1A0A-D2B8-83CC-2C6050B23AB1}"/>
              </a:ext>
            </a:extLst>
          </p:cNvPr>
          <p:cNvSpPr>
            <a:spLocks noGrp="1"/>
          </p:cNvSpPr>
          <p:nvPr>
            <p:ph type="title"/>
          </p:nvPr>
        </p:nvSpPr>
        <p:spPr>
          <a:xfrm>
            <a:off x="628650" y="156195"/>
            <a:ext cx="7886700" cy="828815"/>
          </a:xfrm>
        </p:spPr>
        <p:txBody>
          <a:bodyPr>
            <a:normAutofit/>
          </a:bodyPr>
          <a:lstStyle/>
          <a:p>
            <a:r>
              <a:rPr lang="en-CA" sz="3600" b="1" dirty="0">
                <a:latin typeface="Arial" panose="020B0604020202020204" pitchFamily="34" charset="0"/>
                <a:ea typeface="Nunito"/>
                <a:cs typeface="Arial" panose="020B0604020202020204" pitchFamily="34" charset="0"/>
                <a:sym typeface="Nunito"/>
              </a:rPr>
              <a:t>Verkeer filteren</a:t>
            </a:r>
            <a:endParaRPr lang="en-GB" dirty="0"/>
          </a:p>
        </p:txBody>
      </p:sp>
      <p:sp>
        <p:nvSpPr>
          <p:cNvPr id="3" name="Content Placeholder 2">
            <a:extLst>
              <a:ext uri="{FF2B5EF4-FFF2-40B4-BE49-F238E27FC236}">
                <a16:creationId xmlns:a16="http://schemas.microsoft.com/office/drawing/2014/main" id="{5B62168F-6562-CF03-CB71-4C51392A77FD}"/>
              </a:ext>
            </a:extLst>
          </p:cNvPr>
          <p:cNvSpPr>
            <a:spLocks noGrp="1"/>
          </p:cNvSpPr>
          <p:nvPr>
            <p:ph idx="1"/>
          </p:nvPr>
        </p:nvSpPr>
        <p:spPr>
          <a:xfrm>
            <a:off x="628650" y="1175780"/>
            <a:ext cx="7886700" cy="2601418"/>
          </a:xfrm>
        </p:spPr>
        <p:txBody>
          <a:bodyPr/>
          <a:lstStyle/>
          <a:p>
            <a:pPr algn="l">
              <a:lnSpc>
                <a:spcPct val="115000"/>
              </a:lnSpc>
              <a:spcAft>
                <a:spcPts val="1200"/>
              </a:spcAft>
            </a:pPr>
            <a:r>
              <a:rPr lang="en-GB" sz="2000" dirty="0">
                <a:effectLst/>
                <a:ea typeface="Calibri" panose="020F0502020204030204" pitchFamily="34" charset="0"/>
              </a:rPr>
              <a:t>Men moet verkeer filteren in analyseplatforms om de prestaties van de website nauwkeuriger te analyseren en te begrijpen:</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Intern verkeer</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SPAM-verkeer</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Bots (</a:t>
            </a:r>
            <a:r>
              <a:rPr lang="en-US" sz="2000" dirty="0">
                <a:effectLst/>
                <a:ea typeface="Calibri" panose="020F0502020204030204" pitchFamily="34" charset="0"/>
              </a:rPr>
              <a:t>op sommige websites zijn bots goed voor meer dan 90% van het verkeer</a:t>
            </a:r>
            <a:r>
              <a:rPr lang="en-GB" sz="2000" dirty="0">
                <a:effectLst/>
                <a:ea typeface="Calibri" panose="020F0502020204030204" pitchFamily="34" charset="0"/>
              </a:rPr>
              <a:t>)</a:t>
            </a:r>
            <a:endParaRPr lang="pt-PT" sz="2000" dirty="0">
              <a:effectLst/>
              <a:ea typeface="Calibri" panose="020F0502020204030204" pitchFamily="34" charset="0"/>
            </a:endParaRPr>
          </a:p>
        </p:txBody>
      </p:sp>
    </p:spTree>
    <p:extLst>
      <p:ext uri="{BB962C8B-B14F-4D97-AF65-F5344CB8AC3E}">
        <p14:creationId xmlns:p14="http://schemas.microsoft.com/office/powerpoint/2010/main" val="272505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lvl="0" indent="0" algn="ctr">
              <a:spcBef>
                <a:spcPts val="0"/>
              </a:spcBef>
              <a:spcAft>
                <a:spcPts val="0"/>
              </a:spcAft>
              <a:buNone/>
            </a:pPr>
            <a:r>
              <a:rPr lang="en" sz="6000" b="1" dirty="0">
                <a:solidFill>
                  <a:srgbClr val="FFFFFF"/>
                </a:solidFill>
                <a:latin typeface="Arial" panose="020B0604020202020204" pitchFamily="34" charset="0"/>
                <a:ea typeface="Crimson Text"/>
                <a:cs typeface="Arial" panose="020B0604020202020204" pitchFamily="34" charset="0"/>
                <a:sym typeface="Crimson Text"/>
              </a:rPr>
              <a:t>Onderwerp 1 </a:t>
            </a:r>
            <a:endParaRPr sz="6000" b="1" dirty="0">
              <a:solidFill>
                <a:srgbClr val="FFFFFF"/>
              </a:solidFill>
              <a:latin typeface="Arial" panose="020B0604020202020204" pitchFamily="34" charset="0"/>
              <a:ea typeface="Crimson Text"/>
              <a:cs typeface="Arial" panose="020B0604020202020204" pitchFamily="34" charset="0"/>
              <a:sym typeface="Crimson Text"/>
            </a:endParaRPr>
          </a:p>
        </p:txBody>
      </p:sp>
      <p:sp>
        <p:nvSpPr>
          <p:cNvPr id="70" name="Google Shape;70;p14"/>
          <p:cNvSpPr txBox="1"/>
          <p:nvPr/>
        </p:nvSpPr>
        <p:spPr>
          <a:xfrm>
            <a:off x="675150" y="1864800"/>
            <a:ext cx="7793700" cy="706950"/>
          </a:xfrm>
          <a:prstGeom prst="rect">
            <a:avLst/>
          </a:prstGeom>
          <a:noFill/>
          <a:ln>
            <a:noFill/>
          </a:ln>
        </p:spPr>
        <p:txBody>
          <a:bodyPr spcFirstLastPara="1" wrap="square" lIns="91425" tIns="91425" rIns="91425" bIns="91425" anchor="t" anchorCtr="0">
            <a:noAutofit/>
          </a:bodyPr>
          <a:lstStyle/>
          <a:p>
            <a:pPr lvl="0" algn="ctr"/>
            <a:r>
              <a:rPr lang="en-US" sz="4000" b="1" kern="1200" dirty="0">
                <a:solidFill>
                  <a:srgbClr val="161249"/>
                </a:solidFill>
                <a:latin typeface="Arial" panose="020B0604020202020204" pitchFamily="34" charset="0"/>
                <a:cs typeface="Arial" panose="020B0604020202020204" pitchFamily="34" charset="0"/>
              </a:rPr>
              <a:t>Segmentatie</a:t>
            </a:r>
          </a:p>
        </p:txBody>
      </p:sp>
    </p:spTree>
    <p:extLst>
      <p:ext uri="{BB962C8B-B14F-4D97-AF65-F5344CB8AC3E}">
        <p14:creationId xmlns:p14="http://schemas.microsoft.com/office/powerpoint/2010/main" val="1827236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US"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algn="l">
              <a:lnSpc>
                <a:spcPct val="115000"/>
              </a:lnSpc>
              <a:spcAft>
                <a:spcPts val="1200"/>
              </a:spcAft>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CA587709-76DC-8F70-CC91-127419F41775}"/>
              </a:ext>
            </a:extLst>
          </p:cNvPr>
          <p:cNvSpPr>
            <a:spLocks noGrp="1"/>
          </p:cNvSpPr>
          <p:nvPr>
            <p:ph type="title"/>
          </p:nvPr>
        </p:nvSpPr>
        <p:spPr>
          <a:xfrm>
            <a:off x="628650" y="-52573"/>
            <a:ext cx="7886700" cy="994172"/>
          </a:xfrm>
        </p:spPr>
        <p:txBody>
          <a:bodyPr>
            <a:normAutofit/>
          </a:bodyPr>
          <a:lstStyle/>
          <a:p>
            <a:r>
              <a:rPr lang="en-GB" sz="3600" dirty="0"/>
              <a:t>Segmentatie</a:t>
            </a:r>
          </a:p>
        </p:txBody>
      </p:sp>
      <p:sp>
        <p:nvSpPr>
          <p:cNvPr id="3" name="Content Placeholder 2">
            <a:extLst>
              <a:ext uri="{FF2B5EF4-FFF2-40B4-BE49-F238E27FC236}">
                <a16:creationId xmlns:a16="http://schemas.microsoft.com/office/drawing/2014/main" id="{401A095C-1EC4-E457-B909-71AB29D3373E}"/>
              </a:ext>
            </a:extLst>
          </p:cNvPr>
          <p:cNvSpPr>
            <a:spLocks noGrp="1"/>
          </p:cNvSpPr>
          <p:nvPr>
            <p:ph idx="1"/>
          </p:nvPr>
        </p:nvSpPr>
        <p:spPr>
          <a:xfrm>
            <a:off x="628650" y="1100011"/>
            <a:ext cx="7886700" cy="2343655"/>
          </a:xfrm>
        </p:spPr>
        <p:txBody>
          <a:bodyPr/>
          <a:lstStyle/>
          <a:p>
            <a:pPr>
              <a:lnSpc>
                <a:spcPct val="150000"/>
              </a:lnSpc>
            </a:pPr>
            <a:r>
              <a:rPr lang="en-US" sz="2000" b="1" dirty="0">
                <a:solidFill>
                  <a:srgbClr val="F39200"/>
                </a:solidFill>
                <a:effectLst/>
                <a:ea typeface="Calibri" panose="020F0502020204030204" pitchFamily="34" charset="0"/>
              </a:rPr>
              <a:t>Segmentatie </a:t>
            </a:r>
            <a:r>
              <a:rPr lang="en-US" sz="2000" dirty="0">
                <a:effectLst/>
                <a:ea typeface="Calibri" panose="020F0502020204030204" pitchFamily="34" charset="0"/>
              </a:rPr>
              <a:t>in analyseplatforms is het proces van het verdelen van het websiteverkeer in kleinere groepen op basis van specifieke criteria, zoals demografie, locatie, </a:t>
            </a:r>
            <a:r>
              <a:rPr lang="en-US" sz="2000" dirty="0" err="1">
                <a:effectLst/>
                <a:ea typeface="Calibri" panose="020F0502020204030204" pitchFamily="34" charset="0"/>
              </a:rPr>
              <a:t>gedrag </a:t>
            </a:r>
            <a:r>
              <a:rPr lang="en-US" sz="2000" dirty="0">
                <a:effectLst/>
                <a:ea typeface="Calibri" panose="020F0502020204030204" pitchFamily="34" charset="0"/>
              </a:rPr>
              <a:t>of andere kenmerken. Dit maakt het mogelijk om effectiever te analyseren en te begrijpen hoe verschillende groepen gebruikers omgaan met de website.</a:t>
            </a:r>
            <a:endParaRPr lang="pt-PT" sz="2000" dirty="0">
              <a:effectLst/>
              <a:ea typeface="Calibri" panose="020F0502020204030204" pitchFamily="34" charset="0"/>
            </a:endParaRPr>
          </a:p>
        </p:txBody>
      </p:sp>
    </p:spTree>
    <p:extLst>
      <p:ext uri="{BB962C8B-B14F-4D97-AF65-F5344CB8AC3E}">
        <p14:creationId xmlns:p14="http://schemas.microsoft.com/office/powerpoint/2010/main" val="1531716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US"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algn="l">
              <a:spcAft>
                <a:spcPts val="600"/>
              </a:spcAft>
            </a:pPr>
            <a:endParaRPr lang="pt-PT" sz="12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7" name="Title 6">
            <a:extLst>
              <a:ext uri="{FF2B5EF4-FFF2-40B4-BE49-F238E27FC236}">
                <a16:creationId xmlns:a16="http://schemas.microsoft.com/office/drawing/2014/main" id="{5367DB64-3698-81B6-03B5-C0ED0D8ADFFC}"/>
              </a:ext>
            </a:extLst>
          </p:cNvPr>
          <p:cNvSpPr>
            <a:spLocks noGrp="1"/>
          </p:cNvSpPr>
          <p:nvPr>
            <p:ph type="title"/>
          </p:nvPr>
        </p:nvSpPr>
        <p:spPr>
          <a:xfrm>
            <a:off x="332232" y="134374"/>
            <a:ext cx="9010871" cy="441569"/>
          </a:xfrm>
        </p:spPr>
        <p:txBody>
          <a:bodyPr>
            <a:noAutofit/>
          </a:bodyPr>
          <a:lstStyle/>
          <a:p>
            <a:r>
              <a:rPr lang="en-US" sz="2000" b="1" dirty="0">
                <a:solidFill>
                  <a:srgbClr val="F39200"/>
                </a:solidFill>
                <a:ea typeface="Calibri" panose="020F0502020204030204" pitchFamily="34" charset="0"/>
              </a:rPr>
              <a:t>Hier zijn een paar redenen waarom segmentatie belangrijk is:</a:t>
            </a:r>
            <a:endParaRPr lang="en-GB" sz="2000" dirty="0"/>
          </a:p>
        </p:txBody>
      </p:sp>
      <p:sp>
        <p:nvSpPr>
          <p:cNvPr id="3" name="Content Placeholder 2">
            <a:extLst>
              <a:ext uri="{FF2B5EF4-FFF2-40B4-BE49-F238E27FC236}">
                <a16:creationId xmlns:a16="http://schemas.microsoft.com/office/drawing/2014/main" id="{EA1BEB40-B2BA-24A4-0DF3-146EA4A695A6}"/>
              </a:ext>
            </a:extLst>
          </p:cNvPr>
          <p:cNvSpPr>
            <a:spLocks noGrp="1"/>
          </p:cNvSpPr>
          <p:nvPr>
            <p:ph idx="1"/>
          </p:nvPr>
        </p:nvSpPr>
        <p:spPr>
          <a:xfrm>
            <a:off x="332232" y="575943"/>
            <a:ext cx="8333429" cy="2240756"/>
          </a:xfrm>
        </p:spPr>
        <p:txBody>
          <a:bodyPr>
            <a:noAutofit/>
          </a:bodyPr>
          <a:lstStyle/>
          <a:p>
            <a:pPr marL="285750" indent="-285750" algn="l">
              <a:lnSpc>
                <a:spcPct val="100000"/>
              </a:lnSpc>
              <a:spcBef>
                <a:spcPts val="400"/>
              </a:spcBef>
              <a:buClr>
                <a:srgbClr val="F39200"/>
              </a:buClr>
              <a:buFont typeface="Arial" panose="020B0604020202020204" pitchFamily="34" charset="0"/>
              <a:buChar char="●"/>
            </a:pPr>
            <a:r>
              <a:rPr lang="en-US" sz="1200" b="1" dirty="0">
                <a:effectLst/>
                <a:ea typeface="Calibri" panose="020F0502020204030204" pitchFamily="34" charset="0"/>
              </a:rPr>
              <a:t>Trends en patronen identificeren: </a:t>
            </a:r>
            <a:r>
              <a:rPr lang="en-US" sz="1200" dirty="0">
                <a:effectLst/>
                <a:ea typeface="Calibri" panose="020F0502020204030204" pitchFamily="34" charset="0"/>
              </a:rPr>
              <a:t>Door je verkeer te segmenteren, kun je trends en patronen identificeren die misschien niet meteen duidelijk zijn als je naar je gegevens als geheel kijkt. Zo kun je bijvoorbeeld ontdekken dat een specifieke groep gebruikers meer kans heeft op conversie of een hogere uitstapfrequentie, of dat een bepaalde locatie of apparaattype een hoge engagement rate heeft.</a:t>
            </a:r>
          </a:p>
          <a:p>
            <a:pPr marL="285750" indent="-285750" algn="l">
              <a:lnSpc>
                <a:spcPct val="100000"/>
              </a:lnSpc>
              <a:spcBef>
                <a:spcPts val="400"/>
              </a:spcBef>
              <a:buClr>
                <a:srgbClr val="F39200"/>
              </a:buClr>
              <a:buFont typeface="Arial" panose="020B0604020202020204" pitchFamily="34" charset="0"/>
              <a:buChar char="●"/>
            </a:pPr>
            <a:r>
              <a:rPr lang="en-US" sz="1200" b="1" dirty="0">
                <a:effectLst/>
                <a:ea typeface="Calibri" panose="020F0502020204030204" pitchFamily="34" charset="0"/>
              </a:rPr>
              <a:t>Gebruikersgedrag begrijpen: </a:t>
            </a:r>
            <a:r>
              <a:rPr lang="en-US" sz="1200" dirty="0">
                <a:effectLst/>
                <a:ea typeface="Calibri" panose="020F0502020204030204" pitchFamily="34" charset="0"/>
              </a:rPr>
              <a:t>Door uw gegevens te segmenteren, kunt u beter begrijpen hoe verschillende groepen gebruikers omgaan met uw website, zoals welke pagina's ze bezoeken, hoe lang ze blijven en welke acties ze ondernemen.</a:t>
            </a:r>
          </a:p>
          <a:p>
            <a:pPr marL="285750" indent="-285750" algn="l">
              <a:lnSpc>
                <a:spcPct val="100000"/>
              </a:lnSpc>
              <a:spcBef>
                <a:spcPts val="400"/>
              </a:spcBef>
              <a:buClr>
                <a:srgbClr val="F39200"/>
              </a:buClr>
              <a:buFont typeface="Arial" panose="020B0604020202020204" pitchFamily="34" charset="0"/>
              <a:buChar char="●"/>
            </a:pPr>
            <a:r>
              <a:rPr lang="en-US" sz="1200" b="1" dirty="0">
                <a:effectLst/>
                <a:ea typeface="Calibri" panose="020F0502020204030204" pitchFamily="34" charset="0"/>
              </a:rPr>
              <a:t>Uw marketinginspanningen optimaliseren: </a:t>
            </a:r>
            <a:r>
              <a:rPr lang="en-US" sz="1200" dirty="0">
                <a:effectLst/>
                <a:ea typeface="Calibri" panose="020F0502020204030204" pitchFamily="34" charset="0"/>
              </a:rPr>
              <a:t>Segmentatie kan je helpen om te bepalen welke marketingcampagnes het meest effectief zijn voor verschillende groepen gebruikers, zodat je je inspanningen kunt optimaliseren en je publiek beter kunt bereiken.</a:t>
            </a:r>
          </a:p>
          <a:p>
            <a:pPr marL="285750" indent="-285750" algn="l">
              <a:lnSpc>
                <a:spcPct val="100000"/>
              </a:lnSpc>
              <a:spcBef>
                <a:spcPts val="400"/>
              </a:spcBef>
              <a:buClr>
                <a:srgbClr val="F39200"/>
              </a:buClr>
              <a:buFont typeface="Arial" panose="020B0604020202020204" pitchFamily="34" charset="0"/>
              <a:buChar char="●"/>
            </a:pPr>
            <a:r>
              <a:rPr lang="en-US" sz="1200" b="1" dirty="0">
                <a:effectLst/>
                <a:ea typeface="Calibri" panose="020F0502020204030204" pitchFamily="34" charset="0"/>
              </a:rPr>
              <a:t>Gebieden identificeren die voor verbetering vatbaar zijn: </a:t>
            </a:r>
            <a:r>
              <a:rPr lang="en-US" sz="1200" dirty="0">
                <a:effectLst/>
                <a:ea typeface="Calibri" panose="020F0502020204030204" pitchFamily="34" charset="0"/>
              </a:rPr>
              <a:t>Door uw gegevens te segmenteren, kunt u gebieden van uw website identificeren die problemen kunnen veroorzaken voor specifieke groepen gebruikers, zoals een hoog percentage gebruikers dat de website verlaat of een laag conversiepercentage.</a:t>
            </a:r>
          </a:p>
          <a:p>
            <a:pPr marL="285750" indent="-285750" algn="l">
              <a:lnSpc>
                <a:spcPct val="100000"/>
              </a:lnSpc>
              <a:spcBef>
                <a:spcPts val="400"/>
              </a:spcBef>
              <a:buClr>
                <a:srgbClr val="F39200"/>
              </a:buClr>
              <a:buFont typeface="Arial" panose="020B0604020202020204" pitchFamily="34" charset="0"/>
              <a:buChar char="●"/>
            </a:pPr>
            <a:r>
              <a:rPr lang="en-US" sz="1200" b="1" dirty="0">
                <a:effectLst/>
                <a:ea typeface="Calibri" panose="020F0502020204030204" pitchFamily="34" charset="0"/>
              </a:rPr>
              <a:t>Aangepaste rapporten maken: </a:t>
            </a:r>
            <a:r>
              <a:rPr lang="en-US" sz="1200" dirty="0">
                <a:effectLst/>
                <a:ea typeface="Calibri" panose="020F0502020204030204" pitchFamily="34" charset="0"/>
              </a:rPr>
              <a:t>Met segmenten kun je aangepaste rapporten maken en gegevens analyseren op een manier die specifiek is voor je bedrijfsdoelen.</a:t>
            </a:r>
          </a:p>
          <a:p>
            <a:pPr marL="285750" indent="-285750" algn="l">
              <a:lnSpc>
                <a:spcPct val="100000"/>
              </a:lnSpc>
              <a:spcBef>
                <a:spcPts val="400"/>
              </a:spcBef>
              <a:buClr>
                <a:srgbClr val="F39200"/>
              </a:buClr>
              <a:buFont typeface="Arial" panose="020B0604020202020204" pitchFamily="34" charset="0"/>
              <a:buChar char="●"/>
            </a:pPr>
            <a:r>
              <a:rPr lang="en-US" sz="1200" dirty="0">
                <a:effectLst/>
                <a:ea typeface="Calibri" panose="020F0502020204030204" pitchFamily="34" charset="0"/>
              </a:rPr>
              <a:t>Over het algemeen is segmentatie een belangrijk hulpmiddel om een beter inzicht te krijgen in de prestaties van de website en om gebieden te identificeren die voor verbetering vatbaar zijn. Het is belangrijk om op te merken dat segmentatie niet nodig is voor alle websites, het hangt af van de specifieke doelen en vragen die je probeert te beantwoorden met je analytics.</a:t>
            </a:r>
            <a:endParaRPr lang="pt-PT" sz="1200" dirty="0">
              <a:effectLst/>
              <a:ea typeface="Calibri" panose="020F0502020204030204" pitchFamily="34" charset="0"/>
            </a:endParaRPr>
          </a:p>
        </p:txBody>
      </p:sp>
    </p:spTree>
    <p:extLst>
      <p:ext uri="{BB962C8B-B14F-4D97-AF65-F5344CB8AC3E}">
        <p14:creationId xmlns:p14="http://schemas.microsoft.com/office/powerpoint/2010/main" val="1559966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
        <p:cNvGrpSpPr/>
        <p:nvPr/>
      </p:nvGrpSpPr>
      <p:grpSpPr>
        <a:xfrm>
          <a:off x="0" y="0"/>
          <a:ext cx="0" cy="0"/>
          <a:chOff x="0" y="0"/>
          <a:chExt cx="0" cy="0"/>
        </a:xfrm>
      </p:grpSpPr>
      <p:sp>
        <p:nvSpPr>
          <p:cNvPr id="18" name="Google Shape;35;p8">
            <a:extLst>
              <a:ext uri="{FF2B5EF4-FFF2-40B4-BE49-F238E27FC236}">
                <a16:creationId xmlns:a16="http://schemas.microsoft.com/office/drawing/2014/main" id="{8598D0EC-4B5C-A044-937F-EDC14129E379}"/>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19" name="Google Shape;36;p8">
            <a:extLst>
              <a:ext uri="{FF2B5EF4-FFF2-40B4-BE49-F238E27FC236}">
                <a16:creationId xmlns:a16="http://schemas.microsoft.com/office/drawing/2014/main" id="{1F55BF08-593B-9541-9701-8C6469977F87}"/>
              </a:ext>
            </a:extLst>
          </p:cNvPr>
          <p:cNvSpPr txBox="1"/>
          <p:nvPr/>
        </p:nvSpPr>
        <p:spPr>
          <a:xfrm>
            <a:off x="478339" y="1262789"/>
            <a:ext cx="7979861" cy="3067049"/>
          </a:xfrm>
          <a:prstGeom prst="rect">
            <a:avLst/>
          </a:prstGeom>
          <a:noFill/>
          <a:ln>
            <a:noFill/>
          </a:ln>
        </p:spPr>
        <p:txBody>
          <a:bodyPr spcFirstLastPara="1" wrap="square" lIns="91425" tIns="91425" rIns="91425" bIns="91425" numCol="1" anchor="t" anchorCtr="0">
            <a:noAutofit/>
          </a:bodyPr>
          <a:lstStyle/>
          <a:p>
            <a:pPr algn="l">
              <a:lnSpc>
                <a:spcPct val="115000"/>
              </a:lnSpc>
              <a:spcAft>
                <a:spcPts val="120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 Placeholder 1">
            <a:extLst>
              <a:ext uri="{FF2B5EF4-FFF2-40B4-BE49-F238E27FC236}">
                <a16:creationId xmlns:a16="http://schemas.microsoft.com/office/drawing/2014/main" id="{555265EF-44BE-A74D-2DF2-017A3DCECCC5}"/>
              </a:ext>
            </a:extLst>
          </p:cNvPr>
          <p:cNvSpPr>
            <a:spLocks noGrp="1"/>
          </p:cNvSpPr>
          <p:nvPr>
            <p:ph type="body" idx="1"/>
          </p:nvPr>
        </p:nvSpPr>
        <p:spPr>
          <a:xfrm>
            <a:off x="840583" y="312995"/>
            <a:ext cx="6614054" cy="360099"/>
          </a:xfrm>
        </p:spPr>
        <p:txBody>
          <a:bodyPr/>
          <a:lstStyle/>
          <a:p>
            <a:r>
              <a:rPr lang="en-GB" sz="2600" dirty="0"/>
              <a:t>Beoordelingsactiviteit</a:t>
            </a:r>
          </a:p>
        </p:txBody>
      </p:sp>
      <p:sp>
        <p:nvSpPr>
          <p:cNvPr id="3" name="Content Placeholder 2">
            <a:extLst>
              <a:ext uri="{FF2B5EF4-FFF2-40B4-BE49-F238E27FC236}">
                <a16:creationId xmlns:a16="http://schemas.microsoft.com/office/drawing/2014/main" id="{C17DD48F-46DE-9FFF-41D6-B1ACFA8CA6C4}"/>
              </a:ext>
            </a:extLst>
          </p:cNvPr>
          <p:cNvSpPr>
            <a:spLocks noGrp="1"/>
          </p:cNvSpPr>
          <p:nvPr>
            <p:ph sz="half" idx="2"/>
          </p:nvPr>
        </p:nvSpPr>
        <p:spPr>
          <a:xfrm>
            <a:off x="840583" y="746836"/>
            <a:ext cx="6614054" cy="2836283"/>
          </a:xfrm>
        </p:spPr>
        <p:txBody>
          <a:bodyPr/>
          <a:lstStyle/>
          <a:p>
            <a:pPr algn="l">
              <a:lnSpc>
                <a:spcPct val="100000"/>
              </a:lnSpc>
              <a:spcBef>
                <a:spcPts val="600"/>
              </a:spcBef>
            </a:pPr>
            <a:r>
              <a:rPr lang="en-US" sz="1400" dirty="0">
                <a:effectLst/>
                <a:ea typeface="Calibri" panose="020F0502020204030204" pitchFamily="34" charset="0"/>
              </a:rPr>
              <a:t>Toegang tot het Google Analytics-platform is vereist. De groepen krijgen toegang tot de demo Google Analytics-account en kiezen de eigenschap Google Analytics 4: </a:t>
            </a:r>
            <a:r>
              <a:rPr lang="en-US" sz="1400" b="1" dirty="0">
                <a:solidFill>
                  <a:srgbClr val="F39200"/>
                </a:solidFill>
                <a:effectLst/>
                <a:ea typeface="Calibri" panose="020F0502020204030204" pitchFamily="34" charset="0"/>
              </a:rPr>
              <a:t>Google Merchandise Store</a:t>
            </a:r>
            <a:br>
              <a:rPr lang="en-US" sz="1400" b="1" dirty="0">
                <a:solidFill>
                  <a:srgbClr val="F39200"/>
                </a:solidFill>
                <a:effectLst/>
                <a:ea typeface="Calibri" panose="020F0502020204030204" pitchFamily="34" charset="0"/>
              </a:rPr>
            </a:br>
            <a:endParaRPr lang="en-US" sz="1400" b="1" dirty="0">
              <a:solidFill>
                <a:srgbClr val="F39200"/>
              </a:solidFill>
              <a:effectLst/>
              <a:ea typeface="Calibri" panose="020F0502020204030204" pitchFamily="34" charset="0"/>
            </a:endParaRPr>
          </a:p>
          <a:p>
            <a:pPr marL="342900" indent="-342900" algn="l">
              <a:lnSpc>
                <a:spcPct val="100000"/>
              </a:lnSpc>
              <a:spcBef>
                <a:spcPts val="600"/>
              </a:spcBef>
              <a:buClr>
                <a:srgbClr val="F39200"/>
              </a:buClr>
              <a:buSzPct val="120000"/>
              <a:buFont typeface="+mj-lt"/>
              <a:buAutoNum type="arabicPeriod"/>
            </a:pPr>
            <a:r>
              <a:rPr lang="en-US" sz="1400" b="1" dirty="0">
                <a:solidFill>
                  <a:srgbClr val="F39200"/>
                </a:solidFill>
                <a:effectLst/>
                <a:ea typeface="Calibri" panose="020F0502020204030204" pitchFamily="34" charset="0"/>
              </a:rPr>
              <a:t>Identificeer </a:t>
            </a:r>
            <a:r>
              <a:rPr lang="en-US" sz="1400" dirty="0">
                <a:effectLst/>
                <a:ea typeface="Calibri" panose="020F0502020204030204" pitchFamily="34" charset="0"/>
              </a:rPr>
              <a:t>de verschillende kanalen die verkeer naar de website leiden, zoals organische zoekopdrachten, directe zoekopdrachten, verwijzingen, sociale media, e-mail en betaalde zoekopdrachten.</a:t>
            </a:r>
          </a:p>
          <a:p>
            <a:pPr marL="342900" indent="-342900" algn="l">
              <a:lnSpc>
                <a:spcPct val="100000"/>
              </a:lnSpc>
              <a:spcBef>
                <a:spcPts val="600"/>
              </a:spcBef>
              <a:buClr>
                <a:srgbClr val="F39200"/>
              </a:buClr>
              <a:buSzPct val="120000"/>
              <a:buFont typeface="+mj-lt"/>
              <a:buAutoNum type="arabicPeriod"/>
            </a:pPr>
            <a:r>
              <a:rPr lang="en-US" sz="1400" b="1" dirty="0" err="1">
                <a:solidFill>
                  <a:srgbClr val="F39200"/>
                </a:solidFill>
                <a:effectLst/>
                <a:ea typeface="Calibri" panose="020F0502020204030204" pitchFamily="34" charset="0"/>
              </a:rPr>
              <a:t>Analyseer </a:t>
            </a:r>
            <a:r>
              <a:rPr lang="en-US" sz="1400" dirty="0">
                <a:effectLst/>
                <a:ea typeface="Calibri" panose="020F0502020204030204" pitchFamily="34" charset="0"/>
              </a:rPr>
              <a:t>de gegevens om te bepalen welke kanalen het meest effectief zijn om nieuwe gebruikers te werven.</a:t>
            </a:r>
          </a:p>
          <a:p>
            <a:pPr marL="342900" indent="-342900" algn="l">
              <a:lnSpc>
                <a:spcPct val="100000"/>
              </a:lnSpc>
              <a:spcBef>
                <a:spcPts val="600"/>
              </a:spcBef>
              <a:buClr>
                <a:srgbClr val="F39200"/>
              </a:buClr>
              <a:buSzPct val="120000"/>
              <a:buFont typeface="+mj-lt"/>
              <a:buAutoNum type="arabicPeriod"/>
            </a:pPr>
            <a:r>
              <a:rPr lang="en-US" sz="1400" b="1" dirty="0">
                <a:solidFill>
                  <a:srgbClr val="F39200"/>
                </a:solidFill>
                <a:effectLst/>
                <a:ea typeface="Calibri" panose="020F0502020204030204" pitchFamily="34" charset="0"/>
              </a:rPr>
              <a:t>Maak </a:t>
            </a:r>
            <a:r>
              <a:rPr lang="en-US" sz="1400" dirty="0">
                <a:effectLst/>
                <a:ea typeface="Calibri" panose="020F0502020204030204" pitchFamily="34" charset="0"/>
              </a:rPr>
              <a:t>twee segmenten om het </a:t>
            </a:r>
            <a:r>
              <a:rPr lang="en-US" sz="1400" dirty="0" err="1">
                <a:effectLst/>
                <a:ea typeface="Calibri" panose="020F0502020204030204" pitchFamily="34" charset="0"/>
              </a:rPr>
              <a:t>gedrag te analyseren </a:t>
            </a:r>
            <a:r>
              <a:rPr lang="en-US" sz="1400" dirty="0">
                <a:effectLst/>
                <a:ea typeface="Calibri" panose="020F0502020204030204" pitchFamily="34" charset="0"/>
              </a:rPr>
              <a:t>van gebruikers die via een specifiek kanaal zijn geworven (bijv. organisch zoeken en direct) en vergelijk dit met het algemene </a:t>
            </a:r>
            <a:r>
              <a:rPr lang="en-US" sz="1400" dirty="0" err="1">
                <a:effectLst/>
                <a:ea typeface="Calibri" panose="020F0502020204030204" pitchFamily="34" charset="0"/>
              </a:rPr>
              <a:t>gedrag </a:t>
            </a:r>
            <a:r>
              <a:rPr lang="en-US" sz="1400" dirty="0">
                <a:effectLst/>
                <a:ea typeface="Calibri" panose="020F0502020204030204" pitchFamily="34" charset="0"/>
              </a:rPr>
              <a:t>van alle gebruikers.</a:t>
            </a:r>
          </a:p>
          <a:p>
            <a:pPr marL="342900" indent="-342900" algn="l">
              <a:lnSpc>
                <a:spcPct val="100000"/>
              </a:lnSpc>
              <a:spcBef>
                <a:spcPts val="600"/>
              </a:spcBef>
              <a:buClr>
                <a:srgbClr val="F39200"/>
              </a:buClr>
              <a:buSzPct val="120000"/>
              <a:buFont typeface="+mj-lt"/>
              <a:buAutoNum type="arabicPeriod"/>
            </a:pPr>
            <a:r>
              <a:rPr lang="en-US" sz="1400" b="1" dirty="0">
                <a:solidFill>
                  <a:srgbClr val="F39200"/>
                </a:solidFill>
                <a:effectLst/>
                <a:ea typeface="Calibri" panose="020F0502020204030204" pitchFamily="34" charset="0"/>
              </a:rPr>
              <a:t>Genereer </a:t>
            </a:r>
            <a:r>
              <a:rPr lang="en-US" sz="1400" dirty="0">
                <a:effectLst/>
                <a:ea typeface="Calibri" panose="020F0502020204030204" pitchFamily="34" charset="0"/>
              </a:rPr>
              <a:t>een rapport met een samenvatting van je bevindingen en aanbevelingen, inclusief alle inzichten die je hebt verkregen uit </a:t>
            </a:r>
            <a:r>
              <a:rPr lang="en-US" sz="1400" dirty="0" err="1">
                <a:effectLst/>
                <a:ea typeface="Calibri" panose="020F0502020204030204" pitchFamily="34" charset="0"/>
              </a:rPr>
              <a:t>de analyse van gebruikersgedrag</a:t>
            </a:r>
            <a:r>
              <a:rPr lang="en-US" sz="1400" dirty="0">
                <a:effectLst/>
                <a:ea typeface="Calibri" panose="020F0502020204030204" pitchFamily="34" charset="0"/>
              </a:rPr>
              <a:t>.</a:t>
            </a:r>
          </a:p>
        </p:txBody>
      </p:sp>
    </p:spTree>
    <p:extLst>
      <p:ext uri="{BB962C8B-B14F-4D97-AF65-F5344CB8AC3E}">
        <p14:creationId xmlns:p14="http://schemas.microsoft.com/office/powerpoint/2010/main" val="1906095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p:nvPr/>
        </p:nvSpPr>
        <p:spPr>
          <a:xfrm>
            <a:off x="0" y="1821573"/>
            <a:ext cx="9144000" cy="750177"/>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000" b="1" dirty="0">
                <a:solidFill>
                  <a:srgbClr val="161249"/>
                </a:solidFill>
                <a:latin typeface="Arial" panose="020B0604020202020204" pitchFamily="34" charset="0"/>
                <a:ea typeface="Crimson Text"/>
                <a:cs typeface="Arial" panose="020B0604020202020204" pitchFamily="34" charset="0"/>
                <a:sym typeface="Crimson Text"/>
              </a:rPr>
              <a:t>Consolidatie Activiteit</a:t>
            </a:r>
            <a:endParaRPr sz="4000" b="1" dirty="0">
              <a:solidFill>
                <a:srgbClr val="161249"/>
              </a:solidFill>
              <a:latin typeface="Arial" panose="020B0604020202020204" pitchFamily="34" charset="0"/>
              <a:ea typeface="Crimson Text"/>
              <a:cs typeface="Arial" panose="020B0604020202020204" pitchFamily="34" charset="0"/>
              <a:sym typeface="Crimson Tex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4" name="Google Shape;35;p8">
            <a:extLst>
              <a:ext uri="{FF2B5EF4-FFF2-40B4-BE49-F238E27FC236}">
                <a16:creationId xmlns:a16="http://schemas.microsoft.com/office/drawing/2014/main" id="{A9A8FBA1-CEE6-1146-8931-85833B5D824A}"/>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endParaRPr lang="en-CA"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F39B76C5-C9DF-5442-855A-AA42A13CC960}"/>
              </a:ext>
            </a:extLst>
          </p:cNvPr>
          <p:cNvSpPr txBox="1"/>
          <p:nvPr/>
        </p:nvSpPr>
        <p:spPr>
          <a:xfrm>
            <a:off x="478339" y="1262790"/>
            <a:ext cx="8333429" cy="3287874"/>
          </a:xfrm>
          <a:prstGeom prst="rect">
            <a:avLst/>
          </a:prstGeom>
          <a:noFill/>
          <a:ln>
            <a:noFill/>
          </a:ln>
        </p:spPr>
        <p:txBody>
          <a:bodyPr spcFirstLastPara="1" wrap="square" lIns="91425" tIns="91425" rIns="91425" bIns="91425" anchor="t" anchorCtr="0">
            <a:noAutofit/>
          </a:bodyPr>
          <a:lstStyle/>
          <a:p>
            <a:pPr algn="l">
              <a:lnSpc>
                <a:spcPct val="115000"/>
              </a:lnSpc>
              <a:spcAft>
                <a:spcPts val="60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 Placeholder 1">
            <a:extLst>
              <a:ext uri="{FF2B5EF4-FFF2-40B4-BE49-F238E27FC236}">
                <a16:creationId xmlns:a16="http://schemas.microsoft.com/office/drawing/2014/main" id="{F5ADA6B5-F7A0-401B-F7C9-E15310ADAFB3}"/>
              </a:ext>
            </a:extLst>
          </p:cNvPr>
          <p:cNvSpPr>
            <a:spLocks noGrp="1"/>
          </p:cNvSpPr>
          <p:nvPr>
            <p:ph type="body" idx="1"/>
          </p:nvPr>
        </p:nvSpPr>
        <p:spPr>
          <a:xfrm>
            <a:off x="840583" y="312995"/>
            <a:ext cx="6614054" cy="822789"/>
          </a:xfrm>
        </p:spPr>
        <p:txBody>
          <a:bodyPr/>
          <a:lstStyle/>
          <a:p>
            <a:r>
              <a:rPr lang="en-GB" sz="2600" dirty="0"/>
              <a:t>Consolidatie Activiteit</a:t>
            </a:r>
          </a:p>
          <a:p>
            <a:endParaRPr lang="en-GB" dirty="0"/>
          </a:p>
        </p:txBody>
      </p:sp>
      <p:sp>
        <p:nvSpPr>
          <p:cNvPr id="3" name="Content Placeholder 2">
            <a:extLst>
              <a:ext uri="{FF2B5EF4-FFF2-40B4-BE49-F238E27FC236}">
                <a16:creationId xmlns:a16="http://schemas.microsoft.com/office/drawing/2014/main" id="{3BC90A1B-6DDA-E416-1875-8ACB27742AC8}"/>
              </a:ext>
            </a:extLst>
          </p:cNvPr>
          <p:cNvSpPr>
            <a:spLocks noGrp="1"/>
          </p:cNvSpPr>
          <p:nvPr>
            <p:ph sz="half" idx="2"/>
          </p:nvPr>
        </p:nvSpPr>
        <p:spPr>
          <a:xfrm>
            <a:off x="792688" y="1898825"/>
            <a:ext cx="7971186" cy="2502478"/>
          </a:xfrm>
        </p:spPr>
        <p:txBody>
          <a:bodyPr numCol="2" spcCol="216000"/>
          <a:lstStyle/>
          <a:p>
            <a:pPr marL="228600" indent="-228600">
              <a:lnSpc>
                <a:spcPct val="100000"/>
              </a:lnSpc>
              <a:spcBef>
                <a:spcPts val="300"/>
              </a:spcBef>
              <a:buClr>
                <a:srgbClr val="F39200"/>
              </a:buClr>
              <a:buSzPct val="100000"/>
              <a:buFont typeface="+mj-lt"/>
              <a:buAutoNum type="arabicPeriod"/>
            </a:pPr>
            <a:r>
              <a:rPr lang="en-US" sz="1200" dirty="0">
                <a:effectLst/>
                <a:ea typeface="Calibri" panose="020F0502020204030204" pitchFamily="34" charset="0"/>
              </a:rPr>
              <a:t>Een nieuw segment maken</a:t>
            </a:r>
          </a:p>
          <a:p>
            <a:pPr marL="228600" indent="-228600">
              <a:lnSpc>
                <a:spcPct val="100000"/>
              </a:lnSpc>
              <a:spcBef>
                <a:spcPts val="300"/>
              </a:spcBef>
              <a:buClr>
                <a:srgbClr val="F39200"/>
              </a:buClr>
              <a:buSzPct val="100000"/>
              <a:buFont typeface="+mj-lt"/>
              <a:buAutoNum type="arabicPeriod"/>
            </a:pPr>
            <a:r>
              <a:rPr lang="en-US" sz="1200" dirty="0">
                <a:effectLst/>
                <a:ea typeface="Calibri" panose="020F0502020204030204" pitchFamily="34" charset="0"/>
              </a:rPr>
              <a:t>Kies de criteria die je wilt gebruiken om je verkeer te segmenteren. Je kunt bijvoorbeeld segmenteren op locatie, apparaattype of verkeersbron.</a:t>
            </a:r>
          </a:p>
          <a:p>
            <a:pPr marL="228600" indent="-228600">
              <a:lnSpc>
                <a:spcPct val="100000"/>
              </a:lnSpc>
              <a:spcBef>
                <a:spcPts val="300"/>
              </a:spcBef>
              <a:buClr>
                <a:srgbClr val="F39200"/>
              </a:buClr>
              <a:buSzPct val="100000"/>
              <a:buFont typeface="+mj-lt"/>
              <a:buAutoNum type="arabicPeriod"/>
            </a:pPr>
            <a:r>
              <a:rPr lang="en-US" sz="1200" dirty="0">
                <a:effectLst/>
                <a:ea typeface="Calibri" panose="020F0502020204030204" pitchFamily="34" charset="0"/>
              </a:rPr>
              <a:t>Pas de geselecteerde segmentatiecriteria toe op je gegevens.</a:t>
            </a:r>
          </a:p>
          <a:p>
            <a:pPr marL="228600" indent="-228600">
              <a:lnSpc>
                <a:spcPct val="100000"/>
              </a:lnSpc>
              <a:spcBef>
                <a:spcPts val="300"/>
              </a:spcBef>
              <a:buClr>
                <a:srgbClr val="F39200"/>
              </a:buClr>
              <a:buSzPct val="100000"/>
              <a:buFont typeface="+mj-lt"/>
              <a:buAutoNum type="arabicPeriod"/>
            </a:pPr>
            <a:r>
              <a:rPr lang="en-US" sz="1200" dirty="0" err="1">
                <a:effectLst/>
                <a:ea typeface="Calibri" panose="020F0502020204030204" pitchFamily="34" charset="0"/>
              </a:rPr>
              <a:t>Analyseer </a:t>
            </a:r>
            <a:r>
              <a:rPr lang="en-US" sz="1200" dirty="0">
                <a:effectLst/>
                <a:ea typeface="Calibri" panose="020F0502020204030204" pitchFamily="34" charset="0"/>
              </a:rPr>
              <a:t>de gegevens en maak observaties over het </a:t>
            </a:r>
            <a:r>
              <a:rPr lang="en-US" sz="1200" dirty="0" err="1">
                <a:effectLst/>
                <a:ea typeface="Calibri" panose="020F0502020204030204" pitchFamily="34" charset="0"/>
              </a:rPr>
              <a:t>gedrag </a:t>
            </a:r>
            <a:r>
              <a:rPr lang="en-US" sz="1200" dirty="0">
                <a:effectLst/>
                <a:ea typeface="Calibri" panose="020F0502020204030204" pitchFamily="34" charset="0"/>
              </a:rPr>
              <a:t>van de gesegmenteerde groep. Als je bijvoorbeeld segmenteert op locatie en ziet dat bezoekers uit een bepaald land een hoog bouncepercentage hebben, wil je misschien onderzoeken waarom en proberen de gebruikerservaring voor die bezoekers te verbeteren.</a:t>
            </a:r>
          </a:p>
          <a:p>
            <a:pPr marL="228600" indent="-228600">
              <a:lnSpc>
                <a:spcPct val="100000"/>
              </a:lnSpc>
              <a:spcBef>
                <a:spcPts val="300"/>
              </a:spcBef>
              <a:buClr>
                <a:srgbClr val="F39200"/>
              </a:buClr>
              <a:buSzPct val="100000"/>
              <a:buFont typeface="+mj-lt"/>
              <a:buAutoNum type="arabicPeriod"/>
            </a:pPr>
            <a:r>
              <a:rPr lang="en-US" sz="1200" dirty="0">
                <a:effectLst/>
                <a:ea typeface="Calibri" panose="020F0502020204030204" pitchFamily="34" charset="0"/>
              </a:rPr>
              <a:t>Herhaal de oefening met verschillende segmenten om een beter inzicht te krijgen in het </a:t>
            </a:r>
            <a:r>
              <a:rPr lang="en-US" sz="1200" dirty="0" err="1">
                <a:effectLst/>
                <a:ea typeface="Calibri" panose="020F0502020204030204" pitchFamily="34" charset="0"/>
              </a:rPr>
              <a:t>gedrag </a:t>
            </a:r>
            <a:r>
              <a:rPr lang="en-US" sz="1200" dirty="0">
                <a:effectLst/>
                <a:ea typeface="Calibri" panose="020F0502020204030204" pitchFamily="34" charset="0"/>
              </a:rPr>
              <a:t>van verschillende groepen bezoekers op je website.</a:t>
            </a:r>
          </a:p>
          <a:p>
            <a:pPr marL="228600" indent="-228600">
              <a:lnSpc>
                <a:spcPct val="100000"/>
              </a:lnSpc>
              <a:spcBef>
                <a:spcPts val="300"/>
              </a:spcBef>
              <a:buClr>
                <a:srgbClr val="F39200"/>
              </a:buClr>
              <a:buSzPct val="100000"/>
              <a:buFont typeface="+mj-lt"/>
              <a:buAutoNum type="arabicPeriod"/>
            </a:pPr>
            <a:r>
              <a:rPr lang="en-US" sz="1200" dirty="0">
                <a:effectLst/>
                <a:ea typeface="Calibri" panose="020F0502020204030204" pitchFamily="34" charset="0"/>
              </a:rPr>
              <a:t>Maak een ander segment.</a:t>
            </a:r>
          </a:p>
          <a:p>
            <a:pPr marL="228600" indent="-228600">
              <a:lnSpc>
                <a:spcPct val="100000"/>
              </a:lnSpc>
              <a:spcBef>
                <a:spcPts val="300"/>
              </a:spcBef>
              <a:buClr>
                <a:srgbClr val="F39200"/>
              </a:buClr>
              <a:buSzPct val="100000"/>
              <a:buFont typeface="+mj-lt"/>
              <a:buAutoNum type="arabicPeriod"/>
            </a:pPr>
            <a:r>
              <a:rPr lang="en-US" sz="1200" dirty="0">
                <a:effectLst/>
                <a:ea typeface="Calibri" panose="020F0502020204030204" pitchFamily="34" charset="0"/>
              </a:rPr>
              <a:t>Vergelijk de verschillende segmenten.</a:t>
            </a:r>
          </a:p>
          <a:p>
            <a:pPr marL="228600" indent="-228600">
              <a:lnSpc>
                <a:spcPct val="100000"/>
              </a:lnSpc>
              <a:spcBef>
                <a:spcPts val="300"/>
              </a:spcBef>
              <a:buClr>
                <a:srgbClr val="F39200"/>
              </a:buClr>
              <a:buSzPct val="100000"/>
              <a:buFont typeface="+mj-lt"/>
              <a:buAutoNum type="arabicPeriod"/>
            </a:pPr>
            <a:r>
              <a:rPr lang="en-US" sz="1200" dirty="0">
                <a:effectLst/>
                <a:ea typeface="Calibri" panose="020F0502020204030204" pitchFamily="34" charset="0"/>
              </a:rPr>
              <a:t>Vergelijk de twee segmenten met de totale gegevens.</a:t>
            </a:r>
          </a:p>
        </p:txBody>
      </p:sp>
      <p:sp>
        <p:nvSpPr>
          <p:cNvPr id="7" name="TextBox 6">
            <a:extLst>
              <a:ext uri="{FF2B5EF4-FFF2-40B4-BE49-F238E27FC236}">
                <a16:creationId xmlns:a16="http://schemas.microsoft.com/office/drawing/2014/main" id="{A5E08468-0CAA-6DF5-5E85-B148D0D51DBE}"/>
              </a:ext>
            </a:extLst>
          </p:cNvPr>
          <p:cNvSpPr txBox="1"/>
          <p:nvPr/>
        </p:nvSpPr>
        <p:spPr>
          <a:xfrm>
            <a:off x="744794" y="679212"/>
            <a:ext cx="8066974" cy="1092607"/>
          </a:xfrm>
          <a:prstGeom prst="rect">
            <a:avLst/>
          </a:prstGeom>
          <a:noFill/>
        </p:spPr>
        <p:txBody>
          <a:bodyPr wrap="square">
            <a:spAutoFit/>
          </a:bodyPr>
          <a:lstStyle/>
          <a:p>
            <a:pPr>
              <a:spcBef>
                <a:spcPts val="600"/>
              </a:spcBef>
            </a:pPr>
            <a:r>
              <a:rPr lang="en-GB" sz="1500" dirty="0">
                <a:solidFill>
                  <a:schemeClr val="bg1"/>
                </a:solidFill>
                <a:latin typeface="Arial" panose="020B0604020202020204" pitchFamily="34" charset="0"/>
                <a:cs typeface="Arial" panose="020B0604020202020204" pitchFamily="34" charset="0"/>
              </a:rPr>
              <a:t>De groepen gaan naar de demo google analytics account en kiezen de Google Analytics 4 eigenschap: Google Merchandise Store</a:t>
            </a:r>
          </a:p>
          <a:p>
            <a:pPr>
              <a:spcBef>
                <a:spcPts val="600"/>
              </a:spcBef>
            </a:pPr>
            <a:r>
              <a:rPr lang="en-GB" sz="1500" b="1" dirty="0">
                <a:solidFill>
                  <a:srgbClr val="F39200"/>
                </a:solidFill>
                <a:latin typeface="Arial" panose="020B0604020202020204" pitchFamily="34" charset="0"/>
                <a:cs typeface="Arial" panose="020B0604020202020204" pitchFamily="34" charset="0"/>
              </a:rPr>
              <a:t>Doel: Leren hoe je het verkeer op je website kunt segmenteren in Google Analytics en inzicht krijgen in het gedrag van verschillende groepen bezoekers.</a:t>
            </a:r>
          </a:p>
        </p:txBody>
      </p:sp>
      <p:cxnSp>
        <p:nvCxnSpPr>
          <p:cNvPr id="11" name="Straight Connector 10">
            <a:extLst>
              <a:ext uri="{FF2B5EF4-FFF2-40B4-BE49-F238E27FC236}">
                <a16:creationId xmlns:a16="http://schemas.microsoft.com/office/drawing/2014/main" id="{ED8FC2B7-0F8C-FCB4-5583-9EC0BFC5A860}"/>
              </a:ext>
            </a:extLst>
          </p:cNvPr>
          <p:cNvCxnSpPr/>
          <p:nvPr/>
        </p:nvCxnSpPr>
        <p:spPr>
          <a:xfrm>
            <a:off x="792688" y="1814393"/>
            <a:ext cx="8074817" cy="0"/>
          </a:xfrm>
          <a:prstGeom prst="line">
            <a:avLst/>
          </a:prstGeom>
          <a:ln w="12700">
            <a:solidFill>
              <a:srgbClr val="F392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0373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4" name="Google Shape;35;p8">
            <a:extLst>
              <a:ext uri="{FF2B5EF4-FFF2-40B4-BE49-F238E27FC236}">
                <a16:creationId xmlns:a16="http://schemas.microsoft.com/office/drawing/2014/main" id="{7B713877-E849-C845-A7E0-25B350B2F927}"/>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0409A1A2-775A-684C-8E97-973DA9275E4D}"/>
              </a:ext>
            </a:extLst>
          </p:cNvPr>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lvl="0">
              <a:lnSpc>
                <a:spcPct val="115000"/>
              </a:lnSpc>
              <a:spcBef>
                <a:spcPts val="1600"/>
              </a:spcBef>
            </a:pPr>
            <a:endParaRPr lang="en-GB"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20E6B390-E7ED-7565-8D63-7E16C4B91B6F}"/>
              </a:ext>
            </a:extLst>
          </p:cNvPr>
          <p:cNvSpPr>
            <a:spLocks noGrp="1"/>
          </p:cNvSpPr>
          <p:nvPr>
            <p:ph type="title"/>
          </p:nvPr>
        </p:nvSpPr>
        <p:spPr>
          <a:xfrm>
            <a:off x="628650" y="813661"/>
            <a:ext cx="7886700" cy="994172"/>
          </a:xfrm>
        </p:spPr>
        <p:txBody>
          <a:bodyPr>
            <a:normAutofit fontScale="90000"/>
          </a:bodyPr>
          <a:lstStyle/>
          <a:p>
            <a:r>
              <a:rPr lang="en-GB" sz="4400" dirty="0">
                <a:solidFill>
                  <a:srgbClr val="F39200"/>
                </a:solidFill>
              </a:rPr>
              <a:t>Samenvatting van leerdoelen</a:t>
            </a:r>
            <a:br>
              <a:rPr lang="en-GB" dirty="0"/>
            </a:br>
            <a:endParaRPr lang="en-GB" dirty="0"/>
          </a:p>
        </p:txBody>
      </p:sp>
      <p:sp>
        <p:nvSpPr>
          <p:cNvPr id="3" name="Content Placeholder 2">
            <a:extLst>
              <a:ext uri="{FF2B5EF4-FFF2-40B4-BE49-F238E27FC236}">
                <a16:creationId xmlns:a16="http://schemas.microsoft.com/office/drawing/2014/main" id="{99E4F68B-860C-8BF5-E32B-3F5A678A394A}"/>
              </a:ext>
            </a:extLst>
          </p:cNvPr>
          <p:cNvSpPr>
            <a:spLocks noGrp="1"/>
          </p:cNvSpPr>
          <p:nvPr>
            <p:ph idx="1"/>
          </p:nvPr>
        </p:nvSpPr>
        <p:spPr>
          <a:xfrm>
            <a:off x="628650" y="1835490"/>
            <a:ext cx="7886700" cy="1009187"/>
          </a:xfrm>
        </p:spPr>
        <p:txBody>
          <a:bodyPr/>
          <a:lstStyle/>
          <a:p>
            <a:pPr marL="342900" indent="-342900" algn="ctr">
              <a:lnSpc>
                <a:spcPct val="115000"/>
              </a:lnSpc>
              <a:spcBef>
                <a:spcPts val="1600"/>
              </a:spcBef>
              <a:buClr>
                <a:srgbClr val="F39200"/>
              </a:buClr>
              <a:buFont typeface="Wingdings" panose="05000000000000000000" pitchFamily="2" charset="2"/>
              <a:buChar char="Ø"/>
            </a:pPr>
            <a:r>
              <a:rPr lang="en-US" dirty="0">
                <a:latin typeface="Arial" panose="020B0604020202020204" pitchFamily="34" charset="0"/>
                <a:cs typeface="Arial" panose="020B0604020202020204" pitchFamily="34" charset="0"/>
                <a:sym typeface="Nunito"/>
              </a:rPr>
              <a:t>Kun je nu filteren op de gegevens</a:t>
            </a:r>
            <a:r>
              <a:rPr lang="en-US" dirty="0">
                <a:latin typeface="Arial" panose="020B0604020202020204" pitchFamily="34" charset="0"/>
                <a:cs typeface="Arial" panose="020B0604020202020204" pitchFamily="34" charset="0"/>
              </a:rPr>
              <a:t>?</a:t>
            </a:r>
          </a:p>
          <a:p>
            <a:pPr marL="342900" indent="-342900" algn="ctr">
              <a:lnSpc>
                <a:spcPct val="115000"/>
              </a:lnSpc>
              <a:spcBef>
                <a:spcPts val="1600"/>
              </a:spcBef>
              <a:buClr>
                <a:srgbClr val="F39200"/>
              </a:buClr>
              <a:buFont typeface="Wingdings" panose="05000000000000000000" pitchFamily="2" charset="2"/>
              <a:buChar char="Ø"/>
            </a:pPr>
            <a:r>
              <a:rPr lang="en-GB" dirty="0">
                <a:latin typeface="Arial" panose="020B0604020202020204" pitchFamily="34" charset="0"/>
                <a:cs typeface="Arial" panose="020B0604020202020204" pitchFamily="34" charset="0"/>
              </a:rPr>
              <a:t>Kun je nu analyses maken met segmenten?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4" name="Google Shape;35;p8">
            <a:extLst>
              <a:ext uri="{FF2B5EF4-FFF2-40B4-BE49-F238E27FC236}">
                <a16:creationId xmlns:a16="http://schemas.microsoft.com/office/drawing/2014/main" id="{7B713877-E849-C845-A7E0-25B350B2F927}"/>
              </a:ext>
            </a:extLst>
          </p:cNvPr>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lvl="0"/>
            <a:endParaRPr lang="en-CA" sz="3000" b="1" dirty="0">
              <a:latin typeface="Arial" panose="020B0604020202020204" pitchFamily="34" charset="0"/>
              <a:ea typeface="Nunito"/>
              <a:cs typeface="Arial" panose="020B0604020202020204" pitchFamily="34" charset="0"/>
              <a:sym typeface="Nunito"/>
            </a:endParaRPr>
          </a:p>
        </p:txBody>
      </p:sp>
      <p:sp>
        <p:nvSpPr>
          <p:cNvPr id="5" name="Google Shape;36;p8">
            <a:extLst>
              <a:ext uri="{FF2B5EF4-FFF2-40B4-BE49-F238E27FC236}">
                <a16:creationId xmlns:a16="http://schemas.microsoft.com/office/drawing/2014/main" id="{0409A1A2-775A-684C-8E97-973DA9275E4D}"/>
              </a:ext>
            </a:extLst>
          </p:cNvPr>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indent="-285750" algn="l">
              <a:lnSpc>
                <a:spcPct val="115000"/>
              </a:lnSpc>
              <a:spcAft>
                <a:spcPts val="1200"/>
              </a:spcAft>
              <a:buFont typeface="Arial" panose="020B0604020202020204" pitchFamily="34" charset="0"/>
              <a:buChar char="•"/>
            </a:pPr>
            <a:endParaRPr lang="pt-PT"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423857F7-EABD-7B1B-DCB7-209D06D59438}"/>
              </a:ext>
            </a:extLst>
          </p:cNvPr>
          <p:cNvSpPr>
            <a:spLocks noGrp="1"/>
          </p:cNvSpPr>
          <p:nvPr>
            <p:ph type="title"/>
          </p:nvPr>
        </p:nvSpPr>
        <p:spPr>
          <a:xfrm>
            <a:off x="636494" y="1049476"/>
            <a:ext cx="6347956" cy="539817"/>
          </a:xfrm>
        </p:spPr>
        <p:txBody>
          <a:bodyPr>
            <a:normAutofit fontScale="90000"/>
          </a:bodyPr>
          <a:lstStyle/>
          <a:p>
            <a:r>
              <a:rPr lang="en-GB" sz="4400" dirty="0">
                <a:solidFill>
                  <a:srgbClr val="F39200"/>
                </a:solidFill>
              </a:rPr>
              <a:t>Recapitulatie van leren </a:t>
            </a:r>
            <a:endParaRPr lang="en-GB" dirty="0"/>
          </a:p>
        </p:txBody>
      </p:sp>
      <p:sp>
        <p:nvSpPr>
          <p:cNvPr id="3" name="Content Placeholder 2">
            <a:extLst>
              <a:ext uri="{FF2B5EF4-FFF2-40B4-BE49-F238E27FC236}">
                <a16:creationId xmlns:a16="http://schemas.microsoft.com/office/drawing/2014/main" id="{BC63968D-683F-0964-F8F8-C66ED1B335B7}"/>
              </a:ext>
            </a:extLst>
          </p:cNvPr>
          <p:cNvSpPr>
            <a:spLocks noGrp="1"/>
          </p:cNvSpPr>
          <p:nvPr>
            <p:ph idx="1"/>
          </p:nvPr>
        </p:nvSpPr>
        <p:spPr>
          <a:xfrm>
            <a:off x="562813" y="1921328"/>
            <a:ext cx="7886700" cy="1590179"/>
          </a:xfrm>
        </p:spPr>
        <p:txBody>
          <a:bodyPr/>
          <a:lstStyle/>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Welke grote ideeën heb je meegenomen uit de lezing van vandaag?</a:t>
            </a:r>
            <a:endParaRPr lang="pt-PT" sz="2000" dirty="0">
              <a:effectLst/>
              <a:ea typeface="Calibri" panose="020F0502020204030204" pitchFamily="34" charset="0"/>
            </a:endParaRPr>
          </a:p>
          <a:p>
            <a:pPr marL="342900" indent="-342900" algn="l">
              <a:lnSpc>
                <a:spcPct val="115000"/>
              </a:lnSpc>
              <a:spcAft>
                <a:spcPts val="1200"/>
              </a:spcAft>
              <a:buClr>
                <a:srgbClr val="F39200"/>
              </a:buClr>
              <a:buFont typeface="Arial" panose="020B0604020202020204" pitchFamily="34" charset="0"/>
              <a:buChar char="●"/>
            </a:pPr>
            <a:r>
              <a:rPr lang="en-GB" sz="2000" dirty="0">
                <a:effectLst/>
                <a:ea typeface="Calibri" panose="020F0502020204030204" pitchFamily="34" charset="0"/>
              </a:rPr>
              <a:t>Iets wat me vandaag echt heeft geholpen om te leren was...</a:t>
            </a:r>
            <a:endParaRPr lang="pt-PT" sz="2000" dirty="0">
              <a:effectLst/>
              <a:ea typeface="Calibri" panose="020F0502020204030204" pitchFamily="34" charset="0"/>
            </a:endParaRPr>
          </a:p>
          <a:p>
            <a:pPr marL="342900" indent="-342900">
              <a:buClr>
                <a:srgbClr val="F39200"/>
              </a:buClr>
              <a:buFont typeface="Arial" panose="020B0604020202020204" pitchFamily="34" charset="0"/>
              <a:buChar char="●"/>
            </a:pPr>
            <a:endParaRPr lang="en-GB" sz="2000" dirty="0"/>
          </a:p>
        </p:txBody>
      </p:sp>
    </p:spTree>
    <p:extLst>
      <p:ext uri="{BB962C8B-B14F-4D97-AF65-F5344CB8AC3E}">
        <p14:creationId xmlns:p14="http://schemas.microsoft.com/office/powerpoint/2010/main" val="2214197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4"/>
          <p:cNvSpPr txBox="1"/>
          <p:nvPr/>
        </p:nvSpPr>
        <p:spPr>
          <a:xfrm>
            <a:off x="472650" y="1600348"/>
            <a:ext cx="8198700" cy="97140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4800" b="1" dirty="0">
                <a:solidFill>
                  <a:schemeClr val="bg1"/>
                </a:solidFill>
                <a:latin typeface="Arial" panose="020B0604020202020204" pitchFamily="34" charset="0"/>
                <a:ea typeface="Crimson Text"/>
                <a:cs typeface="Arial" panose="020B0604020202020204" pitchFamily="34" charset="0"/>
                <a:sym typeface="Crimson Text"/>
              </a:rPr>
              <a:t>Vragen?</a:t>
            </a:r>
            <a:endParaRPr sz="4800" b="1" dirty="0">
              <a:solidFill>
                <a:schemeClr val="bg1"/>
              </a:solidFill>
              <a:latin typeface="Arial" panose="020B0604020202020204" pitchFamily="34" charset="0"/>
              <a:ea typeface="Crimson Text"/>
              <a:cs typeface="Arial" panose="020B0604020202020204" pitchFamily="34" charset="0"/>
              <a:sym typeface="Crimson Tex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EF6264C-5623-2C90-6BF2-5AFCD20982EE}"/>
              </a:ext>
            </a:extLst>
          </p:cNvPr>
          <p:cNvSpPr>
            <a:spLocks noGrp="1"/>
          </p:cNvSpPr>
          <p:nvPr>
            <p:ph idx="1"/>
          </p:nvPr>
        </p:nvSpPr>
        <p:spPr/>
        <p:txBody>
          <a:bodyPr>
            <a:normAutofit fontScale="92500" lnSpcReduction="20000"/>
          </a:bodyPr>
          <a:lstStyle/>
          <a:p>
            <a:pPr rtl="0">
              <a:spcBef>
                <a:spcPts val="750"/>
              </a:spcBef>
              <a:spcAft>
                <a:spcPts val="0"/>
              </a:spcAft>
            </a:pPr>
            <a:r>
              <a:rPr lang="en-US" sz="1800" b="0" i="0" u="none" strike="noStrike" dirty="0">
                <a:solidFill>
                  <a:srgbClr val="161249"/>
                </a:solidFill>
                <a:effectLst/>
                <a:latin typeface="Arial" panose="020B0604020202020204" pitchFamily="34" charset="0"/>
              </a:rPr>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lang="en-US" b="0" dirty="0">
              <a:effectLst/>
            </a:endParaRPr>
          </a:p>
          <a:p>
            <a:pPr rtl="0">
              <a:spcBef>
                <a:spcPts val="750"/>
              </a:spcBef>
              <a:spcAft>
                <a:spcPts val="0"/>
              </a:spcAft>
            </a:pPr>
            <a:br>
              <a:rPr lang="en-US" b="0" dirty="0">
                <a:effectLst/>
              </a:rPr>
            </a:br>
            <a:r>
              <a:rPr lang="en-US" sz="1800" b="0" i="0" u="none" strike="noStrike" dirty="0">
                <a:solidFill>
                  <a:srgbClr val="161249"/>
                </a:solidFill>
                <a:effectLst/>
                <a:latin typeface="Arial" panose="020B0604020202020204" pitchFamily="34" charset="0"/>
              </a:rPr>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lang="en-US" b="0" dirty="0">
              <a:effectLst/>
            </a:endParaRPr>
          </a:p>
          <a:p>
            <a:br>
              <a:rPr lang="en-US" b="0" dirty="0">
                <a:effectLst/>
              </a:rPr>
            </a:br>
            <a:br>
              <a:rPr lang="en-US" b="0" dirty="0">
                <a:effectLst/>
              </a:rPr>
            </a:br>
            <a:endParaRPr lang="fi-FI" dirty="0"/>
          </a:p>
        </p:txBody>
      </p:sp>
    </p:spTree>
    <p:extLst>
      <p:ext uri="{BB962C8B-B14F-4D97-AF65-F5344CB8AC3E}">
        <p14:creationId xmlns:p14="http://schemas.microsoft.com/office/powerpoint/2010/main" val="3559412527"/>
      </p:ext>
    </p:extLst>
  </p:cSld>
  <p:clrMapOvr>
    <a:masterClrMapping/>
  </p:clrMapOvr>
</p:sld>
</file>

<file path=ppt/theme/theme1.xml><?xml version="1.0" encoding="utf-8"?>
<a:theme xmlns:a="http://schemas.openxmlformats.org/drawingml/2006/main" name="DEMS NEW">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dirty="0"/>
        </a:defPPr>
      </a:lstStyle>
    </a:txDef>
  </a:objectDefaults>
  <a:extraClrSchemeLst/>
  <a:extLst>
    <a:ext uri="{05A4C25C-085E-4340-85A3-A5531E510DB2}">
      <thm15:themeFamily xmlns:thm15="http://schemas.microsoft.com/office/thememl/2012/main" name="2.4-Segmentation-and-Filtering_new-template-4 nl" id="{72E4F49A-DE34-8C4A-9EC6-8708FE57081D}" vid="{68BF13D2-2F2C-764B-AA96-E612ECACC8AF}"/>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7B1AC04F-4328-4265-BDFF-C5FC1130C70B}">
  <we:reference id="wa104380907" version="3.0.0.1" store="pt-PT" storeType="OMEX"/>
  <we:alternateReferences>
    <we:reference id="WA104380907" version="3.0.0.1" store=""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2.4-Segmentation-and-Filtering_nl</Template>
  <TotalTime>0</TotalTime>
  <Words>2291</Words>
  <Application>Microsoft Office PowerPoint</Application>
  <PresentationFormat>On-screen Show (16:9)</PresentationFormat>
  <Paragraphs>100</Paragraphs>
  <Slides>17</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Lucida Handwriting</vt:lpstr>
      <vt:lpstr>Roboto</vt:lpstr>
      <vt:lpstr>Wingdings</vt:lpstr>
      <vt:lpstr>DEMS NEW</vt:lpstr>
      <vt:lpstr>Segmenteren en  Filteren</vt:lpstr>
      <vt:lpstr>Segmenteren en filteren</vt:lpstr>
      <vt:lpstr>Leerdoelen</vt:lpstr>
      <vt:lpstr>Onder-werpen</vt:lpstr>
      <vt:lpstr>PowerPoint Presentation</vt:lpstr>
      <vt:lpstr>PowerPoint Presentation</vt:lpstr>
      <vt:lpstr>Verkeer filteren</vt:lpstr>
      <vt:lpstr>PowerPoint Presentation</vt:lpstr>
      <vt:lpstr>Segmentatie</vt:lpstr>
      <vt:lpstr>Hier zijn een paar redenen waarom segmentatie belangrijk is:</vt:lpstr>
      <vt:lpstr>PowerPoint Presentation</vt:lpstr>
      <vt:lpstr>PowerPoint Presentation</vt:lpstr>
      <vt:lpstr>PowerPoint Presentation</vt:lpstr>
      <vt:lpstr>Samenvatting van leerdoelen </vt:lpstr>
      <vt:lpstr>Recapitulatie van leren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Segmenteren en  Filteren</dc:title>
  <cp:revision>1</cp:revision>
  <dcterms:created xsi:type="dcterms:W3CDTF">2023-11-27T11:56:52Z</dcterms:created>
  <dcterms:modified xsi:type="dcterms:W3CDTF">2023-11-27T11:57:17Z</dcterms:modified>
</cp:coreProperties>
</file>