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1"/>
  </p:notesMasterIdLst>
  <p:sldIdLst>
    <p:sldId id="279" r:id="rId2"/>
    <p:sldId id="280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301" r:id="rId24"/>
    <p:sldId id="302" r:id="rId25"/>
    <p:sldId id="303" r:id="rId26"/>
    <p:sldId id="304" r:id="rId27"/>
    <p:sldId id="305" r:id="rId28"/>
    <p:sldId id="306" r:id="rId29"/>
    <p:sldId id="307" r:id="rId30"/>
    <p:sldId id="308" r:id="rId31"/>
    <p:sldId id="309" r:id="rId32"/>
    <p:sldId id="310" r:id="rId33"/>
    <p:sldId id="311" r:id="rId34"/>
    <p:sldId id="312" r:id="rId35"/>
    <p:sldId id="313" r:id="rId36"/>
    <p:sldId id="314" r:id="rId37"/>
    <p:sldId id="315" r:id="rId38"/>
    <p:sldId id="316" r:id="rId39"/>
    <p:sldId id="317" r:id="rId4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42"/>
      <p:bold r:id="rId43"/>
      <p:italic r:id="rId44"/>
      <p:boldItalic r:id="rId4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71" roundtripDataSignature="AMtx7mjWsPEUG7M6upZrb1FTK/iNyEvS6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80259" autoAdjust="0"/>
  </p:normalViewPr>
  <p:slideViewPr>
    <p:cSldViewPr snapToGrid="0">
      <p:cViewPr>
        <p:scale>
          <a:sx n="101" d="100"/>
          <a:sy n="101" d="100"/>
        </p:scale>
        <p:origin x="1836" y="3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7" Type="http://schemas.openxmlformats.org/officeDocument/2006/relationships/slide" Target="slides/slide6.xml"/><Relationship Id="rId71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8" Type="http://schemas.openxmlformats.org/officeDocument/2006/relationships/slide" Target="slides/slide7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4" name="Google Shape;344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0" name="Google Shape;350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gebruikersgedrag</a:t>
            </a:r>
            <a:r>
              <a:rPr lang="en-US" dirty="0"/>
              <a:t> in web analytics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de </a:t>
            </a:r>
            <a:r>
              <a:rPr lang="en-US" dirty="0" err="1"/>
              <a:t>acties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interacties</a:t>
            </a:r>
            <a:r>
              <a:rPr lang="en-US" dirty="0"/>
              <a:t> van </a:t>
            </a:r>
            <a:r>
              <a:rPr lang="en-US" dirty="0" err="1"/>
              <a:t>websitebezoekers</a:t>
            </a:r>
            <a:r>
              <a:rPr lang="en-US" dirty="0"/>
              <a:t> </a:t>
            </a:r>
            <a:r>
              <a:rPr lang="en-US" dirty="0" err="1"/>
              <a:t>wanneer</a:t>
            </a:r>
            <a:r>
              <a:rPr lang="en-US" dirty="0"/>
              <a:t> ze </a:t>
            </a:r>
            <a:r>
              <a:rPr lang="en-US" dirty="0" err="1"/>
              <a:t>zich</a:t>
            </a:r>
            <a:r>
              <a:rPr lang="en-US" dirty="0"/>
              <a:t> </a:t>
            </a:r>
            <a:r>
              <a:rPr lang="en-US" dirty="0" err="1"/>
              <a:t>bezighouden</a:t>
            </a:r>
            <a:r>
              <a:rPr lang="en-US" dirty="0"/>
              <a:t> met de </a:t>
            </a:r>
            <a:r>
              <a:rPr lang="en-US" dirty="0" err="1"/>
              <a:t>digitale</a:t>
            </a:r>
            <a:r>
              <a:rPr lang="en-US" dirty="0"/>
              <a:t> </a:t>
            </a:r>
            <a:r>
              <a:rPr lang="en-US" dirty="0" err="1"/>
              <a:t>aanwezigheid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.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omvat</a:t>
            </a:r>
            <a:r>
              <a:rPr lang="en-US" dirty="0"/>
              <a:t> </a:t>
            </a:r>
            <a:r>
              <a:rPr lang="en-US" dirty="0" err="1"/>
              <a:t>activiteiten</a:t>
            </a:r>
            <a:r>
              <a:rPr lang="en-US" dirty="0"/>
              <a:t>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paginaweergaves</a:t>
            </a:r>
            <a:r>
              <a:rPr lang="en-US" dirty="0"/>
              <a:t>, </a:t>
            </a:r>
            <a:r>
              <a:rPr lang="en-US" dirty="0" err="1"/>
              <a:t>kliks</a:t>
            </a:r>
            <a:r>
              <a:rPr lang="en-US" dirty="0"/>
              <a:t>, </a:t>
            </a:r>
            <a:r>
              <a:rPr lang="en-US" dirty="0" err="1"/>
              <a:t>formulierinzendingen</a:t>
            </a:r>
            <a:r>
              <a:rPr lang="en-US" dirty="0"/>
              <a:t>, </a:t>
            </a:r>
            <a:r>
              <a:rPr lang="en-US" dirty="0" err="1"/>
              <a:t>tijd</a:t>
            </a:r>
            <a:r>
              <a:rPr lang="en-US" dirty="0"/>
              <a:t> op de site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. Door </a:t>
            </a:r>
            <a:r>
              <a:rPr lang="en-US" dirty="0" err="1"/>
              <a:t>gebruikersgedrag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hoe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 </a:t>
            </a:r>
            <a:r>
              <a:rPr lang="en-US" dirty="0" err="1"/>
              <a:t>omgaat</a:t>
            </a:r>
            <a:r>
              <a:rPr lang="en-US" dirty="0"/>
              <a:t> met </a:t>
            </a:r>
            <a:r>
              <a:rPr lang="en-US" dirty="0" err="1"/>
              <a:t>hun</a:t>
            </a:r>
            <a:r>
              <a:rPr lang="en-US" dirty="0"/>
              <a:t> website, </a:t>
            </a:r>
            <a:r>
              <a:rPr lang="en-US" dirty="0" err="1"/>
              <a:t>welke</a:t>
            </a:r>
            <a:r>
              <a:rPr lang="en-US" dirty="0"/>
              <a:t> </a:t>
            </a:r>
            <a:r>
              <a:rPr lang="en-US" dirty="0" err="1"/>
              <a:t>inhoud</a:t>
            </a:r>
            <a:r>
              <a:rPr lang="en-US" dirty="0"/>
              <a:t> het </a:t>
            </a:r>
            <a:r>
              <a:rPr lang="en-US" dirty="0" err="1"/>
              <a:t>meest</a:t>
            </a:r>
            <a:r>
              <a:rPr lang="en-US" dirty="0"/>
              <a:t> </a:t>
            </a:r>
            <a:r>
              <a:rPr lang="en-US" dirty="0" err="1"/>
              <a:t>boeiend</a:t>
            </a:r>
            <a:r>
              <a:rPr lang="en-US" dirty="0"/>
              <a:t> is </a:t>
            </a:r>
            <a:r>
              <a:rPr lang="en-US" dirty="0" err="1"/>
              <a:t>en</a:t>
            </a:r>
            <a:r>
              <a:rPr lang="en-US" dirty="0"/>
              <a:t> hoe ze de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 om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zinvolle</a:t>
            </a:r>
            <a:r>
              <a:rPr lang="en-US" dirty="0"/>
              <a:t> </a:t>
            </a:r>
            <a:r>
              <a:rPr lang="en-US" dirty="0" err="1"/>
              <a:t>betrokkenheid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genereren</a:t>
            </a:r>
            <a:r>
              <a:rPr lang="en-US" dirty="0"/>
              <a:t>.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Vanuit</a:t>
            </a:r>
            <a:r>
              <a:rPr lang="en-US" dirty="0"/>
              <a:t> het </a:t>
            </a:r>
            <a:r>
              <a:rPr lang="en-US" dirty="0" err="1"/>
              <a:t>perspectief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expert is het </a:t>
            </a:r>
            <a:r>
              <a:rPr lang="en-US" dirty="0" err="1"/>
              <a:t>begrijpen</a:t>
            </a:r>
            <a:r>
              <a:rPr lang="en-US" dirty="0"/>
              <a:t> van </a:t>
            </a:r>
            <a:r>
              <a:rPr lang="en-US" dirty="0" err="1"/>
              <a:t>gebruikersgedrag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cruciaal</a:t>
            </a:r>
            <a:r>
              <a:rPr lang="en-US" dirty="0"/>
              <a:t> </a:t>
            </a:r>
            <a:r>
              <a:rPr lang="en-US" dirty="0" err="1"/>
              <a:t>onderdeel</a:t>
            </a:r>
            <a:r>
              <a:rPr lang="en-US" dirty="0"/>
              <a:t> van </a:t>
            </a:r>
            <a:r>
              <a:rPr lang="en-US" dirty="0" err="1"/>
              <a:t>elke</a:t>
            </a:r>
            <a:r>
              <a:rPr lang="en-US" dirty="0"/>
              <a:t> </a:t>
            </a:r>
            <a:r>
              <a:rPr lang="en-US" dirty="0" err="1"/>
              <a:t>uitgebreide</a:t>
            </a:r>
            <a:r>
              <a:rPr lang="en-US" dirty="0"/>
              <a:t> </a:t>
            </a:r>
            <a:r>
              <a:rPr lang="en-US" dirty="0" err="1"/>
              <a:t>webanalysestrategie</a:t>
            </a:r>
            <a:r>
              <a:rPr lang="en-US" dirty="0"/>
              <a:t>. Door de </a:t>
            </a:r>
            <a:r>
              <a:rPr lang="en-US" dirty="0" err="1"/>
              <a:t>acties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interacties</a:t>
            </a:r>
            <a:r>
              <a:rPr lang="en-US" dirty="0"/>
              <a:t> van </a:t>
            </a:r>
            <a:r>
              <a:rPr lang="en-US" dirty="0" err="1"/>
              <a:t>websitebezoekers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trends, </a:t>
            </a:r>
            <a:r>
              <a:rPr lang="en-US" dirty="0" err="1"/>
              <a:t>patronen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verbeterpunten</a:t>
            </a:r>
            <a:r>
              <a:rPr lang="en-US" dirty="0"/>
              <a:t> </a:t>
            </a:r>
            <a:r>
              <a:rPr lang="en-US" dirty="0" err="1"/>
              <a:t>identificeren</a:t>
            </a:r>
            <a:r>
              <a:rPr lang="en-US" dirty="0"/>
              <a:t>, die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bieden</a:t>
            </a:r>
            <a:r>
              <a:rPr lang="en-US" dirty="0"/>
              <a:t>. Als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</a:t>
            </a:r>
            <a:r>
              <a:rPr lang="en-US" dirty="0" err="1"/>
              <a:t>merkt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aanzienlijk</a:t>
            </a:r>
            <a:r>
              <a:rPr lang="en-US" dirty="0"/>
              <a:t> </a:t>
            </a:r>
            <a:r>
              <a:rPr lang="en-US" dirty="0" err="1"/>
              <a:t>deel</a:t>
            </a:r>
            <a:r>
              <a:rPr lang="en-US" dirty="0"/>
              <a:t> van de </a:t>
            </a:r>
            <a:r>
              <a:rPr lang="en-US" dirty="0" err="1"/>
              <a:t>websitebezoekers</a:t>
            </a:r>
            <a:r>
              <a:rPr lang="en-US" dirty="0"/>
              <a:t> de site al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paar</a:t>
            </a:r>
            <a:r>
              <a:rPr lang="en-US" dirty="0"/>
              <a:t> </a:t>
            </a:r>
            <a:r>
              <a:rPr lang="en-US" dirty="0" err="1"/>
              <a:t>seconden</a:t>
            </a:r>
            <a:r>
              <a:rPr lang="en-US" dirty="0"/>
              <a:t> </a:t>
            </a:r>
            <a:r>
              <a:rPr lang="en-US" dirty="0" err="1"/>
              <a:t>verlaat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duiden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probleem</a:t>
            </a:r>
            <a:r>
              <a:rPr lang="en-US" dirty="0"/>
              <a:t> met het </a:t>
            </a:r>
            <a:r>
              <a:rPr lang="en-US" dirty="0" err="1"/>
              <a:t>ontwerp</a:t>
            </a:r>
            <a:r>
              <a:rPr lang="en-US" dirty="0"/>
              <a:t> van de website of de </a:t>
            </a:r>
            <a:r>
              <a:rPr lang="en-US" dirty="0" err="1"/>
              <a:t>kwaliteit</a:t>
            </a:r>
            <a:r>
              <a:rPr lang="en-US" dirty="0"/>
              <a:t> van de </a:t>
            </a:r>
            <a:r>
              <a:rPr lang="en-US" dirty="0" err="1"/>
              <a:t>inhoud</a:t>
            </a:r>
            <a:r>
              <a:rPr lang="en-US" dirty="0"/>
              <a:t>.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Er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methoden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het </a:t>
            </a:r>
            <a:r>
              <a:rPr lang="en-US" dirty="0" err="1"/>
              <a:t>bijhouden</a:t>
            </a:r>
            <a:r>
              <a:rPr lang="en-US" dirty="0"/>
              <a:t> van </a:t>
            </a:r>
            <a:r>
              <a:rPr lang="en-US" dirty="0" err="1"/>
              <a:t>gebruikersgedrag</a:t>
            </a:r>
            <a:r>
              <a:rPr lang="en-US" dirty="0"/>
              <a:t> in web analytics, </a:t>
            </a:r>
            <a:r>
              <a:rPr lang="en-US" dirty="0" err="1"/>
              <a:t>waaronder</a:t>
            </a:r>
            <a:r>
              <a:rPr lang="en-US" dirty="0"/>
              <a:t> website analytics tools, heat mapping software </a:t>
            </a:r>
            <a:r>
              <a:rPr lang="en-US" dirty="0" err="1"/>
              <a:t>en</a:t>
            </a:r>
            <a:r>
              <a:rPr lang="en-US" dirty="0"/>
              <a:t> A/B </a:t>
            </a:r>
            <a:r>
              <a:rPr lang="en-US" dirty="0" err="1"/>
              <a:t>testen</a:t>
            </a:r>
            <a:r>
              <a:rPr lang="en-US" dirty="0"/>
              <a:t>. Tools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websiteanalyse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Google Analytics, </a:t>
            </a:r>
            <a:r>
              <a:rPr lang="en-US" dirty="0" err="1"/>
              <a:t>geven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uitgebreid</a:t>
            </a:r>
            <a:r>
              <a:rPr lang="en-US" dirty="0"/>
              <a:t> </a:t>
            </a:r>
            <a:r>
              <a:rPr lang="en-US" dirty="0" err="1"/>
              <a:t>overzicht</a:t>
            </a:r>
            <a:r>
              <a:rPr lang="en-US" dirty="0"/>
              <a:t> van het </a:t>
            </a:r>
            <a:r>
              <a:rPr lang="en-US" dirty="0" err="1"/>
              <a:t>gedrag</a:t>
            </a:r>
            <a:r>
              <a:rPr lang="en-US" dirty="0"/>
              <a:t> van </a:t>
            </a:r>
            <a:r>
              <a:rPr lang="en-US" dirty="0" err="1"/>
              <a:t>gebruikers</a:t>
            </a:r>
            <a:r>
              <a:rPr lang="en-US" dirty="0"/>
              <a:t>, </a:t>
            </a:r>
            <a:r>
              <a:rPr lang="en-US" dirty="0" err="1"/>
              <a:t>inclusief</a:t>
            </a:r>
            <a:r>
              <a:rPr lang="en-US" dirty="0"/>
              <a:t> </a:t>
            </a:r>
            <a:r>
              <a:rPr lang="en-US" dirty="0" err="1"/>
              <a:t>paginaweergaves</a:t>
            </a:r>
            <a:r>
              <a:rPr lang="en-US" dirty="0"/>
              <a:t>, </a:t>
            </a:r>
            <a:r>
              <a:rPr lang="en-US" dirty="0" err="1"/>
              <a:t>tijd</a:t>
            </a:r>
            <a:r>
              <a:rPr lang="en-US" dirty="0"/>
              <a:t> op de site, </a:t>
            </a:r>
            <a:r>
              <a:rPr lang="en-US" dirty="0" err="1"/>
              <a:t>bouncepercentage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. Met heat mapping software, </a:t>
            </a:r>
            <a:r>
              <a:rPr lang="en-US" dirty="0" err="1"/>
              <a:t>zoals</a:t>
            </a:r>
            <a:r>
              <a:rPr lang="en-US" dirty="0"/>
              <a:t> Hotjar,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visualiseren</a:t>
            </a:r>
            <a:r>
              <a:rPr lang="en-US" dirty="0"/>
              <a:t> hoe </a:t>
            </a:r>
            <a:r>
              <a:rPr lang="en-US" dirty="0" err="1"/>
              <a:t>websitebezoekers</a:t>
            </a:r>
            <a:r>
              <a:rPr lang="en-US" dirty="0"/>
              <a:t> </a:t>
            </a:r>
            <a:r>
              <a:rPr lang="en-US" dirty="0" err="1"/>
              <a:t>omgaan</a:t>
            </a:r>
            <a:r>
              <a:rPr lang="en-US" dirty="0"/>
              <a:t> met </a:t>
            </a:r>
            <a:r>
              <a:rPr lang="en-US" dirty="0" err="1"/>
              <a:t>hun</a:t>
            </a:r>
            <a:r>
              <a:rPr lang="en-US" dirty="0"/>
              <a:t> site, </a:t>
            </a:r>
            <a:r>
              <a:rPr lang="en-US" dirty="0" err="1"/>
              <a:t>inclusief</a:t>
            </a:r>
            <a:r>
              <a:rPr lang="en-US" dirty="0"/>
              <a:t> </a:t>
            </a:r>
            <a:r>
              <a:rPr lang="en-US" dirty="0" err="1"/>
              <a:t>waar</a:t>
            </a:r>
            <a:r>
              <a:rPr lang="en-US" dirty="0"/>
              <a:t> ze </a:t>
            </a:r>
            <a:r>
              <a:rPr lang="en-US" dirty="0" err="1"/>
              <a:t>klikken</a:t>
            </a:r>
            <a:r>
              <a:rPr lang="en-US" dirty="0"/>
              <a:t>, </a:t>
            </a:r>
            <a:r>
              <a:rPr lang="en-US" dirty="0" err="1"/>
              <a:t>waar</a:t>
            </a:r>
            <a:r>
              <a:rPr lang="en-US" dirty="0"/>
              <a:t> ze </a:t>
            </a:r>
            <a:r>
              <a:rPr lang="en-US" dirty="0" err="1"/>
              <a:t>overheen</a:t>
            </a:r>
            <a:r>
              <a:rPr lang="en-US" dirty="0"/>
              <a:t> </a:t>
            </a:r>
            <a:r>
              <a:rPr lang="en-US" dirty="0" err="1"/>
              <a:t>gaan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waar</a:t>
            </a:r>
            <a:r>
              <a:rPr lang="en-US" dirty="0"/>
              <a:t> ze de </a:t>
            </a:r>
            <a:r>
              <a:rPr lang="en-US" dirty="0" err="1"/>
              <a:t>meeste</a:t>
            </a:r>
            <a:r>
              <a:rPr lang="en-US" dirty="0"/>
              <a:t> </a:t>
            </a:r>
            <a:r>
              <a:rPr lang="en-US" dirty="0" err="1"/>
              <a:t>tijd</a:t>
            </a:r>
            <a:r>
              <a:rPr lang="en-US" dirty="0"/>
              <a:t> </a:t>
            </a:r>
            <a:r>
              <a:rPr lang="en-US" dirty="0" err="1"/>
              <a:t>doorbrengen</a:t>
            </a:r>
            <a:r>
              <a:rPr lang="en-US" dirty="0"/>
              <a:t>. A/B-</a:t>
            </a:r>
            <a:r>
              <a:rPr lang="en-US" dirty="0" err="1"/>
              <a:t>testen</a:t>
            </a:r>
            <a:r>
              <a:rPr lang="en-US" dirty="0"/>
              <a:t> is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methode</a:t>
            </a:r>
            <a:r>
              <a:rPr lang="en-US" dirty="0"/>
              <a:t> om twee </a:t>
            </a:r>
            <a:r>
              <a:rPr lang="en-US" dirty="0" err="1"/>
              <a:t>versies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website of </a:t>
            </a:r>
            <a:r>
              <a:rPr lang="en-US" dirty="0" err="1"/>
              <a:t>landingspagina</a:t>
            </a:r>
            <a:r>
              <a:rPr lang="en-US" dirty="0"/>
              <a:t> met </a:t>
            </a:r>
            <a:r>
              <a:rPr lang="en-US" dirty="0" err="1"/>
              <a:t>elkaar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vergelijken</a:t>
            </a:r>
            <a:r>
              <a:rPr lang="en-US" dirty="0"/>
              <a:t> om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bepalen</a:t>
            </a:r>
            <a:r>
              <a:rPr lang="en-US" dirty="0"/>
              <a:t> </a:t>
            </a:r>
            <a:r>
              <a:rPr lang="en-US" dirty="0" err="1"/>
              <a:t>welke</a:t>
            </a:r>
            <a:r>
              <a:rPr lang="en-US" dirty="0"/>
              <a:t> </a:t>
            </a:r>
            <a:r>
              <a:rPr lang="en-US" dirty="0" err="1"/>
              <a:t>versie</a:t>
            </a:r>
            <a:r>
              <a:rPr lang="en-US" dirty="0"/>
              <a:t> </a:t>
            </a:r>
            <a:r>
              <a:rPr lang="en-US" dirty="0" err="1"/>
              <a:t>effectiever</a:t>
            </a:r>
            <a:r>
              <a:rPr lang="en-US" dirty="0"/>
              <a:t> is in het </a:t>
            </a:r>
            <a:r>
              <a:rPr lang="en-US" dirty="0" err="1"/>
              <a:t>stimuleren</a:t>
            </a:r>
            <a:r>
              <a:rPr lang="en-US" dirty="0"/>
              <a:t> van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betrokkenheid</a:t>
            </a:r>
            <a:r>
              <a:rPr lang="en-US" dirty="0"/>
              <a:t>.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Om </a:t>
            </a:r>
            <a:r>
              <a:rPr lang="en-US" dirty="0" err="1"/>
              <a:t>gebruikersgedrag</a:t>
            </a:r>
            <a:r>
              <a:rPr lang="en-US" dirty="0"/>
              <a:t>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volgen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 in web analytics,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duidelijk</a:t>
            </a:r>
            <a:r>
              <a:rPr lang="en-US" dirty="0"/>
              <a:t> begrip </a:t>
            </a:r>
            <a:r>
              <a:rPr lang="en-US" dirty="0" err="1"/>
              <a:t>hebben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doelstellingen</a:t>
            </a:r>
            <a:r>
              <a:rPr lang="en-US" dirty="0"/>
              <a:t>, </a:t>
            </a:r>
            <a:r>
              <a:rPr lang="en-US" dirty="0" err="1"/>
              <a:t>evenals</a:t>
            </a:r>
            <a:r>
              <a:rPr lang="en-US" dirty="0"/>
              <a:t> van de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die ze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volgen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meten</a:t>
            </a:r>
            <a:r>
              <a:rPr lang="en-US" dirty="0"/>
              <a:t>. Als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het </a:t>
            </a:r>
            <a:r>
              <a:rPr lang="en-US" dirty="0" err="1"/>
              <a:t>conversiepercentage</a:t>
            </a:r>
            <a:r>
              <a:rPr lang="en-US" dirty="0"/>
              <a:t> van </a:t>
            </a:r>
            <a:r>
              <a:rPr lang="en-US" dirty="0" err="1"/>
              <a:t>zijn</a:t>
            </a:r>
            <a:r>
              <a:rPr lang="en-US" dirty="0"/>
              <a:t> website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verbeteren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het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bijhouden</a:t>
            </a:r>
            <a:r>
              <a:rPr lang="en-US" dirty="0"/>
              <a:t>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formulierinzendingen</a:t>
            </a:r>
            <a:r>
              <a:rPr lang="en-US" dirty="0"/>
              <a:t>, </a:t>
            </a:r>
            <a:r>
              <a:rPr lang="en-US" dirty="0" err="1"/>
              <a:t>tijd</a:t>
            </a:r>
            <a:r>
              <a:rPr lang="en-US" dirty="0"/>
              <a:t> op de site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bouncepercentage</a:t>
            </a:r>
            <a:r>
              <a:rPr lang="en-US" dirty="0"/>
              <a:t>. </a:t>
            </a:r>
            <a:r>
              <a:rPr lang="en-US" dirty="0" err="1"/>
              <a:t>Daarnaast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plan </a:t>
            </a:r>
            <a:r>
              <a:rPr lang="en-US" dirty="0" err="1"/>
              <a:t>hebben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het </a:t>
            </a:r>
            <a:r>
              <a:rPr lang="en-US" dirty="0" err="1"/>
              <a:t>analyseren</a:t>
            </a:r>
            <a:r>
              <a:rPr lang="en-US" dirty="0"/>
              <a:t> van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reageren</a:t>
            </a:r>
            <a:r>
              <a:rPr lang="en-US" dirty="0"/>
              <a:t> op de </a:t>
            </a:r>
            <a:r>
              <a:rPr lang="en-US" dirty="0" err="1"/>
              <a:t>verzamelde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, </a:t>
            </a:r>
            <a:r>
              <a:rPr lang="en-US" dirty="0" err="1"/>
              <a:t>evenals</a:t>
            </a:r>
            <a:r>
              <a:rPr lang="en-US" dirty="0"/>
              <a:t> het </a:t>
            </a:r>
            <a:r>
              <a:rPr lang="en-US" dirty="0" err="1"/>
              <a:t>regelmatig</a:t>
            </a:r>
            <a:r>
              <a:rPr lang="en-US" dirty="0"/>
              <a:t> </a:t>
            </a:r>
            <a:r>
              <a:rPr lang="en-US" dirty="0" err="1"/>
              <a:t>bijwerken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webanalysestrategie</a:t>
            </a:r>
            <a:r>
              <a:rPr lang="en-US" dirty="0"/>
              <a:t> om </a:t>
            </a:r>
            <a:r>
              <a:rPr lang="en-US" dirty="0" err="1"/>
              <a:t>gelijke</a:t>
            </a:r>
            <a:r>
              <a:rPr lang="en-US" dirty="0"/>
              <a:t> </a:t>
            </a:r>
            <a:r>
              <a:rPr lang="en-US" dirty="0" err="1"/>
              <a:t>tred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met </a:t>
            </a:r>
            <a:r>
              <a:rPr lang="en-US" dirty="0" err="1"/>
              <a:t>veranderend</a:t>
            </a:r>
            <a:r>
              <a:rPr lang="en-US" dirty="0"/>
              <a:t> </a:t>
            </a:r>
            <a:r>
              <a:rPr lang="en-US" dirty="0" err="1"/>
              <a:t>gebruikersgedrag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trends in de sector.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Concluderend</a:t>
            </a:r>
            <a:r>
              <a:rPr lang="en-US" dirty="0"/>
              <a:t> is 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gebruikersgedrag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cruciaal</a:t>
            </a:r>
            <a:r>
              <a:rPr lang="en-US" dirty="0"/>
              <a:t> </a:t>
            </a:r>
            <a:r>
              <a:rPr lang="en-US" dirty="0" err="1"/>
              <a:t>hulpmiddel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die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begrijpen</a:t>
            </a:r>
            <a:r>
              <a:rPr lang="en-US" dirty="0"/>
              <a:t> hoe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 </a:t>
            </a:r>
            <a:r>
              <a:rPr lang="en-US" dirty="0" err="1"/>
              <a:t>omgaat</a:t>
            </a:r>
            <a:r>
              <a:rPr lang="en-US" dirty="0"/>
              <a:t> met </a:t>
            </a:r>
            <a:r>
              <a:rPr lang="en-US" dirty="0" err="1"/>
              <a:t>hun</a:t>
            </a:r>
            <a:r>
              <a:rPr lang="en-US" dirty="0"/>
              <a:t> website </a:t>
            </a:r>
            <a:r>
              <a:rPr lang="en-US" dirty="0" err="1"/>
              <a:t>en</a:t>
            </a:r>
            <a:r>
              <a:rPr lang="en-US" dirty="0"/>
              <a:t> hoe ze de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 om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zinvolle</a:t>
            </a:r>
            <a:r>
              <a:rPr lang="en-US" dirty="0"/>
              <a:t> </a:t>
            </a:r>
            <a:r>
              <a:rPr lang="en-US" dirty="0" err="1"/>
              <a:t>betrokkenheid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genereren</a:t>
            </a:r>
            <a:r>
              <a:rPr lang="en-US" dirty="0"/>
              <a:t>. Door de </a:t>
            </a:r>
            <a:r>
              <a:rPr lang="en-US" dirty="0" err="1"/>
              <a:t>acties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interacties</a:t>
            </a:r>
            <a:r>
              <a:rPr lang="en-US" dirty="0"/>
              <a:t> van </a:t>
            </a:r>
            <a:r>
              <a:rPr lang="en-US" dirty="0" err="1"/>
              <a:t>websitebezoekers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weloverwogen</a:t>
            </a:r>
            <a:r>
              <a:rPr lang="en-US" dirty="0"/>
              <a:t> </a:t>
            </a:r>
            <a:r>
              <a:rPr lang="en-US" dirty="0" err="1"/>
              <a:t>beslissingen</a:t>
            </a:r>
            <a:r>
              <a:rPr lang="en-US" dirty="0"/>
              <a:t> </a:t>
            </a:r>
            <a:r>
              <a:rPr lang="en-US" dirty="0" err="1"/>
              <a:t>nemen</a:t>
            </a:r>
            <a:r>
              <a:rPr lang="en-US" dirty="0"/>
              <a:t> over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.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Gebruikersgedrag</a:t>
            </a:r>
            <a:r>
              <a:rPr lang="en-US" dirty="0"/>
              <a:t> in de context van online </a:t>
            </a:r>
            <a:r>
              <a:rPr lang="en-US" dirty="0" err="1"/>
              <a:t>zakendoen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marketing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inderdaad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onderverdeeld</a:t>
            </a:r>
            <a:r>
              <a:rPr lang="en-US" dirty="0"/>
              <a:t> in </a:t>
            </a:r>
            <a:r>
              <a:rPr lang="en-US" dirty="0" err="1"/>
              <a:t>vier</a:t>
            </a:r>
            <a:r>
              <a:rPr lang="en-US" dirty="0"/>
              <a:t> </a:t>
            </a:r>
            <a:r>
              <a:rPr lang="en-US" dirty="0" err="1"/>
              <a:t>hoofdtypen</a:t>
            </a:r>
            <a:r>
              <a:rPr lang="en-US" dirty="0"/>
              <a:t>: </a:t>
            </a:r>
            <a:r>
              <a:rPr lang="en-US" dirty="0" err="1"/>
              <a:t>Acquisitie</a:t>
            </a:r>
            <a:r>
              <a:rPr lang="en-US" dirty="0"/>
              <a:t>, </a:t>
            </a:r>
            <a:r>
              <a:rPr lang="en-US" dirty="0" err="1"/>
              <a:t>Interactie</a:t>
            </a:r>
            <a:r>
              <a:rPr lang="en-US" dirty="0"/>
              <a:t>, </a:t>
            </a:r>
            <a:r>
              <a:rPr lang="en-US" dirty="0" err="1"/>
              <a:t>Conversie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Retentie</a:t>
            </a:r>
            <a:r>
              <a:rPr lang="en-US" dirty="0"/>
              <a:t> (of </a:t>
            </a:r>
            <a:r>
              <a:rPr lang="en-US" dirty="0" err="1"/>
              <a:t>Loyaliteit</a:t>
            </a:r>
            <a:r>
              <a:rPr lang="en-US" dirty="0"/>
              <a:t>).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</a:t>
            </a:r>
            <a:r>
              <a:rPr lang="en-US" dirty="0" err="1"/>
              <a:t>vertegenwoordigen</a:t>
            </a:r>
            <a:r>
              <a:rPr lang="en-US" dirty="0"/>
              <a:t> </a:t>
            </a:r>
            <a:r>
              <a:rPr lang="en-US" dirty="0" err="1"/>
              <a:t>verschillende</a:t>
            </a:r>
            <a:r>
              <a:rPr lang="en-US" dirty="0"/>
              <a:t> stadia van het </a:t>
            </a:r>
            <a:r>
              <a:rPr lang="en-US" dirty="0" err="1"/>
              <a:t>klanttraject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essentieel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om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begrijpen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. Laten we elk </a:t>
            </a:r>
            <a:r>
              <a:rPr lang="en-US" dirty="0" err="1"/>
              <a:t>gedrag</a:t>
            </a:r>
            <a:r>
              <a:rPr lang="en-US" dirty="0"/>
              <a:t> in </a:t>
            </a:r>
            <a:r>
              <a:rPr lang="en-US" dirty="0" err="1"/>
              <a:t>meer</a:t>
            </a:r>
            <a:r>
              <a:rPr lang="en-US" dirty="0"/>
              <a:t> detail </a:t>
            </a:r>
            <a:r>
              <a:rPr lang="en-US" dirty="0" err="1"/>
              <a:t>bekijken</a:t>
            </a:r>
            <a:r>
              <a:rPr lang="en-US" dirty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Acquisitie</a:t>
            </a:r>
            <a:r>
              <a:rPr lang="en-US" dirty="0"/>
              <a:t>: </a:t>
            </a:r>
            <a:r>
              <a:rPr lang="en-US" dirty="0" err="1"/>
              <a:t>Acquisitie</a:t>
            </a:r>
            <a:r>
              <a:rPr lang="en-US" dirty="0"/>
              <a:t>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het </a:t>
            </a:r>
            <a:r>
              <a:rPr lang="en-US" dirty="0" err="1"/>
              <a:t>proces</a:t>
            </a:r>
            <a:r>
              <a:rPr lang="en-US" dirty="0"/>
              <a:t> van het </a:t>
            </a:r>
            <a:r>
              <a:rPr lang="en-US" dirty="0" err="1"/>
              <a:t>aantrekken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werven</a:t>
            </a:r>
            <a:r>
              <a:rPr lang="en-US" dirty="0"/>
              <a:t> van </a:t>
            </a:r>
            <a:r>
              <a:rPr lang="en-US" dirty="0" err="1"/>
              <a:t>nieuwe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of </a:t>
            </a:r>
            <a:r>
              <a:rPr lang="en-US" dirty="0" err="1"/>
              <a:t>klanten</a:t>
            </a:r>
            <a:r>
              <a:rPr lang="en-US" dirty="0"/>
              <a:t>. Het </a:t>
            </a:r>
            <a:r>
              <a:rPr lang="en-US" dirty="0" err="1"/>
              <a:t>omvat</a:t>
            </a:r>
            <a:r>
              <a:rPr lang="en-US" dirty="0"/>
              <a:t> </a:t>
            </a:r>
            <a:r>
              <a:rPr lang="en-US" dirty="0" err="1"/>
              <a:t>strategieën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acties</a:t>
            </a:r>
            <a:r>
              <a:rPr lang="en-US" dirty="0"/>
              <a:t> om de </a:t>
            </a:r>
            <a:r>
              <a:rPr lang="en-US" dirty="0" err="1"/>
              <a:t>merkbekendheid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vergroten</a:t>
            </a:r>
            <a:r>
              <a:rPr lang="en-US" dirty="0"/>
              <a:t>, </a:t>
            </a:r>
            <a:r>
              <a:rPr lang="en-US" dirty="0" err="1"/>
              <a:t>potentiële</a:t>
            </a:r>
            <a:r>
              <a:rPr lang="en-US" dirty="0"/>
              <a:t> </a:t>
            </a:r>
            <a:r>
              <a:rPr lang="en-US" dirty="0" err="1"/>
              <a:t>klanten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bereiken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ertoe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zetten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website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bezoeken</a:t>
            </a:r>
            <a:r>
              <a:rPr lang="en-US" dirty="0"/>
              <a:t> of </a:t>
            </a:r>
            <a:r>
              <a:rPr lang="en-US" dirty="0" err="1"/>
              <a:t>een</a:t>
            </a:r>
            <a:r>
              <a:rPr lang="en-US" dirty="0"/>
              <a:t> product of </a:t>
            </a:r>
            <a:r>
              <a:rPr lang="en-US" dirty="0" err="1"/>
              <a:t>dienst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gebruiken</a:t>
            </a:r>
            <a:r>
              <a:rPr lang="en-US" dirty="0"/>
              <a:t>. </a:t>
            </a:r>
            <a:r>
              <a:rPr lang="en-US" dirty="0" err="1"/>
              <a:t>Veel</a:t>
            </a:r>
            <a:r>
              <a:rPr lang="en-US" dirty="0"/>
              <a:t> </a:t>
            </a:r>
            <a:r>
              <a:rPr lang="en-US" dirty="0" err="1"/>
              <a:t>voorkomende</a:t>
            </a:r>
            <a:r>
              <a:rPr lang="en-US" dirty="0"/>
              <a:t> </a:t>
            </a:r>
            <a:r>
              <a:rPr lang="en-US" dirty="0" err="1"/>
              <a:t>acquisitieactiviteiten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reclame</a:t>
            </a:r>
            <a:r>
              <a:rPr lang="en-US" dirty="0"/>
              <a:t>, </a:t>
            </a:r>
            <a:r>
              <a:rPr lang="en-US" dirty="0" err="1"/>
              <a:t>contentmarketing</a:t>
            </a:r>
            <a:r>
              <a:rPr lang="en-US" dirty="0"/>
              <a:t>, </a:t>
            </a:r>
            <a:r>
              <a:rPr lang="en-US" dirty="0" err="1"/>
              <a:t>zoekmachineoptimalisatie</a:t>
            </a:r>
            <a:r>
              <a:rPr lang="en-US" dirty="0"/>
              <a:t> (SEO), </a:t>
            </a:r>
            <a:r>
              <a:rPr lang="en-US" dirty="0" err="1"/>
              <a:t>socialemediamarketing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public relations.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Interactie</a:t>
            </a:r>
            <a:r>
              <a:rPr lang="en-US" dirty="0"/>
              <a:t>: </a:t>
            </a:r>
            <a:r>
              <a:rPr lang="en-US" dirty="0" err="1"/>
              <a:t>Interactie</a:t>
            </a:r>
            <a:r>
              <a:rPr lang="en-US" dirty="0"/>
              <a:t> </a:t>
            </a:r>
            <a:r>
              <a:rPr lang="en-US" dirty="0" err="1"/>
              <a:t>richt</a:t>
            </a:r>
            <a:r>
              <a:rPr lang="en-US" dirty="0"/>
              <a:t> </a:t>
            </a:r>
            <a:r>
              <a:rPr lang="en-US" dirty="0" err="1"/>
              <a:t>zich</a:t>
            </a:r>
            <a:r>
              <a:rPr lang="en-US" dirty="0"/>
              <a:t> op de </a:t>
            </a:r>
            <a:r>
              <a:rPr lang="en-US" dirty="0" err="1"/>
              <a:t>betrokkenheid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interactie</a:t>
            </a:r>
            <a:r>
              <a:rPr lang="en-US" dirty="0"/>
              <a:t> </a:t>
            </a:r>
            <a:r>
              <a:rPr lang="en-US" dirty="0" err="1"/>
              <a:t>tussen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of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aanbod</a:t>
            </a:r>
            <a:r>
              <a:rPr lang="en-US" dirty="0"/>
              <a:t>. Het </a:t>
            </a:r>
            <a:r>
              <a:rPr lang="en-US" dirty="0" err="1"/>
              <a:t>omvat</a:t>
            </a:r>
            <a:r>
              <a:rPr lang="en-US" dirty="0"/>
              <a:t> </a:t>
            </a:r>
            <a:r>
              <a:rPr lang="en-US" dirty="0" err="1"/>
              <a:t>activiteiten</a:t>
            </a:r>
            <a:r>
              <a:rPr lang="en-US" dirty="0"/>
              <a:t> die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aanmoedigen</a:t>
            </a:r>
            <a:r>
              <a:rPr lang="en-US" dirty="0"/>
              <a:t> om de website of app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verkennen</a:t>
            </a:r>
            <a:r>
              <a:rPr lang="en-US" dirty="0"/>
              <a:t>,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interageren</a:t>
            </a:r>
            <a:r>
              <a:rPr lang="en-US" dirty="0"/>
              <a:t> met de </a:t>
            </a:r>
            <a:r>
              <a:rPr lang="en-US" dirty="0" err="1"/>
              <a:t>functies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tijd</a:t>
            </a:r>
            <a:r>
              <a:rPr lang="en-US" dirty="0"/>
              <a:t> door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brengen</a:t>
            </a:r>
            <a:r>
              <a:rPr lang="en-US" dirty="0"/>
              <a:t> met het merk. </a:t>
            </a:r>
            <a:r>
              <a:rPr lang="en-US" dirty="0" err="1"/>
              <a:t>Voorbeelden</a:t>
            </a:r>
            <a:r>
              <a:rPr lang="en-US" dirty="0"/>
              <a:t> van </a:t>
            </a:r>
            <a:r>
              <a:rPr lang="en-US" dirty="0" err="1"/>
              <a:t>interactiegedrag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het </a:t>
            </a:r>
            <a:r>
              <a:rPr lang="en-US" dirty="0" err="1"/>
              <a:t>bekijken</a:t>
            </a:r>
            <a:r>
              <a:rPr lang="en-US" dirty="0"/>
              <a:t> van </a:t>
            </a:r>
            <a:r>
              <a:rPr lang="en-US" dirty="0" err="1"/>
              <a:t>productpagina's</a:t>
            </a:r>
            <a:r>
              <a:rPr lang="en-US" dirty="0"/>
              <a:t>, het </a:t>
            </a:r>
            <a:r>
              <a:rPr lang="en-US" dirty="0" err="1"/>
              <a:t>lezen</a:t>
            </a:r>
            <a:r>
              <a:rPr lang="en-US" dirty="0"/>
              <a:t> van </a:t>
            </a:r>
            <a:r>
              <a:rPr lang="en-US" dirty="0" err="1"/>
              <a:t>blogberichten</a:t>
            </a:r>
            <a:r>
              <a:rPr lang="en-US" dirty="0"/>
              <a:t>, het </a:t>
            </a:r>
            <a:r>
              <a:rPr lang="en-US" dirty="0" err="1"/>
              <a:t>bekijken</a:t>
            </a:r>
            <a:r>
              <a:rPr lang="en-US" dirty="0"/>
              <a:t> van video's, het </a:t>
            </a:r>
            <a:r>
              <a:rPr lang="en-US" dirty="0" err="1"/>
              <a:t>indienen</a:t>
            </a:r>
            <a:r>
              <a:rPr lang="en-US" dirty="0"/>
              <a:t> van </a:t>
            </a:r>
            <a:r>
              <a:rPr lang="en-US" dirty="0" err="1"/>
              <a:t>vragen</a:t>
            </a:r>
            <a:r>
              <a:rPr lang="en-US" dirty="0"/>
              <a:t> of het </a:t>
            </a:r>
            <a:r>
              <a:rPr lang="en-US" dirty="0" err="1"/>
              <a:t>deelnemen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</a:t>
            </a:r>
            <a:r>
              <a:rPr lang="en-US" dirty="0" err="1"/>
              <a:t>discussies</a:t>
            </a:r>
            <a:r>
              <a:rPr lang="en-US" dirty="0"/>
              <a:t> op </a:t>
            </a:r>
            <a:r>
              <a:rPr lang="en-US" dirty="0" err="1"/>
              <a:t>sociale</a:t>
            </a:r>
            <a:r>
              <a:rPr lang="en-US" dirty="0"/>
              <a:t> media. </a:t>
            </a:r>
            <a:r>
              <a:rPr lang="en-US" dirty="0" err="1"/>
              <a:t>Positieve</a:t>
            </a:r>
            <a:r>
              <a:rPr lang="en-US" dirty="0"/>
              <a:t> </a:t>
            </a:r>
            <a:r>
              <a:rPr lang="en-US" dirty="0" err="1"/>
              <a:t>interactie-ervaringen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leiden</a:t>
            </a:r>
            <a:r>
              <a:rPr lang="en-US" dirty="0"/>
              <a:t> tot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grotere</a:t>
            </a:r>
            <a:r>
              <a:rPr lang="en-US" dirty="0"/>
              <a:t> </a:t>
            </a:r>
            <a:r>
              <a:rPr lang="en-US" dirty="0" err="1"/>
              <a:t>affiniteit</a:t>
            </a:r>
            <a:r>
              <a:rPr lang="en-US" dirty="0"/>
              <a:t> met het merk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sterkere</a:t>
            </a:r>
            <a:r>
              <a:rPr lang="en-US" dirty="0"/>
              <a:t> band met het </a:t>
            </a:r>
            <a:r>
              <a:rPr lang="en-US" dirty="0" err="1"/>
              <a:t>publiek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Conversie</a:t>
            </a:r>
            <a:r>
              <a:rPr lang="en-US" dirty="0"/>
              <a:t>: </a:t>
            </a:r>
            <a:r>
              <a:rPr lang="en-US" dirty="0" err="1"/>
              <a:t>Conversie</a:t>
            </a:r>
            <a:r>
              <a:rPr lang="en-US" dirty="0"/>
              <a:t>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de </a:t>
            </a:r>
            <a:r>
              <a:rPr lang="en-US" dirty="0" err="1"/>
              <a:t>gewenste</a:t>
            </a:r>
            <a:r>
              <a:rPr lang="en-US" dirty="0"/>
              <a:t> </a:t>
            </a:r>
            <a:r>
              <a:rPr lang="en-US" dirty="0" err="1"/>
              <a:t>actie</a:t>
            </a:r>
            <a:r>
              <a:rPr lang="en-US" dirty="0"/>
              <a:t> of het </a:t>
            </a:r>
            <a:r>
              <a:rPr lang="en-US" dirty="0" err="1"/>
              <a:t>gewenste</a:t>
            </a:r>
            <a:r>
              <a:rPr lang="en-US" dirty="0"/>
              <a:t> </a:t>
            </a:r>
            <a:r>
              <a:rPr lang="en-US" dirty="0" err="1"/>
              <a:t>gedrag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ondernemen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aankoop</a:t>
            </a:r>
            <a:r>
              <a:rPr lang="en-US" dirty="0"/>
              <a:t> </a:t>
            </a:r>
            <a:r>
              <a:rPr lang="en-US" dirty="0" err="1"/>
              <a:t>doen</a:t>
            </a:r>
            <a:r>
              <a:rPr lang="en-US" dirty="0"/>
              <a:t>, </a:t>
            </a:r>
            <a:r>
              <a:rPr lang="en-US" dirty="0" err="1"/>
              <a:t>zich</a:t>
            </a:r>
            <a:r>
              <a:rPr lang="en-US" dirty="0"/>
              <a:t> </a:t>
            </a:r>
            <a:r>
              <a:rPr lang="en-US" dirty="0" err="1"/>
              <a:t>abonneren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nieuwsbrief</a:t>
            </a:r>
            <a:r>
              <a:rPr lang="en-US" dirty="0"/>
              <a:t>,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formulier</a:t>
            </a:r>
            <a:r>
              <a:rPr lang="en-US" dirty="0"/>
              <a:t> </a:t>
            </a:r>
            <a:r>
              <a:rPr lang="en-US" dirty="0" err="1"/>
              <a:t>invullen</a:t>
            </a:r>
            <a:r>
              <a:rPr lang="en-US" dirty="0"/>
              <a:t> of </a:t>
            </a:r>
            <a:r>
              <a:rPr lang="en-US" dirty="0" err="1"/>
              <a:t>een</a:t>
            </a:r>
            <a:r>
              <a:rPr lang="en-US" dirty="0"/>
              <a:t> app </a:t>
            </a:r>
            <a:r>
              <a:rPr lang="en-US" dirty="0" err="1"/>
              <a:t>downloaden</a:t>
            </a:r>
            <a:r>
              <a:rPr lang="en-US" dirty="0"/>
              <a:t>. </a:t>
            </a:r>
            <a:r>
              <a:rPr lang="en-US" dirty="0" err="1"/>
              <a:t>Conversiegedrag</a:t>
            </a:r>
            <a:r>
              <a:rPr lang="en-US" dirty="0"/>
              <a:t> </a:t>
            </a:r>
            <a:r>
              <a:rPr lang="en-US" dirty="0" err="1"/>
              <a:t>geeft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gebruiker</a:t>
            </a:r>
            <a:r>
              <a:rPr lang="en-US" dirty="0"/>
              <a:t> van prospect of </a:t>
            </a:r>
            <a:r>
              <a:rPr lang="en-US" dirty="0" err="1"/>
              <a:t>toevallige</a:t>
            </a:r>
            <a:r>
              <a:rPr lang="en-US" dirty="0"/>
              <a:t> </a:t>
            </a:r>
            <a:r>
              <a:rPr lang="en-US" dirty="0" err="1"/>
              <a:t>bezoeker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betalende</a:t>
            </a:r>
            <a:r>
              <a:rPr lang="en-US" dirty="0"/>
              <a:t> </a:t>
            </a:r>
            <a:r>
              <a:rPr lang="en-US" dirty="0" err="1"/>
              <a:t>klant</a:t>
            </a:r>
            <a:r>
              <a:rPr lang="en-US" dirty="0"/>
              <a:t> is </a:t>
            </a:r>
            <a:r>
              <a:rPr lang="en-US" dirty="0" err="1"/>
              <a:t>geworden</a:t>
            </a:r>
            <a:r>
              <a:rPr lang="en-US" dirty="0"/>
              <a:t> of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gewenste</a:t>
            </a:r>
            <a:r>
              <a:rPr lang="en-US" dirty="0"/>
              <a:t> </a:t>
            </a:r>
            <a:r>
              <a:rPr lang="en-US" dirty="0" err="1"/>
              <a:t>actie</a:t>
            </a:r>
            <a:r>
              <a:rPr lang="en-US" dirty="0"/>
              <a:t> </a:t>
            </a:r>
            <a:r>
              <a:rPr lang="en-US" dirty="0" err="1"/>
              <a:t>heeft</a:t>
            </a:r>
            <a:r>
              <a:rPr lang="en-US" dirty="0"/>
              <a:t> </a:t>
            </a:r>
            <a:r>
              <a:rPr lang="en-US" dirty="0" err="1"/>
              <a:t>ondernomen</a:t>
            </a:r>
            <a:r>
              <a:rPr lang="en-US" dirty="0"/>
              <a:t>.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maken</a:t>
            </a:r>
            <a:r>
              <a:rPr lang="en-US" dirty="0"/>
              <a:t> </a:t>
            </a:r>
            <a:r>
              <a:rPr lang="en-US" dirty="0" err="1"/>
              <a:t>gebruik</a:t>
            </a:r>
            <a:r>
              <a:rPr lang="en-US" dirty="0"/>
              <a:t> van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conversieoptimalisatietechnieken</a:t>
            </a:r>
            <a:r>
              <a:rPr lang="en-US" dirty="0"/>
              <a:t>, </a:t>
            </a:r>
            <a:r>
              <a:rPr lang="en-US" dirty="0" err="1"/>
              <a:t>waaronder</a:t>
            </a:r>
            <a:r>
              <a:rPr lang="en-US" dirty="0"/>
              <a:t> </a:t>
            </a:r>
            <a:r>
              <a:rPr lang="en-US" dirty="0" err="1"/>
              <a:t>overtuigende</a:t>
            </a:r>
            <a:r>
              <a:rPr lang="en-US" dirty="0"/>
              <a:t> copywriting, </a:t>
            </a:r>
            <a:r>
              <a:rPr lang="en-US" dirty="0" err="1"/>
              <a:t>duidelijke</a:t>
            </a:r>
            <a:r>
              <a:rPr lang="en-US" dirty="0"/>
              <a:t> call-to-actions, </a:t>
            </a:r>
            <a:r>
              <a:rPr lang="en-US" dirty="0" err="1"/>
              <a:t>intuïtief</a:t>
            </a:r>
            <a:r>
              <a:rPr lang="en-US" dirty="0"/>
              <a:t> </a:t>
            </a:r>
            <a:r>
              <a:rPr lang="en-US" dirty="0" err="1"/>
              <a:t>ontwerp</a:t>
            </a:r>
            <a:r>
              <a:rPr lang="en-US" dirty="0"/>
              <a:t> van de </a:t>
            </a:r>
            <a:r>
              <a:rPr lang="en-US" dirty="0" err="1"/>
              <a:t>gebruikerservaring</a:t>
            </a:r>
            <a:r>
              <a:rPr lang="en-US" dirty="0"/>
              <a:t> (UX)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aanbiedingen</a:t>
            </a:r>
            <a:r>
              <a:rPr lang="en-US" dirty="0"/>
              <a:t> om het </a:t>
            </a:r>
            <a:r>
              <a:rPr lang="en-US" dirty="0" err="1"/>
              <a:t>conversiepercentage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verhogen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Retentie</a:t>
            </a:r>
            <a:r>
              <a:rPr lang="en-US" dirty="0"/>
              <a:t> of </a:t>
            </a:r>
            <a:r>
              <a:rPr lang="en-US" dirty="0" err="1"/>
              <a:t>loyaliteit</a:t>
            </a:r>
            <a:r>
              <a:rPr lang="en-US" dirty="0"/>
              <a:t>: </a:t>
            </a:r>
            <a:r>
              <a:rPr lang="en-US" dirty="0" err="1"/>
              <a:t>Retentie</a:t>
            </a:r>
            <a:r>
              <a:rPr lang="en-US" dirty="0"/>
              <a:t>- of </a:t>
            </a:r>
            <a:r>
              <a:rPr lang="en-US" dirty="0" err="1"/>
              <a:t>loyaliteitsgedrag</a:t>
            </a:r>
            <a:r>
              <a:rPr lang="en-US" dirty="0"/>
              <a:t> </a:t>
            </a:r>
            <a:r>
              <a:rPr lang="en-US" dirty="0" err="1"/>
              <a:t>richt</a:t>
            </a:r>
            <a:r>
              <a:rPr lang="en-US" dirty="0"/>
              <a:t> </a:t>
            </a:r>
            <a:r>
              <a:rPr lang="en-US" dirty="0" err="1"/>
              <a:t>zich</a:t>
            </a:r>
            <a:r>
              <a:rPr lang="en-US" dirty="0"/>
              <a:t> op de </a:t>
            </a:r>
            <a:r>
              <a:rPr lang="en-US" dirty="0" err="1"/>
              <a:t>acties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bestaande</a:t>
            </a:r>
            <a:r>
              <a:rPr lang="en-US" dirty="0"/>
              <a:t> </a:t>
            </a:r>
            <a:r>
              <a:rPr lang="en-US" dirty="0" err="1"/>
              <a:t>klanten</a:t>
            </a:r>
            <a:r>
              <a:rPr lang="en-US" dirty="0"/>
              <a:t> om </a:t>
            </a:r>
            <a:r>
              <a:rPr lang="en-US" dirty="0" err="1"/>
              <a:t>ervoor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zorgen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ze </a:t>
            </a:r>
            <a:r>
              <a:rPr lang="en-US" dirty="0" err="1"/>
              <a:t>betrokken</a:t>
            </a:r>
            <a:r>
              <a:rPr lang="en-US" dirty="0"/>
              <a:t> </a:t>
            </a:r>
            <a:r>
              <a:rPr lang="en-US" dirty="0" err="1"/>
              <a:t>blijven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zaken</a:t>
            </a:r>
            <a:r>
              <a:rPr lang="en-US" dirty="0"/>
              <a:t> </a:t>
            </a:r>
            <a:r>
              <a:rPr lang="en-US" dirty="0" err="1"/>
              <a:t>blijven</a:t>
            </a:r>
            <a:r>
              <a:rPr lang="en-US" dirty="0"/>
              <a:t> </a:t>
            </a:r>
            <a:r>
              <a:rPr lang="en-US" dirty="0" err="1"/>
              <a:t>doen</a:t>
            </a:r>
            <a:r>
              <a:rPr lang="en-US" dirty="0"/>
              <a:t>. Het </a:t>
            </a:r>
            <a:r>
              <a:rPr lang="en-US" dirty="0" err="1"/>
              <a:t>opbouwen</a:t>
            </a:r>
            <a:r>
              <a:rPr lang="en-US" dirty="0"/>
              <a:t> van </a:t>
            </a:r>
            <a:r>
              <a:rPr lang="en-US" dirty="0" err="1"/>
              <a:t>klantloyaliteit</a:t>
            </a:r>
            <a:r>
              <a:rPr lang="en-US" dirty="0"/>
              <a:t> is van </a:t>
            </a:r>
            <a:r>
              <a:rPr lang="en-US" dirty="0" err="1"/>
              <a:t>vitaal</a:t>
            </a:r>
            <a:r>
              <a:rPr lang="en-US" dirty="0"/>
              <a:t> </a:t>
            </a:r>
            <a:r>
              <a:rPr lang="en-US" dirty="0" err="1"/>
              <a:t>belang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succes</a:t>
            </a:r>
            <a:r>
              <a:rPr lang="en-US" dirty="0"/>
              <a:t> op </a:t>
            </a:r>
            <a:r>
              <a:rPr lang="en-US" dirty="0" err="1"/>
              <a:t>lange</a:t>
            </a:r>
            <a:r>
              <a:rPr lang="en-US" dirty="0"/>
              <a:t> </a:t>
            </a:r>
            <a:r>
              <a:rPr lang="en-US" dirty="0" err="1"/>
              <a:t>termijn</a:t>
            </a:r>
            <a:r>
              <a:rPr lang="en-US" dirty="0"/>
              <a:t> </a:t>
            </a:r>
            <a:r>
              <a:rPr lang="en-US" dirty="0" err="1"/>
              <a:t>omdat</a:t>
            </a:r>
            <a:r>
              <a:rPr lang="en-US" dirty="0"/>
              <a:t> het </a:t>
            </a:r>
            <a:r>
              <a:rPr lang="en-US" dirty="0" err="1"/>
              <a:t>gaat</a:t>
            </a:r>
            <a:r>
              <a:rPr lang="en-US" dirty="0"/>
              <a:t> om het </a:t>
            </a:r>
            <a:r>
              <a:rPr lang="en-US" dirty="0" err="1"/>
              <a:t>onderhouden</a:t>
            </a:r>
            <a:r>
              <a:rPr lang="en-US" dirty="0"/>
              <a:t> van </a:t>
            </a:r>
            <a:r>
              <a:rPr lang="en-US" dirty="0" err="1"/>
              <a:t>relaties</a:t>
            </a:r>
            <a:r>
              <a:rPr lang="en-US" dirty="0"/>
              <a:t> met </a:t>
            </a:r>
            <a:r>
              <a:rPr lang="en-US" dirty="0" err="1"/>
              <a:t>klanten</a:t>
            </a:r>
            <a:r>
              <a:rPr lang="en-US" dirty="0"/>
              <a:t>, het </a:t>
            </a:r>
            <a:r>
              <a:rPr lang="en-US" dirty="0" err="1"/>
              <a:t>bieden</a:t>
            </a:r>
            <a:r>
              <a:rPr lang="en-US" dirty="0"/>
              <a:t> van </a:t>
            </a:r>
            <a:r>
              <a:rPr lang="en-US" dirty="0" err="1"/>
              <a:t>voortdurende</a:t>
            </a:r>
            <a:r>
              <a:rPr lang="en-US" dirty="0"/>
              <a:t> </a:t>
            </a:r>
            <a:r>
              <a:rPr lang="en-US" dirty="0" err="1"/>
              <a:t>waarde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het </a:t>
            </a:r>
            <a:r>
              <a:rPr lang="en-US" dirty="0" err="1"/>
              <a:t>creëren</a:t>
            </a:r>
            <a:r>
              <a:rPr lang="en-US" dirty="0"/>
              <a:t> van </a:t>
            </a:r>
            <a:r>
              <a:rPr lang="en-US" dirty="0" err="1"/>
              <a:t>ervaringen</a:t>
            </a:r>
            <a:r>
              <a:rPr lang="en-US" dirty="0"/>
              <a:t> </a:t>
            </a:r>
            <a:r>
              <a:rPr lang="en-US" dirty="0" err="1"/>
              <a:t>waardoor</a:t>
            </a:r>
            <a:r>
              <a:rPr lang="en-US" dirty="0"/>
              <a:t> ze </a:t>
            </a:r>
            <a:r>
              <a:rPr lang="en-US" dirty="0" err="1"/>
              <a:t>blijven</a:t>
            </a:r>
            <a:r>
              <a:rPr lang="en-US" dirty="0"/>
              <a:t> </a:t>
            </a:r>
            <a:r>
              <a:rPr lang="en-US" dirty="0" err="1"/>
              <a:t>terugkomen</a:t>
            </a:r>
            <a:r>
              <a:rPr lang="en-US" dirty="0"/>
              <a:t>. </a:t>
            </a:r>
            <a:r>
              <a:rPr lang="en-US" dirty="0" err="1"/>
              <a:t>Retentie-inspanningen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bestaan</a:t>
            </a:r>
            <a:r>
              <a:rPr lang="en-US" dirty="0"/>
              <a:t> </a:t>
            </a:r>
            <a:r>
              <a:rPr lang="en-US" dirty="0" err="1"/>
              <a:t>uit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communicatie</a:t>
            </a:r>
            <a:r>
              <a:rPr lang="en-US" dirty="0"/>
              <a:t>, </a:t>
            </a:r>
            <a:r>
              <a:rPr lang="en-US" dirty="0" err="1"/>
              <a:t>loyaliteitsprogramma's</a:t>
            </a:r>
            <a:r>
              <a:rPr lang="en-US" dirty="0"/>
              <a:t>, </a:t>
            </a:r>
            <a:r>
              <a:rPr lang="en-US" dirty="0" err="1"/>
              <a:t>exclusieve</a:t>
            </a:r>
            <a:r>
              <a:rPr lang="en-US" dirty="0"/>
              <a:t> </a:t>
            </a:r>
            <a:r>
              <a:rPr lang="en-US" dirty="0" err="1"/>
              <a:t>aanbiedingen</a:t>
            </a:r>
            <a:r>
              <a:rPr lang="en-US" dirty="0"/>
              <a:t>, </a:t>
            </a:r>
            <a:r>
              <a:rPr lang="en-US" dirty="0" err="1"/>
              <a:t>uitstekende</a:t>
            </a:r>
            <a:r>
              <a:rPr lang="en-US" dirty="0"/>
              <a:t> </a:t>
            </a:r>
            <a:r>
              <a:rPr lang="en-US" dirty="0" err="1"/>
              <a:t>klantenservice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het </a:t>
            </a:r>
            <a:r>
              <a:rPr lang="en-US" dirty="0" err="1"/>
              <a:t>voortdurend</a:t>
            </a:r>
            <a:r>
              <a:rPr lang="en-US" dirty="0"/>
              <a:t> </a:t>
            </a:r>
            <a:r>
              <a:rPr lang="en-US" dirty="0" err="1"/>
              <a:t>verbeteren</a:t>
            </a:r>
            <a:r>
              <a:rPr lang="en-US" dirty="0"/>
              <a:t> van het product of de </a:t>
            </a:r>
            <a:r>
              <a:rPr lang="en-US" dirty="0" err="1"/>
              <a:t>dienst</a:t>
            </a:r>
            <a:r>
              <a:rPr lang="en-US" dirty="0"/>
              <a:t> op basis van feedback van </a:t>
            </a:r>
            <a:r>
              <a:rPr lang="en-US" dirty="0" err="1"/>
              <a:t>klanten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Inzicht</a:t>
            </a:r>
            <a:r>
              <a:rPr lang="en-US" dirty="0"/>
              <a:t> in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vier</a:t>
            </a:r>
            <a:r>
              <a:rPr lang="en-US" dirty="0"/>
              <a:t> </a:t>
            </a:r>
            <a:r>
              <a:rPr lang="en-US" dirty="0" err="1"/>
              <a:t>soorten</a:t>
            </a:r>
            <a:r>
              <a:rPr lang="en-US" dirty="0"/>
              <a:t> </a:t>
            </a:r>
            <a:r>
              <a:rPr lang="en-US" dirty="0" err="1"/>
              <a:t>gebruikersgedrag</a:t>
            </a:r>
            <a:r>
              <a:rPr lang="en-US" dirty="0"/>
              <a:t> </a:t>
            </a:r>
            <a:r>
              <a:rPr lang="en-US" dirty="0" err="1"/>
              <a:t>helpt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identificeren</a:t>
            </a:r>
            <a:r>
              <a:rPr lang="en-US" dirty="0"/>
              <a:t> van </a:t>
            </a:r>
            <a:r>
              <a:rPr lang="en-US" dirty="0" err="1"/>
              <a:t>sterke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zwakke</a:t>
            </a:r>
            <a:r>
              <a:rPr lang="en-US" dirty="0"/>
              <a:t> </a:t>
            </a:r>
            <a:r>
              <a:rPr lang="en-US" dirty="0" err="1"/>
              <a:t>punten</a:t>
            </a:r>
            <a:r>
              <a:rPr lang="en-US" dirty="0"/>
              <a:t> in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klanttraject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marketingstrategieën</a:t>
            </a:r>
            <a:r>
              <a:rPr lang="en-US" dirty="0"/>
              <a:t>. Door </a:t>
            </a:r>
            <a:r>
              <a:rPr lang="en-US" dirty="0" err="1"/>
              <a:t>elke</a:t>
            </a:r>
            <a:r>
              <a:rPr lang="en-US" dirty="0"/>
              <a:t> </a:t>
            </a:r>
            <a:r>
              <a:rPr lang="en-US" dirty="0" err="1"/>
              <a:t>fase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nieuwe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aantrekken</a:t>
            </a:r>
            <a:r>
              <a:rPr lang="en-US" dirty="0"/>
              <a:t>, </a:t>
            </a:r>
            <a:r>
              <a:rPr lang="en-US" dirty="0" err="1"/>
              <a:t>effectief</a:t>
            </a:r>
            <a:r>
              <a:rPr lang="en-US" dirty="0"/>
              <a:t> met ze in contact </a:t>
            </a:r>
            <a:r>
              <a:rPr lang="en-US" dirty="0" err="1"/>
              <a:t>komen</a:t>
            </a:r>
            <a:r>
              <a:rPr lang="en-US" dirty="0"/>
              <a:t>, ze </a:t>
            </a:r>
            <a:r>
              <a:rPr lang="en-US" dirty="0" err="1"/>
              <a:t>omzetten</a:t>
            </a:r>
            <a:r>
              <a:rPr lang="en-US" dirty="0"/>
              <a:t> in </a:t>
            </a:r>
            <a:r>
              <a:rPr lang="en-US" dirty="0" err="1"/>
              <a:t>klanten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langdurige</a:t>
            </a:r>
            <a:r>
              <a:rPr lang="en-US" dirty="0"/>
              <a:t> </a:t>
            </a:r>
            <a:r>
              <a:rPr lang="en-US" dirty="0" err="1"/>
              <a:t>loyaliteit</a:t>
            </a:r>
            <a:r>
              <a:rPr lang="en-US" dirty="0"/>
              <a:t> </a:t>
            </a:r>
            <a:r>
              <a:rPr lang="en-US" dirty="0" err="1"/>
              <a:t>bevorderen</a:t>
            </a:r>
            <a:r>
              <a:rPr lang="en-US" dirty="0"/>
              <a:t>, wat </a:t>
            </a:r>
            <a:r>
              <a:rPr lang="en-US" dirty="0" err="1"/>
              <a:t>uiteindelijk</a:t>
            </a:r>
            <a:r>
              <a:rPr lang="en-US" dirty="0"/>
              <a:t> </a:t>
            </a:r>
            <a:r>
              <a:rPr lang="en-US" dirty="0" err="1"/>
              <a:t>leidt</a:t>
            </a:r>
            <a:r>
              <a:rPr lang="en-US" dirty="0"/>
              <a:t> tot </a:t>
            </a:r>
            <a:r>
              <a:rPr lang="en-US" dirty="0" err="1"/>
              <a:t>groei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succes</a:t>
            </a:r>
            <a:r>
              <a:rPr lang="en-US" dirty="0"/>
              <a:t>.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8" name="Google Shape;358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4" name="Google Shape;364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Acquisitie-evaluatie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het </a:t>
            </a:r>
            <a:r>
              <a:rPr lang="en-US" dirty="0" err="1"/>
              <a:t>proces</a:t>
            </a:r>
            <a:r>
              <a:rPr lang="en-US" dirty="0"/>
              <a:t> van het </a:t>
            </a:r>
            <a:r>
              <a:rPr lang="en-US" dirty="0" err="1"/>
              <a:t>meten</a:t>
            </a:r>
            <a:r>
              <a:rPr lang="en-US" dirty="0"/>
              <a:t> van de </a:t>
            </a:r>
            <a:r>
              <a:rPr lang="en-US" dirty="0" err="1"/>
              <a:t>effectiviteit</a:t>
            </a:r>
            <a:r>
              <a:rPr lang="en-US" dirty="0"/>
              <a:t> van de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reclame-inspanningen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aantrekken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omzetten</a:t>
            </a:r>
            <a:r>
              <a:rPr lang="en-US" dirty="0"/>
              <a:t> van </a:t>
            </a:r>
            <a:r>
              <a:rPr lang="en-US" dirty="0" err="1"/>
              <a:t>websitebezoekers</a:t>
            </a:r>
            <a:r>
              <a:rPr lang="en-US" dirty="0"/>
              <a:t> in </a:t>
            </a:r>
            <a:r>
              <a:rPr lang="en-US" dirty="0" err="1"/>
              <a:t>klanten</a:t>
            </a:r>
            <a:r>
              <a:rPr lang="en-US" dirty="0"/>
              <a:t>. </a:t>
            </a:r>
            <a:r>
              <a:rPr lang="en-US" dirty="0" err="1"/>
              <a:t>Hierbij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geanalyseerd</a:t>
            </a:r>
            <a:r>
              <a:rPr lang="en-US" dirty="0"/>
              <a:t> over de </a:t>
            </a:r>
            <a:r>
              <a:rPr lang="en-US" dirty="0" err="1"/>
              <a:t>bronnen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kanalen</a:t>
            </a:r>
            <a:r>
              <a:rPr lang="en-US" dirty="0"/>
              <a:t> die </a:t>
            </a:r>
            <a:r>
              <a:rPr lang="en-US" dirty="0" err="1"/>
              <a:t>verkeer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website </a:t>
            </a:r>
            <a:r>
              <a:rPr lang="en-US" dirty="0" err="1"/>
              <a:t>leiden</a:t>
            </a:r>
            <a:r>
              <a:rPr lang="en-US" dirty="0"/>
              <a:t>, </a:t>
            </a:r>
            <a:r>
              <a:rPr lang="en-US" dirty="0" err="1"/>
              <a:t>evenals</a:t>
            </a:r>
            <a:r>
              <a:rPr lang="en-US" dirty="0"/>
              <a:t> het </a:t>
            </a:r>
            <a:r>
              <a:rPr lang="en-US" dirty="0" err="1"/>
              <a:t>gedrag</a:t>
            </a:r>
            <a:r>
              <a:rPr lang="en-US" dirty="0"/>
              <a:t> van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als</a:t>
            </a:r>
            <a:r>
              <a:rPr lang="en-US" dirty="0"/>
              <a:t> ze </a:t>
            </a:r>
            <a:r>
              <a:rPr lang="en-US" dirty="0" err="1"/>
              <a:t>eenmaal</a:t>
            </a:r>
            <a:r>
              <a:rPr lang="en-US" dirty="0"/>
              <a:t> op de site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aangekomen</a:t>
            </a:r>
            <a:r>
              <a:rPr lang="en-US" dirty="0"/>
              <a:t>. Door </a:t>
            </a:r>
            <a:r>
              <a:rPr lang="en-US" dirty="0" err="1"/>
              <a:t>acquisitie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evalueren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prestaties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marketingcampagnes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weloverwogen</a:t>
            </a:r>
            <a:r>
              <a:rPr lang="en-US" dirty="0"/>
              <a:t> </a:t>
            </a:r>
            <a:r>
              <a:rPr lang="en-US" dirty="0" err="1"/>
              <a:t>beslissingen</a:t>
            </a:r>
            <a:r>
              <a:rPr lang="en-US" dirty="0"/>
              <a:t> </a:t>
            </a:r>
            <a:r>
              <a:rPr lang="en-US" dirty="0" err="1"/>
              <a:t>nemen</a:t>
            </a:r>
            <a:r>
              <a:rPr lang="en-US" dirty="0"/>
              <a:t> over </a:t>
            </a:r>
            <a:r>
              <a:rPr lang="en-US" dirty="0" err="1"/>
              <a:t>waar</a:t>
            </a:r>
            <a:r>
              <a:rPr lang="en-US" dirty="0"/>
              <a:t> ze </a:t>
            </a:r>
            <a:r>
              <a:rPr lang="en-US" dirty="0" err="1"/>
              <a:t>middelen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toewijzen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marketingstrategieën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Vanuit</a:t>
            </a:r>
            <a:r>
              <a:rPr lang="en-US" dirty="0"/>
              <a:t> het </a:t>
            </a:r>
            <a:r>
              <a:rPr lang="en-US" dirty="0" err="1"/>
              <a:t>perspectief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expert is </a:t>
            </a:r>
            <a:r>
              <a:rPr lang="en-US" dirty="0" err="1"/>
              <a:t>acquisitie-evaluatie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essentieel</a:t>
            </a:r>
            <a:r>
              <a:rPr lang="en-US" dirty="0"/>
              <a:t> </a:t>
            </a:r>
            <a:r>
              <a:rPr lang="en-US" dirty="0" err="1"/>
              <a:t>onderdeel</a:t>
            </a:r>
            <a:r>
              <a:rPr lang="en-US" dirty="0"/>
              <a:t> van </a:t>
            </a:r>
            <a:r>
              <a:rPr lang="en-US" dirty="0" err="1"/>
              <a:t>elke</a:t>
            </a:r>
            <a:r>
              <a:rPr lang="en-US" dirty="0"/>
              <a:t> </a:t>
            </a:r>
            <a:r>
              <a:rPr lang="en-US" dirty="0" err="1"/>
              <a:t>webanalysestrategie</a:t>
            </a:r>
            <a:r>
              <a:rPr lang="en-US" dirty="0"/>
              <a:t>. Door de </a:t>
            </a:r>
            <a:r>
              <a:rPr lang="en-US" dirty="0" err="1"/>
              <a:t>bronnen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kanalen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volgen</a:t>
            </a:r>
            <a:r>
              <a:rPr lang="en-US" dirty="0"/>
              <a:t> die </a:t>
            </a:r>
            <a:r>
              <a:rPr lang="en-US" dirty="0" err="1"/>
              <a:t>verkeer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website </a:t>
            </a:r>
            <a:r>
              <a:rPr lang="en-US" dirty="0" err="1"/>
              <a:t>leiden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bepalen</a:t>
            </a:r>
            <a:r>
              <a:rPr lang="en-US" dirty="0"/>
              <a:t> wat de </a:t>
            </a:r>
            <a:r>
              <a:rPr lang="en-US" dirty="0" err="1"/>
              <a:t>meest</a:t>
            </a:r>
            <a:r>
              <a:rPr lang="en-US" dirty="0"/>
              <a:t> </a:t>
            </a:r>
            <a:r>
              <a:rPr lang="en-US" dirty="0" err="1"/>
              <a:t>effectieve</a:t>
            </a:r>
            <a:r>
              <a:rPr lang="en-US" dirty="0"/>
              <a:t> </a:t>
            </a:r>
            <a:r>
              <a:rPr lang="en-US" dirty="0" err="1"/>
              <a:t>methoden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om </a:t>
            </a:r>
            <a:r>
              <a:rPr lang="en-US" dirty="0" err="1"/>
              <a:t>nieuwe</a:t>
            </a:r>
            <a:r>
              <a:rPr lang="en-US" dirty="0"/>
              <a:t>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klanten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trekken</a:t>
            </a:r>
            <a:r>
              <a:rPr lang="en-US" dirty="0"/>
              <a:t>. Als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</a:t>
            </a:r>
            <a:r>
              <a:rPr lang="en-US" dirty="0" err="1"/>
              <a:t>merkt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het </a:t>
            </a:r>
            <a:r>
              <a:rPr lang="en-US" dirty="0" err="1"/>
              <a:t>meeste</a:t>
            </a:r>
            <a:r>
              <a:rPr lang="en-US" dirty="0"/>
              <a:t>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gegenereerd</a:t>
            </a:r>
            <a:r>
              <a:rPr lang="en-US" dirty="0"/>
              <a:t> door </a:t>
            </a:r>
            <a:r>
              <a:rPr lang="en-US" dirty="0" err="1"/>
              <a:t>organisch</a:t>
            </a:r>
            <a:r>
              <a:rPr lang="en-US" dirty="0"/>
              <a:t> </a:t>
            </a:r>
            <a:r>
              <a:rPr lang="en-US" dirty="0" err="1"/>
              <a:t>zoekverkeer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het </a:t>
            </a:r>
            <a:r>
              <a:rPr lang="en-US" dirty="0" err="1"/>
              <a:t>prioriteit</a:t>
            </a:r>
            <a:r>
              <a:rPr lang="en-US" dirty="0"/>
              <a:t> </a:t>
            </a:r>
            <a:r>
              <a:rPr lang="en-US" dirty="0" err="1"/>
              <a:t>geven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</a:t>
            </a:r>
            <a:r>
              <a:rPr lang="en-US" dirty="0" err="1"/>
              <a:t>zoekmachineoptimalisatie</a:t>
            </a:r>
            <a:r>
              <a:rPr lang="en-US" dirty="0"/>
              <a:t> (SEO) om de </a:t>
            </a:r>
            <a:r>
              <a:rPr lang="en-US" dirty="0" err="1"/>
              <a:t>zichtbaarheid</a:t>
            </a:r>
            <a:r>
              <a:rPr lang="en-US" dirty="0"/>
              <a:t> in de </a:t>
            </a:r>
            <a:r>
              <a:rPr lang="en-US" dirty="0" err="1"/>
              <a:t>zoekresultaten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verbeteren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nog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organisch</a:t>
            </a:r>
            <a:r>
              <a:rPr lang="en-US" dirty="0"/>
              <a:t> </a:t>
            </a:r>
            <a:r>
              <a:rPr lang="en-US" dirty="0" err="1"/>
              <a:t>verkeer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genereren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Er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methoden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het </a:t>
            </a:r>
            <a:r>
              <a:rPr lang="en-US" dirty="0" err="1"/>
              <a:t>evalueren</a:t>
            </a:r>
            <a:r>
              <a:rPr lang="en-US" dirty="0"/>
              <a:t> van </a:t>
            </a:r>
            <a:r>
              <a:rPr lang="en-US" dirty="0" err="1"/>
              <a:t>acquisitie</a:t>
            </a:r>
            <a:r>
              <a:rPr lang="en-US" dirty="0"/>
              <a:t> in web analytics, </a:t>
            </a:r>
            <a:r>
              <a:rPr lang="en-US" dirty="0" err="1"/>
              <a:t>waaronder</a:t>
            </a:r>
            <a:r>
              <a:rPr lang="en-US" dirty="0"/>
              <a:t> </a:t>
            </a:r>
            <a:r>
              <a:rPr lang="en-US" dirty="0" err="1"/>
              <a:t>bron</a:t>
            </a:r>
            <a:r>
              <a:rPr lang="en-US" dirty="0"/>
              <a:t>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mediumrapporten</a:t>
            </a:r>
            <a:r>
              <a:rPr lang="en-US" dirty="0"/>
              <a:t>, </a:t>
            </a:r>
            <a:r>
              <a:rPr lang="en-US" dirty="0" err="1"/>
              <a:t>analyse</a:t>
            </a:r>
            <a:r>
              <a:rPr lang="en-US" dirty="0"/>
              <a:t> van </a:t>
            </a:r>
            <a:r>
              <a:rPr lang="en-US" dirty="0" err="1"/>
              <a:t>verwijzingsverkeer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analyse</a:t>
            </a:r>
            <a:r>
              <a:rPr lang="en-US" dirty="0"/>
              <a:t> van </a:t>
            </a:r>
            <a:r>
              <a:rPr lang="en-US" dirty="0" err="1"/>
              <a:t>conversiepercentages</a:t>
            </a:r>
            <a:r>
              <a:rPr lang="en-US" dirty="0"/>
              <a:t>. </a:t>
            </a:r>
            <a:r>
              <a:rPr lang="en-US" dirty="0" err="1"/>
              <a:t>Bron</a:t>
            </a:r>
            <a:r>
              <a:rPr lang="en-US" dirty="0"/>
              <a:t>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mediumrapporten</a:t>
            </a:r>
            <a:r>
              <a:rPr lang="en-US" dirty="0"/>
              <a:t> </a:t>
            </a:r>
            <a:r>
              <a:rPr lang="en-US" dirty="0" err="1"/>
              <a:t>geven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uitgebreid</a:t>
            </a:r>
            <a:r>
              <a:rPr lang="en-US" dirty="0"/>
              <a:t> </a:t>
            </a:r>
            <a:r>
              <a:rPr lang="en-US" dirty="0" err="1"/>
              <a:t>overzicht</a:t>
            </a:r>
            <a:r>
              <a:rPr lang="en-US" dirty="0"/>
              <a:t> van de </a:t>
            </a:r>
            <a:r>
              <a:rPr lang="en-US" dirty="0" err="1"/>
              <a:t>bronnen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kanalen</a:t>
            </a:r>
            <a:r>
              <a:rPr lang="en-US" dirty="0"/>
              <a:t> die </a:t>
            </a:r>
            <a:r>
              <a:rPr lang="en-US" dirty="0" err="1"/>
              <a:t>verkeer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website </a:t>
            </a:r>
            <a:r>
              <a:rPr lang="en-US" dirty="0" err="1"/>
              <a:t>leiden</a:t>
            </a:r>
            <a:r>
              <a:rPr lang="en-US" dirty="0"/>
              <a:t>, </a:t>
            </a:r>
            <a:r>
              <a:rPr lang="en-US" dirty="0" err="1"/>
              <a:t>waaronder</a:t>
            </a:r>
            <a:r>
              <a:rPr lang="en-US" dirty="0"/>
              <a:t> </a:t>
            </a:r>
            <a:r>
              <a:rPr lang="en-US" dirty="0" err="1"/>
              <a:t>zoekmachines</a:t>
            </a:r>
            <a:r>
              <a:rPr lang="en-US" dirty="0"/>
              <a:t>, </a:t>
            </a:r>
            <a:r>
              <a:rPr lang="en-US" dirty="0" err="1"/>
              <a:t>sociale</a:t>
            </a:r>
            <a:r>
              <a:rPr lang="en-US" dirty="0"/>
              <a:t> media, e-mail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. </a:t>
            </a:r>
            <a:r>
              <a:rPr lang="en-US" dirty="0" err="1"/>
              <a:t>Analyse</a:t>
            </a:r>
            <a:r>
              <a:rPr lang="en-US" dirty="0"/>
              <a:t> van </a:t>
            </a:r>
            <a:r>
              <a:rPr lang="en-US" dirty="0" err="1"/>
              <a:t>verwijzingsverkeer</a:t>
            </a:r>
            <a:r>
              <a:rPr lang="en-US" dirty="0"/>
              <a:t> </a:t>
            </a:r>
            <a:r>
              <a:rPr lang="en-US" dirty="0" err="1"/>
              <a:t>biedt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in de websites </a:t>
            </a:r>
            <a:r>
              <a:rPr lang="en-US" dirty="0" err="1"/>
              <a:t>en</a:t>
            </a:r>
            <a:r>
              <a:rPr lang="en-US" dirty="0"/>
              <a:t> platforms die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doorverwijzen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de site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, </a:t>
            </a:r>
            <a:r>
              <a:rPr lang="en-US" dirty="0" err="1"/>
              <a:t>waardoor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partnerschappen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samenwerkingsmogelijkheden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identificeren</a:t>
            </a:r>
            <a:r>
              <a:rPr lang="en-US" dirty="0"/>
              <a:t>. </a:t>
            </a:r>
            <a:r>
              <a:rPr lang="en-US" dirty="0" err="1"/>
              <a:t>Conversiepercentage-analyse</a:t>
            </a:r>
            <a:r>
              <a:rPr lang="en-US" dirty="0"/>
              <a:t> meet het percentage </a:t>
            </a:r>
            <a:r>
              <a:rPr lang="en-US" dirty="0" err="1"/>
              <a:t>websitebezoekers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gewenste</a:t>
            </a:r>
            <a:r>
              <a:rPr lang="en-US" dirty="0"/>
              <a:t> </a:t>
            </a:r>
            <a:r>
              <a:rPr lang="en-US" dirty="0" err="1"/>
              <a:t>actie</a:t>
            </a:r>
            <a:r>
              <a:rPr lang="en-US" dirty="0"/>
              <a:t> </a:t>
            </a:r>
            <a:r>
              <a:rPr lang="en-US" dirty="0" err="1"/>
              <a:t>onderneemt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het </a:t>
            </a:r>
            <a:r>
              <a:rPr lang="en-US" dirty="0" err="1"/>
              <a:t>invullen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formulier</a:t>
            </a:r>
            <a:r>
              <a:rPr lang="en-US" dirty="0"/>
              <a:t>, het </a:t>
            </a:r>
            <a:r>
              <a:rPr lang="en-US" dirty="0" err="1"/>
              <a:t>doen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aankoop</a:t>
            </a:r>
            <a:r>
              <a:rPr lang="en-US" dirty="0"/>
              <a:t> of het </a:t>
            </a:r>
            <a:r>
              <a:rPr lang="en-US" dirty="0" err="1"/>
              <a:t>abonneren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nieuwsbrief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Om </a:t>
            </a:r>
            <a:r>
              <a:rPr lang="en-US" dirty="0" err="1"/>
              <a:t>acquisitie</a:t>
            </a:r>
            <a:r>
              <a:rPr lang="en-US" dirty="0"/>
              <a:t> in web analytics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evalueren</a:t>
            </a:r>
            <a:r>
              <a:rPr lang="en-US" dirty="0"/>
              <a:t>,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duidelijk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in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doelstellingen</a:t>
            </a:r>
            <a:r>
              <a:rPr lang="en-US" dirty="0"/>
              <a:t>, </a:t>
            </a:r>
            <a:r>
              <a:rPr lang="en-US" dirty="0" err="1"/>
              <a:t>evenals</a:t>
            </a:r>
            <a:r>
              <a:rPr lang="en-US" dirty="0"/>
              <a:t> in de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die ze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volgen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meten</a:t>
            </a:r>
            <a:r>
              <a:rPr lang="en-US" dirty="0"/>
              <a:t>. Als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conversiepercentage</a:t>
            </a:r>
            <a:r>
              <a:rPr lang="en-US" dirty="0"/>
              <a:t>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verbeteren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het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bijhouden</a:t>
            </a:r>
            <a:r>
              <a:rPr lang="en-US" dirty="0"/>
              <a:t>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formulierinzendingen</a:t>
            </a:r>
            <a:r>
              <a:rPr lang="en-US" dirty="0"/>
              <a:t>, </a:t>
            </a:r>
            <a:r>
              <a:rPr lang="en-US" dirty="0" err="1"/>
              <a:t>tijd</a:t>
            </a:r>
            <a:r>
              <a:rPr lang="en-US" dirty="0"/>
              <a:t> op de site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bouncepercentage</a:t>
            </a:r>
            <a:r>
              <a:rPr lang="en-US" dirty="0"/>
              <a:t>. </a:t>
            </a:r>
            <a:r>
              <a:rPr lang="en-US" dirty="0" err="1"/>
              <a:t>Daarnaast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plan </a:t>
            </a:r>
            <a:r>
              <a:rPr lang="en-US" dirty="0" err="1"/>
              <a:t>hebben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het </a:t>
            </a:r>
            <a:r>
              <a:rPr lang="en-US" dirty="0" err="1"/>
              <a:t>analyseren</a:t>
            </a:r>
            <a:r>
              <a:rPr lang="en-US" dirty="0"/>
              <a:t> van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reageren</a:t>
            </a:r>
            <a:r>
              <a:rPr lang="en-US" dirty="0"/>
              <a:t> op de </a:t>
            </a:r>
            <a:r>
              <a:rPr lang="en-US" dirty="0" err="1"/>
              <a:t>gegevens</a:t>
            </a:r>
            <a:r>
              <a:rPr lang="en-US" dirty="0"/>
              <a:t> die ze </a:t>
            </a:r>
            <a:r>
              <a:rPr lang="en-US" dirty="0" err="1"/>
              <a:t>verzamelen</a:t>
            </a:r>
            <a:r>
              <a:rPr lang="en-US" dirty="0"/>
              <a:t>, </a:t>
            </a:r>
            <a:r>
              <a:rPr lang="en-US" dirty="0" err="1"/>
              <a:t>evenals</a:t>
            </a:r>
            <a:r>
              <a:rPr lang="en-US" dirty="0"/>
              <a:t> het </a:t>
            </a:r>
            <a:r>
              <a:rPr lang="en-US" dirty="0" err="1"/>
              <a:t>regelmatig</a:t>
            </a:r>
            <a:r>
              <a:rPr lang="en-US" dirty="0"/>
              <a:t> </a:t>
            </a:r>
            <a:r>
              <a:rPr lang="en-US" dirty="0" err="1"/>
              <a:t>bijwerken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webanalysestrategie</a:t>
            </a:r>
            <a:r>
              <a:rPr lang="en-US" dirty="0"/>
              <a:t> om </a:t>
            </a:r>
            <a:r>
              <a:rPr lang="en-US" dirty="0" err="1"/>
              <a:t>gelijke</a:t>
            </a:r>
            <a:r>
              <a:rPr lang="en-US" dirty="0"/>
              <a:t> </a:t>
            </a:r>
            <a:r>
              <a:rPr lang="en-US" dirty="0" err="1"/>
              <a:t>tred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met </a:t>
            </a:r>
            <a:r>
              <a:rPr lang="en-US" dirty="0" err="1"/>
              <a:t>veranderend</a:t>
            </a:r>
            <a:r>
              <a:rPr lang="en-US" dirty="0"/>
              <a:t> </a:t>
            </a:r>
            <a:r>
              <a:rPr lang="en-US" dirty="0" err="1"/>
              <a:t>gebruikersgedrag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trends in de sector.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Concluderend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gesteld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evaluatie</a:t>
            </a:r>
            <a:r>
              <a:rPr lang="en-US" dirty="0"/>
              <a:t> van </a:t>
            </a:r>
            <a:r>
              <a:rPr lang="en-US" dirty="0" err="1"/>
              <a:t>acquisitie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cruciaal</a:t>
            </a:r>
            <a:r>
              <a:rPr lang="en-US" dirty="0"/>
              <a:t> </a:t>
            </a:r>
            <a:r>
              <a:rPr lang="en-US" dirty="0" err="1"/>
              <a:t>hulpmiddel</a:t>
            </a:r>
            <a:r>
              <a:rPr lang="en-US" dirty="0"/>
              <a:t> is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die de </a:t>
            </a:r>
            <a:r>
              <a:rPr lang="en-US" dirty="0" err="1"/>
              <a:t>effectiviteit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reclame-inspanningen</a:t>
            </a:r>
            <a:r>
              <a:rPr lang="en-US" dirty="0"/>
              <a:t>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meten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weloverwogen</a:t>
            </a:r>
            <a:r>
              <a:rPr lang="en-US" dirty="0"/>
              <a:t> </a:t>
            </a:r>
            <a:r>
              <a:rPr lang="en-US" dirty="0" err="1"/>
              <a:t>beslissingen</a:t>
            </a:r>
            <a:r>
              <a:rPr lang="en-US" dirty="0"/>
              <a:t>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nemen</a:t>
            </a:r>
            <a:r>
              <a:rPr lang="en-US" dirty="0"/>
              <a:t> over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marketingstrategieën</a:t>
            </a:r>
            <a:r>
              <a:rPr lang="en-US" dirty="0"/>
              <a:t>. Door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 over de </a:t>
            </a:r>
            <a:r>
              <a:rPr lang="en-US" dirty="0" err="1"/>
              <a:t>bronnen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kanalen</a:t>
            </a:r>
            <a:r>
              <a:rPr lang="en-US" dirty="0"/>
              <a:t> die </a:t>
            </a:r>
            <a:r>
              <a:rPr lang="en-US" dirty="0" err="1"/>
              <a:t>verkeer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website </a:t>
            </a:r>
            <a:r>
              <a:rPr lang="en-US" dirty="0" err="1"/>
              <a:t>leiden</a:t>
            </a:r>
            <a:r>
              <a:rPr lang="en-US" dirty="0"/>
              <a:t>, </a:t>
            </a:r>
            <a:r>
              <a:rPr lang="en-US" dirty="0" err="1"/>
              <a:t>evenals</a:t>
            </a:r>
            <a:r>
              <a:rPr lang="en-US" dirty="0"/>
              <a:t> het </a:t>
            </a:r>
            <a:r>
              <a:rPr lang="en-US" dirty="0" err="1"/>
              <a:t>gedrag</a:t>
            </a:r>
            <a:r>
              <a:rPr lang="en-US" dirty="0"/>
              <a:t> van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als</a:t>
            </a:r>
            <a:r>
              <a:rPr lang="en-US" dirty="0"/>
              <a:t> ze </a:t>
            </a:r>
            <a:r>
              <a:rPr lang="en-US" dirty="0" err="1"/>
              <a:t>eenmaal</a:t>
            </a:r>
            <a:r>
              <a:rPr lang="en-US" dirty="0"/>
              <a:t> op de site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aangekomen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marketingprestaties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mogelijkheden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verbetering</a:t>
            </a:r>
            <a:r>
              <a:rPr lang="en-US" dirty="0"/>
              <a:t> </a:t>
            </a:r>
            <a:r>
              <a:rPr lang="en-US" dirty="0" err="1"/>
              <a:t>identificeren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/>
              <a:t>Direct: </a:t>
            </a:r>
            <a:r>
              <a:rPr lang="en-US" dirty="0" err="1"/>
              <a:t>Directe</a:t>
            </a:r>
            <a:r>
              <a:rPr lang="en-US" dirty="0"/>
              <a:t> </a:t>
            </a:r>
            <a:r>
              <a:rPr lang="en-US" dirty="0" err="1"/>
              <a:t>acquisitie</a:t>
            </a:r>
            <a:r>
              <a:rPr lang="en-US" dirty="0"/>
              <a:t>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die </a:t>
            </a:r>
            <a:r>
              <a:rPr lang="en-US" dirty="0" err="1"/>
              <a:t>een</a:t>
            </a:r>
            <a:r>
              <a:rPr lang="en-US" dirty="0"/>
              <a:t> website of app </a:t>
            </a:r>
            <a:r>
              <a:rPr lang="en-US" dirty="0" err="1"/>
              <a:t>bezoeken</a:t>
            </a:r>
            <a:r>
              <a:rPr lang="en-US" dirty="0"/>
              <a:t> door direct de URL in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typen</a:t>
            </a:r>
            <a:r>
              <a:rPr lang="en-US" dirty="0"/>
              <a:t> of </a:t>
            </a:r>
            <a:r>
              <a:rPr lang="en-US" dirty="0" err="1"/>
              <a:t>bladwijzers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gebruiken</a:t>
            </a:r>
            <a:r>
              <a:rPr lang="en-US" dirty="0"/>
              <a:t>. </a:t>
            </a:r>
            <a:r>
              <a:rPr lang="en-US" dirty="0" err="1"/>
              <a:t>Evaluatie</a:t>
            </a:r>
            <a:r>
              <a:rPr lang="en-US" dirty="0"/>
              <a:t>: Direct </a:t>
            </a:r>
            <a:r>
              <a:rPr lang="en-US" dirty="0" err="1"/>
              <a:t>verkeer</a:t>
            </a:r>
            <a:r>
              <a:rPr lang="en-US" dirty="0"/>
              <a:t> is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essentieel</a:t>
            </a:r>
            <a:r>
              <a:rPr lang="en-US" dirty="0"/>
              <a:t> </a:t>
            </a:r>
            <a:r>
              <a:rPr lang="en-US" dirty="0" err="1"/>
              <a:t>kanaal</a:t>
            </a:r>
            <a:r>
              <a:rPr lang="en-US" dirty="0"/>
              <a:t> </a:t>
            </a:r>
            <a:r>
              <a:rPr lang="en-US" dirty="0" err="1"/>
              <a:t>omdat</a:t>
            </a:r>
            <a:r>
              <a:rPr lang="en-US" dirty="0"/>
              <a:t> het </a:t>
            </a:r>
            <a:r>
              <a:rPr lang="en-US" dirty="0" err="1"/>
              <a:t>wijst</a:t>
            </a:r>
            <a:r>
              <a:rPr lang="en-US" dirty="0"/>
              <a:t> op </a:t>
            </a:r>
            <a:r>
              <a:rPr lang="en-US" dirty="0" err="1"/>
              <a:t>merkherkenning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klantenloyaliteit</a:t>
            </a:r>
            <a:r>
              <a:rPr lang="en-US" dirty="0"/>
              <a:t>. Het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echter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uitdaging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om de </a:t>
            </a:r>
            <a:r>
              <a:rPr lang="en-US" dirty="0" err="1"/>
              <a:t>effectiviteit</a:t>
            </a:r>
            <a:r>
              <a:rPr lang="en-US" dirty="0"/>
              <a:t> van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marketinginspanningen</a:t>
            </a:r>
            <a:r>
              <a:rPr lang="en-US" dirty="0"/>
              <a:t> of </a:t>
            </a:r>
            <a:r>
              <a:rPr lang="en-US" dirty="0" err="1"/>
              <a:t>campagnes</a:t>
            </a:r>
            <a:r>
              <a:rPr lang="en-US" dirty="0"/>
              <a:t> die direct </a:t>
            </a:r>
            <a:r>
              <a:rPr lang="en-US" dirty="0" err="1"/>
              <a:t>verkeer</a:t>
            </a:r>
            <a:r>
              <a:rPr lang="en-US" dirty="0"/>
              <a:t> </a:t>
            </a:r>
            <a:r>
              <a:rPr lang="en-US" dirty="0" err="1"/>
              <a:t>genereren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volgen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Organisch</a:t>
            </a:r>
            <a:r>
              <a:rPr lang="en-US" dirty="0"/>
              <a:t> </a:t>
            </a:r>
            <a:r>
              <a:rPr lang="en-US" dirty="0" err="1"/>
              <a:t>zoeken</a:t>
            </a:r>
            <a:r>
              <a:rPr lang="en-US" dirty="0"/>
              <a:t>: </a:t>
            </a:r>
            <a:r>
              <a:rPr lang="en-US" dirty="0" err="1"/>
              <a:t>Organische</a:t>
            </a:r>
            <a:r>
              <a:rPr lang="en-US" dirty="0"/>
              <a:t> </a:t>
            </a:r>
            <a:r>
              <a:rPr lang="en-US" dirty="0" err="1"/>
              <a:t>zoekacquisitie</a:t>
            </a:r>
            <a:r>
              <a:rPr lang="en-US" dirty="0"/>
              <a:t> </a:t>
            </a:r>
            <a:r>
              <a:rPr lang="en-US" dirty="0" err="1"/>
              <a:t>houdt</a:t>
            </a:r>
            <a:r>
              <a:rPr lang="en-US" dirty="0"/>
              <a:t> in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website of app </a:t>
            </a:r>
            <a:r>
              <a:rPr lang="en-US" dirty="0" err="1"/>
              <a:t>vinden</a:t>
            </a:r>
            <a:r>
              <a:rPr lang="en-US" dirty="0"/>
              <a:t> via de </a:t>
            </a:r>
            <a:r>
              <a:rPr lang="en-US" dirty="0" err="1"/>
              <a:t>resultaten</a:t>
            </a:r>
            <a:r>
              <a:rPr lang="en-US" dirty="0"/>
              <a:t> van </a:t>
            </a:r>
            <a:r>
              <a:rPr lang="en-US" dirty="0" err="1"/>
              <a:t>zoekmachines</a:t>
            </a:r>
            <a:r>
              <a:rPr lang="en-US" dirty="0"/>
              <a:t> </a:t>
            </a:r>
            <a:r>
              <a:rPr lang="en-US" dirty="0" err="1"/>
              <a:t>zonder</a:t>
            </a:r>
            <a:r>
              <a:rPr lang="en-US" dirty="0"/>
              <a:t> </a:t>
            </a:r>
            <a:r>
              <a:rPr lang="en-US" dirty="0" err="1"/>
              <a:t>betaalde</a:t>
            </a:r>
            <a:r>
              <a:rPr lang="en-US" dirty="0"/>
              <a:t> </a:t>
            </a:r>
            <a:r>
              <a:rPr lang="en-US" dirty="0" err="1"/>
              <a:t>advertenties</a:t>
            </a:r>
            <a:r>
              <a:rPr lang="en-US" dirty="0"/>
              <a:t>. </a:t>
            </a:r>
            <a:r>
              <a:rPr lang="en-US" dirty="0" err="1"/>
              <a:t>Evaluatie</a:t>
            </a:r>
            <a:r>
              <a:rPr lang="en-US" dirty="0"/>
              <a:t>: </a:t>
            </a:r>
            <a:r>
              <a:rPr lang="en-US" dirty="0" err="1"/>
              <a:t>Organisch</a:t>
            </a:r>
            <a:r>
              <a:rPr lang="en-US" dirty="0"/>
              <a:t> </a:t>
            </a:r>
            <a:r>
              <a:rPr lang="en-US" dirty="0" err="1"/>
              <a:t>zoeken</a:t>
            </a:r>
            <a:r>
              <a:rPr lang="en-US" dirty="0"/>
              <a:t> is </a:t>
            </a:r>
            <a:r>
              <a:rPr lang="en-US" dirty="0" err="1"/>
              <a:t>waardevol</a:t>
            </a:r>
            <a:r>
              <a:rPr lang="en-US" dirty="0"/>
              <a:t> </a:t>
            </a:r>
            <a:r>
              <a:rPr lang="en-US" dirty="0" err="1"/>
              <a:t>omdat</a:t>
            </a:r>
            <a:r>
              <a:rPr lang="en-US" dirty="0"/>
              <a:t> het </a:t>
            </a:r>
            <a:r>
              <a:rPr lang="en-US" dirty="0" err="1"/>
              <a:t>duidt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sterke</a:t>
            </a:r>
            <a:r>
              <a:rPr lang="en-US" dirty="0"/>
              <a:t> </a:t>
            </a:r>
            <a:r>
              <a:rPr lang="en-US" dirty="0" err="1"/>
              <a:t>zichtbaarheid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relevantie</a:t>
            </a:r>
            <a:r>
              <a:rPr lang="en-US" dirty="0"/>
              <a:t> in </a:t>
            </a:r>
            <a:r>
              <a:rPr lang="en-US" dirty="0" err="1"/>
              <a:t>zoekmachine</a:t>
            </a:r>
            <a:r>
              <a:rPr lang="en-US" dirty="0"/>
              <a:t> rankings. Het </a:t>
            </a:r>
            <a:r>
              <a:rPr lang="en-US" dirty="0" err="1"/>
              <a:t>vereist</a:t>
            </a:r>
            <a:r>
              <a:rPr lang="en-US" dirty="0"/>
              <a:t> </a:t>
            </a:r>
            <a:r>
              <a:rPr lang="en-US" dirty="0" err="1"/>
              <a:t>effectieve</a:t>
            </a:r>
            <a:r>
              <a:rPr lang="en-US" dirty="0"/>
              <a:t> </a:t>
            </a:r>
            <a:r>
              <a:rPr lang="en-US" dirty="0" err="1"/>
              <a:t>zoekmachineoptimalisatiestrategieën</a:t>
            </a:r>
            <a:r>
              <a:rPr lang="en-US" dirty="0"/>
              <a:t> (SEO),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zoekwoordenonderzoek</a:t>
            </a:r>
            <a:r>
              <a:rPr lang="en-US" dirty="0"/>
              <a:t>, </a:t>
            </a:r>
            <a:r>
              <a:rPr lang="en-US" dirty="0" err="1"/>
              <a:t>contentoptimalisatie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technische</a:t>
            </a:r>
            <a:r>
              <a:rPr lang="en-US" dirty="0"/>
              <a:t> SEO, om relevant </a:t>
            </a:r>
            <a:r>
              <a:rPr lang="en-US" dirty="0" err="1"/>
              <a:t>organisch</a:t>
            </a:r>
            <a:r>
              <a:rPr lang="en-US" dirty="0"/>
              <a:t> </a:t>
            </a:r>
            <a:r>
              <a:rPr lang="en-US" dirty="0" err="1"/>
              <a:t>verkeer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trekken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Betaald</a:t>
            </a:r>
            <a:r>
              <a:rPr lang="en-US" dirty="0"/>
              <a:t> </a:t>
            </a:r>
            <a:r>
              <a:rPr lang="en-US" dirty="0" err="1"/>
              <a:t>zoeken</a:t>
            </a:r>
            <a:r>
              <a:rPr lang="en-US" dirty="0"/>
              <a:t>: </a:t>
            </a:r>
            <a:r>
              <a:rPr lang="en-US" dirty="0" err="1"/>
              <a:t>Betaalde</a:t>
            </a:r>
            <a:r>
              <a:rPr lang="en-US" dirty="0"/>
              <a:t> </a:t>
            </a:r>
            <a:r>
              <a:rPr lang="en-US" dirty="0" err="1"/>
              <a:t>zoekacquisitie</a:t>
            </a:r>
            <a:r>
              <a:rPr lang="en-US" dirty="0"/>
              <a:t> </a:t>
            </a:r>
            <a:r>
              <a:rPr lang="en-US" dirty="0" err="1"/>
              <a:t>houdt</a:t>
            </a:r>
            <a:r>
              <a:rPr lang="en-US" dirty="0"/>
              <a:t> in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klikken</a:t>
            </a:r>
            <a:r>
              <a:rPr lang="en-US" dirty="0"/>
              <a:t> op </a:t>
            </a:r>
            <a:r>
              <a:rPr lang="en-US" dirty="0" err="1"/>
              <a:t>betaalde</a:t>
            </a:r>
            <a:r>
              <a:rPr lang="en-US" dirty="0"/>
              <a:t> </a:t>
            </a:r>
            <a:r>
              <a:rPr lang="en-US" dirty="0" err="1"/>
              <a:t>advertenties</a:t>
            </a:r>
            <a:r>
              <a:rPr lang="en-US" dirty="0"/>
              <a:t> die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weergegeven</a:t>
            </a:r>
            <a:r>
              <a:rPr lang="en-US" dirty="0"/>
              <a:t> in de </a:t>
            </a:r>
            <a:r>
              <a:rPr lang="en-US" dirty="0" err="1"/>
              <a:t>resultaten</a:t>
            </a:r>
            <a:r>
              <a:rPr lang="en-US" dirty="0"/>
              <a:t> van </a:t>
            </a:r>
            <a:r>
              <a:rPr lang="en-US" dirty="0" err="1"/>
              <a:t>zoekmachines</a:t>
            </a:r>
            <a:r>
              <a:rPr lang="en-US" dirty="0"/>
              <a:t>. </a:t>
            </a:r>
            <a:r>
              <a:rPr lang="en-US" dirty="0" err="1"/>
              <a:t>Evaluatie</a:t>
            </a:r>
            <a:r>
              <a:rPr lang="en-US" dirty="0"/>
              <a:t>: </a:t>
            </a:r>
            <a:r>
              <a:rPr lang="en-US" dirty="0" err="1"/>
              <a:t>Betaald</a:t>
            </a:r>
            <a:r>
              <a:rPr lang="en-US" dirty="0"/>
              <a:t> </a:t>
            </a:r>
            <a:r>
              <a:rPr lang="en-US" dirty="0" err="1"/>
              <a:t>zoeken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het </a:t>
            </a:r>
            <a:r>
              <a:rPr lang="en-US" dirty="0" err="1"/>
              <a:t>richten</a:t>
            </a:r>
            <a:r>
              <a:rPr lang="en-US" dirty="0"/>
              <a:t> op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zoekwoorden</a:t>
            </a:r>
            <a:r>
              <a:rPr lang="en-US" dirty="0"/>
              <a:t>, het </a:t>
            </a:r>
            <a:r>
              <a:rPr lang="en-US" dirty="0" err="1"/>
              <a:t>genereren</a:t>
            </a:r>
            <a:r>
              <a:rPr lang="en-US" dirty="0"/>
              <a:t> van direct </a:t>
            </a:r>
            <a:r>
              <a:rPr lang="en-US" dirty="0" err="1"/>
              <a:t>verkeer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het </a:t>
            </a:r>
            <a:r>
              <a:rPr lang="en-US" dirty="0" err="1"/>
              <a:t>bereiken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hoge</a:t>
            </a:r>
            <a:r>
              <a:rPr lang="en-US" dirty="0"/>
              <a:t> </a:t>
            </a:r>
            <a:r>
              <a:rPr lang="en-US" dirty="0" err="1"/>
              <a:t>zichtbaarheid</a:t>
            </a:r>
            <a:r>
              <a:rPr lang="en-US" dirty="0"/>
              <a:t>. Het </a:t>
            </a:r>
            <a:r>
              <a:rPr lang="en-US" dirty="0" err="1"/>
              <a:t>vereist</a:t>
            </a:r>
            <a:r>
              <a:rPr lang="en-US" dirty="0"/>
              <a:t> </a:t>
            </a:r>
            <a:r>
              <a:rPr lang="en-US" dirty="0" err="1"/>
              <a:t>echter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zorgvuldige</a:t>
            </a:r>
            <a:r>
              <a:rPr lang="en-US" dirty="0"/>
              <a:t> </a:t>
            </a:r>
            <a:r>
              <a:rPr lang="en-US" dirty="0" err="1"/>
              <a:t>selectie</a:t>
            </a:r>
            <a:r>
              <a:rPr lang="en-US" dirty="0"/>
              <a:t> van </a:t>
            </a:r>
            <a:r>
              <a:rPr lang="en-US" dirty="0" err="1"/>
              <a:t>trefwoorden</a:t>
            </a:r>
            <a:r>
              <a:rPr lang="en-US" dirty="0"/>
              <a:t>, </a:t>
            </a:r>
            <a:r>
              <a:rPr lang="en-US" dirty="0" err="1"/>
              <a:t>optimalisatie</a:t>
            </a:r>
            <a:r>
              <a:rPr lang="en-US" dirty="0"/>
              <a:t> van </a:t>
            </a:r>
            <a:r>
              <a:rPr lang="en-US" dirty="0" err="1"/>
              <a:t>advertentieteksten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budgetbeheer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positief</a:t>
            </a:r>
            <a:r>
              <a:rPr lang="en-US" dirty="0"/>
              <a:t> </a:t>
            </a:r>
            <a:r>
              <a:rPr lang="en-US" dirty="0" err="1"/>
              <a:t>rendement</a:t>
            </a:r>
            <a:r>
              <a:rPr lang="en-US" dirty="0"/>
              <a:t> op </a:t>
            </a:r>
            <a:r>
              <a:rPr lang="en-US" dirty="0" err="1"/>
              <a:t>investering</a:t>
            </a:r>
            <a:r>
              <a:rPr lang="en-US" dirty="0"/>
              <a:t> (ROI)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garanderen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Weergave</a:t>
            </a:r>
            <a:r>
              <a:rPr lang="en-US" dirty="0"/>
              <a:t>: Display-</a:t>
            </a:r>
            <a:r>
              <a:rPr lang="en-US" dirty="0" err="1"/>
              <a:t>acquisitie</a:t>
            </a:r>
            <a:r>
              <a:rPr lang="en-US" dirty="0"/>
              <a:t>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die </a:t>
            </a:r>
            <a:r>
              <a:rPr lang="en-US" dirty="0" err="1"/>
              <a:t>klikken</a:t>
            </a:r>
            <a:r>
              <a:rPr lang="en-US" dirty="0"/>
              <a:t> op banner- of display-</a:t>
            </a:r>
            <a:r>
              <a:rPr lang="en-US" dirty="0" err="1"/>
              <a:t>advertenties</a:t>
            </a:r>
            <a:r>
              <a:rPr lang="en-US" dirty="0"/>
              <a:t> op websites of apps. </a:t>
            </a:r>
            <a:r>
              <a:rPr lang="en-US" dirty="0" err="1"/>
              <a:t>Evaluatie</a:t>
            </a:r>
            <a:r>
              <a:rPr lang="en-US" dirty="0"/>
              <a:t>: Display-</a:t>
            </a:r>
            <a:r>
              <a:rPr lang="en-US" dirty="0" err="1"/>
              <a:t>advertenties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merkbekendheid</a:t>
            </a:r>
            <a:r>
              <a:rPr lang="en-US" dirty="0"/>
              <a:t> </a:t>
            </a:r>
            <a:r>
              <a:rPr lang="en-US" dirty="0" err="1"/>
              <a:t>genereren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breed </a:t>
            </a:r>
            <a:r>
              <a:rPr lang="en-US" dirty="0" err="1"/>
              <a:t>publiek</a:t>
            </a:r>
            <a:r>
              <a:rPr lang="en-US" dirty="0"/>
              <a:t> </a:t>
            </a:r>
            <a:r>
              <a:rPr lang="en-US" dirty="0" err="1"/>
              <a:t>bereiken</a:t>
            </a:r>
            <a:r>
              <a:rPr lang="en-US" dirty="0"/>
              <a:t>. De </a:t>
            </a:r>
            <a:r>
              <a:rPr lang="en-US" dirty="0" err="1"/>
              <a:t>effectiviteit</a:t>
            </a:r>
            <a:r>
              <a:rPr lang="en-US" dirty="0"/>
              <a:t> </a:t>
            </a:r>
            <a:r>
              <a:rPr lang="en-US" dirty="0" err="1"/>
              <a:t>hangt</a:t>
            </a:r>
            <a:r>
              <a:rPr lang="en-US" dirty="0"/>
              <a:t> </a:t>
            </a:r>
            <a:r>
              <a:rPr lang="en-US" dirty="0" err="1"/>
              <a:t>echter</a:t>
            </a:r>
            <a:r>
              <a:rPr lang="en-US" dirty="0"/>
              <a:t> </a:t>
            </a:r>
            <a:r>
              <a:rPr lang="en-US" dirty="0" err="1"/>
              <a:t>af</a:t>
            </a:r>
            <a:r>
              <a:rPr lang="en-US" dirty="0"/>
              <a:t> van </a:t>
            </a:r>
            <a:r>
              <a:rPr lang="en-US" dirty="0" err="1"/>
              <a:t>advertentieontwerp</a:t>
            </a:r>
            <a:r>
              <a:rPr lang="en-US" dirty="0"/>
              <a:t>, </a:t>
            </a:r>
            <a:r>
              <a:rPr lang="en-US" dirty="0" err="1"/>
              <a:t>plaatsing</a:t>
            </a:r>
            <a:r>
              <a:rPr lang="en-US" dirty="0"/>
              <a:t>, targeting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relevantie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het </a:t>
            </a:r>
            <a:r>
              <a:rPr lang="en-US" dirty="0" err="1"/>
              <a:t>doelpubliek</a:t>
            </a:r>
            <a:r>
              <a:rPr lang="en-US" dirty="0"/>
              <a:t>. Het </a:t>
            </a:r>
            <a:r>
              <a:rPr lang="en-US" dirty="0" err="1"/>
              <a:t>traceren</a:t>
            </a:r>
            <a:r>
              <a:rPr lang="en-US" dirty="0"/>
              <a:t> van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uit</a:t>
            </a:r>
            <a:r>
              <a:rPr lang="en-US" dirty="0"/>
              <a:t> display-</a:t>
            </a:r>
            <a:r>
              <a:rPr lang="en-US" dirty="0" err="1"/>
              <a:t>advertenties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uitdaging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in </a:t>
            </a:r>
            <a:r>
              <a:rPr lang="en-US" dirty="0" err="1"/>
              <a:t>vergelijking</a:t>
            </a:r>
            <a:r>
              <a:rPr lang="en-US" dirty="0"/>
              <a:t> met </a:t>
            </a:r>
            <a:r>
              <a:rPr lang="en-US" dirty="0" err="1"/>
              <a:t>andere</a:t>
            </a:r>
            <a:r>
              <a:rPr lang="en-US" dirty="0"/>
              <a:t> </a:t>
            </a:r>
            <a:r>
              <a:rPr lang="en-US" dirty="0" err="1"/>
              <a:t>kanalen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/>
              <a:t>E-mail: E-</a:t>
            </a:r>
            <a:r>
              <a:rPr lang="en-US" dirty="0" err="1"/>
              <a:t>mailacquisitie</a:t>
            </a:r>
            <a:r>
              <a:rPr lang="en-US" dirty="0"/>
              <a:t> </a:t>
            </a:r>
            <a:r>
              <a:rPr lang="en-US" dirty="0" err="1"/>
              <a:t>houdt</a:t>
            </a:r>
            <a:r>
              <a:rPr lang="en-US" dirty="0"/>
              <a:t> in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op links in </a:t>
            </a:r>
            <a:r>
              <a:rPr lang="en-US" dirty="0" err="1"/>
              <a:t>promotie</a:t>
            </a:r>
            <a:r>
              <a:rPr lang="en-US" dirty="0"/>
              <a:t>-e-mails </a:t>
            </a:r>
            <a:r>
              <a:rPr lang="en-US" dirty="0" err="1"/>
              <a:t>klikken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website of app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bezoeken</a:t>
            </a:r>
            <a:r>
              <a:rPr lang="en-US" dirty="0"/>
              <a:t>. </a:t>
            </a:r>
            <a:r>
              <a:rPr lang="en-US" dirty="0" err="1"/>
              <a:t>Evaluatie</a:t>
            </a:r>
            <a:r>
              <a:rPr lang="en-US" dirty="0"/>
              <a:t>: E-</a:t>
            </a:r>
            <a:r>
              <a:rPr lang="en-US" dirty="0" err="1"/>
              <a:t>mailmarketing</a:t>
            </a:r>
            <a:r>
              <a:rPr lang="en-US" dirty="0"/>
              <a:t> is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krachtig</a:t>
            </a:r>
            <a:r>
              <a:rPr lang="en-US" dirty="0"/>
              <a:t> </a:t>
            </a:r>
            <a:r>
              <a:rPr lang="en-US" dirty="0" err="1"/>
              <a:t>kanaal</a:t>
            </a:r>
            <a:r>
              <a:rPr lang="en-US" dirty="0"/>
              <a:t> om in contact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komen</a:t>
            </a:r>
            <a:r>
              <a:rPr lang="en-US" dirty="0"/>
              <a:t> met </a:t>
            </a:r>
            <a:r>
              <a:rPr lang="en-US" dirty="0" err="1"/>
              <a:t>bestaande</a:t>
            </a:r>
            <a:r>
              <a:rPr lang="en-US" dirty="0"/>
              <a:t> </a:t>
            </a:r>
            <a:r>
              <a:rPr lang="en-US" dirty="0" err="1"/>
              <a:t>klanten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om leads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koesteren</a:t>
            </a:r>
            <a:r>
              <a:rPr lang="en-US" dirty="0"/>
              <a:t>. Het </a:t>
            </a:r>
            <a:r>
              <a:rPr lang="en-US" dirty="0" err="1"/>
              <a:t>vereist</a:t>
            </a:r>
            <a:r>
              <a:rPr lang="en-US" dirty="0"/>
              <a:t> </a:t>
            </a:r>
            <a:r>
              <a:rPr lang="en-US" dirty="0" err="1"/>
              <a:t>effectieve</a:t>
            </a:r>
            <a:r>
              <a:rPr lang="en-US" dirty="0"/>
              <a:t> e-</a:t>
            </a:r>
            <a:r>
              <a:rPr lang="en-US" dirty="0" err="1"/>
              <a:t>mailcampagnes</a:t>
            </a:r>
            <a:r>
              <a:rPr lang="en-US" dirty="0"/>
              <a:t>,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inhoud</a:t>
            </a:r>
            <a:r>
              <a:rPr lang="en-US" dirty="0"/>
              <a:t>,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sterke</a:t>
            </a:r>
            <a:r>
              <a:rPr lang="en-US" dirty="0"/>
              <a:t> </a:t>
            </a:r>
            <a:r>
              <a:rPr lang="en-US" dirty="0" err="1"/>
              <a:t>oproepen</a:t>
            </a:r>
            <a:r>
              <a:rPr lang="en-US" dirty="0"/>
              <a:t> tot </a:t>
            </a:r>
            <a:r>
              <a:rPr lang="en-US" dirty="0" err="1"/>
              <a:t>actie</a:t>
            </a:r>
            <a:r>
              <a:rPr lang="en-US" dirty="0"/>
              <a:t> om </a:t>
            </a:r>
            <a:r>
              <a:rPr lang="en-US" dirty="0" err="1"/>
              <a:t>verkeer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stimuleren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Verwijzing</a:t>
            </a:r>
            <a:r>
              <a:rPr lang="en-US" dirty="0"/>
              <a:t>: </a:t>
            </a:r>
            <a:r>
              <a:rPr lang="en-US" dirty="0" err="1"/>
              <a:t>Werving</a:t>
            </a:r>
            <a:r>
              <a:rPr lang="en-US" dirty="0"/>
              <a:t> via </a:t>
            </a:r>
            <a:r>
              <a:rPr lang="en-US" dirty="0" err="1"/>
              <a:t>verwijzingen</a:t>
            </a:r>
            <a:r>
              <a:rPr lang="en-US" dirty="0"/>
              <a:t> </a:t>
            </a:r>
            <a:r>
              <a:rPr lang="en-US" dirty="0" err="1"/>
              <a:t>vindt</a:t>
            </a:r>
            <a:r>
              <a:rPr lang="en-US" dirty="0"/>
              <a:t> </a:t>
            </a:r>
            <a:r>
              <a:rPr lang="en-US" dirty="0" err="1"/>
              <a:t>plaats</a:t>
            </a:r>
            <a:r>
              <a:rPr lang="en-US" dirty="0"/>
              <a:t> </a:t>
            </a:r>
            <a:r>
              <a:rPr lang="en-US" dirty="0" err="1"/>
              <a:t>wanneer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website of app </a:t>
            </a:r>
            <a:r>
              <a:rPr lang="en-US" dirty="0" err="1"/>
              <a:t>bezoeken</a:t>
            </a:r>
            <a:r>
              <a:rPr lang="en-US" dirty="0"/>
              <a:t> via </a:t>
            </a:r>
            <a:r>
              <a:rPr lang="en-US" dirty="0" err="1"/>
              <a:t>een</a:t>
            </a:r>
            <a:r>
              <a:rPr lang="en-US" dirty="0"/>
              <a:t> link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andere</a:t>
            </a:r>
            <a:r>
              <a:rPr lang="en-US" dirty="0"/>
              <a:t> website, blog, post op </a:t>
            </a:r>
            <a:r>
              <a:rPr lang="en-US" dirty="0" err="1"/>
              <a:t>sociale</a:t>
            </a:r>
            <a:r>
              <a:rPr lang="en-US" dirty="0"/>
              <a:t> media of </a:t>
            </a:r>
            <a:r>
              <a:rPr lang="en-US" dirty="0" err="1"/>
              <a:t>mond</a:t>
            </a:r>
            <a:r>
              <a:rPr lang="en-US" dirty="0"/>
              <a:t>-tot-</a:t>
            </a:r>
            <a:r>
              <a:rPr lang="en-US" dirty="0" err="1"/>
              <a:t>mondaanbeveling</a:t>
            </a:r>
            <a:r>
              <a:rPr lang="en-US" dirty="0"/>
              <a:t>. </a:t>
            </a:r>
            <a:r>
              <a:rPr lang="en-US" dirty="0" err="1"/>
              <a:t>Evaluatie</a:t>
            </a:r>
            <a:r>
              <a:rPr lang="en-US" dirty="0"/>
              <a:t>: </a:t>
            </a:r>
            <a:r>
              <a:rPr lang="en-US" dirty="0" err="1"/>
              <a:t>Verwijzingsverkeer</a:t>
            </a:r>
            <a:r>
              <a:rPr lang="en-US" dirty="0"/>
              <a:t> </a:t>
            </a:r>
            <a:r>
              <a:rPr lang="en-US" dirty="0" err="1"/>
              <a:t>duidt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positieve</a:t>
            </a:r>
            <a:r>
              <a:rPr lang="en-US" dirty="0"/>
              <a:t> </a:t>
            </a:r>
            <a:r>
              <a:rPr lang="en-US" dirty="0" err="1"/>
              <a:t>merkreputatie</a:t>
            </a:r>
            <a:r>
              <a:rPr lang="en-US" dirty="0"/>
              <a:t>, </a:t>
            </a:r>
            <a:r>
              <a:rPr lang="en-US" dirty="0" err="1"/>
              <a:t>partnerschappen</a:t>
            </a:r>
            <a:r>
              <a:rPr lang="en-US" dirty="0"/>
              <a:t> of </a:t>
            </a:r>
            <a:r>
              <a:rPr lang="en-US" dirty="0" err="1"/>
              <a:t>tevreden</a:t>
            </a:r>
            <a:r>
              <a:rPr lang="en-US" dirty="0"/>
              <a:t> </a:t>
            </a:r>
            <a:r>
              <a:rPr lang="en-US" dirty="0" err="1"/>
              <a:t>klanten</a:t>
            </a:r>
            <a:r>
              <a:rPr lang="en-US" dirty="0"/>
              <a:t> die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actief</a:t>
            </a:r>
            <a:r>
              <a:rPr lang="en-US" dirty="0"/>
              <a:t> </a:t>
            </a:r>
            <a:r>
              <a:rPr lang="en-US" dirty="0" err="1"/>
              <a:t>promoten</a:t>
            </a:r>
            <a:r>
              <a:rPr lang="en-US" dirty="0"/>
              <a:t>. Het is </a:t>
            </a:r>
            <a:r>
              <a:rPr lang="en-US" dirty="0" err="1"/>
              <a:t>cruciaal</a:t>
            </a:r>
            <a:r>
              <a:rPr lang="en-US" dirty="0"/>
              <a:t> om </a:t>
            </a:r>
            <a:r>
              <a:rPr lang="en-US" dirty="0" err="1"/>
              <a:t>relaties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onderhouden</a:t>
            </a:r>
            <a:r>
              <a:rPr lang="en-US" dirty="0"/>
              <a:t> met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beïnvloeders</a:t>
            </a:r>
            <a:r>
              <a:rPr lang="en-US" dirty="0"/>
              <a:t>, partners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uitzonderlijke</a:t>
            </a:r>
            <a:r>
              <a:rPr lang="en-US" dirty="0"/>
              <a:t> </a:t>
            </a:r>
            <a:r>
              <a:rPr lang="en-US" dirty="0" err="1"/>
              <a:t>klantervaringen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bieden</a:t>
            </a:r>
            <a:r>
              <a:rPr lang="en-US" dirty="0"/>
              <a:t> om </a:t>
            </a:r>
            <a:r>
              <a:rPr lang="en-US" dirty="0" err="1"/>
              <a:t>verwijzingen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moedigen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Organisch</a:t>
            </a:r>
            <a:r>
              <a:rPr lang="en-US" dirty="0"/>
              <a:t> </a:t>
            </a:r>
            <a:r>
              <a:rPr lang="en-US" dirty="0" err="1"/>
              <a:t>sociaal</a:t>
            </a:r>
            <a:r>
              <a:rPr lang="en-US" dirty="0"/>
              <a:t>: </a:t>
            </a:r>
            <a:r>
              <a:rPr lang="en-US" dirty="0" err="1"/>
              <a:t>Organische</a:t>
            </a:r>
            <a:r>
              <a:rPr lang="en-US" dirty="0"/>
              <a:t> </a:t>
            </a:r>
            <a:r>
              <a:rPr lang="en-US" dirty="0" err="1"/>
              <a:t>sociale</a:t>
            </a:r>
            <a:r>
              <a:rPr lang="en-US" dirty="0"/>
              <a:t> </a:t>
            </a:r>
            <a:r>
              <a:rPr lang="en-US" dirty="0" err="1"/>
              <a:t>acquisitie</a:t>
            </a:r>
            <a:r>
              <a:rPr lang="en-US" dirty="0"/>
              <a:t> </a:t>
            </a:r>
            <a:r>
              <a:rPr lang="en-US" dirty="0" err="1"/>
              <a:t>houdt</a:t>
            </a:r>
            <a:r>
              <a:rPr lang="en-US" dirty="0"/>
              <a:t> in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website of app </a:t>
            </a:r>
            <a:r>
              <a:rPr lang="en-US" dirty="0" err="1"/>
              <a:t>bezoeken</a:t>
            </a:r>
            <a:r>
              <a:rPr lang="en-US" dirty="0"/>
              <a:t> via </a:t>
            </a:r>
            <a:r>
              <a:rPr lang="en-US" dirty="0" err="1"/>
              <a:t>sociale</a:t>
            </a:r>
            <a:r>
              <a:rPr lang="en-US" dirty="0"/>
              <a:t> </a:t>
            </a:r>
            <a:r>
              <a:rPr lang="en-US" dirty="0" err="1"/>
              <a:t>mediaplatforms</a:t>
            </a:r>
            <a:r>
              <a:rPr lang="en-US" dirty="0"/>
              <a:t> </a:t>
            </a:r>
            <a:r>
              <a:rPr lang="en-US" dirty="0" err="1"/>
              <a:t>zonder</a:t>
            </a:r>
            <a:r>
              <a:rPr lang="en-US" dirty="0"/>
              <a:t> </a:t>
            </a:r>
            <a:r>
              <a:rPr lang="en-US" dirty="0" err="1"/>
              <a:t>betaalde</a:t>
            </a:r>
            <a:r>
              <a:rPr lang="en-US" dirty="0"/>
              <a:t> </a:t>
            </a:r>
            <a:r>
              <a:rPr lang="en-US" dirty="0" err="1"/>
              <a:t>reclame</a:t>
            </a:r>
            <a:r>
              <a:rPr lang="en-US" dirty="0"/>
              <a:t>. </a:t>
            </a:r>
            <a:r>
              <a:rPr lang="en-US" dirty="0" err="1"/>
              <a:t>Evaluatie</a:t>
            </a:r>
            <a:r>
              <a:rPr lang="en-US" dirty="0"/>
              <a:t>: </a:t>
            </a:r>
            <a:r>
              <a:rPr lang="en-US" dirty="0" err="1"/>
              <a:t>Organische</a:t>
            </a:r>
            <a:r>
              <a:rPr lang="en-US" dirty="0"/>
              <a:t> </a:t>
            </a:r>
            <a:r>
              <a:rPr lang="en-US" dirty="0" err="1"/>
              <a:t>sociale</a:t>
            </a:r>
            <a:r>
              <a:rPr lang="en-US" dirty="0"/>
              <a:t> media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verkeer</a:t>
            </a:r>
            <a:r>
              <a:rPr lang="en-US" dirty="0"/>
              <a:t>, </a:t>
            </a:r>
            <a:r>
              <a:rPr lang="en-US" dirty="0" err="1"/>
              <a:t>betrokkenheid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merkbekendheid</a:t>
            </a:r>
            <a:r>
              <a:rPr lang="en-US" dirty="0"/>
              <a:t> </a:t>
            </a:r>
            <a:r>
              <a:rPr lang="en-US" dirty="0" err="1"/>
              <a:t>stimuleren</a:t>
            </a:r>
            <a:r>
              <a:rPr lang="en-US" dirty="0"/>
              <a:t>. Het </a:t>
            </a:r>
            <a:r>
              <a:rPr lang="en-US" dirty="0" err="1"/>
              <a:t>vereist</a:t>
            </a:r>
            <a:r>
              <a:rPr lang="en-US" dirty="0"/>
              <a:t> </a:t>
            </a:r>
            <a:r>
              <a:rPr lang="en-US" dirty="0" err="1"/>
              <a:t>consistente</a:t>
            </a:r>
            <a:r>
              <a:rPr lang="en-US" dirty="0"/>
              <a:t> </a:t>
            </a:r>
            <a:r>
              <a:rPr lang="en-US" dirty="0" err="1"/>
              <a:t>inhoud</a:t>
            </a:r>
            <a:r>
              <a:rPr lang="en-US" dirty="0"/>
              <a:t> van </a:t>
            </a:r>
            <a:r>
              <a:rPr lang="en-US" dirty="0" err="1"/>
              <a:t>hoge</a:t>
            </a:r>
            <a:r>
              <a:rPr lang="en-US" dirty="0"/>
              <a:t> </a:t>
            </a:r>
            <a:r>
              <a:rPr lang="en-US" dirty="0" err="1"/>
              <a:t>kwaliteit</a:t>
            </a:r>
            <a:r>
              <a:rPr lang="en-US" dirty="0"/>
              <a:t>, </a:t>
            </a:r>
            <a:r>
              <a:rPr lang="en-US" dirty="0" err="1"/>
              <a:t>communitybeheer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interactie</a:t>
            </a:r>
            <a:r>
              <a:rPr lang="en-US" dirty="0"/>
              <a:t> met het </a:t>
            </a:r>
            <a:r>
              <a:rPr lang="en-US" dirty="0" err="1"/>
              <a:t>publiek</a:t>
            </a:r>
            <a:r>
              <a:rPr lang="en-US" dirty="0"/>
              <a:t> om de </a:t>
            </a:r>
            <a:r>
              <a:rPr lang="en-US" dirty="0" err="1"/>
              <a:t>kracht</a:t>
            </a:r>
            <a:r>
              <a:rPr lang="en-US" dirty="0"/>
              <a:t> van </a:t>
            </a:r>
            <a:r>
              <a:rPr lang="en-US" dirty="0" err="1"/>
              <a:t>sociale</a:t>
            </a:r>
            <a:r>
              <a:rPr lang="en-US" dirty="0"/>
              <a:t> </a:t>
            </a:r>
            <a:r>
              <a:rPr lang="en-US" dirty="0" err="1"/>
              <a:t>netwerken</a:t>
            </a:r>
            <a:r>
              <a:rPr lang="en-US" dirty="0"/>
              <a:t>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benutten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Organische</a:t>
            </a:r>
            <a:r>
              <a:rPr lang="en-US" dirty="0"/>
              <a:t> video: </a:t>
            </a:r>
            <a:r>
              <a:rPr lang="en-US" dirty="0" err="1"/>
              <a:t>Organische</a:t>
            </a:r>
            <a:r>
              <a:rPr lang="en-US" dirty="0"/>
              <a:t> video-</a:t>
            </a:r>
            <a:r>
              <a:rPr lang="en-US" dirty="0" err="1"/>
              <a:t>acquisitie</a:t>
            </a:r>
            <a:r>
              <a:rPr lang="en-US" dirty="0"/>
              <a:t>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die </a:t>
            </a:r>
            <a:r>
              <a:rPr lang="en-US" dirty="0" err="1"/>
              <a:t>een</a:t>
            </a:r>
            <a:r>
              <a:rPr lang="en-US" dirty="0"/>
              <a:t> website of app </a:t>
            </a:r>
            <a:r>
              <a:rPr lang="en-US" dirty="0" err="1"/>
              <a:t>bezoeken</a:t>
            </a:r>
            <a:r>
              <a:rPr lang="en-US" dirty="0"/>
              <a:t> via </a:t>
            </a:r>
            <a:r>
              <a:rPr lang="en-US" dirty="0" err="1"/>
              <a:t>videocontent</a:t>
            </a:r>
            <a:r>
              <a:rPr lang="en-US" dirty="0"/>
              <a:t> (</a:t>
            </a:r>
            <a:r>
              <a:rPr lang="en-US" dirty="0" err="1"/>
              <a:t>bijv</a:t>
            </a:r>
            <a:r>
              <a:rPr lang="en-US" dirty="0"/>
              <a:t>. YouTube) </a:t>
            </a:r>
            <a:r>
              <a:rPr lang="en-US" dirty="0" err="1"/>
              <a:t>zonder</a:t>
            </a:r>
            <a:r>
              <a:rPr lang="en-US" dirty="0"/>
              <a:t> </a:t>
            </a:r>
            <a:r>
              <a:rPr lang="en-US" dirty="0" err="1"/>
              <a:t>betaalde</a:t>
            </a:r>
            <a:r>
              <a:rPr lang="en-US" dirty="0"/>
              <a:t> </a:t>
            </a:r>
            <a:r>
              <a:rPr lang="en-US" dirty="0" err="1"/>
              <a:t>reclame</a:t>
            </a:r>
            <a:r>
              <a:rPr lang="en-US" dirty="0"/>
              <a:t>. </a:t>
            </a:r>
            <a:r>
              <a:rPr lang="en-US" dirty="0" err="1"/>
              <a:t>Evaluatie</a:t>
            </a:r>
            <a:r>
              <a:rPr lang="en-US" dirty="0"/>
              <a:t>: </a:t>
            </a:r>
            <a:r>
              <a:rPr lang="en-US" dirty="0" err="1"/>
              <a:t>Videocontent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zeer</a:t>
            </a:r>
            <a:r>
              <a:rPr lang="en-US" dirty="0"/>
              <a:t> </a:t>
            </a:r>
            <a:r>
              <a:rPr lang="en-US" dirty="0" err="1"/>
              <a:t>aantrekkelijk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deelbaar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, wat </a:t>
            </a:r>
            <a:r>
              <a:rPr lang="en-US" dirty="0" err="1"/>
              <a:t>verkeer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merkbekendheid</a:t>
            </a:r>
            <a:r>
              <a:rPr lang="en-US" dirty="0"/>
              <a:t> </a:t>
            </a:r>
            <a:r>
              <a:rPr lang="en-US" dirty="0" err="1"/>
              <a:t>oplevert</a:t>
            </a:r>
            <a:r>
              <a:rPr lang="en-US" dirty="0"/>
              <a:t>. Het </a:t>
            </a:r>
            <a:r>
              <a:rPr lang="en-US" dirty="0" err="1"/>
              <a:t>maken</a:t>
            </a:r>
            <a:r>
              <a:rPr lang="en-US" dirty="0"/>
              <a:t> van </a:t>
            </a:r>
            <a:r>
              <a:rPr lang="en-US" dirty="0" err="1"/>
              <a:t>aantrekkelijke</a:t>
            </a:r>
            <a:r>
              <a:rPr lang="en-US" dirty="0"/>
              <a:t> video's, het </a:t>
            </a:r>
            <a:r>
              <a:rPr lang="en-US" dirty="0" err="1"/>
              <a:t>optimaliseren</a:t>
            </a:r>
            <a:r>
              <a:rPr lang="en-US" dirty="0"/>
              <a:t> van </a:t>
            </a:r>
            <a:r>
              <a:rPr lang="en-US" dirty="0" err="1"/>
              <a:t>titels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beschrijvingen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het </a:t>
            </a:r>
            <a:r>
              <a:rPr lang="en-US" dirty="0" err="1"/>
              <a:t>promoten</a:t>
            </a:r>
            <a:r>
              <a:rPr lang="en-US" dirty="0"/>
              <a:t> van video's op </a:t>
            </a:r>
            <a:r>
              <a:rPr lang="en-US" dirty="0" err="1"/>
              <a:t>verschillende</a:t>
            </a:r>
            <a:r>
              <a:rPr lang="en-US" dirty="0"/>
              <a:t> platforms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essentieel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succes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Elk </a:t>
            </a:r>
            <a:r>
              <a:rPr lang="en-US" dirty="0" err="1"/>
              <a:t>wervingskanaal</a:t>
            </a:r>
            <a:r>
              <a:rPr lang="en-US" dirty="0"/>
              <a:t> </a:t>
            </a:r>
            <a:r>
              <a:rPr lang="en-US" dirty="0" err="1"/>
              <a:t>heeft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sterke</a:t>
            </a:r>
            <a:r>
              <a:rPr lang="en-US" dirty="0"/>
              <a:t> </a:t>
            </a:r>
            <a:r>
              <a:rPr lang="en-US" dirty="0" err="1"/>
              <a:t>punten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overwegingen</a:t>
            </a:r>
            <a:r>
              <a:rPr lang="en-US" dirty="0"/>
              <a:t>,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evaluatie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variëren</a:t>
            </a:r>
            <a:r>
              <a:rPr lang="en-US" dirty="0"/>
              <a:t> </a:t>
            </a:r>
            <a:r>
              <a:rPr lang="en-US" dirty="0" err="1"/>
              <a:t>afhankelijk</a:t>
            </a:r>
            <a:r>
              <a:rPr lang="en-US" dirty="0"/>
              <a:t> van het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, de </a:t>
            </a:r>
            <a:r>
              <a:rPr lang="en-US" dirty="0" err="1"/>
              <a:t>bedrijfstak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doelgroep</a:t>
            </a:r>
            <a:r>
              <a:rPr lang="en-US" dirty="0"/>
              <a:t>. Het is </a:t>
            </a:r>
            <a:r>
              <a:rPr lang="en-US" dirty="0" err="1"/>
              <a:t>belangrijk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om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,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experimenteren</a:t>
            </a:r>
            <a:r>
              <a:rPr lang="en-US" dirty="0"/>
              <a:t> met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kanalen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strategieën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 om de </a:t>
            </a:r>
            <a:r>
              <a:rPr lang="en-US" dirty="0" err="1"/>
              <a:t>effectiviteit</a:t>
            </a:r>
            <a:r>
              <a:rPr lang="en-US" dirty="0"/>
              <a:t> van elk </a:t>
            </a:r>
            <a:r>
              <a:rPr lang="en-US" dirty="0" err="1"/>
              <a:t>wervingskanaal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maximaliseren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2" name="Google Shape;372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evalueren</a:t>
            </a:r>
            <a:r>
              <a:rPr lang="en-US" dirty="0"/>
              <a:t> van </a:t>
            </a:r>
            <a:r>
              <a:rPr lang="en-US" dirty="0" err="1"/>
              <a:t>acquisitiekanalen</a:t>
            </a:r>
            <a:r>
              <a:rPr lang="en-US" dirty="0"/>
              <a:t> met </a:t>
            </a:r>
            <a:r>
              <a:rPr lang="en-US" dirty="0" err="1"/>
              <a:t>campagnes</a:t>
            </a:r>
            <a:r>
              <a:rPr lang="en-US" dirty="0"/>
              <a:t> die UTM-codes (Urchin Tracking Module) </a:t>
            </a:r>
            <a:r>
              <a:rPr lang="en-US" dirty="0" err="1"/>
              <a:t>gebruiken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gedetailleerd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effectiviteit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marketinginspanningen</a:t>
            </a:r>
            <a:r>
              <a:rPr lang="en-US" dirty="0"/>
              <a:t>. UTM-codes </a:t>
            </a:r>
            <a:r>
              <a:rPr lang="en-US" dirty="0" err="1"/>
              <a:t>zijn</a:t>
            </a:r>
            <a:r>
              <a:rPr lang="en-US" dirty="0"/>
              <a:t> tags die </a:t>
            </a:r>
            <a:r>
              <a:rPr lang="en-US" dirty="0" err="1"/>
              <a:t>aan</a:t>
            </a:r>
            <a:r>
              <a:rPr lang="en-US" dirty="0"/>
              <a:t> URL's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toegevoegd</a:t>
            </a:r>
            <a:r>
              <a:rPr lang="en-US" dirty="0"/>
              <a:t> om de </a:t>
            </a:r>
            <a:r>
              <a:rPr lang="en-US" dirty="0" err="1"/>
              <a:t>bron</a:t>
            </a:r>
            <a:r>
              <a:rPr lang="en-US" dirty="0"/>
              <a:t>, het medium, de </a:t>
            </a:r>
            <a:r>
              <a:rPr lang="en-US" dirty="0" err="1"/>
              <a:t>campagne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andere</a:t>
            </a:r>
            <a:r>
              <a:rPr lang="en-US" dirty="0"/>
              <a:t> parameters van </a:t>
            </a:r>
            <a:r>
              <a:rPr lang="en-US" dirty="0" err="1"/>
              <a:t>websiteverkeer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. Zo </a:t>
            </a:r>
            <a:r>
              <a:rPr lang="en-US" dirty="0" err="1"/>
              <a:t>evalueert</a:t>
            </a:r>
            <a:r>
              <a:rPr lang="en-US" dirty="0"/>
              <a:t> u </a:t>
            </a:r>
            <a:r>
              <a:rPr lang="en-US" dirty="0" err="1"/>
              <a:t>acquisitiekanalen</a:t>
            </a:r>
            <a:r>
              <a:rPr lang="en-US" dirty="0"/>
              <a:t> met UTM-codes: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Identificeer</a:t>
            </a:r>
            <a:r>
              <a:rPr lang="en-US" dirty="0"/>
              <a:t> de </a:t>
            </a:r>
            <a:r>
              <a:rPr lang="en-US" dirty="0" err="1"/>
              <a:t>acquisitiekanalen</a:t>
            </a:r>
            <a:r>
              <a:rPr lang="en-US" dirty="0"/>
              <a:t>: Begin met het </a:t>
            </a:r>
            <a:r>
              <a:rPr lang="en-US" dirty="0" err="1"/>
              <a:t>identificeren</a:t>
            </a:r>
            <a:r>
              <a:rPr lang="en-US" dirty="0"/>
              <a:t> van de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acquisitiekanalen</a:t>
            </a:r>
            <a:r>
              <a:rPr lang="en-US" dirty="0"/>
              <a:t> die je </a:t>
            </a:r>
            <a:r>
              <a:rPr lang="en-US" dirty="0" err="1"/>
              <a:t>gebruikt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je </a:t>
            </a:r>
            <a:r>
              <a:rPr lang="en-US" dirty="0" err="1"/>
              <a:t>campagnes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e-mail, </a:t>
            </a:r>
            <a:r>
              <a:rPr lang="en-US" dirty="0" err="1"/>
              <a:t>sociale</a:t>
            </a:r>
            <a:r>
              <a:rPr lang="en-US" dirty="0"/>
              <a:t> media, display-</a:t>
            </a:r>
            <a:r>
              <a:rPr lang="en-US" dirty="0" err="1"/>
              <a:t>advertenties</a:t>
            </a:r>
            <a:r>
              <a:rPr lang="en-US" dirty="0"/>
              <a:t>, </a:t>
            </a:r>
            <a:r>
              <a:rPr lang="en-US" dirty="0" err="1"/>
              <a:t>betaald</a:t>
            </a:r>
            <a:r>
              <a:rPr lang="en-US" dirty="0"/>
              <a:t> </a:t>
            </a:r>
            <a:r>
              <a:rPr lang="en-US" dirty="0" err="1"/>
              <a:t>zoeken</a:t>
            </a:r>
            <a:r>
              <a:rPr lang="en-US" dirty="0"/>
              <a:t>, </a:t>
            </a:r>
            <a:r>
              <a:rPr lang="en-US" dirty="0" err="1"/>
              <a:t>enz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Creëer</a:t>
            </a:r>
            <a:r>
              <a:rPr lang="en-US" dirty="0"/>
              <a:t> </a:t>
            </a:r>
            <a:r>
              <a:rPr lang="en-US" dirty="0" err="1"/>
              <a:t>unieke</a:t>
            </a:r>
            <a:r>
              <a:rPr lang="en-US" dirty="0"/>
              <a:t> UTM-codes: </a:t>
            </a:r>
            <a:r>
              <a:rPr lang="en-US" dirty="0" err="1"/>
              <a:t>Genereer</a:t>
            </a:r>
            <a:r>
              <a:rPr lang="en-US" dirty="0"/>
              <a:t> </a:t>
            </a:r>
            <a:r>
              <a:rPr lang="en-US" dirty="0" err="1"/>
              <a:t>unieke</a:t>
            </a:r>
            <a:r>
              <a:rPr lang="en-US" dirty="0"/>
              <a:t> UTM-codes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elke</a:t>
            </a:r>
            <a:r>
              <a:rPr lang="en-US" dirty="0"/>
              <a:t> </a:t>
            </a:r>
            <a:r>
              <a:rPr lang="en-US" dirty="0" err="1"/>
              <a:t>campagne</a:t>
            </a:r>
            <a:r>
              <a:rPr lang="en-US" dirty="0"/>
              <a:t> </a:t>
            </a:r>
            <a:r>
              <a:rPr lang="en-US" dirty="0" err="1"/>
              <a:t>binnen</a:t>
            </a:r>
            <a:r>
              <a:rPr lang="en-US" dirty="0"/>
              <a:t> elk </a:t>
            </a:r>
            <a:r>
              <a:rPr lang="en-US" dirty="0" err="1"/>
              <a:t>acquisitiekanaal</a:t>
            </a:r>
            <a:r>
              <a:rPr lang="en-US" dirty="0"/>
              <a:t>. UTM-codes </a:t>
            </a:r>
            <a:r>
              <a:rPr lang="en-US" dirty="0" err="1"/>
              <a:t>bestaan</a:t>
            </a:r>
            <a:r>
              <a:rPr lang="en-US" dirty="0"/>
              <a:t> </a:t>
            </a:r>
            <a:r>
              <a:rPr lang="en-US" dirty="0" err="1"/>
              <a:t>uit</a:t>
            </a:r>
            <a:r>
              <a:rPr lang="en-US" dirty="0"/>
              <a:t> parameters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bron</a:t>
            </a:r>
            <a:r>
              <a:rPr lang="en-US" dirty="0"/>
              <a:t>, medium, </a:t>
            </a:r>
            <a:r>
              <a:rPr lang="en-US" dirty="0" err="1"/>
              <a:t>campagne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aanvullende</a:t>
            </a:r>
            <a:r>
              <a:rPr lang="en-US" dirty="0"/>
              <a:t> </a:t>
            </a:r>
            <a:r>
              <a:rPr lang="en-US" dirty="0" err="1"/>
              <a:t>informatie</a:t>
            </a:r>
            <a:r>
              <a:rPr lang="en-US" dirty="0"/>
              <a:t> </a:t>
            </a:r>
            <a:r>
              <a:rPr lang="en-US" dirty="0" err="1"/>
              <a:t>waarmee</a:t>
            </a:r>
            <a:r>
              <a:rPr lang="en-US" dirty="0"/>
              <a:t> u </a:t>
            </a:r>
            <a:r>
              <a:rPr lang="en-US" dirty="0" err="1"/>
              <a:t>uw</a:t>
            </a:r>
            <a:r>
              <a:rPr lang="en-US" dirty="0"/>
              <a:t> </a:t>
            </a:r>
            <a:r>
              <a:rPr lang="en-US" dirty="0" err="1"/>
              <a:t>campagnes</a:t>
            </a:r>
            <a:r>
              <a:rPr lang="en-US" dirty="0"/>
              <a:t>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kunt</a:t>
            </a:r>
            <a:r>
              <a:rPr lang="en-US" dirty="0"/>
              <a:t> </a:t>
            </a:r>
            <a:r>
              <a:rPr lang="en-US" dirty="0" err="1"/>
              <a:t>volgen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onderscheiden</a:t>
            </a:r>
            <a:r>
              <a:rPr lang="en-US" dirty="0"/>
              <a:t>. U </a:t>
            </a:r>
            <a:r>
              <a:rPr lang="en-US" dirty="0" err="1"/>
              <a:t>kunt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UTM-codes </a:t>
            </a:r>
            <a:r>
              <a:rPr lang="en-US" dirty="0" err="1"/>
              <a:t>maken</a:t>
            </a:r>
            <a:r>
              <a:rPr lang="en-US" dirty="0"/>
              <a:t> </a:t>
            </a:r>
            <a:r>
              <a:rPr lang="en-US" dirty="0" err="1"/>
              <a:t>als</a:t>
            </a:r>
            <a:r>
              <a:rPr lang="en-US" dirty="0"/>
              <a:t> "</a:t>
            </a:r>
            <a:r>
              <a:rPr lang="en-US" dirty="0" err="1"/>
              <a:t>utm_source</a:t>
            </a:r>
            <a:r>
              <a:rPr lang="en-US" dirty="0"/>
              <a:t>=</a:t>
            </a:r>
            <a:r>
              <a:rPr lang="en-US" dirty="0" err="1"/>
              <a:t>email&amp;utm_medium</a:t>
            </a:r>
            <a:r>
              <a:rPr lang="en-US" dirty="0"/>
              <a:t>=</a:t>
            </a:r>
            <a:r>
              <a:rPr lang="en-US" dirty="0" err="1"/>
              <a:t>newsletter&amp;utm_campaign</a:t>
            </a:r>
            <a:r>
              <a:rPr lang="en-US" dirty="0"/>
              <a:t>=</a:t>
            </a:r>
            <a:r>
              <a:rPr lang="en-US" dirty="0" err="1"/>
              <a:t>spring_sale</a:t>
            </a:r>
            <a:r>
              <a:rPr lang="en-US" dirty="0"/>
              <a:t>".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Voeg</a:t>
            </a:r>
            <a:r>
              <a:rPr lang="en-US" dirty="0"/>
              <a:t> UTM-codes toe </a:t>
            </a:r>
            <a:r>
              <a:rPr lang="en-US" dirty="0" err="1"/>
              <a:t>aan</a:t>
            </a:r>
            <a:r>
              <a:rPr lang="en-US" dirty="0"/>
              <a:t> </a:t>
            </a:r>
            <a:r>
              <a:rPr lang="en-US" dirty="0" err="1"/>
              <a:t>campagne</a:t>
            </a:r>
            <a:r>
              <a:rPr lang="en-US" dirty="0"/>
              <a:t>-URL's: </a:t>
            </a:r>
            <a:r>
              <a:rPr lang="en-US" dirty="0" err="1"/>
              <a:t>Voeg</a:t>
            </a:r>
            <a:r>
              <a:rPr lang="en-US" dirty="0"/>
              <a:t> de UTM-codes toe </a:t>
            </a:r>
            <a:r>
              <a:rPr lang="en-US" dirty="0" err="1"/>
              <a:t>aan</a:t>
            </a:r>
            <a:r>
              <a:rPr lang="en-US" dirty="0"/>
              <a:t> de URL's van je </a:t>
            </a:r>
            <a:r>
              <a:rPr lang="en-US" dirty="0" err="1"/>
              <a:t>campagne</a:t>
            </a:r>
            <a:r>
              <a:rPr lang="en-US" dirty="0"/>
              <a:t>-assets, </a:t>
            </a:r>
            <a:r>
              <a:rPr lang="en-US" dirty="0" err="1"/>
              <a:t>zoals</a:t>
            </a:r>
            <a:r>
              <a:rPr lang="en-US" dirty="0"/>
              <a:t> links in e-mails, </a:t>
            </a:r>
            <a:r>
              <a:rPr lang="en-US" dirty="0" err="1"/>
              <a:t>berichten</a:t>
            </a:r>
            <a:r>
              <a:rPr lang="en-US" dirty="0"/>
              <a:t> in </a:t>
            </a:r>
            <a:r>
              <a:rPr lang="en-US" dirty="0" err="1"/>
              <a:t>sociale</a:t>
            </a:r>
            <a:r>
              <a:rPr lang="en-US" dirty="0"/>
              <a:t> media, </a:t>
            </a:r>
            <a:r>
              <a:rPr lang="en-US" dirty="0" err="1"/>
              <a:t>banneradvertenties</a:t>
            </a:r>
            <a:r>
              <a:rPr lang="en-US" dirty="0"/>
              <a:t> of </a:t>
            </a:r>
            <a:r>
              <a:rPr lang="en-US" dirty="0" err="1"/>
              <a:t>zoekadvertenties</a:t>
            </a:r>
            <a:r>
              <a:rPr lang="en-US" dirty="0"/>
              <a:t>.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zorgt</a:t>
            </a:r>
            <a:r>
              <a:rPr lang="en-US" dirty="0"/>
              <a:t> </a:t>
            </a:r>
            <a:r>
              <a:rPr lang="en-US" dirty="0" err="1"/>
              <a:t>ervoor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wanneer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op die links </a:t>
            </a:r>
            <a:r>
              <a:rPr lang="en-US" dirty="0" err="1"/>
              <a:t>klikken</a:t>
            </a:r>
            <a:r>
              <a:rPr lang="en-US" dirty="0"/>
              <a:t>, de UTM-parameters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vastgelegd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je </a:t>
            </a:r>
            <a:r>
              <a:rPr lang="en-US" dirty="0" err="1"/>
              <a:t>analyseplatform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verzonden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Volg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analyseer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: Monitor de </a:t>
            </a:r>
            <a:r>
              <a:rPr lang="en-US" dirty="0" err="1"/>
              <a:t>gegevens</a:t>
            </a:r>
            <a:r>
              <a:rPr lang="en-US" dirty="0"/>
              <a:t> in je </a:t>
            </a:r>
            <a:r>
              <a:rPr lang="en-US" dirty="0" err="1"/>
              <a:t>analyseplatform</a:t>
            </a:r>
            <a:r>
              <a:rPr lang="en-US" dirty="0"/>
              <a:t> (</a:t>
            </a:r>
            <a:r>
              <a:rPr lang="en-US" dirty="0" err="1"/>
              <a:t>bijv</a:t>
            </a:r>
            <a:r>
              <a:rPr lang="en-US" dirty="0"/>
              <a:t>. Google Analytics) om de </a:t>
            </a:r>
            <a:r>
              <a:rPr lang="en-US" dirty="0" err="1"/>
              <a:t>prestaties</a:t>
            </a:r>
            <a:r>
              <a:rPr lang="en-US" dirty="0"/>
              <a:t> van elk </a:t>
            </a:r>
            <a:r>
              <a:rPr lang="en-US" dirty="0" err="1"/>
              <a:t>acquisitiekanaal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elke</a:t>
            </a:r>
            <a:r>
              <a:rPr lang="en-US" dirty="0"/>
              <a:t> </a:t>
            </a:r>
            <a:r>
              <a:rPr lang="en-US" dirty="0" err="1"/>
              <a:t>campagne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evalueren</a:t>
            </a:r>
            <a:r>
              <a:rPr lang="en-US" dirty="0"/>
              <a:t>. </a:t>
            </a:r>
            <a:r>
              <a:rPr lang="en-US" dirty="0" err="1"/>
              <a:t>Kijk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sessies</a:t>
            </a:r>
            <a:r>
              <a:rPr lang="en-US" dirty="0"/>
              <a:t>, </a:t>
            </a:r>
            <a:r>
              <a:rPr lang="en-US" dirty="0" err="1"/>
              <a:t>conversies</a:t>
            </a:r>
            <a:r>
              <a:rPr lang="en-US" dirty="0"/>
              <a:t>, </a:t>
            </a:r>
            <a:r>
              <a:rPr lang="en-US" dirty="0" err="1"/>
              <a:t>bouncepercentage</a:t>
            </a:r>
            <a:r>
              <a:rPr lang="en-US" dirty="0"/>
              <a:t>, </a:t>
            </a:r>
            <a:r>
              <a:rPr lang="en-US" dirty="0" err="1"/>
              <a:t>tijd</a:t>
            </a:r>
            <a:r>
              <a:rPr lang="en-US" dirty="0"/>
              <a:t> op de site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doelvoltooiingen</a:t>
            </a:r>
            <a:r>
              <a:rPr lang="en-US" dirty="0"/>
              <a:t> die </a:t>
            </a:r>
            <a:r>
              <a:rPr lang="en-US" dirty="0" err="1"/>
              <a:t>specifiek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elke</a:t>
            </a:r>
            <a:r>
              <a:rPr lang="en-US" dirty="0"/>
              <a:t> UTM-code.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Prestaties</a:t>
            </a:r>
            <a:r>
              <a:rPr lang="en-US" dirty="0"/>
              <a:t> </a:t>
            </a:r>
            <a:r>
              <a:rPr lang="en-US" dirty="0" err="1"/>
              <a:t>vergelijken</a:t>
            </a:r>
            <a:r>
              <a:rPr lang="en-US" dirty="0"/>
              <a:t> </a:t>
            </a:r>
            <a:r>
              <a:rPr lang="en-US" dirty="0" err="1"/>
              <a:t>tussen</a:t>
            </a:r>
            <a:r>
              <a:rPr lang="en-US" dirty="0"/>
              <a:t> </a:t>
            </a:r>
            <a:r>
              <a:rPr lang="en-US" dirty="0" err="1"/>
              <a:t>kanalen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campagnes</a:t>
            </a:r>
            <a:r>
              <a:rPr lang="en-US" dirty="0"/>
              <a:t>: </a:t>
            </a:r>
            <a:r>
              <a:rPr lang="en-US" dirty="0" err="1"/>
              <a:t>Vergelijk</a:t>
            </a:r>
            <a:r>
              <a:rPr lang="en-US" dirty="0"/>
              <a:t> de </a:t>
            </a:r>
            <a:r>
              <a:rPr lang="en-US" dirty="0" err="1"/>
              <a:t>prestaties</a:t>
            </a:r>
            <a:r>
              <a:rPr lang="en-US" dirty="0"/>
              <a:t> van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acquisitiekanalen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campagnes</a:t>
            </a:r>
            <a:r>
              <a:rPr lang="en-US" dirty="0"/>
              <a:t> door de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 die via UTM-codes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verzameld</a:t>
            </a:r>
            <a:r>
              <a:rPr lang="en-US" dirty="0"/>
              <a:t>. </a:t>
            </a:r>
            <a:r>
              <a:rPr lang="en-US" dirty="0" err="1"/>
              <a:t>Zoek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</a:t>
            </a:r>
            <a:r>
              <a:rPr lang="en-US" dirty="0" err="1"/>
              <a:t>patronen</a:t>
            </a:r>
            <a:r>
              <a:rPr lang="en-US" dirty="0"/>
              <a:t>, trends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om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bepalen</a:t>
            </a:r>
            <a:r>
              <a:rPr lang="en-US" dirty="0"/>
              <a:t> </a:t>
            </a:r>
            <a:r>
              <a:rPr lang="en-US" dirty="0" err="1"/>
              <a:t>welke</a:t>
            </a:r>
            <a:r>
              <a:rPr lang="en-US" dirty="0"/>
              <a:t> </a:t>
            </a:r>
            <a:r>
              <a:rPr lang="en-US" dirty="0" err="1"/>
              <a:t>kanalen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campagnes</a:t>
            </a:r>
            <a:r>
              <a:rPr lang="en-US" dirty="0"/>
              <a:t> het </a:t>
            </a:r>
            <a:r>
              <a:rPr lang="en-US" dirty="0" err="1"/>
              <a:t>meeste</a:t>
            </a:r>
            <a:r>
              <a:rPr lang="en-US" dirty="0"/>
              <a:t> </a:t>
            </a:r>
            <a:r>
              <a:rPr lang="en-US" dirty="0" err="1"/>
              <a:t>verkeer</a:t>
            </a:r>
            <a:r>
              <a:rPr lang="en-US" dirty="0"/>
              <a:t>, </a:t>
            </a:r>
            <a:r>
              <a:rPr lang="en-US" dirty="0" err="1"/>
              <a:t>conversies</a:t>
            </a:r>
            <a:r>
              <a:rPr lang="en-US" dirty="0"/>
              <a:t> of </a:t>
            </a:r>
            <a:r>
              <a:rPr lang="en-US" dirty="0" err="1"/>
              <a:t>gewenste</a:t>
            </a:r>
            <a:r>
              <a:rPr lang="en-US" dirty="0"/>
              <a:t> </a:t>
            </a:r>
            <a:r>
              <a:rPr lang="en-US" dirty="0" err="1"/>
              <a:t>acties</a:t>
            </a:r>
            <a:r>
              <a:rPr lang="en-US" dirty="0"/>
              <a:t> </a:t>
            </a:r>
            <a:r>
              <a:rPr lang="en-US" dirty="0" err="1"/>
              <a:t>genereren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Aanpassen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: Neem op basis van de </a:t>
            </a:r>
            <a:r>
              <a:rPr lang="en-US" dirty="0" err="1"/>
              <a:t>evaluatie</a:t>
            </a:r>
            <a:r>
              <a:rPr lang="en-US" dirty="0"/>
              <a:t> van </a:t>
            </a:r>
            <a:r>
              <a:rPr lang="en-US" dirty="0" err="1"/>
              <a:t>acquisitiekanalen</a:t>
            </a:r>
            <a:r>
              <a:rPr lang="en-US" dirty="0"/>
              <a:t> met UTM-codes </a:t>
            </a:r>
            <a:r>
              <a:rPr lang="en-US" dirty="0" err="1"/>
              <a:t>weloverwogen</a:t>
            </a:r>
            <a:r>
              <a:rPr lang="en-US" dirty="0"/>
              <a:t> </a:t>
            </a:r>
            <a:r>
              <a:rPr lang="en-US" dirty="0" err="1"/>
              <a:t>beslissingen</a:t>
            </a:r>
            <a:r>
              <a:rPr lang="en-US" dirty="0"/>
              <a:t> over de </a:t>
            </a:r>
            <a:r>
              <a:rPr lang="en-US" dirty="0" err="1"/>
              <a:t>toewijzing</a:t>
            </a:r>
            <a:r>
              <a:rPr lang="en-US" dirty="0"/>
              <a:t> van </a:t>
            </a:r>
            <a:r>
              <a:rPr lang="en-US" dirty="0" err="1"/>
              <a:t>middelen</a:t>
            </a:r>
            <a:r>
              <a:rPr lang="en-US" dirty="0"/>
              <a:t>, </a:t>
            </a:r>
            <a:r>
              <a:rPr lang="en-US" dirty="0" err="1"/>
              <a:t>campagneoptimalisaties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budgetaanpassingen</a:t>
            </a:r>
            <a:r>
              <a:rPr lang="en-US" dirty="0"/>
              <a:t>. </a:t>
            </a:r>
            <a:r>
              <a:rPr lang="en-US" dirty="0" err="1"/>
              <a:t>Verdubbel</a:t>
            </a:r>
            <a:r>
              <a:rPr lang="en-US" dirty="0"/>
              <a:t> </a:t>
            </a:r>
            <a:r>
              <a:rPr lang="en-US" dirty="0" err="1"/>
              <a:t>kanalen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campagnes</a:t>
            </a:r>
            <a:r>
              <a:rPr lang="en-US" dirty="0"/>
              <a:t> die </a:t>
            </a:r>
            <a:r>
              <a:rPr lang="en-US" dirty="0" err="1"/>
              <a:t>goed</a:t>
            </a:r>
            <a:r>
              <a:rPr lang="en-US" dirty="0"/>
              <a:t> </a:t>
            </a:r>
            <a:r>
              <a:rPr lang="en-US" dirty="0" err="1"/>
              <a:t>presteren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overweeg</a:t>
            </a:r>
            <a:r>
              <a:rPr lang="en-US" dirty="0"/>
              <a:t> om </a:t>
            </a:r>
            <a:r>
              <a:rPr lang="en-US" dirty="0" err="1"/>
              <a:t>kanalen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campagnes</a:t>
            </a:r>
            <a:r>
              <a:rPr lang="en-US" dirty="0"/>
              <a:t> die </a:t>
            </a:r>
            <a:r>
              <a:rPr lang="en-US" dirty="0" err="1"/>
              <a:t>slecht</a:t>
            </a:r>
            <a:r>
              <a:rPr lang="en-US" dirty="0"/>
              <a:t> </a:t>
            </a:r>
            <a:r>
              <a:rPr lang="en-US" dirty="0" err="1"/>
              <a:t>presteren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verfijnen</a:t>
            </a:r>
            <a:r>
              <a:rPr lang="en-US" dirty="0"/>
              <a:t> of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pauzeren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br>
              <a:rPr lang="en-US" dirty="0"/>
            </a:br>
            <a:r>
              <a:rPr lang="en-US" dirty="0"/>
              <a:t>Door UTM-codes op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nemen</a:t>
            </a:r>
            <a:r>
              <a:rPr lang="en-US" dirty="0"/>
              <a:t> in </a:t>
            </a:r>
            <a:r>
              <a:rPr lang="en-US" dirty="0" err="1"/>
              <a:t>uw</a:t>
            </a:r>
            <a:r>
              <a:rPr lang="en-US" dirty="0"/>
              <a:t> </a:t>
            </a:r>
            <a:r>
              <a:rPr lang="en-US" dirty="0" err="1"/>
              <a:t>campagne</a:t>
            </a:r>
            <a:r>
              <a:rPr lang="en-US" dirty="0"/>
              <a:t>-URL's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resulterende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, </a:t>
            </a:r>
            <a:r>
              <a:rPr lang="en-US" dirty="0" err="1"/>
              <a:t>kunt</a:t>
            </a:r>
            <a:r>
              <a:rPr lang="en-US" dirty="0"/>
              <a:t> u de </a:t>
            </a:r>
            <a:r>
              <a:rPr lang="en-US" dirty="0" err="1"/>
              <a:t>effectiviteit</a:t>
            </a:r>
            <a:r>
              <a:rPr lang="en-US" dirty="0"/>
              <a:t> van elk </a:t>
            </a:r>
            <a:r>
              <a:rPr lang="en-US" dirty="0" err="1"/>
              <a:t>acquisitiekanaal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elke</a:t>
            </a:r>
            <a:r>
              <a:rPr lang="en-US" dirty="0"/>
              <a:t> </a:t>
            </a:r>
            <a:r>
              <a:rPr lang="en-US" dirty="0" err="1"/>
              <a:t>campagne</a:t>
            </a:r>
            <a:r>
              <a:rPr lang="en-US" dirty="0"/>
              <a:t> </a:t>
            </a:r>
            <a:r>
              <a:rPr lang="en-US" dirty="0" err="1"/>
              <a:t>nauwkeuriger</a:t>
            </a:r>
            <a:r>
              <a:rPr lang="en-US" dirty="0"/>
              <a:t> </a:t>
            </a:r>
            <a:r>
              <a:rPr lang="en-US" dirty="0" err="1"/>
              <a:t>beoordelen</a:t>
            </a:r>
            <a:r>
              <a:rPr lang="en-US" dirty="0"/>
              <a:t>. </a:t>
            </a:r>
            <a:r>
              <a:rPr lang="en-US" dirty="0" err="1"/>
              <a:t>Hierdoor</a:t>
            </a:r>
            <a:r>
              <a:rPr lang="en-US" dirty="0"/>
              <a:t> </a:t>
            </a:r>
            <a:r>
              <a:rPr lang="en-US" dirty="0" err="1"/>
              <a:t>kunt</a:t>
            </a:r>
            <a:r>
              <a:rPr lang="en-US" dirty="0"/>
              <a:t> u </a:t>
            </a:r>
            <a:r>
              <a:rPr lang="en-US" dirty="0" err="1"/>
              <a:t>datagestuurde</a:t>
            </a:r>
            <a:r>
              <a:rPr lang="en-US" dirty="0"/>
              <a:t> </a:t>
            </a:r>
            <a:r>
              <a:rPr lang="en-US" dirty="0" err="1"/>
              <a:t>beslissingen</a:t>
            </a:r>
            <a:r>
              <a:rPr lang="en-US" dirty="0"/>
              <a:t> </a:t>
            </a:r>
            <a:r>
              <a:rPr lang="en-US" dirty="0" err="1"/>
              <a:t>nemen</a:t>
            </a:r>
            <a:r>
              <a:rPr lang="en-US" dirty="0"/>
              <a:t>, </a:t>
            </a:r>
            <a:r>
              <a:rPr lang="en-US" dirty="0" err="1"/>
              <a:t>uw</a:t>
            </a:r>
            <a:r>
              <a:rPr lang="en-US" dirty="0"/>
              <a:t> </a:t>
            </a:r>
            <a:r>
              <a:rPr lang="en-US" dirty="0" err="1"/>
              <a:t>marketingstrategieën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middelen</a:t>
            </a:r>
            <a:r>
              <a:rPr lang="en-US" dirty="0"/>
              <a:t> </a:t>
            </a:r>
            <a:r>
              <a:rPr lang="en-US" dirty="0" err="1"/>
              <a:t>effectiever</a:t>
            </a:r>
            <a:r>
              <a:rPr lang="en-US" dirty="0"/>
              <a:t> </a:t>
            </a:r>
            <a:r>
              <a:rPr lang="en-US" dirty="0" err="1"/>
              <a:t>toewijzen</a:t>
            </a:r>
            <a:r>
              <a:rPr lang="en-US" dirty="0"/>
              <a:t> om </a:t>
            </a:r>
            <a:r>
              <a:rPr lang="en-US" dirty="0" err="1"/>
              <a:t>betere</a:t>
            </a:r>
            <a:r>
              <a:rPr lang="en-US" dirty="0"/>
              <a:t> </a:t>
            </a:r>
            <a:r>
              <a:rPr lang="en-US" dirty="0" err="1"/>
              <a:t>resultaten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behalen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Door </a:t>
            </a:r>
            <a:r>
              <a:rPr lang="en-US" dirty="0" err="1"/>
              <a:t>acquisitie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 met </a:t>
            </a:r>
            <a:r>
              <a:rPr lang="en-US" dirty="0" err="1"/>
              <a:t>campagnes</a:t>
            </a:r>
            <a:r>
              <a:rPr lang="en-US" dirty="0"/>
              <a:t> die UTM-codes </a:t>
            </a:r>
            <a:r>
              <a:rPr lang="en-US" dirty="0" err="1"/>
              <a:t>gebruiken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dieper</a:t>
            </a:r>
            <a:r>
              <a:rPr lang="en-US" dirty="0"/>
              <a:t> in de </a:t>
            </a:r>
            <a:r>
              <a:rPr lang="en-US" dirty="0" err="1"/>
              <a:t>prestaties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marketingcampagnes</a:t>
            </a:r>
            <a:r>
              <a:rPr lang="en-US" dirty="0"/>
              <a:t> </a:t>
            </a:r>
            <a:r>
              <a:rPr lang="en-US" dirty="0" err="1"/>
              <a:t>duiken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impact van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acquisitiekanalen</a:t>
            </a:r>
            <a:r>
              <a:rPr lang="en-US" dirty="0"/>
              <a:t> </a:t>
            </a:r>
            <a:r>
              <a:rPr lang="en-US" dirty="0" err="1"/>
              <a:t>begrijpen</a:t>
            </a:r>
            <a:r>
              <a:rPr lang="en-US" dirty="0"/>
              <a:t>. Zo </a:t>
            </a:r>
            <a:r>
              <a:rPr lang="en-US" dirty="0" err="1"/>
              <a:t>analyseer</a:t>
            </a:r>
            <a:r>
              <a:rPr lang="en-US" dirty="0"/>
              <a:t> je </a:t>
            </a:r>
            <a:r>
              <a:rPr lang="en-US" dirty="0" err="1"/>
              <a:t>acquisitie</a:t>
            </a:r>
            <a:r>
              <a:rPr lang="en-US" dirty="0"/>
              <a:t> met UTM-codes: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/>
              <a:t>UTM-parameters: Begin met het </a:t>
            </a:r>
            <a:r>
              <a:rPr lang="en-US" dirty="0" err="1"/>
              <a:t>begrijpen</a:t>
            </a:r>
            <a:r>
              <a:rPr lang="en-US" dirty="0"/>
              <a:t> van de </a:t>
            </a:r>
            <a:r>
              <a:rPr lang="en-US" dirty="0" err="1"/>
              <a:t>verschillende</a:t>
            </a:r>
            <a:r>
              <a:rPr lang="en-US" dirty="0"/>
              <a:t> UTM-parameters die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gebruikt</a:t>
            </a:r>
            <a:r>
              <a:rPr lang="en-US" dirty="0"/>
              <a:t> in je UTM-codes. De </a:t>
            </a:r>
            <a:r>
              <a:rPr lang="en-US" dirty="0" err="1"/>
              <a:t>algemene</a:t>
            </a:r>
            <a:r>
              <a:rPr lang="en-US" dirty="0"/>
              <a:t> parameters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onder</a:t>
            </a:r>
            <a:r>
              <a:rPr lang="en-US" dirty="0"/>
              <a:t> </a:t>
            </a:r>
            <a:r>
              <a:rPr lang="en-US" dirty="0" err="1"/>
              <a:t>andere</a:t>
            </a:r>
            <a:r>
              <a:rPr lang="en-US" dirty="0"/>
              <a:t>: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utm_source</a:t>
            </a:r>
            <a:r>
              <a:rPr lang="en-US" dirty="0"/>
              <a:t>: </a:t>
            </a:r>
            <a:r>
              <a:rPr lang="en-US" dirty="0" err="1"/>
              <a:t>Identificeert</a:t>
            </a:r>
            <a:r>
              <a:rPr lang="en-US" dirty="0"/>
              <a:t> de </a:t>
            </a:r>
            <a:r>
              <a:rPr lang="en-US" dirty="0" err="1"/>
              <a:t>bron</a:t>
            </a:r>
            <a:r>
              <a:rPr lang="en-US" dirty="0"/>
              <a:t> van het </a:t>
            </a:r>
            <a:r>
              <a:rPr lang="en-US" dirty="0" err="1"/>
              <a:t>verkeer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website, </a:t>
            </a:r>
            <a:r>
              <a:rPr lang="en-US" dirty="0" err="1"/>
              <a:t>zoekmachine</a:t>
            </a:r>
            <a:r>
              <a:rPr lang="en-US" dirty="0"/>
              <a:t> of social media platform.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utm_medium</a:t>
            </a:r>
            <a:r>
              <a:rPr lang="en-US" dirty="0"/>
              <a:t>: </a:t>
            </a:r>
            <a:r>
              <a:rPr lang="en-US" dirty="0" err="1"/>
              <a:t>Specificeert</a:t>
            </a:r>
            <a:r>
              <a:rPr lang="en-US" dirty="0"/>
              <a:t> het medium </a:t>
            </a:r>
            <a:r>
              <a:rPr lang="en-US" dirty="0" err="1"/>
              <a:t>waarmee</a:t>
            </a:r>
            <a:r>
              <a:rPr lang="en-US" dirty="0"/>
              <a:t> het </a:t>
            </a:r>
            <a:r>
              <a:rPr lang="en-US" dirty="0" err="1"/>
              <a:t>verkeer</a:t>
            </a:r>
            <a:r>
              <a:rPr lang="en-US" dirty="0"/>
              <a:t> is </a:t>
            </a:r>
            <a:r>
              <a:rPr lang="en-US" dirty="0" err="1"/>
              <a:t>gegenereerd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e-mail, </a:t>
            </a:r>
            <a:r>
              <a:rPr lang="en-US" dirty="0" err="1"/>
              <a:t>sociale</a:t>
            </a:r>
            <a:r>
              <a:rPr lang="en-US" dirty="0"/>
              <a:t> media, </a:t>
            </a:r>
            <a:r>
              <a:rPr lang="en-US" dirty="0" err="1"/>
              <a:t>displayadvertenties</a:t>
            </a:r>
            <a:r>
              <a:rPr lang="en-US" dirty="0"/>
              <a:t> of </a:t>
            </a:r>
            <a:r>
              <a:rPr lang="en-US" dirty="0" err="1"/>
              <a:t>betaald</a:t>
            </a:r>
            <a:r>
              <a:rPr lang="en-US" dirty="0"/>
              <a:t> </a:t>
            </a:r>
            <a:r>
              <a:rPr lang="en-US" dirty="0" err="1"/>
              <a:t>zoeken</a:t>
            </a:r>
            <a:r>
              <a:rPr lang="en-US" dirty="0"/>
              <a:t>.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utm_campagne</a:t>
            </a:r>
            <a:r>
              <a:rPr lang="en-US" dirty="0"/>
              <a:t>: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de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campagnenaam</a:t>
            </a:r>
            <a:r>
              <a:rPr lang="en-US" dirty="0"/>
              <a:t> of identifier om </a:t>
            </a:r>
            <a:r>
              <a:rPr lang="en-US" dirty="0" err="1"/>
              <a:t>onderscheid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maken</a:t>
            </a:r>
            <a:r>
              <a:rPr lang="en-US" dirty="0"/>
              <a:t> </a:t>
            </a:r>
            <a:r>
              <a:rPr lang="en-US" dirty="0" err="1"/>
              <a:t>tussen</a:t>
            </a:r>
            <a:r>
              <a:rPr lang="en-US" dirty="0"/>
              <a:t> </a:t>
            </a:r>
            <a:r>
              <a:rPr lang="en-US" dirty="0" err="1"/>
              <a:t>meerdere</a:t>
            </a:r>
            <a:r>
              <a:rPr lang="en-US" dirty="0"/>
              <a:t> </a:t>
            </a:r>
            <a:r>
              <a:rPr lang="en-US" dirty="0" err="1"/>
              <a:t>campagnes</a:t>
            </a:r>
            <a:r>
              <a:rPr lang="en-US" dirty="0"/>
              <a:t> </a:t>
            </a:r>
            <a:r>
              <a:rPr lang="en-US" dirty="0" err="1"/>
              <a:t>binnen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medium.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utm_content</a:t>
            </a:r>
            <a:r>
              <a:rPr lang="en-US" dirty="0"/>
              <a:t> (</a:t>
            </a:r>
            <a:r>
              <a:rPr lang="en-US" dirty="0" err="1"/>
              <a:t>optioneel</a:t>
            </a:r>
            <a:r>
              <a:rPr lang="en-US" dirty="0"/>
              <a:t>): </a:t>
            </a:r>
            <a:r>
              <a:rPr lang="en-US" dirty="0" err="1"/>
              <a:t>Wordt</a:t>
            </a:r>
            <a:r>
              <a:rPr lang="en-US" dirty="0"/>
              <a:t> </a:t>
            </a:r>
            <a:r>
              <a:rPr lang="en-US" dirty="0" err="1"/>
              <a:t>gebruikt</a:t>
            </a:r>
            <a:r>
              <a:rPr lang="en-US" dirty="0"/>
              <a:t> om </a:t>
            </a:r>
            <a:r>
              <a:rPr lang="en-US" dirty="0" err="1"/>
              <a:t>onderscheid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maken</a:t>
            </a:r>
            <a:r>
              <a:rPr lang="en-US" dirty="0"/>
              <a:t> </a:t>
            </a:r>
            <a:r>
              <a:rPr lang="en-US" dirty="0" err="1"/>
              <a:t>tussen</a:t>
            </a:r>
            <a:r>
              <a:rPr lang="en-US" dirty="0"/>
              <a:t>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versies</a:t>
            </a:r>
            <a:r>
              <a:rPr lang="en-US" dirty="0"/>
              <a:t> of </a:t>
            </a:r>
            <a:r>
              <a:rPr lang="en-US" dirty="0" err="1"/>
              <a:t>elementen</a:t>
            </a:r>
            <a:r>
              <a:rPr lang="en-US" dirty="0"/>
              <a:t> </a:t>
            </a:r>
            <a:r>
              <a:rPr lang="en-US" dirty="0" err="1"/>
              <a:t>binnen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campagne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advertentievarianten</a:t>
            </a:r>
            <a:r>
              <a:rPr lang="en-US" dirty="0"/>
              <a:t> of CTA's.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utm_term</a:t>
            </a:r>
            <a:r>
              <a:rPr lang="en-US" dirty="0"/>
              <a:t> (</a:t>
            </a:r>
            <a:r>
              <a:rPr lang="en-US" dirty="0" err="1"/>
              <a:t>optioneel</a:t>
            </a:r>
            <a:r>
              <a:rPr lang="en-US" dirty="0"/>
              <a:t>): </a:t>
            </a:r>
            <a:r>
              <a:rPr lang="en-US" dirty="0" err="1"/>
              <a:t>Wordt</a:t>
            </a:r>
            <a:r>
              <a:rPr lang="en-US" dirty="0"/>
              <a:t> </a:t>
            </a:r>
            <a:r>
              <a:rPr lang="en-US" dirty="0" err="1"/>
              <a:t>meestal</a:t>
            </a:r>
            <a:r>
              <a:rPr lang="en-US" dirty="0"/>
              <a:t> </a:t>
            </a:r>
            <a:r>
              <a:rPr lang="en-US" dirty="0" err="1"/>
              <a:t>gebruikt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betaalde</a:t>
            </a:r>
            <a:r>
              <a:rPr lang="en-US" dirty="0"/>
              <a:t> </a:t>
            </a:r>
            <a:r>
              <a:rPr lang="en-US" dirty="0" err="1"/>
              <a:t>zoekcampagnes</a:t>
            </a:r>
            <a:r>
              <a:rPr lang="en-US" dirty="0"/>
              <a:t> om de </a:t>
            </a:r>
            <a:r>
              <a:rPr lang="en-US" dirty="0" err="1"/>
              <a:t>zoekwoorden</a:t>
            </a:r>
            <a:r>
              <a:rPr lang="en-US" dirty="0"/>
              <a:t> of termen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specificeren</a:t>
            </a:r>
            <a:r>
              <a:rPr lang="en-US" dirty="0"/>
              <a:t> die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gekoppeld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de </a:t>
            </a:r>
            <a:r>
              <a:rPr lang="en-US" dirty="0" err="1"/>
              <a:t>advertentie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/>
              <a:t>UTM </a:t>
            </a:r>
            <a:r>
              <a:rPr lang="en-US" dirty="0" err="1"/>
              <a:t>getagde</a:t>
            </a:r>
            <a:r>
              <a:rPr lang="en-US" dirty="0"/>
              <a:t> URL's </a:t>
            </a:r>
            <a:r>
              <a:rPr lang="en-US" dirty="0" err="1"/>
              <a:t>bijhouden</a:t>
            </a:r>
            <a:r>
              <a:rPr lang="en-US" dirty="0"/>
              <a:t>: Zorg </a:t>
            </a:r>
            <a:r>
              <a:rPr lang="en-US" dirty="0" err="1"/>
              <a:t>ervoor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alle URL's in </a:t>
            </a:r>
            <a:r>
              <a:rPr lang="en-US" dirty="0" err="1"/>
              <a:t>uw</a:t>
            </a:r>
            <a:r>
              <a:rPr lang="en-US" dirty="0"/>
              <a:t> </a:t>
            </a:r>
            <a:r>
              <a:rPr lang="en-US" dirty="0" err="1"/>
              <a:t>marketingcampagnes</a:t>
            </a:r>
            <a:r>
              <a:rPr lang="en-US" dirty="0"/>
              <a:t> op de </a:t>
            </a:r>
            <a:r>
              <a:rPr lang="en-US" dirty="0" err="1"/>
              <a:t>juiste</a:t>
            </a:r>
            <a:r>
              <a:rPr lang="en-US" dirty="0"/>
              <a:t> </a:t>
            </a:r>
            <a:r>
              <a:rPr lang="en-US" dirty="0" err="1"/>
              <a:t>manier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getagd</a:t>
            </a:r>
            <a:r>
              <a:rPr lang="en-US" dirty="0"/>
              <a:t> met de UTM-codes.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geldt</a:t>
            </a:r>
            <a:r>
              <a:rPr lang="en-US" dirty="0"/>
              <a:t>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landingspagina's</a:t>
            </a:r>
            <a:r>
              <a:rPr lang="en-US" dirty="0"/>
              <a:t> van </a:t>
            </a:r>
            <a:r>
              <a:rPr lang="en-US" dirty="0" err="1"/>
              <a:t>campagnes</a:t>
            </a:r>
            <a:r>
              <a:rPr lang="en-US" dirty="0"/>
              <a:t>, e-</a:t>
            </a:r>
            <a:r>
              <a:rPr lang="en-US" dirty="0" err="1"/>
              <a:t>mailkoppelingen</a:t>
            </a:r>
            <a:r>
              <a:rPr lang="en-US" dirty="0"/>
              <a:t>, </a:t>
            </a:r>
            <a:r>
              <a:rPr lang="en-US" dirty="0" err="1"/>
              <a:t>berichten</a:t>
            </a:r>
            <a:r>
              <a:rPr lang="en-US" dirty="0"/>
              <a:t> in </a:t>
            </a:r>
            <a:r>
              <a:rPr lang="en-US" dirty="0" err="1"/>
              <a:t>sociale</a:t>
            </a:r>
            <a:r>
              <a:rPr lang="en-US" dirty="0"/>
              <a:t> media, </a:t>
            </a:r>
            <a:r>
              <a:rPr lang="en-US" dirty="0" err="1"/>
              <a:t>banneradvertenties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andere</a:t>
            </a:r>
            <a:r>
              <a:rPr lang="en-US" dirty="0"/>
              <a:t> </a:t>
            </a:r>
            <a:r>
              <a:rPr lang="en-US" dirty="0" err="1"/>
              <a:t>contactpunten</a:t>
            </a:r>
            <a:r>
              <a:rPr lang="en-US" dirty="0"/>
              <a:t> </a:t>
            </a:r>
            <a:r>
              <a:rPr lang="en-US" dirty="0" err="1"/>
              <a:t>waar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doorklikken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</a:t>
            </a:r>
            <a:r>
              <a:rPr lang="en-US" dirty="0" err="1"/>
              <a:t>uw</a:t>
            </a:r>
            <a:r>
              <a:rPr lang="en-US" dirty="0"/>
              <a:t> website of app.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Bewaak</a:t>
            </a:r>
            <a:r>
              <a:rPr lang="en-US" dirty="0"/>
              <a:t> UTM-</a:t>
            </a:r>
            <a:r>
              <a:rPr lang="en-US" dirty="0" err="1"/>
              <a:t>gemarkeerd</a:t>
            </a:r>
            <a:r>
              <a:rPr lang="en-US" dirty="0"/>
              <a:t> </a:t>
            </a:r>
            <a:r>
              <a:rPr lang="en-US" dirty="0" err="1"/>
              <a:t>verkeer</a:t>
            </a:r>
            <a:r>
              <a:rPr lang="en-US" dirty="0"/>
              <a:t>: </a:t>
            </a:r>
            <a:r>
              <a:rPr lang="en-US" dirty="0" err="1"/>
              <a:t>Gebruik</a:t>
            </a:r>
            <a:r>
              <a:rPr lang="en-US" dirty="0"/>
              <a:t> je </a:t>
            </a:r>
            <a:r>
              <a:rPr lang="en-US" dirty="0" err="1"/>
              <a:t>analyseplatform</a:t>
            </a:r>
            <a:r>
              <a:rPr lang="en-US" dirty="0"/>
              <a:t> (</a:t>
            </a:r>
            <a:r>
              <a:rPr lang="en-US" dirty="0" err="1"/>
              <a:t>bijv</a:t>
            </a:r>
            <a:r>
              <a:rPr lang="en-US" dirty="0"/>
              <a:t>. Google Analytics) om het </a:t>
            </a:r>
            <a:r>
              <a:rPr lang="en-US" dirty="0" err="1"/>
              <a:t>verkeer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afkomstig</a:t>
            </a:r>
            <a:r>
              <a:rPr lang="en-US" dirty="0"/>
              <a:t> is van de URL's met UTM-tags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controleren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volgen</a:t>
            </a:r>
            <a:r>
              <a:rPr lang="en-US" dirty="0"/>
              <a:t>. </a:t>
            </a:r>
            <a:r>
              <a:rPr lang="en-US" dirty="0" err="1"/>
              <a:t>Zoek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de </a:t>
            </a:r>
            <a:r>
              <a:rPr lang="en-US" dirty="0" err="1"/>
              <a:t>specifieke</a:t>
            </a:r>
            <a:r>
              <a:rPr lang="en-US" dirty="0"/>
              <a:t> UTM-parameters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waarden</a:t>
            </a:r>
            <a:r>
              <a:rPr lang="en-US" dirty="0"/>
              <a:t> om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identificeren</a:t>
            </a:r>
            <a:r>
              <a:rPr lang="en-US" dirty="0"/>
              <a:t> </a:t>
            </a:r>
            <a:r>
              <a:rPr lang="en-US" dirty="0" err="1"/>
              <a:t>welke</a:t>
            </a:r>
            <a:r>
              <a:rPr lang="en-US" dirty="0"/>
              <a:t> </a:t>
            </a:r>
            <a:r>
              <a:rPr lang="en-US" dirty="0" err="1"/>
              <a:t>acquisitiekanalen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campagnes</a:t>
            </a:r>
            <a:r>
              <a:rPr lang="en-US" dirty="0"/>
              <a:t> het </a:t>
            </a:r>
            <a:r>
              <a:rPr lang="en-US" dirty="0" err="1"/>
              <a:t>meeste</a:t>
            </a:r>
            <a:r>
              <a:rPr lang="en-US" dirty="0"/>
              <a:t> </a:t>
            </a:r>
            <a:r>
              <a:rPr lang="en-US" dirty="0" err="1"/>
              <a:t>verkeer</a:t>
            </a:r>
            <a:r>
              <a:rPr lang="en-US" dirty="0"/>
              <a:t> </a:t>
            </a:r>
            <a:r>
              <a:rPr lang="en-US" dirty="0" err="1"/>
              <a:t>genereren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Prestatiecijfers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: Als je </a:t>
            </a:r>
            <a:r>
              <a:rPr lang="en-US" dirty="0" err="1"/>
              <a:t>eenmaal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hebt</a:t>
            </a:r>
            <a:r>
              <a:rPr lang="en-US" dirty="0"/>
              <a:t> </a:t>
            </a:r>
            <a:r>
              <a:rPr lang="en-US" dirty="0" err="1"/>
              <a:t>verzameld</a:t>
            </a:r>
            <a:r>
              <a:rPr lang="en-US" dirty="0"/>
              <a:t> over het UTM-</a:t>
            </a:r>
            <a:r>
              <a:rPr lang="en-US" dirty="0" err="1"/>
              <a:t>gemarkeerde</a:t>
            </a:r>
            <a:r>
              <a:rPr lang="en-US" dirty="0"/>
              <a:t> </a:t>
            </a:r>
            <a:r>
              <a:rPr lang="en-US" dirty="0" err="1"/>
              <a:t>verkeer</a:t>
            </a:r>
            <a:r>
              <a:rPr lang="en-US" dirty="0"/>
              <a:t>, </a:t>
            </a:r>
            <a:r>
              <a:rPr lang="en-US" dirty="0" err="1"/>
              <a:t>analyseer</a:t>
            </a:r>
            <a:r>
              <a:rPr lang="en-US" dirty="0"/>
              <a:t> dan de </a:t>
            </a:r>
            <a:r>
              <a:rPr lang="en-US" dirty="0" err="1"/>
              <a:t>prestatiecijfers</a:t>
            </a:r>
            <a:r>
              <a:rPr lang="en-US" dirty="0"/>
              <a:t> om de </a:t>
            </a:r>
            <a:r>
              <a:rPr lang="en-US" dirty="0" err="1"/>
              <a:t>effectiviteit</a:t>
            </a:r>
            <a:r>
              <a:rPr lang="en-US" dirty="0"/>
              <a:t> van elk </a:t>
            </a:r>
            <a:r>
              <a:rPr lang="en-US" dirty="0" err="1"/>
              <a:t>acquisitiekanaal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elke</a:t>
            </a:r>
            <a:r>
              <a:rPr lang="en-US" dirty="0"/>
              <a:t> </a:t>
            </a:r>
            <a:r>
              <a:rPr lang="en-US" dirty="0" err="1"/>
              <a:t>campagne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beoordelen</a:t>
            </a:r>
            <a:r>
              <a:rPr lang="en-US" dirty="0"/>
              <a:t>. </a:t>
            </a:r>
            <a:r>
              <a:rPr lang="en-US" dirty="0" err="1"/>
              <a:t>Enkele</a:t>
            </a:r>
            <a:r>
              <a:rPr lang="en-US" dirty="0"/>
              <a:t> </a:t>
            </a:r>
            <a:r>
              <a:rPr lang="en-US" dirty="0" err="1"/>
              <a:t>belangrijke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om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overwegen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: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Sessies</a:t>
            </a:r>
            <a:r>
              <a:rPr lang="en-US" dirty="0"/>
              <a:t>: Het </a:t>
            </a:r>
            <a:r>
              <a:rPr lang="en-US" dirty="0" err="1"/>
              <a:t>aantal</a:t>
            </a:r>
            <a:r>
              <a:rPr lang="en-US" dirty="0"/>
              <a:t> </a:t>
            </a:r>
            <a:r>
              <a:rPr lang="en-US" dirty="0" err="1"/>
              <a:t>bezoeken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je website of app </a:t>
            </a:r>
            <a:r>
              <a:rPr lang="en-US" dirty="0" err="1"/>
              <a:t>vanuit</a:t>
            </a:r>
            <a:r>
              <a:rPr lang="en-US" dirty="0"/>
              <a:t> elk </a:t>
            </a:r>
            <a:r>
              <a:rPr lang="en-US" dirty="0" err="1"/>
              <a:t>acquisitiekanaal</a:t>
            </a:r>
            <a:r>
              <a:rPr lang="en-US" dirty="0"/>
              <a:t> of </a:t>
            </a:r>
            <a:r>
              <a:rPr lang="en-US" dirty="0" err="1"/>
              <a:t>campagne</a:t>
            </a:r>
            <a:r>
              <a:rPr lang="en-US" dirty="0"/>
              <a:t>.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Conversies</a:t>
            </a:r>
            <a:r>
              <a:rPr lang="en-US" dirty="0"/>
              <a:t>: Het </a:t>
            </a:r>
            <a:r>
              <a:rPr lang="en-US" dirty="0" err="1"/>
              <a:t>aantal</a:t>
            </a:r>
            <a:r>
              <a:rPr lang="en-US" dirty="0"/>
              <a:t> </a:t>
            </a:r>
            <a:r>
              <a:rPr lang="en-US" dirty="0" err="1"/>
              <a:t>voltooide</a:t>
            </a:r>
            <a:r>
              <a:rPr lang="en-US" dirty="0"/>
              <a:t> </a:t>
            </a:r>
            <a:r>
              <a:rPr lang="en-US" dirty="0" err="1"/>
              <a:t>gewenste</a:t>
            </a:r>
            <a:r>
              <a:rPr lang="en-US" dirty="0"/>
              <a:t> </a:t>
            </a:r>
            <a:r>
              <a:rPr lang="en-US" dirty="0" err="1"/>
              <a:t>acties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aankopen</a:t>
            </a:r>
            <a:r>
              <a:rPr lang="en-US" dirty="0"/>
              <a:t>, </a:t>
            </a:r>
            <a:r>
              <a:rPr lang="en-US" dirty="0" err="1"/>
              <a:t>formulierinzendingen</a:t>
            </a:r>
            <a:r>
              <a:rPr lang="en-US" dirty="0"/>
              <a:t> of downloads.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Conversiepercentage</a:t>
            </a:r>
            <a:r>
              <a:rPr lang="en-US" dirty="0"/>
              <a:t>: Het percentage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gewenste</a:t>
            </a:r>
            <a:r>
              <a:rPr lang="en-US" dirty="0"/>
              <a:t> </a:t>
            </a:r>
            <a:r>
              <a:rPr lang="en-US" dirty="0" err="1"/>
              <a:t>acties</a:t>
            </a:r>
            <a:r>
              <a:rPr lang="en-US" dirty="0"/>
              <a:t> </a:t>
            </a:r>
            <a:r>
              <a:rPr lang="en-US" dirty="0" err="1"/>
              <a:t>heeft</a:t>
            </a:r>
            <a:r>
              <a:rPr lang="en-US" dirty="0"/>
              <a:t> </a:t>
            </a:r>
            <a:r>
              <a:rPr lang="en-US" dirty="0" err="1"/>
              <a:t>voltooid</a:t>
            </a:r>
            <a:r>
              <a:rPr lang="en-US" dirty="0"/>
              <a:t> op het </a:t>
            </a:r>
            <a:r>
              <a:rPr lang="en-US" dirty="0" err="1"/>
              <a:t>totale</a:t>
            </a:r>
            <a:r>
              <a:rPr lang="en-US" dirty="0"/>
              <a:t> </a:t>
            </a:r>
            <a:r>
              <a:rPr lang="en-US" dirty="0" err="1"/>
              <a:t>aantal</a:t>
            </a:r>
            <a:r>
              <a:rPr lang="en-US" dirty="0"/>
              <a:t> </a:t>
            </a:r>
            <a:r>
              <a:rPr lang="en-US" dirty="0" err="1"/>
              <a:t>sessies</a:t>
            </a:r>
            <a:r>
              <a:rPr lang="en-US" dirty="0"/>
              <a:t>.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Bouncepercentage</a:t>
            </a:r>
            <a:r>
              <a:rPr lang="en-US" dirty="0"/>
              <a:t>: Het percentage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je website of app </a:t>
            </a:r>
            <a:r>
              <a:rPr lang="en-US" dirty="0" err="1"/>
              <a:t>heeft</a:t>
            </a:r>
            <a:r>
              <a:rPr lang="en-US" dirty="0"/>
              <a:t> </a:t>
            </a:r>
            <a:r>
              <a:rPr lang="en-US" dirty="0" err="1"/>
              <a:t>verlaten</a:t>
            </a:r>
            <a:r>
              <a:rPr lang="en-US" dirty="0"/>
              <a:t> </a:t>
            </a:r>
            <a:r>
              <a:rPr lang="en-US" dirty="0" err="1"/>
              <a:t>zonder</a:t>
            </a:r>
            <a:r>
              <a:rPr lang="en-US" dirty="0"/>
              <a:t> </a:t>
            </a:r>
            <a:r>
              <a:rPr lang="en-US" dirty="0" err="1"/>
              <a:t>verdere</a:t>
            </a:r>
            <a:r>
              <a:rPr lang="en-US" dirty="0"/>
              <a:t> </a:t>
            </a:r>
            <a:r>
              <a:rPr lang="en-US" dirty="0" err="1"/>
              <a:t>interactie</a:t>
            </a:r>
            <a:r>
              <a:rPr lang="en-US" dirty="0"/>
              <a:t>.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Gemiddelde</a:t>
            </a:r>
            <a:r>
              <a:rPr lang="en-US" dirty="0"/>
              <a:t> </a:t>
            </a:r>
            <a:r>
              <a:rPr lang="en-US" dirty="0" err="1"/>
              <a:t>sessieduur</a:t>
            </a:r>
            <a:r>
              <a:rPr lang="en-US" dirty="0"/>
              <a:t>: De </a:t>
            </a:r>
            <a:r>
              <a:rPr lang="en-US" dirty="0" err="1"/>
              <a:t>gemiddelde</a:t>
            </a:r>
            <a:r>
              <a:rPr lang="en-US" dirty="0"/>
              <a:t> </a:t>
            </a:r>
            <a:r>
              <a:rPr lang="en-US" dirty="0" err="1"/>
              <a:t>tijd</a:t>
            </a:r>
            <a:r>
              <a:rPr lang="en-US" dirty="0"/>
              <a:t> die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doorbrengen</a:t>
            </a:r>
            <a:r>
              <a:rPr lang="en-US" dirty="0"/>
              <a:t> op je website of app.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Doelen</a:t>
            </a:r>
            <a:r>
              <a:rPr lang="en-US" dirty="0"/>
              <a:t> </a:t>
            </a:r>
            <a:r>
              <a:rPr lang="en-US" dirty="0" err="1"/>
              <a:t>voltooid</a:t>
            </a:r>
            <a:r>
              <a:rPr lang="en-US" dirty="0"/>
              <a:t>: Het </a:t>
            </a:r>
            <a:r>
              <a:rPr lang="en-US" dirty="0" err="1"/>
              <a:t>aantal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doelen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is </a:t>
            </a:r>
            <a:r>
              <a:rPr lang="en-US" dirty="0" err="1"/>
              <a:t>bereikt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inschrijvingen</a:t>
            </a:r>
            <a:r>
              <a:rPr lang="en-US" dirty="0"/>
              <a:t> op </a:t>
            </a:r>
            <a:r>
              <a:rPr lang="en-US" dirty="0" err="1"/>
              <a:t>nieuwsbrieven</a:t>
            </a:r>
            <a:r>
              <a:rPr lang="en-US" dirty="0"/>
              <a:t> of </a:t>
            </a:r>
            <a:r>
              <a:rPr lang="en-US" dirty="0" err="1"/>
              <a:t>accountregistraties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Vergelijken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: </a:t>
            </a:r>
            <a:r>
              <a:rPr lang="en-US" dirty="0" err="1"/>
              <a:t>Vergelijk</a:t>
            </a:r>
            <a:r>
              <a:rPr lang="en-US" dirty="0"/>
              <a:t> de </a:t>
            </a:r>
            <a:r>
              <a:rPr lang="en-US" dirty="0" err="1"/>
              <a:t>prestaties</a:t>
            </a:r>
            <a:r>
              <a:rPr lang="en-US" dirty="0"/>
              <a:t> van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acquisitiekanalen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campagnes</a:t>
            </a:r>
            <a:r>
              <a:rPr lang="en-US" dirty="0"/>
              <a:t> door de </a:t>
            </a:r>
            <a:r>
              <a:rPr lang="en-US" dirty="0" err="1"/>
              <a:t>verzamelde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. </a:t>
            </a:r>
            <a:r>
              <a:rPr lang="en-US" dirty="0" err="1"/>
              <a:t>Identificeer</a:t>
            </a:r>
            <a:r>
              <a:rPr lang="en-US" dirty="0"/>
              <a:t> </a:t>
            </a:r>
            <a:r>
              <a:rPr lang="en-US" dirty="0" err="1"/>
              <a:t>welke</a:t>
            </a:r>
            <a:r>
              <a:rPr lang="en-US" dirty="0"/>
              <a:t> </a:t>
            </a:r>
            <a:r>
              <a:rPr lang="en-US" dirty="0" err="1"/>
              <a:t>kanalen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campagnes</a:t>
            </a:r>
            <a:r>
              <a:rPr lang="en-US" dirty="0"/>
              <a:t> de </a:t>
            </a:r>
            <a:r>
              <a:rPr lang="en-US" dirty="0" err="1"/>
              <a:t>hoogste</a:t>
            </a:r>
            <a:r>
              <a:rPr lang="en-US" dirty="0"/>
              <a:t> </a:t>
            </a:r>
            <a:r>
              <a:rPr lang="en-US" dirty="0" err="1"/>
              <a:t>conversiepercentages</a:t>
            </a:r>
            <a:r>
              <a:rPr lang="en-US" dirty="0"/>
              <a:t> </a:t>
            </a:r>
            <a:r>
              <a:rPr lang="en-US" dirty="0" err="1"/>
              <a:t>genereren</a:t>
            </a:r>
            <a:r>
              <a:rPr lang="en-US" dirty="0"/>
              <a:t>, het </a:t>
            </a:r>
            <a:r>
              <a:rPr lang="en-US" dirty="0" err="1"/>
              <a:t>meest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verkeer</a:t>
            </a:r>
            <a:r>
              <a:rPr lang="en-US" dirty="0"/>
              <a:t> </a:t>
            </a:r>
            <a:r>
              <a:rPr lang="en-US" dirty="0" err="1"/>
              <a:t>genereren</a:t>
            </a:r>
            <a:r>
              <a:rPr lang="en-US" dirty="0"/>
              <a:t> of de </a:t>
            </a:r>
            <a:r>
              <a:rPr lang="en-US" dirty="0" err="1"/>
              <a:t>gewenste</a:t>
            </a:r>
            <a:r>
              <a:rPr lang="en-US" dirty="0"/>
              <a:t> </a:t>
            </a:r>
            <a:r>
              <a:rPr lang="en-US" dirty="0" err="1"/>
              <a:t>doelen</a:t>
            </a:r>
            <a:r>
              <a:rPr lang="en-US" dirty="0"/>
              <a:t> </a:t>
            </a:r>
            <a:r>
              <a:rPr lang="en-US" dirty="0" err="1"/>
              <a:t>bereiken</a:t>
            </a:r>
            <a:r>
              <a:rPr lang="en-US" dirty="0"/>
              <a:t>. Pas </a:t>
            </a:r>
            <a:r>
              <a:rPr lang="en-US" dirty="0" err="1"/>
              <a:t>uw</a:t>
            </a:r>
            <a:r>
              <a:rPr lang="en-US" dirty="0"/>
              <a:t> </a:t>
            </a:r>
            <a:r>
              <a:rPr lang="en-US" dirty="0" err="1"/>
              <a:t>marketingstrategieën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, </a:t>
            </a:r>
            <a:r>
              <a:rPr lang="en-US" dirty="0" err="1"/>
              <a:t>wijs</a:t>
            </a:r>
            <a:r>
              <a:rPr lang="en-US" dirty="0"/>
              <a:t> </a:t>
            </a:r>
            <a:r>
              <a:rPr lang="en-US" dirty="0" err="1"/>
              <a:t>middelen</a:t>
            </a:r>
            <a:r>
              <a:rPr lang="en-US" dirty="0"/>
              <a:t> toe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optimaliseer</a:t>
            </a:r>
            <a:r>
              <a:rPr lang="en-US" dirty="0"/>
              <a:t> </a:t>
            </a:r>
            <a:r>
              <a:rPr lang="en-US" dirty="0" err="1"/>
              <a:t>campagnes</a:t>
            </a:r>
            <a:r>
              <a:rPr lang="en-US" dirty="0"/>
              <a:t> op basis van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100"/>
              <a:buNone/>
            </a:pPr>
            <a:r>
              <a:rPr lang="en-US" dirty="0"/>
              <a:t>Door </a:t>
            </a:r>
            <a:r>
              <a:rPr lang="en-US" dirty="0" err="1"/>
              <a:t>acquisitie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 met </a:t>
            </a:r>
            <a:r>
              <a:rPr lang="en-US" dirty="0" err="1"/>
              <a:t>campagnes</a:t>
            </a:r>
            <a:r>
              <a:rPr lang="en-US" dirty="0"/>
              <a:t> die UTM-codes </a:t>
            </a:r>
            <a:r>
              <a:rPr lang="en-US" dirty="0" err="1"/>
              <a:t>gebruiken</a:t>
            </a:r>
            <a:r>
              <a:rPr lang="en-US" dirty="0"/>
              <a:t>, </a:t>
            </a:r>
            <a:r>
              <a:rPr lang="en-US" dirty="0" err="1"/>
              <a:t>kun</a:t>
            </a:r>
            <a:r>
              <a:rPr lang="en-US" dirty="0"/>
              <a:t> je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beter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effectiviteit</a:t>
            </a:r>
            <a:r>
              <a:rPr lang="en-US" dirty="0"/>
              <a:t> van je </a:t>
            </a:r>
            <a:r>
              <a:rPr lang="en-US" dirty="0" err="1"/>
              <a:t>marketinginspanningen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analyse</a:t>
            </a:r>
            <a:r>
              <a:rPr lang="en-US" dirty="0"/>
              <a:t> </a:t>
            </a:r>
            <a:r>
              <a:rPr lang="en-US" dirty="0" err="1"/>
              <a:t>helpt</a:t>
            </a:r>
            <a:r>
              <a:rPr lang="en-US" dirty="0"/>
              <a:t> je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identificeren</a:t>
            </a:r>
            <a:r>
              <a:rPr lang="en-US" dirty="0"/>
              <a:t> van de best </a:t>
            </a:r>
            <a:r>
              <a:rPr lang="en-US" dirty="0" err="1"/>
              <a:t>presterende</a:t>
            </a:r>
            <a:r>
              <a:rPr lang="en-US" dirty="0"/>
              <a:t> </a:t>
            </a:r>
            <a:r>
              <a:rPr lang="en-US" dirty="0" err="1"/>
              <a:t>acquisitiekanalen</a:t>
            </a:r>
            <a:r>
              <a:rPr lang="en-US" dirty="0"/>
              <a:t>, het </a:t>
            </a:r>
            <a:r>
              <a:rPr lang="en-US" dirty="0" err="1"/>
              <a:t>optimaliseren</a:t>
            </a:r>
            <a:r>
              <a:rPr lang="en-US" dirty="0"/>
              <a:t> van </a:t>
            </a:r>
            <a:r>
              <a:rPr lang="en-US" dirty="0" err="1"/>
              <a:t>campagnes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het </a:t>
            </a:r>
            <a:r>
              <a:rPr lang="en-US" dirty="0" err="1"/>
              <a:t>effectiever</a:t>
            </a:r>
            <a:r>
              <a:rPr lang="en-US" dirty="0"/>
              <a:t> </a:t>
            </a:r>
            <a:r>
              <a:rPr lang="en-US" dirty="0" err="1"/>
              <a:t>toewijzen</a:t>
            </a:r>
            <a:r>
              <a:rPr lang="en-US" dirty="0"/>
              <a:t> van </a:t>
            </a:r>
            <a:r>
              <a:rPr lang="en-US" dirty="0" err="1"/>
              <a:t>middelen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betere</a:t>
            </a:r>
            <a:r>
              <a:rPr lang="en-US" dirty="0"/>
              <a:t> </a:t>
            </a:r>
            <a:r>
              <a:rPr lang="en-US" dirty="0" err="1"/>
              <a:t>resultaten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ROI.</a:t>
            </a: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0" name="Google Shape;380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publieksdemografie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het </a:t>
            </a:r>
            <a:r>
              <a:rPr lang="en-US" dirty="0" err="1"/>
              <a:t>proces</a:t>
            </a:r>
            <a:r>
              <a:rPr lang="en-US" dirty="0"/>
              <a:t> van het </a:t>
            </a:r>
            <a:r>
              <a:rPr lang="en-US" dirty="0" err="1"/>
              <a:t>groeperen</a:t>
            </a:r>
            <a:r>
              <a:rPr lang="en-US" dirty="0"/>
              <a:t> van </a:t>
            </a:r>
            <a:r>
              <a:rPr lang="en-US" dirty="0" err="1"/>
              <a:t>websitebezoekers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persoonlijke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leeftijd</a:t>
            </a:r>
            <a:r>
              <a:rPr lang="en-US" dirty="0"/>
              <a:t>, </a:t>
            </a:r>
            <a:r>
              <a:rPr lang="en-US" dirty="0" err="1"/>
              <a:t>geslacht</a:t>
            </a:r>
            <a:r>
              <a:rPr lang="en-US" dirty="0"/>
              <a:t>,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opleiding</a:t>
            </a:r>
            <a:r>
              <a:rPr lang="en-US" dirty="0"/>
              <a:t>, </a:t>
            </a:r>
            <a:r>
              <a:rPr lang="en-US" dirty="0" err="1"/>
              <a:t>locatie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. </a:t>
            </a:r>
            <a:r>
              <a:rPr lang="en-US" dirty="0" err="1"/>
              <a:t>Dit</a:t>
            </a:r>
            <a:r>
              <a:rPr lang="en-US" dirty="0"/>
              <a:t> type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stelt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in </a:t>
            </a:r>
            <a:r>
              <a:rPr lang="en-US" dirty="0" err="1"/>
              <a:t>staat</a:t>
            </a:r>
            <a:r>
              <a:rPr lang="en-US" dirty="0"/>
              <a:t> om de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samenstelling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 </a:t>
            </a:r>
            <a:r>
              <a:rPr lang="en-US" dirty="0" err="1"/>
              <a:t>beter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begrijpen</a:t>
            </a:r>
            <a:r>
              <a:rPr lang="en-US" dirty="0"/>
              <a:t>, wat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leveren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Vanuit</a:t>
            </a:r>
            <a:r>
              <a:rPr lang="en-US" dirty="0"/>
              <a:t> het </a:t>
            </a:r>
            <a:r>
              <a:rPr lang="en-US" dirty="0" err="1"/>
              <a:t>perspectief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expert is </a:t>
            </a:r>
            <a:r>
              <a:rPr lang="en-US" dirty="0" err="1"/>
              <a:t>publieksdemografie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van de </a:t>
            </a:r>
            <a:r>
              <a:rPr lang="en-US" dirty="0" err="1"/>
              <a:t>meest</a:t>
            </a:r>
            <a:r>
              <a:rPr lang="en-US" dirty="0"/>
              <a:t> </a:t>
            </a:r>
            <a:r>
              <a:rPr lang="en-US" dirty="0" err="1"/>
              <a:t>fundamentele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van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webanalyse</a:t>
            </a:r>
            <a:r>
              <a:rPr lang="en-US" dirty="0"/>
              <a:t>. Door de </a:t>
            </a:r>
            <a:r>
              <a:rPr lang="en-US" dirty="0" err="1"/>
              <a:t>leeftijd</a:t>
            </a:r>
            <a:r>
              <a:rPr lang="en-US" dirty="0"/>
              <a:t>, het </a:t>
            </a:r>
            <a:r>
              <a:rPr lang="en-US" dirty="0" err="1"/>
              <a:t>geslacht</a:t>
            </a:r>
            <a:r>
              <a:rPr lang="en-US" dirty="0"/>
              <a:t>, het </a:t>
            </a:r>
            <a:r>
              <a:rPr lang="en-US" dirty="0" err="1"/>
              <a:t>inkomen</a:t>
            </a:r>
            <a:r>
              <a:rPr lang="en-US" dirty="0"/>
              <a:t>, de </a:t>
            </a:r>
            <a:r>
              <a:rPr lang="en-US" dirty="0" err="1"/>
              <a:t>opleiding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locatie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websitebezoekers</a:t>
            </a:r>
            <a:r>
              <a:rPr lang="en-US" dirty="0"/>
              <a:t> in </a:t>
            </a:r>
            <a:r>
              <a:rPr lang="en-US" dirty="0" err="1"/>
              <a:t>kaart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brengen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,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 Als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</a:t>
            </a:r>
            <a:r>
              <a:rPr lang="en-US" dirty="0" err="1"/>
              <a:t>weet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meerderheid</a:t>
            </a:r>
            <a:r>
              <a:rPr lang="en-US" dirty="0"/>
              <a:t> van de </a:t>
            </a:r>
            <a:r>
              <a:rPr lang="en-US" dirty="0" err="1"/>
              <a:t>websitebezoekers</a:t>
            </a:r>
            <a:r>
              <a:rPr lang="en-US" dirty="0"/>
              <a:t> </a:t>
            </a:r>
            <a:r>
              <a:rPr lang="en-US" dirty="0" err="1"/>
              <a:t>bestaat</a:t>
            </a:r>
            <a:r>
              <a:rPr lang="en-US" dirty="0"/>
              <a:t> </a:t>
            </a:r>
            <a:r>
              <a:rPr lang="en-US" dirty="0" err="1"/>
              <a:t>uit</a:t>
            </a:r>
            <a:r>
              <a:rPr lang="en-US" dirty="0"/>
              <a:t> </a:t>
            </a:r>
            <a:r>
              <a:rPr lang="en-US" dirty="0" err="1"/>
              <a:t>vrouwen</a:t>
            </a:r>
            <a:r>
              <a:rPr lang="en-US" dirty="0"/>
              <a:t> van millennials met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hoog</a:t>
            </a:r>
            <a:r>
              <a:rPr lang="en-US" dirty="0"/>
              <a:t>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het </a:t>
            </a:r>
            <a:r>
              <a:rPr lang="en-US" dirty="0" err="1"/>
              <a:t>gerichte</a:t>
            </a:r>
            <a:r>
              <a:rPr lang="en-US" dirty="0"/>
              <a:t> </a:t>
            </a:r>
            <a:r>
              <a:rPr lang="en-US" dirty="0" err="1"/>
              <a:t>marketingcampagnes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inhoud</a:t>
            </a:r>
            <a:r>
              <a:rPr lang="en-US" dirty="0"/>
              <a:t> </a:t>
            </a:r>
            <a:r>
              <a:rPr lang="en-US" dirty="0" err="1"/>
              <a:t>creëren</a:t>
            </a:r>
            <a:r>
              <a:rPr lang="en-US" dirty="0"/>
              <a:t> die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groep</a:t>
            </a:r>
            <a:r>
              <a:rPr lang="en-US" dirty="0"/>
              <a:t> </a:t>
            </a:r>
            <a:r>
              <a:rPr lang="en-US" dirty="0" err="1"/>
              <a:t>aanspreken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aansluiten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waarden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Om </a:t>
            </a:r>
            <a:r>
              <a:rPr lang="en-US" dirty="0" err="1"/>
              <a:t>doelgroepdemografie</a:t>
            </a:r>
            <a:r>
              <a:rPr lang="en-US" dirty="0"/>
              <a:t>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gebruiken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,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toegang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tot </a:t>
            </a:r>
            <a:r>
              <a:rPr lang="en-US" dirty="0" err="1"/>
              <a:t>nauwkeurige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actuele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verkregen</a:t>
            </a:r>
            <a:r>
              <a:rPr lang="en-US" dirty="0"/>
              <a:t> via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tools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websiteanalyse</a:t>
            </a:r>
            <a:r>
              <a:rPr lang="en-US" dirty="0"/>
              <a:t>, </a:t>
            </a:r>
            <a:r>
              <a:rPr lang="en-US" dirty="0" err="1"/>
              <a:t>klantendatabases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gegevensleveranciers</a:t>
            </a:r>
            <a:r>
              <a:rPr lang="en-US" dirty="0"/>
              <a:t> van </a:t>
            </a:r>
            <a:r>
              <a:rPr lang="en-US" dirty="0" err="1"/>
              <a:t>derden</a:t>
            </a:r>
            <a:r>
              <a:rPr lang="en-US" dirty="0"/>
              <a:t>. </a:t>
            </a:r>
            <a:r>
              <a:rPr lang="en-US" dirty="0" err="1"/>
              <a:t>Bovendien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duidelijk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in de </a:t>
            </a:r>
            <a:r>
              <a:rPr lang="en-US" dirty="0" err="1"/>
              <a:t>gegevens</a:t>
            </a:r>
            <a:r>
              <a:rPr lang="en-US" dirty="0"/>
              <a:t> die ze </a:t>
            </a:r>
            <a:r>
              <a:rPr lang="en-US" dirty="0" err="1"/>
              <a:t>verzamelen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beperkingen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aangezien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onvolledig</a:t>
            </a:r>
            <a:r>
              <a:rPr lang="en-US" dirty="0"/>
              <a:t> of </a:t>
            </a:r>
            <a:r>
              <a:rPr lang="en-US" dirty="0" err="1"/>
              <a:t>onnauwkeurig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Het is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belangrijk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om in </a:t>
            </a:r>
            <a:r>
              <a:rPr lang="en-US" dirty="0" err="1"/>
              <a:t>gedachten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slechts</a:t>
            </a:r>
            <a:r>
              <a:rPr lang="en-US" dirty="0"/>
              <a:t> </a:t>
            </a:r>
            <a:r>
              <a:rPr lang="en-US" dirty="0" err="1"/>
              <a:t>één</a:t>
            </a:r>
            <a:r>
              <a:rPr lang="en-US" dirty="0"/>
              <a:t> </a:t>
            </a:r>
            <a:r>
              <a:rPr lang="en-US" dirty="0" err="1"/>
              <a:t>stukje</a:t>
            </a:r>
            <a:r>
              <a:rPr lang="en-US" dirty="0"/>
              <a:t> van de </a:t>
            </a:r>
            <a:r>
              <a:rPr lang="en-US" dirty="0" err="1"/>
              <a:t>puzzel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</a:t>
            </a:r>
            <a:r>
              <a:rPr lang="en-US" dirty="0" err="1"/>
              <a:t>als</a:t>
            </a:r>
            <a:r>
              <a:rPr lang="en-US" dirty="0"/>
              <a:t> het </a:t>
            </a:r>
            <a:r>
              <a:rPr lang="en-US" dirty="0" err="1"/>
              <a:t>gaat</a:t>
            </a:r>
            <a:r>
              <a:rPr lang="en-US" dirty="0"/>
              <a:t> om het </a:t>
            </a:r>
            <a:r>
              <a:rPr lang="en-US" dirty="0" err="1"/>
              <a:t>begrijpen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 </a:t>
            </a:r>
            <a:r>
              <a:rPr lang="en-US" dirty="0" err="1"/>
              <a:t>Hoewel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verschaffen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interesses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groep</a:t>
            </a:r>
            <a:r>
              <a:rPr lang="en-US" dirty="0"/>
              <a:t>, </a:t>
            </a:r>
            <a:r>
              <a:rPr lang="en-US" dirty="0" err="1"/>
              <a:t>geven</a:t>
            </a:r>
            <a:r>
              <a:rPr lang="en-US" dirty="0"/>
              <a:t> ze </a:t>
            </a:r>
            <a:r>
              <a:rPr lang="en-US" dirty="0" err="1"/>
              <a:t>geen</a:t>
            </a:r>
            <a:r>
              <a:rPr lang="en-US" dirty="0"/>
              <a:t> </a:t>
            </a:r>
            <a:r>
              <a:rPr lang="en-US" dirty="0" err="1"/>
              <a:t>volledig</a:t>
            </a:r>
            <a:r>
              <a:rPr lang="en-US" dirty="0"/>
              <a:t> </a:t>
            </a:r>
            <a:r>
              <a:rPr lang="en-US" dirty="0" err="1"/>
              <a:t>beeld</a:t>
            </a:r>
            <a:r>
              <a:rPr lang="en-US" dirty="0"/>
              <a:t> van </a:t>
            </a:r>
            <a:r>
              <a:rPr lang="en-US" dirty="0" err="1"/>
              <a:t>individueel</a:t>
            </a:r>
            <a:r>
              <a:rPr lang="en-US" dirty="0"/>
              <a:t> </a:t>
            </a:r>
            <a:r>
              <a:rPr lang="en-US" dirty="0" err="1"/>
              <a:t>gedrag</a:t>
            </a:r>
            <a:r>
              <a:rPr lang="en-US" dirty="0"/>
              <a:t> of </a:t>
            </a:r>
            <a:r>
              <a:rPr lang="en-US" dirty="0" err="1"/>
              <a:t>motivaties</a:t>
            </a:r>
            <a:r>
              <a:rPr lang="en-US" dirty="0"/>
              <a:t>. </a:t>
            </a:r>
            <a:r>
              <a:rPr lang="en-US" dirty="0" err="1"/>
              <a:t>Daarom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andere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van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overwegen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segmentatie</a:t>
            </a:r>
            <a:r>
              <a:rPr lang="en-US" dirty="0"/>
              <a:t> op basis van </a:t>
            </a:r>
            <a:r>
              <a:rPr lang="en-US" dirty="0" err="1"/>
              <a:t>gedrag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interesses, om </a:t>
            </a:r>
            <a:r>
              <a:rPr lang="en-US" dirty="0" err="1"/>
              <a:t>een</a:t>
            </a:r>
            <a:r>
              <a:rPr lang="en-US" dirty="0"/>
              <a:t> completer </a:t>
            </a:r>
            <a:r>
              <a:rPr lang="en-US" dirty="0" err="1"/>
              <a:t>beeld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Concluderend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gesteld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publieksdemografie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cruciaal</a:t>
            </a:r>
            <a:r>
              <a:rPr lang="en-US" dirty="0"/>
              <a:t> </a:t>
            </a:r>
            <a:r>
              <a:rPr lang="en-US" dirty="0" err="1"/>
              <a:t>hulpmiddel</a:t>
            </a:r>
            <a:r>
              <a:rPr lang="en-US" dirty="0"/>
              <a:t> is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die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persoonlijke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websitebezoekers</a:t>
            </a:r>
            <a:r>
              <a:rPr lang="en-US" dirty="0"/>
              <a:t>. Door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groeperen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leeftijd</a:t>
            </a:r>
            <a:r>
              <a:rPr lang="en-US" dirty="0"/>
              <a:t>, </a:t>
            </a:r>
            <a:r>
              <a:rPr lang="en-US" dirty="0" err="1"/>
              <a:t>geslacht</a:t>
            </a:r>
            <a:r>
              <a:rPr lang="en-US" dirty="0"/>
              <a:t>,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opleiding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locatie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,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, wat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bieden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9" name="Google Shape;389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publieksdemografie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het </a:t>
            </a:r>
            <a:r>
              <a:rPr lang="en-US" dirty="0" err="1"/>
              <a:t>proces</a:t>
            </a:r>
            <a:r>
              <a:rPr lang="en-US" dirty="0"/>
              <a:t> van het </a:t>
            </a:r>
            <a:r>
              <a:rPr lang="en-US" dirty="0" err="1"/>
              <a:t>groeperen</a:t>
            </a:r>
            <a:r>
              <a:rPr lang="en-US" dirty="0"/>
              <a:t> van </a:t>
            </a:r>
            <a:r>
              <a:rPr lang="en-US" dirty="0" err="1"/>
              <a:t>websitebezoekers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persoonlijke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leeftijd</a:t>
            </a:r>
            <a:r>
              <a:rPr lang="en-US" dirty="0"/>
              <a:t>, </a:t>
            </a:r>
            <a:r>
              <a:rPr lang="en-US" dirty="0" err="1"/>
              <a:t>geslacht</a:t>
            </a:r>
            <a:r>
              <a:rPr lang="en-US" dirty="0"/>
              <a:t>,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opleiding</a:t>
            </a:r>
            <a:r>
              <a:rPr lang="en-US" dirty="0"/>
              <a:t>, </a:t>
            </a:r>
            <a:r>
              <a:rPr lang="en-US" dirty="0" err="1"/>
              <a:t>locatie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. </a:t>
            </a:r>
            <a:r>
              <a:rPr lang="en-US" dirty="0" err="1"/>
              <a:t>Dit</a:t>
            </a:r>
            <a:r>
              <a:rPr lang="en-US" dirty="0"/>
              <a:t> type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stelt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in </a:t>
            </a:r>
            <a:r>
              <a:rPr lang="en-US" dirty="0" err="1"/>
              <a:t>staat</a:t>
            </a:r>
            <a:r>
              <a:rPr lang="en-US" dirty="0"/>
              <a:t> om de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samenstelling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 </a:t>
            </a:r>
            <a:r>
              <a:rPr lang="en-US" dirty="0" err="1"/>
              <a:t>beter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begrijpen</a:t>
            </a:r>
            <a:r>
              <a:rPr lang="en-US" dirty="0"/>
              <a:t>, wat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leveren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Vanuit</a:t>
            </a:r>
            <a:r>
              <a:rPr lang="en-US" dirty="0"/>
              <a:t> het </a:t>
            </a:r>
            <a:r>
              <a:rPr lang="en-US" dirty="0" err="1"/>
              <a:t>perspectief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expert is </a:t>
            </a:r>
            <a:r>
              <a:rPr lang="en-US" dirty="0" err="1"/>
              <a:t>publieksdemografie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van de </a:t>
            </a:r>
            <a:r>
              <a:rPr lang="en-US" dirty="0" err="1"/>
              <a:t>meest</a:t>
            </a:r>
            <a:r>
              <a:rPr lang="en-US" dirty="0"/>
              <a:t> </a:t>
            </a:r>
            <a:r>
              <a:rPr lang="en-US" dirty="0" err="1"/>
              <a:t>fundamentele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van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webanalyse</a:t>
            </a:r>
            <a:r>
              <a:rPr lang="en-US" dirty="0"/>
              <a:t>. Door de </a:t>
            </a:r>
            <a:r>
              <a:rPr lang="en-US" dirty="0" err="1"/>
              <a:t>leeftijd</a:t>
            </a:r>
            <a:r>
              <a:rPr lang="en-US" dirty="0"/>
              <a:t>, het </a:t>
            </a:r>
            <a:r>
              <a:rPr lang="en-US" dirty="0" err="1"/>
              <a:t>geslacht</a:t>
            </a:r>
            <a:r>
              <a:rPr lang="en-US" dirty="0"/>
              <a:t>, het </a:t>
            </a:r>
            <a:r>
              <a:rPr lang="en-US" dirty="0" err="1"/>
              <a:t>inkomen</a:t>
            </a:r>
            <a:r>
              <a:rPr lang="en-US" dirty="0"/>
              <a:t>, de </a:t>
            </a:r>
            <a:r>
              <a:rPr lang="en-US" dirty="0" err="1"/>
              <a:t>opleiding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locatie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websitebezoekers</a:t>
            </a:r>
            <a:r>
              <a:rPr lang="en-US" dirty="0"/>
              <a:t> in </a:t>
            </a:r>
            <a:r>
              <a:rPr lang="en-US" dirty="0" err="1"/>
              <a:t>kaart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brengen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,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 Als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</a:t>
            </a:r>
            <a:r>
              <a:rPr lang="en-US" dirty="0" err="1"/>
              <a:t>weet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meerderheid</a:t>
            </a:r>
            <a:r>
              <a:rPr lang="en-US" dirty="0"/>
              <a:t> van de </a:t>
            </a:r>
            <a:r>
              <a:rPr lang="en-US" dirty="0" err="1"/>
              <a:t>websitebezoekers</a:t>
            </a:r>
            <a:r>
              <a:rPr lang="en-US" dirty="0"/>
              <a:t> </a:t>
            </a:r>
            <a:r>
              <a:rPr lang="en-US" dirty="0" err="1"/>
              <a:t>bestaat</a:t>
            </a:r>
            <a:r>
              <a:rPr lang="en-US" dirty="0"/>
              <a:t> </a:t>
            </a:r>
            <a:r>
              <a:rPr lang="en-US" dirty="0" err="1"/>
              <a:t>uit</a:t>
            </a:r>
            <a:r>
              <a:rPr lang="en-US" dirty="0"/>
              <a:t> </a:t>
            </a:r>
            <a:r>
              <a:rPr lang="en-US" dirty="0" err="1"/>
              <a:t>vrouwen</a:t>
            </a:r>
            <a:r>
              <a:rPr lang="en-US" dirty="0"/>
              <a:t> van millennials met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hoog</a:t>
            </a:r>
            <a:r>
              <a:rPr lang="en-US" dirty="0"/>
              <a:t>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het </a:t>
            </a:r>
            <a:r>
              <a:rPr lang="en-US" dirty="0" err="1"/>
              <a:t>gerichte</a:t>
            </a:r>
            <a:r>
              <a:rPr lang="en-US" dirty="0"/>
              <a:t> </a:t>
            </a:r>
            <a:r>
              <a:rPr lang="en-US" dirty="0" err="1"/>
              <a:t>marketingcampagnes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inhoud</a:t>
            </a:r>
            <a:r>
              <a:rPr lang="en-US" dirty="0"/>
              <a:t> </a:t>
            </a:r>
            <a:r>
              <a:rPr lang="en-US" dirty="0" err="1"/>
              <a:t>creëren</a:t>
            </a:r>
            <a:r>
              <a:rPr lang="en-US" dirty="0"/>
              <a:t> die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groep</a:t>
            </a:r>
            <a:r>
              <a:rPr lang="en-US" dirty="0"/>
              <a:t> </a:t>
            </a:r>
            <a:r>
              <a:rPr lang="en-US" dirty="0" err="1"/>
              <a:t>aanspreken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aansluiten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waarden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Om </a:t>
            </a:r>
            <a:r>
              <a:rPr lang="en-US" dirty="0" err="1"/>
              <a:t>doelgroepdemografie</a:t>
            </a:r>
            <a:r>
              <a:rPr lang="en-US" dirty="0"/>
              <a:t>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gebruiken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,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toegang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tot </a:t>
            </a:r>
            <a:r>
              <a:rPr lang="en-US" dirty="0" err="1"/>
              <a:t>nauwkeurige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actuele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verkregen</a:t>
            </a:r>
            <a:r>
              <a:rPr lang="en-US" dirty="0"/>
              <a:t> via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tools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websiteanalyse</a:t>
            </a:r>
            <a:r>
              <a:rPr lang="en-US" dirty="0"/>
              <a:t>, </a:t>
            </a:r>
            <a:r>
              <a:rPr lang="en-US" dirty="0" err="1"/>
              <a:t>klantendatabases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externe</a:t>
            </a:r>
            <a:r>
              <a:rPr lang="en-US" dirty="0"/>
              <a:t> </a:t>
            </a:r>
            <a:r>
              <a:rPr lang="en-US" dirty="0" err="1"/>
              <a:t>dataleveranciers</a:t>
            </a:r>
            <a:r>
              <a:rPr lang="en-US" dirty="0"/>
              <a:t>. </a:t>
            </a:r>
            <a:r>
              <a:rPr lang="en-US" dirty="0" err="1"/>
              <a:t>Bovendien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duidelijk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in de </a:t>
            </a:r>
            <a:r>
              <a:rPr lang="en-US" dirty="0" err="1"/>
              <a:t>gegevens</a:t>
            </a:r>
            <a:r>
              <a:rPr lang="en-US" dirty="0"/>
              <a:t> die ze </a:t>
            </a:r>
            <a:r>
              <a:rPr lang="en-US" dirty="0" err="1"/>
              <a:t>verzamelen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beperkingen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aangezien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onvolledig</a:t>
            </a:r>
            <a:r>
              <a:rPr lang="en-US" dirty="0"/>
              <a:t> of </a:t>
            </a:r>
            <a:r>
              <a:rPr lang="en-US" dirty="0" err="1"/>
              <a:t>onnauwkeurig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Het is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belangrijk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om in </a:t>
            </a:r>
            <a:r>
              <a:rPr lang="en-US" dirty="0" err="1"/>
              <a:t>gedachten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slechts</a:t>
            </a:r>
            <a:r>
              <a:rPr lang="en-US" dirty="0"/>
              <a:t> </a:t>
            </a:r>
            <a:r>
              <a:rPr lang="en-US" dirty="0" err="1"/>
              <a:t>één</a:t>
            </a:r>
            <a:r>
              <a:rPr lang="en-US" dirty="0"/>
              <a:t> </a:t>
            </a:r>
            <a:r>
              <a:rPr lang="en-US" dirty="0" err="1"/>
              <a:t>stukje</a:t>
            </a:r>
            <a:r>
              <a:rPr lang="en-US" dirty="0"/>
              <a:t> van de </a:t>
            </a:r>
            <a:r>
              <a:rPr lang="en-US" dirty="0" err="1"/>
              <a:t>puzzel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</a:t>
            </a:r>
            <a:r>
              <a:rPr lang="en-US" dirty="0" err="1"/>
              <a:t>als</a:t>
            </a:r>
            <a:r>
              <a:rPr lang="en-US" dirty="0"/>
              <a:t> het </a:t>
            </a:r>
            <a:r>
              <a:rPr lang="en-US" dirty="0" err="1"/>
              <a:t>gaat</a:t>
            </a:r>
            <a:r>
              <a:rPr lang="en-US" dirty="0"/>
              <a:t> om het </a:t>
            </a:r>
            <a:r>
              <a:rPr lang="en-US" dirty="0" err="1"/>
              <a:t>begrijpen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 </a:t>
            </a:r>
            <a:r>
              <a:rPr lang="en-US" dirty="0" err="1"/>
              <a:t>Hoewel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verschaffen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interesses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groep</a:t>
            </a:r>
            <a:r>
              <a:rPr lang="en-US" dirty="0"/>
              <a:t>, </a:t>
            </a:r>
            <a:r>
              <a:rPr lang="en-US" dirty="0" err="1"/>
              <a:t>geven</a:t>
            </a:r>
            <a:r>
              <a:rPr lang="en-US" dirty="0"/>
              <a:t> ze </a:t>
            </a:r>
            <a:r>
              <a:rPr lang="en-US" dirty="0" err="1"/>
              <a:t>geen</a:t>
            </a:r>
            <a:r>
              <a:rPr lang="en-US" dirty="0"/>
              <a:t> </a:t>
            </a:r>
            <a:r>
              <a:rPr lang="en-US" dirty="0" err="1"/>
              <a:t>volledig</a:t>
            </a:r>
            <a:r>
              <a:rPr lang="en-US" dirty="0"/>
              <a:t> </a:t>
            </a:r>
            <a:r>
              <a:rPr lang="en-US" dirty="0" err="1"/>
              <a:t>beeld</a:t>
            </a:r>
            <a:r>
              <a:rPr lang="en-US" dirty="0"/>
              <a:t> van </a:t>
            </a:r>
            <a:r>
              <a:rPr lang="en-US" dirty="0" err="1"/>
              <a:t>individueel</a:t>
            </a:r>
            <a:r>
              <a:rPr lang="en-US" dirty="0"/>
              <a:t> </a:t>
            </a:r>
            <a:r>
              <a:rPr lang="en-US" dirty="0" err="1"/>
              <a:t>gedrag</a:t>
            </a:r>
            <a:r>
              <a:rPr lang="en-US" dirty="0"/>
              <a:t> of </a:t>
            </a:r>
            <a:r>
              <a:rPr lang="en-US" dirty="0" err="1"/>
              <a:t>motivaties</a:t>
            </a:r>
            <a:r>
              <a:rPr lang="en-US" dirty="0"/>
              <a:t>. </a:t>
            </a:r>
            <a:r>
              <a:rPr lang="en-US" dirty="0" err="1"/>
              <a:t>Daarom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andere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van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overwegen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segmentatie</a:t>
            </a:r>
            <a:r>
              <a:rPr lang="en-US" dirty="0"/>
              <a:t> op basis van </a:t>
            </a:r>
            <a:r>
              <a:rPr lang="en-US" dirty="0" err="1"/>
              <a:t>gedrag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interesses, om </a:t>
            </a:r>
            <a:r>
              <a:rPr lang="en-US" dirty="0" err="1"/>
              <a:t>een</a:t>
            </a:r>
            <a:r>
              <a:rPr lang="en-US" dirty="0"/>
              <a:t> completer </a:t>
            </a:r>
            <a:r>
              <a:rPr lang="en-US" dirty="0" err="1"/>
              <a:t>beeld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Concluderend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gesteld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publieksdemografie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cruciaal</a:t>
            </a:r>
            <a:r>
              <a:rPr lang="en-US" dirty="0"/>
              <a:t> </a:t>
            </a:r>
            <a:r>
              <a:rPr lang="en-US" dirty="0" err="1"/>
              <a:t>hulpmiddel</a:t>
            </a:r>
            <a:r>
              <a:rPr lang="en-US" dirty="0"/>
              <a:t> is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die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persoonlijke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websitebezoekers</a:t>
            </a:r>
            <a:r>
              <a:rPr lang="en-US" dirty="0"/>
              <a:t>. Door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groeperen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leeftijd</a:t>
            </a:r>
            <a:r>
              <a:rPr lang="en-US" dirty="0"/>
              <a:t>, </a:t>
            </a:r>
            <a:r>
              <a:rPr lang="en-US" dirty="0" err="1"/>
              <a:t>geslacht</a:t>
            </a:r>
            <a:r>
              <a:rPr lang="en-US" dirty="0"/>
              <a:t>,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opleiding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locatie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,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, wat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bieden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8" name="Google Shape;398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publieksdemografie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het </a:t>
            </a:r>
            <a:r>
              <a:rPr lang="en-US" dirty="0" err="1"/>
              <a:t>proces</a:t>
            </a:r>
            <a:r>
              <a:rPr lang="en-US" dirty="0"/>
              <a:t> van het </a:t>
            </a:r>
            <a:r>
              <a:rPr lang="en-US" dirty="0" err="1"/>
              <a:t>groeperen</a:t>
            </a:r>
            <a:r>
              <a:rPr lang="en-US" dirty="0"/>
              <a:t> van </a:t>
            </a:r>
            <a:r>
              <a:rPr lang="en-US" dirty="0" err="1"/>
              <a:t>websitebezoekers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persoonlijke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leeftijd</a:t>
            </a:r>
            <a:r>
              <a:rPr lang="en-US" dirty="0"/>
              <a:t>, </a:t>
            </a:r>
            <a:r>
              <a:rPr lang="en-US" dirty="0" err="1"/>
              <a:t>geslacht</a:t>
            </a:r>
            <a:r>
              <a:rPr lang="en-US" dirty="0"/>
              <a:t>,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opleiding</a:t>
            </a:r>
            <a:r>
              <a:rPr lang="en-US" dirty="0"/>
              <a:t>, </a:t>
            </a:r>
            <a:r>
              <a:rPr lang="en-US" dirty="0" err="1"/>
              <a:t>locatie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. </a:t>
            </a:r>
            <a:r>
              <a:rPr lang="en-US" dirty="0" err="1"/>
              <a:t>Dit</a:t>
            </a:r>
            <a:r>
              <a:rPr lang="en-US" dirty="0"/>
              <a:t> type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stelt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in </a:t>
            </a:r>
            <a:r>
              <a:rPr lang="en-US" dirty="0" err="1"/>
              <a:t>staat</a:t>
            </a:r>
            <a:r>
              <a:rPr lang="en-US" dirty="0"/>
              <a:t> om de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samenstelling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 </a:t>
            </a:r>
            <a:r>
              <a:rPr lang="en-US" dirty="0" err="1"/>
              <a:t>beter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begrijpen</a:t>
            </a:r>
            <a:r>
              <a:rPr lang="en-US" dirty="0"/>
              <a:t>, wat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leveren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Vanuit</a:t>
            </a:r>
            <a:r>
              <a:rPr lang="en-US" dirty="0"/>
              <a:t> het </a:t>
            </a:r>
            <a:r>
              <a:rPr lang="en-US" dirty="0" err="1"/>
              <a:t>perspectief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expert is </a:t>
            </a:r>
            <a:r>
              <a:rPr lang="en-US" dirty="0" err="1"/>
              <a:t>publieksdemografie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van de </a:t>
            </a:r>
            <a:r>
              <a:rPr lang="en-US" dirty="0" err="1"/>
              <a:t>meest</a:t>
            </a:r>
            <a:r>
              <a:rPr lang="en-US" dirty="0"/>
              <a:t> </a:t>
            </a:r>
            <a:r>
              <a:rPr lang="en-US" dirty="0" err="1"/>
              <a:t>fundamentele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van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webanalyse</a:t>
            </a:r>
            <a:r>
              <a:rPr lang="en-US" dirty="0"/>
              <a:t>. Door de </a:t>
            </a:r>
            <a:r>
              <a:rPr lang="en-US" dirty="0" err="1"/>
              <a:t>leeftijd</a:t>
            </a:r>
            <a:r>
              <a:rPr lang="en-US" dirty="0"/>
              <a:t>, het </a:t>
            </a:r>
            <a:r>
              <a:rPr lang="en-US" dirty="0" err="1"/>
              <a:t>geslacht</a:t>
            </a:r>
            <a:r>
              <a:rPr lang="en-US" dirty="0"/>
              <a:t>, het </a:t>
            </a:r>
            <a:r>
              <a:rPr lang="en-US" dirty="0" err="1"/>
              <a:t>inkomen</a:t>
            </a:r>
            <a:r>
              <a:rPr lang="en-US" dirty="0"/>
              <a:t>, de </a:t>
            </a:r>
            <a:r>
              <a:rPr lang="en-US" dirty="0" err="1"/>
              <a:t>opleiding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locatie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websitebezoekers</a:t>
            </a:r>
            <a:r>
              <a:rPr lang="en-US" dirty="0"/>
              <a:t> in </a:t>
            </a:r>
            <a:r>
              <a:rPr lang="en-US" dirty="0" err="1"/>
              <a:t>kaart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brengen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,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 Als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</a:t>
            </a:r>
            <a:r>
              <a:rPr lang="en-US" dirty="0" err="1"/>
              <a:t>weet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meerderheid</a:t>
            </a:r>
            <a:r>
              <a:rPr lang="en-US" dirty="0"/>
              <a:t> van de </a:t>
            </a:r>
            <a:r>
              <a:rPr lang="en-US" dirty="0" err="1"/>
              <a:t>websitebezoekers</a:t>
            </a:r>
            <a:r>
              <a:rPr lang="en-US" dirty="0"/>
              <a:t> </a:t>
            </a:r>
            <a:r>
              <a:rPr lang="en-US" dirty="0" err="1"/>
              <a:t>bestaat</a:t>
            </a:r>
            <a:r>
              <a:rPr lang="en-US" dirty="0"/>
              <a:t> </a:t>
            </a:r>
            <a:r>
              <a:rPr lang="en-US" dirty="0" err="1"/>
              <a:t>uit</a:t>
            </a:r>
            <a:r>
              <a:rPr lang="en-US" dirty="0"/>
              <a:t> </a:t>
            </a:r>
            <a:r>
              <a:rPr lang="en-US" dirty="0" err="1"/>
              <a:t>vrouwen</a:t>
            </a:r>
            <a:r>
              <a:rPr lang="en-US" dirty="0"/>
              <a:t> van millennials met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hoog</a:t>
            </a:r>
            <a:r>
              <a:rPr lang="en-US" dirty="0"/>
              <a:t>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het </a:t>
            </a:r>
            <a:r>
              <a:rPr lang="en-US" dirty="0" err="1"/>
              <a:t>gerichte</a:t>
            </a:r>
            <a:r>
              <a:rPr lang="en-US" dirty="0"/>
              <a:t> </a:t>
            </a:r>
            <a:r>
              <a:rPr lang="en-US" dirty="0" err="1"/>
              <a:t>marketingcampagnes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inhoud</a:t>
            </a:r>
            <a:r>
              <a:rPr lang="en-US" dirty="0"/>
              <a:t> </a:t>
            </a:r>
            <a:r>
              <a:rPr lang="en-US" dirty="0" err="1"/>
              <a:t>creëren</a:t>
            </a:r>
            <a:r>
              <a:rPr lang="en-US" dirty="0"/>
              <a:t> die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groep</a:t>
            </a:r>
            <a:r>
              <a:rPr lang="en-US" dirty="0"/>
              <a:t> </a:t>
            </a:r>
            <a:r>
              <a:rPr lang="en-US" dirty="0" err="1"/>
              <a:t>aanspreken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aansluiten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waarden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Om </a:t>
            </a:r>
            <a:r>
              <a:rPr lang="en-US" dirty="0" err="1"/>
              <a:t>doelgroepdemografie</a:t>
            </a:r>
            <a:r>
              <a:rPr lang="en-US" dirty="0"/>
              <a:t>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gebruiken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,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toegang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tot </a:t>
            </a:r>
            <a:r>
              <a:rPr lang="en-US" dirty="0" err="1"/>
              <a:t>nauwkeurige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actuele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verkregen</a:t>
            </a:r>
            <a:r>
              <a:rPr lang="en-US" dirty="0"/>
              <a:t> via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tools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websiteanalyse</a:t>
            </a:r>
            <a:r>
              <a:rPr lang="en-US" dirty="0"/>
              <a:t>, </a:t>
            </a:r>
            <a:r>
              <a:rPr lang="en-US" dirty="0" err="1"/>
              <a:t>klantendatabases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gegevensleveranciers</a:t>
            </a:r>
            <a:r>
              <a:rPr lang="en-US" dirty="0"/>
              <a:t> van </a:t>
            </a:r>
            <a:r>
              <a:rPr lang="en-US" dirty="0" err="1"/>
              <a:t>derden</a:t>
            </a:r>
            <a:r>
              <a:rPr lang="en-US" dirty="0"/>
              <a:t>. </a:t>
            </a:r>
            <a:r>
              <a:rPr lang="en-US" dirty="0" err="1"/>
              <a:t>Bovendien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duidelijk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in de </a:t>
            </a:r>
            <a:r>
              <a:rPr lang="en-US" dirty="0" err="1"/>
              <a:t>gegevens</a:t>
            </a:r>
            <a:r>
              <a:rPr lang="en-US" dirty="0"/>
              <a:t> die ze </a:t>
            </a:r>
            <a:r>
              <a:rPr lang="en-US" dirty="0" err="1"/>
              <a:t>verzamelen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beperkingen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aangezien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onvolledig</a:t>
            </a:r>
            <a:r>
              <a:rPr lang="en-US" dirty="0"/>
              <a:t> of </a:t>
            </a:r>
            <a:r>
              <a:rPr lang="en-US" dirty="0" err="1"/>
              <a:t>onnauwkeurig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Het is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belangrijk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om in </a:t>
            </a:r>
            <a:r>
              <a:rPr lang="en-US" dirty="0" err="1"/>
              <a:t>gedachten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slechts</a:t>
            </a:r>
            <a:r>
              <a:rPr lang="en-US" dirty="0"/>
              <a:t> </a:t>
            </a:r>
            <a:r>
              <a:rPr lang="en-US" dirty="0" err="1"/>
              <a:t>één</a:t>
            </a:r>
            <a:r>
              <a:rPr lang="en-US" dirty="0"/>
              <a:t> </a:t>
            </a:r>
            <a:r>
              <a:rPr lang="en-US" dirty="0" err="1"/>
              <a:t>stukje</a:t>
            </a:r>
            <a:r>
              <a:rPr lang="en-US" dirty="0"/>
              <a:t> van de </a:t>
            </a:r>
            <a:r>
              <a:rPr lang="en-US" dirty="0" err="1"/>
              <a:t>puzzel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</a:t>
            </a:r>
            <a:r>
              <a:rPr lang="en-US" dirty="0" err="1"/>
              <a:t>als</a:t>
            </a:r>
            <a:r>
              <a:rPr lang="en-US" dirty="0"/>
              <a:t> het </a:t>
            </a:r>
            <a:r>
              <a:rPr lang="en-US" dirty="0" err="1"/>
              <a:t>gaat</a:t>
            </a:r>
            <a:r>
              <a:rPr lang="en-US" dirty="0"/>
              <a:t> om het </a:t>
            </a:r>
            <a:r>
              <a:rPr lang="en-US" dirty="0" err="1"/>
              <a:t>begrijpen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 </a:t>
            </a:r>
            <a:r>
              <a:rPr lang="en-US" dirty="0" err="1"/>
              <a:t>Hoewel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verschaffen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interesses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groep</a:t>
            </a:r>
            <a:r>
              <a:rPr lang="en-US" dirty="0"/>
              <a:t>, </a:t>
            </a:r>
            <a:r>
              <a:rPr lang="en-US" dirty="0" err="1"/>
              <a:t>geven</a:t>
            </a:r>
            <a:r>
              <a:rPr lang="en-US" dirty="0"/>
              <a:t> ze </a:t>
            </a:r>
            <a:r>
              <a:rPr lang="en-US" dirty="0" err="1"/>
              <a:t>geen</a:t>
            </a:r>
            <a:r>
              <a:rPr lang="en-US" dirty="0"/>
              <a:t> </a:t>
            </a:r>
            <a:r>
              <a:rPr lang="en-US" dirty="0" err="1"/>
              <a:t>volledig</a:t>
            </a:r>
            <a:r>
              <a:rPr lang="en-US" dirty="0"/>
              <a:t> </a:t>
            </a:r>
            <a:r>
              <a:rPr lang="en-US" dirty="0" err="1"/>
              <a:t>beeld</a:t>
            </a:r>
            <a:r>
              <a:rPr lang="en-US" dirty="0"/>
              <a:t> van </a:t>
            </a:r>
            <a:r>
              <a:rPr lang="en-US" dirty="0" err="1"/>
              <a:t>individueel</a:t>
            </a:r>
            <a:r>
              <a:rPr lang="en-US" dirty="0"/>
              <a:t> </a:t>
            </a:r>
            <a:r>
              <a:rPr lang="en-US" dirty="0" err="1"/>
              <a:t>gedrag</a:t>
            </a:r>
            <a:r>
              <a:rPr lang="en-US" dirty="0"/>
              <a:t> of </a:t>
            </a:r>
            <a:r>
              <a:rPr lang="en-US" dirty="0" err="1"/>
              <a:t>motivaties</a:t>
            </a:r>
            <a:r>
              <a:rPr lang="en-US" dirty="0"/>
              <a:t>. </a:t>
            </a:r>
            <a:r>
              <a:rPr lang="en-US" dirty="0" err="1"/>
              <a:t>Daarom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andere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van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overwegen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segmentatie</a:t>
            </a:r>
            <a:r>
              <a:rPr lang="en-US" dirty="0"/>
              <a:t> op basis van </a:t>
            </a:r>
            <a:r>
              <a:rPr lang="en-US" dirty="0" err="1"/>
              <a:t>gedrag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interesses, om </a:t>
            </a:r>
            <a:r>
              <a:rPr lang="en-US" dirty="0" err="1"/>
              <a:t>een</a:t>
            </a:r>
            <a:r>
              <a:rPr lang="en-US" dirty="0"/>
              <a:t> completer </a:t>
            </a:r>
            <a:r>
              <a:rPr lang="en-US" dirty="0" err="1"/>
              <a:t>beeld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Concluderend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gesteld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publieksdemografie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cruciaal</a:t>
            </a:r>
            <a:r>
              <a:rPr lang="en-US" dirty="0"/>
              <a:t> </a:t>
            </a:r>
            <a:r>
              <a:rPr lang="en-US" dirty="0" err="1"/>
              <a:t>hulpmiddel</a:t>
            </a:r>
            <a:r>
              <a:rPr lang="en-US" dirty="0"/>
              <a:t> is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die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persoonlijke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websitebezoekers</a:t>
            </a:r>
            <a:r>
              <a:rPr lang="en-US" dirty="0"/>
              <a:t>. Door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groeperen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leeftijd</a:t>
            </a:r>
            <a:r>
              <a:rPr lang="en-US" dirty="0"/>
              <a:t>, </a:t>
            </a:r>
            <a:r>
              <a:rPr lang="en-US" dirty="0" err="1"/>
              <a:t>geslacht</a:t>
            </a:r>
            <a:r>
              <a:rPr lang="en-US" dirty="0"/>
              <a:t>,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opleiding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locatie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,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, wat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bieden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7" name="Google Shape;407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5" name="Google Shape;415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1" name="Google Shape;421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Inzicht</a:t>
            </a:r>
            <a:r>
              <a:rPr lang="en-US" dirty="0"/>
              <a:t> in </a:t>
            </a:r>
            <a:r>
              <a:rPr lang="en-US" dirty="0" err="1"/>
              <a:t>gedrag</a:t>
            </a:r>
            <a:r>
              <a:rPr lang="en-US" dirty="0"/>
              <a:t> in web analytics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het </a:t>
            </a:r>
            <a:r>
              <a:rPr lang="en-US" dirty="0" err="1"/>
              <a:t>proces</a:t>
            </a:r>
            <a:r>
              <a:rPr lang="en-US" dirty="0"/>
              <a:t> van het </a:t>
            </a:r>
            <a:r>
              <a:rPr lang="en-US" dirty="0" err="1"/>
              <a:t>analyseren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interpreteren</a:t>
            </a:r>
            <a:r>
              <a:rPr lang="en-US" dirty="0"/>
              <a:t> van </a:t>
            </a:r>
            <a:r>
              <a:rPr lang="en-US" dirty="0" err="1"/>
              <a:t>gegevens</a:t>
            </a:r>
            <a:r>
              <a:rPr lang="en-US" dirty="0"/>
              <a:t> over </a:t>
            </a:r>
            <a:r>
              <a:rPr lang="en-US" dirty="0" err="1"/>
              <a:t>acties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interacties</a:t>
            </a:r>
            <a:r>
              <a:rPr lang="en-US" dirty="0"/>
              <a:t> van </a:t>
            </a:r>
            <a:r>
              <a:rPr lang="en-US" dirty="0" err="1"/>
              <a:t>websitebezoekers</a:t>
            </a:r>
            <a:r>
              <a:rPr lang="en-US" dirty="0"/>
              <a:t> om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hoe ze </a:t>
            </a:r>
            <a:r>
              <a:rPr lang="en-US" dirty="0" err="1"/>
              <a:t>omgaan</a:t>
            </a:r>
            <a:r>
              <a:rPr lang="en-US" dirty="0"/>
              <a:t> met de </a:t>
            </a:r>
            <a:r>
              <a:rPr lang="en-US" dirty="0" err="1"/>
              <a:t>digitale</a:t>
            </a:r>
            <a:r>
              <a:rPr lang="en-US" dirty="0"/>
              <a:t> </a:t>
            </a:r>
            <a:r>
              <a:rPr lang="en-US" dirty="0" err="1"/>
              <a:t>aanwezigheid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.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omvat</a:t>
            </a:r>
            <a:r>
              <a:rPr lang="en-US" dirty="0"/>
              <a:t> het </a:t>
            </a:r>
            <a:r>
              <a:rPr lang="en-US" dirty="0" err="1"/>
              <a:t>bijhouden</a:t>
            </a:r>
            <a:r>
              <a:rPr lang="en-US" dirty="0"/>
              <a:t> van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paginaweergaves</a:t>
            </a:r>
            <a:r>
              <a:rPr lang="en-US" dirty="0"/>
              <a:t>, </a:t>
            </a:r>
            <a:r>
              <a:rPr lang="en-US" dirty="0" err="1"/>
              <a:t>kliks</a:t>
            </a:r>
            <a:r>
              <a:rPr lang="en-US" dirty="0"/>
              <a:t>, </a:t>
            </a:r>
            <a:r>
              <a:rPr lang="en-US" dirty="0" err="1"/>
              <a:t>formulierinzendingen</a:t>
            </a:r>
            <a:r>
              <a:rPr lang="en-US" dirty="0"/>
              <a:t>, </a:t>
            </a:r>
            <a:r>
              <a:rPr lang="en-US" dirty="0" err="1"/>
              <a:t>tijd</a:t>
            </a:r>
            <a:r>
              <a:rPr lang="en-US" dirty="0"/>
              <a:t> op de site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. Door het </a:t>
            </a:r>
            <a:r>
              <a:rPr lang="en-US" dirty="0" err="1"/>
              <a:t>gedrag</a:t>
            </a:r>
            <a:r>
              <a:rPr lang="en-US" dirty="0"/>
              <a:t> van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begrijpen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website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marketingstrategieën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 om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zinvolle</a:t>
            </a:r>
            <a:r>
              <a:rPr lang="en-US" dirty="0"/>
              <a:t> </a:t>
            </a:r>
            <a:r>
              <a:rPr lang="en-US" dirty="0" err="1"/>
              <a:t>betrokkenheid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genereren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Vanuit</a:t>
            </a:r>
            <a:r>
              <a:rPr lang="en-US" dirty="0"/>
              <a:t> het </a:t>
            </a:r>
            <a:r>
              <a:rPr lang="en-US" dirty="0" err="1"/>
              <a:t>perspectief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expert is het </a:t>
            </a:r>
            <a:r>
              <a:rPr lang="en-US" dirty="0" err="1"/>
              <a:t>begrijpen</a:t>
            </a:r>
            <a:r>
              <a:rPr lang="en-US" dirty="0"/>
              <a:t> van </a:t>
            </a:r>
            <a:r>
              <a:rPr lang="en-US" dirty="0" err="1"/>
              <a:t>gedrag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cruciaal</a:t>
            </a:r>
            <a:r>
              <a:rPr lang="en-US" dirty="0"/>
              <a:t> </a:t>
            </a:r>
            <a:r>
              <a:rPr lang="en-US" dirty="0" err="1"/>
              <a:t>onderdeel</a:t>
            </a:r>
            <a:r>
              <a:rPr lang="en-US" dirty="0"/>
              <a:t> van </a:t>
            </a:r>
            <a:r>
              <a:rPr lang="en-US" dirty="0" err="1"/>
              <a:t>elke</a:t>
            </a:r>
            <a:r>
              <a:rPr lang="en-US" dirty="0"/>
              <a:t> </a:t>
            </a:r>
            <a:r>
              <a:rPr lang="en-US" dirty="0" err="1"/>
              <a:t>uitgebreide</a:t>
            </a:r>
            <a:r>
              <a:rPr lang="en-US" dirty="0"/>
              <a:t> </a:t>
            </a:r>
            <a:r>
              <a:rPr lang="en-US" dirty="0" err="1"/>
              <a:t>webanalysestrategie</a:t>
            </a:r>
            <a:r>
              <a:rPr lang="en-US" dirty="0"/>
              <a:t>. Door </a:t>
            </a:r>
            <a:r>
              <a:rPr lang="en-US" dirty="0" err="1"/>
              <a:t>acties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interacties</a:t>
            </a:r>
            <a:r>
              <a:rPr lang="en-US" dirty="0"/>
              <a:t> van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trends, </a:t>
            </a:r>
            <a:r>
              <a:rPr lang="en-US" dirty="0" err="1"/>
              <a:t>patronen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verbeterpunten</a:t>
            </a:r>
            <a:r>
              <a:rPr lang="en-US" dirty="0"/>
              <a:t> </a:t>
            </a:r>
            <a:r>
              <a:rPr lang="en-US" dirty="0" err="1"/>
              <a:t>identificeren</a:t>
            </a:r>
            <a:r>
              <a:rPr lang="en-US" dirty="0"/>
              <a:t>, die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onderbouwen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bieden</a:t>
            </a:r>
            <a:r>
              <a:rPr lang="en-US" dirty="0"/>
              <a:t>. Als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</a:t>
            </a:r>
            <a:r>
              <a:rPr lang="en-US" dirty="0" err="1"/>
              <a:t>merkt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aanzienlijk</a:t>
            </a:r>
            <a:r>
              <a:rPr lang="en-US" dirty="0"/>
              <a:t> </a:t>
            </a:r>
            <a:r>
              <a:rPr lang="en-US" dirty="0" err="1"/>
              <a:t>deel</a:t>
            </a:r>
            <a:r>
              <a:rPr lang="en-US" dirty="0"/>
              <a:t> van de </a:t>
            </a:r>
            <a:r>
              <a:rPr lang="en-US" dirty="0" err="1"/>
              <a:t>websitebezoekers</a:t>
            </a:r>
            <a:r>
              <a:rPr lang="en-US" dirty="0"/>
              <a:t> de site al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paar</a:t>
            </a:r>
            <a:r>
              <a:rPr lang="en-US" dirty="0"/>
              <a:t> </a:t>
            </a:r>
            <a:r>
              <a:rPr lang="en-US" dirty="0" err="1"/>
              <a:t>seconden</a:t>
            </a:r>
            <a:r>
              <a:rPr lang="en-US" dirty="0"/>
              <a:t> </a:t>
            </a:r>
            <a:r>
              <a:rPr lang="en-US" dirty="0" err="1"/>
              <a:t>verlaat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duiden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probleem</a:t>
            </a:r>
            <a:r>
              <a:rPr lang="en-US" dirty="0"/>
              <a:t> met het </a:t>
            </a:r>
            <a:r>
              <a:rPr lang="en-US" dirty="0" err="1"/>
              <a:t>ontwerp</a:t>
            </a:r>
            <a:r>
              <a:rPr lang="en-US" dirty="0"/>
              <a:t> van de website of de </a:t>
            </a:r>
            <a:r>
              <a:rPr lang="en-US" dirty="0" err="1"/>
              <a:t>kwaliteit</a:t>
            </a:r>
            <a:r>
              <a:rPr lang="en-US" dirty="0"/>
              <a:t> van de </a:t>
            </a:r>
            <a:r>
              <a:rPr lang="en-US" dirty="0" err="1"/>
              <a:t>inhoud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Er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methoden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het </a:t>
            </a:r>
            <a:r>
              <a:rPr lang="en-US" dirty="0" err="1"/>
              <a:t>bijhouden</a:t>
            </a:r>
            <a:r>
              <a:rPr lang="en-US" dirty="0"/>
              <a:t> van </a:t>
            </a:r>
            <a:r>
              <a:rPr lang="en-US" dirty="0" err="1"/>
              <a:t>bezoekersgedrag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, </a:t>
            </a:r>
            <a:r>
              <a:rPr lang="en-US" dirty="0" err="1"/>
              <a:t>waaronder</a:t>
            </a:r>
            <a:r>
              <a:rPr lang="en-US" dirty="0"/>
              <a:t> tools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websiteanalyse</a:t>
            </a:r>
            <a:r>
              <a:rPr lang="en-US" dirty="0"/>
              <a:t>, software </a:t>
            </a:r>
            <a:r>
              <a:rPr lang="en-US" dirty="0" err="1"/>
              <a:t>voor</a:t>
            </a:r>
            <a:r>
              <a:rPr lang="en-US" dirty="0"/>
              <a:t> heat mapping </a:t>
            </a:r>
            <a:r>
              <a:rPr lang="en-US" dirty="0" err="1"/>
              <a:t>en</a:t>
            </a:r>
            <a:r>
              <a:rPr lang="en-US" dirty="0"/>
              <a:t> A/B-</a:t>
            </a:r>
            <a:r>
              <a:rPr lang="en-US" dirty="0" err="1"/>
              <a:t>testen</a:t>
            </a:r>
            <a:r>
              <a:rPr lang="en-US" dirty="0"/>
              <a:t>. Tools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websiteanalyse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Google Analytics, </a:t>
            </a:r>
            <a:r>
              <a:rPr lang="en-US" dirty="0" err="1"/>
              <a:t>geven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uitgebreid</a:t>
            </a:r>
            <a:r>
              <a:rPr lang="en-US" dirty="0"/>
              <a:t> </a:t>
            </a:r>
            <a:r>
              <a:rPr lang="en-US" dirty="0" err="1"/>
              <a:t>overzicht</a:t>
            </a:r>
            <a:r>
              <a:rPr lang="en-US" dirty="0"/>
              <a:t> van het </a:t>
            </a:r>
            <a:r>
              <a:rPr lang="en-US" dirty="0" err="1"/>
              <a:t>gedrag</a:t>
            </a:r>
            <a:r>
              <a:rPr lang="en-US" dirty="0"/>
              <a:t> van </a:t>
            </a:r>
            <a:r>
              <a:rPr lang="en-US" dirty="0" err="1"/>
              <a:t>bezoekers</a:t>
            </a:r>
            <a:r>
              <a:rPr lang="en-US" dirty="0"/>
              <a:t>, </a:t>
            </a:r>
            <a:r>
              <a:rPr lang="en-US" dirty="0" err="1"/>
              <a:t>inclusief</a:t>
            </a:r>
            <a:r>
              <a:rPr lang="en-US" dirty="0"/>
              <a:t> </a:t>
            </a:r>
            <a:r>
              <a:rPr lang="en-US" dirty="0" err="1"/>
              <a:t>paginaweergaves</a:t>
            </a:r>
            <a:r>
              <a:rPr lang="en-US" dirty="0"/>
              <a:t>, </a:t>
            </a:r>
            <a:r>
              <a:rPr lang="en-US" dirty="0" err="1"/>
              <a:t>tijd</a:t>
            </a:r>
            <a:r>
              <a:rPr lang="en-US" dirty="0"/>
              <a:t> op de site, </a:t>
            </a:r>
            <a:r>
              <a:rPr lang="en-US" dirty="0" err="1"/>
              <a:t>bouncepercentage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. Met heat mapping software, </a:t>
            </a:r>
            <a:r>
              <a:rPr lang="en-US" dirty="0" err="1"/>
              <a:t>zoals</a:t>
            </a:r>
            <a:r>
              <a:rPr lang="en-US" dirty="0"/>
              <a:t> Hotjar,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visualiseren</a:t>
            </a:r>
            <a:r>
              <a:rPr lang="en-US" dirty="0"/>
              <a:t> hoe </a:t>
            </a:r>
            <a:r>
              <a:rPr lang="en-US" dirty="0" err="1"/>
              <a:t>websitebezoekers</a:t>
            </a:r>
            <a:r>
              <a:rPr lang="en-US" dirty="0"/>
              <a:t> </a:t>
            </a:r>
            <a:r>
              <a:rPr lang="en-US" dirty="0" err="1"/>
              <a:t>omgaan</a:t>
            </a:r>
            <a:r>
              <a:rPr lang="en-US" dirty="0"/>
              <a:t> met </a:t>
            </a:r>
            <a:r>
              <a:rPr lang="en-US" dirty="0" err="1"/>
              <a:t>hun</a:t>
            </a:r>
            <a:r>
              <a:rPr lang="en-US" dirty="0"/>
              <a:t> site, </a:t>
            </a:r>
            <a:r>
              <a:rPr lang="en-US" dirty="0" err="1"/>
              <a:t>inclusief</a:t>
            </a:r>
            <a:r>
              <a:rPr lang="en-US" dirty="0"/>
              <a:t> </a:t>
            </a:r>
            <a:r>
              <a:rPr lang="en-US" dirty="0" err="1"/>
              <a:t>waar</a:t>
            </a:r>
            <a:r>
              <a:rPr lang="en-US" dirty="0"/>
              <a:t> ze </a:t>
            </a:r>
            <a:r>
              <a:rPr lang="en-US" dirty="0" err="1"/>
              <a:t>klikken</a:t>
            </a:r>
            <a:r>
              <a:rPr lang="en-US" dirty="0"/>
              <a:t>, </a:t>
            </a:r>
            <a:r>
              <a:rPr lang="en-US" dirty="0" err="1"/>
              <a:t>waar</a:t>
            </a:r>
            <a:r>
              <a:rPr lang="en-US" dirty="0"/>
              <a:t> ze </a:t>
            </a:r>
            <a:r>
              <a:rPr lang="en-US" dirty="0" err="1"/>
              <a:t>overheen</a:t>
            </a:r>
            <a:r>
              <a:rPr lang="en-US" dirty="0"/>
              <a:t> </a:t>
            </a:r>
            <a:r>
              <a:rPr lang="en-US" dirty="0" err="1"/>
              <a:t>gaan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waar</a:t>
            </a:r>
            <a:r>
              <a:rPr lang="en-US" dirty="0"/>
              <a:t> ze de </a:t>
            </a:r>
            <a:r>
              <a:rPr lang="en-US" dirty="0" err="1"/>
              <a:t>meeste</a:t>
            </a:r>
            <a:r>
              <a:rPr lang="en-US" dirty="0"/>
              <a:t> </a:t>
            </a:r>
            <a:r>
              <a:rPr lang="en-US" dirty="0" err="1"/>
              <a:t>tijd</a:t>
            </a:r>
            <a:r>
              <a:rPr lang="en-US" dirty="0"/>
              <a:t> </a:t>
            </a:r>
            <a:r>
              <a:rPr lang="en-US" dirty="0" err="1"/>
              <a:t>doorbrengen</a:t>
            </a:r>
            <a:r>
              <a:rPr lang="en-US" dirty="0"/>
              <a:t>. A/B-</a:t>
            </a:r>
            <a:r>
              <a:rPr lang="en-US" dirty="0" err="1"/>
              <a:t>testen</a:t>
            </a:r>
            <a:r>
              <a:rPr lang="en-US" dirty="0"/>
              <a:t> is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methode</a:t>
            </a:r>
            <a:r>
              <a:rPr lang="en-US" dirty="0"/>
              <a:t> om twee </a:t>
            </a:r>
            <a:r>
              <a:rPr lang="en-US" dirty="0" err="1"/>
              <a:t>versies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website of </a:t>
            </a:r>
            <a:r>
              <a:rPr lang="en-US" dirty="0" err="1"/>
              <a:t>landingspagina</a:t>
            </a:r>
            <a:r>
              <a:rPr lang="en-US" dirty="0"/>
              <a:t> met </a:t>
            </a:r>
            <a:r>
              <a:rPr lang="en-US" dirty="0" err="1"/>
              <a:t>elkaar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vergelijken</a:t>
            </a:r>
            <a:r>
              <a:rPr lang="en-US" dirty="0"/>
              <a:t> om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bepalen</a:t>
            </a:r>
            <a:r>
              <a:rPr lang="en-US" dirty="0"/>
              <a:t> </a:t>
            </a:r>
            <a:r>
              <a:rPr lang="en-US" dirty="0" err="1"/>
              <a:t>welke</a:t>
            </a:r>
            <a:r>
              <a:rPr lang="en-US" dirty="0"/>
              <a:t> </a:t>
            </a:r>
            <a:r>
              <a:rPr lang="en-US" dirty="0" err="1"/>
              <a:t>versie</a:t>
            </a:r>
            <a:r>
              <a:rPr lang="en-US" dirty="0"/>
              <a:t> </a:t>
            </a:r>
            <a:r>
              <a:rPr lang="en-US" dirty="0" err="1"/>
              <a:t>effectiever</a:t>
            </a:r>
            <a:r>
              <a:rPr lang="en-US" dirty="0"/>
              <a:t> is in het </a:t>
            </a:r>
            <a:r>
              <a:rPr lang="en-US" dirty="0" err="1"/>
              <a:t>stimuleren</a:t>
            </a:r>
            <a:r>
              <a:rPr lang="en-US" dirty="0"/>
              <a:t> van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betrokkenheid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Om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het </a:t>
            </a:r>
            <a:r>
              <a:rPr lang="en-US" dirty="0" err="1"/>
              <a:t>gedrag</a:t>
            </a:r>
            <a:r>
              <a:rPr lang="en-US" dirty="0"/>
              <a:t> van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webanalyse</a:t>
            </a:r>
            <a:r>
              <a:rPr lang="en-US" dirty="0"/>
              <a:t>,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duidelijk</a:t>
            </a:r>
            <a:r>
              <a:rPr lang="en-US" dirty="0"/>
              <a:t> </a:t>
            </a:r>
            <a:r>
              <a:rPr lang="en-US" dirty="0" err="1"/>
              <a:t>beeld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doelstellingen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van de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die ze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volgen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meten</a:t>
            </a:r>
            <a:r>
              <a:rPr lang="en-US" dirty="0"/>
              <a:t>. Als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het </a:t>
            </a:r>
            <a:r>
              <a:rPr lang="en-US" dirty="0" err="1"/>
              <a:t>conversiepercentage</a:t>
            </a:r>
            <a:r>
              <a:rPr lang="en-US" dirty="0"/>
              <a:t> van </a:t>
            </a:r>
            <a:r>
              <a:rPr lang="en-US" dirty="0" err="1"/>
              <a:t>zijn</a:t>
            </a:r>
            <a:r>
              <a:rPr lang="en-US" dirty="0"/>
              <a:t> website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verbeteren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het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bijhouden</a:t>
            </a:r>
            <a:r>
              <a:rPr lang="en-US" dirty="0"/>
              <a:t>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formulierinzendingen</a:t>
            </a:r>
            <a:r>
              <a:rPr lang="en-US" dirty="0"/>
              <a:t>, </a:t>
            </a:r>
            <a:r>
              <a:rPr lang="en-US" dirty="0" err="1"/>
              <a:t>tijd</a:t>
            </a:r>
            <a:r>
              <a:rPr lang="en-US" dirty="0"/>
              <a:t> op de site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bouncepercentage</a:t>
            </a:r>
            <a:r>
              <a:rPr lang="en-US" dirty="0"/>
              <a:t>. </a:t>
            </a:r>
            <a:r>
              <a:rPr lang="en-US" dirty="0" err="1"/>
              <a:t>Daarnaast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plan </a:t>
            </a:r>
            <a:r>
              <a:rPr lang="en-US" dirty="0" err="1"/>
              <a:t>hebben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het </a:t>
            </a:r>
            <a:r>
              <a:rPr lang="en-US" dirty="0" err="1"/>
              <a:t>analyseren</a:t>
            </a:r>
            <a:r>
              <a:rPr lang="en-US" dirty="0"/>
              <a:t> van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reageren</a:t>
            </a:r>
            <a:r>
              <a:rPr lang="en-US" dirty="0"/>
              <a:t> op de </a:t>
            </a:r>
            <a:r>
              <a:rPr lang="en-US" dirty="0" err="1"/>
              <a:t>verzamelde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, </a:t>
            </a:r>
            <a:r>
              <a:rPr lang="en-US" dirty="0" err="1"/>
              <a:t>evenals</a:t>
            </a:r>
            <a:r>
              <a:rPr lang="en-US" dirty="0"/>
              <a:t> het </a:t>
            </a:r>
            <a:r>
              <a:rPr lang="en-US" dirty="0" err="1"/>
              <a:t>regelmatig</a:t>
            </a:r>
            <a:r>
              <a:rPr lang="en-US" dirty="0"/>
              <a:t> </a:t>
            </a:r>
            <a:r>
              <a:rPr lang="en-US" dirty="0" err="1"/>
              <a:t>bijwerken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webanalysestrategie</a:t>
            </a:r>
            <a:r>
              <a:rPr lang="en-US" dirty="0"/>
              <a:t> om </a:t>
            </a:r>
            <a:r>
              <a:rPr lang="en-US" dirty="0" err="1"/>
              <a:t>gelijke</a:t>
            </a:r>
            <a:r>
              <a:rPr lang="en-US" dirty="0"/>
              <a:t> </a:t>
            </a:r>
            <a:r>
              <a:rPr lang="en-US" dirty="0" err="1"/>
              <a:t>tred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met </a:t>
            </a:r>
            <a:r>
              <a:rPr lang="en-US" dirty="0" err="1"/>
              <a:t>veranderend</a:t>
            </a:r>
            <a:r>
              <a:rPr lang="en-US" dirty="0"/>
              <a:t> </a:t>
            </a:r>
            <a:r>
              <a:rPr lang="en-US" dirty="0" err="1"/>
              <a:t>bezoekersgedrag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trends in de sector.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Concluderend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gesteld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in </a:t>
            </a:r>
            <a:r>
              <a:rPr lang="en-US" dirty="0" err="1"/>
              <a:t>gedrag</a:t>
            </a:r>
            <a:r>
              <a:rPr lang="en-US" dirty="0"/>
              <a:t> in web analytics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cruciaal</a:t>
            </a:r>
            <a:r>
              <a:rPr lang="en-US" dirty="0"/>
              <a:t> </a:t>
            </a:r>
            <a:r>
              <a:rPr lang="en-US" dirty="0" err="1"/>
              <a:t>hulpmiddel</a:t>
            </a:r>
            <a:r>
              <a:rPr lang="en-US" dirty="0"/>
              <a:t> is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die </a:t>
            </a:r>
            <a:r>
              <a:rPr lang="en-US" dirty="0" err="1"/>
              <a:t>hun</a:t>
            </a:r>
            <a:r>
              <a:rPr lang="en-US" dirty="0"/>
              <a:t> website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marketingstrategieën</a:t>
            </a:r>
            <a:r>
              <a:rPr lang="en-US" dirty="0"/>
              <a:t>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bieden</a:t>
            </a:r>
            <a:r>
              <a:rPr lang="en-US" dirty="0"/>
              <a:t>. Door </a:t>
            </a:r>
            <a:r>
              <a:rPr lang="en-US" dirty="0" err="1"/>
              <a:t>acties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interacties</a:t>
            </a:r>
            <a:r>
              <a:rPr lang="en-US" dirty="0"/>
              <a:t> van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hoe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 </a:t>
            </a:r>
            <a:r>
              <a:rPr lang="en-US" dirty="0" err="1"/>
              <a:t>omgaat</a:t>
            </a:r>
            <a:r>
              <a:rPr lang="en-US" dirty="0"/>
              <a:t> met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digitale</a:t>
            </a:r>
            <a:r>
              <a:rPr lang="en-US" dirty="0"/>
              <a:t> </a:t>
            </a:r>
            <a:r>
              <a:rPr lang="en-US" dirty="0" err="1"/>
              <a:t>aanwezigheid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weloverwogen</a:t>
            </a:r>
            <a:r>
              <a:rPr lang="en-US" dirty="0"/>
              <a:t> </a:t>
            </a:r>
            <a:r>
              <a:rPr lang="en-US" dirty="0" err="1"/>
              <a:t>beslissingen</a:t>
            </a:r>
            <a:r>
              <a:rPr lang="en-US" dirty="0"/>
              <a:t> </a:t>
            </a:r>
            <a:r>
              <a:rPr lang="en-US" dirty="0" err="1"/>
              <a:t>nemen</a:t>
            </a:r>
            <a:r>
              <a:rPr lang="en-US" dirty="0"/>
              <a:t> over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analyseren</a:t>
            </a:r>
            <a:r>
              <a:rPr lang="en-US" dirty="0"/>
              <a:t> van </a:t>
            </a:r>
            <a:r>
              <a:rPr lang="en-US" dirty="0" err="1"/>
              <a:t>gebruikersgedrag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platform </a:t>
            </a:r>
            <a:r>
              <a:rPr lang="en-US" dirty="0" err="1"/>
              <a:t>zijn</a:t>
            </a:r>
            <a:r>
              <a:rPr lang="en-US" dirty="0"/>
              <a:t> er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die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informatie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opleveren</a:t>
            </a:r>
            <a:r>
              <a:rPr lang="en-US" dirty="0"/>
              <a:t>. </a:t>
            </a:r>
            <a:r>
              <a:rPr lang="en-US" dirty="0" err="1"/>
              <a:t>Hier</a:t>
            </a:r>
            <a:r>
              <a:rPr lang="en-US" dirty="0"/>
              <a:t> </a:t>
            </a:r>
            <a:r>
              <a:rPr lang="en-US" dirty="0" err="1"/>
              <a:t>volgen</a:t>
            </a:r>
            <a:r>
              <a:rPr lang="en-US" dirty="0"/>
              <a:t> </a:t>
            </a:r>
            <a:r>
              <a:rPr lang="en-US" dirty="0" err="1"/>
              <a:t>definities</a:t>
            </a:r>
            <a:r>
              <a:rPr lang="en-US" dirty="0"/>
              <a:t> van </a:t>
            </a:r>
            <a:r>
              <a:rPr lang="en-US" dirty="0" err="1"/>
              <a:t>enkele</a:t>
            </a:r>
            <a:r>
              <a:rPr lang="en-US" dirty="0"/>
              <a:t> </a:t>
            </a:r>
            <a:r>
              <a:rPr lang="en-US" dirty="0" err="1"/>
              <a:t>belangrijke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met </a:t>
            </a:r>
            <a:r>
              <a:rPr lang="en-US" dirty="0" err="1"/>
              <a:t>betrekking</a:t>
            </a:r>
            <a:r>
              <a:rPr lang="en-US" dirty="0"/>
              <a:t> tot </a:t>
            </a:r>
            <a:r>
              <a:rPr lang="en-US" dirty="0" err="1"/>
              <a:t>populaire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betrokken</a:t>
            </a:r>
            <a:r>
              <a:rPr lang="en-US" dirty="0"/>
              <a:t> </a:t>
            </a:r>
            <a:r>
              <a:rPr lang="en-US" dirty="0" err="1"/>
              <a:t>pagina's</a:t>
            </a:r>
            <a:r>
              <a:rPr lang="en-US" dirty="0"/>
              <a:t>, </a:t>
            </a:r>
            <a:r>
              <a:rPr lang="en-US" dirty="0" err="1"/>
              <a:t>waar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aankomen</a:t>
            </a:r>
            <a:r>
              <a:rPr lang="en-US" dirty="0"/>
              <a:t>, wat ze </a:t>
            </a:r>
            <a:r>
              <a:rPr lang="en-US" dirty="0" err="1"/>
              <a:t>bezoeken</a:t>
            </a:r>
            <a:r>
              <a:rPr lang="en-US" dirty="0"/>
              <a:t>, </a:t>
            </a:r>
            <a:r>
              <a:rPr lang="en-US" dirty="0" err="1"/>
              <a:t>hoeveel</a:t>
            </a:r>
            <a:r>
              <a:rPr lang="en-US" dirty="0"/>
              <a:t> ze </a:t>
            </a:r>
            <a:r>
              <a:rPr lang="en-US" dirty="0" err="1"/>
              <a:t>blijven</a:t>
            </a:r>
            <a:r>
              <a:rPr lang="en-US" dirty="0"/>
              <a:t>, </a:t>
            </a:r>
            <a:r>
              <a:rPr lang="en-US" dirty="0" err="1"/>
              <a:t>waar</a:t>
            </a:r>
            <a:r>
              <a:rPr lang="en-US" dirty="0"/>
              <a:t> ze </a:t>
            </a:r>
            <a:r>
              <a:rPr lang="en-US" dirty="0" err="1"/>
              <a:t>weggaan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gebeurtenissen</a:t>
            </a:r>
            <a:r>
              <a:rPr lang="en-US" dirty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/>
              <a:t>Populaire </a:t>
            </a:r>
            <a:r>
              <a:rPr lang="en-US" dirty="0" err="1"/>
              <a:t>pagina's</a:t>
            </a:r>
            <a:r>
              <a:rPr lang="en-US" dirty="0"/>
              <a:t>: Populaire </a:t>
            </a:r>
            <a:r>
              <a:rPr lang="en-US" dirty="0" err="1"/>
              <a:t>pagina's</a:t>
            </a:r>
            <a:r>
              <a:rPr lang="en-US" dirty="0"/>
              <a:t> </a:t>
            </a:r>
            <a:r>
              <a:rPr lang="en-US" dirty="0" err="1"/>
              <a:t>verwijzen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de </a:t>
            </a:r>
            <a:r>
              <a:rPr lang="en-US" dirty="0" err="1"/>
              <a:t>pagina's</a:t>
            </a:r>
            <a:r>
              <a:rPr lang="en-US" dirty="0"/>
              <a:t> op je platform die het </a:t>
            </a:r>
            <a:r>
              <a:rPr lang="en-US" dirty="0" err="1"/>
              <a:t>hoogste</a:t>
            </a:r>
            <a:r>
              <a:rPr lang="en-US" dirty="0"/>
              <a:t> </a:t>
            </a:r>
            <a:r>
              <a:rPr lang="en-US" dirty="0" err="1"/>
              <a:t>aantal</a:t>
            </a:r>
            <a:r>
              <a:rPr lang="en-US" dirty="0"/>
              <a:t> </a:t>
            </a:r>
            <a:r>
              <a:rPr lang="en-US" dirty="0" err="1"/>
              <a:t>bezoeken</a:t>
            </a:r>
            <a:r>
              <a:rPr lang="en-US" dirty="0"/>
              <a:t> of pageviews </a:t>
            </a:r>
            <a:r>
              <a:rPr lang="en-US" dirty="0" err="1"/>
              <a:t>ontvangen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pagina's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geven</a:t>
            </a:r>
            <a:r>
              <a:rPr lang="en-US" dirty="0"/>
              <a:t> in de </a:t>
            </a:r>
            <a:r>
              <a:rPr lang="en-US" dirty="0" err="1"/>
              <a:t>inhoud</a:t>
            </a:r>
            <a:r>
              <a:rPr lang="en-US" dirty="0"/>
              <a:t> of </a:t>
            </a:r>
            <a:r>
              <a:rPr lang="en-US" dirty="0" err="1"/>
              <a:t>functies</a:t>
            </a:r>
            <a:r>
              <a:rPr lang="en-US" dirty="0"/>
              <a:t> die je </a:t>
            </a:r>
            <a:r>
              <a:rPr lang="en-US" dirty="0" err="1"/>
              <a:t>gebruikers</a:t>
            </a:r>
            <a:r>
              <a:rPr lang="en-US" dirty="0"/>
              <a:t> het </a:t>
            </a:r>
            <a:r>
              <a:rPr lang="en-US" dirty="0" err="1"/>
              <a:t>meest</a:t>
            </a:r>
            <a:r>
              <a:rPr lang="en-US" dirty="0"/>
              <a:t> </a:t>
            </a:r>
            <a:r>
              <a:rPr lang="en-US" dirty="0" err="1"/>
              <a:t>aanspreken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Engagementpagina's</a:t>
            </a:r>
            <a:r>
              <a:rPr lang="en-US" dirty="0"/>
              <a:t>: </a:t>
            </a:r>
            <a:r>
              <a:rPr lang="en-US" dirty="0" err="1"/>
              <a:t>Engagementpagina's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de </a:t>
            </a:r>
            <a:r>
              <a:rPr lang="en-US" dirty="0" err="1"/>
              <a:t>pagina's</a:t>
            </a:r>
            <a:r>
              <a:rPr lang="en-US" dirty="0"/>
              <a:t> op je platform </a:t>
            </a:r>
            <a:r>
              <a:rPr lang="en-US" dirty="0" err="1"/>
              <a:t>waar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veel</a:t>
            </a:r>
            <a:r>
              <a:rPr lang="en-US" dirty="0"/>
              <a:t> </a:t>
            </a:r>
            <a:r>
              <a:rPr lang="en-US" dirty="0" err="1"/>
              <a:t>tijd</a:t>
            </a:r>
            <a:r>
              <a:rPr lang="en-US" dirty="0"/>
              <a:t> </a:t>
            </a:r>
            <a:r>
              <a:rPr lang="en-US" dirty="0" err="1"/>
              <a:t>doorbrengen</a:t>
            </a:r>
            <a:r>
              <a:rPr lang="en-US" dirty="0"/>
              <a:t> of </a:t>
            </a:r>
            <a:r>
              <a:rPr lang="en-US" dirty="0" err="1"/>
              <a:t>veel</a:t>
            </a:r>
            <a:r>
              <a:rPr lang="en-US" dirty="0"/>
              <a:t> </a:t>
            </a:r>
            <a:r>
              <a:rPr lang="en-US" dirty="0" err="1"/>
              <a:t>interactie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pagina's</a:t>
            </a:r>
            <a:r>
              <a:rPr lang="en-US" dirty="0"/>
              <a:t> </a:t>
            </a:r>
            <a:r>
              <a:rPr lang="en-US" dirty="0" err="1"/>
              <a:t>duiden</a:t>
            </a:r>
            <a:r>
              <a:rPr lang="en-US" dirty="0"/>
              <a:t> </a:t>
            </a:r>
            <a:r>
              <a:rPr lang="en-US" dirty="0" err="1"/>
              <a:t>meestal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grote</a:t>
            </a:r>
            <a:r>
              <a:rPr lang="en-US" dirty="0"/>
              <a:t> interesse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betrokkenheid</a:t>
            </a:r>
            <a:r>
              <a:rPr lang="en-US" dirty="0"/>
              <a:t> van </a:t>
            </a:r>
            <a:r>
              <a:rPr lang="en-US" dirty="0" err="1"/>
              <a:t>gebruikers</a:t>
            </a:r>
            <a:r>
              <a:rPr lang="en-US" dirty="0"/>
              <a:t>. </a:t>
            </a:r>
            <a:r>
              <a:rPr lang="en-US" dirty="0" err="1"/>
              <a:t>Voorbeelden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artikels</a:t>
            </a:r>
            <a:r>
              <a:rPr lang="en-US" dirty="0"/>
              <a:t>, </a:t>
            </a:r>
            <a:r>
              <a:rPr lang="en-US" dirty="0" err="1"/>
              <a:t>interactieve</a:t>
            </a:r>
            <a:r>
              <a:rPr lang="en-US" dirty="0"/>
              <a:t> tools, forums of </a:t>
            </a:r>
            <a:r>
              <a:rPr lang="en-US" dirty="0" err="1"/>
              <a:t>sociale</a:t>
            </a:r>
            <a:r>
              <a:rPr lang="en-US" dirty="0"/>
              <a:t> </a:t>
            </a:r>
            <a:r>
              <a:rPr lang="en-US" dirty="0" err="1"/>
              <a:t>functies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Verwijzingsbronnen</a:t>
            </a:r>
            <a:r>
              <a:rPr lang="en-US" dirty="0"/>
              <a:t>: </a:t>
            </a:r>
            <a:r>
              <a:rPr lang="en-US" dirty="0" err="1"/>
              <a:t>Verwijzingsbronnen</a:t>
            </a:r>
            <a:r>
              <a:rPr lang="en-US" dirty="0"/>
              <a:t> </a:t>
            </a:r>
            <a:r>
              <a:rPr lang="en-US" dirty="0" err="1"/>
              <a:t>geven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</a:t>
            </a:r>
            <a:r>
              <a:rPr lang="en-US" dirty="0" err="1"/>
              <a:t>waar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vandaan</a:t>
            </a:r>
            <a:r>
              <a:rPr lang="en-US" dirty="0"/>
              <a:t> </a:t>
            </a:r>
            <a:r>
              <a:rPr lang="en-US" dirty="0" err="1"/>
              <a:t>komen</a:t>
            </a:r>
            <a:r>
              <a:rPr lang="en-US" dirty="0"/>
              <a:t> </a:t>
            </a:r>
            <a:r>
              <a:rPr lang="en-US" dirty="0" err="1"/>
              <a:t>voordat</a:t>
            </a:r>
            <a:r>
              <a:rPr lang="en-US" dirty="0"/>
              <a:t> ze op je platform </a:t>
            </a:r>
            <a:r>
              <a:rPr lang="en-US" dirty="0" err="1"/>
              <a:t>terechtkomen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laten </a:t>
            </a:r>
            <a:r>
              <a:rPr lang="en-US" dirty="0" err="1"/>
              <a:t>zien</a:t>
            </a:r>
            <a:r>
              <a:rPr lang="en-US" dirty="0"/>
              <a:t> </a:t>
            </a:r>
            <a:r>
              <a:rPr lang="en-US" dirty="0" err="1"/>
              <a:t>welke</a:t>
            </a:r>
            <a:r>
              <a:rPr lang="en-US" dirty="0"/>
              <a:t> </a:t>
            </a:r>
            <a:r>
              <a:rPr lang="en-US" dirty="0" err="1"/>
              <a:t>externe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zoekmachines</a:t>
            </a:r>
            <a:r>
              <a:rPr lang="en-US" dirty="0"/>
              <a:t>, </a:t>
            </a:r>
            <a:r>
              <a:rPr lang="en-US" dirty="0" err="1"/>
              <a:t>sociale</a:t>
            </a:r>
            <a:r>
              <a:rPr lang="en-US" dirty="0"/>
              <a:t> </a:t>
            </a:r>
            <a:r>
              <a:rPr lang="en-US" dirty="0" err="1"/>
              <a:t>mediaplatforms</a:t>
            </a:r>
            <a:r>
              <a:rPr lang="en-US" dirty="0"/>
              <a:t>, </a:t>
            </a:r>
            <a:r>
              <a:rPr lang="en-US" dirty="0" err="1"/>
              <a:t>verwijzende</a:t>
            </a:r>
            <a:r>
              <a:rPr lang="en-US" dirty="0"/>
              <a:t> websites of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campagnes</a:t>
            </a:r>
            <a:r>
              <a:rPr lang="en-US" dirty="0"/>
              <a:t>, </a:t>
            </a:r>
            <a:r>
              <a:rPr lang="en-US" dirty="0" err="1"/>
              <a:t>verkeer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je platform </a:t>
            </a:r>
            <a:r>
              <a:rPr lang="en-US" dirty="0" err="1"/>
              <a:t>leiden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Landingspagina's</a:t>
            </a:r>
            <a:r>
              <a:rPr lang="en-US" dirty="0"/>
              <a:t>: </a:t>
            </a:r>
            <a:r>
              <a:rPr lang="en-US" dirty="0" err="1"/>
              <a:t>Landingspagina's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de </a:t>
            </a:r>
            <a:r>
              <a:rPr lang="en-US" dirty="0" err="1"/>
              <a:t>eerste</a:t>
            </a:r>
            <a:r>
              <a:rPr lang="en-US" dirty="0"/>
              <a:t> </a:t>
            </a:r>
            <a:r>
              <a:rPr lang="en-US" dirty="0" err="1"/>
              <a:t>pagina's</a:t>
            </a:r>
            <a:r>
              <a:rPr lang="en-US" dirty="0"/>
              <a:t> die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bezoeken</a:t>
            </a:r>
            <a:r>
              <a:rPr lang="en-US" dirty="0"/>
              <a:t> </a:t>
            </a:r>
            <a:r>
              <a:rPr lang="en-US" dirty="0" err="1"/>
              <a:t>wanneer</a:t>
            </a:r>
            <a:r>
              <a:rPr lang="en-US" dirty="0"/>
              <a:t> ze op je platform </a:t>
            </a:r>
            <a:r>
              <a:rPr lang="en-US" dirty="0" err="1"/>
              <a:t>aankomen</a:t>
            </a:r>
            <a:r>
              <a:rPr lang="en-US" dirty="0"/>
              <a:t>. </a:t>
            </a:r>
            <a:r>
              <a:rPr lang="en-US" dirty="0" err="1"/>
              <a:t>Inzicht</a:t>
            </a:r>
            <a:r>
              <a:rPr lang="en-US" dirty="0"/>
              <a:t> in </a:t>
            </a:r>
            <a:r>
              <a:rPr lang="en-US" dirty="0" err="1"/>
              <a:t>welke</a:t>
            </a:r>
            <a:r>
              <a:rPr lang="en-US" dirty="0"/>
              <a:t> </a:t>
            </a:r>
            <a:r>
              <a:rPr lang="en-US" dirty="0" err="1"/>
              <a:t>pagina's</a:t>
            </a:r>
            <a:r>
              <a:rPr lang="en-US" dirty="0"/>
              <a:t> </a:t>
            </a:r>
            <a:r>
              <a:rPr lang="en-US" dirty="0" err="1"/>
              <a:t>dienen</a:t>
            </a:r>
            <a:r>
              <a:rPr lang="en-US" dirty="0"/>
              <a:t> </a:t>
            </a:r>
            <a:r>
              <a:rPr lang="en-US" dirty="0" err="1"/>
              <a:t>als</a:t>
            </a:r>
            <a:r>
              <a:rPr lang="en-US" dirty="0"/>
              <a:t> </a:t>
            </a:r>
            <a:r>
              <a:rPr lang="en-US" dirty="0" err="1"/>
              <a:t>ingangspunten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geven</a:t>
            </a:r>
            <a:r>
              <a:rPr lang="en-US" dirty="0"/>
              <a:t> in de </a:t>
            </a:r>
            <a:r>
              <a:rPr lang="en-US" dirty="0" err="1"/>
              <a:t>effectiviteit</a:t>
            </a:r>
            <a:r>
              <a:rPr lang="en-US" dirty="0"/>
              <a:t> van je </a:t>
            </a:r>
            <a:r>
              <a:rPr lang="en-US" dirty="0" err="1"/>
              <a:t>marketingcampagnes</a:t>
            </a:r>
            <a:r>
              <a:rPr lang="en-US" dirty="0"/>
              <a:t>, </a:t>
            </a:r>
            <a:r>
              <a:rPr lang="en-US" dirty="0" err="1"/>
              <a:t>zoekmachineoptimalisatie</a:t>
            </a:r>
            <a:r>
              <a:rPr lang="en-US" dirty="0"/>
              <a:t> of </a:t>
            </a:r>
            <a:r>
              <a:rPr lang="en-US" dirty="0" err="1"/>
              <a:t>verwijzingsbronnen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/>
              <a:t>Pageviews: Pageviews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het </a:t>
            </a:r>
            <a:r>
              <a:rPr lang="en-US" dirty="0" err="1"/>
              <a:t>totale</a:t>
            </a:r>
            <a:r>
              <a:rPr lang="en-US" dirty="0"/>
              <a:t> </a:t>
            </a:r>
            <a:r>
              <a:rPr lang="en-US" dirty="0" err="1"/>
              <a:t>aantal</a:t>
            </a:r>
            <a:r>
              <a:rPr lang="en-US" dirty="0"/>
              <a:t> </a:t>
            </a:r>
            <a:r>
              <a:rPr lang="en-US" dirty="0" err="1"/>
              <a:t>keren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pagina</a:t>
            </a:r>
            <a:r>
              <a:rPr lang="en-US" dirty="0"/>
              <a:t> </a:t>
            </a:r>
            <a:r>
              <a:rPr lang="en-US" dirty="0" err="1"/>
              <a:t>wordt</a:t>
            </a:r>
            <a:r>
              <a:rPr lang="en-US" dirty="0"/>
              <a:t> </a:t>
            </a:r>
            <a:r>
              <a:rPr lang="en-US" dirty="0" err="1"/>
              <a:t>bekeken</a:t>
            </a:r>
            <a:r>
              <a:rPr lang="en-US" dirty="0"/>
              <a:t> door </a:t>
            </a:r>
            <a:r>
              <a:rPr lang="en-US" dirty="0" err="1"/>
              <a:t>gebruikers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metriek</a:t>
            </a:r>
            <a:r>
              <a:rPr lang="en-US" dirty="0"/>
              <a:t> </a:t>
            </a:r>
            <a:r>
              <a:rPr lang="en-US" dirty="0" err="1"/>
              <a:t>helpt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bepalen</a:t>
            </a:r>
            <a:r>
              <a:rPr lang="en-US" dirty="0"/>
              <a:t> van de </a:t>
            </a:r>
            <a:r>
              <a:rPr lang="en-US" dirty="0" err="1"/>
              <a:t>populariteit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het </a:t>
            </a:r>
            <a:r>
              <a:rPr lang="en-US" dirty="0" err="1"/>
              <a:t>bereik</a:t>
            </a:r>
            <a:r>
              <a:rPr lang="en-US" dirty="0"/>
              <a:t> van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pagina's</a:t>
            </a:r>
            <a:r>
              <a:rPr lang="en-US" dirty="0"/>
              <a:t> op je platform.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Tijd</a:t>
            </a:r>
            <a:r>
              <a:rPr lang="en-US" dirty="0"/>
              <a:t> op </a:t>
            </a:r>
            <a:r>
              <a:rPr lang="en-US" dirty="0" err="1"/>
              <a:t>pagina</a:t>
            </a:r>
            <a:r>
              <a:rPr lang="en-US" dirty="0"/>
              <a:t>: </a:t>
            </a:r>
            <a:r>
              <a:rPr lang="en-US" dirty="0" err="1"/>
              <a:t>Tijd</a:t>
            </a:r>
            <a:r>
              <a:rPr lang="en-US" dirty="0"/>
              <a:t> op </a:t>
            </a:r>
            <a:r>
              <a:rPr lang="en-US" dirty="0" err="1"/>
              <a:t>pagina</a:t>
            </a:r>
            <a:r>
              <a:rPr lang="en-US" dirty="0"/>
              <a:t> meet de </a:t>
            </a:r>
            <a:r>
              <a:rPr lang="en-US" dirty="0" err="1"/>
              <a:t>gemiddelde</a:t>
            </a:r>
            <a:r>
              <a:rPr lang="en-US" dirty="0"/>
              <a:t> </a:t>
            </a:r>
            <a:r>
              <a:rPr lang="en-US" dirty="0" err="1"/>
              <a:t>tijd</a:t>
            </a:r>
            <a:r>
              <a:rPr lang="en-US" dirty="0"/>
              <a:t> die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doorbrengen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pagina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meetwaarde</a:t>
            </a:r>
            <a:r>
              <a:rPr lang="en-US" dirty="0"/>
              <a:t> </a:t>
            </a:r>
            <a:r>
              <a:rPr lang="en-US" dirty="0" err="1"/>
              <a:t>geeft</a:t>
            </a:r>
            <a:r>
              <a:rPr lang="en-US" dirty="0"/>
              <a:t> de mate van </a:t>
            </a:r>
            <a:r>
              <a:rPr lang="en-US" dirty="0" err="1"/>
              <a:t>gebruikersbetrokkenheid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 in de </a:t>
            </a:r>
            <a:r>
              <a:rPr lang="en-US" dirty="0" err="1"/>
              <a:t>inhoud</a:t>
            </a:r>
            <a:r>
              <a:rPr lang="en-US" dirty="0"/>
              <a:t> of </a:t>
            </a:r>
            <a:r>
              <a:rPr lang="en-US" dirty="0" err="1"/>
              <a:t>functies</a:t>
            </a:r>
            <a:r>
              <a:rPr lang="en-US" dirty="0"/>
              <a:t> op die </a:t>
            </a:r>
            <a:r>
              <a:rPr lang="en-US" dirty="0" err="1"/>
              <a:t>pagina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Afsluitpagina's</a:t>
            </a:r>
            <a:r>
              <a:rPr lang="en-US" dirty="0"/>
              <a:t>: </a:t>
            </a:r>
            <a:r>
              <a:rPr lang="en-US" dirty="0" err="1"/>
              <a:t>Exitpagina's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de </a:t>
            </a:r>
            <a:r>
              <a:rPr lang="en-US" dirty="0" err="1"/>
              <a:t>pagina's</a:t>
            </a:r>
            <a:r>
              <a:rPr lang="en-US" dirty="0"/>
              <a:t> </a:t>
            </a:r>
            <a:r>
              <a:rPr lang="en-US" dirty="0" err="1"/>
              <a:t>waar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je platform </a:t>
            </a:r>
            <a:r>
              <a:rPr lang="en-US" dirty="0" err="1"/>
              <a:t>verlaten</a:t>
            </a:r>
            <a:r>
              <a:rPr lang="en-US" dirty="0"/>
              <a:t>. Het </a:t>
            </a:r>
            <a:r>
              <a:rPr lang="en-US" dirty="0" err="1"/>
              <a:t>analyseren</a:t>
            </a:r>
            <a:r>
              <a:rPr lang="en-US" dirty="0"/>
              <a:t> van </a:t>
            </a:r>
            <a:r>
              <a:rPr lang="en-US" dirty="0" err="1"/>
              <a:t>exitpagina's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identificeren</a:t>
            </a:r>
            <a:r>
              <a:rPr lang="en-US" dirty="0"/>
              <a:t> van </a:t>
            </a:r>
            <a:r>
              <a:rPr lang="en-US" dirty="0" err="1"/>
              <a:t>mogelijke</a:t>
            </a:r>
            <a:r>
              <a:rPr lang="en-US" dirty="0"/>
              <a:t> </a:t>
            </a:r>
            <a:r>
              <a:rPr lang="en-US" dirty="0" err="1"/>
              <a:t>problemen</a:t>
            </a:r>
            <a:r>
              <a:rPr lang="en-US" dirty="0"/>
              <a:t> of </a:t>
            </a:r>
            <a:r>
              <a:rPr lang="en-US" dirty="0" err="1"/>
              <a:t>knelpunten</a:t>
            </a:r>
            <a:r>
              <a:rPr lang="en-US" dirty="0"/>
              <a:t> die </a:t>
            </a:r>
            <a:r>
              <a:rPr lang="en-US" dirty="0" err="1"/>
              <a:t>leiden</a:t>
            </a:r>
            <a:r>
              <a:rPr lang="en-US" dirty="0"/>
              <a:t> tot het </a:t>
            </a:r>
            <a:r>
              <a:rPr lang="en-US" dirty="0" err="1"/>
              <a:t>afhaken</a:t>
            </a:r>
            <a:r>
              <a:rPr lang="en-US" dirty="0"/>
              <a:t> van </a:t>
            </a:r>
            <a:r>
              <a:rPr lang="en-US" dirty="0" err="1"/>
              <a:t>gebruikers</a:t>
            </a:r>
            <a:r>
              <a:rPr lang="en-US" dirty="0"/>
              <a:t>. Het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aangeven</a:t>
            </a:r>
            <a:r>
              <a:rPr lang="en-US" dirty="0"/>
              <a:t> of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beoogde</a:t>
            </a:r>
            <a:r>
              <a:rPr lang="en-US" dirty="0"/>
              <a:t> </a:t>
            </a:r>
            <a:r>
              <a:rPr lang="en-US" dirty="0" err="1"/>
              <a:t>acties</a:t>
            </a:r>
            <a:r>
              <a:rPr lang="en-US" dirty="0"/>
              <a:t> </a:t>
            </a:r>
            <a:r>
              <a:rPr lang="en-US" dirty="0" err="1"/>
              <a:t>voltooien</a:t>
            </a:r>
            <a:r>
              <a:rPr lang="en-US" dirty="0"/>
              <a:t> of op </a:t>
            </a:r>
            <a:r>
              <a:rPr lang="en-US" dirty="0" err="1"/>
              <a:t>obstakels</a:t>
            </a:r>
            <a:r>
              <a:rPr lang="en-US" dirty="0"/>
              <a:t> </a:t>
            </a:r>
            <a:r>
              <a:rPr lang="en-US" dirty="0" err="1"/>
              <a:t>stuiten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Bouncepercentage</a:t>
            </a:r>
            <a:r>
              <a:rPr lang="en-US" dirty="0"/>
              <a:t>: Het </a:t>
            </a:r>
            <a:r>
              <a:rPr lang="en-US" dirty="0" err="1"/>
              <a:t>bouncepercentage</a:t>
            </a:r>
            <a:r>
              <a:rPr lang="en-US" dirty="0"/>
              <a:t> </a:t>
            </a:r>
            <a:r>
              <a:rPr lang="en-US" dirty="0" err="1"/>
              <a:t>geeft</a:t>
            </a:r>
            <a:r>
              <a:rPr lang="en-US" dirty="0"/>
              <a:t> het percentage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die je platform </a:t>
            </a:r>
            <a:r>
              <a:rPr lang="en-US" dirty="0" err="1"/>
              <a:t>verlaten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bezoek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</a:t>
            </a:r>
            <a:r>
              <a:rPr lang="en-US" dirty="0" err="1"/>
              <a:t>één</a:t>
            </a:r>
            <a:r>
              <a:rPr lang="en-US" dirty="0"/>
              <a:t> </a:t>
            </a:r>
            <a:r>
              <a:rPr lang="en-US" dirty="0" err="1"/>
              <a:t>pagina</a:t>
            </a:r>
            <a:r>
              <a:rPr lang="en-US" dirty="0"/>
              <a:t> </a:t>
            </a:r>
            <a:r>
              <a:rPr lang="en-US" dirty="0" err="1"/>
              <a:t>zonder</a:t>
            </a:r>
            <a:r>
              <a:rPr lang="en-US" dirty="0"/>
              <a:t> </a:t>
            </a:r>
            <a:r>
              <a:rPr lang="en-US" dirty="0" err="1"/>
              <a:t>verdere</a:t>
            </a:r>
            <a:r>
              <a:rPr lang="en-US" dirty="0"/>
              <a:t> </a:t>
            </a:r>
            <a:r>
              <a:rPr lang="en-US" dirty="0" err="1"/>
              <a:t>interactie</a:t>
            </a:r>
            <a:r>
              <a:rPr lang="en-US" dirty="0"/>
              <a:t>.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hoog</a:t>
            </a:r>
            <a:r>
              <a:rPr lang="en-US" dirty="0"/>
              <a:t> </a:t>
            </a:r>
            <a:r>
              <a:rPr lang="en-US" dirty="0" err="1"/>
              <a:t>bouncepercentage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erop</a:t>
            </a:r>
            <a:r>
              <a:rPr lang="en-US" dirty="0"/>
              <a:t> </a:t>
            </a:r>
            <a:r>
              <a:rPr lang="en-US" dirty="0" err="1"/>
              <a:t>wijzen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niet</a:t>
            </a:r>
            <a:r>
              <a:rPr lang="en-US" dirty="0"/>
              <a:t> </a:t>
            </a:r>
            <a:r>
              <a:rPr lang="en-US" dirty="0" err="1"/>
              <a:t>vinden</a:t>
            </a:r>
            <a:r>
              <a:rPr lang="en-US" dirty="0"/>
              <a:t> wat ze </a:t>
            </a:r>
            <a:r>
              <a:rPr lang="en-US" dirty="0" err="1"/>
              <a:t>verwachten</a:t>
            </a:r>
            <a:r>
              <a:rPr lang="en-US" dirty="0"/>
              <a:t> of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pagina-ervaring</a:t>
            </a:r>
            <a:r>
              <a:rPr lang="en-US" dirty="0"/>
              <a:t> </a:t>
            </a:r>
            <a:r>
              <a:rPr lang="en-US" dirty="0" err="1"/>
              <a:t>moet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verbeterd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Gebeurtenissen</a:t>
            </a:r>
            <a:r>
              <a:rPr lang="en-US" dirty="0"/>
              <a:t>: Events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gebruikersacties</a:t>
            </a:r>
            <a:r>
              <a:rPr lang="en-US" dirty="0"/>
              <a:t> of </a:t>
            </a:r>
            <a:r>
              <a:rPr lang="en-US" dirty="0" err="1"/>
              <a:t>interacties</a:t>
            </a:r>
            <a:r>
              <a:rPr lang="en-US" dirty="0"/>
              <a:t> die je </a:t>
            </a:r>
            <a:r>
              <a:rPr lang="en-US" dirty="0" err="1"/>
              <a:t>volgt</a:t>
            </a:r>
            <a:r>
              <a:rPr lang="en-US" dirty="0"/>
              <a:t> op je platform.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</a:t>
            </a:r>
            <a:r>
              <a:rPr lang="en-US" dirty="0" err="1"/>
              <a:t>klikken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knop </a:t>
            </a:r>
            <a:r>
              <a:rPr lang="en-US" dirty="0" err="1"/>
              <a:t>zijn</a:t>
            </a:r>
            <a:r>
              <a:rPr lang="en-US" dirty="0"/>
              <a:t>, het </a:t>
            </a:r>
            <a:r>
              <a:rPr lang="en-US" dirty="0" err="1"/>
              <a:t>indienen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formulier</a:t>
            </a:r>
            <a:r>
              <a:rPr lang="en-US" dirty="0"/>
              <a:t>, het </a:t>
            </a:r>
            <a:r>
              <a:rPr lang="en-US" dirty="0" err="1"/>
              <a:t>afspelen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video of </a:t>
            </a:r>
            <a:r>
              <a:rPr lang="en-US" dirty="0" err="1"/>
              <a:t>andere</a:t>
            </a:r>
            <a:r>
              <a:rPr lang="en-US" dirty="0"/>
              <a:t> </a:t>
            </a:r>
            <a:r>
              <a:rPr lang="en-US" dirty="0" err="1"/>
              <a:t>vooraf</a:t>
            </a:r>
            <a:r>
              <a:rPr lang="en-US" dirty="0"/>
              <a:t> </a:t>
            </a:r>
            <a:r>
              <a:rPr lang="en-US" dirty="0" err="1"/>
              <a:t>gedefinieerde</a:t>
            </a:r>
            <a:r>
              <a:rPr lang="en-US" dirty="0"/>
              <a:t> </a:t>
            </a:r>
            <a:r>
              <a:rPr lang="en-US" dirty="0" err="1"/>
              <a:t>acties</a:t>
            </a:r>
            <a:r>
              <a:rPr lang="en-US" dirty="0"/>
              <a:t>. Het </a:t>
            </a:r>
            <a:r>
              <a:rPr lang="en-US" dirty="0" err="1"/>
              <a:t>analyseren</a:t>
            </a:r>
            <a:r>
              <a:rPr lang="en-US" dirty="0"/>
              <a:t> van </a:t>
            </a:r>
            <a:r>
              <a:rPr lang="en-US" dirty="0" err="1"/>
              <a:t>gebeurtenissen</a:t>
            </a:r>
            <a:r>
              <a:rPr lang="en-US" dirty="0"/>
              <a:t> </a:t>
            </a:r>
            <a:r>
              <a:rPr lang="en-US" dirty="0" err="1"/>
              <a:t>helpt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begrijpen</a:t>
            </a:r>
            <a:r>
              <a:rPr lang="en-US" dirty="0"/>
              <a:t> van </a:t>
            </a:r>
            <a:r>
              <a:rPr lang="en-US" dirty="0" err="1"/>
              <a:t>gedragspatronen</a:t>
            </a:r>
            <a:r>
              <a:rPr lang="en-US" dirty="0"/>
              <a:t> van </a:t>
            </a:r>
            <a:r>
              <a:rPr lang="en-US" dirty="0" err="1"/>
              <a:t>gebruikers</a:t>
            </a:r>
            <a:r>
              <a:rPr lang="en-US" dirty="0"/>
              <a:t>, </a:t>
            </a:r>
            <a:r>
              <a:rPr lang="en-US" dirty="0" err="1"/>
              <a:t>conversietrechters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effectiviteit</a:t>
            </a:r>
            <a:r>
              <a:rPr lang="en-US" dirty="0"/>
              <a:t> van </a:t>
            </a:r>
            <a:r>
              <a:rPr lang="en-US" dirty="0" err="1"/>
              <a:t>bepaalde</a:t>
            </a:r>
            <a:r>
              <a:rPr lang="en-US" dirty="0"/>
              <a:t> </a:t>
            </a:r>
            <a:r>
              <a:rPr lang="en-US" dirty="0" err="1"/>
              <a:t>functies</a:t>
            </a:r>
            <a:r>
              <a:rPr lang="en-US" dirty="0"/>
              <a:t> of </a:t>
            </a:r>
            <a:r>
              <a:rPr lang="en-US" dirty="0" err="1"/>
              <a:t>campagnes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100"/>
              <a:buNone/>
            </a:pPr>
            <a:r>
              <a:rPr lang="en-US" dirty="0"/>
              <a:t>Door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, </a:t>
            </a:r>
            <a:r>
              <a:rPr lang="en-US" dirty="0" err="1"/>
              <a:t>kunt</a:t>
            </a:r>
            <a:r>
              <a:rPr lang="en-US" dirty="0"/>
              <a:t> u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beter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het </a:t>
            </a:r>
            <a:r>
              <a:rPr lang="en-US" dirty="0" err="1"/>
              <a:t>gedrag</a:t>
            </a:r>
            <a:r>
              <a:rPr lang="en-US" dirty="0"/>
              <a:t> van </a:t>
            </a:r>
            <a:r>
              <a:rPr lang="en-US" dirty="0" err="1"/>
              <a:t>gebruikers</a:t>
            </a:r>
            <a:r>
              <a:rPr lang="en-US" dirty="0"/>
              <a:t> op </a:t>
            </a:r>
            <a:r>
              <a:rPr lang="en-US" dirty="0" err="1"/>
              <a:t>uw</a:t>
            </a:r>
            <a:r>
              <a:rPr lang="en-US" dirty="0"/>
              <a:t> platform.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kennis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nemen</a:t>
            </a:r>
            <a:r>
              <a:rPr lang="en-US" dirty="0"/>
              <a:t> van </a:t>
            </a:r>
            <a:r>
              <a:rPr lang="en-US" dirty="0" err="1"/>
              <a:t>beslissingen</a:t>
            </a:r>
            <a:r>
              <a:rPr lang="en-US" dirty="0"/>
              <a:t>, het </a:t>
            </a:r>
            <a:r>
              <a:rPr lang="en-US" dirty="0" err="1"/>
              <a:t>optimaliseren</a:t>
            </a:r>
            <a:r>
              <a:rPr lang="en-US" dirty="0"/>
              <a:t> van content, het </a:t>
            </a:r>
            <a:r>
              <a:rPr lang="en-US" dirty="0" err="1"/>
              <a:t>verbeteren</a:t>
            </a:r>
            <a:r>
              <a:rPr lang="en-US" dirty="0"/>
              <a:t> van de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uiteindelijk</a:t>
            </a:r>
            <a:r>
              <a:rPr lang="en-US" dirty="0"/>
              <a:t> het </a:t>
            </a:r>
            <a:r>
              <a:rPr lang="en-US" dirty="0" err="1"/>
              <a:t>verhogen</a:t>
            </a:r>
            <a:r>
              <a:rPr lang="en-US" dirty="0"/>
              <a:t> van de </a:t>
            </a:r>
            <a:r>
              <a:rPr lang="en-US" dirty="0" err="1"/>
              <a:t>betrokkenheid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conversie</a:t>
            </a:r>
            <a:r>
              <a:rPr lang="en-US" dirty="0"/>
              <a:t> van </a:t>
            </a:r>
            <a:r>
              <a:rPr lang="en-US" dirty="0" err="1"/>
              <a:t>gebruikers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9" name="Google Shape;429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publieksdemografie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het </a:t>
            </a:r>
            <a:r>
              <a:rPr lang="en-US" dirty="0" err="1"/>
              <a:t>proces</a:t>
            </a:r>
            <a:r>
              <a:rPr lang="en-US" dirty="0"/>
              <a:t> van het </a:t>
            </a:r>
            <a:r>
              <a:rPr lang="en-US" dirty="0" err="1"/>
              <a:t>groeperen</a:t>
            </a:r>
            <a:r>
              <a:rPr lang="en-US" dirty="0"/>
              <a:t> van </a:t>
            </a:r>
            <a:r>
              <a:rPr lang="en-US" dirty="0" err="1"/>
              <a:t>websitebezoekers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persoonlijke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leeftijd</a:t>
            </a:r>
            <a:r>
              <a:rPr lang="en-US" dirty="0"/>
              <a:t>, </a:t>
            </a:r>
            <a:r>
              <a:rPr lang="en-US" dirty="0" err="1"/>
              <a:t>geslacht</a:t>
            </a:r>
            <a:r>
              <a:rPr lang="en-US" dirty="0"/>
              <a:t>,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opleiding</a:t>
            </a:r>
            <a:r>
              <a:rPr lang="en-US" dirty="0"/>
              <a:t>, </a:t>
            </a:r>
            <a:r>
              <a:rPr lang="en-US" dirty="0" err="1"/>
              <a:t>locatie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. </a:t>
            </a:r>
            <a:r>
              <a:rPr lang="en-US" dirty="0" err="1"/>
              <a:t>Dit</a:t>
            </a:r>
            <a:r>
              <a:rPr lang="en-US" dirty="0"/>
              <a:t> type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stelt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in </a:t>
            </a:r>
            <a:r>
              <a:rPr lang="en-US" dirty="0" err="1"/>
              <a:t>staat</a:t>
            </a:r>
            <a:r>
              <a:rPr lang="en-US" dirty="0"/>
              <a:t> om de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samenstelling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 </a:t>
            </a:r>
            <a:r>
              <a:rPr lang="en-US" dirty="0" err="1"/>
              <a:t>beter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begrijpen</a:t>
            </a:r>
            <a:r>
              <a:rPr lang="en-US" dirty="0"/>
              <a:t>, wat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leveren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Vanuit</a:t>
            </a:r>
            <a:r>
              <a:rPr lang="en-US" dirty="0"/>
              <a:t> het </a:t>
            </a:r>
            <a:r>
              <a:rPr lang="en-US" dirty="0" err="1"/>
              <a:t>perspectief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expert is </a:t>
            </a:r>
            <a:r>
              <a:rPr lang="en-US" dirty="0" err="1"/>
              <a:t>publieksdemografie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van de </a:t>
            </a:r>
            <a:r>
              <a:rPr lang="en-US" dirty="0" err="1"/>
              <a:t>meest</a:t>
            </a:r>
            <a:r>
              <a:rPr lang="en-US" dirty="0"/>
              <a:t> </a:t>
            </a:r>
            <a:r>
              <a:rPr lang="en-US" dirty="0" err="1"/>
              <a:t>fundamentele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van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webanalyse</a:t>
            </a:r>
            <a:r>
              <a:rPr lang="en-US" dirty="0"/>
              <a:t>. Door de </a:t>
            </a:r>
            <a:r>
              <a:rPr lang="en-US" dirty="0" err="1"/>
              <a:t>leeftijd</a:t>
            </a:r>
            <a:r>
              <a:rPr lang="en-US" dirty="0"/>
              <a:t>, het </a:t>
            </a:r>
            <a:r>
              <a:rPr lang="en-US" dirty="0" err="1"/>
              <a:t>geslacht</a:t>
            </a:r>
            <a:r>
              <a:rPr lang="en-US" dirty="0"/>
              <a:t>, het </a:t>
            </a:r>
            <a:r>
              <a:rPr lang="en-US" dirty="0" err="1"/>
              <a:t>inkomen</a:t>
            </a:r>
            <a:r>
              <a:rPr lang="en-US" dirty="0"/>
              <a:t>, de </a:t>
            </a:r>
            <a:r>
              <a:rPr lang="en-US" dirty="0" err="1"/>
              <a:t>opleiding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locatie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websitebezoekers</a:t>
            </a:r>
            <a:r>
              <a:rPr lang="en-US" dirty="0"/>
              <a:t> in </a:t>
            </a:r>
            <a:r>
              <a:rPr lang="en-US" dirty="0" err="1"/>
              <a:t>kaart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brengen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,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 Als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</a:t>
            </a:r>
            <a:r>
              <a:rPr lang="en-US" dirty="0" err="1"/>
              <a:t>weet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meerderheid</a:t>
            </a:r>
            <a:r>
              <a:rPr lang="en-US" dirty="0"/>
              <a:t> van de </a:t>
            </a:r>
            <a:r>
              <a:rPr lang="en-US" dirty="0" err="1"/>
              <a:t>websitebezoekers</a:t>
            </a:r>
            <a:r>
              <a:rPr lang="en-US" dirty="0"/>
              <a:t> </a:t>
            </a:r>
            <a:r>
              <a:rPr lang="en-US" dirty="0" err="1"/>
              <a:t>bestaat</a:t>
            </a:r>
            <a:r>
              <a:rPr lang="en-US" dirty="0"/>
              <a:t> </a:t>
            </a:r>
            <a:r>
              <a:rPr lang="en-US" dirty="0" err="1"/>
              <a:t>uit</a:t>
            </a:r>
            <a:r>
              <a:rPr lang="en-US" dirty="0"/>
              <a:t> </a:t>
            </a:r>
            <a:r>
              <a:rPr lang="en-US" dirty="0" err="1"/>
              <a:t>vrouwen</a:t>
            </a:r>
            <a:r>
              <a:rPr lang="en-US" dirty="0"/>
              <a:t> van millennials met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hoog</a:t>
            </a:r>
            <a:r>
              <a:rPr lang="en-US" dirty="0"/>
              <a:t>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het </a:t>
            </a:r>
            <a:r>
              <a:rPr lang="en-US" dirty="0" err="1"/>
              <a:t>gerichte</a:t>
            </a:r>
            <a:r>
              <a:rPr lang="en-US" dirty="0"/>
              <a:t> </a:t>
            </a:r>
            <a:r>
              <a:rPr lang="en-US" dirty="0" err="1"/>
              <a:t>marketingcampagnes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inhoud</a:t>
            </a:r>
            <a:r>
              <a:rPr lang="en-US" dirty="0"/>
              <a:t> </a:t>
            </a:r>
            <a:r>
              <a:rPr lang="en-US" dirty="0" err="1"/>
              <a:t>creëren</a:t>
            </a:r>
            <a:r>
              <a:rPr lang="en-US" dirty="0"/>
              <a:t> die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groep</a:t>
            </a:r>
            <a:r>
              <a:rPr lang="en-US" dirty="0"/>
              <a:t> </a:t>
            </a:r>
            <a:r>
              <a:rPr lang="en-US" dirty="0" err="1"/>
              <a:t>aanspreken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aansluiten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waarden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Om </a:t>
            </a:r>
            <a:r>
              <a:rPr lang="en-US" dirty="0" err="1"/>
              <a:t>doelgroepdemografie</a:t>
            </a:r>
            <a:r>
              <a:rPr lang="en-US" dirty="0"/>
              <a:t>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gebruiken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,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toegang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tot </a:t>
            </a:r>
            <a:r>
              <a:rPr lang="en-US" dirty="0" err="1"/>
              <a:t>nauwkeurige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actuele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verkregen</a:t>
            </a:r>
            <a:r>
              <a:rPr lang="en-US" dirty="0"/>
              <a:t> via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tools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websiteanalyse</a:t>
            </a:r>
            <a:r>
              <a:rPr lang="en-US" dirty="0"/>
              <a:t>, </a:t>
            </a:r>
            <a:r>
              <a:rPr lang="en-US" dirty="0" err="1"/>
              <a:t>klantendatabases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externe</a:t>
            </a:r>
            <a:r>
              <a:rPr lang="en-US" dirty="0"/>
              <a:t> </a:t>
            </a:r>
            <a:r>
              <a:rPr lang="en-US" dirty="0" err="1"/>
              <a:t>dataleveranciers</a:t>
            </a:r>
            <a:r>
              <a:rPr lang="en-US" dirty="0"/>
              <a:t>. </a:t>
            </a:r>
            <a:r>
              <a:rPr lang="en-US" dirty="0" err="1"/>
              <a:t>Bovendien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duidelijk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in de </a:t>
            </a:r>
            <a:r>
              <a:rPr lang="en-US" dirty="0" err="1"/>
              <a:t>gegevens</a:t>
            </a:r>
            <a:r>
              <a:rPr lang="en-US" dirty="0"/>
              <a:t> die ze </a:t>
            </a:r>
            <a:r>
              <a:rPr lang="en-US" dirty="0" err="1"/>
              <a:t>verzamelen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beperkingen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aangezien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onvolledig</a:t>
            </a:r>
            <a:r>
              <a:rPr lang="en-US" dirty="0"/>
              <a:t> of </a:t>
            </a:r>
            <a:r>
              <a:rPr lang="en-US" dirty="0" err="1"/>
              <a:t>onnauwkeurig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Het is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belangrijk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om in </a:t>
            </a:r>
            <a:r>
              <a:rPr lang="en-US" dirty="0" err="1"/>
              <a:t>gedachten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slechts</a:t>
            </a:r>
            <a:r>
              <a:rPr lang="en-US" dirty="0"/>
              <a:t> </a:t>
            </a:r>
            <a:r>
              <a:rPr lang="en-US" dirty="0" err="1"/>
              <a:t>één</a:t>
            </a:r>
            <a:r>
              <a:rPr lang="en-US" dirty="0"/>
              <a:t> </a:t>
            </a:r>
            <a:r>
              <a:rPr lang="en-US" dirty="0" err="1"/>
              <a:t>stukje</a:t>
            </a:r>
            <a:r>
              <a:rPr lang="en-US" dirty="0"/>
              <a:t> van de </a:t>
            </a:r>
            <a:r>
              <a:rPr lang="en-US" dirty="0" err="1"/>
              <a:t>puzzel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</a:t>
            </a:r>
            <a:r>
              <a:rPr lang="en-US" dirty="0" err="1"/>
              <a:t>als</a:t>
            </a:r>
            <a:r>
              <a:rPr lang="en-US" dirty="0"/>
              <a:t> het </a:t>
            </a:r>
            <a:r>
              <a:rPr lang="en-US" dirty="0" err="1"/>
              <a:t>gaat</a:t>
            </a:r>
            <a:r>
              <a:rPr lang="en-US" dirty="0"/>
              <a:t> om het </a:t>
            </a:r>
            <a:r>
              <a:rPr lang="en-US" dirty="0" err="1"/>
              <a:t>begrijpen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 </a:t>
            </a:r>
            <a:r>
              <a:rPr lang="en-US" dirty="0" err="1"/>
              <a:t>Hoewel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verschaffen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interesses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groep</a:t>
            </a:r>
            <a:r>
              <a:rPr lang="en-US" dirty="0"/>
              <a:t>, </a:t>
            </a:r>
            <a:r>
              <a:rPr lang="en-US" dirty="0" err="1"/>
              <a:t>geven</a:t>
            </a:r>
            <a:r>
              <a:rPr lang="en-US" dirty="0"/>
              <a:t> ze </a:t>
            </a:r>
            <a:r>
              <a:rPr lang="en-US" dirty="0" err="1"/>
              <a:t>geen</a:t>
            </a:r>
            <a:r>
              <a:rPr lang="en-US" dirty="0"/>
              <a:t> </a:t>
            </a:r>
            <a:r>
              <a:rPr lang="en-US" dirty="0" err="1"/>
              <a:t>volledig</a:t>
            </a:r>
            <a:r>
              <a:rPr lang="en-US" dirty="0"/>
              <a:t> </a:t>
            </a:r>
            <a:r>
              <a:rPr lang="en-US" dirty="0" err="1"/>
              <a:t>beeld</a:t>
            </a:r>
            <a:r>
              <a:rPr lang="en-US" dirty="0"/>
              <a:t> van </a:t>
            </a:r>
            <a:r>
              <a:rPr lang="en-US" dirty="0" err="1"/>
              <a:t>individueel</a:t>
            </a:r>
            <a:r>
              <a:rPr lang="en-US" dirty="0"/>
              <a:t> </a:t>
            </a:r>
            <a:r>
              <a:rPr lang="en-US" dirty="0" err="1"/>
              <a:t>gedrag</a:t>
            </a:r>
            <a:r>
              <a:rPr lang="en-US" dirty="0"/>
              <a:t> of </a:t>
            </a:r>
            <a:r>
              <a:rPr lang="en-US" dirty="0" err="1"/>
              <a:t>motivaties</a:t>
            </a:r>
            <a:r>
              <a:rPr lang="en-US" dirty="0"/>
              <a:t>. </a:t>
            </a:r>
            <a:r>
              <a:rPr lang="en-US" dirty="0" err="1"/>
              <a:t>Daarom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andere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van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overwegen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segmentatie</a:t>
            </a:r>
            <a:r>
              <a:rPr lang="en-US" dirty="0"/>
              <a:t> op basis van </a:t>
            </a:r>
            <a:r>
              <a:rPr lang="en-US" dirty="0" err="1"/>
              <a:t>gedrag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interesses, om </a:t>
            </a:r>
            <a:r>
              <a:rPr lang="en-US" dirty="0" err="1"/>
              <a:t>een</a:t>
            </a:r>
            <a:r>
              <a:rPr lang="en-US" dirty="0"/>
              <a:t> completer </a:t>
            </a:r>
            <a:r>
              <a:rPr lang="en-US" dirty="0" err="1"/>
              <a:t>beeld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Concluderend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gesteld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publieksdemografie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cruciaal</a:t>
            </a:r>
            <a:r>
              <a:rPr lang="en-US" dirty="0"/>
              <a:t> </a:t>
            </a:r>
            <a:r>
              <a:rPr lang="en-US" dirty="0" err="1"/>
              <a:t>hulpmiddel</a:t>
            </a:r>
            <a:r>
              <a:rPr lang="en-US" dirty="0"/>
              <a:t> is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die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persoonlijke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websitebezoekers</a:t>
            </a:r>
            <a:r>
              <a:rPr lang="en-US" dirty="0"/>
              <a:t>. Door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groeperen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leeftijd</a:t>
            </a:r>
            <a:r>
              <a:rPr lang="en-US" dirty="0"/>
              <a:t>, </a:t>
            </a:r>
            <a:r>
              <a:rPr lang="en-US" dirty="0" err="1"/>
              <a:t>geslacht</a:t>
            </a:r>
            <a:r>
              <a:rPr lang="en-US" dirty="0"/>
              <a:t>,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opleiding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locatie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,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, wat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bieden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8" name="Google Shape;438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publieksdemografie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het </a:t>
            </a:r>
            <a:r>
              <a:rPr lang="en-US" dirty="0" err="1"/>
              <a:t>proces</a:t>
            </a:r>
            <a:r>
              <a:rPr lang="en-US" dirty="0"/>
              <a:t> van het </a:t>
            </a:r>
            <a:r>
              <a:rPr lang="en-US" dirty="0" err="1"/>
              <a:t>groeperen</a:t>
            </a:r>
            <a:r>
              <a:rPr lang="en-US" dirty="0"/>
              <a:t> van </a:t>
            </a:r>
            <a:r>
              <a:rPr lang="en-US" dirty="0" err="1"/>
              <a:t>websitebezoekers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persoonlijke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leeftijd</a:t>
            </a:r>
            <a:r>
              <a:rPr lang="en-US" dirty="0"/>
              <a:t>, </a:t>
            </a:r>
            <a:r>
              <a:rPr lang="en-US" dirty="0" err="1"/>
              <a:t>geslacht</a:t>
            </a:r>
            <a:r>
              <a:rPr lang="en-US" dirty="0"/>
              <a:t>,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opleiding</a:t>
            </a:r>
            <a:r>
              <a:rPr lang="en-US" dirty="0"/>
              <a:t>, </a:t>
            </a:r>
            <a:r>
              <a:rPr lang="en-US" dirty="0" err="1"/>
              <a:t>locatie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. </a:t>
            </a:r>
            <a:r>
              <a:rPr lang="en-US" dirty="0" err="1"/>
              <a:t>Dit</a:t>
            </a:r>
            <a:r>
              <a:rPr lang="en-US" dirty="0"/>
              <a:t> type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stelt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in </a:t>
            </a:r>
            <a:r>
              <a:rPr lang="en-US" dirty="0" err="1"/>
              <a:t>staat</a:t>
            </a:r>
            <a:r>
              <a:rPr lang="en-US" dirty="0"/>
              <a:t> om de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samenstelling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 </a:t>
            </a:r>
            <a:r>
              <a:rPr lang="en-US" dirty="0" err="1"/>
              <a:t>beter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begrijpen</a:t>
            </a:r>
            <a:r>
              <a:rPr lang="en-US" dirty="0"/>
              <a:t>, wat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leveren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Vanuit</a:t>
            </a:r>
            <a:r>
              <a:rPr lang="en-US" dirty="0"/>
              <a:t> het </a:t>
            </a:r>
            <a:r>
              <a:rPr lang="en-US" dirty="0" err="1"/>
              <a:t>perspectief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expert is </a:t>
            </a:r>
            <a:r>
              <a:rPr lang="en-US" dirty="0" err="1"/>
              <a:t>publieksdemografie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van de </a:t>
            </a:r>
            <a:r>
              <a:rPr lang="en-US" dirty="0" err="1"/>
              <a:t>meest</a:t>
            </a:r>
            <a:r>
              <a:rPr lang="en-US" dirty="0"/>
              <a:t> </a:t>
            </a:r>
            <a:r>
              <a:rPr lang="en-US" dirty="0" err="1"/>
              <a:t>fundamentele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van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webanalyse</a:t>
            </a:r>
            <a:r>
              <a:rPr lang="en-US" dirty="0"/>
              <a:t>. Door de </a:t>
            </a:r>
            <a:r>
              <a:rPr lang="en-US" dirty="0" err="1"/>
              <a:t>leeftijd</a:t>
            </a:r>
            <a:r>
              <a:rPr lang="en-US" dirty="0"/>
              <a:t>, het </a:t>
            </a:r>
            <a:r>
              <a:rPr lang="en-US" dirty="0" err="1"/>
              <a:t>geslacht</a:t>
            </a:r>
            <a:r>
              <a:rPr lang="en-US" dirty="0"/>
              <a:t>, het </a:t>
            </a:r>
            <a:r>
              <a:rPr lang="en-US" dirty="0" err="1"/>
              <a:t>inkomen</a:t>
            </a:r>
            <a:r>
              <a:rPr lang="en-US" dirty="0"/>
              <a:t>, de </a:t>
            </a:r>
            <a:r>
              <a:rPr lang="en-US" dirty="0" err="1"/>
              <a:t>opleiding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locatie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websitebezoekers</a:t>
            </a:r>
            <a:r>
              <a:rPr lang="en-US" dirty="0"/>
              <a:t> in </a:t>
            </a:r>
            <a:r>
              <a:rPr lang="en-US" dirty="0" err="1"/>
              <a:t>kaart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brengen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,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 Als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</a:t>
            </a:r>
            <a:r>
              <a:rPr lang="en-US" dirty="0" err="1"/>
              <a:t>weet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meerderheid</a:t>
            </a:r>
            <a:r>
              <a:rPr lang="en-US" dirty="0"/>
              <a:t> van de </a:t>
            </a:r>
            <a:r>
              <a:rPr lang="en-US" dirty="0" err="1"/>
              <a:t>websitebezoekers</a:t>
            </a:r>
            <a:r>
              <a:rPr lang="en-US" dirty="0"/>
              <a:t> </a:t>
            </a:r>
            <a:r>
              <a:rPr lang="en-US" dirty="0" err="1"/>
              <a:t>bestaat</a:t>
            </a:r>
            <a:r>
              <a:rPr lang="en-US" dirty="0"/>
              <a:t> </a:t>
            </a:r>
            <a:r>
              <a:rPr lang="en-US" dirty="0" err="1"/>
              <a:t>uit</a:t>
            </a:r>
            <a:r>
              <a:rPr lang="en-US" dirty="0"/>
              <a:t> </a:t>
            </a:r>
            <a:r>
              <a:rPr lang="en-US" dirty="0" err="1"/>
              <a:t>vrouwen</a:t>
            </a:r>
            <a:r>
              <a:rPr lang="en-US" dirty="0"/>
              <a:t> van millennials met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hoog</a:t>
            </a:r>
            <a:r>
              <a:rPr lang="en-US" dirty="0"/>
              <a:t>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het </a:t>
            </a:r>
            <a:r>
              <a:rPr lang="en-US" dirty="0" err="1"/>
              <a:t>gerichte</a:t>
            </a:r>
            <a:r>
              <a:rPr lang="en-US" dirty="0"/>
              <a:t> </a:t>
            </a:r>
            <a:r>
              <a:rPr lang="en-US" dirty="0" err="1"/>
              <a:t>marketingcampagnes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inhoud</a:t>
            </a:r>
            <a:r>
              <a:rPr lang="en-US" dirty="0"/>
              <a:t> </a:t>
            </a:r>
            <a:r>
              <a:rPr lang="en-US" dirty="0" err="1"/>
              <a:t>creëren</a:t>
            </a:r>
            <a:r>
              <a:rPr lang="en-US" dirty="0"/>
              <a:t> die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groep</a:t>
            </a:r>
            <a:r>
              <a:rPr lang="en-US" dirty="0"/>
              <a:t> </a:t>
            </a:r>
            <a:r>
              <a:rPr lang="en-US" dirty="0" err="1"/>
              <a:t>aanspreken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aansluiten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waarden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Om </a:t>
            </a:r>
            <a:r>
              <a:rPr lang="en-US" dirty="0" err="1"/>
              <a:t>publieksdemografie</a:t>
            </a:r>
            <a:r>
              <a:rPr lang="en-US" dirty="0"/>
              <a:t>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gebruiken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webanalyse</a:t>
            </a:r>
            <a:r>
              <a:rPr lang="en-US" dirty="0"/>
              <a:t>,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toegang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tot </a:t>
            </a:r>
            <a:r>
              <a:rPr lang="en-US" dirty="0" err="1"/>
              <a:t>nauwkeurige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actuele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verkregen</a:t>
            </a:r>
            <a:r>
              <a:rPr lang="en-US" dirty="0"/>
              <a:t> via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tools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websiteanalyse</a:t>
            </a:r>
            <a:r>
              <a:rPr lang="en-US" dirty="0"/>
              <a:t>, </a:t>
            </a:r>
            <a:r>
              <a:rPr lang="en-US" dirty="0" err="1"/>
              <a:t>klantendatabases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externe</a:t>
            </a:r>
            <a:r>
              <a:rPr lang="en-US" dirty="0"/>
              <a:t> </a:t>
            </a:r>
            <a:r>
              <a:rPr lang="en-US" dirty="0" err="1"/>
              <a:t>dataleveranciers</a:t>
            </a:r>
            <a:r>
              <a:rPr lang="en-US" dirty="0"/>
              <a:t>. </a:t>
            </a:r>
            <a:r>
              <a:rPr lang="en-US" dirty="0" err="1"/>
              <a:t>Bovendien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duidelijk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in de </a:t>
            </a:r>
            <a:r>
              <a:rPr lang="en-US" dirty="0" err="1"/>
              <a:t>gegevens</a:t>
            </a:r>
            <a:r>
              <a:rPr lang="en-US" dirty="0"/>
              <a:t> die ze </a:t>
            </a:r>
            <a:r>
              <a:rPr lang="en-US" dirty="0" err="1"/>
              <a:t>verzamelen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beperkingen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aangezien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onvolledig</a:t>
            </a:r>
            <a:r>
              <a:rPr lang="en-US" dirty="0"/>
              <a:t> of </a:t>
            </a:r>
            <a:r>
              <a:rPr lang="en-US" dirty="0" err="1"/>
              <a:t>onnauwkeurig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Het is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belangrijk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om in </a:t>
            </a:r>
            <a:r>
              <a:rPr lang="en-US" dirty="0" err="1"/>
              <a:t>gedachten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slechts</a:t>
            </a:r>
            <a:r>
              <a:rPr lang="en-US" dirty="0"/>
              <a:t> </a:t>
            </a:r>
            <a:r>
              <a:rPr lang="en-US" dirty="0" err="1"/>
              <a:t>één</a:t>
            </a:r>
            <a:r>
              <a:rPr lang="en-US" dirty="0"/>
              <a:t> </a:t>
            </a:r>
            <a:r>
              <a:rPr lang="en-US" dirty="0" err="1"/>
              <a:t>stukje</a:t>
            </a:r>
            <a:r>
              <a:rPr lang="en-US" dirty="0"/>
              <a:t> van de </a:t>
            </a:r>
            <a:r>
              <a:rPr lang="en-US" dirty="0" err="1"/>
              <a:t>puzzel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</a:t>
            </a:r>
            <a:r>
              <a:rPr lang="en-US" dirty="0" err="1"/>
              <a:t>als</a:t>
            </a:r>
            <a:r>
              <a:rPr lang="en-US" dirty="0"/>
              <a:t> het </a:t>
            </a:r>
            <a:r>
              <a:rPr lang="en-US" dirty="0" err="1"/>
              <a:t>gaat</a:t>
            </a:r>
            <a:r>
              <a:rPr lang="en-US" dirty="0"/>
              <a:t> om het </a:t>
            </a:r>
            <a:r>
              <a:rPr lang="en-US" dirty="0" err="1"/>
              <a:t>begrijpen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 </a:t>
            </a:r>
            <a:r>
              <a:rPr lang="en-US" dirty="0" err="1"/>
              <a:t>Hoewel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verschaffen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interesses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groep</a:t>
            </a:r>
            <a:r>
              <a:rPr lang="en-US" dirty="0"/>
              <a:t>, </a:t>
            </a:r>
            <a:r>
              <a:rPr lang="en-US" dirty="0" err="1"/>
              <a:t>geven</a:t>
            </a:r>
            <a:r>
              <a:rPr lang="en-US" dirty="0"/>
              <a:t> ze </a:t>
            </a:r>
            <a:r>
              <a:rPr lang="en-US" dirty="0" err="1"/>
              <a:t>geen</a:t>
            </a:r>
            <a:r>
              <a:rPr lang="en-US" dirty="0"/>
              <a:t> </a:t>
            </a:r>
            <a:r>
              <a:rPr lang="en-US" dirty="0" err="1"/>
              <a:t>volledig</a:t>
            </a:r>
            <a:r>
              <a:rPr lang="en-US" dirty="0"/>
              <a:t> </a:t>
            </a:r>
            <a:r>
              <a:rPr lang="en-US" dirty="0" err="1"/>
              <a:t>beeld</a:t>
            </a:r>
            <a:r>
              <a:rPr lang="en-US" dirty="0"/>
              <a:t> van </a:t>
            </a:r>
            <a:r>
              <a:rPr lang="en-US" dirty="0" err="1"/>
              <a:t>individueel</a:t>
            </a:r>
            <a:r>
              <a:rPr lang="en-US" dirty="0"/>
              <a:t> </a:t>
            </a:r>
            <a:r>
              <a:rPr lang="en-US" dirty="0" err="1"/>
              <a:t>gedrag</a:t>
            </a:r>
            <a:r>
              <a:rPr lang="en-US" dirty="0"/>
              <a:t> of </a:t>
            </a:r>
            <a:r>
              <a:rPr lang="en-US" dirty="0" err="1"/>
              <a:t>motivaties</a:t>
            </a:r>
            <a:r>
              <a:rPr lang="en-US" dirty="0"/>
              <a:t>. </a:t>
            </a:r>
            <a:r>
              <a:rPr lang="en-US" dirty="0" err="1"/>
              <a:t>Daarom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andere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van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overwegen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segmentatie</a:t>
            </a:r>
            <a:r>
              <a:rPr lang="en-US" dirty="0"/>
              <a:t> op basis van </a:t>
            </a:r>
            <a:r>
              <a:rPr lang="en-US" dirty="0" err="1"/>
              <a:t>gedrag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interesses, om </a:t>
            </a:r>
            <a:r>
              <a:rPr lang="en-US" dirty="0" err="1"/>
              <a:t>een</a:t>
            </a:r>
            <a:r>
              <a:rPr lang="en-US" dirty="0"/>
              <a:t> completer </a:t>
            </a:r>
            <a:r>
              <a:rPr lang="en-US" dirty="0" err="1"/>
              <a:t>beeld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Concluderend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gesteld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publieksdemografie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cruciaal</a:t>
            </a:r>
            <a:r>
              <a:rPr lang="en-US" dirty="0"/>
              <a:t> </a:t>
            </a:r>
            <a:r>
              <a:rPr lang="en-US" dirty="0" err="1"/>
              <a:t>hulpmiddel</a:t>
            </a:r>
            <a:r>
              <a:rPr lang="en-US" dirty="0"/>
              <a:t> is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die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persoonlijke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websitebezoekers</a:t>
            </a:r>
            <a:r>
              <a:rPr lang="en-US" dirty="0"/>
              <a:t>. Door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groeperen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leeftijd</a:t>
            </a:r>
            <a:r>
              <a:rPr lang="en-US" dirty="0"/>
              <a:t>, </a:t>
            </a:r>
            <a:r>
              <a:rPr lang="en-US" dirty="0" err="1"/>
              <a:t>geslacht</a:t>
            </a:r>
            <a:r>
              <a:rPr lang="en-US" dirty="0"/>
              <a:t>,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opleiding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locatie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,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, wat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bieden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7" name="Google Shape;447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publieksdemografie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het </a:t>
            </a:r>
            <a:r>
              <a:rPr lang="en-US" dirty="0" err="1"/>
              <a:t>proces</a:t>
            </a:r>
            <a:r>
              <a:rPr lang="en-US" dirty="0"/>
              <a:t> van het </a:t>
            </a:r>
            <a:r>
              <a:rPr lang="en-US" dirty="0" err="1"/>
              <a:t>groeperen</a:t>
            </a:r>
            <a:r>
              <a:rPr lang="en-US" dirty="0"/>
              <a:t> van </a:t>
            </a:r>
            <a:r>
              <a:rPr lang="en-US" dirty="0" err="1"/>
              <a:t>websitebezoekers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persoonlijke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leeftijd</a:t>
            </a:r>
            <a:r>
              <a:rPr lang="en-US" dirty="0"/>
              <a:t>, </a:t>
            </a:r>
            <a:r>
              <a:rPr lang="en-US" dirty="0" err="1"/>
              <a:t>geslacht</a:t>
            </a:r>
            <a:r>
              <a:rPr lang="en-US" dirty="0"/>
              <a:t>,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opleiding</a:t>
            </a:r>
            <a:r>
              <a:rPr lang="en-US" dirty="0"/>
              <a:t>, </a:t>
            </a:r>
            <a:r>
              <a:rPr lang="en-US" dirty="0" err="1"/>
              <a:t>locatie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. </a:t>
            </a:r>
            <a:r>
              <a:rPr lang="en-US" dirty="0" err="1"/>
              <a:t>Dit</a:t>
            </a:r>
            <a:r>
              <a:rPr lang="en-US" dirty="0"/>
              <a:t> type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stelt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in </a:t>
            </a:r>
            <a:r>
              <a:rPr lang="en-US" dirty="0" err="1"/>
              <a:t>staat</a:t>
            </a:r>
            <a:r>
              <a:rPr lang="en-US" dirty="0"/>
              <a:t> om de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samenstelling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 </a:t>
            </a:r>
            <a:r>
              <a:rPr lang="en-US" dirty="0" err="1"/>
              <a:t>beter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begrijpen</a:t>
            </a:r>
            <a:r>
              <a:rPr lang="en-US" dirty="0"/>
              <a:t>, wat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leveren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Vanuit</a:t>
            </a:r>
            <a:r>
              <a:rPr lang="en-US" dirty="0"/>
              <a:t> het </a:t>
            </a:r>
            <a:r>
              <a:rPr lang="en-US" dirty="0" err="1"/>
              <a:t>perspectief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expert is </a:t>
            </a:r>
            <a:r>
              <a:rPr lang="en-US" dirty="0" err="1"/>
              <a:t>publieksdemografie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van de </a:t>
            </a:r>
            <a:r>
              <a:rPr lang="en-US" dirty="0" err="1"/>
              <a:t>meest</a:t>
            </a:r>
            <a:r>
              <a:rPr lang="en-US" dirty="0"/>
              <a:t> </a:t>
            </a:r>
            <a:r>
              <a:rPr lang="en-US" dirty="0" err="1"/>
              <a:t>fundamentele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van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webanalyse</a:t>
            </a:r>
            <a:r>
              <a:rPr lang="en-US" dirty="0"/>
              <a:t>. Door de </a:t>
            </a:r>
            <a:r>
              <a:rPr lang="en-US" dirty="0" err="1"/>
              <a:t>leeftijd</a:t>
            </a:r>
            <a:r>
              <a:rPr lang="en-US" dirty="0"/>
              <a:t>, het </a:t>
            </a:r>
            <a:r>
              <a:rPr lang="en-US" dirty="0" err="1"/>
              <a:t>geslacht</a:t>
            </a:r>
            <a:r>
              <a:rPr lang="en-US" dirty="0"/>
              <a:t>, het </a:t>
            </a:r>
            <a:r>
              <a:rPr lang="en-US" dirty="0" err="1"/>
              <a:t>inkomen</a:t>
            </a:r>
            <a:r>
              <a:rPr lang="en-US" dirty="0"/>
              <a:t>, de </a:t>
            </a:r>
            <a:r>
              <a:rPr lang="en-US" dirty="0" err="1"/>
              <a:t>opleiding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locatie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websitebezoekers</a:t>
            </a:r>
            <a:r>
              <a:rPr lang="en-US" dirty="0"/>
              <a:t> in </a:t>
            </a:r>
            <a:r>
              <a:rPr lang="en-US" dirty="0" err="1"/>
              <a:t>kaart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brengen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,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 Als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</a:t>
            </a:r>
            <a:r>
              <a:rPr lang="en-US" dirty="0" err="1"/>
              <a:t>weet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meerderheid</a:t>
            </a:r>
            <a:r>
              <a:rPr lang="en-US" dirty="0"/>
              <a:t> van de </a:t>
            </a:r>
            <a:r>
              <a:rPr lang="en-US" dirty="0" err="1"/>
              <a:t>websitebezoekers</a:t>
            </a:r>
            <a:r>
              <a:rPr lang="en-US" dirty="0"/>
              <a:t> </a:t>
            </a:r>
            <a:r>
              <a:rPr lang="en-US" dirty="0" err="1"/>
              <a:t>bestaat</a:t>
            </a:r>
            <a:r>
              <a:rPr lang="en-US" dirty="0"/>
              <a:t> </a:t>
            </a:r>
            <a:r>
              <a:rPr lang="en-US" dirty="0" err="1"/>
              <a:t>uit</a:t>
            </a:r>
            <a:r>
              <a:rPr lang="en-US" dirty="0"/>
              <a:t> </a:t>
            </a:r>
            <a:r>
              <a:rPr lang="en-US" dirty="0" err="1"/>
              <a:t>vrouwen</a:t>
            </a:r>
            <a:r>
              <a:rPr lang="en-US" dirty="0"/>
              <a:t> van millennials met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hoog</a:t>
            </a:r>
            <a:r>
              <a:rPr lang="en-US" dirty="0"/>
              <a:t>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het </a:t>
            </a:r>
            <a:r>
              <a:rPr lang="en-US" dirty="0" err="1"/>
              <a:t>gerichte</a:t>
            </a:r>
            <a:r>
              <a:rPr lang="en-US" dirty="0"/>
              <a:t> </a:t>
            </a:r>
            <a:r>
              <a:rPr lang="en-US" dirty="0" err="1"/>
              <a:t>marketingcampagnes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inhoud</a:t>
            </a:r>
            <a:r>
              <a:rPr lang="en-US" dirty="0"/>
              <a:t> </a:t>
            </a:r>
            <a:r>
              <a:rPr lang="en-US" dirty="0" err="1"/>
              <a:t>creëren</a:t>
            </a:r>
            <a:r>
              <a:rPr lang="en-US" dirty="0"/>
              <a:t> die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groep</a:t>
            </a:r>
            <a:r>
              <a:rPr lang="en-US" dirty="0"/>
              <a:t> </a:t>
            </a:r>
            <a:r>
              <a:rPr lang="en-US" dirty="0" err="1"/>
              <a:t>aanspreken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aansluiten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waarden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Om </a:t>
            </a:r>
            <a:r>
              <a:rPr lang="en-US" dirty="0" err="1"/>
              <a:t>doelgroepdemografie</a:t>
            </a:r>
            <a:r>
              <a:rPr lang="en-US" dirty="0"/>
              <a:t>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gebruiken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,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toegang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tot </a:t>
            </a:r>
            <a:r>
              <a:rPr lang="en-US" dirty="0" err="1"/>
              <a:t>nauwkeurige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actuele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verkregen</a:t>
            </a:r>
            <a:r>
              <a:rPr lang="en-US" dirty="0"/>
              <a:t> via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tools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websiteanalyse</a:t>
            </a:r>
            <a:r>
              <a:rPr lang="en-US" dirty="0"/>
              <a:t>, </a:t>
            </a:r>
            <a:r>
              <a:rPr lang="en-US" dirty="0" err="1"/>
              <a:t>klantendatabases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gegevensleveranciers</a:t>
            </a:r>
            <a:r>
              <a:rPr lang="en-US" dirty="0"/>
              <a:t> van </a:t>
            </a:r>
            <a:r>
              <a:rPr lang="en-US" dirty="0" err="1"/>
              <a:t>derden</a:t>
            </a:r>
            <a:r>
              <a:rPr lang="en-US" dirty="0"/>
              <a:t>. </a:t>
            </a:r>
            <a:r>
              <a:rPr lang="en-US" dirty="0" err="1"/>
              <a:t>Bovendien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duidelijk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in de </a:t>
            </a:r>
            <a:r>
              <a:rPr lang="en-US" dirty="0" err="1"/>
              <a:t>gegevens</a:t>
            </a:r>
            <a:r>
              <a:rPr lang="en-US" dirty="0"/>
              <a:t> die ze </a:t>
            </a:r>
            <a:r>
              <a:rPr lang="en-US" dirty="0" err="1"/>
              <a:t>verzamelen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beperkingen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aangezien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onvolledig</a:t>
            </a:r>
            <a:r>
              <a:rPr lang="en-US" dirty="0"/>
              <a:t> of </a:t>
            </a:r>
            <a:r>
              <a:rPr lang="en-US" dirty="0" err="1"/>
              <a:t>onnauwkeurig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Het is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belangrijk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om in </a:t>
            </a:r>
            <a:r>
              <a:rPr lang="en-US" dirty="0" err="1"/>
              <a:t>gedachten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slechts</a:t>
            </a:r>
            <a:r>
              <a:rPr lang="en-US" dirty="0"/>
              <a:t> </a:t>
            </a:r>
            <a:r>
              <a:rPr lang="en-US" dirty="0" err="1"/>
              <a:t>één</a:t>
            </a:r>
            <a:r>
              <a:rPr lang="en-US" dirty="0"/>
              <a:t> </a:t>
            </a:r>
            <a:r>
              <a:rPr lang="en-US" dirty="0" err="1"/>
              <a:t>stukje</a:t>
            </a:r>
            <a:r>
              <a:rPr lang="en-US" dirty="0"/>
              <a:t> van de </a:t>
            </a:r>
            <a:r>
              <a:rPr lang="en-US" dirty="0" err="1"/>
              <a:t>puzzel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</a:t>
            </a:r>
            <a:r>
              <a:rPr lang="en-US" dirty="0" err="1"/>
              <a:t>als</a:t>
            </a:r>
            <a:r>
              <a:rPr lang="en-US" dirty="0"/>
              <a:t> het </a:t>
            </a:r>
            <a:r>
              <a:rPr lang="en-US" dirty="0" err="1"/>
              <a:t>gaat</a:t>
            </a:r>
            <a:r>
              <a:rPr lang="en-US" dirty="0"/>
              <a:t> om het </a:t>
            </a:r>
            <a:r>
              <a:rPr lang="en-US" dirty="0" err="1"/>
              <a:t>begrijpen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 </a:t>
            </a:r>
            <a:r>
              <a:rPr lang="en-US" dirty="0" err="1"/>
              <a:t>Hoewel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verschaffen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interesses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groep</a:t>
            </a:r>
            <a:r>
              <a:rPr lang="en-US" dirty="0"/>
              <a:t>, </a:t>
            </a:r>
            <a:r>
              <a:rPr lang="en-US" dirty="0" err="1"/>
              <a:t>geven</a:t>
            </a:r>
            <a:r>
              <a:rPr lang="en-US" dirty="0"/>
              <a:t> ze </a:t>
            </a:r>
            <a:r>
              <a:rPr lang="en-US" dirty="0" err="1"/>
              <a:t>geen</a:t>
            </a:r>
            <a:r>
              <a:rPr lang="en-US" dirty="0"/>
              <a:t> </a:t>
            </a:r>
            <a:r>
              <a:rPr lang="en-US" dirty="0" err="1"/>
              <a:t>volledig</a:t>
            </a:r>
            <a:r>
              <a:rPr lang="en-US" dirty="0"/>
              <a:t> </a:t>
            </a:r>
            <a:r>
              <a:rPr lang="en-US" dirty="0" err="1"/>
              <a:t>beeld</a:t>
            </a:r>
            <a:r>
              <a:rPr lang="en-US" dirty="0"/>
              <a:t> van </a:t>
            </a:r>
            <a:r>
              <a:rPr lang="en-US" dirty="0" err="1"/>
              <a:t>individueel</a:t>
            </a:r>
            <a:r>
              <a:rPr lang="en-US" dirty="0"/>
              <a:t> </a:t>
            </a:r>
            <a:r>
              <a:rPr lang="en-US" dirty="0" err="1"/>
              <a:t>gedrag</a:t>
            </a:r>
            <a:r>
              <a:rPr lang="en-US" dirty="0"/>
              <a:t> of </a:t>
            </a:r>
            <a:r>
              <a:rPr lang="en-US" dirty="0" err="1"/>
              <a:t>motivaties</a:t>
            </a:r>
            <a:r>
              <a:rPr lang="en-US" dirty="0"/>
              <a:t>. </a:t>
            </a:r>
            <a:r>
              <a:rPr lang="en-US" dirty="0" err="1"/>
              <a:t>Daarom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andere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van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overwegen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segmentatie</a:t>
            </a:r>
            <a:r>
              <a:rPr lang="en-US" dirty="0"/>
              <a:t> op basis van </a:t>
            </a:r>
            <a:r>
              <a:rPr lang="en-US" dirty="0" err="1"/>
              <a:t>gedrag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interesses, om </a:t>
            </a:r>
            <a:r>
              <a:rPr lang="en-US" dirty="0" err="1"/>
              <a:t>een</a:t>
            </a:r>
            <a:r>
              <a:rPr lang="en-US" dirty="0"/>
              <a:t> completer </a:t>
            </a:r>
            <a:r>
              <a:rPr lang="en-US" dirty="0" err="1"/>
              <a:t>beeld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Concluderend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gesteld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publieksdemografie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cruciaal</a:t>
            </a:r>
            <a:r>
              <a:rPr lang="en-US" dirty="0"/>
              <a:t> </a:t>
            </a:r>
            <a:r>
              <a:rPr lang="en-US" dirty="0" err="1"/>
              <a:t>hulpmiddel</a:t>
            </a:r>
            <a:r>
              <a:rPr lang="en-US" dirty="0"/>
              <a:t> is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die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persoonlijke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websitebezoekers</a:t>
            </a:r>
            <a:r>
              <a:rPr lang="en-US" dirty="0"/>
              <a:t>. Door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groeperen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leeftijd</a:t>
            </a:r>
            <a:r>
              <a:rPr lang="en-US" dirty="0"/>
              <a:t>, </a:t>
            </a:r>
            <a:r>
              <a:rPr lang="en-US" dirty="0" err="1"/>
              <a:t>geslacht</a:t>
            </a:r>
            <a:r>
              <a:rPr lang="en-US" dirty="0"/>
              <a:t>,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opleiding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locatie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,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, wat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bieden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6" name="Google Shape;456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publieksdemografie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het </a:t>
            </a:r>
            <a:r>
              <a:rPr lang="en-US" dirty="0" err="1"/>
              <a:t>proces</a:t>
            </a:r>
            <a:r>
              <a:rPr lang="en-US" dirty="0"/>
              <a:t> van het </a:t>
            </a:r>
            <a:r>
              <a:rPr lang="en-US" dirty="0" err="1"/>
              <a:t>groeperen</a:t>
            </a:r>
            <a:r>
              <a:rPr lang="en-US" dirty="0"/>
              <a:t> van </a:t>
            </a:r>
            <a:r>
              <a:rPr lang="en-US" dirty="0" err="1"/>
              <a:t>websitebezoekers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persoonlijke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leeftijd</a:t>
            </a:r>
            <a:r>
              <a:rPr lang="en-US" dirty="0"/>
              <a:t>, </a:t>
            </a:r>
            <a:r>
              <a:rPr lang="en-US" dirty="0" err="1"/>
              <a:t>geslacht</a:t>
            </a:r>
            <a:r>
              <a:rPr lang="en-US" dirty="0"/>
              <a:t>,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opleiding</a:t>
            </a:r>
            <a:r>
              <a:rPr lang="en-US" dirty="0"/>
              <a:t>, </a:t>
            </a:r>
            <a:r>
              <a:rPr lang="en-US" dirty="0" err="1"/>
              <a:t>locatie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. </a:t>
            </a:r>
            <a:r>
              <a:rPr lang="en-US" dirty="0" err="1"/>
              <a:t>Dit</a:t>
            </a:r>
            <a:r>
              <a:rPr lang="en-US" dirty="0"/>
              <a:t> type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stelt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in </a:t>
            </a:r>
            <a:r>
              <a:rPr lang="en-US" dirty="0" err="1"/>
              <a:t>staat</a:t>
            </a:r>
            <a:r>
              <a:rPr lang="en-US" dirty="0"/>
              <a:t> om de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samenstelling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 </a:t>
            </a:r>
            <a:r>
              <a:rPr lang="en-US" dirty="0" err="1"/>
              <a:t>beter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begrijpen</a:t>
            </a:r>
            <a:r>
              <a:rPr lang="en-US" dirty="0"/>
              <a:t>, wat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leveren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Vanuit</a:t>
            </a:r>
            <a:r>
              <a:rPr lang="en-US" dirty="0"/>
              <a:t> het </a:t>
            </a:r>
            <a:r>
              <a:rPr lang="en-US" dirty="0" err="1"/>
              <a:t>perspectief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expert is </a:t>
            </a:r>
            <a:r>
              <a:rPr lang="en-US" dirty="0" err="1"/>
              <a:t>publieksdemografie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van de </a:t>
            </a:r>
            <a:r>
              <a:rPr lang="en-US" dirty="0" err="1"/>
              <a:t>meest</a:t>
            </a:r>
            <a:r>
              <a:rPr lang="en-US" dirty="0"/>
              <a:t> </a:t>
            </a:r>
            <a:r>
              <a:rPr lang="en-US" dirty="0" err="1"/>
              <a:t>fundamentele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van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webanalyse</a:t>
            </a:r>
            <a:r>
              <a:rPr lang="en-US" dirty="0"/>
              <a:t>. Door de </a:t>
            </a:r>
            <a:r>
              <a:rPr lang="en-US" dirty="0" err="1"/>
              <a:t>leeftijd</a:t>
            </a:r>
            <a:r>
              <a:rPr lang="en-US" dirty="0"/>
              <a:t>, het </a:t>
            </a:r>
            <a:r>
              <a:rPr lang="en-US" dirty="0" err="1"/>
              <a:t>geslacht</a:t>
            </a:r>
            <a:r>
              <a:rPr lang="en-US" dirty="0"/>
              <a:t>, het </a:t>
            </a:r>
            <a:r>
              <a:rPr lang="en-US" dirty="0" err="1"/>
              <a:t>inkomen</a:t>
            </a:r>
            <a:r>
              <a:rPr lang="en-US" dirty="0"/>
              <a:t>, de </a:t>
            </a:r>
            <a:r>
              <a:rPr lang="en-US" dirty="0" err="1"/>
              <a:t>opleiding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locatie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websitebezoekers</a:t>
            </a:r>
            <a:r>
              <a:rPr lang="en-US" dirty="0"/>
              <a:t> in </a:t>
            </a:r>
            <a:r>
              <a:rPr lang="en-US" dirty="0" err="1"/>
              <a:t>kaart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brengen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,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 Als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</a:t>
            </a:r>
            <a:r>
              <a:rPr lang="en-US" dirty="0" err="1"/>
              <a:t>weet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meerderheid</a:t>
            </a:r>
            <a:r>
              <a:rPr lang="en-US" dirty="0"/>
              <a:t> van de </a:t>
            </a:r>
            <a:r>
              <a:rPr lang="en-US" dirty="0" err="1"/>
              <a:t>websitebezoekers</a:t>
            </a:r>
            <a:r>
              <a:rPr lang="en-US" dirty="0"/>
              <a:t> </a:t>
            </a:r>
            <a:r>
              <a:rPr lang="en-US" dirty="0" err="1"/>
              <a:t>bestaat</a:t>
            </a:r>
            <a:r>
              <a:rPr lang="en-US" dirty="0"/>
              <a:t> </a:t>
            </a:r>
            <a:r>
              <a:rPr lang="en-US" dirty="0" err="1"/>
              <a:t>uit</a:t>
            </a:r>
            <a:r>
              <a:rPr lang="en-US" dirty="0"/>
              <a:t> </a:t>
            </a:r>
            <a:r>
              <a:rPr lang="en-US" dirty="0" err="1"/>
              <a:t>vrouwen</a:t>
            </a:r>
            <a:r>
              <a:rPr lang="en-US" dirty="0"/>
              <a:t> van millennials met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hoog</a:t>
            </a:r>
            <a:r>
              <a:rPr lang="en-US" dirty="0"/>
              <a:t>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het </a:t>
            </a:r>
            <a:r>
              <a:rPr lang="en-US" dirty="0" err="1"/>
              <a:t>gerichte</a:t>
            </a:r>
            <a:r>
              <a:rPr lang="en-US" dirty="0"/>
              <a:t> </a:t>
            </a:r>
            <a:r>
              <a:rPr lang="en-US" dirty="0" err="1"/>
              <a:t>marketingcampagnes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inhoud</a:t>
            </a:r>
            <a:r>
              <a:rPr lang="en-US" dirty="0"/>
              <a:t> </a:t>
            </a:r>
            <a:r>
              <a:rPr lang="en-US" dirty="0" err="1"/>
              <a:t>creëren</a:t>
            </a:r>
            <a:r>
              <a:rPr lang="en-US" dirty="0"/>
              <a:t> die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groep</a:t>
            </a:r>
            <a:r>
              <a:rPr lang="en-US" dirty="0"/>
              <a:t> </a:t>
            </a:r>
            <a:r>
              <a:rPr lang="en-US" dirty="0" err="1"/>
              <a:t>aanspreken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aansluiten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waarden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Om </a:t>
            </a:r>
            <a:r>
              <a:rPr lang="en-US" dirty="0" err="1"/>
              <a:t>doelgroepdemografie</a:t>
            </a:r>
            <a:r>
              <a:rPr lang="en-US" dirty="0"/>
              <a:t>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gebruiken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,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toegang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tot </a:t>
            </a:r>
            <a:r>
              <a:rPr lang="en-US" dirty="0" err="1"/>
              <a:t>nauwkeurige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actuele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verkregen</a:t>
            </a:r>
            <a:r>
              <a:rPr lang="en-US" dirty="0"/>
              <a:t> via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tools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websiteanalyse</a:t>
            </a:r>
            <a:r>
              <a:rPr lang="en-US" dirty="0"/>
              <a:t>, </a:t>
            </a:r>
            <a:r>
              <a:rPr lang="en-US" dirty="0" err="1"/>
              <a:t>klantendatabases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externe</a:t>
            </a:r>
            <a:r>
              <a:rPr lang="en-US" dirty="0"/>
              <a:t> </a:t>
            </a:r>
            <a:r>
              <a:rPr lang="en-US" dirty="0" err="1"/>
              <a:t>dataleveranciers</a:t>
            </a:r>
            <a:r>
              <a:rPr lang="en-US" dirty="0"/>
              <a:t>. </a:t>
            </a:r>
            <a:r>
              <a:rPr lang="en-US" dirty="0" err="1"/>
              <a:t>Bovendien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duidelijk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in de </a:t>
            </a:r>
            <a:r>
              <a:rPr lang="en-US" dirty="0" err="1"/>
              <a:t>gegevens</a:t>
            </a:r>
            <a:r>
              <a:rPr lang="en-US" dirty="0"/>
              <a:t> die ze </a:t>
            </a:r>
            <a:r>
              <a:rPr lang="en-US" dirty="0" err="1"/>
              <a:t>verzamelen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beperkingen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aangezien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onvolledig</a:t>
            </a:r>
            <a:r>
              <a:rPr lang="en-US" dirty="0"/>
              <a:t> of </a:t>
            </a:r>
            <a:r>
              <a:rPr lang="en-US" dirty="0" err="1"/>
              <a:t>onnauwkeurig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Het is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belangrijk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om in </a:t>
            </a:r>
            <a:r>
              <a:rPr lang="en-US" dirty="0" err="1"/>
              <a:t>gedachten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slechts</a:t>
            </a:r>
            <a:r>
              <a:rPr lang="en-US" dirty="0"/>
              <a:t> </a:t>
            </a:r>
            <a:r>
              <a:rPr lang="en-US" dirty="0" err="1"/>
              <a:t>één</a:t>
            </a:r>
            <a:r>
              <a:rPr lang="en-US" dirty="0"/>
              <a:t> </a:t>
            </a:r>
            <a:r>
              <a:rPr lang="en-US" dirty="0" err="1"/>
              <a:t>stukje</a:t>
            </a:r>
            <a:r>
              <a:rPr lang="en-US" dirty="0"/>
              <a:t> van de </a:t>
            </a:r>
            <a:r>
              <a:rPr lang="en-US" dirty="0" err="1"/>
              <a:t>puzzel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</a:t>
            </a:r>
            <a:r>
              <a:rPr lang="en-US" dirty="0" err="1"/>
              <a:t>als</a:t>
            </a:r>
            <a:r>
              <a:rPr lang="en-US" dirty="0"/>
              <a:t> het </a:t>
            </a:r>
            <a:r>
              <a:rPr lang="en-US" dirty="0" err="1"/>
              <a:t>gaat</a:t>
            </a:r>
            <a:r>
              <a:rPr lang="en-US" dirty="0"/>
              <a:t> om het </a:t>
            </a:r>
            <a:r>
              <a:rPr lang="en-US" dirty="0" err="1"/>
              <a:t>begrijpen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 </a:t>
            </a:r>
            <a:r>
              <a:rPr lang="en-US" dirty="0" err="1"/>
              <a:t>Hoewel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verschaffen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interesses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groep</a:t>
            </a:r>
            <a:r>
              <a:rPr lang="en-US" dirty="0"/>
              <a:t>, </a:t>
            </a:r>
            <a:r>
              <a:rPr lang="en-US" dirty="0" err="1"/>
              <a:t>geven</a:t>
            </a:r>
            <a:r>
              <a:rPr lang="en-US" dirty="0"/>
              <a:t> ze </a:t>
            </a:r>
            <a:r>
              <a:rPr lang="en-US" dirty="0" err="1"/>
              <a:t>geen</a:t>
            </a:r>
            <a:r>
              <a:rPr lang="en-US" dirty="0"/>
              <a:t> </a:t>
            </a:r>
            <a:r>
              <a:rPr lang="en-US" dirty="0" err="1"/>
              <a:t>volledig</a:t>
            </a:r>
            <a:r>
              <a:rPr lang="en-US" dirty="0"/>
              <a:t> </a:t>
            </a:r>
            <a:r>
              <a:rPr lang="en-US" dirty="0" err="1"/>
              <a:t>beeld</a:t>
            </a:r>
            <a:r>
              <a:rPr lang="en-US" dirty="0"/>
              <a:t> van </a:t>
            </a:r>
            <a:r>
              <a:rPr lang="en-US" dirty="0" err="1"/>
              <a:t>individueel</a:t>
            </a:r>
            <a:r>
              <a:rPr lang="en-US" dirty="0"/>
              <a:t> </a:t>
            </a:r>
            <a:r>
              <a:rPr lang="en-US" dirty="0" err="1"/>
              <a:t>gedrag</a:t>
            </a:r>
            <a:r>
              <a:rPr lang="en-US" dirty="0"/>
              <a:t> of </a:t>
            </a:r>
            <a:r>
              <a:rPr lang="en-US" dirty="0" err="1"/>
              <a:t>motivaties</a:t>
            </a:r>
            <a:r>
              <a:rPr lang="en-US" dirty="0"/>
              <a:t>. </a:t>
            </a:r>
            <a:r>
              <a:rPr lang="en-US" dirty="0" err="1"/>
              <a:t>Daarom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andere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van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overwegen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segmentatie</a:t>
            </a:r>
            <a:r>
              <a:rPr lang="en-US" dirty="0"/>
              <a:t> op basis van </a:t>
            </a:r>
            <a:r>
              <a:rPr lang="en-US" dirty="0" err="1"/>
              <a:t>gedrag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interesses, om </a:t>
            </a:r>
            <a:r>
              <a:rPr lang="en-US" dirty="0" err="1"/>
              <a:t>een</a:t>
            </a:r>
            <a:r>
              <a:rPr lang="en-US" dirty="0"/>
              <a:t> completer </a:t>
            </a:r>
            <a:r>
              <a:rPr lang="en-US" dirty="0" err="1"/>
              <a:t>beeld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Concluderend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gesteld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publieksdemografie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cruciaal</a:t>
            </a:r>
            <a:r>
              <a:rPr lang="en-US" dirty="0"/>
              <a:t> </a:t>
            </a:r>
            <a:r>
              <a:rPr lang="en-US" dirty="0" err="1"/>
              <a:t>hulpmiddel</a:t>
            </a:r>
            <a:r>
              <a:rPr lang="en-US" dirty="0"/>
              <a:t> is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die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persoonlijke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websitebezoekers</a:t>
            </a:r>
            <a:r>
              <a:rPr lang="en-US" dirty="0"/>
              <a:t>. Door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groeperen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leeftijd</a:t>
            </a:r>
            <a:r>
              <a:rPr lang="en-US" dirty="0"/>
              <a:t>, </a:t>
            </a:r>
            <a:r>
              <a:rPr lang="en-US" dirty="0" err="1"/>
              <a:t>geslacht</a:t>
            </a:r>
            <a:r>
              <a:rPr lang="en-US" dirty="0"/>
              <a:t>,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opleiding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locatie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,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, wat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bieden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5" name="Google Shape;465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publieksdemografie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het </a:t>
            </a:r>
            <a:r>
              <a:rPr lang="en-US" dirty="0" err="1"/>
              <a:t>proces</a:t>
            </a:r>
            <a:r>
              <a:rPr lang="en-US" dirty="0"/>
              <a:t> van het </a:t>
            </a:r>
            <a:r>
              <a:rPr lang="en-US" dirty="0" err="1"/>
              <a:t>groeperen</a:t>
            </a:r>
            <a:r>
              <a:rPr lang="en-US" dirty="0"/>
              <a:t> van </a:t>
            </a:r>
            <a:r>
              <a:rPr lang="en-US" dirty="0" err="1"/>
              <a:t>websitebezoekers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persoonlijke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leeftijd</a:t>
            </a:r>
            <a:r>
              <a:rPr lang="en-US" dirty="0"/>
              <a:t>, </a:t>
            </a:r>
            <a:r>
              <a:rPr lang="en-US" dirty="0" err="1"/>
              <a:t>geslacht</a:t>
            </a:r>
            <a:r>
              <a:rPr lang="en-US" dirty="0"/>
              <a:t>,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opleiding</a:t>
            </a:r>
            <a:r>
              <a:rPr lang="en-US" dirty="0"/>
              <a:t>, </a:t>
            </a:r>
            <a:r>
              <a:rPr lang="en-US" dirty="0" err="1"/>
              <a:t>locatie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. </a:t>
            </a:r>
            <a:r>
              <a:rPr lang="en-US" dirty="0" err="1"/>
              <a:t>Dit</a:t>
            </a:r>
            <a:r>
              <a:rPr lang="en-US" dirty="0"/>
              <a:t> type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stelt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in </a:t>
            </a:r>
            <a:r>
              <a:rPr lang="en-US" dirty="0" err="1"/>
              <a:t>staat</a:t>
            </a:r>
            <a:r>
              <a:rPr lang="en-US" dirty="0"/>
              <a:t> om de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samenstelling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 </a:t>
            </a:r>
            <a:r>
              <a:rPr lang="en-US" dirty="0" err="1"/>
              <a:t>beter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begrijpen</a:t>
            </a:r>
            <a:r>
              <a:rPr lang="en-US" dirty="0"/>
              <a:t>, wat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leveren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Vanuit</a:t>
            </a:r>
            <a:r>
              <a:rPr lang="en-US" dirty="0"/>
              <a:t> het </a:t>
            </a:r>
            <a:r>
              <a:rPr lang="en-US" dirty="0" err="1"/>
              <a:t>perspectief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expert is </a:t>
            </a:r>
            <a:r>
              <a:rPr lang="en-US" dirty="0" err="1"/>
              <a:t>publieksdemografie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van de </a:t>
            </a:r>
            <a:r>
              <a:rPr lang="en-US" dirty="0" err="1"/>
              <a:t>meest</a:t>
            </a:r>
            <a:r>
              <a:rPr lang="en-US" dirty="0"/>
              <a:t> </a:t>
            </a:r>
            <a:r>
              <a:rPr lang="en-US" dirty="0" err="1"/>
              <a:t>fundamentele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van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webanalyse</a:t>
            </a:r>
            <a:r>
              <a:rPr lang="en-US" dirty="0"/>
              <a:t>. Door de </a:t>
            </a:r>
            <a:r>
              <a:rPr lang="en-US" dirty="0" err="1"/>
              <a:t>leeftijd</a:t>
            </a:r>
            <a:r>
              <a:rPr lang="en-US" dirty="0"/>
              <a:t>, het </a:t>
            </a:r>
            <a:r>
              <a:rPr lang="en-US" dirty="0" err="1"/>
              <a:t>geslacht</a:t>
            </a:r>
            <a:r>
              <a:rPr lang="en-US" dirty="0"/>
              <a:t>, het </a:t>
            </a:r>
            <a:r>
              <a:rPr lang="en-US" dirty="0" err="1"/>
              <a:t>inkomen</a:t>
            </a:r>
            <a:r>
              <a:rPr lang="en-US" dirty="0"/>
              <a:t>, de </a:t>
            </a:r>
            <a:r>
              <a:rPr lang="en-US" dirty="0" err="1"/>
              <a:t>opleiding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locatie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websitebezoekers</a:t>
            </a:r>
            <a:r>
              <a:rPr lang="en-US" dirty="0"/>
              <a:t> in </a:t>
            </a:r>
            <a:r>
              <a:rPr lang="en-US" dirty="0" err="1"/>
              <a:t>kaart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brengen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,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 Als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</a:t>
            </a:r>
            <a:r>
              <a:rPr lang="en-US" dirty="0" err="1"/>
              <a:t>weet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meerderheid</a:t>
            </a:r>
            <a:r>
              <a:rPr lang="en-US" dirty="0"/>
              <a:t> van de </a:t>
            </a:r>
            <a:r>
              <a:rPr lang="en-US" dirty="0" err="1"/>
              <a:t>websitebezoekers</a:t>
            </a:r>
            <a:r>
              <a:rPr lang="en-US" dirty="0"/>
              <a:t> </a:t>
            </a:r>
            <a:r>
              <a:rPr lang="en-US" dirty="0" err="1"/>
              <a:t>bestaat</a:t>
            </a:r>
            <a:r>
              <a:rPr lang="en-US" dirty="0"/>
              <a:t> </a:t>
            </a:r>
            <a:r>
              <a:rPr lang="en-US" dirty="0" err="1"/>
              <a:t>uit</a:t>
            </a:r>
            <a:r>
              <a:rPr lang="en-US" dirty="0"/>
              <a:t> </a:t>
            </a:r>
            <a:r>
              <a:rPr lang="en-US" dirty="0" err="1"/>
              <a:t>vrouwen</a:t>
            </a:r>
            <a:r>
              <a:rPr lang="en-US" dirty="0"/>
              <a:t> van millennials met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hoog</a:t>
            </a:r>
            <a:r>
              <a:rPr lang="en-US" dirty="0"/>
              <a:t>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het </a:t>
            </a:r>
            <a:r>
              <a:rPr lang="en-US" dirty="0" err="1"/>
              <a:t>gerichte</a:t>
            </a:r>
            <a:r>
              <a:rPr lang="en-US" dirty="0"/>
              <a:t> </a:t>
            </a:r>
            <a:r>
              <a:rPr lang="en-US" dirty="0" err="1"/>
              <a:t>marketingcampagnes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inhoud</a:t>
            </a:r>
            <a:r>
              <a:rPr lang="en-US" dirty="0"/>
              <a:t> </a:t>
            </a:r>
            <a:r>
              <a:rPr lang="en-US" dirty="0" err="1"/>
              <a:t>creëren</a:t>
            </a:r>
            <a:r>
              <a:rPr lang="en-US" dirty="0"/>
              <a:t> die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groep</a:t>
            </a:r>
            <a:r>
              <a:rPr lang="en-US" dirty="0"/>
              <a:t> </a:t>
            </a:r>
            <a:r>
              <a:rPr lang="en-US" dirty="0" err="1"/>
              <a:t>aanspreken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aansluiten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waarden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Om </a:t>
            </a:r>
            <a:r>
              <a:rPr lang="en-US" dirty="0" err="1"/>
              <a:t>doelgroepdemografie</a:t>
            </a:r>
            <a:r>
              <a:rPr lang="en-US" dirty="0"/>
              <a:t>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gebruiken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,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toegang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tot </a:t>
            </a:r>
            <a:r>
              <a:rPr lang="en-US" dirty="0" err="1"/>
              <a:t>nauwkeurige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actuele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verkregen</a:t>
            </a:r>
            <a:r>
              <a:rPr lang="en-US" dirty="0"/>
              <a:t> via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tools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websiteanalyse</a:t>
            </a:r>
            <a:r>
              <a:rPr lang="en-US" dirty="0"/>
              <a:t>, </a:t>
            </a:r>
            <a:r>
              <a:rPr lang="en-US" dirty="0" err="1"/>
              <a:t>klantendatabases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gegevensleveranciers</a:t>
            </a:r>
            <a:r>
              <a:rPr lang="en-US" dirty="0"/>
              <a:t> van </a:t>
            </a:r>
            <a:r>
              <a:rPr lang="en-US" dirty="0" err="1"/>
              <a:t>derden</a:t>
            </a:r>
            <a:r>
              <a:rPr lang="en-US" dirty="0"/>
              <a:t>. </a:t>
            </a:r>
            <a:r>
              <a:rPr lang="en-US" dirty="0" err="1"/>
              <a:t>Bovendien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duidelijk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in de </a:t>
            </a:r>
            <a:r>
              <a:rPr lang="en-US" dirty="0" err="1"/>
              <a:t>gegevens</a:t>
            </a:r>
            <a:r>
              <a:rPr lang="en-US" dirty="0"/>
              <a:t> die ze </a:t>
            </a:r>
            <a:r>
              <a:rPr lang="en-US" dirty="0" err="1"/>
              <a:t>verzamelen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beperkingen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bronnen</a:t>
            </a:r>
            <a:r>
              <a:rPr lang="en-US" dirty="0"/>
              <a:t>, </a:t>
            </a:r>
            <a:r>
              <a:rPr lang="en-US" dirty="0" err="1"/>
              <a:t>aangezien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onvolledig</a:t>
            </a:r>
            <a:r>
              <a:rPr lang="en-US" dirty="0"/>
              <a:t> of </a:t>
            </a:r>
            <a:r>
              <a:rPr lang="en-US" dirty="0" err="1"/>
              <a:t>onnauwkeurig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Het is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belangrijk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om in </a:t>
            </a:r>
            <a:r>
              <a:rPr lang="en-US" dirty="0" err="1"/>
              <a:t>gedachten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slechts</a:t>
            </a:r>
            <a:r>
              <a:rPr lang="en-US" dirty="0"/>
              <a:t> </a:t>
            </a:r>
            <a:r>
              <a:rPr lang="en-US" dirty="0" err="1"/>
              <a:t>één</a:t>
            </a:r>
            <a:r>
              <a:rPr lang="en-US" dirty="0"/>
              <a:t> </a:t>
            </a:r>
            <a:r>
              <a:rPr lang="en-US" dirty="0" err="1"/>
              <a:t>stukje</a:t>
            </a:r>
            <a:r>
              <a:rPr lang="en-US" dirty="0"/>
              <a:t> van de </a:t>
            </a:r>
            <a:r>
              <a:rPr lang="en-US" dirty="0" err="1"/>
              <a:t>puzzel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</a:t>
            </a:r>
            <a:r>
              <a:rPr lang="en-US" dirty="0" err="1"/>
              <a:t>als</a:t>
            </a:r>
            <a:r>
              <a:rPr lang="en-US" dirty="0"/>
              <a:t> het </a:t>
            </a:r>
            <a:r>
              <a:rPr lang="en-US" dirty="0" err="1"/>
              <a:t>gaat</a:t>
            </a:r>
            <a:r>
              <a:rPr lang="en-US" dirty="0"/>
              <a:t> om het </a:t>
            </a:r>
            <a:r>
              <a:rPr lang="en-US" dirty="0" err="1"/>
              <a:t>begrijpen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 </a:t>
            </a:r>
            <a:r>
              <a:rPr lang="en-US" dirty="0" err="1"/>
              <a:t>Hoewel</a:t>
            </a:r>
            <a:r>
              <a:rPr lang="en-US" dirty="0"/>
              <a:t>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verschaffen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interesses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groep</a:t>
            </a:r>
            <a:r>
              <a:rPr lang="en-US" dirty="0"/>
              <a:t>, </a:t>
            </a:r>
            <a:r>
              <a:rPr lang="en-US" dirty="0" err="1"/>
              <a:t>geven</a:t>
            </a:r>
            <a:r>
              <a:rPr lang="en-US" dirty="0"/>
              <a:t> ze </a:t>
            </a:r>
            <a:r>
              <a:rPr lang="en-US" dirty="0" err="1"/>
              <a:t>geen</a:t>
            </a:r>
            <a:r>
              <a:rPr lang="en-US" dirty="0"/>
              <a:t> </a:t>
            </a:r>
            <a:r>
              <a:rPr lang="en-US" dirty="0" err="1"/>
              <a:t>volledig</a:t>
            </a:r>
            <a:r>
              <a:rPr lang="en-US" dirty="0"/>
              <a:t> </a:t>
            </a:r>
            <a:r>
              <a:rPr lang="en-US" dirty="0" err="1"/>
              <a:t>beeld</a:t>
            </a:r>
            <a:r>
              <a:rPr lang="en-US" dirty="0"/>
              <a:t> van </a:t>
            </a:r>
            <a:r>
              <a:rPr lang="en-US" dirty="0" err="1"/>
              <a:t>individueel</a:t>
            </a:r>
            <a:r>
              <a:rPr lang="en-US" dirty="0"/>
              <a:t> </a:t>
            </a:r>
            <a:r>
              <a:rPr lang="en-US" dirty="0" err="1"/>
              <a:t>gedrag</a:t>
            </a:r>
            <a:r>
              <a:rPr lang="en-US" dirty="0"/>
              <a:t> of </a:t>
            </a:r>
            <a:r>
              <a:rPr lang="en-US" dirty="0" err="1"/>
              <a:t>motivaties</a:t>
            </a:r>
            <a:r>
              <a:rPr lang="en-US" dirty="0"/>
              <a:t>. </a:t>
            </a:r>
            <a:r>
              <a:rPr lang="en-US" dirty="0" err="1"/>
              <a:t>Daarom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andere</a:t>
            </a:r>
            <a:r>
              <a:rPr lang="en-US" dirty="0"/>
              <a:t> </a:t>
            </a:r>
            <a:r>
              <a:rPr lang="en-US" dirty="0" err="1"/>
              <a:t>vormen</a:t>
            </a:r>
            <a:r>
              <a:rPr lang="en-US" dirty="0"/>
              <a:t> van </a:t>
            </a:r>
            <a:r>
              <a:rPr lang="en-US" dirty="0" err="1"/>
              <a:t>segmentatie</a:t>
            </a:r>
            <a:r>
              <a:rPr lang="en-US" dirty="0"/>
              <a:t> </a:t>
            </a:r>
            <a:r>
              <a:rPr lang="en-US" dirty="0" err="1"/>
              <a:t>overwegen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segmentatie</a:t>
            </a:r>
            <a:r>
              <a:rPr lang="en-US" dirty="0"/>
              <a:t> op basis van </a:t>
            </a:r>
            <a:r>
              <a:rPr lang="en-US" dirty="0" err="1"/>
              <a:t>gedrag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interesses, om </a:t>
            </a:r>
            <a:r>
              <a:rPr lang="en-US" dirty="0" err="1"/>
              <a:t>een</a:t>
            </a:r>
            <a:r>
              <a:rPr lang="en-US" dirty="0"/>
              <a:t> completer </a:t>
            </a:r>
            <a:r>
              <a:rPr lang="en-US" dirty="0" err="1"/>
              <a:t>beeld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Concluderend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gesteld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definitie</a:t>
            </a:r>
            <a:r>
              <a:rPr lang="en-US" dirty="0"/>
              <a:t> van </a:t>
            </a:r>
            <a:r>
              <a:rPr lang="en-US" dirty="0" err="1"/>
              <a:t>publieksdemografie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cruciaal</a:t>
            </a:r>
            <a:r>
              <a:rPr lang="en-US" dirty="0"/>
              <a:t> </a:t>
            </a:r>
            <a:r>
              <a:rPr lang="en-US" dirty="0" err="1"/>
              <a:t>hulpmiddel</a:t>
            </a:r>
            <a:r>
              <a:rPr lang="en-US" dirty="0"/>
              <a:t> is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die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persoonlijke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websitebezoekers</a:t>
            </a:r>
            <a:r>
              <a:rPr lang="en-US" dirty="0"/>
              <a:t>. Door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groeperen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leeftijd</a:t>
            </a:r>
            <a:r>
              <a:rPr lang="en-US" dirty="0"/>
              <a:t>, </a:t>
            </a:r>
            <a:r>
              <a:rPr lang="en-US" dirty="0" err="1"/>
              <a:t>geslacht</a:t>
            </a:r>
            <a:r>
              <a:rPr lang="en-US" dirty="0"/>
              <a:t>, </a:t>
            </a:r>
            <a:r>
              <a:rPr lang="en-US" dirty="0" err="1"/>
              <a:t>inkomen</a:t>
            </a:r>
            <a:r>
              <a:rPr lang="en-US" dirty="0"/>
              <a:t>, </a:t>
            </a:r>
            <a:r>
              <a:rPr lang="en-US" dirty="0" err="1"/>
              <a:t>opleiding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locatie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voorkeuren</a:t>
            </a:r>
            <a:r>
              <a:rPr lang="en-US" dirty="0"/>
              <a:t>, interesses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gedragingen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doelgroep</a:t>
            </a:r>
            <a:r>
              <a:rPr lang="en-US" dirty="0"/>
              <a:t>, wat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contentstrategieën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informeren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hen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gepersonaliseerde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bieden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4" name="Google Shape;474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2" name="Google Shape;482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Conversie</a:t>
            </a:r>
            <a:r>
              <a:rPr lang="en-US" dirty="0"/>
              <a:t> </a:t>
            </a:r>
            <a:r>
              <a:rPr lang="en-US" dirty="0" err="1"/>
              <a:t>evalueren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het </a:t>
            </a:r>
            <a:r>
              <a:rPr lang="en-US" dirty="0" err="1"/>
              <a:t>proces</a:t>
            </a:r>
            <a:r>
              <a:rPr lang="en-US" dirty="0"/>
              <a:t> van het </a:t>
            </a:r>
            <a:r>
              <a:rPr lang="en-US" dirty="0" err="1"/>
              <a:t>meten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 van het </a:t>
            </a:r>
            <a:r>
              <a:rPr lang="en-US" dirty="0" err="1"/>
              <a:t>succes</a:t>
            </a:r>
            <a:r>
              <a:rPr lang="en-US" dirty="0"/>
              <a:t> van de </a:t>
            </a:r>
            <a:r>
              <a:rPr lang="en-US" dirty="0" err="1"/>
              <a:t>inspanningen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om </a:t>
            </a:r>
            <a:r>
              <a:rPr lang="en-US" dirty="0" err="1"/>
              <a:t>websitebezoekers</a:t>
            </a:r>
            <a:r>
              <a:rPr lang="en-US" dirty="0"/>
              <a:t> om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zetten</a:t>
            </a:r>
            <a:r>
              <a:rPr lang="en-US" dirty="0"/>
              <a:t> in </a:t>
            </a:r>
            <a:r>
              <a:rPr lang="en-US" dirty="0" err="1"/>
              <a:t>klanten</a:t>
            </a:r>
            <a:r>
              <a:rPr lang="en-US" dirty="0"/>
              <a:t>. Het </a:t>
            </a:r>
            <a:r>
              <a:rPr lang="en-US" dirty="0" err="1"/>
              <a:t>gaat</a:t>
            </a:r>
            <a:r>
              <a:rPr lang="en-US" dirty="0"/>
              <a:t> </a:t>
            </a:r>
            <a:r>
              <a:rPr lang="en-US" dirty="0" err="1"/>
              <a:t>hierbij</a:t>
            </a:r>
            <a:r>
              <a:rPr lang="en-US" dirty="0"/>
              <a:t> om het </a:t>
            </a:r>
            <a:r>
              <a:rPr lang="en-US" dirty="0" err="1"/>
              <a:t>bijhouden</a:t>
            </a:r>
            <a:r>
              <a:rPr lang="en-US" dirty="0"/>
              <a:t> van het percentage </a:t>
            </a:r>
            <a:r>
              <a:rPr lang="en-US" dirty="0" err="1"/>
              <a:t>bezoekers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gewenste</a:t>
            </a:r>
            <a:r>
              <a:rPr lang="en-US" dirty="0"/>
              <a:t> </a:t>
            </a:r>
            <a:r>
              <a:rPr lang="en-US" dirty="0" err="1"/>
              <a:t>actie</a:t>
            </a:r>
            <a:r>
              <a:rPr lang="en-US" dirty="0"/>
              <a:t> </a:t>
            </a:r>
            <a:r>
              <a:rPr lang="en-US" dirty="0" err="1"/>
              <a:t>onderneemt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het </a:t>
            </a:r>
            <a:r>
              <a:rPr lang="en-US" dirty="0" err="1"/>
              <a:t>invullen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formulier</a:t>
            </a:r>
            <a:r>
              <a:rPr lang="en-US" dirty="0"/>
              <a:t>, het </a:t>
            </a:r>
            <a:r>
              <a:rPr lang="en-US" dirty="0" err="1"/>
              <a:t>doen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aankoop</a:t>
            </a:r>
            <a:r>
              <a:rPr lang="en-US" dirty="0"/>
              <a:t> of het </a:t>
            </a:r>
            <a:r>
              <a:rPr lang="en-US" dirty="0" err="1"/>
              <a:t>abonneren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nieuwsbrief</a:t>
            </a:r>
            <a:r>
              <a:rPr lang="en-US" dirty="0"/>
              <a:t>, </a:t>
            </a:r>
            <a:r>
              <a:rPr lang="en-US" dirty="0" err="1"/>
              <a:t>en</a:t>
            </a:r>
            <a:r>
              <a:rPr lang="en-US" dirty="0"/>
              <a:t> het </a:t>
            </a:r>
            <a:r>
              <a:rPr lang="en-US" dirty="0" err="1"/>
              <a:t>analyseren</a:t>
            </a:r>
            <a:r>
              <a:rPr lang="en-US" dirty="0"/>
              <a:t> van de </a:t>
            </a:r>
            <a:r>
              <a:rPr lang="en-US" dirty="0" err="1"/>
              <a:t>factoren</a:t>
            </a:r>
            <a:r>
              <a:rPr lang="en-US" dirty="0"/>
              <a:t> die van </a:t>
            </a:r>
            <a:r>
              <a:rPr lang="en-US" dirty="0" err="1"/>
              <a:t>invloed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op de </a:t>
            </a:r>
            <a:r>
              <a:rPr lang="en-US" dirty="0" err="1"/>
              <a:t>conversiepercentages</a:t>
            </a:r>
            <a:r>
              <a:rPr lang="en-US" dirty="0"/>
              <a:t>. Door de </a:t>
            </a:r>
            <a:r>
              <a:rPr lang="en-US" dirty="0" err="1"/>
              <a:t>conversie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evalueren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effectiviteit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reclame-inspanningen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weloverwogen</a:t>
            </a:r>
            <a:r>
              <a:rPr lang="en-US" dirty="0"/>
              <a:t> </a:t>
            </a:r>
            <a:r>
              <a:rPr lang="en-US" dirty="0" err="1"/>
              <a:t>beslissingen</a:t>
            </a:r>
            <a:r>
              <a:rPr lang="en-US" dirty="0"/>
              <a:t> </a:t>
            </a:r>
            <a:r>
              <a:rPr lang="en-US" dirty="0" err="1"/>
              <a:t>nemen</a:t>
            </a:r>
            <a:r>
              <a:rPr lang="en-US" dirty="0"/>
              <a:t> over </a:t>
            </a:r>
            <a:r>
              <a:rPr lang="en-US" dirty="0" err="1"/>
              <a:t>hun</a:t>
            </a:r>
            <a:r>
              <a:rPr lang="en-US" dirty="0"/>
              <a:t> website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marketingstrategieën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Vanuit</a:t>
            </a:r>
            <a:r>
              <a:rPr lang="en-US" dirty="0"/>
              <a:t> het </a:t>
            </a:r>
            <a:r>
              <a:rPr lang="en-US" dirty="0" err="1"/>
              <a:t>perspectief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expert is het </a:t>
            </a:r>
            <a:r>
              <a:rPr lang="en-US" dirty="0" err="1"/>
              <a:t>evalueren</a:t>
            </a:r>
            <a:r>
              <a:rPr lang="en-US" dirty="0"/>
              <a:t> van </a:t>
            </a:r>
            <a:r>
              <a:rPr lang="en-US" dirty="0" err="1"/>
              <a:t>conversie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belangrijk</a:t>
            </a:r>
            <a:r>
              <a:rPr lang="en-US" dirty="0"/>
              <a:t> </a:t>
            </a:r>
            <a:r>
              <a:rPr lang="en-US" dirty="0" err="1"/>
              <a:t>onderdeel</a:t>
            </a:r>
            <a:r>
              <a:rPr lang="en-US" dirty="0"/>
              <a:t> van </a:t>
            </a:r>
            <a:r>
              <a:rPr lang="en-US" dirty="0" err="1"/>
              <a:t>elke</a:t>
            </a:r>
            <a:r>
              <a:rPr lang="en-US" dirty="0"/>
              <a:t> </a:t>
            </a:r>
            <a:r>
              <a:rPr lang="en-US" dirty="0" err="1"/>
              <a:t>webanalysestrategie</a:t>
            </a:r>
            <a:r>
              <a:rPr lang="en-US" dirty="0"/>
              <a:t>. </a:t>
            </a:r>
            <a:r>
              <a:rPr lang="en-US" dirty="0" err="1"/>
              <a:t>Conversieratio</a:t>
            </a:r>
            <a:r>
              <a:rPr lang="en-US" dirty="0"/>
              <a:t> is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kritieke</a:t>
            </a:r>
            <a:r>
              <a:rPr lang="en-US" dirty="0"/>
              <a:t> </a:t>
            </a:r>
            <a:r>
              <a:rPr lang="en-US" dirty="0" err="1"/>
              <a:t>metriek</a:t>
            </a:r>
            <a:r>
              <a:rPr lang="en-US" dirty="0"/>
              <a:t> die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geeft</a:t>
            </a:r>
            <a:r>
              <a:rPr lang="en-US" dirty="0"/>
              <a:t> in hoe </a:t>
            </a:r>
            <a:r>
              <a:rPr lang="en-US" dirty="0" err="1"/>
              <a:t>goed</a:t>
            </a:r>
            <a:r>
              <a:rPr lang="en-US" dirty="0"/>
              <a:t> de website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presteert</a:t>
            </a:r>
            <a:r>
              <a:rPr lang="en-US" dirty="0"/>
              <a:t> op het </a:t>
            </a:r>
            <a:r>
              <a:rPr lang="en-US" dirty="0" err="1"/>
              <a:t>gebied</a:t>
            </a:r>
            <a:r>
              <a:rPr lang="en-US" dirty="0"/>
              <a:t> van het </a:t>
            </a:r>
            <a:r>
              <a:rPr lang="en-US" dirty="0" err="1"/>
              <a:t>aantrekken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converteren</a:t>
            </a:r>
            <a:r>
              <a:rPr lang="en-US" dirty="0"/>
              <a:t> van </a:t>
            </a:r>
            <a:r>
              <a:rPr lang="en-US" dirty="0" err="1"/>
              <a:t>bezoekers</a:t>
            </a:r>
            <a:r>
              <a:rPr lang="en-US" dirty="0"/>
              <a:t> in </a:t>
            </a:r>
            <a:r>
              <a:rPr lang="en-US" dirty="0" err="1"/>
              <a:t>klanten</a:t>
            </a:r>
            <a:r>
              <a:rPr lang="en-US" dirty="0"/>
              <a:t>. Door het </a:t>
            </a:r>
            <a:r>
              <a:rPr lang="en-US" dirty="0" err="1"/>
              <a:t>bijhouden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 van </a:t>
            </a:r>
            <a:r>
              <a:rPr lang="en-US" dirty="0" err="1"/>
              <a:t>conversiepercentages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mogelijkheden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verbetering</a:t>
            </a:r>
            <a:r>
              <a:rPr lang="en-US" dirty="0"/>
              <a:t> </a:t>
            </a:r>
            <a:r>
              <a:rPr lang="en-US" dirty="0" err="1"/>
              <a:t>identificeren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website-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marketingstrategieën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 om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zinvolle</a:t>
            </a:r>
            <a:r>
              <a:rPr lang="en-US" dirty="0"/>
              <a:t> </a:t>
            </a:r>
            <a:r>
              <a:rPr lang="en-US" dirty="0" err="1"/>
              <a:t>betrokkenheid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genereren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Er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methoden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het </a:t>
            </a:r>
            <a:r>
              <a:rPr lang="en-US" dirty="0" err="1"/>
              <a:t>evalueren</a:t>
            </a:r>
            <a:r>
              <a:rPr lang="en-US" dirty="0"/>
              <a:t> van </a:t>
            </a:r>
            <a:r>
              <a:rPr lang="en-US" dirty="0" err="1"/>
              <a:t>conversie</a:t>
            </a:r>
            <a:r>
              <a:rPr lang="en-US" dirty="0"/>
              <a:t> in </a:t>
            </a:r>
            <a:r>
              <a:rPr lang="en-US" dirty="0" err="1"/>
              <a:t>webanalyse</a:t>
            </a:r>
            <a:r>
              <a:rPr lang="en-US" dirty="0"/>
              <a:t>, </a:t>
            </a:r>
            <a:r>
              <a:rPr lang="en-US" dirty="0" err="1"/>
              <a:t>waaronder</a:t>
            </a:r>
            <a:r>
              <a:rPr lang="en-US" dirty="0"/>
              <a:t> </a:t>
            </a:r>
            <a:r>
              <a:rPr lang="en-US" dirty="0" err="1"/>
              <a:t>conversieanalyse</a:t>
            </a:r>
            <a:r>
              <a:rPr lang="en-US" dirty="0"/>
              <a:t>, A/B-</a:t>
            </a:r>
            <a:r>
              <a:rPr lang="en-US" dirty="0" err="1"/>
              <a:t>testen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trechters</a:t>
            </a:r>
            <a:r>
              <a:rPr lang="en-US" dirty="0"/>
              <a:t>. </a:t>
            </a:r>
            <a:r>
              <a:rPr lang="en-US" dirty="0" err="1"/>
              <a:t>Conversieanalyse</a:t>
            </a:r>
            <a:r>
              <a:rPr lang="en-US" dirty="0"/>
              <a:t> meet het percentage </a:t>
            </a:r>
            <a:r>
              <a:rPr lang="en-US" dirty="0" err="1"/>
              <a:t>websitebezoekers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gewenste</a:t>
            </a:r>
            <a:r>
              <a:rPr lang="en-US" dirty="0"/>
              <a:t> </a:t>
            </a:r>
            <a:r>
              <a:rPr lang="en-US" dirty="0" err="1"/>
              <a:t>actie</a:t>
            </a:r>
            <a:r>
              <a:rPr lang="en-US" dirty="0"/>
              <a:t> </a:t>
            </a:r>
            <a:r>
              <a:rPr lang="en-US" dirty="0" err="1"/>
              <a:t>onderneemt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het </a:t>
            </a:r>
            <a:r>
              <a:rPr lang="en-US" dirty="0" err="1"/>
              <a:t>invullen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formulier</a:t>
            </a:r>
            <a:r>
              <a:rPr lang="en-US" dirty="0"/>
              <a:t>, het </a:t>
            </a:r>
            <a:r>
              <a:rPr lang="en-US" dirty="0" err="1"/>
              <a:t>doen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aankoop</a:t>
            </a:r>
            <a:r>
              <a:rPr lang="en-US" dirty="0"/>
              <a:t> of het </a:t>
            </a:r>
            <a:r>
              <a:rPr lang="en-US" dirty="0" err="1"/>
              <a:t>abonneren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nieuwsbrief</a:t>
            </a:r>
            <a:r>
              <a:rPr lang="en-US" dirty="0"/>
              <a:t>. A/B-</a:t>
            </a:r>
            <a:r>
              <a:rPr lang="en-US" dirty="0" err="1"/>
              <a:t>testen</a:t>
            </a:r>
            <a:r>
              <a:rPr lang="en-US" dirty="0"/>
              <a:t> is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methode</a:t>
            </a:r>
            <a:r>
              <a:rPr lang="en-US" dirty="0"/>
              <a:t> om twee </a:t>
            </a:r>
            <a:r>
              <a:rPr lang="en-US" dirty="0" err="1"/>
              <a:t>versies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website of </a:t>
            </a:r>
            <a:r>
              <a:rPr lang="en-US" dirty="0" err="1"/>
              <a:t>landingspagina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vergelijken</a:t>
            </a:r>
            <a:r>
              <a:rPr lang="en-US" dirty="0"/>
              <a:t> om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bepalen</a:t>
            </a:r>
            <a:r>
              <a:rPr lang="en-US" dirty="0"/>
              <a:t> </a:t>
            </a:r>
            <a:r>
              <a:rPr lang="en-US" dirty="0" err="1"/>
              <a:t>welke</a:t>
            </a:r>
            <a:r>
              <a:rPr lang="en-US" dirty="0"/>
              <a:t> </a:t>
            </a:r>
            <a:r>
              <a:rPr lang="en-US" dirty="0" err="1"/>
              <a:t>versie</a:t>
            </a:r>
            <a:r>
              <a:rPr lang="en-US" dirty="0"/>
              <a:t> </a:t>
            </a:r>
            <a:r>
              <a:rPr lang="en-US" dirty="0" err="1"/>
              <a:t>effectiever</a:t>
            </a:r>
            <a:r>
              <a:rPr lang="en-US" dirty="0"/>
              <a:t> is in het </a:t>
            </a:r>
            <a:r>
              <a:rPr lang="en-US" dirty="0" err="1"/>
              <a:t>stimuleren</a:t>
            </a:r>
            <a:r>
              <a:rPr lang="en-US" dirty="0"/>
              <a:t> van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betrokkenheid</a:t>
            </a:r>
            <a:r>
              <a:rPr lang="en-US" dirty="0"/>
              <a:t>. Funnels </a:t>
            </a:r>
            <a:r>
              <a:rPr lang="en-US" dirty="0" err="1"/>
              <a:t>geven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visuele</a:t>
            </a:r>
            <a:r>
              <a:rPr lang="en-US" dirty="0"/>
              <a:t> </a:t>
            </a:r>
            <a:r>
              <a:rPr lang="en-US" dirty="0" err="1"/>
              <a:t>weergave</a:t>
            </a:r>
            <a:r>
              <a:rPr lang="en-US" dirty="0"/>
              <a:t> van de </a:t>
            </a:r>
            <a:r>
              <a:rPr lang="en-US" dirty="0" err="1"/>
              <a:t>stappen</a:t>
            </a:r>
            <a:r>
              <a:rPr lang="en-US" dirty="0"/>
              <a:t> die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websitebezoeker</a:t>
            </a:r>
            <a:r>
              <a:rPr lang="en-US" dirty="0"/>
              <a:t> </a:t>
            </a:r>
            <a:r>
              <a:rPr lang="en-US" dirty="0" err="1"/>
              <a:t>neemt</a:t>
            </a:r>
            <a:r>
              <a:rPr lang="en-US" dirty="0"/>
              <a:t> om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gewenste</a:t>
            </a:r>
            <a:r>
              <a:rPr lang="en-US" dirty="0"/>
              <a:t> </a:t>
            </a:r>
            <a:r>
              <a:rPr lang="en-US" dirty="0" err="1"/>
              <a:t>actie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voltooien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het </a:t>
            </a:r>
            <a:r>
              <a:rPr lang="en-US" dirty="0" err="1"/>
              <a:t>doen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aankoop</a:t>
            </a:r>
            <a:r>
              <a:rPr lang="en-US" dirty="0"/>
              <a:t>, </a:t>
            </a:r>
            <a:r>
              <a:rPr lang="en-US" dirty="0" err="1"/>
              <a:t>zodat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wrijvings</a:t>
            </a:r>
            <a:r>
              <a:rPr lang="en-US" dirty="0"/>
              <a:t>- of </a:t>
            </a:r>
            <a:r>
              <a:rPr lang="en-US" dirty="0" err="1"/>
              <a:t>afhaakpunten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identificeren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verbeteringen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aanbrengen</a:t>
            </a:r>
            <a:r>
              <a:rPr lang="en-US" dirty="0"/>
              <a:t> om de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Om </a:t>
            </a:r>
            <a:r>
              <a:rPr lang="en-US" dirty="0" err="1"/>
              <a:t>conversie</a:t>
            </a:r>
            <a:r>
              <a:rPr lang="en-US" dirty="0"/>
              <a:t>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evalueren</a:t>
            </a:r>
            <a:r>
              <a:rPr lang="en-US" dirty="0"/>
              <a:t> in web analytics,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duidelijk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in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doelstellingen</a:t>
            </a:r>
            <a:r>
              <a:rPr lang="en-US" dirty="0"/>
              <a:t>, </a:t>
            </a:r>
            <a:r>
              <a:rPr lang="en-US" dirty="0" err="1"/>
              <a:t>evenals</a:t>
            </a:r>
            <a:r>
              <a:rPr lang="en-US" dirty="0"/>
              <a:t> in de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die ze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volgen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meten</a:t>
            </a:r>
            <a:r>
              <a:rPr lang="en-US" dirty="0"/>
              <a:t>. Als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het </a:t>
            </a:r>
            <a:r>
              <a:rPr lang="en-US" dirty="0" err="1"/>
              <a:t>conversiepercentage</a:t>
            </a:r>
            <a:r>
              <a:rPr lang="en-US" dirty="0"/>
              <a:t> van </a:t>
            </a:r>
            <a:r>
              <a:rPr lang="en-US" dirty="0" err="1"/>
              <a:t>zijn</a:t>
            </a:r>
            <a:r>
              <a:rPr lang="en-US" dirty="0"/>
              <a:t> website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verbeteren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het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bijhouden</a:t>
            </a:r>
            <a:r>
              <a:rPr lang="en-US" dirty="0"/>
              <a:t>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formulierinzendingen</a:t>
            </a:r>
            <a:r>
              <a:rPr lang="en-US" dirty="0"/>
              <a:t>, </a:t>
            </a:r>
            <a:r>
              <a:rPr lang="en-US" dirty="0" err="1"/>
              <a:t>tijd</a:t>
            </a:r>
            <a:r>
              <a:rPr lang="en-US" dirty="0"/>
              <a:t> op de site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bouncepercentage</a:t>
            </a:r>
            <a:r>
              <a:rPr lang="en-US" dirty="0"/>
              <a:t>. </a:t>
            </a:r>
            <a:r>
              <a:rPr lang="en-US" dirty="0" err="1"/>
              <a:t>Daarnaast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plan </a:t>
            </a:r>
            <a:r>
              <a:rPr lang="en-US" dirty="0" err="1"/>
              <a:t>hebben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het </a:t>
            </a:r>
            <a:r>
              <a:rPr lang="en-US" dirty="0" err="1"/>
              <a:t>analyseren</a:t>
            </a:r>
            <a:r>
              <a:rPr lang="en-US" dirty="0"/>
              <a:t> van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reageren</a:t>
            </a:r>
            <a:r>
              <a:rPr lang="en-US" dirty="0"/>
              <a:t> op de </a:t>
            </a:r>
            <a:r>
              <a:rPr lang="en-US" dirty="0" err="1"/>
              <a:t>verzamelde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, </a:t>
            </a:r>
            <a:r>
              <a:rPr lang="en-US" dirty="0" err="1"/>
              <a:t>evenals</a:t>
            </a:r>
            <a:r>
              <a:rPr lang="en-US" dirty="0"/>
              <a:t> het </a:t>
            </a:r>
            <a:r>
              <a:rPr lang="en-US" dirty="0" err="1"/>
              <a:t>regelmatig</a:t>
            </a:r>
            <a:r>
              <a:rPr lang="en-US" dirty="0"/>
              <a:t> </a:t>
            </a:r>
            <a:r>
              <a:rPr lang="en-US" dirty="0" err="1"/>
              <a:t>bijwerken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webanalysestrategie</a:t>
            </a:r>
            <a:r>
              <a:rPr lang="en-US" dirty="0"/>
              <a:t> om </a:t>
            </a:r>
            <a:r>
              <a:rPr lang="en-US" dirty="0" err="1"/>
              <a:t>gelijke</a:t>
            </a:r>
            <a:r>
              <a:rPr lang="en-US" dirty="0"/>
              <a:t> </a:t>
            </a:r>
            <a:r>
              <a:rPr lang="en-US" dirty="0" err="1"/>
              <a:t>tred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met </a:t>
            </a:r>
            <a:r>
              <a:rPr lang="en-US" dirty="0" err="1"/>
              <a:t>veranderend</a:t>
            </a:r>
            <a:r>
              <a:rPr lang="en-US" dirty="0"/>
              <a:t> </a:t>
            </a:r>
            <a:r>
              <a:rPr lang="en-US" dirty="0" err="1"/>
              <a:t>bezoekersgedrag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trends in de sector.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Concluderend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gesteld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het </a:t>
            </a:r>
            <a:r>
              <a:rPr lang="en-US" dirty="0" err="1"/>
              <a:t>evalueren</a:t>
            </a:r>
            <a:r>
              <a:rPr lang="en-US" dirty="0"/>
              <a:t> van </a:t>
            </a:r>
            <a:r>
              <a:rPr lang="en-US" dirty="0" err="1"/>
              <a:t>conversies</a:t>
            </a:r>
            <a:r>
              <a:rPr lang="en-US" dirty="0"/>
              <a:t> in </a:t>
            </a:r>
            <a:r>
              <a:rPr lang="en-US" dirty="0" err="1"/>
              <a:t>webanalyses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cruciaal</a:t>
            </a:r>
            <a:r>
              <a:rPr lang="en-US" dirty="0"/>
              <a:t> </a:t>
            </a:r>
            <a:r>
              <a:rPr lang="en-US" dirty="0" err="1"/>
              <a:t>hulpmiddel</a:t>
            </a:r>
            <a:r>
              <a:rPr lang="en-US" dirty="0"/>
              <a:t> is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die de </a:t>
            </a:r>
            <a:r>
              <a:rPr lang="en-US" dirty="0" err="1"/>
              <a:t>effectiviteit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reclame-inspanningen</a:t>
            </a:r>
            <a:r>
              <a:rPr lang="en-US" dirty="0"/>
              <a:t>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meten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weloverwogen</a:t>
            </a:r>
            <a:r>
              <a:rPr lang="en-US" dirty="0"/>
              <a:t> </a:t>
            </a:r>
            <a:r>
              <a:rPr lang="en-US" dirty="0" err="1"/>
              <a:t>beslissingen</a:t>
            </a:r>
            <a:r>
              <a:rPr lang="en-US" dirty="0"/>
              <a:t>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nemen</a:t>
            </a:r>
            <a:r>
              <a:rPr lang="en-US" dirty="0"/>
              <a:t> over </a:t>
            </a:r>
            <a:r>
              <a:rPr lang="en-US" dirty="0" err="1"/>
              <a:t>hun</a:t>
            </a:r>
            <a:r>
              <a:rPr lang="en-US" dirty="0"/>
              <a:t> website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marketingstrategieën</a:t>
            </a:r>
            <a:r>
              <a:rPr lang="en-US" dirty="0"/>
              <a:t>. Door </a:t>
            </a:r>
            <a:r>
              <a:rPr lang="en-US" dirty="0" err="1"/>
              <a:t>conversiepercentages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andere</a:t>
            </a:r>
            <a:r>
              <a:rPr lang="en-US" dirty="0"/>
              <a:t> </a:t>
            </a:r>
            <a:r>
              <a:rPr lang="en-US" dirty="0" err="1"/>
              <a:t>gerelateerde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factoren</a:t>
            </a:r>
            <a:r>
              <a:rPr lang="en-US" dirty="0"/>
              <a:t> die </a:t>
            </a:r>
            <a:r>
              <a:rPr lang="en-US" dirty="0" err="1"/>
              <a:t>conversie</a:t>
            </a:r>
            <a:r>
              <a:rPr lang="en-US" dirty="0"/>
              <a:t> </a:t>
            </a:r>
            <a:r>
              <a:rPr lang="en-US" dirty="0" err="1"/>
              <a:t>beïnvloeden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actie</a:t>
            </a:r>
            <a:r>
              <a:rPr lang="en-US" dirty="0"/>
              <a:t> </a:t>
            </a:r>
            <a:r>
              <a:rPr lang="en-US" dirty="0" err="1"/>
              <a:t>ondernemen</a:t>
            </a:r>
            <a:r>
              <a:rPr lang="en-US" dirty="0"/>
              <a:t> om </a:t>
            </a:r>
            <a:r>
              <a:rPr lang="en-US" dirty="0" err="1"/>
              <a:t>hun</a:t>
            </a:r>
            <a:r>
              <a:rPr lang="en-US" dirty="0"/>
              <a:t> website-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marketingprestaties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verbeteren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8" name="Google Shape;488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doelen</a:t>
            </a:r>
            <a:r>
              <a:rPr lang="en-US" dirty="0"/>
              <a:t>: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verwijzen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de </a:t>
            </a:r>
            <a:r>
              <a:rPr lang="en-US" dirty="0" err="1"/>
              <a:t>gewenste</a:t>
            </a:r>
            <a:r>
              <a:rPr lang="en-US" dirty="0"/>
              <a:t> </a:t>
            </a:r>
            <a:r>
              <a:rPr lang="en-US" dirty="0" err="1"/>
              <a:t>acties</a:t>
            </a:r>
            <a:r>
              <a:rPr lang="en-US" dirty="0"/>
              <a:t> die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ondernemen</a:t>
            </a:r>
            <a:r>
              <a:rPr lang="en-US" dirty="0"/>
              <a:t> op je platform, </a:t>
            </a:r>
            <a:r>
              <a:rPr lang="en-US" dirty="0" err="1"/>
              <a:t>zoals</a:t>
            </a:r>
            <a:r>
              <a:rPr lang="en-US" dirty="0"/>
              <a:t> het </a:t>
            </a:r>
            <a:r>
              <a:rPr lang="en-US" dirty="0" err="1"/>
              <a:t>doen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aankoop</a:t>
            </a:r>
            <a:r>
              <a:rPr lang="en-US" dirty="0"/>
              <a:t>, het </a:t>
            </a:r>
            <a:r>
              <a:rPr lang="en-US" dirty="0" err="1"/>
              <a:t>invullen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formulier</a:t>
            </a:r>
            <a:r>
              <a:rPr lang="en-US" dirty="0"/>
              <a:t>, het </a:t>
            </a:r>
            <a:r>
              <a:rPr lang="en-US" dirty="0" err="1"/>
              <a:t>aanmelden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nieuwsbrief</a:t>
            </a:r>
            <a:r>
              <a:rPr lang="en-US" dirty="0"/>
              <a:t> of het </a:t>
            </a:r>
            <a:r>
              <a:rPr lang="en-US" dirty="0" err="1"/>
              <a:t>voltooien</a:t>
            </a:r>
            <a:r>
              <a:rPr lang="en-US" dirty="0"/>
              <a:t> van </a:t>
            </a:r>
            <a:r>
              <a:rPr lang="en-US" dirty="0" err="1"/>
              <a:t>andere</a:t>
            </a:r>
            <a:r>
              <a:rPr lang="en-US" dirty="0"/>
              <a:t> </a:t>
            </a:r>
            <a:r>
              <a:rPr lang="en-US" dirty="0" err="1"/>
              <a:t>vooraf</a:t>
            </a:r>
            <a:r>
              <a:rPr lang="en-US" dirty="0"/>
              <a:t> </a:t>
            </a:r>
            <a:r>
              <a:rPr lang="en-US" dirty="0" err="1"/>
              <a:t>gedefinieerde</a:t>
            </a:r>
            <a:r>
              <a:rPr lang="en-US" dirty="0"/>
              <a:t> </a:t>
            </a:r>
            <a:r>
              <a:rPr lang="en-US" dirty="0" err="1"/>
              <a:t>doelen</a:t>
            </a:r>
            <a:r>
              <a:rPr lang="en-US" dirty="0"/>
              <a:t>. Het </a:t>
            </a:r>
            <a:r>
              <a:rPr lang="en-US" dirty="0" err="1"/>
              <a:t>bijhouden</a:t>
            </a:r>
            <a:r>
              <a:rPr lang="en-US" dirty="0"/>
              <a:t> van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helpt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meten</a:t>
            </a:r>
            <a:r>
              <a:rPr lang="en-US" dirty="0"/>
              <a:t> van het </a:t>
            </a:r>
            <a:r>
              <a:rPr lang="en-US" dirty="0" err="1"/>
              <a:t>succes</a:t>
            </a:r>
            <a:r>
              <a:rPr lang="en-US" dirty="0"/>
              <a:t> van je </a:t>
            </a:r>
            <a:r>
              <a:rPr lang="en-US" dirty="0" err="1"/>
              <a:t>bedrijfsdoelstellingen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geeft</a:t>
            </a:r>
            <a:r>
              <a:rPr lang="en-US" dirty="0"/>
              <a:t> de </a:t>
            </a:r>
            <a:r>
              <a:rPr lang="en-US" dirty="0" err="1"/>
              <a:t>effectiviteit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van je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gebruikerservaringstrategieën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Waarde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conversie</a:t>
            </a:r>
            <a:r>
              <a:rPr lang="en-US" dirty="0"/>
              <a:t>: De </a:t>
            </a:r>
            <a:r>
              <a:rPr lang="en-US" dirty="0" err="1"/>
              <a:t>waarde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conversie</a:t>
            </a:r>
            <a:r>
              <a:rPr lang="en-US" dirty="0"/>
              <a:t> </a:t>
            </a:r>
            <a:r>
              <a:rPr lang="en-US" dirty="0" err="1"/>
              <a:t>vertegenwoordigt</a:t>
            </a:r>
            <a:r>
              <a:rPr lang="en-US" dirty="0"/>
              <a:t> de </a:t>
            </a:r>
            <a:r>
              <a:rPr lang="en-US" dirty="0" err="1"/>
              <a:t>monetaire</a:t>
            </a:r>
            <a:r>
              <a:rPr lang="en-US" dirty="0"/>
              <a:t> of </a:t>
            </a:r>
            <a:r>
              <a:rPr lang="en-US" dirty="0" err="1"/>
              <a:t>niet-monetaire</a:t>
            </a:r>
            <a:r>
              <a:rPr lang="en-US" dirty="0"/>
              <a:t> </a:t>
            </a:r>
            <a:r>
              <a:rPr lang="en-US" dirty="0" err="1"/>
              <a:t>waarde</a:t>
            </a:r>
            <a:r>
              <a:rPr lang="en-US" dirty="0"/>
              <a:t> die is </a:t>
            </a:r>
            <a:r>
              <a:rPr lang="en-US" dirty="0" err="1"/>
              <a:t>gekoppeld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</a:t>
            </a:r>
            <a:r>
              <a:rPr lang="en-US" dirty="0" err="1"/>
              <a:t>elke</a:t>
            </a:r>
            <a:r>
              <a:rPr lang="en-US" dirty="0"/>
              <a:t> </a:t>
            </a:r>
            <a:r>
              <a:rPr lang="en-US" dirty="0" err="1"/>
              <a:t>conversie</a:t>
            </a:r>
            <a:r>
              <a:rPr lang="en-US" dirty="0"/>
              <a:t>.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de </a:t>
            </a:r>
            <a:r>
              <a:rPr lang="en-US" dirty="0" err="1"/>
              <a:t>opbrengst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verkoop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, de </a:t>
            </a:r>
            <a:r>
              <a:rPr lang="en-US" dirty="0" err="1"/>
              <a:t>leadkwaliteit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ingediend</a:t>
            </a:r>
            <a:r>
              <a:rPr lang="en-US" dirty="0"/>
              <a:t> </a:t>
            </a:r>
            <a:r>
              <a:rPr lang="en-US" dirty="0" err="1"/>
              <a:t>formulier</a:t>
            </a:r>
            <a:r>
              <a:rPr lang="en-US" dirty="0"/>
              <a:t> of de </a:t>
            </a:r>
            <a:r>
              <a:rPr lang="en-US" dirty="0" err="1"/>
              <a:t>potentiële</a:t>
            </a:r>
            <a:r>
              <a:rPr lang="en-US" dirty="0"/>
              <a:t> </a:t>
            </a:r>
            <a:r>
              <a:rPr lang="en-US" dirty="0" err="1"/>
              <a:t>levenslange</a:t>
            </a:r>
            <a:r>
              <a:rPr lang="en-US" dirty="0"/>
              <a:t> </a:t>
            </a:r>
            <a:r>
              <a:rPr lang="en-US" dirty="0" err="1"/>
              <a:t>waarde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klant</a:t>
            </a:r>
            <a:r>
              <a:rPr lang="en-US" dirty="0"/>
              <a:t>. </a:t>
            </a:r>
            <a:r>
              <a:rPr lang="en-US" dirty="0" err="1"/>
              <a:t>Inzicht</a:t>
            </a:r>
            <a:r>
              <a:rPr lang="en-US" dirty="0"/>
              <a:t> in de </a:t>
            </a:r>
            <a:r>
              <a:rPr lang="en-US" dirty="0" err="1"/>
              <a:t>waarde</a:t>
            </a:r>
            <a:r>
              <a:rPr lang="en-US" dirty="0"/>
              <a:t> van </a:t>
            </a:r>
            <a:r>
              <a:rPr lang="en-US" dirty="0" err="1"/>
              <a:t>elke</a:t>
            </a:r>
            <a:r>
              <a:rPr lang="en-US" dirty="0"/>
              <a:t> </a:t>
            </a:r>
            <a:r>
              <a:rPr lang="en-US" dirty="0" err="1"/>
              <a:t>conversie</a:t>
            </a:r>
            <a:r>
              <a:rPr lang="en-US" dirty="0"/>
              <a:t> </a:t>
            </a:r>
            <a:r>
              <a:rPr lang="en-US" dirty="0" err="1"/>
              <a:t>helpt</a:t>
            </a:r>
            <a:r>
              <a:rPr lang="en-US" dirty="0"/>
              <a:t> om het </a:t>
            </a:r>
            <a:r>
              <a:rPr lang="en-US" dirty="0" err="1"/>
              <a:t>rendement</a:t>
            </a:r>
            <a:r>
              <a:rPr lang="en-US" dirty="0"/>
              <a:t> op </a:t>
            </a:r>
            <a:r>
              <a:rPr lang="en-US" dirty="0" err="1"/>
              <a:t>investering</a:t>
            </a:r>
            <a:r>
              <a:rPr lang="en-US" dirty="0"/>
              <a:t> (ROI)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bepalen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marketinginspanningen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-</a:t>
            </a:r>
            <a:r>
              <a:rPr lang="en-US" dirty="0" err="1"/>
              <a:t>middelen</a:t>
            </a:r>
            <a:r>
              <a:rPr lang="en-US" dirty="0"/>
              <a:t> </a:t>
            </a:r>
            <a:r>
              <a:rPr lang="en-US" dirty="0" err="1"/>
              <a:t>dienovereenkomstig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prioriteren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Conversiepercentage</a:t>
            </a:r>
            <a:r>
              <a:rPr lang="en-US" dirty="0"/>
              <a:t>: Het </a:t>
            </a:r>
            <a:r>
              <a:rPr lang="en-US" dirty="0" err="1"/>
              <a:t>conversiepercentage</a:t>
            </a:r>
            <a:r>
              <a:rPr lang="en-US" dirty="0"/>
              <a:t> is het percentage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gewenste</a:t>
            </a:r>
            <a:r>
              <a:rPr lang="en-US" dirty="0"/>
              <a:t> </a:t>
            </a:r>
            <a:r>
              <a:rPr lang="en-US" dirty="0" err="1"/>
              <a:t>actie</a:t>
            </a:r>
            <a:r>
              <a:rPr lang="en-US" dirty="0"/>
              <a:t> </a:t>
            </a:r>
            <a:r>
              <a:rPr lang="en-US" dirty="0" err="1"/>
              <a:t>voltooit</a:t>
            </a:r>
            <a:r>
              <a:rPr lang="en-US" dirty="0"/>
              <a:t> op het </a:t>
            </a:r>
            <a:r>
              <a:rPr lang="en-US" dirty="0" err="1"/>
              <a:t>totale</a:t>
            </a:r>
            <a:r>
              <a:rPr lang="en-US" dirty="0"/>
              <a:t> </a:t>
            </a:r>
            <a:r>
              <a:rPr lang="en-US" dirty="0" err="1"/>
              <a:t>aantal</a:t>
            </a:r>
            <a:r>
              <a:rPr lang="en-US" dirty="0"/>
              <a:t> </a:t>
            </a:r>
            <a:r>
              <a:rPr lang="en-US" dirty="0" err="1"/>
              <a:t>bezoekers</a:t>
            </a:r>
            <a:r>
              <a:rPr lang="en-US" dirty="0"/>
              <a:t> of </a:t>
            </a:r>
            <a:r>
              <a:rPr lang="en-US" dirty="0" err="1"/>
              <a:t>sessies</a:t>
            </a:r>
            <a:r>
              <a:rPr lang="en-US" dirty="0"/>
              <a:t> op je platform. Het is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belangrijke</a:t>
            </a:r>
            <a:r>
              <a:rPr lang="en-US" dirty="0"/>
              <a:t> </a:t>
            </a:r>
            <a:r>
              <a:rPr lang="en-US" dirty="0" err="1"/>
              <a:t>maatstaf</a:t>
            </a:r>
            <a:r>
              <a:rPr lang="en-US" dirty="0"/>
              <a:t> om de </a:t>
            </a:r>
            <a:r>
              <a:rPr lang="en-US" dirty="0" err="1"/>
              <a:t>effectiviteit</a:t>
            </a:r>
            <a:r>
              <a:rPr lang="en-US" dirty="0"/>
              <a:t> van </a:t>
            </a:r>
            <a:r>
              <a:rPr lang="en-US" dirty="0" err="1"/>
              <a:t>uw</a:t>
            </a:r>
            <a:r>
              <a:rPr lang="en-US" dirty="0"/>
              <a:t> </a:t>
            </a:r>
            <a:r>
              <a:rPr lang="en-US" dirty="0" err="1"/>
              <a:t>conversietrechter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marketingcampagnes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evalueren</a:t>
            </a:r>
            <a:r>
              <a:rPr lang="en-US" dirty="0"/>
              <a:t>.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hoger</a:t>
            </a:r>
            <a:r>
              <a:rPr lang="en-US" dirty="0"/>
              <a:t> </a:t>
            </a:r>
            <a:r>
              <a:rPr lang="en-US" dirty="0" err="1"/>
              <a:t>conversiepercentage</a:t>
            </a:r>
            <a:r>
              <a:rPr lang="en-US" dirty="0"/>
              <a:t> </a:t>
            </a:r>
            <a:r>
              <a:rPr lang="en-US" dirty="0" err="1"/>
              <a:t>wijst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betere</a:t>
            </a:r>
            <a:r>
              <a:rPr lang="en-US" dirty="0"/>
              <a:t> </a:t>
            </a:r>
            <a:r>
              <a:rPr lang="en-US" dirty="0" err="1"/>
              <a:t>optimalisatie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afstemming</a:t>
            </a:r>
            <a:r>
              <a:rPr lang="en-US" dirty="0"/>
              <a:t> </a:t>
            </a:r>
            <a:r>
              <a:rPr lang="en-US" dirty="0" err="1"/>
              <a:t>tussen</a:t>
            </a:r>
            <a:r>
              <a:rPr lang="en-US" dirty="0"/>
              <a:t> </a:t>
            </a:r>
            <a:r>
              <a:rPr lang="en-US" dirty="0" err="1"/>
              <a:t>uw</a:t>
            </a:r>
            <a:r>
              <a:rPr lang="en-US" dirty="0"/>
              <a:t> </a:t>
            </a:r>
            <a:r>
              <a:rPr lang="en-US" dirty="0" err="1"/>
              <a:t>aanbod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verwachtingen</a:t>
            </a:r>
            <a:r>
              <a:rPr lang="en-US" dirty="0"/>
              <a:t> van de </a:t>
            </a:r>
            <a:r>
              <a:rPr lang="en-US" dirty="0" err="1"/>
              <a:t>gebruiker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Verlatingspercentage</a:t>
            </a:r>
            <a:r>
              <a:rPr lang="en-US" dirty="0"/>
              <a:t>: De abandonment rate meet het percentage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conversieproces</a:t>
            </a:r>
            <a:r>
              <a:rPr lang="en-US" dirty="0"/>
              <a:t> start maar </a:t>
            </a:r>
            <a:r>
              <a:rPr lang="en-US" dirty="0" err="1"/>
              <a:t>verlaat</a:t>
            </a:r>
            <a:r>
              <a:rPr lang="en-US" dirty="0"/>
              <a:t> </a:t>
            </a:r>
            <a:r>
              <a:rPr lang="en-US" dirty="0" err="1"/>
              <a:t>zonder</a:t>
            </a:r>
            <a:r>
              <a:rPr lang="en-US" dirty="0"/>
              <a:t> het </a:t>
            </a:r>
            <a:r>
              <a:rPr lang="en-US" dirty="0" err="1"/>
              <a:t>af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ronden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metriek</a:t>
            </a:r>
            <a:r>
              <a:rPr lang="en-US" dirty="0"/>
              <a:t> is </a:t>
            </a:r>
            <a:r>
              <a:rPr lang="en-US" dirty="0" err="1"/>
              <a:t>vooral</a:t>
            </a:r>
            <a:r>
              <a:rPr lang="en-US" dirty="0"/>
              <a:t> relevant </a:t>
            </a:r>
            <a:r>
              <a:rPr lang="en-US" dirty="0" err="1"/>
              <a:t>voor</a:t>
            </a:r>
            <a:r>
              <a:rPr lang="en-US" dirty="0"/>
              <a:t> e-commerce websites, </a:t>
            </a:r>
            <a:r>
              <a:rPr lang="en-US" dirty="0" err="1"/>
              <a:t>waar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winkelwagentjes</a:t>
            </a:r>
            <a:r>
              <a:rPr lang="en-US" dirty="0"/>
              <a:t> of het </a:t>
            </a:r>
            <a:r>
              <a:rPr lang="en-US" dirty="0" err="1"/>
              <a:t>afrekenproces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verlaten</a:t>
            </a:r>
            <a:r>
              <a:rPr lang="en-US" dirty="0"/>
              <a:t>. </a:t>
            </a:r>
            <a:r>
              <a:rPr lang="en-US" dirty="0" err="1"/>
              <a:t>Inzicht</a:t>
            </a:r>
            <a:r>
              <a:rPr lang="en-US" dirty="0"/>
              <a:t> in de </a:t>
            </a:r>
            <a:r>
              <a:rPr lang="en-US" dirty="0" err="1"/>
              <a:t>redenen</a:t>
            </a:r>
            <a:r>
              <a:rPr lang="en-US" dirty="0"/>
              <a:t> achter het </a:t>
            </a:r>
            <a:r>
              <a:rPr lang="en-US" dirty="0" err="1"/>
              <a:t>afhaken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het </a:t>
            </a:r>
            <a:r>
              <a:rPr lang="en-US" dirty="0" err="1"/>
              <a:t>verlagen</a:t>
            </a:r>
            <a:r>
              <a:rPr lang="en-US" dirty="0"/>
              <a:t> van het </a:t>
            </a:r>
            <a:r>
              <a:rPr lang="en-US" dirty="0" err="1"/>
              <a:t>verlatingspercentage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optimaliseren</a:t>
            </a:r>
            <a:r>
              <a:rPr lang="en-US" dirty="0"/>
              <a:t> van de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het </a:t>
            </a:r>
            <a:r>
              <a:rPr lang="en-US" dirty="0" err="1"/>
              <a:t>verbeteren</a:t>
            </a:r>
            <a:r>
              <a:rPr lang="en-US" dirty="0"/>
              <a:t> van de </a:t>
            </a:r>
            <a:r>
              <a:rPr lang="en-US" dirty="0" err="1"/>
              <a:t>conversiepercentages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Om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evalueren</a:t>
            </a:r>
            <a:r>
              <a:rPr lang="en-US" dirty="0"/>
              <a:t>, is het </a:t>
            </a:r>
            <a:r>
              <a:rPr lang="en-US" dirty="0" err="1"/>
              <a:t>cruciaal</a:t>
            </a:r>
            <a:r>
              <a:rPr lang="en-US" dirty="0"/>
              <a:t> om </a:t>
            </a:r>
            <a:r>
              <a:rPr lang="en-US" dirty="0" err="1"/>
              <a:t>duidelijke</a:t>
            </a:r>
            <a:r>
              <a:rPr lang="en-US" dirty="0"/>
              <a:t> </a:t>
            </a:r>
            <a:r>
              <a:rPr lang="en-US" dirty="0" err="1"/>
              <a:t>doelen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stellen</a:t>
            </a:r>
            <a:r>
              <a:rPr lang="en-US" dirty="0"/>
              <a:t>,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, er </a:t>
            </a:r>
            <a:r>
              <a:rPr lang="en-US" dirty="0" err="1"/>
              <a:t>waarden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kennen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conversiepercentages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verlatingspercentages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geven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in de </a:t>
            </a:r>
            <a:r>
              <a:rPr lang="en-US" dirty="0" err="1"/>
              <a:t>effectiviteit</a:t>
            </a:r>
            <a:r>
              <a:rPr lang="en-US" dirty="0"/>
              <a:t> van </a:t>
            </a:r>
            <a:r>
              <a:rPr lang="en-US" dirty="0" err="1"/>
              <a:t>uw</a:t>
            </a:r>
            <a:r>
              <a:rPr lang="en-US" dirty="0"/>
              <a:t> </a:t>
            </a:r>
            <a:r>
              <a:rPr lang="en-US" dirty="0" err="1"/>
              <a:t>conversiestrategieën</a:t>
            </a:r>
            <a:r>
              <a:rPr lang="en-US" dirty="0"/>
              <a:t>, </a:t>
            </a:r>
            <a:r>
              <a:rPr lang="en-US" dirty="0" err="1"/>
              <a:t>identificeren</a:t>
            </a:r>
            <a:r>
              <a:rPr lang="en-US" dirty="0"/>
              <a:t> </a:t>
            </a:r>
            <a:r>
              <a:rPr lang="en-US" dirty="0" err="1"/>
              <a:t>gebieden</a:t>
            </a:r>
            <a:r>
              <a:rPr lang="en-US" dirty="0"/>
              <a:t> die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verbetering</a:t>
            </a:r>
            <a:r>
              <a:rPr lang="en-US" dirty="0"/>
              <a:t> </a:t>
            </a:r>
            <a:r>
              <a:rPr lang="en-US" dirty="0" err="1"/>
              <a:t>vatbaar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</a:t>
            </a:r>
            <a:r>
              <a:rPr lang="en-US" dirty="0" err="1"/>
              <a:t>uw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gebruikerservaringen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hogere</a:t>
            </a:r>
            <a:r>
              <a:rPr lang="en-US" dirty="0"/>
              <a:t> </a:t>
            </a:r>
            <a:r>
              <a:rPr lang="en-US" dirty="0" err="1"/>
              <a:t>conversiepercentages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algeheel</a:t>
            </a:r>
            <a:r>
              <a:rPr lang="en-US" dirty="0"/>
              <a:t> </a:t>
            </a:r>
            <a:r>
              <a:rPr lang="en-US" dirty="0" err="1"/>
              <a:t>zakelijk</a:t>
            </a:r>
            <a:r>
              <a:rPr lang="en-US" dirty="0"/>
              <a:t> </a:t>
            </a:r>
            <a:r>
              <a:rPr lang="en-US" dirty="0" err="1"/>
              <a:t>succes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Het </a:t>
            </a:r>
            <a:r>
              <a:rPr lang="en-US" dirty="0" err="1"/>
              <a:t>analyseren</a:t>
            </a:r>
            <a:r>
              <a:rPr lang="en-US" dirty="0"/>
              <a:t> van </a:t>
            </a:r>
            <a:r>
              <a:rPr lang="en-US" dirty="0" err="1"/>
              <a:t>conversies</a:t>
            </a:r>
            <a:r>
              <a:rPr lang="en-US" dirty="0"/>
              <a:t> in Google Analytics </a:t>
            </a:r>
            <a:r>
              <a:rPr lang="en-US" dirty="0" err="1"/>
              <a:t>omvat</a:t>
            </a:r>
            <a:r>
              <a:rPr lang="en-US" dirty="0"/>
              <a:t> het </a:t>
            </a:r>
            <a:r>
              <a:rPr lang="en-US" dirty="0" err="1"/>
              <a:t>gebruik</a:t>
            </a:r>
            <a:r>
              <a:rPr lang="en-US" dirty="0"/>
              <a:t> van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functies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rapporten</a:t>
            </a:r>
            <a:r>
              <a:rPr lang="en-US" dirty="0"/>
              <a:t> die </a:t>
            </a:r>
            <a:r>
              <a:rPr lang="en-US" dirty="0" err="1"/>
              <a:t>beschikbaar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in het platform. </a:t>
            </a:r>
            <a:r>
              <a:rPr lang="en-US" dirty="0" err="1"/>
              <a:t>Hier</a:t>
            </a:r>
            <a:r>
              <a:rPr lang="en-US" dirty="0"/>
              <a:t> lees je hoe je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gerelateerde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kunt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 in Google Analytics: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doelen</a:t>
            </a:r>
            <a:r>
              <a:rPr lang="en-US" dirty="0"/>
              <a:t>: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Doelen</a:t>
            </a:r>
            <a:r>
              <a:rPr lang="en-US" dirty="0"/>
              <a:t> </a:t>
            </a:r>
            <a:r>
              <a:rPr lang="en-US" dirty="0" err="1"/>
              <a:t>instellen</a:t>
            </a:r>
            <a:r>
              <a:rPr lang="en-US" dirty="0"/>
              <a:t>: Stel in Google Analytics </a:t>
            </a:r>
            <a:r>
              <a:rPr lang="en-US" dirty="0" err="1"/>
              <a:t>doelen</a:t>
            </a:r>
            <a:r>
              <a:rPr lang="en-US" dirty="0"/>
              <a:t> in die </a:t>
            </a:r>
            <a:r>
              <a:rPr lang="en-US" dirty="0" err="1"/>
              <a:t>overeenkomen</a:t>
            </a:r>
            <a:r>
              <a:rPr lang="en-US" dirty="0"/>
              <a:t> met je </a:t>
            </a:r>
            <a:r>
              <a:rPr lang="en-US" dirty="0" err="1"/>
              <a:t>gewenste</a:t>
            </a:r>
            <a:r>
              <a:rPr lang="en-US" dirty="0"/>
              <a:t> </a:t>
            </a:r>
            <a:r>
              <a:rPr lang="en-US" dirty="0" err="1"/>
              <a:t>conversies</a:t>
            </a:r>
            <a:r>
              <a:rPr lang="en-US" dirty="0"/>
              <a:t>.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doelen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bestemmingen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(</a:t>
            </a:r>
            <a:r>
              <a:rPr lang="en-US" dirty="0" err="1"/>
              <a:t>bijvoorbeeld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bedankpagina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aankoop</a:t>
            </a:r>
            <a:r>
              <a:rPr lang="en-US" dirty="0"/>
              <a:t>), </a:t>
            </a:r>
            <a:r>
              <a:rPr lang="en-US" dirty="0" err="1"/>
              <a:t>doelen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de </a:t>
            </a:r>
            <a:r>
              <a:rPr lang="en-US" dirty="0" err="1"/>
              <a:t>duur</a:t>
            </a:r>
            <a:r>
              <a:rPr lang="en-US" dirty="0"/>
              <a:t> (</a:t>
            </a:r>
            <a:r>
              <a:rPr lang="en-US" dirty="0" err="1"/>
              <a:t>bijvoorbeeld</a:t>
            </a:r>
            <a:r>
              <a:rPr lang="en-US" dirty="0"/>
              <a:t> de </a:t>
            </a:r>
            <a:r>
              <a:rPr lang="en-US" dirty="0" err="1"/>
              <a:t>tijd</a:t>
            </a:r>
            <a:r>
              <a:rPr lang="en-US" dirty="0"/>
              <a:t> die op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pagina</a:t>
            </a:r>
            <a:r>
              <a:rPr lang="en-US" dirty="0"/>
              <a:t> </a:t>
            </a:r>
            <a:r>
              <a:rPr lang="en-US" dirty="0" err="1"/>
              <a:t>wordt</a:t>
            </a:r>
            <a:r>
              <a:rPr lang="en-US" dirty="0"/>
              <a:t> </a:t>
            </a:r>
            <a:r>
              <a:rPr lang="en-US" dirty="0" err="1"/>
              <a:t>doorgebracht</a:t>
            </a:r>
            <a:r>
              <a:rPr lang="en-US" dirty="0"/>
              <a:t>), </a:t>
            </a:r>
            <a:r>
              <a:rPr lang="en-US" dirty="0" err="1"/>
              <a:t>doelen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pagina's</a:t>
            </a:r>
            <a:r>
              <a:rPr lang="en-US" dirty="0"/>
              <a:t>/</a:t>
            </a:r>
            <a:r>
              <a:rPr lang="en-US" dirty="0" err="1"/>
              <a:t>schermen</a:t>
            </a:r>
            <a:r>
              <a:rPr lang="en-US" dirty="0"/>
              <a:t> per </a:t>
            </a:r>
            <a:r>
              <a:rPr lang="en-US" dirty="0" err="1"/>
              <a:t>sessie</a:t>
            </a:r>
            <a:r>
              <a:rPr lang="en-US" dirty="0"/>
              <a:t> of </a:t>
            </a:r>
            <a:r>
              <a:rPr lang="en-US" dirty="0" err="1"/>
              <a:t>doelen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gebeurtenissen</a:t>
            </a:r>
            <a:r>
              <a:rPr lang="en-US" dirty="0"/>
              <a:t> (</a:t>
            </a:r>
            <a:r>
              <a:rPr lang="en-US" dirty="0" err="1"/>
              <a:t>bijvoorbeeld</a:t>
            </a:r>
            <a:r>
              <a:rPr lang="en-US" dirty="0"/>
              <a:t> het </a:t>
            </a:r>
            <a:r>
              <a:rPr lang="en-US" dirty="0" err="1"/>
              <a:t>indienen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formulier</a:t>
            </a:r>
            <a:r>
              <a:rPr lang="en-US" dirty="0"/>
              <a:t>).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Voltooide</a:t>
            </a:r>
            <a:r>
              <a:rPr lang="en-US" dirty="0"/>
              <a:t> </a:t>
            </a:r>
            <a:r>
              <a:rPr lang="en-US" dirty="0" err="1"/>
              <a:t>doelen</a:t>
            </a:r>
            <a:r>
              <a:rPr lang="en-US" dirty="0"/>
              <a:t> </a:t>
            </a:r>
            <a:r>
              <a:rPr lang="en-US" dirty="0" err="1"/>
              <a:t>bijhouden</a:t>
            </a:r>
            <a:r>
              <a:rPr lang="en-US" dirty="0"/>
              <a:t>: </a:t>
            </a:r>
            <a:r>
              <a:rPr lang="en-US" dirty="0" err="1"/>
              <a:t>Houd</a:t>
            </a:r>
            <a:r>
              <a:rPr lang="en-US" dirty="0"/>
              <a:t> het </a:t>
            </a:r>
            <a:r>
              <a:rPr lang="en-US" dirty="0" err="1"/>
              <a:t>aantal</a:t>
            </a:r>
            <a:r>
              <a:rPr lang="en-US" dirty="0"/>
              <a:t> </a:t>
            </a:r>
            <a:r>
              <a:rPr lang="en-US" dirty="0" err="1"/>
              <a:t>doelvoltooiingen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in het </a:t>
            </a:r>
            <a:r>
              <a:rPr lang="en-US" dirty="0" err="1"/>
              <a:t>gedeelte</a:t>
            </a:r>
            <a:r>
              <a:rPr lang="en-US" dirty="0"/>
              <a:t> </a:t>
            </a:r>
            <a:r>
              <a:rPr lang="en-US" dirty="0" err="1"/>
              <a:t>Conversies</a:t>
            </a:r>
            <a:r>
              <a:rPr lang="en-US" dirty="0"/>
              <a:t> &gt; </a:t>
            </a:r>
            <a:r>
              <a:rPr lang="en-US" dirty="0" err="1"/>
              <a:t>Doelen</a:t>
            </a:r>
            <a:r>
              <a:rPr lang="en-US" dirty="0"/>
              <a:t> van Google Analytics.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geeft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overzicht</a:t>
            </a:r>
            <a:r>
              <a:rPr lang="en-US" dirty="0"/>
              <a:t> van het </a:t>
            </a:r>
            <a:r>
              <a:rPr lang="en-US" dirty="0" err="1"/>
              <a:t>aantal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converteert</a:t>
            </a:r>
            <a:r>
              <a:rPr lang="en-US" dirty="0"/>
              <a:t> op je website.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Waarde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conversie</a:t>
            </a:r>
            <a:r>
              <a:rPr lang="en-US" dirty="0"/>
              <a:t>: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geldwaarde</a:t>
            </a:r>
            <a:r>
              <a:rPr lang="en-US" dirty="0"/>
              <a:t> </a:t>
            </a:r>
            <a:r>
              <a:rPr lang="en-US" dirty="0" err="1"/>
              <a:t>toekennen</a:t>
            </a:r>
            <a:r>
              <a:rPr lang="en-US" dirty="0"/>
              <a:t>: Als je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monetaire</a:t>
            </a:r>
            <a:r>
              <a:rPr lang="en-US" dirty="0"/>
              <a:t> </a:t>
            </a:r>
            <a:r>
              <a:rPr lang="en-US" dirty="0" err="1"/>
              <a:t>waarde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(</a:t>
            </a:r>
            <a:r>
              <a:rPr lang="en-US" dirty="0" err="1"/>
              <a:t>bijv</a:t>
            </a:r>
            <a:r>
              <a:rPr lang="en-US" dirty="0"/>
              <a:t>. </a:t>
            </a:r>
            <a:r>
              <a:rPr lang="en-US" dirty="0" err="1"/>
              <a:t>verkopen</a:t>
            </a:r>
            <a:r>
              <a:rPr lang="en-US" dirty="0"/>
              <a:t>), </a:t>
            </a:r>
            <a:r>
              <a:rPr lang="en-US" dirty="0" err="1"/>
              <a:t>wijs</a:t>
            </a:r>
            <a:r>
              <a:rPr lang="en-US" dirty="0"/>
              <a:t> dan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waarde</a:t>
            </a:r>
            <a:r>
              <a:rPr lang="en-US" dirty="0"/>
              <a:t> toe </a:t>
            </a:r>
            <a:r>
              <a:rPr lang="en-US" dirty="0" err="1"/>
              <a:t>aan</a:t>
            </a:r>
            <a:r>
              <a:rPr lang="en-US" dirty="0"/>
              <a:t> </a:t>
            </a:r>
            <a:r>
              <a:rPr lang="en-US" dirty="0" err="1"/>
              <a:t>elke</a:t>
            </a:r>
            <a:r>
              <a:rPr lang="en-US" dirty="0"/>
              <a:t> </a:t>
            </a:r>
            <a:r>
              <a:rPr lang="en-US" dirty="0" err="1"/>
              <a:t>conversie</a:t>
            </a:r>
            <a:r>
              <a:rPr lang="en-US" dirty="0"/>
              <a:t>.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kun</a:t>
            </a:r>
            <a:r>
              <a:rPr lang="en-US" dirty="0"/>
              <a:t> je </a:t>
            </a:r>
            <a:r>
              <a:rPr lang="en-US" dirty="0" err="1"/>
              <a:t>doen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instellen</a:t>
            </a:r>
            <a:r>
              <a:rPr lang="en-US" dirty="0"/>
              <a:t> van het </a:t>
            </a:r>
            <a:r>
              <a:rPr lang="en-US" dirty="0" err="1"/>
              <a:t>doel</a:t>
            </a:r>
            <a:r>
              <a:rPr lang="en-US" dirty="0"/>
              <a:t> of door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waarde</a:t>
            </a:r>
            <a:r>
              <a:rPr lang="en-US" dirty="0"/>
              <a:t> toe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kennen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acties</a:t>
            </a:r>
            <a:r>
              <a:rPr lang="en-US" dirty="0"/>
              <a:t> of </a:t>
            </a:r>
            <a:r>
              <a:rPr lang="en-US" dirty="0" err="1"/>
              <a:t>gebeurtenissen</a:t>
            </a:r>
            <a:r>
              <a:rPr lang="en-US" dirty="0"/>
              <a:t> met </a:t>
            </a:r>
            <a:r>
              <a:rPr lang="en-US" dirty="0" err="1"/>
              <a:t>behulp</a:t>
            </a:r>
            <a:r>
              <a:rPr lang="en-US" dirty="0"/>
              <a:t> van </a:t>
            </a:r>
            <a:r>
              <a:rPr lang="en-US" dirty="0" err="1"/>
              <a:t>aangepaste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.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Inkomsten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: In het E-commerce </a:t>
            </a:r>
            <a:r>
              <a:rPr lang="en-US" dirty="0" err="1"/>
              <a:t>gedeelte</a:t>
            </a:r>
            <a:r>
              <a:rPr lang="en-US" dirty="0"/>
              <a:t> van Google Analytics </a:t>
            </a:r>
            <a:r>
              <a:rPr lang="en-US" dirty="0" err="1"/>
              <a:t>kun</a:t>
            </a:r>
            <a:r>
              <a:rPr lang="en-US" dirty="0"/>
              <a:t> je de </a:t>
            </a:r>
            <a:r>
              <a:rPr lang="en-US" dirty="0" err="1"/>
              <a:t>inkomsten</a:t>
            </a:r>
            <a:r>
              <a:rPr lang="en-US" dirty="0"/>
              <a:t> </a:t>
            </a:r>
            <a:r>
              <a:rPr lang="en-US" dirty="0" err="1"/>
              <a:t>uit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conversies</a:t>
            </a:r>
            <a:r>
              <a:rPr lang="en-US" dirty="0"/>
              <a:t>, </a:t>
            </a:r>
            <a:r>
              <a:rPr lang="en-US" dirty="0" err="1"/>
              <a:t>producten</a:t>
            </a:r>
            <a:r>
              <a:rPr lang="en-US" dirty="0"/>
              <a:t> of </a:t>
            </a:r>
            <a:r>
              <a:rPr lang="en-US" dirty="0" err="1"/>
              <a:t>transacties</a:t>
            </a:r>
            <a:r>
              <a:rPr lang="en-US" dirty="0"/>
              <a:t> </a:t>
            </a:r>
            <a:r>
              <a:rPr lang="en-US" dirty="0" err="1"/>
              <a:t>bijhouden</a:t>
            </a:r>
            <a:r>
              <a:rPr lang="en-US" dirty="0"/>
              <a:t>.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helpt</a:t>
            </a:r>
            <a:r>
              <a:rPr lang="en-US" dirty="0"/>
              <a:t> u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waarde</a:t>
            </a:r>
            <a:r>
              <a:rPr lang="en-US" dirty="0"/>
              <a:t> van </a:t>
            </a:r>
            <a:r>
              <a:rPr lang="en-US" dirty="0" err="1"/>
              <a:t>uw</a:t>
            </a:r>
            <a:r>
              <a:rPr lang="en-US" dirty="0"/>
              <a:t> </a:t>
            </a:r>
            <a:r>
              <a:rPr lang="en-US" dirty="0" err="1"/>
              <a:t>conversies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Conversiepercentage</a:t>
            </a:r>
            <a:r>
              <a:rPr lang="en-US" dirty="0"/>
              <a:t>: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Conversiepercentage</a:t>
            </a:r>
            <a:r>
              <a:rPr lang="en-US" dirty="0"/>
              <a:t> </a:t>
            </a:r>
            <a:r>
              <a:rPr lang="en-US" dirty="0" err="1"/>
              <a:t>bekijken</a:t>
            </a:r>
            <a:r>
              <a:rPr lang="en-US" dirty="0"/>
              <a:t>: De </a:t>
            </a:r>
            <a:r>
              <a:rPr lang="en-US" dirty="0" err="1"/>
              <a:t>metriek</a:t>
            </a:r>
            <a:r>
              <a:rPr lang="en-US" dirty="0"/>
              <a:t> </a:t>
            </a:r>
            <a:r>
              <a:rPr lang="en-US" dirty="0" err="1"/>
              <a:t>Conversiepercentage</a:t>
            </a:r>
            <a:r>
              <a:rPr lang="en-US" dirty="0"/>
              <a:t> </a:t>
            </a:r>
            <a:r>
              <a:rPr lang="en-US" dirty="0" err="1"/>
              <a:t>toont</a:t>
            </a:r>
            <a:r>
              <a:rPr lang="en-US" dirty="0"/>
              <a:t> het percentage </a:t>
            </a:r>
            <a:r>
              <a:rPr lang="en-US" dirty="0" err="1"/>
              <a:t>sessies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resulteerde</a:t>
            </a:r>
            <a:r>
              <a:rPr lang="en-US" dirty="0"/>
              <a:t> in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conversie</a:t>
            </a:r>
            <a:r>
              <a:rPr lang="en-US" dirty="0"/>
              <a:t>. Je </a:t>
            </a:r>
            <a:r>
              <a:rPr lang="en-US" dirty="0" err="1"/>
              <a:t>vindt</a:t>
            </a:r>
            <a:r>
              <a:rPr lang="en-US" dirty="0"/>
              <a:t>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metriek</a:t>
            </a:r>
            <a:r>
              <a:rPr lang="en-US" dirty="0"/>
              <a:t> in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rapporten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het rapport </a:t>
            </a:r>
            <a:r>
              <a:rPr lang="en-US" dirty="0" err="1"/>
              <a:t>Conversies</a:t>
            </a:r>
            <a:r>
              <a:rPr lang="en-US" dirty="0"/>
              <a:t> &gt; </a:t>
            </a:r>
            <a:r>
              <a:rPr lang="en-US" dirty="0" err="1"/>
              <a:t>Doelen</a:t>
            </a:r>
            <a:r>
              <a:rPr lang="en-US" dirty="0"/>
              <a:t> &gt; </a:t>
            </a:r>
            <a:r>
              <a:rPr lang="en-US" dirty="0" err="1"/>
              <a:t>Overzicht</a:t>
            </a:r>
            <a:r>
              <a:rPr lang="en-US" dirty="0"/>
              <a:t> of in </a:t>
            </a:r>
            <a:r>
              <a:rPr lang="en-US" dirty="0" err="1"/>
              <a:t>aangepaste</a:t>
            </a:r>
            <a:r>
              <a:rPr lang="en-US" dirty="0"/>
              <a:t> </a:t>
            </a:r>
            <a:r>
              <a:rPr lang="en-US" dirty="0" err="1"/>
              <a:t>rapporten</a:t>
            </a:r>
            <a:r>
              <a:rPr lang="en-US" dirty="0"/>
              <a:t>.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Conversietrechters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: Met het Funnel Visualization-rapport </a:t>
            </a:r>
            <a:r>
              <a:rPr lang="en-US" dirty="0" err="1"/>
              <a:t>kunt</a:t>
            </a:r>
            <a:r>
              <a:rPr lang="en-US" dirty="0"/>
              <a:t> u de </a:t>
            </a:r>
            <a:r>
              <a:rPr lang="en-US" dirty="0" err="1"/>
              <a:t>conversiepercentages</a:t>
            </a:r>
            <a:r>
              <a:rPr lang="en-US" dirty="0"/>
              <a:t> in de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fasen</a:t>
            </a:r>
            <a:r>
              <a:rPr lang="en-US" dirty="0"/>
              <a:t> van </a:t>
            </a:r>
            <a:r>
              <a:rPr lang="en-US" dirty="0" err="1"/>
              <a:t>uw</a:t>
            </a:r>
            <a:r>
              <a:rPr lang="en-US" dirty="0"/>
              <a:t> </a:t>
            </a:r>
            <a:r>
              <a:rPr lang="en-US" dirty="0" err="1"/>
              <a:t>conversietrechter</a:t>
            </a:r>
            <a:r>
              <a:rPr lang="en-US" dirty="0"/>
              <a:t> </a:t>
            </a:r>
            <a:r>
              <a:rPr lang="en-US" dirty="0" err="1"/>
              <a:t>volgen</a:t>
            </a:r>
            <a:r>
              <a:rPr lang="en-US" dirty="0"/>
              <a:t>. Het </a:t>
            </a:r>
            <a:r>
              <a:rPr lang="en-US" dirty="0" err="1"/>
              <a:t>helpt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identificeren</a:t>
            </a:r>
            <a:r>
              <a:rPr lang="en-US" dirty="0"/>
              <a:t> van </a:t>
            </a:r>
            <a:r>
              <a:rPr lang="en-US" dirty="0" err="1"/>
              <a:t>afhaakpunten</a:t>
            </a:r>
            <a:r>
              <a:rPr lang="en-US" dirty="0"/>
              <a:t> </a:t>
            </a:r>
            <a:r>
              <a:rPr lang="en-US" dirty="0" err="1"/>
              <a:t>waar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afhaken</a:t>
            </a:r>
            <a:r>
              <a:rPr lang="en-US" dirty="0"/>
              <a:t> </a:t>
            </a:r>
            <a:r>
              <a:rPr lang="en-US" dirty="0" err="1"/>
              <a:t>tijdens</a:t>
            </a:r>
            <a:r>
              <a:rPr lang="en-US" dirty="0"/>
              <a:t> het </a:t>
            </a:r>
            <a:r>
              <a:rPr lang="en-US" dirty="0" err="1"/>
              <a:t>conversieproces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Ontslagpercentage</a:t>
            </a:r>
            <a:r>
              <a:rPr lang="en-US" dirty="0"/>
              <a:t>: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Gedragsstroom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: Het rapport </a:t>
            </a:r>
            <a:r>
              <a:rPr lang="en-US" dirty="0" err="1"/>
              <a:t>Gedragsstroom</a:t>
            </a:r>
            <a:r>
              <a:rPr lang="en-US" dirty="0"/>
              <a:t> in Google Analytics </a:t>
            </a:r>
            <a:r>
              <a:rPr lang="en-US" dirty="0" err="1"/>
              <a:t>biedt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in het </a:t>
            </a:r>
            <a:r>
              <a:rPr lang="en-US" dirty="0" err="1"/>
              <a:t>gebruikersgedrag</a:t>
            </a:r>
            <a:r>
              <a:rPr lang="en-US" dirty="0"/>
              <a:t> op je website. Door </a:t>
            </a:r>
            <a:r>
              <a:rPr lang="en-US" dirty="0" err="1"/>
              <a:t>dit</a:t>
            </a:r>
            <a:r>
              <a:rPr lang="en-US" dirty="0"/>
              <a:t> rapport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bestuderen</a:t>
            </a:r>
            <a:r>
              <a:rPr lang="en-US" dirty="0"/>
              <a:t>, </a:t>
            </a:r>
            <a:r>
              <a:rPr lang="en-US" dirty="0" err="1"/>
              <a:t>kun</a:t>
            </a:r>
            <a:r>
              <a:rPr lang="en-US" dirty="0"/>
              <a:t> je de </a:t>
            </a:r>
            <a:r>
              <a:rPr lang="en-US" dirty="0" err="1"/>
              <a:t>pagina's</a:t>
            </a:r>
            <a:r>
              <a:rPr lang="en-US" dirty="0"/>
              <a:t> of </a:t>
            </a:r>
            <a:r>
              <a:rPr lang="en-US" dirty="0" err="1"/>
              <a:t>stappen</a:t>
            </a:r>
            <a:r>
              <a:rPr lang="en-US" dirty="0"/>
              <a:t> </a:t>
            </a:r>
            <a:r>
              <a:rPr lang="en-US" dirty="0" err="1"/>
              <a:t>identificeren</a:t>
            </a:r>
            <a:r>
              <a:rPr lang="en-US" dirty="0"/>
              <a:t> </a:t>
            </a:r>
            <a:r>
              <a:rPr lang="en-US" dirty="0" err="1"/>
              <a:t>waar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de </a:t>
            </a:r>
            <a:r>
              <a:rPr lang="en-US" dirty="0" err="1"/>
              <a:t>neiging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om </a:t>
            </a:r>
            <a:r>
              <a:rPr lang="en-US" dirty="0" err="1"/>
              <a:t>af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haken</a:t>
            </a:r>
            <a:r>
              <a:rPr lang="en-US" dirty="0"/>
              <a:t> of het </a:t>
            </a:r>
            <a:r>
              <a:rPr lang="en-US" dirty="0" err="1"/>
              <a:t>conversieproces</a:t>
            </a:r>
            <a:r>
              <a:rPr lang="en-US" dirty="0"/>
              <a:t> </a:t>
            </a:r>
            <a:r>
              <a:rPr lang="en-US" dirty="0" err="1"/>
              <a:t>af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breken</a:t>
            </a:r>
            <a:r>
              <a:rPr lang="en-US" dirty="0"/>
              <a:t>.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Gebruik</a:t>
            </a:r>
            <a:r>
              <a:rPr lang="en-US" dirty="0"/>
              <a:t> </a:t>
            </a:r>
            <a:r>
              <a:rPr lang="en-US" dirty="0" err="1"/>
              <a:t>trechter</a:t>
            </a:r>
            <a:r>
              <a:rPr lang="en-US" dirty="0"/>
              <a:t> </a:t>
            </a:r>
            <a:r>
              <a:rPr lang="en-US" dirty="0" err="1"/>
              <a:t>visualisatie</a:t>
            </a:r>
            <a:r>
              <a:rPr lang="en-US" dirty="0"/>
              <a:t>: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eerder</a:t>
            </a:r>
            <a:r>
              <a:rPr lang="en-US" dirty="0"/>
              <a:t> </a:t>
            </a:r>
            <a:r>
              <a:rPr lang="en-US" dirty="0" err="1"/>
              <a:t>vermeld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het Funnel Visualization-rapport </a:t>
            </a:r>
            <a:r>
              <a:rPr lang="en-US" dirty="0" err="1"/>
              <a:t>ook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identificeren</a:t>
            </a:r>
            <a:r>
              <a:rPr lang="en-US" dirty="0"/>
              <a:t> van </a:t>
            </a:r>
            <a:r>
              <a:rPr lang="en-US" dirty="0" err="1"/>
              <a:t>verlatingspercentages</a:t>
            </a:r>
            <a:r>
              <a:rPr lang="en-US" dirty="0"/>
              <a:t> in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fasen</a:t>
            </a:r>
            <a:r>
              <a:rPr lang="en-US" dirty="0"/>
              <a:t> van je </a:t>
            </a:r>
            <a:r>
              <a:rPr lang="en-US" dirty="0" err="1"/>
              <a:t>conversietrechter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Daarnaast</a:t>
            </a:r>
            <a:r>
              <a:rPr lang="en-US" dirty="0"/>
              <a:t> </a:t>
            </a:r>
            <a:r>
              <a:rPr lang="en-US" dirty="0" err="1"/>
              <a:t>kun</a:t>
            </a:r>
            <a:r>
              <a:rPr lang="en-US" dirty="0"/>
              <a:t> je </a:t>
            </a:r>
            <a:r>
              <a:rPr lang="en-US" dirty="0" err="1"/>
              <a:t>aangepaste</a:t>
            </a:r>
            <a:r>
              <a:rPr lang="en-US" dirty="0"/>
              <a:t> </a:t>
            </a:r>
            <a:r>
              <a:rPr lang="en-US" dirty="0" err="1"/>
              <a:t>rapporten</a:t>
            </a:r>
            <a:r>
              <a:rPr lang="en-US" dirty="0"/>
              <a:t> </a:t>
            </a:r>
            <a:r>
              <a:rPr lang="en-US" dirty="0" err="1"/>
              <a:t>maken</a:t>
            </a:r>
            <a:r>
              <a:rPr lang="en-US" dirty="0"/>
              <a:t> of </a:t>
            </a:r>
            <a:r>
              <a:rPr lang="en-US" dirty="0" err="1"/>
              <a:t>segmenten</a:t>
            </a:r>
            <a:r>
              <a:rPr lang="en-US" dirty="0"/>
              <a:t> </a:t>
            </a:r>
            <a:r>
              <a:rPr lang="en-US" dirty="0" err="1"/>
              <a:t>gebruiken</a:t>
            </a:r>
            <a:r>
              <a:rPr lang="en-US" dirty="0"/>
              <a:t> in Google Analytics om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gerelateerde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verder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 op basis van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dimensies</a:t>
            </a:r>
            <a:r>
              <a:rPr lang="en-US" dirty="0"/>
              <a:t> of </a:t>
            </a:r>
            <a:r>
              <a:rPr lang="en-US" dirty="0" err="1"/>
              <a:t>segmenten</a:t>
            </a:r>
            <a:r>
              <a:rPr lang="en-US" dirty="0"/>
              <a:t> van je </a:t>
            </a:r>
            <a:r>
              <a:rPr lang="en-US" dirty="0" err="1"/>
              <a:t>publiek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100"/>
              <a:buNone/>
            </a:pPr>
            <a:r>
              <a:rPr lang="en-US" dirty="0"/>
              <a:t>Door </a:t>
            </a:r>
            <a:r>
              <a:rPr lang="en-US" dirty="0" err="1"/>
              <a:t>gebruik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maken</a:t>
            </a:r>
            <a:r>
              <a:rPr lang="en-US" dirty="0"/>
              <a:t> van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functies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rapporten</a:t>
            </a:r>
            <a:r>
              <a:rPr lang="en-US" dirty="0"/>
              <a:t> in Google Analytics </a:t>
            </a:r>
            <a:r>
              <a:rPr lang="en-US" dirty="0" err="1"/>
              <a:t>kunt</a:t>
            </a:r>
            <a:r>
              <a:rPr lang="en-US" dirty="0"/>
              <a:t> u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</a:t>
            </a:r>
            <a:r>
              <a:rPr lang="en-US" dirty="0" err="1"/>
              <a:t>conversies</a:t>
            </a:r>
            <a:r>
              <a:rPr lang="en-US" dirty="0"/>
              <a:t>, de </a:t>
            </a:r>
            <a:r>
              <a:rPr lang="en-US" dirty="0" err="1"/>
              <a:t>waarde</a:t>
            </a:r>
            <a:r>
              <a:rPr lang="en-US" dirty="0"/>
              <a:t> van </a:t>
            </a:r>
            <a:r>
              <a:rPr lang="en-US" dirty="0" err="1"/>
              <a:t>elke</a:t>
            </a:r>
            <a:r>
              <a:rPr lang="en-US" dirty="0"/>
              <a:t> </a:t>
            </a:r>
            <a:r>
              <a:rPr lang="en-US" dirty="0" err="1"/>
              <a:t>conversie</a:t>
            </a:r>
            <a:r>
              <a:rPr lang="en-US" dirty="0"/>
              <a:t> </a:t>
            </a:r>
            <a:r>
              <a:rPr lang="en-US" dirty="0" err="1"/>
              <a:t>begrijpen</a:t>
            </a:r>
            <a:r>
              <a:rPr lang="en-US" dirty="0"/>
              <a:t>, </a:t>
            </a:r>
            <a:r>
              <a:rPr lang="en-US" dirty="0" err="1"/>
              <a:t>conversiepercentages</a:t>
            </a:r>
            <a:r>
              <a:rPr lang="en-US" dirty="0"/>
              <a:t> </a:t>
            </a:r>
            <a:r>
              <a:rPr lang="en-US" dirty="0" err="1"/>
              <a:t>bijhouden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het </a:t>
            </a:r>
            <a:r>
              <a:rPr lang="en-US" dirty="0" err="1"/>
              <a:t>aantal</a:t>
            </a:r>
            <a:r>
              <a:rPr lang="en-US" dirty="0"/>
              <a:t> </a:t>
            </a:r>
            <a:r>
              <a:rPr lang="en-US" dirty="0" err="1"/>
              <a:t>afgebroken</a:t>
            </a:r>
            <a:r>
              <a:rPr lang="en-US" dirty="0"/>
              <a:t>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identificeren</a:t>
            </a:r>
            <a:r>
              <a:rPr lang="en-US" dirty="0"/>
              <a:t>. Met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kunt</a:t>
            </a:r>
            <a:r>
              <a:rPr lang="en-US" dirty="0"/>
              <a:t> u </a:t>
            </a:r>
            <a:r>
              <a:rPr lang="en-US" dirty="0" err="1"/>
              <a:t>uw</a:t>
            </a:r>
            <a:r>
              <a:rPr lang="en-US" dirty="0"/>
              <a:t> website, </a:t>
            </a:r>
            <a:r>
              <a:rPr lang="en-US" dirty="0" err="1"/>
              <a:t>marketingcampagnes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 om </a:t>
            </a:r>
            <a:r>
              <a:rPr lang="en-US" dirty="0" err="1"/>
              <a:t>conversiepercentages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verbeteren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uw</a:t>
            </a:r>
            <a:r>
              <a:rPr lang="en-US" dirty="0"/>
              <a:t> </a:t>
            </a:r>
            <a:r>
              <a:rPr lang="en-US" dirty="0" err="1"/>
              <a:t>bedrijfsdoelen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bereiken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96" name="Google Shape;496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Bij</a:t>
            </a:r>
            <a:r>
              <a:rPr lang="en-US" dirty="0"/>
              <a:t> website analytics </a:t>
            </a:r>
            <a:r>
              <a:rPr lang="en-US" dirty="0" err="1"/>
              <a:t>verwijzen</a:t>
            </a:r>
            <a:r>
              <a:rPr lang="en-US" dirty="0"/>
              <a:t> micro- </a:t>
            </a:r>
            <a:r>
              <a:rPr lang="en-US" dirty="0" err="1"/>
              <a:t>en</a:t>
            </a:r>
            <a:r>
              <a:rPr lang="en-US" dirty="0"/>
              <a:t> macro-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soorten</a:t>
            </a:r>
            <a:r>
              <a:rPr lang="en-US" dirty="0"/>
              <a:t> </a:t>
            </a:r>
            <a:r>
              <a:rPr lang="en-US" dirty="0" err="1"/>
              <a:t>gebruikersacties</a:t>
            </a:r>
            <a:r>
              <a:rPr lang="en-US" dirty="0"/>
              <a:t> of </a:t>
            </a:r>
            <a:r>
              <a:rPr lang="en-US" dirty="0" err="1"/>
              <a:t>doelen</a:t>
            </a:r>
            <a:r>
              <a:rPr lang="en-US" dirty="0"/>
              <a:t> die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bijgehouden</a:t>
            </a:r>
            <a:r>
              <a:rPr lang="en-US" dirty="0"/>
              <a:t> om het </a:t>
            </a:r>
            <a:r>
              <a:rPr lang="en-US" dirty="0" err="1"/>
              <a:t>succes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website of online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meten</a:t>
            </a:r>
            <a:r>
              <a:rPr lang="en-US" dirty="0"/>
              <a:t>. </a:t>
            </a:r>
            <a:r>
              <a:rPr lang="en-US" dirty="0" err="1"/>
              <a:t>Hier</a:t>
            </a:r>
            <a:r>
              <a:rPr lang="en-US" dirty="0"/>
              <a:t> </a:t>
            </a:r>
            <a:r>
              <a:rPr lang="en-US" dirty="0" err="1"/>
              <a:t>volgt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uitleg</a:t>
            </a:r>
            <a:r>
              <a:rPr lang="en-US" dirty="0"/>
              <a:t> van elk: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/>
              <a:t>Micro-</a:t>
            </a:r>
            <a:r>
              <a:rPr lang="en-US" dirty="0" err="1"/>
              <a:t>conversies</a:t>
            </a:r>
            <a:r>
              <a:rPr lang="en-US" dirty="0"/>
              <a:t>: Micro-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kleinere</a:t>
            </a:r>
            <a:r>
              <a:rPr lang="en-US" dirty="0"/>
              <a:t>, </a:t>
            </a:r>
            <a:r>
              <a:rPr lang="en-US" dirty="0" err="1"/>
              <a:t>tussentijdse</a:t>
            </a:r>
            <a:r>
              <a:rPr lang="en-US" dirty="0"/>
              <a:t> </a:t>
            </a:r>
            <a:r>
              <a:rPr lang="en-US" dirty="0" err="1"/>
              <a:t>acties</a:t>
            </a:r>
            <a:r>
              <a:rPr lang="en-US" dirty="0"/>
              <a:t> die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uitvoeren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website </a:t>
            </a:r>
            <a:r>
              <a:rPr lang="en-US" dirty="0" err="1"/>
              <a:t>en</a:t>
            </a:r>
            <a:r>
              <a:rPr lang="en-US" dirty="0"/>
              <a:t> die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duiden</a:t>
            </a:r>
            <a:r>
              <a:rPr lang="en-US" dirty="0"/>
              <a:t> op </a:t>
            </a:r>
            <a:r>
              <a:rPr lang="en-US" dirty="0" err="1"/>
              <a:t>vooruitgang</a:t>
            </a:r>
            <a:r>
              <a:rPr lang="en-US" dirty="0"/>
              <a:t> in de </a:t>
            </a:r>
            <a:r>
              <a:rPr lang="en-US" dirty="0" err="1"/>
              <a:t>richting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macro-</a:t>
            </a:r>
            <a:r>
              <a:rPr lang="en-US" dirty="0" err="1"/>
              <a:t>conversie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acties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meestal</a:t>
            </a:r>
            <a:r>
              <a:rPr lang="en-US" dirty="0"/>
              <a:t> </a:t>
            </a:r>
            <a:r>
              <a:rPr lang="en-US" dirty="0" err="1"/>
              <a:t>gerelateerd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</a:t>
            </a:r>
            <a:r>
              <a:rPr lang="en-US" dirty="0" err="1"/>
              <a:t>gebruikersbetrokkenheid</a:t>
            </a:r>
            <a:r>
              <a:rPr lang="en-US" dirty="0"/>
              <a:t> of </a:t>
            </a:r>
            <a:r>
              <a:rPr lang="en-US" dirty="0" err="1"/>
              <a:t>interactie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variëren</a:t>
            </a:r>
            <a:r>
              <a:rPr lang="en-US" dirty="0"/>
              <a:t> </a:t>
            </a:r>
            <a:r>
              <a:rPr lang="en-US" dirty="0" err="1"/>
              <a:t>afhankelijk</a:t>
            </a:r>
            <a:r>
              <a:rPr lang="en-US" dirty="0"/>
              <a:t> van de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doelen</a:t>
            </a:r>
            <a:r>
              <a:rPr lang="en-US" dirty="0"/>
              <a:t> van de website. </a:t>
            </a:r>
            <a:r>
              <a:rPr lang="en-US" dirty="0" err="1"/>
              <a:t>Voorbeelden</a:t>
            </a:r>
            <a:r>
              <a:rPr lang="en-US" dirty="0"/>
              <a:t> van </a:t>
            </a:r>
            <a:r>
              <a:rPr lang="en-US" dirty="0" err="1"/>
              <a:t>microconversies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Aanmelden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nieuwsbrief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/>
              <a:t>Items </a:t>
            </a:r>
            <a:r>
              <a:rPr lang="en-US" dirty="0" err="1"/>
              <a:t>aan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winkelwagentje</a:t>
            </a:r>
            <a:r>
              <a:rPr lang="en-US" dirty="0"/>
              <a:t> </a:t>
            </a:r>
            <a:r>
              <a:rPr lang="en-US" dirty="0" err="1"/>
              <a:t>toevoegen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Een</a:t>
            </a:r>
            <a:r>
              <a:rPr lang="en-US" dirty="0"/>
              <a:t> video </a:t>
            </a:r>
            <a:r>
              <a:rPr lang="en-US" dirty="0" err="1"/>
              <a:t>bekijken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bron</a:t>
            </a:r>
            <a:r>
              <a:rPr lang="en-US" dirty="0"/>
              <a:t> of whitepaper </a:t>
            </a:r>
            <a:r>
              <a:rPr lang="en-US" dirty="0" err="1"/>
              <a:t>downloaden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Klikken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call-to-action knop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bepaalde</a:t>
            </a:r>
            <a:r>
              <a:rPr lang="en-US" dirty="0"/>
              <a:t> </a:t>
            </a:r>
            <a:r>
              <a:rPr lang="en-US" dirty="0" err="1"/>
              <a:t>hoeveelheid</a:t>
            </a:r>
            <a:r>
              <a:rPr lang="en-US" dirty="0"/>
              <a:t> </a:t>
            </a:r>
            <a:r>
              <a:rPr lang="en-US" dirty="0" err="1"/>
              <a:t>tijd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pagina</a:t>
            </a:r>
            <a:r>
              <a:rPr lang="en-US" dirty="0"/>
              <a:t> of site </a:t>
            </a:r>
            <a:r>
              <a:rPr lang="en-US" dirty="0" err="1"/>
              <a:t>doorbrengen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Micro-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belangrijk</a:t>
            </a:r>
            <a:r>
              <a:rPr lang="en-US" dirty="0"/>
              <a:t> </a:t>
            </a:r>
            <a:r>
              <a:rPr lang="en-US" dirty="0" err="1"/>
              <a:t>omdat</a:t>
            </a:r>
            <a:r>
              <a:rPr lang="en-US" dirty="0"/>
              <a:t> ze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geven</a:t>
            </a:r>
            <a:r>
              <a:rPr lang="en-US" dirty="0"/>
              <a:t> in </a:t>
            </a:r>
            <a:r>
              <a:rPr lang="en-US" dirty="0" err="1"/>
              <a:t>gebruikersgedrag</a:t>
            </a:r>
            <a:r>
              <a:rPr lang="en-US" dirty="0"/>
              <a:t>, </a:t>
            </a:r>
            <a:r>
              <a:rPr lang="en-US" dirty="0" err="1"/>
              <a:t>betrokkenheid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effectiviteit</a:t>
            </a:r>
            <a:r>
              <a:rPr lang="en-US" dirty="0"/>
              <a:t> van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websitefuncties</a:t>
            </a:r>
            <a:r>
              <a:rPr lang="en-US" dirty="0"/>
              <a:t> of content. </a:t>
            </a:r>
            <a:r>
              <a:rPr lang="en-US" dirty="0" err="1"/>
              <a:t>Hoewel</a:t>
            </a:r>
            <a:r>
              <a:rPr lang="en-US" dirty="0"/>
              <a:t> ze </a:t>
            </a:r>
            <a:r>
              <a:rPr lang="en-US" dirty="0" err="1"/>
              <a:t>misschien</a:t>
            </a:r>
            <a:r>
              <a:rPr lang="en-US" dirty="0"/>
              <a:t> </a:t>
            </a:r>
            <a:r>
              <a:rPr lang="en-US" dirty="0" err="1"/>
              <a:t>niet</a:t>
            </a:r>
            <a:r>
              <a:rPr lang="en-US" dirty="0"/>
              <a:t> direct </a:t>
            </a:r>
            <a:r>
              <a:rPr lang="en-US" dirty="0" err="1"/>
              <a:t>leiden</a:t>
            </a:r>
            <a:r>
              <a:rPr lang="en-US" dirty="0"/>
              <a:t> tot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verkoop</a:t>
            </a:r>
            <a:r>
              <a:rPr lang="en-US" dirty="0"/>
              <a:t> of het </a:t>
            </a:r>
            <a:r>
              <a:rPr lang="en-US" dirty="0" err="1"/>
              <a:t>primaire</a:t>
            </a:r>
            <a:r>
              <a:rPr lang="en-US" dirty="0"/>
              <a:t> </a:t>
            </a:r>
            <a:r>
              <a:rPr lang="en-US" dirty="0" err="1"/>
              <a:t>conversiedoel</a:t>
            </a:r>
            <a:r>
              <a:rPr lang="en-US" dirty="0"/>
              <a:t>, </a:t>
            </a:r>
            <a:r>
              <a:rPr lang="en-US" dirty="0" err="1"/>
              <a:t>dragen</a:t>
            </a:r>
            <a:r>
              <a:rPr lang="en-US" dirty="0"/>
              <a:t> ze </a:t>
            </a:r>
            <a:r>
              <a:rPr lang="en-US" dirty="0" err="1"/>
              <a:t>wel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het </a:t>
            </a:r>
            <a:r>
              <a:rPr lang="en-US" dirty="0" err="1"/>
              <a:t>totale</a:t>
            </a:r>
            <a:r>
              <a:rPr lang="en-US" dirty="0"/>
              <a:t> </a:t>
            </a:r>
            <a:r>
              <a:rPr lang="en-US" dirty="0" err="1"/>
              <a:t>gebruikerstraject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ze </a:t>
            </a:r>
            <a:r>
              <a:rPr lang="en-US" dirty="0" err="1"/>
              <a:t>uiteindelijk</a:t>
            </a:r>
            <a:r>
              <a:rPr lang="en-US" dirty="0"/>
              <a:t> </a:t>
            </a:r>
            <a:r>
              <a:rPr lang="en-US" dirty="0" err="1"/>
              <a:t>leiden</a:t>
            </a:r>
            <a:r>
              <a:rPr lang="en-US" dirty="0"/>
              <a:t> tot macro-</a:t>
            </a:r>
            <a:r>
              <a:rPr lang="en-US" dirty="0" err="1"/>
              <a:t>conversies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 startAt="2"/>
            </a:pPr>
            <a:r>
              <a:rPr lang="en-US" dirty="0"/>
              <a:t>Macro-</a:t>
            </a:r>
            <a:r>
              <a:rPr lang="en-US" dirty="0" err="1"/>
              <a:t>conversies</a:t>
            </a:r>
            <a:r>
              <a:rPr lang="en-US" dirty="0"/>
              <a:t>: Macro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de </a:t>
            </a:r>
            <a:r>
              <a:rPr lang="en-US" dirty="0" err="1"/>
              <a:t>primaire</a:t>
            </a:r>
            <a:r>
              <a:rPr lang="en-US" dirty="0"/>
              <a:t>, </a:t>
            </a:r>
            <a:r>
              <a:rPr lang="en-US" dirty="0" err="1"/>
              <a:t>hoogwaardige</a:t>
            </a:r>
            <a:r>
              <a:rPr lang="en-US" dirty="0"/>
              <a:t> </a:t>
            </a:r>
            <a:r>
              <a:rPr lang="en-US" dirty="0" err="1"/>
              <a:t>acties</a:t>
            </a:r>
            <a:r>
              <a:rPr lang="en-US" dirty="0"/>
              <a:t> of </a:t>
            </a:r>
            <a:r>
              <a:rPr lang="en-US" dirty="0" err="1"/>
              <a:t>doelen</a:t>
            </a:r>
            <a:r>
              <a:rPr lang="en-US" dirty="0"/>
              <a:t> </a:t>
            </a:r>
            <a:r>
              <a:rPr lang="en-US" dirty="0" err="1"/>
              <a:t>waar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website of online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zich</a:t>
            </a:r>
            <a:r>
              <a:rPr lang="en-US" dirty="0"/>
              <a:t> op </a:t>
            </a:r>
            <a:r>
              <a:rPr lang="en-US" dirty="0" err="1"/>
              <a:t>richt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vertegenwoordigen</a:t>
            </a:r>
            <a:r>
              <a:rPr lang="en-US" dirty="0"/>
              <a:t> </a:t>
            </a:r>
            <a:r>
              <a:rPr lang="en-US" dirty="0" err="1"/>
              <a:t>meestal</a:t>
            </a:r>
            <a:r>
              <a:rPr lang="en-US" dirty="0"/>
              <a:t> de </a:t>
            </a:r>
            <a:r>
              <a:rPr lang="en-US" dirty="0" err="1"/>
              <a:t>uiteindelijke</a:t>
            </a:r>
            <a:r>
              <a:rPr lang="en-US" dirty="0"/>
              <a:t> </a:t>
            </a:r>
            <a:r>
              <a:rPr lang="en-US" dirty="0" err="1"/>
              <a:t>doelstellingen</a:t>
            </a:r>
            <a:r>
              <a:rPr lang="en-US" dirty="0"/>
              <a:t> of </a:t>
            </a:r>
            <a:r>
              <a:rPr lang="en-US" dirty="0" err="1"/>
              <a:t>gewenste</a:t>
            </a:r>
            <a:r>
              <a:rPr lang="en-US" dirty="0"/>
              <a:t> </a:t>
            </a:r>
            <a:r>
              <a:rPr lang="en-US" dirty="0" err="1"/>
              <a:t>resultaten</a:t>
            </a:r>
            <a:r>
              <a:rPr lang="en-US" dirty="0"/>
              <a:t>. </a:t>
            </a:r>
            <a:r>
              <a:rPr lang="en-US" dirty="0" err="1"/>
              <a:t>Voorbeelden</a:t>
            </a:r>
            <a:r>
              <a:rPr lang="en-US" dirty="0"/>
              <a:t> van macro-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aankoop</a:t>
            </a:r>
            <a:r>
              <a:rPr lang="en-US" dirty="0"/>
              <a:t> </a:t>
            </a:r>
            <a:r>
              <a:rPr lang="en-US" dirty="0" err="1"/>
              <a:t>afronden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leadgeneratieformulier</a:t>
            </a:r>
            <a:r>
              <a:rPr lang="en-US" dirty="0"/>
              <a:t> </a:t>
            </a:r>
            <a:r>
              <a:rPr lang="en-US" dirty="0" err="1"/>
              <a:t>indienen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Aanmelden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betaald</a:t>
            </a:r>
            <a:r>
              <a:rPr lang="en-US" dirty="0"/>
              <a:t> abonnement of </a:t>
            </a:r>
            <a:r>
              <a:rPr lang="en-US" dirty="0" err="1"/>
              <a:t>lidmaatschap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Een</a:t>
            </a:r>
            <a:r>
              <a:rPr lang="en-US" dirty="0"/>
              <a:t> demo of consult </a:t>
            </a:r>
            <a:r>
              <a:rPr lang="en-US" dirty="0" err="1"/>
              <a:t>aanvragen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Boeken</a:t>
            </a:r>
            <a:r>
              <a:rPr lang="en-US" dirty="0"/>
              <a:t> of </a:t>
            </a:r>
            <a:r>
              <a:rPr lang="en-US" dirty="0" err="1"/>
              <a:t>reserveren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Macro-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direct </a:t>
            </a:r>
            <a:r>
              <a:rPr lang="en-US" dirty="0" err="1"/>
              <a:t>gekoppeld</a:t>
            </a:r>
            <a:r>
              <a:rPr lang="en-US" dirty="0"/>
              <a:t> </a:t>
            </a:r>
            <a:r>
              <a:rPr lang="en-US" dirty="0" err="1"/>
              <a:t>aan</a:t>
            </a:r>
            <a:r>
              <a:rPr lang="en-US" dirty="0"/>
              <a:t> de </a:t>
            </a:r>
            <a:r>
              <a:rPr lang="en-US" dirty="0" err="1"/>
              <a:t>primaire</a:t>
            </a:r>
            <a:r>
              <a:rPr lang="en-US" dirty="0"/>
              <a:t> </a:t>
            </a:r>
            <a:r>
              <a:rPr lang="en-US" dirty="0" err="1"/>
              <a:t>bedrijfsdoelen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het </a:t>
            </a:r>
            <a:r>
              <a:rPr lang="en-US" dirty="0" err="1"/>
              <a:t>genereren</a:t>
            </a:r>
            <a:r>
              <a:rPr lang="en-US" dirty="0"/>
              <a:t> van </a:t>
            </a:r>
            <a:r>
              <a:rPr lang="en-US" dirty="0" err="1"/>
              <a:t>inkomsten</a:t>
            </a:r>
            <a:r>
              <a:rPr lang="en-US" dirty="0"/>
              <a:t>. Door macro-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het </a:t>
            </a:r>
            <a:r>
              <a:rPr lang="en-US" dirty="0" err="1"/>
              <a:t>succes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totale</a:t>
            </a:r>
            <a:r>
              <a:rPr lang="en-US" dirty="0"/>
              <a:t> </a:t>
            </a:r>
            <a:r>
              <a:rPr lang="en-US" dirty="0" err="1"/>
              <a:t>conversietrechter</a:t>
            </a:r>
            <a:r>
              <a:rPr lang="en-US" dirty="0"/>
              <a:t>, </a:t>
            </a:r>
            <a:r>
              <a:rPr lang="en-US" dirty="0" err="1"/>
              <a:t>marketingcampagnes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evalueren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100"/>
              <a:buNone/>
            </a:pPr>
            <a:r>
              <a:rPr lang="en-US" dirty="0" err="1"/>
              <a:t>Zowel</a:t>
            </a:r>
            <a:r>
              <a:rPr lang="en-US" dirty="0"/>
              <a:t> micro- </a:t>
            </a:r>
            <a:r>
              <a:rPr lang="en-US" dirty="0" err="1"/>
              <a:t>als</a:t>
            </a:r>
            <a:r>
              <a:rPr lang="en-US" dirty="0"/>
              <a:t> macro-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essentieel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goed</a:t>
            </a:r>
            <a:r>
              <a:rPr lang="en-US" dirty="0"/>
              <a:t> begrip van </a:t>
            </a:r>
            <a:r>
              <a:rPr lang="en-US" dirty="0" err="1"/>
              <a:t>websiteprestaties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gebruikersgedrag</a:t>
            </a:r>
            <a:r>
              <a:rPr lang="en-US" dirty="0"/>
              <a:t>. </a:t>
            </a:r>
            <a:r>
              <a:rPr lang="en-US" dirty="0" err="1"/>
              <a:t>Terwijl</a:t>
            </a:r>
            <a:r>
              <a:rPr lang="en-US" dirty="0"/>
              <a:t> </a:t>
            </a:r>
            <a:r>
              <a:rPr lang="en-US" dirty="0" err="1"/>
              <a:t>macroconversies</a:t>
            </a:r>
            <a:r>
              <a:rPr lang="en-US" dirty="0"/>
              <a:t> het </a:t>
            </a:r>
            <a:r>
              <a:rPr lang="en-US" dirty="0" err="1"/>
              <a:t>uiteindelijke</a:t>
            </a:r>
            <a:r>
              <a:rPr lang="en-US" dirty="0"/>
              <a:t> </a:t>
            </a:r>
            <a:r>
              <a:rPr lang="en-US" dirty="0" err="1"/>
              <a:t>doel</a:t>
            </a:r>
            <a:r>
              <a:rPr lang="en-US" dirty="0"/>
              <a:t> </a:t>
            </a:r>
            <a:r>
              <a:rPr lang="en-US" dirty="0" err="1"/>
              <a:t>vertegenwoordigen</a:t>
            </a:r>
            <a:r>
              <a:rPr lang="en-US" dirty="0"/>
              <a:t>, </a:t>
            </a:r>
            <a:r>
              <a:rPr lang="en-US" dirty="0" err="1"/>
              <a:t>geven</a:t>
            </a:r>
            <a:r>
              <a:rPr lang="en-US" dirty="0"/>
              <a:t> </a:t>
            </a:r>
            <a:r>
              <a:rPr lang="en-US" dirty="0" err="1"/>
              <a:t>microconversies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in het </a:t>
            </a:r>
            <a:r>
              <a:rPr lang="en-US" dirty="0" err="1"/>
              <a:t>gebruikersgedrag</a:t>
            </a:r>
            <a:r>
              <a:rPr lang="en-US" dirty="0"/>
              <a:t>, de </a:t>
            </a:r>
            <a:r>
              <a:rPr lang="en-US" dirty="0" err="1"/>
              <a:t>betrokkenheid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effectiviteit</a:t>
            </a:r>
            <a:r>
              <a:rPr lang="en-US" dirty="0"/>
              <a:t> van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contactmomenten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interacties</a:t>
            </a:r>
            <a:r>
              <a:rPr lang="en-US" dirty="0"/>
              <a:t> op de website. Het </a:t>
            </a:r>
            <a:r>
              <a:rPr lang="en-US" dirty="0" err="1"/>
              <a:t>analyseren</a:t>
            </a:r>
            <a:r>
              <a:rPr lang="en-US" dirty="0"/>
              <a:t> van </a:t>
            </a:r>
            <a:r>
              <a:rPr lang="en-US" dirty="0" err="1"/>
              <a:t>beide</a:t>
            </a:r>
            <a:r>
              <a:rPr lang="en-US" dirty="0"/>
              <a:t> </a:t>
            </a:r>
            <a:r>
              <a:rPr lang="en-US" dirty="0" err="1"/>
              <a:t>soorten</a:t>
            </a:r>
            <a:r>
              <a:rPr lang="en-US" dirty="0"/>
              <a:t> </a:t>
            </a:r>
            <a:r>
              <a:rPr lang="en-US" dirty="0" err="1"/>
              <a:t>conversies</a:t>
            </a:r>
            <a:r>
              <a:rPr lang="en-US" dirty="0"/>
              <a:t> </a:t>
            </a:r>
            <a:r>
              <a:rPr lang="en-US" dirty="0" err="1"/>
              <a:t>helpt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identificeren</a:t>
            </a:r>
            <a:r>
              <a:rPr lang="en-US" dirty="0"/>
              <a:t> van </a:t>
            </a:r>
            <a:r>
              <a:rPr lang="en-US" dirty="0" err="1"/>
              <a:t>mogelijkheden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optimalisatie</a:t>
            </a:r>
            <a:r>
              <a:rPr lang="en-US" dirty="0"/>
              <a:t>, het </a:t>
            </a:r>
            <a:r>
              <a:rPr lang="en-US" dirty="0" err="1"/>
              <a:t>verbeteren</a:t>
            </a:r>
            <a:r>
              <a:rPr lang="en-US" dirty="0"/>
              <a:t> van de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het </a:t>
            </a:r>
            <a:r>
              <a:rPr lang="en-US" dirty="0" err="1"/>
              <a:t>verhogen</a:t>
            </a:r>
            <a:r>
              <a:rPr lang="en-US" dirty="0"/>
              <a:t> van de </a:t>
            </a:r>
            <a:r>
              <a:rPr lang="en-US" dirty="0" err="1"/>
              <a:t>totale</a:t>
            </a:r>
            <a:r>
              <a:rPr lang="en-US" dirty="0"/>
              <a:t> </a:t>
            </a:r>
            <a:r>
              <a:rPr lang="en-US" dirty="0" err="1"/>
              <a:t>conversieratio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9" name="Google Shape;509;p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18" name="Google Shape;518;p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7" name="Google Shape;527;p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36" name="Google Shape;536;p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45" name="Google Shape;545;p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53" name="Google Shape;553;p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Het </a:t>
            </a:r>
            <a:r>
              <a:rPr lang="en-US" dirty="0" err="1"/>
              <a:t>evalueren</a:t>
            </a:r>
            <a:r>
              <a:rPr lang="en-US" dirty="0"/>
              <a:t> van </a:t>
            </a:r>
            <a:r>
              <a:rPr lang="en-US" dirty="0" err="1"/>
              <a:t>retentie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loyaliteit</a:t>
            </a:r>
            <a:r>
              <a:rPr lang="en-US" dirty="0"/>
              <a:t> in web analytics </a:t>
            </a:r>
            <a:r>
              <a:rPr lang="en-US" dirty="0" err="1"/>
              <a:t>verwijst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het </a:t>
            </a:r>
            <a:r>
              <a:rPr lang="en-US" dirty="0" err="1"/>
              <a:t>proces</a:t>
            </a:r>
            <a:r>
              <a:rPr lang="en-US" dirty="0"/>
              <a:t> van het </a:t>
            </a:r>
            <a:r>
              <a:rPr lang="en-US" dirty="0" err="1"/>
              <a:t>meten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 van de </a:t>
            </a:r>
            <a:r>
              <a:rPr lang="en-US" dirty="0" err="1"/>
              <a:t>waarschijnlijkheid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klant</a:t>
            </a:r>
            <a:r>
              <a:rPr lang="en-US" dirty="0"/>
              <a:t> </a:t>
            </a:r>
            <a:r>
              <a:rPr lang="en-US" dirty="0" err="1"/>
              <a:t>zal</a:t>
            </a:r>
            <a:r>
              <a:rPr lang="en-US" dirty="0"/>
              <a:t> </a:t>
            </a:r>
            <a:r>
              <a:rPr lang="en-US" dirty="0" err="1"/>
              <a:t>terugkeren</a:t>
            </a:r>
            <a:r>
              <a:rPr lang="en-US" dirty="0"/>
              <a:t> </a:t>
            </a:r>
            <a:r>
              <a:rPr lang="en-US" dirty="0" err="1"/>
              <a:t>naar</a:t>
            </a:r>
            <a:r>
              <a:rPr lang="en-US" dirty="0"/>
              <a:t> de website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aanvullende</a:t>
            </a:r>
            <a:r>
              <a:rPr lang="en-US" dirty="0"/>
              <a:t> </a:t>
            </a:r>
            <a:r>
              <a:rPr lang="en-US" dirty="0" err="1"/>
              <a:t>aankopen</a:t>
            </a:r>
            <a:r>
              <a:rPr lang="en-US" dirty="0"/>
              <a:t> </a:t>
            </a:r>
            <a:r>
              <a:rPr lang="en-US" dirty="0" err="1"/>
              <a:t>zal</a:t>
            </a:r>
            <a:r>
              <a:rPr lang="en-US" dirty="0"/>
              <a:t> </a:t>
            </a:r>
            <a:r>
              <a:rPr lang="en-US" dirty="0" err="1"/>
              <a:t>doen</a:t>
            </a:r>
            <a:r>
              <a:rPr lang="en-US" dirty="0"/>
              <a:t>. </a:t>
            </a:r>
            <a:r>
              <a:rPr lang="en-US" dirty="0" err="1"/>
              <a:t>Dit</a:t>
            </a:r>
            <a:r>
              <a:rPr lang="en-US" dirty="0"/>
              <a:t> is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kritieke</a:t>
            </a:r>
            <a:r>
              <a:rPr lang="en-US" dirty="0"/>
              <a:t> </a:t>
            </a:r>
            <a:r>
              <a:rPr lang="en-US" dirty="0" err="1"/>
              <a:t>metriek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omdat</a:t>
            </a:r>
            <a:r>
              <a:rPr lang="en-US" dirty="0"/>
              <a:t> het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verschaffen</a:t>
            </a:r>
            <a:r>
              <a:rPr lang="en-US" dirty="0"/>
              <a:t> in de </a:t>
            </a:r>
            <a:r>
              <a:rPr lang="en-US" dirty="0" err="1"/>
              <a:t>effectiviteit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marketing-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klantervaringsstrategieën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in de </a:t>
            </a:r>
            <a:r>
              <a:rPr lang="en-US" dirty="0" err="1"/>
              <a:t>algemene</a:t>
            </a:r>
            <a:r>
              <a:rPr lang="en-US" dirty="0"/>
              <a:t> </a:t>
            </a:r>
            <a:r>
              <a:rPr lang="en-US" dirty="0" err="1"/>
              <a:t>gezondheid</a:t>
            </a:r>
            <a:r>
              <a:rPr lang="en-US" dirty="0"/>
              <a:t> van het </a:t>
            </a:r>
            <a:r>
              <a:rPr lang="en-US" dirty="0" err="1"/>
              <a:t>bedrijf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Vanuit</a:t>
            </a:r>
            <a:r>
              <a:rPr lang="en-US" dirty="0"/>
              <a:t> het </a:t>
            </a:r>
            <a:r>
              <a:rPr lang="en-US" dirty="0" err="1"/>
              <a:t>perspectief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expert is het </a:t>
            </a:r>
            <a:r>
              <a:rPr lang="en-US" dirty="0" err="1"/>
              <a:t>evalueren</a:t>
            </a:r>
            <a:r>
              <a:rPr lang="en-US" dirty="0"/>
              <a:t> van </a:t>
            </a:r>
            <a:r>
              <a:rPr lang="en-US" dirty="0" err="1"/>
              <a:t>retentie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loyaliteit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belangrijk</a:t>
            </a:r>
            <a:r>
              <a:rPr lang="en-US" dirty="0"/>
              <a:t> </a:t>
            </a:r>
            <a:r>
              <a:rPr lang="en-US" dirty="0" err="1"/>
              <a:t>onderdeel</a:t>
            </a:r>
            <a:r>
              <a:rPr lang="en-US" dirty="0"/>
              <a:t> van </a:t>
            </a:r>
            <a:r>
              <a:rPr lang="en-US" dirty="0" err="1"/>
              <a:t>elke</a:t>
            </a:r>
            <a:r>
              <a:rPr lang="en-US" dirty="0"/>
              <a:t> </a:t>
            </a:r>
            <a:r>
              <a:rPr lang="en-US" dirty="0" err="1"/>
              <a:t>webanalysestrategie</a:t>
            </a:r>
            <a:r>
              <a:rPr lang="en-US" dirty="0"/>
              <a:t>. Het </a:t>
            </a:r>
            <a:r>
              <a:rPr lang="en-US" dirty="0" err="1"/>
              <a:t>vermogen</a:t>
            </a:r>
            <a:r>
              <a:rPr lang="en-US" dirty="0"/>
              <a:t> om </a:t>
            </a:r>
            <a:r>
              <a:rPr lang="en-US" dirty="0" err="1"/>
              <a:t>klanten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behouden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verloop</a:t>
            </a:r>
            <a:r>
              <a:rPr lang="en-US" dirty="0"/>
              <a:t> van </a:t>
            </a:r>
            <a:r>
              <a:rPr lang="en-US" dirty="0" err="1"/>
              <a:t>tijd</a:t>
            </a:r>
            <a:r>
              <a:rPr lang="en-US" dirty="0"/>
              <a:t> is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belangrijke</a:t>
            </a:r>
            <a:r>
              <a:rPr lang="en-US" dirty="0"/>
              <a:t> indicator van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succesvol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, </a:t>
            </a:r>
            <a:r>
              <a:rPr lang="en-US" dirty="0" err="1"/>
              <a:t>omdat</a:t>
            </a:r>
            <a:r>
              <a:rPr lang="en-US" dirty="0"/>
              <a:t> het </a:t>
            </a:r>
            <a:r>
              <a:rPr lang="en-US" dirty="0" err="1"/>
              <a:t>vaak</a:t>
            </a:r>
            <a:r>
              <a:rPr lang="en-US" dirty="0"/>
              <a:t> </a:t>
            </a:r>
            <a:r>
              <a:rPr lang="en-US" dirty="0" err="1"/>
              <a:t>kosteneffectiever</a:t>
            </a:r>
            <a:r>
              <a:rPr lang="en-US" dirty="0"/>
              <a:t> is om </a:t>
            </a:r>
            <a:r>
              <a:rPr lang="en-US" dirty="0" err="1"/>
              <a:t>bestaande</a:t>
            </a:r>
            <a:r>
              <a:rPr lang="en-US" dirty="0"/>
              <a:t> </a:t>
            </a:r>
            <a:r>
              <a:rPr lang="en-US" dirty="0" err="1"/>
              <a:t>klanten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behouden</a:t>
            </a:r>
            <a:r>
              <a:rPr lang="en-US" dirty="0"/>
              <a:t> dan om </a:t>
            </a:r>
            <a:r>
              <a:rPr lang="en-US" dirty="0" err="1"/>
              <a:t>nieuwe</a:t>
            </a:r>
            <a:r>
              <a:rPr lang="en-US" dirty="0"/>
              <a:t> </a:t>
            </a:r>
            <a:r>
              <a:rPr lang="en-US" dirty="0" err="1"/>
              <a:t>klanten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werven</a:t>
            </a:r>
            <a:r>
              <a:rPr lang="en-US" dirty="0"/>
              <a:t>. Door het </a:t>
            </a:r>
            <a:r>
              <a:rPr lang="en-US" dirty="0" err="1"/>
              <a:t>bijhouden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 van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herhalingsaankopen</a:t>
            </a:r>
            <a:r>
              <a:rPr lang="en-US" dirty="0"/>
              <a:t>, customer lifetime value </a:t>
            </a:r>
            <a:r>
              <a:rPr lang="en-US" dirty="0" err="1"/>
              <a:t>en</a:t>
            </a:r>
            <a:r>
              <a:rPr lang="en-US" dirty="0"/>
              <a:t> churn rate,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diepgaand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het </a:t>
            </a:r>
            <a:r>
              <a:rPr lang="en-US" dirty="0" err="1"/>
              <a:t>gedrag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klanten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mogelijkheden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verbetering</a:t>
            </a:r>
            <a:r>
              <a:rPr lang="en-US" dirty="0"/>
              <a:t> </a:t>
            </a:r>
            <a:r>
              <a:rPr lang="en-US" dirty="0" err="1"/>
              <a:t>identificeren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Er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verschillende</a:t>
            </a:r>
            <a:r>
              <a:rPr lang="en-US" dirty="0"/>
              <a:t> </a:t>
            </a:r>
            <a:r>
              <a:rPr lang="en-US" dirty="0" err="1"/>
              <a:t>methoden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het </a:t>
            </a:r>
            <a:r>
              <a:rPr lang="en-US" dirty="0" err="1"/>
              <a:t>evalueren</a:t>
            </a:r>
            <a:r>
              <a:rPr lang="en-US" dirty="0"/>
              <a:t> van </a:t>
            </a:r>
            <a:r>
              <a:rPr lang="en-US" dirty="0" err="1"/>
              <a:t>retentie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loyaliteit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webanalyse</a:t>
            </a:r>
            <a:r>
              <a:rPr lang="en-US" dirty="0"/>
              <a:t>, </a:t>
            </a:r>
            <a:r>
              <a:rPr lang="en-US" dirty="0" err="1"/>
              <a:t>waaronder</a:t>
            </a:r>
            <a:r>
              <a:rPr lang="en-US" dirty="0"/>
              <a:t> </a:t>
            </a:r>
            <a:r>
              <a:rPr lang="en-US" dirty="0" err="1"/>
              <a:t>cohortanalyse</a:t>
            </a:r>
            <a:r>
              <a:rPr lang="en-US" dirty="0"/>
              <a:t>, </a:t>
            </a:r>
            <a:r>
              <a:rPr lang="en-US" dirty="0" err="1"/>
              <a:t>klantsegmentatie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het in </a:t>
            </a:r>
            <a:r>
              <a:rPr lang="en-US" dirty="0" err="1"/>
              <a:t>kaart</a:t>
            </a:r>
            <a:r>
              <a:rPr lang="en-US" dirty="0"/>
              <a:t> </a:t>
            </a:r>
            <a:r>
              <a:rPr lang="en-US" dirty="0" err="1"/>
              <a:t>brengen</a:t>
            </a:r>
            <a:r>
              <a:rPr lang="en-US" dirty="0"/>
              <a:t> van het </a:t>
            </a:r>
            <a:r>
              <a:rPr lang="en-US" dirty="0" err="1"/>
              <a:t>klanttraject</a:t>
            </a:r>
            <a:r>
              <a:rPr lang="en-US" dirty="0"/>
              <a:t>. </a:t>
            </a:r>
            <a:r>
              <a:rPr lang="en-US" dirty="0" err="1"/>
              <a:t>Cohortanalyse</a:t>
            </a:r>
            <a:r>
              <a:rPr lang="en-US" dirty="0"/>
              <a:t> is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methode</a:t>
            </a:r>
            <a:r>
              <a:rPr lang="en-US" dirty="0"/>
              <a:t> om </a:t>
            </a:r>
            <a:r>
              <a:rPr lang="en-US" dirty="0" err="1"/>
              <a:t>klanten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groeperen</a:t>
            </a:r>
            <a:r>
              <a:rPr lang="en-US" dirty="0"/>
              <a:t> op basis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gedrag</a:t>
            </a:r>
            <a:r>
              <a:rPr lang="en-US" dirty="0"/>
              <a:t>, </a:t>
            </a:r>
            <a:r>
              <a:rPr lang="en-US" dirty="0" err="1"/>
              <a:t>zoals</a:t>
            </a:r>
            <a:r>
              <a:rPr lang="en-US" dirty="0"/>
              <a:t> het moment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eerste</a:t>
            </a:r>
            <a:r>
              <a:rPr lang="en-US" dirty="0"/>
              <a:t> </a:t>
            </a:r>
            <a:r>
              <a:rPr lang="en-US" dirty="0" err="1"/>
              <a:t>aankoop</a:t>
            </a:r>
            <a:r>
              <a:rPr lang="en-US" dirty="0"/>
              <a:t>,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gedrag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verloop</a:t>
            </a:r>
            <a:r>
              <a:rPr lang="en-US" dirty="0"/>
              <a:t> van </a:t>
            </a:r>
            <a:r>
              <a:rPr lang="en-US" dirty="0" err="1"/>
              <a:t>tijd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volgen</a:t>
            </a:r>
            <a:r>
              <a:rPr lang="en-US" dirty="0"/>
              <a:t>. </a:t>
            </a:r>
            <a:r>
              <a:rPr lang="en-US" dirty="0" err="1"/>
              <a:t>Klantsegmentatie</a:t>
            </a:r>
            <a:r>
              <a:rPr lang="en-US" dirty="0"/>
              <a:t> is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methode</a:t>
            </a:r>
            <a:r>
              <a:rPr lang="en-US" dirty="0"/>
              <a:t> om </a:t>
            </a:r>
            <a:r>
              <a:rPr lang="en-US" dirty="0" err="1"/>
              <a:t>klanten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verdelen</a:t>
            </a:r>
            <a:r>
              <a:rPr lang="en-US" dirty="0"/>
              <a:t> in </a:t>
            </a:r>
            <a:r>
              <a:rPr lang="en-US" dirty="0" err="1"/>
              <a:t>groepen</a:t>
            </a:r>
            <a:r>
              <a:rPr lang="en-US" dirty="0"/>
              <a:t> op basis van </a:t>
            </a:r>
            <a:r>
              <a:rPr lang="en-US" dirty="0" err="1"/>
              <a:t>kenmerken</a:t>
            </a:r>
            <a:r>
              <a:rPr lang="en-US" dirty="0"/>
              <a:t> </a:t>
            </a:r>
            <a:r>
              <a:rPr lang="en-US" dirty="0" err="1"/>
              <a:t>zoals</a:t>
            </a:r>
            <a:r>
              <a:rPr lang="en-US" dirty="0"/>
              <a:t> </a:t>
            </a:r>
            <a:r>
              <a:rPr lang="en-US" dirty="0" err="1"/>
              <a:t>aankoopgeschiedenis</a:t>
            </a:r>
            <a:r>
              <a:rPr lang="en-US" dirty="0"/>
              <a:t>, </a:t>
            </a:r>
            <a:r>
              <a:rPr lang="en-US" dirty="0" err="1"/>
              <a:t>demografische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of </a:t>
            </a:r>
            <a:r>
              <a:rPr lang="en-US" dirty="0" err="1"/>
              <a:t>locatie</a:t>
            </a:r>
            <a:r>
              <a:rPr lang="en-US" dirty="0"/>
              <a:t>. Het in </a:t>
            </a:r>
            <a:r>
              <a:rPr lang="en-US" dirty="0" err="1"/>
              <a:t>kaart</a:t>
            </a:r>
            <a:r>
              <a:rPr lang="en-US" dirty="0"/>
              <a:t> </a:t>
            </a:r>
            <a:r>
              <a:rPr lang="en-US" dirty="0" err="1"/>
              <a:t>brengen</a:t>
            </a:r>
            <a:r>
              <a:rPr lang="en-US" dirty="0"/>
              <a:t> van het </a:t>
            </a:r>
            <a:r>
              <a:rPr lang="en-US" dirty="0" err="1"/>
              <a:t>klanttraject</a:t>
            </a:r>
            <a:r>
              <a:rPr lang="en-US" dirty="0"/>
              <a:t> is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methode</a:t>
            </a:r>
            <a:r>
              <a:rPr lang="en-US" dirty="0"/>
              <a:t> om de </a:t>
            </a:r>
            <a:r>
              <a:rPr lang="en-US" dirty="0" err="1"/>
              <a:t>stappen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visualiseren</a:t>
            </a:r>
            <a:r>
              <a:rPr lang="en-US" dirty="0"/>
              <a:t> die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klant</a:t>
            </a:r>
            <a:r>
              <a:rPr lang="en-US" dirty="0"/>
              <a:t> </a:t>
            </a:r>
            <a:r>
              <a:rPr lang="en-US" dirty="0" err="1"/>
              <a:t>neemt</a:t>
            </a:r>
            <a:r>
              <a:rPr lang="en-US" dirty="0"/>
              <a:t> om </a:t>
            </a:r>
            <a:r>
              <a:rPr lang="en-US" dirty="0" err="1"/>
              <a:t>zich</a:t>
            </a:r>
            <a:r>
              <a:rPr lang="en-US" dirty="0"/>
              <a:t> in </a:t>
            </a:r>
            <a:r>
              <a:rPr lang="en-US" dirty="0" err="1"/>
              <a:t>te</a:t>
            </a:r>
            <a:r>
              <a:rPr lang="en-US" dirty="0"/>
              <a:t> laten met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,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eerste</a:t>
            </a:r>
            <a:r>
              <a:rPr lang="en-US" dirty="0"/>
              <a:t> </a:t>
            </a:r>
            <a:r>
              <a:rPr lang="en-US" dirty="0" err="1"/>
              <a:t>interactie</a:t>
            </a:r>
            <a:r>
              <a:rPr lang="en-US" dirty="0"/>
              <a:t> tot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uiteindelijke</a:t>
            </a:r>
            <a:r>
              <a:rPr lang="en-US" dirty="0"/>
              <a:t> </a:t>
            </a:r>
            <a:r>
              <a:rPr lang="en-US" dirty="0" err="1"/>
              <a:t>aankoop</a:t>
            </a:r>
            <a:r>
              <a:rPr lang="en-US" dirty="0"/>
              <a:t>, </a:t>
            </a:r>
            <a:r>
              <a:rPr lang="en-US" dirty="0" err="1"/>
              <a:t>zodat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wrijvingspunten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kansen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verbetering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identificeren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Om </a:t>
            </a:r>
            <a:r>
              <a:rPr lang="en-US" dirty="0" err="1"/>
              <a:t>retentie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loyaliteit</a:t>
            </a:r>
            <a:r>
              <a:rPr lang="en-US" dirty="0"/>
              <a:t>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evalueren</a:t>
            </a:r>
            <a:r>
              <a:rPr lang="en-US" dirty="0"/>
              <a:t> in web analytics,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duidelijk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in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doelen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doelstellingen</a:t>
            </a:r>
            <a:r>
              <a:rPr lang="en-US" dirty="0"/>
              <a:t>, </a:t>
            </a:r>
            <a:r>
              <a:rPr lang="en-US" dirty="0" err="1"/>
              <a:t>evenals</a:t>
            </a:r>
            <a:r>
              <a:rPr lang="en-US" dirty="0"/>
              <a:t> in de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die ze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volgen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meten</a:t>
            </a:r>
            <a:r>
              <a:rPr lang="en-US" dirty="0"/>
              <a:t>. Als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bijvoorbeeld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</a:t>
            </a:r>
            <a:r>
              <a:rPr lang="en-US" dirty="0" err="1"/>
              <a:t>retentiepercentage</a:t>
            </a:r>
            <a:r>
              <a:rPr lang="en-US" dirty="0"/>
              <a:t>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verbeteren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het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bijhouden</a:t>
            </a:r>
            <a:r>
              <a:rPr lang="en-US" dirty="0"/>
              <a:t> </a:t>
            </a:r>
            <a:r>
              <a:rPr lang="en-US" dirty="0" err="1"/>
              <a:t>zoals</a:t>
            </a:r>
            <a:r>
              <a:rPr lang="en-US" dirty="0"/>
              <a:t> het </a:t>
            </a:r>
            <a:r>
              <a:rPr lang="en-US" dirty="0" err="1"/>
              <a:t>aantal</a:t>
            </a:r>
            <a:r>
              <a:rPr lang="en-US" dirty="0"/>
              <a:t> </a:t>
            </a:r>
            <a:r>
              <a:rPr lang="en-US" dirty="0" err="1"/>
              <a:t>herhalingsaankopen</a:t>
            </a:r>
            <a:r>
              <a:rPr lang="en-US" dirty="0"/>
              <a:t>, customer lifetime value </a:t>
            </a:r>
            <a:r>
              <a:rPr lang="en-US" dirty="0" err="1"/>
              <a:t>en</a:t>
            </a:r>
            <a:r>
              <a:rPr lang="en-US" dirty="0"/>
              <a:t> churn rate. </a:t>
            </a:r>
            <a:r>
              <a:rPr lang="en-US" dirty="0" err="1"/>
              <a:t>Daarnaast</a:t>
            </a:r>
            <a:r>
              <a:rPr lang="en-US" dirty="0"/>
              <a:t> </a:t>
            </a:r>
            <a:r>
              <a:rPr lang="en-US" dirty="0" err="1"/>
              <a:t>moeten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plan </a:t>
            </a:r>
            <a:r>
              <a:rPr lang="en-US" dirty="0" err="1"/>
              <a:t>hebben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het </a:t>
            </a:r>
            <a:r>
              <a:rPr lang="en-US" dirty="0" err="1"/>
              <a:t>analyseren</a:t>
            </a:r>
            <a:r>
              <a:rPr lang="en-US" dirty="0"/>
              <a:t> van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reageren</a:t>
            </a:r>
            <a:r>
              <a:rPr lang="en-US" dirty="0"/>
              <a:t> op de </a:t>
            </a:r>
            <a:r>
              <a:rPr lang="en-US" dirty="0" err="1"/>
              <a:t>verzamelde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, </a:t>
            </a:r>
            <a:r>
              <a:rPr lang="en-US" dirty="0" err="1"/>
              <a:t>evenals</a:t>
            </a:r>
            <a:r>
              <a:rPr lang="en-US" dirty="0"/>
              <a:t> het </a:t>
            </a:r>
            <a:r>
              <a:rPr lang="en-US" dirty="0" err="1"/>
              <a:t>regelmatig</a:t>
            </a:r>
            <a:r>
              <a:rPr lang="en-US" dirty="0"/>
              <a:t> </a:t>
            </a:r>
            <a:r>
              <a:rPr lang="en-US" dirty="0" err="1"/>
              <a:t>bijwerken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optimaliseren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webanalysestrategie</a:t>
            </a:r>
            <a:r>
              <a:rPr lang="en-US" dirty="0"/>
              <a:t> om </a:t>
            </a:r>
            <a:r>
              <a:rPr lang="en-US" dirty="0" err="1"/>
              <a:t>gelijke</a:t>
            </a:r>
            <a:r>
              <a:rPr lang="en-US" dirty="0"/>
              <a:t> </a:t>
            </a:r>
            <a:r>
              <a:rPr lang="en-US" dirty="0" err="1"/>
              <a:t>tred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houden</a:t>
            </a:r>
            <a:r>
              <a:rPr lang="en-US" dirty="0"/>
              <a:t> met </a:t>
            </a:r>
            <a:r>
              <a:rPr lang="en-US" dirty="0" err="1"/>
              <a:t>veranderend</a:t>
            </a:r>
            <a:r>
              <a:rPr lang="en-US" dirty="0"/>
              <a:t> </a:t>
            </a:r>
            <a:r>
              <a:rPr lang="en-US" dirty="0" err="1"/>
              <a:t>klantgedrag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trends in de sector.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Concluderend</a:t>
            </a:r>
            <a:r>
              <a:rPr lang="en-US" dirty="0"/>
              <a:t> is het </a:t>
            </a:r>
            <a:r>
              <a:rPr lang="en-US" dirty="0" err="1"/>
              <a:t>evalueren</a:t>
            </a:r>
            <a:r>
              <a:rPr lang="en-US" dirty="0"/>
              <a:t> van </a:t>
            </a:r>
            <a:r>
              <a:rPr lang="en-US" dirty="0" err="1"/>
              <a:t>retentie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loyaliteit</a:t>
            </a:r>
            <a:r>
              <a:rPr lang="en-US" dirty="0"/>
              <a:t> in web analytics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cruciaal</a:t>
            </a:r>
            <a:r>
              <a:rPr lang="en-US" dirty="0"/>
              <a:t> </a:t>
            </a:r>
            <a:r>
              <a:rPr lang="en-US" dirty="0" err="1"/>
              <a:t>hulpmiddel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die de </a:t>
            </a:r>
            <a:r>
              <a:rPr lang="en-US" dirty="0" err="1"/>
              <a:t>effectiviteit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klantervaringstrategieën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algehele</a:t>
            </a:r>
            <a:r>
              <a:rPr lang="en-US" dirty="0"/>
              <a:t> </a:t>
            </a:r>
            <a:r>
              <a:rPr lang="en-US" dirty="0" err="1"/>
              <a:t>gezondheid</a:t>
            </a:r>
            <a:r>
              <a:rPr lang="en-US" dirty="0"/>
              <a:t> van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willen</a:t>
            </a:r>
            <a:r>
              <a:rPr lang="en-US" dirty="0"/>
              <a:t> </a:t>
            </a:r>
            <a:r>
              <a:rPr lang="en-US" dirty="0" err="1"/>
              <a:t>meten</a:t>
            </a:r>
            <a:r>
              <a:rPr lang="en-US" dirty="0"/>
              <a:t>. Door het </a:t>
            </a:r>
            <a:r>
              <a:rPr lang="en-US" dirty="0" err="1"/>
              <a:t>bijhouden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 van </a:t>
            </a:r>
            <a:r>
              <a:rPr lang="en-US" dirty="0" err="1"/>
              <a:t>belangrijke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</a:t>
            </a:r>
            <a:r>
              <a:rPr lang="en-US" dirty="0" err="1"/>
              <a:t>waardevolle</a:t>
            </a:r>
            <a:r>
              <a:rPr lang="en-US" dirty="0"/>
              <a:t> </a:t>
            </a:r>
            <a:r>
              <a:rPr lang="en-US" dirty="0" err="1"/>
              <a:t>inzichten</a:t>
            </a:r>
            <a:r>
              <a:rPr lang="en-US" dirty="0"/>
              <a:t> </a:t>
            </a:r>
            <a:r>
              <a:rPr lang="en-US" dirty="0" err="1"/>
              <a:t>krijgen</a:t>
            </a:r>
            <a:r>
              <a:rPr lang="en-US" dirty="0"/>
              <a:t> in de </a:t>
            </a:r>
            <a:r>
              <a:rPr lang="en-US" dirty="0" err="1"/>
              <a:t>factoren</a:t>
            </a:r>
            <a:r>
              <a:rPr lang="en-US" dirty="0"/>
              <a:t> die het </a:t>
            </a:r>
            <a:r>
              <a:rPr lang="en-US" dirty="0" err="1"/>
              <a:t>gedrag</a:t>
            </a:r>
            <a:r>
              <a:rPr lang="en-US" dirty="0"/>
              <a:t> van </a:t>
            </a:r>
            <a:r>
              <a:rPr lang="en-US" dirty="0" err="1"/>
              <a:t>klanten</a:t>
            </a:r>
            <a:r>
              <a:rPr lang="en-US" dirty="0"/>
              <a:t> </a:t>
            </a:r>
            <a:r>
              <a:rPr lang="en-US" dirty="0" err="1"/>
              <a:t>beïnvloeden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actie</a:t>
            </a:r>
            <a:r>
              <a:rPr lang="en-US" dirty="0"/>
              <a:t> </a:t>
            </a:r>
            <a:r>
              <a:rPr lang="en-US" dirty="0" err="1"/>
              <a:t>ondernemen</a:t>
            </a:r>
            <a:r>
              <a:rPr lang="en-US" dirty="0"/>
              <a:t> om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klantenbinding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-</a:t>
            </a:r>
            <a:r>
              <a:rPr lang="en-US" dirty="0" err="1"/>
              <a:t>loyaliteit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verbeteren</a:t>
            </a:r>
            <a:r>
              <a:rPr lang="en-US" dirty="0"/>
              <a:t>. Door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doen</a:t>
            </a:r>
            <a:r>
              <a:rPr lang="en-US" dirty="0"/>
              <a:t>,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bedrijven</a:t>
            </a:r>
            <a:r>
              <a:rPr lang="en-US" dirty="0"/>
              <a:t> de </a:t>
            </a:r>
            <a:r>
              <a:rPr lang="en-US" dirty="0" err="1"/>
              <a:t>klanttevredenheid</a:t>
            </a:r>
            <a:r>
              <a:rPr lang="en-US" dirty="0"/>
              <a:t> </a:t>
            </a:r>
            <a:r>
              <a:rPr lang="en-US" dirty="0" err="1"/>
              <a:t>verhogen</a:t>
            </a:r>
            <a:r>
              <a:rPr lang="en-US" dirty="0"/>
              <a:t>, </a:t>
            </a:r>
            <a:r>
              <a:rPr lang="en-US" dirty="0" err="1"/>
              <a:t>klantuitval</a:t>
            </a:r>
            <a:r>
              <a:rPr lang="en-US" dirty="0"/>
              <a:t> </a:t>
            </a:r>
            <a:r>
              <a:rPr lang="en-US" dirty="0" err="1"/>
              <a:t>verminderen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uiteindelijk</a:t>
            </a:r>
            <a:r>
              <a:rPr lang="en-US" dirty="0"/>
              <a:t> </a:t>
            </a:r>
            <a:r>
              <a:rPr lang="en-US" dirty="0" err="1"/>
              <a:t>groei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succes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bedrijf</a:t>
            </a:r>
            <a:r>
              <a:rPr lang="en-US" dirty="0"/>
              <a:t> </a:t>
            </a:r>
            <a:r>
              <a:rPr lang="en-US" dirty="0" err="1"/>
              <a:t>stimuleren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59" name="Google Shape;559;p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Het </a:t>
            </a:r>
            <a:r>
              <a:rPr lang="en-US" dirty="0" err="1"/>
              <a:t>evalueren</a:t>
            </a:r>
            <a:r>
              <a:rPr lang="en-US" dirty="0"/>
              <a:t> van </a:t>
            </a:r>
            <a:r>
              <a:rPr lang="en-US" dirty="0" err="1"/>
              <a:t>Retentie</a:t>
            </a:r>
            <a:r>
              <a:rPr lang="en-US" dirty="0"/>
              <a:t>/</a:t>
            </a:r>
            <a:r>
              <a:rPr lang="en-US" dirty="0" err="1"/>
              <a:t>Loyaliteitsmetingen</a:t>
            </a:r>
            <a:r>
              <a:rPr lang="en-US" dirty="0"/>
              <a:t> </a:t>
            </a:r>
            <a:r>
              <a:rPr lang="en-US" dirty="0" err="1"/>
              <a:t>omvat</a:t>
            </a:r>
            <a:r>
              <a:rPr lang="en-US" dirty="0"/>
              <a:t> het </a:t>
            </a:r>
            <a:r>
              <a:rPr lang="en-US" dirty="0" err="1"/>
              <a:t>bijhouden</a:t>
            </a:r>
            <a:r>
              <a:rPr lang="en-US" dirty="0"/>
              <a:t> van </a:t>
            </a:r>
            <a:r>
              <a:rPr lang="en-US" dirty="0" err="1"/>
              <a:t>bezoekersretentie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-</a:t>
            </a:r>
            <a:r>
              <a:rPr lang="en-US" dirty="0" err="1"/>
              <a:t>loyaliteit</a:t>
            </a:r>
            <a:r>
              <a:rPr lang="en-US" dirty="0"/>
              <a:t>, het </a:t>
            </a:r>
            <a:r>
              <a:rPr lang="en-US" dirty="0" err="1"/>
              <a:t>begrijpen</a:t>
            </a:r>
            <a:r>
              <a:rPr lang="en-US" dirty="0"/>
              <a:t> van het </a:t>
            </a:r>
            <a:r>
              <a:rPr lang="en-US" dirty="0" err="1"/>
              <a:t>gedrag</a:t>
            </a:r>
            <a:r>
              <a:rPr lang="en-US" dirty="0"/>
              <a:t> van </a:t>
            </a:r>
            <a:r>
              <a:rPr lang="en-US" dirty="0" err="1"/>
              <a:t>nieuwe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versus </a:t>
            </a:r>
            <a:r>
              <a:rPr lang="en-US" dirty="0" err="1"/>
              <a:t>terugkerende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, het </a:t>
            </a:r>
            <a:r>
              <a:rPr lang="en-US" dirty="0" err="1"/>
              <a:t>gebruiken</a:t>
            </a:r>
            <a:r>
              <a:rPr lang="en-US" dirty="0"/>
              <a:t> van </a:t>
            </a:r>
            <a:r>
              <a:rPr lang="en-US" dirty="0" err="1"/>
              <a:t>cohortanalyserapporten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het </a:t>
            </a:r>
            <a:r>
              <a:rPr lang="en-US" dirty="0" err="1"/>
              <a:t>implementeren</a:t>
            </a:r>
            <a:r>
              <a:rPr lang="en-US" dirty="0"/>
              <a:t> van tracking ID-codes op de website. </a:t>
            </a:r>
            <a:r>
              <a:rPr lang="en-US" dirty="0" err="1"/>
              <a:t>Hier</a:t>
            </a:r>
            <a:r>
              <a:rPr lang="en-US" dirty="0"/>
              <a:t> </a:t>
            </a:r>
            <a:r>
              <a:rPr lang="en-US" dirty="0" err="1"/>
              <a:t>volgt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beoordeling</a:t>
            </a:r>
            <a:r>
              <a:rPr lang="en-US" dirty="0"/>
              <a:t> van elk aspect: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Bezoekersbehoud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-</a:t>
            </a:r>
            <a:r>
              <a:rPr lang="en-US" dirty="0" err="1"/>
              <a:t>loyaliteit</a:t>
            </a:r>
            <a:r>
              <a:rPr lang="en-US" dirty="0"/>
              <a:t>: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Bezoekersbehoud</a:t>
            </a:r>
            <a:r>
              <a:rPr lang="en-US" dirty="0"/>
              <a:t>: Het </a:t>
            </a:r>
            <a:r>
              <a:rPr lang="en-US" dirty="0" err="1"/>
              <a:t>bijhouden</a:t>
            </a:r>
            <a:r>
              <a:rPr lang="en-US" dirty="0"/>
              <a:t> van </a:t>
            </a:r>
            <a:r>
              <a:rPr lang="en-US" dirty="0" err="1"/>
              <a:t>bezoekersretentie</a:t>
            </a:r>
            <a:r>
              <a:rPr lang="en-US" dirty="0"/>
              <a:t> </a:t>
            </a:r>
            <a:r>
              <a:rPr lang="en-US" dirty="0" err="1"/>
              <a:t>helpt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meten</a:t>
            </a:r>
            <a:r>
              <a:rPr lang="en-US" dirty="0"/>
              <a:t> van het </a:t>
            </a:r>
            <a:r>
              <a:rPr lang="en-US" dirty="0" err="1"/>
              <a:t>vermogen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website om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verloop</a:t>
            </a:r>
            <a:r>
              <a:rPr lang="en-US" dirty="0"/>
              <a:t> van </a:t>
            </a:r>
            <a:r>
              <a:rPr lang="en-US" dirty="0" err="1"/>
              <a:t>tijd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behouden</a:t>
            </a:r>
            <a:r>
              <a:rPr lang="en-US" dirty="0"/>
              <a:t>. </a:t>
            </a:r>
            <a:r>
              <a:rPr lang="en-US" dirty="0" err="1"/>
              <a:t>Analyseer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zoals</a:t>
            </a:r>
            <a:r>
              <a:rPr lang="en-US" dirty="0"/>
              <a:t> het percentage </a:t>
            </a:r>
            <a:r>
              <a:rPr lang="en-US" dirty="0" err="1"/>
              <a:t>terugkerende</a:t>
            </a:r>
            <a:r>
              <a:rPr lang="en-US" dirty="0"/>
              <a:t> </a:t>
            </a:r>
            <a:r>
              <a:rPr lang="en-US" dirty="0" err="1"/>
              <a:t>bezoekers</a:t>
            </a:r>
            <a:r>
              <a:rPr lang="en-US" dirty="0"/>
              <a:t>, de </a:t>
            </a:r>
            <a:r>
              <a:rPr lang="en-US" dirty="0" err="1"/>
              <a:t>bezoekfrequentie</a:t>
            </a:r>
            <a:r>
              <a:rPr lang="en-US" dirty="0"/>
              <a:t> of de </a:t>
            </a:r>
            <a:r>
              <a:rPr lang="en-US" dirty="0" err="1"/>
              <a:t>tijd</a:t>
            </a:r>
            <a:r>
              <a:rPr lang="en-US" dirty="0"/>
              <a:t> die </a:t>
            </a:r>
            <a:r>
              <a:rPr lang="en-US" dirty="0" err="1"/>
              <a:t>verstrijkt</a:t>
            </a:r>
            <a:r>
              <a:rPr lang="en-US" dirty="0"/>
              <a:t> </a:t>
            </a:r>
            <a:r>
              <a:rPr lang="en-US" dirty="0" err="1"/>
              <a:t>tussen</a:t>
            </a:r>
            <a:r>
              <a:rPr lang="en-US" dirty="0"/>
              <a:t> </a:t>
            </a:r>
            <a:r>
              <a:rPr lang="en-US" dirty="0" err="1"/>
              <a:t>bezoeken</a:t>
            </a:r>
            <a:r>
              <a:rPr lang="en-US" dirty="0"/>
              <a:t> om </a:t>
            </a:r>
            <a:r>
              <a:rPr lang="en-US" dirty="0" err="1"/>
              <a:t>bezoekersretentie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beoordelen</a:t>
            </a:r>
            <a:r>
              <a:rPr lang="en-US" dirty="0"/>
              <a:t>.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Getrouwheidsgegevens</a:t>
            </a:r>
            <a:r>
              <a:rPr lang="en-US" dirty="0"/>
              <a:t>: </a:t>
            </a:r>
            <a:r>
              <a:rPr lang="en-US" dirty="0" err="1"/>
              <a:t>Loyaliteitsmetingen</a:t>
            </a:r>
            <a:r>
              <a:rPr lang="en-US" dirty="0"/>
              <a:t> </a:t>
            </a:r>
            <a:r>
              <a:rPr lang="en-US" dirty="0" err="1"/>
              <a:t>geven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in de </a:t>
            </a:r>
            <a:r>
              <a:rPr lang="en-US" dirty="0" err="1"/>
              <a:t>betrokkenheid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loyaliteit</a:t>
            </a:r>
            <a:r>
              <a:rPr lang="en-US" dirty="0"/>
              <a:t> van </a:t>
            </a:r>
            <a:r>
              <a:rPr lang="en-US" dirty="0" err="1"/>
              <a:t>gebruikers</a:t>
            </a:r>
            <a:r>
              <a:rPr lang="en-US" dirty="0"/>
              <a:t>. </a:t>
            </a:r>
            <a:r>
              <a:rPr lang="en-US" dirty="0" err="1"/>
              <a:t>Voorbeelden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 het </a:t>
            </a:r>
            <a:r>
              <a:rPr lang="en-US" dirty="0" err="1"/>
              <a:t>aantal</a:t>
            </a:r>
            <a:r>
              <a:rPr lang="en-US" dirty="0"/>
              <a:t> </a:t>
            </a:r>
            <a:r>
              <a:rPr lang="en-US" dirty="0" err="1"/>
              <a:t>sessies</a:t>
            </a:r>
            <a:r>
              <a:rPr lang="en-US" dirty="0"/>
              <a:t> per </a:t>
            </a:r>
            <a:r>
              <a:rPr lang="en-US" dirty="0" err="1"/>
              <a:t>gebruiker</a:t>
            </a:r>
            <a:r>
              <a:rPr lang="en-US" dirty="0"/>
              <a:t>, de </a:t>
            </a:r>
            <a:r>
              <a:rPr lang="en-US" dirty="0" err="1"/>
              <a:t>gemiddelde</a:t>
            </a:r>
            <a:r>
              <a:rPr lang="en-US" dirty="0"/>
              <a:t> </a:t>
            </a:r>
            <a:r>
              <a:rPr lang="en-US" dirty="0" err="1"/>
              <a:t>sessieduur</a:t>
            </a:r>
            <a:r>
              <a:rPr lang="en-US" dirty="0"/>
              <a:t> of </a:t>
            </a:r>
            <a:r>
              <a:rPr lang="en-US" dirty="0" err="1"/>
              <a:t>pagina's</a:t>
            </a:r>
            <a:r>
              <a:rPr lang="en-US" dirty="0"/>
              <a:t> per </a:t>
            </a:r>
            <a:r>
              <a:rPr lang="en-US" dirty="0" err="1"/>
              <a:t>sessie</a:t>
            </a:r>
            <a:r>
              <a:rPr lang="en-US" dirty="0"/>
              <a:t>. </a:t>
            </a:r>
            <a:r>
              <a:rPr lang="en-US" dirty="0" err="1"/>
              <a:t>Hogere</a:t>
            </a:r>
            <a:r>
              <a:rPr lang="en-US" dirty="0"/>
              <a:t> </a:t>
            </a:r>
            <a:r>
              <a:rPr lang="en-US" dirty="0" err="1"/>
              <a:t>waarden</a:t>
            </a:r>
            <a:r>
              <a:rPr lang="en-US" dirty="0"/>
              <a:t> in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wijzen</a:t>
            </a:r>
            <a:r>
              <a:rPr lang="en-US" dirty="0"/>
              <a:t> op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grotere</a:t>
            </a:r>
            <a:r>
              <a:rPr lang="en-US" dirty="0"/>
              <a:t> </a:t>
            </a:r>
            <a:r>
              <a:rPr lang="en-US" dirty="0" err="1"/>
              <a:t>gebruikersloyaliteit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-</a:t>
            </a:r>
            <a:r>
              <a:rPr lang="en-US" dirty="0" err="1"/>
              <a:t>betrokkenheid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Nieuwe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vs. </a:t>
            </a:r>
            <a:r>
              <a:rPr lang="en-US" dirty="0" err="1"/>
              <a:t>terugkerende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: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Nieuwe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: Het </a:t>
            </a:r>
            <a:r>
              <a:rPr lang="en-US" dirty="0" err="1"/>
              <a:t>evalueren</a:t>
            </a:r>
            <a:r>
              <a:rPr lang="en-US" dirty="0"/>
              <a:t> van </a:t>
            </a:r>
            <a:r>
              <a:rPr lang="en-US" dirty="0" err="1"/>
              <a:t>nieuwe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richt</a:t>
            </a:r>
            <a:r>
              <a:rPr lang="en-US" dirty="0"/>
              <a:t> </a:t>
            </a:r>
            <a:r>
              <a:rPr lang="en-US" dirty="0" err="1"/>
              <a:t>zich</a:t>
            </a:r>
            <a:r>
              <a:rPr lang="en-US" dirty="0"/>
              <a:t> op het </a:t>
            </a:r>
            <a:r>
              <a:rPr lang="en-US" dirty="0" err="1"/>
              <a:t>begrijpen</a:t>
            </a:r>
            <a:r>
              <a:rPr lang="en-US" dirty="0"/>
              <a:t> van het </a:t>
            </a:r>
            <a:r>
              <a:rPr lang="en-US" dirty="0" err="1"/>
              <a:t>aantal</a:t>
            </a:r>
            <a:r>
              <a:rPr lang="en-US" dirty="0"/>
              <a:t> </a:t>
            </a:r>
            <a:r>
              <a:rPr lang="en-US" dirty="0" err="1"/>
              <a:t>eerste</a:t>
            </a:r>
            <a:r>
              <a:rPr lang="en-US" dirty="0"/>
              <a:t> </a:t>
            </a:r>
            <a:r>
              <a:rPr lang="en-US" dirty="0" err="1"/>
              <a:t>bezoekers</a:t>
            </a:r>
            <a:r>
              <a:rPr lang="en-US" dirty="0"/>
              <a:t> op je website </a:t>
            </a:r>
            <a:r>
              <a:rPr lang="en-US" dirty="0" err="1"/>
              <a:t>gedurende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bepaalde</a:t>
            </a:r>
            <a:r>
              <a:rPr lang="en-US" dirty="0"/>
              <a:t> </a:t>
            </a:r>
            <a:r>
              <a:rPr lang="en-US" dirty="0" err="1"/>
              <a:t>periode</a:t>
            </a:r>
            <a:r>
              <a:rPr lang="en-US" dirty="0"/>
              <a:t>. </a:t>
            </a:r>
            <a:r>
              <a:rPr lang="en-US" dirty="0" err="1"/>
              <a:t>Analyseer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zoals</a:t>
            </a:r>
            <a:r>
              <a:rPr lang="en-US" dirty="0"/>
              <a:t> het </a:t>
            </a:r>
            <a:r>
              <a:rPr lang="en-US" dirty="0" err="1"/>
              <a:t>totale</a:t>
            </a:r>
            <a:r>
              <a:rPr lang="en-US" dirty="0"/>
              <a:t> </a:t>
            </a:r>
            <a:r>
              <a:rPr lang="en-US" dirty="0" err="1"/>
              <a:t>aantal</a:t>
            </a:r>
            <a:r>
              <a:rPr lang="en-US" dirty="0"/>
              <a:t> </a:t>
            </a:r>
            <a:r>
              <a:rPr lang="en-US" dirty="0" err="1"/>
              <a:t>nieuwe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, de </a:t>
            </a:r>
            <a:r>
              <a:rPr lang="en-US" dirty="0" err="1"/>
              <a:t>bron</a:t>
            </a:r>
            <a:r>
              <a:rPr lang="en-US" dirty="0"/>
              <a:t> van </a:t>
            </a:r>
            <a:r>
              <a:rPr lang="en-US" dirty="0" err="1"/>
              <a:t>acquisitie</a:t>
            </a:r>
            <a:r>
              <a:rPr lang="en-US" dirty="0"/>
              <a:t> of de </a:t>
            </a:r>
            <a:r>
              <a:rPr lang="en-US" dirty="0" err="1"/>
              <a:t>effectiviteit</a:t>
            </a:r>
            <a:r>
              <a:rPr lang="en-US" dirty="0"/>
              <a:t> van </a:t>
            </a:r>
            <a:r>
              <a:rPr lang="en-US" dirty="0" err="1"/>
              <a:t>marketingcampagnes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aantrekken</a:t>
            </a:r>
            <a:r>
              <a:rPr lang="en-US" dirty="0"/>
              <a:t> van </a:t>
            </a:r>
            <a:r>
              <a:rPr lang="en-US" dirty="0" err="1"/>
              <a:t>nieuwe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.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Terugkerende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: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analyseren</a:t>
            </a:r>
            <a:r>
              <a:rPr lang="en-US" dirty="0"/>
              <a:t> van </a:t>
            </a:r>
            <a:r>
              <a:rPr lang="en-US" dirty="0" err="1"/>
              <a:t>terugkerende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gaat</a:t>
            </a:r>
            <a:r>
              <a:rPr lang="en-US" dirty="0"/>
              <a:t> het om het </a:t>
            </a:r>
            <a:r>
              <a:rPr lang="en-US" dirty="0" err="1"/>
              <a:t>beoordelen</a:t>
            </a:r>
            <a:r>
              <a:rPr lang="en-US" dirty="0"/>
              <a:t> van het </a:t>
            </a:r>
            <a:r>
              <a:rPr lang="en-US" dirty="0" err="1"/>
              <a:t>gedrag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de </a:t>
            </a:r>
            <a:r>
              <a:rPr lang="en-US" dirty="0" err="1"/>
              <a:t>betrokkenheid</a:t>
            </a:r>
            <a:r>
              <a:rPr lang="en-US" dirty="0"/>
              <a:t> van </a:t>
            </a:r>
            <a:r>
              <a:rPr lang="en-US" dirty="0" err="1"/>
              <a:t>gebruikers</a:t>
            </a:r>
            <a:r>
              <a:rPr lang="en-US" dirty="0"/>
              <a:t> die </a:t>
            </a:r>
            <a:r>
              <a:rPr lang="en-US" dirty="0" err="1"/>
              <a:t>uw</a:t>
            </a:r>
            <a:r>
              <a:rPr lang="en-US" dirty="0"/>
              <a:t> website </a:t>
            </a:r>
            <a:r>
              <a:rPr lang="en-US" dirty="0" err="1"/>
              <a:t>eerder</a:t>
            </a:r>
            <a:r>
              <a:rPr lang="en-US" dirty="0"/>
              <a:t> </a:t>
            </a:r>
            <a:r>
              <a:rPr lang="en-US" dirty="0" err="1"/>
              <a:t>hebben</a:t>
            </a:r>
            <a:r>
              <a:rPr lang="en-US" dirty="0"/>
              <a:t> </a:t>
            </a:r>
            <a:r>
              <a:rPr lang="en-US" dirty="0" err="1"/>
              <a:t>bezocht</a:t>
            </a:r>
            <a:r>
              <a:rPr lang="en-US" dirty="0"/>
              <a:t>. </a:t>
            </a:r>
            <a:r>
              <a:rPr lang="en-US" dirty="0" err="1"/>
              <a:t>Krijg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in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zoals</a:t>
            </a:r>
            <a:r>
              <a:rPr lang="en-US" dirty="0"/>
              <a:t> het percentage </a:t>
            </a:r>
            <a:r>
              <a:rPr lang="en-US" dirty="0" err="1"/>
              <a:t>terugkerende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,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conversiepercentage</a:t>
            </a:r>
            <a:r>
              <a:rPr lang="en-US" dirty="0"/>
              <a:t> of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activiteitsniveau</a:t>
            </a:r>
            <a:r>
              <a:rPr lang="en-US" dirty="0"/>
              <a:t> in </a:t>
            </a:r>
            <a:r>
              <a:rPr lang="en-US" dirty="0" err="1"/>
              <a:t>vergelijking</a:t>
            </a:r>
            <a:r>
              <a:rPr lang="en-US" dirty="0"/>
              <a:t> met </a:t>
            </a:r>
            <a:r>
              <a:rPr lang="en-US" dirty="0" err="1"/>
              <a:t>nieuwe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Cohortanalyse</a:t>
            </a:r>
            <a:r>
              <a:rPr lang="en-US" dirty="0"/>
              <a:t> Rapport: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 err="1"/>
              <a:t>Cohortanalyse</a:t>
            </a:r>
            <a:r>
              <a:rPr lang="en-US" dirty="0"/>
              <a:t>: </a:t>
            </a:r>
            <a:r>
              <a:rPr lang="en-US" dirty="0" err="1"/>
              <a:t>Bij</a:t>
            </a:r>
            <a:r>
              <a:rPr lang="en-US" dirty="0"/>
              <a:t> </a:t>
            </a:r>
            <a:r>
              <a:rPr lang="en-US" dirty="0" err="1"/>
              <a:t>cohortanalyse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gegroepeerd</a:t>
            </a:r>
            <a:r>
              <a:rPr lang="en-US" dirty="0"/>
              <a:t> op basis van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kenmerken</a:t>
            </a:r>
            <a:r>
              <a:rPr lang="en-US" dirty="0"/>
              <a:t> of </a:t>
            </a:r>
            <a:r>
              <a:rPr lang="en-US" dirty="0" err="1"/>
              <a:t>tijdsperioden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wordt</a:t>
            </a:r>
            <a:r>
              <a:rPr lang="en-US" dirty="0"/>
              <a:t> </a:t>
            </a:r>
            <a:r>
              <a:rPr lang="en-US" dirty="0" err="1"/>
              <a:t>hun</a:t>
            </a:r>
            <a:r>
              <a:rPr lang="en-US" dirty="0"/>
              <a:t> </a:t>
            </a:r>
            <a:r>
              <a:rPr lang="en-US" dirty="0" err="1"/>
              <a:t>gedrag</a:t>
            </a:r>
            <a:r>
              <a:rPr lang="en-US" dirty="0"/>
              <a:t> in de loop van de </a:t>
            </a:r>
            <a:r>
              <a:rPr lang="en-US" dirty="0" err="1"/>
              <a:t>tijd</a:t>
            </a:r>
            <a:r>
              <a:rPr lang="en-US" dirty="0"/>
              <a:t> </a:t>
            </a:r>
            <a:r>
              <a:rPr lang="en-US" dirty="0" err="1"/>
              <a:t>gevolgd</a:t>
            </a:r>
            <a:r>
              <a:rPr lang="en-US" dirty="0"/>
              <a:t>. </a:t>
            </a:r>
            <a:r>
              <a:rPr lang="en-US" dirty="0" err="1"/>
              <a:t>Cohortanalyserapporten</a:t>
            </a:r>
            <a:r>
              <a:rPr lang="en-US" dirty="0"/>
              <a:t> </a:t>
            </a:r>
            <a:r>
              <a:rPr lang="en-US" dirty="0" err="1"/>
              <a:t>bieden</a:t>
            </a:r>
            <a:r>
              <a:rPr lang="en-US" dirty="0"/>
              <a:t> </a:t>
            </a:r>
            <a:r>
              <a:rPr lang="en-US" dirty="0" err="1"/>
              <a:t>inzicht</a:t>
            </a:r>
            <a:r>
              <a:rPr lang="en-US" dirty="0"/>
              <a:t> in </a:t>
            </a:r>
            <a:r>
              <a:rPr lang="en-US" dirty="0" err="1"/>
              <a:t>gebruikersbehoud</a:t>
            </a:r>
            <a:r>
              <a:rPr lang="en-US" dirty="0"/>
              <a:t>, </a:t>
            </a:r>
            <a:r>
              <a:rPr lang="en-US" dirty="0" err="1"/>
              <a:t>betrokkenheid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conversiepercentages</a:t>
            </a:r>
            <a:r>
              <a:rPr lang="en-US" dirty="0"/>
              <a:t> </a:t>
            </a:r>
            <a:r>
              <a:rPr lang="en-US" dirty="0" err="1"/>
              <a:t>binnen</a:t>
            </a:r>
            <a:r>
              <a:rPr lang="en-US" dirty="0"/>
              <a:t> </a:t>
            </a:r>
            <a:r>
              <a:rPr lang="en-US" dirty="0" err="1"/>
              <a:t>specifieke</a:t>
            </a:r>
            <a:r>
              <a:rPr lang="en-US" dirty="0"/>
              <a:t> </a:t>
            </a:r>
            <a:r>
              <a:rPr lang="en-US" dirty="0" err="1"/>
              <a:t>cohorten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analyse</a:t>
            </a:r>
            <a:r>
              <a:rPr lang="en-US" dirty="0"/>
              <a:t> </a:t>
            </a:r>
            <a:r>
              <a:rPr lang="en-US" dirty="0" err="1"/>
              <a:t>helpt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identificeren</a:t>
            </a:r>
            <a:r>
              <a:rPr lang="en-US" dirty="0"/>
              <a:t> van </a:t>
            </a:r>
            <a:r>
              <a:rPr lang="en-US" dirty="0" err="1"/>
              <a:t>patronen</a:t>
            </a:r>
            <a:r>
              <a:rPr lang="en-US" dirty="0"/>
              <a:t>, trends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veranderingen</a:t>
            </a:r>
            <a:r>
              <a:rPr lang="en-US" dirty="0"/>
              <a:t> in het </a:t>
            </a:r>
            <a:r>
              <a:rPr lang="en-US" dirty="0" err="1"/>
              <a:t>gedrag</a:t>
            </a:r>
            <a:r>
              <a:rPr lang="en-US" dirty="0"/>
              <a:t> van </a:t>
            </a:r>
            <a:r>
              <a:rPr lang="en-US" dirty="0" err="1"/>
              <a:t>gebruikers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/>
              <a:t>Tracking ID-code op de website:</a:t>
            </a:r>
            <a:endParaRPr dirty="0"/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-US" dirty="0"/>
              <a:t>Tracking-ID: Het </a:t>
            </a:r>
            <a:r>
              <a:rPr lang="en-US" dirty="0" err="1"/>
              <a:t>implementeren</a:t>
            </a:r>
            <a:r>
              <a:rPr lang="en-US" dirty="0"/>
              <a:t> van </a:t>
            </a:r>
            <a:r>
              <a:rPr lang="en-US" dirty="0" err="1"/>
              <a:t>een</a:t>
            </a:r>
            <a:r>
              <a:rPr lang="en-US" dirty="0"/>
              <a:t> tracking-ID-code, </a:t>
            </a:r>
            <a:r>
              <a:rPr lang="en-US" dirty="0" err="1"/>
              <a:t>zoals</a:t>
            </a:r>
            <a:r>
              <a:rPr lang="en-US" dirty="0"/>
              <a:t> de </a:t>
            </a:r>
            <a:r>
              <a:rPr lang="en-US" dirty="0" err="1"/>
              <a:t>trackingcode</a:t>
            </a:r>
            <a:r>
              <a:rPr lang="en-US" dirty="0"/>
              <a:t> van Google Analytics, op </a:t>
            </a:r>
            <a:r>
              <a:rPr lang="en-US" dirty="0" err="1"/>
              <a:t>uw</a:t>
            </a:r>
            <a:r>
              <a:rPr lang="en-US" dirty="0"/>
              <a:t> website is </a:t>
            </a:r>
            <a:r>
              <a:rPr lang="en-US" dirty="0" err="1"/>
              <a:t>essentieel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het </a:t>
            </a:r>
            <a:r>
              <a:rPr lang="en-US" dirty="0" err="1"/>
              <a:t>verzamelen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analyseren</a:t>
            </a:r>
            <a:r>
              <a:rPr lang="en-US" dirty="0"/>
              <a:t> van </a:t>
            </a:r>
            <a:r>
              <a:rPr lang="en-US" dirty="0" err="1"/>
              <a:t>gegevens</a:t>
            </a:r>
            <a:r>
              <a:rPr lang="en-US" dirty="0"/>
              <a:t> over </a:t>
            </a:r>
            <a:r>
              <a:rPr lang="en-US" dirty="0" err="1"/>
              <a:t>gebruikersgedrag</a:t>
            </a:r>
            <a:r>
              <a:rPr lang="en-US" dirty="0"/>
              <a:t>. Met de tracking-ID </a:t>
            </a:r>
            <a:r>
              <a:rPr lang="en-US" dirty="0" err="1"/>
              <a:t>kunnen</a:t>
            </a:r>
            <a:r>
              <a:rPr lang="en-US" dirty="0"/>
              <a:t> </a:t>
            </a:r>
            <a:r>
              <a:rPr lang="en-US" dirty="0" err="1"/>
              <a:t>bezoekersbehoud</a:t>
            </a:r>
            <a:r>
              <a:rPr lang="en-US" dirty="0"/>
              <a:t>, </a:t>
            </a:r>
            <a:r>
              <a:rPr lang="en-US" dirty="0" err="1"/>
              <a:t>loyaliteit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andere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statistieken</a:t>
            </a:r>
            <a:r>
              <a:rPr lang="en-US" dirty="0"/>
              <a:t> </a:t>
            </a:r>
            <a:r>
              <a:rPr lang="en-US" dirty="0" err="1"/>
              <a:t>worden</a:t>
            </a:r>
            <a:r>
              <a:rPr lang="en-US" dirty="0"/>
              <a:t> </a:t>
            </a:r>
            <a:r>
              <a:rPr lang="en-US" dirty="0" err="1"/>
              <a:t>bijgehouden</a:t>
            </a:r>
            <a:r>
              <a:rPr lang="en-US" dirty="0"/>
              <a:t>. Zorg </a:t>
            </a:r>
            <a:r>
              <a:rPr lang="en-US" dirty="0" err="1"/>
              <a:t>ervoor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de </a:t>
            </a:r>
            <a:r>
              <a:rPr lang="en-US" dirty="0" err="1"/>
              <a:t>trackingcode</a:t>
            </a:r>
            <a:r>
              <a:rPr lang="en-US" dirty="0"/>
              <a:t> correct is </a:t>
            </a:r>
            <a:r>
              <a:rPr lang="en-US" dirty="0" err="1"/>
              <a:t>geïmplementeerd</a:t>
            </a:r>
            <a:r>
              <a:rPr lang="en-US" dirty="0"/>
              <a:t> op alle </a:t>
            </a:r>
            <a:r>
              <a:rPr lang="en-US" dirty="0" err="1"/>
              <a:t>pagina's</a:t>
            </a:r>
            <a:r>
              <a:rPr lang="en-US" dirty="0"/>
              <a:t> van </a:t>
            </a:r>
            <a:r>
              <a:rPr lang="en-US" dirty="0" err="1"/>
              <a:t>uw</a:t>
            </a:r>
            <a:r>
              <a:rPr lang="en-US" dirty="0"/>
              <a:t> website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nauwkeurige</a:t>
            </a:r>
            <a:r>
              <a:rPr lang="en-US" dirty="0"/>
              <a:t> </a:t>
            </a:r>
            <a:r>
              <a:rPr lang="en-US" dirty="0" err="1"/>
              <a:t>gegevensverzameling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100"/>
              <a:buNone/>
            </a:pPr>
            <a:r>
              <a:rPr lang="en-US" dirty="0" err="1"/>
              <a:t>Gebruik</a:t>
            </a:r>
            <a:r>
              <a:rPr lang="en-US" dirty="0"/>
              <a:t> de </a:t>
            </a:r>
            <a:r>
              <a:rPr lang="en-US" dirty="0" err="1"/>
              <a:t>retentie</a:t>
            </a:r>
            <a:r>
              <a:rPr lang="en-US" dirty="0"/>
              <a:t>-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loyaliteitsgegevens</a:t>
            </a:r>
            <a:r>
              <a:rPr lang="en-US" dirty="0"/>
              <a:t> van je </a:t>
            </a:r>
            <a:r>
              <a:rPr lang="en-US" dirty="0" err="1"/>
              <a:t>analyseplatform</a:t>
            </a:r>
            <a:r>
              <a:rPr lang="en-US" dirty="0"/>
              <a:t> om </a:t>
            </a:r>
            <a:r>
              <a:rPr lang="en-US" dirty="0" err="1"/>
              <a:t>retentie</a:t>
            </a:r>
            <a:r>
              <a:rPr lang="en-US" dirty="0"/>
              <a:t>/</a:t>
            </a:r>
            <a:r>
              <a:rPr lang="en-US" dirty="0" err="1"/>
              <a:t>loyaliteit</a:t>
            </a:r>
            <a:r>
              <a:rPr lang="en-US" dirty="0"/>
              <a:t> </a:t>
            </a:r>
            <a:r>
              <a:rPr lang="en-US" dirty="0" err="1"/>
              <a:t>effectief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evalueren</a:t>
            </a:r>
            <a:r>
              <a:rPr lang="en-US" dirty="0"/>
              <a:t>. </a:t>
            </a:r>
            <a:r>
              <a:rPr lang="en-US" dirty="0" err="1"/>
              <a:t>Bestudeer</a:t>
            </a:r>
            <a:r>
              <a:rPr lang="en-US" dirty="0"/>
              <a:t> </a:t>
            </a:r>
            <a:r>
              <a:rPr lang="en-US" dirty="0" err="1"/>
              <a:t>rapporten</a:t>
            </a:r>
            <a:r>
              <a:rPr lang="en-US" dirty="0"/>
              <a:t> over </a:t>
            </a:r>
            <a:r>
              <a:rPr lang="en-US" dirty="0" err="1"/>
              <a:t>bezoekersretentie</a:t>
            </a:r>
            <a:r>
              <a:rPr lang="en-US" dirty="0"/>
              <a:t>, </a:t>
            </a:r>
            <a:r>
              <a:rPr lang="en-US" dirty="0" err="1"/>
              <a:t>nieuwe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, </a:t>
            </a:r>
            <a:r>
              <a:rPr lang="en-US" dirty="0" err="1"/>
              <a:t>terugkerende</a:t>
            </a:r>
            <a:r>
              <a:rPr lang="en-US" dirty="0"/>
              <a:t> </a:t>
            </a:r>
            <a:r>
              <a:rPr lang="en-US" dirty="0" err="1"/>
              <a:t>gebruikers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cohortanalyse</a:t>
            </a:r>
            <a:r>
              <a:rPr lang="en-US" dirty="0"/>
              <a:t>. </a:t>
            </a:r>
            <a:r>
              <a:rPr lang="en-US" dirty="0" err="1"/>
              <a:t>Controleer</a:t>
            </a:r>
            <a:r>
              <a:rPr lang="en-US" dirty="0"/>
              <a:t> </a:t>
            </a:r>
            <a:r>
              <a:rPr lang="en-US" dirty="0" err="1"/>
              <a:t>bovendien</a:t>
            </a:r>
            <a:r>
              <a:rPr lang="en-US" dirty="0"/>
              <a:t> of de tracking-ID-code correct is </a:t>
            </a:r>
            <a:r>
              <a:rPr lang="en-US" dirty="0" err="1"/>
              <a:t>geïmplementeerd</a:t>
            </a:r>
            <a:r>
              <a:rPr lang="en-US" dirty="0"/>
              <a:t> om </a:t>
            </a:r>
            <a:r>
              <a:rPr lang="en-US" dirty="0" err="1"/>
              <a:t>nauwkeurige</a:t>
            </a:r>
            <a:r>
              <a:rPr lang="en-US" dirty="0"/>
              <a:t> </a:t>
            </a:r>
            <a:r>
              <a:rPr lang="en-US" dirty="0" err="1"/>
              <a:t>gegevens</a:t>
            </a:r>
            <a:r>
              <a:rPr lang="en-US" dirty="0"/>
              <a:t> over </a:t>
            </a:r>
            <a:r>
              <a:rPr lang="en-US" dirty="0" err="1"/>
              <a:t>gebruikersgedrag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verzamelen</a:t>
            </a:r>
            <a:r>
              <a:rPr lang="en-US" dirty="0"/>
              <a:t>. </a:t>
            </a:r>
            <a:r>
              <a:rPr lang="en-US" dirty="0" err="1"/>
              <a:t>Deze</a:t>
            </a:r>
            <a:r>
              <a:rPr lang="en-US" dirty="0"/>
              <a:t> </a:t>
            </a:r>
            <a:r>
              <a:rPr lang="en-US" dirty="0" err="1"/>
              <a:t>evaluaties</a:t>
            </a:r>
            <a:r>
              <a:rPr lang="en-US" dirty="0"/>
              <a:t> </a:t>
            </a:r>
            <a:r>
              <a:rPr lang="en-US" dirty="0" err="1"/>
              <a:t>helpen</a:t>
            </a:r>
            <a:r>
              <a:rPr lang="en-US" dirty="0"/>
              <a:t> </a:t>
            </a:r>
            <a:r>
              <a:rPr lang="en-US" dirty="0" err="1"/>
              <a:t>bij</a:t>
            </a:r>
            <a:r>
              <a:rPr lang="en-US" dirty="0"/>
              <a:t> het </a:t>
            </a:r>
            <a:r>
              <a:rPr lang="en-US" dirty="0" err="1"/>
              <a:t>begrijpen</a:t>
            </a:r>
            <a:r>
              <a:rPr lang="en-US" dirty="0"/>
              <a:t> van de </a:t>
            </a:r>
            <a:r>
              <a:rPr lang="en-US" dirty="0" err="1"/>
              <a:t>betrokkenheid</a:t>
            </a:r>
            <a:r>
              <a:rPr lang="en-US" dirty="0"/>
              <a:t> van </a:t>
            </a:r>
            <a:r>
              <a:rPr lang="en-US" dirty="0" err="1"/>
              <a:t>gebruikers</a:t>
            </a:r>
            <a:r>
              <a:rPr lang="en-US" dirty="0"/>
              <a:t>, het </a:t>
            </a:r>
            <a:r>
              <a:rPr lang="en-US" dirty="0" err="1"/>
              <a:t>optimaliseren</a:t>
            </a:r>
            <a:r>
              <a:rPr lang="en-US" dirty="0"/>
              <a:t> van de </a:t>
            </a:r>
            <a:r>
              <a:rPr lang="en-US" dirty="0" err="1"/>
              <a:t>gebruikerservaring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het </a:t>
            </a:r>
            <a:r>
              <a:rPr lang="en-US" dirty="0" err="1"/>
              <a:t>implementeren</a:t>
            </a:r>
            <a:r>
              <a:rPr lang="en-US" dirty="0"/>
              <a:t> van </a:t>
            </a:r>
            <a:r>
              <a:rPr lang="en-US" dirty="0" err="1"/>
              <a:t>strategieën</a:t>
            </a:r>
            <a:r>
              <a:rPr lang="en-US" dirty="0"/>
              <a:t> om de </a:t>
            </a:r>
            <a:r>
              <a:rPr lang="en-US" dirty="0" err="1"/>
              <a:t>retentie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loyaliteit</a:t>
            </a:r>
            <a:r>
              <a:rPr lang="en-US" dirty="0"/>
              <a:t> op je website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verbeteren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7" name="Google Shape;567;p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76" name="Google Shape;576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5" name="Google Shape;585;p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94" name="Google Shape;594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p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03" name="Google Shape;603;p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1" name="Google Shape;611;p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p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6" name="Google Shape;616;p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24" name="Google Shape;624;p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0" name="Google Shape;630;p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Google Shape;635;p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6" name="Google Shape;636;p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41" name="Google Shape;641;p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Google Shape;646;g27f64ae281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7" name="Google Shape;647;g27f64ae281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3.jpg"/><Relationship Id="rId7" Type="http://schemas.openxmlformats.org/officeDocument/2006/relationships/image" Target="../media/image15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3.jpg"/><Relationship Id="rId7" Type="http://schemas.openxmlformats.org/officeDocument/2006/relationships/image" Target="../media/image15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3.jpg"/><Relationship Id="rId7" Type="http://schemas.openxmlformats.org/officeDocument/2006/relationships/image" Target="../media/image15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3.jpg"/><Relationship Id="rId7" Type="http://schemas.openxmlformats.org/officeDocument/2006/relationships/image" Target="../media/image15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oogle Shape;26;p64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6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 2" type="obj">
  <p:cSld name="OBJEC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oogle Shape;30;p65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6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6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3" name="Google Shape;33;p65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34" name="Google Shape;34;p6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65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67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" name="Google Shape;49;p67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67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2" name="Google Shape;52;p68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53" name="Google Shape;53;p68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4" name="Google Shape;54;p68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68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" name="Google Shape;56;p68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6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and Graph">
  <p:cSld name="Content and Graph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6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69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1" name="Google Shape;61;p69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62" name="Google Shape;62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6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yhjä" type="blank">
  <p:cSld name="Blank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71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7" name="Google Shape;67;p71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8" name="Google Shape;68;p71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9" name="Google Shape;69;p71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" name="Google Shape;70;p71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1" name="Google Shape;71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7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7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71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7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71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72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9" name="Google Shape;79;p72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0" name="Google Shape;80;p72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1" name="Google Shape;81;p72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2" name="Google Shape;82;p72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3" name="Google Shape;83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7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7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72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7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72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73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91" name="Google Shape;91;p73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2" name="Google Shape;92;p73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3" name="Google Shape;93;p73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4" name="Google Shape;94;p73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5" name="Google Shape;95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7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7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73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7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73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74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3" name="Google Shape;103;p74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" name="Google Shape;104;p74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5" name="Google Shape;105;p74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06" name="Google Shape;106;p74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7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75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0" name="Google Shape;110;p75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11" name="Google Shape;111;p75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2" name="Google Shape;112;p75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3" name="Google Shape;113;p7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7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 1">
  <p:cSld name="Title and Content 1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76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76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18" name="Google Shape;118;p76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9" name="Google Shape;119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7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and Photo vertical">
  <p:cSld name="Content and Photo vertical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77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77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4" name="Google Shape;124;p77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5" name="Google Shape;125;p77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26" name="Google Shape;126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7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and Photo horizontal">
  <p:cSld name="Content and Photo horizontal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78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30" name="Google Shape;130;p78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1" name="Google Shape;131;p78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2" name="Google Shape;132;p7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7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79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7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7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79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79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42" name="Google Shape;142;p7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79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tsikkodia" type="title">
  <p:cSld name="TITLE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0"/>
          <p:cNvSpPr txBox="1">
            <a:spLocks noGrp="1"/>
          </p:cNvSpPr>
          <p:nvPr>
            <p:ph type="ctrTitle"/>
          </p:nvPr>
        </p:nvSpPr>
        <p:spPr>
          <a:xfrm>
            <a:off x="1143000" y="781050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Arial"/>
              <a:buNone/>
              <a:defRPr sz="45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46" name="Google Shape;146;p80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grpSp>
        <p:nvGrpSpPr>
          <p:cNvPr id="147" name="Google Shape;147;p80"/>
          <p:cNvGrpSpPr/>
          <p:nvPr/>
        </p:nvGrpSpPr>
        <p:grpSpPr>
          <a:xfrm>
            <a:off x="113506" y="4583923"/>
            <a:ext cx="8916989" cy="488417"/>
            <a:chOff x="113506" y="4583923"/>
            <a:chExt cx="8916989" cy="488417"/>
          </a:xfrm>
        </p:grpSpPr>
        <p:pic>
          <p:nvPicPr>
            <p:cNvPr id="148" name="Google Shape;148;p80"/>
            <p:cNvPicPr preferRelativeResize="0"/>
            <p:nvPr/>
          </p:nvPicPr>
          <p:blipFill rotWithShape="1">
            <a:blip r:embed="rId2">
              <a:alphaModFix/>
            </a:blip>
            <a:srcRect r="63698"/>
            <a:stretch/>
          </p:blipFill>
          <p:spPr>
            <a:xfrm>
              <a:off x="113506" y="4583923"/>
              <a:ext cx="1259682" cy="4884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9" name="Google Shape;149;p80" descr="Text&#10;&#10;Description automatically generated with low confidence"/>
            <p:cNvPicPr preferRelativeResize="0"/>
            <p:nvPr/>
          </p:nvPicPr>
          <p:blipFill rotWithShape="1">
            <a:blip r:embed="rId3">
              <a:alphaModFix/>
            </a:blip>
            <a:srcRect r="5514"/>
            <a:stretch/>
          </p:blipFill>
          <p:spPr>
            <a:xfrm>
              <a:off x="1731601" y="4583923"/>
              <a:ext cx="1973257" cy="4389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0" name="Google Shape;150;p80" descr="Gdańsk University of Technology - Wikipedia"/>
            <p:cNvPicPr preferRelativeResize="0"/>
            <p:nvPr/>
          </p:nvPicPr>
          <p:blipFill rotWithShape="1">
            <a:blip r:embed="rId4">
              <a:alphaModFix/>
            </a:blip>
            <a:srcRect t="14145" b="8136"/>
            <a:stretch/>
          </p:blipFill>
          <p:spPr>
            <a:xfrm>
              <a:off x="4063271" y="4583923"/>
              <a:ext cx="822603" cy="451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1" name="Google Shape;151;p80" descr="A picture containing logo&#10;&#10;Description automatically generated"/>
            <p:cNvPicPr preferRelativeResize="0"/>
            <p:nvPr/>
          </p:nvPicPr>
          <p:blipFill rotWithShape="1">
            <a:blip r:embed="rId5">
              <a:alphaModFix/>
            </a:blip>
            <a:srcRect l="7053" t="14652" r="7705" b="16796"/>
            <a:stretch/>
          </p:blipFill>
          <p:spPr>
            <a:xfrm>
              <a:off x="6657766" y="4583923"/>
              <a:ext cx="1067043" cy="4622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2" name="Google Shape;152;p80" descr="Uma imagem com texto&#10;&#10;Descrição gerada automaticamente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8083223" y="4583923"/>
              <a:ext cx="947272" cy="4333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3" name="Google Shape;153;p80" descr="Logo&#10;&#10;Description automatically generated with medium confidence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5244287" y="4583923"/>
              <a:ext cx="1055066" cy="43283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or visualization">
  <p:cSld name="Chart or visualization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81"/>
          <p:cNvSpPr txBox="1">
            <a:spLocks noGrp="1"/>
          </p:cNvSpPr>
          <p:nvPr>
            <p:ph type="title"/>
          </p:nvPr>
        </p:nvSpPr>
        <p:spPr>
          <a:xfrm>
            <a:off x="629841" y="1480874"/>
            <a:ext cx="1774244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24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56" name="Google Shape;156;p81"/>
          <p:cNvSpPr txBox="1">
            <a:spLocks noGrp="1"/>
          </p:cNvSpPr>
          <p:nvPr>
            <p:ph type="body" idx="1"/>
          </p:nvPr>
        </p:nvSpPr>
        <p:spPr>
          <a:xfrm>
            <a:off x="629841" y="2771775"/>
            <a:ext cx="1774244" cy="1629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048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7" name="Google Shape;157;p81"/>
          <p:cNvSpPr>
            <a:spLocks noGrp="1"/>
          </p:cNvSpPr>
          <p:nvPr>
            <p:ph type="chart" idx="2"/>
          </p:nvPr>
        </p:nvSpPr>
        <p:spPr>
          <a:xfrm>
            <a:off x="3800476" y="228600"/>
            <a:ext cx="5079206" cy="42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R="0" lvl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US"/>
              <a:t>Click icon to add chart</a:t>
            </a:r>
            <a:endParaRPr/>
          </a:p>
        </p:txBody>
      </p:sp>
      <p:grpSp>
        <p:nvGrpSpPr>
          <p:cNvPr id="158" name="Google Shape;158;p81"/>
          <p:cNvGrpSpPr/>
          <p:nvPr/>
        </p:nvGrpSpPr>
        <p:grpSpPr>
          <a:xfrm>
            <a:off x="113506" y="4583923"/>
            <a:ext cx="8916989" cy="488417"/>
            <a:chOff x="113506" y="4583923"/>
            <a:chExt cx="8916989" cy="488417"/>
          </a:xfrm>
        </p:grpSpPr>
        <p:pic>
          <p:nvPicPr>
            <p:cNvPr id="159" name="Google Shape;159;p81"/>
            <p:cNvPicPr preferRelativeResize="0"/>
            <p:nvPr/>
          </p:nvPicPr>
          <p:blipFill rotWithShape="1">
            <a:blip r:embed="rId2">
              <a:alphaModFix/>
            </a:blip>
            <a:srcRect r="63698"/>
            <a:stretch/>
          </p:blipFill>
          <p:spPr>
            <a:xfrm>
              <a:off x="113506" y="4583923"/>
              <a:ext cx="1259682" cy="4884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0" name="Google Shape;160;p81" descr="Text&#10;&#10;Description automatically generated with low confidence"/>
            <p:cNvPicPr preferRelativeResize="0"/>
            <p:nvPr/>
          </p:nvPicPr>
          <p:blipFill rotWithShape="1">
            <a:blip r:embed="rId3">
              <a:alphaModFix/>
            </a:blip>
            <a:srcRect r="5514"/>
            <a:stretch/>
          </p:blipFill>
          <p:spPr>
            <a:xfrm>
              <a:off x="1731601" y="4583923"/>
              <a:ext cx="1973257" cy="4389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1" name="Google Shape;161;p81" descr="Gdańsk University of Technology - Wikipedia"/>
            <p:cNvPicPr preferRelativeResize="0"/>
            <p:nvPr/>
          </p:nvPicPr>
          <p:blipFill rotWithShape="1">
            <a:blip r:embed="rId4">
              <a:alphaModFix/>
            </a:blip>
            <a:srcRect t="14145" b="8136"/>
            <a:stretch/>
          </p:blipFill>
          <p:spPr>
            <a:xfrm>
              <a:off x="4063271" y="4583923"/>
              <a:ext cx="822603" cy="451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2" name="Google Shape;162;p81" descr="A picture containing logo&#10;&#10;Description automatically generated"/>
            <p:cNvPicPr preferRelativeResize="0"/>
            <p:nvPr/>
          </p:nvPicPr>
          <p:blipFill rotWithShape="1">
            <a:blip r:embed="rId5">
              <a:alphaModFix/>
            </a:blip>
            <a:srcRect l="7053" t="14652" r="7705" b="16796"/>
            <a:stretch/>
          </p:blipFill>
          <p:spPr>
            <a:xfrm>
              <a:off x="6657766" y="4583923"/>
              <a:ext cx="1067043" cy="4622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3" name="Google Shape;163;p81" descr="Uma imagem com texto&#10;&#10;Descrição gerada automaticamente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8083223" y="4583923"/>
              <a:ext cx="947272" cy="4333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4" name="Google Shape;164;p81" descr="Logo&#10;&#10;Description automatically generated with medium confidence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5244287" y="4583923"/>
              <a:ext cx="1055066" cy="43283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Background" type="twoColTx">
  <p:cSld name="TITLE_AND_TWO_COLUMNS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8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er 2" type="secHead">
  <p:cSld name="SECTION_HEADER"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8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ck Background">
  <p:cSld name="Black Background"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3.jp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2.jp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Relationship Id="rId27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2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62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grpSp>
        <p:nvGrpSpPr>
          <p:cNvPr id="8" name="Google Shape;8;p62"/>
          <p:cNvGrpSpPr/>
          <p:nvPr/>
        </p:nvGrpSpPr>
        <p:grpSpPr>
          <a:xfrm>
            <a:off x="113506" y="4583923"/>
            <a:ext cx="8916989" cy="488417"/>
            <a:chOff x="113506" y="4583923"/>
            <a:chExt cx="8916989" cy="488417"/>
          </a:xfrm>
        </p:grpSpPr>
        <p:pic>
          <p:nvPicPr>
            <p:cNvPr id="9" name="Google Shape;9;p62"/>
            <p:cNvPicPr preferRelativeResize="0"/>
            <p:nvPr/>
          </p:nvPicPr>
          <p:blipFill rotWithShape="1">
            <a:blip r:embed="rId22">
              <a:alphaModFix/>
            </a:blip>
            <a:srcRect r="63698"/>
            <a:stretch/>
          </p:blipFill>
          <p:spPr>
            <a:xfrm>
              <a:off x="113506" y="4583923"/>
              <a:ext cx="1259682" cy="4884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Google Shape;10;p62" descr="Text&#10;&#10;Description automatically generated with low confidence"/>
            <p:cNvPicPr preferRelativeResize="0"/>
            <p:nvPr/>
          </p:nvPicPr>
          <p:blipFill rotWithShape="1">
            <a:blip r:embed="rId23">
              <a:alphaModFix/>
            </a:blip>
            <a:srcRect r="5514"/>
            <a:stretch/>
          </p:blipFill>
          <p:spPr>
            <a:xfrm>
              <a:off x="1731601" y="4583923"/>
              <a:ext cx="1973257" cy="4389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Google Shape;11;p62" descr="Gdańsk University of Technology - Wikipedia"/>
            <p:cNvPicPr preferRelativeResize="0"/>
            <p:nvPr/>
          </p:nvPicPr>
          <p:blipFill rotWithShape="1">
            <a:blip r:embed="rId24">
              <a:alphaModFix/>
            </a:blip>
            <a:srcRect t="14145" b="8136"/>
            <a:stretch/>
          </p:blipFill>
          <p:spPr>
            <a:xfrm>
              <a:off x="4063271" y="4583923"/>
              <a:ext cx="822603" cy="451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" name="Google Shape;12;p62" descr="A picture containing logo&#10;&#10;Description automatically generated"/>
            <p:cNvPicPr preferRelativeResize="0"/>
            <p:nvPr/>
          </p:nvPicPr>
          <p:blipFill rotWithShape="1">
            <a:blip r:embed="rId25">
              <a:alphaModFix/>
            </a:blip>
            <a:srcRect l="7053" t="14652" r="7705" b="16796"/>
            <a:stretch/>
          </p:blipFill>
          <p:spPr>
            <a:xfrm>
              <a:off x="6657766" y="4583923"/>
              <a:ext cx="1067043" cy="4622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3;p62" descr="Uma imagem com texto&#10;&#10;Descrição gerada automaticamente"/>
            <p:cNvPicPr preferRelativeResize="0"/>
            <p:nvPr/>
          </p:nvPicPr>
          <p:blipFill rotWithShape="1">
            <a:blip r:embed="rId26">
              <a:alphaModFix/>
            </a:blip>
            <a:srcRect/>
            <a:stretch/>
          </p:blipFill>
          <p:spPr>
            <a:xfrm>
              <a:off x="8083223" y="4583923"/>
              <a:ext cx="947272" cy="4333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Google Shape;14;p62" descr="Logo&#10;&#10;Description automatically generated with medium confidence"/>
            <p:cNvPicPr preferRelativeResize="0"/>
            <p:nvPr/>
          </p:nvPicPr>
          <p:blipFill rotWithShape="1">
            <a:blip r:embed="rId27">
              <a:alphaModFix/>
            </a:blip>
            <a:srcRect/>
            <a:stretch/>
          </p:blipFill>
          <p:spPr>
            <a:xfrm>
              <a:off x="5244287" y="4583923"/>
              <a:ext cx="1055066" cy="43283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  <p:sldLayoutId id="2147483670" r:id="rId2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6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7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9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0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2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3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24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Onderwerp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24"/>
          <p:cNvSpPr txBox="1"/>
          <p:nvPr/>
        </p:nvSpPr>
        <p:spPr>
          <a:xfrm>
            <a:off x="675150" y="1714132"/>
            <a:ext cx="7793700" cy="8942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Gedrag van gebruikers</a:t>
            </a:r>
            <a:endParaRPr sz="4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25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3" name="Google Shape;353;p25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25"/>
          <p:cNvSpPr txBox="1">
            <a:spLocks noGrp="1"/>
          </p:cNvSpPr>
          <p:nvPr>
            <p:ph type="title"/>
          </p:nvPr>
        </p:nvSpPr>
        <p:spPr>
          <a:xfrm>
            <a:off x="778961" y="268618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r>
              <a:rPr lang="en-US"/>
              <a:t>Gedrag van gebruikers</a:t>
            </a:r>
            <a:br>
              <a:rPr lang="en-US"/>
            </a:br>
            <a:endParaRPr/>
          </a:p>
        </p:txBody>
      </p:sp>
      <p:sp>
        <p:nvSpPr>
          <p:cNvPr id="355" name="Google Shape;355;p25"/>
          <p:cNvSpPr txBox="1">
            <a:spLocks noGrp="1"/>
          </p:cNvSpPr>
          <p:nvPr>
            <p:ph type="body" idx="1"/>
          </p:nvPr>
        </p:nvSpPr>
        <p:spPr>
          <a:xfrm>
            <a:off x="778961" y="956625"/>
            <a:ext cx="7886700" cy="3435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</a:pPr>
            <a:r>
              <a:rPr lang="en-US" sz="2000"/>
              <a:t>Er zijn vier soorten gedrag (denk aan de trechter)</a:t>
            </a:r>
            <a:endParaRPr sz="2000"/>
          </a:p>
          <a:p>
            <a:pPr marL="342900" lvl="0" indent="-342900" algn="l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en-US" sz="2000"/>
              <a:t>Aankoop</a:t>
            </a:r>
            <a:endParaRPr sz="2000"/>
          </a:p>
          <a:p>
            <a:pPr marL="342900" lvl="0" indent="-342900" algn="l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en-US" sz="2000"/>
              <a:t>Interactie</a:t>
            </a:r>
            <a:endParaRPr sz="2000"/>
          </a:p>
          <a:p>
            <a:pPr marL="342900" lvl="0" indent="-342900" algn="l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en-US" sz="2000"/>
              <a:t>Conversie</a:t>
            </a:r>
            <a:endParaRPr sz="2000"/>
          </a:p>
          <a:p>
            <a:pPr marL="342900" lvl="0" indent="-342900" algn="l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en-US" sz="2000"/>
              <a:t>Retentie of loyaliteit</a:t>
            </a:r>
            <a:endParaRPr sz="2000"/>
          </a:p>
          <a:p>
            <a:pPr marL="0" lvl="0" indent="0" algn="l" rtl="0">
              <a:lnSpc>
                <a:spcPct val="90000"/>
              </a:lnSpc>
              <a:spcBef>
                <a:spcPts val="195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</a:pPr>
            <a:endParaRPr sz="2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6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Onderwerp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26"/>
          <p:cNvSpPr txBox="1"/>
          <p:nvPr/>
        </p:nvSpPr>
        <p:spPr>
          <a:xfrm>
            <a:off x="675150" y="1694200"/>
            <a:ext cx="7793700" cy="706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Overname evalueren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27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27"/>
          <p:cNvSpPr txBox="1"/>
          <p:nvPr/>
        </p:nvSpPr>
        <p:spPr>
          <a:xfrm>
            <a:off x="478339" y="925405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2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r>
              <a:rPr lang="en-US"/>
              <a:t>Overname evalueren</a:t>
            </a:r>
            <a:br>
              <a:rPr lang="en-US"/>
            </a:br>
            <a:endParaRPr/>
          </a:p>
        </p:txBody>
      </p:sp>
      <p:sp>
        <p:nvSpPr>
          <p:cNvPr id="369" name="Google Shape;369;p27"/>
          <p:cNvSpPr txBox="1">
            <a:spLocks noGrp="1"/>
          </p:cNvSpPr>
          <p:nvPr>
            <p:ph type="body" idx="1"/>
          </p:nvPr>
        </p:nvSpPr>
        <p:spPr>
          <a:xfrm>
            <a:off x="628650" y="1232386"/>
            <a:ext cx="7886700" cy="3647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Char char="●"/>
            </a:pPr>
            <a:r>
              <a:rPr lang="en-US" sz="1400" dirty="0">
                <a:latin typeface="Calibri"/>
                <a:ea typeface="Calibri"/>
                <a:cs typeface="Calibri"/>
                <a:sym typeface="Calibri"/>
              </a:rPr>
              <a:t>Direct</a:t>
            </a:r>
            <a:endParaRPr sz="1400" dirty="0"/>
          </a:p>
          <a:p>
            <a:pPr marL="342900" lvl="0" indent="-342900" algn="l" rtl="0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Char char="●"/>
            </a:pPr>
            <a:r>
              <a:rPr lang="en-US" sz="1400" dirty="0" err="1">
                <a:latin typeface="Calibri"/>
                <a:ea typeface="Calibri"/>
                <a:cs typeface="Calibri"/>
                <a:sym typeface="Calibri"/>
              </a:rPr>
              <a:t>Organisch</a:t>
            </a:r>
            <a:r>
              <a:rPr lang="en-US" sz="1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dirty="0" err="1">
                <a:latin typeface="Calibri"/>
                <a:ea typeface="Calibri"/>
                <a:cs typeface="Calibri"/>
                <a:sym typeface="Calibri"/>
              </a:rPr>
              <a:t>zoeken</a:t>
            </a:r>
            <a:endParaRPr sz="1400" dirty="0"/>
          </a:p>
          <a:p>
            <a:pPr marL="342900" lvl="0" indent="-342900" algn="l" rtl="0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Char char="●"/>
            </a:pPr>
            <a:r>
              <a:rPr lang="en-US" sz="1400" dirty="0" err="1">
                <a:latin typeface="Calibri"/>
                <a:ea typeface="Calibri"/>
                <a:cs typeface="Calibri"/>
                <a:sym typeface="Calibri"/>
              </a:rPr>
              <a:t>Betaald</a:t>
            </a:r>
            <a:r>
              <a:rPr lang="en-US" sz="1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dirty="0" err="1">
                <a:latin typeface="Calibri"/>
                <a:ea typeface="Calibri"/>
                <a:cs typeface="Calibri"/>
                <a:sym typeface="Calibri"/>
              </a:rPr>
              <a:t>zoeken</a:t>
            </a:r>
            <a:endParaRPr sz="1400" dirty="0"/>
          </a:p>
          <a:p>
            <a:pPr marL="342900" lvl="0" indent="-342900" algn="l" rtl="0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Char char="●"/>
            </a:pPr>
            <a:r>
              <a:rPr lang="en-US" sz="1400" dirty="0" err="1">
                <a:latin typeface="Calibri"/>
                <a:ea typeface="Calibri"/>
                <a:cs typeface="Calibri"/>
                <a:sym typeface="Calibri"/>
              </a:rPr>
              <a:t>Weergave</a:t>
            </a:r>
            <a:endParaRPr sz="1400" dirty="0"/>
          </a:p>
          <a:p>
            <a:pPr marL="342900" lvl="0" indent="-342900" algn="l" rtl="0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Char char="●"/>
            </a:pPr>
            <a:r>
              <a:rPr lang="en-US" sz="1400" dirty="0">
                <a:latin typeface="Calibri"/>
                <a:ea typeface="Calibri"/>
                <a:cs typeface="Calibri"/>
                <a:sym typeface="Calibri"/>
              </a:rPr>
              <a:t>E-mail</a:t>
            </a:r>
            <a:endParaRPr sz="1400" dirty="0"/>
          </a:p>
          <a:p>
            <a:pPr marL="342900" lvl="0" indent="-342900" algn="l" rtl="0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Char char="●"/>
            </a:pPr>
            <a:r>
              <a:rPr lang="en-US" sz="1400" dirty="0" err="1">
                <a:latin typeface="Calibri"/>
                <a:ea typeface="Calibri"/>
                <a:cs typeface="Calibri"/>
                <a:sym typeface="Calibri"/>
              </a:rPr>
              <a:t>Verwijzing</a:t>
            </a:r>
            <a:endParaRPr sz="1400" dirty="0"/>
          </a:p>
          <a:p>
            <a:pPr marL="342900" lvl="0" indent="-342900" algn="l" rtl="0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Char char="●"/>
            </a:pPr>
            <a:r>
              <a:rPr lang="en-US" sz="1400" dirty="0" err="1">
                <a:latin typeface="Calibri"/>
                <a:ea typeface="Calibri"/>
                <a:cs typeface="Calibri"/>
                <a:sym typeface="Calibri"/>
              </a:rPr>
              <a:t>Organisch</a:t>
            </a:r>
            <a:r>
              <a:rPr lang="en-US" sz="1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dirty="0" err="1">
                <a:latin typeface="Calibri"/>
                <a:ea typeface="Calibri"/>
                <a:cs typeface="Calibri"/>
                <a:sym typeface="Calibri"/>
              </a:rPr>
              <a:t>Sociaal</a:t>
            </a:r>
            <a:endParaRPr sz="1400" dirty="0"/>
          </a:p>
          <a:p>
            <a:pPr marL="342900" lvl="0" indent="-342900" algn="l" rtl="0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Char char="●"/>
            </a:pPr>
            <a:r>
              <a:rPr lang="en-US" sz="1400" dirty="0" err="1">
                <a:latin typeface="Calibri"/>
                <a:ea typeface="Calibri"/>
                <a:cs typeface="Calibri"/>
                <a:sym typeface="Calibri"/>
              </a:rPr>
              <a:t>Biologische</a:t>
            </a:r>
            <a:r>
              <a:rPr lang="en-US" sz="1400" dirty="0">
                <a:latin typeface="Calibri"/>
                <a:ea typeface="Calibri"/>
                <a:cs typeface="Calibri"/>
                <a:sym typeface="Calibri"/>
              </a:rPr>
              <a:t> video</a:t>
            </a:r>
            <a:endParaRPr sz="1400" dirty="0"/>
          </a:p>
          <a:p>
            <a:pPr marL="342900" lvl="0" indent="-342900" algn="l" rtl="0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Char char="●"/>
            </a:pPr>
            <a:r>
              <a:rPr lang="en-US" sz="1400" dirty="0" err="1">
                <a:latin typeface="Calibri"/>
                <a:ea typeface="Calibri"/>
                <a:cs typeface="Calibri"/>
                <a:sym typeface="Calibri"/>
              </a:rPr>
              <a:t>Enz</a:t>
            </a:r>
            <a:r>
              <a:rPr lang="en-US" sz="1400" dirty="0">
                <a:latin typeface="Calibri"/>
                <a:ea typeface="Calibri"/>
                <a:cs typeface="Calibri"/>
                <a:sym typeface="Calibri"/>
              </a:rPr>
              <a:t>.</a:t>
            </a:r>
            <a:endParaRPr sz="1400" dirty="0"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190500" algn="l" rtl="0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None/>
            </a:pPr>
            <a:endParaRPr sz="1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28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p28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60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28"/>
          <p:cNvSpPr txBox="1">
            <a:spLocks noGrp="1"/>
          </p:cNvSpPr>
          <p:nvPr>
            <p:ph type="title"/>
          </p:nvPr>
        </p:nvSpPr>
        <p:spPr>
          <a:xfrm>
            <a:off x="628650" y="204649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r>
              <a:rPr lang="en-US"/>
              <a:t>Overname evalueren</a:t>
            </a:r>
            <a:br>
              <a:rPr lang="en-US"/>
            </a:br>
            <a:endParaRPr/>
          </a:p>
        </p:txBody>
      </p:sp>
      <p:sp>
        <p:nvSpPr>
          <p:cNvPr id="377" name="Google Shape;377;p28"/>
          <p:cNvSpPr txBox="1">
            <a:spLocks noGrp="1"/>
          </p:cNvSpPr>
          <p:nvPr>
            <p:ph type="body" idx="1"/>
          </p:nvPr>
        </p:nvSpPr>
        <p:spPr>
          <a:xfrm>
            <a:off x="633742" y="813661"/>
            <a:ext cx="8178025" cy="4065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None/>
            </a:pPr>
            <a:r>
              <a:rPr lang="en-US" sz="2000" b="1">
                <a:solidFill>
                  <a:srgbClr val="D12477"/>
                </a:solidFill>
              </a:rPr>
              <a:t>Campagnes met UTM-code</a:t>
            </a:r>
            <a:endParaRPr/>
          </a:p>
          <a:p>
            <a:pPr marL="285750" lvl="0" indent="-285750" algn="l" rtl="0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Arial"/>
              <a:buChar char="●"/>
            </a:pPr>
            <a:r>
              <a:rPr lang="en-US" sz="1800"/>
              <a:t>UTM = Urchin volgmodule</a:t>
            </a:r>
            <a:endParaRPr/>
          </a:p>
          <a:p>
            <a:pPr marL="285750" lvl="0" indent="-285750" algn="l" rtl="0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Arial"/>
              <a:buChar char="●"/>
            </a:pPr>
            <a:r>
              <a:rPr lang="en-US" sz="1800"/>
              <a:t>UTM-parameters</a:t>
            </a:r>
            <a:endParaRPr sz="1800"/>
          </a:p>
          <a:p>
            <a:pPr marL="742950" lvl="1" indent="-285750" algn="l" rtl="0">
              <a:lnSpc>
                <a:spcPct val="100000"/>
              </a:lnSpc>
              <a:spcBef>
                <a:spcPts val="975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Noto Sans Symbols"/>
              <a:buChar char="▪"/>
            </a:pPr>
            <a:r>
              <a:rPr lang="en-US"/>
              <a:t>Bron</a:t>
            </a:r>
            <a:endParaRPr/>
          </a:p>
          <a:p>
            <a:pPr marL="742950" lvl="1" indent="-285750" algn="l" rtl="0">
              <a:lnSpc>
                <a:spcPct val="100000"/>
              </a:lnSpc>
              <a:spcBef>
                <a:spcPts val="975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Noto Sans Symbols"/>
              <a:buChar char="▪"/>
            </a:pPr>
            <a:r>
              <a:rPr lang="en-US"/>
              <a:t>Medium</a:t>
            </a:r>
            <a:endParaRPr/>
          </a:p>
          <a:p>
            <a:pPr marL="742950" lvl="1" indent="-285750" algn="l" rtl="0">
              <a:lnSpc>
                <a:spcPct val="100000"/>
              </a:lnSpc>
              <a:spcBef>
                <a:spcPts val="975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Noto Sans Symbols"/>
              <a:buChar char="▪"/>
            </a:pPr>
            <a:r>
              <a:rPr lang="en-US"/>
              <a:t>Inhoud (optioneel)</a:t>
            </a:r>
            <a:endParaRPr/>
          </a:p>
          <a:p>
            <a:pPr marL="742950" lvl="1" indent="-285750" algn="l" rtl="0">
              <a:lnSpc>
                <a:spcPct val="100000"/>
              </a:lnSpc>
              <a:spcBef>
                <a:spcPts val="975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Noto Sans Symbols"/>
              <a:buChar char="▪"/>
            </a:pPr>
            <a:r>
              <a:rPr lang="en-US"/>
              <a:t>Campagne</a:t>
            </a:r>
            <a:endParaRPr/>
          </a:p>
          <a:p>
            <a:pPr marL="285750" lvl="0" indent="-285750" algn="l" rtl="0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Arial"/>
              <a:buChar char="●"/>
            </a:pPr>
            <a:r>
              <a:rPr lang="en-US" sz="1800"/>
              <a:t>Ex.</a:t>
            </a:r>
            <a:r>
              <a:rPr lang="en-US" sz="1600">
                <a:solidFill>
                  <a:srgbClr val="0070C0"/>
                </a:solidFill>
              </a:rPr>
              <a:t>:https://dems.pro/?utm_source=DEMS&amp;utm_medium=email&amp;utm_content=newsletter&amp;utm_campaign=PR1-results</a:t>
            </a:r>
            <a:endParaRPr sz="1600">
              <a:solidFill>
                <a:srgbClr val="0070C0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</a:pPr>
            <a:endParaRPr sz="1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2" name="Google Shape;382;p29"/>
          <p:cNvPicPr preferRelativeResize="0"/>
          <p:nvPr/>
        </p:nvPicPr>
        <p:blipFill rotWithShape="1">
          <a:blip r:embed="rId3">
            <a:alphaModFix/>
          </a:blip>
          <a:srcRect t="5364"/>
          <a:stretch/>
        </p:blipFill>
        <p:spPr>
          <a:xfrm>
            <a:off x="184967" y="163098"/>
            <a:ext cx="8719177" cy="4632447"/>
          </a:xfrm>
          <a:prstGeom prst="rect">
            <a:avLst/>
          </a:prstGeom>
          <a:noFill/>
          <a:ln>
            <a:noFill/>
          </a:ln>
        </p:spPr>
      </p:pic>
      <p:sp>
        <p:nvSpPr>
          <p:cNvPr id="383" name="Google Shape;383;p29"/>
          <p:cNvSpPr txBox="1"/>
          <p:nvPr/>
        </p:nvSpPr>
        <p:spPr>
          <a:xfrm>
            <a:off x="0" y="0"/>
            <a:ext cx="5535711" cy="27532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Overname evalueren</a:t>
            </a:r>
            <a:endParaRPr/>
          </a:p>
        </p:txBody>
      </p:sp>
      <p:pic>
        <p:nvPicPr>
          <p:cNvPr id="384" name="Google Shape;384;p29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p2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6" name="Google Shape;386;p29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30"/>
          <p:cNvSpPr txBox="1"/>
          <p:nvPr/>
        </p:nvSpPr>
        <p:spPr>
          <a:xfrm>
            <a:off x="0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Overname evalueren</a:t>
            </a:r>
            <a:endParaRPr/>
          </a:p>
        </p:txBody>
      </p:sp>
      <p:pic>
        <p:nvPicPr>
          <p:cNvPr id="393" name="Google Shape;393;p30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94" name="Google Shape;394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30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64D2BCE0-098F-A526-A1B1-143F63EF60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3387" y="442912"/>
            <a:ext cx="8277225" cy="425767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31"/>
          <p:cNvSpPr txBox="1"/>
          <p:nvPr/>
        </p:nvSpPr>
        <p:spPr>
          <a:xfrm>
            <a:off x="0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Overname evalueren</a:t>
            </a:r>
            <a:endParaRPr/>
          </a:p>
        </p:txBody>
      </p:sp>
      <p:pic>
        <p:nvPicPr>
          <p:cNvPr id="402" name="Google Shape;402;p3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03" name="Google Shape;403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4" name="Google Shape;404;p31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835CB5E7-EC45-794D-F4E1-58CF26E23B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300" y="423862"/>
            <a:ext cx="8153400" cy="42957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3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0" name="Google Shape;410;p32"/>
          <p:cNvSpPr txBox="1"/>
          <p:nvPr/>
        </p:nvSpPr>
        <p:spPr>
          <a:xfrm>
            <a:off x="478339" y="1262789"/>
            <a:ext cx="7979861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" name="Google Shape;411;p32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800"/>
              <a:t>Beoordelingsactiviteit</a:t>
            </a:r>
            <a:endParaRPr/>
          </a:p>
        </p:txBody>
      </p:sp>
      <p:sp>
        <p:nvSpPr>
          <p:cNvPr id="412" name="Google Shape;412;p32"/>
          <p:cNvSpPr txBox="1">
            <a:spLocks noGrp="1"/>
          </p:cNvSpPr>
          <p:nvPr>
            <p:ph type="body" idx="2"/>
          </p:nvPr>
        </p:nvSpPr>
        <p:spPr>
          <a:xfrm>
            <a:off x="840583" y="81817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US" sz="1600"/>
              <a:t>De groepen gaan naar de demo google analytics account en kiezen de Google Analytics 4 eigenschap: </a:t>
            </a:r>
            <a:r>
              <a:rPr lang="en-US" sz="1600" b="1">
                <a:solidFill>
                  <a:srgbClr val="D12477"/>
                </a:solidFill>
              </a:rPr>
              <a:t>Google Merchandise Store</a:t>
            </a:r>
            <a:br>
              <a:rPr lang="en-US" sz="1600" b="1">
                <a:solidFill>
                  <a:srgbClr val="D12477"/>
                </a:solidFill>
              </a:rPr>
            </a:br>
            <a:endParaRPr sz="1600" b="1">
              <a:solidFill>
                <a:srgbClr val="D12477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en-US" sz="1600" b="1">
                <a:solidFill>
                  <a:srgbClr val="D12477"/>
                </a:solidFill>
              </a:rPr>
              <a:t>Beantwoord de volgende vragen met behulp van de gegevens van het platform:</a:t>
            </a:r>
            <a:endParaRPr sz="1600" b="1">
              <a:solidFill>
                <a:srgbClr val="D12477"/>
              </a:solidFill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920"/>
              <a:buFont typeface="Calibri"/>
              <a:buAutoNum type="alphaLcParenR"/>
            </a:pPr>
            <a:r>
              <a:rPr lang="en-US" sz="1600"/>
              <a:t>Identificeer de verschillende kanalen die verkeer naar je website leiden, zoals organische zoekopdrachten, directe zoekopdrachten, verwijzingen, sociale media, e-mail en betaalde zoekopdrachten.</a:t>
            </a:r>
            <a:br>
              <a:rPr lang="en-US" sz="1600"/>
            </a:br>
            <a:endParaRPr sz="160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920"/>
              <a:buFont typeface="Calibri"/>
              <a:buAutoNum type="alphaLcParenR"/>
            </a:pPr>
            <a:r>
              <a:rPr lang="en-US" sz="1600"/>
              <a:t>Analyseer de gegevens om te bepalen welke kanalen het meest effectief zijn om nieuwe gebruikers te werven.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endParaRPr sz="160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33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Onderwerp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8" name="Google Shape;418;p33"/>
          <p:cNvSpPr txBox="1"/>
          <p:nvPr/>
        </p:nvSpPr>
        <p:spPr>
          <a:xfrm>
            <a:off x="675150" y="1828175"/>
            <a:ext cx="7793700" cy="743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Gedrag begrijpen</a:t>
            </a:r>
            <a:endParaRPr sz="4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34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4" name="Google Shape;424;p34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3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r>
              <a:rPr lang="en-US" sz="3600" b="1">
                <a:latin typeface="Arial"/>
                <a:ea typeface="Arial"/>
                <a:cs typeface="Arial"/>
                <a:sym typeface="Arial"/>
              </a:rPr>
              <a:t>Gedrag begrijpen</a:t>
            </a:r>
            <a:br>
              <a:rPr lang="en-US" sz="3600" b="1"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426" name="Google Shape;426;p34"/>
          <p:cNvSpPr txBox="1">
            <a:spLocks noGrp="1"/>
          </p:cNvSpPr>
          <p:nvPr>
            <p:ph type="body" idx="1"/>
          </p:nvPr>
        </p:nvSpPr>
        <p:spPr>
          <a:xfrm>
            <a:off x="628650" y="972487"/>
            <a:ext cx="7886700" cy="36794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Arial"/>
              <a:buChar char="●"/>
            </a:pPr>
            <a:r>
              <a:rPr lang="en-US" sz="1800"/>
              <a:t>Metriekdefinities in het platform</a:t>
            </a:r>
            <a:endParaRPr sz="1800"/>
          </a:p>
          <a:p>
            <a:pPr marL="285750" lvl="0" indent="-285750" algn="l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Arial"/>
              <a:buChar char="●"/>
            </a:pPr>
            <a:r>
              <a:rPr lang="en-US" sz="1800"/>
              <a:t>Populaire en betrokken pagina's</a:t>
            </a:r>
            <a:endParaRPr/>
          </a:p>
          <a:p>
            <a:pPr marL="742950" lvl="1" indent="-285750" algn="l" rtl="0">
              <a:lnSpc>
                <a:spcPct val="115000"/>
              </a:lnSpc>
              <a:spcBef>
                <a:spcPts val="1575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Arial"/>
              <a:buChar char="●"/>
            </a:pPr>
            <a:r>
              <a:rPr lang="en-US"/>
              <a:t>Waar ze aankomen; wat ze bezoeken</a:t>
            </a:r>
            <a:endParaRPr/>
          </a:p>
          <a:p>
            <a:pPr marL="742950" lvl="1" indent="-285750" algn="l" rtl="0">
              <a:lnSpc>
                <a:spcPct val="115000"/>
              </a:lnSpc>
              <a:spcBef>
                <a:spcPts val="1575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Arial"/>
              <a:buChar char="●"/>
            </a:pPr>
            <a:r>
              <a:rPr lang="en-US"/>
              <a:t>Hoeveel ze blijven</a:t>
            </a:r>
            <a:endParaRPr/>
          </a:p>
          <a:p>
            <a:pPr marL="742950" lvl="1" indent="-285750" algn="l" rtl="0">
              <a:lnSpc>
                <a:spcPct val="115000"/>
              </a:lnSpc>
              <a:spcBef>
                <a:spcPts val="1575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Arial"/>
              <a:buChar char="●"/>
            </a:pPr>
            <a:r>
              <a:rPr lang="en-US"/>
              <a:t>Waar ze weggaan</a:t>
            </a:r>
            <a:endParaRPr/>
          </a:p>
          <a:p>
            <a:pPr marL="285750" lvl="0" indent="-285750" algn="l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Arial"/>
              <a:buChar char="●"/>
            </a:pPr>
            <a:r>
              <a:rPr lang="en-US" sz="1800"/>
              <a:t>Evenementen</a:t>
            </a:r>
            <a:endParaRPr sz="1800"/>
          </a:p>
          <a:p>
            <a:pPr marL="342900" lvl="0" indent="-209550" algn="l" rtl="0">
              <a:lnSpc>
                <a:spcPct val="90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None/>
            </a:pP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35"/>
          <p:cNvSpPr txBox="1"/>
          <p:nvPr/>
        </p:nvSpPr>
        <p:spPr>
          <a:xfrm>
            <a:off x="3634" y="6824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Gedrag begrijpen</a:t>
            </a:r>
            <a:endParaRPr/>
          </a:p>
        </p:txBody>
      </p:sp>
      <p:pic>
        <p:nvPicPr>
          <p:cNvPr id="433" name="Google Shape;433;p3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34" name="Google Shape;434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35" name="Google Shape;435;p35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screenshot of a graph&#10;&#10;Description automatically generated">
            <a:extLst>
              <a:ext uri="{FF2B5EF4-FFF2-40B4-BE49-F238E27FC236}">
                <a16:creationId xmlns:a16="http://schemas.microsoft.com/office/drawing/2014/main" id="{1BBD28D1-24D0-01A0-32C2-56B33DE07B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7928" y="538965"/>
            <a:ext cx="8540523" cy="454649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36"/>
          <p:cNvSpPr txBox="1"/>
          <p:nvPr/>
        </p:nvSpPr>
        <p:spPr>
          <a:xfrm>
            <a:off x="2652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Gedrag begrijpen</a:t>
            </a:r>
            <a:endParaRPr/>
          </a:p>
        </p:txBody>
      </p:sp>
      <p:pic>
        <p:nvPicPr>
          <p:cNvPr id="442" name="Google Shape;442;p36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43" name="Google Shape;443;p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44" name="Google Shape;444;p36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5DE1C07D-0631-898A-D3FE-15E545F341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725" y="390525"/>
            <a:ext cx="8210550" cy="43624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37"/>
          <p:cNvSpPr txBox="1"/>
          <p:nvPr/>
        </p:nvSpPr>
        <p:spPr>
          <a:xfrm>
            <a:off x="2652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Gedrag begrijpen</a:t>
            </a:r>
            <a:endParaRPr/>
          </a:p>
        </p:txBody>
      </p:sp>
      <p:pic>
        <p:nvPicPr>
          <p:cNvPr id="451" name="Google Shape;451;p37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52" name="Google Shape;452;p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53" name="Google Shape;453;p37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3D76A10D-5D75-0A3A-1763-8C660EDDF3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257" y="346287"/>
            <a:ext cx="8393966" cy="445092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38"/>
          <p:cNvSpPr txBox="1"/>
          <p:nvPr/>
        </p:nvSpPr>
        <p:spPr>
          <a:xfrm>
            <a:off x="2652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Gedrag begrijpen</a:t>
            </a:r>
            <a:endParaRPr/>
          </a:p>
        </p:txBody>
      </p:sp>
      <p:pic>
        <p:nvPicPr>
          <p:cNvPr id="460" name="Google Shape;460;p38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1" name="Google Shape;461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62" name="Google Shape;462;p38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screenshot of a graph&#10;&#10;Description automatically generated">
            <a:extLst>
              <a:ext uri="{FF2B5EF4-FFF2-40B4-BE49-F238E27FC236}">
                <a16:creationId xmlns:a16="http://schemas.microsoft.com/office/drawing/2014/main" id="{7753FBDB-C9F9-7351-0FAA-9A8258A8AD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587" y="352425"/>
            <a:ext cx="8124825" cy="44386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39"/>
          <p:cNvSpPr txBox="1"/>
          <p:nvPr/>
        </p:nvSpPr>
        <p:spPr>
          <a:xfrm>
            <a:off x="9476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Gedrag begrijpen</a:t>
            </a:r>
            <a:endParaRPr/>
          </a:p>
        </p:txBody>
      </p:sp>
      <p:pic>
        <p:nvPicPr>
          <p:cNvPr id="469" name="Google Shape;469;p39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70" name="Google Shape;470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71" name="Google Shape;471;p39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F1D726D9-806E-C256-47E1-C25D1B6D4D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967" y="347720"/>
            <a:ext cx="8381079" cy="444805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40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7" name="Google Shape;477;p40"/>
          <p:cNvSpPr txBox="1"/>
          <p:nvPr/>
        </p:nvSpPr>
        <p:spPr>
          <a:xfrm>
            <a:off x="478339" y="1262789"/>
            <a:ext cx="7979861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" name="Google Shape;478;p40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60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None/>
            </a:pPr>
            <a:r>
              <a:rPr lang="en-US" sz="2600"/>
              <a:t>Beoordelingsactiviteit</a:t>
            </a:r>
            <a:endParaRPr/>
          </a:p>
        </p:txBody>
      </p:sp>
      <p:sp>
        <p:nvSpPr>
          <p:cNvPr id="479" name="Google Shape;479;p40"/>
          <p:cNvSpPr txBox="1">
            <a:spLocks noGrp="1"/>
          </p:cNvSpPr>
          <p:nvPr>
            <p:ph type="body" idx="2"/>
          </p:nvPr>
        </p:nvSpPr>
        <p:spPr>
          <a:xfrm>
            <a:off x="785992" y="749940"/>
            <a:ext cx="6614054" cy="3496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US" sz="1400" dirty="0"/>
              <a:t>De </a:t>
            </a:r>
            <a:r>
              <a:rPr lang="en-US" sz="1400" dirty="0" err="1"/>
              <a:t>groepen</a:t>
            </a:r>
            <a:r>
              <a:rPr lang="en-US" sz="1400" dirty="0"/>
              <a:t> </a:t>
            </a:r>
            <a:r>
              <a:rPr lang="en-US" sz="1400" dirty="0" err="1"/>
              <a:t>gaan</a:t>
            </a:r>
            <a:r>
              <a:rPr lang="en-US" sz="1400" dirty="0"/>
              <a:t> </a:t>
            </a:r>
            <a:r>
              <a:rPr lang="en-US" sz="1400" dirty="0" err="1"/>
              <a:t>naar</a:t>
            </a:r>
            <a:r>
              <a:rPr lang="en-US" sz="1400" dirty="0"/>
              <a:t> de demo google analytics account </a:t>
            </a:r>
            <a:r>
              <a:rPr lang="en-US" sz="1400" dirty="0" err="1"/>
              <a:t>en</a:t>
            </a:r>
            <a:r>
              <a:rPr lang="en-US" sz="1400" dirty="0"/>
              <a:t> </a:t>
            </a:r>
            <a:r>
              <a:rPr lang="en-US" sz="1400" dirty="0" err="1"/>
              <a:t>kiezen</a:t>
            </a:r>
            <a:r>
              <a:rPr lang="en-US" sz="1400" dirty="0"/>
              <a:t> de Google Analytics 4 </a:t>
            </a:r>
            <a:r>
              <a:rPr lang="en-US" sz="1400" dirty="0" err="1"/>
              <a:t>eigenschap</a:t>
            </a:r>
            <a:r>
              <a:rPr lang="en-US" sz="1400" dirty="0"/>
              <a:t>: </a:t>
            </a:r>
            <a:r>
              <a:rPr lang="en-US" sz="1400" b="1" dirty="0">
                <a:solidFill>
                  <a:srgbClr val="D12477"/>
                </a:solidFill>
              </a:rPr>
              <a:t>Google Merchandise Store. </a:t>
            </a:r>
            <a:endParaRPr sz="1400"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en-US" sz="1400" b="1" dirty="0" err="1">
                <a:solidFill>
                  <a:srgbClr val="D12477"/>
                </a:solidFill>
              </a:rPr>
              <a:t>Beantwoord</a:t>
            </a:r>
            <a:r>
              <a:rPr lang="en-US" sz="1400" b="1" dirty="0">
                <a:solidFill>
                  <a:srgbClr val="D12477"/>
                </a:solidFill>
              </a:rPr>
              <a:t> de </a:t>
            </a:r>
            <a:r>
              <a:rPr lang="en-US" sz="1400" b="1" dirty="0" err="1">
                <a:solidFill>
                  <a:srgbClr val="D12477"/>
                </a:solidFill>
              </a:rPr>
              <a:t>volgende</a:t>
            </a:r>
            <a:r>
              <a:rPr lang="en-US" sz="1400" b="1" dirty="0">
                <a:solidFill>
                  <a:srgbClr val="D12477"/>
                </a:solidFill>
              </a:rPr>
              <a:t> </a:t>
            </a:r>
            <a:r>
              <a:rPr lang="en-US" sz="1400" b="1" dirty="0" err="1">
                <a:solidFill>
                  <a:srgbClr val="D12477"/>
                </a:solidFill>
              </a:rPr>
              <a:t>vragen</a:t>
            </a:r>
            <a:r>
              <a:rPr lang="en-US" sz="1400" b="1" dirty="0">
                <a:solidFill>
                  <a:srgbClr val="D12477"/>
                </a:solidFill>
              </a:rPr>
              <a:t> met </a:t>
            </a:r>
            <a:r>
              <a:rPr lang="en-US" sz="1400" b="1" dirty="0" err="1">
                <a:solidFill>
                  <a:srgbClr val="D12477"/>
                </a:solidFill>
              </a:rPr>
              <a:t>behulp</a:t>
            </a:r>
            <a:r>
              <a:rPr lang="en-US" sz="1400" b="1" dirty="0">
                <a:solidFill>
                  <a:srgbClr val="D12477"/>
                </a:solidFill>
              </a:rPr>
              <a:t> van de </a:t>
            </a:r>
            <a:r>
              <a:rPr lang="en-US" sz="1400" b="1" dirty="0" err="1">
                <a:solidFill>
                  <a:srgbClr val="D12477"/>
                </a:solidFill>
              </a:rPr>
              <a:t>gegevens</a:t>
            </a:r>
            <a:r>
              <a:rPr lang="en-US" sz="1400" b="1" dirty="0">
                <a:solidFill>
                  <a:srgbClr val="D12477"/>
                </a:solidFill>
              </a:rPr>
              <a:t> van het platform:</a:t>
            </a:r>
            <a:endParaRPr sz="1400" b="1" dirty="0">
              <a:solidFill>
                <a:srgbClr val="D12477"/>
              </a:solidFill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 err="1"/>
              <a:t>Bestudeer</a:t>
            </a:r>
            <a:r>
              <a:rPr lang="en-US" sz="1200" dirty="0"/>
              <a:t> de </a:t>
            </a:r>
            <a:r>
              <a:rPr lang="en-US" sz="1200" dirty="0" err="1"/>
              <a:t>verschillende</a:t>
            </a:r>
            <a:r>
              <a:rPr lang="en-US" sz="1200" dirty="0"/>
              <a:t> </a:t>
            </a:r>
            <a:r>
              <a:rPr lang="en-US" sz="1200" dirty="0" err="1"/>
              <a:t>statistieken</a:t>
            </a:r>
            <a:r>
              <a:rPr lang="en-US" sz="1200" dirty="0"/>
              <a:t> </a:t>
            </a:r>
            <a:r>
              <a:rPr lang="en-US" sz="1200" dirty="0" err="1"/>
              <a:t>zoals</a:t>
            </a:r>
            <a:r>
              <a:rPr lang="en-US" sz="1200" dirty="0"/>
              <a:t> </a:t>
            </a:r>
            <a:r>
              <a:rPr lang="en-US" sz="1200" dirty="0" err="1"/>
              <a:t>pagina's</a:t>
            </a:r>
            <a:r>
              <a:rPr lang="en-US" sz="1200" dirty="0"/>
              <a:t> per </a:t>
            </a:r>
            <a:r>
              <a:rPr lang="en-US" sz="1200" dirty="0" err="1"/>
              <a:t>sessie</a:t>
            </a:r>
            <a:r>
              <a:rPr lang="en-US" sz="1200" dirty="0"/>
              <a:t>, </a:t>
            </a:r>
            <a:r>
              <a:rPr lang="en-US" sz="1200" dirty="0" err="1"/>
              <a:t>bouncepercentage</a:t>
            </a:r>
            <a:r>
              <a:rPr lang="en-US" sz="1200" dirty="0"/>
              <a:t>, </a:t>
            </a:r>
            <a:r>
              <a:rPr lang="en-US" sz="1200" dirty="0" err="1"/>
              <a:t>sessieduur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</a:t>
            </a:r>
            <a:r>
              <a:rPr lang="en-US" sz="1200" dirty="0" err="1"/>
              <a:t>uitstappercentage</a:t>
            </a:r>
            <a:r>
              <a:rPr lang="en-US" sz="1200" dirty="0"/>
              <a:t>.</a:t>
            </a:r>
            <a:endParaRPr sz="1200" dirty="0"/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 err="1"/>
              <a:t>Analyseer</a:t>
            </a:r>
            <a:r>
              <a:rPr lang="en-US" sz="1200" dirty="0"/>
              <a:t> de </a:t>
            </a:r>
            <a:r>
              <a:rPr lang="en-US" sz="1200" dirty="0" err="1"/>
              <a:t>gegevens</a:t>
            </a:r>
            <a:r>
              <a:rPr lang="en-US" sz="1200" dirty="0"/>
              <a:t> om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begrijpen</a:t>
            </a:r>
            <a:r>
              <a:rPr lang="en-US" sz="1200" dirty="0"/>
              <a:t> hoe </a:t>
            </a:r>
            <a:r>
              <a:rPr lang="en-US" sz="1200" dirty="0" err="1"/>
              <a:t>gebruikers</a:t>
            </a:r>
            <a:r>
              <a:rPr lang="en-US" sz="1200" dirty="0"/>
              <a:t> met de website </a:t>
            </a:r>
            <a:r>
              <a:rPr lang="en-US" sz="1200" dirty="0" err="1"/>
              <a:t>omgaan</a:t>
            </a:r>
            <a:r>
              <a:rPr lang="en-US" sz="1200" dirty="0"/>
              <a:t>, </a:t>
            </a:r>
            <a:r>
              <a:rPr lang="en-US" sz="1200" dirty="0" err="1"/>
              <a:t>zoals</a:t>
            </a:r>
            <a:r>
              <a:rPr lang="en-US" sz="1200" dirty="0"/>
              <a:t> </a:t>
            </a:r>
            <a:r>
              <a:rPr lang="en-US" sz="1200" dirty="0" err="1"/>
              <a:t>welke</a:t>
            </a:r>
            <a:r>
              <a:rPr lang="en-US" sz="1200" dirty="0"/>
              <a:t> </a:t>
            </a:r>
            <a:r>
              <a:rPr lang="en-US" sz="1200" dirty="0" err="1"/>
              <a:t>pagina's</a:t>
            </a:r>
            <a:r>
              <a:rPr lang="en-US" sz="1200" dirty="0"/>
              <a:t> het </a:t>
            </a:r>
            <a:r>
              <a:rPr lang="en-US" sz="1200" dirty="0" err="1"/>
              <a:t>populairst</a:t>
            </a:r>
            <a:r>
              <a:rPr lang="en-US" sz="1200" dirty="0"/>
              <a:t> </a:t>
            </a:r>
            <a:r>
              <a:rPr lang="en-US" sz="1200" dirty="0" err="1"/>
              <a:t>zijn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</a:t>
            </a:r>
            <a:r>
              <a:rPr lang="en-US" sz="1200" dirty="0" err="1"/>
              <a:t>waar</a:t>
            </a:r>
            <a:r>
              <a:rPr lang="en-US" sz="1200" dirty="0"/>
              <a:t> </a:t>
            </a:r>
            <a:r>
              <a:rPr lang="en-US" sz="1200" dirty="0" err="1"/>
              <a:t>gebruikers</a:t>
            </a:r>
            <a:r>
              <a:rPr lang="en-US" sz="1200" dirty="0"/>
              <a:t> de </a:t>
            </a:r>
            <a:r>
              <a:rPr lang="en-US" sz="1200" dirty="0" err="1"/>
              <a:t>neiging</a:t>
            </a:r>
            <a:r>
              <a:rPr lang="en-US" sz="1200" dirty="0"/>
              <a:t> </a:t>
            </a:r>
            <a:r>
              <a:rPr lang="en-US" sz="1200" dirty="0" err="1"/>
              <a:t>hebben</a:t>
            </a:r>
            <a:r>
              <a:rPr lang="en-US" sz="1200" dirty="0"/>
              <a:t> om </a:t>
            </a:r>
            <a:r>
              <a:rPr lang="en-US" sz="1200" dirty="0" err="1"/>
              <a:t>af</a:t>
            </a:r>
            <a:r>
              <a:rPr lang="en-US" sz="1200" dirty="0"/>
              <a:t>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haken</a:t>
            </a:r>
            <a:r>
              <a:rPr lang="en-US" sz="1200" dirty="0"/>
              <a:t>.</a:t>
            </a:r>
            <a:endParaRPr sz="1200" dirty="0"/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 err="1"/>
              <a:t>Gebruik</a:t>
            </a:r>
            <a:r>
              <a:rPr lang="en-US" sz="1200" dirty="0"/>
              <a:t> het rapport met het </a:t>
            </a:r>
            <a:r>
              <a:rPr lang="en-US" sz="1200" dirty="0" err="1"/>
              <a:t>navigatieoverzicht</a:t>
            </a:r>
            <a:r>
              <a:rPr lang="en-US" sz="1200" dirty="0"/>
              <a:t> om het </a:t>
            </a:r>
            <a:r>
              <a:rPr lang="en-US" sz="1200" dirty="0" err="1"/>
              <a:t>meest</a:t>
            </a:r>
            <a:r>
              <a:rPr lang="en-US" sz="1200" dirty="0"/>
              <a:t> </a:t>
            </a:r>
            <a:r>
              <a:rPr lang="en-US" sz="1200" dirty="0" err="1"/>
              <a:t>voorkomende</a:t>
            </a:r>
            <a:r>
              <a:rPr lang="en-US" sz="1200" dirty="0"/>
              <a:t> pad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identificeren</a:t>
            </a:r>
            <a:r>
              <a:rPr lang="en-US" sz="1200" dirty="0"/>
              <a:t> </a:t>
            </a:r>
            <a:r>
              <a:rPr lang="en-US" sz="1200" dirty="0" err="1"/>
              <a:t>dat</a:t>
            </a:r>
            <a:r>
              <a:rPr lang="en-US" sz="1200" dirty="0"/>
              <a:t> </a:t>
            </a:r>
            <a:r>
              <a:rPr lang="en-US" sz="1200" dirty="0" err="1"/>
              <a:t>gebruikers</a:t>
            </a:r>
            <a:r>
              <a:rPr lang="en-US" sz="1200" dirty="0"/>
              <a:t> door de website </a:t>
            </a:r>
            <a:r>
              <a:rPr lang="en-US" sz="1200" dirty="0" err="1"/>
              <a:t>nemen</a:t>
            </a:r>
            <a:r>
              <a:rPr lang="en-US" sz="1200" dirty="0"/>
              <a:t>.</a:t>
            </a:r>
            <a:endParaRPr sz="1200" dirty="0"/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 err="1"/>
              <a:t>Een</a:t>
            </a:r>
            <a:r>
              <a:rPr lang="en-US" sz="1200" dirty="0"/>
              <a:t> rapport </a:t>
            </a:r>
            <a:r>
              <a:rPr lang="en-US" sz="1200" dirty="0" err="1"/>
              <a:t>maken</a:t>
            </a:r>
            <a:r>
              <a:rPr lang="en-US" sz="1200" dirty="0"/>
              <a:t> met </a:t>
            </a:r>
            <a:r>
              <a:rPr lang="en-US" sz="1200" dirty="0" err="1"/>
              <a:t>een</a:t>
            </a:r>
            <a:r>
              <a:rPr lang="en-US" sz="1200" dirty="0"/>
              <a:t> </a:t>
            </a:r>
            <a:r>
              <a:rPr lang="en-US" sz="1200" dirty="0" err="1"/>
              <a:t>uitsplitsing</a:t>
            </a:r>
            <a:r>
              <a:rPr lang="en-US" sz="1200" dirty="0"/>
              <a:t> van de </a:t>
            </a:r>
            <a:r>
              <a:rPr lang="en-US" sz="1200" dirty="0" err="1"/>
              <a:t>metriek</a:t>
            </a:r>
            <a:r>
              <a:rPr lang="en-US" sz="1200" dirty="0"/>
              <a:t> van het </a:t>
            </a:r>
            <a:r>
              <a:rPr lang="en-US" sz="1200" dirty="0" err="1"/>
              <a:t>gebruikersgedrag</a:t>
            </a:r>
            <a:r>
              <a:rPr lang="en-US" sz="1200" dirty="0"/>
              <a:t> </a:t>
            </a:r>
            <a:r>
              <a:rPr lang="en-US" sz="1200" dirty="0" err="1"/>
              <a:t>voor</a:t>
            </a:r>
            <a:r>
              <a:rPr lang="en-US" sz="1200" dirty="0"/>
              <a:t> </a:t>
            </a:r>
            <a:r>
              <a:rPr lang="en-US" sz="1200" dirty="0" err="1"/>
              <a:t>verschillende</a:t>
            </a:r>
            <a:r>
              <a:rPr lang="en-US" sz="1200" dirty="0"/>
              <a:t> </a:t>
            </a:r>
            <a:r>
              <a:rPr lang="en-US" sz="1200" dirty="0" err="1"/>
              <a:t>secties</a:t>
            </a:r>
            <a:r>
              <a:rPr lang="en-US" sz="1200" dirty="0"/>
              <a:t> van de website (</a:t>
            </a:r>
            <a:r>
              <a:rPr lang="en-US" sz="1200" dirty="0" err="1"/>
              <a:t>bijv</a:t>
            </a:r>
            <a:r>
              <a:rPr lang="en-US" sz="1200" dirty="0"/>
              <a:t>. blog, </a:t>
            </a:r>
            <a:r>
              <a:rPr lang="en-US" sz="1200" dirty="0" err="1"/>
              <a:t>productpagina's</a:t>
            </a:r>
            <a:r>
              <a:rPr lang="en-US" sz="1200" dirty="0"/>
              <a:t>, </a:t>
            </a:r>
            <a:r>
              <a:rPr lang="en-US" sz="1200" dirty="0" err="1"/>
              <a:t>afrekenproces</a:t>
            </a:r>
            <a:r>
              <a:rPr lang="en-US" sz="1200" dirty="0"/>
              <a:t>)</a:t>
            </a:r>
            <a:endParaRPr sz="1200" dirty="0"/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/>
              <a:t>Doe op basis van de </a:t>
            </a:r>
            <a:r>
              <a:rPr lang="en-US" sz="1200" dirty="0" err="1"/>
              <a:t>gegevens</a:t>
            </a:r>
            <a:r>
              <a:rPr lang="en-US" sz="1200" dirty="0"/>
              <a:t> </a:t>
            </a:r>
            <a:r>
              <a:rPr lang="en-US" sz="1200" dirty="0" err="1"/>
              <a:t>uit</a:t>
            </a:r>
            <a:r>
              <a:rPr lang="en-US" sz="1200" dirty="0"/>
              <a:t> je rapport </a:t>
            </a:r>
            <a:r>
              <a:rPr lang="en-US" sz="1200" dirty="0" err="1"/>
              <a:t>aanbevelingen</a:t>
            </a:r>
            <a:r>
              <a:rPr lang="en-US" sz="1200" dirty="0"/>
              <a:t> om de </a:t>
            </a:r>
            <a:r>
              <a:rPr lang="en-US" sz="1200" dirty="0" err="1"/>
              <a:t>gebruikersbetrokkenheid</a:t>
            </a:r>
            <a:r>
              <a:rPr lang="en-US" sz="1200" dirty="0"/>
              <a:t>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verbeteren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</a:t>
            </a:r>
            <a:r>
              <a:rPr lang="en-US" sz="1200" dirty="0" err="1"/>
              <a:t>bouncepercentages</a:t>
            </a:r>
            <a:r>
              <a:rPr lang="en-US" sz="1200" dirty="0"/>
              <a:t>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verlagen</a:t>
            </a:r>
            <a:r>
              <a:rPr lang="en-US" sz="1200" dirty="0"/>
              <a:t> door de </a:t>
            </a:r>
            <a:r>
              <a:rPr lang="en-US" sz="1200" dirty="0" err="1"/>
              <a:t>populairste</a:t>
            </a:r>
            <a:r>
              <a:rPr lang="en-US" sz="1200" dirty="0"/>
              <a:t> </a:t>
            </a:r>
            <a:r>
              <a:rPr lang="en-US" sz="1200" dirty="0" err="1"/>
              <a:t>pagina's</a:t>
            </a:r>
            <a:r>
              <a:rPr lang="en-US" sz="1200" dirty="0"/>
              <a:t>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optimaliseren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</a:t>
            </a:r>
            <a:r>
              <a:rPr lang="en-US" sz="1200" dirty="0" err="1"/>
              <a:t>problemen</a:t>
            </a:r>
            <a:r>
              <a:rPr lang="en-US" sz="1200" dirty="0"/>
              <a:t> </a:t>
            </a:r>
            <a:r>
              <a:rPr lang="en-US" sz="1200" dirty="0" err="1"/>
              <a:t>aan</a:t>
            </a:r>
            <a:r>
              <a:rPr lang="en-US" sz="1200" dirty="0"/>
              <a:t>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pakken</a:t>
            </a:r>
            <a:r>
              <a:rPr lang="en-US" sz="1200" dirty="0"/>
              <a:t> die </a:t>
            </a:r>
            <a:r>
              <a:rPr lang="en-US" sz="1200" dirty="0" err="1"/>
              <a:t>ervoor</a:t>
            </a:r>
            <a:r>
              <a:rPr lang="en-US" sz="1200" dirty="0"/>
              <a:t> </a:t>
            </a:r>
            <a:r>
              <a:rPr lang="en-US" sz="1200" dirty="0" err="1"/>
              <a:t>zorgen</a:t>
            </a:r>
            <a:r>
              <a:rPr lang="en-US" sz="1200" dirty="0"/>
              <a:t> </a:t>
            </a:r>
            <a:r>
              <a:rPr lang="en-US" sz="1200" dirty="0" err="1"/>
              <a:t>dat</a:t>
            </a:r>
            <a:r>
              <a:rPr lang="en-US" sz="1200" dirty="0"/>
              <a:t> </a:t>
            </a:r>
            <a:r>
              <a:rPr lang="en-US" sz="1200" dirty="0" err="1"/>
              <a:t>gebruikers</a:t>
            </a:r>
            <a:r>
              <a:rPr lang="en-US" sz="1200" dirty="0"/>
              <a:t> </a:t>
            </a:r>
            <a:r>
              <a:rPr lang="en-US" sz="1200" dirty="0" err="1"/>
              <a:t>afhaken</a:t>
            </a:r>
            <a:r>
              <a:rPr lang="en-US" sz="1200" dirty="0"/>
              <a:t>.</a:t>
            </a:r>
            <a:endParaRPr sz="12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41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Onderwerp 1 </a:t>
            </a:r>
            <a:endParaRPr sz="60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5" name="Google Shape;485;p41"/>
          <p:cNvSpPr txBox="1"/>
          <p:nvPr/>
        </p:nvSpPr>
        <p:spPr>
          <a:xfrm>
            <a:off x="675150" y="1752312"/>
            <a:ext cx="7793700" cy="751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Conversie evalueren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4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1" name="Google Shape;491;p42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42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en-US" sz="3200"/>
              <a:t>Conversie evalueren</a:t>
            </a:r>
            <a:endParaRPr/>
          </a:p>
        </p:txBody>
      </p:sp>
      <p:sp>
        <p:nvSpPr>
          <p:cNvPr id="493" name="Google Shape;493;p42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2247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en-US" sz="2000"/>
              <a:t>Conversies en doelen</a:t>
            </a:r>
            <a:endParaRPr/>
          </a:p>
          <a:p>
            <a:pPr marL="342900" lvl="0" indent="-342900" algn="l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en-US" sz="2000"/>
              <a:t>Waarde van een conversie</a:t>
            </a:r>
            <a:endParaRPr/>
          </a:p>
          <a:p>
            <a:pPr marL="342900" lvl="0" indent="-342900" algn="l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en-US" sz="2000"/>
              <a:t>Omrekeningskoers</a:t>
            </a:r>
            <a:endParaRPr/>
          </a:p>
          <a:p>
            <a:pPr marL="342900" lvl="0" indent="-342900" algn="l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en-US" sz="2000"/>
              <a:t>Opzeggingspercentage</a:t>
            </a:r>
            <a:endParaRPr sz="20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p43"/>
          <p:cNvSpPr txBox="1"/>
          <p:nvPr/>
        </p:nvSpPr>
        <p:spPr>
          <a:xfrm>
            <a:off x="478339" y="232968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Conversie evalueren</a:t>
            </a:r>
            <a:endParaRPr/>
          </a:p>
        </p:txBody>
      </p:sp>
      <p:sp>
        <p:nvSpPr>
          <p:cNvPr id="499" name="Google Shape;499;p43"/>
          <p:cNvSpPr txBox="1"/>
          <p:nvPr/>
        </p:nvSpPr>
        <p:spPr>
          <a:xfrm>
            <a:off x="472341" y="1040505"/>
            <a:ext cx="8333429" cy="5654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rgbClr val="D12477"/>
              </a:buClr>
              <a:buSzPts val="1800"/>
              <a:buFont typeface="Arial"/>
              <a:buChar char="●"/>
            </a:pPr>
            <a:r>
              <a:rPr lang="en-US" sz="18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Micro- en macrogesprekken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0" name="Google Shape;500;p43"/>
          <p:cNvSpPr/>
          <p:nvPr/>
        </p:nvSpPr>
        <p:spPr>
          <a:xfrm>
            <a:off x="1401534" y="2911602"/>
            <a:ext cx="1274064" cy="481584"/>
          </a:xfrm>
          <a:prstGeom prst="rect">
            <a:avLst/>
          </a:prstGeom>
          <a:solidFill>
            <a:srgbClr val="D12477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Microgesprek</a:t>
            </a:r>
            <a:endParaRPr sz="11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1" name="Google Shape;501;p43"/>
          <p:cNvSpPr/>
          <p:nvPr/>
        </p:nvSpPr>
        <p:spPr>
          <a:xfrm>
            <a:off x="2675598" y="2911602"/>
            <a:ext cx="1274064" cy="481584"/>
          </a:xfrm>
          <a:prstGeom prst="rect">
            <a:avLst/>
          </a:prstGeom>
          <a:solidFill>
            <a:srgbClr val="D12477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Microgesprek</a:t>
            </a:r>
            <a:endParaRPr sz="11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p43"/>
          <p:cNvSpPr/>
          <p:nvPr/>
        </p:nvSpPr>
        <p:spPr>
          <a:xfrm>
            <a:off x="3949662" y="2911602"/>
            <a:ext cx="1274064" cy="481584"/>
          </a:xfrm>
          <a:prstGeom prst="rect">
            <a:avLst/>
          </a:prstGeom>
          <a:solidFill>
            <a:srgbClr val="D12477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Microgesprek</a:t>
            </a:r>
            <a:endParaRPr sz="11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3" name="Google Shape;503;p43"/>
          <p:cNvSpPr/>
          <p:nvPr/>
        </p:nvSpPr>
        <p:spPr>
          <a:xfrm>
            <a:off x="5223726" y="2911602"/>
            <a:ext cx="1274064" cy="481584"/>
          </a:xfrm>
          <a:prstGeom prst="rect">
            <a:avLst/>
          </a:prstGeom>
          <a:solidFill>
            <a:srgbClr val="D12477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Microgesprek</a:t>
            </a:r>
            <a:endParaRPr sz="11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4" name="Google Shape;504;p43"/>
          <p:cNvSpPr/>
          <p:nvPr/>
        </p:nvSpPr>
        <p:spPr>
          <a:xfrm>
            <a:off x="6497790" y="2911602"/>
            <a:ext cx="1274064" cy="481584"/>
          </a:xfrm>
          <a:prstGeom prst="rect">
            <a:avLst/>
          </a:prstGeom>
          <a:solidFill>
            <a:srgbClr val="D12477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Microgesprek</a:t>
            </a:r>
            <a:endParaRPr sz="11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43"/>
          <p:cNvSpPr txBox="1"/>
          <p:nvPr/>
        </p:nvSpPr>
        <p:spPr>
          <a:xfrm>
            <a:off x="3328200" y="2171700"/>
            <a:ext cx="251698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Macro gesprek</a:t>
            </a:r>
            <a:endParaRPr sz="1800" b="1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6" name="Google Shape;506;p43"/>
          <p:cNvSpPr/>
          <p:nvPr/>
        </p:nvSpPr>
        <p:spPr>
          <a:xfrm rot="5400000">
            <a:off x="4466417" y="-462415"/>
            <a:ext cx="240554" cy="6370320"/>
          </a:xfrm>
          <a:prstGeom prst="leftBrace">
            <a:avLst>
              <a:gd name="adj1" fmla="val 119835"/>
              <a:gd name="adj2" fmla="val 50000"/>
            </a:avLst>
          </a:prstGeom>
          <a:noFill/>
          <a:ln w="38100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44"/>
          <p:cNvSpPr txBox="1"/>
          <p:nvPr/>
        </p:nvSpPr>
        <p:spPr>
          <a:xfrm>
            <a:off x="9476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Conversie evalueren</a:t>
            </a:r>
            <a:endParaRPr/>
          </a:p>
        </p:txBody>
      </p:sp>
      <p:pic>
        <p:nvPicPr>
          <p:cNvPr id="513" name="Google Shape;513;p44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14" name="Google Shape;514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5" name="Google Shape;515;p44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F60C41FB-0434-FFB6-C4D4-187CF9A196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712" y="328612"/>
            <a:ext cx="8410575" cy="448627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45"/>
          <p:cNvSpPr txBox="1"/>
          <p:nvPr/>
        </p:nvSpPr>
        <p:spPr>
          <a:xfrm>
            <a:off x="9476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Conversie evalueren</a:t>
            </a:r>
            <a:endParaRPr/>
          </a:p>
        </p:txBody>
      </p:sp>
      <p:pic>
        <p:nvPicPr>
          <p:cNvPr id="522" name="Google Shape;522;p4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23" name="Google Shape;523;p4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4" name="Google Shape;524;p45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7876F35C-A896-94F7-EE73-CF9D8A7107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3400" y="428625"/>
            <a:ext cx="8077200" cy="42862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p46"/>
          <p:cNvSpPr txBox="1"/>
          <p:nvPr/>
        </p:nvSpPr>
        <p:spPr>
          <a:xfrm>
            <a:off x="9476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Conversie evalueren</a:t>
            </a:r>
            <a:endParaRPr/>
          </a:p>
        </p:txBody>
      </p:sp>
      <p:pic>
        <p:nvPicPr>
          <p:cNvPr id="531" name="Google Shape;531;p46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" name="Google Shape;532;p4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33" name="Google Shape;533;p46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487DACE5-FDE2-807A-F55D-FC696E68FB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4812" y="400050"/>
            <a:ext cx="8334375" cy="43434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47"/>
          <p:cNvSpPr txBox="1"/>
          <p:nvPr/>
        </p:nvSpPr>
        <p:spPr>
          <a:xfrm>
            <a:off x="2652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Conversie evalueren</a:t>
            </a:r>
            <a:endParaRPr/>
          </a:p>
        </p:txBody>
      </p:sp>
      <p:pic>
        <p:nvPicPr>
          <p:cNvPr id="540" name="Google Shape;540;p47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41" name="Google Shape;541;p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42" name="Google Shape;542;p47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C981E910-F659-1B91-5F67-F2BD27F56C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967" y="426043"/>
            <a:ext cx="8430225" cy="4477693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48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8" name="Google Shape;548;p48"/>
          <p:cNvSpPr txBox="1"/>
          <p:nvPr/>
        </p:nvSpPr>
        <p:spPr>
          <a:xfrm>
            <a:off x="478339" y="1262789"/>
            <a:ext cx="7979861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Google Shape;549;p48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60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None/>
            </a:pPr>
            <a:r>
              <a:rPr lang="en-US" sz="2600"/>
              <a:t>Beoordelingsactiviteit</a:t>
            </a:r>
            <a:endParaRPr/>
          </a:p>
        </p:txBody>
      </p:sp>
      <p:sp>
        <p:nvSpPr>
          <p:cNvPr id="550" name="Google Shape;550;p48"/>
          <p:cNvSpPr txBox="1">
            <a:spLocks noGrp="1"/>
          </p:cNvSpPr>
          <p:nvPr>
            <p:ph type="body" idx="2"/>
          </p:nvPr>
        </p:nvSpPr>
        <p:spPr>
          <a:xfrm>
            <a:off x="840583" y="706096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US" sz="1400" dirty="0"/>
              <a:t>De </a:t>
            </a:r>
            <a:r>
              <a:rPr lang="en-US" sz="1400" dirty="0" err="1"/>
              <a:t>groepen</a:t>
            </a:r>
            <a:r>
              <a:rPr lang="en-US" sz="1400" dirty="0"/>
              <a:t> </a:t>
            </a:r>
            <a:r>
              <a:rPr lang="en-US" sz="1400" dirty="0" err="1"/>
              <a:t>gaan</a:t>
            </a:r>
            <a:r>
              <a:rPr lang="en-US" sz="1400" dirty="0"/>
              <a:t> </a:t>
            </a:r>
            <a:r>
              <a:rPr lang="en-US" sz="1400" dirty="0" err="1"/>
              <a:t>naar</a:t>
            </a:r>
            <a:r>
              <a:rPr lang="en-US" sz="1400" dirty="0"/>
              <a:t> de demo google analytics account </a:t>
            </a:r>
            <a:r>
              <a:rPr lang="en-US" sz="1400" dirty="0" err="1"/>
              <a:t>en</a:t>
            </a:r>
            <a:r>
              <a:rPr lang="en-US" sz="1400" dirty="0"/>
              <a:t> </a:t>
            </a:r>
            <a:r>
              <a:rPr lang="en-US" sz="1400" dirty="0" err="1"/>
              <a:t>kiezen</a:t>
            </a:r>
            <a:r>
              <a:rPr lang="en-US" sz="1400" dirty="0"/>
              <a:t> de Google Analytics 4 </a:t>
            </a:r>
            <a:r>
              <a:rPr lang="en-US" sz="1400" dirty="0" err="1"/>
              <a:t>eigenschap</a:t>
            </a:r>
            <a:r>
              <a:rPr lang="en-US" sz="1400" dirty="0"/>
              <a:t>: </a:t>
            </a:r>
            <a:r>
              <a:rPr lang="en-US" sz="1400" b="1" dirty="0">
                <a:solidFill>
                  <a:srgbClr val="D12477"/>
                </a:solidFill>
              </a:rPr>
              <a:t>Google Merchandise Store. </a:t>
            </a:r>
            <a:br>
              <a:rPr lang="en-US" sz="1400" dirty="0"/>
            </a:br>
            <a:br>
              <a:rPr lang="en-US" sz="1400" dirty="0"/>
            </a:br>
            <a:r>
              <a:rPr lang="en-US" sz="1400" b="1" dirty="0" err="1">
                <a:solidFill>
                  <a:srgbClr val="D12477"/>
                </a:solidFill>
              </a:rPr>
              <a:t>Beantwoord</a:t>
            </a:r>
            <a:r>
              <a:rPr lang="en-US" sz="1400" b="1" dirty="0">
                <a:solidFill>
                  <a:srgbClr val="D12477"/>
                </a:solidFill>
              </a:rPr>
              <a:t> de </a:t>
            </a:r>
            <a:r>
              <a:rPr lang="en-US" sz="1400" b="1" dirty="0" err="1">
                <a:solidFill>
                  <a:srgbClr val="D12477"/>
                </a:solidFill>
              </a:rPr>
              <a:t>volgende</a:t>
            </a:r>
            <a:r>
              <a:rPr lang="en-US" sz="1400" b="1" dirty="0">
                <a:solidFill>
                  <a:srgbClr val="D12477"/>
                </a:solidFill>
              </a:rPr>
              <a:t> </a:t>
            </a:r>
            <a:r>
              <a:rPr lang="en-US" sz="1400" b="1" dirty="0" err="1">
                <a:solidFill>
                  <a:srgbClr val="D12477"/>
                </a:solidFill>
              </a:rPr>
              <a:t>vragen</a:t>
            </a:r>
            <a:r>
              <a:rPr lang="en-US" sz="1400" b="1" dirty="0">
                <a:solidFill>
                  <a:srgbClr val="D12477"/>
                </a:solidFill>
              </a:rPr>
              <a:t> met </a:t>
            </a:r>
            <a:r>
              <a:rPr lang="en-US" sz="1400" b="1" dirty="0" err="1">
                <a:solidFill>
                  <a:srgbClr val="D12477"/>
                </a:solidFill>
              </a:rPr>
              <a:t>behulp</a:t>
            </a:r>
            <a:r>
              <a:rPr lang="en-US" sz="1400" b="1" dirty="0">
                <a:solidFill>
                  <a:srgbClr val="D12477"/>
                </a:solidFill>
              </a:rPr>
              <a:t> van de </a:t>
            </a:r>
            <a:r>
              <a:rPr lang="en-US" sz="1400" b="1" dirty="0" err="1">
                <a:solidFill>
                  <a:srgbClr val="D12477"/>
                </a:solidFill>
              </a:rPr>
              <a:t>gegevens</a:t>
            </a:r>
            <a:r>
              <a:rPr lang="en-US" sz="1400" b="1" dirty="0">
                <a:solidFill>
                  <a:srgbClr val="D12477"/>
                </a:solidFill>
              </a:rPr>
              <a:t> van het platform:</a:t>
            </a:r>
            <a:endParaRPr sz="1400" b="1" dirty="0">
              <a:solidFill>
                <a:srgbClr val="D12477"/>
              </a:solidFill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560"/>
              <a:buFont typeface="Calibri"/>
              <a:buAutoNum type="alphaLcParenR"/>
            </a:pPr>
            <a:r>
              <a:rPr lang="en-US" sz="1200" dirty="0" err="1"/>
              <a:t>Identificeer</a:t>
            </a:r>
            <a:r>
              <a:rPr lang="en-US" sz="1200" dirty="0"/>
              <a:t> de </a:t>
            </a:r>
            <a:r>
              <a:rPr lang="en-US" sz="1200" dirty="0" err="1"/>
              <a:t>doelen</a:t>
            </a:r>
            <a:r>
              <a:rPr lang="en-US" sz="1200" dirty="0"/>
              <a:t> die je </a:t>
            </a:r>
            <a:r>
              <a:rPr lang="en-US" sz="1200" dirty="0" err="1"/>
              <a:t>hebt</a:t>
            </a:r>
            <a:r>
              <a:rPr lang="en-US" sz="1200" dirty="0"/>
              <a:t> </a:t>
            </a:r>
            <a:r>
              <a:rPr lang="en-US" sz="1200" dirty="0" err="1"/>
              <a:t>ingesteld</a:t>
            </a:r>
            <a:r>
              <a:rPr lang="en-US" sz="1200" dirty="0"/>
              <a:t> </a:t>
            </a:r>
            <a:r>
              <a:rPr lang="en-US" sz="1200" dirty="0" err="1"/>
              <a:t>voor</a:t>
            </a:r>
            <a:r>
              <a:rPr lang="en-US" sz="1200" dirty="0"/>
              <a:t> de website, </a:t>
            </a:r>
            <a:r>
              <a:rPr lang="en-US" sz="1200" dirty="0" err="1"/>
              <a:t>zoals</a:t>
            </a:r>
            <a:r>
              <a:rPr lang="en-US" sz="1200" dirty="0"/>
              <a:t> </a:t>
            </a:r>
            <a:r>
              <a:rPr lang="en-US" sz="1200" dirty="0" err="1"/>
              <a:t>formulierinzendingen</a:t>
            </a:r>
            <a:r>
              <a:rPr lang="en-US" sz="1200" dirty="0"/>
              <a:t>, </a:t>
            </a:r>
            <a:r>
              <a:rPr lang="en-US" sz="1200" dirty="0" err="1"/>
              <a:t>productaankopen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</a:t>
            </a:r>
            <a:r>
              <a:rPr lang="en-US" sz="1200" dirty="0" err="1"/>
              <a:t>accountcreaties</a:t>
            </a:r>
            <a:r>
              <a:rPr lang="en-US" sz="1200" dirty="0"/>
              <a:t>.</a:t>
            </a:r>
            <a:endParaRPr sz="1400" dirty="0"/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560"/>
              <a:buFont typeface="Calibri"/>
              <a:buAutoNum type="alphaLcParenR"/>
            </a:pPr>
            <a:r>
              <a:rPr lang="en-US" sz="1200" dirty="0" err="1"/>
              <a:t>Analyseer</a:t>
            </a:r>
            <a:r>
              <a:rPr lang="en-US" sz="1200" dirty="0"/>
              <a:t> de </a:t>
            </a:r>
            <a:r>
              <a:rPr lang="en-US" sz="1200" dirty="0" err="1"/>
              <a:t>gegevens</a:t>
            </a:r>
            <a:r>
              <a:rPr lang="en-US" sz="1200" dirty="0"/>
              <a:t> om </a:t>
            </a:r>
            <a:r>
              <a:rPr lang="en-US" sz="1200" dirty="0" err="1"/>
              <a:t>inzicht</a:t>
            </a:r>
            <a:r>
              <a:rPr lang="en-US" sz="1200" dirty="0"/>
              <a:t>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krijgen</a:t>
            </a:r>
            <a:r>
              <a:rPr lang="en-US" sz="1200" dirty="0"/>
              <a:t> in het </a:t>
            </a:r>
            <a:r>
              <a:rPr lang="en-US" sz="1200" dirty="0" err="1"/>
              <a:t>conversiepercentage</a:t>
            </a:r>
            <a:r>
              <a:rPr lang="en-US" sz="1200" dirty="0"/>
              <a:t> </a:t>
            </a:r>
            <a:r>
              <a:rPr lang="en-US" sz="1200" dirty="0" err="1"/>
              <a:t>voor</a:t>
            </a:r>
            <a:r>
              <a:rPr lang="en-US" sz="1200" dirty="0"/>
              <a:t> elk </a:t>
            </a:r>
            <a:r>
              <a:rPr lang="en-US" sz="1200" dirty="0" err="1"/>
              <a:t>doel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</a:t>
            </a:r>
            <a:r>
              <a:rPr lang="en-US" sz="1200" dirty="0" err="1"/>
              <a:t>identificeer</a:t>
            </a:r>
            <a:r>
              <a:rPr lang="en-US" sz="1200" dirty="0"/>
              <a:t> </a:t>
            </a:r>
            <a:r>
              <a:rPr lang="en-US" sz="1200" dirty="0" err="1"/>
              <a:t>mogelijke</a:t>
            </a:r>
            <a:r>
              <a:rPr lang="en-US" sz="1200" dirty="0"/>
              <a:t> </a:t>
            </a:r>
            <a:r>
              <a:rPr lang="en-US" sz="1200" dirty="0" err="1"/>
              <a:t>knelpunten</a:t>
            </a:r>
            <a:r>
              <a:rPr lang="en-US" sz="1200" dirty="0"/>
              <a:t> in het </a:t>
            </a:r>
            <a:r>
              <a:rPr lang="en-US" sz="1200" dirty="0" err="1"/>
              <a:t>conversieproces</a:t>
            </a:r>
            <a:r>
              <a:rPr lang="en-US" sz="1200" dirty="0"/>
              <a:t>.</a:t>
            </a:r>
            <a:endParaRPr sz="1400" dirty="0"/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560"/>
              <a:buFont typeface="Calibri"/>
              <a:buAutoNum type="alphaLcParenR"/>
            </a:pPr>
            <a:r>
              <a:rPr lang="en-US" sz="1200" dirty="0" err="1"/>
              <a:t>Gebruik</a:t>
            </a:r>
            <a:r>
              <a:rPr lang="en-US" sz="1200" dirty="0"/>
              <a:t> het </a:t>
            </a:r>
            <a:r>
              <a:rPr lang="en-US" sz="1200" dirty="0" err="1"/>
              <a:t>trechtervisualisatierapport</a:t>
            </a:r>
            <a:r>
              <a:rPr lang="en-US" sz="1200" dirty="0"/>
              <a:t> om vast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stellen</a:t>
            </a:r>
            <a:r>
              <a:rPr lang="en-US" sz="1200" dirty="0"/>
              <a:t> </a:t>
            </a:r>
            <a:r>
              <a:rPr lang="en-US" sz="1200" dirty="0" err="1"/>
              <a:t>waar</a:t>
            </a:r>
            <a:r>
              <a:rPr lang="en-US" sz="1200" dirty="0"/>
              <a:t> </a:t>
            </a:r>
            <a:r>
              <a:rPr lang="en-US" sz="1200" dirty="0" err="1"/>
              <a:t>gebruikers</a:t>
            </a:r>
            <a:r>
              <a:rPr lang="en-US" sz="1200" dirty="0"/>
              <a:t> </a:t>
            </a:r>
            <a:r>
              <a:rPr lang="en-US" sz="1200" dirty="0" err="1"/>
              <a:t>afhaken</a:t>
            </a:r>
            <a:r>
              <a:rPr lang="en-US" sz="1200" dirty="0"/>
              <a:t> in het </a:t>
            </a:r>
            <a:r>
              <a:rPr lang="en-US" sz="1200" dirty="0" err="1"/>
              <a:t>conversieproces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begrijpen</a:t>
            </a:r>
            <a:r>
              <a:rPr lang="en-US" sz="1200" dirty="0"/>
              <a:t> </a:t>
            </a:r>
            <a:r>
              <a:rPr lang="en-US" sz="1200" dirty="0" err="1"/>
              <a:t>welke</a:t>
            </a:r>
            <a:r>
              <a:rPr lang="en-US" sz="1200" dirty="0"/>
              <a:t> </a:t>
            </a:r>
            <a:r>
              <a:rPr lang="en-US" sz="1200" dirty="0" err="1"/>
              <a:t>stappen</a:t>
            </a:r>
            <a:r>
              <a:rPr lang="en-US" sz="1200" dirty="0"/>
              <a:t> van het </a:t>
            </a:r>
            <a:r>
              <a:rPr lang="en-US" sz="1200" dirty="0" err="1"/>
              <a:t>proces</a:t>
            </a:r>
            <a:r>
              <a:rPr lang="en-US" sz="1200" dirty="0"/>
              <a:t> de </a:t>
            </a:r>
            <a:r>
              <a:rPr lang="en-US" sz="1200" dirty="0" err="1"/>
              <a:t>meeste</a:t>
            </a:r>
            <a:r>
              <a:rPr lang="en-US" sz="1200" dirty="0"/>
              <a:t> </a:t>
            </a:r>
            <a:r>
              <a:rPr lang="en-US" sz="1200" dirty="0" err="1"/>
              <a:t>wrijving</a:t>
            </a:r>
            <a:r>
              <a:rPr lang="en-US" sz="1200" dirty="0"/>
              <a:t> </a:t>
            </a:r>
            <a:r>
              <a:rPr lang="en-US" sz="1200" dirty="0" err="1"/>
              <a:t>veroorzaken</a:t>
            </a:r>
            <a:r>
              <a:rPr lang="en-US" sz="1200" dirty="0"/>
              <a:t>.</a:t>
            </a:r>
            <a:endParaRPr sz="1400" dirty="0"/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560"/>
              <a:buFont typeface="Calibri"/>
              <a:buAutoNum type="alphaLcParenR"/>
            </a:pPr>
            <a:r>
              <a:rPr lang="en-US" sz="1200" dirty="0" err="1"/>
              <a:t>Een</a:t>
            </a:r>
            <a:r>
              <a:rPr lang="en-US" sz="1200" dirty="0"/>
              <a:t> rapport </a:t>
            </a:r>
            <a:r>
              <a:rPr lang="en-US" sz="1200" dirty="0" err="1"/>
              <a:t>maken</a:t>
            </a:r>
            <a:r>
              <a:rPr lang="en-US" sz="1200" dirty="0"/>
              <a:t> met </a:t>
            </a:r>
            <a:r>
              <a:rPr lang="en-US" sz="1200" dirty="0" err="1"/>
              <a:t>een</a:t>
            </a:r>
            <a:r>
              <a:rPr lang="en-US" sz="1200" dirty="0"/>
              <a:t> </a:t>
            </a:r>
            <a:r>
              <a:rPr lang="en-US" sz="1200" dirty="0" err="1"/>
              <a:t>uitsplitsing</a:t>
            </a:r>
            <a:r>
              <a:rPr lang="en-US" sz="1200" dirty="0"/>
              <a:t> van het </a:t>
            </a:r>
            <a:r>
              <a:rPr lang="en-US" sz="1200" dirty="0" err="1"/>
              <a:t>conversiepercentage</a:t>
            </a:r>
            <a:r>
              <a:rPr lang="en-US" sz="1200" dirty="0"/>
              <a:t> </a:t>
            </a:r>
            <a:r>
              <a:rPr lang="en-US" sz="1200" dirty="0" err="1"/>
              <a:t>voor</a:t>
            </a:r>
            <a:r>
              <a:rPr lang="en-US" sz="1200" dirty="0"/>
              <a:t> </a:t>
            </a:r>
            <a:r>
              <a:rPr lang="en-US" sz="1200" dirty="0" err="1"/>
              <a:t>verschillende</a:t>
            </a:r>
            <a:r>
              <a:rPr lang="en-US" sz="1200" dirty="0"/>
              <a:t> </a:t>
            </a:r>
            <a:r>
              <a:rPr lang="en-US" sz="1200" dirty="0" err="1"/>
              <a:t>secties</a:t>
            </a:r>
            <a:r>
              <a:rPr lang="en-US" sz="1200" dirty="0"/>
              <a:t> van je website (</a:t>
            </a:r>
            <a:r>
              <a:rPr lang="en-US" sz="1200" dirty="0" err="1"/>
              <a:t>bijv</a:t>
            </a:r>
            <a:r>
              <a:rPr lang="en-US" sz="1200" dirty="0"/>
              <a:t>. </a:t>
            </a:r>
            <a:r>
              <a:rPr lang="en-US" sz="1200" dirty="0" err="1"/>
              <a:t>productpagina's</a:t>
            </a:r>
            <a:r>
              <a:rPr lang="en-US" sz="1200" dirty="0"/>
              <a:t>, </a:t>
            </a:r>
            <a:r>
              <a:rPr lang="en-US" sz="1200" dirty="0" err="1"/>
              <a:t>afrekenproces</a:t>
            </a:r>
            <a:r>
              <a:rPr lang="en-US" sz="1200" dirty="0"/>
              <a:t>, </a:t>
            </a:r>
            <a:r>
              <a:rPr lang="en-US" sz="1200" dirty="0" err="1"/>
              <a:t>bedankpagina</a:t>
            </a:r>
            <a:r>
              <a:rPr lang="en-US" sz="1200" dirty="0"/>
              <a:t>)</a:t>
            </a:r>
            <a:endParaRPr sz="1400" dirty="0"/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560"/>
              <a:buFont typeface="Calibri"/>
              <a:buAutoNum type="alphaLcParenR"/>
            </a:pPr>
            <a:r>
              <a:rPr lang="en-US" sz="1200" dirty="0"/>
              <a:t>Doe op basis van de </a:t>
            </a:r>
            <a:r>
              <a:rPr lang="en-US" sz="1200" dirty="0" err="1"/>
              <a:t>gegevens</a:t>
            </a:r>
            <a:r>
              <a:rPr lang="en-US" sz="1200" dirty="0"/>
              <a:t> </a:t>
            </a:r>
            <a:r>
              <a:rPr lang="en-US" sz="1200" dirty="0" err="1"/>
              <a:t>uit</a:t>
            </a:r>
            <a:r>
              <a:rPr lang="en-US" sz="1200" dirty="0"/>
              <a:t> je rapport </a:t>
            </a:r>
            <a:r>
              <a:rPr lang="en-US" sz="1200" dirty="0" err="1"/>
              <a:t>aanbevelingen</a:t>
            </a:r>
            <a:r>
              <a:rPr lang="en-US" sz="1200" dirty="0"/>
              <a:t> om het </a:t>
            </a:r>
            <a:r>
              <a:rPr lang="en-US" sz="1200" dirty="0" err="1"/>
              <a:t>conversiepercentage</a:t>
            </a:r>
            <a:r>
              <a:rPr lang="en-US" sz="1200" dirty="0"/>
              <a:t>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verbeteren</a:t>
            </a:r>
            <a:r>
              <a:rPr lang="en-US" sz="1200" dirty="0"/>
              <a:t> door de </a:t>
            </a:r>
            <a:r>
              <a:rPr lang="en-US" sz="1200" dirty="0" err="1"/>
              <a:t>problemen</a:t>
            </a:r>
            <a:r>
              <a:rPr lang="en-US" sz="1200" dirty="0"/>
              <a:t> </a:t>
            </a:r>
            <a:r>
              <a:rPr lang="en-US" sz="1200" dirty="0" err="1"/>
              <a:t>aan</a:t>
            </a:r>
            <a:r>
              <a:rPr lang="en-US" sz="1200" dirty="0"/>
              <a:t>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pakken</a:t>
            </a:r>
            <a:r>
              <a:rPr lang="en-US" sz="1200" dirty="0"/>
              <a:t> die </a:t>
            </a:r>
            <a:r>
              <a:rPr lang="en-US" sz="1200" dirty="0" err="1"/>
              <a:t>ervoor</a:t>
            </a:r>
            <a:r>
              <a:rPr lang="en-US" sz="1200" dirty="0"/>
              <a:t> </a:t>
            </a:r>
            <a:r>
              <a:rPr lang="en-US" sz="1200" dirty="0" err="1"/>
              <a:t>zorgen</a:t>
            </a:r>
            <a:r>
              <a:rPr lang="en-US" sz="1200" dirty="0"/>
              <a:t> </a:t>
            </a:r>
            <a:r>
              <a:rPr lang="en-US" sz="1200" dirty="0" err="1"/>
              <a:t>dat</a:t>
            </a:r>
            <a:r>
              <a:rPr lang="en-US" sz="1200" dirty="0"/>
              <a:t> </a:t>
            </a:r>
            <a:r>
              <a:rPr lang="en-US" sz="1200" dirty="0" err="1"/>
              <a:t>gebruikers</a:t>
            </a:r>
            <a:r>
              <a:rPr lang="en-US" sz="1200" dirty="0"/>
              <a:t> </a:t>
            </a:r>
            <a:r>
              <a:rPr lang="en-US" sz="1200" dirty="0" err="1"/>
              <a:t>afhaken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door de </a:t>
            </a:r>
            <a:r>
              <a:rPr lang="en-US" sz="1200" dirty="0" err="1"/>
              <a:t>populairste</a:t>
            </a:r>
            <a:r>
              <a:rPr lang="en-US" sz="1200" dirty="0"/>
              <a:t> </a:t>
            </a:r>
            <a:r>
              <a:rPr lang="en-US" sz="1200" dirty="0" err="1"/>
              <a:t>pagina's</a:t>
            </a:r>
            <a:r>
              <a:rPr lang="en-US" sz="1200" dirty="0"/>
              <a:t>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optimaliseren</a:t>
            </a:r>
            <a:r>
              <a:rPr lang="en-US" sz="1200" dirty="0"/>
              <a:t>.</a:t>
            </a:r>
            <a:endParaRPr sz="14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49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Onderwerp 1 </a:t>
            </a:r>
            <a:endParaRPr sz="60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6" name="Google Shape;556;p49"/>
          <p:cNvSpPr txBox="1"/>
          <p:nvPr/>
        </p:nvSpPr>
        <p:spPr>
          <a:xfrm>
            <a:off x="675150" y="1675487"/>
            <a:ext cx="7793700" cy="744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Retentie/Loyaliteit evalueren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p50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2" name="Google Shape;562;p50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3" name="Google Shape;563;p50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r>
              <a:rPr lang="en-US"/>
              <a:t>Retentie/Loyaliteit evalueren</a:t>
            </a:r>
            <a:br>
              <a:rPr lang="en-US"/>
            </a:br>
            <a:endParaRPr/>
          </a:p>
        </p:txBody>
      </p:sp>
      <p:sp>
        <p:nvSpPr>
          <p:cNvPr id="564" name="Google Shape;564;p50"/>
          <p:cNvSpPr txBox="1">
            <a:spLocks noGrp="1"/>
          </p:cNvSpPr>
          <p:nvPr>
            <p:ph type="body" idx="1"/>
          </p:nvPr>
        </p:nvSpPr>
        <p:spPr>
          <a:xfrm>
            <a:off x="628650" y="1212269"/>
            <a:ext cx="7886700" cy="2196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en-US" sz="2000"/>
              <a:t>Retentie en loyaliteit van bezoekers bijhouden</a:t>
            </a:r>
            <a:endParaRPr/>
          </a:p>
          <a:p>
            <a:pPr marL="800100" lvl="1" indent="-342900" algn="l" rtl="0">
              <a:lnSpc>
                <a:spcPct val="115000"/>
              </a:lnSpc>
              <a:spcBef>
                <a:spcPts val="1575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en-US" sz="2000"/>
              <a:t>Nieuwe gebruikers vs terugkerende gebruikers</a:t>
            </a:r>
            <a:endParaRPr/>
          </a:p>
          <a:p>
            <a:pPr marL="342900" lvl="0" indent="-342900" algn="l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en-US" sz="2000"/>
              <a:t>Cohortanalyse Rapport</a:t>
            </a:r>
            <a:endParaRPr sz="2000"/>
          </a:p>
          <a:p>
            <a:pPr marL="342900" lvl="0" indent="-342900" algn="l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en-US" sz="2000"/>
              <a:t>Tracking id code in de website =&gt; login</a:t>
            </a:r>
            <a:endParaRPr sz="20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p51"/>
          <p:cNvSpPr txBox="1"/>
          <p:nvPr/>
        </p:nvSpPr>
        <p:spPr>
          <a:xfrm>
            <a:off x="2652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Retentie/Loyaliteit evalueren</a:t>
            </a:r>
            <a:endParaRPr/>
          </a:p>
        </p:txBody>
      </p:sp>
      <p:pic>
        <p:nvPicPr>
          <p:cNvPr id="571" name="Google Shape;571;p5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72" name="Google Shape;572;p5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3" name="Google Shape;573;p51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screenshot of a graph&#10;&#10;Description automatically generated">
            <a:extLst>
              <a:ext uri="{FF2B5EF4-FFF2-40B4-BE49-F238E27FC236}">
                <a16:creationId xmlns:a16="http://schemas.microsoft.com/office/drawing/2014/main" id="{9AE0240A-6BF3-F617-5CBF-BCB9B54953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627" y="366923"/>
            <a:ext cx="8391365" cy="4409653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52"/>
          <p:cNvSpPr txBox="1"/>
          <p:nvPr/>
        </p:nvSpPr>
        <p:spPr>
          <a:xfrm>
            <a:off x="-17820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Retentie/Loyaliteit evalueren</a:t>
            </a:r>
            <a:endParaRPr/>
          </a:p>
        </p:txBody>
      </p:sp>
      <p:pic>
        <p:nvPicPr>
          <p:cNvPr id="580" name="Google Shape;580;p52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81" name="Google Shape;581;p5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82" name="Google Shape;582;p52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1D9EBD5D-4055-7693-04DE-E4F729DD87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967" y="415364"/>
            <a:ext cx="8221916" cy="4615213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" name="Google Shape;588;p53"/>
          <p:cNvSpPr txBox="1"/>
          <p:nvPr/>
        </p:nvSpPr>
        <p:spPr>
          <a:xfrm>
            <a:off x="-17820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Retentie/Loyaliteit evalueren</a:t>
            </a:r>
            <a:endParaRPr/>
          </a:p>
        </p:txBody>
      </p:sp>
      <p:pic>
        <p:nvPicPr>
          <p:cNvPr id="589" name="Google Shape;589;p53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90" name="Google Shape;590;p5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91" name="Google Shape;591;p53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AF82610D-CA50-7A57-0BFB-6230865395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830" y="420906"/>
            <a:ext cx="8324370" cy="4413031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p54"/>
          <p:cNvSpPr txBox="1"/>
          <p:nvPr/>
        </p:nvSpPr>
        <p:spPr>
          <a:xfrm>
            <a:off x="2652" y="0"/>
            <a:ext cx="5699292" cy="28346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Retentie/Loyaliteit evalueren</a:t>
            </a:r>
            <a:endParaRPr/>
          </a:p>
        </p:txBody>
      </p:sp>
      <p:pic>
        <p:nvPicPr>
          <p:cNvPr id="598" name="Google Shape;598;p54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99" name="Google Shape;599;p5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0" name="Google Shape;600;p54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C819C7A8-A983-A212-B9FF-D897A2E267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788" y="456425"/>
            <a:ext cx="8569098" cy="4469656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Google Shape;605;p55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6" name="Google Shape;606;p55"/>
          <p:cNvSpPr txBox="1"/>
          <p:nvPr/>
        </p:nvSpPr>
        <p:spPr>
          <a:xfrm>
            <a:off x="478339" y="1262789"/>
            <a:ext cx="7979861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" name="Google Shape;607;p55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60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None/>
            </a:pPr>
            <a:r>
              <a:rPr lang="en-US" sz="2600"/>
              <a:t>Beoordelingsactiviteit</a:t>
            </a:r>
            <a:endParaRPr/>
          </a:p>
        </p:txBody>
      </p:sp>
      <p:sp>
        <p:nvSpPr>
          <p:cNvPr id="608" name="Google Shape;608;p55"/>
          <p:cNvSpPr txBox="1">
            <a:spLocks noGrp="1"/>
          </p:cNvSpPr>
          <p:nvPr>
            <p:ph type="body" idx="2"/>
          </p:nvPr>
        </p:nvSpPr>
        <p:spPr>
          <a:xfrm>
            <a:off x="840583" y="741402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None/>
            </a:pPr>
            <a:r>
              <a:rPr lang="en-US" sz="1600" dirty="0"/>
              <a:t>De </a:t>
            </a:r>
            <a:r>
              <a:rPr lang="en-US" sz="1600" dirty="0" err="1"/>
              <a:t>groepen</a:t>
            </a:r>
            <a:r>
              <a:rPr lang="en-US" sz="1600" dirty="0"/>
              <a:t> </a:t>
            </a:r>
            <a:r>
              <a:rPr lang="en-US" sz="1600" dirty="0" err="1"/>
              <a:t>gaan</a:t>
            </a:r>
            <a:r>
              <a:rPr lang="en-US" sz="1600" dirty="0"/>
              <a:t> </a:t>
            </a:r>
            <a:r>
              <a:rPr lang="en-US" sz="1600" dirty="0" err="1"/>
              <a:t>naar</a:t>
            </a:r>
            <a:r>
              <a:rPr lang="en-US" sz="1600" dirty="0"/>
              <a:t> de demo google analytics account </a:t>
            </a:r>
            <a:r>
              <a:rPr lang="en-US" sz="1600" dirty="0" err="1"/>
              <a:t>en</a:t>
            </a:r>
            <a:r>
              <a:rPr lang="en-US" sz="1600" dirty="0"/>
              <a:t> </a:t>
            </a:r>
            <a:r>
              <a:rPr lang="en-US" sz="1600" dirty="0" err="1"/>
              <a:t>kiezen</a:t>
            </a:r>
            <a:r>
              <a:rPr lang="en-US" sz="1600" dirty="0"/>
              <a:t> de Google Analytics 4 </a:t>
            </a:r>
            <a:r>
              <a:rPr lang="en-US" sz="1600" dirty="0" err="1"/>
              <a:t>eigenschap</a:t>
            </a:r>
            <a:r>
              <a:rPr lang="en-US" sz="1600" dirty="0"/>
              <a:t>: </a:t>
            </a:r>
            <a:r>
              <a:rPr lang="en-US" sz="1600" b="1" dirty="0">
                <a:solidFill>
                  <a:srgbClr val="D12477"/>
                </a:solidFill>
              </a:rPr>
              <a:t>Google Merchandise Store. </a:t>
            </a:r>
            <a:br>
              <a:rPr lang="en-US" sz="1600" dirty="0"/>
            </a:br>
            <a:br>
              <a:rPr lang="en-US" sz="1600" dirty="0"/>
            </a:br>
            <a:r>
              <a:rPr lang="en-US" sz="1600" b="1" dirty="0" err="1">
                <a:solidFill>
                  <a:srgbClr val="D12477"/>
                </a:solidFill>
              </a:rPr>
              <a:t>Beantwoord</a:t>
            </a:r>
            <a:r>
              <a:rPr lang="en-US" sz="1600" b="1" dirty="0">
                <a:solidFill>
                  <a:srgbClr val="D12477"/>
                </a:solidFill>
              </a:rPr>
              <a:t> de </a:t>
            </a:r>
            <a:r>
              <a:rPr lang="en-US" sz="1600" b="1" dirty="0" err="1">
                <a:solidFill>
                  <a:srgbClr val="D12477"/>
                </a:solidFill>
              </a:rPr>
              <a:t>volgende</a:t>
            </a:r>
            <a:r>
              <a:rPr lang="en-US" sz="1600" b="1" dirty="0">
                <a:solidFill>
                  <a:srgbClr val="D12477"/>
                </a:solidFill>
              </a:rPr>
              <a:t> </a:t>
            </a:r>
            <a:r>
              <a:rPr lang="en-US" sz="1600" b="1" dirty="0" err="1">
                <a:solidFill>
                  <a:srgbClr val="D12477"/>
                </a:solidFill>
              </a:rPr>
              <a:t>vragen</a:t>
            </a:r>
            <a:r>
              <a:rPr lang="en-US" sz="1600" b="1" dirty="0">
                <a:solidFill>
                  <a:srgbClr val="D12477"/>
                </a:solidFill>
              </a:rPr>
              <a:t> met </a:t>
            </a:r>
            <a:r>
              <a:rPr lang="en-US" sz="1600" b="1" dirty="0" err="1">
                <a:solidFill>
                  <a:srgbClr val="D12477"/>
                </a:solidFill>
              </a:rPr>
              <a:t>behulp</a:t>
            </a:r>
            <a:r>
              <a:rPr lang="en-US" sz="1600" b="1" dirty="0">
                <a:solidFill>
                  <a:srgbClr val="D12477"/>
                </a:solidFill>
              </a:rPr>
              <a:t> van de </a:t>
            </a:r>
            <a:r>
              <a:rPr lang="en-US" sz="1600" b="1" dirty="0" err="1">
                <a:solidFill>
                  <a:srgbClr val="D12477"/>
                </a:solidFill>
              </a:rPr>
              <a:t>gegevens</a:t>
            </a:r>
            <a:r>
              <a:rPr lang="en-US" sz="1600" b="1" dirty="0">
                <a:solidFill>
                  <a:srgbClr val="D12477"/>
                </a:solidFill>
              </a:rPr>
              <a:t> van het platform:</a:t>
            </a:r>
            <a:endParaRPr sz="1600" b="1" dirty="0">
              <a:solidFill>
                <a:srgbClr val="D12477"/>
              </a:solidFill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 err="1"/>
              <a:t>Analyseer</a:t>
            </a:r>
            <a:r>
              <a:rPr lang="en-US" sz="1200" dirty="0"/>
              <a:t> de </a:t>
            </a:r>
            <a:r>
              <a:rPr lang="en-US" sz="1200" dirty="0" err="1"/>
              <a:t>gegevens</a:t>
            </a:r>
            <a:r>
              <a:rPr lang="en-US" sz="1200" dirty="0"/>
              <a:t> over </a:t>
            </a:r>
            <a:r>
              <a:rPr lang="en-US" sz="1200" dirty="0" err="1"/>
              <a:t>gebruikersbetrokkenheid</a:t>
            </a:r>
            <a:r>
              <a:rPr lang="en-US" sz="1200" dirty="0"/>
              <a:t> in de loop van de </a:t>
            </a:r>
            <a:r>
              <a:rPr lang="en-US" sz="1200" dirty="0" err="1"/>
              <a:t>tijd</a:t>
            </a:r>
            <a:r>
              <a:rPr lang="en-US" sz="1200" dirty="0"/>
              <a:t>, </a:t>
            </a:r>
            <a:r>
              <a:rPr lang="en-US" sz="1200" dirty="0" err="1"/>
              <a:t>zoals</a:t>
            </a:r>
            <a:r>
              <a:rPr lang="en-US" sz="1200" dirty="0"/>
              <a:t> het </a:t>
            </a:r>
            <a:r>
              <a:rPr lang="en-US" sz="1200" dirty="0" err="1"/>
              <a:t>aantal</a:t>
            </a:r>
            <a:r>
              <a:rPr lang="en-US" sz="1200" dirty="0"/>
              <a:t> </a:t>
            </a:r>
            <a:r>
              <a:rPr lang="en-US" sz="1200" dirty="0" err="1"/>
              <a:t>terugkerende</a:t>
            </a:r>
            <a:r>
              <a:rPr lang="en-US" sz="1200" dirty="0"/>
              <a:t> </a:t>
            </a:r>
            <a:r>
              <a:rPr lang="en-US" sz="1200" dirty="0" err="1"/>
              <a:t>gebruikers</a:t>
            </a:r>
            <a:r>
              <a:rPr lang="en-US" sz="1200" dirty="0"/>
              <a:t>, de </a:t>
            </a:r>
            <a:r>
              <a:rPr lang="en-US" sz="1200" dirty="0" err="1"/>
              <a:t>frequentie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</a:t>
            </a:r>
            <a:r>
              <a:rPr lang="en-US" sz="1200" dirty="0" err="1"/>
              <a:t>frequentie</a:t>
            </a:r>
            <a:r>
              <a:rPr lang="en-US" sz="1200" dirty="0"/>
              <a:t> van </a:t>
            </a:r>
            <a:r>
              <a:rPr lang="en-US" sz="1200" dirty="0" err="1"/>
              <a:t>bezoeken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de </a:t>
            </a:r>
            <a:r>
              <a:rPr lang="en-US" sz="1200" dirty="0" err="1"/>
              <a:t>gemiddelde</a:t>
            </a:r>
            <a:r>
              <a:rPr lang="en-US" sz="1200" dirty="0"/>
              <a:t> </a:t>
            </a:r>
            <a:r>
              <a:rPr lang="en-US" sz="1200" dirty="0" err="1"/>
              <a:t>sessieduur</a:t>
            </a:r>
            <a:r>
              <a:rPr lang="en-US" sz="1200" dirty="0"/>
              <a:t>.</a:t>
            </a:r>
            <a:endParaRPr sz="1400" dirty="0"/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 err="1"/>
              <a:t>Gebruik</a:t>
            </a:r>
            <a:r>
              <a:rPr lang="en-US" sz="1200" dirty="0"/>
              <a:t> het rapport </a:t>
            </a:r>
            <a:r>
              <a:rPr lang="en-US" sz="1200" dirty="0" err="1"/>
              <a:t>Cohortanalyse</a:t>
            </a:r>
            <a:r>
              <a:rPr lang="en-US" sz="1200" dirty="0"/>
              <a:t> om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begrijpen</a:t>
            </a:r>
            <a:r>
              <a:rPr lang="en-US" sz="1200" dirty="0"/>
              <a:t> hoe de </a:t>
            </a:r>
            <a:r>
              <a:rPr lang="en-US" sz="1200" dirty="0" err="1"/>
              <a:t>betrokkenheid</a:t>
            </a:r>
            <a:r>
              <a:rPr lang="en-US" sz="1200" dirty="0"/>
              <a:t> van </a:t>
            </a:r>
            <a:r>
              <a:rPr lang="en-US" sz="1200" dirty="0" err="1"/>
              <a:t>gebruikers</a:t>
            </a:r>
            <a:r>
              <a:rPr lang="en-US" sz="1200" dirty="0"/>
              <a:t> in de loop van de </a:t>
            </a:r>
            <a:r>
              <a:rPr lang="en-US" sz="1200" dirty="0" err="1"/>
              <a:t>tijd</a:t>
            </a:r>
            <a:r>
              <a:rPr lang="en-US" sz="1200" dirty="0"/>
              <a:t> </a:t>
            </a:r>
            <a:r>
              <a:rPr lang="en-US" sz="1200" dirty="0" err="1"/>
              <a:t>verandert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</a:t>
            </a:r>
            <a:r>
              <a:rPr lang="en-US" sz="1200" dirty="0" err="1"/>
              <a:t>patronen</a:t>
            </a:r>
            <a:r>
              <a:rPr lang="en-US" sz="1200" dirty="0"/>
              <a:t>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identificeren</a:t>
            </a:r>
            <a:r>
              <a:rPr lang="en-US" sz="1200" dirty="0"/>
              <a:t> in het </a:t>
            </a:r>
            <a:r>
              <a:rPr lang="en-US" sz="1200" dirty="0" err="1"/>
              <a:t>gedrag</a:t>
            </a:r>
            <a:r>
              <a:rPr lang="en-US" sz="1200" dirty="0"/>
              <a:t> van </a:t>
            </a:r>
            <a:r>
              <a:rPr lang="en-US" sz="1200" dirty="0" err="1"/>
              <a:t>verschillende</a:t>
            </a:r>
            <a:r>
              <a:rPr lang="en-US" sz="1200" dirty="0"/>
              <a:t> </a:t>
            </a:r>
            <a:r>
              <a:rPr lang="en-US" sz="1200" dirty="0" err="1"/>
              <a:t>groepen</a:t>
            </a:r>
            <a:r>
              <a:rPr lang="en-US" sz="1200" dirty="0"/>
              <a:t> </a:t>
            </a:r>
            <a:r>
              <a:rPr lang="en-US" sz="1200" dirty="0" err="1"/>
              <a:t>gebruikers</a:t>
            </a:r>
            <a:r>
              <a:rPr lang="en-US" sz="1200" dirty="0"/>
              <a:t>.</a:t>
            </a:r>
            <a:endParaRPr sz="1400" dirty="0"/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 err="1"/>
              <a:t>Een</a:t>
            </a:r>
            <a:r>
              <a:rPr lang="en-US" sz="1200" dirty="0"/>
              <a:t> rapport </a:t>
            </a:r>
            <a:r>
              <a:rPr lang="en-US" sz="1200" dirty="0" err="1"/>
              <a:t>maken</a:t>
            </a:r>
            <a:r>
              <a:rPr lang="en-US" sz="1200" dirty="0"/>
              <a:t> met </a:t>
            </a:r>
            <a:r>
              <a:rPr lang="en-US" sz="1200" dirty="0" err="1"/>
              <a:t>een</a:t>
            </a:r>
            <a:r>
              <a:rPr lang="en-US" sz="1200" dirty="0"/>
              <a:t> </a:t>
            </a:r>
            <a:r>
              <a:rPr lang="en-US" sz="1200" dirty="0" err="1"/>
              <a:t>uitsplitsing</a:t>
            </a:r>
            <a:r>
              <a:rPr lang="en-US" sz="1200" dirty="0"/>
              <a:t> van de </a:t>
            </a:r>
            <a:r>
              <a:rPr lang="en-US" sz="1200" dirty="0" err="1"/>
              <a:t>retentiegraad</a:t>
            </a:r>
            <a:r>
              <a:rPr lang="en-US" sz="1200" dirty="0"/>
              <a:t> </a:t>
            </a:r>
            <a:r>
              <a:rPr lang="en-US" sz="1200" dirty="0" err="1"/>
              <a:t>voor</a:t>
            </a:r>
            <a:r>
              <a:rPr lang="en-US" sz="1200" dirty="0"/>
              <a:t> </a:t>
            </a:r>
            <a:r>
              <a:rPr lang="en-US" sz="1200" dirty="0" err="1"/>
              <a:t>verschillende</a:t>
            </a:r>
            <a:r>
              <a:rPr lang="en-US" sz="1200" dirty="0"/>
              <a:t> </a:t>
            </a:r>
            <a:r>
              <a:rPr lang="en-US" sz="1200" dirty="0" err="1"/>
              <a:t>secties</a:t>
            </a:r>
            <a:r>
              <a:rPr lang="en-US" sz="1200" dirty="0"/>
              <a:t> van de website (</a:t>
            </a:r>
            <a:r>
              <a:rPr lang="en-US" sz="1200" dirty="0" err="1"/>
              <a:t>bijv</a:t>
            </a:r>
            <a:r>
              <a:rPr lang="en-US" sz="1200" dirty="0"/>
              <a:t>. </a:t>
            </a:r>
            <a:r>
              <a:rPr lang="en-US" sz="1200" dirty="0" err="1"/>
              <a:t>productpagina's</a:t>
            </a:r>
            <a:r>
              <a:rPr lang="en-US" sz="1200" dirty="0"/>
              <a:t>, blog, </a:t>
            </a:r>
            <a:r>
              <a:rPr lang="en-US" sz="1200" dirty="0" err="1"/>
              <a:t>accountpagina's</a:t>
            </a:r>
            <a:r>
              <a:rPr lang="en-US" sz="1200" dirty="0"/>
              <a:t>)</a:t>
            </a:r>
            <a:endParaRPr sz="1400" dirty="0"/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/>
              <a:t>Doe op basis van de </a:t>
            </a:r>
            <a:r>
              <a:rPr lang="en-US" sz="1200" dirty="0" err="1"/>
              <a:t>gegevens</a:t>
            </a:r>
            <a:r>
              <a:rPr lang="en-US" sz="1200" dirty="0"/>
              <a:t> </a:t>
            </a:r>
            <a:r>
              <a:rPr lang="en-US" sz="1200" dirty="0" err="1"/>
              <a:t>uit</a:t>
            </a:r>
            <a:r>
              <a:rPr lang="en-US" sz="1200" dirty="0"/>
              <a:t> je rapport </a:t>
            </a:r>
            <a:r>
              <a:rPr lang="en-US" sz="1200" dirty="0" err="1"/>
              <a:t>aanbevelingen</a:t>
            </a:r>
            <a:r>
              <a:rPr lang="en-US" sz="1200" dirty="0"/>
              <a:t> om de </a:t>
            </a:r>
            <a:r>
              <a:rPr lang="en-US" sz="1200" dirty="0" err="1"/>
              <a:t>retentiegraad</a:t>
            </a:r>
            <a:r>
              <a:rPr lang="en-US" sz="1200" dirty="0"/>
              <a:t>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verbeteren</a:t>
            </a:r>
            <a:r>
              <a:rPr lang="en-US" sz="1200" dirty="0"/>
              <a:t> door </a:t>
            </a:r>
            <a:r>
              <a:rPr lang="en-US" sz="1200" dirty="0" err="1"/>
              <a:t>problemen</a:t>
            </a:r>
            <a:r>
              <a:rPr lang="en-US" sz="1200" dirty="0"/>
              <a:t> </a:t>
            </a:r>
            <a:r>
              <a:rPr lang="en-US" sz="1200" dirty="0" err="1"/>
              <a:t>aan</a:t>
            </a:r>
            <a:r>
              <a:rPr lang="en-US" sz="1200" dirty="0"/>
              <a:t>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pakken</a:t>
            </a:r>
            <a:r>
              <a:rPr lang="en-US" sz="1200" dirty="0"/>
              <a:t> die </a:t>
            </a:r>
            <a:r>
              <a:rPr lang="en-US" sz="1200" dirty="0" err="1"/>
              <a:t>ervoor</a:t>
            </a:r>
            <a:r>
              <a:rPr lang="en-US" sz="1200" dirty="0"/>
              <a:t> </a:t>
            </a:r>
            <a:r>
              <a:rPr lang="en-US" sz="1200" dirty="0" err="1"/>
              <a:t>zorgen</a:t>
            </a:r>
            <a:r>
              <a:rPr lang="en-US" sz="1200" dirty="0"/>
              <a:t> </a:t>
            </a:r>
            <a:r>
              <a:rPr lang="en-US" sz="1200" dirty="0" err="1"/>
              <a:t>dat</a:t>
            </a:r>
            <a:r>
              <a:rPr lang="en-US" sz="1200" dirty="0"/>
              <a:t> </a:t>
            </a:r>
            <a:r>
              <a:rPr lang="en-US" sz="1200" dirty="0" err="1"/>
              <a:t>gebruikers</a:t>
            </a:r>
            <a:r>
              <a:rPr lang="en-US" sz="1200" dirty="0"/>
              <a:t> </a:t>
            </a:r>
            <a:r>
              <a:rPr lang="en-US" sz="1200" dirty="0" err="1"/>
              <a:t>afhaken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door de </a:t>
            </a:r>
            <a:r>
              <a:rPr lang="en-US" sz="1200" dirty="0" err="1"/>
              <a:t>populairste</a:t>
            </a:r>
            <a:r>
              <a:rPr lang="en-US" sz="1200" dirty="0"/>
              <a:t> </a:t>
            </a:r>
            <a:r>
              <a:rPr lang="en-US" sz="1200" dirty="0" err="1"/>
              <a:t>pagina's</a:t>
            </a:r>
            <a:r>
              <a:rPr lang="en-US" sz="1200" dirty="0"/>
              <a:t> </a:t>
            </a:r>
            <a:r>
              <a:rPr lang="en-US" sz="1200" dirty="0" err="1"/>
              <a:t>te</a:t>
            </a:r>
            <a:r>
              <a:rPr lang="en-US" sz="1200" dirty="0"/>
              <a:t> </a:t>
            </a:r>
            <a:r>
              <a:rPr lang="en-US" sz="1200" dirty="0" err="1"/>
              <a:t>optimaliseren</a:t>
            </a:r>
            <a:r>
              <a:rPr lang="en-US" sz="1200" dirty="0"/>
              <a:t>.</a:t>
            </a:r>
            <a:endParaRPr sz="14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p56"/>
          <p:cNvSpPr txBox="1"/>
          <p:nvPr/>
        </p:nvSpPr>
        <p:spPr>
          <a:xfrm>
            <a:off x="0" y="1932305"/>
            <a:ext cx="9144000" cy="637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000"/>
              <a:buFont typeface="Arial"/>
              <a:buNone/>
            </a:pPr>
            <a:r>
              <a:rPr lang="en-US" sz="40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Consolidatie Activiteit</a:t>
            </a:r>
            <a:endParaRPr sz="4000" b="1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57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9" name="Google Shape;619;p57"/>
          <p:cNvSpPr txBox="1"/>
          <p:nvPr/>
        </p:nvSpPr>
        <p:spPr>
          <a:xfrm>
            <a:off x="478339" y="1262790"/>
            <a:ext cx="8333429" cy="3287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" name="Google Shape;620;p57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60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None/>
            </a:pPr>
            <a:r>
              <a:rPr lang="en-US" sz="2600"/>
              <a:t>Consolidatie Activiteit</a:t>
            </a:r>
            <a:endParaRPr/>
          </a:p>
        </p:txBody>
      </p:sp>
      <p:sp>
        <p:nvSpPr>
          <p:cNvPr id="621" name="Google Shape;621;p57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US" sz="1400" dirty="0"/>
              <a:t>De </a:t>
            </a:r>
            <a:r>
              <a:rPr lang="en-US" sz="1400" dirty="0" err="1"/>
              <a:t>groepen</a:t>
            </a:r>
            <a:r>
              <a:rPr lang="en-US" sz="1400" dirty="0"/>
              <a:t> </a:t>
            </a:r>
            <a:r>
              <a:rPr lang="en-US" sz="1400" dirty="0" err="1"/>
              <a:t>gaan</a:t>
            </a:r>
            <a:r>
              <a:rPr lang="en-US" sz="1400" dirty="0"/>
              <a:t> </a:t>
            </a:r>
            <a:r>
              <a:rPr lang="en-US" sz="1400" dirty="0" err="1"/>
              <a:t>naar</a:t>
            </a:r>
            <a:r>
              <a:rPr lang="en-US" sz="1400" dirty="0"/>
              <a:t> de demo google analytics account </a:t>
            </a:r>
            <a:r>
              <a:rPr lang="en-US" sz="1400" dirty="0" err="1"/>
              <a:t>en</a:t>
            </a:r>
            <a:r>
              <a:rPr lang="en-US" sz="1400" dirty="0"/>
              <a:t> </a:t>
            </a:r>
            <a:r>
              <a:rPr lang="en-US" sz="1400" dirty="0" err="1"/>
              <a:t>kiezen</a:t>
            </a:r>
            <a:r>
              <a:rPr lang="en-US" sz="1400" dirty="0"/>
              <a:t> de Google Analytics 4 </a:t>
            </a:r>
            <a:r>
              <a:rPr lang="en-US" sz="1400" dirty="0" err="1"/>
              <a:t>eigenschap</a:t>
            </a:r>
            <a:r>
              <a:rPr lang="en-US" sz="1400" dirty="0"/>
              <a:t>: </a:t>
            </a:r>
            <a:r>
              <a:rPr lang="en-US" sz="1400" b="1" dirty="0">
                <a:solidFill>
                  <a:srgbClr val="D12477"/>
                </a:solidFill>
              </a:rPr>
              <a:t>Google Merchandise Store</a:t>
            </a:r>
            <a:br>
              <a:rPr lang="en-US" sz="1400" dirty="0"/>
            </a:br>
            <a:endParaRPr sz="1400" dirty="0"/>
          </a:p>
          <a:p>
            <a:pPr marL="34290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 err="1"/>
              <a:t>Genereer</a:t>
            </a:r>
            <a:r>
              <a:rPr lang="en-US" sz="1200" dirty="0"/>
              <a:t> </a:t>
            </a:r>
            <a:r>
              <a:rPr lang="en-US" sz="1200" dirty="0" err="1"/>
              <a:t>een</a:t>
            </a:r>
            <a:r>
              <a:rPr lang="en-US" sz="1200" dirty="0"/>
              <a:t> rapport met </a:t>
            </a:r>
            <a:r>
              <a:rPr lang="en-US" sz="1200" dirty="0" err="1"/>
              <a:t>een</a:t>
            </a:r>
            <a:r>
              <a:rPr lang="en-US" sz="1200" dirty="0"/>
              <a:t> </a:t>
            </a:r>
            <a:r>
              <a:rPr lang="en-US" sz="1200" dirty="0" err="1"/>
              <a:t>samenvatting</a:t>
            </a:r>
            <a:r>
              <a:rPr lang="en-US" sz="1200" dirty="0"/>
              <a:t> van je </a:t>
            </a:r>
            <a:r>
              <a:rPr lang="en-US" sz="1200" dirty="0" err="1"/>
              <a:t>bevindingen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</a:t>
            </a:r>
            <a:r>
              <a:rPr lang="en-US" sz="1200" dirty="0" err="1"/>
              <a:t>aanbevelingen</a:t>
            </a:r>
            <a:r>
              <a:rPr lang="en-US" sz="1200" dirty="0"/>
              <a:t>, </a:t>
            </a:r>
            <a:r>
              <a:rPr lang="en-US" sz="1200" dirty="0" err="1"/>
              <a:t>inclusief</a:t>
            </a:r>
            <a:r>
              <a:rPr lang="en-US" sz="1200" dirty="0"/>
              <a:t> alle </a:t>
            </a:r>
            <a:r>
              <a:rPr lang="en-US" sz="1200" dirty="0" err="1"/>
              <a:t>inzichten</a:t>
            </a:r>
            <a:r>
              <a:rPr lang="en-US" sz="1200" dirty="0"/>
              <a:t> die je </a:t>
            </a:r>
            <a:r>
              <a:rPr lang="en-US" sz="1200" dirty="0" err="1"/>
              <a:t>hebt</a:t>
            </a:r>
            <a:r>
              <a:rPr lang="en-US" sz="1200" dirty="0"/>
              <a:t> </a:t>
            </a:r>
            <a:r>
              <a:rPr lang="en-US" sz="1200" dirty="0" err="1"/>
              <a:t>opgedaan</a:t>
            </a:r>
            <a:r>
              <a:rPr lang="en-US" sz="1200" dirty="0"/>
              <a:t> </a:t>
            </a:r>
            <a:r>
              <a:rPr lang="en-US" sz="1200" dirty="0" err="1"/>
              <a:t>bij</a:t>
            </a:r>
            <a:r>
              <a:rPr lang="en-US" sz="1200" dirty="0"/>
              <a:t> het </a:t>
            </a:r>
            <a:r>
              <a:rPr lang="en-US" sz="1200" dirty="0" err="1"/>
              <a:t>analyseren</a:t>
            </a:r>
            <a:r>
              <a:rPr lang="en-US" sz="1200" dirty="0"/>
              <a:t> van het </a:t>
            </a:r>
            <a:r>
              <a:rPr lang="en-US" sz="1200" dirty="0" err="1"/>
              <a:t>gedrag</a:t>
            </a:r>
            <a:r>
              <a:rPr lang="en-US" sz="1200" dirty="0"/>
              <a:t> van </a:t>
            </a:r>
            <a:r>
              <a:rPr lang="en-US" sz="1200" dirty="0" err="1"/>
              <a:t>gebruikers</a:t>
            </a:r>
            <a:r>
              <a:rPr lang="en-US" sz="1200" dirty="0"/>
              <a:t> </a:t>
            </a:r>
            <a:r>
              <a:rPr lang="en-US" sz="1200" dirty="0" err="1"/>
              <a:t>bij</a:t>
            </a:r>
            <a:r>
              <a:rPr lang="en-US" sz="1200" dirty="0"/>
              <a:t> </a:t>
            </a:r>
            <a:r>
              <a:rPr lang="en-US" sz="1200" dirty="0" err="1"/>
              <a:t>acquisitie</a:t>
            </a:r>
            <a:r>
              <a:rPr lang="en-US" sz="1200" dirty="0"/>
              <a:t>.</a:t>
            </a:r>
            <a:endParaRPr sz="1200" dirty="0"/>
          </a:p>
          <a:p>
            <a:pPr marL="342900" lvl="0" indent="-3429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 err="1"/>
              <a:t>Genereer</a:t>
            </a:r>
            <a:r>
              <a:rPr lang="en-US" sz="1200" dirty="0"/>
              <a:t> </a:t>
            </a:r>
            <a:r>
              <a:rPr lang="en-US" sz="1200" dirty="0" err="1"/>
              <a:t>een</a:t>
            </a:r>
            <a:r>
              <a:rPr lang="en-US" sz="1200" dirty="0"/>
              <a:t> rapport met </a:t>
            </a:r>
            <a:r>
              <a:rPr lang="en-US" sz="1200" dirty="0" err="1"/>
              <a:t>een</a:t>
            </a:r>
            <a:r>
              <a:rPr lang="en-US" sz="1200" dirty="0"/>
              <a:t> </a:t>
            </a:r>
            <a:r>
              <a:rPr lang="en-US" sz="1200" dirty="0" err="1"/>
              <a:t>samenvatting</a:t>
            </a:r>
            <a:r>
              <a:rPr lang="en-US" sz="1200" dirty="0"/>
              <a:t> van je </a:t>
            </a:r>
            <a:r>
              <a:rPr lang="en-US" sz="1200" dirty="0" err="1"/>
              <a:t>bevindingen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</a:t>
            </a:r>
            <a:r>
              <a:rPr lang="en-US" sz="1200" dirty="0" err="1"/>
              <a:t>aanbevelingen</a:t>
            </a:r>
            <a:r>
              <a:rPr lang="en-US" sz="1200" dirty="0"/>
              <a:t>, </a:t>
            </a:r>
            <a:r>
              <a:rPr lang="en-US" sz="1200" dirty="0" err="1"/>
              <a:t>inclusief</a:t>
            </a:r>
            <a:r>
              <a:rPr lang="en-US" sz="1200" dirty="0"/>
              <a:t> alle </a:t>
            </a:r>
            <a:r>
              <a:rPr lang="en-US" sz="1200" dirty="0" err="1"/>
              <a:t>inzichten</a:t>
            </a:r>
            <a:r>
              <a:rPr lang="en-US" sz="1200" dirty="0"/>
              <a:t> die je </a:t>
            </a:r>
            <a:r>
              <a:rPr lang="en-US" sz="1200" dirty="0" err="1"/>
              <a:t>hebt</a:t>
            </a:r>
            <a:r>
              <a:rPr lang="en-US" sz="1200" dirty="0"/>
              <a:t> </a:t>
            </a:r>
            <a:r>
              <a:rPr lang="en-US" sz="1200" dirty="0" err="1"/>
              <a:t>opgedaan</a:t>
            </a:r>
            <a:r>
              <a:rPr lang="en-US" sz="1200" dirty="0"/>
              <a:t> </a:t>
            </a:r>
            <a:r>
              <a:rPr lang="en-US" sz="1200" dirty="0" err="1"/>
              <a:t>bij</a:t>
            </a:r>
            <a:r>
              <a:rPr lang="en-US" sz="1200" dirty="0"/>
              <a:t> het </a:t>
            </a:r>
            <a:r>
              <a:rPr lang="en-US" sz="1200" dirty="0" err="1"/>
              <a:t>analyseren</a:t>
            </a:r>
            <a:r>
              <a:rPr lang="en-US" sz="1200" dirty="0"/>
              <a:t> van </a:t>
            </a:r>
            <a:r>
              <a:rPr lang="en-US" sz="1200" dirty="0" err="1"/>
              <a:t>gebruikersgedrag</a:t>
            </a:r>
            <a:r>
              <a:rPr lang="en-US" sz="1200" dirty="0"/>
              <a:t>.</a:t>
            </a:r>
            <a:endParaRPr sz="1200" dirty="0"/>
          </a:p>
          <a:p>
            <a:pPr marL="342900" lvl="0" indent="-3429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 err="1"/>
              <a:t>Genereer</a:t>
            </a:r>
            <a:r>
              <a:rPr lang="en-US" sz="1200" dirty="0"/>
              <a:t> </a:t>
            </a:r>
            <a:r>
              <a:rPr lang="en-US" sz="1200" dirty="0" err="1"/>
              <a:t>een</a:t>
            </a:r>
            <a:r>
              <a:rPr lang="en-US" sz="1200" dirty="0"/>
              <a:t> rapport met </a:t>
            </a:r>
            <a:r>
              <a:rPr lang="en-US" sz="1200" dirty="0" err="1"/>
              <a:t>een</a:t>
            </a:r>
            <a:r>
              <a:rPr lang="en-US" sz="1200" dirty="0"/>
              <a:t> </a:t>
            </a:r>
            <a:r>
              <a:rPr lang="en-US" sz="1200" dirty="0" err="1"/>
              <a:t>samenvatting</a:t>
            </a:r>
            <a:r>
              <a:rPr lang="en-US" sz="1200" dirty="0"/>
              <a:t> van je </a:t>
            </a:r>
            <a:r>
              <a:rPr lang="en-US" sz="1200" dirty="0" err="1"/>
              <a:t>bevindingen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</a:t>
            </a:r>
            <a:r>
              <a:rPr lang="en-US" sz="1200" dirty="0" err="1"/>
              <a:t>aanbevelingen</a:t>
            </a:r>
            <a:r>
              <a:rPr lang="en-US" sz="1200" dirty="0"/>
              <a:t>, </a:t>
            </a:r>
            <a:r>
              <a:rPr lang="en-US" sz="1200" dirty="0" err="1"/>
              <a:t>inclusief</a:t>
            </a:r>
            <a:r>
              <a:rPr lang="en-US" sz="1200" dirty="0"/>
              <a:t> alle </a:t>
            </a:r>
            <a:r>
              <a:rPr lang="en-US" sz="1200" dirty="0" err="1"/>
              <a:t>inzichten</a:t>
            </a:r>
            <a:r>
              <a:rPr lang="en-US" sz="1200" dirty="0"/>
              <a:t> die je </a:t>
            </a:r>
            <a:r>
              <a:rPr lang="en-US" sz="1200" dirty="0" err="1"/>
              <a:t>hebt</a:t>
            </a:r>
            <a:r>
              <a:rPr lang="en-US" sz="1200" dirty="0"/>
              <a:t> </a:t>
            </a:r>
            <a:r>
              <a:rPr lang="en-US" sz="1200" dirty="0" err="1"/>
              <a:t>opgedaan</a:t>
            </a:r>
            <a:r>
              <a:rPr lang="en-US" sz="1200" dirty="0"/>
              <a:t> </a:t>
            </a:r>
            <a:r>
              <a:rPr lang="en-US" sz="1200" dirty="0" err="1"/>
              <a:t>bij</a:t>
            </a:r>
            <a:r>
              <a:rPr lang="en-US" sz="1200" dirty="0"/>
              <a:t> het </a:t>
            </a:r>
            <a:r>
              <a:rPr lang="en-US" sz="1200" dirty="0" err="1"/>
              <a:t>analyseren</a:t>
            </a:r>
            <a:r>
              <a:rPr lang="en-US" sz="1200" dirty="0"/>
              <a:t> van </a:t>
            </a:r>
            <a:r>
              <a:rPr lang="en-US" sz="1200" dirty="0" err="1"/>
              <a:t>gebruikersgedrag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</a:t>
            </a:r>
            <a:r>
              <a:rPr lang="en-US" sz="1200" dirty="0" err="1"/>
              <a:t>conversiegegevens</a:t>
            </a:r>
            <a:r>
              <a:rPr lang="en-US" sz="1200" dirty="0"/>
              <a:t>.</a:t>
            </a:r>
            <a:endParaRPr sz="1200" dirty="0"/>
          </a:p>
          <a:p>
            <a:pPr marL="342900" lvl="0" indent="-3429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680"/>
              <a:buFont typeface="Calibri"/>
              <a:buAutoNum type="alphaLcParenR"/>
            </a:pPr>
            <a:r>
              <a:rPr lang="en-US" sz="1200" dirty="0" err="1"/>
              <a:t>Genereer</a:t>
            </a:r>
            <a:r>
              <a:rPr lang="en-US" sz="1200" dirty="0"/>
              <a:t> </a:t>
            </a:r>
            <a:r>
              <a:rPr lang="en-US" sz="1200" dirty="0" err="1"/>
              <a:t>een</a:t>
            </a:r>
            <a:r>
              <a:rPr lang="en-US" sz="1200" dirty="0"/>
              <a:t> rapport met </a:t>
            </a:r>
            <a:r>
              <a:rPr lang="en-US" sz="1200" dirty="0" err="1"/>
              <a:t>een</a:t>
            </a:r>
            <a:r>
              <a:rPr lang="en-US" sz="1200" dirty="0"/>
              <a:t> </a:t>
            </a:r>
            <a:r>
              <a:rPr lang="en-US" sz="1200" dirty="0" err="1"/>
              <a:t>samenvatting</a:t>
            </a:r>
            <a:r>
              <a:rPr lang="en-US" sz="1200" dirty="0"/>
              <a:t> van je </a:t>
            </a:r>
            <a:r>
              <a:rPr lang="en-US" sz="1200" dirty="0" err="1"/>
              <a:t>bevindingen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</a:t>
            </a:r>
            <a:r>
              <a:rPr lang="en-US" sz="1200" dirty="0" err="1"/>
              <a:t>aanbevelingen</a:t>
            </a:r>
            <a:r>
              <a:rPr lang="en-US" sz="1200" dirty="0"/>
              <a:t>, </a:t>
            </a:r>
            <a:r>
              <a:rPr lang="en-US" sz="1200" dirty="0" err="1"/>
              <a:t>inclusief</a:t>
            </a:r>
            <a:r>
              <a:rPr lang="en-US" sz="1200" dirty="0"/>
              <a:t> alle </a:t>
            </a:r>
            <a:r>
              <a:rPr lang="en-US" sz="1200" dirty="0" err="1"/>
              <a:t>inzichten</a:t>
            </a:r>
            <a:r>
              <a:rPr lang="en-US" sz="1200" dirty="0"/>
              <a:t> die je </a:t>
            </a:r>
            <a:r>
              <a:rPr lang="en-US" sz="1200" dirty="0" err="1"/>
              <a:t>hebt</a:t>
            </a:r>
            <a:r>
              <a:rPr lang="en-US" sz="1200" dirty="0"/>
              <a:t> </a:t>
            </a:r>
            <a:r>
              <a:rPr lang="en-US" sz="1200" dirty="0" err="1"/>
              <a:t>verkregen</a:t>
            </a:r>
            <a:r>
              <a:rPr lang="en-US" sz="1200" dirty="0"/>
              <a:t> </a:t>
            </a:r>
            <a:r>
              <a:rPr lang="en-US" sz="1200" dirty="0" err="1"/>
              <a:t>uit</a:t>
            </a:r>
            <a:r>
              <a:rPr lang="en-US" sz="1200" dirty="0"/>
              <a:t> het </a:t>
            </a:r>
            <a:r>
              <a:rPr lang="en-US" sz="1200" dirty="0" err="1"/>
              <a:t>analyseren</a:t>
            </a:r>
            <a:r>
              <a:rPr lang="en-US" sz="1200" dirty="0"/>
              <a:t> van </a:t>
            </a:r>
            <a:r>
              <a:rPr lang="en-US" sz="1200" dirty="0" err="1"/>
              <a:t>gebruikersgedrag</a:t>
            </a:r>
            <a:r>
              <a:rPr lang="en-US" sz="1200" dirty="0"/>
              <a:t> </a:t>
            </a:r>
            <a:r>
              <a:rPr lang="en-US" sz="1200" dirty="0" err="1"/>
              <a:t>en</a:t>
            </a:r>
            <a:r>
              <a:rPr lang="en-US" sz="1200" dirty="0"/>
              <a:t> </a:t>
            </a:r>
            <a:r>
              <a:rPr lang="en-US" sz="1200" dirty="0" err="1"/>
              <a:t>retentiegegevens</a:t>
            </a:r>
            <a:r>
              <a:rPr lang="en-US" sz="1200" dirty="0"/>
              <a:t>.</a:t>
            </a:r>
            <a:endParaRPr sz="12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p58"/>
          <p:cNvSpPr txBox="1"/>
          <p:nvPr/>
        </p:nvSpPr>
        <p:spPr>
          <a:xfrm>
            <a:off x="839671" y="751505"/>
            <a:ext cx="7464658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Samenvatting van leerdoelen</a:t>
            </a:r>
            <a:endParaRPr/>
          </a:p>
        </p:txBody>
      </p:sp>
      <p:sp>
        <p:nvSpPr>
          <p:cNvPr id="627" name="Google Shape;627;p58"/>
          <p:cNvSpPr txBox="1"/>
          <p:nvPr/>
        </p:nvSpPr>
        <p:spPr>
          <a:xfrm>
            <a:off x="344550" y="1102194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Noto Sans Symbols"/>
              <a:buChar char="⮚"/>
            </a:pPr>
            <a:r>
              <a:rPr lang="en-US" sz="20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Kun je nu de gedragstypes van gebruikers vergelijken?</a:t>
            </a:r>
            <a:endParaRPr/>
          </a:p>
          <a:p>
            <a:pPr marL="342900" marR="0" lvl="0" indent="-34290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Noto Sans Symbols"/>
              <a:buChar char="⮚"/>
            </a:pPr>
            <a:r>
              <a:rPr lang="en-US" sz="20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Kun je nu het gedrag van gebruikers beoordelen?</a:t>
            </a:r>
            <a:endParaRPr sz="20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59"/>
          <p:cNvSpPr txBox="1"/>
          <p:nvPr/>
        </p:nvSpPr>
        <p:spPr>
          <a:xfrm>
            <a:off x="745724" y="595297"/>
            <a:ext cx="6146061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Recapitulatie</a:t>
            </a:r>
            <a:r>
              <a:rPr lang="en-US" sz="4000" b="1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van </a:t>
            </a:r>
            <a:r>
              <a:rPr lang="en-US" sz="40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leren</a:t>
            </a:r>
            <a:endParaRPr dirty="0"/>
          </a:p>
        </p:txBody>
      </p:sp>
      <p:sp>
        <p:nvSpPr>
          <p:cNvPr id="633" name="Google Shape;633;p59"/>
          <p:cNvSpPr txBox="1"/>
          <p:nvPr/>
        </p:nvSpPr>
        <p:spPr>
          <a:xfrm>
            <a:off x="672096" y="1181645"/>
            <a:ext cx="7799807" cy="1813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Wat is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volgens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jou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het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belangrijkste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dat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we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vandaag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hebben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geleerd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2800"/>
              </a:spcBef>
              <a:spcAft>
                <a:spcPts val="1200"/>
              </a:spcAft>
              <a:buClr>
                <a:srgbClr val="D12477"/>
              </a:buClr>
              <a:buSzPts val="2000"/>
              <a:buFont typeface="Arial"/>
              <a:buChar char="●"/>
            </a:pP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Beschrijf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drie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dingen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die je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vandaag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geleerd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hebt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twee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dingen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die je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nog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wilt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ophelderen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en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één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ding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dat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je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interessant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vond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Google Shape;638;p60"/>
          <p:cNvSpPr txBox="1"/>
          <p:nvPr/>
        </p:nvSpPr>
        <p:spPr>
          <a:xfrm>
            <a:off x="472650" y="1663524"/>
            <a:ext cx="8198700" cy="9082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en-US" sz="4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Vragen?</a:t>
            </a:r>
            <a:endParaRPr sz="4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61"/>
          <p:cNvSpPr txBox="1"/>
          <p:nvPr/>
        </p:nvSpPr>
        <p:spPr>
          <a:xfrm>
            <a:off x="856191" y="110001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Volgende klas...</a:t>
            </a:r>
            <a:endParaRPr/>
          </a:p>
        </p:txBody>
      </p:sp>
      <p:sp>
        <p:nvSpPr>
          <p:cNvPr id="644" name="Google Shape;644;p61"/>
          <p:cNvSpPr txBox="1"/>
          <p:nvPr/>
        </p:nvSpPr>
        <p:spPr>
          <a:xfrm>
            <a:off x="856191" y="2005115"/>
            <a:ext cx="8454900" cy="2038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●"/>
            </a:pPr>
            <a:r>
              <a:rPr lang="en-US" sz="2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Segmenteren en filteren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" name="Google Shape;649;g27f64ae2817_0_0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326444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750"/>
              </a:spcBef>
              <a:spcAft>
                <a:spcPts val="0"/>
              </a:spcAft>
              <a:buNone/>
            </a:pPr>
            <a:r>
              <a:rPr lang="en-US" sz="1600" dirty="0"/>
              <a:t>Het DEMS-</a:t>
            </a:r>
            <a:r>
              <a:rPr lang="en-US" sz="1600" dirty="0" err="1"/>
              <a:t>materiaal</a:t>
            </a:r>
            <a:r>
              <a:rPr lang="en-US" sz="1600" dirty="0"/>
              <a:t> is </a:t>
            </a:r>
            <a:r>
              <a:rPr lang="en-US" sz="1600" dirty="0" err="1"/>
              <a:t>gericht</a:t>
            </a:r>
            <a:r>
              <a:rPr lang="en-US" sz="1600" dirty="0"/>
              <a:t> op het </a:t>
            </a:r>
            <a:r>
              <a:rPr lang="en-US" sz="1600" dirty="0" err="1"/>
              <a:t>verbeteren</a:t>
            </a:r>
            <a:r>
              <a:rPr lang="en-US" sz="1600" dirty="0"/>
              <a:t> van </a:t>
            </a:r>
            <a:r>
              <a:rPr lang="en-US" sz="1600" dirty="0" err="1"/>
              <a:t>digitale</a:t>
            </a:r>
            <a:r>
              <a:rPr lang="en-US" sz="1600" dirty="0"/>
              <a:t> </a:t>
            </a:r>
            <a:r>
              <a:rPr lang="en-US" sz="1600" dirty="0" err="1"/>
              <a:t>marketingvaardigheden</a:t>
            </a:r>
            <a:r>
              <a:rPr lang="en-US" sz="1600" dirty="0"/>
              <a:t> in het </a:t>
            </a:r>
            <a:r>
              <a:rPr lang="en-US" sz="1600" dirty="0" err="1"/>
              <a:t>hoger</a:t>
            </a:r>
            <a:r>
              <a:rPr lang="en-US" sz="1600" dirty="0"/>
              <a:t> </a:t>
            </a:r>
            <a:r>
              <a:rPr lang="en-US" sz="1600" dirty="0" err="1"/>
              <a:t>onderwijs</a:t>
            </a:r>
            <a:r>
              <a:rPr lang="en-US" sz="1600" dirty="0"/>
              <a:t>, </a:t>
            </a:r>
            <a:r>
              <a:rPr lang="en-US" sz="1600" dirty="0" err="1"/>
              <a:t>waarbij</a:t>
            </a:r>
            <a:r>
              <a:rPr lang="en-US" sz="1600" dirty="0"/>
              <a:t> de </a:t>
            </a:r>
            <a:r>
              <a:rPr lang="en-US" sz="1600" dirty="0" err="1"/>
              <a:t>essentiële</a:t>
            </a:r>
            <a:r>
              <a:rPr lang="en-US" sz="1600" dirty="0"/>
              <a:t> </a:t>
            </a:r>
            <a:r>
              <a:rPr lang="en-US" sz="1600" dirty="0" err="1"/>
              <a:t>behoeften</a:t>
            </a:r>
            <a:r>
              <a:rPr lang="en-US" sz="1600" dirty="0"/>
              <a:t> in </a:t>
            </a:r>
            <a:r>
              <a:rPr lang="en-US" sz="1600" dirty="0" err="1"/>
              <a:t>organisaties</a:t>
            </a:r>
            <a:r>
              <a:rPr lang="en-US" sz="1600" dirty="0"/>
              <a:t> </a:t>
            </a:r>
            <a:r>
              <a:rPr lang="en-US" sz="1600" dirty="0" err="1"/>
              <a:t>worden</a:t>
            </a:r>
            <a:r>
              <a:rPr lang="en-US" sz="1600" dirty="0"/>
              <a:t> </a:t>
            </a:r>
            <a:r>
              <a:rPr lang="en-US" sz="1600" dirty="0" err="1"/>
              <a:t>begrepen</a:t>
            </a:r>
            <a:r>
              <a:rPr lang="en-US" sz="1600" dirty="0"/>
              <a:t>. Je </a:t>
            </a:r>
            <a:r>
              <a:rPr lang="en-US" sz="1600" dirty="0" err="1"/>
              <a:t>hebt</a:t>
            </a:r>
            <a:r>
              <a:rPr lang="en-US" sz="1600" dirty="0"/>
              <a:t> </a:t>
            </a:r>
            <a:r>
              <a:rPr lang="en-US" sz="1600" dirty="0" err="1"/>
              <a:t>toegang</a:t>
            </a:r>
            <a:r>
              <a:rPr lang="en-US" sz="1600" dirty="0"/>
              <a:t> tot </a:t>
            </a:r>
            <a:r>
              <a:rPr lang="en-US" sz="1600" dirty="0" err="1"/>
              <a:t>uitgebreide</a:t>
            </a:r>
            <a:r>
              <a:rPr lang="en-US" sz="1600" dirty="0"/>
              <a:t> </a:t>
            </a:r>
            <a:r>
              <a:rPr lang="en-US" sz="1600" dirty="0" err="1"/>
              <a:t>diasets</a:t>
            </a:r>
            <a:r>
              <a:rPr lang="en-US" sz="1600" dirty="0"/>
              <a:t> met </a:t>
            </a:r>
            <a:r>
              <a:rPr lang="en-US" sz="1600" dirty="0" err="1"/>
              <a:t>klassikale</a:t>
            </a:r>
            <a:r>
              <a:rPr lang="en-US" sz="1600" dirty="0"/>
              <a:t> </a:t>
            </a:r>
            <a:r>
              <a:rPr lang="en-US" sz="1600" dirty="0" err="1"/>
              <a:t>activiteiten</a:t>
            </a:r>
            <a:r>
              <a:rPr lang="en-US" sz="1600" dirty="0"/>
              <a:t> </a:t>
            </a:r>
            <a:r>
              <a:rPr lang="en-US" sz="1600" dirty="0" err="1"/>
              <a:t>en</a:t>
            </a:r>
            <a:r>
              <a:rPr lang="en-US" sz="1600" dirty="0"/>
              <a:t> </a:t>
            </a:r>
            <a:r>
              <a:rPr lang="en-US" sz="1600" dirty="0" err="1"/>
              <a:t>opdrachten</a:t>
            </a:r>
            <a:r>
              <a:rPr lang="en-US" sz="1600" dirty="0"/>
              <a:t>, </a:t>
            </a:r>
            <a:r>
              <a:rPr lang="en-US" sz="1600" dirty="0" err="1"/>
              <a:t>evenals</a:t>
            </a:r>
            <a:r>
              <a:rPr lang="en-US" sz="1600" dirty="0"/>
              <a:t> </a:t>
            </a:r>
            <a:r>
              <a:rPr lang="en-US" sz="1600" dirty="0" err="1"/>
              <a:t>gedetailleerde</a:t>
            </a:r>
            <a:r>
              <a:rPr lang="en-US" sz="1600" dirty="0"/>
              <a:t> </a:t>
            </a:r>
            <a:r>
              <a:rPr lang="en-US" sz="1600" dirty="0" err="1"/>
              <a:t>gebruikersinstructies</a:t>
            </a:r>
            <a:r>
              <a:rPr lang="en-US" sz="1600" dirty="0"/>
              <a:t> </a:t>
            </a:r>
            <a:r>
              <a:rPr lang="en-US" sz="1600" dirty="0" err="1"/>
              <a:t>voor</a:t>
            </a:r>
            <a:r>
              <a:rPr lang="en-US" sz="1600" dirty="0"/>
              <a:t> </a:t>
            </a:r>
            <a:r>
              <a:rPr lang="en-US" sz="1600" dirty="0" err="1"/>
              <a:t>docenten</a:t>
            </a:r>
            <a:r>
              <a:rPr lang="en-US" sz="1600" dirty="0"/>
              <a:t>. </a:t>
            </a:r>
            <a:endParaRPr sz="1600" dirty="0"/>
          </a:p>
          <a:p>
            <a:pPr marL="0" lvl="0" indent="0" algn="l" rtl="0">
              <a:spcBef>
                <a:spcPts val="750"/>
              </a:spcBef>
              <a:spcAft>
                <a:spcPts val="0"/>
              </a:spcAft>
              <a:buNone/>
            </a:pPr>
            <a:endParaRPr sz="1600" dirty="0"/>
          </a:p>
          <a:p>
            <a:pPr marL="0" lvl="0" indent="0" algn="l" rtl="0">
              <a:spcBef>
                <a:spcPts val="750"/>
              </a:spcBef>
              <a:spcAft>
                <a:spcPts val="0"/>
              </a:spcAft>
              <a:buNone/>
            </a:pPr>
            <a:r>
              <a:rPr lang="en-US" sz="1600" dirty="0" err="1"/>
              <a:t>Opmerking</a:t>
            </a:r>
            <a:r>
              <a:rPr lang="en-US" sz="1600" dirty="0"/>
              <a:t>: Het </a:t>
            </a:r>
            <a:r>
              <a:rPr lang="en-US" sz="1600" dirty="0" err="1"/>
              <a:t>materiaal</a:t>
            </a:r>
            <a:r>
              <a:rPr lang="en-US" sz="1600" dirty="0"/>
              <a:t> </a:t>
            </a:r>
            <a:r>
              <a:rPr lang="en-US" sz="1600" dirty="0" err="1"/>
              <a:t>bevat</a:t>
            </a:r>
            <a:r>
              <a:rPr lang="en-US" sz="1600" dirty="0"/>
              <a:t> </a:t>
            </a:r>
            <a:r>
              <a:rPr lang="en-US" sz="1600" dirty="0" err="1"/>
              <a:t>inhoud</a:t>
            </a:r>
            <a:r>
              <a:rPr lang="en-US" sz="1600" dirty="0"/>
              <a:t> </a:t>
            </a:r>
            <a:r>
              <a:rPr lang="en-US" sz="1600" dirty="0" err="1"/>
              <a:t>en</a:t>
            </a:r>
            <a:r>
              <a:rPr lang="en-US" sz="1600" dirty="0"/>
              <a:t> </a:t>
            </a:r>
            <a:r>
              <a:rPr lang="en-US" sz="1600" dirty="0" err="1"/>
              <a:t>cijfers</a:t>
            </a:r>
            <a:r>
              <a:rPr lang="en-US" sz="1600" dirty="0"/>
              <a:t> die van het internet </a:t>
            </a:r>
            <a:r>
              <a:rPr lang="en-US" sz="1600" dirty="0" err="1"/>
              <a:t>zijn</a:t>
            </a:r>
            <a:r>
              <a:rPr lang="en-US" sz="1600" dirty="0"/>
              <a:t> </a:t>
            </a:r>
            <a:r>
              <a:rPr lang="en-US" sz="1600" dirty="0" err="1"/>
              <a:t>gehaald</a:t>
            </a:r>
            <a:r>
              <a:rPr lang="en-US" sz="1600" dirty="0"/>
              <a:t> </a:t>
            </a:r>
            <a:r>
              <a:rPr lang="en-US" sz="1600" dirty="0" err="1"/>
              <a:t>en</a:t>
            </a:r>
            <a:r>
              <a:rPr lang="en-US" sz="1600" dirty="0"/>
              <a:t> is </a:t>
            </a:r>
            <a:r>
              <a:rPr lang="en-US" sz="1600" dirty="0" err="1"/>
              <a:t>dus</a:t>
            </a:r>
            <a:r>
              <a:rPr lang="en-US" sz="1600" dirty="0"/>
              <a:t> </a:t>
            </a:r>
            <a:r>
              <a:rPr lang="en-US" sz="1600" dirty="0" err="1"/>
              <a:t>onderhevig</a:t>
            </a:r>
            <a:r>
              <a:rPr lang="en-US" sz="1600" dirty="0"/>
              <a:t> </a:t>
            </a:r>
            <a:r>
              <a:rPr lang="en-US" sz="1600" dirty="0" err="1"/>
              <a:t>aan</a:t>
            </a:r>
            <a:r>
              <a:rPr lang="en-US" sz="1600" dirty="0"/>
              <a:t> </a:t>
            </a:r>
            <a:r>
              <a:rPr lang="en-US" sz="1600" dirty="0" err="1"/>
              <a:t>wijzigingen</a:t>
            </a:r>
            <a:r>
              <a:rPr lang="en-US" sz="1600" dirty="0"/>
              <a:t>. De </a:t>
            </a:r>
            <a:r>
              <a:rPr lang="en-US" sz="1600" dirty="0" err="1"/>
              <a:t>bronnen</a:t>
            </a:r>
            <a:r>
              <a:rPr lang="en-US" sz="1600" dirty="0"/>
              <a:t> </a:t>
            </a:r>
            <a:r>
              <a:rPr lang="en-US" sz="1600" dirty="0" err="1"/>
              <a:t>zijn</a:t>
            </a:r>
            <a:r>
              <a:rPr lang="en-US" sz="1600" dirty="0"/>
              <a:t> </a:t>
            </a:r>
            <a:r>
              <a:rPr lang="en-US" sz="1600" dirty="0" err="1"/>
              <a:t>bekendgemaakt</a:t>
            </a:r>
            <a:r>
              <a:rPr lang="en-US" sz="1600" dirty="0"/>
              <a:t> </a:t>
            </a:r>
            <a:r>
              <a:rPr lang="en-US" sz="1600" dirty="0" err="1"/>
              <a:t>volgens</a:t>
            </a:r>
            <a:r>
              <a:rPr lang="en-US" sz="1600" dirty="0"/>
              <a:t> de regels van fair use. De </a:t>
            </a:r>
            <a:r>
              <a:rPr lang="en-US" sz="1600" dirty="0" err="1"/>
              <a:t>verantwoordelijkheid</a:t>
            </a:r>
            <a:r>
              <a:rPr lang="en-US" sz="1600" dirty="0"/>
              <a:t> van de </a:t>
            </a:r>
            <a:r>
              <a:rPr lang="en-US" sz="1600" dirty="0" err="1"/>
              <a:t>uitgever</a:t>
            </a:r>
            <a:r>
              <a:rPr lang="en-US" sz="1600" dirty="0"/>
              <a:t> is </a:t>
            </a:r>
            <a:r>
              <a:rPr lang="en-US" sz="1600" dirty="0" err="1"/>
              <a:t>beperkt</a:t>
            </a:r>
            <a:r>
              <a:rPr lang="en-US" sz="1600" dirty="0"/>
              <a:t> tot het </a:t>
            </a:r>
            <a:r>
              <a:rPr lang="en-US" sz="1600" dirty="0" err="1"/>
              <a:t>originele</a:t>
            </a:r>
            <a:r>
              <a:rPr lang="en-US" sz="1600" dirty="0"/>
              <a:t> </a:t>
            </a:r>
            <a:r>
              <a:rPr lang="en-US" sz="1600" dirty="0" err="1"/>
              <a:t>materiaal</a:t>
            </a:r>
            <a:r>
              <a:rPr lang="en-US" sz="1600" dirty="0"/>
              <a:t> </a:t>
            </a:r>
            <a:r>
              <a:rPr lang="en-US" sz="1600" dirty="0" err="1"/>
              <a:t>dat</a:t>
            </a:r>
            <a:r>
              <a:rPr lang="en-US" sz="1600" dirty="0"/>
              <a:t> is </a:t>
            </a:r>
            <a:r>
              <a:rPr lang="en-US" sz="1600" dirty="0" err="1"/>
              <a:t>opgeslagen</a:t>
            </a:r>
            <a:r>
              <a:rPr lang="en-US" sz="1600" dirty="0"/>
              <a:t> op </a:t>
            </a:r>
            <a:r>
              <a:rPr lang="en-US" sz="1600" dirty="0" err="1"/>
              <a:t>www.dems.pro</a:t>
            </a:r>
            <a:r>
              <a:rPr lang="en-US" sz="1600" dirty="0"/>
              <a:t>.  Al het </a:t>
            </a:r>
            <a:r>
              <a:rPr lang="en-US" sz="1600" dirty="0" err="1"/>
              <a:t>materiaal</a:t>
            </a:r>
            <a:r>
              <a:rPr lang="en-US" sz="1600" dirty="0"/>
              <a:t> is </a:t>
            </a:r>
            <a:r>
              <a:rPr lang="en-US" sz="1600" dirty="0" err="1"/>
              <a:t>geproduceerd</a:t>
            </a:r>
            <a:r>
              <a:rPr lang="en-US" sz="1600" dirty="0"/>
              <a:t> </a:t>
            </a:r>
            <a:r>
              <a:rPr lang="en-US" sz="1600" dirty="0" err="1"/>
              <a:t>voor</a:t>
            </a:r>
            <a:r>
              <a:rPr lang="en-US" sz="1600" dirty="0"/>
              <a:t> open </a:t>
            </a:r>
            <a:r>
              <a:rPr lang="en-US" sz="1600" dirty="0" err="1"/>
              <a:t>gebruik</a:t>
            </a:r>
            <a:r>
              <a:rPr lang="en-US" sz="1600" dirty="0"/>
              <a:t> </a:t>
            </a:r>
            <a:r>
              <a:rPr lang="en-US" sz="1600" dirty="0" err="1"/>
              <a:t>en</a:t>
            </a:r>
            <a:r>
              <a:rPr lang="en-US" sz="1600" dirty="0"/>
              <a:t> </a:t>
            </a:r>
            <a:r>
              <a:rPr lang="en-US" sz="1600" dirty="0" err="1"/>
              <a:t>medegefinancierd</a:t>
            </a:r>
            <a:r>
              <a:rPr lang="en-US" sz="1600" dirty="0"/>
              <a:t> door Erasmus +.</a:t>
            </a:r>
            <a:endParaRPr sz="1600" dirty="0"/>
          </a:p>
          <a:p>
            <a:pPr marL="0" lvl="0" indent="0" algn="l" rtl="0">
              <a:spcBef>
                <a:spcPts val="750"/>
              </a:spcBef>
              <a:spcAft>
                <a:spcPts val="0"/>
              </a:spcAft>
              <a:buNone/>
            </a:pPr>
            <a:endParaRPr sz="1600" dirty="0"/>
          </a:p>
          <a:p>
            <a:pPr marL="0" lvl="0" indent="0" algn="l" rtl="0">
              <a:spcBef>
                <a:spcPts val="750"/>
              </a:spcBef>
              <a:spcAft>
                <a:spcPts val="0"/>
              </a:spcAft>
              <a:buNone/>
            </a:pPr>
            <a:endParaRPr sz="1600" dirty="0"/>
          </a:p>
        </p:txBody>
      </p:sp>
      <p:sp>
        <p:nvSpPr>
          <p:cNvPr id="650" name="Google Shape;650;g27f64ae2817_0_0"/>
          <p:cNvSpPr txBox="1">
            <a:spLocks noGrp="1"/>
          </p:cNvSpPr>
          <p:nvPr>
            <p:ph type="title"/>
          </p:nvPr>
        </p:nvSpPr>
        <p:spPr>
          <a:xfrm>
            <a:off x="628650" y="382817"/>
            <a:ext cx="7886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/>
              <a:t>Disclaimer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.3-Understand-your-Audience-part_2 nl" id="{4E974C7C-35CF-6F43-A733-0BFB45D549F6}" vid="{2D4A50BE-C736-664D-B441-1BCA964292C4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2.3-Understand-your-Audience-part_2 nl</Template>
  <TotalTime>0</TotalTime>
  <Words>10859</Words>
  <Application>Microsoft Office PowerPoint</Application>
  <PresentationFormat>On-screen Show (16:9)</PresentationFormat>
  <Paragraphs>344</Paragraphs>
  <Slides>39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Noto Sans Symbols</vt:lpstr>
      <vt:lpstr>Arial</vt:lpstr>
      <vt:lpstr>Calibri</vt:lpstr>
      <vt:lpstr>DEMS NEW</vt:lpstr>
      <vt:lpstr>PowerPoint Presentation</vt:lpstr>
      <vt:lpstr>Gedrag van gebruikers </vt:lpstr>
      <vt:lpstr>PowerPoint Presentation</vt:lpstr>
      <vt:lpstr>Overname evalueren </vt:lpstr>
      <vt:lpstr>Overname evalueren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Gedrag begrijpen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Conversie evalueren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Retentie/Loyaliteit evalueren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Disclaimer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revision>1</cp:revision>
  <dcterms:created xsi:type="dcterms:W3CDTF">2023-11-27T11:58:32Z</dcterms:created>
  <dcterms:modified xsi:type="dcterms:W3CDTF">2023-11-27T11:58:48Z</dcterms:modified>
</cp:coreProperties>
</file>