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sldSz cx="9144000" cy="5143500" type="screen16x9"/>
  <p:notesSz cx="6858000" cy="9144000"/>
  <p:embeddedFontLst>
    <p:embeddedFont>
      <p:font typeface="Calibri" panose="020F0502020204030204" pitchFamily="34" charset="0"/>
      <p:regular r:id="rId33"/>
      <p:bold r:id="rId34"/>
      <p:italic r:id="rId35"/>
      <p:boldItalic r:id="rId36"/>
    </p:embeddedFont>
    <p:embeddedFont>
      <p:font typeface="Dancing Script" pitchFamily="2" charset="77"/>
      <p:regular r:id="rId37"/>
      <p:bold r:id="rId38"/>
    </p:embeddedFont>
    <p:embeddedFont>
      <p:font typeface="Open Sans" panose="020B0606030504020204" pitchFamily="34" charset="0"/>
      <p:regular r:id="rId39"/>
      <p:bold r:id="rId40"/>
      <p:italic r:id="rId41"/>
      <p:boldItalic r:id="rId42"/>
    </p:embeddedFont>
    <p:embeddedFont>
      <p:font typeface="Roboto" panose="02000000000000000000" pitchFamily="2" charset="0"/>
      <p:regular r:id="rId43"/>
      <p:bold r:id="rId44"/>
      <p:italic r:id="rId45"/>
      <p:boldItalic r:id="rId4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7" roundtripDataSignature="AMtx7mhIxvf6v4CoWwvLo9UMKv4b0zR7e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30862"/>
  </p:normalViewPr>
  <p:slideViewPr>
    <p:cSldViewPr snapToGrid="0">
      <p:cViewPr>
        <p:scale>
          <a:sx n="118" d="100"/>
          <a:sy n="118" d="100"/>
        </p:scale>
        <p:origin x="1480" y="14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font" Target="fonts/font10.fntdata"/><Relationship Id="rId47" Type="http://customschemas.google.com/relationships/presentationmetadata" Target="metadata"/><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font" Target="fonts/font13.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font" Target="fonts/font11.fntdata"/><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46" Type="http://schemas.openxmlformats.org/officeDocument/2006/relationships/font" Target="fonts/font14.fntdata"/><Relationship Id="rId20" Type="http://schemas.openxmlformats.org/officeDocument/2006/relationships/slide" Target="slides/slide19.xml"/><Relationship Id="rId41"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1" name="Google Shape;15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7" name="Google Shape;157;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Het kiezen van de juiste metrics is belangrijk omdat het de validiteit van de gegevensanalyse garandeert en helpt bij het nemen van weloverwogen beslissingen. Het helpt ook om de vooruitgang naar doelen te meten, de impact van veranderingen te begrijpen en middelen effectief toe te wijzen. Verkeerde statistieken kunnen leiden tot een verkeerde interpretatie van gegevens en gebrekkige besluitvorming. </a:t>
            </a:r>
            <a:r>
              <a:rPr lang="en-US">
                <a:solidFill>
                  <a:schemeClr val="dk1"/>
                </a:solidFill>
              </a:rPr>
              <a:t>Hier zijn enkele redenen waarom het kiezen van de juiste metrics belangrijk is:</a:t>
            </a:r>
            <a:endParaRPr>
              <a:solidFill>
                <a:schemeClr val="dk1"/>
              </a:solidFill>
            </a:endParaRPr>
          </a:p>
          <a:p>
            <a:pPr marL="457200" lvl="0" indent="-298450" algn="l" rtl="0">
              <a:lnSpc>
                <a:spcPct val="115000"/>
              </a:lnSpc>
              <a:spcBef>
                <a:spcPts val="1200"/>
              </a:spcBef>
              <a:spcAft>
                <a:spcPts val="0"/>
              </a:spcAft>
              <a:buClr>
                <a:schemeClr val="dk1"/>
              </a:buClr>
              <a:buSzPts val="1100"/>
              <a:buAutoNum type="arabicPeriod"/>
            </a:pPr>
            <a:r>
              <a:rPr lang="en-US" b="1">
                <a:solidFill>
                  <a:schemeClr val="dk1"/>
                </a:solidFill>
              </a:rPr>
              <a:t>Duidelijkheid van doelstellingen:</a:t>
            </a:r>
            <a:r>
              <a:rPr lang="en-US">
                <a:solidFill>
                  <a:schemeClr val="dk1"/>
                </a:solidFill>
              </a:rPr>
              <a:t> De juiste meetgegevens helpen om de doelstellingen of doelen die je wilt bereiken te verduidelijken. Door specifieke en meetbare statistieken te definiëren, kun je ervoor zorgen dat alle betrokkenen begrijpen wat er moet worden bereikt en hoe het succes zal worden bepaald. Duidelijke meetgegevens stemmen de inspanningen op elkaar af en richten de aandacht op de belangrijkste gebieden.</a:t>
            </a:r>
            <a:endParaRPr>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a:solidFill>
                  <a:schemeClr val="dk1"/>
                </a:solidFill>
              </a:rPr>
              <a:t>Meting van vooruitgang:</a:t>
            </a:r>
            <a:r>
              <a:rPr lang="en-US">
                <a:solidFill>
                  <a:schemeClr val="dk1"/>
                </a:solidFill>
              </a:rPr>
              <a:t> Metrieken bieden een middel om de vooruitgang in de loop van de tijd te volgen. Ze stellen je in staat om te beoordelen of je de goede richting uitgaat, verbeterpunten te identificeren en de nodige aanpassingen te doen. Zonder de juiste meetgegevens wordt het moeilijk om de vooruitgang objectief te evalueren en datagestuurde beslissingen te nemen.</a:t>
            </a:r>
            <a:endParaRPr>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a:solidFill>
                  <a:schemeClr val="dk1"/>
                </a:solidFill>
              </a:rPr>
              <a:t>Prestatie-evaluatie:</a:t>
            </a:r>
            <a:r>
              <a:rPr lang="en-US">
                <a:solidFill>
                  <a:schemeClr val="dk1"/>
                </a:solidFill>
              </a:rPr>
              <a:t> Metrics spelen een cruciale rol bij het evalueren van prestaties, of het nu gaat om een individu, een team, een project of een hele organisatie. Door relevante metrics te selecteren, kun je de effectiviteit en efficiëntie van processen beoordelen, sterke en zwakke punten identificeren en verbeterpunten aanwijzen. Goed gekozen meetgegevens bieden een basis voor eerlijke en objectieve prestatie-evaluaties.</a:t>
            </a:r>
            <a:endParaRPr>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a:solidFill>
                  <a:schemeClr val="dk1"/>
                </a:solidFill>
              </a:rPr>
              <a:t>Gegevensgestuurde besluitvorming:</a:t>
            </a:r>
            <a:r>
              <a:rPr lang="en-US">
                <a:solidFill>
                  <a:schemeClr val="dk1"/>
                </a:solidFill>
              </a:rPr>
              <a:t> Metrics leveren empirische gegevens die de besluitvorming kunnen sturen. Ze helpen je trends, patronen en correlaties in gegevens te identificeren, die op hun beurt strategische keuzes onderbouwen. Met de juiste meetgegevens kunt u weloverwogen beslissingen nemen op basis van bewijs in plaats van te vertrouwen op intuïtie of subjectieve meningen.</a:t>
            </a:r>
            <a:endParaRPr>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a:solidFill>
                  <a:schemeClr val="dk1"/>
                </a:solidFill>
              </a:rPr>
              <a:t>Verantwoording en transparantie:</a:t>
            </a:r>
            <a:r>
              <a:rPr lang="en-US">
                <a:solidFill>
                  <a:schemeClr val="dk1"/>
                </a:solidFill>
              </a:rPr>
              <a:t> Goed gedefinieerde statistieken bevorderen verantwoording en transparantie. Als de statistieken duidelijk worden gecommuniceerd en begrepen, wordt het gemakkelijker om individuen of entiteiten verantwoordelijk te houden voor hun prestaties. Transparante statistieken stellen belanghebbenden in staat om prestaties eerlijk te beoordelen en te vergelijken, wat het vertrouwen en de geloofwaardigheid vergroot.</a:t>
            </a:r>
            <a:endParaRPr>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a:solidFill>
                  <a:schemeClr val="dk1"/>
                </a:solidFill>
              </a:rPr>
              <a:t>Optimalisatie en efficiëntie:</a:t>
            </a:r>
            <a:r>
              <a:rPr lang="en-US">
                <a:solidFill>
                  <a:schemeClr val="dk1"/>
                </a:solidFill>
              </a:rPr>
              <a:t> Metrics helpen gebieden te identificeren waar optimalisatie en efficiëntieverbeteringen mogelijk zijn. Door relevante gegevens te meten en te analyseren, kunt u knelpunten, inefficiënties of gebieden met verspilling identificeren. De juiste meetgegevens benadrukken kansen voor verbetering en sturen de toewijzing van middelen voor een maximale impact.</a:t>
            </a:r>
            <a:endParaRPr>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a:solidFill>
                  <a:schemeClr val="dk1"/>
                </a:solidFill>
              </a:rPr>
              <a:t>Afstemming op strategische doelen:</a:t>
            </a:r>
            <a:r>
              <a:rPr lang="en-US">
                <a:solidFill>
                  <a:schemeClr val="dk1"/>
                </a:solidFill>
              </a:rPr>
              <a:t> De juiste meetgegevens zorgen voor afstemming tussen activiteiten en strategische doelen. Door metrics te kiezen die direct de gewenste uitkomsten weerspiegelen, kun je de voortgang ten opzichte van strategische doelstellingen bewaken en ervoor zorgen dat de inspanningen op de juiste prioriteiten worden gericht. Deze afstemming verbetert de effectiviteit en relevantie van initiatieven.</a:t>
            </a:r>
            <a:endParaRPr>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a:solidFill>
                  <a:schemeClr val="dk1"/>
                </a:solidFill>
              </a:rPr>
              <a:t>Vergelijking en benchmarking:</a:t>
            </a:r>
            <a:r>
              <a:rPr lang="en-US">
                <a:solidFill>
                  <a:schemeClr val="dk1"/>
                </a:solidFill>
              </a:rPr>
              <a:t> Goed gekozen meetgegevens maken zinvolle vergelijkingen en benchmarking mogelijk. Door industriestandaard of best-practice meetgegevens te selecteren, kunt u prestaties vergelijken met die van branchegenoten of concurrenten, hiaten identificeren en ambitieuze maar haalbare doelen stellen. Met de juiste statistieken kun je relatieve prestaties beoordelen en continue verbetering stimuleren.</a:t>
            </a:r>
            <a:endParaRPr>
              <a:solidFill>
                <a:schemeClr val="dk1"/>
              </a:solidFill>
            </a:endParaRPr>
          </a:p>
          <a:p>
            <a:pPr marL="0" lvl="0" indent="0" algn="l" rtl="0">
              <a:lnSpc>
                <a:spcPct val="115000"/>
              </a:lnSpc>
              <a:spcBef>
                <a:spcPts val="1200"/>
              </a:spcBef>
              <a:spcAft>
                <a:spcPts val="0"/>
              </a:spcAft>
              <a:buClr>
                <a:schemeClr val="dk1"/>
              </a:buClr>
              <a:buSzPts val="1100"/>
              <a:buFont typeface="Arial"/>
              <a:buNone/>
            </a:pPr>
            <a:r>
              <a:rPr lang="en-US">
                <a:solidFill>
                  <a:schemeClr val="dk1"/>
                </a:solidFill>
              </a:rPr>
              <a:t>Samengevat is het selecteren van de juiste meetgegevens essentieel voor duidelijkheid, meting, evaluatie, besluitvorming, verantwoording, optimalisatie, afstemming en benchmarking. Goed gekozen meetgegevens bieden een basis voor effectief management, strategische planning en het bereiken van de gewenste resultaten.</a:t>
            </a:r>
            <a:endParaRPr>
              <a:solidFill>
                <a:schemeClr val="dk1"/>
              </a:solidFill>
            </a:endParaRPr>
          </a:p>
          <a:p>
            <a:pPr marL="0" lvl="0" indent="0" algn="l" rtl="0">
              <a:lnSpc>
                <a:spcPct val="100000"/>
              </a:lnSpc>
              <a:spcBef>
                <a:spcPts val="120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7" name="Google Shape;167;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5" name="Google Shape;175;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3" name="Google Shape;183;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9" name="Google Shape;189;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 name="Google Shape;194;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US"/>
              <a:t>Een meetstrategie voor webanalyse bestaat meestal uit de volgende fasen:</a:t>
            </a:r>
            <a:endParaRPr/>
          </a:p>
          <a:p>
            <a:pPr marL="457200" lvl="0" indent="-298450" algn="l" rtl="0">
              <a:lnSpc>
                <a:spcPct val="100000"/>
              </a:lnSpc>
              <a:spcBef>
                <a:spcPts val="0"/>
              </a:spcBef>
              <a:spcAft>
                <a:spcPts val="0"/>
              </a:spcAft>
              <a:buSzPts val="1100"/>
              <a:buFont typeface="Arial"/>
              <a:buAutoNum type="arabicPeriod"/>
            </a:pPr>
            <a:r>
              <a:rPr lang="en-US"/>
              <a:t>Doelen definiëren: Stel duidelijke en meetbare doelen voor uw website of digitale marketingcampagnes, zoals het verhogen van conversies, het verbeteren van de gebruikerservaring of het vergroten van de merkbekendheid.</a:t>
            </a:r>
            <a:endParaRPr/>
          </a:p>
          <a:p>
            <a:pPr marL="457200" lvl="0" indent="-298450" algn="l" rtl="0">
              <a:lnSpc>
                <a:spcPct val="100000"/>
              </a:lnSpc>
              <a:spcBef>
                <a:spcPts val="0"/>
              </a:spcBef>
              <a:spcAft>
                <a:spcPts val="0"/>
              </a:spcAft>
              <a:buSzPts val="1100"/>
              <a:buFont typeface="Arial"/>
              <a:buAutoNum type="arabicPeriod"/>
            </a:pPr>
            <a:r>
              <a:rPr lang="en-US"/>
              <a:t>Identificeer essentiële prestatie-indicatoren (KPI's): Selecteer meetgegevens die overeenkomen met je doelen en die helpen om de voortgang bij te houden. Deze meetgegevens worden je KPI's.</a:t>
            </a:r>
            <a:endParaRPr/>
          </a:p>
          <a:p>
            <a:pPr marL="457200" lvl="0" indent="-298450" algn="l" rtl="0">
              <a:lnSpc>
                <a:spcPct val="100000"/>
              </a:lnSpc>
              <a:spcBef>
                <a:spcPts val="0"/>
              </a:spcBef>
              <a:spcAft>
                <a:spcPts val="0"/>
              </a:spcAft>
              <a:buSzPts val="1100"/>
              <a:buFont typeface="Arial"/>
              <a:buAutoNum type="arabicPeriod"/>
            </a:pPr>
            <a:r>
              <a:rPr lang="en-US"/>
              <a:t>Gegevensverzameling: Implementeer tracking- en meetprogramma's, zoals Google Analytics, om gegevens te verzamelen over je website en digitale marketingcampagnes.</a:t>
            </a:r>
            <a:endParaRPr/>
          </a:p>
          <a:p>
            <a:pPr marL="457200" lvl="0" indent="-298450" algn="l" rtl="0">
              <a:lnSpc>
                <a:spcPct val="100000"/>
              </a:lnSpc>
              <a:spcBef>
                <a:spcPts val="0"/>
              </a:spcBef>
              <a:spcAft>
                <a:spcPts val="0"/>
              </a:spcAft>
              <a:buSzPts val="1100"/>
              <a:buFont typeface="Arial"/>
              <a:buAutoNum type="arabicPeriod"/>
            </a:pPr>
            <a:r>
              <a:rPr lang="en-US"/>
              <a:t>Gegevensanalyse: Gebruik hulpmiddelen en technieken, zoals segmentatie en trechteranalyse, om de verzamelde gegevens te begrijpen en patronen, trends en mogelijkheden voor verbetering te identificeren.</a:t>
            </a:r>
            <a:endParaRPr/>
          </a:p>
          <a:p>
            <a:pPr marL="457200" lvl="0" indent="-298450" algn="l" rtl="0">
              <a:lnSpc>
                <a:spcPct val="100000"/>
              </a:lnSpc>
              <a:spcBef>
                <a:spcPts val="0"/>
              </a:spcBef>
              <a:spcAft>
                <a:spcPts val="0"/>
              </a:spcAft>
              <a:buSzPts val="1100"/>
              <a:buFont typeface="Arial"/>
              <a:buAutoNum type="arabicPeriod"/>
            </a:pPr>
            <a:r>
              <a:rPr lang="en-US"/>
              <a:t>Inzichten en aanbevelingen: Trek inzichten uit de gegevensanalyse en doe aanbevelingen voor optimalisatie op basis van de inzichten.</a:t>
            </a:r>
            <a:endParaRPr/>
          </a:p>
          <a:p>
            <a:pPr marL="457200" lvl="0" indent="-298450" algn="l" rtl="0">
              <a:lnSpc>
                <a:spcPct val="100000"/>
              </a:lnSpc>
              <a:spcBef>
                <a:spcPts val="0"/>
              </a:spcBef>
              <a:spcAft>
                <a:spcPts val="0"/>
              </a:spcAft>
              <a:buSzPts val="1100"/>
              <a:buFont typeface="Arial"/>
              <a:buAutoNum type="arabicPeriod"/>
            </a:pPr>
            <a:r>
              <a:rPr lang="en-US"/>
              <a:t>Implementatie en optimalisatie: Implementeer de aanbevelingen en voer doorlopende optimalisaties uit om de prestaties te verbeteren en je doelen te bereiken.</a:t>
            </a:r>
            <a:endParaRPr/>
          </a:p>
          <a:p>
            <a:pPr marL="457200" lvl="0" indent="-298450" algn="l" rtl="0">
              <a:lnSpc>
                <a:spcPct val="100000"/>
              </a:lnSpc>
              <a:spcBef>
                <a:spcPts val="0"/>
              </a:spcBef>
              <a:spcAft>
                <a:spcPts val="0"/>
              </a:spcAft>
              <a:buSzPts val="1100"/>
              <a:buFont typeface="Arial"/>
              <a:buAutoNum type="arabicPeriod"/>
            </a:pPr>
            <a:r>
              <a:rPr lang="en-US"/>
              <a:t>Voortdurende bewaking en rapportage: Controleer en rapporteer regelmatig over de KPI's om de voortgang te volgen en het voortdurende succes van uw digitale marketinginspanningen te garanderen.</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US"/>
              <a:t>Deze fasen vormen een cyclus van voortdurende verbetering, zodat u uw digitale marketinginspanningen voortdurend kunt controleren en optimaliseren om uw doelen te bereiken.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sz="1400" b="1"/>
              <a:t>Merk op dat er heel wat modellen en theorieën zijn, voorgesteld door verschillende auteurs, en op de volgende pagina's presenteren we er enkele.</a:t>
            </a:r>
            <a:endParaRPr sz="1400" b="1"/>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0" name="Google Shape;200;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a:t>Een ander kader</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6" name="Google Shape;206;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solidFill>
                  <a:schemeClr val="dk1"/>
                </a:solidFill>
              </a:rPr>
              <a:t>Een ander kader</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2" name="Google Shape;212;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solidFill>
                  <a:schemeClr val="dk1"/>
                </a:solidFill>
              </a:rPr>
              <a:t>Een ander kader</a:t>
            </a: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1" name="Google Shape;231;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solidFill>
                  <a:schemeClr val="dk1"/>
                </a:solidFill>
              </a:rPr>
              <a:t>Een ander kader</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1" name="Google Shape;271;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1" name="Google Shape;341;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9" name="Google Shape;349;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US"/>
              <a:t>Key Performance Indicators (KPI's) zijn cruciaal voor het succes van een digitale marketingstrategie. KPI's bieden een manier om de effectiviteit van marketinginspanningen te meten, gebieden voor verbetering te identificeren en de voortgang naar doelen bij te houden.</a:t>
            </a:r>
            <a:endParaRPr/>
          </a:p>
          <a:p>
            <a:pPr marL="158750" lvl="0" indent="0" algn="l" rtl="0">
              <a:lnSpc>
                <a:spcPct val="100000"/>
              </a:lnSpc>
              <a:spcBef>
                <a:spcPts val="0"/>
              </a:spcBef>
              <a:spcAft>
                <a:spcPts val="0"/>
              </a:spcAft>
              <a:buSzPts val="1100"/>
              <a:buNone/>
            </a:pPr>
            <a:r>
              <a:rPr lang="en-US"/>
              <a:t>KPI's helpen om:</a:t>
            </a:r>
            <a:endParaRPr/>
          </a:p>
          <a:p>
            <a:pPr marL="158750" lvl="0" indent="0" algn="l" rtl="0">
              <a:lnSpc>
                <a:spcPct val="100000"/>
              </a:lnSpc>
              <a:spcBef>
                <a:spcPts val="0"/>
              </a:spcBef>
              <a:spcAft>
                <a:spcPts val="0"/>
              </a:spcAft>
              <a:buSzPts val="1100"/>
              <a:buNone/>
            </a:pPr>
            <a:endParaRPr/>
          </a:p>
          <a:p>
            <a:pPr marL="457200" lvl="0" indent="-298450" algn="l" rtl="0">
              <a:lnSpc>
                <a:spcPct val="100000"/>
              </a:lnSpc>
              <a:spcBef>
                <a:spcPts val="0"/>
              </a:spcBef>
              <a:spcAft>
                <a:spcPts val="0"/>
              </a:spcAft>
              <a:buSzPts val="1100"/>
              <a:buFont typeface="Arial"/>
              <a:buAutoNum type="arabicPeriod"/>
            </a:pPr>
            <a:r>
              <a:rPr lang="en-US"/>
              <a:t>Inspanningen richten op wat het belangrijkst is: Door de juiste KPI's te selecteren, kunnen marketeers hun inspanningen prioriteren en zich richten op wat het belangrijkst is om hun doelen te bereiken.</a:t>
            </a:r>
            <a:endParaRPr/>
          </a:p>
          <a:p>
            <a:pPr marL="457200" lvl="0" indent="-298450" algn="l" rtl="0">
              <a:lnSpc>
                <a:spcPct val="100000"/>
              </a:lnSpc>
              <a:spcBef>
                <a:spcPts val="0"/>
              </a:spcBef>
              <a:spcAft>
                <a:spcPts val="0"/>
              </a:spcAft>
              <a:buSzPts val="1100"/>
              <a:buFont typeface="Arial"/>
              <a:buAutoNum type="arabicPeriod"/>
            </a:pPr>
            <a:r>
              <a:rPr lang="en-US"/>
              <a:t>Datagestuurde beslissingen nemen: KPI's bieden een manier om vooruitgang en prestaties te meten, waardoor marketeers datagestuurde beslissingen kunnen nemen in plaats van te vertrouwen op intuïtie of aannames.</a:t>
            </a:r>
            <a:endParaRPr/>
          </a:p>
          <a:p>
            <a:pPr marL="457200" lvl="0" indent="-298450" algn="l" rtl="0">
              <a:lnSpc>
                <a:spcPct val="100000"/>
              </a:lnSpc>
              <a:spcBef>
                <a:spcPts val="0"/>
              </a:spcBef>
              <a:spcAft>
                <a:spcPts val="0"/>
              </a:spcAft>
              <a:buSzPts val="1100"/>
              <a:buFont typeface="Arial"/>
              <a:buAutoNum type="arabicPeriod"/>
            </a:pPr>
            <a:r>
              <a:rPr lang="en-US"/>
              <a:t>Vooruitgang bewaken en succes meten: Het regelmatig bijhouden en controleren van KPI's helpt marketeers om te begrijpen of hun inspanningen vruchten afwerpen en of ze op de goede weg zijn om hun doelen te bereiken.</a:t>
            </a:r>
            <a:endParaRPr/>
          </a:p>
          <a:p>
            <a:pPr marL="457200" lvl="0" indent="-298450" algn="l" rtl="0">
              <a:lnSpc>
                <a:spcPct val="100000"/>
              </a:lnSpc>
              <a:spcBef>
                <a:spcPts val="0"/>
              </a:spcBef>
              <a:spcAft>
                <a:spcPts val="0"/>
              </a:spcAft>
              <a:buSzPts val="1100"/>
              <a:buFont typeface="Arial"/>
              <a:buAutoNum type="arabicPeriod"/>
            </a:pPr>
            <a:r>
              <a:rPr lang="en-US"/>
              <a:t>Inspanningen voortdurend optimaliseren: KPI's bieden inzicht in gebieden die voor verbetering vatbaar zijn en helpen marketeers om hun inspanningen voortdurend te optimaliseren om betere resultaten te behalen.</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US"/>
              <a:t>Samengevat zijn KPI's een cruciaal onderdeel van een succesvolle digitale marketingstrategie. Ze bieden een manier om de impact van marketinginspanningen te meten, gebieden voor verbetering te identificeren en inspanningen voortdurend te optimaliseren om betere resultaten te behalen.</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5" name="Google Shape;355;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US"/>
              <a:t>Key Performance Indicators (KPI's) zijn meetgegevens die organisaties helpen om de vooruitgang te meten ten opzichte van specifieke bedrijfsdoelstellingen. KPI's zijn een cruciaal onderdeel van datagestuurde besluitvorming en spelen een vitale rol bij het volgen van de prestaties van een bedrijf.</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US"/>
              <a:t>KPI's worden gebruikt om de vooruitgang naar specifieke doelstellingen te meten, zoals het verhogen van de verkoop, het verbeteren van de klanttevredenheid of het verlagen van de kosten. Door KPI's bij te houden en te analyseren kunnen organisaties een beter inzicht krijgen in hun prestaties, verbeterpunten identificeren en weloverwogen beslissingen nemen om hun inspanningen te optimaliseren en hun doelstellingen te behalen.</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US"/>
              <a:t>Het kiezen van de juiste KPI's is belangrijk, omdat de gekozen KPI's van invloed zijn op de gegevens die worden verzameld en geanalyseerd, en op de besluitvorming. Om effectief te zijn, moeten KPI's relevant, meetbaar en bruikbaar zijn en inzichten bieden die nuttig zijn voor het optimaliseren van de prestaties van het bedrijf om de doelstellingen te bereiken.</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US"/>
              <a:t>Als een bedrijfsdoelstelling bijvoorbeeld is om de verkoop te verhogen, kunnen de relevante KPI's conversiepercentage, gemiddelde orderwaarde en omzet zijn. Door deze meetgegevens bij te houden, kan het bedrijf de voortgang van de doelstelling om de verkoop te verhogen controleren en geïnformeerde beslissingen nemen om de prestaties te verbeteren.</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US"/>
              <a:t>Om effectief te zijn, moeten KPI's regelmatig worden gecontroleerd en bijgewerkt. Naarmate het bedrijf zich ontwikkelt en er nieuwe doelstellingen worden vastgesteld, moeten KPI's mogelijk worden aangepast of vervangen om ervoor te zorgen dat ze relevant en nuttig blijven voor het volgen van de voortgang naar bedrijfsdoelen en -doelstellingen.</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US"/>
              <a:t>Samengevat zijn KPI's een cruciaal onderdeel van elke succesvolle bedrijfsstrategie. Ze bieden een manier om vooruitgang te meten, gebieden voor verbetering te identificeren en geïnformeerde beslissingen te nemen om prestaties te optimaliseren en doelstellingen te bereiken. Door KPI's regelmatig te controleren en bij te werken, kunnen organisaties ervoor zorgen dat ze voortdurend op één lijn zitten met hun doelen en doelstellingen en dat ze hun middelen optimaal inzetten.</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1" name="Google Shape;361;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US"/>
              <a:t>Key Performance Indicators (KPI's) zijn direct gerelateerd aan de doelstellingen van een bedrijf. KPI's zijn meetgegevens die helpen om de vooruitgang te meten ten opzichte van specifieke bedrijfsdoelen en -doelstellingen. Door KPI's bij te houden en te analyseren, kunnen bedrijven een beter inzicht krijgen in hun prestaties en weloverwogen beslissingen nemen om hun inspanningen te optimaliseren en hun doelstellingen te bereiken.</a:t>
            </a:r>
            <a:endParaRPr/>
          </a:p>
          <a:p>
            <a:pPr marL="457200" lvl="0" indent="-22860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US"/>
              <a:t>Als een bedrijfsdoelstelling bijvoorbeeld is om de verkoop te verhogen, kunnen de relevante KPI's conversiepercentage, gemiddelde orderwaarde en omzet zijn. Door deze meetgegevens bij te houden, kan het bedrijf de voortgang van de doelstelling om de verkoop te verhogen controleren en geïnformeerde beslissingen nemen om de prestaties te verbeteren.</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US"/>
              <a:t>Het is belangrijk om de juiste KPI's te kiezen die aansluiten bij de bedrijfsdoelstellingen, omdat de gekozen KPI's van invloed zullen zijn op de gegevens die worden verzameld en geanalyseerd, en op de besluitvorming. Om effectief te zijn, moeten KPI's relevant, meetbaar en bruikbaar zijn en inzichten bieden die nuttig zijn voor het optimaliseren van de prestaties van het bedrijf om de doelstellingen te bereiken.</a:t>
            </a:r>
            <a:endParaRPr/>
          </a:p>
          <a:p>
            <a:pPr marL="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US"/>
              <a:t>Hier is nog een voorbeeld:</a:t>
            </a:r>
            <a:endParaRPr/>
          </a:p>
          <a:p>
            <a:pPr marL="457200" lvl="0" indent="-298450" algn="l" rtl="0">
              <a:lnSpc>
                <a:spcPct val="100000"/>
              </a:lnSpc>
              <a:spcBef>
                <a:spcPts val="0"/>
              </a:spcBef>
              <a:spcAft>
                <a:spcPts val="0"/>
              </a:spcAft>
              <a:buSzPts val="1100"/>
              <a:buChar char="●"/>
            </a:pPr>
            <a:r>
              <a:rPr lang="en-US"/>
              <a:t>Doelstelling: De gebruikerservaring van de website verbeteren</a:t>
            </a:r>
            <a:endParaRPr/>
          </a:p>
          <a:p>
            <a:pPr marL="457200" lvl="0" indent="-298450" algn="l" rtl="0">
              <a:lnSpc>
                <a:spcPct val="100000"/>
              </a:lnSpc>
              <a:spcBef>
                <a:spcPts val="0"/>
              </a:spcBef>
              <a:spcAft>
                <a:spcPts val="0"/>
              </a:spcAft>
              <a:buSzPts val="1100"/>
              <a:buChar char="●"/>
            </a:pPr>
            <a:r>
              <a:rPr lang="en-US"/>
              <a:t>Relevante KPI's: Bouncepercentage, laadtijd van pagina's, tijd op de site en pagina's per sessie.</a:t>
            </a:r>
            <a:endParaRPr/>
          </a:p>
          <a:p>
            <a:pPr marL="457200" lvl="0" indent="-298450" algn="l" rtl="0">
              <a:lnSpc>
                <a:spcPct val="100000"/>
              </a:lnSpc>
              <a:spcBef>
                <a:spcPts val="0"/>
              </a:spcBef>
              <a:spcAft>
                <a:spcPts val="0"/>
              </a:spcAft>
              <a:buSzPts val="1100"/>
              <a:buChar char="●"/>
            </a:pPr>
            <a:r>
              <a:rPr lang="en-US"/>
              <a:t>Door deze KPI's bij te houden, kan een bedrijf de vooruitgang bij het verbeteren van de gebruikerservaring op hun website volgen. Als het bouncepercentage bijvoorbeeld hoog is, kan dit erop wijzen dat gebruikers niet de inhoud vinden die ze zoeken of dat de website traag laadt. Tijd op de site en pagina's per sessie kunnen inzicht geven in hoe betrokken gebruikers zijn bij de website en de inhoud. Door deze KPI's te optimaliseren, kan het bedrijf de algehele gebruikerservaring op hun website verbeteren en de doelstelling om de gebruikerservaring te verbeteren behalen.</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6"/>
        <p:cNvGrpSpPr/>
        <p:nvPr/>
      </p:nvGrpSpPr>
      <p:grpSpPr>
        <a:xfrm>
          <a:off x="0" y="0"/>
          <a:ext cx="0" cy="0"/>
          <a:chOff x="0" y="0"/>
          <a:chExt cx="0" cy="0"/>
        </a:xfrm>
      </p:grpSpPr>
      <p:sp>
        <p:nvSpPr>
          <p:cNvPr id="417" name="Google Shape;417;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8" name="Google Shape;418;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4" name="Google Shape;424;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228600" lvl="0" indent="-158750" algn="l" rtl="0">
              <a:lnSpc>
                <a:spcPct val="100000"/>
              </a:lnSpc>
              <a:spcBef>
                <a:spcPts val="0"/>
              </a:spcBef>
              <a:spcAft>
                <a:spcPts val="0"/>
              </a:spcAft>
              <a:buSzPts val="1100"/>
              <a:buFont typeface="Arial"/>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8"/>
        <p:cNvGrpSpPr/>
        <p:nvPr/>
      </p:nvGrpSpPr>
      <p:grpSpPr>
        <a:xfrm>
          <a:off x="0" y="0"/>
          <a:ext cx="0" cy="0"/>
          <a:chOff x="0" y="0"/>
          <a:chExt cx="0" cy="0"/>
        </a:xfrm>
      </p:grpSpPr>
      <p:sp>
        <p:nvSpPr>
          <p:cNvPr id="429" name="Google Shape;429;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0" name="Google Shape;430;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228600" lvl="0" indent="-158750" algn="l" rtl="0">
              <a:lnSpc>
                <a:spcPct val="100000"/>
              </a:lnSpc>
              <a:spcBef>
                <a:spcPts val="0"/>
              </a:spcBef>
              <a:spcAft>
                <a:spcPts val="0"/>
              </a:spcAft>
              <a:buSzPts val="1100"/>
              <a:buFont typeface="Arial"/>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6" name="Google Shape;436;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Google Shape;441;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2" name="Google Shape;442;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0" name="Google Shape;450;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15000"/>
              </a:lnSpc>
              <a:spcBef>
                <a:spcPts val="1200"/>
              </a:spcBef>
              <a:spcAft>
                <a:spcPts val="0"/>
              </a:spcAft>
              <a:buClr>
                <a:schemeClr val="dk1"/>
              </a:buClr>
              <a:buSzPts val="1100"/>
              <a:buAutoNum type="arabicPeriod"/>
            </a:pPr>
            <a:r>
              <a:rPr lang="en-US" b="1">
                <a:solidFill>
                  <a:schemeClr val="dk1"/>
                </a:solidFill>
              </a:rPr>
              <a:t>Acquisitie:</a:t>
            </a:r>
            <a:r>
              <a:rPr lang="en-US">
                <a:solidFill>
                  <a:schemeClr val="dk1"/>
                </a:solidFill>
              </a:rPr>
              <a:t> Acquisitie verwijst naar de metriek die het aantal nieuwe klanten of gebruikers meet dat een bedrijf of website aantrekt binnen een specifieke tijdsperiode. Het geeft inzicht in de effectiviteit van marketing- en reclame-inspanningen bij het binnenhalen van nieuwe prospects of klanten. Acquisitiecijfers omvatten vaak cijfers zoals het aantal nieuwe aanmeldingen, downloads, registraties of websitebezoeken.</a:t>
            </a:r>
            <a:endParaRPr>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a:solidFill>
                  <a:schemeClr val="dk1"/>
                </a:solidFill>
              </a:rPr>
              <a:t>Gebeurtenissen:</a:t>
            </a:r>
            <a:r>
              <a:rPr lang="en-US">
                <a:solidFill>
                  <a:schemeClr val="dk1"/>
                </a:solidFill>
              </a:rPr>
              <a:t> Events zijn statistieken die specifieke acties of interacties van gebruikers op een website of applicatie bijhouden. Deze acties kunnen kliks, downloads, formulierinzendingen, videoweergaven of andere vooraf gedefinieerde gebruikersbetrokkenheid omvatten. Events leveren gegevens over gebruikersgedrag en -betrokkenheid en kunnen helpen bij het evalueren van de effectiviteit van marketingcampagnes of gebruikerservaringen.</a:t>
            </a:r>
            <a:endParaRPr>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a:solidFill>
                  <a:schemeClr val="dk1"/>
                </a:solidFill>
              </a:rPr>
              <a:t>Conversies:</a:t>
            </a:r>
            <a:r>
              <a:rPr lang="en-US">
                <a:solidFill>
                  <a:schemeClr val="dk1"/>
                </a:solidFill>
              </a:rPr>
              <a:t> Conversies zijn statistieken die het aantal gewenste acties van gebruikers of klanten meten die in lijn liggen met specifieke doelen. Deze doelen kunnen het doen van een aankoop zijn, het inschrijven op een dienst, het invullen van een formulier of een andere actie die een succesvol resultaat voor het bedrijf vertegenwoordigt. Conversiecijfers helpen bij het beoordelen van de effectiviteit van verkooptrechters, marketingcampagnes of websiteoptimalisatie.</a:t>
            </a:r>
            <a:endParaRPr>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a:solidFill>
                  <a:schemeClr val="dk1"/>
                </a:solidFill>
              </a:rPr>
              <a:t>Pagina's:</a:t>
            </a:r>
            <a:r>
              <a:rPr lang="en-US">
                <a:solidFill>
                  <a:schemeClr val="dk1"/>
                </a:solidFill>
              </a:rPr>
              <a:t> Pagina's verwijzen naar statistieken met betrekking tot de prestaties en betrokkenheid van specifieke webpagina's binnen een website of applicatie. Deze statistieken kunnen paginaweergaves, unieke paginaweergaves, tijd gespendeerd op een pagina, bounce rate of exit rate omvatten. Pagina statistieken helpen bij het analyseren van gebruikersbetrokkenheid, het identificeren van populaire inhoud en het evalueren van de prestaties van individuele pagina's in het bereiken van hun beoogde doelen.</a:t>
            </a:r>
            <a:endParaRPr>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a:solidFill>
                  <a:schemeClr val="dk1"/>
                </a:solidFill>
              </a:rPr>
              <a:t>Landingspagina's:</a:t>
            </a:r>
            <a:r>
              <a:rPr lang="en-US">
                <a:solidFill>
                  <a:schemeClr val="dk1"/>
                </a:solidFill>
              </a:rPr>
              <a:t> Landingspagina's zijn specifieke webpagina's die zijn ontworpen om de aandacht van bezoekers te trekken en een specifieke actie of conversie te stimuleren. De statistieken van landingspagina's meten meestal de effectiviteit van deze pagina's in termen van conversiepercentage, bouncepercentage, doorklikpercentage of engagementgegevens. Ze helpen het succes van marketingcampagnes te beoordelen, het ontwerp van landingspagina's te optimaliseren en conversiepercentages te verbeteren.</a:t>
            </a:r>
            <a:endParaRPr>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a:solidFill>
                  <a:schemeClr val="dk1"/>
                </a:solidFill>
              </a:rPr>
              <a:t>Retentie:</a:t>
            </a:r>
            <a:r>
              <a:rPr lang="en-US">
                <a:solidFill>
                  <a:schemeClr val="dk1"/>
                </a:solidFill>
              </a:rPr>
              <a:t> Retentiecijfers meten het vermogen van een bedrijf of product om klanten te behouden gedurende een bepaalde periode. Deze meetgegevens omvatten meestal de customer churn rate (de snelheid waarmee klanten stoppen met het gebruik van een product of dienst), customer lifetime value (de totale waarde die een klant een bedrijf gedurende zijn leven oplevert), of herhalingsaankopen. Retentiecijfers zijn cruciaal voor het beoordelen van klantloyaliteit, het evalueren van de effectiviteit van klantbehoudstrategieën en het identificeren van mogelijkheden om de customer lifetime value te verhogen.</a:t>
            </a:r>
            <a:endParaRPr>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a:solidFill>
                  <a:schemeClr val="dk1"/>
                </a:solidFill>
              </a:rPr>
              <a:t>Klantwaarde:</a:t>
            </a:r>
            <a:r>
              <a:rPr lang="en-US">
                <a:solidFill>
                  <a:schemeClr val="dk1"/>
                </a:solidFill>
              </a:rPr>
              <a:t> Klantwaardemetrics kwantificeren de economische waarde die een klant aan een bedrijf toevoegt gedurende hun relatie. Deze meetgegevens kunnen de gemiddelde orderwaarde, customer lifetime value (eerder genoemd), winstgevendheid van de klant of de kosten van klantenwerving omvatten. Klantwaardemetrics helpen bedrijven om de financiële impact van hun klantrelaties te begrijpen, klanten met een hoge waarde te identificeren en marketing- en verkoopstrategieën te onderbouwen.</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6" name="Google Shape;456;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3"/>
        <p:cNvGrpSpPr/>
        <p:nvPr/>
      </p:nvGrpSpPr>
      <p:grpSpPr>
        <a:xfrm>
          <a:off x="0" y="0"/>
          <a:ext cx="0" cy="0"/>
          <a:chOff x="0" y="0"/>
          <a:chExt cx="0" cy="0"/>
        </a:xfrm>
      </p:grpSpPr>
      <p:sp>
        <p:nvSpPr>
          <p:cNvPr id="464" name="Google Shape;464;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5" name="Google Shape;465;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0" name="Google Shape;470;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8" name="Google Shape;478;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3"/>
        <p:cNvGrpSpPr/>
        <p:nvPr/>
      </p:nvGrpSpPr>
      <p:grpSpPr>
        <a:xfrm>
          <a:off x="0" y="0"/>
          <a:ext cx="0" cy="0"/>
          <a:chOff x="0" y="0"/>
          <a:chExt cx="0" cy="0"/>
        </a:xfrm>
      </p:grpSpPr>
      <p:sp>
        <p:nvSpPr>
          <p:cNvPr id="484" name="Google Shape;484;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5" name="Google Shape;485;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9"/>
        <p:cNvGrpSpPr/>
        <p:nvPr/>
      </p:nvGrpSpPr>
      <p:grpSpPr>
        <a:xfrm>
          <a:off x="0" y="0"/>
          <a:ext cx="0" cy="0"/>
          <a:chOff x="0" y="0"/>
          <a:chExt cx="0" cy="0"/>
        </a:xfrm>
      </p:grpSpPr>
      <p:sp>
        <p:nvSpPr>
          <p:cNvPr id="490" name="Google Shape;490;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1" name="Google Shape;491;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6" name="Google Shape;496;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g27f7a14a40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2" name="Google Shape;502;g27f7a14a40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9.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8"/>
        <p:cNvGrpSpPr/>
        <p:nvPr/>
      </p:nvGrpSpPr>
      <p:grpSpPr>
        <a:xfrm>
          <a:off x="0" y="0"/>
          <a:ext cx="0" cy="0"/>
          <a:chOff x="0" y="0"/>
          <a:chExt cx="0" cy="0"/>
        </a:xfrm>
      </p:grpSpPr>
      <p:sp>
        <p:nvSpPr>
          <p:cNvPr id="9" name="Google Shape;9;p45"/>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0" name="Google Shape;10;p45"/>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45"/>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2" name="Google Shape;12;p4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13" name="Google Shape;13;p45"/>
          <p:cNvPicPr preferRelativeResize="0"/>
          <p:nvPr/>
        </p:nvPicPr>
        <p:blipFill rotWithShape="1">
          <a:blip r:embed="rId4">
            <a:alphaModFix/>
          </a:blip>
          <a:srcRect l="3024" r="3023"/>
          <a:stretch/>
        </p:blipFill>
        <p:spPr>
          <a:xfrm>
            <a:off x="324895" y="4528124"/>
            <a:ext cx="1987904" cy="440100"/>
          </a:xfrm>
          <a:prstGeom prst="rect">
            <a:avLst/>
          </a:prstGeom>
          <a:noFill/>
          <a:ln>
            <a:noFill/>
          </a:ln>
        </p:spPr>
      </p:pic>
      <p:pic>
        <p:nvPicPr>
          <p:cNvPr id="14" name="Google Shape;14;p45"/>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15" name="Google Shape;15;p45"/>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16" name="Google Shape;16;p45"/>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17" name="Google Shape;17;p45"/>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8"/>
        <p:cNvGrpSpPr/>
        <p:nvPr/>
      </p:nvGrpSpPr>
      <p:grpSpPr>
        <a:xfrm>
          <a:off x="0" y="0"/>
          <a:ext cx="0" cy="0"/>
          <a:chOff x="0" y="0"/>
          <a:chExt cx="0" cy="0"/>
        </a:xfrm>
      </p:grpSpPr>
      <p:pic>
        <p:nvPicPr>
          <p:cNvPr id="19" name="Google Shape;19;p46"/>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20" name="Google Shape;20;p46"/>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46"/>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2" name="Google Shape;22;p46"/>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3" name="Google Shape;23;p46"/>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2" type="obj">
  <p:cSld name="OBJECT">
    <p:spTree>
      <p:nvGrpSpPr>
        <p:cNvPr id="1" name="Shape 24"/>
        <p:cNvGrpSpPr/>
        <p:nvPr/>
      </p:nvGrpSpPr>
      <p:grpSpPr>
        <a:xfrm>
          <a:off x="0" y="0"/>
          <a:ext cx="0" cy="0"/>
          <a:chOff x="0" y="0"/>
          <a:chExt cx="0" cy="0"/>
        </a:xfrm>
      </p:grpSpPr>
      <p:pic>
        <p:nvPicPr>
          <p:cNvPr id="25" name="Google Shape;25;p47"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26" name="Google Shape;26;p47"/>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27" name="Google Shape;27;p47"/>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47"/>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9" name="Google Shape;29;p47"/>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30" name="Google Shape;30;p47"/>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31"/>
        <p:cNvGrpSpPr/>
        <p:nvPr/>
      </p:nvGrpSpPr>
      <p:grpSpPr>
        <a:xfrm>
          <a:off x="0" y="0"/>
          <a:ext cx="0" cy="0"/>
          <a:chOff x="0" y="0"/>
          <a:chExt cx="0" cy="0"/>
        </a:xfrm>
      </p:grpSpPr>
      <p:sp>
        <p:nvSpPr>
          <p:cNvPr id="32" name="Google Shape;32;p48"/>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48"/>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4" name="Google Shape;34;p4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35" name="Google Shape;35;p48"/>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36" name="Google Shape;36;p48"/>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37" name="Google Shape;37;p48"/>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38" name="Google Shape;38;p48"/>
          <p:cNvPicPr preferRelativeResize="0"/>
          <p:nvPr/>
        </p:nvPicPr>
        <p:blipFill rotWithShape="1">
          <a:blip r:embed="rId6">
            <a:alphaModFix/>
          </a:blip>
          <a:srcRect l="3024" r="3023"/>
          <a:stretch/>
        </p:blipFill>
        <p:spPr>
          <a:xfrm>
            <a:off x="1697592" y="4528124"/>
            <a:ext cx="1987904" cy="440100"/>
          </a:xfrm>
          <a:prstGeom prst="rect">
            <a:avLst/>
          </a:prstGeom>
          <a:noFill/>
          <a:ln>
            <a:noFill/>
          </a:ln>
        </p:spPr>
      </p:pic>
      <p:pic>
        <p:nvPicPr>
          <p:cNvPr id="39" name="Google Shape;39;p48"/>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40" name="Google Shape;40;p48"/>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41" name="Google Shape;41;p48"/>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42"/>
        <p:cNvGrpSpPr/>
        <p:nvPr/>
      </p:nvGrpSpPr>
      <p:grpSpPr>
        <a:xfrm>
          <a:off x="0" y="0"/>
          <a:ext cx="0" cy="0"/>
          <a:chOff x="0" y="0"/>
          <a:chExt cx="0" cy="0"/>
        </a:xfrm>
      </p:grpSpPr>
      <p:sp>
        <p:nvSpPr>
          <p:cNvPr id="43" name="Google Shape;43;p49"/>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44" name="Google Shape;44;p49"/>
          <p:cNvPicPr preferRelativeResize="0"/>
          <p:nvPr/>
        </p:nvPicPr>
        <p:blipFill rotWithShape="1">
          <a:blip r:embed="rId3">
            <a:alphaModFix/>
          </a:blip>
          <a:srcRect l="3024" r="3023"/>
          <a:stretch/>
        </p:blipFill>
        <p:spPr>
          <a:xfrm>
            <a:off x="177278" y="4576442"/>
            <a:ext cx="1987904" cy="440100"/>
          </a:xfrm>
          <a:prstGeom prst="rect">
            <a:avLst/>
          </a:prstGeom>
          <a:noFill/>
          <a:ln>
            <a:noFill/>
          </a:ln>
        </p:spPr>
      </p:pic>
      <p:pic>
        <p:nvPicPr>
          <p:cNvPr id="45" name="Google Shape;45;p49"/>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46"/>
        <p:cNvGrpSpPr/>
        <p:nvPr/>
      </p:nvGrpSpPr>
      <p:grpSpPr>
        <a:xfrm>
          <a:off x="0" y="0"/>
          <a:ext cx="0" cy="0"/>
          <a:chOff x="0" y="0"/>
          <a:chExt cx="0" cy="0"/>
        </a:xfrm>
      </p:grpSpPr>
      <p:pic>
        <p:nvPicPr>
          <p:cNvPr id="47" name="Google Shape;47;p50"/>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48" name="Google Shape;48;p50"/>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49" name="Google Shape;49;p50"/>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51"/>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2" name="Google Shape;52;p51"/>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3" name="Google Shape;53;p51"/>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cxnSp>
        <p:nvCxnSpPr>
          <p:cNvPr id="54" name="Google Shape;54;p51"/>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55" name="Google Shape;55;p51"/>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56" name="Google Shape;56;p51"/>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57"/>
        <p:cNvGrpSpPr/>
        <p:nvPr/>
      </p:nvGrpSpPr>
      <p:grpSpPr>
        <a:xfrm>
          <a:off x="0" y="0"/>
          <a:ext cx="0" cy="0"/>
          <a:chOff x="0" y="0"/>
          <a:chExt cx="0" cy="0"/>
        </a:xfrm>
      </p:grpSpPr>
      <p:sp>
        <p:nvSpPr>
          <p:cNvPr id="58" name="Google Shape;58;p5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5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0" name="Google Shape;60;p5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1" name="Google Shape;61;p5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cxnSp>
        <p:nvCxnSpPr>
          <p:cNvPr id="62" name="Google Shape;62;p52"/>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63" name="Google Shape;63;p52"/>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64" name="Google Shape;64;p52"/>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65" name="Google Shape;65;p52"/>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66" name="Google Shape;66;p52"/>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67" name="Google Shape;67;p52"/>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68" name="Google Shape;68;p52"/>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69"/>
        <p:cNvGrpSpPr/>
        <p:nvPr/>
      </p:nvGrpSpPr>
      <p:grpSpPr>
        <a:xfrm>
          <a:off x="0" y="0"/>
          <a:ext cx="0" cy="0"/>
          <a:chOff x="0" y="0"/>
          <a:chExt cx="0" cy="0"/>
        </a:xfrm>
      </p:grpSpPr>
      <p:sp>
        <p:nvSpPr>
          <p:cNvPr id="70" name="Google Shape;70;p53"/>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53"/>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2" name="Google Shape;72;p53"/>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3" name="Google Shape;73;p5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cxnSp>
        <p:nvCxnSpPr>
          <p:cNvPr id="74" name="Google Shape;74;p53"/>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75" name="Google Shape;75;p53"/>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76" name="Google Shape;76;p53"/>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77" name="Google Shape;77;p53"/>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8" name="Google Shape;78;p53"/>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79" name="Google Shape;79;p53"/>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0" name="Google Shape;80;p53"/>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1"/>
        <p:cNvGrpSpPr/>
        <p:nvPr/>
      </p:nvGrpSpPr>
      <p:grpSpPr>
        <a:xfrm>
          <a:off x="0" y="0"/>
          <a:ext cx="0" cy="0"/>
          <a:chOff x="0" y="0"/>
          <a:chExt cx="0" cy="0"/>
        </a:xfrm>
      </p:grpSpPr>
      <p:sp>
        <p:nvSpPr>
          <p:cNvPr id="82" name="Google Shape;82;p54"/>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54"/>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4" name="Google Shape;84;p54"/>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5" name="Google Shape;85;p54"/>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cxnSp>
        <p:nvCxnSpPr>
          <p:cNvPr id="86" name="Google Shape;86;p54"/>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87" name="Google Shape;87;p54"/>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8" name="Google Shape;88;p54"/>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9" name="Google Shape;89;p54"/>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90" name="Google Shape;90;p54"/>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1" name="Google Shape;91;p54"/>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92" name="Google Shape;92;p54"/>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93"/>
        <p:cNvGrpSpPr/>
        <p:nvPr/>
      </p:nvGrpSpPr>
      <p:grpSpPr>
        <a:xfrm>
          <a:off x="0" y="0"/>
          <a:ext cx="0" cy="0"/>
          <a:chOff x="0" y="0"/>
          <a:chExt cx="0" cy="0"/>
        </a:xfrm>
      </p:grpSpPr>
      <p:sp>
        <p:nvSpPr>
          <p:cNvPr id="94" name="Google Shape;94;p55"/>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5" name="Google Shape;95;p5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96" name="Google Shape;96;p55"/>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97" name="Google Shape;97;p55"/>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pic>
        <p:nvPicPr>
          <p:cNvPr id="98" name="Google Shape;98;p55"/>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99" name="Google Shape;99;p55"/>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00"/>
        <p:cNvGrpSpPr/>
        <p:nvPr/>
      </p:nvGrpSpPr>
      <p:grpSpPr>
        <a:xfrm>
          <a:off x="0" y="0"/>
          <a:ext cx="0" cy="0"/>
          <a:chOff x="0" y="0"/>
          <a:chExt cx="0" cy="0"/>
        </a:xfrm>
      </p:grpSpPr>
      <p:cxnSp>
        <p:nvCxnSpPr>
          <p:cNvPr id="101" name="Google Shape;101;p56"/>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02" name="Google Shape;102;p56"/>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 name="Google Shape;103;p56"/>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 name="Google Shape;104;p56"/>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pic>
        <p:nvPicPr>
          <p:cNvPr id="105" name="Google Shape;105;p56"/>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6" name="Google Shape;106;p56"/>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107"/>
        <p:cNvGrpSpPr/>
        <p:nvPr/>
      </p:nvGrpSpPr>
      <p:grpSpPr>
        <a:xfrm>
          <a:off x="0" y="0"/>
          <a:ext cx="0" cy="0"/>
          <a:chOff x="0" y="0"/>
          <a:chExt cx="0" cy="0"/>
        </a:xfrm>
      </p:grpSpPr>
      <p:pic>
        <p:nvPicPr>
          <p:cNvPr id="108" name="Google Shape;108;p57"/>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109" name="Google Shape;109;p57"/>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0" name="Google Shape;110;p57"/>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1" name="Google Shape;111;p57"/>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12" name="Google Shape;112;p57"/>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13"/>
        <p:cNvGrpSpPr/>
        <p:nvPr/>
      </p:nvGrpSpPr>
      <p:grpSpPr>
        <a:xfrm>
          <a:off x="0" y="0"/>
          <a:ext cx="0" cy="0"/>
          <a:chOff x="0" y="0"/>
          <a:chExt cx="0" cy="0"/>
        </a:xfrm>
      </p:grpSpPr>
      <p:pic>
        <p:nvPicPr>
          <p:cNvPr id="114" name="Google Shape;114;p58"/>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15" name="Google Shape;115;p58"/>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6" name="Google Shape;116;p58"/>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7" name="Google Shape;117;p58"/>
          <p:cNvSpPr>
            <a:spLocks noGrp="1"/>
          </p:cNvSpPr>
          <p:nvPr>
            <p:ph type="pic" idx="2"/>
          </p:nvPr>
        </p:nvSpPr>
        <p:spPr>
          <a:xfrm>
            <a:off x="5572125" y="1"/>
            <a:ext cx="3571875" cy="5029199"/>
          </a:xfrm>
          <a:prstGeom prst="rect">
            <a:avLst/>
          </a:prstGeom>
          <a:solidFill>
            <a:srgbClr val="D3EEEF"/>
          </a:solidFill>
          <a:ln>
            <a:noFill/>
          </a:ln>
        </p:spPr>
      </p:sp>
      <p:pic>
        <p:nvPicPr>
          <p:cNvPr id="118" name="Google Shape;118;p58"/>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19" name="Google Shape;119;p58"/>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20"/>
        <p:cNvGrpSpPr/>
        <p:nvPr/>
      </p:nvGrpSpPr>
      <p:grpSpPr>
        <a:xfrm>
          <a:off x="0" y="0"/>
          <a:ext cx="0" cy="0"/>
          <a:chOff x="0" y="0"/>
          <a:chExt cx="0" cy="0"/>
        </a:xfrm>
      </p:grpSpPr>
      <p:sp>
        <p:nvSpPr>
          <p:cNvPr id="121" name="Google Shape;121;p59"/>
          <p:cNvSpPr>
            <a:spLocks noGrp="1"/>
          </p:cNvSpPr>
          <p:nvPr>
            <p:ph type="pic" idx="2"/>
          </p:nvPr>
        </p:nvSpPr>
        <p:spPr>
          <a:xfrm>
            <a:off x="0" y="1"/>
            <a:ext cx="9144000" cy="2571749"/>
          </a:xfrm>
          <a:prstGeom prst="rect">
            <a:avLst/>
          </a:prstGeom>
          <a:solidFill>
            <a:srgbClr val="D3EEEF"/>
          </a:solidFill>
          <a:ln>
            <a:noFill/>
          </a:ln>
        </p:spPr>
      </p:sp>
      <p:sp>
        <p:nvSpPr>
          <p:cNvPr id="122" name="Google Shape;122;p59"/>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3" name="Google Shape;123;p59"/>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4" name="Google Shape;124;p59"/>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25" name="Google Shape;125;p59"/>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6" name="Google Shape;126;p59"/>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27"/>
        <p:cNvGrpSpPr/>
        <p:nvPr/>
      </p:nvGrpSpPr>
      <p:grpSpPr>
        <a:xfrm>
          <a:off x="0" y="0"/>
          <a:ext cx="0" cy="0"/>
          <a:chOff x="0" y="0"/>
          <a:chExt cx="0" cy="0"/>
        </a:xfrm>
      </p:grpSpPr>
      <p:sp>
        <p:nvSpPr>
          <p:cNvPr id="128" name="Google Shape;128;p6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pic>
        <p:nvPicPr>
          <p:cNvPr id="129" name="Google Shape;129;p60"/>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0" name="Google Shape;130;p60"/>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1" name="Google Shape;131;p60"/>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32" name="Google Shape;132;p60"/>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33" name="Google Shape;133;p60"/>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4" name="Google Shape;134;p60"/>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35" name="Google Shape;135;p60"/>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136"/>
        <p:cNvGrpSpPr/>
        <p:nvPr/>
      </p:nvGrpSpPr>
      <p:grpSpPr>
        <a:xfrm>
          <a:off x="0" y="0"/>
          <a:ext cx="0" cy="0"/>
          <a:chOff x="0" y="0"/>
          <a:chExt cx="0" cy="0"/>
        </a:xfrm>
      </p:grpSpPr>
      <p:sp>
        <p:nvSpPr>
          <p:cNvPr id="137" name="Google Shape;137;p61"/>
          <p:cNvSpPr txBox="1">
            <a:spLocks noGrp="1"/>
          </p:cNvSpPr>
          <p:nvPr>
            <p:ph type="ctrTitle"/>
          </p:nvPr>
        </p:nvSpPr>
        <p:spPr>
          <a:xfrm>
            <a:off x="1143000" y="781050"/>
            <a:ext cx="6858000" cy="1790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500"/>
              <a:buFont typeface="Roboto"/>
              <a:buNone/>
              <a:defRPr sz="45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8" name="Google Shape;138;p61"/>
          <p:cNvSpPr txBox="1">
            <a:spLocks noGrp="1"/>
          </p:cNvSpPr>
          <p:nvPr>
            <p:ph type="subTitle" idx="1"/>
          </p:nvPr>
        </p:nvSpPr>
        <p:spPr>
          <a:xfrm>
            <a:off x="1143000" y="2701528"/>
            <a:ext cx="6858000" cy="124182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139"/>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hart or visualization">
  <p:cSld name="Chart or visualization">
    <p:spTree>
      <p:nvGrpSpPr>
        <p:cNvPr id="1" name="Shape 140"/>
        <p:cNvGrpSpPr/>
        <p:nvPr/>
      </p:nvGrpSpPr>
      <p:grpSpPr>
        <a:xfrm>
          <a:off x="0" y="0"/>
          <a:ext cx="0" cy="0"/>
          <a:chOff x="0" y="0"/>
          <a:chExt cx="0" cy="0"/>
        </a:xfrm>
      </p:grpSpPr>
      <p:sp>
        <p:nvSpPr>
          <p:cNvPr id="141" name="Google Shape;141;p63"/>
          <p:cNvSpPr txBox="1">
            <a:spLocks noGrp="1"/>
          </p:cNvSpPr>
          <p:nvPr>
            <p:ph type="title"/>
          </p:nvPr>
        </p:nvSpPr>
        <p:spPr>
          <a:xfrm>
            <a:off x="629841" y="1480874"/>
            <a:ext cx="1774244" cy="120015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2400"/>
              <a:buFont typeface="Roboto"/>
              <a:buNone/>
              <a:defRPr sz="24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2" name="Google Shape;142;p63"/>
          <p:cNvSpPr txBox="1">
            <a:spLocks noGrp="1"/>
          </p:cNvSpPr>
          <p:nvPr>
            <p:ph type="body" idx="1"/>
          </p:nvPr>
        </p:nvSpPr>
        <p:spPr>
          <a:xfrm>
            <a:off x="629841" y="2771775"/>
            <a:ext cx="1774244" cy="1629966"/>
          </a:xfrm>
          <a:prstGeom prst="rect">
            <a:avLst/>
          </a:prstGeom>
          <a:noFill/>
          <a:ln>
            <a:noFill/>
          </a:ln>
        </p:spPr>
        <p:txBody>
          <a:bodyPr spcFirstLastPara="1" wrap="square" lIns="91425" tIns="45700" rIns="91425" bIns="45700" anchor="t" anchorCtr="0">
            <a:normAutofit/>
          </a:bodyPr>
          <a:lstStyle>
            <a:lvl1pPr marL="457200" lvl="0" indent="-304800" algn="l">
              <a:lnSpc>
                <a:spcPct val="90000"/>
              </a:lnSpc>
              <a:spcBef>
                <a:spcPts val="750"/>
              </a:spcBef>
              <a:spcAft>
                <a:spcPts val="0"/>
              </a:spcAft>
              <a:buClr>
                <a:schemeClr val="lt1"/>
              </a:buClr>
              <a:buSzPts val="1200"/>
              <a:buFont typeface="Roboto"/>
              <a:buAutoNum type="arabicPeriod"/>
              <a:defRPr sz="1200">
                <a:solidFill>
                  <a:schemeClr val="lt1"/>
                </a:solidFill>
              </a:defRPr>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143" name="Google Shape;143;p63"/>
          <p:cNvSpPr>
            <a:spLocks noGrp="1"/>
          </p:cNvSpPr>
          <p:nvPr>
            <p:ph type="chart" idx="2"/>
          </p:nvPr>
        </p:nvSpPr>
        <p:spPr>
          <a:xfrm>
            <a:off x="3800476" y="228600"/>
            <a:ext cx="5079206" cy="4229100"/>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750"/>
              </a:spcBef>
              <a:spcAft>
                <a:spcPts val="0"/>
              </a:spcAft>
              <a:buClr>
                <a:schemeClr val="dk1"/>
              </a:buClr>
              <a:buSzPts val="2100"/>
              <a:buFont typeface="Noto Sans Symbols"/>
              <a:buChar char="▪"/>
              <a:defRPr sz="2100" b="0" i="0" u="none" strike="noStrike" cap="none">
                <a:solidFill>
                  <a:schemeClr val="dk1"/>
                </a:solidFill>
                <a:latin typeface="Open Sans"/>
                <a:ea typeface="Open Sans"/>
                <a:cs typeface="Open Sans"/>
                <a:sym typeface="Open Sans"/>
              </a:defRPr>
            </a:lvl1pPr>
            <a:lvl2pPr marR="0" lvl="1" algn="l" rtl="0">
              <a:lnSpc>
                <a:spcPct val="90000"/>
              </a:lnSpc>
              <a:spcBef>
                <a:spcPts val="375"/>
              </a:spcBef>
              <a:spcAft>
                <a:spcPts val="0"/>
              </a:spcAft>
              <a:buClr>
                <a:schemeClr val="dk1"/>
              </a:buClr>
              <a:buSzPts val="1800"/>
              <a:buFont typeface="Noto Sans Symbols"/>
              <a:buChar char="▪"/>
              <a:defRPr sz="1800" b="0" i="0" u="none" strike="noStrike" cap="none">
                <a:solidFill>
                  <a:schemeClr val="dk1"/>
                </a:solidFill>
                <a:latin typeface="Open Sans"/>
                <a:ea typeface="Open Sans"/>
                <a:cs typeface="Open Sans"/>
                <a:sym typeface="Open Sans"/>
              </a:defRPr>
            </a:lvl2pPr>
            <a:lvl3pPr marR="0" lvl="2" algn="l" rtl="0">
              <a:lnSpc>
                <a:spcPct val="90000"/>
              </a:lnSpc>
              <a:spcBef>
                <a:spcPts val="375"/>
              </a:spcBef>
              <a:spcAft>
                <a:spcPts val="0"/>
              </a:spcAft>
              <a:buClr>
                <a:schemeClr val="dk1"/>
              </a:buClr>
              <a:buSzPts val="1500"/>
              <a:buFont typeface="Noto Sans Symbols"/>
              <a:buChar char="▪"/>
              <a:defRPr sz="1500" b="0" i="0" u="none" strike="noStrike" cap="none">
                <a:solidFill>
                  <a:schemeClr val="dk1"/>
                </a:solidFill>
                <a:latin typeface="Open Sans"/>
                <a:ea typeface="Open Sans"/>
                <a:cs typeface="Open Sans"/>
                <a:sym typeface="Open Sans"/>
              </a:defRPr>
            </a:lvl3pPr>
            <a:lvl4pPr marR="0" lvl="3" algn="l" rtl="0">
              <a:lnSpc>
                <a:spcPct val="90000"/>
              </a:lnSpc>
              <a:spcBef>
                <a:spcPts val="375"/>
              </a:spcBef>
              <a:spcAft>
                <a:spcPts val="0"/>
              </a:spcAft>
              <a:buClr>
                <a:schemeClr val="dk1"/>
              </a:buClr>
              <a:buSzPts val="1350"/>
              <a:buFont typeface="Noto Sans Symbols"/>
              <a:buChar char="▪"/>
              <a:defRPr sz="1350" b="0" i="0" u="none" strike="noStrike" cap="none">
                <a:solidFill>
                  <a:schemeClr val="dk1"/>
                </a:solidFill>
                <a:latin typeface="Open Sans"/>
                <a:ea typeface="Open Sans"/>
                <a:cs typeface="Open Sans"/>
                <a:sym typeface="Open Sans"/>
              </a:defRPr>
            </a:lvl4pPr>
            <a:lvl5pPr marR="0" lvl="4" algn="l" rtl="0">
              <a:lnSpc>
                <a:spcPct val="90000"/>
              </a:lnSpc>
              <a:spcBef>
                <a:spcPts val="375"/>
              </a:spcBef>
              <a:spcAft>
                <a:spcPts val="0"/>
              </a:spcAft>
              <a:buClr>
                <a:schemeClr val="dk1"/>
              </a:buClr>
              <a:buSzPts val="1350"/>
              <a:buFont typeface="Noto Sans Symbols"/>
              <a:buChar char="▪"/>
              <a:defRPr sz="1350" b="0" i="0" u="none" strike="noStrike" cap="none">
                <a:solidFill>
                  <a:schemeClr val="dk1"/>
                </a:solidFill>
                <a:latin typeface="Open Sans"/>
                <a:ea typeface="Open Sans"/>
                <a:cs typeface="Open Sans"/>
                <a:sym typeface="Open Sans"/>
              </a:defRPr>
            </a:lvl5pPr>
            <a:lvl6pPr marR="0" lvl="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6pPr>
            <a:lvl7pPr marR="0" lvl="6"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7pPr>
            <a:lvl8pPr marR="0" lvl="7"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8pPr>
            <a:lvl9pPr marR="0" lvl="8"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White Background" type="twoColTx">
  <p:cSld name="TITLE_AND_TWO_COLUMNS">
    <p:spTree>
      <p:nvGrpSpPr>
        <p:cNvPr id="1" name="Shape 144"/>
        <p:cNvGrpSpPr/>
        <p:nvPr/>
      </p:nvGrpSpPr>
      <p:grpSpPr>
        <a:xfrm>
          <a:off x="0" y="0"/>
          <a:ext cx="0" cy="0"/>
          <a:chOff x="0" y="0"/>
          <a:chExt cx="0" cy="0"/>
        </a:xfrm>
      </p:grpSpPr>
      <p:sp>
        <p:nvSpPr>
          <p:cNvPr id="145" name="Google Shape;145;p6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1pPr>
            <a:lvl2pPr marL="0" marR="0" lvl="1"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2pPr>
            <a:lvl3pPr marL="0" marR="0" lvl="2"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3pPr>
            <a:lvl4pPr marL="0" marR="0" lvl="3"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4pPr>
            <a:lvl5pPr marL="0" marR="0" lvl="4"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5pPr>
            <a:lvl6pPr marL="0" marR="0" lvl="5"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6pPr>
            <a:lvl7pPr marL="0" marR="0" lvl="6"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7pPr>
            <a:lvl8pPr marL="0" marR="0" lvl="7"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8pPr>
            <a:lvl9pPr marL="0" marR="0" lvl="8"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Header 2" type="secHead">
  <p:cSld name="SECTION_HEADER">
    <p:spTree>
      <p:nvGrpSpPr>
        <p:cNvPr id="1" name="Shape 146"/>
        <p:cNvGrpSpPr/>
        <p:nvPr/>
      </p:nvGrpSpPr>
      <p:grpSpPr>
        <a:xfrm>
          <a:off x="0" y="0"/>
          <a:ext cx="0" cy="0"/>
          <a:chOff x="0" y="0"/>
          <a:chExt cx="0" cy="0"/>
        </a:xfrm>
      </p:grpSpPr>
      <p:sp>
        <p:nvSpPr>
          <p:cNvPr id="147" name="Google Shape;147;p6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1pPr>
            <a:lvl2pPr marL="0" marR="0" lvl="1"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2pPr>
            <a:lvl3pPr marL="0" marR="0" lvl="2"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3pPr>
            <a:lvl4pPr marL="0" marR="0" lvl="3"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4pPr>
            <a:lvl5pPr marL="0" marR="0" lvl="4"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5pPr>
            <a:lvl6pPr marL="0" marR="0" lvl="5"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6pPr>
            <a:lvl7pPr marL="0" marR="0" lvl="6"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7pPr>
            <a:lvl8pPr marL="0" marR="0" lvl="7"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8pPr>
            <a:lvl9pPr marL="0" marR="0" lvl="8"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ck Background">
  <p:cSld name="Black Background">
    <p:spTree>
      <p:nvGrpSpPr>
        <p:cNvPr id="1" name="Shape 148"/>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44"/>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1"/>
          <p:cNvSpPr txBox="1">
            <a:spLocks noGrp="1"/>
          </p:cNvSpPr>
          <p:nvPr>
            <p:ph type="ctrTitle"/>
          </p:nvPr>
        </p:nvSpPr>
        <p:spPr>
          <a:xfrm>
            <a:off x="1592546" y="1490889"/>
            <a:ext cx="5958908" cy="1141169"/>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lt1"/>
              </a:buClr>
              <a:buSzPts val="4500"/>
              <a:buFont typeface="Roboto"/>
              <a:buNone/>
            </a:pPr>
            <a:r>
              <a:rPr lang="en-US" sz="7200"/>
              <a:t>Metriek</a:t>
            </a:r>
            <a:endParaRPr sz="7200"/>
          </a:p>
        </p:txBody>
      </p:sp>
      <p:sp>
        <p:nvSpPr>
          <p:cNvPr id="154" name="Google Shape;154;p1"/>
          <p:cNvSpPr txBox="1">
            <a:spLocks noGrp="1"/>
          </p:cNvSpPr>
          <p:nvPr>
            <p:ph type="subTitle" idx="4294967295"/>
          </p:nvPr>
        </p:nvSpPr>
        <p:spPr>
          <a:xfrm>
            <a:off x="1143000" y="2759983"/>
            <a:ext cx="6858000" cy="1241425"/>
          </a:xfrm>
          <a:prstGeom prst="rect">
            <a:avLst/>
          </a:prstGeom>
          <a:noFill/>
          <a:ln>
            <a:noFill/>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chemeClr val="lt1"/>
              </a:buClr>
              <a:buSzPts val="1800"/>
              <a:buFont typeface="Arial"/>
              <a:buNone/>
            </a:pPr>
            <a:r>
              <a:rPr lang="en-US" sz="2100" b="0" i="0" u="none" strike="noStrike" cap="none">
                <a:solidFill>
                  <a:schemeClr val="lt1"/>
                </a:solidFill>
                <a:latin typeface="Arial"/>
                <a:ea typeface="Arial"/>
                <a:cs typeface="Arial"/>
                <a:sym typeface="Arial"/>
              </a:rPr>
              <a:t>Professor</a:t>
            </a:r>
            <a:endParaRPr sz="2100" b="0" i="0" u="none" strike="noStrike" cap="none">
              <a:solidFill>
                <a:schemeClr val="lt1"/>
              </a:solidFill>
              <a:latin typeface="Arial"/>
              <a:ea typeface="Arial"/>
              <a:cs typeface="Arial"/>
              <a:sym typeface="Arial"/>
            </a:endParaRPr>
          </a:p>
          <a:p>
            <a:pPr marL="0" marR="0" lvl="0" indent="0" algn="ctr" rtl="0">
              <a:lnSpc>
                <a:spcPct val="90000"/>
              </a:lnSpc>
              <a:spcBef>
                <a:spcPts val="750"/>
              </a:spcBef>
              <a:spcAft>
                <a:spcPts val="0"/>
              </a:spcAft>
              <a:buClr>
                <a:schemeClr val="lt1"/>
              </a:buClr>
              <a:buSzPts val="1800"/>
              <a:buFont typeface="Arial"/>
              <a:buNone/>
            </a:pPr>
            <a:r>
              <a:rPr lang="en-US" sz="2100" b="0" i="0" u="none" strike="noStrike" cap="none">
                <a:solidFill>
                  <a:schemeClr val="lt1"/>
                </a:solidFill>
                <a:latin typeface="Arial"/>
                <a:ea typeface="Arial"/>
                <a:cs typeface="Arial"/>
                <a:sym typeface="Arial"/>
              </a:rPr>
              <a:t>School</a:t>
            </a:r>
            <a:endParaRPr sz="2100" b="0" i="0" u="none" strike="noStrike" cap="none">
              <a:solidFill>
                <a:schemeClr val="lt1"/>
              </a:solidFill>
              <a:latin typeface="Arial"/>
              <a:ea typeface="Arial"/>
              <a:cs typeface="Arial"/>
              <a:sym typeface="Arial"/>
            </a:endParaRPr>
          </a:p>
          <a:p>
            <a:pPr marL="0" marR="0" lvl="0" indent="0" algn="ctr" rtl="0">
              <a:lnSpc>
                <a:spcPct val="90000"/>
              </a:lnSpc>
              <a:spcBef>
                <a:spcPts val="750"/>
              </a:spcBef>
              <a:spcAft>
                <a:spcPts val="0"/>
              </a:spcAft>
              <a:buClr>
                <a:schemeClr val="lt1"/>
              </a:buClr>
              <a:buSzPts val="1800"/>
              <a:buFont typeface="Arial"/>
              <a:buNone/>
            </a:pPr>
            <a:r>
              <a:rPr lang="en-US" sz="2100" b="0" i="0" u="none" strike="noStrike" cap="none">
                <a:solidFill>
                  <a:schemeClr val="lt1"/>
                </a:solidFill>
                <a:latin typeface="Arial"/>
                <a:ea typeface="Arial"/>
                <a:cs typeface="Arial"/>
                <a:sym typeface="Arial"/>
              </a:rPr>
              <a:t>Digitale analyse en monitoring</a:t>
            </a:r>
            <a:endParaRPr sz="2100" b="0"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2"/>
          <p:cNvSpPr/>
          <p:nvPr/>
        </p:nvSpPr>
        <p:spPr>
          <a:xfrm>
            <a:off x="7591425" y="139541"/>
            <a:ext cx="1407514" cy="572700"/>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0" name="Google Shape;160;p2"/>
          <p:cNvSpPr txBox="1"/>
          <p:nvPr/>
        </p:nvSpPr>
        <p:spPr>
          <a:xfrm>
            <a:off x="311700" y="283089"/>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61" name="Google Shape;161;p2"/>
          <p:cNvSpPr txBox="1"/>
          <p:nvPr/>
        </p:nvSpPr>
        <p:spPr>
          <a:xfrm>
            <a:off x="478339" y="1268016"/>
            <a:ext cx="8454900"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62" name="Google Shape;162;p2"/>
          <p:cNvSpPr txBox="1">
            <a:spLocks noGrp="1"/>
          </p:cNvSpPr>
          <p:nvPr>
            <p:ph type="title"/>
          </p:nvPr>
        </p:nvSpPr>
        <p:spPr>
          <a:xfrm>
            <a:off x="316950" y="275400"/>
            <a:ext cx="8515350" cy="552603"/>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ct val="100000"/>
              <a:buFont typeface="Arial"/>
              <a:buNone/>
            </a:pPr>
            <a:r>
              <a:rPr lang="en-US" sz="2800" dirty="0"/>
              <a:t>"Het </a:t>
            </a:r>
            <a:r>
              <a:rPr lang="en-US" sz="2800" dirty="0" err="1"/>
              <a:t>belang</a:t>
            </a:r>
            <a:r>
              <a:rPr lang="en-US" sz="2800" dirty="0"/>
              <a:t> van het </a:t>
            </a:r>
            <a:r>
              <a:rPr lang="en-US" sz="2800" dirty="0" err="1"/>
              <a:t>kiezen</a:t>
            </a:r>
            <a:r>
              <a:rPr lang="en-US" sz="2800" dirty="0"/>
              <a:t> van de </a:t>
            </a:r>
            <a:r>
              <a:rPr lang="en-US" sz="2800" dirty="0" err="1"/>
              <a:t>juiste</a:t>
            </a:r>
            <a:r>
              <a:rPr lang="en-US" sz="2800" dirty="0"/>
              <a:t> metrics"</a:t>
            </a:r>
            <a:endParaRPr sz="2800" dirty="0"/>
          </a:p>
        </p:txBody>
      </p:sp>
      <p:sp>
        <p:nvSpPr>
          <p:cNvPr id="163" name="Google Shape;163;p2"/>
          <p:cNvSpPr txBox="1">
            <a:spLocks noGrp="1"/>
          </p:cNvSpPr>
          <p:nvPr>
            <p:ph type="body" idx="1"/>
          </p:nvPr>
        </p:nvSpPr>
        <p:spPr>
          <a:xfrm>
            <a:off x="628650" y="1057275"/>
            <a:ext cx="8037011" cy="2961756"/>
          </a:xfrm>
          <a:prstGeom prst="rect">
            <a:avLst/>
          </a:prstGeom>
          <a:noFill/>
          <a:ln>
            <a:noFill/>
          </a:ln>
        </p:spPr>
        <p:txBody>
          <a:bodyPr spcFirstLastPara="1" wrap="square" lIns="91425" tIns="45700" rIns="91425" bIns="45700" anchor="t" anchorCtr="0">
            <a:normAutofit/>
          </a:bodyPr>
          <a:lstStyle/>
          <a:p>
            <a:pPr marL="0" marR="0" lvl="0" indent="0" algn="l" rtl="0">
              <a:lnSpc>
                <a:spcPct val="100000"/>
              </a:lnSpc>
              <a:spcBef>
                <a:spcPts val="0"/>
              </a:spcBef>
              <a:spcAft>
                <a:spcPts val="0"/>
              </a:spcAft>
              <a:buClr>
                <a:srgbClr val="11AA81"/>
              </a:buClr>
              <a:buSzPts val="2000"/>
              <a:buNone/>
            </a:pPr>
            <a:r>
              <a:rPr lang="en-US" sz="2000" b="1" i="0" u="none" strike="noStrike" cap="none">
                <a:solidFill>
                  <a:srgbClr val="11AA81"/>
                </a:solidFill>
                <a:latin typeface="Arial"/>
                <a:ea typeface="Arial"/>
                <a:cs typeface="Arial"/>
                <a:sym typeface="Arial"/>
              </a:rPr>
              <a:t>Metriek (heeft verschillende betekenissen voor mensen)</a:t>
            </a:r>
            <a:endParaRPr sz="2000" b="1">
              <a:solidFill>
                <a:srgbClr val="11AA81"/>
              </a:solidFill>
            </a:endParaRPr>
          </a:p>
          <a:p>
            <a:pPr marL="285750" marR="0" lvl="0" indent="-285750" algn="l" rtl="0">
              <a:lnSpc>
                <a:spcPct val="100000"/>
              </a:lnSpc>
              <a:spcBef>
                <a:spcPts val="600"/>
              </a:spcBef>
              <a:spcAft>
                <a:spcPts val="0"/>
              </a:spcAft>
              <a:buClr>
                <a:srgbClr val="11AA81"/>
              </a:buClr>
              <a:buSzPts val="1800"/>
              <a:buFont typeface="Arial"/>
              <a:buChar char="●"/>
            </a:pPr>
            <a:r>
              <a:rPr lang="en-US" sz="1800" b="0" i="0" u="none" strike="noStrike" cap="none">
                <a:latin typeface="Arial"/>
                <a:ea typeface="Arial"/>
                <a:cs typeface="Arial"/>
                <a:sym typeface="Arial"/>
              </a:rPr>
              <a:t>Km of mijl</a:t>
            </a:r>
            <a:endParaRPr sz="1800"/>
          </a:p>
          <a:p>
            <a:pPr marL="285750" marR="0" lvl="0" indent="-285750" algn="l" rtl="0">
              <a:lnSpc>
                <a:spcPct val="100000"/>
              </a:lnSpc>
              <a:spcBef>
                <a:spcPts val="600"/>
              </a:spcBef>
              <a:spcAft>
                <a:spcPts val="0"/>
              </a:spcAft>
              <a:buClr>
                <a:srgbClr val="11AA81"/>
              </a:buClr>
              <a:buSzPts val="1800"/>
              <a:buFont typeface="Arial"/>
              <a:buChar char="●"/>
            </a:pPr>
            <a:r>
              <a:rPr lang="en-US" sz="1800" b="0" i="0" u="none" strike="noStrike" cap="none">
                <a:latin typeface="Arial"/>
                <a:ea typeface="Arial"/>
                <a:cs typeface="Arial"/>
                <a:sym typeface="Arial"/>
              </a:rPr>
              <a:t>Kg of ons</a:t>
            </a:r>
            <a:endParaRPr sz="1800"/>
          </a:p>
          <a:p>
            <a:pPr marL="285750" marR="0" lvl="0" indent="-285750" algn="l" rtl="0">
              <a:lnSpc>
                <a:spcPct val="100000"/>
              </a:lnSpc>
              <a:spcBef>
                <a:spcPts val="600"/>
              </a:spcBef>
              <a:spcAft>
                <a:spcPts val="0"/>
              </a:spcAft>
              <a:buClr>
                <a:srgbClr val="11AA81"/>
              </a:buClr>
              <a:buSzPts val="1800"/>
              <a:buFont typeface="Arial"/>
              <a:buChar char="●"/>
            </a:pPr>
            <a:r>
              <a:rPr lang="en-US" sz="1800" b="0" i="0" u="none" strike="noStrike" cap="none">
                <a:latin typeface="Arial"/>
                <a:ea typeface="Arial"/>
                <a:cs typeface="Arial"/>
                <a:sym typeface="Arial"/>
              </a:rPr>
              <a:t>Cm of inches</a:t>
            </a:r>
            <a:br>
              <a:rPr lang="en-US" sz="1800" b="0" i="0" u="none" strike="noStrike" cap="none">
                <a:latin typeface="Arial"/>
                <a:ea typeface="Arial"/>
                <a:cs typeface="Arial"/>
                <a:sym typeface="Arial"/>
              </a:rPr>
            </a:br>
            <a:endParaRPr sz="1800"/>
          </a:p>
          <a:p>
            <a:pPr marL="0" marR="0" lvl="0" indent="0" algn="l" rtl="0">
              <a:lnSpc>
                <a:spcPct val="100000"/>
              </a:lnSpc>
              <a:spcBef>
                <a:spcPts val="600"/>
              </a:spcBef>
              <a:spcAft>
                <a:spcPts val="0"/>
              </a:spcAft>
              <a:buClr>
                <a:srgbClr val="11AA81"/>
              </a:buClr>
              <a:buSzPts val="2000"/>
              <a:buNone/>
            </a:pPr>
            <a:r>
              <a:rPr lang="en-US" sz="2000" b="1" i="0" u="none" strike="noStrike" cap="none">
                <a:solidFill>
                  <a:srgbClr val="11AA81"/>
                </a:solidFill>
                <a:latin typeface="Arial"/>
                <a:ea typeface="Arial"/>
                <a:cs typeface="Arial"/>
                <a:sym typeface="Arial"/>
              </a:rPr>
              <a:t>Marathon? Hoe moet het worden gemeten?</a:t>
            </a:r>
            <a:endParaRPr sz="2000" b="1">
              <a:solidFill>
                <a:srgbClr val="11AA81"/>
              </a:solidFill>
            </a:endParaRPr>
          </a:p>
          <a:p>
            <a:pPr marL="285750" marR="0" lvl="0" indent="-285750" algn="l" rtl="0">
              <a:lnSpc>
                <a:spcPct val="100000"/>
              </a:lnSpc>
              <a:spcBef>
                <a:spcPts val="600"/>
              </a:spcBef>
              <a:spcAft>
                <a:spcPts val="0"/>
              </a:spcAft>
              <a:buClr>
                <a:srgbClr val="11AA81"/>
              </a:buClr>
              <a:buSzPts val="1800"/>
              <a:buFont typeface="Arial"/>
              <a:buChar char="●"/>
            </a:pPr>
            <a:r>
              <a:rPr lang="en-US" sz="1800" b="0" i="0" u="none" strike="noStrike" cap="none">
                <a:latin typeface="Arial"/>
                <a:ea typeface="Arial"/>
                <a:cs typeface="Arial"/>
                <a:sym typeface="Arial"/>
              </a:rPr>
              <a:t>Een professional wil de marathon in minder dan 2 uur uitlopen.</a:t>
            </a:r>
            <a:endParaRPr sz="1800"/>
          </a:p>
          <a:p>
            <a:pPr marL="285750" marR="0" lvl="0" indent="-285750" algn="l" rtl="0">
              <a:lnSpc>
                <a:spcPct val="100000"/>
              </a:lnSpc>
              <a:spcBef>
                <a:spcPts val="600"/>
              </a:spcBef>
              <a:spcAft>
                <a:spcPts val="0"/>
              </a:spcAft>
              <a:buClr>
                <a:srgbClr val="11AA81"/>
              </a:buClr>
              <a:buSzPts val="1800"/>
              <a:buFont typeface="Arial"/>
              <a:buChar char="●"/>
            </a:pPr>
            <a:r>
              <a:rPr lang="en-US" sz="1800" b="0" i="0" u="none" strike="noStrike" cap="none">
                <a:latin typeface="Arial"/>
                <a:ea typeface="Arial"/>
                <a:cs typeface="Arial"/>
                <a:sym typeface="Arial"/>
              </a:rPr>
              <a:t>Een amateur wil de 42 km lopen en voltooien.</a:t>
            </a:r>
            <a:endParaRPr/>
          </a:p>
        </p:txBody>
      </p:sp>
      <p:pic>
        <p:nvPicPr>
          <p:cNvPr id="164" name="Google Shape;164;p2"/>
          <p:cNvPicPr preferRelativeResize="0"/>
          <p:nvPr/>
        </p:nvPicPr>
        <p:blipFill rotWithShape="1">
          <a:blip r:embed="rId3">
            <a:alphaModFix/>
          </a:blip>
          <a:srcRect r="63278"/>
          <a:stretch/>
        </p:blipFill>
        <p:spPr>
          <a:xfrm>
            <a:off x="7659021" y="4436267"/>
            <a:ext cx="1274218" cy="48841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3"/>
          <p:cNvSpPr txBox="1"/>
          <p:nvPr/>
        </p:nvSpPr>
        <p:spPr>
          <a:xfrm>
            <a:off x="344550" y="280499"/>
            <a:ext cx="84549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161249"/>
              </a:buClr>
              <a:buSzPts val="3000"/>
              <a:buFont typeface="Arial"/>
              <a:buNone/>
            </a:pPr>
            <a:r>
              <a:rPr lang="en-US" sz="2800" b="1" i="0" u="none" strike="noStrike" cap="none" dirty="0">
                <a:solidFill>
                  <a:srgbClr val="161249"/>
                </a:solidFill>
                <a:latin typeface="Arial"/>
                <a:ea typeface="Arial"/>
                <a:cs typeface="Arial"/>
                <a:sym typeface="Arial"/>
              </a:rPr>
              <a:t>"Het </a:t>
            </a:r>
            <a:r>
              <a:rPr lang="en-US" sz="2800" b="1" i="0" u="none" strike="noStrike" cap="none" dirty="0" err="1">
                <a:solidFill>
                  <a:srgbClr val="161249"/>
                </a:solidFill>
                <a:latin typeface="Arial"/>
                <a:ea typeface="Arial"/>
                <a:cs typeface="Arial"/>
                <a:sym typeface="Arial"/>
              </a:rPr>
              <a:t>belang</a:t>
            </a:r>
            <a:r>
              <a:rPr lang="en-US" sz="2800" b="1" i="0" u="none" strike="noStrike" cap="none" dirty="0">
                <a:solidFill>
                  <a:srgbClr val="161249"/>
                </a:solidFill>
                <a:latin typeface="Arial"/>
                <a:ea typeface="Arial"/>
                <a:cs typeface="Arial"/>
                <a:sym typeface="Arial"/>
              </a:rPr>
              <a:t> van het </a:t>
            </a:r>
            <a:r>
              <a:rPr lang="en-US" sz="2800" b="1" i="0" u="none" strike="noStrike" cap="none" dirty="0" err="1">
                <a:solidFill>
                  <a:srgbClr val="161249"/>
                </a:solidFill>
                <a:latin typeface="Arial"/>
                <a:ea typeface="Arial"/>
                <a:cs typeface="Arial"/>
                <a:sym typeface="Arial"/>
              </a:rPr>
              <a:t>kiezen</a:t>
            </a:r>
            <a:r>
              <a:rPr lang="en-US" sz="2800" b="1" i="0" u="none" strike="noStrike" cap="none" dirty="0">
                <a:solidFill>
                  <a:srgbClr val="161249"/>
                </a:solidFill>
                <a:latin typeface="Arial"/>
                <a:ea typeface="Arial"/>
                <a:cs typeface="Arial"/>
                <a:sym typeface="Arial"/>
              </a:rPr>
              <a:t> van de </a:t>
            </a:r>
            <a:r>
              <a:rPr lang="en-US" sz="2800" b="1" i="0" u="none" strike="noStrike" cap="none" dirty="0" err="1">
                <a:solidFill>
                  <a:srgbClr val="161249"/>
                </a:solidFill>
                <a:latin typeface="Arial"/>
                <a:ea typeface="Arial"/>
                <a:cs typeface="Arial"/>
                <a:sym typeface="Arial"/>
              </a:rPr>
              <a:t>juiste</a:t>
            </a:r>
            <a:r>
              <a:rPr lang="en-US" sz="2800" b="1" i="0" u="none" strike="noStrike" cap="none" dirty="0">
                <a:solidFill>
                  <a:srgbClr val="161249"/>
                </a:solidFill>
                <a:latin typeface="Arial"/>
                <a:ea typeface="Arial"/>
                <a:cs typeface="Arial"/>
                <a:sym typeface="Arial"/>
              </a:rPr>
              <a:t> metrics"</a:t>
            </a:r>
            <a:endParaRPr sz="2800" b="0" i="0" u="none" strike="noStrike" cap="none" dirty="0">
              <a:solidFill>
                <a:srgbClr val="161249"/>
              </a:solidFill>
              <a:latin typeface="Calibri"/>
              <a:ea typeface="Calibri"/>
              <a:cs typeface="Calibri"/>
              <a:sym typeface="Calibri"/>
            </a:endParaRPr>
          </a:p>
        </p:txBody>
      </p:sp>
      <p:sp>
        <p:nvSpPr>
          <p:cNvPr id="170" name="Google Shape;170;p3"/>
          <p:cNvSpPr txBox="1"/>
          <p:nvPr/>
        </p:nvSpPr>
        <p:spPr>
          <a:xfrm>
            <a:off x="344550" y="916506"/>
            <a:ext cx="8454900" cy="712815"/>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Clr>
                <a:srgbClr val="161249"/>
              </a:buClr>
              <a:buSzPts val="1800"/>
              <a:buFont typeface="Arial"/>
              <a:buNone/>
            </a:pPr>
            <a:r>
              <a:rPr lang="en-US" sz="1800" b="0" i="0" u="none" strike="noStrike" cap="none">
                <a:solidFill>
                  <a:srgbClr val="161249"/>
                </a:solidFill>
                <a:latin typeface="Arial"/>
                <a:ea typeface="Arial"/>
                <a:cs typeface="Arial"/>
                <a:sym typeface="Arial"/>
              </a:rPr>
              <a:t>De verkeerde keuze van metriek voor de twee hardlopers veroorzaakt onbedoelde gevolgen</a:t>
            </a:r>
            <a:endParaRPr sz="1800" b="0" i="0" u="none" strike="noStrike" cap="none">
              <a:solidFill>
                <a:srgbClr val="161249"/>
              </a:solidFill>
              <a:latin typeface="Arial"/>
              <a:ea typeface="Arial"/>
              <a:cs typeface="Arial"/>
              <a:sym typeface="Arial"/>
            </a:endParaRPr>
          </a:p>
        </p:txBody>
      </p:sp>
      <p:pic>
        <p:nvPicPr>
          <p:cNvPr id="171" name="Google Shape;171;p3" descr="Run with solid fill"/>
          <p:cNvPicPr preferRelativeResize="0"/>
          <p:nvPr/>
        </p:nvPicPr>
        <p:blipFill rotWithShape="1">
          <a:blip r:embed="rId3">
            <a:alphaModFix/>
          </a:blip>
          <a:srcRect/>
          <a:stretch/>
        </p:blipFill>
        <p:spPr>
          <a:xfrm flipH="1">
            <a:off x="1910733" y="2002828"/>
            <a:ext cx="2167004" cy="2167004"/>
          </a:xfrm>
          <a:prstGeom prst="rect">
            <a:avLst/>
          </a:prstGeom>
          <a:noFill/>
          <a:ln>
            <a:noFill/>
          </a:ln>
        </p:spPr>
      </p:pic>
      <p:pic>
        <p:nvPicPr>
          <p:cNvPr id="172" name="Google Shape;172;p3" descr="Snail with solid fill"/>
          <p:cNvPicPr preferRelativeResize="0"/>
          <p:nvPr/>
        </p:nvPicPr>
        <p:blipFill rotWithShape="1">
          <a:blip r:embed="rId4">
            <a:alphaModFix/>
          </a:blip>
          <a:srcRect/>
          <a:stretch/>
        </p:blipFill>
        <p:spPr>
          <a:xfrm>
            <a:off x="4879033" y="1889879"/>
            <a:ext cx="2598092" cy="259809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4"/>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3000"/>
              <a:buFont typeface="Calibri"/>
              <a:buNone/>
            </a:pPr>
            <a:endParaRPr sz="3000" b="1" i="0" u="none" strike="noStrike" cap="none">
              <a:solidFill>
                <a:schemeClr val="dk1"/>
              </a:solidFill>
              <a:latin typeface="Arial"/>
              <a:ea typeface="Arial"/>
              <a:cs typeface="Arial"/>
              <a:sym typeface="Arial"/>
            </a:endParaRPr>
          </a:p>
        </p:txBody>
      </p:sp>
      <p:sp>
        <p:nvSpPr>
          <p:cNvPr id="178" name="Google Shape;178;p4"/>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79" name="Google Shape;179;p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a:t>Leerdoelen</a:t>
            </a:r>
            <a:br>
              <a:rPr lang="en-US"/>
            </a:br>
            <a:endParaRPr/>
          </a:p>
        </p:txBody>
      </p:sp>
      <p:sp>
        <p:nvSpPr>
          <p:cNvPr id="180" name="Google Shape;180;p4"/>
          <p:cNvSpPr txBox="1">
            <a:spLocks noGrp="1"/>
          </p:cNvSpPr>
          <p:nvPr>
            <p:ph type="body" idx="1"/>
          </p:nvPr>
        </p:nvSpPr>
        <p:spPr>
          <a:xfrm>
            <a:off x="628650" y="1369218"/>
            <a:ext cx="7886700" cy="975332"/>
          </a:xfrm>
          <a:prstGeom prst="rect">
            <a:avLst/>
          </a:prstGeom>
          <a:noFill/>
          <a:ln>
            <a:noFill/>
          </a:ln>
        </p:spPr>
        <p:txBody>
          <a:bodyPr spcFirstLastPara="1" wrap="square" lIns="91425" tIns="45700" rIns="91425" bIns="45700" anchor="t" anchorCtr="0">
            <a:spAutoFit/>
          </a:bodyPr>
          <a:lstStyle/>
          <a:p>
            <a:pPr marL="342900" marR="0" lvl="0" indent="-342900" algn="l" rtl="0">
              <a:lnSpc>
                <a:spcPct val="115000"/>
              </a:lnSpc>
              <a:spcBef>
                <a:spcPts val="0"/>
              </a:spcBef>
              <a:spcAft>
                <a:spcPts val="0"/>
              </a:spcAft>
              <a:buClr>
                <a:srgbClr val="11AA81"/>
              </a:buClr>
              <a:buSzPts val="2000"/>
              <a:buFont typeface="Arial"/>
              <a:buChar char="●"/>
            </a:pPr>
            <a:r>
              <a:rPr lang="en-US" sz="2000" b="0" i="0" u="none" strike="noStrike" cap="none">
                <a:solidFill>
                  <a:schemeClr val="dk1"/>
                </a:solidFill>
              </a:rPr>
              <a:t>Bepaal welke meetgegevens gebruikt moeten worden</a:t>
            </a:r>
            <a:endParaRPr sz="2000"/>
          </a:p>
          <a:p>
            <a:pPr marL="342900" marR="0" lvl="0" indent="-342900" algn="l" rtl="0">
              <a:lnSpc>
                <a:spcPct val="115000"/>
              </a:lnSpc>
              <a:spcBef>
                <a:spcPts val="1600"/>
              </a:spcBef>
              <a:spcAft>
                <a:spcPts val="0"/>
              </a:spcAft>
              <a:buClr>
                <a:srgbClr val="11AA81"/>
              </a:buClr>
              <a:buSzPts val="2000"/>
              <a:buFont typeface="Arial"/>
              <a:buChar char="●"/>
            </a:pPr>
            <a:r>
              <a:rPr lang="en-US" sz="2000" b="0" i="0" u="none" strike="noStrike" cap="none">
                <a:solidFill>
                  <a:schemeClr val="dk1"/>
                </a:solidFill>
              </a:rPr>
              <a:t>Metriek indelen in groepen websites</a:t>
            </a:r>
            <a:endParaRPr sz="20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5"/>
          <p:cNvSpPr txBox="1">
            <a:spLocks noGrp="1"/>
          </p:cNvSpPr>
          <p:nvPr>
            <p:ph type="title"/>
          </p:nvPr>
        </p:nvSpPr>
        <p:spPr>
          <a:xfrm>
            <a:off x="1533525" y="1113546"/>
            <a:ext cx="1762125" cy="583925"/>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chemeClr val="lt1"/>
              </a:buClr>
              <a:buSzPts val="3300"/>
              <a:buFont typeface="Arial"/>
              <a:buNone/>
            </a:pPr>
            <a:r>
              <a:rPr lang="en-US" dirty="0" err="1"/>
              <a:t>Onder-werpen</a:t>
            </a:r>
            <a:endParaRPr dirty="0"/>
          </a:p>
        </p:txBody>
      </p:sp>
      <p:sp>
        <p:nvSpPr>
          <p:cNvPr id="186" name="Google Shape;186;p5"/>
          <p:cNvSpPr txBox="1">
            <a:spLocks noGrp="1"/>
          </p:cNvSpPr>
          <p:nvPr>
            <p:ph type="body" idx="1"/>
          </p:nvPr>
        </p:nvSpPr>
        <p:spPr>
          <a:xfrm>
            <a:off x="3909067" y="976761"/>
            <a:ext cx="4606283" cy="144142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Clr>
                <a:schemeClr val="lt1"/>
              </a:buClr>
              <a:buSzPts val="1800"/>
              <a:buFont typeface="Arial"/>
              <a:buChar char="•"/>
            </a:pPr>
            <a:r>
              <a:rPr lang="en-US" sz="1800" b="0" i="0" u="none" strike="noStrike" cap="none"/>
              <a:t>Uw meetstrategie bepalen</a:t>
            </a:r>
            <a:endParaRPr/>
          </a:p>
          <a:p>
            <a:pPr marL="285750" lvl="0" indent="-285750" algn="l" rtl="0">
              <a:lnSpc>
                <a:spcPct val="150000"/>
              </a:lnSpc>
              <a:spcBef>
                <a:spcPts val="630"/>
              </a:spcBef>
              <a:spcAft>
                <a:spcPts val="0"/>
              </a:spcAft>
              <a:buClr>
                <a:schemeClr val="lt1"/>
              </a:buClr>
              <a:buSzPts val="1800"/>
              <a:buFont typeface="Arial"/>
              <a:buChar char="•"/>
            </a:pPr>
            <a:r>
              <a:rPr lang="en-US" sz="1800" b="0" i="0" u="none" strike="noStrike" cap="none"/>
              <a:t>Belangrijkste doel prestatiemetingen</a:t>
            </a:r>
            <a:endParaRPr/>
          </a:p>
          <a:p>
            <a:pPr marL="285750" lvl="0" indent="-285750" algn="l" rtl="0">
              <a:lnSpc>
                <a:spcPct val="150000"/>
              </a:lnSpc>
              <a:spcBef>
                <a:spcPts val="630"/>
              </a:spcBef>
              <a:spcAft>
                <a:spcPts val="0"/>
              </a:spcAft>
              <a:buClr>
                <a:schemeClr val="lt1"/>
              </a:buClr>
              <a:buSzPts val="1800"/>
              <a:buFont typeface="Arial"/>
              <a:buChar char="•"/>
            </a:pPr>
            <a:r>
              <a:rPr lang="en-US" sz="1800" b="0" i="0" u="none" strike="noStrike" cap="none"/>
              <a:t>Metrics die ertoe doen</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6"/>
          <p:cNvSpPr txBox="1"/>
          <p:nvPr/>
        </p:nvSpPr>
        <p:spPr>
          <a:xfrm>
            <a:off x="228600" y="1190625"/>
            <a:ext cx="8686800" cy="2371726"/>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lt1"/>
              </a:buClr>
              <a:buSzPts val="2800"/>
              <a:buFont typeface="Arial"/>
              <a:buNone/>
            </a:pPr>
            <a:r>
              <a:rPr lang="en-US" sz="2800" b="1" i="0" u="none" strike="noStrike" cap="none">
                <a:solidFill>
                  <a:schemeClr val="lt1"/>
                </a:solidFill>
                <a:latin typeface="Arial"/>
                <a:ea typeface="Arial"/>
                <a:cs typeface="Arial"/>
                <a:sym typeface="Arial"/>
              </a:rPr>
              <a:t>"Niet alles wat geteld kan worden telt, en niet alles wat telt kan geteld worden."</a:t>
            </a:r>
            <a:endParaRPr sz="1800" b="0" i="0" u="none" strike="noStrike" cap="none">
              <a:solidFill>
                <a:schemeClr val="lt1"/>
              </a:solidFill>
              <a:latin typeface="Calibri"/>
              <a:ea typeface="Calibri"/>
              <a:cs typeface="Calibri"/>
              <a:sym typeface="Calibri"/>
            </a:endParaRPr>
          </a:p>
          <a:p>
            <a:pPr marL="0" marR="0" lvl="0" indent="0" algn="ctr" rtl="0">
              <a:spcBef>
                <a:spcPts val="0"/>
              </a:spcBef>
              <a:spcAft>
                <a:spcPts val="0"/>
              </a:spcAft>
              <a:buClr>
                <a:schemeClr val="dk1"/>
              </a:buClr>
              <a:buSzPts val="2800"/>
              <a:buFont typeface="Calibri"/>
              <a:buNone/>
            </a:pPr>
            <a:endParaRPr sz="2800" b="1" i="0" u="none" strike="noStrike" cap="none">
              <a:solidFill>
                <a:schemeClr val="lt1"/>
              </a:solidFill>
              <a:latin typeface="Arial"/>
              <a:ea typeface="Arial"/>
              <a:cs typeface="Arial"/>
              <a:sym typeface="Arial"/>
            </a:endParaRPr>
          </a:p>
          <a:p>
            <a:pPr marL="0" marR="0" lvl="0" indent="0" algn="r" rtl="0">
              <a:spcBef>
                <a:spcPts val="0"/>
              </a:spcBef>
              <a:spcAft>
                <a:spcPts val="0"/>
              </a:spcAft>
              <a:buClr>
                <a:schemeClr val="lt1"/>
              </a:buClr>
              <a:buSzPts val="3200"/>
              <a:buFont typeface="Dancing Script"/>
              <a:buNone/>
            </a:pPr>
            <a:r>
              <a:rPr lang="en-US" sz="3200" b="0" i="1" u="none" strike="noStrike" cap="none">
                <a:solidFill>
                  <a:schemeClr val="lt1"/>
                </a:solidFill>
                <a:latin typeface="Dancing Script"/>
                <a:ea typeface="Dancing Script"/>
                <a:cs typeface="Dancing Script"/>
                <a:sym typeface="Dancing Script"/>
              </a:rPr>
              <a:t>Albert Einstein</a:t>
            </a: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7"/>
          <p:cNvSpPr txBox="1"/>
          <p:nvPr/>
        </p:nvSpPr>
        <p:spPr>
          <a:xfrm>
            <a:off x="716400" y="1450350"/>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dirty="0" err="1">
                <a:solidFill>
                  <a:srgbClr val="11AA81"/>
                </a:solidFill>
                <a:latin typeface="Arial"/>
                <a:ea typeface="Arial"/>
                <a:cs typeface="Arial"/>
                <a:sym typeface="Arial"/>
              </a:rPr>
              <a:t>Onderwerp</a:t>
            </a:r>
            <a:r>
              <a:rPr lang="en-US" sz="6000" b="1" i="0" u="none" strike="noStrike" cap="none" dirty="0">
                <a:solidFill>
                  <a:srgbClr val="11AA81"/>
                </a:solidFill>
                <a:latin typeface="Arial"/>
                <a:ea typeface="Arial"/>
                <a:cs typeface="Arial"/>
                <a:sym typeface="Arial"/>
              </a:rPr>
              <a:t> 1 </a:t>
            </a:r>
            <a:endParaRPr sz="6000" b="1" i="0" u="none" strike="noStrike" cap="none" dirty="0">
              <a:solidFill>
                <a:srgbClr val="11AA81"/>
              </a:solidFill>
              <a:latin typeface="Arial"/>
              <a:ea typeface="Arial"/>
              <a:cs typeface="Arial"/>
              <a:sym typeface="Arial"/>
            </a:endParaRPr>
          </a:p>
        </p:txBody>
      </p:sp>
      <p:sp>
        <p:nvSpPr>
          <p:cNvPr id="197" name="Google Shape;197;p7"/>
          <p:cNvSpPr txBox="1"/>
          <p:nvPr/>
        </p:nvSpPr>
        <p:spPr>
          <a:xfrm>
            <a:off x="675150" y="2571750"/>
            <a:ext cx="7793700" cy="14139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161249"/>
              </a:buClr>
              <a:buSzPts val="3200"/>
              <a:buFont typeface="Arial"/>
              <a:buNone/>
            </a:pPr>
            <a:r>
              <a:rPr lang="en-US" sz="3200" b="0" i="0" u="none" strike="noStrike" cap="none">
                <a:solidFill>
                  <a:srgbClr val="161249"/>
                </a:solidFill>
                <a:latin typeface="Arial"/>
                <a:ea typeface="Arial"/>
                <a:cs typeface="Arial"/>
                <a:sym typeface="Arial"/>
              </a:rPr>
              <a:t>Meten</a:t>
            </a:r>
            <a:endParaRPr sz="1800" b="0" i="0" u="none" strike="noStrike" cap="none">
              <a:solidFill>
                <a:srgbClr val="161249"/>
              </a:solidFill>
              <a:latin typeface="Arial"/>
              <a:ea typeface="Arial"/>
              <a:cs typeface="Arial"/>
              <a:sym typeface="Arial"/>
            </a:endParaRPr>
          </a:p>
          <a:p>
            <a:pPr marL="0" marR="0" lvl="0" indent="0" algn="ctr" rtl="0">
              <a:spcBef>
                <a:spcPts val="0"/>
              </a:spcBef>
              <a:spcAft>
                <a:spcPts val="0"/>
              </a:spcAft>
              <a:buClr>
                <a:srgbClr val="161249"/>
              </a:buClr>
              <a:buSzPts val="3200"/>
              <a:buFont typeface="Arial"/>
              <a:buNone/>
            </a:pPr>
            <a:r>
              <a:rPr lang="en-US" sz="3200" b="0" i="0" u="none" strike="noStrike" cap="none">
                <a:solidFill>
                  <a:srgbClr val="161249"/>
                </a:solidFill>
                <a:latin typeface="Arial"/>
                <a:ea typeface="Arial"/>
                <a:cs typeface="Arial"/>
                <a:sym typeface="Arial"/>
              </a:rPr>
              <a:t>Uw meetstrategie bepalen</a:t>
            </a:r>
            <a:endParaRPr sz="1800" b="0" i="0" u="none" strike="noStrike" cap="none">
              <a:solidFill>
                <a:srgbClr val="161249"/>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8"/>
          <p:cNvSpPr txBox="1"/>
          <p:nvPr/>
        </p:nvSpPr>
        <p:spPr>
          <a:xfrm>
            <a:off x="311700" y="332774"/>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161249"/>
              </a:buClr>
              <a:buSzPts val="3000"/>
              <a:buFont typeface="Arial"/>
              <a:buNone/>
            </a:pPr>
            <a:r>
              <a:rPr lang="en-US" sz="3000" b="1" i="0" u="none" strike="noStrike" cap="none">
                <a:solidFill>
                  <a:srgbClr val="161249"/>
                </a:solidFill>
                <a:latin typeface="Arial"/>
                <a:ea typeface="Arial"/>
                <a:cs typeface="Arial"/>
                <a:sym typeface="Arial"/>
              </a:rPr>
              <a:t>Meten - Een meetstrategie definiëren</a:t>
            </a:r>
            <a:endParaRPr sz="3000" b="1" i="0" u="none" strike="noStrike" cap="none">
              <a:solidFill>
                <a:srgbClr val="161249"/>
              </a:solidFill>
              <a:latin typeface="Arial"/>
              <a:ea typeface="Arial"/>
              <a:cs typeface="Arial"/>
              <a:sym typeface="Arial"/>
            </a:endParaRPr>
          </a:p>
        </p:txBody>
      </p:sp>
      <p:pic>
        <p:nvPicPr>
          <p:cNvPr id="203" name="Google Shape;203;p8"/>
          <p:cNvPicPr preferRelativeResize="0"/>
          <p:nvPr/>
        </p:nvPicPr>
        <p:blipFill rotWithShape="1">
          <a:blip r:embed="rId3">
            <a:alphaModFix/>
          </a:blip>
          <a:srcRect l="1262" t="703" r="3283" b="4148"/>
          <a:stretch/>
        </p:blipFill>
        <p:spPr>
          <a:xfrm>
            <a:off x="2771775" y="1162050"/>
            <a:ext cx="3600450" cy="3362326"/>
          </a:xfrm>
          <a:prstGeom prst="rect">
            <a:avLst/>
          </a:prstGeom>
          <a:noFill/>
          <a:ln w="95250" cap="flat" cmpd="tri">
            <a:solidFill>
              <a:srgbClr val="11AA81"/>
            </a:solidFill>
            <a:prstDash val="solid"/>
            <a:round/>
            <a:headEnd type="none" w="sm" len="sm"/>
            <a:tailEnd type="none" w="sm" len="sm"/>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9"/>
          <p:cNvSpPr txBox="1"/>
          <p:nvPr/>
        </p:nvSpPr>
        <p:spPr>
          <a:xfrm>
            <a:off x="311700" y="345983"/>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161249"/>
              </a:buClr>
              <a:buSzPts val="3000"/>
              <a:buFont typeface="Arial"/>
              <a:buNone/>
            </a:pPr>
            <a:r>
              <a:rPr lang="en-US" sz="3000" b="1" i="0" u="none" strike="noStrike" cap="none">
                <a:solidFill>
                  <a:srgbClr val="161249"/>
                </a:solidFill>
                <a:latin typeface="Arial"/>
                <a:ea typeface="Arial"/>
                <a:cs typeface="Arial"/>
                <a:sym typeface="Arial"/>
              </a:rPr>
              <a:t>Meten - Een meetstrategie definiëren</a:t>
            </a:r>
            <a:endParaRPr sz="3000" b="1" i="0" u="none" strike="noStrike" cap="none">
              <a:solidFill>
                <a:srgbClr val="161249"/>
              </a:solidFill>
              <a:latin typeface="Arial"/>
              <a:ea typeface="Arial"/>
              <a:cs typeface="Arial"/>
              <a:sym typeface="Arial"/>
            </a:endParaRPr>
          </a:p>
        </p:txBody>
      </p:sp>
      <p:pic>
        <p:nvPicPr>
          <p:cNvPr id="209" name="Google Shape;209;p9" descr="Diagram"/>
          <p:cNvPicPr preferRelativeResize="0"/>
          <p:nvPr/>
        </p:nvPicPr>
        <p:blipFill rotWithShape="1">
          <a:blip r:embed="rId3">
            <a:alphaModFix/>
          </a:blip>
          <a:srcRect/>
          <a:stretch/>
        </p:blipFill>
        <p:spPr>
          <a:xfrm>
            <a:off x="2514196" y="1243486"/>
            <a:ext cx="4115608" cy="3086706"/>
          </a:xfrm>
          <a:prstGeom prst="rect">
            <a:avLst/>
          </a:prstGeom>
          <a:noFill/>
          <a:ln w="76200" cap="flat" cmpd="sng">
            <a:solidFill>
              <a:srgbClr val="11AA81"/>
            </a:solidFill>
            <a:prstDash val="solid"/>
            <a:round/>
            <a:headEnd type="none" w="sm" len="sm"/>
            <a:tailEnd type="none" w="sm" len="sm"/>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10"/>
          <p:cNvSpPr txBox="1"/>
          <p:nvPr/>
        </p:nvSpPr>
        <p:spPr>
          <a:xfrm>
            <a:off x="311700" y="320167"/>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161249"/>
              </a:buClr>
              <a:buSzPts val="3000"/>
              <a:buFont typeface="Arial"/>
              <a:buNone/>
            </a:pPr>
            <a:r>
              <a:rPr lang="en-US" sz="3000" b="1" i="0" u="none" strike="noStrike" cap="none">
                <a:solidFill>
                  <a:srgbClr val="161249"/>
                </a:solidFill>
                <a:latin typeface="Arial"/>
                <a:ea typeface="Arial"/>
                <a:cs typeface="Arial"/>
                <a:sym typeface="Arial"/>
              </a:rPr>
              <a:t>Meten - Een meetstrategie definiëren</a:t>
            </a:r>
            <a:endParaRPr sz="3000" b="1" i="0" u="none" strike="noStrike" cap="none">
              <a:solidFill>
                <a:srgbClr val="161249"/>
              </a:solidFill>
              <a:latin typeface="Arial"/>
              <a:ea typeface="Arial"/>
              <a:cs typeface="Arial"/>
              <a:sym typeface="Arial"/>
            </a:endParaRPr>
          </a:p>
        </p:txBody>
      </p:sp>
      <p:sp>
        <p:nvSpPr>
          <p:cNvPr id="215" name="Google Shape;215;p10"/>
          <p:cNvSpPr txBox="1"/>
          <p:nvPr/>
        </p:nvSpPr>
        <p:spPr>
          <a:xfrm>
            <a:off x="311700" y="666128"/>
            <a:ext cx="8333429" cy="572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Clr>
                <a:srgbClr val="161249"/>
              </a:buClr>
              <a:buSzPts val="2000"/>
              <a:buFont typeface="Arial"/>
              <a:buNone/>
            </a:pPr>
            <a:r>
              <a:rPr lang="en-US" sz="2000" b="0" i="0" u="none" strike="noStrike" cap="none">
                <a:solidFill>
                  <a:srgbClr val="161249"/>
                </a:solidFill>
                <a:latin typeface="Arial"/>
                <a:ea typeface="Arial"/>
                <a:cs typeface="Arial"/>
                <a:sym typeface="Arial"/>
              </a:rPr>
              <a:t>De fasen van het webanalyseproces beschrijven</a:t>
            </a:r>
            <a:endParaRPr sz="2000" b="1" i="0" u="none" strike="noStrike" cap="none">
              <a:solidFill>
                <a:srgbClr val="161249"/>
              </a:solidFill>
              <a:latin typeface="Arial"/>
              <a:ea typeface="Arial"/>
              <a:cs typeface="Arial"/>
              <a:sym typeface="Arial"/>
            </a:endParaRPr>
          </a:p>
        </p:txBody>
      </p:sp>
      <p:grpSp>
        <p:nvGrpSpPr>
          <p:cNvPr id="216" name="Google Shape;216;p10"/>
          <p:cNvGrpSpPr/>
          <p:nvPr/>
        </p:nvGrpSpPr>
        <p:grpSpPr>
          <a:xfrm>
            <a:off x="193071" y="1498204"/>
            <a:ext cx="8757858" cy="2781966"/>
            <a:chOff x="95061" y="197940"/>
            <a:chExt cx="8757858" cy="2781966"/>
          </a:xfrm>
        </p:grpSpPr>
        <p:sp>
          <p:nvSpPr>
            <p:cNvPr id="217" name="Google Shape;217;p10"/>
            <p:cNvSpPr txBox="1"/>
            <p:nvPr/>
          </p:nvSpPr>
          <p:spPr>
            <a:xfrm>
              <a:off x="95061" y="197940"/>
              <a:ext cx="1638000" cy="596266"/>
            </a:xfrm>
            <a:prstGeom prst="rect">
              <a:avLst/>
            </a:prstGeom>
            <a:solidFill>
              <a:srgbClr val="11AA81"/>
            </a:solidFill>
            <a:ln>
              <a:noFill/>
            </a:ln>
          </p:spPr>
          <p:txBody>
            <a:bodyPr spcFirstLastPara="1" wrap="square" lIns="99550" tIns="56875" rIns="99550" bIns="56875" anchor="ctr" anchorCtr="0">
              <a:noAutofit/>
            </a:bodyPr>
            <a:lstStyle/>
            <a:p>
              <a:pPr marL="0" marR="0" lvl="0" indent="0" algn="ctr" rtl="0">
                <a:lnSpc>
                  <a:spcPct val="90000"/>
                </a:lnSpc>
                <a:spcBef>
                  <a:spcPts val="0"/>
                </a:spcBef>
                <a:spcAft>
                  <a:spcPts val="0"/>
                </a:spcAft>
                <a:buClr>
                  <a:schemeClr val="lt1"/>
                </a:buClr>
                <a:buSzPts val="1400"/>
                <a:buFont typeface="Open Sans"/>
                <a:buNone/>
              </a:pPr>
              <a:r>
                <a:rPr lang="en-US" sz="1400" b="1" i="0" u="none" strike="noStrike" cap="none">
                  <a:solidFill>
                    <a:schemeClr val="lt1"/>
                  </a:solidFill>
                  <a:latin typeface="Arial"/>
                  <a:ea typeface="Arial"/>
                  <a:cs typeface="Arial"/>
                  <a:sym typeface="Arial"/>
                </a:rPr>
                <a:t>Planning en strategie</a:t>
              </a:r>
              <a:endParaRPr sz="1400" b="1" i="0" u="none" strike="noStrike" cap="none">
                <a:solidFill>
                  <a:schemeClr val="lt1"/>
                </a:solidFill>
                <a:latin typeface="Arial"/>
                <a:ea typeface="Arial"/>
                <a:cs typeface="Arial"/>
                <a:sym typeface="Arial"/>
              </a:endParaRPr>
            </a:p>
          </p:txBody>
        </p:sp>
        <p:sp>
          <p:nvSpPr>
            <p:cNvPr id="218" name="Google Shape;218;p10"/>
            <p:cNvSpPr txBox="1"/>
            <p:nvPr/>
          </p:nvSpPr>
          <p:spPr>
            <a:xfrm>
              <a:off x="104788" y="784334"/>
              <a:ext cx="1605600" cy="2195572"/>
            </a:xfrm>
            <a:prstGeom prst="rect">
              <a:avLst/>
            </a:prstGeom>
            <a:solidFill>
              <a:schemeClr val="lt1"/>
            </a:solidFill>
            <a:ln w="28575" cap="flat" cmpd="sng">
              <a:solidFill>
                <a:srgbClr val="11AA81"/>
              </a:solidFill>
              <a:prstDash val="solid"/>
              <a:round/>
              <a:headEnd type="none" w="sm" len="sm"/>
              <a:tailEnd type="none" w="sm" len="sm"/>
            </a:ln>
          </p:spPr>
          <p:txBody>
            <a:bodyPr spcFirstLastPara="1" wrap="square" lIns="72000" tIns="58650" rIns="36000" bIns="72000" anchor="t" anchorCtr="0">
              <a:noAutofit/>
            </a:bodyPr>
            <a:lstStyle/>
            <a:p>
              <a:pPr marL="174625" marR="0" lvl="1" indent="-174625" algn="l" rtl="0">
                <a:spcBef>
                  <a:spcPts val="0"/>
                </a:spcBef>
                <a:spcAft>
                  <a:spcPts val="0"/>
                </a:spcAft>
                <a:buClr>
                  <a:srgbClr val="11AA81"/>
                </a:buClr>
                <a:buSzPts val="2025"/>
                <a:buFont typeface="Noto Sans Symbols"/>
                <a:buChar char="▪"/>
              </a:pPr>
              <a:r>
                <a:rPr lang="en-US" sz="1200" b="0" i="0" u="none" strike="noStrike" cap="none" dirty="0" err="1">
                  <a:solidFill>
                    <a:srgbClr val="161249"/>
                  </a:solidFill>
                  <a:latin typeface="Arial"/>
                  <a:ea typeface="Arial"/>
                  <a:cs typeface="Arial"/>
                  <a:sym typeface="Arial"/>
                </a:rPr>
                <a:t>Doelen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doelstellingen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bepalen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voor</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webanalyse-inspanningen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evenals</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bepalen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welke</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statistieken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gegevenspunten</a:t>
              </a:r>
              <a:r>
                <a:rPr lang="en-US" sz="1200" b="0" i="0" u="none" strike="noStrike" cap="none" dirty="0">
                  <a:solidFill>
                    <a:srgbClr val="161249"/>
                  </a:solidFill>
                  <a:latin typeface="Arial"/>
                  <a:ea typeface="Arial"/>
                  <a:cs typeface="Arial"/>
                  <a:sym typeface="Arial"/>
                </a:rPr>
                <a:t> het </a:t>
              </a:r>
              <a:r>
                <a:rPr lang="en-US" sz="1200" b="0" i="0" u="none" strike="noStrike" cap="none" dirty="0" err="1">
                  <a:solidFill>
                    <a:srgbClr val="161249"/>
                  </a:solidFill>
                  <a:latin typeface="Arial"/>
                  <a:ea typeface="Arial"/>
                  <a:cs typeface="Arial"/>
                  <a:sym typeface="Arial"/>
                </a:rPr>
                <a:t>belangrijkst</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zijn</a:t>
              </a:r>
              <a:r>
                <a:rPr lang="en-US" sz="1200" b="0" i="0" u="none" strike="noStrike" cap="none" dirty="0">
                  <a:solidFill>
                    <a:srgbClr val="161249"/>
                  </a:solidFill>
                  <a:latin typeface="Arial"/>
                  <a:ea typeface="Arial"/>
                  <a:cs typeface="Arial"/>
                  <a:sym typeface="Arial"/>
                </a:rPr>
                <a:t> om </a:t>
              </a:r>
              <a:r>
                <a:rPr lang="en-US" sz="1200" b="0" i="0" u="none" strike="noStrike" cap="none" dirty="0" err="1">
                  <a:solidFill>
                    <a:srgbClr val="161249"/>
                  </a:solidFill>
                  <a:latin typeface="Arial"/>
                  <a:ea typeface="Arial"/>
                  <a:cs typeface="Arial"/>
                  <a:sym typeface="Arial"/>
                </a:rPr>
                <a:t>bij</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te</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houden</a:t>
              </a:r>
              <a:r>
                <a:rPr lang="en-US" sz="1200" b="0" i="0" u="none" strike="noStrike" cap="none" dirty="0">
                  <a:solidFill>
                    <a:srgbClr val="161249"/>
                  </a:solidFill>
                  <a:latin typeface="Arial"/>
                  <a:ea typeface="Arial"/>
                  <a:cs typeface="Arial"/>
                  <a:sym typeface="Arial"/>
                </a:rPr>
                <a:t>.</a:t>
              </a:r>
              <a:endParaRPr sz="1200" b="0" i="0" u="none" strike="noStrike" cap="none" dirty="0">
                <a:solidFill>
                  <a:srgbClr val="161249"/>
                </a:solidFill>
                <a:latin typeface="Arial"/>
                <a:ea typeface="Arial"/>
                <a:cs typeface="Arial"/>
                <a:sym typeface="Arial"/>
              </a:endParaRPr>
            </a:p>
          </p:txBody>
        </p:sp>
        <p:sp>
          <p:nvSpPr>
            <p:cNvPr id="219" name="Google Shape;219;p10"/>
            <p:cNvSpPr txBox="1"/>
            <p:nvPr/>
          </p:nvSpPr>
          <p:spPr>
            <a:xfrm>
              <a:off x="1892820" y="197940"/>
              <a:ext cx="1638000" cy="596266"/>
            </a:xfrm>
            <a:prstGeom prst="rect">
              <a:avLst/>
            </a:prstGeom>
            <a:solidFill>
              <a:srgbClr val="754EAC"/>
            </a:solidFill>
            <a:ln>
              <a:noFill/>
            </a:ln>
          </p:spPr>
          <p:txBody>
            <a:bodyPr spcFirstLastPara="1" wrap="square" lIns="99550" tIns="56875" rIns="99550" bIns="56875" anchor="ctr" anchorCtr="0">
              <a:noAutofit/>
            </a:bodyPr>
            <a:lstStyle/>
            <a:p>
              <a:pPr marL="0" marR="0" lvl="0" indent="0" algn="ctr" rtl="0">
                <a:lnSpc>
                  <a:spcPct val="90000"/>
                </a:lnSpc>
                <a:spcBef>
                  <a:spcPts val="0"/>
                </a:spcBef>
                <a:spcAft>
                  <a:spcPts val="0"/>
                </a:spcAft>
                <a:buClr>
                  <a:schemeClr val="lt1"/>
                </a:buClr>
                <a:buSzPts val="1400"/>
                <a:buFont typeface="Open Sans"/>
                <a:buNone/>
              </a:pPr>
              <a:r>
                <a:rPr lang="en-US" sz="1400" b="1" i="0" u="none" strike="noStrike" cap="none">
                  <a:solidFill>
                    <a:schemeClr val="lt1"/>
                  </a:solidFill>
                  <a:latin typeface="Arial"/>
                  <a:ea typeface="Arial"/>
                  <a:cs typeface="Arial"/>
                  <a:sym typeface="Arial"/>
                </a:rPr>
                <a:t>Gegevensverzameling</a:t>
              </a:r>
              <a:endParaRPr sz="1400" b="1" i="0" u="none" strike="noStrike" cap="none">
                <a:solidFill>
                  <a:schemeClr val="lt1"/>
                </a:solidFill>
                <a:latin typeface="Arial"/>
                <a:ea typeface="Arial"/>
                <a:cs typeface="Arial"/>
                <a:sym typeface="Arial"/>
              </a:endParaRPr>
            </a:p>
          </p:txBody>
        </p:sp>
        <p:sp>
          <p:nvSpPr>
            <p:cNvPr id="220" name="Google Shape;220;p10"/>
            <p:cNvSpPr txBox="1"/>
            <p:nvPr/>
          </p:nvSpPr>
          <p:spPr>
            <a:xfrm>
              <a:off x="1902547" y="784334"/>
              <a:ext cx="1605600" cy="2195572"/>
            </a:xfrm>
            <a:prstGeom prst="rect">
              <a:avLst/>
            </a:prstGeom>
            <a:solidFill>
              <a:schemeClr val="lt1"/>
            </a:solidFill>
            <a:ln w="28575" cap="flat" cmpd="sng">
              <a:solidFill>
                <a:srgbClr val="754EAC"/>
              </a:solidFill>
              <a:prstDash val="solid"/>
              <a:round/>
              <a:headEnd type="none" w="sm" len="sm"/>
              <a:tailEnd type="none" w="sm" len="sm"/>
            </a:ln>
          </p:spPr>
          <p:txBody>
            <a:bodyPr spcFirstLastPara="1" wrap="square" lIns="72000" tIns="58650" rIns="57600" bIns="72000" anchor="t" anchorCtr="0">
              <a:noAutofit/>
            </a:bodyPr>
            <a:lstStyle/>
            <a:p>
              <a:pPr marL="187325" marR="0" lvl="1" indent="-187325" algn="l" rtl="0">
                <a:spcBef>
                  <a:spcPts val="0"/>
                </a:spcBef>
                <a:spcAft>
                  <a:spcPts val="0"/>
                </a:spcAft>
                <a:buClr>
                  <a:srgbClr val="754EAC"/>
                </a:buClr>
                <a:buSzPts val="2025"/>
                <a:buFont typeface="Noto Sans Symbols"/>
                <a:buChar char="▪"/>
              </a:pPr>
              <a:r>
                <a:rPr lang="en-US" sz="1200" b="0" i="0" u="none" strike="noStrike" cap="none" dirty="0">
                  <a:solidFill>
                    <a:srgbClr val="161249"/>
                  </a:solidFill>
                  <a:latin typeface="Arial"/>
                  <a:ea typeface="Arial"/>
                  <a:cs typeface="Arial"/>
                  <a:sym typeface="Arial"/>
                </a:rPr>
                <a:t>Het </a:t>
              </a:r>
              <a:r>
                <a:rPr lang="en-US" sz="1200" b="0" i="0" u="none" strike="noStrike" cap="none" dirty="0" err="1">
                  <a:solidFill>
                    <a:srgbClr val="161249"/>
                  </a:solidFill>
                  <a:latin typeface="Arial"/>
                  <a:ea typeface="Arial"/>
                  <a:cs typeface="Arial"/>
                  <a:sym typeface="Arial"/>
                </a:rPr>
                <a:t>instellen</a:t>
              </a:r>
              <a:r>
                <a:rPr lang="en-US" sz="1200" b="0" i="0" u="none" strike="noStrike" cap="none" dirty="0">
                  <a:solidFill>
                    <a:srgbClr val="161249"/>
                  </a:solidFill>
                  <a:latin typeface="Arial"/>
                  <a:ea typeface="Arial"/>
                  <a:cs typeface="Arial"/>
                  <a:sym typeface="Arial"/>
                </a:rPr>
                <a:t> van </a:t>
              </a:r>
              <a:r>
                <a:rPr lang="en-US" sz="1200" b="0" i="0" u="none" strike="noStrike" cap="none" dirty="0" err="1">
                  <a:solidFill>
                    <a:srgbClr val="161249"/>
                  </a:solidFill>
                  <a:latin typeface="Arial"/>
                  <a:ea typeface="Arial"/>
                  <a:cs typeface="Arial"/>
                  <a:sym typeface="Arial"/>
                </a:rPr>
                <a:t>webanalyseprogramma's</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trackingcodes</a:t>
              </a:r>
              <a:r>
                <a:rPr lang="en-US" sz="1200" b="0" i="0" u="none" strike="noStrike" cap="none" dirty="0">
                  <a:solidFill>
                    <a:srgbClr val="161249"/>
                  </a:solidFill>
                  <a:latin typeface="Arial"/>
                  <a:ea typeface="Arial"/>
                  <a:cs typeface="Arial"/>
                  <a:sym typeface="Arial"/>
                </a:rPr>
                <a:t> op de website of app om </a:t>
              </a:r>
              <a:r>
                <a:rPr lang="en-US" sz="1200" b="0" i="0" u="none" strike="noStrike" cap="none" dirty="0" err="1">
                  <a:solidFill>
                    <a:srgbClr val="161249"/>
                  </a:solidFill>
                  <a:latin typeface="Arial"/>
                  <a:ea typeface="Arial"/>
                  <a:cs typeface="Arial"/>
                  <a:sym typeface="Arial"/>
                </a:rPr>
                <a:t>gegevens</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te</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verzamelen</a:t>
              </a:r>
              <a:r>
                <a:rPr lang="en-US" sz="1200" b="0" i="0" u="none" strike="noStrike" cap="none" dirty="0">
                  <a:solidFill>
                    <a:srgbClr val="161249"/>
                  </a:solidFill>
                  <a:latin typeface="Arial"/>
                  <a:ea typeface="Arial"/>
                  <a:cs typeface="Arial"/>
                  <a:sym typeface="Arial"/>
                </a:rPr>
                <a:t> over </a:t>
              </a:r>
              <a:r>
                <a:rPr lang="en-US" sz="1200" b="0" i="0" u="none" strike="noStrike" cap="none" dirty="0" err="1">
                  <a:solidFill>
                    <a:srgbClr val="161249"/>
                  </a:solidFill>
                  <a:latin typeface="Arial"/>
                  <a:ea typeface="Arial"/>
                  <a:cs typeface="Arial"/>
                  <a:sym typeface="Arial"/>
                </a:rPr>
                <a:t>gebruikersgedrag</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interacties</a:t>
              </a:r>
              <a:r>
                <a:rPr lang="en-US" sz="1200" b="0" i="0" u="none" strike="noStrike" cap="none" dirty="0">
                  <a:solidFill>
                    <a:srgbClr val="161249"/>
                  </a:solidFill>
                  <a:latin typeface="Arial"/>
                  <a:ea typeface="Arial"/>
                  <a:cs typeface="Arial"/>
                  <a:sym typeface="Arial"/>
                </a:rPr>
                <a:t>.</a:t>
              </a:r>
              <a:endParaRPr sz="1200" b="0" i="0" u="none" strike="noStrike" cap="none" dirty="0">
                <a:solidFill>
                  <a:srgbClr val="161249"/>
                </a:solidFill>
                <a:latin typeface="Arial"/>
                <a:ea typeface="Arial"/>
                <a:cs typeface="Arial"/>
                <a:sym typeface="Arial"/>
              </a:endParaRPr>
            </a:p>
          </p:txBody>
        </p:sp>
        <p:sp>
          <p:nvSpPr>
            <p:cNvPr id="221" name="Google Shape;221;p10"/>
            <p:cNvSpPr/>
            <p:nvPr/>
          </p:nvSpPr>
          <p:spPr>
            <a:xfrm>
              <a:off x="3664717" y="231761"/>
              <a:ext cx="1605495" cy="552573"/>
            </a:xfrm>
            <a:prstGeom prst="rect">
              <a:avLst/>
            </a:prstGeom>
            <a:solidFill>
              <a:srgbClr val="11AA81"/>
            </a:solidFill>
            <a:ln w="12700" cap="flat" cmpd="sng">
              <a:solidFill>
                <a:srgbClr val="2994F2"/>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22" name="Google Shape;222;p10"/>
            <p:cNvSpPr txBox="1"/>
            <p:nvPr/>
          </p:nvSpPr>
          <p:spPr>
            <a:xfrm>
              <a:off x="3654989" y="197940"/>
              <a:ext cx="1638000" cy="596266"/>
            </a:xfrm>
            <a:prstGeom prst="rect">
              <a:avLst/>
            </a:prstGeom>
            <a:solidFill>
              <a:srgbClr val="C02189"/>
            </a:solidFill>
            <a:ln>
              <a:noFill/>
            </a:ln>
          </p:spPr>
          <p:txBody>
            <a:bodyPr spcFirstLastPara="1" wrap="square" lIns="99550" tIns="56875" rIns="99550" bIns="56875" anchor="ctr" anchorCtr="0">
              <a:noAutofit/>
            </a:bodyPr>
            <a:lstStyle/>
            <a:p>
              <a:pPr marL="0" marR="0" lvl="0" indent="0" algn="ctr" rtl="0">
                <a:lnSpc>
                  <a:spcPct val="90000"/>
                </a:lnSpc>
                <a:spcBef>
                  <a:spcPts val="0"/>
                </a:spcBef>
                <a:spcAft>
                  <a:spcPts val="0"/>
                </a:spcAft>
                <a:buClr>
                  <a:schemeClr val="lt1"/>
                </a:buClr>
                <a:buSzPts val="1400"/>
                <a:buFont typeface="Open Sans"/>
                <a:buNone/>
              </a:pPr>
              <a:r>
                <a:rPr lang="en-US" sz="1400" b="1" i="0" u="none" strike="noStrike" cap="none">
                  <a:solidFill>
                    <a:schemeClr val="lt1"/>
                  </a:solidFill>
                  <a:latin typeface="Arial"/>
                  <a:ea typeface="Arial"/>
                  <a:cs typeface="Arial"/>
                  <a:sym typeface="Arial"/>
                </a:rPr>
                <a:t>Gegevensverwerking en -analyse</a:t>
              </a:r>
              <a:endParaRPr sz="1400" b="1" i="0" u="none" strike="noStrike" cap="none">
                <a:solidFill>
                  <a:schemeClr val="lt1"/>
                </a:solidFill>
                <a:latin typeface="Arial"/>
                <a:ea typeface="Arial"/>
                <a:cs typeface="Arial"/>
                <a:sym typeface="Arial"/>
              </a:endParaRPr>
            </a:p>
          </p:txBody>
        </p:sp>
        <p:sp>
          <p:nvSpPr>
            <p:cNvPr id="223" name="Google Shape;223;p10"/>
            <p:cNvSpPr/>
            <p:nvPr/>
          </p:nvSpPr>
          <p:spPr>
            <a:xfrm>
              <a:off x="3664717" y="784334"/>
              <a:ext cx="1605495" cy="1556414"/>
            </a:xfrm>
            <a:prstGeom prst="rect">
              <a:avLst/>
            </a:prstGeom>
            <a:solidFill>
              <a:srgbClr val="11AA81"/>
            </a:solidFill>
            <a:ln w="12700" cap="flat" cmpd="sng">
              <a:solidFill>
                <a:srgbClr val="CBDCFA">
                  <a:alpha val="89411"/>
                </a:srgbClr>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24" name="Google Shape;224;p10"/>
            <p:cNvSpPr txBox="1"/>
            <p:nvPr/>
          </p:nvSpPr>
          <p:spPr>
            <a:xfrm>
              <a:off x="3664717" y="784334"/>
              <a:ext cx="1605495" cy="2195572"/>
            </a:xfrm>
            <a:prstGeom prst="rect">
              <a:avLst/>
            </a:prstGeom>
            <a:solidFill>
              <a:schemeClr val="lt1"/>
            </a:solidFill>
            <a:ln w="28575" cap="flat" cmpd="sng">
              <a:solidFill>
                <a:srgbClr val="C02189"/>
              </a:solidFill>
              <a:prstDash val="solid"/>
              <a:round/>
              <a:headEnd type="none" w="sm" len="sm"/>
              <a:tailEnd type="none" w="sm" len="sm"/>
            </a:ln>
          </p:spPr>
          <p:txBody>
            <a:bodyPr spcFirstLastPara="1" wrap="square" lIns="72000" tIns="58650" rIns="36000" bIns="72000" anchor="t" anchorCtr="0">
              <a:noAutofit/>
            </a:bodyPr>
            <a:lstStyle/>
            <a:p>
              <a:pPr marL="187325" marR="0" lvl="1" indent="-187325" algn="l" rtl="0">
                <a:spcBef>
                  <a:spcPts val="0"/>
                </a:spcBef>
                <a:spcAft>
                  <a:spcPts val="0"/>
                </a:spcAft>
                <a:buClr>
                  <a:srgbClr val="C02189"/>
                </a:buClr>
                <a:buSzPts val="2025"/>
                <a:buFont typeface="Noto Sans Symbols"/>
                <a:buChar char="▪"/>
              </a:pPr>
              <a:r>
                <a:rPr lang="en-US" sz="1200" b="0" i="0" u="none" strike="noStrike" cap="none" dirty="0">
                  <a:solidFill>
                    <a:srgbClr val="161249"/>
                  </a:solidFill>
                  <a:latin typeface="Arial"/>
                  <a:ea typeface="Arial"/>
                  <a:cs typeface="Arial"/>
                  <a:sym typeface="Arial"/>
                </a:rPr>
                <a:t>De </a:t>
              </a:r>
              <a:r>
                <a:rPr lang="en-US" sz="1200" b="0" i="0" u="none" strike="noStrike" cap="none" dirty="0" err="1">
                  <a:solidFill>
                    <a:srgbClr val="161249"/>
                  </a:solidFill>
                  <a:latin typeface="Arial"/>
                  <a:ea typeface="Arial"/>
                  <a:cs typeface="Arial"/>
                  <a:sym typeface="Arial"/>
                </a:rPr>
                <a:t>verzamelde</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gegevens</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opschonen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organiseren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hulpmiddelen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technieken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gebruiken</a:t>
              </a:r>
              <a:r>
                <a:rPr lang="en-US" sz="1200" b="0" i="0" u="none" strike="noStrike" cap="none" dirty="0">
                  <a:solidFill>
                    <a:srgbClr val="161249"/>
                  </a:solidFill>
                  <a:latin typeface="Arial"/>
                  <a:ea typeface="Arial"/>
                  <a:cs typeface="Arial"/>
                  <a:sym typeface="Arial"/>
                </a:rPr>
                <a:t> om ze </a:t>
              </a:r>
              <a:r>
                <a:rPr lang="en-US" sz="1200" b="0" i="0" u="none" strike="noStrike" cap="none" dirty="0" err="1">
                  <a:solidFill>
                    <a:srgbClr val="161249"/>
                  </a:solidFill>
                  <a:latin typeface="Arial"/>
                  <a:ea typeface="Arial"/>
                  <a:cs typeface="Arial"/>
                  <a:sym typeface="Arial"/>
                </a:rPr>
                <a:t>te</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analyseren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te</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interpreteren</a:t>
              </a:r>
              <a:r>
                <a:rPr lang="en-US" sz="1200" b="0" i="0" u="none" strike="noStrike" cap="none" dirty="0">
                  <a:solidFill>
                    <a:srgbClr val="161249"/>
                  </a:solidFill>
                  <a:latin typeface="Arial"/>
                  <a:ea typeface="Arial"/>
                  <a:cs typeface="Arial"/>
                  <a:sym typeface="Arial"/>
                </a:rPr>
                <a:t>.</a:t>
              </a:r>
              <a:endParaRPr sz="1200" b="0" i="0" u="none" strike="noStrike" cap="none" dirty="0">
                <a:solidFill>
                  <a:srgbClr val="161249"/>
                </a:solidFill>
                <a:latin typeface="Arial"/>
                <a:ea typeface="Arial"/>
                <a:cs typeface="Arial"/>
                <a:sym typeface="Arial"/>
              </a:endParaRPr>
            </a:p>
          </p:txBody>
        </p:sp>
        <p:sp>
          <p:nvSpPr>
            <p:cNvPr id="225" name="Google Shape;225;p10"/>
            <p:cNvSpPr txBox="1"/>
            <p:nvPr/>
          </p:nvSpPr>
          <p:spPr>
            <a:xfrm>
              <a:off x="5434954" y="197940"/>
              <a:ext cx="1638000" cy="596266"/>
            </a:xfrm>
            <a:prstGeom prst="rect">
              <a:avLst/>
            </a:prstGeom>
            <a:solidFill>
              <a:srgbClr val="E35C27"/>
            </a:solidFill>
            <a:ln>
              <a:noFill/>
            </a:ln>
          </p:spPr>
          <p:txBody>
            <a:bodyPr spcFirstLastPara="1" wrap="square" lIns="99550" tIns="56875" rIns="99550" bIns="56875" anchor="ctr" anchorCtr="0">
              <a:noAutofit/>
            </a:bodyPr>
            <a:lstStyle/>
            <a:p>
              <a:pPr marL="0" marR="0" lvl="0" indent="0" algn="ctr" rtl="0">
                <a:lnSpc>
                  <a:spcPct val="90000"/>
                </a:lnSpc>
                <a:spcBef>
                  <a:spcPts val="0"/>
                </a:spcBef>
                <a:spcAft>
                  <a:spcPts val="0"/>
                </a:spcAft>
                <a:buClr>
                  <a:schemeClr val="lt1"/>
                </a:buClr>
                <a:buSzPts val="1400"/>
                <a:buFont typeface="Open Sans"/>
                <a:buNone/>
              </a:pPr>
              <a:r>
                <a:rPr lang="en-US" sz="1400" b="1" i="0" u="none" strike="noStrike" cap="none">
                  <a:solidFill>
                    <a:schemeClr val="lt1"/>
                  </a:solidFill>
                  <a:latin typeface="Arial"/>
                  <a:ea typeface="Arial"/>
                  <a:cs typeface="Arial"/>
                  <a:sym typeface="Arial"/>
                </a:rPr>
                <a:t>Rapportage</a:t>
              </a:r>
              <a:endParaRPr sz="1400" b="1" i="0" u="none" strike="noStrike" cap="none">
                <a:solidFill>
                  <a:schemeClr val="lt1"/>
                </a:solidFill>
                <a:latin typeface="Arial"/>
                <a:ea typeface="Arial"/>
                <a:cs typeface="Arial"/>
                <a:sym typeface="Arial"/>
              </a:endParaRPr>
            </a:p>
          </p:txBody>
        </p:sp>
        <p:sp>
          <p:nvSpPr>
            <p:cNvPr id="226" name="Google Shape;226;p10"/>
            <p:cNvSpPr txBox="1"/>
            <p:nvPr/>
          </p:nvSpPr>
          <p:spPr>
            <a:xfrm>
              <a:off x="5444682" y="784334"/>
              <a:ext cx="1605495" cy="2195572"/>
            </a:xfrm>
            <a:prstGeom prst="rect">
              <a:avLst/>
            </a:prstGeom>
            <a:solidFill>
              <a:schemeClr val="lt1"/>
            </a:solidFill>
            <a:ln w="28575" cap="flat" cmpd="sng">
              <a:solidFill>
                <a:srgbClr val="E35C27"/>
              </a:solidFill>
              <a:prstDash val="solid"/>
              <a:round/>
              <a:headEnd type="none" w="sm" len="sm"/>
              <a:tailEnd type="none" w="sm" len="sm"/>
            </a:ln>
          </p:spPr>
          <p:txBody>
            <a:bodyPr spcFirstLastPara="1" wrap="square" lIns="72000" tIns="58650" rIns="36000" bIns="72000" anchor="t" anchorCtr="0">
              <a:noAutofit/>
            </a:bodyPr>
            <a:lstStyle/>
            <a:p>
              <a:pPr marL="187325" marR="0" lvl="1" indent="-187325" algn="l" rtl="0">
                <a:spcBef>
                  <a:spcPts val="0"/>
                </a:spcBef>
                <a:spcAft>
                  <a:spcPts val="0"/>
                </a:spcAft>
                <a:buClr>
                  <a:srgbClr val="E35C27"/>
                </a:buClr>
                <a:buSzPts val="2025"/>
                <a:buFont typeface="Noto Sans Symbols"/>
                <a:buChar char="▪"/>
              </a:pPr>
              <a:r>
                <a:rPr lang="en-US" sz="1200" b="0" i="0" u="none" strike="noStrike" cap="none" dirty="0" err="1">
                  <a:solidFill>
                    <a:srgbClr val="161249"/>
                  </a:solidFill>
                  <a:latin typeface="Arial"/>
                  <a:ea typeface="Arial"/>
                  <a:cs typeface="Arial"/>
                  <a:sym typeface="Arial"/>
                </a:rPr>
                <a:t>Rapporten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maken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delen</a:t>
              </a:r>
              <a:r>
                <a:rPr lang="en-US" sz="1200" b="0" i="0" u="none" strike="noStrike" cap="none" dirty="0">
                  <a:solidFill>
                    <a:srgbClr val="161249"/>
                  </a:solidFill>
                  <a:latin typeface="Arial"/>
                  <a:ea typeface="Arial"/>
                  <a:cs typeface="Arial"/>
                  <a:sym typeface="Arial"/>
                </a:rPr>
                <a:t> die de </a:t>
              </a:r>
              <a:r>
                <a:rPr lang="en-US" sz="1200" b="0" i="0" u="none" strike="noStrike" cap="none" dirty="0" err="1">
                  <a:solidFill>
                    <a:srgbClr val="161249"/>
                  </a:solidFill>
                  <a:latin typeface="Arial"/>
                  <a:ea typeface="Arial"/>
                  <a:cs typeface="Arial"/>
                  <a:sym typeface="Arial"/>
                </a:rPr>
                <a:t>bevindingen</a:t>
              </a:r>
              <a:r>
                <a:rPr lang="en-US" sz="1200" b="0" i="0" u="none" strike="noStrike" cap="none" dirty="0">
                  <a:solidFill>
                    <a:srgbClr val="161249"/>
                  </a:solidFill>
                  <a:latin typeface="Arial"/>
                  <a:ea typeface="Arial"/>
                  <a:cs typeface="Arial"/>
                  <a:sym typeface="Arial"/>
                </a:rPr>
                <a:t> van de </a:t>
              </a:r>
              <a:r>
                <a:rPr lang="en-US" sz="1200" b="0" i="0" u="none" strike="noStrike" cap="none" dirty="0" err="1">
                  <a:solidFill>
                    <a:srgbClr val="161249"/>
                  </a:solidFill>
                  <a:latin typeface="Arial"/>
                  <a:ea typeface="Arial"/>
                  <a:cs typeface="Arial"/>
                  <a:sym typeface="Arial"/>
                </a:rPr>
                <a:t>gegevensanalyse</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samenvatten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visualiseren</a:t>
              </a:r>
              <a:r>
                <a:rPr lang="en-US" sz="1200" b="0" i="0" u="none" strike="noStrike" cap="none" dirty="0">
                  <a:solidFill>
                    <a:srgbClr val="161249"/>
                  </a:solidFill>
                  <a:latin typeface="Arial"/>
                  <a:ea typeface="Arial"/>
                  <a:cs typeface="Arial"/>
                  <a:sym typeface="Arial"/>
                </a:rPr>
                <a:t>.</a:t>
              </a:r>
              <a:endParaRPr sz="1200" b="0" i="0" u="none" strike="noStrike" cap="none" dirty="0">
                <a:solidFill>
                  <a:srgbClr val="161249"/>
                </a:solidFill>
                <a:latin typeface="Arial"/>
                <a:ea typeface="Arial"/>
                <a:cs typeface="Arial"/>
                <a:sym typeface="Arial"/>
              </a:endParaRPr>
            </a:p>
          </p:txBody>
        </p:sp>
        <p:sp>
          <p:nvSpPr>
            <p:cNvPr id="227" name="Google Shape;227;p10"/>
            <p:cNvSpPr txBox="1"/>
            <p:nvPr/>
          </p:nvSpPr>
          <p:spPr>
            <a:xfrm>
              <a:off x="7214919" y="197940"/>
              <a:ext cx="1638000" cy="596266"/>
            </a:xfrm>
            <a:prstGeom prst="rect">
              <a:avLst/>
            </a:prstGeom>
            <a:solidFill>
              <a:srgbClr val="F0AF00"/>
            </a:solidFill>
            <a:ln>
              <a:noFill/>
            </a:ln>
          </p:spPr>
          <p:txBody>
            <a:bodyPr spcFirstLastPara="1" wrap="square" lIns="99550" tIns="56875" rIns="99550" bIns="56875" anchor="ctr" anchorCtr="0">
              <a:noAutofit/>
            </a:bodyPr>
            <a:lstStyle/>
            <a:p>
              <a:pPr marL="0" marR="0" lvl="0" indent="0" algn="ctr" rtl="0">
                <a:lnSpc>
                  <a:spcPct val="90000"/>
                </a:lnSpc>
                <a:spcBef>
                  <a:spcPts val="0"/>
                </a:spcBef>
                <a:spcAft>
                  <a:spcPts val="0"/>
                </a:spcAft>
                <a:buClr>
                  <a:schemeClr val="lt1"/>
                </a:buClr>
                <a:buSzPts val="1400"/>
                <a:buFont typeface="Open Sans"/>
                <a:buNone/>
              </a:pPr>
              <a:r>
                <a:rPr lang="en-US" sz="1400" b="1" i="0" u="none" strike="noStrike" cap="none">
                  <a:solidFill>
                    <a:schemeClr val="lt1"/>
                  </a:solidFill>
                  <a:latin typeface="Arial"/>
                  <a:ea typeface="Arial"/>
                  <a:cs typeface="Arial"/>
                  <a:sym typeface="Arial"/>
                </a:rPr>
                <a:t>Actie en optimalisatie</a:t>
              </a:r>
              <a:endParaRPr sz="1400" b="1" i="0" u="none" strike="noStrike" cap="none">
                <a:solidFill>
                  <a:schemeClr val="lt1"/>
                </a:solidFill>
                <a:latin typeface="Arial"/>
                <a:ea typeface="Arial"/>
                <a:cs typeface="Arial"/>
                <a:sym typeface="Arial"/>
              </a:endParaRPr>
            </a:p>
          </p:txBody>
        </p:sp>
        <p:sp>
          <p:nvSpPr>
            <p:cNvPr id="228" name="Google Shape;228;p10"/>
            <p:cNvSpPr txBox="1"/>
            <p:nvPr/>
          </p:nvSpPr>
          <p:spPr>
            <a:xfrm>
              <a:off x="7224647" y="784334"/>
              <a:ext cx="1605495" cy="2195572"/>
            </a:xfrm>
            <a:prstGeom prst="rect">
              <a:avLst/>
            </a:prstGeom>
            <a:solidFill>
              <a:schemeClr val="lt1"/>
            </a:solidFill>
            <a:ln w="28575" cap="flat" cmpd="sng">
              <a:solidFill>
                <a:srgbClr val="F0AF00"/>
              </a:solidFill>
              <a:prstDash val="solid"/>
              <a:round/>
              <a:headEnd type="none" w="sm" len="sm"/>
              <a:tailEnd type="none" w="sm" len="sm"/>
            </a:ln>
          </p:spPr>
          <p:txBody>
            <a:bodyPr spcFirstLastPara="1" wrap="square" lIns="72000" tIns="58650" rIns="36000" bIns="72000" anchor="t" anchorCtr="0">
              <a:noAutofit/>
            </a:bodyPr>
            <a:lstStyle/>
            <a:p>
              <a:pPr marL="187325" marR="0" lvl="1" indent="-187325" algn="l" rtl="0">
                <a:spcBef>
                  <a:spcPts val="0"/>
                </a:spcBef>
                <a:spcAft>
                  <a:spcPts val="0"/>
                </a:spcAft>
                <a:buClr>
                  <a:srgbClr val="F0AF00"/>
                </a:buClr>
                <a:buSzPts val="2025"/>
                <a:buFont typeface="Noto Sans Symbols"/>
                <a:buChar char="▪"/>
              </a:pPr>
              <a:r>
                <a:rPr lang="en-US" sz="1200" b="0" i="0" u="none" strike="noStrike" cap="none" dirty="0">
                  <a:solidFill>
                    <a:srgbClr val="161249"/>
                  </a:solidFill>
                  <a:latin typeface="Arial"/>
                  <a:ea typeface="Arial"/>
                  <a:cs typeface="Arial"/>
                  <a:sym typeface="Arial"/>
                </a:rPr>
                <a:t>De </a:t>
              </a:r>
              <a:r>
                <a:rPr lang="en-US" sz="1200" b="0" i="0" u="none" strike="noStrike" cap="none" dirty="0" err="1">
                  <a:solidFill>
                    <a:srgbClr val="161249"/>
                  </a:solidFill>
                  <a:latin typeface="Arial"/>
                  <a:ea typeface="Arial"/>
                  <a:cs typeface="Arial"/>
                  <a:sym typeface="Arial"/>
                </a:rPr>
                <a:t>inzichten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uit</a:t>
              </a:r>
              <a:r>
                <a:rPr lang="en-US" sz="1200" b="0" i="0" u="none" strike="noStrike" cap="none" dirty="0">
                  <a:solidFill>
                    <a:srgbClr val="161249"/>
                  </a:solidFill>
                  <a:latin typeface="Arial"/>
                  <a:ea typeface="Arial"/>
                  <a:cs typeface="Arial"/>
                  <a:sym typeface="Arial"/>
                </a:rPr>
                <a:t> de data-</a:t>
              </a:r>
              <a:r>
                <a:rPr lang="en-US" sz="1200" b="0" i="0" u="none" strike="noStrike" cap="none" dirty="0" err="1">
                  <a:solidFill>
                    <a:srgbClr val="161249"/>
                  </a:solidFill>
                  <a:latin typeface="Arial"/>
                  <a:ea typeface="Arial"/>
                  <a:cs typeface="Arial"/>
                  <a:sym typeface="Arial"/>
                </a:rPr>
                <a:t>analyse</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gebruiken</a:t>
              </a:r>
              <a:r>
                <a:rPr lang="en-US" sz="1200" b="0" i="0" u="none" strike="noStrike" cap="none" dirty="0">
                  <a:solidFill>
                    <a:srgbClr val="161249"/>
                  </a:solidFill>
                  <a:latin typeface="Arial"/>
                  <a:ea typeface="Arial"/>
                  <a:cs typeface="Arial"/>
                  <a:sym typeface="Arial"/>
                </a:rPr>
                <a:t> om </a:t>
              </a:r>
              <a:r>
                <a:rPr lang="en-US" sz="1200" b="0" i="0" u="none" strike="noStrike" cap="none" dirty="0" err="1">
                  <a:solidFill>
                    <a:srgbClr val="161249"/>
                  </a:solidFill>
                  <a:latin typeface="Arial"/>
                  <a:ea typeface="Arial"/>
                  <a:cs typeface="Arial"/>
                  <a:sym typeface="Arial"/>
                </a:rPr>
                <a:t>verbeteringen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aan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te</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brengen</a:t>
              </a:r>
              <a:r>
                <a:rPr lang="en-US" sz="1200" b="0" i="0" u="none" strike="noStrike" cap="none" dirty="0">
                  <a:solidFill>
                    <a:srgbClr val="161249"/>
                  </a:solidFill>
                  <a:latin typeface="Arial"/>
                  <a:ea typeface="Arial"/>
                  <a:cs typeface="Arial"/>
                  <a:sym typeface="Arial"/>
                </a:rPr>
                <a:t> op je website of app </a:t>
              </a:r>
              <a:r>
                <a:rPr lang="en-US" sz="1200" b="0" i="0" u="none" strike="noStrike" cap="none" dirty="0" err="1">
                  <a:solidFill>
                    <a:srgbClr val="161249"/>
                  </a:solidFill>
                  <a:latin typeface="Arial"/>
                  <a:ea typeface="Arial"/>
                  <a:cs typeface="Arial"/>
                  <a:sym typeface="Arial"/>
                </a:rPr>
                <a:t>en</a:t>
              </a:r>
              <a:r>
                <a:rPr lang="en-US" sz="1200" b="0" i="0" u="none" strike="noStrike" cap="none" dirty="0">
                  <a:solidFill>
                    <a:srgbClr val="161249"/>
                  </a:solidFill>
                  <a:latin typeface="Arial"/>
                  <a:ea typeface="Arial"/>
                  <a:cs typeface="Arial"/>
                  <a:sym typeface="Arial"/>
                </a:rPr>
                <a:t> om </a:t>
              </a:r>
              <a:r>
                <a:rPr lang="en-US" sz="1200" b="0" i="0" u="none" strike="noStrike" cap="none" dirty="0" err="1">
                  <a:solidFill>
                    <a:srgbClr val="161249"/>
                  </a:solidFill>
                  <a:latin typeface="Arial"/>
                  <a:ea typeface="Arial"/>
                  <a:cs typeface="Arial"/>
                  <a:sym typeface="Arial"/>
                </a:rPr>
                <a:t>informatie</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te</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verzamelen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voor</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toekomstige</a:t>
              </a:r>
              <a:r>
                <a:rPr lang="en-US" sz="1200" b="0" i="0" u="none" strike="noStrike" cap="none" dirty="0">
                  <a:solidFill>
                    <a:srgbClr val="161249"/>
                  </a:solidFill>
                  <a:latin typeface="Arial"/>
                  <a:ea typeface="Arial"/>
                  <a:cs typeface="Arial"/>
                  <a:sym typeface="Arial"/>
                </a:rPr>
                <a:t> planning </a:t>
              </a:r>
              <a:r>
                <a:rPr lang="en-US" sz="1200" b="0" i="0" u="none" strike="noStrike" cap="none" dirty="0" err="1">
                  <a:solidFill>
                    <a:srgbClr val="161249"/>
                  </a:solidFill>
                  <a:latin typeface="Arial"/>
                  <a:ea typeface="Arial"/>
                  <a:cs typeface="Arial"/>
                  <a:sym typeface="Arial"/>
                </a:rPr>
                <a:t>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strategie</a:t>
              </a:r>
              <a:r>
                <a:rPr lang="en-US" sz="1200" b="0" i="0" u="none" strike="noStrike" cap="none" dirty="0">
                  <a:solidFill>
                    <a:srgbClr val="161249"/>
                  </a:solidFill>
                  <a:latin typeface="Arial"/>
                  <a:ea typeface="Arial"/>
                  <a:cs typeface="Arial"/>
                  <a:sym typeface="Arial"/>
                </a:rPr>
                <a:t>.</a:t>
              </a:r>
              <a:endParaRPr sz="1200" b="0" i="0" u="none" strike="noStrike" cap="none" dirty="0">
                <a:solidFill>
                  <a:srgbClr val="161249"/>
                </a:solidFill>
                <a:latin typeface="Arial"/>
                <a:ea typeface="Arial"/>
                <a:cs typeface="Arial"/>
                <a:sym typeface="Arial"/>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11"/>
          <p:cNvSpPr txBox="1"/>
          <p:nvPr/>
        </p:nvSpPr>
        <p:spPr>
          <a:xfrm>
            <a:off x="398195" y="188256"/>
            <a:ext cx="8520600" cy="766468"/>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161249"/>
              </a:buClr>
              <a:buSzPts val="3000"/>
              <a:buFont typeface="Arial"/>
              <a:buNone/>
            </a:pPr>
            <a:r>
              <a:rPr lang="en-US" sz="3000" b="1" i="0" u="none" strike="noStrike" cap="none">
                <a:solidFill>
                  <a:srgbClr val="161249"/>
                </a:solidFill>
                <a:latin typeface="Arial"/>
                <a:ea typeface="Arial"/>
                <a:cs typeface="Arial"/>
                <a:sym typeface="Arial"/>
              </a:rPr>
              <a:t>Meten - Een meetstrategie definiëren</a:t>
            </a:r>
            <a:endParaRPr sz="3000" b="1" i="0" u="none" strike="noStrike" cap="none">
              <a:solidFill>
                <a:srgbClr val="161249"/>
              </a:solidFill>
              <a:latin typeface="Arial"/>
              <a:ea typeface="Arial"/>
              <a:cs typeface="Arial"/>
              <a:sym typeface="Arial"/>
            </a:endParaRPr>
          </a:p>
        </p:txBody>
      </p:sp>
      <p:grpSp>
        <p:nvGrpSpPr>
          <p:cNvPr id="234" name="Google Shape;234;p11"/>
          <p:cNvGrpSpPr/>
          <p:nvPr/>
        </p:nvGrpSpPr>
        <p:grpSpPr>
          <a:xfrm>
            <a:off x="164567" y="1246567"/>
            <a:ext cx="8814866" cy="3017576"/>
            <a:chOff x="4687" y="1200745"/>
            <a:chExt cx="8814866" cy="1741360"/>
          </a:xfrm>
        </p:grpSpPr>
        <p:sp>
          <p:nvSpPr>
            <p:cNvPr id="235" name="Google Shape;235;p11"/>
            <p:cNvSpPr/>
            <p:nvPr/>
          </p:nvSpPr>
          <p:spPr>
            <a:xfrm>
              <a:off x="4687" y="1594224"/>
              <a:ext cx="989793" cy="981217"/>
            </a:xfrm>
            <a:prstGeom prst="roundRect">
              <a:avLst>
                <a:gd name="adj" fmla="val 10000"/>
              </a:avLst>
            </a:prstGeom>
            <a:solidFill>
              <a:schemeClr val="lt1">
                <a:alpha val="89411"/>
              </a:schemeClr>
            </a:solidFill>
            <a:ln w="25400" cap="flat" cmpd="sng">
              <a:solidFill>
                <a:srgbClr val="11AA81"/>
              </a:solidFill>
              <a:prstDash val="solid"/>
              <a:miter lim="800000"/>
              <a:headEnd type="none" w="sm" len="sm"/>
              <a:tailEnd type="none" w="sm" len="sm"/>
            </a:ln>
          </p:spPr>
          <p:txBody>
            <a:bodyPr spcFirstLastPara="1" wrap="square" lIns="0" tIns="0" rIns="0" bIns="0" anchor="ctr" anchorCtr="0">
              <a:noAutofit/>
            </a:bodyPr>
            <a:lstStyle/>
            <a:p>
              <a:pPr marL="0" marR="0" lvl="0" indent="0" algn="l" rtl="0">
                <a:spcBef>
                  <a:spcPts val="0"/>
                </a:spcBef>
                <a:spcAft>
                  <a:spcPts val="0"/>
                </a:spcAft>
                <a:buClr>
                  <a:schemeClr val="dk1"/>
                </a:buClr>
                <a:buSzPts val="1200"/>
                <a:buFont typeface="Calibri"/>
                <a:buNone/>
              </a:pPr>
              <a:endParaRPr sz="1200" b="0" i="0" u="none" strike="noStrike" cap="none">
                <a:solidFill>
                  <a:schemeClr val="dk1"/>
                </a:solidFill>
                <a:latin typeface="Arial"/>
                <a:ea typeface="Arial"/>
                <a:cs typeface="Arial"/>
                <a:sym typeface="Arial"/>
              </a:endParaRPr>
            </a:p>
          </p:txBody>
        </p:sp>
        <p:sp>
          <p:nvSpPr>
            <p:cNvPr id="236" name="Google Shape;236;p11"/>
            <p:cNvSpPr txBox="1"/>
            <p:nvPr/>
          </p:nvSpPr>
          <p:spPr>
            <a:xfrm>
              <a:off x="41379" y="1613009"/>
              <a:ext cx="1048887" cy="715968"/>
            </a:xfrm>
            <a:prstGeom prst="rect">
              <a:avLst/>
            </a:prstGeom>
            <a:noFill/>
            <a:ln>
              <a:noFill/>
            </a:ln>
          </p:spPr>
          <p:txBody>
            <a:bodyPr spcFirstLastPara="1" wrap="square" lIns="13325" tIns="72000" rIns="13325" bIns="13325" anchor="t" anchorCtr="0">
              <a:noAutofit/>
            </a:bodyPr>
            <a:lstStyle/>
            <a:p>
              <a:pPr marL="171450" marR="0" lvl="1" indent="-171450" algn="l" rtl="0">
                <a:spcBef>
                  <a:spcPts val="0"/>
                </a:spcBef>
                <a:spcAft>
                  <a:spcPts val="0"/>
                </a:spcAft>
                <a:buClr>
                  <a:srgbClr val="D12477"/>
                </a:buClr>
                <a:buSzPts val="1080"/>
                <a:buFont typeface="Arial"/>
                <a:buChar char="●"/>
              </a:pPr>
              <a:r>
                <a:rPr lang="en-US" sz="1200" b="0" i="0" u="none" strike="noStrike" cap="none">
                  <a:solidFill>
                    <a:srgbClr val="161249"/>
                  </a:solidFill>
                  <a:latin typeface="Arial"/>
                  <a:ea typeface="Arial"/>
                  <a:cs typeface="Arial"/>
                  <a:sym typeface="Arial"/>
                </a:rPr>
                <a:t>Bronnen</a:t>
              </a:r>
              <a:endParaRPr sz="1200" b="0" i="0" u="none" strike="noStrike" cap="none">
                <a:solidFill>
                  <a:srgbClr val="161249"/>
                </a:solidFill>
                <a:latin typeface="Arial"/>
                <a:ea typeface="Arial"/>
                <a:cs typeface="Arial"/>
                <a:sym typeface="Arial"/>
              </a:endParaRPr>
            </a:p>
            <a:p>
              <a:pPr marL="171450" marR="0" lvl="1" indent="-171450" algn="l" rtl="0">
                <a:spcBef>
                  <a:spcPts val="105"/>
                </a:spcBef>
                <a:spcAft>
                  <a:spcPts val="0"/>
                </a:spcAft>
                <a:buClr>
                  <a:srgbClr val="D12477"/>
                </a:buClr>
                <a:buSzPts val="1080"/>
                <a:buFont typeface="Arial"/>
                <a:buChar char="●"/>
              </a:pPr>
              <a:r>
                <a:rPr lang="en-US" sz="1200" b="0" i="0" u="none" strike="noStrike" cap="none">
                  <a:solidFill>
                    <a:srgbClr val="161249"/>
                  </a:solidFill>
                  <a:latin typeface="Arial"/>
                  <a:ea typeface="Arial"/>
                  <a:cs typeface="Arial"/>
                  <a:sym typeface="Arial"/>
                </a:rPr>
                <a:t>Structuur</a:t>
              </a:r>
              <a:endParaRPr sz="1200" b="0" i="0" u="none" strike="noStrike" cap="none">
                <a:solidFill>
                  <a:srgbClr val="161249"/>
                </a:solidFill>
                <a:latin typeface="Arial"/>
                <a:ea typeface="Arial"/>
                <a:cs typeface="Arial"/>
                <a:sym typeface="Arial"/>
              </a:endParaRPr>
            </a:p>
            <a:p>
              <a:pPr marL="171450" marR="0" lvl="1" indent="-171450" algn="l" rtl="0">
                <a:spcBef>
                  <a:spcPts val="105"/>
                </a:spcBef>
                <a:spcAft>
                  <a:spcPts val="0"/>
                </a:spcAft>
                <a:buClr>
                  <a:srgbClr val="D12477"/>
                </a:buClr>
                <a:buSzPts val="1080"/>
                <a:buFont typeface="Arial"/>
                <a:buChar char="●"/>
              </a:pPr>
              <a:r>
                <a:rPr lang="en-US" sz="1200" b="0" i="0" u="none" strike="noStrike" cap="none">
                  <a:solidFill>
                    <a:srgbClr val="161249"/>
                  </a:solidFill>
                  <a:latin typeface="Arial"/>
                  <a:ea typeface="Arial"/>
                  <a:cs typeface="Arial"/>
                  <a:sym typeface="Arial"/>
                </a:rPr>
                <a:t>Planning</a:t>
              </a:r>
              <a:endParaRPr sz="1200" b="0" i="0" u="none" strike="noStrike" cap="none">
                <a:solidFill>
                  <a:srgbClr val="161249"/>
                </a:solidFill>
                <a:latin typeface="Arial"/>
                <a:ea typeface="Arial"/>
                <a:cs typeface="Arial"/>
                <a:sym typeface="Arial"/>
              </a:endParaRPr>
            </a:p>
          </p:txBody>
        </p:sp>
        <p:sp>
          <p:nvSpPr>
            <p:cNvPr id="237" name="Google Shape;237;p11"/>
            <p:cNvSpPr/>
            <p:nvPr/>
          </p:nvSpPr>
          <p:spPr>
            <a:xfrm>
              <a:off x="538313" y="1742504"/>
              <a:ext cx="1408886" cy="1172945"/>
            </a:xfrm>
            <a:custGeom>
              <a:avLst/>
              <a:gdLst/>
              <a:ahLst/>
              <a:cxnLst/>
              <a:rect l="l" t="t" r="r" b="b"/>
              <a:pathLst>
                <a:path w="120000" h="120000" extrusionOk="0">
                  <a:moveTo>
                    <a:pt x="10211" y="88275"/>
                  </a:moveTo>
                  <a:lnTo>
                    <a:pt x="13787" y="86244"/>
                  </a:lnTo>
                  <a:lnTo>
                    <a:pt x="13787" y="86244"/>
                  </a:lnTo>
                  <a:cubicBezTo>
                    <a:pt x="22630" y="101816"/>
                    <a:pt x="38722" y="111888"/>
                    <a:pt x="56593" y="113036"/>
                  </a:cubicBezTo>
                  <a:cubicBezTo>
                    <a:pt x="74465" y="114184"/>
                    <a:pt x="91712" y="106254"/>
                    <a:pt x="102476" y="91941"/>
                  </a:cubicBezTo>
                  <a:lnTo>
                    <a:pt x="100105" y="90595"/>
                  </a:lnTo>
                  <a:lnTo>
                    <a:pt x="108001" y="87259"/>
                  </a:lnTo>
                  <a:lnTo>
                    <a:pt x="108451" y="95334"/>
                  </a:lnTo>
                  <a:lnTo>
                    <a:pt x="106079" y="93987"/>
                  </a:lnTo>
                  <a:lnTo>
                    <a:pt x="106079" y="93987"/>
                  </a:lnTo>
                  <a:cubicBezTo>
                    <a:pt x="94571" y="109590"/>
                    <a:pt x="75948" y="118309"/>
                    <a:pt x="56594" y="117156"/>
                  </a:cubicBezTo>
                  <a:cubicBezTo>
                    <a:pt x="37241" y="116003"/>
                    <a:pt x="19785" y="105134"/>
                    <a:pt x="10211" y="88275"/>
                  </a:cubicBezTo>
                  <a:close/>
                </a:path>
              </a:pathLst>
            </a:custGeom>
            <a:solidFill>
              <a:srgbClr val="C42183"/>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238" name="Google Shape;238;p11"/>
            <p:cNvSpPr/>
            <p:nvPr/>
          </p:nvSpPr>
          <p:spPr>
            <a:xfrm>
              <a:off x="146840" y="2287362"/>
              <a:ext cx="1081795" cy="329694"/>
            </a:xfrm>
            <a:prstGeom prst="roundRect">
              <a:avLst>
                <a:gd name="adj" fmla="val 10000"/>
              </a:avLst>
            </a:prstGeom>
            <a:solidFill>
              <a:srgbClr val="11AA81"/>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200"/>
                <a:buFont typeface="Calibri"/>
                <a:buNone/>
              </a:pPr>
              <a:endParaRPr sz="1200">
                <a:solidFill>
                  <a:schemeClr val="dk1"/>
                </a:solidFill>
                <a:latin typeface="Arial"/>
                <a:ea typeface="Arial"/>
                <a:cs typeface="Arial"/>
                <a:sym typeface="Arial"/>
              </a:endParaRPr>
            </a:p>
          </p:txBody>
        </p:sp>
        <p:sp>
          <p:nvSpPr>
            <p:cNvPr id="239" name="Google Shape;239;p11"/>
            <p:cNvSpPr txBox="1"/>
            <p:nvPr/>
          </p:nvSpPr>
          <p:spPr>
            <a:xfrm>
              <a:off x="157088" y="2356175"/>
              <a:ext cx="1056596" cy="200675"/>
            </a:xfrm>
            <a:prstGeom prst="rect">
              <a:avLst/>
            </a:prstGeom>
            <a:solidFill>
              <a:srgbClr val="11AA81"/>
            </a:solidFill>
            <a:ln>
              <a:noFill/>
            </a:ln>
          </p:spPr>
          <p:txBody>
            <a:bodyPr spcFirstLastPara="1" wrap="square" lIns="11425" tIns="7600" rIns="11425" bIns="7600" anchor="ctr" anchorCtr="0">
              <a:spAutoFit/>
            </a:bodyPr>
            <a:lstStyle/>
            <a:p>
              <a:pPr marL="0" marR="0" lvl="0" indent="0" algn="ctr" rtl="0">
                <a:lnSpc>
                  <a:spcPct val="90000"/>
                </a:lnSpc>
                <a:spcBef>
                  <a:spcPts val="0"/>
                </a:spcBef>
                <a:spcAft>
                  <a:spcPts val="0"/>
                </a:spcAft>
                <a:buClr>
                  <a:schemeClr val="lt1"/>
                </a:buClr>
                <a:buSzPts val="600"/>
                <a:buFont typeface="Open Sans"/>
                <a:buNone/>
              </a:pPr>
              <a:r>
                <a:rPr lang="en-US" sz="1200" b="1" i="0" u="none" strike="noStrike" cap="none">
                  <a:solidFill>
                    <a:schemeClr val="lt1"/>
                  </a:solidFill>
                  <a:latin typeface="Arial"/>
                  <a:ea typeface="Arial"/>
                  <a:cs typeface="Arial"/>
                  <a:sym typeface="Arial"/>
                </a:rPr>
                <a:t>Een strategie ontwikkelen</a:t>
              </a:r>
              <a:endParaRPr sz="1200" b="1" i="0" u="none" strike="noStrike" cap="none">
                <a:solidFill>
                  <a:schemeClr val="lt1"/>
                </a:solidFill>
                <a:latin typeface="Arial"/>
                <a:ea typeface="Arial"/>
                <a:cs typeface="Arial"/>
                <a:sym typeface="Arial"/>
              </a:endParaRPr>
            </a:p>
          </p:txBody>
        </p:sp>
        <p:sp>
          <p:nvSpPr>
            <p:cNvPr id="240" name="Google Shape;240;p11"/>
            <p:cNvSpPr/>
            <p:nvPr/>
          </p:nvSpPr>
          <p:spPr>
            <a:xfrm>
              <a:off x="1287649" y="1594224"/>
              <a:ext cx="989793" cy="981217"/>
            </a:xfrm>
            <a:prstGeom prst="roundRect">
              <a:avLst>
                <a:gd name="adj" fmla="val 10000"/>
              </a:avLst>
            </a:prstGeom>
            <a:solidFill>
              <a:schemeClr val="lt1">
                <a:alpha val="89411"/>
              </a:schemeClr>
            </a:solidFill>
            <a:ln w="25400" cap="flat" cmpd="sng">
              <a:solidFill>
                <a:srgbClr val="11AA81"/>
              </a:solidFill>
              <a:prstDash val="solid"/>
              <a:miter lim="800000"/>
              <a:headEnd type="none" w="sm" len="sm"/>
              <a:tailEnd type="none" w="sm" len="sm"/>
            </a:ln>
          </p:spPr>
          <p:txBody>
            <a:bodyPr spcFirstLastPara="1" wrap="square" lIns="0" tIns="0" rIns="0" bIns="0" anchor="ctr" anchorCtr="0">
              <a:noAutofit/>
            </a:bodyPr>
            <a:lstStyle/>
            <a:p>
              <a:pPr marL="0" marR="0" lvl="0" indent="0" algn="l" rtl="0">
                <a:spcBef>
                  <a:spcPts val="0"/>
                </a:spcBef>
                <a:spcAft>
                  <a:spcPts val="0"/>
                </a:spcAft>
                <a:buClr>
                  <a:schemeClr val="dk1"/>
                </a:buClr>
                <a:buSzPts val="1200"/>
                <a:buFont typeface="Calibri"/>
                <a:buNone/>
              </a:pPr>
              <a:endParaRPr sz="1200">
                <a:solidFill>
                  <a:schemeClr val="dk1"/>
                </a:solidFill>
                <a:latin typeface="Arial"/>
                <a:ea typeface="Arial"/>
                <a:cs typeface="Arial"/>
                <a:sym typeface="Arial"/>
              </a:endParaRPr>
            </a:p>
          </p:txBody>
        </p:sp>
        <p:sp>
          <p:nvSpPr>
            <p:cNvPr id="241" name="Google Shape;241;p11"/>
            <p:cNvSpPr txBox="1"/>
            <p:nvPr/>
          </p:nvSpPr>
          <p:spPr>
            <a:xfrm>
              <a:off x="1306436" y="1787946"/>
              <a:ext cx="1048887" cy="603862"/>
            </a:xfrm>
            <a:prstGeom prst="rect">
              <a:avLst/>
            </a:prstGeom>
            <a:noFill/>
            <a:ln>
              <a:noFill/>
            </a:ln>
          </p:spPr>
          <p:txBody>
            <a:bodyPr spcFirstLastPara="1" wrap="square" lIns="13325" tIns="72000" rIns="13325" bIns="13325" anchor="t" anchorCtr="0">
              <a:noAutofit/>
            </a:bodyPr>
            <a:lstStyle/>
            <a:p>
              <a:pPr marL="171450" marR="0" lvl="1" indent="-171450" algn="l" rtl="0">
                <a:spcBef>
                  <a:spcPts val="0"/>
                </a:spcBef>
                <a:spcAft>
                  <a:spcPts val="0"/>
                </a:spcAft>
                <a:buClr>
                  <a:srgbClr val="D12477"/>
                </a:buClr>
                <a:buSzPts val="1080"/>
                <a:buFont typeface="Arial"/>
                <a:buChar char="●"/>
              </a:pPr>
              <a:r>
                <a:rPr lang="en-US" sz="1200" b="0" i="0" u="none" strike="noStrike" cap="none">
                  <a:solidFill>
                    <a:srgbClr val="161249"/>
                  </a:solidFill>
                  <a:latin typeface="Arial"/>
                  <a:ea typeface="Arial"/>
                  <a:cs typeface="Arial"/>
                  <a:sym typeface="Arial"/>
                </a:rPr>
                <a:t>Doelstellingen definiëren</a:t>
              </a:r>
              <a:endParaRPr sz="1200" b="0" i="0" u="none" strike="noStrike" cap="none">
                <a:solidFill>
                  <a:srgbClr val="161249"/>
                </a:solidFill>
                <a:latin typeface="Arial"/>
                <a:ea typeface="Arial"/>
                <a:cs typeface="Arial"/>
                <a:sym typeface="Arial"/>
              </a:endParaRPr>
            </a:p>
          </p:txBody>
        </p:sp>
        <p:sp>
          <p:nvSpPr>
            <p:cNvPr id="242" name="Google Shape;242;p11"/>
            <p:cNvSpPr/>
            <p:nvPr/>
          </p:nvSpPr>
          <p:spPr>
            <a:xfrm>
              <a:off x="1783380" y="1200746"/>
              <a:ext cx="1567638" cy="1305113"/>
            </a:xfrm>
            <a:custGeom>
              <a:avLst/>
              <a:gdLst/>
              <a:ahLst/>
              <a:cxnLst/>
              <a:rect l="l" t="t" r="r" b="b"/>
              <a:pathLst>
                <a:path w="120000" h="120000" extrusionOk="0">
                  <a:moveTo>
                    <a:pt x="9969" y="31588"/>
                  </a:moveTo>
                  <a:lnTo>
                    <a:pt x="9969" y="31588"/>
                  </a:lnTo>
                  <a:cubicBezTo>
                    <a:pt x="19653" y="14536"/>
                    <a:pt x="37355" y="3590"/>
                    <a:pt x="56937" y="2546"/>
                  </a:cubicBezTo>
                  <a:cubicBezTo>
                    <a:pt x="76519" y="1502"/>
                    <a:pt x="95284" y="10504"/>
                    <a:pt x="106726" y="26430"/>
                  </a:cubicBezTo>
                  <a:lnTo>
                    <a:pt x="108860" y="25218"/>
                  </a:lnTo>
                  <a:lnTo>
                    <a:pt x="108424" y="32501"/>
                  </a:lnTo>
                  <a:lnTo>
                    <a:pt x="101359" y="29477"/>
                  </a:lnTo>
                  <a:lnTo>
                    <a:pt x="103493" y="28266"/>
                  </a:lnTo>
                  <a:lnTo>
                    <a:pt x="103493" y="28266"/>
                  </a:lnTo>
                  <a:cubicBezTo>
                    <a:pt x="92718" y="13499"/>
                    <a:pt x="75187" y="5208"/>
                    <a:pt x="56936" y="6248"/>
                  </a:cubicBezTo>
                  <a:cubicBezTo>
                    <a:pt x="38686" y="7288"/>
                    <a:pt x="22210" y="17518"/>
                    <a:pt x="13183" y="33413"/>
                  </a:cubicBezTo>
                  <a:close/>
                </a:path>
              </a:pathLst>
            </a:custGeom>
            <a:solidFill>
              <a:srgbClr val="C42183"/>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200"/>
                <a:buFont typeface="Calibri"/>
                <a:buNone/>
              </a:pPr>
              <a:endParaRPr sz="1200">
                <a:solidFill>
                  <a:schemeClr val="dk1"/>
                </a:solidFill>
                <a:latin typeface="Arial"/>
                <a:ea typeface="Arial"/>
                <a:cs typeface="Arial"/>
                <a:sym typeface="Arial"/>
              </a:endParaRPr>
            </a:p>
          </p:txBody>
        </p:sp>
        <p:sp>
          <p:nvSpPr>
            <p:cNvPr id="243" name="Google Shape;243;p11"/>
            <p:cNvSpPr/>
            <p:nvPr/>
          </p:nvSpPr>
          <p:spPr>
            <a:xfrm>
              <a:off x="1507603" y="1419286"/>
              <a:ext cx="879816" cy="349874"/>
            </a:xfrm>
            <a:prstGeom prst="roundRect">
              <a:avLst>
                <a:gd name="adj" fmla="val 10000"/>
              </a:avLst>
            </a:prstGeom>
            <a:solidFill>
              <a:srgbClr val="11AA81"/>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200"/>
                <a:buFont typeface="Calibri"/>
                <a:buNone/>
              </a:pPr>
              <a:endParaRPr sz="1200">
                <a:solidFill>
                  <a:schemeClr val="dk1"/>
                </a:solidFill>
                <a:latin typeface="Arial"/>
                <a:ea typeface="Arial"/>
                <a:cs typeface="Arial"/>
                <a:sym typeface="Arial"/>
              </a:endParaRPr>
            </a:p>
          </p:txBody>
        </p:sp>
        <p:sp>
          <p:nvSpPr>
            <p:cNvPr id="244" name="Google Shape;244;p11"/>
            <p:cNvSpPr txBox="1"/>
            <p:nvPr/>
          </p:nvSpPr>
          <p:spPr>
            <a:xfrm>
              <a:off x="1517850" y="1493885"/>
              <a:ext cx="859322" cy="200675"/>
            </a:xfrm>
            <a:prstGeom prst="rect">
              <a:avLst/>
            </a:prstGeom>
            <a:solidFill>
              <a:srgbClr val="11AA81"/>
            </a:solidFill>
            <a:ln>
              <a:noFill/>
            </a:ln>
          </p:spPr>
          <p:txBody>
            <a:bodyPr spcFirstLastPara="1" wrap="square" lIns="11425" tIns="7600" rIns="11425" bIns="7600" anchor="ctr" anchorCtr="0">
              <a:spAutoFit/>
            </a:bodyPr>
            <a:lstStyle/>
            <a:p>
              <a:pPr marL="0" marR="0" lvl="0" indent="0" algn="ctr" rtl="0">
                <a:lnSpc>
                  <a:spcPct val="90000"/>
                </a:lnSpc>
                <a:spcBef>
                  <a:spcPts val="0"/>
                </a:spcBef>
                <a:spcAft>
                  <a:spcPts val="0"/>
                </a:spcAft>
                <a:buClr>
                  <a:schemeClr val="lt1"/>
                </a:buClr>
                <a:buSzPts val="600"/>
                <a:buFont typeface="Open Sans"/>
                <a:buNone/>
              </a:pPr>
              <a:r>
                <a:rPr lang="en-US" sz="1200" b="1" i="0" u="none" strike="noStrike" cap="none">
                  <a:solidFill>
                    <a:schemeClr val="lt1"/>
                  </a:solidFill>
                  <a:latin typeface="Arial"/>
                  <a:ea typeface="Arial"/>
                  <a:cs typeface="Arial"/>
                  <a:sym typeface="Arial"/>
                </a:rPr>
                <a:t>Doelen stellen</a:t>
              </a:r>
              <a:endParaRPr sz="1200" b="1" i="0" u="none" strike="noStrike" cap="none">
                <a:solidFill>
                  <a:schemeClr val="lt1"/>
                </a:solidFill>
                <a:latin typeface="Arial"/>
                <a:ea typeface="Arial"/>
                <a:cs typeface="Arial"/>
                <a:sym typeface="Arial"/>
              </a:endParaRPr>
            </a:p>
          </p:txBody>
        </p:sp>
        <p:sp>
          <p:nvSpPr>
            <p:cNvPr id="245" name="Google Shape;245;p11"/>
            <p:cNvSpPr/>
            <p:nvPr/>
          </p:nvSpPr>
          <p:spPr>
            <a:xfrm>
              <a:off x="2570610" y="1594224"/>
              <a:ext cx="1085260" cy="981217"/>
            </a:xfrm>
            <a:prstGeom prst="roundRect">
              <a:avLst>
                <a:gd name="adj" fmla="val 10000"/>
              </a:avLst>
            </a:prstGeom>
            <a:solidFill>
              <a:schemeClr val="lt1">
                <a:alpha val="89411"/>
              </a:schemeClr>
            </a:solidFill>
            <a:ln w="25400" cap="flat" cmpd="sng">
              <a:solidFill>
                <a:srgbClr val="11AA81"/>
              </a:solidFill>
              <a:prstDash val="solid"/>
              <a:miter lim="800000"/>
              <a:headEnd type="none" w="sm" len="sm"/>
              <a:tailEnd type="none" w="sm" len="sm"/>
            </a:ln>
          </p:spPr>
          <p:txBody>
            <a:bodyPr spcFirstLastPara="1" wrap="square" lIns="0" tIns="0" rIns="0" bIns="0" anchor="ctr" anchorCtr="0">
              <a:noAutofit/>
            </a:bodyPr>
            <a:lstStyle/>
            <a:p>
              <a:pPr marL="0" marR="0" lvl="0" indent="0" algn="l" rtl="0">
                <a:spcBef>
                  <a:spcPts val="0"/>
                </a:spcBef>
                <a:spcAft>
                  <a:spcPts val="0"/>
                </a:spcAft>
                <a:buClr>
                  <a:schemeClr val="dk1"/>
                </a:buClr>
                <a:buSzPts val="1200"/>
                <a:buFont typeface="Calibri"/>
                <a:buNone/>
              </a:pPr>
              <a:endParaRPr sz="1200">
                <a:solidFill>
                  <a:schemeClr val="dk1"/>
                </a:solidFill>
                <a:latin typeface="Arial"/>
                <a:ea typeface="Arial"/>
                <a:cs typeface="Arial"/>
                <a:sym typeface="Arial"/>
              </a:endParaRPr>
            </a:p>
          </p:txBody>
        </p:sp>
        <p:sp>
          <p:nvSpPr>
            <p:cNvPr id="246" name="Google Shape;246;p11"/>
            <p:cNvSpPr txBox="1"/>
            <p:nvPr/>
          </p:nvSpPr>
          <p:spPr>
            <a:xfrm>
              <a:off x="2589397" y="1613009"/>
              <a:ext cx="1048887" cy="603861"/>
            </a:xfrm>
            <a:prstGeom prst="rect">
              <a:avLst/>
            </a:prstGeom>
            <a:noFill/>
            <a:ln>
              <a:noFill/>
            </a:ln>
          </p:spPr>
          <p:txBody>
            <a:bodyPr spcFirstLastPara="1" wrap="square" lIns="13325" tIns="72000" rIns="13325" bIns="13325" anchor="t" anchorCtr="0">
              <a:noAutofit/>
            </a:bodyPr>
            <a:lstStyle/>
            <a:p>
              <a:pPr marL="171450" marR="0" lvl="1" indent="-171450" algn="l" rtl="0">
                <a:spcBef>
                  <a:spcPts val="0"/>
                </a:spcBef>
                <a:spcAft>
                  <a:spcPts val="0"/>
                </a:spcAft>
                <a:buClr>
                  <a:srgbClr val="D12477"/>
                </a:buClr>
                <a:buSzPts val="1080"/>
                <a:buFont typeface="Arial"/>
                <a:buChar char="●"/>
              </a:pPr>
              <a:r>
                <a:rPr lang="en-US" sz="1200" b="0" i="0" u="none" strike="noStrike" cap="none">
                  <a:solidFill>
                    <a:srgbClr val="161249"/>
                  </a:solidFill>
                  <a:latin typeface="Arial"/>
                  <a:ea typeface="Arial"/>
                  <a:cs typeface="Arial"/>
                  <a:sym typeface="Arial"/>
                </a:rPr>
                <a:t>Kies KPI</a:t>
              </a:r>
              <a:endParaRPr sz="1200" b="0" i="0" u="none" strike="noStrike" cap="none">
                <a:solidFill>
                  <a:srgbClr val="161249"/>
                </a:solidFill>
                <a:latin typeface="Arial"/>
                <a:ea typeface="Arial"/>
                <a:cs typeface="Arial"/>
                <a:sym typeface="Arial"/>
              </a:endParaRPr>
            </a:p>
            <a:p>
              <a:pPr marL="171450" marR="0" lvl="1" indent="-171450" algn="l" rtl="0">
                <a:spcBef>
                  <a:spcPts val="105"/>
                </a:spcBef>
                <a:spcAft>
                  <a:spcPts val="0"/>
                </a:spcAft>
                <a:buClr>
                  <a:srgbClr val="D12477"/>
                </a:buClr>
                <a:buSzPts val="1080"/>
                <a:buFont typeface="Arial"/>
                <a:buChar char="●"/>
              </a:pPr>
              <a:r>
                <a:rPr lang="en-US" sz="1200" b="0" i="0" u="none" strike="noStrike" cap="none">
                  <a:solidFill>
                    <a:srgbClr val="161249"/>
                  </a:solidFill>
                  <a:latin typeface="Arial"/>
                  <a:ea typeface="Arial"/>
                  <a:cs typeface="Arial"/>
                  <a:sym typeface="Arial"/>
                </a:rPr>
                <a:t>KPI relateren aan bedrijfsdoelstellingen</a:t>
              </a:r>
              <a:endParaRPr sz="1200" b="0" i="0" u="none" strike="noStrike" cap="none">
                <a:solidFill>
                  <a:srgbClr val="161249"/>
                </a:solidFill>
                <a:latin typeface="Arial"/>
                <a:ea typeface="Arial"/>
                <a:cs typeface="Arial"/>
                <a:sym typeface="Arial"/>
              </a:endParaRPr>
            </a:p>
          </p:txBody>
        </p:sp>
        <p:sp>
          <p:nvSpPr>
            <p:cNvPr id="247" name="Google Shape;247;p11"/>
            <p:cNvSpPr/>
            <p:nvPr/>
          </p:nvSpPr>
          <p:spPr>
            <a:xfrm>
              <a:off x="3085449" y="1769160"/>
              <a:ext cx="1408886" cy="1172945"/>
            </a:xfrm>
            <a:custGeom>
              <a:avLst/>
              <a:gdLst/>
              <a:ahLst/>
              <a:cxnLst/>
              <a:rect l="l" t="t" r="r" b="b"/>
              <a:pathLst>
                <a:path w="120000" h="120000" extrusionOk="0">
                  <a:moveTo>
                    <a:pt x="10211" y="88275"/>
                  </a:moveTo>
                  <a:lnTo>
                    <a:pt x="13787" y="86244"/>
                  </a:lnTo>
                  <a:lnTo>
                    <a:pt x="13787" y="86244"/>
                  </a:lnTo>
                  <a:cubicBezTo>
                    <a:pt x="22630" y="101816"/>
                    <a:pt x="38722" y="111888"/>
                    <a:pt x="56593" y="113036"/>
                  </a:cubicBezTo>
                  <a:cubicBezTo>
                    <a:pt x="74465" y="114184"/>
                    <a:pt x="91712" y="106254"/>
                    <a:pt x="102476" y="91941"/>
                  </a:cubicBezTo>
                  <a:lnTo>
                    <a:pt x="100105" y="90595"/>
                  </a:lnTo>
                  <a:lnTo>
                    <a:pt x="108001" y="87259"/>
                  </a:lnTo>
                  <a:lnTo>
                    <a:pt x="108451" y="95334"/>
                  </a:lnTo>
                  <a:lnTo>
                    <a:pt x="106079" y="93987"/>
                  </a:lnTo>
                  <a:lnTo>
                    <a:pt x="106079" y="93987"/>
                  </a:lnTo>
                  <a:cubicBezTo>
                    <a:pt x="94571" y="109590"/>
                    <a:pt x="75948" y="118309"/>
                    <a:pt x="56594" y="117156"/>
                  </a:cubicBezTo>
                  <a:cubicBezTo>
                    <a:pt x="37241" y="116003"/>
                    <a:pt x="19785" y="105134"/>
                    <a:pt x="10211" y="88275"/>
                  </a:cubicBezTo>
                  <a:close/>
                </a:path>
              </a:pathLst>
            </a:custGeom>
            <a:solidFill>
              <a:srgbClr val="C42183"/>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248" name="Google Shape;248;p11"/>
            <p:cNvSpPr/>
            <p:nvPr/>
          </p:nvSpPr>
          <p:spPr>
            <a:xfrm>
              <a:off x="2790564" y="2235659"/>
              <a:ext cx="879816" cy="349874"/>
            </a:xfrm>
            <a:prstGeom prst="roundRect">
              <a:avLst>
                <a:gd name="adj" fmla="val 10000"/>
              </a:avLst>
            </a:prstGeom>
            <a:solidFill>
              <a:srgbClr val="11AA81"/>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200"/>
                <a:buFont typeface="Calibri"/>
                <a:buNone/>
              </a:pPr>
              <a:endParaRPr sz="1200">
                <a:solidFill>
                  <a:schemeClr val="dk1"/>
                </a:solidFill>
                <a:latin typeface="Arial"/>
                <a:ea typeface="Arial"/>
                <a:cs typeface="Arial"/>
                <a:sym typeface="Arial"/>
              </a:endParaRPr>
            </a:p>
          </p:txBody>
        </p:sp>
        <p:sp>
          <p:nvSpPr>
            <p:cNvPr id="249" name="Google Shape;249;p11"/>
            <p:cNvSpPr/>
            <p:nvPr/>
          </p:nvSpPr>
          <p:spPr>
            <a:xfrm>
              <a:off x="2719805" y="2212912"/>
              <a:ext cx="1071548" cy="517285"/>
            </a:xfrm>
            <a:prstGeom prst="roundRect">
              <a:avLst>
                <a:gd name="adj" fmla="val 16667"/>
              </a:avLst>
            </a:prstGeom>
            <a:solidFill>
              <a:srgbClr val="11AA81"/>
            </a:solidFill>
            <a:ln w="9525" cap="rnd" cmpd="sng">
              <a:solidFill>
                <a:srgbClr val="11AA81"/>
              </a:solidFill>
              <a:prstDash val="solid"/>
              <a:round/>
              <a:headEnd type="none" w="sm" len="sm"/>
              <a:tailEnd type="none" w="sm" len="sm"/>
            </a:ln>
          </p:spPr>
          <p:txBody>
            <a:bodyPr spcFirstLastPara="1" wrap="square" lIns="11425" tIns="72000" rIns="11425" bIns="72000" anchor="ctr" anchorCtr="0">
              <a:spAutoFit/>
            </a:bodyPr>
            <a:lstStyle/>
            <a:p>
              <a:pPr marL="0" marR="0" lvl="0" indent="0" algn="ctr" rtl="0">
                <a:lnSpc>
                  <a:spcPct val="90000"/>
                </a:lnSpc>
                <a:spcBef>
                  <a:spcPts val="0"/>
                </a:spcBef>
                <a:spcAft>
                  <a:spcPts val="0"/>
                </a:spcAft>
                <a:buClr>
                  <a:schemeClr val="lt1"/>
                </a:buClr>
                <a:buSzPts val="600"/>
                <a:buFont typeface="Open Sans"/>
                <a:buNone/>
              </a:pPr>
              <a:r>
                <a:rPr lang="en-US" sz="1200" b="1" i="0" u="none" strike="noStrike" cap="none" dirty="0">
                  <a:solidFill>
                    <a:schemeClr val="lt1"/>
                  </a:solidFill>
                  <a:latin typeface="Arial"/>
                  <a:ea typeface="Arial"/>
                  <a:cs typeface="Arial"/>
                  <a:sym typeface="Arial"/>
                </a:rPr>
                <a:t>De </a:t>
              </a:r>
              <a:r>
                <a:rPr lang="en-US" sz="1200" b="1" i="0" u="none" strike="noStrike" cap="none" dirty="0" err="1">
                  <a:solidFill>
                    <a:schemeClr val="lt1"/>
                  </a:solidFill>
                  <a:latin typeface="Arial"/>
                  <a:ea typeface="Arial"/>
                  <a:cs typeface="Arial"/>
                  <a:sym typeface="Arial"/>
                </a:rPr>
                <a:t>belangrijkste</a:t>
              </a:r>
              <a:r>
                <a:rPr lang="en-US" sz="1200" b="1" i="0" u="none" strike="noStrike" cap="none" dirty="0">
                  <a:solidFill>
                    <a:schemeClr val="lt1"/>
                  </a:solidFill>
                  <a:latin typeface="Arial"/>
                  <a:ea typeface="Arial"/>
                  <a:cs typeface="Arial"/>
                  <a:sym typeface="Arial"/>
                </a:rPr>
                <a:t> </a:t>
              </a:r>
              <a:r>
                <a:rPr lang="en-US" sz="1200" b="1" i="0" u="none" strike="noStrike" cap="none" dirty="0" err="1">
                  <a:solidFill>
                    <a:schemeClr val="lt1"/>
                  </a:solidFill>
                  <a:latin typeface="Arial"/>
                  <a:ea typeface="Arial"/>
                  <a:cs typeface="Arial"/>
                  <a:sym typeface="Arial"/>
                </a:rPr>
                <a:t>prestatie-indicatoren</a:t>
              </a:r>
              <a:r>
                <a:rPr lang="en-US" sz="1200" b="1" i="0" u="none" strike="noStrike" cap="none" dirty="0">
                  <a:solidFill>
                    <a:schemeClr val="lt1"/>
                  </a:solidFill>
                  <a:latin typeface="Arial"/>
                  <a:ea typeface="Arial"/>
                  <a:cs typeface="Arial"/>
                  <a:sym typeface="Arial"/>
                </a:rPr>
                <a:t> </a:t>
              </a:r>
              <a:r>
                <a:rPr lang="en-US" sz="1200" b="1" i="0" u="none" strike="noStrike" cap="none" dirty="0" err="1">
                  <a:solidFill>
                    <a:schemeClr val="lt1"/>
                  </a:solidFill>
                  <a:latin typeface="Arial"/>
                  <a:ea typeface="Arial"/>
                  <a:cs typeface="Arial"/>
                  <a:sym typeface="Arial"/>
                </a:rPr>
                <a:t>identificeren</a:t>
              </a:r>
              <a:endParaRPr dirty="0"/>
            </a:p>
          </p:txBody>
        </p:sp>
        <p:sp>
          <p:nvSpPr>
            <p:cNvPr id="250" name="Google Shape;250;p11"/>
            <p:cNvSpPr/>
            <p:nvPr/>
          </p:nvSpPr>
          <p:spPr>
            <a:xfrm>
              <a:off x="3853572" y="1594224"/>
              <a:ext cx="1108310" cy="981217"/>
            </a:xfrm>
            <a:prstGeom prst="roundRect">
              <a:avLst>
                <a:gd name="adj" fmla="val 10000"/>
              </a:avLst>
            </a:prstGeom>
            <a:solidFill>
              <a:schemeClr val="lt1">
                <a:alpha val="89411"/>
              </a:schemeClr>
            </a:solidFill>
            <a:ln w="25400" cap="flat" cmpd="sng">
              <a:solidFill>
                <a:srgbClr val="11AA81"/>
              </a:solidFill>
              <a:prstDash val="solid"/>
              <a:miter lim="800000"/>
              <a:headEnd type="none" w="sm" len="sm"/>
              <a:tailEnd type="none" w="sm" len="sm"/>
            </a:ln>
          </p:spPr>
          <p:txBody>
            <a:bodyPr spcFirstLastPara="1" wrap="square" lIns="0" tIns="0" rIns="0" bIns="0" anchor="ctr" anchorCtr="0">
              <a:noAutofit/>
            </a:bodyPr>
            <a:lstStyle/>
            <a:p>
              <a:pPr marL="0" marR="0" lvl="0" indent="0" algn="l" rtl="0">
                <a:spcBef>
                  <a:spcPts val="0"/>
                </a:spcBef>
                <a:spcAft>
                  <a:spcPts val="0"/>
                </a:spcAft>
                <a:buClr>
                  <a:schemeClr val="dk1"/>
                </a:buClr>
                <a:buSzPts val="1200"/>
                <a:buFont typeface="Calibri"/>
                <a:buNone/>
              </a:pPr>
              <a:endParaRPr sz="1200">
                <a:solidFill>
                  <a:schemeClr val="dk1"/>
                </a:solidFill>
                <a:latin typeface="Arial"/>
                <a:ea typeface="Arial"/>
                <a:cs typeface="Arial"/>
                <a:sym typeface="Arial"/>
              </a:endParaRPr>
            </a:p>
          </p:txBody>
        </p:sp>
        <p:sp>
          <p:nvSpPr>
            <p:cNvPr id="251" name="Google Shape;251;p11"/>
            <p:cNvSpPr txBox="1"/>
            <p:nvPr/>
          </p:nvSpPr>
          <p:spPr>
            <a:xfrm>
              <a:off x="3872359" y="1787946"/>
              <a:ext cx="1048887" cy="603862"/>
            </a:xfrm>
            <a:prstGeom prst="rect">
              <a:avLst/>
            </a:prstGeom>
            <a:noFill/>
            <a:ln>
              <a:noFill/>
            </a:ln>
          </p:spPr>
          <p:txBody>
            <a:bodyPr spcFirstLastPara="1" wrap="square" lIns="13325" tIns="72000" rIns="13325" bIns="13325" anchor="t" anchorCtr="0">
              <a:noAutofit/>
            </a:bodyPr>
            <a:lstStyle/>
            <a:p>
              <a:pPr marL="171450" marR="0" lvl="1" indent="-171450" algn="l" rtl="0">
                <a:spcBef>
                  <a:spcPts val="0"/>
                </a:spcBef>
                <a:spcAft>
                  <a:spcPts val="0"/>
                </a:spcAft>
                <a:buClr>
                  <a:srgbClr val="D12477"/>
                </a:buClr>
                <a:buSzPts val="1080"/>
                <a:buFont typeface="Arial"/>
                <a:buChar char="●"/>
              </a:pPr>
              <a:r>
                <a:rPr lang="en-US" sz="1200" b="0" i="0" u="none" strike="noStrike" cap="none">
                  <a:solidFill>
                    <a:srgbClr val="161249"/>
                  </a:solidFill>
                  <a:latin typeface="Arial"/>
                  <a:ea typeface="Arial"/>
                  <a:cs typeface="Arial"/>
                  <a:sym typeface="Arial"/>
                </a:rPr>
                <a:t>Verzamelen en opslaan van gegevens</a:t>
              </a:r>
              <a:endParaRPr sz="1200" b="0" i="0" u="none" strike="noStrike" cap="none">
                <a:solidFill>
                  <a:srgbClr val="161249"/>
                </a:solidFill>
                <a:latin typeface="Arial"/>
                <a:ea typeface="Arial"/>
                <a:cs typeface="Arial"/>
                <a:sym typeface="Arial"/>
              </a:endParaRPr>
            </a:p>
          </p:txBody>
        </p:sp>
        <p:sp>
          <p:nvSpPr>
            <p:cNvPr id="252" name="Google Shape;252;p11"/>
            <p:cNvSpPr/>
            <p:nvPr/>
          </p:nvSpPr>
          <p:spPr>
            <a:xfrm>
              <a:off x="4342467" y="1200860"/>
              <a:ext cx="1567638" cy="1305113"/>
            </a:xfrm>
            <a:custGeom>
              <a:avLst/>
              <a:gdLst/>
              <a:ahLst/>
              <a:cxnLst/>
              <a:rect l="l" t="t" r="r" b="b"/>
              <a:pathLst>
                <a:path w="120000" h="120000" extrusionOk="0">
                  <a:moveTo>
                    <a:pt x="9969" y="31588"/>
                  </a:moveTo>
                  <a:lnTo>
                    <a:pt x="9969" y="31588"/>
                  </a:lnTo>
                  <a:cubicBezTo>
                    <a:pt x="19653" y="14536"/>
                    <a:pt x="37355" y="3590"/>
                    <a:pt x="56937" y="2546"/>
                  </a:cubicBezTo>
                  <a:cubicBezTo>
                    <a:pt x="76519" y="1502"/>
                    <a:pt x="95284" y="10504"/>
                    <a:pt x="106726" y="26430"/>
                  </a:cubicBezTo>
                  <a:lnTo>
                    <a:pt x="108860" y="25218"/>
                  </a:lnTo>
                  <a:lnTo>
                    <a:pt x="108424" y="32501"/>
                  </a:lnTo>
                  <a:lnTo>
                    <a:pt x="101359" y="29477"/>
                  </a:lnTo>
                  <a:lnTo>
                    <a:pt x="103493" y="28266"/>
                  </a:lnTo>
                  <a:lnTo>
                    <a:pt x="103493" y="28266"/>
                  </a:lnTo>
                  <a:cubicBezTo>
                    <a:pt x="92718" y="13499"/>
                    <a:pt x="75187" y="5208"/>
                    <a:pt x="56936" y="6248"/>
                  </a:cubicBezTo>
                  <a:cubicBezTo>
                    <a:pt x="38686" y="7288"/>
                    <a:pt x="22210" y="17518"/>
                    <a:pt x="13183" y="33413"/>
                  </a:cubicBezTo>
                  <a:close/>
                </a:path>
              </a:pathLst>
            </a:custGeom>
            <a:solidFill>
              <a:srgbClr val="C42183"/>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253" name="Google Shape;253;p11"/>
            <p:cNvSpPr/>
            <p:nvPr/>
          </p:nvSpPr>
          <p:spPr>
            <a:xfrm>
              <a:off x="4121545" y="1417269"/>
              <a:ext cx="879816" cy="349874"/>
            </a:xfrm>
            <a:prstGeom prst="roundRect">
              <a:avLst>
                <a:gd name="adj" fmla="val 10000"/>
              </a:avLst>
            </a:prstGeom>
            <a:solidFill>
              <a:srgbClr val="11AA81"/>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200"/>
                <a:buFont typeface="Calibri"/>
                <a:buNone/>
              </a:pPr>
              <a:endParaRPr sz="1200">
                <a:solidFill>
                  <a:schemeClr val="dk1"/>
                </a:solidFill>
                <a:latin typeface="Arial"/>
                <a:ea typeface="Arial"/>
                <a:cs typeface="Arial"/>
                <a:sym typeface="Arial"/>
              </a:endParaRPr>
            </a:p>
          </p:txBody>
        </p:sp>
        <p:sp>
          <p:nvSpPr>
            <p:cNvPr id="254" name="Google Shape;254;p11"/>
            <p:cNvSpPr txBox="1"/>
            <p:nvPr/>
          </p:nvSpPr>
          <p:spPr>
            <a:xfrm>
              <a:off x="4140955" y="1495415"/>
              <a:ext cx="859322" cy="200675"/>
            </a:xfrm>
            <a:prstGeom prst="rect">
              <a:avLst/>
            </a:prstGeom>
            <a:solidFill>
              <a:srgbClr val="11AA81"/>
            </a:solidFill>
            <a:ln>
              <a:noFill/>
            </a:ln>
          </p:spPr>
          <p:txBody>
            <a:bodyPr spcFirstLastPara="1" wrap="square" lIns="11425" tIns="7600" rIns="11425" bIns="7600" anchor="ctr" anchorCtr="0">
              <a:spAutoFit/>
            </a:bodyPr>
            <a:lstStyle/>
            <a:p>
              <a:pPr marL="0" marR="0" lvl="0" indent="0" algn="ctr" rtl="0">
                <a:lnSpc>
                  <a:spcPct val="90000"/>
                </a:lnSpc>
                <a:spcBef>
                  <a:spcPts val="0"/>
                </a:spcBef>
                <a:spcAft>
                  <a:spcPts val="0"/>
                </a:spcAft>
                <a:buClr>
                  <a:schemeClr val="lt1"/>
                </a:buClr>
                <a:buSzPts val="600"/>
                <a:buFont typeface="Open Sans"/>
                <a:buNone/>
              </a:pPr>
              <a:r>
                <a:rPr lang="en-US" sz="1200" b="1" i="0" u="none" strike="noStrike" cap="none">
                  <a:solidFill>
                    <a:schemeClr val="lt1"/>
                  </a:solidFill>
                  <a:latin typeface="Arial"/>
                  <a:ea typeface="Arial"/>
                  <a:cs typeface="Arial"/>
                  <a:sym typeface="Arial"/>
                </a:rPr>
                <a:t>Gegevens verzamelen</a:t>
              </a:r>
              <a:endParaRPr sz="1200" b="1" i="0" u="none" strike="noStrike" cap="none">
                <a:solidFill>
                  <a:schemeClr val="lt1"/>
                </a:solidFill>
                <a:latin typeface="Arial"/>
                <a:ea typeface="Arial"/>
                <a:cs typeface="Arial"/>
                <a:sym typeface="Arial"/>
              </a:endParaRPr>
            </a:p>
          </p:txBody>
        </p:sp>
        <p:sp>
          <p:nvSpPr>
            <p:cNvPr id="255" name="Google Shape;255;p11"/>
            <p:cNvSpPr/>
            <p:nvPr/>
          </p:nvSpPr>
          <p:spPr>
            <a:xfrm>
              <a:off x="5136533" y="1594224"/>
              <a:ext cx="989793" cy="981217"/>
            </a:xfrm>
            <a:prstGeom prst="roundRect">
              <a:avLst>
                <a:gd name="adj" fmla="val 10000"/>
              </a:avLst>
            </a:prstGeom>
            <a:solidFill>
              <a:schemeClr val="lt1">
                <a:alpha val="89411"/>
              </a:schemeClr>
            </a:solidFill>
            <a:ln w="25400" cap="flat" cmpd="sng">
              <a:solidFill>
                <a:srgbClr val="11AA81"/>
              </a:solidFill>
              <a:prstDash val="solid"/>
              <a:miter lim="800000"/>
              <a:headEnd type="none" w="sm" len="sm"/>
              <a:tailEnd type="none" w="sm" len="sm"/>
            </a:ln>
          </p:spPr>
          <p:txBody>
            <a:bodyPr spcFirstLastPara="1" wrap="square" lIns="0" tIns="0" rIns="0" bIns="0" anchor="ctr" anchorCtr="0">
              <a:noAutofit/>
            </a:bodyPr>
            <a:lstStyle/>
            <a:p>
              <a:pPr marL="0" marR="0" lvl="0" indent="0" algn="l" rtl="0">
                <a:spcBef>
                  <a:spcPts val="0"/>
                </a:spcBef>
                <a:spcAft>
                  <a:spcPts val="0"/>
                </a:spcAft>
                <a:buClr>
                  <a:schemeClr val="dk1"/>
                </a:buClr>
                <a:buSzPts val="1200"/>
                <a:buFont typeface="Calibri"/>
                <a:buNone/>
              </a:pPr>
              <a:endParaRPr sz="1200">
                <a:solidFill>
                  <a:schemeClr val="dk1"/>
                </a:solidFill>
                <a:latin typeface="Arial"/>
                <a:ea typeface="Arial"/>
                <a:cs typeface="Arial"/>
                <a:sym typeface="Arial"/>
              </a:endParaRPr>
            </a:p>
          </p:txBody>
        </p:sp>
        <p:sp>
          <p:nvSpPr>
            <p:cNvPr id="256" name="Google Shape;256;p11"/>
            <p:cNvSpPr txBox="1"/>
            <p:nvPr/>
          </p:nvSpPr>
          <p:spPr>
            <a:xfrm>
              <a:off x="5155320" y="1613009"/>
              <a:ext cx="1048887" cy="603862"/>
            </a:xfrm>
            <a:prstGeom prst="rect">
              <a:avLst/>
            </a:prstGeom>
            <a:noFill/>
            <a:ln>
              <a:noFill/>
            </a:ln>
          </p:spPr>
          <p:txBody>
            <a:bodyPr spcFirstLastPara="1" wrap="square" lIns="13325" tIns="72000" rIns="13325" bIns="13325" anchor="t" anchorCtr="0">
              <a:noAutofit/>
            </a:bodyPr>
            <a:lstStyle/>
            <a:p>
              <a:pPr marL="171450" marR="0" lvl="1" indent="-171450" algn="l" rtl="0">
                <a:spcBef>
                  <a:spcPts val="0"/>
                </a:spcBef>
                <a:spcAft>
                  <a:spcPts val="0"/>
                </a:spcAft>
                <a:buClr>
                  <a:srgbClr val="D12477"/>
                </a:buClr>
                <a:buSzPts val="1080"/>
                <a:buFont typeface="Arial"/>
                <a:buChar char="●"/>
              </a:pPr>
              <a:r>
                <a:rPr lang="en-US" sz="1200" b="0" i="0" u="none" strike="noStrike" cap="none">
                  <a:solidFill>
                    <a:srgbClr val="161249"/>
                  </a:solidFill>
                  <a:latin typeface="Arial"/>
                  <a:ea typeface="Arial"/>
                  <a:cs typeface="Arial"/>
                  <a:sym typeface="Arial"/>
                </a:rPr>
                <a:t>Gegevens omzetten in kennis</a:t>
              </a:r>
              <a:endParaRPr sz="1200" b="0" i="0" u="none" strike="noStrike" cap="none">
                <a:solidFill>
                  <a:srgbClr val="161249"/>
                </a:solidFill>
                <a:latin typeface="Arial"/>
                <a:ea typeface="Arial"/>
                <a:cs typeface="Arial"/>
                <a:sym typeface="Arial"/>
              </a:endParaRPr>
            </a:p>
          </p:txBody>
        </p:sp>
        <p:sp>
          <p:nvSpPr>
            <p:cNvPr id="257" name="Google Shape;257;p11"/>
            <p:cNvSpPr/>
            <p:nvPr/>
          </p:nvSpPr>
          <p:spPr>
            <a:xfrm>
              <a:off x="5661308" y="1742504"/>
              <a:ext cx="1408886" cy="1172945"/>
            </a:xfrm>
            <a:custGeom>
              <a:avLst/>
              <a:gdLst/>
              <a:ahLst/>
              <a:cxnLst/>
              <a:rect l="l" t="t" r="r" b="b"/>
              <a:pathLst>
                <a:path w="120000" h="120000" extrusionOk="0">
                  <a:moveTo>
                    <a:pt x="10211" y="88275"/>
                  </a:moveTo>
                  <a:lnTo>
                    <a:pt x="13787" y="86244"/>
                  </a:lnTo>
                  <a:lnTo>
                    <a:pt x="13787" y="86244"/>
                  </a:lnTo>
                  <a:cubicBezTo>
                    <a:pt x="22630" y="101816"/>
                    <a:pt x="38722" y="111888"/>
                    <a:pt x="56593" y="113036"/>
                  </a:cubicBezTo>
                  <a:cubicBezTo>
                    <a:pt x="74465" y="114184"/>
                    <a:pt x="91712" y="106254"/>
                    <a:pt x="102476" y="91941"/>
                  </a:cubicBezTo>
                  <a:lnTo>
                    <a:pt x="100105" y="90595"/>
                  </a:lnTo>
                  <a:lnTo>
                    <a:pt x="108001" y="87259"/>
                  </a:lnTo>
                  <a:lnTo>
                    <a:pt x="108451" y="95334"/>
                  </a:lnTo>
                  <a:lnTo>
                    <a:pt x="106079" y="93987"/>
                  </a:lnTo>
                  <a:lnTo>
                    <a:pt x="106079" y="93987"/>
                  </a:lnTo>
                  <a:cubicBezTo>
                    <a:pt x="94571" y="109590"/>
                    <a:pt x="75948" y="118309"/>
                    <a:pt x="56594" y="117156"/>
                  </a:cubicBezTo>
                  <a:cubicBezTo>
                    <a:pt x="37241" y="116003"/>
                    <a:pt x="19785" y="105134"/>
                    <a:pt x="10211" y="88275"/>
                  </a:cubicBezTo>
                  <a:close/>
                </a:path>
              </a:pathLst>
            </a:custGeom>
            <a:solidFill>
              <a:srgbClr val="C42183"/>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258" name="Google Shape;258;p11"/>
            <p:cNvSpPr/>
            <p:nvPr/>
          </p:nvSpPr>
          <p:spPr>
            <a:xfrm>
              <a:off x="5347044" y="2279241"/>
              <a:ext cx="989793" cy="348478"/>
            </a:xfrm>
            <a:prstGeom prst="roundRect">
              <a:avLst>
                <a:gd name="adj" fmla="val 10000"/>
              </a:avLst>
            </a:prstGeom>
            <a:solidFill>
              <a:srgbClr val="11AA81"/>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200"/>
                <a:buFont typeface="Calibri"/>
                <a:buNone/>
              </a:pPr>
              <a:endParaRPr sz="1200">
                <a:solidFill>
                  <a:schemeClr val="dk1"/>
                </a:solidFill>
                <a:latin typeface="Arial"/>
                <a:ea typeface="Arial"/>
                <a:cs typeface="Arial"/>
                <a:sym typeface="Arial"/>
              </a:endParaRPr>
            </a:p>
          </p:txBody>
        </p:sp>
        <p:sp>
          <p:nvSpPr>
            <p:cNvPr id="259" name="Google Shape;259;p11"/>
            <p:cNvSpPr txBox="1"/>
            <p:nvPr/>
          </p:nvSpPr>
          <p:spPr>
            <a:xfrm>
              <a:off x="5357291" y="2353841"/>
              <a:ext cx="966737" cy="199875"/>
            </a:xfrm>
            <a:prstGeom prst="rect">
              <a:avLst/>
            </a:prstGeom>
            <a:solidFill>
              <a:srgbClr val="11AA81"/>
            </a:solidFill>
            <a:ln>
              <a:noFill/>
            </a:ln>
          </p:spPr>
          <p:txBody>
            <a:bodyPr spcFirstLastPara="1" wrap="square" lIns="11425" tIns="7600" rIns="11425" bIns="7600" anchor="ctr" anchorCtr="0">
              <a:spAutoFit/>
            </a:bodyPr>
            <a:lstStyle/>
            <a:p>
              <a:pPr marL="0" marR="0" lvl="0" indent="0" algn="ctr" rtl="0">
                <a:lnSpc>
                  <a:spcPct val="90000"/>
                </a:lnSpc>
                <a:spcBef>
                  <a:spcPts val="0"/>
                </a:spcBef>
                <a:spcAft>
                  <a:spcPts val="0"/>
                </a:spcAft>
                <a:buClr>
                  <a:schemeClr val="lt1"/>
                </a:buClr>
                <a:buSzPts val="600"/>
                <a:buFont typeface="Open Sans"/>
                <a:buNone/>
              </a:pPr>
              <a:r>
                <a:rPr lang="en-US" sz="1200" b="1" i="0" u="none" strike="noStrike" cap="none">
                  <a:solidFill>
                    <a:schemeClr val="lt1"/>
                  </a:solidFill>
                  <a:latin typeface="Arial"/>
                  <a:ea typeface="Arial"/>
                  <a:cs typeface="Arial"/>
                  <a:sym typeface="Arial"/>
                </a:rPr>
                <a:t>Gegevens verwerken</a:t>
              </a:r>
              <a:endParaRPr sz="1200" b="1" i="0" u="none" strike="noStrike" cap="none">
                <a:solidFill>
                  <a:schemeClr val="lt1"/>
                </a:solidFill>
                <a:latin typeface="Arial"/>
                <a:ea typeface="Arial"/>
                <a:cs typeface="Arial"/>
                <a:sym typeface="Arial"/>
              </a:endParaRPr>
            </a:p>
          </p:txBody>
        </p:sp>
        <p:sp>
          <p:nvSpPr>
            <p:cNvPr id="260" name="Google Shape;260;p11"/>
            <p:cNvSpPr/>
            <p:nvPr/>
          </p:nvSpPr>
          <p:spPr>
            <a:xfrm>
              <a:off x="6419495" y="1594223"/>
              <a:ext cx="1150331" cy="981216"/>
            </a:xfrm>
            <a:prstGeom prst="roundRect">
              <a:avLst>
                <a:gd name="adj" fmla="val 10000"/>
              </a:avLst>
            </a:prstGeom>
            <a:solidFill>
              <a:schemeClr val="lt1">
                <a:alpha val="89411"/>
              </a:schemeClr>
            </a:solidFill>
            <a:ln w="25400" cap="flat" cmpd="sng">
              <a:solidFill>
                <a:srgbClr val="11AA81"/>
              </a:solidFill>
              <a:prstDash val="solid"/>
              <a:miter lim="800000"/>
              <a:headEnd type="none" w="sm" len="sm"/>
              <a:tailEnd type="none" w="sm" len="sm"/>
            </a:ln>
          </p:spPr>
          <p:txBody>
            <a:bodyPr spcFirstLastPara="1" wrap="square" lIns="0" tIns="0" rIns="0" bIns="0" anchor="ctr" anchorCtr="0">
              <a:noAutofit/>
            </a:bodyPr>
            <a:lstStyle/>
            <a:p>
              <a:pPr marL="0" marR="0" lvl="0" indent="0" algn="l" rtl="0">
                <a:spcBef>
                  <a:spcPts val="0"/>
                </a:spcBef>
                <a:spcAft>
                  <a:spcPts val="0"/>
                </a:spcAft>
                <a:buClr>
                  <a:schemeClr val="dk1"/>
                </a:buClr>
                <a:buSzPts val="1200"/>
                <a:buFont typeface="Calibri"/>
                <a:buNone/>
              </a:pPr>
              <a:endParaRPr sz="1200">
                <a:solidFill>
                  <a:schemeClr val="dk1"/>
                </a:solidFill>
                <a:latin typeface="Arial"/>
                <a:ea typeface="Arial"/>
                <a:cs typeface="Arial"/>
                <a:sym typeface="Arial"/>
              </a:endParaRPr>
            </a:p>
          </p:txBody>
        </p:sp>
        <p:sp>
          <p:nvSpPr>
            <p:cNvPr id="261" name="Google Shape;261;p11"/>
            <p:cNvSpPr txBox="1"/>
            <p:nvPr/>
          </p:nvSpPr>
          <p:spPr>
            <a:xfrm>
              <a:off x="6437545" y="1752859"/>
              <a:ext cx="1145504" cy="729425"/>
            </a:xfrm>
            <a:prstGeom prst="rect">
              <a:avLst/>
            </a:prstGeom>
            <a:noFill/>
            <a:ln>
              <a:noFill/>
            </a:ln>
          </p:spPr>
          <p:txBody>
            <a:bodyPr spcFirstLastPara="1" wrap="square" lIns="13325" tIns="72000" rIns="13325" bIns="13325" anchor="t" anchorCtr="0">
              <a:noAutofit/>
            </a:bodyPr>
            <a:lstStyle/>
            <a:p>
              <a:pPr marL="171450" marR="0" lvl="1" indent="-171450" algn="l" rtl="0">
                <a:spcBef>
                  <a:spcPts val="0"/>
                </a:spcBef>
                <a:spcAft>
                  <a:spcPts val="0"/>
                </a:spcAft>
                <a:buClr>
                  <a:srgbClr val="D12477"/>
                </a:buClr>
                <a:buSzPts val="1080"/>
                <a:buFont typeface="Arial"/>
                <a:buChar char="●"/>
              </a:pPr>
              <a:r>
                <a:rPr lang="en-US" sz="1200" b="0" i="0" u="none" strike="noStrike" cap="none">
                  <a:solidFill>
                    <a:srgbClr val="161249"/>
                  </a:solidFill>
                  <a:latin typeface="Arial"/>
                  <a:ea typeface="Arial"/>
                  <a:cs typeface="Arial"/>
                  <a:sym typeface="Arial"/>
                </a:rPr>
                <a:t>Informatie en kennis omzetten in managementacties</a:t>
              </a:r>
              <a:endParaRPr sz="1200" b="0" i="0" u="none" strike="noStrike" cap="none">
                <a:solidFill>
                  <a:srgbClr val="161249"/>
                </a:solidFill>
                <a:latin typeface="Arial"/>
                <a:ea typeface="Arial"/>
                <a:cs typeface="Arial"/>
                <a:sym typeface="Arial"/>
              </a:endParaRPr>
            </a:p>
          </p:txBody>
        </p:sp>
        <p:sp>
          <p:nvSpPr>
            <p:cNvPr id="262" name="Google Shape;262;p11"/>
            <p:cNvSpPr/>
            <p:nvPr/>
          </p:nvSpPr>
          <p:spPr>
            <a:xfrm>
              <a:off x="6927177" y="1200745"/>
              <a:ext cx="1567638" cy="1305113"/>
            </a:xfrm>
            <a:custGeom>
              <a:avLst/>
              <a:gdLst/>
              <a:ahLst/>
              <a:cxnLst/>
              <a:rect l="l" t="t" r="r" b="b"/>
              <a:pathLst>
                <a:path w="120000" h="120000" extrusionOk="0">
                  <a:moveTo>
                    <a:pt x="9969" y="31588"/>
                  </a:moveTo>
                  <a:lnTo>
                    <a:pt x="9969" y="31588"/>
                  </a:lnTo>
                  <a:cubicBezTo>
                    <a:pt x="19653" y="14536"/>
                    <a:pt x="37355" y="3590"/>
                    <a:pt x="56937" y="2546"/>
                  </a:cubicBezTo>
                  <a:cubicBezTo>
                    <a:pt x="76519" y="1502"/>
                    <a:pt x="95284" y="10504"/>
                    <a:pt x="106726" y="26430"/>
                  </a:cubicBezTo>
                  <a:lnTo>
                    <a:pt x="108860" y="25218"/>
                  </a:lnTo>
                  <a:lnTo>
                    <a:pt x="108424" y="32501"/>
                  </a:lnTo>
                  <a:lnTo>
                    <a:pt x="101359" y="29477"/>
                  </a:lnTo>
                  <a:lnTo>
                    <a:pt x="103493" y="28266"/>
                  </a:lnTo>
                  <a:lnTo>
                    <a:pt x="103493" y="28266"/>
                  </a:lnTo>
                  <a:cubicBezTo>
                    <a:pt x="92718" y="13499"/>
                    <a:pt x="75187" y="5208"/>
                    <a:pt x="56936" y="6248"/>
                  </a:cubicBezTo>
                  <a:cubicBezTo>
                    <a:pt x="38686" y="7288"/>
                    <a:pt x="22210" y="17518"/>
                    <a:pt x="13183" y="33413"/>
                  </a:cubicBezTo>
                  <a:close/>
                </a:path>
              </a:pathLst>
            </a:custGeom>
            <a:solidFill>
              <a:srgbClr val="C42183"/>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263" name="Google Shape;263;p11"/>
            <p:cNvSpPr/>
            <p:nvPr/>
          </p:nvSpPr>
          <p:spPr>
            <a:xfrm>
              <a:off x="6639449" y="1419286"/>
              <a:ext cx="879816" cy="349874"/>
            </a:xfrm>
            <a:prstGeom prst="roundRect">
              <a:avLst>
                <a:gd name="adj" fmla="val 10000"/>
              </a:avLst>
            </a:prstGeom>
            <a:solidFill>
              <a:srgbClr val="11AA81"/>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200"/>
                <a:buFont typeface="Calibri"/>
                <a:buNone/>
              </a:pPr>
              <a:endParaRPr sz="1200">
                <a:solidFill>
                  <a:schemeClr val="dk1"/>
                </a:solidFill>
                <a:latin typeface="Arial"/>
                <a:ea typeface="Arial"/>
                <a:cs typeface="Arial"/>
                <a:sym typeface="Arial"/>
              </a:endParaRPr>
            </a:p>
          </p:txBody>
        </p:sp>
        <p:sp>
          <p:nvSpPr>
            <p:cNvPr id="264" name="Google Shape;264;p11"/>
            <p:cNvSpPr txBox="1"/>
            <p:nvPr/>
          </p:nvSpPr>
          <p:spPr>
            <a:xfrm>
              <a:off x="6649696" y="1541840"/>
              <a:ext cx="859322" cy="104766"/>
            </a:xfrm>
            <a:prstGeom prst="rect">
              <a:avLst/>
            </a:prstGeom>
            <a:solidFill>
              <a:srgbClr val="11AA81"/>
            </a:solidFill>
            <a:ln>
              <a:noFill/>
            </a:ln>
          </p:spPr>
          <p:txBody>
            <a:bodyPr spcFirstLastPara="1" wrap="square" lIns="11425" tIns="7600" rIns="11425" bIns="7600" anchor="ctr" anchorCtr="0">
              <a:spAutoFit/>
            </a:bodyPr>
            <a:lstStyle/>
            <a:p>
              <a:pPr marL="0" marR="0" lvl="0" indent="0" algn="ctr" rtl="0">
                <a:lnSpc>
                  <a:spcPct val="90000"/>
                </a:lnSpc>
                <a:spcBef>
                  <a:spcPts val="0"/>
                </a:spcBef>
                <a:spcAft>
                  <a:spcPts val="0"/>
                </a:spcAft>
                <a:buClr>
                  <a:schemeClr val="lt1"/>
                </a:buClr>
                <a:buSzPts val="600"/>
                <a:buFont typeface="Open Sans"/>
                <a:buNone/>
              </a:pPr>
              <a:r>
                <a:rPr lang="en-US" sz="1200" b="1" i="0" u="none" strike="noStrike" cap="none">
                  <a:solidFill>
                    <a:schemeClr val="lt1"/>
                  </a:solidFill>
                  <a:latin typeface="Arial"/>
                  <a:ea typeface="Arial"/>
                  <a:cs typeface="Arial"/>
                  <a:sym typeface="Arial"/>
                </a:rPr>
                <a:t>Rapportage</a:t>
              </a:r>
              <a:endParaRPr sz="1200" b="1" i="0" u="none" strike="noStrike" cap="none">
                <a:solidFill>
                  <a:schemeClr val="lt1"/>
                </a:solidFill>
                <a:latin typeface="Arial"/>
                <a:ea typeface="Arial"/>
                <a:cs typeface="Arial"/>
                <a:sym typeface="Arial"/>
              </a:endParaRPr>
            </a:p>
          </p:txBody>
        </p:sp>
        <p:sp>
          <p:nvSpPr>
            <p:cNvPr id="265" name="Google Shape;265;p11"/>
            <p:cNvSpPr/>
            <p:nvPr/>
          </p:nvSpPr>
          <p:spPr>
            <a:xfrm>
              <a:off x="7702456" y="1594222"/>
              <a:ext cx="989793" cy="981217"/>
            </a:xfrm>
            <a:prstGeom prst="roundRect">
              <a:avLst>
                <a:gd name="adj" fmla="val 10000"/>
              </a:avLst>
            </a:prstGeom>
            <a:solidFill>
              <a:schemeClr val="lt1">
                <a:alpha val="89411"/>
              </a:schemeClr>
            </a:solidFill>
            <a:ln w="25400" cap="flat" cmpd="sng">
              <a:solidFill>
                <a:srgbClr val="11AA81"/>
              </a:solidFill>
              <a:prstDash val="solid"/>
              <a:miter lim="800000"/>
              <a:headEnd type="none" w="sm" len="sm"/>
              <a:tailEnd type="none" w="sm" len="sm"/>
            </a:ln>
          </p:spPr>
          <p:txBody>
            <a:bodyPr spcFirstLastPara="1" wrap="square" lIns="0" tIns="0" rIns="0" bIns="0" anchor="ctr" anchorCtr="0">
              <a:noAutofit/>
            </a:bodyPr>
            <a:lstStyle/>
            <a:p>
              <a:pPr marL="0" marR="0" lvl="0" indent="0" algn="l" rtl="0">
                <a:spcBef>
                  <a:spcPts val="0"/>
                </a:spcBef>
                <a:spcAft>
                  <a:spcPts val="0"/>
                </a:spcAft>
                <a:buClr>
                  <a:schemeClr val="dk1"/>
                </a:buClr>
                <a:buSzPts val="1200"/>
                <a:buFont typeface="Calibri"/>
                <a:buNone/>
              </a:pPr>
              <a:endParaRPr sz="1200">
                <a:solidFill>
                  <a:schemeClr val="dk1"/>
                </a:solidFill>
                <a:latin typeface="Arial"/>
                <a:ea typeface="Arial"/>
                <a:cs typeface="Arial"/>
                <a:sym typeface="Arial"/>
              </a:endParaRPr>
            </a:p>
          </p:txBody>
        </p:sp>
        <p:sp>
          <p:nvSpPr>
            <p:cNvPr id="266" name="Google Shape;266;p11"/>
            <p:cNvSpPr txBox="1"/>
            <p:nvPr/>
          </p:nvSpPr>
          <p:spPr>
            <a:xfrm>
              <a:off x="7721243" y="1613009"/>
              <a:ext cx="1048887" cy="603861"/>
            </a:xfrm>
            <a:prstGeom prst="rect">
              <a:avLst/>
            </a:prstGeom>
            <a:noFill/>
            <a:ln>
              <a:noFill/>
            </a:ln>
          </p:spPr>
          <p:txBody>
            <a:bodyPr spcFirstLastPara="1" wrap="square" lIns="13325" tIns="72000" rIns="13325" bIns="13325" anchor="t" anchorCtr="0">
              <a:noAutofit/>
            </a:bodyPr>
            <a:lstStyle/>
            <a:p>
              <a:pPr marL="171450" marR="0" lvl="1" indent="-171450" algn="l" rtl="0">
                <a:spcBef>
                  <a:spcPts val="0"/>
                </a:spcBef>
                <a:spcAft>
                  <a:spcPts val="0"/>
                </a:spcAft>
                <a:buClr>
                  <a:srgbClr val="D12477"/>
                </a:buClr>
                <a:buSzPts val="1080"/>
                <a:buFont typeface="Arial"/>
                <a:buChar char="●"/>
              </a:pPr>
              <a:r>
                <a:rPr lang="en-US" sz="1200" b="0" i="0" u="none" strike="noStrike" cap="none">
                  <a:solidFill>
                    <a:srgbClr val="161249"/>
                  </a:solidFill>
                  <a:latin typeface="Arial"/>
                  <a:ea typeface="Arial"/>
                  <a:cs typeface="Arial"/>
                  <a:sym typeface="Arial"/>
                </a:rPr>
                <a:t>Verbeteren wat niet werkt</a:t>
              </a:r>
              <a:endParaRPr sz="1200" b="0" i="0" u="none" strike="noStrike" cap="none">
                <a:solidFill>
                  <a:srgbClr val="161249"/>
                </a:solidFill>
                <a:latin typeface="Arial"/>
                <a:ea typeface="Arial"/>
                <a:cs typeface="Arial"/>
                <a:sym typeface="Arial"/>
              </a:endParaRPr>
            </a:p>
          </p:txBody>
        </p:sp>
        <p:sp>
          <p:nvSpPr>
            <p:cNvPr id="267" name="Google Shape;267;p11"/>
            <p:cNvSpPr/>
            <p:nvPr/>
          </p:nvSpPr>
          <p:spPr>
            <a:xfrm>
              <a:off x="7780337" y="2287362"/>
              <a:ext cx="1039216" cy="349874"/>
            </a:xfrm>
            <a:prstGeom prst="roundRect">
              <a:avLst>
                <a:gd name="adj" fmla="val 10000"/>
              </a:avLst>
            </a:prstGeom>
            <a:solidFill>
              <a:srgbClr val="11AA81"/>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200"/>
                <a:buFont typeface="Calibri"/>
                <a:buNone/>
              </a:pPr>
              <a:endParaRPr sz="1200">
                <a:solidFill>
                  <a:schemeClr val="dk1"/>
                </a:solidFill>
                <a:latin typeface="Arial"/>
                <a:ea typeface="Arial"/>
                <a:cs typeface="Arial"/>
                <a:sym typeface="Arial"/>
              </a:endParaRPr>
            </a:p>
          </p:txBody>
        </p:sp>
        <p:sp>
          <p:nvSpPr>
            <p:cNvPr id="268" name="Google Shape;268;p11"/>
            <p:cNvSpPr txBox="1"/>
            <p:nvPr/>
          </p:nvSpPr>
          <p:spPr>
            <a:xfrm>
              <a:off x="7794297" y="2409915"/>
              <a:ext cx="1015009" cy="104766"/>
            </a:xfrm>
            <a:prstGeom prst="rect">
              <a:avLst/>
            </a:prstGeom>
            <a:solidFill>
              <a:srgbClr val="11AA81"/>
            </a:solidFill>
            <a:ln>
              <a:noFill/>
            </a:ln>
          </p:spPr>
          <p:txBody>
            <a:bodyPr spcFirstLastPara="1" wrap="square" lIns="11425" tIns="7600" rIns="11425" bIns="7600" anchor="ctr" anchorCtr="0">
              <a:spAutoFit/>
            </a:bodyPr>
            <a:lstStyle/>
            <a:p>
              <a:pPr marL="0" marR="0" lvl="0" indent="0" algn="ctr" rtl="0">
                <a:lnSpc>
                  <a:spcPct val="90000"/>
                </a:lnSpc>
                <a:spcBef>
                  <a:spcPts val="0"/>
                </a:spcBef>
                <a:spcAft>
                  <a:spcPts val="0"/>
                </a:spcAft>
                <a:buClr>
                  <a:schemeClr val="lt1"/>
                </a:buClr>
                <a:buSzPts val="600"/>
                <a:buFont typeface="Open Sans"/>
                <a:buNone/>
              </a:pPr>
              <a:r>
                <a:rPr lang="en-US" sz="1200" b="1" i="0" u="none" strike="noStrike" cap="none">
                  <a:solidFill>
                    <a:schemeClr val="lt1"/>
                  </a:solidFill>
                  <a:latin typeface="Arial"/>
                  <a:ea typeface="Arial"/>
                  <a:cs typeface="Arial"/>
                  <a:sym typeface="Arial"/>
                </a:rPr>
                <a:t>Optimalisatie</a:t>
              </a:r>
              <a:endParaRPr sz="1200" b="1" i="0" u="none" strike="noStrike" cap="none">
                <a:solidFill>
                  <a:schemeClr val="lt1"/>
                </a:solidFill>
                <a:latin typeface="Arial"/>
                <a:ea typeface="Arial"/>
                <a:cs typeface="Arial"/>
                <a:sym typeface="Arial"/>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12"/>
          <p:cNvSpPr txBox="1"/>
          <p:nvPr/>
        </p:nvSpPr>
        <p:spPr>
          <a:xfrm>
            <a:off x="311700" y="-5753"/>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161249"/>
              </a:buClr>
              <a:buSzPts val="3000"/>
              <a:buFont typeface="Arial"/>
              <a:buNone/>
            </a:pPr>
            <a:r>
              <a:rPr lang="en-US" sz="3000" b="1" i="0" u="none" strike="noStrike" cap="none">
                <a:solidFill>
                  <a:srgbClr val="161249"/>
                </a:solidFill>
                <a:latin typeface="Arial"/>
                <a:ea typeface="Arial"/>
                <a:cs typeface="Arial"/>
                <a:sym typeface="Arial"/>
              </a:rPr>
              <a:t>Meten - Een meetstrategie definiëren</a:t>
            </a:r>
            <a:endParaRPr sz="3000" b="1" i="0" u="none" strike="noStrike" cap="none">
              <a:solidFill>
                <a:srgbClr val="161249"/>
              </a:solidFill>
              <a:latin typeface="Arial"/>
              <a:ea typeface="Arial"/>
              <a:cs typeface="Arial"/>
              <a:sym typeface="Arial"/>
            </a:endParaRPr>
          </a:p>
        </p:txBody>
      </p:sp>
      <p:grpSp>
        <p:nvGrpSpPr>
          <p:cNvPr id="274" name="Google Shape;274;p12"/>
          <p:cNvGrpSpPr/>
          <p:nvPr/>
        </p:nvGrpSpPr>
        <p:grpSpPr>
          <a:xfrm>
            <a:off x="127860" y="497891"/>
            <a:ext cx="8888279" cy="4000726"/>
            <a:chOff x="0" y="0"/>
            <a:chExt cx="8806915" cy="3067154"/>
          </a:xfrm>
        </p:grpSpPr>
        <p:cxnSp>
          <p:nvCxnSpPr>
            <p:cNvPr id="275" name="Google Shape;275;p12"/>
            <p:cNvCxnSpPr/>
            <p:nvPr/>
          </p:nvCxnSpPr>
          <p:spPr>
            <a:xfrm>
              <a:off x="0" y="0"/>
              <a:ext cx="8806915" cy="0"/>
            </a:xfrm>
            <a:prstGeom prst="straightConnector1">
              <a:avLst/>
            </a:prstGeom>
            <a:noFill/>
            <a:ln>
              <a:noFill/>
            </a:ln>
          </p:spPr>
        </p:cxnSp>
        <p:sp>
          <p:nvSpPr>
            <p:cNvPr id="276" name="Google Shape;276;p12"/>
            <p:cNvSpPr/>
            <p:nvPr/>
          </p:nvSpPr>
          <p:spPr>
            <a:xfrm>
              <a:off x="0" y="0"/>
              <a:ext cx="1761383" cy="382876"/>
            </a:xfrm>
            <a:prstGeom prst="rect">
              <a:avLst/>
            </a:prstGeom>
            <a:blipFill rotWithShape="1">
              <a:blip r:embed="rId3">
                <a:alphaModFix/>
              </a:blip>
              <a:stretch>
                <a:fillRect l="-26999" t="-9998" r="-22997"/>
              </a:stretch>
            </a:blipFill>
            <a:ln>
              <a:noFill/>
            </a:ln>
          </p:spPr>
          <p:txBody>
            <a:bodyPr spcFirstLastPara="1" wrap="square" lIns="91425" tIns="36000" rIns="91425" bIns="72000" anchor="t" anchorCtr="0">
              <a:noAutofit/>
            </a:bodyPr>
            <a:lstStyle/>
            <a:p>
              <a:pPr marL="0" marR="0" lvl="0" indent="0" algn="l" rtl="0">
                <a:spcBef>
                  <a:spcPts val="0"/>
                </a:spcBef>
                <a:spcAft>
                  <a:spcPts val="0"/>
                </a:spcAft>
                <a:buClr>
                  <a:schemeClr val="dk1"/>
                </a:buClr>
                <a:buSzPts val="3600"/>
                <a:buFont typeface="Calibri"/>
                <a:buNone/>
              </a:pPr>
              <a:endParaRPr sz="3200">
                <a:solidFill>
                  <a:schemeClr val="lt1"/>
                </a:solidFill>
                <a:latin typeface="Arial"/>
                <a:ea typeface="Arial"/>
                <a:cs typeface="Arial"/>
                <a:sym typeface="Arial"/>
              </a:endParaRPr>
            </a:p>
          </p:txBody>
        </p:sp>
        <p:sp>
          <p:nvSpPr>
            <p:cNvPr id="277" name="Google Shape;277;p12"/>
            <p:cNvSpPr txBox="1"/>
            <p:nvPr/>
          </p:nvSpPr>
          <p:spPr>
            <a:xfrm>
              <a:off x="8254" y="3"/>
              <a:ext cx="1819193" cy="382876"/>
            </a:xfrm>
            <a:prstGeom prst="rect">
              <a:avLst/>
            </a:prstGeom>
            <a:blipFill rotWithShape="1">
              <a:blip r:embed="rId3">
                <a:alphaModFix/>
              </a:blip>
              <a:stretch>
                <a:fillRect l="-26999" t="-9998" r="-22997"/>
              </a:stretch>
            </a:blipFill>
            <a:ln w="44450" cap="flat" cmpd="sng">
              <a:solidFill>
                <a:schemeClr val="lt1"/>
              </a:solidFill>
              <a:prstDash val="solid"/>
              <a:round/>
              <a:headEnd type="none" w="sm" len="sm"/>
              <a:tailEnd type="none" w="sm" len="sm"/>
            </a:ln>
          </p:spPr>
          <p:txBody>
            <a:bodyPr spcFirstLastPara="1" wrap="square" lIns="72000" tIns="36000" rIns="0" bIns="0" anchor="ctr" anchorCtr="1">
              <a:noAutofit/>
            </a:bodyPr>
            <a:lstStyle/>
            <a:p>
              <a:pPr marL="0" marR="0" lvl="0" indent="0" algn="ctr" rtl="0">
                <a:spcBef>
                  <a:spcPts val="0"/>
                </a:spcBef>
                <a:spcAft>
                  <a:spcPts val="0"/>
                </a:spcAft>
                <a:buClr>
                  <a:schemeClr val="dk1"/>
                </a:buClr>
                <a:buSzPts val="1200"/>
                <a:buFont typeface="Open Sans"/>
                <a:buNone/>
              </a:pPr>
              <a:r>
                <a:rPr lang="en-US" sz="1600" b="1" i="0" u="none" strike="noStrike" cap="none">
                  <a:solidFill>
                    <a:schemeClr val="lt1"/>
                  </a:solidFill>
                  <a:latin typeface="Arial"/>
                  <a:ea typeface="Arial"/>
                  <a:cs typeface="Arial"/>
                  <a:sym typeface="Arial"/>
                </a:rPr>
                <a:t>Stadium</a:t>
              </a:r>
              <a:endParaRPr sz="2400">
                <a:solidFill>
                  <a:schemeClr val="lt1"/>
                </a:solidFill>
                <a:latin typeface="Arial"/>
                <a:ea typeface="Arial"/>
                <a:cs typeface="Arial"/>
                <a:sym typeface="Arial"/>
              </a:endParaRPr>
            </a:p>
          </p:txBody>
        </p:sp>
        <p:sp>
          <p:nvSpPr>
            <p:cNvPr id="278" name="Google Shape;278;p12"/>
            <p:cNvSpPr/>
            <p:nvPr/>
          </p:nvSpPr>
          <p:spPr>
            <a:xfrm>
              <a:off x="1893487" y="17386"/>
              <a:ext cx="3180057" cy="347729"/>
            </a:xfrm>
            <a:prstGeom prst="rect">
              <a:avLst/>
            </a:prstGeom>
            <a:blipFill rotWithShape="1">
              <a:blip r:embed="rId3">
                <a:alphaModFix/>
              </a:blip>
              <a:stretch>
                <a:fillRect l="-26999" t="-9998" r="-22997"/>
              </a:stretch>
            </a:blipFill>
            <a:ln>
              <a:noFill/>
            </a:ln>
          </p:spPr>
          <p:txBody>
            <a:bodyPr spcFirstLastPara="1" wrap="square" lIns="91425" tIns="36000" rIns="91425" bIns="72000" anchor="t" anchorCtr="0">
              <a:noAutofit/>
            </a:bodyPr>
            <a:lstStyle/>
            <a:p>
              <a:pPr marL="0" marR="0" lvl="0" indent="0" algn="l" rtl="0">
                <a:spcBef>
                  <a:spcPts val="0"/>
                </a:spcBef>
                <a:spcAft>
                  <a:spcPts val="0"/>
                </a:spcAft>
                <a:buClr>
                  <a:schemeClr val="dk1"/>
                </a:buClr>
                <a:buSzPts val="3600"/>
                <a:buFont typeface="Calibri"/>
                <a:buNone/>
              </a:pPr>
              <a:endParaRPr sz="3200">
                <a:solidFill>
                  <a:schemeClr val="lt1"/>
                </a:solidFill>
                <a:latin typeface="Arial"/>
                <a:ea typeface="Arial"/>
                <a:cs typeface="Arial"/>
                <a:sym typeface="Arial"/>
              </a:endParaRPr>
            </a:p>
          </p:txBody>
        </p:sp>
        <p:sp>
          <p:nvSpPr>
            <p:cNvPr id="279" name="Google Shape;279;p12"/>
            <p:cNvSpPr txBox="1"/>
            <p:nvPr/>
          </p:nvSpPr>
          <p:spPr>
            <a:xfrm>
              <a:off x="1893487" y="17386"/>
              <a:ext cx="3180057" cy="347729"/>
            </a:xfrm>
            <a:prstGeom prst="rect">
              <a:avLst/>
            </a:prstGeom>
            <a:blipFill rotWithShape="1">
              <a:blip r:embed="rId3">
                <a:alphaModFix/>
              </a:blip>
              <a:stretch>
                <a:fillRect l="-26999" t="-9998" r="-22997"/>
              </a:stretch>
            </a:blipFill>
            <a:ln>
              <a:noFill/>
            </a:ln>
          </p:spPr>
          <p:txBody>
            <a:bodyPr spcFirstLastPara="1" wrap="square" lIns="30475" tIns="36000" rIns="30475" bIns="0" anchor="ctr" anchorCtr="1">
              <a:noAutofit/>
            </a:bodyPr>
            <a:lstStyle/>
            <a:p>
              <a:pPr marL="0" marR="0" lvl="0" indent="0" algn="ctr" rtl="0">
                <a:spcBef>
                  <a:spcPts val="0"/>
                </a:spcBef>
                <a:spcAft>
                  <a:spcPts val="0"/>
                </a:spcAft>
                <a:buClr>
                  <a:srgbClr val="262626"/>
                </a:buClr>
                <a:buSzPts val="800"/>
                <a:buFont typeface="Open Sans"/>
                <a:buNone/>
              </a:pPr>
              <a:r>
                <a:rPr lang="en-US" sz="1600" b="1">
                  <a:solidFill>
                    <a:schemeClr val="lt1"/>
                  </a:solidFill>
                  <a:latin typeface="Arial"/>
                  <a:ea typeface="Arial"/>
                  <a:cs typeface="Arial"/>
                  <a:sym typeface="Arial"/>
                </a:rPr>
                <a:t>Stappen</a:t>
              </a:r>
              <a:endParaRPr sz="1600" b="1">
                <a:solidFill>
                  <a:schemeClr val="lt1"/>
                </a:solidFill>
                <a:latin typeface="Arial"/>
                <a:ea typeface="Arial"/>
                <a:cs typeface="Arial"/>
                <a:sym typeface="Arial"/>
              </a:endParaRPr>
            </a:p>
          </p:txBody>
        </p:sp>
        <p:sp>
          <p:nvSpPr>
            <p:cNvPr id="280" name="Google Shape;280;p12"/>
            <p:cNvSpPr/>
            <p:nvPr/>
          </p:nvSpPr>
          <p:spPr>
            <a:xfrm>
              <a:off x="5416252" y="17386"/>
              <a:ext cx="3390662" cy="347729"/>
            </a:xfrm>
            <a:prstGeom prst="rect">
              <a:avLst/>
            </a:prstGeom>
            <a:blipFill rotWithShape="1">
              <a:blip r:embed="rId3">
                <a:alphaModFix/>
              </a:blip>
              <a:stretch>
                <a:fillRect l="-26999" t="-9998" r="-22997"/>
              </a:stretch>
            </a:blipFill>
            <a:ln>
              <a:noFill/>
            </a:ln>
          </p:spPr>
          <p:txBody>
            <a:bodyPr spcFirstLastPara="1" wrap="square" lIns="91425" tIns="36000" rIns="91425" bIns="72000" anchor="t" anchorCtr="0">
              <a:noAutofit/>
            </a:bodyPr>
            <a:lstStyle/>
            <a:p>
              <a:pPr marL="0" marR="0" lvl="0" indent="0" algn="l" rtl="0">
                <a:spcBef>
                  <a:spcPts val="0"/>
                </a:spcBef>
                <a:spcAft>
                  <a:spcPts val="0"/>
                </a:spcAft>
                <a:buClr>
                  <a:schemeClr val="dk1"/>
                </a:buClr>
                <a:buSzPts val="3600"/>
                <a:buFont typeface="Calibri"/>
                <a:buNone/>
              </a:pPr>
              <a:endParaRPr sz="3200">
                <a:solidFill>
                  <a:schemeClr val="lt1"/>
                </a:solidFill>
                <a:latin typeface="Arial"/>
                <a:ea typeface="Arial"/>
                <a:cs typeface="Arial"/>
                <a:sym typeface="Arial"/>
              </a:endParaRPr>
            </a:p>
          </p:txBody>
        </p:sp>
        <p:sp>
          <p:nvSpPr>
            <p:cNvPr id="281" name="Google Shape;281;p12"/>
            <p:cNvSpPr txBox="1"/>
            <p:nvPr/>
          </p:nvSpPr>
          <p:spPr>
            <a:xfrm>
              <a:off x="5149021" y="17385"/>
              <a:ext cx="3601267" cy="347729"/>
            </a:xfrm>
            <a:prstGeom prst="rect">
              <a:avLst/>
            </a:prstGeom>
            <a:blipFill rotWithShape="1">
              <a:blip r:embed="rId3">
                <a:alphaModFix/>
              </a:blip>
              <a:stretch>
                <a:fillRect l="-26999" t="-9998" r="-22997"/>
              </a:stretch>
            </a:blipFill>
            <a:ln>
              <a:noFill/>
            </a:ln>
          </p:spPr>
          <p:txBody>
            <a:bodyPr spcFirstLastPara="1" wrap="square" lIns="30475" tIns="108000" rIns="30475" bIns="0" anchor="ctr" anchorCtr="1">
              <a:noAutofit/>
            </a:bodyPr>
            <a:lstStyle/>
            <a:p>
              <a:pPr marL="0" marR="0" lvl="0" indent="0" algn="ctr" rtl="0">
                <a:lnSpc>
                  <a:spcPct val="88888"/>
                </a:lnSpc>
                <a:spcBef>
                  <a:spcPts val="0"/>
                </a:spcBef>
                <a:spcAft>
                  <a:spcPts val="0"/>
                </a:spcAft>
                <a:buClr>
                  <a:srgbClr val="262626"/>
                </a:buClr>
                <a:buSzPts val="800"/>
                <a:buFont typeface="Open Sans"/>
                <a:buNone/>
              </a:pPr>
              <a:r>
                <a:rPr lang="en-US" sz="1600" b="1" i="0" u="none" strike="noStrike" cap="none" dirty="0" err="1">
                  <a:solidFill>
                    <a:schemeClr val="lt1"/>
                  </a:solidFill>
                  <a:latin typeface="Arial"/>
                  <a:ea typeface="Arial"/>
                  <a:cs typeface="Arial"/>
                  <a:sym typeface="Arial"/>
                </a:rPr>
                <a:t>Voorbeeld</a:t>
              </a:r>
              <a:r>
                <a:rPr lang="en-US" sz="1600" b="1" i="0" u="none" strike="noStrike" cap="none" dirty="0">
                  <a:solidFill>
                    <a:schemeClr val="lt1"/>
                  </a:solidFill>
                  <a:latin typeface="Arial"/>
                  <a:ea typeface="Arial"/>
                  <a:cs typeface="Arial"/>
                  <a:sym typeface="Arial"/>
                </a:rPr>
                <a:t> van </a:t>
              </a:r>
              <a:r>
                <a:rPr lang="en-US" sz="1600" b="1" i="0" u="none" strike="noStrike" cap="none" dirty="0" err="1">
                  <a:solidFill>
                    <a:schemeClr val="lt1"/>
                  </a:solidFill>
                  <a:latin typeface="Arial"/>
                  <a:ea typeface="Arial"/>
                  <a:cs typeface="Arial"/>
                  <a:sym typeface="Arial"/>
                </a:rPr>
                <a:t>een</a:t>
              </a:r>
              <a:r>
                <a:rPr lang="en-US" sz="1600" b="1" i="0" u="none" strike="noStrike" cap="none" dirty="0">
                  <a:solidFill>
                    <a:schemeClr val="lt1"/>
                  </a:solidFill>
                  <a:latin typeface="Arial"/>
                  <a:ea typeface="Arial"/>
                  <a:cs typeface="Arial"/>
                  <a:sym typeface="Arial"/>
                </a:rPr>
                <a:t> </a:t>
              </a:r>
              <a:r>
                <a:rPr lang="en-US" sz="1600" b="1" i="0" u="none" strike="noStrike" cap="none" dirty="0" err="1">
                  <a:solidFill>
                    <a:schemeClr val="lt1"/>
                  </a:solidFill>
                  <a:latin typeface="Arial"/>
                  <a:ea typeface="Arial"/>
                  <a:cs typeface="Arial"/>
                  <a:sym typeface="Arial"/>
                </a:rPr>
                <a:t>kleine</a:t>
              </a:r>
              <a:r>
                <a:rPr lang="en-US" sz="1600" b="1" i="0" u="none" strike="noStrike" cap="none" dirty="0">
                  <a:solidFill>
                    <a:schemeClr val="lt1"/>
                  </a:solidFill>
                  <a:latin typeface="Arial"/>
                  <a:ea typeface="Arial"/>
                  <a:cs typeface="Arial"/>
                  <a:sym typeface="Arial"/>
                </a:rPr>
                <a:t> online </a:t>
              </a:r>
              <a:r>
                <a:rPr lang="en-US" sz="1600" b="1" i="0" u="none" strike="noStrike" cap="none" dirty="0" err="1">
                  <a:solidFill>
                    <a:schemeClr val="lt1"/>
                  </a:solidFill>
                  <a:latin typeface="Arial"/>
                  <a:ea typeface="Arial"/>
                  <a:cs typeface="Arial"/>
                  <a:sym typeface="Arial"/>
                </a:rPr>
                <a:t>winkel</a:t>
              </a:r>
              <a:endParaRPr sz="4400" b="1" dirty="0">
                <a:solidFill>
                  <a:schemeClr val="lt1"/>
                </a:solidFill>
                <a:latin typeface="Arial"/>
                <a:ea typeface="Arial"/>
                <a:cs typeface="Arial"/>
                <a:sym typeface="Arial"/>
              </a:endParaRPr>
            </a:p>
          </p:txBody>
        </p:sp>
        <p:cxnSp>
          <p:nvCxnSpPr>
            <p:cNvPr id="282" name="Google Shape;282;p12"/>
            <p:cNvCxnSpPr/>
            <p:nvPr/>
          </p:nvCxnSpPr>
          <p:spPr>
            <a:xfrm>
              <a:off x="1761383" y="365115"/>
              <a:ext cx="7045532" cy="0"/>
            </a:xfrm>
            <a:prstGeom prst="straightConnector1">
              <a:avLst/>
            </a:prstGeom>
            <a:noFill/>
            <a:ln>
              <a:noFill/>
            </a:ln>
          </p:spPr>
        </p:cxnSp>
        <p:cxnSp>
          <p:nvCxnSpPr>
            <p:cNvPr id="283" name="Google Shape;283;p12"/>
            <p:cNvCxnSpPr/>
            <p:nvPr/>
          </p:nvCxnSpPr>
          <p:spPr>
            <a:xfrm>
              <a:off x="0" y="382876"/>
              <a:ext cx="8806915" cy="0"/>
            </a:xfrm>
            <a:prstGeom prst="straightConnector1">
              <a:avLst/>
            </a:prstGeom>
            <a:noFill/>
            <a:ln>
              <a:noFill/>
            </a:ln>
          </p:spPr>
        </p:cxnSp>
        <p:sp>
          <p:nvSpPr>
            <p:cNvPr id="284" name="Google Shape;284;p12"/>
            <p:cNvSpPr/>
            <p:nvPr/>
          </p:nvSpPr>
          <p:spPr>
            <a:xfrm>
              <a:off x="0" y="382876"/>
              <a:ext cx="1761383" cy="382876"/>
            </a:xfrm>
            <a:prstGeom prst="rect">
              <a:avLst/>
            </a:prstGeom>
            <a:blipFill rotWithShape="1">
              <a:blip r:embed="rId3">
                <a:alphaModFix/>
              </a:blip>
              <a:stretch>
                <a:fillRect l="-26999" t="-9998" r="-22997"/>
              </a:stretch>
            </a:blipFill>
            <a:ln>
              <a:noFill/>
            </a:ln>
          </p:spPr>
          <p:txBody>
            <a:bodyPr spcFirstLastPara="1" wrap="square" lIns="91425" tIns="36000" rIns="91425" bIns="72000" anchor="t" anchorCtr="0">
              <a:noAutofit/>
            </a:bodyPr>
            <a:lstStyle/>
            <a:p>
              <a:pPr marL="0" marR="0" lvl="0" indent="0" algn="l" rtl="0">
                <a:spcBef>
                  <a:spcPts val="0"/>
                </a:spcBef>
                <a:spcAft>
                  <a:spcPts val="0"/>
                </a:spcAft>
                <a:buClr>
                  <a:schemeClr val="dk1"/>
                </a:buClr>
                <a:buSzPts val="3600"/>
                <a:buFont typeface="Calibri"/>
                <a:buNone/>
              </a:pPr>
              <a:endParaRPr sz="3200">
                <a:solidFill>
                  <a:schemeClr val="lt1"/>
                </a:solidFill>
                <a:latin typeface="Arial"/>
                <a:ea typeface="Arial"/>
                <a:cs typeface="Arial"/>
                <a:sym typeface="Arial"/>
              </a:endParaRPr>
            </a:p>
          </p:txBody>
        </p:sp>
        <p:sp>
          <p:nvSpPr>
            <p:cNvPr id="285" name="Google Shape;285;p12"/>
            <p:cNvSpPr txBox="1"/>
            <p:nvPr/>
          </p:nvSpPr>
          <p:spPr>
            <a:xfrm>
              <a:off x="8254" y="390181"/>
              <a:ext cx="1819193" cy="382876"/>
            </a:xfrm>
            <a:prstGeom prst="rect">
              <a:avLst/>
            </a:prstGeom>
            <a:blipFill rotWithShape="1">
              <a:blip r:embed="rId3">
                <a:alphaModFix/>
              </a:blip>
              <a:stretch>
                <a:fillRect l="-26999" t="-9998" r="-22997"/>
              </a:stretch>
            </a:blipFill>
            <a:ln w="44450" cap="flat" cmpd="sng">
              <a:solidFill>
                <a:schemeClr val="lt1"/>
              </a:solidFill>
              <a:prstDash val="solid"/>
              <a:round/>
              <a:headEnd type="none" w="sm" len="sm"/>
              <a:tailEnd type="none" w="sm" len="sm"/>
            </a:ln>
          </p:spPr>
          <p:txBody>
            <a:bodyPr spcFirstLastPara="1" wrap="square" lIns="72000" tIns="72000" rIns="0" bIns="72000" anchor="t" anchorCtr="0">
              <a:noAutofit/>
            </a:bodyPr>
            <a:lstStyle/>
            <a:p>
              <a:pPr marL="0" marR="0" lvl="0" indent="0" algn="l" rtl="0">
                <a:lnSpc>
                  <a:spcPct val="90000"/>
                </a:lnSpc>
                <a:spcBef>
                  <a:spcPts val="0"/>
                </a:spcBef>
                <a:spcAft>
                  <a:spcPts val="0"/>
                </a:spcAft>
                <a:buClr>
                  <a:srgbClr val="262626"/>
                </a:buClr>
                <a:buSzPts val="800"/>
                <a:buFont typeface="Open Sans"/>
                <a:buNone/>
              </a:pPr>
              <a:r>
                <a:rPr lang="en-US" sz="1200" i="0" u="none" strike="noStrike" cap="none">
                  <a:solidFill>
                    <a:schemeClr val="lt1"/>
                  </a:solidFill>
                  <a:latin typeface="Arial"/>
                  <a:ea typeface="Arial"/>
                  <a:cs typeface="Arial"/>
                  <a:sym typeface="Arial"/>
                </a:rPr>
                <a:t>Een strategie ontwikkelen</a:t>
              </a:r>
              <a:endParaRPr sz="1200">
                <a:solidFill>
                  <a:schemeClr val="lt1"/>
                </a:solidFill>
                <a:latin typeface="Arial"/>
                <a:ea typeface="Arial"/>
                <a:cs typeface="Arial"/>
                <a:sym typeface="Arial"/>
              </a:endParaRPr>
            </a:p>
          </p:txBody>
        </p:sp>
        <p:sp>
          <p:nvSpPr>
            <p:cNvPr id="286" name="Google Shape;286;p12"/>
            <p:cNvSpPr/>
            <p:nvPr/>
          </p:nvSpPr>
          <p:spPr>
            <a:xfrm>
              <a:off x="1893487" y="400262"/>
              <a:ext cx="3180057" cy="347729"/>
            </a:xfrm>
            <a:prstGeom prst="rect">
              <a:avLst/>
            </a:prstGeom>
            <a:blipFill rotWithShape="1">
              <a:blip r:embed="rId3">
                <a:alphaModFix/>
              </a:blip>
              <a:stretch>
                <a:fillRect l="-26999" t="-9998" r="-22997"/>
              </a:stretch>
            </a:blipFill>
            <a:ln>
              <a:noFill/>
            </a:ln>
          </p:spPr>
          <p:txBody>
            <a:bodyPr spcFirstLastPara="1" wrap="square" lIns="91425" tIns="36000" rIns="91425" bIns="72000" anchor="t" anchorCtr="0">
              <a:noAutofit/>
            </a:bodyPr>
            <a:lstStyle/>
            <a:p>
              <a:pPr marL="0" marR="0" lvl="0" indent="0" algn="l" rtl="0">
                <a:spcBef>
                  <a:spcPts val="0"/>
                </a:spcBef>
                <a:spcAft>
                  <a:spcPts val="0"/>
                </a:spcAft>
                <a:buClr>
                  <a:schemeClr val="dk1"/>
                </a:buClr>
                <a:buSzPts val="3600"/>
                <a:buFont typeface="Calibri"/>
                <a:buNone/>
              </a:pPr>
              <a:endParaRPr sz="3200">
                <a:solidFill>
                  <a:schemeClr val="lt1"/>
                </a:solidFill>
                <a:latin typeface="Arial"/>
                <a:ea typeface="Arial"/>
                <a:cs typeface="Arial"/>
                <a:sym typeface="Arial"/>
              </a:endParaRPr>
            </a:p>
          </p:txBody>
        </p:sp>
        <p:sp>
          <p:nvSpPr>
            <p:cNvPr id="287" name="Google Shape;287;p12"/>
            <p:cNvSpPr txBox="1"/>
            <p:nvPr/>
          </p:nvSpPr>
          <p:spPr>
            <a:xfrm>
              <a:off x="1893487" y="400262"/>
              <a:ext cx="3180057" cy="347729"/>
            </a:xfrm>
            <a:prstGeom prst="rect">
              <a:avLst/>
            </a:prstGeom>
            <a:blipFill rotWithShape="1">
              <a:blip r:embed="rId3">
                <a:alphaModFix/>
              </a:blip>
              <a:stretch>
                <a:fillRect l="-26999" t="-9998" r="-22997"/>
              </a:stretch>
            </a:blipFill>
            <a:ln>
              <a:noFill/>
            </a:ln>
          </p:spPr>
          <p:txBody>
            <a:bodyPr spcFirstLastPara="1" wrap="square" lIns="30475" tIns="36000" rIns="30475" bIns="72000" anchor="t" anchorCtr="0">
              <a:noAutofit/>
            </a:bodyPr>
            <a:lstStyle/>
            <a:p>
              <a:pPr marL="0" marR="0" lvl="0" indent="0" algn="l" rtl="0">
                <a:lnSpc>
                  <a:spcPct val="90000"/>
                </a:lnSpc>
                <a:spcBef>
                  <a:spcPts val="0"/>
                </a:spcBef>
                <a:spcAft>
                  <a:spcPts val="0"/>
                </a:spcAft>
                <a:buClr>
                  <a:srgbClr val="262626"/>
                </a:buClr>
                <a:buSzPts val="800"/>
                <a:buFont typeface="Open Sans"/>
                <a:buNone/>
              </a:pPr>
              <a:r>
                <a:rPr lang="en-US" sz="1200" i="0" u="none" strike="noStrike" cap="none">
                  <a:solidFill>
                    <a:schemeClr val="lt1"/>
                  </a:solidFill>
                  <a:latin typeface="Arial"/>
                  <a:ea typeface="Arial"/>
                  <a:cs typeface="Arial"/>
                  <a:sym typeface="Arial"/>
                </a:rPr>
                <a:t>Middelen; Structuur; Planning</a:t>
              </a:r>
              <a:endParaRPr sz="1200">
                <a:solidFill>
                  <a:schemeClr val="lt1"/>
                </a:solidFill>
                <a:latin typeface="Arial"/>
                <a:ea typeface="Arial"/>
                <a:cs typeface="Arial"/>
                <a:sym typeface="Arial"/>
              </a:endParaRPr>
            </a:p>
          </p:txBody>
        </p:sp>
        <p:sp>
          <p:nvSpPr>
            <p:cNvPr id="288" name="Google Shape;288;p12"/>
            <p:cNvSpPr/>
            <p:nvPr/>
          </p:nvSpPr>
          <p:spPr>
            <a:xfrm>
              <a:off x="5416252" y="400262"/>
              <a:ext cx="3390662" cy="347729"/>
            </a:xfrm>
            <a:prstGeom prst="rect">
              <a:avLst/>
            </a:prstGeom>
            <a:blipFill rotWithShape="1">
              <a:blip r:embed="rId3">
                <a:alphaModFix/>
              </a:blip>
              <a:stretch>
                <a:fillRect l="-26999" t="-9998" r="-22997"/>
              </a:stretch>
            </a:blipFill>
            <a:ln>
              <a:noFill/>
            </a:ln>
          </p:spPr>
          <p:txBody>
            <a:bodyPr spcFirstLastPara="1" wrap="square" lIns="91425" tIns="36000" rIns="91425" bIns="72000" anchor="t" anchorCtr="0">
              <a:noAutofit/>
            </a:bodyPr>
            <a:lstStyle/>
            <a:p>
              <a:pPr marL="0" marR="0" lvl="0" indent="0" algn="l" rtl="0">
                <a:spcBef>
                  <a:spcPts val="0"/>
                </a:spcBef>
                <a:spcAft>
                  <a:spcPts val="0"/>
                </a:spcAft>
                <a:buClr>
                  <a:schemeClr val="dk1"/>
                </a:buClr>
                <a:buSzPts val="3600"/>
                <a:buFont typeface="Calibri"/>
                <a:buNone/>
              </a:pPr>
              <a:endParaRPr sz="3200">
                <a:solidFill>
                  <a:schemeClr val="lt1"/>
                </a:solidFill>
                <a:latin typeface="Arial"/>
                <a:ea typeface="Arial"/>
                <a:cs typeface="Arial"/>
                <a:sym typeface="Arial"/>
              </a:endParaRPr>
            </a:p>
          </p:txBody>
        </p:sp>
        <p:sp>
          <p:nvSpPr>
            <p:cNvPr id="289" name="Google Shape;289;p12"/>
            <p:cNvSpPr txBox="1"/>
            <p:nvPr/>
          </p:nvSpPr>
          <p:spPr>
            <a:xfrm>
              <a:off x="5149021" y="400262"/>
              <a:ext cx="3601267" cy="347729"/>
            </a:xfrm>
            <a:prstGeom prst="rect">
              <a:avLst/>
            </a:prstGeom>
            <a:blipFill rotWithShape="1">
              <a:blip r:embed="rId3">
                <a:alphaModFix/>
              </a:blip>
              <a:stretch>
                <a:fillRect l="-26999" t="-9998" r="-22997"/>
              </a:stretch>
            </a:blipFill>
            <a:ln>
              <a:noFill/>
            </a:ln>
          </p:spPr>
          <p:txBody>
            <a:bodyPr spcFirstLastPara="1" wrap="square" lIns="30475" tIns="36000" rIns="30475" bIns="72000" anchor="t" anchorCtr="0">
              <a:noAutofit/>
            </a:bodyPr>
            <a:lstStyle/>
            <a:p>
              <a:pPr marL="0" marR="0" lvl="0" indent="0" algn="l" rtl="0">
                <a:lnSpc>
                  <a:spcPct val="90000"/>
                </a:lnSpc>
                <a:spcBef>
                  <a:spcPts val="0"/>
                </a:spcBef>
                <a:spcAft>
                  <a:spcPts val="0"/>
                </a:spcAft>
                <a:buClr>
                  <a:srgbClr val="262626"/>
                </a:buClr>
                <a:buSzPts val="800"/>
                <a:buFont typeface="Open Sans"/>
                <a:buNone/>
              </a:pPr>
              <a:r>
                <a:rPr lang="en-US" sz="1200" i="0" u="none" strike="noStrike" cap="none">
                  <a:solidFill>
                    <a:schemeClr val="lt1"/>
                  </a:solidFill>
                  <a:latin typeface="Arial"/>
                  <a:ea typeface="Arial"/>
                  <a:cs typeface="Arial"/>
                  <a:sym typeface="Arial"/>
                </a:rPr>
                <a:t>Eén data-analist; Rapporteert aan Digital Marketing Manager; Rapporteert wekelijks aan de manager </a:t>
              </a:r>
              <a:endParaRPr sz="1200">
                <a:solidFill>
                  <a:schemeClr val="lt1"/>
                </a:solidFill>
                <a:latin typeface="Arial"/>
                <a:ea typeface="Arial"/>
                <a:cs typeface="Arial"/>
                <a:sym typeface="Arial"/>
              </a:endParaRPr>
            </a:p>
          </p:txBody>
        </p:sp>
        <p:cxnSp>
          <p:nvCxnSpPr>
            <p:cNvPr id="290" name="Google Shape;290;p12"/>
            <p:cNvCxnSpPr/>
            <p:nvPr/>
          </p:nvCxnSpPr>
          <p:spPr>
            <a:xfrm>
              <a:off x="1761383" y="747991"/>
              <a:ext cx="7045532" cy="0"/>
            </a:xfrm>
            <a:prstGeom prst="straightConnector1">
              <a:avLst/>
            </a:prstGeom>
            <a:noFill/>
            <a:ln>
              <a:noFill/>
            </a:ln>
          </p:spPr>
        </p:cxnSp>
        <p:cxnSp>
          <p:nvCxnSpPr>
            <p:cNvPr id="291" name="Google Shape;291;p12"/>
            <p:cNvCxnSpPr/>
            <p:nvPr/>
          </p:nvCxnSpPr>
          <p:spPr>
            <a:xfrm>
              <a:off x="0" y="765752"/>
              <a:ext cx="8806915" cy="0"/>
            </a:xfrm>
            <a:prstGeom prst="straightConnector1">
              <a:avLst/>
            </a:prstGeom>
            <a:noFill/>
            <a:ln>
              <a:noFill/>
            </a:ln>
          </p:spPr>
        </p:cxnSp>
        <p:sp>
          <p:nvSpPr>
            <p:cNvPr id="292" name="Google Shape;292;p12"/>
            <p:cNvSpPr/>
            <p:nvPr/>
          </p:nvSpPr>
          <p:spPr>
            <a:xfrm>
              <a:off x="0" y="765752"/>
              <a:ext cx="1761383" cy="382876"/>
            </a:xfrm>
            <a:prstGeom prst="rect">
              <a:avLst/>
            </a:prstGeom>
            <a:blipFill rotWithShape="1">
              <a:blip r:embed="rId3">
                <a:alphaModFix/>
              </a:blip>
              <a:stretch>
                <a:fillRect l="-26999" t="-9998" r="-22997"/>
              </a:stretch>
            </a:blipFill>
            <a:ln>
              <a:noFill/>
            </a:ln>
          </p:spPr>
          <p:txBody>
            <a:bodyPr spcFirstLastPara="1" wrap="square" lIns="91425" tIns="36000" rIns="91425" bIns="72000" anchor="t" anchorCtr="0">
              <a:noAutofit/>
            </a:bodyPr>
            <a:lstStyle/>
            <a:p>
              <a:pPr marL="0" marR="0" lvl="0" indent="0" algn="l" rtl="0">
                <a:spcBef>
                  <a:spcPts val="0"/>
                </a:spcBef>
                <a:spcAft>
                  <a:spcPts val="0"/>
                </a:spcAft>
                <a:buClr>
                  <a:schemeClr val="dk1"/>
                </a:buClr>
                <a:buSzPts val="3600"/>
                <a:buFont typeface="Calibri"/>
                <a:buNone/>
              </a:pPr>
              <a:endParaRPr sz="3200">
                <a:solidFill>
                  <a:schemeClr val="lt1"/>
                </a:solidFill>
                <a:latin typeface="Arial"/>
                <a:ea typeface="Arial"/>
                <a:cs typeface="Arial"/>
                <a:sym typeface="Arial"/>
              </a:endParaRPr>
            </a:p>
          </p:txBody>
        </p:sp>
        <p:sp>
          <p:nvSpPr>
            <p:cNvPr id="293" name="Google Shape;293;p12"/>
            <p:cNvSpPr txBox="1"/>
            <p:nvPr/>
          </p:nvSpPr>
          <p:spPr>
            <a:xfrm>
              <a:off x="8254" y="762599"/>
              <a:ext cx="1819193" cy="382876"/>
            </a:xfrm>
            <a:prstGeom prst="rect">
              <a:avLst/>
            </a:prstGeom>
            <a:blipFill rotWithShape="1">
              <a:blip r:embed="rId3">
                <a:alphaModFix/>
              </a:blip>
              <a:stretch>
                <a:fillRect l="-26999" t="-9998" r="-22997"/>
              </a:stretch>
            </a:blipFill>
            <a:ln w="44450" cap="flat" cmpd="sng">
              <a:solidFill>
                <a:schemeClr val="lt1"/>
              </a:solidFill>
              <a:prstDash val="solid"/>
              <a:round/>
              <a:headEnd type="none" w="sm" len="sm"/>
              <a:tailEnd type="none" w="sm" len="sm"/>
            </a:ln>
          </p:spPr>
          <p:txBody>
            <a:bodyPr spcFirstLastPara="1" wrap="square" lIns="72000" tIns="72000" rIns="0" bIns="72000" anchor="t" anchorCtr="0">
              <a:noAutofit/>
            </a:bodyPr>
            <a:lstStyle/>
            <a:p>
              <a:pPr marL="0" marR="0" lvl="0" indent="0" algn="l" rtl="0">
                <a:lnSpc>
                  <a:spcPct val="90000"/>
                </a:lnSpc>
                <a:spcBef>
                  <a:spcPts val="0"/>
                </a:spcBef>
                <a:spcAft>
                  <a:spcPts val="0"/>
                </a:spcAft>
                <a:buClr>
                  <a:srgbClr val="262626"/>
                </a:buClr>
                <a:buSzPts val="800"/>
                <a:buFont typeface="Open Sans"/>
                <a:buNone/>
              </a:pPr>
              <a:r>
                <a:rPr lang="en-US" sz="1200" i="0" u="none" strike="noStrike" cap="none">
                  <a:solidFill>
                    <a:schemeClr val="lt1"/>
                  </a:solidFill>
                  <a:latin typeface="Arial"/>
                  <a:ea typeface="Arial"/>
                  <a:cs typeface="Arial"/>
                  <a:sym typeface="Arial"/>
                </a:rPr>
                <a:t>Doelen stellen</a:t>
              </a:r>
              <a:endParaRPr sz="1200">
                <a:solidFill>
                  <a:schemeClr val="lt1"/>
                </a:solidFill>
                <a:latin typeface="Arial"/>
                <a:ea typeface="Arial"/>
                <a:cs typeface="Arial"/>
                <a:sym typeface="Arial"/>
              </a:endParaRPr>
            </a:p>
          </p:txBody>
        </p:sp>
        <p:sp>
          <p:nvSpPr>
            <p:cNvPr id="294" name="Google Shape;294;p12"/>
            <p:cNvSpPr/>
            <p:nvPr/>
          </p:nvSpPr>
          <p:spPr>
            <a:xfrm>
              <a:off x="1893487" y="783138"/>
              <a:ext cx="3180057" cy="347729"/>
            </a:xfrm>
            <a:prstGeom prst="rect">
              <a:avLst/>
            </a:prstGeom>
            <a:blipFill rotWithShape="1">
              <a:blip r:embed="rId3">
                <a:alphaModFix/>
              </a:blip>
              <a:stretch>
                <a:fillRect l="-26999" t="-9998" r="-22997"/>
              </a:stretch>
            </a:blipFill>
            <a:ln>
              <a:noFill/>
            </a:ln>
          </p:spPr>
          <p:txBody>
            <a:bodyPr spcFirstLastPara="1" wrap="square" lIns="91425" tIns="36000" rIns="91425" bIns="72000" anchor="t" anchorCtr="0">
              <a:noAutofit/>
            </a:bodyPr>
            <a:lstStyle/>
            <a:p>
              <a:pPr marL="0" marR="0" lvl="0" indent="0" algn="l" rtl="0">
                <a:spcBef>
                  <a:spcPts val="0"/>
                </a:spcBef>
                <a:spcAft>
                  <a:spcPts val="0"/>
                </a:spcAft>
                <a:buClr>
                  <a:schemeClr val="dk1"/>
                </a:buClr>
                <a:buSzPts val="3600"/>
                <a:buFont typeface="Calibri"/>
                <a:buNone/>
              </a:pPr>
              <a:endParaRPr sz="3200">
                <a:solidFill>
                  <a:schemeClr val="lt1"/>
                </a:solidFill>
                <a:latin typeface="Arial"/>
                <a:ea typeface="Arial"/>
                <a:cs typeface="Arial"/>
                <a:sym typeface="Arial"/>
              </a:endParaRPr>
            </a:p>
          </p:txBody>
        </p:sp>
        <p:sp>
          <p:nvSpPr>
            <p:cNvPr id="295" name="Google Shape;295;p12"/>
            <p:cNvSpPr txBox="1"/>
            <p:nvPr/>
          </p:nvSpPr>
          <p:spPr>
            <a:xfrm>
              <a:off x="1893487" y="783138"/>
              <a:ext cx="3180057" cy="347729"/>
            </a:xfrm>
            <a:prstGeom prst="rect">
              <a:avLst/>
            </a:prstGeom>
            <a:blipFill rotWithShape="1">
              <a:blip r:embed="rId3">
                <a:alphaModFix/>
              </a:blip>
              <a:stretch>
                <a:fillRect l="-26999" t="-9998" r="-22997"/>
              </a:stretch>
            </a:blipFill>
            <a:ln>
              <a:noFill/>
            </a:ln>
          </p:spPr>
          <p:txBody>
            <a:bodyPr spcFirstLastPara="1" wrap="square" lIns="30475" tIns="36000" rIns="30475" bIns="72000" anchor="t" anchorCtr="0">
              <a:noAutofit/>
            </a:bodyPr>
            <a:lstStyle/>
            <a:p>
              <a:pPr marL="0" marR="0" lvl="0" indent="0" algn="l" rtl="0">
                <a:lnSpc>
                  <a:spcPct val="90000"/>
                </a:lnSpc>
                <a:spcBef>
                  <a:spcPts val="0"/>
                </a:spcBef>
                <a:spcAft>
                  <a:spcPts val="0"/>
                </a:spcAft>
                <a:buClr>
                  <a:srgbClr val="262626"/>
                </a:buClr>
                <a:buSzPts val="800"/>
                <a:buFont typeface="Open Sans"/>
                <a:buNone/>
              </a:pPr>
              <a:r>
                <a:rPr lang="en-US" sz="1200" i="0" u="none" strike="noStrike" cap="none">
                  <a:solidFill>
                    <a:schemeClr val="lt1"/>
                  </a:solidFill>
                  <a:latin typeface="Arial"/>
                  <a:ea typeface="Arial"/>
                  <a:cs typeface="Arial"/>
                  <a:sym typeface="Arial"/>
                </a:rPr>
                <a:t>Doelstellingen definiëren</a:t>
              </a:r>
              <a:endParaRPr sz="1200">
                <a:solidFill>
                  <a:schemeClr val="lt1"/>
                </a:solidFill>
                <a:latin typeface="Arial"/>
                <a:ea typeface="Arial"/>
                <a:cs typeface="Arial"/>
                <a:sym typeface="Arial"/>
              </a:endParaRPr>
            </a:p>
          </p:txBody>
        </p:sp>
        <p:sp>
          <p:nvSpPr>
            <p:cNvPr id="296" name="Google Shape;296;p12"/>
            <p:cNvSpPr/>
            <p:nvPr/>
          </p:nvSpPr>
          <p:spPr>
            <a:xfrm>
              <a:off x="5416252" y="783138"/>
              <a:ext cx="3390662" cy="347729"/>
            </a:xfrm>
            <a:prstGeom prst="rect">
              <a:avLst/>
            </a:prstGeom>
            <a:blipFill rotWithShape="1">
              <a:blip r:embed="rId3">
                <a:alphaModFix/>
              </a:blip>
              <a:stretch>
                <a:fillRect l="-26999" t="-9998" r="-22997"/>
              </a:stretch>
            </a:blipFill>
            <a:ln>
              <a:noFill/>
            </a:ln>
          </p:spPr>
          <p:txBody>
            <a:bodyPr spcFirstLastPara="1" wrap="square" lIns="91425" tIns="36000" rIns="91425" bIns="72000" anchor="t" anchorCtr="0">
              <a:noAutofit/>
            </a:bodyPr>
            <a:lstStyle/>
            <a:p>
              <a:pPr marL="0" marR="0" lvl="0" indent="0" algn="l" rtl="0">
                <a:spcBef>
                  <a:spcPts val="0"/>
                </a:spcBef>
                <a:spcAft>
                  <a:spcPts val="0"/>
                </a:spcAft>
                <a:buClr>
                  <a:schemeClr val="dk1"/>
                </a:buClr>
                <a:buSzPts val="3600"/>
                <a:buFont typeface="Calibri"/>
                <a:buNone/>
              </a:pPr>
              <a:endParaRPr sz="3200">
                <a:solidFill>
                  <a:schemeClr val="lt1"/>
                </a:solidFill>
                <a:latin typeface="Arial"/>
                <a:ea typeface="Arial"/>
                <a:cs typeface="Arial"/>
                <a:sym typeface="Arial"/>
              </a:endParaRPr>
            </a:p>
          </p:txBody>
        </p:sp>
        <p:sp>
          <p:nvSpPr>
            <p:cNvPr id="297" name="Google Shape;297;p12"/>
            <p:cNvSpPr txBox="1"/>
            <p:nvPr/>
          </p:nvSpPr>
          <p:spPr>
            <a:xfrm>
              <a:off x="5149021" y="783138"/>
              <a:ext cx="3601267" cy="347729"/>
            </a:xfrm>
            <a:prstGeom prst="rect">
              <a:avLst/>
            </a:prstGeom>
            <a:blipFill rotWithShape="1">
              <a:blip r:embed="rId3">
                <a:alphaModFix/>
              </a:blip>
              <a:stretch>
                <a:fillRect l="-26999" t="-9998" r="-22997"/>
              </a:stretch>
            </a:blipFill>
            <a:ln>
              <a:noFill/>
            </a:ln>
          </p:spPr>
          <p:txBody>
            <a:bodyPr spcFirstLastPara="1" wrap="square" lIns="30475" tIns="36000" rIns="30475" bIns="72000" anchor="t" anchorCtr="0">
              <a:noAutofit/>
            </a:bodyPr>
            <a:lstStyle/>
            <a:p>
              <a:pPr marL="0" marR="0" lvl="0" indent="0" algn="l" rtl="0">
                <a:lnSpc>
                  <a:spcPct val="90000"/>
                </a:lnSpc>
                <a:spcBef>
                  <a:spcPts val="0"/>
                </a:spcBef>
                <a:spcAft>
                  <a:spcPts val="0"/>
                </a:spcAft>
                <a:buClr>
                  <a:srgbClr val="262626"/>
                </a:buClr>
                <a:buSzPts val="800"/>
                <a:buFont typeface="Open Sans"/>
                <a:buNone/>
              </a:pPr>
              <a:r>
                <a:rPr lang="en-US" sz="1200" i="0" u="none" strike="noStrike" cap="none">
                  <a:solidFill>
                    <a:schemeClr val="lt1"/>
                  </a:solidFill>
                  <a:latin typeface="Arial"/>
                  <a:ea typeface="Arial"/>
                  <a:cs typeface="Arial"/>
                  <a:sym typeface="Arial"/>
                </a:rPr>
                <a:t>Omzet en winst verhogen; klanten behouden</a:t>
              </a:r>
              <a:endParaRPr sz="1200">
                <a:solidFill>
                  <a:schemeClr val="lt1"/>
                </a:solidFill>
                <a:latin typeface="Arial"/>
                <a:ea typeface="Arial"/>
                <a:cs typeface="Arial"/>
                <a:sym typeface="Arial"/>
              </a:endParaRPr>
            </a:p>
          </p:txBody>
        </p:sp>
        <p:cxnSp>
          <p:nvCxnSpPr>
            <p:cNvPr id="298" name="Google Shape;298;p12"/>
            <p:cNvCxnSpPr/>
            <p:nvPr/>
          </p:nvCxnSpPr>
          <p:spPr>
            <a:xfrm>
              <a:off x="1761383" y="1130868"/>
              <a:ext cx="7045532" cy="0"/>
            </a:xfrm>
            <a:prstGeom prst="straightConnector1">
              <a:avLst/>
            </a:prstGeom>
            <a:noFill/>
            <a:ln>
              <a:noFill/>
            </a:ln>
          </p:spPr>
        </p:cxnSp>
        <p:cxnSp>
          <p:nvCxnSpPr>
            <p:cNvPr id="299" name="Google Shape;299;p12"/>
            <p:cNvCxnSpPr/>
            <p:nvPr/>
          </p:nvCxnSpPr>
          <p:spPr>
            <a:xfrm>
              <a:off x="0" y="1148628"/>
              <a:ext cx="8806915" cy="0"/>
            </a:xfrm>
            <a:prstGeom prst="straightConnector1">
              <a:avLst/>
            </a:prstGeom>
            <a:noFill/>
            <a:ln>
              <a:noFill/>
            </a:ln>
          </p:spPr>
        </p:cxnSp>
        <p:sp>
          <p:nvSpPr>
            <p:cNvPr id="300" name="Google Shape;300;p12"/>
            <p:cNvSpPr/>
            <p:nvPr/>
          </p:nvSpPr>
          <p:spPr>
            <a:xfrm>
              <a:off x="0" y="1148628"/>
              <a:ext cx="1761383" cy="382876"/>
            </a:xfrm>
            <a:prstGeom prst="rect">
              <a:avLst/>
            </a:prstGeom>
            <a:blipFill rotWithShape="1">
              <a:blip r:embed="rId3">
                <a:alphaModFix/>
              </a:blip>
              <a:stretch>
                <a:fillRect l="-26999" t="-9998" r="-22997"/>
              </a:stretch>
            </a:blipFill>
            <a:ln>
              <a:noFill/>
            </a:ln>
          </p:spPr>
          <p:txBody>
            <a:bodyPr spcFirstLastPara="1" wrap="square" lIns="91425" tIns="36000" rIns="91425" bIns="72000" anchor="t" anchorCtr="0">
              <a:noAutofit/>
            </a:bodyPr>
            <a:lstStyle/>
            <a:p>
              <a:pPr marL="0" marR="0" lvl="0" indent="0" algn="l" rtl="0">
                <a:spcBef>
                  <a:spcPts val="0"/>
                </a:spcBef>
                <a:spcAft>
                  <a:spcPts val="0"/>
                </a:spcAft>
                <a:buClr>
                  <a:schemeClr val="dk1"/>
                </a:buClr>
                <a:buSzPts val="3600"/>
                <a:buFont typeface="Calibri"/>
                <a:buNone/>
              </a:pPr>
              <a:endParaRPr sz="3200">
                <a:solidFill>
                  <a:schemeClr val="lt1"/>
                </a:solidFill>
                <a:latin typeface="Arial"/>
                <a:ea typeface="Arial"/>
                <a:cs typeface="Arial"/>
                <a:sym typeface="Arial"/>
              </a:endParaRPr>
            </a:p>
          </p:txBody>
        </p:sp>
        <p:sp>
          <p:nvSpPr>
            <p:cNvPr id="301" name="Google Shape;301;p12"/>
            <p:cNvSpPr txBox="1"/>
            <p:nvPr/>
          </p:nvSpPr>
          <p:spPr>
            <a:xfrm>
              <a:off x="8254" y="1145473"/>
              <a:ext cx="1819193" cy="382876"/>
            </a:xfrm>
            <a:prstGeom prst="rect">
              <a:avLst/>
            </a:prstGeom>
            <a:blipFill rotWithShape="1">
              <a:blip r:embed="rId3">
                <a:alphaModFix/>
              </a:blip>
              <a:stretch>
                <a:fillRect l="-26999" t="-9998" r="-22997"/>
              </a:stretch>
            </a:blipFill>
            <a:ln w="44450" cap="flat" cmpd="sng">
              <a:solidFill>
                <a:schemeClr val="lt1"/>
              </a:solidFill>
              <a:prstDash val="solid"/>
              <a:round/>
              <a:headEnd type="none" w="sm" len="sm"/>
              <a:tailEnd type="none" w="sm" len="sm"/>
            </a:ln>
          </p:spPr>
          <p:txBody>
            <a:bodyPr spcFirstLastPara="1" wrap="square" lIns="72000" tIns="72000" rIns="0" bIns="72000" anchor="t" anchorCtr="0">
              <a:noAutofit/>
            </a:bodyPr>
            <a:lstStyle/>
            <a:p>
              <a:pPr marL="0" marR="0" lvl="0" indent="0" algn="l" rtl="0">
                <a:lnSpc>
                  <a:spcPct val="90000"/>
                </a:lnSpc>
                <a:spcBef>
                  <a:spcPts val="0"/>
                </a:spcBef>
                <a:spcAft>
                  <a:spcPts val="0"/>
                </a:spcAft>
                <a:buClr>
                  <a:srgbClr val="262626"/>
                </a:buClr>
                <a:buSzPts val="800"/>
                <a:buFont typeface="Open Sans"/>
                <a:buNone/>
              </a:pPr>
              <a:r>
                <a:rPr lang="en-US" sz="1200" i="0" u="none" strike="noStrike" cap="none">
                  <a:solidFill>
                    <a:schemeClr val="lt1"/>
                  </a:solidFill>
                  <a:latin typeface="Arial"/>
                  <a:ea typeface="Arial"/>
                  <a:cs typeface="Arial"/>
                  <a:sym typeface="Arial"/>
                </a:rPr>
                <a:t>De belangrijkste prestatie-indicatoren identificeren</a:t>
              </a:r>
              <a:endParaRPr sz="1200">
                <a:solidFill>
                  <a:schemeClr val="lt1"/>
                </a:solidFill>
                <a:latin typeface="Arial"/>
                <a:ea typeface="Arial"/>
                <a:cs typeface="Arial"/>
                <a:sym typeface="Arial"/>
              </a:endParaRPr>
            </a:p>
          </p:txBody>
        </p:sp>
        <p:sp>
          <p:nvSpPr>
            <p:cNvPr id="302" name="Google Shape;302;p12"/>
            <p:cNvSpPr/>
            <p:nvPr/>
          </p:nvSpPr>
          <p:spPr>
            <a:xfrm>
              <a:off x="1893487" y="1166014"/>
              <a:ext cx="3180057" cy="347729"/>
            </a:xfrm>
            <a:prstGeom prst="rect">
              <a:avLst/>
            </a:prstGeom>
            <a:blipFill rotWithShape="1">
              <a:blip r:embed="rId3">
                <a:alphaModFix/>
              </a:blip>
              <a:stretch>
                <a:fillRect l="-26999" t="-9998" r="-22997"/>
              </a:stretch>
            </a:blipFill>
            <a:ln>
              <a:noFill/>
            </a:ln>
          </p:spPr>
          <p:txBody>
            <a:bodyPr spcFirstLastPara="1" wrap="square" lIns="91425" tIns="36000" rIns="91425" bIns="72000" anchor="t" anchorCtr="0">
              <a:noAutofit/>
            </a:bodyPr>
            <a:lstStyle/>
            <a:p>
              <a:pPr marL="0" marR="0" lvl="0" indent="0" algn="l" rtl="0">
                <a:spcBef>
                  <a:spcPts val="0"/>
                </a:spcBef>
                <a:spcAft>
                  <a:spcPts val="0"/>
                </a:spcAft>
                <a:buClr>
                  <a:schemeClr val="dk1"/>
                </a:buClr>
                <a:buSzPts val="3600"/>
                <a:buFont typeface="Calibri"/>
                <a:buNone/>
              </a:pPr>
              <a:endParaRPr sz="3200">
                <a:solidFill>
                  <a:schemeClr val="lt1"/>
                </a:solidFill>
                <a:latin typeface="Arial"/>
                <a:ea typeface="Arial"/>
                <a:cs typeface="Arial"/>
                <a:sym typeface="Arial"/>
              </a:endParaRPr>
            </a:p>
          </p:txBody>
        </p:sp>
        <p:sp>
          <p:nvSpPr>
            <p:cNvPr id="303" name="Google Shape;303;p12"/>
            <p:cNvSpPr txBox="1"/>
            <p:nvPr/>
          </p:nvSpPr>
          <p:spPr>
            <a:xfrm>
              <a:off x="1893487" y="1166014"/>
              <a:ext cx="3180057" cy="347729"/>
            </a:xfrm>
            <a:prstGeom prst="rect">
              <a:avLst/>
            </a:prstGeom>
            <a:blipFill rotWithShape="1">
              <a:blip r:embed="rId3">
                <a:alphaModFix/>
              </a:blip>
              <a:stretch>
                <a:fillRect l="-26999" t="-9998" r="-22997"/>
              </a:stretch>
            </a:blipFill>
            <a:ln>
              <a:noFill/>
            </a:ln>
          </p:spPr>
          <p:txBody>
            <a:bodyPr spcFirstLastPara="1" wrap="square" lIns="30475" tIns="36000" rIns="30475" bIns="72000" anchor="t" anchorCtr="0">
              <a:noAutofit/>
            </a:bodyPr>
            <a:lstStyle/>
            <a:p>
              <a:pPr marL="0" marR="0" lvl="0" indent="0" algn="l" rtl="0">
                <a:lnSpc>
                  <a:spcPct val="90000"/>
                </a:lnSpc>
                <a:spcBef>
                  <a:spcPts val="0"/>
                </a:spcBef>
                <a:spcAft>
                  <a:spcPts val="0"/>
                </a:spcAft>
                <a:buClr>
                  <a:srgbClr val="262626"/>
                </a:buClr>
                <a:buSzPts val="800"/>
                <a:buFont typeface="Open Sans"/>
                <a:buNone/>
              </a:pPr>
              <a:r>
                <a:rPr lang="en-US" sz="1200" i="0" u="none" strike="noStrike" cap="none">
                  <a:solidFill>
                    <a:schemeClr val="lt1"/>
                  </a:solidFill>
                  <a:latin typeface="Arial"/>
                  <a:ea typeface="Arial"/>
                  <a:cs typeface="Arial"/>
                  <a:sym typeface="Arial"/>
                </a:rPr>
                <a:t>KPI kiezen; KPI relateren aan bedrijfsdoelstellingen</a:t>
              </a:r>
              <a:endParaRPr sz="1200">
                <a:solidFill>
                  <a:schemeClr val="lt1"/>
                </a:solidFill>
                <a:latin typeface="Arial"/>
                <a:ea typeface="Arial"/>
                <a:cs typeface="Arial"/>
                <a:sym typeface="Arial"/>
              </a:endParaRPr>
            </a:p>
          </p:txBody>
        </p:sp>
        <p:sp>
          <p:nvSpPr>
            <p:cNvPr id="304" name="Google Shape;304;p12"/>
            <p:cNvSpPr/>
            <p:nvPr/>
          </p:nvSpPr>
          <p:spPr>
            <a:xfrm>
              <a:off x="5416252" y="1166014"/>
              <a:ext cx="3390662" cy="347729"/>
            </a:xfrm>
            <a:prstGeom prst="rect">
              <a:avLst/>
            </a:prstGeom>
            <a:blipFill rotWithShape="1">
              <a:blip r:embed="rId3">
                <a:alphaModFix/>
              </a:blip>
              <a:stretch>
                <a:fillRect l="-26999" t="-9998" r="-22997"/>
              </a:stretch>
            </a:blipFill>
            <a:ln>
              <a:noFill/>
            </a:ln>
          </p:spPr>
          <p:txBody>
            <a:bodyPr spcFirstLastPara="1" wrap="square" lIns="91425" tIns="36000" rIns="91425" bIns="72000" anchor="t" anchorCtr="0">
              <a:noAutofit/>
            </a:bodyPr>
            <a:lstStyle/>
            <a:p>
              <a:pPr marL="0" marR="0" lvl="0" indent="0" algn="l" rtl="0">
                <a:spcBef>
                  <a:spcPts val="0"/>
                </a:spcBef>
                <a:spcAft>
                  <a:spcPts val="0"/>
                </a:spcAft>
                <a:buClr>
                  <a:schemeClr val="dk1"/>
                </a:buClr>
                <a:buSzPts val="3600"/>
                <a:buFont typeface="Calibri"/>
                <a:buNone/>
              </a:pPr>
              <a:endParaRPr sz="3200">
                <a:solidFill>
                  <a:schemeClr val="lt1"/>
                </a:solidFill>
                <a:latin typeface="Arial"/>
                <a:ea typeface="Arial"/>
                <a:cs typeface="Arial"/>
                <a:sym typeface="Arial"/>
              </a:endParaRPr>
            </a:p>
          </p:txBody>
        </p:sp>
        <p:sp>
          <p:nvSpPr>
            <p:cNvPr id="305" name="Google Shape;305;p12"/>
            <p:cNvSpPr txBox="1"/>
            <p:nvPr/>
          </p:nvSpPr>
          <p:spPr>
            <a:xfrm>
              <a:off x="5149021" y="1166014"/>
              <a:ext cx="3601267" cy="347729"/>
            </a:xfrm>
            <a:prstGeom prst="rect">
              <a:avLst/>
            </a:prstGeom>
            <a:blipFill rotWithShape="1">
              <a:blip r:embed="rId3">
                <a:alphaModFix/>
              </a:blip>
              <a:stretch>
                <a:fillRect l="-26999" t="-9998" r="-22997"/>
              </a:stretch>
            </a:blipFill>
            <a:ln>
              <a:noFill/>
            </a:ln>
          </p:spPr>
          <p:txBody>
            <a:bodyPr spcFirstLastPara="1" wrap="square" lIns="30475" tIns="36000" rIns="30475" bIns="72000" anchor="t" anchorCtr="0">
              <a:noAutofit/>
            </a:bodyPr>
            <a:lstStyle/>
            <a:p>
              <a:pPr marL="0" marR="0" lvl="0" indent="0" algn="l" rtl="0">
                <a:lnSpc>
                  <a:spcPct val="90000"/>
                </a:lnSpc>
                <a:spcBef>
                  <a:spcPts val="0"/>
                </a:spcBef>
                <a:spcAft>
                  <a:spcPts val="0"/>
                </a:spcAft>
                <a:buClr>
                  <a:srgbClr val="262626"/>
                </a:buClr>
                <a:buSzPts val="800"/>
                <a:buFont typeface="Open Sans"/>
                <a:buNone/>
              </a:pPr>
              <a:r>
                <a:rPr lang="en-US" sz="1200" i="0" u="none" strike="noStrike" cap="none">
                  <a:solidFill>
                    <a:schemeClr val="lt1"/>
                  </a:solidFill>
                  <a:latin typeface="Arial"/>
                  <a:ea typeface="Arial"/>
                  <a:cs typeface="Arial"/>
                  <a:sym typeface="Arial"/>
                </a:rPr>
                <a:t>Omzetgroei; Omzet per klant; Nieuwe klanten; Verloren klanten; CPA</a:t>
              </a:r>
              <a:endParaRPr sz="1200" i="0" u="none" strike="noStrike" cap="none">
                <a:solidFill>
                  <a:schemeClr val="lt1"/>
                </a:solidFill>
                <a:latin typeface="Arial"/>
                <a:ea typeface="Arial"/>
                <a:cs typeface="Arial"/>
                <a:sym typeface="Arial"/>
              </a:endParaRPr>
            </a:p>
          </p:txBody>
        </p:sp>
        <p:cxnSp>
          <p:nvCxnSpPr>
            <p:cNvPr id="306" name="Google Shape;306;p12"/>
            <p:cNvCxnSpPr/>
            <p:nvPr/>
          </p:nvCxnSpPr>
          <p:spPr>
            <a:xfrm>
              <a:off x="1761383" y="1513744"/>
              <a:ext cx="7045532" cy="0"/>
            </a:xfrm>
            <a:prstGeom prst="straightConnector1">
              <a:avLst/>
            </a:prstGeom>
            <a:noFill/>
            <a:ln>
              <a:noFill/>
            </a:ln>
          </p:spPr>
        </p:cxnSp>
        <p:cxnSp>
          <p:nvCxnSpPr>
            <p:cNvPr id="307" name="Google Shape;307;p12"/>
            <p:cNvCxnSpPr/>
            <p:nvPr/>
          </p:nvCxnSpPr>
          <p:spPr>
            <a:xfrm>
              <a:off x="0" y="1531504"/>
              <a:ext cx="8806915" cy="0"/>
            </a:xfrm>
            <a:prstGeom prst="straightConnector1">
              <a:avLst/>
            </a:prstGeom>
            <a:noFill/>
            <a:ln>
              <a:noFill/>
            </a:ln>
          </p:spPr>
        </p:cxnSp>
        <p:sp>
          <p:nvSpPr>
            <p:cNvPr id="308" name="Google Shape;308;p12"/>
            <p:cNvSpPr/>
            <p:nvPr/>
          </p:nvSpPr>
          <p:spPr>
            <a:xfrm>
              <a:off x="0" y="1531504"/>
              <a:ext cx="1761383" cy="382876"/>
            </a:xfrm>
            <a:prstGeom prst="rect">
              <a:avLst/>
            </a:prstGeom>
            <a:blipFill rotWithShape="1">
              <a:blip r:embed="rId3">
                <a:alphaModFix/>
              </a:blip>
              <a:stretch>
                <a:fillRect l="-26999" t="-9998" r="-22997"/>
              </a:stretch>
            </a:blipFill>
            <a:ln>
              <a:noFill/>
            </a:ln>
          </p:spPr>
          <p:txBody>
            <a:bodyPr spcFirstLastPara="1" wrap="square" lIns="91425" tIns="36000" rIns="91425" bIns="72000" anchor="t" anchorCtr="0">
              <a:noAutofit/>
            </a:bodyPr>
            <a:lstStyle/>
            <a:p>
              <a:pPr marL="0" marR="0" lvl="0" indent="0" algn="l" rtl="0">
                <a:spcBef>
                  <a:spcPts val="0"/>
                </a:spcBef>
                <a:spcAft>
                  <a:spcPts val="0"/>
                </a:spcAft>
                <a:buClr>
                  <a:schemeClr val="dk1"/>
                </a:buClr>
                <a:buSzPts val="3600"/>
                <a:buFont typeface="Calibri"/>
                <a:buNone/>
              </a:pPr>
              <a:endParaRPr sz="3200">
                <a:solidFill>
                  <a:schemeClr val="lt1"/>
                </a:solidFill>
                <a:latin typeface="Arial"/>
                <a:ea typeface="Arial"/>
                <a:cs typeface="Arial"/>
                <a:sym typeface="Arial"/>
              </a:endParaRPr>
            </a:p>
          </p:txBody>
        </p:sp>
        <p:sp>
          <p:nvSpPr>
            <p:cNvPr id="309" name="Google Shape;309;p12"/>
            <p:cNvSpPr txBox="1"/>
            <p:nvPr/>
          </p:nvSpPr>
          <p:spPr>
            <a:xfrm>
              <a:off x="8254" y="1528352"/>
              <a:ext cx="1819193" cy="382876"/>
            </a:xfrm>
            <a:prstGeom prst="rect">
              <a:avLst/>
            </a:prstGeom>
            <a:blipFill rotWithShape="1">
              <a:blip r:embed="rId3">
                <a:alphaModFix/>
              </a:blip>
              <a:stretch>
                <a:fillRect l="-26999" t="-9998" r="-22997"/>
              </a:stretch>
            </a:blipFill>
            <a:ln w="44450" cap="flat" cmpd="sng">
              <a:solidFill>
                <a:schemeClr val="lt1"/>
              </a:solidFill>
              <a:prstDash val="solid"/>
              <a:round/>
              <a:headEnd type="none" w="sm" len="sm"/>
              <a:tailEnd type="none" w="sm" len="sm"/>
            </a:ln>
          </p:spPr>
          <p:txBody>
            <a:bodyPr spcFirstLastPara="1" wrap="square" lIns="72000" tIns="72000" rIns="0" bIns="72000" anchor="t" anchorCtr="0">
              <a:noAutofit/>
            </a:bodyPr>
            <a:lstStyle/>
            <a:p>
              <a:pPr marL="0" marR="0" lvl="0" indent="0" algn="l" rtl="0">
                <a:lnSpc>
                  <a:spcPct val="90000"/>
                </a:lnSpc>
                <a:spcBef>
                  <a:spcPts val="0"/>
                </a:spcBef>
                <a:spcAft>
                  <a:spcPts val="0"/>
                </a:spcAft>
                <a:buClr>
                  <a:srgbClr val="262626"/>
                </a:buClr>
                <a:buSzPts val="800"/>
                <a:buFont typeface="Open Sans"/>
                <a:buNone/>
              </a:pPr>
              <a:r>
                <a:rPr lang="en-US" sz="1200" i="0" u="none" strike="noStrike" cap="none">
                  <a:solidFill>
                    <a:schemeClr val="lt1"/>
                  </a:solidFill>
                  <a:latin typeface="Arial"/>
                  <a:ea typeface="Arial"/>
                  <a:cs typeface="Arial"/>
                  <a:sym typeface="Arial"/>
                </a:rPr>
                <a:t>Gegevens verzamelen</a:t>
              </a:r>
              <a:endParaRPr sz="1200">
                <a:solidFill>
                  <a:schemeClr val="lt1"/>
                </a:solidFill>
                <a:latin typeface="Arial"/>
                <a:ea typeface="Arial"/>
                <a:cs typeface="Arial"/>
                <a:sym typeface="Arial"/>
              </a:endParaRPr>
            </a:p>
          </p:txBody>
        </p:sp>
        <p:sp>
          <p:nvSpPr>
            <p:cNvPr id="310" name="Google Shape;310;p12"/>
            <p:cNvSpPr/>
            <p:nvPr/>
          </p:nvSpPr>
          <p:spPr>
            <a:xfrm>
              <a:off x="1893487" y="1548890"/>
              <a:ext cx="3180057" cy="347729"/>
            </a:xfrm>
            <a:prstGeom prst="rect">
              <a:avLst/>
            </a:prstGeom>
            <a:blipFill rotWithShape="1">
              <a:blip r:embed="rId3">
                <a:alphaModFix/>
              </a:blip>
              <a:stretch>
                <a:fillRect l="-26999" t="-9998" r="-22997"/>
              </a:stretch>
            </a:blipFill>
            <a:ln>
              <a:noFill/>
            </a:ln>
          </p:spPr>
          <p:txBody>
            <a:bodyPr spcFirstLastPara="1" wrap="square" lIns="91425" tIns="36000" rIns="91425" bIns="72000" anchor="t" anchorCtr="0">
              <a:noAutofit/>
            </a:bodyPr>
            <a:lstStyle/>
            <a:p>
              <a:pPr marL="0" marR="0" lvl="0" indent="0" algn="l" rtl="0">
                <a:spcBef>
                  <a:spcPts val="0"/>
                </a:spcBef>
                <a:spcAft>
                  <a:spcPts val="0"/>
                </a:spcAft>
                <a:buClr>
                  <a:schemeClr val="dk1"/>
                </a:buClr>
                <a:buSzPts val="3600"/>
                <a:buFont typeface="Calibri"/>
                <a:buNone/>
              </a:pPr>
              <a:endParaRPr sz="3200">
                <a:solidFill>
                  <a:schemeClr val="lt1"/>
                </a:solidFill>
                <a:latin typeface="Arial"/>
                <a:ea typeface="Arial"/>
                <a:cs typeface="Arial"/>
                <a:sym typeface="Arial"/>
              </a:endParaRPr>
            </a:p>
          </p:txBody>
        </p:sp>
        <p:sp>
          <p:nvSpPr>
            <p:cNvPr id="311" name="Google Shape;311;p12"/>
            <p:cNvSpPr txBox="1"/>
            <p:nvPr/>
          </p:nvSpPr>
          <p:spPr>
            <a:xfrm>
              <a:off x="1893487" y="1548890"/>
              <a:ext cx="3180057" cy="347729"/>
            </a:xfrm>
            <a:prstGeom prst="rect">
              <a:avLst/>
            </a:prstGeom>
            <a:blipFill rotWithShape="1">
              <a:blip r:embed="rId3">
                <a:alphaModFix/>
              </a:blip>
              <a:stretch>
                <a:fillRect l="-26999" t="-9998" r="-22997"/>
              </a:stretch>
            </a:blipFill>
            <a:ln>
              <a:noFill/>
            </a:ln>
          </p:spPr>
          <p:txBody>
            <a:bodyPr spcFirstLastPara="1" wrap="square" lIns="30475" tIns="36000" rIns="30475" bIns="72000" anchor="t" anchorCtr="0">
              <a:noAutofit/>
            </a:bodyPr>
            <a:lstStyle/>
            <a:p>
              <a:pPr marL="0" marR="0" lvl="0" indent="0" algn="l" rtl="0">
                <a:lnSpc>
                  <a:spcPct val="90000"/>
                </a:lnSpc>
                <a:spcBef>
                  <a:spcPts val="0"/>
                </a:spcBef>
                <a:spcAft>
                  <a:spcPts val="0"/>
                </a:spcAft>
                <a:buClr>
                  <a:srgbClr val="262626"/>
                </a:buClr>
                <a:buSzPts val="800"/>
                <a:buFont typeface="Open Sans"/>
                <a:buNone/>
              </a:pPr>
              <a:r>
                <a:rPr lang="en-US" sz="1200" i="0" u="none" strike="noStrike" cap="none">
                  <a:solidFill>
                    <a:schemeClr val="lt1"/>
                  </a:solidFill>
                  <a:latin typeface="Arial"/>
                  <a:ea typeface="Arial"/>
                  <a:cs typeface="Arial"/>
                  <a:sym typeface="Arial"/>
                </a:rPr>
                <a:t>Verzamelen en opslaan van gegevens</a:t>
              </a:r>
              <a:endParaRPr sz="1200">
                <a:solidFill>
                  <a:schemeClr val="lt1"/>
                </a:solidFill>
                <a:latin typeface="Arial"/>
                <a:ea typeface="Arial"/>
                <a:cs typeface="Arial"/>
                <a:sym typeface="Arial"/>
              </a:endParaRPr>
            </a:p>
          </p:txBody>
        </p:sp>
        <p:sp>
          <p:nvSpPr>
            <p:cNvPr id="312" name="Google Shape;312;p12"/>
            <p:cNvSpPr/>
            <p:nvPr/>
          </p:nvSpPr>
          <p:spPr>
            <a:xfrm>
              <a:off x="5416252" y="1548890"/>
              <a:ext cx="3390662" cy="347729"/>
            </a:xfrm>
            <a:prstGeom prst="rect">
              <a:avLst/>
            </a:prstGeom>
            <a:blipFill rotWithShape="1">
              <a:blip r:embed="rId3">
                <a:alphaModFix/>
              </a:blip>
              <a:stretch>
                <a:fillRect l="-26999" t="-9998" r="-22997"/>
              </a:stretch>
            </a:blipFill>
            <a:ln>
              <a:noFill/>
            </a:ln>
          </p:spPr>
          <p:txBody>
            <a:bodyPr spcFirstLastPara="1" wrap="square" lIns="91425" tIns="36000" rIns="91425" bIns="72000" anchor="t" anchorCtr="0">
              <a:noAutofit/>
            </a:bodyPr>
            <a:lstStyle/>
            <a:p>
              <a:pPr marL="0" marR="0" lvl="0" indent="0" algn="l" rtl="0">
                <a:spcBef>
                  <a:spcPts val="0"/>
                </a:spcBef>
                <a:spcAft>
                  <a:spcPts val="0"/>
                </a:spcAft>
                <a:buClr>
                  <a:schemeClr val="dk1"/>
                </a:buClr>
                <a:buSzPts val="3600"/>
                <a:buFont typeface="Calibri"/>
                <a:buNone/>
              </a:pPr>
              <a:endParaRPr sz="3200">
                <a:solidFill>
                  <a:schemeClr val="lt1"/>
                </a:solidFill>
                <a:latin typeface="Arial"/>
                <a:ea typeface="Arial"/>
                <a:cs typeface="Arial"/>
                <a:sym typeface="Arial"/>
              </a:endParaRPr>
            </a:p>
          </p:txBody>
        </p:sp>
        <p:sp>
          <p:nvSpPr>
            <p:cNvPr id="313" name="Google Shape;313;p12"/>
            <p:cNvSpPr txBox="1"/>
            <p:nvPr/>
          </p:nvSpPr>
          <p:spPr>
            <a:xfrm>
              <a:off x="5149020" y="1548890"/>
              <a:ext cx="3601268" cy="347729"/>
            </a:xfrm>
            <a:prstGeom prst="rect">
              <a:avLst/>
            </a:prstGeom>
            <a:blipFill rotWithShape="1">
              <a:blip r:embed="rId3">
                <a:alphaModFix/>
              </a:blip>
              <a:stretch>
                <a:fillRect l="-26999" t="-9998" r="-22997"/>
              </a:stretch>
            </a:blipFill>
            <a:ln>
              <a:noFill/>
            </a:ln>
          </p:spPr>
          <p:txBody>
            <a:bodyPr spcFirstLastPara="1" wrap="square" lIns="30475" tIns="36000" rIns="30475" bIns="72000" anchor="t" anchorCtr="0">
              <a:noAutofit/>
            </a:bodyPr>
            <a:lstStyle/>
            <a:p>
              <a:pPr marL="0" marR="0" lvl="0" indent="0" algn="l" rtl="0">
                <a:lnSpc>
                  <a:spcPct val="90000"/>
                </a:lnSpc>
                <a:spcBef>
                  <a:spcPts val="0"/>
                </a:spcBef>
                <a:spcAft>
                  <a:spcPts val="0"/>
                </a:spcAft>
                <a:buClr>
                  <a:srgbClr val="262626"/>
                </a:buClr>
                <a:buSzPts val="800"/>
                <a:buFont typeface="Open Sans"/>
                <a:buNone/>
              </a:pPr>
              <a:r>
                <a:rPr lang="en-US" sz="1200" i="0" u="none" strike="noStrike" cap="none">
                  <a:solidFill>
                    <a:schemeClr val="lt1"/>
                  </a:solidFill>
                  <a:latin typeface="Arial"/>
                  <a:ea typeface="Arial"/>
                  <a:cs typeface="Arial"/>
                  <a:sym typeface="Arial"/>
                </a:rPr>
                <a:t>Gegevens verplaatsen van Analytics naar Excel of Analytics-software</a:t>
              </a:r>
              <a:endParaRPr sz="1200">
                <a:solidFill>
                  <a:schemeClr val="lt1"/>
                </a:solidFill>
                <a:latin typeface="Arial"/>
                <a:ea typeface="Arial"/>
                <a:cs typeface="Arial"/>
                <a:sym typeface="Arial"/>
              </a:endParaRPr>
            </a:p>
          </p:txBody>
        </p:sp>
        <p:cxnSp>
          <p:nvCxnSpPr>
            <p:cNvPr id="314" name="Google Shape;314;p12"/>
            <p:cNvCxnSpPr/>
            <p:nvPr/>
          </p:nvCxnSpPr>
          <p:spPr>
            <a:xfrm>
              <a:off x="1761383" y="1896620"/>
              <a:ext cx="7045532" cy="0"/>
            </a:xfrm>
            <a:prstGeom prst="straightConnector1">
              <a:avLst/>
            </a:prstGeom>
            <a:noFill/>
            <a:ln>
              <a:noFill/>
            </a:ln>
          </p:spPr>
        </p:cxnSp>
        <p:cxnSp>
          <p:nvCxnSpPr>
            <p:cNvPr id="315" name="Google Shape;315;p12"/>
            <p:cNvCxnSpPr/>
            <p:nvPr/>
          </p:nvCxnSpPr>
          <p:spPr>
            <a:xfrm>
              <a:off x="0" y="1914380"/>
              <a:ext cx="8806915" cy="0"/>
            </a:xfrm>
            <a:prstGeom prst="straightConnector1">
              <a:avLst/>
            </a:prstGeom>
            <a:noFill/>
            <a:ln>
              <a:noFill/>
            </a:ln>
          </p:spPr>
        </p:cxnSp>
        <p:sp>
          <p:nvSpPr>
            <p:cNvPr id="316" name="Google Shape;316;p12"/>
            <p:cNvSpPr/>
            <p:nvPr/>
          </p:nvSpPr>
          <p:spPr>
            <a:xfrm>
              <a:off x="0" y="1914380"/>
              <a:ext cx="1761383" cy="382876"/>
            </a:xfrm>
            <a:prstGeom prst="rect">
              <a:avLst/>
            </a:prstGeom>
            <a:blipFill rotWithShape="1">
              <a:blip r:embed="rId3">
                <a:alphaModFix/>
              </a:blip>
              <a:stretch>
                <a:fillRect l="-26999" t="-9998" r="-22997"/>
              </a:stretch>
            </a:blipFill>
            <a:ln>
              <a:noFill/>
            </a:ln>
          </p:spPr>
          <p:txBody>
            <a:bodyPr spcFirstLastPara="1" wrap="square" lIns="91425" tIns="36000" rIns="91425" bIns="72000" anchor="t" anchorCtr="0">
              <a:noAutofit/>
            </a:bodyPr>
            <a:lstStyle/>
            <a:p>
              <a:pPr marL="0" marR="0" lvl="0" indent="0" algn="l" rtl="0">
                <a:spcBef>
                  <a:spcPts val="0"/>
                </a:spcBef>
                <a:spcAft>
                  <a:spcPts val="0"/>
                </a:spcAft>
                <a:buClr>
                  <a:schemeClr val="dk1"/>
                </a:buClr>
                <a:buSzPts val="3600"/>
                <a:buFont typeface="Calibri"/>
                <a:buNone/>
              </a:pPr>
              <a:endParaRPr sz="3200">
                <a:solidFill>
                  <a:schemeClr val="lt1"/>
                </a:solidFill>
                <a:latin typeface="Arial"/>
                <a:ea typeface="Arial"/>
                <a:cs typeface="Arial"/>
                <a:sym typeface="Arial"/>
              </a:endParaRPr>
            </a:p>
          </p:txBody>
        </p:sp>
        <p:sp>
          <p:nvSpPr>
            <p:cNvPr id="317" name="Google Shape;317;p12"/>
            <p:cNvSpPr txBox="1"/>
            <p:nvPr/>
          </p:nvSpPr>
          <p:spPr>
            <a:xfrm>
              <a:off x="8254" y="1911227"/>
              <a:ext cx="1819193" cy="382876"/>
            </a:xfrm>
            <a:prstGeom prst="rect">
              <a:avLst/>
            </a:prstGeom>
            <a:blipFill rotWithShape="1">
              <a:blip r:embed="rId3">
                <a:alphaModFix/>
              </a:blip>
              <a:stretch>
                <a:fillRect l="-26999" t="-9998" r="-22997"/>
              </a:stretch>
            </a:blipFill>
            <a:ln w="44450" cap="flat" cmpd="sng">
              <a:solidFill>
                <a:schemeClr val="lt1"/>
              </a:solidFill>
              <a:prstDash val="solid"/>
              <a:round/>
              <a:headEnd type="none" w="sm" len="sm"/>
              <a:tailEnd type="none" w="sm" len="sm"/>
            </a:ln>
          </p:spPr>
          <p:txBody>
            <a:bodyPr spcFirstLastPara="1" wrap="square" lIns="72000" tIns="72000" rIns="0" bIns="72000" anchor="t" anchorCtr="0">
              <a:noAutofit/>
            </a:bodyPr>
            <a:lstStyle/>
            <a:p>
              <a:pPr marL="0" marR="0" lvl="0" indent="0" algn="l" rtl="0">
                <a:lnSpc>
                  <a:spcPct val="90000"/>
                </a:lnSpc>
                <a:spcBef>
                  <a:spcPts val="0"/>
                </a:spcBef>
                <a:spcAft>
                  <a:spcPts val="0"/>
                </a:spcAft>
                <a:buClr>
                  <a:srgbClr val="262626"/>
                </a:buClr>
                <a:buSzPts val="800"/>
                <a:buFont typeface="Open Sans"/>
                <a:buNone/>
              </a:pPr>
              <a:r>
                <a:rPr lang="en-US" sz="1200" i="0" u="none" strike="noStrike" cap="none">
                  <a:solidFill>
                    <a:schemeClr val="lt1"/>
                  </a:solidFill>
                  <a:latin typeface="Arial"/>
                  <a:ea typeface="Arial"/>
                  <a:cs typeface="Arial"/>
                  <a:sym typeface="Arial"/>
                </a:rPr>
                <a:t>Gegevens verwerken</a:t>
              </a:r>
              <a:endParaRPr sz="1200">
                <a:solidFill>
                  <a:schemeClr val="lt1"/>
                </a:solidFill>
                <a:latin typeface="Arial"/>
                <a:ea typeface="Arial"/>
                <a:cs typeface="Arial"/>
                <a:sym typeface="Arial"/>
              </a:endParaRPr>
            </a:p>
          </p:txBody>
        </p:sp>
        <p:sp>
          <p:nvSpPr>
            <p:cNvPr id="318" name="Google Shape;318;p12"/>
            <p:cNvSpPr/>
            <p:nvPr/>
          </p:nvSpPr>
          <p:spPr>
            <a:xfrm>
              <a:off x="1893487" y="1931767"/>
              <a:ext cx="3180057" cy="347729"/>
            </a:xfrm>
            <a:prstGeom prst="rect">
              <a:avLst/>
            </a:prstGeom>
            <a:blipFill rotWithShape="1">
              <a:blip r:embed="rId3">
                <a:alphaModFix/>
              </a:blip>
              <a:stretch>
                <a:fillRect l="-26999" t="-9998" r="-22997"/>
              </a:stretch>
            </a:blipFill>
            <a:ln>
              <a:noFill/>
            </a:ln>
          </p:spPr>
          <p:txBody>
            <a:bodyPr spcFirstLastPara="1" wrap="square" lIns="91425" tIns="36000" rIns="91425" bIns="72000" anchor="t" anchorCtr="0">
              <a:noAutofit/>
            </a:bodyPr>
            <a:lstStyle/>
            <a:p>
              <a:pPr marL="0" marR="0" lvl="0" indent="0" algn="l" rtl="0">
                <a:spcBef>
                  <a:spcPts val="0"/>
                </a:spcBef>
                <a:spcAft>
                  <a:spcPts val="0"/>
                </a:spcAft>
                <a:buClr>
                  <a:schemeClr val="dk1"/>
                </a:buClr>
                <a:buSzPts val="3600"/>
                <a:buFont typeface="Calibri"/>
                <a:buNone/>
              </a:pPr>
              <a:endParaRPr sz="3200">
                <a:solidFill>
                  <a:schemeClr val="lt1"/>
                </a:solidFill>
                <a:latin typeface="Arial"/>
                <a:ea typeface="Arial"/>
                <a:cs typeface="Arial"/>
                <a:sym typeface="Arial"/>
              </a:endParaRPr>
            </a:p>
          </p:txBody>
        </p:sp>
        <p:sp>
          <p:nvSpPr>
            <p:cNvPr id="319" name="Google Shape;319;p12"/>
            <p:cNvSpPr txBox="1"/>
            <p:nvPr/>
          </p:nvSpPr>
          <p:spPr>
            <a:xfrm>
              <a:off x="1893487" y="1931767"/>
              <a:ext cx="3180057" cy="347729"/>
            </a:xfrm>
            <a:prstGeom prst="rect">
              <a:avLst/>
            </a:prstGeom>
            <a:blipFill rotWithShape="1">
              <a:blip r:embed="rId3">
                <a:alphaModFix/>
              </a:blip>
              <a:stretch>
                <a:fillRect l="-26999" t="-9998" r="-22997"/>
              </a:stretch>
            </a:blipFill>
            <a:ln>
              <a:noFill/>
            </a:ln>
          </p:spPr>
          <p:txBody>
            <a:bodyPr spcFirstLastPara="1" wrap="square" lIns="30475" tIns="36000" rIns="30475" bIns="72000" anchor="t" anchorCtr="0">
              <a:noAutofit/>
            </a:bodyPr>
            <a:lstStyle/>
            <a:p>
              <a:pPr marL="0" marR="0" lvl="0" indent="0" algn="l" rtl="0">
                <a:lnSpc>
                  <a:spcPct val="90000"/>
                </a:lnSpc>
                <a:spcBef>
                  <a:spcPts val="0"/>
                </a:spcBef>
                <a:spcAft>
                  <a:spcPts val="0"/>
                </a:spcAft>
                <a:buClr>
                  <a:srgbClr val="262626"/>
                </a:buClr>
                <a:buSzPts val="800"/>
                <a:buFont typeface="Open Sans"/>
                <a:buNone/>
              </a:pPr>
              <a:r>
                <a:rPr lang="en-US" sz="1200" i="0" u="none" strike="noStrike" cap="none">
                  <a:solidFill>
                    <a:schemeClr val="lt1"/>
                  </a:solidFill>
                  <a:latin typeface="Arial"/>
                  <a:ea typeface="Arial"/>
                  <a:cs typeface="Arial"/>
                  <a:sym typeface="Arial"/>
                </a:rPr>
                <a:t>Gegevens omzetten in kennis</a:t>
              </a:r>
              <a:endParaRPr sz="1200">
                <a:solidFill>
                  <a:schemeClr val="lt1"/>
                </a:solidFill>
                <a:latin typeface="Arial"/>
                <a:ea typeface="Arial"/>
                <a:cs typeface="Arial"/>
                <a:sym typeface="Arial"/>
              </a:endParaRPr>
            </a:p>
          </p:txBody>
        </p:sp>
        <p:sp>
          <p:nvSpPr>
            <p:cNvPr id="320" name="Google Shape;320;p12"/>
            <p:cNvSpPr/>
            <p:nvPr/>
          </p:nvSpPr>
          <p:spPr>
            <a:xfrm>
              <a:off x="5416252" y="1931767"/>
              <a:ext cx="3390662" cy="347729"/>
            </a:xfrm>
            <a:prstGeom prst="rect">
              <a:avLst/>
            </a:prstGeom>
            <a:blipFill rotWithShape="1">
              <a:blip r:embed="rId3">
                <a:alphaModFix/>
              </a:blip>
              <a:stretch>
                <a:fillRect l="-26999" t="-9998" r="-22997"/>
              </a:stretch>
            </a:blipFill>
            <a:ln>
              <a:noFill/>
            </a:ln>
          </p:spPr>
          <p:txBody>
            <a:bodyPr spcFirstLastPara="1" wrap="square" lIns="91425" tIns="36000" rIns="91425" bIns="72000" anchor="t" anchorCtr="0">
              <a:noAutofit/>
            </a:bodyPr>
            <a:lstStyle/>
            <a:p>
              <a:pPr marL="0" marR="0" lvl="0" indent="0" algn="l" rtl="0">
                <a:spcBef>
                  <a:spcPts val="0"/>
                </a:spcBef>
                <a:spcAft>
                  <a:spcPts val="0"/>
                </a:spcAft>
                <a:buClr>
                  <a:schemeClr val="dk1"/>
                </a:buClr>
                <a:buSzPts val="3600"/>
                <a:buFont typeface="Calibri"/>
                <a:buNone/>
              </a:pPr>
              <a:endParaRPr sz="3200">
                <a:solidFill>
                  <a:schemeClr val="lt1"/>
                </a:solidFill>
                <a:latin typeface="Arial"/>
                <a:ea typeface="Arial"/>
                <a:cs typeface="Arial"/>
                <a:sym typeface="Arial"/>
              </a:endParaRPr>
            </a:p>
          </p:txBody>
        </p:sp>
        <p:sp>
          <p:nvSpPr>
            <p:cNvPr id="321" name="Google Shape;321;p12"/>
            <p:cNvSpPr txBox="1"/>
            <p:nvPr/>
          </p:nvSpPr>
          <p:spPr>
            <a:xfrm>
              <a:off x="5149021" y="1931767"/>
              <a:ext cx="3601267" cy="347729"/>
            </a:xfrm>
            <a:prstGeom prst="rect">
              <a:avLst/>
            </a:prstGeom>
            <a:blipFill rotWithShape="1">
              <a:blip r:embed="rId3">
                <a:alphaModFix/>
              </a:blip>
              <a:stretch>
                <a:fillRect l="-26999" t="-9998" r="-22997"/>
              </a:stretch>
            </a:blipFill>
            <a:ln>
              <a:noFill/>
            </a:ln>
          </p:spPr>
          <p:txBody>
            <a:bodyPr spcFirstLastPara="1" wrap="square" lIns="30475" tIns="36000" rIns="30475" bIns="72000" anchor="t" anchorCtr="0">
              <a:noAutofit/>
            </a:bodyPr>
            <a:lstStyle/>
            <a:p>
              <a:pPr marL="0" marR="0" lvl="0" indent="0" algn="l" rtl="0">
                <a:lnSpc>
                  <a:spcPct val="90000"/>
                </a:lnSpc>
                <a:spcBef>
                  <a:spcPts val="0"/>
                </a:spcBef>
                <a:spcAft>
                  <a:spcPts val="0"/>
                </a:spcAft>
                <a:buClr>
                  <a:srgbClr val="262626"/>
                </a:buClr>
                <a:buSzPts val="800"/>
                <a:buFont typeface="Open Sans"/>
                <a:buNone/>
              </a:pPr>
              <a:r>
                <a:rPr lang="en-US" sz="1200" i="0" u="none" strike="noStrike" cap="none">
                  <a:solidFill>
                    <a:schemeClr val="lt1"/>
                  </a:solidFill>
                  <a:latin typeface="Arial"/>
                  <a:ea typeface="Arial"/>
                  <a:cs typeface="Arial"/>
                  <a:sym typeface="Arial"/>
                </a:rPr>
                <a:t>Analyse uitvoeren over KPI</a:t>
              </a:r>
              <a:endParaRPr sz="1200" i="0" u="none" strike="noStrike" cap="none">
                <a:solidFill>
                  <a:schemeClr val="lt1"/>
                </a:solidFill>
                <a:latin typeface="Arial"/>
                <a:ea typeface="Arial"/>
                <a:cs typeface="Arial"/>
                <a:sym typeface="Arial"/>
              </a:endParaRPr>
            </a:p>
          </p:txBody>
        </p:sp>
        <p:cxnSp>
          <p:nvCxnSpPr>
            <p:cNvPr id="322" name="Google Shape;322;p12"/>
            <p:cNvCxnSpPr/>
            <p:nvPr/>
          </p:nvCxnSpPr>
          <p:spPr>
            <a:xfrm>
              <a:off x="1761383" y="2279496"/>
              <a:ext cx="7045532" cy="0"/>
            </a:xfrm>
            <a:prstGeom prst="straightConnector1">
              <a:avLst/>
            </a:prstGeom>
            <a:noFill/>
            <a:ln>
              <a:noFill/>
            </a:ln>
          </p:spPr>
        </p:cxnSp>
        <p:cxnSp>
          <p:nvCxnSpPr>
            <p:cNvPr id="323" name="Google Shape;323;p12"/>
            <p:cNvCxnSpPr/>
            <p:nvPr/>
          </p:nvCxnSpPr>
          <p:spPr>
            <a:xfrm>
              <a:off x="0" y="2297256"/>
              <a:ext cx="8806915" cy="0"/>
            </a:xfrm>
            <a:prstGeom prst="straightConnector1">
              <a:avLst/>
            </a:prstGeom>
            <a:noFill/>
            <a:ln>
              <a:noFill/>
            </a:ln>
          </p:spPr>
        </p:cxnSp>
        <p:sp>
          <p:nvSpPr>
            <p:cNvPr id="324" name="Google Shape;324;p12"/>
            <p:cNvSpPr/>
            <p:nvPr/>
          </p:nvSpPr>
          <p:spPr>
            <a:xfrm>
              <a:off x="0" y="2297256"/>
              <a:ext cx="1761383" cy="382876"/>
            </a:xfrm>
            <a:prstGeom prst="rect">
              <a:avLst/>
            </a:prstGeom>
            <a:blipFill rotWithShape="1">
              <a:blip r:embed="rId3">
                <a:alphaModFix/>
              </a:blip>
              <a:stretch>
                <a:fillRect l="-26999" t="-9998" r="-22997"/>
              </a:stretch>
            </a:blipFill>
            <a:ln>
              <a:noFill/>
            </a:ln>
          </p:spPr>
          <p:txBody>
            <a:bodyPr spcFirstLastPara="1" wrap="square" lIns="91425" tIns="36000" rIns="91425" bIns="72000" anchor="t" anchorCtr="0">
              <a:noAutofit/>
            </a:bodyPr>
            <a:lstStyle/>
            <a:p>
              <a:pPr marL="0" marR="0" lvl="0" indent="0" algn="l" rtl="0">
                <a:spcBef>
                  <a:spcPts val="0"/>
                </a:spcBef>
                <a:spcAft>
                  <a:spcPts val="0"/>
                </a:spcAft>
                <a:buClr>
                  <a:schemeClr val="dk1"/>
                </a:buClr>
                <a:buSzPts val="3600"/>
                <a:buFont typeface="Calibri"/>
                <a:buNone/>
              </a:pPr>
              <a:endParaRPr sz="3200">
                <a:solidFill>
                  <a:schemeClr val="lt1"/>
                </a:solidFill>
                <a:latin typeface="Arial"/>
                <a:ea typeface="Arial"/>
                <a:cs typeface="Arial"/>
                <a:sym typeface="Arial"/>
              </a:endParaRPr>
            </a:p>
          </p:txBody>
        </p:sp>
        <p:sp>
          <p:nvSpPr>
            <p:cNvPr id="325" name="Google Shape;325;p12"/>
            <p:cNvSpPr txBox="1"/>
            <p:nvPr/>
          </p:nvSpPr>
          <p:spPr>
            <a:xfrm>
              <a:off x="8254" y="2294102"/>
              <a:ext cx="1819193" cy="382876"/>
            </a:xfrm>
            <a:prstGeom prst="rect">
              <a:avLst/>
            </a:prstGeom>
            <a:blipFill rotWithShape="1">
              <a:blip r:embed="rId3">
                <a:alphaModFix/>
              </a:blip>
              <a:stretch>
                <a:fillRect l="-26999" t="-9998" r="-22997"/>
              </a:stretch>
            </a:blipFill>
            <a:ln w="44450" cap="flat" cmpd="sng">
              <a:solidFill>
                <a:schemeClr val="lt1"/>
              </a:solidFill>
              <a:prstDash val="solid"/>
              <a:round/>
              <a:headEnd type="none" w="sm" len="sm"/>
              <a:tailEnd type="none" w="sm" len="sm"/>
            </a:ln>
          </p:spPr>
          <p:txBody>
            <a:bodyPr spcFirstLastPara="1" wrap="square" lIns="72000" tIns="72000" rIns="0" bIns="72000" anchor="t" anchorCtr="0">
              <a:noAutofit/>
            </a:bodyPr>
            <a:lstStyle/>
            <a:p>
              <a:pPr marL="0" marR="0" lvl="0" indent="0" algn="l" rtl="0">
                <a:lnSpc>
                  <a:spcPct val="90000"/>
                </a:lnSpc>
                <a:spcBef>
                  <a:spcPts val="0"/>
                </a:spcBef>
                <a:spcAft>
                  <a:spcPts val="0"/>
                </a:spcAft>
                <a:buClr>
                  <a:srgbClr val="262626"/>
                </a:buClr>
                <a:buSzPts val="800"/>
                <a:buFont typeface="Open Sans"/>
                <a:buNone/>
              </a:pPr>
              <a:r>
                <a:rPr lang="en-US" sz="1200" i="0" u="none" strike="noStrike" cap="none">
                  <a:solidFill>
                    <a:schemeClr val="lt1"/>
                  </a:solidFill>
                  <a:latin typeface="Arial"/>
                  <a:ea typeface="Arial"/>
                  <a:cs typeface="Arial"/>
                  <a:sym typeface="Arial"/>
                </a:rPr>
                <a:t>Rapportage</a:t>
              </a:r>
              <a:endParaRPr sz="1200">
                <a:solidFill>
                  <a:schemeClr val="lt1"/>
                </a:solidFill>
                <a:latin typeface="Arial"/>
                <a:ea typeface="Arial"/>
                <a:cs typeface="Arial"/>
                <a:sym typeface="Arial"/>
              </a:endParaRPr>
            </a:p>
          </p:txBody>
        </p:sp>
        <p:sp>
          <p:nvSpPr>
            <p:cNvPr id="326" name="Google Shape;326;p12"/>
            <p:cNvSpPr/>
            <p:nvPr/>
          </p:nvSpPr>
          <p:spPr>
            <a:xfrm>
              <a:off x="1893487" y="2314643"/>
              <a:ext cx="3180057" cy="347729"/>
            </a:xfrm>
            <a:prstGeom prst="rect">
              <a:avLst/>
            </a:prstGeom>
            <a:blipFill rotWithShape="1">
              <a:blip r:embed="rId3">
                <a:alphaModFix/>
              </a:blip>
              <a:stretch>
                <a:fillRect l="-26999" t="-9998" r="-22997"/>
              </a:stretch>
            </a:blipFill>
            <a:ln>
              <a:noFill/>
            </a:ln>
          </p:spPr>
          <p:txBody>
            <a:bodyPr spcFirstLastPara="1" wrap="square" lIns="91425" tIns="36000" rIns="91425" bIns="72000" anchor="t" anchorCtr="0">
              <a:noAutofit/>
            </a:bodyPr>
            <a:lstStyle/>
            <a:p>
              <a:pPr marL="0" marR="0" lvl="0" indent="0" algn="l" rtl="0">
                <a:spcBef>
                  <a:spcPts val="0"/>
                </a:spcBef>
                <a:spcAft>
                  <a:spcPts val="0"/>
                </a:spcAft>
                <a:buClr>
                  <a:schemeClr val="dk1"/>
                </a:buClr>
                <a:buSzPts val="3600"/>
                <a:buFont typeface="Calibri"/>
                <a:buNone/>
              </a:pPr>
              <a:endParaRPr sz="3200">
                <a:solidFill>
                  <a:schemeClr val="lt1"/>
                </a:solidFill>
                <a:latin typeface="Arial"/>
                <a:ea typeface="Arial"/>
                <a:cs typeface="Arial"/>
                <a:sym typeface="Arial"/>
              </a:endParaRPr>
            </a:p>
          </p:txBody>
        </p:sp>
        <p:sp>
          <p:nvSpPr>
            <p:cNvPr id="327" name="Google Shape;327;p12"/>
            <p:cNvSpPr txBox="1"/>
            <p:nvPr/>
          </p:nvSpPr>
          <p:spPr>
            <a:xfrm>
              <a:off x="1893487" y="2314643"/>
              <a:ext cx="3180057" cy="347729"/>
            </a:xfrm>
            <a:prstGeom prst="rect">
              <a:avLst/>
            </a:prstGeom>
            <a:blipFill rotWithShape="1">
              <a:blip r:embed="rId3">
                <a:alphaModFix/>
              </a:blip>
              <a:stretch>
                <a:fillRect l="-26999" t="-9998" r="-22997"/>
              </a:stretch>
            </a:blipFill>
            <a:ln>
              <a:noFill/>
            </a:ln>
          </p:spPr>
          <p:txBody>
            <a:bodyPr spcFirstLastPara="1" wrap="square" lIns="30475" tIns="36000" rIns="30475" bIns="72000" anchor="t" anchorCtr="0">
              <a:noAutofit/>
            </a:bodyPr>
            <a:lstStyle/>
            <a:p>
              <a:pPr marL="0" marR="0" lvl="0" indent="0" algn="l" rtl="0">
                <a:lnSpc>
                  <a:spcPct val="90000"/>
                </a:lnSpc>
                <a:spcBef>
                  <a:spcPts val="0"/>
                </a:spcBef>
                <a:spcAft>
                  <a:spcPts val="0"/>
                </a:spcAft>
                <a:buClr>
                  <a:srgbClr val="262626"/>
                </a:buClr>
                <a:buSzPts val="800"/>
                <a:buFont typeface="Open Sans"/>
                <a:buNone/>
              </a:pPr>
              <a:r>
                <a:rPr lang="en-US" sz="1200" i="0" u="none" strike="noStrike" cap="none">
                  <a:solidFill>
                    <a:schemeClr val="lt1"/>
                  </a:solidFill>
                  <a:latin typeface="Arial"/>
                  <a:ea typeface="Arial"/>
                  <a:cs typeface="Arial"/>
                  <a:sym typeface="Arial"/>
                </a:rPr>
                <a:t>Informatie en kennis omzetten in managementacties</a:t>
              </a:r>
              <a:endParaRPr sz="1200">
                <a:solidFill>
                  <a:schemeClr val="lt1"/>
                </a:solidFill>
                <a:latin typeface="Arial"/>
                <a:ea typeface="Arial"/>
                <a:cs typeface="Arial"/>
                <a:sym typeface="Arial"/>
              </a:endParaRPr>
            </a:p>
          </p:txBody>
        </p:sp>
        <p:sp>
          <p:nvSpPr>
            <p:cNvPr id="328" name="Google Shape;328;p12"/>
            <p:cNvSpPr/>
            <p:nvPr/>
          </p:nvSpPr>
          <p:spPr>
            <a:xfrm>
              <a:off x="5416252" y="2314643"/>
              <a:ext cx="3390662" cy="347729"/>
            </a:xfrm>
            <a:prstGeom prst="rect">
              <a:avLst/>
            </a:prstGeom>
            <a:blipFill rotWithShape="1">
              <a:blip r:embed="rId3">
                <a:alphaModFix/>
              </a:blip>
              <a:stretch>
                <a:fillRect l="-26999" t="-9998" r="-22997"/>
              </a:stretch>
            </a:blipFill>
            <a:ln>
              <a:noFill/>
            </a:ln>
          </p:spPr>
          <p:txBody>
            <a:bodyPr spcFirstLastPara="1" wrap="square" lIns="91425" tIns="36000" rIns="91425" bIns="72000" anchor="t" anchorCtr="0">
              <a:noAutofit/>
            </a:bodyPr>
            <a:lstStyle/>
            <a:p>
              <a:pPr marL="0" marR="0" lvl="0" indent="0" algn="l" rtl="0">
                <a:spcBef>
                  <a:spcPts val="0"/>
                </a:spcBef>
                <a:spcAft>
                  <a:spcPts val="0"/>
                </a:spcAft>
                <a:buClr>
                  <a:schemeClr val="dk1"/>
                </a:buClr>
                <a:buSzPts val="3600"/>
                <a:buFont typeface="Calibri"/>
                <a:buNone/>
              </a:pPr>
              <a:endParaRPr sz="3200">
                <a:solidFill>
                  <a:schemeClr val="lt1"/>
                </a:solidFill>
                <a:latin typeface="Arial"/>
                <a:ea typeface="Arial"/>
                <a:cs typeface="Arial"/>
                <a:sym typeface="Arial"/>
              </a:endParaRPr>
            </a:p>
          </p:txBody>
        </p:sp>
        <p:sp>
          <p:nvSpPr>
            <p:cNvPr id="329" name="Google Shape;329;p12"/>
            <p:cNvSpPr txBox="1"/>
            <p:nvPr/>
          </p:nvSpPr>
          <p:spPr>
            <a:xfrm>
              <a:off x="5149021" y="2314643"/>
              <a:ext cx="3601267" cy="347729"/>
            </a:xfrm>
            <a:prstGeom prst="rect">
              <a:avLst/>
            </a:prstGeom>
            <a:blipFill rotWithShape="1">
              <a:blip r:embed="rId3">
                <a:alphaModFix/>
              </a:blip>
              <a:stretch>
                <a:fillRect l="-26999" t="-9998" r="-22997"/>
              </a:stretch>
            </a:blipFill>
            <a:ln>
              <a:noFill/>
            </a:ln>
          </p:spPr>
          <p:txBody>
            <a:bodyPr spcFirstLastPara="1" wrap="square" lIns="30475" tIns="36000" rIns="30475" bIns="72000" anchor="t" anchorCtr="0">
              <a:noAutofit/>
            </a:bodyPr>
            <a:lstStyle/>
            <a:p>
              <a:pPr marL="0" marR="0" lvl="0" indent="0" algn="l" rtl="0">
                <a:lnSpc>
                  <a:spcPct val="90000"/>
                </a:lnSpc>
                <a:spcBef>
                  <a:spcPts val="0"/>
                </a:spcBef>
                <a:spcAft>
                  <a:spcPts val="0"/>
                </a:spcAft>
                <a:buClr>
                  <a:srgbClr val="262626"/>
                </a:buClr>
                <a:buSzPts val="800"/>
                <a:buFont typeface="Open Sans"/>
                <a:buNone/>
              </a:pPr>
              <a:r>
                <a:rPr lang="en-US" sz="1200" i="0" u="none" strike="noStrike" cap="none">
                  <a:solidFill>
                    <a:schemeClr val="lt1"/>
                  </a:solidFill>
                  <a:latin typeface="Arial"/>
                  <a:ea typeface="Arial"/>
                  <a:cs typeface="Arial"/>
                  <a:sym typeface="Arial"/>
                </a:rPr>
                <a:t>Wekelijks verslag</a:t>
              </a:r>
              <a:endParaRPr sz="1200">
                <a:solidFill>
                  <a:schemeClr val="lt1"/>
                </a:solidFill>
                <a:latin typeface="Arial"/>
                <a:ea typeface="Arial"/>
                <a:cs typeface="Arial"/>
                <a:sym typeface="Arial"/>
              </a:endParaRPr>
            </a:p>
          </p:txBody>
        </p:sp>
        <p:cxnSp>
          <p:nvCxnSpPr>
            <p:cNvPr id="330" name="Google Shape;330;p12"/>
            <p:cNvCxnSpPr/>
            <p:nvPr/>
          </p:nvCxnSpPr>
          <p:spPr>
            <a:xfrm>
              <a:off x="1761383" y="2662372"/>
              <a:ext cx="7045532" cy="0"/>
            </a:xfrm>
            <a:prstGeom prst="straightConnector1">
              <a:avLst/>
            </a:prstGeom>
            <a:noFill/>
            <a:ln>
              <a:noFill/>
            </a:ln>
          </p:spPr>
        </p:cxnSp>
        <p:cxnSp>
          <p:nvCxnSpPr>
            <p:cNvPr id="331" name="Google Shape;331;p12"/>
            <p:cNvCxnSpPr/>
            <p:nvPr/>
          </p:nvCxnSpPr>
          <p:spPr>
            <a:xfrm>
              <a:off x="0" y="2680132"/>
              <a:ext cx="8806915" cy="0"/>
            </a:xfrm>
            <a:prstGeom prst="straightConnector1">
              <a:avLst/>
            </a:prstGeom>
            <a:noFill/>
            <a:ln>
              <a:noFill/>
            </a:ln>
          </p:spPr>
        </p:cxnSp>
        <p:sp>
          <p:nvSpPr>
            <p:cNvPr id="332" name="Google Shape;332;p12"/>
            <p:cNvSpPr/>
            <p:nvPr/>
          </p:nvSpPr>
          <p:spPr>
            <a:xfrm>
              <a:off x="0" y="2680132"/>
              <a:ext cx="1761383" cy="382876"/>
            </a:xfrm>
            <a:prstGeom prst="rect">
              <a:avLst/>
            </a:prstGeom>
            <a:blipFill rotWithShape="1">
              <a:blip r:embed="rId3">
                <a:alphaModFix/>
              </a:blip>
              <a:stretch>
                <a:fillRect l="-26999" t="-9998" r="-22997"/>
              </a:stretch>
            </a:blipFill>
            <a:ln>
              <a:noFill/>
            </a:ln>
          </p:spPr>
          <p:txBody>
            <a:bodyPr spcFirstLastPara="1" wrap="square" lIns="91425" tIns="36000" rIns="91425" bIns="72000" anchor="t" anchorCtr="0">
              <a:noAutofit/>
            </a:bodyPr>
            <a:lstStyle/>
            <a:p>
              <a:pPr marL="0" marR="0" lvl="0" indent="0" algn="l" rtl="0">
                <a:spcBef>
                  <a:spcPts val="0"/>
                </a:spcBef>
                <a:spcAft>
                  <a:spcPts val="0"/>
                </a:spcAft>
                <a:buClr>
                  <a:schemeClr val="dk1"/>
                </a:buClr>
                <a:buSzPts val="3600"/>
                <a:buFont typeface="Calibri"/>
                <a:buNone/>
              </a:pPr>
              <a:endParaRPr sz="3200">
                <a:solidFill>
                  <a:schemeClr val="lt1"/>
                </a:solidFill>
                <a:latin typeface="Arial"/>
                <a:ea typeface="Arial"/>
                <a:cs typeface="Arial"/>
                <a:sym typeface="Arial"/>
              </a:endParaRPr>
            </a:p>
          </p:txBody>
        </p:sp>
        <p:sp>
          <p:nvSpPr>
            <p:cNvPr id="333" name="Google Shape;333;p12"/>
            <p:cNvSpPr txBox="1"/>
            <p:nvPr/>
          </p:nvSpPr>
          <p:spPr>
            <a:xfrm>
              <a:off x="8254" y="2684279"/>
              <a:ext cx="1819193" cy="382875"/>
            </a:xfrm>
            <a:prstGeom prst="rect">
              <a:avLst/>
            </a:prstGeom>
            <a:blipFill rotWithShape="1">
              <a:blip r:embed="rId3">
                <a:alphaModFix/>
              </a:blip>
              <a:stretch>
                <a:fillRect l="-26999" t="-9998" r="-22997"/>
              </a:stretch>
            </a:blipFill>
            <a:ln w="44450" cap="flat" cmpd="sng">
              <a:solidFill>
                <a:schemeClr val="lt1"/>
              </a:solidFill>
              <a:prstDash val="solid"/>
              <a:round/>
              <a:headEnd type="none" w="sm" len="sm"/>
              <a:tailEnd type="none" w="sm" len="sm"/>
            </a:ln>
          </p:spPr>
          <p:txBody>
            <a:bodyPr spcFirstLastPara="1" wrap="square" lIns="72000" tIns="72000" rIns="30475" bIns="72000" anchor="t" anchorCtr="0">
              <a:noAutofit/>
            </a:bodyPr>
            <a:lstStyle/>
            <a:p>
              <a:pPr marL="0" marR="0" lvl="0" indent="0" algn="l" rtl="0">
                <a:lnSpc>
                  <a:spcPct val="90000"/>
                </a:lnSpc>
                <a:spcBef>
                  <a:spcPts val="0"/>
                </a:spcBef>
                <a:spcAft>
                  <a:spcPts val="0"/>
                </a:spcAft>
                <a:buClr>
                  <a:srgbClr val="262626"/>
                </a:buClr>
                <a:buSzPts val="800"/>
                <a:buFont typeface="Open Sans"/>
                <a:buNone/>
              </a:pPr>
              <a:r>
                <a:rPr lang="en-US" sz="1200" b="0" i="0" u="none" strike="noStrike" cap="none">
                  <a:solidFill>
                    <a:schemeClr val="lt1"/>
                  </a:solidFill>
                  <a:latin typeface="Arial"/>
                  <a:ea typeface="Arial"/>
                  <a:cs typeface="Arial"/>
                  <a:sym typeface="Arial"/>
                </a:rPr>
                <a:t>Optimalisatie</a:t>
              </a:r>
              <a:endParaRPr sz="1200" b="0" i="0" u="none" strike="noStrike" cap="none">
                <a:solidFill>
                  <a:schemeClr val="lt1"/>
                </a:solidFill>
                <a:latin typeface="Arial"/>
                <a:ea typeface="Arial"/>
                <a:cs typeface="Arial"/>
                <a:sym typeface="Arial"/>
              </a:endParaRPr>
            </a:p>
          </p:txBody>
        </p:sp>
        <p:sp>
          <p:nvSpPr>
            <p:cNvPr id="334" name="Google Shape;334;p12"/>
            <p:cNvSpPr/>
            <p:nvPr/>
          </p:nvSpPr>
          <p:spPr>
            <a:xfrm>
              <a:off x="1893487" y="2697519"/>
              <a:ext cx="3180057" cy="347729"/>
            </a:xfrm>
            <a:prstGeom prst="rect">
              <a:avLst/>
            </a:prstGeom>
            <a:blipFill rotWithShape="1">
              <a:blip r:embed="rId3">
                <a:alphaModFix/>
              </a:blip>
              <a:stretch>
                <a:fillRect l="-26999" t="-9998" r="-22997"/>
              </a:stretch>
            </a:blipFill>
            <a:ln>
              <a:noFill/>
            </a:ln>
          </p:spPr>
          <p:txBody>
            <a:bodyPr spcFirstLastPara="1" wrap="square" lIns="91425" tIns="36000" rIns="91425" bIns="72000" anchor="t" anchorCtr="0">
              <a:noAutofit/>
            </a:bodyPr>
            <a:lstStyle/>
            <a:p>
              <a:pPr marL="0" marR="0" lvl="0" indent="0" algn="l" rtl="0">
                <a:spcBef>
                  <a:spcPts val="0"/>
                </a:spcBef>
                <a:spcAft>
                  <a:spcPts val="0"/>
                </a:spcAft>
                <a:buClr>
                  <a:schemeClr val="dk1"/>
                </a:buClr>
                <a:buSzPts val="3600"/>
                <a:buFont typeface="Calibri"/>
                <a:buNone/>
              </a:pPr>
              <a:endParaRPr sz="3200">
                <a:solidFill>
                  <a:schemeClr val="lt1"/>
                </a:solidFill>
                <a:latin typeface="Arial"/>
                <a:ea typeface="Arial"/>
                <a:cs typeface="Arial"/>
                <a:sym typeface="Arial"/>
              </a:endParaRPr>
            </a:p>
          </p:txBody>
        </p:sp>
        <p:sp>
          <p:nvSpPr>
            <p:cNvPr id="335" name="Google Shape;335;p12"/>
            <p:cNvSpPr txBox="1"/>
            <p:nvPr/>
          </p:nvSpPr>
          <p:spPr>
            <a:xfrm>
              <a:off x="1893487" y="2697519"/>
              <a:ext cx="3180057" cy="347729"/>
            </a:xfrm>
            <a:prstGeom prst="rect">
              <a:avLst/>
            </a:prstGeom>
            <a:blipFill rotWithShape="1">
              <a:blip r:embed="rId3">
                <a:alphaModFix/>
              </a:blip>
              <a:stretch>
                <a:fillRect l="-26999" t="-9998" r="-22997"/>
              </a:stretch>
            </a:blipFill>
            <a:ln>
              <a:noFill/>
            </a:ln>
          </p:spPr>
          <p:txBody>
            <a:bodyPr spcFirstLastPara="1" wrap="square" lIns="30475" tIns="36000" rIns="30475" bIns="72000" anchor="t" anchorCtr="0">
              <a:noAutofit/>
            </a:bodyPr>
            <a:lstStyle/>
            <a:p>
              <a:pPr marL="0" marR="0" lvl="0" indent="0" algn="l" rtl="0">
                <a:lnSpc>
                  <a:spcPct val="90000"/>
                </a:lnSpc>
                <a:spcBef>
                  <a:spcPts val="0"/>
                </a:spcBef>
                <a:spcAft>
                  <a:spcPts val="0"/>
                </a:spcAft>
                <a:buClr>
                  <a:srgbClr val="262626"/>
                </a:buClr>
                <a:buSzPts val="800"/>
                <a:buFont typeface="Open Sans"/>
                <a:buNone/>
              </a:pPr>
              <a:r>
                <a:rPr lang="en-US" sz="1200" i="0" u="none" strike="noStrike" cap="none">
                  <a:solidFill>
                    <a:schemeClr val="lt1"/>
                  </a:solidFill>
                  <a:latin typeface="Arial"/>
                  <a:ea typeface="Arial"/>
                  <a:cs typeface="Arial"/>
                  <a:sym typeface="Arial"/>
                </a:rPr>
                <a:t>Verbeteren wat niet werkt</a:t>
              </a:r>
              <a:endParaRPr sz="1200">
                <a:solidFill>
                  <a:schemeClr val="lt1"/>
                </a:solidFill>
                <a:latin typeface="Arial"/>
                <a:ea typeface="Arial"/>
                <a:cs typeface="Arial"/>
                <a:sym typeface="Arial"/>
              </a:endParaRPr>
            </a:p>
          </p:txBody>
        </p:sp>
        <p:sp>
          <p:nvSpPr>
            <p:cNvPr id="336" name="Google Shape;336;p12"/>
            <p:cNvSpPr/>
            <p:nvPr/>
          </p:nvSpPr>
          <p:spPr>
            <a:xfrm>
              <a:off x="5416252" y="2697519"/>
              <a:ext cx="3390662" cy="347729"/>
            </a:xfrm>
            <a:prstGeom prst="rect">
              <a:avLst/>
            </a:prstGeom>
            <a:blipFill rotWithShape="1">
              <a:blip r:embed="rId3">
                <a:alphaModFix/>
              </a:blip>
              <a:stretch>
                <a:fillRect l="-26999" t="-9998" r="-22997"/>
              </a:stretch>
            </a:blipFill>
            <a:ln>
              <a:noFill/>
            </a:ln>
          </p:spPr>
          <p:txBody>
            <a:bodyPr spcFirstLastPara="1" wrap="square" lIns="91425" tIns="36000" rIns="91425" bIns="72000" anchor="t" anchorCtr="0">
              <a:noAutofit/>
            </a:bodyPr>
            <a:lstStyle/>
            <a:p>
              <a:pPr marL="0" marR="0" lvl="0" indent="0" algn="l" rtl="0">
                <a:spcBef>
                  <a:spcPts val="0"/>
                </a:spcBef>
                <a:spcAft>
                  <a:spcPts val="0"/>
                </a:spcAft>
                <a:buClr>
                  <a:schemeClr val="dk1"/>
                </a:buClr>
                <a:buSzPts val="3600"/>
                <a:buFont typeface="Calibri"/>
                <a:buNone/>
              </a:pPr>
              <a:endParaRPr sz="3200">
                <a:solidFill>
                  <a:schemeClr val="lt1"/>
                </a:solidFill>
                <a:latin typeface="Arial"/>
                <a:ea typeface="Arial"/>
                <a:cs typeface="Arial"/>
                <a:sym typeface="Arial"/>
              </a:endParaRPr>
            </a:p>
          </p:txBody>
        </p:sp>
        <p:sp>
          <p:nvSpPr>
            <p:cNvPr id="337" name="Google Shape;337;p12"/>
            <p:cNvSpPr txBox="1"/>
            <p:nvPr/>
          </p:nvSpPr>
          <p:spPr>
            <a:xfrm>
              <a:off x="5149021" y="2697519"/>
              <a:ext cx="3601267" cy="347729"/>
            </a:xfrm>
            <a:prstGeom prst="rect">
              <a:avLst/>
            </a:prstGeom>
            <a:blipFill rotWithShape="1">
              <a:blip r:embed="rId3">
                <a:alphaModFix/>
              </a:blip>
              <a:stretch>
                <a:fillRect l="-26999" t="-9998" r="-22997"/>
              </a:stretch>
            </a:blipFill>
            <a:ln>
              <a:noFill/>
            </a:ln>
          </p:spPr>
          <p:txBody>
            <a:bodyPr spcFirstLastPara="1" wrap="square" lIns="30475" tIns="36000" rIns="30475" bIns="72000" anchor="t" anchorCtr="0">
              <a:noAutofit/>
            </a:bodyPr>
            <a:lstStyle/>
            <a:p>
              <a:pPr marL="0" marR="0" lvl="0" indent="0" algn="l" rtl="0">
                <a:lnSpc>
                  <a:spcPct val="90000"/>
                </a:lnSpc>
                <a:spcBef>
                  <a:spcPts val="0"/>
                </a:spcBef>
                <a:spcAft>
                  <a:spcPts val="0"/>
                </a:spcAft>
                <a:buClr>
                  <a:srgbClr val="262626"/>
                </a:buClr>
                <a:buSzPts val="800"/>
                <a:buFont typeface="Open Sans"/>
                <a:buNone/>
              </a:pPr>
              <a:r>
                <a:rPr lang="en-US" sz="1200" i="0" u="none" strike="noStrike" cap="none">
                  <a:solidFill>
                    <a:schemeClr val="lt1"/>
                  </a:solidFill>
                  <a:latin typeface="Arial"/>
                  <a:ea typeface="Arial"/>
                  <a:cs typeface="Arial"/>
                  <a:sym typeface="Arial"/>
                </a:rPr>
                <a:t>Het afrekenproces heeft een bouncepercentage van 90%; de verkoop per klant neemt af</a:t>
              </a:r>
              <a:endParaRPr sz="1200">
                <a:solidFill>
                  <a:schemeClr val="lt1"/>
                </a:solidFill>
                <a:latin typeface="Arial"/>
                <a:ea typeface="Arial"/>
                <a:cs typeface="Arial"/>
                <a:sym typeface="Arial"/>
              </a:endParaRPr>
            </a:p>
          </p:txBody>
        </p:sp>
        <p:cxnSp>
          <p:nvCxnSpPr>
            <p:cNvPr id="338" name="Google Shape;338;p12"/>
            <p:cNvCxnSpPr/>
            <p:nvPr/>
          </p:nvCxnSpPr>
          <p:spPr>
            <a:xfrm>
              <a:off x="1704756" y="3045248"/>
              <a:ext cx="7045532" cy="0"/>
            </a:xfrm>
            <a:prstGeom prst="straightConnector1">
              <a:avLst/>
            </a:prstGeom>
            <a:noFill/>
            <a:ln>
              <a:noFill/>
            </a:ln>
          </p:spPr>
        </p:cxn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p1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44" name="Google Shape;344;p13"/>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Clr>
                <a:schemeClr val="dk1"/>
              </a:buClr>
              <a:buSzPts val="1800"/>
              <a:buFont typeface="Calibri"/>
              <a:buNone/>
            </a:pPr>
            <a:endParaRPr sz="1800" b="1">
              <a:solidFill>
                <a:schemeClr val="dk1"/>
              </a:solidFill>
              <a:latin typeface="Calibri"/>
              <a:ea typeface="Calibri"/>
              <a:cs typeface="Calibri"/>
              <a:sym typeface="Calibri"/>
            </a:endParaRPr>
          </a:p>
        </p:txBody>
      </p:sp>
      <p:sp>
        <p:nvSpPr>
          <p:cNvPr id="345" name="Google Shape;345;p13"/>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Beoordelingsactiviteit</a:t>
            </a:r>
            <a:endParaRPr/>
          </a:p>
        </p:txBody>
      </p:sp>
      <p:sp>
        <p:nvSpPr>
          <p:cNvPr id="346" name="Google Shape;346;p13"/>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chemeClr val="lt1"/>
              </a:buClr>
              <a:buSzPts val="1800"/>
              <a:buNone/>
            </a:pPr>
            <a:r>
              <a:rPr lang="en-US" sz="1800"/>
              <a:t>Kies voor de volgende lijst een organisatie en haar website:</a:t>
            </a:r>
            <a:endParaRPr sz="1800"/>
          </a:p>
          <a:p>
            <a:pPr marL="285750" marR="0" lvl="0" indent="-285750" algn="l" rtl="0">
              <a:lnSpc>
                <a:spcPct val="100000"/>
              </a:lnSpc>
              <a:spcBef>
                <a:spcPts val="1600"/>
              </a:spcBef>
              <a:spcAft>
                <a:spcPts val="0"/>
              </a:spcAft>
              <a:buClr>
                <a:srgbClr val="11AA81"/>
              </a:buClr>
              <a:buSzPts val="1800"/>
              <a:buFont typeface="Arial"/>
              <a:buChar char="●"/>
            </a:pPr>
            <a:r>
              <a:rPr lang="en-US" sz="1800"/>
              <a:t>Online winkel.</a:t>
            </a:r>
            <a:endParaRPr sz="1800"/>
          </a:p>
          <a:p>
            <a:pPr marL="285750" marR="0" lvl="0" indent="-285750" algn="l" rtl="0">
              <a:lnSpc>
                <a:spcPct val="100000"/>
              </a:lnSpc>
              <a:spcBef>
                <a:spcPts val="1600"/>
              </a:spcBef>
              <a:spcAft>
                <a:spcPts val="0"/>
              </a:spcAft>
              <a:buClr>
                <a:srgbClr val="11AA81"/>
              </a:buClr>
              <a:buSzPts val="1800"/>
              <a:buFont typeface="Arial"/>
              <a:buChar char="●"/>
            </a:pPr>
            <a:r>
              <a:rPr lang="en-US" sz="1800"/>
              <a:t>Online merkaanwezigheid.</a:t>
            </a:r>
            <a:endParaRPr sz="1800"/>
          </a:p>
          <a:p>
            <a:pPr marL="285750" marR="0" lvl="0" indent="-285750" algn="l" rtl="0">
              <a:lnSpc>
                <a:spcPct val="100000"/>
              </a:lnSpc>
              <a:spcBef>
                <a:spcPts val="1600"/>
              </a:spcBef>
              <a:spcAft>
                <a:spcPts val="0"/>
              </a:spcAft>
              <a:buClr>
                <a:srgbClr val="11AA81"/>
              </a:buClr>
              <a:buSzPts val="1800"/>
              <a:buFont typeface="Arial"/>
              <a:buChar char="●"/>
            </a:pPr>
            <a:r>
              <a:rPr lang="en-US" sz="1800"/>
              <a:t>Informatieopslagplaats (bijv. nieuws)</a:t>
            </a:r>
            <a:br>
              <a:rPr lang="en-US" sz="1800"/>
            </a:br>
            <a:endParaRPr sz="1800"/>
          </a:p>
          <a:p>
            <a:pPr marL="0" marR="0" lvl="0" indent="0" algn="l" rtl="0">
              <a:lnSpc>
                <a:spcPct val="100000"/>
              </a:lnSpc>
              <a:spcBef>
                <a:spcPts val="1600"/>
              </a:spcBef>
              <a:spcAft>
                <a:spcPts val="0"/>
              </a:spcAft>
              <a:buClr>
                <a:srgbClr val="D12477"/>
              </a:buClr>
              <a:buSzPts val="2200"/>
              <a:buNone/>
            </a:pPr>
            <a:r>
              <a:rPr lang="en-US" sz="2200" b="1">
                <a:solidFill>
                  <a:srgbClr val="11AA81"/>
                </a:solidFill>
              </a:rPr>
              <a:t>Bepaal de meetstrategie voor elke organisatie</a:t>
            </a:r>
            <a:br>
              <a:rPr lang="en-US" sz="1800" b="1">
                <a:solidFill>
                  <a:srgbClr val="D12477"/>
                </a:solidFill>
              </a:rPr>
            </a:br>
            <a:endParaRPr sz="2000" b="1">
              <a:solidFill>
                <a:srgbClr val="D12477"/>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14"/>
          <p:cNvSpPr txBox="1"/>
          <p:nvPr/>
        </p:nvSpPr>
        <p:spPr>
          <a:xfrm>
            <a:off x="716400" y="1450350"/>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a:solidFill>
                  <a:srgbClr val="11AA81"/>
                </a:solidFill>
                <a:latin typeface="Arial"/>
                <a:ea typeface="Arial"/>
                <a:cs typeface="Arial"/>
                <a:sym typeface="Arial"/>
              </a:rPr>
              <a:t>Onderwerp 2 </a:t>
            </a:r>
            <a:endParaRPr sz="6000" b="1">
              <a:solidFill>
                <a:srgbClr val="11AA81"/>
              </a:solidFill>
              <a:latin typeface="Arial"/>
              <a:ea typeface="Arial"/>
              <a:cs typeface="Arial"/>
              <a:sym typeface="Arial"/>
            </a:endParaRPr>
          </a:p>
        </p:txBody>
      </p:sp>
      <p:sp>
        <p:nvSpPr>
          <p:cNvPr id="352" name="Google Shape;352;p14"/>
          <p:cNvSpPr txBox="1"/>
          <p:nvPr/>
        </p:nvSpPr>
        <p:spPr>
          <a:xfrm>
            <a:off x="675150" y="2571750"/>
            <a:ext cx="7793700" cy="14139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161249"/>
              </a:buClr>
              <a:buSzPts val="3200"/>
              <a:buFont typeface="Arial"/>
              <a:buNone/>
            </a:pPr>
            <a:r>
              <a:rPr lang="en-US" sz="3200">
                <a:solidFill>
                  <a:srgbClr val="161249"/>
                </a:solidFill>
                <a:latin typeface="Arial"/>
                <a:ea typeface="Arial"/>
                <a:cs typeface="Arial"/>
                <a:sym typeface="Arial"/>
              </a:rPr>
              <a:t>Meten</a:t>
            </a:r>
            <a:endParaRPr sz="1800">
              <a:solidFill>
                <a:srgbClr val="161249"/>
              </a:solidFill>
              <a:latin typeface="Arial"/>
              <a:ea typeface="Arial"/>
              <a:cs typeface="Arial"/>
              <a:sym typeface="Arial"/>
            </a:endParaRPr>
          </a:p>
          <a:p>
            <a:pPr marL="0" marR="0" lvl="0" indent="0" algn="ctr" rtl="0">
              <a:spcBef>
                <a:spcPts val="0"/>
              </a:spcBef>
              <a:spcAft>
                <a:spcPts val="0"/>
              </a:spcAft>
              <a:buClr>
                <a:srgbClr val="161249"/>
              </a:buClr>
              <a:buSzPts val="3200"/>
              <a:buFont typeface="Arial"/>
              <a:buNone/>
            </a:pPr>
            <a:r>
              <a:rPr lang="en-US" sz="3200">
                <a:solidFill>
                  <a:srgbClr val="161249"/>
                </a:solidFill>
                <a:latin typeface="Arial"/>
                <a:ea typeface="Arial"/>
                <a:cs typeface="Arial"/>
                <a:sym typeface="Arial"/>
              </a:rPr>
              <a:t>Belangrijkste doel prestatiemetingen</a:t>
            </a:r>
            <a:endParaRPr sz="1800">
              <a:solidFill>
                <a:srgbClr val="161249"/>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15"/>
          <p:cNvSpPr txBox="1"/>
          <p:nvPr/>
        </p:nvSpPr>
        <p:spPr>
          <a:xfrm>
            <a:off x="311699" y="48981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161249"/>
              </a:buClr>
              <a:buSzPts val="3000"/>
              <a:buFont typeface="Arial"/>
              <a:buNone/>
            </a:pPr>
            <a:r>
              <a:rPr lang="en-US" sz="3000" b="1">
                <a:solidFill>
                  <a:srgbClr val="161249"/>
                </a:solidFill>
                <a:latin typeface="Arial"/>
                <a:ea typeface="Arial"/>
                <a:cs typeface="Arial"/>
                <a:sym typeface="Arial"/>
              </a:rPr>
              <a:t>Meten - Belangrijkste doel prestatiemetingen</a:t>
            </a:r>
            <a:endParaRPr sz="3000" b="1">
              <a:solidFill>
                <a:srgbClr val="161249"/>
              </a:solidFill>
              <a:latin typeface="Arial"/>
              <a:ea typeface="Arial"/>
              <a:cs typeface="Arial"/>
              <a:sym typeface="Arial"/>
            </a:endParaRPr>
          </a:p>
        </p:txBody>
      </p:sp>
      <p:sp>
        <p:nvSpPr>
          <p:cNvPr id="358" name="Google Shape;358;p15"/>
          <p:cNvSpPr txBox="1"/>
          <p:nvPr/>
        </p:nvSpPr>
        <p:spPr>
          <a:xfrm>
            <a:off x="405285" y="1062511"/>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800"/>
              <a:buFont typeface="Calibri"/>
              <a:buNone/>
            </a:pPr>
            <a:endParaRPr sz="1800">
              <a:solidFill>
                <a:srgbClr val="161249"/>
              </a:solidFill>
              <a:latin typeface="Arial"/>
              <a:ea typeface="Arial"/>
              <a:cs typeface="Arial"/>
              <a:sym typeface="Arial"/>
            </a:endParaRPr>
          </a:p>
          <a:p>
            <a:pPr marL="0" marR="0" lvl="0" indent="0" algn="l" rtl="0">
              <a:lnSpc>
                <a:spcPct val="115000"/>
              </a:lnSpc>
              <a:spcBef>
                <a:spcPts val="1200"/>
              </a:spcBef>
              <a:spcAft>
                <a:spcPts val="1200"/>
              </a:spcAft>
              <a:buClr>
                <a:srgbClr val="161249"/>
              </a:buClr>
              <a:buSzPts val="1800"/>
              <a:buFont typeface="Arial"/>
              <a:buNone/>
            </a:pPr>
            <a:r>
              <a:rPr lang="en-US" sz="1800">
                <a:solidFill>
                  <a:srgbClr val="161249"/>
                </a:solidFill>
                <a:latin typeface="Arial"/>
                <a:ea typeface="Arial"/>
                <a:cs typeface="Arial"/>
                <a:sym typeface="Arial"/>
              </a:rPr>
              <a:t>Key Performance Indicators (KPI's) zijn de cruciale (belangrijke) kwantificeerbare indicatoren van verbetering in de richting van een beoogd resultaat. Ze bieden een richtpunt voor strategische en operationele verbetering, produceren een analytische basis voor besluitvorming en richten de aandacht op wat belangrijk is.</a:t>
            </a:r>
            <a:endParaRPr sz="1800">
              <a:solidFill>
                <a:srgbClr val="161249"/>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sp>
        <p:nvSpPr>
          <p:cNvPr id="363" name="Google Shape;363;p16"/>
          <p:cNvSpPr txBox="1"/>
          <p:nvPr/>
        </p:nvSpPr>
        <p:spPr>
          <a:xfrm>
            <a:off x="451246" y="239684"/>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161249"/>
              </a:buClr>
              <a:buSzPts val="3000"/>
              <a:buFont typeface="Arial"/>
              <a:buNone/>
            </a:pPr>
            <a:r>
              <a:rPr lang="en-US" sz="3000" b="1">
                <a:solidFill>
                  <a:srgbClr val="161249"/>
                </a:solidFill>
                <a:latin typeface="Arial"/>
                <a:ea typeface="Arial"/>
                <a:cs typeface="Arial"/>
                <a:sym typeface="Arial"/>
              </a:rPr>
              <a:t>Meten - Belangrijkste doel prestatiemetingen</a:t>
            </a:r>
            <a:endParaRPr sz="3000" b="1">
              <a:solidFill>
                <a:srgbClr val="161249"/>
              </a:solidFill>
              <a:latin typeface="Arial"/>
              <a:ea typeface="Arial"/>
              <a:cs typeface="Arial"/>
              <a:sym typeface="Arial"/>
            </a:endParaRPr>
          </a:p>
        </p:txBody>
      </p:sp>
      <p:sp>
        <p:nvSpPr>
          <p:cNvPr id="364" name="Google Shape;364;p16"/>
          <p:cNvSpPr txBox="1"/>
          <p:nvPr/>
        </p:nvSpPr>
        <p:spPr>
          <a:xfrm>
            <a:off x="4268104" y="3988268"/>
            <a:ext cx="4572000" cy="25391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1000"/>
              <a:buFont typeface="Arial"/>
              <a:buNone/>
            </a:pPr>
            <a:r>
              <a:rPr lang="en-US" sz="1000">
                <a:solidFill>
                  <a:schemeClr val="dk1"/>
                </a:solidFill>
                <a:latin typeface="Arial"/>
                <a:ea typeface="Arial"/>
                <a:cs typeface="Arial"/>
                <a:sym typeface="Arial"/>
              </a:rPr>
              <a:t>https://www.kaushik.net/avinash/best-web-metrics-digital-companies/</a:t>
            </a:r>
            <a:endParaRPr sz="1800">
              <a:solidFill>
                <a:schemeClr val="dk1"/>
              </a:solidFill>
              <a:latin typeface="Arial"/>
              <a:ea typeface="Arial"/>
              <a:cs typeface="Arial"/>
              <a:sym typeface="Arial"/>
            </a:endParaRPr>
          </a:p>
        </p:txBody>
      </p:sp>
      <p:grpSp>
        <p:nvGrpSpPr>
          <p:cNvPr id="365" name="Google Shape;365;p16"/>
          <p:cNvGrpSpPr/>
          <p:nvPr/>
        </p:nvGrpSpPr>
        <p:grpSpPr>
          <a:xfrm>
            <a:off x="1215694" y="1003300"/>
            <a:ext cx="7454173" cy="2892669"/>
            <a:chOff x="2666" y="-84817"/>
            <a:chExt cx="7454173" cy="2892669"/>
          </a:xfrm>
        </p:grpSpPr>
        <p:sp>
          <p:nvSpPr>
            <p:cNvPr id="366" name="Google Shape;366;p16"/>
            <p:cNvSpPr/>
            <p:nvPr/>
          </p:nvSpPr>
          <p:spPr>
            <a:xfrm>
              <a:off x="5332" y="-84817"/>
              <a:ext cx="7451507" cy="395867"/>
            </a:xfrm>
            <a:prstGeom prst="roundRect">
              <a:avLst>
                <a:gd name="adj" fmla="val 10000"/>
              </a:avLst>
            </a:prstGeom>
            <a:solidFill>
              <a:srgbClr val="11AA81"/>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367" name="Google Shape;367;p16"/>
            <p:cNvSpPr txBox="1"/>
            <p:nvPr/>
          </p:nvSpPr>
          <p:spPr>
            <a:xfrm>
              <a:off x="128662" y="-11347"/>
              <a:ext cx="7278370" cy="300482"/>
            </a:xfrm>
            <a:prstGeom prst="rect">
              <a:avLst/>
            </a:prstGeom>
            <a:solidFill>
              <a:srgbClr val="11AA81"/>
            </a:solid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lt1"/>
                </a:buClr>
                <a:buSzPts val="1050"/>
                <a:buFont typeface="Open Sans"/>
                <a:buNone/>
              </a:pPr>
              <a:r>
                <a:rPr lang="en-US" sz="1800" b="1">
                  <a:solidFill>
                    <a:schemeClr val="lt1"/>
                  </a:solidFill>
                  <a:latin typeface="Arial"/>
                  <a:ea typeface="Arial"/>
                  <a:cs typeface="Arial"/>
                  <a:sym typeface="Arial"/>
                </a:rPr>
                <a:t>Beste statistieken: kleine, middelgrote en grote bedrijven</a:t>
              </a:r>
              <a:endParaRPr sz="3600" b="1">
                <a:solidFill>
                  <a:schemeClr val="dk1"/>
                </a:solidFill>
                <a:latin typeface="Arial"/>
                <a:ea typeface="Arial"/>
                <a:cs typeface="Arial"/>
                <a:sym typeface="Arial"/>
              </a:endParaRPr>
            </a:p>
          </p:txBody>
        </p:sp>
        <p:sp>
          <p:nvSpPr>
            <p:cNvPr id="368" name="Google Shape;368;p16"/>
            <p:cNvSpPr/>
            <p:nvPr/>
          </p:nvSpPr>
          <p:spPr>
            <a:xfrm>
              <a:off x="2666" y="357621"/>
              <a:ext cx="2340109" cy="310649"/>
            </a:xfrm>
            <a:prstGeom prst="roundRect">
              <a:avLst>
                <a:gd name="adj" fmla="val 10000"/>
              </a:avLst>
            </a:prstGeom>
            <a:solidFill>
              <a:srgbClr val="3A88A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369" name="Google Shape;369;p16"/>
            <p:cNvSpPr txBox="1"/>
            <p:nvPr/>
          </p:nvSpPr>
          <p:spPr>
            <a:xfrm>
              <a:off x="52739" y="372342"/>
              <a:ext cx="2218266" cy="286830"/>
            </a:xfrm>
            <a:prstGeom prst="rect">
              <a:avLst/>
            </a:prstGeom>
            <a:solidFill>
              <a:srgbClr val="3A88A3"/>
            </a:solid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lt1"/>
                </a:buClr>
                <a:buSzPts val="1050"/>
                <a:buFont typeface="Open Sans"/>
                <a:buNone/>
              </a:pPr>
              <a:r>
                <a:rPr lang="en-US" sz="1400" b="1">
                  <a:solidFill>
                    <a:schemeClr val="lt1"/>
                  </a:solidFill>
                  <a:latin typeface="Arial"/>
                  <a:ea typeface="Arial"/>
                  <a:cs typeface="Arial"/>
                  <a:sym typeface="Arial"/>
                </a:rPr>
                <a:t>Aankoop</a:t>
              </a:r>
              <a:endParaRPr sz="1400" b="1">
                <a:solidFill>
                  <a:schemeClr val="lt1"/>
                </a:solidFill>
                <a:latin typeface="Arial"/>
                <a:ea typeface="Arial"/>
                <a:cs typeface="Arial"/>
                <a:sym typeface="Arial"/>
              </a:endParaRPr>
            </a:p>
          </p:txBody>
        </p:sp>
        <p:sp>
          <p:nvSpPr>
            <p:cNvPr id="370" name="Google Shape;370;p16"/>
            <p:cNvSpPr/>
            <p:nvPr/>
          </p:nvSpPr>
          <p:spPr>
            <a:xfrm>
              <a:off x="2666" y="714218"/>
              <a:ext cx="2340109" cy="310649"/>
            </a:xfrm>
            <a:prstGeom prst="roundRect">
              <a:avLst>
                <a:gd name="adj" fmla="val 10000"/>
              </a:avLst>
            </a:prstGeom>
            <a:solidFill>
              <a:srgbClr val="A8D3F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371" name="Google Shape;371;p16"/>
            <p:cNvSpPr txBox="1"/>
            <p:nvPr/>
          </p:nvSpPr>
          <p:spPr>
            <a:xfrm>
              <a:off x="11765" y="723317"/>
              <a:ext cx="2321911" cy="292451"/>
            </a:xfrm>
            <a:prstGeom prst="rect">
              <a:avLst/>
            </a:prstGeom>
            <a:solidFill>
              <a:srgbClr val="A9D2E1"/>
            </a:solid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Kosten per acquisitie</a:t>
              </a:r>
              <a:endParaRPr sz="1200">
                <a:solidFill>
                  <a:schemeClr val="dk1"/>
                </a:solidFill>
                <a:latin typeface="Arial"/>
                <a:ea typeface="Arial"/>
                <a:cs typeface="Arial"/>
                <a:sym typeface="Arial"/>
              </a:endParaRPr>
            </a:p>
          </p:txBody>
        </p:sp>
        <p:sp>
          <p:nvSpPr>
            <p:cNvPr id="372" name="Google Shape;372;p16"/>
            <p:cNvSpPr/>
            <p:nvPr/>
          </p:nvSpPr>
          <p:spPr>
            <a:xfrm>
              <a:off x="2666" y="1070815"/>
              <a:ext cx="2340109" cy="310649"/>
            </a:xfrm>
            <a:prstGeom prst="roundRect">
              <a:avLst>
                <a:gd name="adj" fmla="val 10000"/>
              </a:avLst>
            </a:prstGeom>
            <a:solidFill>
              <a:srgbClr val="A8D3F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373" name="Google Shape;373;p16"/>
            <p:cNvSpPr txBox="1"/>
            <p:nvPr/>
          </p:nvSpPr>
          <p:spPr>
            <a:xfrm>
              <a:off x="11765" y="1079914"/>
              <a:ext cx="2321911" cy="292451"/>
            </a:xfrm>
            <a:prstGeom prst="rect">
              <a:avLst/>
            </a:prstGeom>
            <a:solidFill>
              <a:srgbClr val="A9D2E1"/>
            </a:solid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dk1"/>
                </a:buClr>
                <a:buSzPts val="1050"/>
                <a:buFont typeface="Open Sans"/>
                <a:buNone/>
              </a:pPr>
              <a:endParaRPr sz="1050">
                <a:solidFill>
                  <a:schemeClr val="dk1"/>
                </a:solidFill>
                <a:latin typeface="Arial"/>
                <a:ea typeface="Arial"/>
                <a:cs typeface="Arial"/>
                <a:sym typeface="Arial"/>
              </a:endParaRPr>
            </a:p>
          </p:txBody>
        </p:sp>
        <p:sp>
          <p:nvSpPr>
            <p:cNvPr id="374" name="Google Shape;374;p16"/>
            <p:cNvSpPr/>
            <p:nvPr/>
          </p:nvSpPr>
          <p:spPr>
            <a:xfrm>
              <a:off x="2666" y="1427412"/>
              <a:ext cx="2340109" cy="310649"/>
            </a:xfrm>
            <a:prstGeom prst="roundRect">
              <a:avLst>
                <a:gd name="adj" fmla="val 10000"/>
              </a:avLst>
            </a:prstGeom>
            <a:solidFill>
              <a:srgbClr val="A8D3F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375" name="Google Shape;375;p16"/>
            <p:cNvSpPr txBox="1"/>
            <p:nvPr/>
          </p:nvSpPr>
          <p:spPr>
            <a:xfrm>
              <a:off x="11765" y="1436511"/>
              <a:ext cx="2321911" cy="292451"/>
            </a:xfrm>
            <a:prstGeom prst="rect">
              <a:avLst/>
            </a:prstGeom>
            <a:solidFill>
              <a:srgbClr val="A9D2E1"/>
            </a:solid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Doorklikpercentage</a:t>
              </a:r>
              <a:endParaRPr sz="2400">
                <a:solidFill>
                  <a:schemeClr val="dk1"/>
                </a:solidFill>
                <a:latin typeface="Arial"/>
                <a:ea typeface="Arial"/>
                <a:cs typeface="Arial"/>
                <a:sym typeface="Arial"/>
              </a:endParaRPr>
            </a:p>
          </p:txBody>
        </p:sp>
        <p:sp>
          <p:nvSpPr>
            <p:cNvPr id="376" name="Google Shape;376;p16"/>
            <p:cNvSpPr/>
            <p:nvPr/>
          </p:nvSpPr>
          <p:spPr>
            <a:xfrm>
              <a:off x="2666" y="1784009"/>
              <a:ext cx="2340109" cy="310649"/>
            </a:xfrm>
            <a:prstGeom prst="roundRect">
              <a:avLst>
                <a:gd name="adj" fmla="val 10000"/>
              </a:avLst>
            </a:prstGeom>
            <a:solidFill>
              <a:srgbClr val="A8D3F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377" name="Google Shape;377;p16"/>
            <p:cNvSpPr txBox="1"/>
            <p:nvPr/>
          </p:nvSpPr>
          <p:spPr>
            <a:xfrm>
              <a:off x="11765" y="1793108"/>
              <a:ext cx="2321911" cy="292451"/>
            </a:xfrm>
            <a:prstGeom prst="rect">
              <a:avLst/>
            </a:prstGeom>
            <a:solidFill>
              <a:srgbClr val="A9D2E1"/>
            </a:solid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dk1"/>
                </a:buClr>
                <a:buSzPts val="1050"/>
                <a:buFont typeface="Open Sans"/>
                <a:buNone/>
              </a:pPr>
              <a:endParaRPr sz="1050">
                <a:solidFill>
                  <a:schemeClr val="dk1"/>
                </a:solidFill>
                <a:latin typeface="Arial"/>
                <a:ea typeface="Arial"/>
                <a:cs typeface="Arial"/>
                <a:sym typeface="Arial"/>
              </a:endParaRPr>
            </a:p>
          </p:txBody>
        </p:sp>
        <p:sp>
          <p:nvSpPr>
            <p:cNvPr id="378" name="Google Shape;378;p16"/>
            <p:cNvSpPr/>
            <p:nvPr/>
          </p:nvSpPr>
          <p:spPr>
            <a:xfrm>
              <a:off x="2666" y="2140606"/>
              <a:ext cx="2340109" cy="310649"/>
            </a:xfrm>
            <a:prstGeom prst="roundRect">
              <a:avLst>
                <a:gd name="adj" fmla="val 10000"/>
              </a:avLst>
            </a:prstGeom>
            <a:solidFill>
              <a:srgbClr val="A8D3F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379" name="Google Shape;379;p16"/>
            <p:cNvSpPr txBox="1"/>
            <p:nvPr/>
          </p:nvSpPr>
          <p:spPr>
            <a:xfrm>
              <a:off x="11765" y="2149705"/>
              <a:ext cx="2321911" cy="292451"/>
            </a:xfrm>
            <a:prstGeom prst="rect">
              <a:avLst/>
            </a:prstGeom>
            <a:solidFill>
              <a:srgbClr val="A9D2E1"/>
            </a:solid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dk1"/>
                </a:buClr>
                <a:buSzPts val="1050"/>
                <a:buFont typeface="Open Sans"/>
                <a:buNone/>
              </a:pPr>
              <a:endParaRPr sz="1050">
                <a:solidFill>
                  <a:schemeClr val="dk1"/>
                </a:solidFill>
                <a:latin typeface="Arial"/>
                <a:ea typeface="Arial"/>
                <a:cs typeface="Arial"/>
                <a:sym typeface="Arial"/>
              </a:endParaRPr>
            </a:p>
          </p:txBody>
        </p:sp>
        <p:sp>
          <p:nvSpPr>
            <p:cNvPr id="380" name="Google Shape;380;p16"/>
            <p:cNvSpPr/>
            <p:nvPr/>
          </p:nvSpPr>
          <p:spPr>
            <a:xfrm>
              <a:off x="2666" y="2497203"/>
              <a:ext cx="2340109" cy="310649"/>
            </a:xfrm>
            <a:prstGeom prst="roundRect">
              <a:avLst>
                <a:gd name="adj" fmla="val 10000"/>
              </a:avLst>
            </a:prstGeom>
            <a:solidFill>
              <a:srgbClr val="A8D3F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381" name="Google Shape;381;p16"/>
            <p:cNvSpPr txBox="1"/>
            <p:nvPr/>
          </p:nvSpPr>
          <p:spPr>
            <a:xfrm>
              <a:off x="11765" y="2506302"/>
              <a:ext cx="2321911" cy="292451"/>
            </a:xfrm>
            <a:prstGeom prst="rect">
              <a:avLst/>
            </a:prstGeom>
            <a:solidFill>
              <a:srgbClr val="A9D2E1"/>
            </a:solid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 nieuwe bezoeken</a:t>
              </a:r>
              <a:endParaRPr sz="1200">
                <a:solidFill>
                  <a:schemeClr val="dk1"/>
                </a:solidFill>
                <a:latin typeface="Arial"/>
                <a:ea typeface="Arial"/>
                <a:cs typeface="Arial"/>
                <a:sym typeface="Arial"/>
              </a:endParaRPr>
            </a:p>
          </p:txBody>
        </p:sp>
        <p:sp>
          <p:nvSpPr>
            <p:cNvPr id="382" name="Google Shape;382;p16"/>
            <p:cNvSpPr/>
            <p:nvPr/>
          </p:nvSpPr>
          <p:spPr>
            <a:xfrm>
              <a:off x="2539344" y="357621"/>
              <a:ext cx="2340109" cy="310649"/>
            </a:xfrm>
            <a:prstGeom prst="roundRect">
              <a:avLst>
                <a:gd name="adj" fmla="val 10000"/>
              </a:avLst>
            </a:prstGeom>
            <a:solidFill>
              <a:srgbClr val="754EAC"/>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383" name="Google Shape;383;p16"/>
            <p:cNvSpPr txBox="1"/>
            <p:nvPr/>
          </p:nvSpPr>
          <p:spPr>
            <a:xfrm>
              <a:off x="2609671" y="374680"/>
              <a:ext cx="2214033" cy="284491"/>
            </a:xfrm>
            <a:prstGeom prst="rect">
              <a:avLst/>
            </a:prstGeom>
            <a:solidFill>
              <a:srgbClr val="754EAC"/>
            </a:solid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lt1"/>
                </a:buClr>
                <a:buSzPts val="1050"/>
                <a:buFont typeface="Open Sans"/>
                <a:buNone/>
              </a:pPr>
              <a:r>
                <a:rPr lang="en-US" sz="1400" b="1">
                  <a:solidFill>
                    <a:schemeClr val="lt1"/>
                  </a:solidFill>
                  <a:latin typeface="Arial"/>
                  <a:ea typeface="Arial"/>
                  <a:cs typeface="Arial"/>
                  <a:sym typeface="Arial"/>
                </a:rPr>
                <a:t>Gedrag</a:t>
              </a:r>
              <a:endParaRPr sz="1400" b="1">
                <a:solidFill>
                  <a:schemeClr val="lt1"/>
                </a:solidFill>
                <a:latin typeface="Arial"/>
                <a:ea typeface="Arial"/>
                <a:cs typeface="Arial"/>
                <a:sym typeface="Arial"/>
              </a:endParaRPr>
            </a:p>
          </p:txBody>
        </p:sp>
        <p:sp>
          <p:nvSpPr>
            <p:cNvPr id="384" name="Google Shape;384;p16"/>
            <p:cNvSpPr/>
            <p:nvPr/>
          </p:nvSpPr>
          <p:spPr>
            <a:xfrm>
              <a:off x="2539344" y="714218"/>
              <a:ext cx="2340109" cy="310649"/>
            </a:xfrm>
            <a:prstGeom prst="roundRect">
              <a:avLst>
                <a:gd name="adj" fmla="val 10000"/>
              </a:avLst>
            </a:prstGeom>
            <a:solidFill>
              <a:srgbClr val="E6C7FF"/>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385" name="Google Shape;385;p16"/>
            <p:cNvSpPr txBox="1"/>
            <p:nvPr/>
          </p:nvSpPr>
          <p:spPr>
            <a:xfrm>
              <a:off x="2548443" y="723317"/>
              <a:ext cx="2321911" cy="292451"/>
            </a:xfrm>
            <a:prstGeom prst="rect">
              <a:avLst/>
            </a:prstGeom>
            <a:no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Bouncepercentage</a:t>
              </a:r>
              <a:endParaRPr sz="2400">
                <a:solidFill>
                  <a:schemeClr val="dk1"/>
                </a:solidFill>
                <a:latin typeface="Arial"/>
                <a:ea typeface="Arial"/>
                <a:cs typeface="Arial"/>
                <a:sym typeface="Arial"/>
              </a:endParaRPr>
            </a:p>
          </p:txBody>
        </p:sp>
        <p:sp>
          <p:nvSpPr>
            <p:cNvPr id="386" name="Google Shape;386;p16"/>
            <p:cNvSpPr/>
            <p:nvPr/>
          </p:nvSpPr>
          <p:spPr>
            <a:xfrm>
              <a:off x="2539344" y="1070815"/>
              <a:ext cx="2340109" cy="310649"/>
            </a:xfrm>
            <a:prstGeom prst="roundRect">
              <a:avLst>
                <a:gd name="adj" fmla="val 10000"/>
              </a:avLst>
            </a:prstGeom>
            <a:solidFill>
              <a:srgbClr val="E6C7FF"/>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387" name="Google Shape;387;p16"/>
            <p:cNvSpPr txBox="1"/>
            <p:nvPr/>
          </p:nvSpPr>
          <p:spPr>
            <a:xfrm>
              <a:off x="2548443" y="1079914"/>
              <a:ext cx="2321911" cy="292451"/>
            </a:xfrm>
            <a:prstGeom prst="rect">
              <a:avLst/>
            </a:prstGeom>
            <a:no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CK Ontslagpercentage</a:t>
              </a:r>
              <a:endParaRPr sz="2400">
                <a:solidFill>
                  <a:schemeClr val="dk1"/>
                </a:solidFill>
                <a:latin typeface="Arial"/>
                <a:ea typeface="Arial"/>
                <a:cs typeface="Arial"/>
                <a:sym typeface="Arial"/>
              </a:endParaRPr>
            </a:p>
          </p:txBody>
        </p:sp>
        <p:sp>
          <p:nvSpPr>
            <p:cNvPr id="388" name="Google Shape;388;p16"/>
            <p:cNvSpPr/>
            <p:nvPr/>
          </p:nvSpPr>
          <p:spPr>
            <a:xfrm>
              <a:off x="2539344" y="1427412"/>
              <a:ext cx="2340109" cy="310649"/>
            </a:xfrm>
            <a:prstGeom prst="roundRect">
              <a:avLst>
                <a:gd name="adj" fmla="val 10000"/>
              </a:avLst>
            </a:prstGeom>
            <a:solidFill>
              <a:srgbClr val="E6C7FF"/>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389" name="Google Shape;389;p16"/>
            <p:cNvSpPr txBox="1"/>
            <p:nvPr/>
          </p:nvSpPr>
          <p:spPr>
            <a:xfrm>
              <a:off x="2548443" y="1436511"/>
              <a:ext cx="2321911" cy="292451"/>
            </a:xfrm>
            <a:prstGeom prst="rect">
              <a:avLst/>
            </a:prstGeom>
            <a:no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Pagina diepte</a:t>
              </a:r>
              <a:endParaRPr sz="1200">
                <a:solidFill>
                  <a:schemeClr val="dk1"/>
                </a:solidFill>
                <a:latin typeface="Arial"/>
                <a:ea typeface="Arial"/>
                <a:cs typeface="Arial"/>
                <a:sym typeface="Arial"/>
              </a:endParaRPr>
            </a:p>
          </p:txBody>
        </p:sp>
        <p:sp>
          <p:nvSpPr>
            <p:cNvPr id="390" name="Google Shape;390;p16"/>
            <p:cNvSpPr/>
            <p:nvPr/>
          </p:nvSpPr>
          <p:spPr>
            <a:xfrm>
              <a:off x="2539344" y="1784009"/>
              <a:ext cx="2340109" cy="310649"/>
            </a:xfrm>
            <a:prstGeom prst="roundRect">
              <a:avLst>
                <a:gd name="adj" fmla="val 10000"/>
              </a:avLst>
            </a:prstGeom>
            <a:solidFill>
              <a:srgbClr val="E6C7FF"/>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391" name="Google Shape;391;p16"/>
            <p:cNvSpPr txBox="1"/>
            <p:nvPr/>
          </p:nvSpPr>
          <p:spPr>
            <a:xfrm>
              <a:off x="2548443" y="1793108"/>
              <a:ext cx="2321911" cy="292451"/>
            </a:xfrm>
            <a:prstGeom prst="rect">
              <a:avLst/>
            </a:prstGeom>
            <a:no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Loyaliteit</a:t>
              </a:r>
              <a:endParaRPr sz="1200">
                <a:solidFill>
                  <a:schemeClr val="dk1"/>
                </a:solidFill>
                <a:latin typeface="Arial"/>
                <a:ea typeface="Arial"/>
                <a:cs typeface="Arial"/>
                <a:sym typeface="Arial"/>
              </a:endParaRPr>
            </a:p>
          </p:txBody>
        </p:sp>
        <p:sp>
          <p:nvSpPr>
            <p:cNvPr id="392" name="Google Shape;392;p16"/>
            <p:cNvSpPr/>
            <p:nvPr/>
          </p:nvSpPr>
          <p:spPr>
            <a:xfrm>
              <a:off x="2539344" y="2140606"/>
              <a:ext cx="2340109" cy="310649"/>
            </a:xfrm>
            <a:prstGeom prst="roundRect">
              <a:avLst>
                <a:gd name="adj" fmla="val 10000"/>
              </a:avLst>
            </a:prstGeom>
            <a:solidFill>
              <a:srgbClr val="E6C7FF"/>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393" name="Google Shape;393;p16"/>
            <p:cNvSpPr txBox="1"/>
            <p:nvPr/>
          </p:nvSpPr>
          <p:spPr>
            <a:xfrm>
              <a:off x="2548443" y="2149705"/>
              <a:ext cx="2321911" cy="292451"/>
            </a:xfrm>
            <a:prstGeom prst="rect">
              <a:avLst/>
            </a:prstGeom>
            <a:no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Gebeurtenissen per bezoek</a:t>
              </a:r>
              <a:endParaRPr sz="1200">
                <a:solidFill>
                  <a:schemeClr val="dk1"/>
                </a:solidFill>
                <a:latin typeface="Arial"/>
                <a:ea typeface="Arial"/>
                <a:cs typeface="Arial"/>
                <a:sym typeface="Arial"/>
              </a:endParaRPr>
            </a:p>
          </p:txBody>
        </p:sp>
        <p:sp>
          <p:nvSpPr>
            <p:cNvPr id="394" name="Google Shape;394;p16"/>
            <p:cNvSpPr/>
            <p:nvPr/>
          </p:nvSpPr>
          <p:spPr>
            <a:xfrm>
              <a:off x="2539344" y="2497203"/>
              <a:ext cx="2340109" cy="310649"/>
            </a:xfrm>
            <a:prstGeom prst="roundRect">
              <a:avLst>
                <a:gd name="adj" fmla="val 10000"/>
              </a:avLst>
            </a:prstGeom>
            <a:solidFill>
              <a:srgbClr val="E6C7FF"/>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395" name="Google Shape;395;p16"/>
            <p:cNvSpPr txBox="1"/>
            <p:nvPr/>
          </p:nvSpPr>
          <p:spPr>
            <a:xfrm>
              <a:off x="2548443" y="2506302"/>
              <a:ext cx="2321911" cy="292451"/>
            </a:xfrm>
            <a:prstGeom prst="rect">
              <a:avLst/>
            </a:prstGeom>
            <a:no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dk1"/>
                </a:buClr>
                <a:buSzPts val="1050"/>
                <a:buFont typeface="Open Sans"/>
                <a:buNone/>
              </a:pPr>
              <a:endParaRPr sz="1050">
                <a:solidFill>
                  <a:schemeClr val="dk1"/>
                </a:solidFill>
                <a:latin typeface="Arial"/>
                <a:ea typeface="Arial"/>
                <a:cs typeface="Arial"/>
                <a:sym typeface="Arial"/>
              </a:endParaRPr>
            </a:p>
          </p:txBody>
        </p:sp>
        <p:sp>
          <p:nvSpPr>
            <p:cNvPr id="396" name="Google Shape;396;p16"/>
            <p:cNvSpPr/>
            <p:nvPr/>
          </p:nvSpPr>
          <p:spPr>
            <a:xfrm>
              <a:off x="5076022" y="357621"/>
              <a:ext cx="2340109" cy="310649"/>
            </a:xfrm>
            <a:prstGeom prst="roundRect">
              <a:avLst>
                <a:gd name="adj" fmla="val 10000"/>
              </a:avLst>
            </a:prstGeom>
            <a:solidFill>
              <a:srgbClr val="E5A007"/>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397" name="Google Shape;397;p16"/>
            <p:cNvSpPr txBox="1"/>
            <p:nvPr/>
          </p:nvSpPr>
          <p:spPr>
            <a:xfrm>
              <a:off x="5085121" y="366720"/>
              <a:ext cx="2321911" cy="292451"/>
            </a:xfrm>
            <a:prstGeom prst="rect">
              <a:avLst/>
            </a:prstGeom>
            <a:no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lt1"/>
                </a:buClr>
                <a:buSzPts val="1050"/>
                <a:buFont typeface="Open Sans"/>
                <a:buNone/>
              </a:pPr>
              <a:r>
                <a:rPr lang="en-US" sz="1400" b="1">
                  <a:solidFill>
                    <a:schemeClr val="lt1"/>
                  </a:solidFill>
                  <a:latin typeface="Arial"/>
                  <a:ea typeface="Arial"/>
                  <a:cs typeface="Arial"/>
                  <a:sym typeface="Arial"/>
                </a:rPr>
                <a:t>Uitkomsten</a:t>
              </a:r>
              <a:endParaRPr sz="1400" b="1">
                <a:solidFill>
                  <a:schemeClr val="lt1"/>
                </a:solidFill>
                <a:latin typeface="Arial"/>
                <a:ea typeface="Arial"/>
                <a:cs typeface="Arial"/>
                <a:sym typeface="Arial"/>
              </a:endParaRPr>
            </a:p>
          </p:txBody>
        </p:sp>
        <p:sp>
          <p:nvSpPr>
            <p:cNvPr id="398" name="Google Shape;398;p16"/>
            <p:cNvSpPr/>
            <p:nvPr/>
          </p:nvSpPr>
          <p:spPr>
            <a:xfrm>
              <a:off x="5076022" y="714218"/>
              <a:ext cx="2340109" cy="310649"/>
            </a:xfrm>
            <a:prstGeom prst="roundRect">
              <a:avLst>
                <a:gd name="adj" fmla="val 10000"/>
              </a:avLst>
            </a:prstGeom>
            <a:solidFill>
              <a:srgbClr val="FEF2D7"/>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399" name="Google Shape;399;p16"/>
            <p:cNvSpPr txBox="1"/>
            <p:nvPr/>
          </p:nvSpPr>
          <p:spPr>
            <a:xfrm>
              <a:off x="5085121" y="723317"/>
              <a:ext cx="2321911" cy="292451"/>
            </a:xfrm>
            <a:prstGeom prst="rect">
              <a:avLst/>
            </a:prstGeom>
            <a:no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Macro-omrekeningskoers</a:t>
              </a:r>
              <a:endParaRPr sz="2400">
                <a:solidFill>
                  <a:schemeClr val="dk1"/>
                </a:solidFill>
                <a:latin typeface="Arial"/>
                <a:ea typeface="Arial"/>
                <a:cs typeface="Arial"/>
                <a:sym typeface="Arial"/>
              </a:endParaRPr>
            </a:p>
          </p:txBody>
        </p:sp>
        <p:sp>
          <p:nvSpPr>
            <p:cNvPr id="400" name="Google Shape;400;p16"/>
            <p:cNvSpPr/>
            <p:nvPr/>
          </p:nvSpPr>
          <p:spPr>
            <a:xfrm>
              <a:off x="5076022" y="1070815"/>
              <a:ext cx="2340109" cy="310649"/>
            </a:xfrm>
            <a:prstGeom prst="roundRect">
              <a:avLst>
                <a:gd name="adj" fmla="val 10000"/>
              </a:avLst>
            </a:prstGeom>
            <a:solidFill>
              <a:srgbClr val="FEF2D7"/>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401" name="Google Shape;401;p16"/>
            <p:cNvSpPr txBox="1"/>
            <p:nvPr/>
          </p:nvSpPr>
          <p:spPr>
            <a:xfrm>
              <a:off x="5085121" y="1079914"/>
              <a:ext cx="2321911" cy="292451"/>
            </a:xfrm>
            <a:prstGeom prst="rect">
              <a:avLst/>
            </a:prstGeom>
            <a:no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dk1"/>
                </a:buClr>
                <a:buSzPts val="1050"/>
                <a:buFont typeface="Open Sans"/>
                <a:buNone/>
              </a:pPr>
              <a:endParaRPr sz="1050">
                <a:solidFill>
                  <a:schemeClr val="dk1"/>
                </a:solidFill>
                <a:latin typeface="Arial"/>
                <a:ea typeface="Arial"/>
                <a:cs typeface="Arial"/>
                <a:sym typeface="Arial"/>
              </a:endParaRPr>
            </a:p>
          </p:txBody>
        </p:sp>
        <p:sp>
          <p:nvSpPr>
            <p:cNvPr id="402" name="Google Shape;402;p16"/>
            <p:cNvSpPr/>
            <p:nvPr/>
          </p:nvSpPr>
          <p:spPr>
            <a:xfrm>
              <a:off x="5076022" y="1427412"/>
              <a:ext cx="2340109" cy="310649"/>
            </a:xfrm>
            <a:prstGeom prst="roundRect">
              <a:avLst>
                <a:gd name="adj" fmla="val 10000"/>
              </a:avLst>
            </a:prstGeom>
            <a:solidFill>
              <a:srgbClr val="FEF2D7"/>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403" name="Google Shape;403;p16"/>
            <p:cNvSpPr txBox="1"/>
            <p:nvPr/>
          </p:nvSpPr>
          <p:spPr>
            <a:xfrm>
              <a:off x="5085121" y="1436511"/>
              <a:ext cx="2321911" cy="292451"/>
            </a:xfrm>
            <a:prstGeom prst="rect">
              <a:avLst/>
            </a:prstGeom>
            <a:no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Micro-omrekeningskoers</a:t>
              </a:r>
              <a:endParaRPr sz="2400">
                <a:solidFill>
                  <a:schemeClr val="dk1"/>
                </a:solidFill>
                <a:latin typeface="Arial"/>
                <a:ea typeface="Arial"/>
                <a:cs typeface="Arial"/>
                <a:sym typeface="Arial"/>
              </a:endParaRPr>
            </a:p>
          </p:txBody>
        </p:sp>
        <p:sp>
          <p:nvSpPr>
            <p:cNvPr id="404" name="Google Shape;404;p16"/>
            <p:cNvSpPr/>
            <p:nvPr/>
          </p:nvSpPr>
          <p:spPr>
            <a:xfrm>
              <a:off x="5076022" y="1784009"/>
              <a:ext cx="2340109" cy="310649"/>
            </a:xfrm>
            <a:prstGeom prst="roundRect">
              <a:avLst>
                <a:gd name="adj" fmla="val 10000"/>
              </a:avLst>
            </a:prstGeom>
            <a:solidFill>
              <a:srgbClr val="FEF2D7"/>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405" name="Google Shape;405;p16"/>
            <p:cNvSpPr txBox="1"/>
            <p:nvPr/>
          </p:nvSpPr>
          <p:spPr>
            <a:xfrm>
              <a:off x="5085121" y="1793108"/>
              <a:ext cx="2321911" cy="292451"/>
            </a:xfrm>
            <a:prstGeom prst="rect">
              <a:avLst/>
            </a:prstGeom>
            <a:no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Per bezoek Doelwaarde</a:t>
              </a:r>
              <a:endParaRPr sz="1200">
                <a:solidFill>
                  <a:schemeClr val="dk1"/>
                </a:solidFill>
                <a:latin typeface="Arial"/>
                <a:ea typeface="Arial"/>
                <a:cs typeface="Arial"/>
                <a:sym typeface="Arial"/>
              </a:endParaRPr>
            </a:p>
          </p:txBody>
        </p:sp>
        <p:sp>
          <p:nvSpPr>
            <p:cNvPr id="406" name="Google Shape;406;p16"/>
            <p:cNvSpPr/>
            <p:nvPr/>
          </p:nvSpPr>
          <p:spPr>
            <a:xfrm>
              <a:off x="5076022" y="2140606"/>
              <a:ext cx="2340109" cy="310649"/>
            </a:xfrm>
            <a:prstGeom prst="roundRect">
              <a:avLst>
                <a:gd name="adj" fmla="val 10000"/>
              </a:avLst>
            </a:prstGeom>
            <a:solidFill>
              <a:srgbClr val="FEF2D7"/>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407" name="Google Shape;407;p16"/>
            <p:cNvSpPr txBox="1"/>
            <p:nvPr/>
          </p:nvSpPr>
          <p:spPr>
            <a:xfrm>
              <a:off x="5085121" y="2149705"/>
              <a:ext cx="2321911" cy="292451"/>
            </a:xfrm>
            <a:prstGeom prst="rect">
              <a:avLst/>
            </a:prstGeom>
            <a:no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Dagen tot conversie</a:t>
              </a:r>
              <a:endParaRPr sz="1200">
                <a:solidFill>
                  <a:schemeClr val="dk1"/>
                </a:solidFill>
                <a:latin typeface="Arial"/>
                <a:ea typeface="Arial"/>
                <a:cs typeface="Arial"/>
                <a:sym typeface="Arial"/>
              </a:endParaRPr>
            </a:p>
          </p:txBody>
        </p:sp>
        <p:sp>
          <p:nvSpPr>
            <p:cNvPr id="408" name="Google Shape;408;p16"/>
            <p:cNvSpPr/>
            <p:nvPr/>
          </p:nvSpPr>
          <p:spPr>
            <a:xfrm>
              <a:off x="5076022" y="2497203"/>
              <a:ext cx="2340109" cy="310649"/>
            </a:xfrm>
            <a:prstGeom prst="roundRect">
              <a:avLst>
                <a:gd name="adj" fmla="val 10000"/>
              </a:avLst>
            </a:prstGeom>
            <a:solidFill>
              <a:srgbClr val="FEF2D7"/>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409" name="Google Shape;409;p16"/>
            <p:cNvSpPr txBox="1"/>
            <p:nvPr/>
          </p:nvSpPr>
          <p:spPr>
            <a:xfrm>
              <a:off x="5085121" y="2506302"/>
              <a:ext cx="2321911" cy="292451"/>
            </a:xfrm>
            <a:prstGeom prst="rect">
              <a:avLst/>
            </a:prstGeom>
            <a:no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dk1"/>
                </a:buClr>
                <a:buSzPts val="1050"/>
                <a:buFont typeface="Open Sans"/>
                <a:buNone/>
              </a:pPr>
              <a:r>
                <a:rPr lang="en-US" sz="1200">
                  <a:solidFill>
                    <a:schemeClr val="dk1"/>
                  </a:solidFill>
                  <a:latin typeface="Arial"/>
                  <a:ea typeface="Arial"/>
                  <a:cs typeface="Arial"/>
                  <a:sym typeface="Arial"/>
                </a:rPr>
                <a:t>% geassisteerde conversies</a:t>
              </a:r>
              <a:endParaRPr sz="1200">
                <a:solidFill>
                  <a:schemeClr val="dk1"/>
                </a:solidFill>
                <a:latin typeface="Arial"/>
                <a:ea typeface="Arial"/>
                <a:cs typeface="Arial"/>
                <a:sym typeface="Arial"/>
              </a:endParaRPr>
            </a:p>
          </p:txBody>
        </p:sp>
      </p:grpSp>
      <p:sp>
        <p:nvSpPr>
          <p:cNvPr id="410" name="Google Shape;410;p16"/>
          <p:cNvSpPr/>
          <p:nvPr/>
        </p:nvSpPr>
        <p:spPr>
          <a:xfrm>
            <a:off x="694510" y="1811331"/>
            <a:ext cx="187504" cy="1349063"/>
          </a:xfrm>
          <a:prstGeom prst="leftBrace">
            <a:avLst>
              <a:gd name="adj1" fmla="val 22826"/>
              <a:gd name="adj2" fmla="val 72593"/>
            </a:avLst>
          </a:prstGeom>
          <a:noFill/>
          <a:ln w="19050" cap="flat" cmpd="sng">
            <a:solidFill>
              <a:srgbClr val="16124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411" name="Google Shape;411;p16"/>
          <p:cNvSpPr/>
          <p:nvPr/>
        </p:nvSpPr>
        <p:spPr>
          <a:xfrm>
            <a:off x="507006" y="1811332"/>
            <a:ext cx="175259" cy="680720"/>
          </a:xfrm>
          <a:prstGeom prst="leftBrace">
            <a:avLst>
              <a:gd name="adj1" fmla="val 22826"/>
              <a:gd name="adj2" fmla="val 50000"/>
            </a:avLst>
          </a:prstGeom>
          <a:noFill/>
          <a:ln w="19050" cap="flat" cmpd="sng">
            <a:solidFill>
              <a:srgbClr val="16124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412" name="Google Shape;412;p16"/>
          <p:cNvSpPr/>
          <p:nvPr/>
        </p:nvSpPr>
        <p:spPr>
          <a:xfrm>
            <a:off x="882014" y="1811331"/>
            <a:ext cx="232411" cy="2085663"/>
          </a:xfrm>
          <a:prstGeom prst="leftBrace">
            <a:avLst>
              <a:gd name="adj1" fmla="val 22826"/>
              <a:gd name="adj2" fmla="val 81420"/>
            </a:avLst>
          </a:prstGeom>
          <a:noFill/>
          <a:ln w="19050" cap="flat" cmpd="sng">
            <a:solidFill>
              <a:srgbClr val="16124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413" name="Google Shape;413;p16"/>
          <p:cNvSpPr txBox="1"/>
          <p:nvPr/>
        </p:nvSpPr>
        <p:spPr>
          <a:xfrm>
            <a:off x="117825" y="1996559"/>
            <a:ext cx="31130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11AA81"/>
              </a:buClr>
              <a:buSzPts val="1800"/>
              <a:buFont typeface="Arial"/>
              <a:buNone/>
            </a:pPr>
            <a:r>
              <a:rPr lang="en-US" sz="1800" b="1">
                <a:solidFill>
                  <a:srgbClr val="11AA81"/>
                </a:solidFill>
                <a:latin typeface="Arial"/>
                <a:ea typeface="Arial"/>
                <a:cs typeface="Arial"/>
                <a:sym typeface="Arial"/>
              </a:rPr>
              <a:t>S</a:t>
            </a:r>
            <a:endParaRPr sz="1800" b="1">
              <a:solidFill>
                <a:srgbClr val="11AA81"/>
              </a:solidFill>
              <a:latin typeface="Arial"/>
              <a:ea typeface="Arial"/>
              <a:cs typeface="Arial"/>
              <a:sym typeface="Arial"/>
            </a:endParaRPr>
          </a:p>
        </p:txBody>
      </p:sp>
      <p:sp>
        <p:nvSpPr>
          <p:cNvPr id="414" name="Google Shape;414;p16"/>
          <p:cNvSpPr txBox="1"/>
          <p:nvPr/>
        </p:nvSpPr>
        <p:spPr>
          <a:xfrm>
            <a:off x="117825" y="2595999"/>
            <a:ext cx="39305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11AA81"/>
              </a:buClr>
              <a:buSzPts val="1800"/>
              <a:buFont typeface="Arial"/>
              <a:buNone/>
            </a:pPr>
            <a:r>
              <a:rPr lang="en-US" sz="1800" b="1">
                <a:solidFill>
                  <a:srgbClr val="11AA81"/>
                </a:solidFill>
                <a:latin typeface="Arial"/>
                <a:ea typeface="Arial"/>
                <a:cs typeface="Arial"/>
                <a:sym typeface="Arial"/>
              </a:rPr>
              <a:t>M</a:t>
            </a:r>
            <a:endParaRPr sz="1800" b="1">
              <a:solidFill>
                <a:srgbClr val="11AA81"/>
              </a:solidFill>
              <a:latin typeface="Arial"/>
              <a:ea typeface="Arial"/>
              <a:cs typeface="Arial"/>
              <a:sym typeface="Arial"/>
            </a:endParaRPr>
          </a:p>
        </p:txBody>
      </p:sp>
      <p:sp>
        <p:nvSpPr>
          <p:cNvPr id="415" name="Google Shape;415;p16"/>
          <p:cNvSpPr txBox="1"/>
          <p:nvPr/>
        </p:nvSpPr>
        <p:spPr>
          <a:xfrm>
            <a:off x="146354" y="3313275"/>
            <a:ext cx="304892"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11AA81"/>
              </a:buClr>
              <a:buSzPts val="1800"/>
              <a:buFont typeface="Arial"/>
              <a:buNone/>
            </a:pPr>
            <a:r>
              <a:rPr lang="en-US" sz="1800" b="1">
                <a:solidFill>
                  <a:srgbClr val="11AA81"/>
                </a:solidFill>
                <a:latin typeface="Arial"/>
                <a:ea typeface="Arial"/>
                <a:cs typeface="Arial"/>
                <a:sym typeface="Arial"/>
              </a:rPr>
              <a:t>L</a:t>
            </a:r>
            <a:endParaRPr sz="1800" b="1">
              <a:solidFill>
                <a:srgbClr val="11AA8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19"/>
        <p:cNvGrpSpPr/>
        <p:nvPr/>
      </p:nvGrpSpPr>
      <p:grpSpPr>
        <a:xfrm>
          <a:off x="0" y="0"/>
          <a:ext cx="0" cy="0"/>
          <a:chOff x="0" y="0"/>
          <a:chExt cx="0" cy="0"/>
        </a:xfrm>
      </p:grpSpPr>
      <p:sp>
        <p:nvSpPr>
          <p:cNvPr id="420" name="Google Shape;420;p17"/>
          <p:cNvSpPr txBox="1"/>
          <p:nvPr/>
        </p:nvSpPr>
        <p:spPr>
          <a:xfrm>
            <a:off x="311700" y="213680"/>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161249"/>
              </a:buClr>
              <a:buSzPts val="3000"/>
              <a:buFont typeface="Arial"/>
              <a:buNone/>
            </a:pPr>
            <a:r>
              <a:rPr lang="en-US" sz="3000" b="1">
                <a:solidFill>
                  <a:srgbClr val="161249"/>
                </a:solidFill>
                <a:latin typeface="Arial"/>
                <a:ea typeface="Arial"/>
                <a:cs typeface="Arial"/>
                <a:sym typeface="Arial"/>
              </a:rPr>
              <a:t>Meten - Belangrijkste doel prestatiemetingen</a:t>
            </a:r>
            <a:endParaRPr sz="3000" b="1">
              <a:solidFill>
                <a:srgbClr val="161249"/>
              </a:solidFill>
              <a:latin typeface="Arial"/>
              <a:ea typeface="Arial"/>
              <a:cs typeface="Arial"/>
              <a:sym typeface="Arial"/>
            </a:endParaRPr>
          </a:p>
        </p:txBody>
      </p:sp>
      <p:sp>
        <p:nvSpPr>
          <p:cNvPr id="421" name="Google Shape;421;p17"/>
          <p:cNvSpPr txBox="1"/>
          <p:nvPr/>
        </p:nvSpPr>
        <p:spPr>
          <a:xfrm>
            <a:off x="405285" y="786380"/>
            <a:ext cx="8333429" cy="2939111"/>
          </a:xfrm>
          <a:prstGeom prst="rect">
            <a:avLst/>
          </a:prstGeom>
          <a:noFill/>
          <a:ln>
            <a:noFill/>
          </a:ln>
        </p:spPr>
        <p:txBody>
          <a:bodyPr spcFirstLastPara="1" wrap="square" lIns="91425" tIns="91425" rIns="91425" bIns="91425" anchor="t" anchorCtr="0">
            <a:noAutofit/>
          </a:bodyPr>
          <a:lstStyle/>
          <a:p>
            <a:pPr marL="0" marR="0" lvl="0" indent="0" algn="l" rtl="0">
              <a:spcBef>
                <a:spcPts val="0"/>
              </a:spcBef>
              <a:spcAft>
                <a:spcPts val="0"/>
              </a:spcAft>
              <a:buClr>
                <a:srgbClr val="11AA81"/>
              </a:buClr>
              <a:buSzPts val="2400"/>
              <a:buFont typeface="Arial"/>
              <a:buNone/>
            </a:pPr>
            <a:r>
              <a:rPr lang="en-US" sz="1300" b="1" dirty="0">
                <a:solidFill>
                  <a:srgbClr val="11AA81"/>
                </a:solidFill>
                <a:latin typeface="Arial"/>
                <a:ea typeface="Arial"/>
                <a:cs typeface="Arial"/>
                <a:sym typeface="Arial"/>
              </a:rPr>
              <a:t>KPI's </a:t>
            </a:r>
            <a:r>
              <a:rPr lang="en-US" sz="1300" b="1" dirty="0" err="1">
                <a:solidFill>
                  <a:srgbClr val="11AA81"/>
                </a:solidFill>
                <a:latin typeface="Arial"/>
                <a:ea typeface="Arial"/>
                <a:cs typeface="Arial"/>
                <a:sym typeface="Arial"/>
              </a:rPr>
              <a:t>voor</a:t>
            </a:r>
            <a:r>
              <a:rPr lang="en-US" sz="1300" b="1" dirty="0">
                <a:solidFill>
                  <a:srgbClr val="11AA81"/>
                </a:solidFill>
                <a:latin typeface="Arial"/>
                <a:ea typeface="Arial"/>
                <a:cs typeface="Arial"/>
                <a:sym typeface="Arial"/>
              </a:rPr>
              <a:t> </a:t>
            </a:r>
            <a:r>
              <a:rPr lang="en-US" sz="1300" b="1" dirty="0" err="1">
                <a:solidFill>
                  <a:srgbClr val="11AA81"/>
                </a:solidFill>
                <a:latin typeface="Arial"/>
                <a:ea typeface="Arial"/>
                <a:cs typeface="Arial"/>
                <a:sym typeface="Arial"/>
              </a:rPr>
              <a:t>een</a:t>
            </a:r>
            <a:r>
              <a:rPr lang="en-US" sz="1300" b="1" dirty="0">
                <a:solidFill>
                  <a:srgbClr val="11AA81"/>
                </a:solidFill>
                <a:latin typeface="Arial"/>
                <a:ea typeface="Arial"/>
                <a:cs typeface="Arial"/>
                <a:sym typeface="Arial"/>
              </a:rPr>
              <a:t> online </a:t>
            </a:r>
            <a:r>
              <a:rPr lang="en-US" sz="1300" b="1" dirty="0" err="1">
                <a:solidFill>
                  <a:srgbClr val="11AA81"/>
                </a:solidFill>
                <a:latin typeface="Arial"/>
                <a:ea typeface="Arial"/>
                <a:cs typeface="Arial"/>
                <a:sym typeface="Arial"/>
              </a:rPr>
              <a:t>winkel</a:t>
            </a:r>
            <a:endParaRPr sz="1300" b="1" dirty="0">
              <a:solidFill>
                <a:srgbClr val="11AA81"/>
              </a:solidFill>
              <a:latin typeface="Arial"/>
              <a:ea typeface="Arial"/>
              <a:cs typeface="Arial"/>
              <a:sym typeface="Arial"/>
            </a:endParaRPr>
          </a:p>
          <a:p>
            <a:pPr marL="285750" marR="0" lvl="0" indent="-285750" algn="l" rtl="0">
              <a:spcBef>
                <a:spcPts val="200"/>
              </a:spcBef>
              <a:spcAft>
                <a:spcPts val="0"/>
              </a:spcAft>
              <a:buClr>
                <a:srgbClr val="11AA81"/>
              </a:buClr>
              <a:buSzPts val="1400"/>
              <a:buFont typeface="Arial"/>
              <a:buChar char="●"/>
            </a:pPr>
            <a:r>
              <a:rPr lang="en-US" sz="1300" b="1" dirty="0" err="1">
                <a:solidFill>
                  <a:srgbClr val="161249"/>
                </a:solidFill>
                <a:latin typeface="Arial"/>
                <a:ea typeface="Arial"/>
                <a:cs typeface="Arial"/>
                <a:sym typeface="Arial"/>
              </a:rPr>
              <a:t>Inkomsten</a:t>
            </a:r>
            <a:r>
              <a:rPr lang="en-US" sz="1300" b="1"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Deze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metriek</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volgt</a:t>
            </a:r>
            <a:r>
              <a:rPr lang="en-US" sz="1300" dirty="0">
                <a:solidFill>
                  <a:srgbClr val="161249"/>
                </a:solidFill>
                <a:latin typeface="Arial"/>
                <a:ea typeface="Arial"/>
                <a:cs typeface="Arial"/>
                <a:sym typeface="Arial"/>
              </a:rPr>
              <a:t> het </a:t>
            </a:r>
            <a:r>
              <a:rPr lang="en-US" sz="1300" dirty="0" err="1">
                <a:solidFill>
                  <a:srgbClr val="161249"/>
                </a:solidFill>
                <a:latin typeface="Arial"/>
                <a:ea typeface="Arial"/>
                <a:cs typeface="Arial"/>
                <a:sym typeface="Arial"/>
              </a:rPr>
              <a:t>totale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bedrag</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aan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inkomsten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dat</a:t>
            </a:r>
            <a:r>
              <a:rPr lang="en-US" sz="1300" dirty="0">
                <a:solidFill>
                  <a:srgbClr val="161249"/>
                </a:solidFill>
                <a:latin typeface="Arial"/>
                <a:ea typeface="Arial"/>
                <a:cs typeface="Arial"/>
                <a:sym typeface="Arial"/>
              </a:rPr>
              <a:t> door de online </a:t>
            </a:r>
            <a:r>
              <a:rPr lang="en-US" sz="1300" dirty="0" err="1">
                <a:solidFill>
                  <a:srgbClr val="161249"/>
                </a:solidFill>
                <a:latin typeface="Arial"/>
                <a:ea typeface="Arial"/>
                <a:cs typeface="Arial"/>
                <a:sym typeface="Arial"/>
              </a:rPr>
              <a:t>winkel</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wordt</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gegenereerd</a:t>
            </a:r>
            <a:r>
              <a:rPr lang="en-US" sz="1300" dirty="0">
                <a:solidFill>
                  <a:srgbClr val="161249"/>
                </a:solidFill>
                <a:latin typeface="Arial"/>
                <a:ea typeface="Arial"/>
                <a:cs typeface="Arial"/>
                <a:sym typeface="Arial"/>
              </a:rPr>
              <a:t>. Het </a:t>
            </a:r>
            <a:r>
              <a:rPr lang="en-US" sz="1300" dirty="0" err="1">
                <a:solidFill>
                  <a:srgbClr val="161249"/>
                </a:solidFill>
                <a:latin typeface="Arial"/>
                <a:ea typeface="Arial"/>
                <a:cs typeface="Arial"/>
                <a:sym typeface="Arial"/>
              </a:rPr>
              <a:t>kan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verder</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worden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uitgesplitst</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naar</a:t>
            </a:r>
            <a:r>
              <a:rPr lang="en-US" sz="1300" dirty="0">
                <a:solidFill>
                  <a:srgbClr val="161249"/>
                </a:solidFill>
                <a:latin typeface="Arial"/>
                <a:ea typeface="Arial"/>
                <a:cs typeface="Arial"/>
                <a:sym typeface="Arial"/>
              </a:rPr>
              <a:t> product, </a:t>
            </a:r>
            <a:r>
              <a:rPr lang="en-US" sz="1300" dirty="0" err="1">
                <a:solidFill>
                  <a:srgbClr val="161249"/>
                </a:solidFill>
                <a:latin typeface="Arial"/>
                <a:ea typeface="Arial"/>
                <a:cs typeface="Arial"/>
                <a:sym typeface="Arial"/>
              </a:rPr>
              <a:t>regio</a:t>
            </a:r>
            <a:r>
              <a:rPr lang="en-US" sz="1300" dirty="0">
                <a:solidFill>
                  <a:srgbClr val="161249"/>
                </a:solidFill>
                <a:latin typeface="Arial"/>
                <a:ea typeface="Arial"/>
                <a:cs typeface="Arial"/>
                <a:sym typeface="Arial"/>
              </a:rPr>
              <a:t> of </a:t>
            </a:r>
            <a:r>
              <a:rPr lang="en-US" sz="1300" dirty="0" err="1">
                <a:solidFill>
                  <a:srgbClr val="161249"/>
                </a:solidFill>
                <a:latin typeface="Arial"/>
                <a:ea typeface="Arial"/>
                <a:cs typeface="Arial"/>
                <a:sym typeface="Arial"/>
              </a:rPr>
              <a:t>andere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dimensies</a:t>
            </a:r>
            <a:r>
              <a:rPr lang="en-US" sz="1300" dirty="0">
                <a:solidFill>
                  <a:srgbClr val="161249"/>
                </a:solidFill>
                <a:latin typeface="Arial"/>
                <a:ea typeface="Arial"/>
                <a:cs typeface="Arial"/>
                <a:sym typeface="Arial"/>
              </a:rPr>
              <a:t>.</a:t>
            </a:r>
            <a:endParaRPr sz="1300" dirty="0">
              <a:solidFill>
                <a:srgbClr val="161249"/>
              </a:solidFill>
              <a:latin typeface="Arial"/>
              <a:ea typeface="Arial"/>
              <a:cs typeface="Arial"/>
              <a:sym typeface="Arial"/>
            </a:endParaRPr>
          </a:p>
          <a:p>
            <a:pPr marL="285750" marR="0" lvl="0" indent="-285750" algn="l" rtl="0">
              <a:spcBef>
                <a:spcPts val="200"/>
              </a:spcBef>
              <a:spcAft>
                <a:spcPts val="0"/>
              </a:spcAft>
              <a:buClr>
                <a:srgbClr val="11AA81"/>
              </a:buClr>
              <a:buSzPts val="1400"/>
              <a:buFont typeface="Arial"/>
              <a:buChar char="●"/>
            </a:pPr>
            <a:r>
              <a:rPr lang="en-US" sz="1300" b="1" dirty="0" err="1">
                <a:solidFill>
                  <a:srgbClr val="161249"/>
                </a:solidFill>
                <a:latin typeface="Arial"/>
                <a:ea typeface="Arial"/>
                <a:cs typeface="Arial"/>
                <a:sym typeface="Arial"/>
              </a:rPr>
              <a:t>Conversiepercentage</a:t>
            </a:r>
            <a:r>
              <a:rPr lang="en-US" sz="1300" b="1"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Deze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metriek</a:t>
            </a:r>
            <a:r>
              <a:rPr lang="en-US" sz="1300" dirty="0">
                <a:solidFill>
                  <a:srgbClr val="161249"/>
                </a:solidFill>
                <a:latin typeface="Arial"/>
                <a:ea typeface="Arial"/>
                <a:cs typeface="Arial"/>
                <a:sym typeface="Arial"/>
              </a:rPr>
              <a:t> meet het percentage </a:t>
            </a:r>
            <a:r>
              <a:rPr lang="en-US" sz="1300" dirty="0" err="1">
                <a:solidFill>
                  <a:srgbClr val="161249"/>
                </a:solidFill>
                <a:latin typeface="Arial"/>
                <a:ea typeface="Arial"/>
                <a:cs typeface="Arial"/>
                <a:sym typeface="Arial"/>
              </a:rPr>
              <a:t>bezoekers</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dat</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een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gewenste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actie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voltooit</a:t>
            </a:r>
            <a:r>
              <a:rPr lang="en-US" sz="1300" dirty="0">
                <a:solidFill>
                  <a:srgbClr val="161249"/>
                </a:solidFill>
                <a:latin typeface="Arial"/>
                <a:ea typeface="Arial"/>
                <a:cs typeface="Arial"/>
                <a:sym typeface="Arial"/>
              </a:rPr>
              <a:t>.</a:t>
            </a:r>
            <a:endParaRPr sz="1300" dirty="0">
              <a:solidFill>
                <a:srgbClr val="161249"/>
              </a:solidFill>
              <a:latin typeface="Arial"/>
              <a:ea typeface="Arial"/>
              <a:cs typeface="Arial"/>
              <a:sym typeface="Arial"/>
            </a:endParaRPr>
          </a:p>
          <a:p>
            <a:pPr marL="285750" marR="0" lvl="0" indent="-285750" algn="l" rtl="0">
              <a:spcBef>
                <a:spcPts val="200"/>
              </a:spcBef>
              <a:spcAft>
                <a:spcPts val="0"/>
              </a:spcAft>
              <a:buClr>
                <a:srgbClr val="11AA81"/>
              </a:buClr>
              <a:buSzPts val="1400"/>
              <a:buFont typeface="Arial"/>
              <a:buChar char="●"/>
            </a:pPr>
            <a:r>
              <a:rPr lang="en-US" sz="1300" b="1" dirty="0" err="1">
                <a:solidFill>
                  <a:srgbClr val="161249"/>
                </a:solidFill>
                <a:latin typeface="Arial"/>
                <a:ea typeface="Arial"/>
                <a:cs typeface="Arial"/>
                <a:sym typeface="Arial"/>
              </a:rPr>
              <a:t>Gemiddelde</a:t>
            </a:r>
            <a:r>
              <a:rPr lang="en-US" sz="1300" b="1" dirty="0">
                <a:solidFill>
                  <a:srgbClr val="161249"/>
                </a:solidFill>
                <a:latin typeface="Arial"/>
                <a:ea typeface="Arial"/>
                <a:cs typeface="Arial"/>
                <a:sym typeface="Arial"/>
              </a:rPr>
              <a:t> </a:t>
            </a:r>
            <a:r>
              <a:rPr lang="en-US" sz="1300" b="1" dirty="0" err="1">
                <a:solidFill>
                  <a:srgbClr val="161249"/>
                </a:solidFill>
                <a:latin typeface="Arial"/>
                <a:ea typeface="Arial"/>
                <a:cs typeface="Arial"/>
                <a:sym typeface="Arial"/>
              </a:rPr>
              <a:t>bestelwaarde</a:t>
            </a:r>
            <a:r>
              <a:rPr lang="en-US" sz="1300" b="1" dirty="0">
                <a:solidFill>
                  <a:srgbClr val="161249"/>
                </a:solidFill>
                <a:latin typeface="Arial"/>
                <a:ea typeface="Arial"/>
                <a:cs typeface="Arial"/>
                <a:sym typeface="Arial"/>
              </a:rPr>
              <a:t> (AOV): </a:t>
            </a:r>
            <a:r>
              <a:rPr lang="en-US" sz="1300" dirty="0" err="1">
                <a:solidFill>
                  <a:srgbClr val="161249"/>
                </a:solidFill>
                <a:latin typeface="Arial"/>
                <a:ea typeface="Arial"/>
                <a:cs typeface="Arial"/>
                <a:sym typeface="Arial"/>
              </a:rPr>
              <a:t>Deze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metriek</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berekent</a:t>
            </a:r>
            <a:r>
              <a:rPr lang="en-US" sz="1300" dirty="0">
                <a:solidFill>
                  <a:srgbClr val="161249"/>
                </a:solidFill>
                <a:latin typeface="Arial"/>
                <a:ea typeface="Arial"/>
                <a:cs typeface="Arial"/>
                <a:sym typeface="Arial"/>
              </a:rPr>
              <a:t> de </a:t>
            </a:r>
            <a:r>
              <a:rPr lang="en-US" sz="1300" dirty="0" err="1">
                <a:solidFill>
                  <a:srgbClr val="161249"/>
                </a:solidFill>
                <a:latin typeface="Arial"/>
                <a:ea typeface="Arial"/>
                <a:cs typeface="Arial"/>
                <a:sym typeface="Arial"/>
              </a:rPr>
              <a:t>gemiddelde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waarde</a:t>
            </a:r>
            <a:r>
              <a:rPr lang="en-US" sz="1300" dirty="0">
                <a:solidFill>
                  <a:srgbClr val="161249"/>
                </a:solidFill>
                <a:latin typeface="Arial"/>
                <a:ea typeface="Arial"/>
                <a:cs typeface="Arial"/>
                <a:sym typeface="Arial"/>
              </a:rPr>
              <a:t> van </a:t>
            </a:r>
            <a:r>
              <a:rPr lang="en-US" sz="1300" dirty="0" err="1">
                <a:solidFill>
                  <a:srgbClr val="161249"/>
                </a:solidFill>
                <a:latin typeface="Arial"/>
                <a:ea typeface="Arial"/>
                <a:cs typeface="Arial"/>
                <a:sym typeface="Arial"/>
              </a:rPr>
              <a:t>elke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transactie</a:t>
            </a:r>
            <a:r>
              <a:rPr lang="en-US" sz="1300" dirty="0">
                <a:solidFill>
                  <a:srgbClr val="161249"/>
                </a:solidFill>
                <a:latin typeface="Arial"/>
                <a:ea typeface="Arial"/>
                <a:cs typeface="Arial"/>
                <a:sym typeface="Arial"/>
              </a:rPr>
              <a:t> in de online </a:t>
            </a:r>
            <a:r>
              <a:rPr lang="en-US" sz="1300" dirty="0" err="1">
                <a:solidFill>
                  <a:srgbClr val="161249"/>
                </a:solidFill>
                <a:latin typeface="Arial"/>
                <a:ea typeface="Arial"/>
                <a:cs typeface="Arial"/>
                <a:sym typeface="Arial"/>
              </a:rPr>
              <a:t>winkel</a:t>
            </a:r>
            <a:r>
              <a:rPr lang="en-US" sz="1300" dirty="0">
                <a:solidFill>
                  <a:srgbClr val="161249"/>
                </a:solidFill>
                <a:latin typeface="Arial"/>
                <a:ea typeface="Arial"/>
                <a:cs typeface="Arial"/>
                <a:sym typeface="Arial"/>
              </a:rPr>
              <a:t>.</a:t>
            </a:r>
            <a:endParaRPr sz="1300" dirty="0">
              <a:solidFill>
                <a:srgbClr val="161249"/>
              </a:solidFill>
              <a:latin typeface="Arial"/>
              <a:ea typeface="Arial"/>
              <a:cs typeface="Arial"/>
              <a:sym typeface="Arial"/>
            </a:endParaRPr>
          </a:p>
          <a:p>
            <a:pPr marL="285750" marR="0" lvl="0" indent="-285750" algn="l" rtl="0">
              <a:spcBef>
                <a:spcPts val="200"/>
              </a:spcBef>
              <a:spcAft>
                <a:spcPts val="0"/>
              </a:spcAft>
              <a:buClr>
                <a:srgbClr val="11AA81"/>
              </a:buClr>
              <a:buSzPts val="1400"/>
              <a:buFont typeface="Arial"/>
              <a:buChar char="●"/>
            </a:pPr>
            <a:r>
              <a:rPr lang="en-US" sz="1300" b="1" dirty="0" err="1">
                <a:solidFill>
                  <a:srgbClr val="161249"/>
                </a:solidFill>
                <a:latin typeface="Arial"/>
                <a:ea typeface="Arial"/>
                <a:cs typeface="Arial"/>
                <a:sym typeface="Arial"/>
              </a:rPr>
              <a:t>Afhaakpercentage</a:t>
            </a:r>
            <a:r>
              <a:rPr lang="en-US" sz="1300" b="1" dirty="0">
                <a:solidFill>
                  <a:srgbClr val="161249"/>
                </a:solidFill>
                <a:latin typeface="Arial"/>
                <a:ea typeface="Arial"/>
                <a:cs typeface="Arial"/>
                <a:sym typeface="Arial"/>
              </a:rPr>
              <a:t> </a:t>
            </a:r>
            <a:r>
              <a:rPr lang="en-US" sz="1300" b="1" dirty="0" err="1">
                <a:solidFill>
                  <a:srgbClr val="161249"/>
                </a:solidFill>
                <a:latin typeface="Arial"/>
                <a:ea typeface="Arial"/>
                <a:cs typeface="Arial"/>
                <a:sym typeface="Arial"/>
              </a:rPr>
              <a:t>winkelwagentje</a:t>
            </a:r>
            <a:r>
              <a:rPr lang="en-US" sz="1300" b="1"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Dit</a:t>
            </a:r>
            <a:r>
              <a:rPr lang="en-US" sz="1300" dirty="0">
                <a:solidFill>
                  <a:srgbClr val="161249"/>
                </a:solidFill>
                <a:latin typeface="Arial"/>
                <a:ea typeface="Arial"/>
                <a:cs typeface="Arial"/>
                <a:sym typeface="Arial"/>
              </a:rPr>
              <a:t> meet het percentage </a:t>
            </a:r>
            <a:r>
              <a:rPr lang="en-US" sz="1300" dirty="0" err="1">
                <a:solidFill>
                  <a:srgbClr val="161249"/>
                </a:solidFill>
                <a:latin typeface="Arial"/>
                <a:ea typeface="Arial"/>
                <a:cs typeface="Arial"/>
                <a:sym typeface="Arial"/>
              </a:rPr>
              <a:t>bezoekers</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dat</a:t>
            </a:r>
            <a:r>
              <a:rPr lang="en-US" sz="1300" dirty="0">
                <a:solidFill>
                  <a:srgbClr val="161249"/>
                </a:solidFill>
                <a:latin typeface="Arial"/>
                <a:ea typeface="Arial"/>
                <a:cs typeface="Arial"/>
                <a:sym typeface="Arial"/>
              </a:rPr>
              <a:t> items </a:t>
            </a:r>
            <a:r>
              <a:rPr lang="en-US" sz="1300" dirty="0" err="1">
                <a:solidFill>
                  <a:srgbClr val="161249"/>
                </a:solidFill>
                <a:latin typeface="Arial"/>
                <a:ea typeface="Arial"/>
                <a:cs typeface="Arial"/>
                <a:sym typeface="Arial"/>
              </a:rPr>
              <a:t>toevoegt</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aan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hun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winkelwagentje</a:t>
            </a:r>
            <a:r>
              <a:rPr lang="en-US" sz="1300" dirty="0">
                <a:solidFill>
                  <a:srgbClr val="161249"/>
                </a:solidFill>
                <a:latin typeface="Arial"/>
                <a:ea typeface="Arial"/>
                <a:cs typeface="Arial"/>
                <a:sym typeface="Arial"/>
              </a:rPr>
              <a:t> maar het </a:t>
            </a:r>
            <a:r>
              <a:rPr lang="en-US" sz="1300" dirty="0" err="1">
                <a:solidFill>
                  <a:srgbClr val="161249"/>
                </a:solidFill>
                <a:latin typeface="Arial"/>
                <a:ea typeface="Arial"/>
                <a:cs typeface="Arial"/>
                <a:sym typeface="Arial"/>
              </a:rPr>
              <a:t>afrekenproces</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niet</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afrondt</a:t>
            </a:r>
            <a:r>
              <a:rPr lang="en-US" sz="1300" dirty="0">
                <a:solidFill>
                  <a:srgbClr val="161249"/>
                </a:solidFill>
                <a:latin typeface="Arial"/>
                <a:ea typeface="Arial"/>
                <a:cs typeface="Arial"/>
                <a:sym typeface="Arial"/>
              </a:rPr>
              <a:t>.</a:t>
            </a:r>
            <a:endParaRPr sz="1300" dirty="0">
              <a:solidFill>
                <a:srgbClr val="161249"/>
              </a:solidFill>
              <a:latin typeface="Arial"/>
              <a:ea typeface="Arial"/>
              <a:cs typeface="Arial"/>
              <a:sym typeface="Arial"/>
            </a:endParaRPr>
          </a:p>
          <a:p>
            <a:pPr marL="285750" marR="0" lvl="0" indent="-285750" algn="l" rtl="0">
              <a:spcBef>
                <a:spcPts val="200"/>
              </a:spcBef>
              <a:spcAft>
                <a:spcPts val="0"/>
              </a:spcAft>
              <a:buClr>
                <a:srgbClr val="11AA81"/>
              </a:buClr>
              <a:buSzPts val="1400"/>
              <a:buFont typeface="Arial"/>
              <a:buChar char="●"/>
            </a:pPr>
            <a:r>
              <a:rPr lang="en-US" sz="1300" b="1" dirty="0" err="1">
                <a:solidFill>
                  <a:srgbClr val="161249"/>
                </a:solidFill>
                <a:latin typeface="Arial"/>
                <a:ea typeface="Arial"/>
                <a:cs typeface="Arial"/>
                <a:sym typeface="Arial"/>
              </a:rPr>
              <a:t>Verkeersbronnen</a:t>
            </a:r>
            <a:r>
              <a:rPr lang="en-US" sz="1300" b="1"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Deze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metriek</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houdt</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bij</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waar</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bezoekers</a:t>
            </a:r>
            <a:r>
              <a:rPr lang="en-US" sz="1300" dirty="0">
                <a:solidFill>
                  <a:srgbClr val="161249"/>
                </a:solidFill>
                <a:latin typeface="Arial"/>
                <a:ea typeface="Arial"/>
                <a:cs typeface="Arial"/>
                <a:sym typeface="Arial"/>
              </a:rPr>
              <a:t> van de online </a:t>
            </a:r>
            <a:r>
              <a:rPr lang="en-US" sz="1300" dirty="0" err="1">
                <a:solidFill>
                  <a:srgbClr val="161249"/>
                </a:solidFill>
                <a:latin typeface="Arial"/>
                <a:ea typeface="Arial"/>
                <a:cs typeface="Arial"/>
                <a:sym typeface="Arial"/>
              </a:rPr>
              <a:t>winkel</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vandaan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komen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zoals</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organisch</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zoeken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betaald</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zoeken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sociale</a:t>
            </a:r>
            <a:r>
              <a:rPr lang="en-US" sz="1300" dirty="0">
                <a:solidFill>
                  <a:srgbClr val="161249"/>
                </a:solidFill>
                <a:latin typeface="Arial"/>
                <a:ea typeface="Arial"/>
                <a:cs typeface="Arial"/>
                <a:sym typeface="Arial"/>
              </a:rPr>
              <a:t> media of </a:t>
            </a:r>
            <a:r>
              <a:rPr lang="en-US" sz="1300" dirty="0" err="1">
                <a:solidFill>
                  <a:srgbClr val="161249"/>
                </a:solidFill>
                <a:latin typeface="Arial"/>
                <a:ea typeface="Arial"/>
                <a:cs typeface="Arial"/>
                <a:sym typeface="Arial"/>
              </a:rPr>
              <a:t>verwijzingsverkeer</a:t>
            </a:r>
            <a:r>
              <a:rPr lang="en-US" sz="1300" dirty="0">
                <a:solidFill>
                  <a:srgbClr val="161249"/>
                </a:solidFill>
                <a:latin typeface="Arial"/>
                <a:ea typeface="Arial"/>
                <a:cs typeface="Arial"/>
                <a:sym typeface="Arial"/>
              </a:rPr>
              <a:t>.</a:t>
            </a:r>
            <a:endParaRPr sz="1300" dirty="0">
              <a:solidFill>
                <a:srgbClr val="161249"/>
              </a:solidFill>
              <a:latin typeface="Arial"/>
              <a:ea typeface="Arial"/>
              <a:cs typeface="Arial"/>
              <a:sym typeface="Arial"/>
            </a:endParaRPr>
          </a:p>
          <a:p>
            <a:pPr marL="285750" marR="0" lvl="0" indent="-285750" algn="l" rtl="0">
              <a:spcBef>
                <a:spcPts val="200"/>
              </a:spcBef>
              <a:spcAft>
                <a:spcPts val="0"/>
              </a:spcAft>
              <a:buClr>
                <a:srgbClr val="11AA81"/>
              </a:buClr>
              <a:buSzPts val="1400"/>
              <a:buFont typeface="Arial"/>
              <a:buChar char="●"/>
            </a:pPr>
            <a:r>
              <a:rPr lang="en-US" sz="1300" b="1" dirty="0" err="1">
                <a:solidFill>
                  <a:srgbClr val="161249"/>
                </a:solidFill>
                <a:latin typeface="Arial"/>
                <a:ea typeface="Arial"/>
                <a:cs typeface="Arial"/>
                <a:sym typeface="Arial"/>
              </a:rPr>
              <a:t>Klantlevensduurwaarde</a:t>
            </a:r>
            <a:r>
              <a:rPr lang="en-US" sz="1300" b="1" dirty="0">
                <a:solidFill>
                  <a:srgbClr val="161249"/>
                </a:solidFill>
                <a:latin typeface="Arial"/>
                <a:ea typeface="Arial"/>
                <a:cs typeface="Arial"/>
                <a:sym typeface="Arial"/>
              </a:rPr>
              <a:t> (CLV): </a:t>
            </a:r>
            <a:r>
              <a:rPr lang="en-US" sz="1300" dirty="0" err="1">
                <a:solidFill>
                  <a:srgbClr val="161249"/>
                </a:solidFill>
                <a:latin typeface="Arial"/>
                <a:ea typeface="Arial"/>
                <a:cs typeface="Arial"/>
                <a:sym typeface="Arial"/>
              </a:rPr>
              <a:t>Deze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metriek</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schat</a:t>
            </a:r>
            <a:r>
              <a:rPr lang="en-US" sz="1300" dirty="0">
                <a:solidFill>
                  <a:srgbClr val="161249"/>
                </a:solidFill>
                <a:latin typeface="Arial"/>
                <a:ea typeface="Arial"/>
                <a:cs typeface="Arial"/>
                <a:sym typeface="Arial"/>
              </a:rPr>
              <a:t> de </a:t>
            </a:r>
            <a:r>
              <a:rPr lang="en-US" sz="1300" dirty="0" err="1">
                <a:solidFill>
                  <a:srgbClr val="161249"/>
                </a:solidFill>
                <a:latin typeface="Arial"/>
                <a:ea typeface="Arial"/>
                <a:cs typeface="Arial"/>
                <a:sym typeface="Arial"/>
              </a:rPr>
              <a:t>totale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waarde</a:t>
            </a:r>
            <a:r>
              <a:rPr lang="en-US" sz="1300" dirty="0">
                <a:solidFill>
                  <a:srgbClr val="161249"/>
                </a:solidFill>
                <a:latin typeface="Arial"/>
                <a:ea typeface="Arial"/>
                <a:cs typeface="Arial"/>
                <a:sym typeface="Arial"/>
              </a:rPr>
              <a:t> van </a:t>
            </a:r>
            <a:r>
              <a:rPr lang="en-US" sz="1300" dirty="0" err="1">
                <a:solidFill>
                  <a:srgbClr val="161249"/>
                </a:solidFill>
                <a:latin typeface="Arial"/>
                <a:ea typeface="Arial"/>
                <a:cs typeface="Arial"/>
                <a:sym typeface="Arial"/>
              </a:rPr>
              <a:t>een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klant</a:t>
            </a:r>
            <a:r>
              <a:rPr lang="en-US" sz="1300" dirty="0">
                <a:solidFill>
                  <a:srgbClr val="161249"/>
                </a:solidFill>
                <a:latin typeface="Arial"/>
                <a:ea typeface="Arial"/>
                <a:cs typeface="Arial"/>
                <a:sym typeface="Arial"/>
              </a:rPr>
              <a:t> over de hele </a:t>
            </a:r>
            <a:r>
              <a:rPr lang="en-US" sz="1300" dirty="0" err="1">
                <a:solidFill>
                  <a:srgbClr val="161249"/>
                </a:solidFill>
                <a:latin typeface="Arial"/>
                <a:ea typeface="Arial"/>
                <a:cs typeface="Arial"/>
                <a:sym typeface="Arial"/>
              </a:rPr>
              <a:t>duur</a:t>
            </a:r>
            <a:r>
              <a:rPr lang="en-US" sz="1300" dirty="0">
                <a:solidFill>
                  <a:srgbClr val="161249"/>
                </a:solidFill>
                <a:latin typeface="Arial"/>
                <a:ea typeface="Arial"/>
                <a:cs typeface="Arial"/>
                <a:sym typeface="Arial"/>
              </a:rPr>
              <a:t> van </a:t>
            </a:r>
            <a:r>
              <a:rPr lang="en-US" sz="1300" dirty="0" err="1">
                <a:solidFill>
                  <a:srgbClr val="161249"/>
                </a:solidFill>
                <a:latin typeface="Arial"/>
                <a:ea typeface="Arial"/>
                <a:cs typeface="Arial"/>
                <a:sym typeface="Arial"/>
              </a:rPr>
              <a:t>zijn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relatie</a:t>
            </a:r>
            <a:r>
              <a:rPr lang="en-US" sz="1300" dirty="0">
                <a:solidFill>
                  <a:srgbClr val="161249"/>
                </a:solidFill>
                <a:latin typeface="Arial"/>
                <a:ea typeface="Arial"/>
                <a:cs typeface="Arial"/>
                <a:sym typeface="Arial"/>
              </a:rPr>
              <a:t> met de </a:t>
            </a:r>
            <a:r>
              <a:rPr lang="en-US" sz="1300" dirty="0" err="1">
                <a:solidFill>
                  <a:srgbClr val="161249"/>
                </a:solidFill>
                <a:latin typeface="Arial"/>
                <a:ea typeface="Arial"/>
                <a:cs typeface="Arial"/>
                <a:sym typeface="Arial"/>
              </a:rPr>
              <a:t>webwinkel</a:t>
            </a:r>
            <a:r>
              <a:rPr lang="en-US" sz="1300" dirty="0">
                <a:solidFill>
                  <a:srgbClr val="161249"/>
                </a:solidFill>
                <a:latin typeface="Arial"/>
                <a:ea typeface="Arial"/>
                <a:cs typeface="Arial"/>
                <a:sym typeface="Arial"/>
              </a:rPr>
              <a:t>. Het </a:t>
            </a:r>
            <a:r>
              <a:rPr lang="en-US" sz="1300" dirty="0" err="1">
                <a:solidFill>
                  <a:srgbClr val="161249"/>
                </a:solidFill>
                <a:latin typeface="Arial"/>
                <a:ea typeface="Arial"/>
                <a:cs typeface="Arial"/>
                <a:sym typeface="Arial"/>
              </a:rPr>
              <a:t>kan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worden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gebruikt</a:t>
            </a:r>
            <a:r>
              <a:rPr lang="en-US" sz="1300" dirty="0">
                <a:solidFill>
                  <a:srgbClr val="161249"/>
                </a:solidFill>
                <a:latin typeface="Arial"/>
                <a:ea typeface="Arial"/>
                <a:cs typeface="Arial"/>
                <a:sym typeface="Arial"/>
              </a:rPr>
              <a:t> om </a:t>
            </a:r>
            <a:r>
              <a:rPr lang="en-US" sz="1300" dirty="0" err="1">
                <a:solidFill>
                  <a:srgbClr val="161249"/>
                </a:solidFill>
                <a:latin typeface="Arial"/>
                <a:ea typeface="Arial"/>
                <a:cs typeface="Arial"/>
                <a:sym typeface="Arial"/>
              </a:rPr>
              <a:t>klanten</a:t>
            </a:r>
            <a:r>
              <a:rPr lang="en-US" sz="1300" dirty="0">
                <a:solidFill>
                  <a:srgbClr val="161249"/>
                </a:solidFill>
                <a:latin typeface="Arial"/>
                <a:ea typeface="Arial"/>
                <a:cs typeface="Arial"/>
                <a:sym typeface="Arial"/>
              </a:rPr>
              <a:t> met </a:t>
            </a:r>
            <a:r>
              <a:rPr lang="en-US" sz="1300" dirty="0" err="1">
                <a:solidFill>
                  <a:srgbClr val="161249"/>
                </a:solidFill>
                <a:latin typeface="Arial"/>
                <a:ea typeface="Arial"/>
                <a:cs typeface="Arial"/>
                <a:sym typeface="Arial"/>
              </a:rPr>
              <a:t>een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hoge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waarde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te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identificeren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marketingstrategieën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daarop</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af</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te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stemmen</a:t>
            </a:r>
            <a:r>
              <a:rPr lang="en-US" sz="1300" dirty="0">
                <a:solidFill>
                  <a:srgbClr val="161249"/>
                </a:solidFill>
                <a:latin typeface="Arial"/>
                <a:ea typeface="Arial"/>
                <a:cs typeface="Arial"/>
                <a:sym typeface="Arial"/>
              </a:rPr>
              <a:t>.</a:t>
            </a:r>
            <a:endParaRPr sz="1300" dirty="0">
              <a:solidFill>
                <a:srgbClr val="161249"/>
              </a:solidFill>
              <a:latin typeface="Arial"/>
              <a:ea typeface="Arial"/>
              <a:cs typeface="Arial"/>
              <a:sym typeface="Arial"/>
            </a:endParaRPr>
          </a:p>
          <a:p>
            <a:pPr marL="285750" marR="0" lvl="0" indent="-285750" algn="l" rtl="0">
              <a:spcBef>
                <a:spcPts val="200"/>
              </a:spcBef>
              <a:spcAft>
                <a:spcPts val="0"/>
              </a:spcAft>
              <a:buClr>
                <a:srgbClr val="11AA81"/>
              </a:buClr>
              <a:buSzPts val="1400"/>
              <a:buFont typeface="Arial"/>
              <a:buChar char="●"/>
            </a:pPr>
            <a:r>
              <a:rPr lang="en-US" sz="1300" b="1" dirty="0" err="1">
                <a:solidFill>
                  <a:srgbClr val="161249"/>
                </a:solidFill>
                <a:latin typeface="Arial"/>
                <a:ea typeface="Arial"/>
                <a:cs typeface="Arial"/>
                <a:sym typeface="Arial"/>
              </a:rPr>
              <a:t>Rendement</a:t>
            </a:r>
            <a:r>
              <a:rPr lang="en-US" sz="1300" b="1" dirty="0">
                <a:solidFill>
                  <a:srgbClr val="161249"/>
                </a:solidFill>
                <a:latin typeface="Arial"/>
                <a:ea typeface="Arial"/>
                <a:cs typeface="Arial"/>
                <a:sym typeface="Arial"/>
              </a:rPr>
              <a:t> op </a:t>
            </a:r>
            <a:r>
              <a:rPr lang="en-US" sz="1300" b="1" dirty="0" err="1">
                <a:solidFill>
                  <a:srgbClr val="161249"/>
                </a:solidFill>
                <a:latin typeface="Arial"/>
                <a:ea typeface="Arial"/>
                <a:cs typeface="Arial"/>
                <a:sym typeface="Arial"/>
              </a:rPr>
              <a:t>investering</a:t>
            </a:r>
            <a:r>
              <a:rPr lang="en-US" sz="1300" b="1" dirty="0">
                <a:solidFill>
                  <a:srgbClr val="161249"/>
                </a:solidFill>
                <a:latin typeface="Arial"/>
                <a:ea typeface="Arial"/>
                <a:cs typeface="Arial"/>
                <a:sym typeface="Arial"/>
              </a:rPr>
              <a:t> (ROI):</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Dit</a:t>
            </a:r>
            <a:r>
              <a:rPr lang="en-US" sz="1300" dirty="0">
                <a:solidFill>
                  <a:srgbClr val="161249"/>
                </a:solidFill>
                <a:latin typeface="Arial"/>
                <a:ea typeface="Arial"/>
                <a:cs typeface="Arial"/>
                <a:sym typeface="Arial"/>
              </a:rPr>
              <a:t> is </a:t>
            </a:r>
            <a:r>
              <a:rPr lang="en-US" sz="1300" dirty="0" err="1">
                <a:solidFill>
                  <a:srgbClr val="161249"/>
                </a:solidFill>
                <a:latin typeface="Arial"/>
                <a:ea typeface="Arial"/>
                <a:cs typeface="Arial"/>
                <a:sym typeface="Arial"/>
              </a:rPr>
              <a:t>een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maatstaf</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voor</a:t>
            </a:r>
            <a:r>
              <a:rPr lang="en-US" sz="1300" dirty="0">
                <a:solidFill>
                  <a:srgbClr val="161249"/>
                </a:solidFill>
                <a:latin typeface="Arial"/>
                <a:ea typeface="Arial"/>
                <a:cs typeface="Arial"/>
                <a:sym typeface="Arial"/>
              </a:rPr>
              <a:t> de </a:t>
            </a:r>
            <a:r>
              <a:rPr lang="en-US" sz="1300" dirty="0" err="1">
                <a:solidFill>
                  <a:srgbClr val="161249"/>
                </a:solidFill>
                <a:latin typeface="Arial"/>
                <a:ea typeface="Arial"/>
                <a:cs typeface="Arial"/>
                <a:sym typeface="Arial"/>
              </a:rPr>
              <a:t>winstgevendheid</a:t>
            </a:r>
            <a:r>
              <a:rPr lang="en-US" sz="1300" dirty="0">
                <a:solidFill>
                  <a:srgbClr val="161249"/>
                </a:solidFill>
                <a:latin typeface="Arial"/>
                <a:ea typeface="Arial"/>
                <a:cs typeface="Arial"/>
                <a:sym typeface="Arial"/>
              </a:rPr>
              <a:t> van de </a:t>
            </a:r>
            <a:r>
              <a:rPr lang="en-US" sz="1300" dirty="0" err="1">
                <a:solidFill>
                  <a:srgbClr val="161249"/>
                </a:solidFill>
                <a:latin typeface="Arial"/>
                <a:ea typeface="Arial"/>
                <a:cs typeface="Arial"/>
                <a:sym typeface="Arial"/>
              </a:rPr>
              <a:t>marketinginspanningen</a:t>
            </a:r>
            <a:r>
              <a:rPr lang="en-US" sz="1300" dirty="0">
                <a:solidFill>
                  <a:srgbClr val="161249"/>
                </a:solidFill>
                <a:latin typeface="Arial"/>
                <a:ea typeface="Arial"/>
                <a:cs typeface="Arial"/>
                <a:sym typeface="Arial"/>
              </a:rPr>
              <a:t> van de </a:t>
            </a:r>
            <a:r>
              <a:rPr lang="en-US" sz="1300" dirty="0" err="1">
                <a:solidFill>
                  <a:srgbClr val="161249"/>
                </a:solidFill>
                <a:latin typeface="Arial"/>
                <a:ea typeface="Arial"/>
                <a:cs typeface="Arial"/>
                <a:sym typeface="Arial"/>
              </a:rPr>
              <a:t>winkel</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berekend</a:t>
            </a:r>
            <a:r>
              <a:rPr lang="en-US" sz="1300" dirty="0">
                <a:solidFill>
                  <a:srgbClr val="161249"/>
                </a:solidFill>
                <a:latin typeface="Arial"/>
                <a:ea typeface="Arial"/>
                <a:cs typeface="Arial"/>
                <a:sym typeface="Arial"/>
              </a:rPr>
              <a:t> door de </a:t>
            </a:r>
            <a:r>
              <a:rPr lang="en-US" sz="1300" dirty="0" err="1">
                <a:solidFill>
                  <a:srgbClr val="161249"/>
                </a:solidFill>
                <a:latin typeface="Arial"/>
                <a:ea typeface="Arial"/>
                <a:cs typeface="Arial"/>
                <a:sym typeface="Arial"/>
              </a:rPr>
              <a:t>gegenereerde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inkomsten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te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delen</a:t>
            </a:r>
            <a:r>
              <a:rPr lang="en-US" sz="1300" dirty="0">
                <a:solidFill>
                  <a:srgbClr val="161249"/>
                </a:solidFill>
                <a:latin typeface="Arial"/>
                <a:ea typeface="Arial"/>
                <a:cs typeface="Arial"/>
                <a:sym typeface="Arial"/>
              </a:rPr>
              <a:t> door de </a:t>
            </a:r>
            <a:r>
              <a:rPr lang="en-US" sz="1300" dirty="0" err="1">
                <a:solidFill>
                  <a:srgbClr val="161249"/>
                </a:solidFill>
                <a:latin typeface="Arial"/>
                <a:ea typeface="Arial"/>
                <a:cs typeface="Arial"/>
                <a:sym typeface="Arial"/>
              </a:rPr>
              <a:t>marketinguitgaven</a:t>
            </a:r>
            <a:r>
              <a:rPr lang="en-US" sz="1300" dirty="0">
                <a:solidFill>
                  <a:srgbClr val="161249"/>
                </a:solidFill>
                <a:latin typeface="Arial"/>
                <a:ea typeface="Arial"/>
                <a:cs typeface="Arial"/>
                <a:sym typeface="Arial"/>
              </a:rPr>
              <a:t>. </a:t>
            </a:r>
            <a:endParaRPr sz="1300" dirty="0">
              <a:solidFill>
                <a:srgbClr val="161249"/>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25"/>
        <p:cNvGrpSpPr/>
        <p:nvPr/>
      </p:nvGrpSpPr>
      <p:grpSpPr>
        <a:xfrm>
          <a:off x="0" y="0"/>
          <a:ext cx="0" cy="0"/>
          <a:chOff x="0" y="0"/>
          <a:chExt cx="0" cy="0"/>
        </a:xfrm>
      </p:grpSpPr>
      <p:sp>
        <p:nvSpPr>
          <p:cNvPr id="426" name="Google Shape;426;p18"/>
          <p:cNvSpPr txBox="1"/>
          <p:nvPr/>
        </p:nvSpPr>
        <p:spPr>
          <a:xfrm>
            <a:off x="311700" y="198364"/>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161249"/>
              </a:buClr>
              <a:buSzPts val="3000"/>
              <a:buFont typeface="Arial"/>
              <a:buNone/>
            </a:pPr>
            <a:r>
              <a:rPr lang="en-US" sz="3000" b="1">
                <a:solidFill>
                  <a:srgbClr val="161249"/>
                </a:solidFill>
                <a:latin typeface="Arial"/>
                <a:ea typeface="Arial"/>
                <a:cs typeface="Arial"/>
                <a:sym typeface="Arial"/>
              </a:rPr>
              <a:t>Meten - Belangrijkste doel prestatiemetingen</a:t>
            </a:r>
            <a:endParaRPr sz="3000" b="1">
              <a:solidFill>
                <a:srgbClr val="161249"/>
              </a:solidFill>
              <a:latin typeface="Arial"/>
              <a:ea typeface="Arial"/>
              <a:cs typeface="Arial"/>
              <a:sym typeface="Arial"/>
            </a:endParaRPr>
          </a:p>
        </p:txBody>
      </p:sp>
      <p:sp>
        <p:nvSpPr>
          <p:cNvPr id="427" name="Google Shape;427;p18"/>
          <p:cNvSpPr txBox="1"/>
          <p:nvPr/>
        </p:nvSpPr>
        <p:spPr>
          <a:xfrm>
            <a:off x="405285" y="771064"/>
            <a:ext cx="8333429" cy="2939111"/>
          </a:xfrm>
          <a:prstGeom prst="rect">
            <a:avLst/>
          </a:prstGeom>
          <a:noFill/>
          <a:ln>
            <a:noFill/>
          </a:ln>
        </p:spPr>
        <p:txBody>
          <a:bodyPr spcFirstLastPara="1" wrap="square" lIns="91425" tIns="91425" rIns="91425" bIns="91425" anchor="t" anchorCtr="0">
            <a:noAutofit/>
          </a:bodyPr>
          <a:lstStyle/>
          <a:p>
            <a:pPr marL="0" marR="0" lvl="0" indent="0" algn="l" rtl="0">
              <a:spcBef>
                <a:spcPts val="200"/>
              </a:spcBef>
              <a:spcAft>
                <a:spcPts val="0"/>
              </a:spcAft>
              <a:buClr>
                <a:srgbClr val="11AA81"/>
              </a:buClr>
              <a:buSzPts val="2400"/>
              <a:buFont typeface="Arial"/>
              <a:buNone/>
            </a:pPr>
            <a:r>
              <a:rPr lang="en-US" sz="1300" b="1" dirty="0">
                <a:solidFill>
                  <a:srgbClr val="11AA81"/>
                </a:solidFill>
                <a:latin typeface="Arial"/>
                <a:ea typeface="Arial"/>
                <a:cs typeface="Arial"/>
                <a:sym typeface="Arial"/>
              </a:rPr>
              <a:t>KPI's </a:t>
            </a:r>
            <a:r>
              <a:rPr lang="en-US" sz="1300" b="1" dirty="0" err="1">
                <a:solidFill>
                  <a:srgbClr val="11AA81"/>
                </a:solidFill>
                <a:latin typeface="Arial"/>
                <a:ea typeface="Arial"/>
                <a:cs typeface="Arial"/>
                <a:sym typeface="Arial"/>
              </a:rPr>
              <a:t>voor</a:t>
            </a:r>
            <a:r>
              <a:rPr lang="en-US" sz="1300" b="1" dirty="0">
                <a:solidFill>
                  <a:srgbClr val="11AA81"/>
                </a:solidFill>
                <a:latin typeface="Arial"/>
                <a:ea typeface="Arial"/>
                <a:cs typeface="Arial"/>
                <a:sym typeface="Arial"/>
              </a:rPr>
              <a:t> </a:t>
            </a:r>
            <a:r>
              <a:rPr lang="en-US" sz="1300" b="1" dirty="0" err="1">
                <a:solidFill>
                  <a:srgbClr val="11AA81"/>
                </a:solidFill>
                <a:latin typeface="Arial"/>
                <a:ea typeface="Arial"/>
                <a:cs typeface="Arial"/>
                <a:sym typeface="Arial"/>
              </a:rPr>
              <a:t>een</a:t>
            </a:r>
            <a:r>
              <a:rPr lang="en-US" sz="1300" b="1" dirty="0">
                <a:solidFill>
                  <a:srgbClr val="11AA81"/>
                </a:solidFill>
                <a:latin typeface="Arial"/>
                <a:ea typeface="Arial"/>
                <a:cs typeface="Arial"/>
                <a:sym typeface="Arial"/>
              </a:rPr>
              <a:t> </a:t>
            </a:r>
            <a:r>
              <a:rPr lang="en-US" sz="1300" b="1" dirty="0" err="1">
                <a:solidFill>
                  <a:srgbClr val="11AA81"/>
                </a:solidFill>
                <a:latin typeface="Arial"/>
                <a:ea typeface="Arial"/>
                <a:cs typeface="Arial"/>
                <a:sym typeface="Arial"/>
              </a:rPr>
              <a:t>krantenwebsite</a:t>
            </a:r>
            <a:endParaRPr sz="1300" b="1" dirty="0">
              <a:solidFill>
                <a:srgbClr val="11AA81"/>
              </a:solidFill>
              <a:latin typeface="Arial"/>
              <a:ea typeface="Arial"/>
              <a:cs typeface="Arial"/>
              <a:sym typeface="Arial"/>
            </a:endParaRPr>
          </a:p>
          <a:p>
            <a:pPr marL="285750" marR="0" lvl="0" indent="-285750" algn="l" rtl="0">
              <a:spcBef>
                <a:spcPts val="200"/>
              </a:spcBef>
              <a:spcAft>
                <a:spcPts val="0"/>
              </a:spcAft>
              <a:buClr>
                <a:srgbClr val="11AA81"/>
              </a:buClr>
              <a:buSzPts val="1400"/>
              <a:buFont typeface="Arial"/>
              <a:buChar char="●"/>
            </a:pPr>
            <a:r>
              <a:rPr lang="en-US" sz="1300" b="1" dirty="0">
                <a:solidFill>
                  <a:srgbClr val="161249"/>
                </a:solidFill>
                <a:latin typeface="Arial"/>
                <a:ea typeface="Arial"/>
                <a:cs typeface="Arial"/>
                <a:sym typeface="Arial"/>
              </a:rPr>
              <a:t>Pageviews: </a:t>
            </a:r>
            <a:r>
              <a:rPr lang="en-US" sz="1300" dirty="0" err="1">
                <a:solidFill>
                  <a:srgbClr val="161249"/>
                </a:solidFill>
                <a:latin typeface="Arial"/>
                <a:ea typeface="Arial"/>
                <a:cs typeface="Arial"/>
                <a:sym typeface="Arial"/>
              </a:rPr>
              <a:t>Deze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meetwaarde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houdt</a:t>
            </a:r>
            <a:r>
              <a:rPr lang="en-US" sz="1300" dirty="0">
                <a:solidFill>
                  <a:srgbClr val="161249"/>
                </a:solidFill>
                <a:latin typeface="Arial"/>
                <a:ea typeface="Arial"/>
                <a:cs typeface="Arial"/>
                <a:sym typeface="Arial"/>
              </a:rPr>
              <a:t> het </a:t>
            </a:r>
            <a:r>
              <a:rPr lang="en-US" sz="1300" dirty="0" err="1">
                <a:solidFill>
                  <a:srgbClr val="161249"/>
                </a:solidFill>
                <a:latin typeface="Arial"/>
                <a:ea typeface="Arial"/>
                <a:cs typeface="Arial"/>
                <a:sym typeface="Arial"/>
              </a:rPr>
              <a:t>totale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aantal</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bekeken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pagina's</a:t>
            </a:r>
            <a:r>
              <a:rPr lang="en-US" sz="1300" dirty="0">
                <a:solidFill>
                  <a:srgbClr val="161249"/>
                </a:solidFill>
                <a:latin typeface="Arial"/>
                <a:ea typeface="Arial"/>
                <a:cs typeface="Arial"/>
                <a:sym typeface="Arial"/>
              </a:rPr>
              <a:t> op de website </a:t>
            </a:r>
            <a:r>
              <a:rPr lang="en-US" sz="1300" dirty="0" err="1">
                <a:solidFill>
                  <a:srgbClr val="161249"/>
                </a:solidFill>
                <a:latin typeface="Arial"/>
                <a:ea typeface="Arial"/>
                <a:cs typeface="Arial"/>
                <a:sym typeface="Arial"/>
              </a:rPr>
              <a:t>bij</a:t>
            </a:r>
            <a:r>
              <a:rPr lang="en-US" sz="1300" dirty="0">
                <a:solidFill>
                  <a:srgbClr val="161249"/>
                </a:solidFill>
                <a:latin typeface="Arial"/>
                <a:ea typeface="Arial"/>
                <a:cs typeface="Arial"/>
                <a:sym typeface="Arial"/>
              </a:rPr>
              <a:t>.</a:t>
            </a:r>
            <a:endParaRPr sz="1300" dirty="0">
              <a:solidFill>
                <a:srgbClr val="161249"/>
              </a:solidFill>
              <a:latin typeface="Arial"/>
              <a:ea typeface="Arial"/>
              <a:cs typeface="Arial"/>
              <a:sym typeface="Arial"/>
            </a:endParaRPr>
          </a:p>
          <a:p>
            <a:pPr marL="285750" marR="0" lvl="0" indent="-285750" algn="l" rtl="0">
              <a:spcBef>
                <a:spcPts val="200"/>
              </a:spcBef>
              <a:spcAft>
                <a:spcPts val="0"/>
              </a:spcAft>
              <a:buClr>
                <a:srgbClr val="11AA81"/>
              </a:buClr>
              <a:buSzPts val="1400"/>
              <a:buFont typeface="Arial"/>
              <a:buChar char="●"/>
            </a:pPr>
            <a:r>
              <a:rPr lang="en-US" sz="1300" b="1" dirty="0" err="1">
                <a:solidFill>
                  <a:srgbClr val="161249"/>
                </a:solidFill>
                <a:latin typeface="Arial"/>
                <a:ea typeface="Arial"/>
                <a:cs typeface="Arial"/>
                <a:sym typeface="Arial"/>
              </a:rPr>
              <a:t>Unieke</a:t>
            </a:r>
            <a:r>
              <a:rPr lang="en-US" sz="1300" b="1" dirty="0">
                <a:solidFill>
                  <a:srgbClr val="161249"/>
                </a:solidFill>
                <a:latin typeface="Arial"/>
                <a:ea typeface="Arial"/>
                <a:cs typeface="Arial"/>
                <a:sym typeface="Arial"/>
              </a:rPr>
              <a:t> </a:t>
            </a:r>
            <a:r>
              <a:rPr lang="en-US" sz="1300" b="1" dirty="0" err="1">
                <a:solidFill>
                  <a:srgbClr val="161249"/>
                </a:solidFill>
                <a:latin typeface="Arial"/>
                <a:ea typeface="Arial"/>
                <a:cs typeface="Arial"/>
                <a:sym typeface="Arial"/>
              </a:rPr>
              <a:t>bezoekers</a:t>
            </a:r>
            <a:r>
              <a:rPr lang="en-US" sz="1300" b="1"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Deze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metriek</a:t>
            </a:r>
            <a:r>
              <a:rPr lang="en-US" sz="1300" dirty="0">
                <a:solidFill>
                  <a:srgbClr val="161249"/>
                </a:solidFill>
                <a:latin typeface="Arial"/>
                <a:ea typeface="Arial"/>
                <a:cs typeface="Arial"/>
                <a:sym typeface="Arial"/>
              </a:rPr>
              <a:t> meet het </a:t>
            </a:r>
            <a:r>
              <a:rPr lang="en-US" sz="1300" dirty="0" err="1">
                <a:solidFill>
                  <a:srgbClr val="161249"/>
                </a:solidFill>
                <a:latin typeface="Arial"/>
                <a:ea typeface="Arial"/>
                <a:cs typeface="Arial"/>
                <a:sym typeface="Arial"/>
              </a:rPr>
              <a:t>aantal</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individuele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bezoekers</a:t>
            </a:r>
            <a:r>
              <a:rPr lang="en-US" sz="1300" dirty="0">
                <a:solidFill>
                  <a:srgbClr val="161249"/>
                </a:solidFill>
                <a:latin typeface="Arial"/>
                <a:ea typeface="Arial"/>
                <a:cs typeface="Arial"/>
                <a:sym typeface="Arial"/>
              </a:rPr>
              <a:t> op de website.</a:t>
            </a:r>
            <a:endParaRPr sz="1300" dirty="0">
              <a:solidFill>
                <a:srgbClr val="161249"/>
              </a:solidFill>
              <a:latin typeface="Arial"/>
              <a:ea typeface="Arial"/>
              <a:cs typeface="Arial"/>
              <a:sym typeface="Arial"/>
            </a:endParaRPr>
          </a:p>
          <a:p>
            <a:pPr marL="285750" marR="0" lvl="0" indent="-285750" algn="l" rtl="0">
              <a:spcBef>
                <a:spcPts val="200"/>
              </a:spcBef>
              <a:spcAft>
                <a:spcPts val="0"/>
              </a:spcAft>
              <a:buClr>
                <a:srgbClr val="11AA81"/>
              </a:buClr>
              <a:buSzPts val="1400"/>
              <a:buFont typeface="Arial"/>
              <a:buChar char="●"/>
            </a:pPr>
            <a:r>
              <a:rPr lang="en-US" sz="1300" b="1" dirty="0" err="1">
                <a:solidFill>
                  <a:srgbClr val="161249"/>
                </a:solidFill>
                <a:latin typeface="Arial"/>
                <a:ea typeface="Arial"/>
                <a:cs typeface="Arial"/>
                <a:sym typeface="Arial"/>
              </a:rPr>
              <a:t>Tijd</a:t>
            </a:r>
            <a:r>
              <a:rPr lang="en-US" sz="1300" b="1" dirty="0">
                <a:solidFill>
                  <a:srgbClr val="161249"/>
                </a:solidFill>
                <a:latin typeface="Arial"/>
                <a:ea typeface="Arial"/>
                <a:cs typeface="Arial"/>
                <a:sym typeface="Arial"/>
              </a:rPr>
              <a:t> op </a:t>
            </a:r>
            <a:r>
              <a:rPr lang="en-US" sz="1300" b="1" dirty="0" err="1">
                <a:solidFill>
                  <a:srgbClr val="161249"/>
                </a:solidFill>
                <a:latin typeface="Arial"/>
                <a:ea typeface="Arial"/>
                <a:cs typeface="Arial"/>
                <a:sym typeface="Arial"/>
              </a:rPr>
              <a:t>pagina</a:t>
            </a:r>
            <a:r>
              <a:rPr lang="en-US" sz="1300" b="1"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Deze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metriek</a:t>
            </a:r>
            <a:r>
              <a:rPr lang="en-US" sz="1300" dirty="0">
                <a:solidFill>
                  <a:srgbClr val="161249"/>
                </a:solidFill>
                <a:latin typeface="Arial"/>
                <a:ea typeface="Arial"/>
                <a:cs typeface="Arial"/>
                <a:sym typeface="Arial"/>
              </a:rPr>
              <a:t> meet de </a:t>
            </a:r>
            <a:r>
              <a:rPr lang="en-US" sz="1300" dirty="0" err="1">
                <a:solidFill>
                  <a:srgbClr val="161249"/>
                </a:solidFill>
                <a:latin typeface="Arial"/>
                <a:ea typeface="Arial"/>
                <a:cs typeface="Arial"/>
                <a:sym typeface="Arial"/>
              </a:rPr>
              <a:t>gemiddelde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tijd</a:t>
            </a:r>
            <a:r>
              <a:rPr lang="en-US" sz="1300" dirty="0">
                <a:solidFill>
                  <a:srgbClr val="161249"/>
                </a:solidFill>
                <a:latin typeface="Arial"/>
                <a:ea typeface="Arial"/>
                <a:cs typeface="Arial"/>
                <a:sym typeface="Arial"/>
              </a:rPr>
              <a:t> die </a:t>
            </a:r>
            <a:r>
              <a:rPr lang="en-US" sz="1300" dirty="0" err="1">
                <a:solidFill>
                  <a:srgbClr val="161249"/>
                </a:solidFill>
                <a:latin typeface="Arial"/>
                <a:ea typeface="Arial"/>
                <a:cs typeface="Arial"/>
                <a:sym typeface="Arial"/>
              </a:rPr>
              <a:t>bezoekers</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doorbrengen</a:t>
            </a:r>
            <a:r>
              <a:rPr lang="en-US" sz="1300" dirty="0">
                <a:solidFill>
                  <a:srgbClr val="161249"/>
                </a:solidFill>
                <a:latin typeface="Arial"/>
                <a:ea typeface="Arial"/>
                <a:cs typeface="Arial"/>
                <a:sym typeface="Arial"/>
              </a:rPr>
              <a:t> op </a:t>
            </a:r>
            <a:r>
              <a:rPr lang="en-US" sz="1300" dirty="0" err="1">
                <a:solidFill>
                  <a:srgbClr val="161249"/>
                </a:solidFill>
                <a:latin typeface="Arial"/>
                <a:ea typeface="Arial"/>
                <a:cs typeface="Arial"/>
                <a:sym typeface="Arial"/>
              </a:rPr>
              <a:t>elke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pagina</a:t>
            </a:r>
            <a:r>
              <a:rPr lang="en-US" sz="1300" dirty="0">
                <a:solidFill>
                  <a:srgbClr val="161249"/>
                </a:solidFill>
                <a:latin typeface="Arial"/>
                <a:ea typeface="Arial"/>
                <a:cs typeface="Arial"/>
                <a:sym typeface="Arial"/>
              </a:rPr>
              <a:t> van de website.</a:t>
            </a:r>
            <a:endParaRPr sz="1300" dirty="0">
              <a:solidFill>
                <a:srgbClr val="161249"/>
              </a:solidFill>
              <a:latin typeface="Arial"/>
              <a:ea typeface="Arial"/>
              <a:cs typeface="Arial"/>
              <a:sym typeface="Arial"/>
            </a:endParaRPr>
          </a:p>
          <a:p>
            <a:pPr marL="285750" marR="0" lvl="0" indent="-285750" algn="l" rtl="0">
              <a:spcBef>
                <a:spcPts val="200"/>
              </a:spcBef>
              <a:spcAft>
                <a:spcPts val="0"/>
              </a:spcAft>
              <a:buClr>
                <a:srgbClr val="11AA81"/>
              </a:buClr>
              <a:buSzPts val="1400"/>
              <a:buFont typeface="Arial"/>
              <a:buChar char="●"/>
            </a:pPr>
            <a:r>
              <a:rPr lang="en-US" sz="1300" b="1" dirty="0" err="1">
                <a:solidFill>
                  <a:srgbClr val="161249"/>
                </a:solidFill>
                <a:latin typeface="Arial"/>
                <a:ea typeface="Arial"/>
                <a:cs typeface="Arial"/>
                <a:sym typeface="Arial"/>
              </a:rPr>
              <a:t>Sessieduur</a:t>
            </a:r>
            <a:r>
              <a:rPr lang="en-US" sz="1300" b="1"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Deze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metriek</a:t>
            </a:r>
            <a:r>
              <a:rPr lang="en-US" sz="1300" dirty="0">
                <a:solidFill>
                  <a:srgbClr val="161249"/>
                </a:solidFill>
                <a:latin typeface="Arial"/>
                <a:ea typeface="Arial"/>
                <a:cs typeface="Arial"/>
                <a:sym typeface="Arial"/>
              </a:rPr>
              <a:t> meet de </a:t>
            </a:r>
            <a:r>
              <a:rPr lang="en-US" sz="1300" dirty="0" err="1">
                <a:solidFill>
                  <a:srgbClr val="161249"/>
                </a:solidFill>
                <a:latin typeface="Arial"/>
                <a:ea typeface="Arial"/>
                <a:cs typeface="Arial"/>
                <a:sym typeface="Arial"/>
              </a:rPr>
              <a:t>gemiddelde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tijd</a:t>
            </a:r>
            <a:r>
              <a:rPr lang="en-US" sz="1300" dirty="0">
                <a:solidFill>
                  <a:srgbClr val="161249"/>
                </a:solidFill>
                <a:latin typeface="Arial"/>
                <a:ea typeface="Arial"/>
                <a:cs typeface="Arial"/>
                <a:sym typeface="Arial"/>
              </a:rPr>
              <a:t> die </a:t>
            </a:r>
            <a:r>
              <a:rPr lang="en-US" sz="1300" dirty="0" err="1">
                <a:solidFill>
                  <a:srgbClr val="161249"/>
                </a:solidFill>
                <a:latin typeface="Arial"/>
                <a:ea typeface="Arial"/>
                <a:cs typeface="Arial"/>
                <a:sym typeface="Arial"/>
              </a:rPr>
              <a:t>gebruikers</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tijdens</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een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sessie</a:t>
            </a:r>
            <a:r>
              <a:rPr lang="en-US" sz="1300" dirty="0">
                <a:solidFill>
                  <a:srgbClr val="161249"/>
                </a:solidFill>
                <a:latin typeface="Arial"/>
                <a:ea typeface="Arial"/>
                <a:cs typeface="Arial"/>
                <a:sym typeface="Arial"/>
              </a:rPr>
              <a:t> op de website </a:t>
            </a:r>
            <a:r>
              <a:rPr lang="en-US" sz="1300" dirty="0" err="1">
                <a:solidFill>
                  <a:srgbClr val="161249"/>
                </a:solidFill>
                <a:latin typeface="Arial"/>
                <a:ea typeface="Arial"/>
                <a:cs typeface="Arial"/>
                <a:sym typeface="Arial"/>
              </a:rPr>
              <a:t>doorbrengen</a:t>
            </a:r>
            <a:r>
              <a:rPr lang="en-US" sz="1300" dirty="0">
                <a:solidFill>
                  <a:srgbClr val="161249"/>
                </a:solidFill>
                <a:latin typeface="Arial"/>
                <a:ea typeface="Arial"/>
                <a:cs typeface="Arial"/>
                <a:sym typeface="Arial"/>
              </a:rPr>
              <a:t>.</a:t>
            </a:r>
            <a:endParaRPr sz="1300" dirty="0">
              <a:solidFill>
                <a:srgbClr val="161249"/>
              </a:solidFill>
              <a:latin typeface="Arial"/>
              <a:ea typeface="Arial"/>
              <a:cs typeface="Arial"/>
              <a:sym typeface="Arial"/>
            </a:endParaRPr>
          </a:p>
          <a:p>
            <a:pPr marL="285750" marR="0" lvl="0" indent="-285750" algn="l" rtl="0">
              <a:spcBef>
                <a:spcPts val="200"/>
              </a:spcBef>
              <a:spcAft>
                <a:spcPts val="0"/>
              </a:spcAft>
              <a:buClr>
                <a:srgbClr val="11AA81"/>
              </a:buClr>
              <a:buSzPts val="1400"/>
              <a:buFont typeface="Arial"/>
              <a:buChar char="●"/>
            </a:pPr>
            <a:r>
              <a:rPr lang="en-US" sz="1300" b="1" dirty="0" err="1">
                <a:solidFill>
                  <a:srgbClr val="161249"/>
                </a:solidFill>
                <a:latin typeface="Arial"/>
                <a:ea typeface="Arial"/>
                <a:cs typeface="Arial"/>
                <a:sym typeface="Arial"/>
              </a:rPr>
              <a:t>Verwijzingsbronnen</a:t>
            </a:r>
            <a:r>
              <a:rPr lang="en-US" sz="1300" b="1"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Deze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metriek</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houdt</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bij</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waar</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bezoekers</a:t>
            </a:r>
            <a:r>
              <a:rPr lang="en-US" sz="1300" dirty="0">
                <a:solidFill>
                  <a:srgbClr val="161249"/>
                </a:solidFill>
                <a:latin typeface="Arial"/>
                <a:ea typeface="Arial"/>
                <a:cs typeface="Arial"/>
                <a:sym typeface="Arial"/>
              </a:rPr>
              <a:t> op de website </a:t>
            </a:r>
            <a:r>
              <a:rPr lang="en-US" sz="1300" dirty="0" err="1">
                <a:solidFill>
                  <a:srgbClr val="161249"/>
                </a:solidFill>
                <a:latin typeface="Arial"/>
                <a:ea typeface="Arial"/>
                <a:cs typeface="Arial"/>
                <a:sym typeface="Arial"/>
              </a:rPr>
              <a:t>vandaan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komen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zoals</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zoekmachines</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sociale</a:t>
            </a:r>
            <a:r>
              <a:rPr lang="en-US" sz="1300" dirty="0">
                <a:solidFill>
                  <a:srgbClr val="161249"/>
                </a:solidFill>
                <a:latin typeface="Arial"/>
                <a:ea typeface="Arial"/>
                <a:cs typeface="Arial"/>
                <a:sym typeface="Arial"/>
              </a:rPr>
              <a:t> media of </a:t>
            </a:r>
            <a:r>
              <a:rPr lang="en-US" sz="1300" dirty="0" err="1">
                <a:solidFill>
                  <a:srgbClr val="161249"/>
                </a:solidFill>
                <a:latin typeface="Arial"/>
                <a:ea typeface="Arial"/>
                <a:cs typeface="Arial"/>
                <a:sym typeface="Arial"/>
              </a:rPr>
              <a:t>andere</a:t>
            </a:r>
            <a:r>
              <a:rPr lang="en-US" sz="1300" dirty="0">
                <a:solidFill>
                  <a:srgbClr val="161249"/>
                </a:solidFill>
                <a:latin typeface="Arial"/>
                <a:ea typeface="Arial"/>
                <a:cs typeface="Arial"/>
                <a:sym typeface="Arial"/>
              </a:rPr>
              <a:t> websites.</a:t>
            </a:r>
            <a:endParaRPr sz="1300" dirty="0">
              <a:solidFill>
                <a:srgbClr val="161249"/>
              </a:solidFill>
              <a:latin typeface="Arial"/>
              <a:ea typeface="Arial"/>
              <a:cs typeface="Arial"/>
              <a:sym typeface="Arial"/>
            </a:endParaRPr>
          </a:p>
          <a:p>
            <a:pPr marL="285750" marR="0" lvl="0" indent="-285750" algn="l" rtl="0">
              <a:spcBef>
                <a:spcPts val="200"/>
              </a:spcBef>
              <a:spcAft>
                <a:spcPts val="0"/>
              </a:spcAft>
              <a:buClr>
                <a:srgbClr val="11AA81"/>
              </a:buClr>
              <a:buSzPts val="1400"/>
              <a:buFont typeface="Arial"/>
              <a:buChar char="●"/>
            </a:pPr>
            <a:r>
              <a:rPr lang="en-US" sz="1300" b="1" dirty="0" err="1">
                <a:solidFill>
                  <a:srgbClr val="161249"/>
                </a:solidFill>
                <a:latin typeface="Arial"/>
                <a:ea typeface="Arial"/>
                <a:cs typeface="Arial"/>
                <a:sym typeface="Arial"/>
              </a:rPr>
              <a:t>Betrokkenheidsgegevens</a:t>
            </a:r>
            <a:r>
              <a:rPr lang="en-US" sz="1300" b="1"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Deze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omvatten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statistieken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zoals</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scrolldiepte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videoweergaven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sociale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aandelen</a:t>
            </a:r>
            <a:r>
              <a:rPr lang="en-US" sz="1300" dirty="0">
                <a:solidFill>
                  <a:srgbClr val="161249"/>
                </a:solidFill>
                <a:latin typeface="Arial"/>
                <a:ea typeface="Arial"/>
                <a:cs typeface="Arial"/>
                <a:sym typeface="Arial"/>
              </a:rPr>
              <a:t>, die </a:t>
            </a:r>
            <a:r>
              <a:rPr lang="en-US" sz="1300" dirty="0" err="1">
                <a:solidFill>
                  <a:srgbClr val="161249"/>
                </a:solidFill>
                <a:latin typeface="Arial"/>
                <a:ea typeface="Arial"/>
                <a:cs typeface="Arial"/>
                <a:sym typeface="Arial"/>
              </a:rPr>
              <a:t>inzicht</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kunnen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geven</a:t>
            </a:r>
            <a:r>
              <a:rPr lang="en-US" sz="1300" dirty="0">
                <a:solidFill>
                  <a:srgbClr val="161249"/>
                </a:solidFill>
                <a:latin typeface="Arial"/>
                <a:ea typeface="Arial"/>
                <a:cs typeface="Arial"/>
                <a:sym typeface="Arial"/>
              </a:rPr>
              <a:t> in de </a:t>
            </a:r>
            <a:r>
              <a:rPr lang="en-US" sz="1300" dirty="0" err="1">
                <a:solidFill>
                  <a:srgbClr val="161249"/>
                </a:solidFill>
                <a:latin typeface="Arial"/>
                <a:ea typeface="Arial"/>
                <a:cs typeface="Arial"/>
                <a:sym typeface="Arial"/>
              </a:rPr>
              <a:t>interactie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tussen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bezoekers</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en</a:t>
            </a:r>
            <a:r>
              <a:rPr lang="en-US" sz="1300" dirty="0">
                <a:solidFill>
                  <a:srgbClr val="161249"/>
                </a:solidFill>
                <a:latin typeface="Arial"/>
                <a:ea typeface="Arial"/>
                <a:cs typeface="Arial"/>
                <a:sym typeface="Arial"/>
              </a:rPr>
              <a:t> de </a:t>
            </a:r>
            <a:r>
              <a:rPr lang="en-US" sz="1300" dirty="0" err="1">
                <a:solidFill>
                  <a:srgbClr val="161249"/>
                </a:solidFill>
                <a:latin typeface="Arial"/>
                <a:ea typeface="Arial"/>
                <a:cs typeface="Arial"/>
                <a:sym typeface="Arial"/>
              </a:rPr>
              <a:t>inhoud</a:t>
            </a:r>
            <a:r>
              <a:rPr lang="en-US" sz="1300" dirty="0">
                <a:solidFill>
                  <a:srgbClr val="161249"/>
                </a:solidFill>
                <a:latin typeface="Arial"/>
                <a:ea typeface="Arial"/>
                <a:cs typeface="Arial"/>
                <a:sym typeface="Arial"/>
              </a:rPr>
              <a:t> van de website.</a:t>
            </a:r>
            <a:endParaRPr sz="1300" dirty="0">
              <a:solidFill>
                <a:srgbClr val="161249"/>
              </a:solidFill>
              <a:latin typeface="Arial"/>
              <a:ea typeface="Arial"/>
              <a:cs typeface="Arial"/>
              <a:sym typeface="Arial"/>
            </a:endParaRPr>
          </a:p>
          <a:p>
            <a:pPr marL="285750" marR="0" lvl="0" indent="-285750" algn="l" rtl="0">
              <a:spcBef>
                <a:spcPts val="200"/>
              </a:spcBef>
              <a:spcAft>
                <a:spcPts val="0"/>
              </a:spcAft>
              <a:buClr>
                <a:srgbClr val="11AA81"/>
              </a:buClr>
              <a:buSzPts val="1400"/>
              <a:buFont typeface="Arial"/>
              <a:buChar char="●"/>
            </a:pPr>
            <a:r>
              <a:rPr lang="en-US" sz="1300" b="1" dirty="0" err="1">
                <a:solidFill>
                  <a:srgbClr val="161249"/>
                </a:solidFill>
                <a:latin typeface="Arial"/>
                <a:ea typeface="Arial"/>
                <a:cs typeface="Arial"/>
                <a:sym typeface="Arial"/>
              </a:rPr>
              <a:t>Advertentieprestaties</a:t>
            </a:r>
            <a:r>
              <a:rPr lang="en-US" sz="1300" b="1"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Deze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metriek</a:t>
            </a:r>
            <a:r>
              <a:rPr lang="en-US" sz="1300" dirty="0">
                <a:solidFill>
                  <a:srgbClr val="161249"/>
                </a:solidFill>
                <a:latin typeface="Arial"/>
                <a:ea typeface="Arial"/>
                <a:cs typeface="Arial"/>
                <a:sym typeface="Arial"/>
              </a:rPr>
              <a:t> meet de </a:t>
            </a:r>
            <a:r>
              <a:rPr lang="en-US" sz="1300" dirty="0" err="1">
                <a:solidFill>
                  <a:srgbClr val="161249"/>
                </a:solidFill>
                <a:latin typeface="Arial"/>
                <a:ea typeface="Arial"/>
                <a:cs typeface="Arial"/>
                <a:sym typeface="Arial"/>
              </a:rPr>
              <a:t>inkomsten</a:t>
            </a:r>
            <a:r>
              <a:rPr lang="en-US" sz="1300" dirty="0">
                <a:solidFill>
                  <a:srgbClr val="161249"/>
                </a:solidFill>
                <a:latin typeface="Arial"/>
                <a:ea typeface="Arial"/>
                <a:cs typeface="Arial"/>
                <a:sym typeface="Arial"/>
              </a:rPr>
              <a:t> die </a:t>
            </a:r>
            <a:r>
              <a:rPr lang="en-US" sz="1300" dirty="0" err="1">
                <a:solidFill>
                  <a:srgbClr val="161249"/>
                </a:solidFill>
                <a:latin typeface="Arial"/>
                <a:ea typeface="Arial"/>
                <a:cs typeface="Arial"/>
                <a:sym typeface="Arial"/>
              </a:rPr>
              <a:t>worden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gegenereerd</a:t>
            </a:r>
            <a:r>
              <a:rPr lang="en-US" sz="1300" dirty="0">
                <a:solidFill>
                  <a:srgbClr val="161249"/>
                </a:solidFill>
                <a:latin typeface="Arial"/>
                <a:ea typeface="Arial"/>
                <a:cs typeface="Arial"/>
                <a:sym typeface="Arial"/>
              </a:rPr>
              <a:t> door </a:t>
            </a:r>
            <a:r>
              <a:rPr lang="en-US" sz="1300" dirty="0" err="1">
                <a:solidFill>
                  <a:srgbClr val="161249"/>
                </a:solidFill>
                <a:latin typeface="Arial"/>
                <a:ea typeface="Arial"/>
                <a:cs typeface="Arial"/>
                <a:sym typeface="Arial"/>
              </a:rPr>
              <a:t>advertenties</a:t>
            </a:r>
            <a:r>
              <a:rPr lang="en-US" sz="1300" dirty="0">
                <a:solidFill>
                  <a:srgbClr val="161249"/>
                </a:solidFill>
                <a:latin typeface="Arial"/>
                <a:ea typeface="Arial"/>
                <a:cs typeface="Arial"/>
                <a:sym typeface="Arial"/>
              </a:rPr>
              <a:t> op de website.</a:t>
            </a:r>
            <a:endParaRPr sz="1300" dirty="0">
              <a:solidFill>
                <a:srgbClr val="161249"/>
              </a:solidFill>
              <a:latin typeface="Arial"/>
              <a:ea typeface="Arial"/>
              <a:cs typeface="Arial"/>
              <a:sym typeface="Arial"/>
            </a:endParaRPr>
          </a:p>
          <a:p>
            <a:pPr marL="285750" marR="0" lvl="0" indent="-285750" algn="l" rtl="0">
              <a:spcBef>
                <a:spcPts val="200"/>
              </a:spcBef>
              <a:spcAft>
                <a:spcPts val="0"/>
              </a:spcAft>
              <a:buClr>
                <a:srgbClr val="11AA81"/>
              </a:buClr>
              <a:buSzPts val="1400"/>
              <a:buFont typeface="Arial"/>
              <a:buChar char="●"/>
            </a:pPr>
            <a:r>
              <a:rPr lang="en-US" sz="1300" b="1" dirty="0" err="1">
                <a:solidFill>
                  <a:srgbClr val="161249"/>
                </a:solidFill>
                <a:latin typeface="Arial"/>
                <a:ea typeface="Arial"/>
                <a:cs typeface="Arial"/>
                <a:sym typeface="Arial"/>
              </a:rPr>
              <a:t>Inhoudelijke</a:t>
            </a:r>
            <a:r>
              <a:rPr lang="en-US" sz="1300" b="1" dirty="0">
                <a:solidFill>
                  <a:srgbClr val="161249"/>
                </a:solidFill>
                <a:latin typeface="Arial"/>
                <a:ea typeface="Arial"/>
                <a:cs typeface="Arial"/>
                <a:sym typeface="Arial"/>
              </a:rPr>
              <a:t> </a:t>
            </a:r>
            <a:r>
              <a:rPr lang="en-US" sz="1300" b="1" dirty="0" err="1">
                <a:solidFill>
                  <a:srgbClr val="161249"/>
                </a:solidFill>
                <a:latin typeface="Arial"/>
                <a:ea typeface="Arial"/>
                <a:cs typeface="Arial"/>
                <a:sym typeface="Arial"/>
              </a:rPr>
              <a:t>prestaties</a:t>
            </a:r>
            <a:r>
              <a:rPr lang="en-US" sz="1300" b="1"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Dit</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omvat</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statistieken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zoals</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toppagina's</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topcontent</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exitpagina's</a:t>
            </a:r>
            <a:r>
              <a:rPr lang="en-US" sz="1300" dirty="0">
                <a:solidFill>
                  <a:srgbClr val="161249"/>
                </a:solidFill>
                <a:latin typeface="Arial"/>
                <a:ea typeface="Arial"/>
                <a:cs typeface="Arial"/>
                <a:sym typeface="Arial"/>
              </a:rPr>
              <a:t>, die je </a:t>
            </a:r>
            <a:r>
              <a:rPr lang="en-US" sz="1300" dirty="0" err="1">
                <a:solidFill>
                  <a:srgbClr val="161249"/>
                </a:solidFill>
                <a:latin typeface="Arial"/>
                <a:ea typeface="Arial"/>
                <a:cs typeface="Arial"/>
                <a:sym typeface="Arial"/>
              </a:rPr>
              <a:t>kunnen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helpen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begrijpen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welke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pagina's</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en</a:t>
            </a:r>
            <a:r>
              <a:rPr lang="en-US" sz="1300" dirty="0">
                <a:solidFill>
                  <a:srgbClr val="161249"/>
                </a:solidFill>
                <a:latin typeface="Arial"/>
                <a:ea typeface="Arial"/>
                <a:cs typeface="Arial"/>
                <a:sym typeface="Arial"/>
              </a:rPr>
              <a:t> content </a:t>
            </a:r>
            <a:r>
              <a:rPr lang="en-US" sz="1300" dirty="0" err="1">
                <a:solidFill>
                  <a:srgbClr val="161249"/>
                </a:solidFill>
                <a:latin typeface="Arial"/>
                <a:ea typeface="Arial"/>
                <a:cs typeface="Arial"/>
                <a:sym typeface="Arial"/>
              </a:rPr>
              <a:t>goed</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presteren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welke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mogelijk</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verbetering</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behoeven</a:t>
            </a:r>
            <a:r>
              <a:rPr lang="en-US" sz="1300" dirty="0">
                <a:solidFill>
                  <a:srgbClr val="161249"/>
                </a:solidFill>
                <a:latin typeface="Arial"/>
                <a:ea typeface="Arial"/>
                <a:cs typeface="Arial"/>
                <a:sym typeface="Arial"/>
              </a:rPr>
              <a:t>.</a:t>
            </a:r>
            <a:endParaRPr sz="1300" dirty="0">
              <a:solidFill>
                <a:srgbClr val="161249"/>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31"/>
        <p:cNvGrpSpPr/>
        <p:nvPr/>
      </p:nvGrpSpPr>
      <p:grpSpPr>
        <a:xfrm>
          <a:off x="0" y="0"/>
          <a:ext cx="0" cy="0"/>
          <a:chOff x="0" y="0"/>
          <a:chExt cx="0" cy="0"/>
        </a:xfrm>
      </p:grpSpPr>
      <p:sp>
        <p:nvSpPr>
          <p:cNvPr id="432" name="Google Shape;432;p19"/>
          <p:cNvSpPr txBox="1"/>
          <p:nvPr/>
        </p:nvSpPr>
        <p:spPr>
          <a:xfrm>
            <a:off x="311700" y="228617"/>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161249"/>
              </a:buClr>
              <a:buSzPts val="3000"/>
              <a:buFont typeface="Arial"/>
              <a:buNone/>
            </a:pPr>
            <a:r>
              <a:rPr lang="en-US" sz="3000" b="1">
                <a:solidFill>
                  <a:srgbClr val="161249"/>
                </a:solidFill>
                <a:latin typeface="Arial"/>
                <a:ea typeface="Arial"/>
                <a:cs typeface="Arial"/>
                <a:sym typeface="Arial"/>
              </a:rPr>
              <a:t>Meten - Belangrijkste doel prestatiemetingen</a:t>
            </a:r>
            <a:endParaRPr sz="3000" b="1">
              <a:solidFill>
                <a:srgbClr val="161249"/>
              </a:solidFill>
              <a:latin typeface="Arial"/>
              <a:ea typeface="Arial"/>
              <a:cs typeface="Arial"/>
              <a:sym typeface="Arial"/>
            </a:endParaRPr>
          </a:p>
        </p:txBody>
      </p:sp>
      <p:sp>
        <p:nvSpPr>
          <p:cNvPr id="433" name="Google Shape;433;p19"/>
          <p:cNvSpPr txBox="1"/>
          <p:nvPr/>
        </p:nvSpPr>
        <p:spPr>
          <a:xfrm>
            <a:off x="405285" y="801317"/>
            <a:ext cx="8333429" cy="3179098"/>
          </a:xfrm>
          <a:prstGeom prst="rect">
            <a:avLst/>
          </a:prstGeom>
          <a:noFill/>
          <a:ln>
            <a:noFill/>
          </a:ln>
        </p:spPr>
        <p:txBody>
          <a:bodyPr spcFirstLastPara="1" wrap="square" lIns="91425" tIns="91425" rIns="91425" bIns="91425" anchor="t" anchorCtr="0">
            <a:noAutofit/>
          </a:bodyPr>
          <a:lstStyle/>
          <a:p>
            <a:pPr marL="0" marR="0" lvl="0" indent="0" algn="l" rtl="0">
              <a:spcBef>
                <a:spcPts val="0"/>
              </a:spcBef>
              <a:spcAft>
                <a:spcPts val="0"/>
              </a:spcAft>
              <a:buClr>
                <a:srgbClr val="11AA81"/>
              </a:buClr>
              <a:buSzPts val="2400"/>
              <a:buFont typeface="Arial"/>
              <a:buNone/>
            </a:pPr>
            <a:r>
              <a:rPr lang="en-US" sz="1300" b="1" dirty="0">
                <a:solidFill>
                  <a:srgbClr val="11AA81"/>
                </a:solidFill>
                <a:latin typeface="Arial"/>
                <a:ea typeface="Arial"/>
                <a:cs typeface="Arial"/>
                <a:sym typeface="Arial"/>
              </a:rPr>
              <a:t>KPI's </a:t>
            </a:r>
            <a:r>
              <a:rPr lang="en-US" sz="1300" b="1" dirty="0" err="1">
                <a:solidFill>
                  <a:srgbClr val="11AA81"/>
                </a:solidFill>
                <a:latin typeface="Arial"/>
                <a:ea typeface="Arial"/>
                <a:cs typeface="Arial"/>
                <a:sym typeface="Arial"/>
              </a:rPr>
              <a:t>voor</a:t>
            </a:r>
            <a:r>
              <a:rPr lang="en-US" sz="1300" b="1" dirty="0">
                <a:solidFill>
                  <a:srgbClr val="11AA81"/>
                </a:solidFill>
                <a:latin typeface="Arial"/>
                <a:ea typeface="Arial"/>
                <a:cs typeface="Arial"/>
                <a:sym typeface="Arial"/>
              </a:rPr>
              <a:t> </a:t>
            </a:r>
            <a:r>
              <a:rPr lang="en-US" sz="1300" b="1" dirty="0" err="1">
                <a:solidFill>
                  <a:srgbClr val="11AA81"/>
                </a:solidFill>
                <a:latin typeface="Arial"/>
                <a:ea typeface="Arial"/>
                <a:cs typeface="Arial"/>
                <a:sym typeface="Arial"/>
              </a:rPr>
              <a:t>een</a:t>
            </a:r>
            <a:r>
              <a:rPr lang="en-US" sz="1300" b="1" dirty="0">
                <a:solidFill>
                  <a:srgbClr val="11AA81"/>
                </a:solidFill>
                <a:latin typeface="Arial"/>
                <a:ea typeface="Arial"/>
                <a:cs typeface="Arial"/>
                <a:sym typeface="Arial"/>
              </a:rPr>
              <a:t> online </a:t>
            </a:r>
            <a:r>
              <a:rPr lang="en-US" sz="1300" b="1" dirty="0" err="1">
                <a:solidFill>
                  <a:srgbClr val="11AA81"/>
                </a:solidFill>
                <a:latin typeface="Arial"/>
                <a:ea typeface="Arial"/>
                <a:cs typeface="Arial"/>
                <a:sym typeface="Arial"/>
              </a:rPr>
              <a:t>merkaanwezigheid</a:t>
            </a:r>
            <a:endParaRPr sz="1300" b="1" dirty="0">
              <a:solidFill>
                <a:srgbClr val="11AA81"/>
              </a:solidFill>
              <a:latin typeface="Arial"/>
              <a:ea typeface="Arial"/>
              <a:cs typeface="Arial"/>
              <a:sym typeface="Arial"/>
            </a:endParaRPr>
          </a:p>
          <a:p>
            <a:pPr marL="285750" marR="0" lvl="0" indent="-285750" algn="l" rtl="0">
              <a:spcBef>
                <a:spcPts val="0"/>
              </a:spcBef>
              <a:spcAft>
                <a:spcPts val="0"/>
              </a:spcAft>
              <a:buClr>
                <a:srgbClr val="11AA81"/>
              </a:buClr>
              <a:buSzPts val="1400"/>
              <a:buFont typeface="Arial"/>
              <a:buChar char="●"/>
            </a:pPr>
            <a:r>
              <a:rPr lang="en-US" sz="1300" b="1" dirty="0" err="1">
                <a:solidFill>
                  <a:srgbClr val="161249"/>
                </a:solidFill>
                <a:latin typeface="Arial"/>
                <a:ea typeface="Arial"/>
                <a:cs typeface="Arial"/>
                <a:sym typeface="Arial"/>
              </a:rPr>
              <a:t>Sessies</a:t>
            </a:r>
            <a:r>
              <a:rPr lang="en-US" sz="1300" b="1"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Deze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metriek</a:t>
            </a:r>
            <a:r>
              <a:rPr lang="en-US" sz="1300" dirty="0">
                <a:solidFill>
                  <a:srgbClr val="161249"/>
                </a:solidFill>
                <a:latin typeface="Arial"/>
                <a:ea typeface="Arial"/>
                <a:cs typeface="Arial"/>
                <a:sym typeface="Arial"/>
              </a:rPr>
              <a:t> meet het </a:t>
            </a:r>
            <a:r>
              <a:rPr lang="en-US" sz="1300" dirty="0" err="1">
                <a:solidFill>
                  <a:srgbClr val="161249"/>
                </a:solidFill>
                <a:latin typeface="Arial"/>
                <a:ea typeface="Arial"/>
                <a:cs typeface="Arial"/>
                <a:sym typeface="Arial"/>
              </a:rPr>
              <a:t>aantal</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sessies</a:t>
            </a:r>
            <a:r>
              <a:rPr lang="en-US" sz="1300" dirty="0">
                <a:solidFill>
                  <a:srgbClr val="161249"/>
                </a:solidFill>
                <a:latin typeface="Arial"/>
                <a:ea typeface="Arial"/>
                <a:cs typeface="Arial"/>
                <a:sym typeface="Arial"/>
              </a:rPr>
              <a:t> op je website, wat </a:t>
            </a:r>
            <a:r>
              <a:rPr lang="en-US" sz="1300" dirty="0" err="1">
                <a:solidFill>
                  <a:srgbClr val="161249"/>
                </a:solidFill>
                <a:latin typeface="Arial"/>
                <a:ea typeface="Arial"/>
                <a:cs typeface="Arial"/>
                <a:sym typeface="Arial"/>
              </a:rPr>
              <a:t>staat</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voor</a:t>
            </a:r>
            <a:r>
              <a:rPr lang="en-US" sz="1300" dirty="0">
                <a:solidFill>
                  <a:srgbClr val="161249"/>
                </a:solidFill>
                <a:latin typeface="Arial"/>
                <a:ea typeface="Arial"/>
                <a:cs typeface="Arial"/>
                <a:sym typeface="Arial"/>
              </a:rPr>
              <a:t> het </a:t>
            </a:r>
            <a:r>
              <a:rPr lang="en-US" sz="1300" dirty="0" err="1">
                <a:solidFill>
                  <a:srgbClr val="161249"/>
                </a:solidFill>
                <a:latin typeface="Arial"/>
                <a:ea typeface="Arial"/>
                <a:cs typeface="Arial"/>
                <a:sym typeface="Arial"/>
              </a:rPr>
              <a:t>totale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aantal</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keren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dat</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bezoekers</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interactie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hadden</a:t>
            </a:r>
            <a:r>
              <a:rPr lang="en-US" sz="1300" dirty="0">
                <a:solidFill>
                  <a:srgbClr val="161249"/>
                </a:solidFill>
                <a:latin typeface="Arial"/>
                <a:ea typeface="Arial"/>
                <a:cs typeface="Arial"/>
                <a:sym typeface="Arial"/>
              </a:rPr>
              <a:t> met je website </a:t>
            </a:r>
            <a:r>
              <a:rPr lang="en-US" sz="1300" dirty="0" err="1">
                <a:solidFill>
                  <a:srgbClr val="161249"/>
                </a:solidFill>
                <a:latin typeface="Arial"/>
                <a:ea typeface="Arial"/>
                <a:cs typeface="Arial"/>
                <a:sym typeface="Arial"/>
              </a:rPr>
              <a:t>gedurende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een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bepaalde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tijdsperiode</a:t>
            </a:r>
            <a:r>
              <a:rPr lang="en-US" sz="1300" dirty="0">
                <a:solidFill>
                  <a:srgbClr val="161249"/>
                </a:solidFill>
                <a:latin typeface="Arial"/>
                <a:ea typeface="Arial"/>
                <a:cs typeface="Arial"/>
                <a:sym typeface="Arial"/>
              </a:rPr>
              <a:t>.</a:t>
            </a:r>
            <a:endParaRPr sz="1300" dirty="0">
              <a:solidFill>
                <a:srgbClr val="161249"/>
              </a:solidFill>
              <a:latin typeface="Arial"/>
              <a:ea typeface="Arial"/>
              <a:cs typeface="Arial"/>
              <a:sym typeface="Arial"/>
            </a:endParaRPr>
          </a:p>
          <a:p>
            <a:pPr marL="285750" marR="0" lvl="0" indent="-285750" algn="l" rtl="0">
              <a:spcBef>
                <a:spcPts val="0"/>
              </a:spcBef>
              <a:spcAft>
                <a:spcPts val="0"/>
              </a:spcAft>
              <a:buClr>
                <a:srgbClr val="11AA81"/>
              </a:buClr>
              <a:buSzPts val="1400"/>
              <a:buFont typeface="Arial"/>
              <a:buChar char="●"/>
            </a:pPr>
            <a:r>
              <a:rPr lang="en-US" sz="1300" b="1" dirty="0" err="1">
                <a:solidFill>
                  <a:srgbClr val="161249"/>
                </a:solidFill>
                <a:latin typeface="Arial"/>
                <a:ea typeface="Arial"/>
                <a:cs typeface="Arial"/>
                <a:sym typeface="Arial"/>
              </a:rPr>
              <a:t>Gebruikers</a:t>
            </a:r>
            <a:r>
              <a:rPr lang="en-US" sz="1300" b="1"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Deze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metriek</a:t>
            </a:r>
            <a:r>
              <a:rPr lang="en-US" sz="1300" dirty="0">
                <a:solidFill>
                  <a:srgbClr val="161249"/>
                </a:solidFill>
                <a:latin typeface="Arial"/>
                <a:ea typeface="Arial"/>
                <a:cs typeface="Arial"/>
                <a:sym typeface="Arial"/>
              </a:rPr>
              <a:t> meet het </a:t>
            </a:r>
            <a:r>
              <a:rPr lang="en-US" sz="1300" dirty="0" err="1">
                <a:solidFill>
                  <a:srgbClr val="161249"/>
                </a:solidFill>
                <a:latin typeface="Arial"/>
                <a:ea typeface="Arial"/>
                <a:cs typeface="Arial"/>
                <a:sym typeface="Arial"/>
              </a:rPr>
              <a:t>aantal</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unieke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gebruikers</a:t>
            </a:r>
            <a:r>
              <a:rPr lang="en-US" sz="1300" dirty="0">
                <a:solidFill>
                  <a:srgbClr val="161249"/>
                </a:solidFill>
                <a:latin typeface="Arial"/>
                <a:ea typeface="Arial"/>
                <a:cs typeface="Arial"/>
                <a:sym typeface="Arial"/>
              </a:rPr>
              <a:t> die je website </a:t>
            </a:r>
            <a:r>
              <a:rPr lang="en-US" sz="1300" dirty="0" err="1">
                <a:solidFill>
                  <a:srgbClr val="161249"/>
                </a:solidFill>
                <a:latin typeface="Arial"/>
                <a:ea typeface="Arial"/>
                <a:cs typeface="Arial"/>
                <a:sym typeface="Arial"/>
              </a:rPr>
              <a:t>bezochten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tijdens</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een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bepaalde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periode</a:t>
            </a:r>
            <a:r>
              <a:rPr lang="en-US" sz="1300" dirty="0">
                <a:solidFill>
                  <a:srgbClr val="161249"/>
                </a:solidFill>
                <a:latin typeface="Arial"/>
                <a:ea typeface="Arial"/>
                <a:cs typeface="Arial"/>
                <a:sym typeface="Arial"/>
              </a:rPr>
              <a:t>.</a:t>
            </a:r>
            <a:endParaRPr sz="1300" dirty="0">
              <a:solidFill>
                <a:srgbClr val="161249"/>
              </a:solidFill>
              <a:latin typeface="Arial"/>
              <a:ea typeface="Arial"/>
              <a:cs typeface="Arial"/>
              <a:sym typeface="Arial"/>
            </a:endParaRPr>
          </a:p>
          <a:p>
            <a:pPr marL="285750" marR="0" lvl="0" indent="-285750" algn="l" rtl="0">
              <a:spcBef>
                <a:spcPts val="0"/>
              </a:spcBef>
              <a:spcAft>
                <a:spcPts val="0"/>
              </a:spcAft>
              <a:buClr>
                <a:srgbClr val="11AA81"/>
              </a:buClr>
              <a:buSzPts val="1400"/>
              <a:buFont typeface="Arial"/>
              <a:buChar char="●"/>
            </a:pPr>
            <a:r>
              <a:rPr lang="en-US" sz="1300" b="1" dirty="0">
                <a:solidFill>
                  <a:srgbClr val="161249"/>
                </a:solidFill>
                <a:latin typeface="Arial"/>
                <a:ea typeface="Arial"/>
                <a:cs typeface="Arial"/>
                <a:sym typeface="Arial"/>
              </a:rPr>
              <a:t>Pageviews: </a:t>
            </a:r>
            <a:r>
              <a:rPr lang="en-US" sz="1300" dirty="0" err="1">
                <a:solidFill>
                  <a:srgbClr val="161249"/>
                </a:solidFill>
                <a:latin typeface="Arial"/>
                <a:ea typeface="Arial"/>
                <a:cs typeface="Arial"/>
                <a:sym typeface="Arial"/>
              </a:rPr>
              <a:t>Deze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metriek</a:t>
            </a:r>
            <a:r>
              <a:rPr lang="en-US" sz="1300" dirty="0">
                <a:solidFill>
                  <a:srgbClr val="161249"/>
                </a:solidFill>
                <a:latin typeface="Arial"/>
                <a:ea typeface="Arial"/>
                <a:cs typeface="Arial"/>
                <a:sym typeface="Arial"/>
              </a:rPr>
              <a:t> meet het </a:t>
            </a:r>
            <a:r>
              <a:rPr lang="en-US" sz="1300" dirty="0" err="1">
                <a:solidFill>
                  <a:srgbClr val="161249"/>
                </a:solidFill>
                <a:latin typeface="Arial"/>
                <a:ea typeface="Arial"/>
                <a:cs typeface="Arial"/>
                <a:sym typeface="Arial"/>
              </a:rPr>
              <a:t>totale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aantal</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bekeken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pagina's</a:t>
            </a:r>
            <a:r>
              <a:rPr lang="en-US" sz="1300" dirty="0">
                <a:solidFill>
                  <a:srgbClr val="161249"/>
                </a:solidFill>
                <a:latin typeface="Arial"/>
                <a:ea typeface="Arial"/>
                <a:cs typeface="Arial"/>
                <a:sym typeface="Arial"/>
              </a:rPr>
              <a:t> op je website </a:t>
            </a:r>
            <a:r>
              <a:rPr lang="en-US" sz="1300" dirty="0" err="1">
                <a:solidFill>
                  <a:srgbClr val="161249"/>
                </a:solidFill>
                <a:latin typeface="Arial"/>
                <a:ea typeface="Arial"/>
                <a:cs typeface="Arial"/>
                <a:sym typeface="Arial"/>
              </a:rPr>
              <a:t>gedurende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een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bepaalde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periode</a:t>
            </a:r>
            <a:r>
              <a:rPr lang="en-US" sz="1300" dirty="0">
                <a:solidFill>
                  <a:srgbClr val="161249"/>
                </a:solidFill>
                <a:latin typeface="Arial"/>
                <a:ea typeface="Arial"/>
                <a:cs typeface="Arial"/>
                <a:sym typeface="Arial"/>
              </a:rPr>
              <a:t>.</a:t>
            </a:r>
            <a:endParaRPr sz="1300" dirty="0">
              <a:solidFill>
                <a:srgbClr val="161249"/>
              </a:solidFill>
              <a:latin typeface="Arial"/>
              <a:ea typeface="Arial"/>
              <a:cs typeface="Arial"/>
              <a:sym typeface="Arial"/>
            </a:endParaRPr>
          </a:p>
          <a:p>
            <a:pPr marL="285750" marR="0" lvl="0" indent="-285750" algn="l" rtl="0">
              <a:spcBef>
                <a:spcPts val="0"/>
              </a:spcBef>
              <a:spcAft>
                <a:spcPts val="0"/>
              </a:spcAft>
              <a:buClr>
                <a:srgbClr val="11AA81"/>
              </a:buClr>
              <a:buSzPts val="1400"/>
              <a:buFont typeface="Arial"/>
              <a:buChar char="●"/>
            </a:pPr>
            <a:r>
              <a:rPr lang="en-US" sz="1300" b="1" dirty="0" err="1">
                <a:solidFill>
                  <a:srgbClr val="161249"/>
                </a:solidFill>
                <a:latin typeface="Arial"/>
                <a:ea typeface="Arial"/>
                <a:cs typeface="Arial"/>
                <a:sym typeface="Arial"/>
              </a:rPr>
              <a:t>Gemiddelde</a:t>
            </a:r>
            <a:r>
              <a:rPr lang="en-US" sz="1300" b="1" dirty="0">
                <a:solidFill>
                  <a:srgbClr val="161249"/>
                </a:solidFill>
                <a:latin typeface="Arial"/>
                <a:ea typeface="Arial"/>
                <a:cs typeface="Arial"/>
                <a:sym typeface="Arial"/>
              </a:rPr>
              <a:t> </a:t>
            </a:r>
            <a:r>
              <a:rPr lang="en-US" sz="1300" b="1" dirty="0" err="1">
                <a:solidFill>
                  <a:srgbClr val="161249"/>
                </a:solidFill>
                <a:latin typeface="Arial"/>
                <a:ea typeface="Arial"/>
                <a:cs typeface="Arial"/>
                <a:sym typeface="Arial"/>
              </a:rPr>
              <a:t>sessieduur</a:t>
            </a:r>
            <a:r>
              <a:rPr lang="en-US" sz="1300" b="1"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Deze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metriek</a:t>
            </a:r>
            <a:r>
              <a:rPr lang="en-US" sz="1300" dirty="0">
                <a:solidFill>
                  <a:srgbClr val="161249"/>
                </a:solidFill>
                <a:latin typeface="Arial"/>
                <a:ea typeface="Arial"/>
                <a:cs typeface="Arial"/>
                <a:sym typeface="Arial"/>
              </a:rPr>
              <a:t> meet de </a:t>
            </a:r>
            <a:r>
              <a:rPr lang="en-US" sz="1300" dirty="0" err="1">
                <a:solidFill>
                  <a:srgbClr val="161249"/>
                </a:solidFill>
                <a:latin typeface="Arial"/>
                <a:ea typeface="Arial"/>
                <a:cs typeface="Arial"/>
                <a:sym typeface="Arial"/>
              </a:rPr>
              <a:t>gemiddelde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duur</a:t>
            </a:r>
            <a:r>
              <a:rPr lang="en-US" sz="1300" dirty="0">
                <a:solidFill>
                  <a:srgbClr val="161249"/>
                </a:solidFill>
                <a:latin typeface="Arial"/>
                <a:ea typeface="Arial"/>
                <a:cs typeface="Arial"/>
                <a:sym typeface="Arial"/>
              </a:rPr>
              <a:t> van </a:t>
            </a:r>
            <a:r>
              <a:rPr lang="en-US" sz="1300" dirty="0" err="1">
                <a:solidFill>
                  <a:srgbClr val="161249"/>
                </a:solidFill>
                <a:latin typeface="Arial"/>
                <a:ea typeface="Arial"/>
                <a:cs typeface="Arial"/>
                <a:sym typeface="Arial"/>
              </a:rPr>
              <a:t>een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sessie</a:t>
            </a:r>
            <a:r>
              <a:rPr lang="en-US" sz="1300" dirty="0">
                <a:solidFill>
                  <a:srgbClr val="161249"/>
                </a:solidFill>
                <a:latin typeface="Arial"/>
                <a:ea typeface="Arial"/>
                <a:cs typeface="Arial"/>
                <a:sym typeface="Arial"/>
              </a:rPr>
              <a:t> op je website </a:t>
            </a:r>
            <a:r>
              <a:rPr lang="en-US" sz="1300" dirty="0" err="1">
                <a:solidFill>
                  <a:srgbClr val="161249"/>
                </a:solidFill>
                <a:latin typeface="Arial"/>
                <a:ea typeface="Arial"/>
                <a:cs typeface="Arial"/>
                <a:sym typeface="Arial"/>
              </a:rPr>
              <a:t>gedurende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een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specifieke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tijdsperiode</a:t>
            </a:r>
            <a:r>
              <a:rPr lang="en-US" sz="1300" dirty="0">
                <a:solidFill>
                  <a:srgbClr val="161249"/>
                </a:solidFill>
                <a:latin typeface="Arial"/>
                <a:ea typeface="Arial"/>
                <a:cs typeface="Arial"/>
                <a:sym typeface="Arial"/>
              </a:rPr>
              <a:t>.</a:t>
            </a:r>
            <a:endParaRPr sz="1300" dirty="0">
              <a:solidFill>
                <a:srgbClr val="161249"/>
              </a:solidFill>
              <a:latin typeface="Arial"/>
              <a:ea typeface="Arial"/>
              <a:cs typeface="Arial"/>
              <a:sym typeface="Arial"/>
            </a:endParaRPr>
          </a:p>
          <a:p>
            <a:pPr marL="285750" marR="0" lvl="0" indent="-285750" algn="l" rtl="0">
              <a:spcBef>
                <a:spcPts val="0"/>
              </a:spcBef>
              <a:spcAft>
                <a:spcPts val="0"/>
              </a:spcAft>
              <a:buClr>
                <a:srgbClr val="11AA81"/>
              </a:buClr>
              <a:buSzPts val="1400"/>
              <a:buFont typeface="Arial"/>
              <a:buChar char="●"/>
            </a:pPr>
            <a:r>
              <a:rPr lang="en-US" sz="1300" b="1" dirty="0" err="1">
                <a:solidFill>
                  <a:srgbClr val="161249"/>
                </a:solidFill>
                <a:latin typeface="Arial"/>
                <a:ea typeface="Arial"/>
                <a:cs typeface="Arial"/>
                <a:sym typeface="Arial"/>
              </a:rPr>
              <a:t>Bouncepercentage</a:t>
            </a:r>
            <a:r>
              <a:rPr lang="en-US" sz="1300" b="1"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Bouncepercentage</a:t>
            </a:r>
            <a:r>
              <a:rPr lang="en-US" sz="1300" dirty="0">
                <a:solidFill>
                  <a:srgbClr val="161249"/>
                </a:solidFill>
                <a:latin typeface="Arial"/>
                <a:ea typeface="Arial"/>
                <a:cs typeface="Arial"/>
                <a:sym typeface="Arial"/>
              </a:rPr>
              <a:t> meet het percentage </a:t>
            </a:r>
            <a:r>
              <a:rPr lang="en-US" sz="1300" dirty="0" err="1">
                <a:solidFill>
                  <a:srgbClr val="161249"/>
                </a:solidFill>
                <a:latin typeface="Arial"/>
                <a:ea typeface="Arial"/>
                <a:cs typeface="Arial"/>
                <a:sym typeface="Arial"/>
              </a:rPr>
              <a:t>bezoekers</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dat</a:t>
            </a:r>
            <a:r>
              <a:rPr lang="en-US" sz="1300" dirty="0">
                <a:solidFill>
                  <a:srgbClr val="161249"/>
                </a:solidFill>
                <a:latin typeface="Arial"/>
                <a:ea typeface="Arial"/>
                <a:cs typeface="Arial"/>
                <a:sym typeface="Arial"/>
              </a:rPr>
              <a:t> je website </a:t>
            </a:r>
            <a:r>
              <a:rPr lang="en-US" sz="1300" dirty="0" err="1">
                <a:solidFill>
                  <a:srgbClr val="161249"/>
                </a:solidFill>
                <a:latin typeface="Arial"/>
                <a:ea typeface="Arial"/>
                <a:cs typeface="Arial"/>
                <a:sym typeface="Arial"/>
              </a:rPr>
              <a:t>verlaat</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na</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slechts</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één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pagina</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te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hebben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bekeken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Hoewel</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bouncepercentage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geen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standaardkenmerk</a:t>
            </a:r>
            <a:r>
              <a:rPr lang="en-US" sz="1300" dirty="0">
                <a:solidFill>
                  <a:srgbClr val="161249"/>
                </a:solidFill>
                <a:latin typeface="Arial"/>
                <a:ea typeface="Arial"/>
                <a:cs typeface="Arial"/>
                <a:sym typeface="Arial"/>
              </a:rPr>
              <a:t> is in Google Analytics 4, </a:t>
            </a:r>
            <a:r>
              <a:rPr lang="en-US" sz="1300" dirty="0" err="1">
                <a:solidFill>
                  <a:srgbClr val="161249"/>
                </a:solidFill>
                <a:latin typeface="Arial"/>
                <a:ea typeface="Arial"/>
                <a:cs typeface="Arial"/>
                <a:sym typeface="Arial"/>
              </a:rPr>
              <a:t>kun</a:t>
            </a:r>
            <a:r>
              <a:rPr lang="en-US" sz="1300" dirty="0">
                <a:solidFill>
                  <a:srgbClr val="161249"/>
                </a:solidFill>
                <a:latin typeface="Arial"/>
                <a:ea typeface="Arial"/>
                <a:cs typeface="Arial"/>
                <a:sym typeface="Arial"/>
              </a:rPr>
              <a:t> je </a:t>
            </a:r>
            <a:r>
              <a:rPr lang="en-US" sz="1300" dirty="0" err="1">
                <a:solidFill>
                  <a:srgbClr val="161249"/>
                </a:solidFill>
                <a:latin typeface="Arial"/>
                <a:ea typeface="Arial"/>
                <a:cs typeface="Arial"/>
                <a:sym typeface="Arial"/>
              </a:rPr>
              <a:t>een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aangepaste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berekening</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maken</a:t>
            </a:r>
            <a:r>
              <a:rPr lang="en-US" sz="1300" dirty="0">
                <a:solidFill>
                  <a:srgbClr val="161249"/>
                </a:solidFill>
                <a:latin typeface="Arial"/>
                <a:ea typeface="Arial"/>
                <a:cs typeface="Arial"/>
                <a:sym typeface="Arial"/>
              </a:rPr>
              <a:t> om het </a:t>
            </a:r>
            <a:r>
              <a:rPr lang="en-US" sz="1300" dirty="0" err="1">
                <a:solidFill>
                  <a:srgbClr val="161249"/>
                </a:solidFill>
                <a:latin typeface="Arial"/>
                <a:ea typeface="Arial"/>
                <a:cs typeface="Arial"/>
                <a:sym typeface="Arial"/>
              </a:rPr>
              <a:t>te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meten</a:t>
            </a:r>
            <a:r>
              <a:rPr lang="en-US" sz="1300" dirty="0">
                <a:solidFill>
                  <a:srgbClr val="161249"/>
                </a:solidFill>
                <a:latin typeface="Arial"/>
                <a:ea typeface="Arial"/>
                <a:cs typeface="Arial"/>
                <a:sym typeface="Arial"/>
              </a:rPr>
              <a:t>).</a:t>
            </a:r>
            <a:endParaRPr sz="1300" dirty="0">
              <a:solidFill>
                <a:srgbClr val="161249"/>
              </a:solidFill>
              <a:latin typeface="Arial"/>
              <a:ea typeface="Arial"/>
              <a:cs typeface="Arial"/>
              <a:sym typeface="Arial"/>
            </a:endParaRPr>
          </a:p>
          <a:p>
            <a:pPr marL="285750" marR="0" lvl="0" indent="-285750" algn="l" rtl="0">
              <a:spcBef>
                <a:spcPts val="0"/>
              </a:spcBef>
              <a:spcAft>
                <a:spcPts val="0"/>
              </a:spcAft>
              <a:buClr>
                <a:srgbClr val="11AA81"/>
              </a:buClr>
              <a:buSzPts val="1400"/>
              <a:buFont typeface="Arial"/>
              <a:buChar char="●"/>
            </a:pPr>
            <a:r>
              <a:rPr lang="en-US" sz="1300" b="1" dirty="0" err="1">
                <a:solidFill>
                  <a:srgbClr val="161249"/>
                </a:solidFill>
                <a:latin typeface="Arial"/>
                <a:ea typeface="Arial"/>
                <a:cs typeface="Arial"/>
                <a:sym typeface="Arial"/>
              </a:rPr>
              <a:t>Betrokkenheidspercentage</a:t>
            </a:r>
            <a:r>
              <a:rPr lang="en-US" sz="1300" b="1"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Toont</a:t>
            </a:r>
            <a:r>
              <a:rPr lang="en-US" sz="1300" dirty="0">
                <a:solidFill>
                  <a:srgbClr val="161249"/>
                </a:solidFill>
                <a:latin typeface="Arial"/>
                <a:ea typeface="Arial"/>
                <a:cs typeface="Arial"/>
                <a:sym typeface="Arial"/>
              </a:rPr>
              <a:t> het percentage </a:t>
            </a:r>
            <a:r>
              <a:rPr lang="en-US" sz="1300" dirty="0" err="1">
                <a:solidFill>
                  <a:srgbClr val="161249"/>
                </a:solidFill>
                <a:latin typeface="Arial"/>
                <a:ea typeface="Arial"/>
                <a:cs typeface="Arial"/>
                <a:sym typeface="Arial"/>
              </a:rPr>
              <a:t>betrokken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sessies</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een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betrokken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sessie</a:t>
            </a:r>
            <a:r>
              <a:rPr lang="en-US" sz="1300" dirty="0">
                <a:solidFill>
                  <a:srgbClr val="161249"/>
                </a:solidFill>
                <a:latin typeface="Arial"/>
                <a:ea typeface="Arial"/>
                <a:cs typeface="Arial"/>
                <a:sym typeface="Arial"/>
              </a:rPr>
              <a:t> is </a:t>
            </a:r>
            <a:r>
              <a:rPr lang="en-US" sz="1300" dirty="0" err="1">
                <a:solidFill>
                  <a:srgbClr val="161249"/>
                </a:solidFill>
                <a:latin typeface="Arial"/>
                <a:ea typeface="Arial"/>
                <a:cs typeface="Arial"/>
                <a:sym typeface="Arial"/>
              </a:rPr>
              <a:t>een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sessie</a:t>
            </a:r>
            <a:r>
              <a:rPr lang="en-US" sz="1300" dirty="0">
                <a:solidFill>
                  <a:srgbClr val="161249"/>
                </a:solidFill>
                <a:latin typeface="Arial"/>
                <a:ea typeface="Arial"/>
                <a:cs typeface="Arial"/>
                <a:sym typeface="Arial"/>
              </a:rPr>
              <a:t> die </a:t>
            </a:r>
            <a:r>
              <a:rPr lang="en-US" sz="1300" dirty="0" err="1">
                <a:solidFill>
                  <a:srgbClr val="161249"/>
                </a:solidFill>
                <a:latin typeface="Arial"/>
                <a:ea typeface="Arial"/>
                <a:cs typeface="Arial"/>
                <a:sym typeface="Arial"/>
              </a:rPr>
              <a:t>langer</a:t>
            </a:r>
            <a:r>
              <a:rPr lang="en-US" sz="1300" dirty="0">
                <a:solidFill>
                  <a:srgbClr val="161249"/>
                </a:solidFill>
                <a:latin typeface="Arial"/>
                <a:ea typeface="Arial"/>
                <a:cs typeface="Arial"/>
                <a:sym typeface="Arial"/>
              </a:rPr>
              <a:t> dan 10 </a:t>
            </a:r>
            <a:r>
              <a:rPr lang="en-US" sz="1300" dirty="0" err="1">
                <a:solidFill>
                  <a:srgbClr val="161249"/>
                </a:solidFill>
                <a:latin typeface="Arial"/>
                <a:ea typeface="Arial"/>
                <a:cs typeface="Arial"/>
                <a:sym typeface="Arial"/>
              </a:rPr>
              <a:t>seconden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duurt</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een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conversie</a:t>
            </a:r>
            <a:r>
              <a:rPr lang="en-US" sz="1300" dirty="0">
                <a:solidFill>
                  <a:srgbClr val="161249"/>
                </a:solidFill>
                <a:latin typeface="Arial"/>
                <a:ea typeface="Arial"/>
                <a:cs typeface="Arial"/>
                <a:sym typeface="Arial"/>
              </a:rPr>
              <a:t>-event </a:t>
            </a:r>
            <a:r>
              <a:rPr lang="en-US" sz="1300" dirty="0" err="1">
                <a:solidFill>
                  <a:srgbClr val="161249"/>
                </a:solidFill>
                <a:latin typeface="Arial"/>
                <a:ea typeface="Arial"/>
                <a:cs typeface="Arial"/>
                <a:sym typeface="Arial"/>
              </a:rPr>
              <a:t>heeft</a:t>
            </a:r>
            <a:r>
              <a:rPr lang="en-US" sz="1300" dirty="0">
                <a:solidFill>
                  <a:srgbClr val="161249"/>
                </a:solidFill>
                <a:latin typeface="Arial"/>
                <a:ea typeface="Arial"/>
                <a:cs typeface="Arial"/>
                <a:sym typeface="Arial"/>
              </a:rPr>
              <a:t> of </a:t>
            </a:r>
            <a:r>
              <a:rPr lang="en-US" sz="1300" dirty="0" err="1">
                <a:solidFill>
                  <a:srgbClr val="161249"/>
                </a:solidFill>
                <a:latin typeface="Arial"/>
                <a:ea typeface="Arial"/>
                <a:cs typeface="Arial"/>
                <a:sym typeface="Arial"/>
              </a:rPr>
              <a:t>minstens</a:t>
            </a:r>
            <a:r>
              <a:rPr lang="en-US" sz="1300" dirty="0">
                <a:solidFill>
                  <a:srgbClr val="161249"/>
                </a:solidFill>
                <a:latin typeface="Arial"/>
                <a:ea typeface="Arial"/>
                <a:cs typeface="Arial"/>
                <a:sym typeface="Arial"/>
              </a:rPr>
              <a:t> 2 pageviews of </a:t>
            </a:r>
            <a:r>
              <a:rPr lang="en-US" sz="1300" dirty="0" err="1">
                <a:solidFill>
                  <a:srgbClr val="161249"/>
                </a:solidFill>
                <a:latin typeface="Arial"/>
                <a:ea typeface="Arial"/>
                <a:cs typeface="Arial"/>
                <a:sym typeface="Arial"/>
              </a:rPr>
              <a:t>schermweergaven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heeft</a:t>
            </a:r>
            <a:r>
              <a:rPr lang="en-US" sz="1300" dirty="0">
                <a:solidFill>
                  <a:srgbClr val="161249"/>
                </a:solidFill>
                <a:latin typeface="Arial"/>
                <a:ea typeface="Arial"/>
                <a:cs typeface="Arial"/>
                <a:sym typeface="Arial"/>
              </a:rPr>
              <a:t>).</a:t>
            </a:r>
            <a:endParaRPr sz="1300" dirty="0">
              <a:solidFill>
                <a:srgbClr val="161249"/>
              </a:solidFill>
              <a:latin typeface="Arial"/>
              <a:ea typeface="Arial"/>
              <a:cs typeface="Arial"/>
              <a:sym typeface="Arial"/>
            </a:endParaRPr>
          </a:p>
          <a:p>
            <a:pPr marL="285750" marR="0" lvl="0" indent="-285750" algn="l" rtl="0">
              <a:spcBef>
                <a:spcPts val="0"/>
              </a:spcBef>
              <a:spcAft>
                <a:spcPts val="0"/>
              </a:spcAft>
              <a:buClr>
                <a:srgbClr val="11AA81"/>
              </a:buClr>
              <a:buSzPts val="1400"/>
              <a:buFont typeface="Arial"/>
              <a:buChar char="●"/>
            </a:pPr>
            <a:r>
              <a:rPr lang="en-US" sz="1300" b="1" dirty="0" err="1">
                <a:solidFill>
                  <a:srgbClr val="161249"/>
                </a:solidFill>
                <a:latin typeface="Arial"/>
                <a:ea typeface="Arial"/>
                <a:cs typeface="Arial"/>
                <a:sym typeface="Arial"/>
              </a:rPr>
              <a:t>Verkeersbronnen</a:t>
            </a:r>
            <a:r>
              <a:rPr lang="en-US" sz="1300" b="1"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Deze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metriek</a:t>
            </a:r>
            <a:r>
              <a:rPr lang="en-US" sz="1300" dirty="0">
                <a:solidFill>
                  <a:srgbClr val="161249"/>
                </a:solidFill>
                <a:latin typeface="Arial"/>
                <a:ea typeface="Arial"/>
                <a:cs typeface="Arial"/>
                <a:sym typeface="Arial"/>
              </a:rPr>
              <a:t> meet de </a:t>
            </a:r>
            <a:r>
              <a:rPr lang="en-US" sz="1300" dirty="0" err="1">
                <a:solidFill>
                  <a:srgbClr val="161249"/>
                </a:solidFill>
                <a:latin typeface="Arial"/>
                <a:ea typeface="Arial"/>
                <a:cs typeface="Arial"/>
                <a:sym typeface="Arial"/>
              </a:rPr>
              <a:t>bronnen</a:t>
            </a:r>
            <a:r>
              <a:rPr lang="en-US" sz="1300" dirty="0">
                <a:solidFill>
                  <a:srgbClr val="161249"/>
                </a:solidFill>
                <a:latin typeface="Arial"/>
                <a:ea typeface="Arial"/>
                <a:cs typeface="Arial"/>
                <a:sym typeface="Arial"/>
              </a:rPr>
              <a:t> die </a:t>
            </a:r>
            <a:r>
              <a:rPr lang="en-US" sz="1300" dirty="0" err="1">
                <a:solidFill>
                  <a:srgbClr val="161249"/>
                </a:solidFill>
                <a:latin typeface="Arial"/>
                <a:ea typeface="Arial"/>
                <a:cs typeface="Arial"/>
                <a:sym typeface="Arial"/>
              </a:rPr>
              <a:t>verkeer</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naar</a:t>
            </a:r>
            <a:r>
              <a:rPr lang="en-US" sz="1300" dirty="0">
                <a:solidFill>
                  <a:srgbClr val="161249"/>
                </a:solidFill>
                <a:latin typeface="Arial"/>
                <a:ea typeface="Arial"/>
                <a:cs typeface="Arial"/>
                <a:sym typeface="Arial"/>
              </a:rPr>
              <a:t> je website </a:t>
            </a:r>
            <a:r>
              <a:rPr lang="en-US" sz="1300" dirty="0" err="1">
                <a:solidFill>
                  <a:srgbClr val="161249"/>
                </a:solidFill>
                <a:latin typeface="Arial"/>
                <a:ea typeface="Arial"/>
                <a:cs typeface="Arial"/>
                <a:sym typeface="Arial"/>
              </a:rPr>
              <a:t>leiden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zoals</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organische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zoekopdrachten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betaalde</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zoekopdrachten</a:t>
            </a:r>
            <a:r>
              <a:rPr lang="en-US" sz="1300" dirty="0">
                <a:solidFill>
                  <a:srgbClr val="161249"/>
                </a:solidFill>
                <a:latin typeface="Arial"/>
                <a:ea typeface="Arial"/>
                <a:cs typeface="Arial"/>
                <a:sym typeface="Arial"/>
              </a:rPr>
              <a:t>, </a:t>
            </a:r>
            <a:r>
              <a:rPr lang="en-US" sz="1300" dirty="0" err="1">
                <a:solidFill>
                  <a:srgbClr val="161249"/>
                </a:solidFill>
                <a:latin typeface="Arial"/>
                <a:ea typeface="Arial"/>
                <a:cs typeface="Arial"/>
                <a:sym typeface="Arial"/>
              </a:rPr>
              <a:t>sociale</a:t>
            </a:r>
            <a:r>
              <a:rPr lang="en-US" sz="1300" dirty="0">
                <a:solidFill>
                  <a:srgbClr val="161249"/>
                </a:solidFill>
                <a:latin typeface="Arial"/>
                <a:ea typeface="Arial"/>
                <a:cs typeface="Arial"/>
                <a:sym typeface="Arial"/>
              </a:rPr>
              <a:t> media of </a:t>
            </a:r>
            <a:r>
              <a:rPr lang="en-US" sz="1300" dirty="0" err="1">
                <a:solidFill>
                  <a:srgbClr val="161249"/>
                </a:solidFill>
                <a:latin typeface="Arial"/>
                <a:ea typeface="Arial"/>
                <a:cs typeface="Arial"/>
                <a:sym typeface="Arial"/>
              </a:rPr>
              <a:t>verwijzingen</a:t>
            </a:r>
            <a:r>
              <a:rPr lang="en-US" sz="1300" dirty="0">
                <a:solidFill>
                  <a:srgbClr val="161249"/>
                </a:solidFill>
                <a:latin typeface="Arial"/>
                <a:ea typeface="Arial"/>
                <a:cs typeface="Arial"/>
                <a:sym typeface="Arial"/>
              </a:rPr>
              <a:t>.</a:t>
            </a:r>
            <a:endParaRPr sz="1300" dirty="0">
              <a:solidFill>
                <a:srgbClr val="161249"/>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Google Shape;438;p20"/>
          <p:cNvSpPr txBox="1"/>
          <p:nvPr/>
        </p:nvSpPr>
        <p:spPr>
          <a:xfrm>
            <a:off x="716400" y="1450350"/>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a:solidFill>
                  <a:srgbClr val="11AA81"/>
                </a:solidFill>
                <a:latin typeface="Arial"/>
                <a:ea typeface="Arial"/>
                <a:cs typeface="Arial"/>
                <a:sym typeface="Arial"/>
              </a:rPr>
              <a:t>Onderwerp 3 </a:t>
            </a:r>
            <a:endParaRPr sz="6000" b="1">
              <a:solidFill>
                <a:srgbClr val="11AA81"/>
              </a:solidFill>
              <a:latin typeface="Arial"/>
              <a:ea typeface="Arial"/>
              <a:cs typeface="Arial"/>
              <a:sym typeface="Arial"/>
            </a:endParaRPr>
          </a:p>
        </p:txBody>
      </p:sp>
      <p:sp>
        <p:nvSpPr>
          <p:cNvPr id="439" name="Google Shape;439;p20"/>
          <p:cNvSpPr txBox="1"/>
          <p:nvPr/>
        </p:nvSpPr>
        <p:spPr>
          <a:xfrm>
            <a:off x="675150" y="2608375"/>
            <a:ext cx="7793700" cy="14139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161249"/>
              </a:buClr>
              <a:buSzPts val="3200"/>
              <a:buFont typeface="Arial"/>
              <a:buNone/>
            </a:pPr>
            <a:r>
              <a:rPr lang="en-US" sz="3200">
                <a:solidFill>
                  <a:srgbClr val="161249"/>
                </a:solidFill>
                <a:latin typeface="Arial"/>
                <a:ea typeface="Arial"/>
                <a:cs typeface="Arial"/>
                <a:sym typeface="Arial"/>
              </a:rPr>
              <a:t>Meten</a:t>
            </a:r>
            <a:endParaRPr sz="1800">
              <a:solidFill>
                <a:srgbClr val="161249"/>
              </a:solidFill>
              <a:latin typeface="Arial"/>
              <a:ea typeface="Arial"/>
              <a:cs typeface="Arial"/>
              <a:sym typeface="Arial"/>
            </a:endParaRPr>
          </a:p>
          <a:p>
            <a:pPr marL="0" marR="0" lvl="0" indent="0" algn="ctr" rtl="0">
              <a:spcBef>
                <a:spcPts val="0"/>
              </a:spcBef>
              <a:spcAft>
                <a:spcPts val="0"/>
              </a:spcAft>
              <a:buClr>
                <a:srgbClr val="161249"/>
              </a:buClr>
              <a:buSzPts val="3200"/>
              <a:buFont typeface="Arial"/>
              <a:buNone/>
            </a:pPr>
            <a:r>
              <a:rPr lang="en-US" sz="3200">
                <a:solidFill>
                  <a:srgbClr val="161249"/>
                </a:solidFill>
                <a:latin typeface="Arial"/>
                <a:ea typeface="Arial"/>
                <a:cs typeface="Arial"/>
                <a:sym typeface="Arial"/>
              </a:rPr>
              <a:t>Metrics die ertoe doen</a:t>
            </a:r>
            <a:endParaRPr sz="1800">
              <a:solidFill>
                <a:srgbClr val="161249"/>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43"/>
        <p:cNvGrpSpPr/>
        <p:nvPr/>
      </p:nvGrpSpPr>
      <p:grpSpPr>
        <a:xfrm>
          <a:off x="0" y="0"/>
          <a:ext cx="0" cy="0"/>
          <a:chOff x="0" y="0"/>
          <a:chExt cx="0" cy="0"/>
        </a:xfrm>
      </p:grpSpPr>
      <p:sp>
        <p:nvSpPr>
          <p:cNvPr id="444" name="Google Shape;444;p21"/>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3000"/>
              <a:buFont typeface="Calibri"/>
              <a:buNone/>
            </a:pPr>
            <a:endParaRPr sz="3000" b="1">
              <a:solidFill>
                <a:schemeClr val="dk1"/>
              </a:solidFill>
              <a:latin typeface="Arial"/>
              <a:ea typeface="Arial"/>
              <a:cs typeface="Arial"/>
              <a:sym typeface="Arial"/>
            </a:endParaRPr>
          </a:p>
        </p:txBody>
      </p:sp>
      <p:sp>
        <p:nvSpPr>
          <p:cNvPr id="445" name="Google Shape;445;p21"/>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46" name="Google Shape;446;p21"/>
          <p:cNvSpPr txBox="1">
            <a:spLocks noGrp="1"/>
          </p:cNvSpPr>
          <p:nvPr>
            <p:ph type="title"/>
          </p:nvPr>
        </p:nvSpPr>
        <p:spPr>
          <a:xfrm>
            <a:off x="628650" y="389095"/>
            <a:ext cx="7886700" cy="572701"/>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Meten - Metriek die ertoe doet</a:t>
            </a:r>
            <a:endParaRPr/>
          </a:p>
        </p:txBody>
      </p:sp>
      <p:sp>
        <p:nvSpPr>
          <p:cNvPr id="447" name="Google Shape;447;p21"/>
          <p:cNvSpPr txBox="1">
            <a:spLocks noGrp="1"/>
          </p:cNvSpPr>
          <p:nvPr>
            <p:ph type="body" idx="1"/>
          </p:nvPr>
        </p:nvSpPr>
        <p:spPr>
          <a:xfrm>
            <a:off x="628650" y="1386361"/>
            <a:ext cx="7472763" cy="416204"/>
          </a:xfrm>
          <a:prstGeom prst="rect">
            <a:avLst/>
          </a:prstGeom>
          <a:noFill/>
          <a:ln>
            <a:noFill/>
          </a:ln>
        </p:spPr>
        <p:txBody>
          <a:bodyPr spcFirstLastPara="1" wrap="square" lIns="91425" tIns="45700" rIns="91425" bIns="45700" anchor="t" anchorCtr="0">
            <a:spAutoFit/>
          </a:bodyPr>
          <a:lstStyle/>
          <a:p>
            <a:pPr marL="0" marR="0" lvl="0" indent="0" algn="ctr" rtl="0">
              <a:lnSpc>
                <a:spcPct val="115000"/>
              </a:lnSpc>
              <a:spcBef>
                <a:spcPts val="0"/>
              </a:spcBef>
              <a:spcAft>
                <a:spcPts val="0"/>
              </a:spcAft>
              <a:buClr>
                <a:srgbClr val="161249"/>
              </a:buClr>
              <a:buSzPts val="2000"/>
              <a:buFont typeface="Arial"/>
              <a:buNone/>
            </a:pPr>
            <a:r>
              <a:rPr lang="en-US" sz="2000" b="0" i="0" u="none" strike="noStrike" cap="none"/>
              <a:t>Wat zijn de basisgegevens die een hulpmiddel voor websiteanalyse levert?</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sp>
        <p:nvSpPr>
          <p:cNvPr id="452" name="Google Shape;452;p22"/>
          <p:cNvSpPr txBox="1"/>
          <p:nvPr/>
        </p:nvSpPr>
        <p:spPr>
          <a:xfrm>
            <a:off x="1597951" y="418876"/>
            <a:ext cx="5948098"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161249"/>
              </a:buClr>
              <a:buSzPts val="3000"/>
              <a:buFont typeface="Arial"/>
              <a:buNone/>
            </a:pPr>
            <a:r>
              <a:rPr lang="en-US" sz="3000" b="1">
                <a:solidFill>
                  <a:srgbClr val="161249"/>
                </a:solidFill>
                <a:latin typeface="Arial"/>
                <a:ea typeface="Arial"/>
                <a:cs typeface="Arial"/>
                <a:sym typeface="Arial"/>
              </a:rPr>
              <a:t>Meten - Metriek die ertoe doet</a:t>
            </a:r>
            <a:endParaRPr sz="3000" b="1">
              <a:solidFill>
                <a:srgbClr val="161249"/>
              </a:solidFill>
              <a:latin typeface="Arial"/>
              <a:ea typeface="Arial"/>
              <a:cs typeface="Arial"/>
              <a:sym typeface="Arial"/>
            </a:endParaRPr>
          </a:p>
        </p:txBody>
      </p:sp>
      <p:sp>
        <p:nvSpPr>
          <p:cNvPr id="453" name="Google Shape;453;p22"/>
          <p:cNvSpPr txBox="1"/>
          <p:nvPr/>
        </p:nvSpPr>
        <p:spPr>
          <a:xfrm>
            <a:off x="1822593" y="1167000"/>
            <a:ext cx="6161400" cy="2809500"/>
          </a:xfrm>
          <a:prstGeom prst="rect">
            <a:avLst/>
          </a:prstGeom>
          <a:noFill/>
          <a:ln>
            <a:noFill/>
          </a:ln>
        </p:spPr>
        <p:txBody>
          <a:bodyPr spcFirstLastPara="1" wrap="square" lIns="91425" tIns="91425" rIns="91425" bIns="91425" numCol="2" anchor="t" anchorCtr="0">
            <a:noAutofit/>
          </a:bodyPr>
          <a:lstStyle/>
          <a:p>
            <a:pPr marL="342900" marR="0" lvl="0" indent="-342900" algn="l" rtl="0">
              <a:lnSpc>
                <a:spcPct val="115000"/>
              </a:lnSpc>
              <a:spcBef>
                <a:spcPts val="0"/>
              </a:spcBef>
              <a:spcAft>
                <a:spcPts val="0"/>
              </a:spcAft>
              <a:buClr>
                <a:srgbClr val="11AA81"/>
              </a:buClr>
              <a:buSzPts val="2400"/>
              <a:buFont typeface="Roboto"/>
              <a:buAutoNum type="arabicPeriod"/>
            </a:pPr>
            <a:r>
              <a:rPr lang="en-US" sz="1600" dirty="0" err="1">
                <a:solidFill>
                  <a:srgbClr val="161249"/>
                </a:solidFill>
                <a:latin typeface="Arial"/>
                <a:ea typeface="Arial"/>
                <a:cs typeface="Arial"/>
                <a:sym typeface="Arial"/>
              </a:rPr>
              <a:t>Aankoop</a:t>
            </a:r>
            <a:endParaRPr sz="1600" dirty="0">
              <a:solidFill>
                <a:srgbClr val="161249"/>
              </a:solidFill>
              <a:latin typeface="Arial"/>
              <a:ea typeface="Arial"/>
              <a:cs typeface="Arial"/>
              <a:sym typeface="Arial"/>
            </a:endParaRPr>
          </a:p>
          <a:p>
            <a:pPr marL="342900" marR="0" lvl="0" indent="-342900" algn="l" rtl="0">
              <a:lnSpc>
                <a:spcPct val="115000"/>
              </a:lnSpc>
              <a:spcBef>
                <a:spcPts val="1200"/>
              </a:spcBef>
              <a:spcAft>
                <a:spcPts val="0"/>
              </a:spcAft>
              <a:buClr>
                <a:srgbClr val="11AA81"/>
              </a:buClr>
              <a:buSzPts val="2400"/>
              <a:buFont typeface="Roboto"/>
              <a:buAutoNum type="arabicPeriod"/>
            </a:pPr>
            <a:r>
              <a:rPr lang="en-US" sz="1600" dirty="0" err="1">
                <a:solidFill>
                  <a:srgbClr val="161249"/>
                </a:solidFill>
                <a:latin typeface="Arial"/>
                <a:ea typeface="Arial"/>
                <a:cs typeface="Arial"/>
                <a:sym typeface="Arial"/>
              </a:rPr>
              <a:t>Evenementen</a:t>
            </a:r>
            <a:endParaRPr sz="1600" dirty="0">
              <a:solidFill>
                <a:srgbClr val="161249"/>
              </a:solidFill>
              <a:latin typeface="Arial"/>
              <a:ea typeface="Arial"/>
              <a:cs typeface="Arial"/>
              <a:sym typeface="Arial"/>
            </a:endParaRPr>
          </a:p>
          <a:p>
            <a:pPr marL="342900" marR="0" lvl="0" indent="-342900" algn="l" rtl="0">
              <a:lnSpc>
                <a:spcPct val="115000"/>
              </a:lnSpc>
              <a:spcBef>
                <a:spcPts val="1200"/>
              </a:spcBef>
              <a:spcAft>
                <a:spcPts val="0"/>
              </a:spcAft>
              <a:buClr>
                <a:srgbClr val="11AA81"/>
              </a:buClr>
              <a:buSzPts val="2400"/>
              <a:buFont typeface="Roboto"/>
              <a:buAutoNum type="arabicPeriod"/>
            </a:pPr>
            <a:r>
              <a:rPr lang="en-US" sz="1600" dirty="0" err="1">
                <a:solidFill>
                  <a:srgbClr val="161249"/>
                </a:solidFill>
                <a:latin typeface="Arial"/>
                <a:ea typeface="Arial"/>
                <a:cs typeface="Arial"/>
                <a:sym typeface="Arial"/>
              </a:rPr>
              <a:t>Conversies</a:t>
            </a:r>
            <a:endParaRPr sz="1600" dirty="0">
              <a:solidFill>
                <a:srgbClr val="161249"/>
              </a:solidFill>
              <a:latin typeface="Arial"/>
              <a:ea typeface="Arial"/>
              <a:cs typeface="Arial"/>
              <a:sym typeface="Arial"/>
            </a:endParaRPr>
          </a:p>
          <a:p>
            <a:pPr marL="342900" marR="0" lvl="0" indent="-342900" algn="l" rtl="0">
              <a:lnSpc>
                <a:spcPct val="115000"/>
              </a:lnSpc>
              <a:spcBef>
                <a:spcPts val="1200"/>
              </a:spcBef>
              <a:spcAft>
                <a:spcPts val="0"/>
              </a:spcAft>
              <a:buClr>
                <a:srgbClr val="11AA81"/>
              </a:buClr>
              <a:buSzPts val="2400"/>
              <a:buFont typeface="Roboto"/>
              <a:buAutoNum type="arabicPeriod"/>
            </a:pPr>
            <a:r>
              <a:rPr lang="en-US" sz="1600" dirty="0" err="1">
                <a:solidFill>
                  <a:srgbClr val="161249"/>
                </a:solidFill>
                <a:latin typeface="Arial"/>
                <a:ea typeface="Arial"/>
                <a:cs typeface="Arial"/>
                <a:sym typeface="Arial"/>
              </a:rPr>
              <a:t>Pagina's</a:t>
            </a:r>
            <a:endParaRPr sz="1600" dirty="0">
              <a:solidFill>
                <a:srgbClr val="161249"/>
              </a:solidFill>
              <a:latin typeface="Arial"/>
              <a:ea typeface="Arial"/>
              <a:cs typeface="Arial"/>
              <a:sym typeface="Arial"/>
            </a:endParaRPr>
          </a:p>
          <a:p>
            <a:pPr marL="342900" marR="0" lvl="0" indent="-342900" algn="l" rtl="0">
              <a:lnSpc>
                <a:spcPct val="115000"/>
              </a:lnSpc>
              <a:spcBef>
                <a:spcPts val="1200"/>
              </a:spcBef>
              <a:spcAft>
                <a:spcPts val="0"/>
              </a:spcAft>
              <a:buClr>
                <a:srgbClr val="11AA81"/>
              </a:buClr>
              <a:buSzPts val="2400"/>
              <a:buFont typeface="Roboto"/>
              <a:buAutoNum type="arabicPeriod"/>
            </a:pPr>
            <a:r>
              <a:rPr lang="en-US" sz="1600" dirty="0" err="1">
                <a:solidFill>
                  <a:srgbClr val="161249"/>
                </a:solidFill>
                <a:latin typeface="Arial"/>
                <a:ea typeface="Arial"/>
                <a:cs typeface="Arial"/>
                <a:sym typeface="Arial"/>
              </a:rPr>
              <a:t>Landingspagina’s</a:t>
            </a:r>
            <a:endParaRPr sz="1600" dirty="0">
              <a:solidFill>
                <a:srgbClr val="161249"/>
              </a:solidFill>
              <a:latin typeface="Arial"/>
              <a:ea typeface="Arial"/>
              <a:cs typeface="Arial"/>
              <a:sym typeface="Arial"/>
            </a:endParaRPr>
          </a:p>
          <a:p>
            <a:pPr marL="0" marR="0" lvl="0" indent="0" algn="l" rtl="0">
              <a:lnSpc>
                <a:spcPct val="115000"/>
              </a:lnSpc>
              <a:spcBef>
                <a:spcPts val="0"/>
              </a:spcBef>
              <a:spcAft>
                <a:spcPts val="0"/>
              </a:spcAft>
              <a:buClr>
                <a:srgbClr val="11AA81"/>
              </a:buClr>
              <a:buSzPts val="2400"/>
              <a:buFont typeface="Roboto"/>
              <a:buAutoNum type="arabicPeriod"/>
            </a:pPr>
            <a:r>
              <a:rPr lang="en-US" sz="1600" dirty="0" err="1">
                <a:solidFill>
                  <a:srgbClr val="161249"/>
                </a:solidFill>
                <a:latin typeface="Arial"/>
                <a:ea typeface="Arial"/>
                <a:cs typeface="Arial"/>
                <a:sym typeface="Arial"/>
              </a:rPr>
              <a:t>Behoud</a:t>
            </a:r>
            <a:endParaRPr sz="1600" dirty="0">
              <a:solidFill>
                <a:srgbClr val="161249"/>
              </a:solidFill>
              <a:latin typeface="Arial"/>
              <a:ea typeface="Arial"/>
              <a:cs typeface="Arial"/>
              <a:sym typeface="Arial"/>
            </a:endParaRPr>
          </a:p>
          <a:p>
            <a:pPr marL="0" marR="0" lvl="0" indent="0" algn="l" rtl="0">
              <a:lnSpc>
                <a:spcPct val="115000"/>
              </a:lnSpc>
              <a:spcBef>
                <a:spcPts val="1200"/>
              </a:spcBef>
              <a:spcAft>
                <a:spcPts val="0"/>
              </a:spcAft>
              <a:buClr>
                <a:srgbClr val="11AA81"/>
              </a:buClr>
              <a:buSzPts val="2400"/>
              <a:buFont typeface="Roboto"/>
              <a:buAutoNum type="arabicPeriod"/>
            </a:pPr>
            <a:r>
              <a:rPr lang="en-US" sz="1600" dirty="0" err="1">
                <a:solidFill>
                  <a:srgbClr val="161249"/>
                </a:solidFill>
                <a:latin typeface="Arial"/>
                <a:ea typeface="Arial"/>
                <a:cs typeface="Arial"/>
                <a:sym typeface="Arial"/>
              </a:rPr>
              <a:t>Klantwaarde</a:t>
            </a:r>
            <a:endParaRPr sz="1600" dirty="0">
              <a:solidFill>
                <a:srgbClr val="161249"/>
              </a:solidFill>
              <a:latin typeface="Arial"/>
              <a:ea typeface="Arial"/>
              <a:cs typeface="Arial"/>
              <a:sym typeface="Arial"/>
            </a:endParaRPr>
          </a:p>
          <a:p>
            <a:pPr marL="0" marR="0" lvl="0" indent="0" algn="l" rtl="0">
              <a:lnSpc>
                <a:spcPct val="115000"/>
              </a:lnSpc>
              <a:spcBef>
                <a:spcPts val="1200"/>
              </a:spcBef>
              <a:spcAft>
                <a:spcPts val="0"/>
              </a:spcAft>
              <a:buClr>
                <a:srgbClr val="11AA81"/>
              </a:buClr>
              <a:buSzPts val="2400"/>
              <a:buFont typeface="Roboto"/>
              <a:buAutoNum type="arabicPeriod"/>
            </a:pPr>
            <a:r>
              <a:rPr lang="en-US" sz="1600" dirty="0" err="1">
                <a:solidFill>
                  <a:srgbClr val="161249"/>
                </a:solidFill>
                <a:latin typeface="Arial"/>
                <a:ea typeface="Arial"/>
                <a:cs typeface="Arial"/>
                <a:sym typeface="Arial"/>
              </a:rPr>
              <a:t>Bevlogenheid</a:t>
            </a:r>
            <a:endParaRPr sz="1600" dirty="0">
              <a:solidFill>
                <a:srgbClr val="161249"/>
              </a:solidFill>
              <a:latin typeface="Arial"/>
              <a:ea typeface="Arial"/>
              <a:cs typeface="Arial"/>
              <a:sym typeface="Arial"/>
            </a:endParaRPr>
          </a:p>
          <a:p>
            <a:pPr marL="0" marR="0" lvl="0" indent="0" algn="l" rtl="0">
              <a:lnSpc>
                <a:spcPct val="115000"/>
              </a:lnSpc>
              <a:spcBef>
                <a:spcPts val="1200"/>
              </a:spcBef>
              <a:spcAft>
                <a:spcPts val="1200"/>
              </a:spcAft>
              <a:buClr>
                <a:srgbClr val="11AA81"/>
              </a:buClr>
              <a:buSzPts val="2400"/>
              <a:buFont typeface="Roboto"/>
              <a:buAutoNum type="arabicPeriod"/>
            </a:pPr>
            <a:r>
              <a:rPr lang="en-US" sz="1600" dirty="0">
                <a:solidFill>
                  <a:srgbClr val="161249"/>
                </a:solidFill>
                <a:latin typeface="Arial"/>
                <a:ea typeface="Arial"/>
                <a:cs typeface="Arial"/>
                <a:sym typeface="Arial"/>
              </a:rPr>
              <a:t>Site </a:t>
            </a:r>
            <a:r>
              <a:rPr lang="en-US" sz="1600" dirty="0" err="1">
                <a:solidFill>
                  <a:srgbClr val="161249"/>
                </a:solidFill>
                <a:latin typeface="Arial"/>
                <a:ea typeface="Arial"/>
                <a:cs typeface="Arial"/>
                <a:sym typeface="Arial"/>
              </a:rPr>
              <a:t>zoeken</a:t>
            </a:r>
            <a:endParaRPr sz="1600" dirty="0">
              <a:solidFill>
                <a:srgbClr val="161249"/>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57"/>
        <p:cNvGrpSpPr/>
        <p:nvPr/>
      </p:nvGrpSpPr>
      <p:grpSpPr>
        <a:xfrm>
          <a:off x="0" y="0"/>
          <a:ext cx="0" cy="0"/>
          <a:chOff x="0" y="0"/>
          <a:chExt cx="0" cy="0"/>
        </a:xfrm>
      </p:grpSpPr>
      <p:sp>
        <p:nvSpPr>
          <p:cNvPr id="458" name="Google Shape;458;p2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59" name="Google Shape;459;p23"/>
          <p:cNvSpPr txBox="1"/>
          <p:nvPr/>
        </p:nvSpPr>
        <p:spPr>
          <a:xfrm>
            <a:off x="478339" y="1259742"/>
            <a:ext cx="8333429" cy="3330546"/>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050"/>
              <a:buFont typeface="Calibri"/>
              <a:buNone/>
            </a:pPr>
            <a:endParaRPr sz="1050">
              <a:solidFill>
                <a:schemeClr val="dk1"/>
              </a:solidFill>
              <a:latin typeface="Arial"/>
              <a:ea typeface="Arial"/>
              <a:cs typeface="Arial"/>
              <a:sym typeface="Arial"/>
            </a:endParaRPr>
          </a:p>
        </p:txBody>
      </p:sp>
      <p:sp>
        <p:nvSpPr>
          <p:cNvPr id="460" name="Google Shape;460;p23"/>
          <p:cNvSpPr txBox="1">
            <a:spLocks noGrp="1"/>
          </p:cNvSpPr>
          <p:nvPr>
            <p:ph type="body" idx="1"/>
          </p:nvPr>
        </p:nvSpPr>
        <p:spPr>
          <a:xfrm>
            <a:off x="840583" y="324829"/>
            <a:ext cx="6614054" cy="8227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Beoordelingsactiviteit</a:t>
            </a:r>
            <a:endParaRPr/>
          </a:p>
          <a:p>
            <a:pPr marL="0" lvl="0" indent="0" algn="l" rtl="0">
              <a:lnSpc>
                <a:spcPct val="90000"/>
              </a:lnSpc>
              <a:spcBef>
                <a:spcPts val="750"/>
              </a:spcBef>
              <a:spcAft>
                <a:spcPts val="0"/>
              </a:spcAft>
              <a:buClr>
                <a:schemeClr val="lt1"/>
              </a:buClr>
              <a:buSzPts val="2400"/>
              <a:buNone/>
            </a:pPr>
            <a:endParaRPr/>
          </a:p>
        </p:txBody>
      </p:sp>
      <p:sp>
        <p:nvSpPr>
          <p:cNvPr id="461" name="Google Shape;461;p23"/>
          <p:cNvSpPr txBox="1">
            <a:spLocks noGrp="1"/>
          </p:cNvSpPr>
          <p:nvPr>
            <p:ph type="body" idx="2"/>
          </p:nvPr>
        </p:nvSpPr>
        <p:spPr>
          <a:xfrm>
            <a:off x="696132" y="879059"/>
            <a:ext cx="8115636" cy="393961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2000"/>
              <a:buNone/>
            </a:pPr>
            <a:endParaRPr sz="900" b="1" dirty="0">
              <a:solidFill>
                <a:srgbClr val="11AA81"/>
              </a:solidFill>
              <a:latin typeface="Arial"/>
              <a:ea typeface="Arial"/>
              <a:cs typeface="Arial"/>
              <a:sym typeface="Arial"/>
            </a:endParaRPr>
          </a:p>
          <a:p>
            <a:pPr marL="0" lvl="0" indent="0" algn="l" rtl="0">
              <a:lnSpc>
                <a:spcPct val="100000"/>
              </a:lnSpc>
              <a:spcBef>
                <a:spcPts val="0"/>
              </a:spcBef>
              <a:spcAft>
                <a:spcPts val="0"/>
              </a:spcAft>
              <a:buClr>
                <a:srgbClr val="11AA81"/>
              </a:buClr>
              <a:buSzPts val="2000"/>
              <a:buNone/>
            </a:pPr>
            <a:br>
              <a:rPr lang="en-US" sz="900" b="1" dirty="0">
                <a:solidFill>
                  <a:srgbClr val="11AA81"/>
                </a:solidFill>
                <a:latin typeface="Arial"/>
                <a:ea typeface="Arial"/>
                <a:cs typeface="Arial"/>
                <a:sym typeface="Arial"/>
              </a:rPr>
            </a:br>
            <a:endParaRPr sz="900" b="1" dirty="0">
              <a:solidFill>
                <a:srgbClr val="11AA81"/>
              </a:solidFill>
              <a:latin typeface="Arial"/>
              <a:ea typeface="Arial"/>
              <a:cs typeface="Arial"/>
              <a:sym typeface="Arial"/>
            </a:endParaRPr>
          </a:p>
          <a:p>
            <a:pPr marL="228600" marR="0" lvl="0" indent="-228600" algn="l" rtl="0">
              <a:lnSpc>
                <a:spcPct val="100000"/>
              </a:lnSpc>
              <a:spcBef>
                <a:spcPts val="0"/>
              </a:spcBef>
              <a:spcAft>
                <a:spcPts val="0"/>
              </a:spcAft>
              <a:buClr>
                <a:srgbClr val="11AA81"/>
              </a:buClr>
              <a:buSzPts val="1560"/>
              <a:buFont typeface="Roboto"/>
              <a:buAutoNum type="arabicPeriod"/>
            </a:pPr>
            <a:r>
              <a:rPr lang="en-US" sz="900" b="1" dirty="0"/>
              <a:t>Wat is </a:t>
            </a:r>
            <a:r>
              <a:rPr lang="en-US" sz="900" b="1" dirty="0" err="1"/>
              <a:t>webanalyse</a:t>
            </a:r>
            <a:r>
              <a:rPr lang="en-US" sz="900" b="1" dirty="0"/>
              <a:t>?</a:t>
            </a:r>
            <a:endParaRPr sz="900" b="1" dirty="0"/>
          </a:p>
          <a:p>
            <a:pPr marL="685800" marR="0" lvl="1" indent="-228600" algn="l" rtl="0">
              <a:lnSpc>
                <a:spcPct val="100000"/>
              </a:lnSpc>
              <a:spcBef>
                <a:spcPts val="0"/>
              </a:spcBef>
              <a:spcAft>
                <a:spcPts val="0"/>
              </a:spcAft>
              <a:buClr>
                <a:srgbClr val="11AA81"/>
              </a:buClr>
              <a:buSzPts val="1300"/>
              <a:buFont typeface="Roboto"/>
              <a:buAutoNum type="arabicPeriod"/>
            </a:pPr>
            <a:r>
              <a:rPr lang="en-US" sz="900" b="0" i="0" u="none" strike="noStrike" cap="none" dirty="0"/>
              <a:t>Het </a:t>
            </a:r>
            <a:r>
              <a:rPr lang="en-US" sz="900" b="0" i="0" u="none" strike="noStrike" cap="none" dirty="0" err="1"/>
              <a:t>proces</a:t>
            </a:r>
            <a:r>
              <a:rPr lang="en-US" sz="900" b="0" i="0" u="none" strike="noStrike" cap="none" dirty="0"/>
              <a:t> </a:t>
            </a:r>
            <a:r>
              <a:rPr lang="en-US" sz="900" b="0" i="0" u="none" strike="noStrike" cap="none" dirty="0" err="1"/>
              <a:t>waarbij</a:t>
            </a:r>
            <a:r>
              <a:rPr lang="en-US" sz="900" b="0" i="0" u="none" strike="noStrike" cap="none" dirty="0"/>
              <a:t> </a:t>
            </a:r>
            <a:r>
              <a:rPr lang="en-US" sz="900" b="0" i="0" u="none" strike="noStrike" cap="none" dirty="0" err="1"/>
              <a:t>gegevens</a:t>
            </a:r>
            <a:r>
              <a:rPr lang="en-US" sz="900" b="0" i="0" u="none" strike="noStrike" cap="none" dirty="0"/>
              <a:t> van </a:t>
            </a:r>
            <a:r>
              <a:rPr lang="en-US" sz="900" b="0" i="0" u="none" strike="noStrike" cap="none" dirty="0" err="1"/>
              <a:t>een</a:t>
            </a:r>
            <a:r>
              <a:rPr lang="en-US" sz="900" b="0" i="0" u="none" strike="noStrike" cap="none" dirty="0"/>
              <a:t> website </a:t>
            </a:r>
            <a:r>
              <a:rPr lang="en-US" sz="900" b="0" i="0" u="none" strike="noStrike" cap="none" dirty="0" err="1"/>
              <a:t>worden</a:t>
            </a:r>
            <a:r>
              <a:rPr lang="en-US" sz="900" b="0" i="0" u="none" strike="noStrike" cap="none" dirty="0"/>
              <a:t> </a:t>
            </a:r>
            <a:r>
              <a:rPr lang="en-US" sz="900" b="0" i="0" u="none" strike="noStrike" cap="none" dirty="0" err="1"/>
              <a:t>geanalyseerd</a:t>
            </a:r>
            <a:r>
              <a:rPr lang="en-US" sz="900" b="0" i="0" u="none" strike="noStrike" cap="none" dirty="0"/>
              <a:t> om </a:t>
            </a:r>
            <a:r>
              <a:rPr lang="en-US" sz="900" b="0" i="0" u="none" strike="noStrike" cap="none" dirty="0" err="1"/>
              <a:t>te</a:t>
            </a:r>
            <a:r>
              <a:rPr lang="en-US" sz="900" b="0" i="0" u="none" strike="noStrike" cap="none" dirty="0"/>
              <a:t> </a:t>
            </a:r>
            <a:r>
              <a:rPr lang="en-US" sz="900" b="0" i="0" u="none" strike="noStrike" cap="none" dirty="0" err="1"/>
              <a:t>begrijpen</a:t>
            </a:r>
            <a:r>
              <a:rPr lang="en-US" sz="900" b="0" i="0" u="none" strike="noStrike" cap="none" dirty="0"/>
              <a:t> hoe </a:t>
            </a:r>
            <a:r>
              <a:rPr lang="en-US" sz="900" b="0" i="0" u="none" strike="noStrike" cap="none" dirty="0" err="1"/>
              <a:t>gebruikers</a:t>
            </a:r>
            <a:r>
              <a:rPr lang="en-US" sz="900" b="0" i="0" u="none" strike="noStrike" cap="none" dirty="0"/>
              <a:t> </a:t>
            </a:r>
            <a:r>
              <a:rPr lang="en-US" sz="900" b="0" i="0" u="none" strike="noStrike" cap="none" dirty="0" err="1"/>
              <a:t>ermee</a:t>
            </a:r>
            <a:r>
              <a:rPr lang="en-US" sz="900" b="0" i="0" u="none" strike="noStrike" cap="none" dirty="0"/>
              <a:t> </a:t>
            </a:r>
            <a:r>
              <a:rPr lang="en-US" sz="900" b="0" i="0" u="none" strike="noStrike" cap="none" dirty="0" err="1"/>
              <a:t>omgaan</a:t>
            </a:r>
            <a:endParaRPr sz="900" dirty="0"/>
          </a:p>
          <a:p>
            <a:pPr marL="685800" marR="0" lvl="1" indent="-228600" algn="l" rtl="0">
              <a:lnSpc>
                <a:spcPct val="100000"/>
              </a:lnSpc>
              <a:spcBef>
                <a:spcPts val="0"/>
              </a:spcBef>
              <a:spcAft>
                <a:spcPts val="0"/>
              </a:spcAft>
              <a:buClr>
                <a:srgbClr val="11AA81"/>
              </a:buClr>
              <a:buSzPts val="1300"/>
              <a:buFont typeface="Roboto"/>
              <a:buAutoNum type="arabicPeriod"/>
            </a:pPr>
            <a:r>
              <a:rPr lang="en-US" sz="900" b="0" i="0" u="none" strike="noStrike" cap="none" dirty="0"/>
              <a:t>Het </a:t>
            </a:r>
            <a:r>
              <a:rPr lang="en-US" sz="900" b="0" i="0" u="none" strike="noStrike" cap="none" dirty="0" err="1"/>
              <a:t>proces</a:t>
            </a:r>
            <a:r>
              <a:rPr lang="en-US" sz="900" b="0" i="0" u="none" strike="noStrike" cap="none" dirty="0"/>
              <a:t> van het </a:t>
            </a:r>
            <a:r>
              <a:rPr lang="en-US" sz="900" b="0" i="0" u="none" strike="noStrike" cap="none" dirty="0" err="1"/>
              <a:t>maken</a:t>
            </a:r>
            <a:r>
              <a:rPr lang="en-US" sz="900" b="0" i="0" u="none" strike="noStrike" cap="none" dirty="0"/>
              <a:t> </a:t>
            </a:r>
            <a:r>
              <a:rPr lang="en-US" sz="900" b="0" i="0" u="none" strike="noStrike" cap="none" dirty="0" err="1"/>
              <a:t>en</a:t>
            </a:r>
            <a:r>
              <a:rPr lang="en-US" sz="900" b="0" i="0" u="none" strike="noStrike" cap="none" dirty="0"/>
              <a:t> </a:t>
            </a:r>
            <a:r>
              <a:rPr lang="en-US" sz="900" b="0" i="0" u="none" strike="noStrike" cap="none" dirty="0" err="1"/>
              <a:t>ontwerpen</a:t>
            </a:r>
            <a:r>
              <a:rPr lang="en-US" sz="900" b="0" i="0" u="none" strike="noStrike" cap="none" dirty="0"/>
              <a:t> van </a:t>
            </a:r>
            <a:r>
              <a:rPr lang="en-US" sz="900" b="0" i="0" u="none" strike="noStrike" cap="none" dirty="0" err="1"/>
              <a:t>een</a:t>
            </a:r>
            <a:r>
              <a:rPr lang="en-US" sz="900" b="0" i="0" u="none" strike="noStrike" cap="none" dirty="0"/>
              <a:t> website</a:t>
            </a:r>
            <a:endParaRPr sz="900" dirty="0"/>
          </a:p>
          <a:p>
            <a:pPr marL="685800" marR="0" lvl="1" indent="-228600" algn="l" rtl="0">
              <a:lnSpc>
                <a:spcPct val="100000"/>
              </a:lnSpc>
              <a:spcBef>
                <a:spcPts val="0"/>
              </a:spcBef>
              <a:spcAft>
                <a:spcPts val="0"/>
              </a:spcAft>
              <a:buClr>
                <a:srgbClr val="11AA81"/>
              </a:buClr>
              <a:buSzPts val="1300"/>
              <a:buFont typeface="Roboto"/>
              <a:buAutoNum type="arabicPeriod"/>
            </a:pPr>
            <a:r>
              <a:rPr lang="en-US" sz="900" b="0" i="0" u="none" strike="noStrike" cap="none" dirty="0"/>
              <a:t>Het </a:t>
            </a:r>
            <a:r>
              <a:rPr lang="en-US" sz="900" b="0" i="0" u="none" strike="noStrike" cap="none" dirty="0" err="1"/>
              <a:t>proces</a:t>
            </a:r>
            <a:r>
              <a:rPr lang="en-US" sz="900" b="0" i="0" u="none" strike="noStrike" cap="none" dirty="0"/>
              <a:t> van het </a:t>
            </a:r>
            <a:r>
              <a:rPr lang="en-US" sz="900" b="0" i="0" u="none" strike="noStrike" cap="none" dirty="0" err="1"/>
              <a:t>optimaliseren</a:t>
            </a:r>
            <a:r>
              <a:rPr lang="en-US" sz="900" b="0" i="0" u="none" strike="noStrike" cap="none" dirty="0"/>
              <a:t> van </a:t>
            </a:r>
            <a:r>
              <a:rPr lang="en-US" sz="900" b="0" i="0" u="none" strike="noStrike" cap="none" dirty="0" err="1"/>
              <a:t>een</a:t>
            </a:r>
            <a:r>
              <a:rPr lang="en-US" sz="900" b="0" i="0" u="none" strike="noStrike" cap="none" dirty="0"/>
              <a:t> website </a:t>
            </a:r>
            <a:r>
              <a:rPr lang="en-US" sz="900" b="0" i="0" u="none" strike="noStrike" cap="none" dirty="0" err="1"/>
              <a:t>voor</a:t>
            </a:r>
            <a:r>
              <a:rPr lang="en-US" sz="900" b="0" i="0" u="none" strike="noStrike" cap="none" dirty="0"/>
              <a:t> </a:t>
            </a:r>
            <a:r>
              <a:rPr lang="en-US" sz="900" b="0" i="0" u="none" strike="noStrike" cap="none" dirty="0" err="1"/>
              <a:t>zoekmachines</a:t>
            </a:r>
            <a:endParaRPr sz="900" dirty="0"/>
          </a:p>
          <a:p>
            <a:pPr marL="457200" marR="0" lvl="1" indent="0" algn="l" rtl="0">
              <a:lnSpc>
                <a:spcPct val="100000"/>
              </a:lnSpc>
              <a:spcBef>
                <a:spcPts val="0"/>
              </a:spcBef>
              <a:spcAft>
                <a:spcPts val="0"/>
              </a:spcAft>
              <a:buClr>
                <a:schemeClr val="lt1"/>
              </a:buClr>
              <a:buSzPts val="1300"/>
              <a:buNone/>
            </a:pPr>
            <a:endParaRPr sz="900" b="0" i="0" u="none" strike="noStrike" cap="none" dirty="0"/>
          </a:p>
          <a:p>
            <a:pPr marL="228600" lvl="0" indent="-228600" algn="l" rtl="0">
              <a:lnSpc>
                <a:spcPct val="100000"/>
              </a:lnSpc>
              <a:spcBef>
                <a:spcPts val="0"/>
              </a:spcBef>
              <a:spcAft>
                <a:spcPts val="0"/>
              </a:spcAft>
              <a:buClr>
                <a:srgbClr val="11AA81"/>
              </a:buClr>
              <a:buSzPts val="1560"/>
              <a:buFont typeface="Roboto"/>
              <a:buAutoNum type="arabicPeriod"/>
            </a:pPr>
            <a:r>
              <a:rPr lang="en-US" sz="900" b="1" dirty="0" err="1"/>
              <a:t>Welke</a:t>
            </a:r>
            <a:r>
              <a:rPr lang="en-US" sz="900" b="1" dirty="0"/>
              <a:t> van de </a:t>
            </a:r>
            <a:r>
              <a:rPr lang="en-US" sz="900" b="1" dirty="0" err="1"/>
              <a:t>volgende</a:t>
            </a:r>
            <a:r>
              <a:rPr lang="en-US" sz="900" b="1" dirty="0"/>
              <a:t> </a:t>
            </a:r>
            <a:r>
              <a:rPr lang="en-US" sz="900" b="1" dirty="0" err="1"/>
              <a:t>gegevens</a:t>
            </a:r>
            <a:r>
              <a:rPr lang="en-US" sz="900" b="1" dirty="0"/>
              <a:t> </a:t>
            </a:r>
            <a:r>
              <a:rPr lang="en-US" sz="900" b="1" dirty="0" err="1"/>
              <a:t>wordt</a:t>
            </a:r>
            <a:r>
              <a:rPr lang="en-US" sz="900" b="1" dirty="0"/>
              <a:t> NIET </a:t>
            </a:r>
            <a:r>
              <a:rPr lang="en-US" sz="900" b="1" dirty="0" err="1"/>
              <a:t>vaak</a:t>
            </a:r>
            <a:r>
              <a:rPr lang="en-US" sz="900" b="1" dirty="0"/>
              <a:t> </a:t>
            </a:r>
            <a:r>
              <a:rPr lang="en-US" sz="900" b="1" dirty="0" err="1"/>
              <a:t>bijgehouden</a:t>
            </a:r>
            <a:r>
              <a:rPr lang="en-US" sz="900" b="1" dirty="0"/>
              <a:t> in </a:t>
            </a:r>
            <a:r>
              <a:rPr lang="en-US" sz="900" b="1" dirty="0" err="1"/>
              <a:t>webanalyses</a:t>
            </a:r>
            <a:r>
              <a:rPr lang="en-US" sz="900" b="1" dirty="0"/>
              <a:t>?</a:t>
            </a:r>
            <a:endParaRPr sz="900" b="1" dirty="0"/>
          </a:p>
          <a:p>
            <a:pPr marL="685800" lvl="1" indent="-228600" algn="l" rtl="0">
              <a:lnSpc>
                <a:spcPct val="100000"/>
              </a:lnSpc>
              <a:spcBef>
                <a:spcPts val="0"/>
              </a:spcBef>
              <a:spcAft>
                <a:spcPts val="0"/>
              </a:spcAft>
              <a:buClr>
                <a:srgbClr val="11AA81"/>
              </a:buClr>
              <a:buSzPts val="1300"/>
              <a:buFont typeface="Roboto"/>
              <a:buAutoNum type="arabicPeriod"/>
            </a:pPr>
            <a:r>
              <a:rPr lang="en-US" sz="900" dirty="0" err="1"/>
              <a:t>Bekeken</a:t>
            </a:r>
            <a:r>
              <a:rPr lang="en-US" sz="900" dirty="0"/>
              <a:t> </a:t>
            </a:r>
            <a:r>
              <a:rPr lang="en-US" sz="900" dirty="0" err="1"/>
              <a:t>pagina's</a:t>
            </a:r>
            <a:endParaRPr sz="900" dirty="0"/>
          </a:p>
          <a:p>
            <a:pPr marL="685800" lvl="1" indent="-228600" algn="l" rtl="0">
              <a:lnSpc>
                <a:spcPct val="100000"/>
              </a:lnSpc>
              <a:spcBef>
                <a:spcPts val="0"/>
              </a:spcBef>
              <a:spcAft>
                <a:spcPts val="0"/>
              </a:spcAft>
              <a:buClr>
                <a:srgbClr val="11AA81"/>
              </a:buClr>
              <a:buSzPts val="1300"/>
              <a:buFont typeface="Roboto"/>
              <a:buAutoNum type="arabicPeriod"/>
            </a:pPr>
            <a:r>
              <a:rPr lang="en-US" sz="900" dirty="0" err="1"/>
              <a:t>Tijd</a:t>
            </a:r>
            <a:r>
              <a:rPr lang="en-US" sz="900" dirty="0"/>
              <a:t> op </a:t>
            </a:r>
            <a:r>
              <a:rPr lang="en-US" sz="900" dirty="0" err="1"/>
              <a:t>locatie</a:t>
            </a:r>
            <a:endParaRPr sz="900" dirty="0"/>
          </a:p>
          <a:p>
            <a:pPr marL="685800" lvl="1" indent="-228600" algn="l" rtl="0">
              <a:lnSpc>
                <a:spcPct val="100000"/>
              </a:lnSpc>
              <a:spcBef>
                <a:spcPts val="0"/>
              </a:spcBef>
              <a:spcAft>
                <a:spcPts val="0"/>
              </a:spcAft>
              <a:buClr>
                <a:srgbClr val="11AA81"/>
              </a:buClr>
              <a:buSzPts val="1300"/>
              <a:buFont typeface="Roboto"/>
              <a:buAutoNum type="arabicPeriod"/>
            </a:pPr>
            <a:r>
              <a:rPr lang="en-US" sz="900" dirty="0" err="1"/>
              <a:t>Leeftijd</a:t>
            </a:r>
            <a:r>
              <a:rPr lang="en-US" sz="900" dirty="0"/>
              <a:t> van </a:t>
            </a:r>
            <a:r>
              <a:rPr lang="en-US" sz="900" dirty="0" err="1"/>
              <a:t>websitebezoeker</a:t>
            </a:r>
            <a:br>
              <a:rPr lang="en-US" sz="900" dirty="0"/>
            </a:br>
            <a:endParaRPr sz="900" b="0" i="0" u="none" strike="noStrike" cap="none" dirty="0"/>
          </a:p>
          <a:p>
            <a:pPr marL="228600" marR="0" lvl="0" indent="-228600" algn="l" rtl="0">
              <a:lnSpc>
                <a:spcPct val="100000"/>
              </a:lnSpc>
              <a:spcBef>
                <a:spcPts val="0"/>
              </a:spcBef>
              <a:spcAft>
                <a:spcPts val="0"/>
              </a:spcAft>
              <a:buClr>
                <a:srgbClr val="11AA81"/>
              </a:buClr>
              <a:buSzPts val="1560"/>
              <a:buFont typeface="Roboto"/>
              <a:buAutoNum type="arabicPeriod"/>
            </a:pPr>
            <a:r>
              <a:rPr lang="en-US" sz="900" b="1" dirty="0"/>
              <a:t>Wat is het </a:t>
            </a:r>
            <a:r>
              <a:rPr lang="en-US" sz="900" b="1" dirty="0" err="1"/>
              <a:t>doel</a:t>
            </a:r>
            <a:r>
              <a:rPr lang="en-US" sz="900" b="1" dirty="0"/>
              <a:t> van A/B-</a:t>
            </a:r>
            <a:r>
              <a:rPr lang="en-US" sz="900" b="1" dirty="0" err="1"/>
              <a:t>testen</a:t>
            </a:r>
            <a:r>
              <a:rPr lang="en-US" sz="900" b="1" dirty="0"/>
              <a:t> in </a:t>
            </a:r>
            <a:r>
              <a:rPr lang="en-US" sz="900" b="1" dirty="0" err="1"/>
              <a:t>webanalyse</a:t>
            </a:r>
            <a:r>
              <a:rPr lang="en-US" sz="900" b="1" dirty="0"/>
              <a:t>?</a:t>
            </a:r>
            <a:endParaRPr sz="900" b="1" dirty="0"/>
          </a:p>
          <a:p>
            <a:pPr marL="685800" marR="0" lvl="1" indent="-228600" algn="l" rtl="0">
              <a:lnSpc>
                <a:spcPct val="100000"/>
              </a:lnSpc>
              <a:spcBef>
                <a:spcPts val="0"/>
              </a:spcBef>
              <a:spcAft>
                <a:spcPts val="0"/>
              </a:spcAft>
              <a:buClr>
                <a:srgbClr val="11AA81"/>
              </a:buClr>
              <a:buSzPts val="1300"/>
              <a:buFont typeface="Roboto"/>
              <a:buAutoNum type="arabicPeriod"/>
            </a:pPr>
            <a:r>
              <a:rPr lang="en-US" sz="900" dirty="0"/>
              <a:t>De </a:t>
            </a:r>
            <a:r>
              <a:rPr lang="en-US" sz="900" dirty="0" err="1"/>
              <a:t>prestaties</a:t>
            </a:r>
            <a:r>
              <a:rPr lang="en-US" sz="900" dirty="0"/>
              <a:t> van twee </a:t>
            </a:r>
            <a:r>
              <a:rPr lang="en-US" sz="900" dirty="0" err="1"/>
              <a:t>verschillende</a:t>
            </a:r>
            <a:r>
              <a:rPr lang="en-US" sz="900" dirty="0"/>
              <a:t> </a:t>
            </a:r>
            <a:r>
              <a:rPr lang="en-US" sz="900" dirty="0" err="1"/>
              <a:t>versies</a:t>
            </a:r>
            <a:r>
              <a:rPr lang="en-US" sz="900" dirty="0"/>
              <a:t> van </a:t>
            </a:r>
            <a:r>
              <a:rPr lang="en-US" sz="900" dirty="0" err="1"/>
              <a:t>een</a:t>
            </a:r>
            <a:r>
              <a:rPr lang="en-US" sz="900" dirty="0"/>
              <a:t> website of </a:t>
            </a:r>
            <a:r>
              <a:rPr lang="en-US" sz="900" dirty="0" err="1"/>
              <a:t>webpagina</a:t>
            </a:r>
            <a:r>
              <a:rPr lang="en-US" sz="900" dirty="0"/>
              <a:t> </a:t>
            </a:r>
            <a:r>
              <a:rPr lang="en-US" sz="900" dirty="0" err="1"/>
              <a:t>vergelijken</a:t>
            </a:r>
            <a:endParaRPr sz="900" dirty="0"/>
          </a:p>
          <a:p>
            <a:pPr marL="685800" marR="0" lvl="1" indent="-228600" algn="l" rtl="0">
              <a:lnSpc>
                <a:spcPct val="100000"/>
              </a:lnSpc>
              <a:spcBef>
                <a:spcPts val="0"/>
              </a:spcBef>
              <a:spcAft>
                <a:spcPts val="0"/>
              </a:spcAft>
              <a:buClr>
                <a:srgbClr val="11AA81"/>
              </a:buClr>
              <a:buSzPts val="1300"/>
              <a:buFont typeface="Roboto"/>
              <a:buAutoNum type="arabicPeriod"/>
            </a:pPr>
            <a:r>
              <a:rPr lang="en-US" sz="900" dirty="0"/>
              <a:t>Het </a:t>
            </a:r>
            <a:r>
              <a:rPr lang="en-US" sz="900" dirty="0" err="1"/>
              <a:t>aantal</a:t>
            </a:r>
            <a:r>
              <a:rPr lang="en-US" sz="900" dirty="0"/>
              <a:t> </a:t>
            </a:r>
            <a:r>
              <a:rPr lang="en-US" sz="900" dirty="0" err="1"/>
              <a:t>klikken</a:t>
            </a:r>
            <a:r>
              <a:rPr lang="en-US" sz="900" dirty="0"/>
              <a:t> op </a:t>
            </a:r>
            <a:r>
              <a:rPr lang="en-US" sz="900" dirty="0" err="1"/>
              <a:t>een</a:t>
            </a:r>
            <a:r>
              <a:rPr lang="en-US" sz="900" dirty="0"/>
              <a:t> </a:t>
            </a:r>
            <a:r>
              <a:rPr lang="en-US" sz="900" dirty="0" err="1"/>
              <a:t>bepaalde</a:t>
            </a:r>
            <a:r>
              <a:rPr lang="en-US" sz="900" dirty="0"/>
              <a:t> link of knop </a:t>
            </a:r>
            <a:r>
              <a:rPr lang="en-US" sz="900" dirty="0" err="1"/>
              <a:t>bijhouden</a:t>
            </a:r>
            <a:endParaRPr sz="900" dirty="0"/>
          </a:p>
          <a:p>
            <a:pPr marL="685800" marR="0" lvl="1" indent="-228600" algn="l" rtl="0">
              <a:lnSpc>
                <a:spcPct val="100000"/>
              </a:lnSpc>
              <a:spcBef>
                <a:spcPts val="0"/>
              </a:spcBef>
              <a:spcAft>
                <a:spcPts val="0"/>
              </a:spcAft>
              <a:buClr>
                <a:srgbClr val="11AA81"/>
              </a:buClr>
              <a:buSzPts val="1300"/>
              <a:buFont typeface="Roboto"/>
              <a:buAutoNum type="arabicPeriod"/>
            </a:pPr>
            <a:r>
              <a:rPr lang="en-US" sz="900" dirty="0"/>
              <a:t>De </a:t>
            </a:r>
            <a:r>
              <a:rPr lang="en-US" sz="900" dirty="0" err="1"/>
              <a:t>effectiviteit</a:t>
            </a:r>
            <a:r>
              <a:rPr lang="en-US" sz="900" dirty="0"/>
              <a:t> van </a:t>
            </a:r>
            <a:r>
              <a:rPr lang="en-US" sz="900" dirty="0" err="1"/>
              <a:t>een</a:t>
            </a:r>
            <a:r>
              <a:rPr lang="en-US" sz="900" dirty="0"/>
              <a:t> </a:t>
            </a:r>
            <a:r>
              <a:rPr lang="en-US" sz="900" dirty="0" err="1"/>
              <a:t>marketingcampagne</a:t>
            </a:r>
            <a:r>
              <a:rPr lang="en-US" sz="900" dirty="0"/>
              <a:t> </a:t>
            </a:r>
            <a:r>
              <a:rPr lang="en-US" sz="900" dirty="0" err="1"/>
              <a:t>meten</a:t>
            </a:r>
            <a:endParaRPr sz="900" dirty="0"/>
          </a:p>
          <a:p>
            <a:pPr marL="685800" marR="0" lvl="1" indent="-161925" algn="l" rtl="0">
              <a:lnSpc>
                <a:spcPct val="100000"/>
              </a:lnSpc>
              <a:spcBef>
                <a:spcPts val="0"/>
              </a:spcBef>
              <a:spcAft>
                <a:spcPts val="0"/>
              </a:spcAft>
              <a:buClr>
                <a:schemeClr val="dk1"/>
              </a:buClr>
              <a:buSzPts val="1050"/>
              <a:buFont typeface="Roboto"/>
              <a:buNone/>
            </a:pPr>
            <a:endParaRPr sz="900" b="0" i="0" u="none" strike="noStrike" cap="none" dirty="0"/>
          </a:p>
          <a:p>
            <a:pPr marL="228600" lvl="0" indent="-228600" algn="l" rtl="0">
              <a:lnSpc>
                <a:spcPct val="100000"/>
              </a:lnSpc>
              <a:spcBef>
                <a:spcPts val="0"/>
              </a:spcBef>
              <a:spcAft>
                <a:spcPts val="0"/>
              </a:spcAft>
              <a:buClr>
                <a:srgbClr val="11AA81"/>
              </a:buClr>
              <a:buSzPts val="1560"/>
              <a:buFont typeface="Roboto"/>
              <a:buAutoNum type="arabicPeriod"/>
            </a:pPr>
            <a:r>
              <a:rPr lang="en-US" sz="900" b="1" dirty="0" err="1"/>
              <a:t>Welke</a:t>
            </a:r>
            <a:r>
              <a:rPr lang="en-US" sz="900" b="1" dirty="0"/>
              <a:t> van de </a:t>
            </a:r>
            <a:r>
              <a:rPr lang="en-US" sz="900" b="1" dirty="0" err="1"/>
              <a:t>volgende</a:t>
            </a:r>
            <a:r>
              <a:rPr lang="en-US" sz="900" b="1" dirty="0"/>
              <a:t> is GEEN </a:t>
            </a:r>
            <a:r>
              <a:rPr lang="en-US" sz="900" b="1" dirty="0" err="1"/>
              <a:t>veelgebruikte</a:t>
            </a:r>
            <a:r>
              <a:rPr lang="en-US" sz="900" b="1" dirty="0"/>
              <a:t> tool </a:t>
            </a:r>
            <a:r>
              <a:rPr lang="en-US" sz="900" b="1" dirty="0" err="1"/>
              <a:t>voor</a:t>
            </a:r>
            <a:r>
              <a:rPr lang="en-US" sz="900" b="1" dirty="0"/>
              <a:t> </a:t>
            </a:r>
            <a:r>
              <a:rPr lang="en-US" sz="900" b="1" dirty="0" err="1"/>
              <a:t>webanalyse</a:t>
            </a:r>
            <a:r>
              <a:rPr lang="en-US" sz="900" b="1" dirty="0"/>
              <a:t>?</a:t>
            </a:r>
            <a:endParaRPr sz="900" b="1" dirty="0"/>
          </a:p>
          <a:p>
            <a:pPr marL="685800" lvl="1" indent="-228600" algn="l" rtl="0">
              <a:lnSpc>
                <a:spcPct val="100000"/>
              </a:lnSpc>
              <a:spcBef>
                <a:spcPts val="0"/>
              </a:spcBef>
              <a:spcAft>
                <a:spcPts val="0"/>
              </a:spcAft>
              <a:buClr>
                <a:srgbClr val="11AA81"/>
              </a:buClr>
              <a:buSzPts val="1300"/>
              <a:buFont typeface="Roboto"/>
              <a:buAutoNum type="arabicPeriod"/>
            </a:pPr>
            <a:r>
              <a:rPr lang="en-US" sz="900" dirty="0"/>
              <a:t>Google Analytics</a:t>
            </a:r>
            <a:endParaRPr sz="900" dirty="0"/>
          </a:p>
          <a:p>
            <a:pPr marL="685800" lvl="1" indent="-228600" algn="l" rtl="0">
              <a:lnSpc>
                <a:spcPct val="100000"/>
              </a:lnSpc>
              <a:spcBef>
                <a:spcPts val="0"/>
              </a:spcBef>
              <a:spcAft>
                <a:spcPts val="0"/>
              </a:spcAft>
              <a:buClr>
                <a:srgbClr val="11AA81"/>
              </a:buClr>
              <a:buSzPts val="1300"/>
              <a:buFont typeface="Roboto"/>
              <a:buAutoNum type="arabicPeriod"/>
            </a:pPr>
            <a:r>
              <a:rPr lang="en-US" sz="900" dirty="0"/>
              <a:t>Adobe Analytics</a:t>
            </a:r>
            <a:endParaRPr sz="900" dirty="0"/>
          </a:p>
          <a:p>
            <a:pPr marL="685800" lvl="1" indent="-228600" algn="l" rtl="0">
              <a:lnSpc>
                <a:spcPct val="100000"/>
              </a:lnSpc>
              <a:spcBef>
                <a:spcPts val="0"/>
              </a:spcBef>
              <a:spcAft>
                <a:spcPts val="0"/>
              </a:spcAft>
              <a:buClr>
                <a:srgbClr val="11AA81"/>
              </a:buClr>
              <a:buSzPts val="1300"/>
              <a:buFont typeface="Roboto"/>
              <a:buAutoNum type="arabicPeriod"/>
            </a:pPr>
            <a:r>
              <a:rPr lang="en-US" sz="900" dirty="0"/>
              <a:t>Microsoft Word</a:t>
            </a:r>
            <a:endParaRPr sz="900" dirty="0"/>
          </a:p>
          <a:p>
            <a:pPr marL="685800" marR="0" lvl="1" indent="-161925" algn="l" rtl="0">
              <a:lnSpc>
                <a:spcPct val="100000"/>
              </a:lnSpc>
              <a:spcBef>
                <a:spcPts val="0"/>
              </a:spcBef>
              <a:spcAft>
                <a:spcPts val="0"/>
              </a:spcAft>
              <a:buClr>
                <a:schemeClr val="dk1"/>
              </a:buClr>
              <a:buSzPts val="1050"/>
              <a:buFont typeface="Roboto"/>
              <a:buNone/>
            </a:pPr>
            <a:endParaRPr sz="900" b="0" i="0" u="none" strike="noStrike" cap="none" dirty="0"/>
          </a:p>
          <a:p>
            <a:pPr marL="228600" marR="0" lvl="0" indent="-228600" algn="l" rtl="0">
              <a:lnSpc>
                <a:spcPct val="100000"/>
              </a:lnSpc>
              <a:spcBef>
                <a:spcPts val="0"/>
              </a:spcBef>
              <a:spcAft>
                <a:spcPts val="0"/>
              </a:spcAft>
              <a:buClr>
                <a:srgbClr val="11AA81"/>
              </a:buClr>
              <a:buSzPts val="1560"/>
              <a:buFont typeface="Roboto"/>
              <a:buAutoNum type="arabicPeriod"/>
            </a:pPr>
            <a:r>
              <a:rPr lang="en-US" sz="900" b="1" dirty="0" err="1"/>
              <a:t>Waar</a:t>
            </a:r>
            <a:r>
              <a:rPr lang="en-US" sz="900" b="1" dirty="0"/>
              <a:t> of </a:t>
            </a:r>
            <a:r>
              <a:rPr lang="en-US" sz="900" b="1" dirty="0" err="1"/>
              <a:t>Onwaar</a:t>
            </a:r>
            <a:r>
              <a:rPr lang="en-US" sz="900" b="1" dirty="0"/>
              <a:t>: Web analytics is </a:t>
            </a:r>
            <a:r>
              <a:rPr lang="en-US" sz="900" b="1" dirty="0" err="1"/>
              <a:t>alleen</a:t>
            </a:r>
            <a:r>
              <a:rPr lang="en-US" sz="900" b="1" dirty="0"/>
              <a:t> </a:t>
            </a:r>
            <a:r>
              <a:rPr lang="en-US" sz="900" b="1" dirty="0" err="1"/>
              <a:t>nuttig</a:t>
            </a:r>
            <a:r>
              <a:rPr lang="en-US" sz="900" b="1" dirty="0"/>
              <a:t> </a:t>
            </a:r>
            <a:r>
              <a:rPr lang="en-US" sz="900" b="1" dirty="0" err="1"/>
              <a:t>voor</a:t>
            </a:r>
            <a:r>
              <a:rPr lang="en-US" sz="900" b="1" dirty="0"/>
              <a:t> e-commerce websites.</a:t>
            </a:r>
            <a:endParaRPr sz="900" b="1" dirty="0"/>
          </a:p>
          <a:p>
            <a:pPr marL="685800" marR="0" lvl="1" indent="-228600" algn="l" rtl="0">
              <a:lnSpc>
                <a:spcPct val="100000"/>
              </a:lnSpc>
              <a:spcBef>
                <a:spcPts val="0"/>
              </a:spcBef>
              <a:spcAft>
                <a:spcPts val="0"/>
              </a:spcAft>
              <a:buClr>
                <a:srgbClr val="11AA81"/>
              </a:buClr>
              <a:buSzPts val="1300"/>
              <a:buFont typeface="Roboto"/>
              <a:buAutoNum type="arabicPeriod"/>
            </a:pPr>
            <a:r>
              <a:rPr lang="en-US" sz="900" dirty="0" err="1"/>
              <a:t>Waar</a:t>
            </a:r>
            <a:endParaRPr sz="900" dirty="0"/>
          </a:p>
          <a:p>
            <a:pPr marL="685800" marR="0" lvl="1" indent="-228600" algn="l" rtl="0">
              <a:lnSpc>
                <a:spcPct val="100000"/>
              </a:lnSpc>
              <a:spcBef>
                <a:spcPts val="0"/>
              </a:spcBef>
              <a:spcAft>
                <a:spcPts val="0"/>
              </a:spcAft>
              <a:buClr>
                <a:srgbClr val="11AA81"/>
              </a:buClr>
              <a:buSzPts val="1300"/>
              <a:buFont typeface="Roboto"/>
              <a:buAutoNum type="arabicPeriod"/>
            </a:pPr>
            <a:r>
              <a:rPr lang="en-US" sz="900" dirty="0" err="1"/>
              <a:t>Onwaar</a:t>
            </a:r>
            <a:endParaRPr sz="900" dirty="0"/>
          </a:p>
        </p:txBody>
      </p:sp>
      <p:sp>
        <p:nvSpPr>
          <p:cNvPr id="462" name="Google Shape;462;p23"/>
          <p:cNvSpPr txBox="1"/>
          <p:nvPr/>
        </p:nvSpPr>
        <p:spPr>
          <a:xfrm>
            <a:off x="696132" y="830544"/>
            <a:ext cx="8447868"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dirty="0" err="1">
                <a:solidFill>
                  <a:srgbClr val="11AA81"/>
                </a:solidFill>
                <a:latin typeface="Arial"/>
                <a:ea typeface="Arial"/>
                <a:cs typeface="Arial"/>
                <a:sym typeface="Arial"/>
              </a:rPr>
              <a:t>Selecteer</a:t>
            </a:r>
            <a:r>
              <a:rPr lang="en-US" sz="1800" b="1" dirty="0">
                <a:solidFill>
                  <a:srgbClr val="11AA81"/>
                </a:solidFill>
                <a:latin typeface="Arial"/>
                <a:ea typeface="Arial"/>
                <a:cs typeface="Arial"/>
                <a:sym typeface="Arial"/>
              </a:rPr>
              <a:t> de </a:t>
            </a:r>
            <a:r>
              <a:rPr lang="en-US" sz="1800" b="1" dirty="0" err="1">
                <a:solidFill>
                  <a:srgbClr val="11AA81"/>
                </a:solidFill>
                <a:latin typeface="Arial"/>
                <a:ea typeface="Arial"/>
                <a:cs typeface="Arial"/>
                <a:sym typeface="Arial"/>
              </a:rPr>
              <a:t>volgende</a:t>
            </a:r>
            <a:r>
              <a:rPr lang="en-US" sz="1800" b="1" dirty="0">
                <a:solidFill>
                  <a:srgbClr val="11AA81"/>
                </a:solidFill>
                <a:latin typeface="Arial"/>
                <a:ea typeface="Arial"/>
                <a:cs typeface="Arial"/>
                <a:sym typeface="Arial"/>
              </a:rPr>
              <a:t> </a:t>
            </a:r>
            <a:r>
              <a:rPr lang="en-US" sz="1800" b="1" dirty="0" err="1">
                <a:solidFill>
                  <a:srgbClr val="11AA81"/>
                </a:solidFill>
                <a:latin typeface="Arial"/>
                <a:ea typeface="Arial"/>
                <a:cs typeface="Arial"/>
                <a:sym typeface="Arial"/>
              </a:rPr>
              <a:t>uitspraken</a:t>
            </a:r>
            <a:r>
              <a:rPr lang="en-US" sz="1800" b="1" dirty="0">
                <a:solidFill>
                  <a:srgbClr val="11AA81"/>
                </a:solidFill>
                <a:latin typeface="Arial"/>
                <a:ea typeface="Arial"/>
                <a:cs typeface="Arial"/>
                <a:sym typeface="Arial"/>
              </a:rPr>
              <a:t> die </a:t>
            </a:r>
            <a:r>
              <a:rPr lang="en-US" sz="1800" b="1" dirty="0" err="1">
                <a:solidFill>
                  <a:srgbClr val="11AA81"/>
                </a:solidFill>
                <a:latin typeface="Arial"/>
                <a:ea typeface="Arial"/>
                <a:cs typeface="Arial"/>
                <a:sym typeface="Arial"/>
              </a:rPr>
              <a:t>waar</a:t>
            </a:r>
            <a:r>
              <a:rPr lang="en-US" sz="1800" b="1" dirty="0">
                <a:solidFill>
                  <a:srgbClr val="11AA81"/>
                </a:solidFill>
                <a:latin typeface="Arial"/>
                <a:ea typeface="Arial"/>
                <a:cs typeface="Arial"/>
                <a:sym typeface="Arial"/>
              </a:rPr>
              <a:t> </a:t>
            </a:r>
            <a:r>
              <a:rPr lang="en-US" sz="1800" b="1" dirty="0" err="1">
                <a:solidFill>
                  <a:srgbClr val="11AA81"/>
                </a:solidFill>
                <a:latin typeface="Arial"/>
                <a:ea typeface="Arial"/>
                <a:cs typeface="Arial"/>
                <a:sym typeface="Arial"/>
              </a:rPr>
              <a:t>zijn</a:t>
            </a:r>
            <a:r>
              <a:rPr lang="en-US" sz="1800" b="1" dirty="0">
                <a:solidFill>
                  <a:srgbClr val="11AA81"/>
                </a:solidFill>
                <a:latin typeface="Arial"/>
                <a:ea typeface="Arial"/>
                <a:cs typeface="Arial"/>
                <a:sym typeface="Arial"/>
              </a:rPr>
              <a:t>:</a:t>
            </a:r>
            <a:endParaRPr sz="1800" b="1" dirty="0">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66"/>
        <p:cNvGrpSpPr/>
        <p:nvPr/>
      </p:nvGrpSpPr>
      <p:grpSpPr>
        <a:xfrm>
          <a:off x="0" y="0"/>
          <a:ext cx="0" cy="0"/>
          <a:chOff x="0" y="0"/>
          <a:chExt cx="0" cy="0"/>
        </a:xfrm>
      </p:grpSpPr>
      <p:sp>
        <p:nvSpPr>
          <p:cNvPr id="467" name="Google Shape;467;p24"/>
          <p:cNvSpPr txBox="1"/>
          <p:nvPr/>
        </p:nvSpPr>
        <p:spPr>
          <a:xfrm>
            <a:off x="0" y="1777524"/>
            <a:ext cx="9144000" cy="880293"/>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en-US" sz="4000" b="1">
                <a:solidFill>
                  <a:srgbClr val="161249"/>
                </a:solidFill>
                <a:latin typeface="Arial"/>
                <a:ea typeface="Arial"/>
                <a:cs typeface="Arial"/>
                <a:sym typeface="Arial"/>
              </a:rPr>
              <a:t>Consolidatie Activiteit</a:t>
            </a:r>
            <a:endParaRPr sz="4000" b="1">
              <a:solidFill>
                <a:srgbClr val="161249"/>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71"/>
        <p:cNvGrpSpPr/>
        <p:nvPr/>
      </p:nvGrpSpPr>
      <p:grpSpPr>
        <a:xfrm>
          <a:off x="0" y="0"/>
          <a:ext cx="0" cy="0"/>
          <a:chOff x="0" y="0"/>
          <a:chExt cx="0" cy="0"/>
        </a:xfrm>
      </p:grpSpPr>
      <p:sp>
        <p:nvSpPr>
          <p:cNvPr id="472" name="Google Shape;472;p25"/>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73" name="Google Shape;473;p25"/>
          <p:cNvSpPr txBox="1"/>
          <p:nvPr/>
        </p:nvSpPr>
        <p:spPr>
          <a:xfrm>
            <a:off x="478339" y="1262790"/>
            <a:ext cx="8333429" cy="3287874"/>
          </a:xfrm>
          <a:prstGeom prst="rect">
            <a:avLst/>
          </a:prstGeom>
          <a:noFill/>
          <a:ln>
            <a:noFill/>
          </a:ln>
        </p:spPr>
        <p:txBody>
          <a:bodyPr spcFirstLastPara="1" wrap="square" lIns="91425" tIns="91425" rIns="91425" bIns="91425" anchor="t" anchorCtr="0">
            <a:noAutofit/>
          </a:bodyPr>
          <a:lstStyle/>
          <a:p>
            <a:pPr marL="0" marR="0" lvl="0" indent="0" algn="ctr" rtl="0">
              <a:lnSpc>
                <a:spcPct val="115000"/>
              </a:lnSpc>
              <a:spcBef>
                <a:spcPts val="1600"/>
              </a:spcBef>
              <a:spcAft>
                <a:spcPts val="0"/>
              </a:spcAft>
              <a:buClr>
                <a:schemeClr val="dk1"/>
              </a:buClr>
              <a:buSzPts val="1800"/>
              <a:buFont typeface="Calibri"/>
              <a:buNone/>
            </a:pPr>
            <a:endParaRPr sz="1800" b="1">
              <a:solidFill>
                <a:schemeClr val="dk1"/>
              </a:solidFill>
              <a:latin typeface="Calibri"/>
              <a:ea typeface="Calibri"/>
              <a:cs typeface="Calibri"/>
              <a:sym typeface="Calibri"/>
            </a:endParaRPr>
          </a:p>
        </p:txBody>
      </p:sp>
      <p:sp>
        <p:nvSpPr>
          <p:cNvPr id="474" name="Google Shape;474;p25"/>
          <p:cNvSpPr txBox="1">
            <a:spLocks noGrp="1"/>
          </p:cNvSpPr>
          <p:nvPr>
            <p:ph type="body" idx="1"/>
          </p:nvPr>
        </p:nvSpPr>
        <p:spPr>
          <a:xfrm>
            <a:off x="840583" y="324829"/>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Consolidatie Activiteit</a:t>
            </a:r>
            <a:endParaRPr/>
          </a:p>
        </p:txBody>
      </p:sp>
      <p:sp>
        <p:nvSpPr>
          <p:cNvPr id="475" name="Google Shape;475;p25"/>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11AA81"/>
              </a:buClr>
              <a:buSzPts val="1800"/>
              <a:buNone/>
            </a:pPr>
            <a:r>
              <a:rPr lang="en-US" sz="1800" b="1">
                <a:solidFill>
                  <a:srgbClr val="11AA81"/>
                </a:solidFill>
              </a:rPr>
              <a:t>Kies voor de volgende lijst een organisatie en haar website:</a:t>
            </a:r>
            <a:endParaRPr sz="1800" b="1">
              <a:solidFill>
                <a:srgbClr val="11AA81"/>
              </a:solidFill>
            </a:endParaRPr>
          </a:p>
          <a:p>
            <a:pPr marL="285750" marR="0" lvl="0" indent="-285750" algn="l" rtl="0">
              <a:lnSpc>
                <a:spcPct val="100000"/>
              </a:lnSpc>
              <a:spcBef>
                <a:spcPts val="1600"/>
              </a:spcBef>
              <a:spcAft>
                <a:spcPts val="0"/>
              </a:spcAft>
              <a:buClr>
                <a:srgbClr val="11AA81"/>
              </a:buClr>
              <a:buSzPts val="1600"/>
              <a:buFont typeface="Arial"/>
              <a:buChar char="●"/>
            </a:pPr>
            <a:r>
              <a:rPr lang="en-US" sz="1600"/>
              <a:t>Online winkel.</a:t>
            </a:r>
            <a:endParaRPr sz="1600"/>
          </a:p>
          <a:p>
            <a:pPr marL="285750" marR="0" lvl="0" indent="-285750" algn="l" rtl="0">
              <a:lnSpc>
                <a:spcPct val="100000"/>
              </a:lnSpc>
              <a:spcBef>
                <a:spcPts val="1600"/>
              </a:spcBef>
              <a:spcAft>
                <a:spcPts val="0"/>
              </a:spcAft>
              <a:buClr>
                <a:srgbClr val="11AA81"/>
              </a:buClr>
              <a:buSzPts val="1600"/>
              <a:buFont typeface="Arial"/>
              <a:buChar char="●"/>
            </a:pPr>
            <a:r>
              <a:rPr lang="en-US" sz="1600"/>
              <a:t>Online merkaanwezigheid.</a:t>
            </a:r>
            <a:endParaRPr sz="1600"/>
          </a:p>
          <a:p>
            <a:pPr marL="285750" marR="0" lvl="0" indent="-285750" algn="l" rtl="0">
              <a:lnSpc>
                <a:spcPct val="100000"/>
              </a:lnSpc>
              <a:spcBef>
                <a:spcPts val="1600"/>
              </a:spcBef>
              <a:spcAft>
                <a:spcPts val="0"/>
              </a:spcAft>
              <a:buClr>
                <a:srgbClr val="11AA81"/>
              </a:buClr>
              <a:buSzPts val="1600"/>
              <a:buFont typeface="Arial"/>
              <a:buChar char="●"/>
            </a:pPr>
            <a:r>
              <a:rPr lang="en-US" sz="1600"/>
              <a:t>Informatieopslagplaats (bijv. nieuws)</a:t>
            </a:r>
            <a:br>
              <a:rPr lang="en-US" sz="1600"/>
            </a:br>
            <a:endParaRPr sz="1600"/>
          </a:p>
          <a:p>
            <a:pPr marL="285750" marR="0" lvl="0" indent="-285750" algn="l" rtl="0">
              <a:lnSpc>
                <a:spcPct val="100000"/>
              </a:lnSpc>
              <a:spcBef>
                <a:spcPts val="1600"/>
              </a:spcBef>
              <a:spcAft>
                <a:spcPts val="0"/>
              </a:spcAft>
              <a:buClr>
                <a:srgbClr val="11AA81"/>
              </a:buClr>
              <a:buSzPts val="1800"/>
              <a:buFont typeface="Noto Sans Symbols"/>
              <a:buChar char="⮚"/>
            </a:pPr>
            <a:r>
              <a:rPr lang="en-US" sz="1800" b="1"/>
              <a:t>Bepaal de meetstrategie voor elke organisatie</a:t>
            </a:r>
            <a:endParaRPr/>
          </a:p>
          <a:p>
            <a:pPr marL="285750" marR="0" lvl="0" indent="-285750" algn="l" rtl="0">
              <a:lnSpc>
                <a:spcPct val="100000"/>
              </a:lnSpc>
              <a:spcBef>
                <a:spcPts val="1600"/>
              </a:spcBef>
              <a:spcAft>
                <a:spcPts val="0"/>
              </a:spcAft>
              <a:buClr>
                <a:srgbClr val="11AA81"/>
              </a:buClr>
              <a:buSzPts val="1800"/>
              <a:buFont typeface="Noto Sans Symbols"/>
              <a:buChar char="⮚"/>
            </a:pPr>
            <a:r>
              <a:rPr lang="en-US" sz="1800" b="1"/>
              <a:t>De belangrijkste prestatie-indicatoren voor elke organisatie definiëren</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sp>
        <p:nvSpPr>
          <p:cNvPr id="480" name="Google Shape;480;p26"/>
          <p:cNvSpPr txBox="1"/>
          <p:nvPr/>
        </p:nvSpPr>
        <p:spPr>
          <a:xfrm>
            <a:off x="892923" y="549574"/>
            <a:ext cx="7358154"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11AA81"/>
              </a:buClr>
              <a:buSzPts val="4000"/>
              <a:buFont typeface="Arial"/>
              <a:buNone/>
            </a:pPr>
            <a:r>
              <a:rPr lang="en-US" sz="4000" b="1">
                <a:solidFill>
                  <a:srgbClr val="11AA81"/>
                </a:solidFill>
                <a:latin typeface="Arial"/>
                <a:ea typeface="Arial"/>
                <a:cs typeface="Arial"/>
                <a:sym typeface="Arial"/>
              </a:rPr>
              <a:t>Samenvatting van leerdoelen</a:t>
            </a:r>
            <a:endParaRPr sz="2800">
              <a:solidFill>
                <a:srgbClr val="11AA81"/>
              </a:solidFill>
              <a:latin typeface="Calibri"/>
              <a:ea typeface="Calibri"/>
              <a:cs typeface="Calibri"/>
              <a:sym typeface="Calibri"/>
            </a:endParaRPr>
          </a:p>
        </p:txBody>
      </p:sp>
      <p:sp>
        <p:nvSpPr>
          <p:cNvPr id="481" name="Google Shape;481;p26"/>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Clr>
                <a:schemeClr val="dk1"/>
              </a:buClr>
              <a:buSzPts val="1800"/>
              <a:buFont typeface="Calibri"/>
              <a:buNone/>
            </a:pPr>
            <a:endParaRPr sz="1800">
              <a:solidFill>
                <a:schemeClr val="dk1"/>
              </a:solidFill>
              <a:latin typeface="Arial"/>
              <a:ea typeface="Arial"/>
              <a:cs typeface="Arial"/>
              <a:sym typeface="Arial"/>
            </a:endParaRPr>
          </a:p>
        </p:txBody>
      </p:sp>
      <p:sp>
        <p:nvSpPr>
          <p:cNvPr id="482" name="Google Shape;482;p26"/>
          <p:cNvSpPr txBox="1">
            <a:spLocks noGrp="1"/>
          </p:cNvSpPr>
          <p:nvPr>
            <p:ph type="body" idx="1"/>
          </p:nvPr>
        </p:nvSpPr>
        <p:spPr>
          <a:xfrm>
            <a:off x="762439" y="1406341"/>
            <a:ext cx="7886700" cy="2652008"/>
          </a:xfrm>
          <a:prstGeom prst="rect">
            <a:avLst/>
          </a:prstGeom>
          <a:noFill/>
          <a:ln>
            <a:noFill/>
          </a:ln>
        </p:spPr>
        <p:txBody>
          <a:bodyPr spcFirstLastPara="1" wrap="square" lIns="91425" tIns="45700" rIns="91425" bIns="45700" anchor="t" anchorCtr="0">
            <a:spAutoFit/>
          </a:bodyPr>
          <a:lstStyle/>
          <a:p>
            <a:pPr marL="342900" marR="0" lvl="0" indent="-342900" algn="l" rtl="0">
              <a:lnSpc>
                <a:spcPct val="115000"/>
              </a:lnSpc>
              <a:spcBef>
                <a:spcPts val="0"/>
              </a:spcBef>
              <a:spcAft>
                <a:spcPts val="0"/>
              </a:spcAft>
              <a:buClr>
                <a:srgbClr val="11AA81"/>
              </a:buClr>
              <a:buSzPts val="2000"/>
              <a:buFont typeface="Noto Sans Symbols"/>
              <a:buChar char="⮚"/>
            </a:pPr>
            <a:r>
              <a:rPr lang="en-US" sz="2000">
                <a:latin typeface="Arial"/>
                <a:ea typeface="Arial"/>
                <a:cs typeface="Arial"/>
                <a:sym typeface="Arial"/>
              </a:rPr>
              <a:t>Kunt u nu de fasen van het webanalyseproces beschrijven?</a:t>
            </a:r>
            <a:endParaRPr sz="2000"/>
          </a:p>
          <a:p>
            <a:pPr marL="342900" marR="0" lvl="0" indent="-342900" algn="l" rtl="0">
              <a:lnSpc>
                <a:spcPct val="115000"/>
              </a:lnSpc>
              <a:spcBef>
                <a:spcPts val="1600"/>
              </a:spcBef>
              <a:spcAft>
                <a:spcPts val="0"/>
              </a:spcAft>
              <a:buClr>
                <a:srgbClr val="11AA81"/>
              </a:buClr>
              <a:buSzPts val="2000"/>
              <a:buFont typeface="Noto Sans Symbols"/>
              <a:buChar char="⮚"/>
            </a:pPr>
            <a:r>
              <a:rPr lang="en-US" sz="2000">
                <a:latin typeface="Arial"/>
                <a:ea typeface="Arial"/>
                <a:cs typeface="Arial"/>
                <a:sym typeface="Arial"/>
              </a:rPr>
              <a:t>Kun je nu bepalen welke statistieken moeten worden gebruikt voor een specifieke website?</a:t>
            </a:r>
            <a:endParaRPr sz="2000"/>
          </a:p>
          <a:p>
            <a:pPr marL="342900" marR="0" lvl="0" indent="-342900" algn="l" rtl="0">
              <a:lnSpc>
                <a:spcPct val="115000"/>
              </a:lnSpc>
              <a:spcBef>
                <a:spcPts val="1600"/>
              </a:spcBef>
              <a:spcAft>
                <a:spcPts val="0"/>
              </a:spcAft>
              <a:buClr>
                <a:srgbClr val="11AA81"/>
              </a:buClr>
              <a:buSzPts val="2000"/>
              <a:buFont typeface="Noto Sans Symbols"/>
              <a:buChar char="⮚"/>
            </a:pPr>
            <a:r>
              <a:rPr lang="en-US" sz="2000">
                <a:latin typeface="Arial"/>
                <a:ea typeface="Arial"/>
                <a:cs typeface="Arial"/>
                <a:sym typeface="Arial"/>
              </a:rPr>
              <a:t>Kun je nu de belangrijkste statistieken voor websiteanalyse opnoemen?</a:t>
            </a:r>
            <a:endParaRPr/>
          </a:p>
          <a:p>
            <a:pPr marL="342900" lvl="0" indent="-215900" algn="l" rtl="0">
              <a:lnSpc>
                <a:spcPct val="90000"/>
              </a:lnSpc>
              <a:spcBef>
                <a:spcPts val="750"/>
              </a:spcBef>
              <a:spcAft>
                <a:spcPts val="0"/>
              </a:spcAft>
              <a:buClr>
                <a:srgbClr val="11AA81"/>
              </a:buClr>
              <a:buSzPts val="2000"/>
              <a:buFont typeface="Noto Sans Symbols"/>
              <a:buNone/>
            </a:pPr>
            <a:endParaRPr sz="200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86"/>
        <p:cNvGrpSpPr/>
        <p:nvPr/>
      </p:nvGrpSpPr>
      <p:grpSpPr>
        <a:xfrm>
          <a:off x="0" y="0"/>
          <a:ext cx="0" cy="0"/>
          <a:chOff x="0" y="0"/>
          <a:chExt cx="0" cy="0"/>
        </a:xfrm>
      </p:grpSpPr>
      <p:sp>
        <p:nvSpPr>
          <p:cNvPr id="487" name="Google Shape;487;p27"/>
          <p:cNvSpPr txBox="1"/>
          <p:nvPr/>
        </p:nvSpPr>
        <p:spPr>
          <a:xfrm>
            <a:off x="1001487" y="527720"/>
            <a:ext cx="5912174"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11AA81"/>
              </a:buClr>
              <a:buSzPts val="4000"/>
              <a:buFont typeface="Arial"/>
              <a:buNone/>
            </a:pPr>
            <a:r>
              <a:rPr lang="en-US" sz="4000" b="1" dirty="0" err="1">
                <a:solidFill>
                  <a:srgbClr val="11AA81"/>
                </a:solidFill>
                <a:latin typeface="Arial"/>
                <a:ea typeface="Arial"/>
                <a:cs typeface="Arial"/>
                <a:sym typeface="Arial"/>
              </a:rPr>
              <a:t>Recapitulatie</a:t>
            </a:r>
            <a:r>
              <a:rPr lang="en-US" sz="4000" b="1" dirty="0">
                <a:solidFill>
                  <a:srgbClr val="11AA81"/>
                </a:solidFill>
                <a:latin typeface="Arial"/>
                <a:ea typeface="Arial"/>
                <a:cs typeface="Arial"/>
                <a:sym typeface="Arial"/>
              </a:rPr>
              <a:t> van </a:t>
            </a:r>
            <a:r>
              <a:rPr lang="en-US" sz="4000" b="1" dirty="0" err="1">
                <a:solidFill>
                  <a:srgbClr val="11AA81"/>
                </a:solidFill>
                <a:latin typeface="Arial"/>
                <a:ea typeface="Arial"/>
                <a:cs typeface="Arial"/>
                <a:sym typeface="Arial"/>
              </a:rPr>
              <a:t>leren</a:t>
            </a:r>
            <a:endParaRPr sz="4000" dirty="0">
              <a:solidFill>
                <a:srgbClr val="11AA81"/>
              </a:solidFill>
              <a:latin typeface="Calibri"/>
              <a:ea typeface="Calibri"/>
              <a:cs typeface="Calibri"/>
              <a:sym typeface="Calibri"/>
            </a:endParaRPr>
          </a:p>
        </p:txBody>
      </p:sp>
      <p:sp>
        <p:nvSpPr>
          <p:cNvPr id="488" name="Google Shape;488;p27"/>
          <p:cNvSpPr txBox="1"/>
          <p:nvPr/>
        </p:nvSpPr>
        <p:spPr>
          <a:xfrm>
            <a:off x="907933" y="1314065"/>
            <a:ext cx="7328132" cy="2939111"/>
          </a:xfrm>
          <a:prstGeom prst="rect">
            <a:avLst/>
          </a:prstGeom>
          <a:noFill/>
          <a:ln>
            <a:noFill/>
          </a:ln>
        </p:spPr>
        <p:txBody>
          <a:bodyPr spcFirstLastPara="1" wrap="square" lIns="91425" tIns="91425" rIns="91425" bIns="91425" anchor="t" anchorCtr="0">
            <a:noAutofit/>
          </a:bodyPr>
          <a:lstStyle/>
          <a:p>
            <a:pPr marL="285750" marR="0" lvl="0" indent="-285750" algn="l" rtl="0">
              <a:lnSpc>
                <a:spcPct val="115000"/>
              </a:lnSpc>
              <a:spcBef>
                <a:spcPts val="1200"/>
              </a:spcBef>
              <a:spcAft>
                <a:spcPts val="0"/>
              </a:spcAft>
              <a:buClr>
                <a:srgbClr val="11AA81"/>
              </a:buClr>
              <a:buSzPts val="1800"/>
              <a:buFont typeface="Arial"/>
              <a:buChar char="●"/>
            </a:pPr>
            <a:r>
              <a:rPr lang="en-US" sz="2000">
                <a:solidFill>
                  <a:srgbClr val="161249"/>
                </a:solidFill>
                <a:latin typeface="Arial"/>
                <a:ea typeface="Arial"/>
                <a:cs typeface="Arial"/>
                <a:sym typeface="Arial"/>
              </a:rPr>
              <a:t>Wat is iets waarover je meer uitleg nodig hebt?</a:t>
            </a:r>
            <a:endParaRPr sz="2000">
              <a:solidFill>
                <a:srgbClr val="161249"/>
              </a:solidFill>
              <a:latin typeface="Arial"/>
              <a:ea typeface="Arial"/>
              <a:cs typeface="Arial"/>
              <a:sym typeface="Arial"/>
            </a:endParaRPr>
          </a:p>
          <a:p>
            <a:pPr marL="285750" marR="0" lvl="0" indent="-285750" algn="l" rtl="0">
              <a:lnSpc>
                <a:spcPct val="115000"/>
              </a:lnSpc>
              <a:spcBef>
                <a:spcPts val="1200"/>
              </a:spcBef>
              <a:spcAft>
                <a:spcPts val="1200"/>
              </a:spcAft>
              <a:buClr>
                <a:srgbClr val="11AA81"/>
              </a:buClr>
              <a:buSzPts val="1800"/>
              <a:buFont typeface="Arial"/>
              <a:buChar char="●"/>
            </a:pPr>
            <a:r>
              <a:rPr lang="en-US" sz="2000">
                <a:solidFill>
                  <a:srgbClr val="161249"/>
                </a:solidFill>
                <a:latin typeface="Arial"/>
                <a:ea typeface="Arial"/>
                <a:cs typeface="Arial"/>
                <a:sym typeface="Arial"/>
              </a:rPr>
              <a:t>Wat wil ik in de volgende les leren op basis van wat ik vandaag heb geleerd?</a:t>
            </a:r>
            <a:endParaRPr sz="2000">
              <a:solidFill>
                <a:srgbClr val="161249"/>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92"/>
        <p:cNvGrpSpPr/>
        <p:nvPr/>
      </p:nvGrpSpPr>
      <p:grpSpPr>
        <a:xfrm>
          <a:off x="0" y="0"/>
          <a:ext cx="0" cy="0"/>
          <a:chOff x="0" y="0"/>
          <a:chExt cx="0" cy="0"/>
        </a:xfrm>
      </p:grpSpPr>
      <p:sp>
        <p:nvSpPr>
          <p:cNvPr id="493" name="Google Shape;493;p28"/>
          <p:cNvSpPr txBox="1"/>
          <p:nvPr/>
        </p:nvSpPr>
        <p:spPr>
          <a:xfrm>
            <a:off x="472650" y="1819644"/>
            <a:ext cx="8198700" cy="752106"/>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en-US" sz="4800" b="1">
                <a:solidFill>
                  <a:schemeClr val="lt1"/>
                </a:solidFill>
                <a:latin typeface="Arial"/>
                <a:ea typeface="Arial"/>
                <a:cs typeface="Arial"/>
                <a:sym typeface="Arial"/>
              </a:rPr>
              <a:t>Vragen?</a:t>
            </a:r>
            <a:endParaRPr sz="4800" b="1">
              <a:solidFill>
                <a:schemeClr val="lt1"/>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97"/>
        <p:cNvGrpSpPr/>
        <p:nvPr/>
      </p:nvGrpSpPr>
      <p:grpSpPr>
        <a:xfrm>
          <a:off x="0" y="0"/>
          <a:ext cx="0" cy="0"/>
          <a:chOff x="0" y="0"/>
          <a:chExt cx="0" cy="0"/>
        </a:xfrm>
      </p:grpSpPr>
      <p:sp>
        <p:nvSpPr>
          <p:cNvPr id="498" name="Google Shape;498;p29"/>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11AA81"/>
              </a:buClr>
              <a:buSzPts val="6000"/>
              <a:buFont typeface="Arial"/>
              <a:buNone/>
            </a:pPr>
            <a:r>
              <a:rPr lang="en-US" sz="6000" b="1">
                <a:solidFill>
                  <a:srgbClr val="11AA81"/>
                </a:solidFill>
                <a:latin typeface="Arial"/>
                <a:ea typeface="Arial"/>
                <a:cs typeface="Arial"/>
                <a:sym typeface="Arial"/>
              </a:rPr>
              <a:t>Volgende klas...</a:t>
            </a:r>
            <a:endParaRPr sz="4400">
              <a:solidFill>
                <a:srgbClr val="11AA81"/>
              </a:solidFill>
              <a:latin typeface="Calibri"/>
              <a:ea typeface="Calibri"/>
              <a:cs typeface="Calibri"/>
              <a:sym typeface="Calibri"/>
            </a:endParaRPr>
          </a:p>
        </p:txBody>
      </p:sp>
      <p:sp>
        <p:nvSpPr>
          <p:cNvPr id="499" name="Google Shape;499;p29"/>
          <p:cNvSpPr txBox="1"/>
          <p:nvPr/>
        </p:nvSpPr>
        <p:spPr>
          <a:xfrm>
            <a:off x="478339" y="1578985"/>
            <a:ext cx="8454900" cy="3006992"/>
          </a:xfrm>
          <a:prstGeom prst="rect">
            <a:avLst/>
          </a:prstGeom>
          <a:noFill/>
          <a:ln>
            <a:noFill/>
          </a:ln>
        </p:spPr>
        <p:txBody>
          <a:bodyPr spcFirstLastPara="1" wrap="square" lIns="91425" tIns="91425" rIns="91425" bIns="91425" anchor="t" anchorCtr="0">
            <a:noAutofit/>
          </a:bodyPr>
          <a:lstStyle/>
          <a:p>
            <a:pPr marL="342900" marR="0" lvl="0" indent="-342900" algn="l" rtl="0">
              <a:lnSpc>
                <a:spcPct val="115000"/>
              </a:lnSpc>
              <a:spcBef>
                <a:spcPts val="1600"/>
              </a:spcBef>
              <a:spcAft>
                <a:spcPts val="0"/>
              </a:spcAft>
              <a:buClr>
                <a:srgbClr val="11AA81"/>
              </a:buClr>
              <a:buSzPts val="2400"/>
              <a:buFont typeface="Arial"/>
              <a:buChar char="●"/>
            </a:pPr>
            <a:r>
              <a:rPr lang="en-US" sz="2400">
                <a:solidFill>
                  <a:srgbClr val="161249"/>
                </a:solidFill>
                <a:latin typeface="Arial"/>
                <a:ea typeface="Arial"/>
                <a:cs typeface="Arial"/>
                <a:sym typeface="Arial"/>
              </a:rPr>
              <a:t>Begrijp je publiek</a:t>
            </a:r>
            <a:endParaRPr sz="2400">
              <a:solidFill>
                <a:srgbClr val="161249"/>
              </a:solidFill>
              <a:latin typeface="Arial"/>
              <a:ea typeface="Arial"/>
              <a:cs typeface="Arial"/>
              <a:sym typeface="Arial"/>
            </a:endParaRPr>
          </a:p>
          <a:p>
            <a:pPr marL="342900" marR="0" lvl="0" indent="-342900" algn="l" rtl="0">
              <a:lnSpc>
                <a:spcPct val="115000"/>
              </a:lnSpc>
              <a:spcBef>
                <a:spcPts val="1600"/>
              </a:spcBef>
              <a:spcAft>
                <a:spcPts val="0"/>
              </a:spcAft>
              <a:buClr>
                <a:srgbClr val="11AA81"/>
              </a:buClr>
              <a:buSzPts val="2400"/>
              <a:buFont typeface="Arial"/>
              <a:buChar char="●"/>
            </a:pPr>
            <a:r>
              <a:rPr lang="en-US" sz="2400">
                <a:solidFill>
                  <a:srgbClr val="161249"/>
                </a:solidFill>
                <a:latin typeface="Arial"/>
                <a:ea typeface="Arial"/>
                <a:cs typeface="Arial"/>
                <a:sym typeface="Arial"/>
              </a:rPr>
              <a:t>Segmenteren en filteren</a:t>
            </a:r>
            <a:endParaRPr sz="2400">
              <a:solidFill>
                <a:srgbClr val="161249"/>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4" name="Google Shape;504;g27f7a14a40f_0_0"/>
          <p:cNvSpPr txBox="1">
            <a:spLocks noGrp="1"/>
          </p:cNvSpPr>
          <p:nvPr>
            <p:ph type="body" idx="1"/>
          </p:nvPr>
        </p:nvSpPr>
        <p:spPr>
          <a:xfrm>
            <a:off x="628650" y="1048060"/>
            <a:ext cx="7886700" cy="4095440"/>
          </a:xfrm>
          <a:prstGeom prst="rect">
            <a:avLst/>
          </a:prstGeom>
        </p:spPr>
        <p:txBody>
          <a:bodyPr spcFirstLastPara="1" wrap="square" lIns="91425" tIns="45700" rIns="91425" bIns="45700" anchor="t" anchorCtr="0">
            <a:spAutoFit/>
          </a:bodyPr>
          <a:lstStyle/>
          <a:p>
            <a:pPr marL="0" lvl="0" indent="0" algn="l" rtl="0">
              <a:spcBef>
                <a:spcPts val="750"/>
              </a:spcBef>
              <a:spcAft>
                <a:spcPts val="0"/>
              </a:spcAft>
              <a:buNone/>
            </a:pPr>
            <a:r>
              <a:rPr lang="en-US" sz="1800" dirty="0"/>
              <a:t>Het DEMS-</a:t>
            </a:r>
            <a:r>
              <a:rPr lang="en-US" sz="1800" dirty="0" err="1"/>
              <a:t>materiaal</a:t>
            </a:r>
            <a:r>
              <a:rPr lang="en-US" sz="1800" dirty="0"/>
              <a:t> is </a:t>
            </a:r>
            <a:r>
              <a:rPr lang="en-US" sz="1800" dirty="0" err="1"/>
              <a:t>gericht</a:t>
            </a:r>
            <a:r>
              <a:rPr lang="en-US" sz="1800" dirty="0"/>
              <a:t> op het </a:t>
            </a:r>
            <a:r>
              <a:rPr lang="en-US" sz="1800" dirty="0" err="1"/>
              <a:t>verbeteren</a:t>
            </a:r>
            <a:r>
              <a:rPr lang="en-US" sz="1800" dirty="0"/>
              <a:t> van </a:t>
            </a:r>
            <a:r>
              <a:rPr lang="en-US" sz="1800" dirty="0" err="1"/>
              <a:t>digitale</a:t>
            </a:r>
            <a:r>
              <a:rPr lang="en-US" sz="1800" dirty="0"/>
              <a:t> </a:t>
            </a:r>
            <a:r>
              <a:rPr lang="en-US" sz="1800" dirty="0" err="1"/>
              <a:t>marketingvaardigheden</a:t>
            </a:r>
            <a:r>
              <a:rPr lang="en-US" sz="1800" dirty="0"/>
              <a:t> in het </a:t>
            </a:r>
            <a:r>
              <a:rPr lang="en-US" sz="1800" dirty="0" err="1"/>
              <a:t>hoger</a:t>
            </a:r>
            <a:r>
              <a:rPr lang="en-US" sz="1800" dirty="0"/>
              <a:t> </a:t>
            </a:r>
            <a:r>
              <a:rPr lang="en-US" sz="1800" dirty="0" err="1"/>
              <a:t>onderwijs</a:t>
            </a:r>
            <a:r>
              <a:rPr lang="en-US" sz="1800" dirty="0"/>
              <a:t>, </a:t>
            </a:r>
            <a:r>
              <a:rPr lang="en-US" sz="1800" dirty="0" err="1"/>
              <a:t>waarbij</a:t>
            </a:r>
            <a:r>
              <a:rPr lang="en-US" sz="1800" dirty="0"/>
              <a:t> de </a:t>
            </a:r>
            <a:r>
              <a:rPr lang="en-US" sz="1800" dirty="0" err="1"/>
              <a:t>essentiële</a:t>
            </a:r>
            <a:r>
              <a:rPr lang="en-US" sz="1800" dirty="0"/>
              <a:t> </a:t>
            </a:r>
            <a:r>
              <a:rPr lang="en-US" sz="1800" dirty="0" err="1"/>
              <a:t>behoeften</a:t>
            </a:r>
            <a:r>
              <a:rPr lang="en-US" sz="1800" dirty="0"/>
              <a:t> in </a:t>
            </a:r>
            <a:r>
              <a:rPr lang="en-US" sz="1800" dirty="0" err="1"/>
              <a:t>organisaties</a:t>
            </a:r>
            <a:r>
              <a:rPr lang="en-US" sz="1800" dirty="0"/>
              <a:t> </a:t>
            </a:r>
            <a:r>
              <a:rPr lang="en-US" sz="1800" dirty="0" err="1"/>
              <a:t>worden</a:t>
            </a:r>
            <a:r>
              <a:rPr lang="en-US" sz="1800" dirty="0"/>
              <a:t> </a:t>
            </a:r>
            <a:r>
              <a:rPr lang="en-US" sz="1800" dirty="0" err="1"/>
              <a:t>begrepen</a:t>
            </a:r>
            <a:r>
              <a:rPr lang="en-US" sz="1800" dirty="0"/>
              <a:t>. Je </a:t>
            </a:r>
            <a:r>
              <a:rPr lang="en-US" sz="1800" dirty="0" err="1"/>
              <a:t>hebt</a:t>
            </a:r>
            <a:r>
              <a:rPr lang="en-US" sz="1800" dirty="0"/>
              <a:t> </a:t>
            </a:r>
            <a:r>
              <a:rPr lang="en-US" sz="1800" dirty="0" err="1"/>
              <a:t>toegang</a:t>
            </a:r>
            <a:r>
              <a:rPr lang="en-US" sz="1800" dirty="0"/>
              <a:t> tot </a:t>
            </a:r>
            <a:r>
              <a:rPr lang="en-US" sz="1800" dirty="0" err="1"/>
              <a:t>uitgebreide</a:t>
            </a:r>
            <a:r>
              <a:rPr lang="en-US" sz="1800" dirty="0"/>
              <a:t> </a:t>
            </a:r>
            <a:r>
              <a:rPr lang="en-US" sz="1800" dirty="0" err="1"/>
              <a:t>diasets</a:t>
            </a:r>
            <a:r>
              <a:rPr lang="en-US" sz="1800" dirty="0"/>
              <a:t> met </a:t>
            </a:r>
            <a:r>
              <a:rPr lang="en-US" sz="1800" dirty="0" err="1"/>
              <a:t>klassikale</a:t>
            </a:r>
            <a:r>
              <a:rPr lang="en-US" sz="1800" dirty="0"/>
              <a:t> </a:t>
            </a:r>
            <a:r>
              <a:rPr lang="en-US" sz="1800" dirty="0" err="1"/>
              <a:t>activiteiten</a:t>
            </a:r>
            <a:r>
              <a:rPr lang="en-US" sz="1800" dirty="0"/>
              <a:t> </a:t>
            </a:r>
            <a:r>
              <a:rPr lang="en-US" sz="1800" dirty="0" err="1"/>
              <a:t>en</a:t>
            </a:r>
            <a:r>
              <a:rPr lang="en-US" sz="1800" dirty="0"/>
              <a:t> </a:t>
            </a:r>
            <a:r>
              <a:rPr lang="en-US" sz="1800" dirty="0" err="1"/>
              <a:t>opdrachten</a:t>
            </a:r>
            <a:r>
              <a:rPr lang="en-US" sz="1800" dirty="0"/>
              <a:t>, </a:t>
            </a:r>
            <a:r>
              <a:rPr lang="en-US" sz="1800" dirty="0" err="1"/>
              <a:t>evenals</a:t>
            </a:r>
            <a:r>
              <a:rPr lang="en-US" sz="1800" dirty="0"/>
              <a:t> </a:t>
            </a:r>
            <a:r>
              <a:rPr lang="en-US" sz="1800" dirty="0" err="1"/>
              <a:t>gedetailleerde</a:t>
            </a:r>
            <a:r>
              <a:rPr lang="en-US" sz="1800" dirty="0"/>
              <a:t> </a:t>
            </a:r>
            <a:r>
              <a:rPr lang="en-US" sz="1800" dirty="0" err="1"/>
              <a:t>gebruikersinstructies</a:t>
            </a:r>
            <a:r>
              <a:rPr lang="en-US" sz="1800" dirty="0"/>
              <a:t> </a:t>
            </a:r>
            <a:r>
              <a:rPr lang="en-US" sz="1800" dirty="0" err="1"/>
              <a:t>voor</a:t>
            </a:r>
            <a:r>
              <a:rPr lang="en-US" sz="1800" dirty="0"/>
              <a:t> </a:t>
            </a:r>
            <a:r>
              <a:rPr lang="en-US" sz="1800" dirty="0" err="1"/>
              <a:t>docenten</a:t>
            </a:r>
            <a:r>
              <a:rPr lang="en-US" sz="1800" dirty="0"/>
              <a:t>. </a:t>
            </a:r>
            <a:endParaRPr sz="1800" dirty="0"/>
          </a:p>
          <a:p>
            <a:pPr marL="0" lvl="0" indent="0" algn="l" rtl="0">
              <a:spcBef>
                <a:spcPts val="750"/>
              </a:spcBef>
              <a:spcAft>
                <a:spcPts val="0"/>
              </a:spcAft>
              <a:buNone/>
            </a:pPr>
            <a:endParaRPr sz="1800" dirty="0"/>
          </a:p>
          <a:p>
            <a:pPr marL="0" lvl="0" indent="0" algn="l" rtl="0">
              <a:spcBef>
                <a:spcPts val="750"/>
              </a:spcBef>
              <a:spcAft>
                <a:spcPts val="0"/>
              </a:spcAft>
              <a:buNone/>
            </a:pPr>
            <a:r>
              <a:rPr lang="en-US" sz="1800" dirty="0" err="1"/>
              <a:t>Opmerking</a:t>
            </a:r>
            <a:r>
              <a:rPr lang="en-US" sz="1800" dirty="0"/>
              <a:t>: Het </a:t>
            </a:r>
            <a:r>
              <a:rPr lang="en-US" sz="1800" dirty="0" err="1"/>
              <a:t>materiaal</a:t>
            </a:r>
            <a:r>
              <a:rPr lang="en-US" sz="1800" dirty="0"/>
              <a:t> </a:t>
            </a:r>
            <a:r>
              <a:rPr lang="en-US" sz="1800" dirty="0" err="1"/>
              <a:t>bevat</a:t>
            </a:r>
            <a:r>
              <a:rPr lang="en-US" sz="1800" dirty="0"/>
              <a:t> </a:t>
            </a:r>
            <a:r>
              <a:rPr lang="en-US" sz="1800" dirty="0" err="1"/>
              <a:t>inhoud</a:t>
            </a:r>
            <a:r>
              <a:rPr lang="en-US" sz="1800" dirty="0"/>
              <a:t> </a:t>
            </a:r>
            <a:r>
              <a:rPr lang="en-US" sz="1800" dirty="0" err="1"/>
              <a:t>en</a:t>
            </a:r>
            <a:r>
              <a:rPr lang="en-US" sz="1800" dirty="0"/>
              <a:t> </a:t>
            </a:r>
            <a:r>
              <a:rPr lang="en-US" sz="1800" dirty="0" err="1"/>
              <a:t>cijfers</a:t>
            </a:r>
            <a:r>
              <a:rPr lang="en-US" sz="1800" dirty="0"/>
              <a:t> die van het internet </a:t>
            </a:r>
            <a:r>
              <a:rPr lang="en-US" sz="1800" dirty="0" err="1"/>
              <a:t>zijn</a:t>
            </a:r>
            <a:r>
              <a:rPr lang="en-US" sz="1800" dirty="0"/>
              <a:t> </a:t>
            </a:r>
            <a:r>
              <a:rPr lang="en-US" sz="1800" dirty="0" err="1"/>
              <a:t>gehaald</a:t>
            </a:r>
            <a:r>
              <a:rPr lang="en-US" sz="1800" dirty="0"/>
              <a:t> </a:t>
            </a:r>
            <a:r>
              <a:rPr lang="en-US" sz="1800" dirty="0" err="1"/>
              <a:t>en</a:t>
            </a:r>
            <a:r>
              <a:rPr lang="en-US" sz="1800" dirty="0"/>
              <a:t> is </a:t>
            </a:r>
            <a:r>
              <a:rPr lang="en-US" sz="1800" dirty="0" err="1"/>
              <a:t>dus</a:t>
            </a:r>
            <a:r>
              <a:rPr lang="en-US" sz="1800" dirty="0"/>
              <a:t> </a:t>
            </a:r>
            <a:r>
              <a:rPr lang="en-US" sz="1800" dirty="0" err="1"/>
              <a:t>onderhevig</a:t>
            </a:r>
            <a:r>
              <a:rPr lang="en-US" sz="1800" dirty="0"/>
              <a:t> </a:t>
            </a:r>
            <a:r>
              <a:rPr lang="en-US" sz="1800" dirty="0" err="1"/>
              <a:t>aan</a:t>
            </a:r>
            <a:r>
              <a:rPr lang="en-US" sz="1800" dirty="0"/>
              <a:t> </a:t>
            </a:r>
            <a:r>
              <a:rPr lang="en-US" sz="1800" dirty="0" err="1"/>
              <a:t>wijzigingen</a:t>
            </a:r>
            <a:r>
              <a:rPr lang="en-US" sz="1800" dirty="0"/>
              <a:t>. De </a:t>
            </a:r>
            <a:r>
              <a:rPr lang="en-US" sz="1800" dirty="0" err="1"/>
              <a:t>bronnen</a:t>
            </a:r>
            <a:r>
              <a:rPr lang="en-US" sz="1800" dirty="0"/>
              <a:t> </a:t>
            </a:r>
            <a:r>
              <a:rPr lang="en-US" sz="1800" dirty="0" err="1"/>
              <a:t>zijn</a:t>
            </a:r>
            <a:r>
              <a:rPr lang="en-US" sz="1800" dirty="0"/>
              <a:t> </a:t>
            </a:r>
            <a:r>
              <a:rPr lang="en-US" sz="1800" dirty="0" err="1"/>
              <a:t>bekendgemaakt</a:t>
            </a:r>
            <a:r>
              <a:rPr lang="en-US" sz="1800" dirty="0"/>
              <a:t> </a:t>
            </a:r>
            <a:r>
              <a:rPr lang="en-US" sz="1800" dirty="0" err="1"/>
              <a:t>volgens</a:t>
            </a:r>
            <a:r>
              <a:rPr lang="en-US" sz="1800" dirty="0"/>
              <a:t> de regels van fair use. De </a:t>
            </a:r>
            <a:r>
              <a:rPr lang="en-US" sz="1800" dirty="0" err="1"/>
              <a:t>verantwoordelijkheid</a:t>
            </a:r>
            <a:r>
              <a:rPr lang="en-US" sz="1800" dirty="0"/>
              <a:t> van de </a:t>
            </a:r>
            <a:r>
              <a:rPr lang="en-US" sz="1800" dirty="0" err="1"/>
              <a:t>uitgever</a:t>
            </a:r>
            <a:r>
              <a:rPr lang="en-US" sz="1800" dirty="0"/>
              <a:t> is </a:t>
            </a:r>
            <a:r>
              <a:rPr lang="en-US" sz="1800" dirty="0" err="1"/>
              <a:t>beperkt</a:t>
            </a:r>
            <a:r>
              <a:rPr lang="en-US" sz="1800" dirty="0"/>
              <a:t> tot het </a:t>
            </a:r>
            <a:r>
              <a:rPr lang="en-US" sz="1800" dirty="0" err="1"/>
              <a:t>originele</a:t>
            </a:r>
            <a:r>
              <a:rPr lang="en-US" sz="1800" dirty="0"/>
              <a:t> </a:t>
            </a:r>
            <a:r>
              <a:rPr lang="en-US" sz="1800" dirty="0" err="1"/>
              <a:t>materiaal</a:t>
            </a:r>
            <a:r>
              <a:rPr lang="en-US" sz="1800" dirty="0"/>
              <a:t> </a:t>
            </a:r>
            <a:r>
              <a:rPr lang="en-US" sz="1800" dirty="0" err="1"/>
              <a:t>dat</a:t>
            </a:r>
            <a:r>
              <a:rPr lang="en-US" sz="1800" dirty="0"/>
              <a:t> is </a:t>
            </a:r>
            <a:r>
              <a:rPr lang="en-US" sz="1800" dirty="0" err="1"/>
              <a:t>opgeslagen</a:t>
            </a:r>
            <a:r>
              <a:rPr lang="en-US" sz="1800" dirty="0"/>
              <a:t> op </a:t>
            </a:r>
            <a:r>
              <a:rPr lang="en-US" sz="1800" dirty="0" err="1"/>
              <a:t>www.dems.pro</a:t>
            </a:r>
            <a:r>
              <a:rPr lang="en-US" sz="1800" dirty="0"/>
              <a:t>.  Al het </a:t>
            </a:r>
            <a:r>
              <a:rPr lang="en-US" sz="1800" dirty="0" err="1"/>
              <a:t>materiaal</a:t>
            </a:r>
            <a:r>
              <a:rPr lang="en-US" sz="1800" dirty="0"/>
              <a:t> is </a:t>
            </a:r>
            <a:r>
              <a:rPr lang="en-US" sz="1800" dirty="0" err="1"/>
              <a:t>geproduceerd</a:t>
            </a:r>
            <a:r>
              <a:rPr lang="en-US" sz="1800" dirty="0"/>
              <a:t> </a:t>
            </a:r>
            <a:r>
              <a:rPr lang="en-US" sz="1800" dirty="0" err="1"/>
              <a:t>voor</a:t>
            </a:r>
            <a:r>
              <a:rPr lang="en-US" sz="1800" dirty="0"/>
              <a:t> open </a:t>
            </a:r>
            <a:r>
              <a:rPr lang="en-US" sz="1800" dirty="0" err="1"/>
              <a:t>gebruik</a:t>
            </a:r>
            <a:r>
              <a:rPr lang="en-US" sz="1800" dirty="0"/>
              <a:t> </a:t>
            </a:r>
            <a:r>
              <a:rPr lang="en-US" sz="1800" dirty="0" err="1"/>
              <a:t>en</a:t>
            </a:r>
            <a:r>
              <a:rPr lang="en-US" sz="1800" dirty="0"/>
              <a:t> </a:t>
            </a:r>
            <a:r>
              <a:rPr lang="en-US" sz="1800" dirty="0" err="1"/>
              <a:t>medegefinancierd</a:t>
            </a:r>
            <a:r>
              <a:rPr lang="en-US" sz="1800" dirty="0"/>
              <a:t> door Erasmus +.</a:t>
            </a:r>
            <a:endParaRPr sz="1800" dirty="0"/>
          </a:p>
          <a:p>
            <a:pPr marL="0" lvl="0" indent="0" algn="l" rtl="0">
              <a:spcBef>
                <a:spcPts val="750"/>
              </a:spcBef>
              <a:spcAft>
                <a:spcPts val="0"/>
              </a:spcAft>
              <a:buNone/>
            </a:pPr>
            <a:endParaRPr sz="1800" dirty="0"/>
          </a:p>
          <a:p>
            <a:pPr marL="0" lvl="0" indent="0" algn="l" rtl="0">
              <a:spcBef>
                <a:spcPts val="750"/>
              </a:spcBef>
              <a:spcAft>
                <a:spcPts val="0"/>
              </a:spcAft>
              <a:buNone/>
            </a:pPr>
            <a:endParaRPr sz="1800" dirty="0"/>
          </a:p>
        </p:txBody>
      </p:sp>
      <p:sp>
        <p:nvSpPr>
          <p:cNvPr id="505" name="Google Shape;505;g27f7a14a40f_0_0"/>
          <p:cNvSpPr txBox="1">
            <a:spLocks noGrp="1"/>
          </p:cNvSpPr>
          <p:nvPr>
            <p:ph type="title"/>
          </p:nvPr>
        </p:nvSpPr>
        <p:spPr>
          <a:xfrm>
            <a:off x="628650" y="382817"/>
            <a:ext cx="7886700" cy="572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Disclaimer</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5879</TotalTime>
  <Words>3828</Words>
  <Application>Microsoft Macintosh PowerPoint</Application>
  <PresentationFormat>On-screen Show (16:9)</PresentationFormat>
  <Paragraphs>273</Paragraphs>
  <Slides>30</Slides>
  <Notes>30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Arial</vt:lpstr>
      <vt:lpstr>Dancing Script</vt:lpstr>
      <vt:lpstr>Roboto</vt:lpstr>
      <vt:lpstr>Open Sans</vt:lpstr>
      <vt:lpstr>Calibri</vt:lpstr>
      <vt:lpstr>Noto Sans Symbols</vt:lpstr>
      <vt:lpstr>DEMS NEW</vt:lpstr>
      <vt:lpstr>Metriek</vt:lpstr>
      <vt:lpstr>"Het belang van het kiezen van de juiste metrics"</vt:lpstr>
      <vt:lpstr>PowerPoint Presentation</vt:lpstr>
      <vt:lpstr>Leerdoelen </vt:lpstr>
      <vt:lpstr>Onder-werpen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Meten - Metriek die ertoe doet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Disclaimer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Metriek</dc:title>
  <dc:creator>a20160391@pbs.up.pt</dc:creator>
  <cp:keywords>, docId:85F6118C344F4C23A64A675122376EA9</cp:keywords>
  <cp:lastModifiedBy>Mila Ekkelkamp</cp:lastModifiedBy>
  <cp:revision>1</cp:revision>
  <dcterms:modified xsi:type="dcterms:W3CDTF">2023-11-19T18:33:35Z</dcterms:modified>
</cp:coreProperties>
</file>