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5143500" type="screen16x9"/>
  <p:notesSz cx="6858000" cy="9144000"/>
  <p:embeddedFontLst>
    <p:embeddedFont>
      <p:font typeface="Calibri" panose="020F0502020204030204" pitchFamily="34" charset="0"/>
      <p:regular r:id="rId20"/>
      <p:bold r:id="rId21"/>
      <p:italic r:id="rId22"/>
      <p:boldItalic r:id="rId23"/>
    </p:embeddedFont>
    <p:embeddedFont>
      <p:font typeface="Dancing Script" pitchFamily="2" charset="77"/>
      <p:regular r:id="rId24"/>
      <p:bold r:id="rId2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6" roundtripDataSignature="AMtx7mhMDp2rsScBZ4b6YS6H2JjDProvn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31050"/>
  </p:normalViewPr>
  <p:slideViewPr>
    <p:cSldViewPr snapToGrid="0">
      <p:cViewPr varScale="1">
        <p:scale>
          <a:sx n="40" d="100"/>
          <a:sy n="40" d="100"/>
        </p:scale>
        <p:origin x="372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customschemas.google.com/relationships/presentationmetadata" Target="meta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2" name="Google Shape;17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 name="Google Shape;17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dirty="0" err="1"/>
              <a:t>Voor</a:t>
            </a:r>
            <a:r>
              <a:rPr lang="en-US" dirty="0"/>
              <a:t> de </a:t>
            </a:r>
            <a:r>
              <a:rPr lang="en-US" dirty="0" err="1"/>
              <a:t>komst</a:t>
            </a:r>
            <a:r>
              <a:rPr lang="en-US" dirty="0"/>
              <a:t> van het internet </a:t>
            </a:r>
            <a:r>
              <a:rPr lang="en-US" dirty="0" err="1"/>
              <a:t>en</a:t>
            </a:r>
            <a:r>
              <a:rPr lang="en-US" dirty="0"/>
              <a:t> het web </a:t>
            </a:r>
            <a:r>
              <a:rPr lang="en-US" dirty="0" err="1"/>
              <a:t>verzamelden</a:t>
            </a:r>
            <a:r>
              <a:rPr lang="en-US" dirty="0"/>
              <a:t> </a:t>
            </a:r>
            <a:r>
              <a:rPr lang="en-US" dirty="0" err="1"/>
              <a:t>bedrijven</a:t>
            </a:r>
            <a:r>
              <a:rPr lang="en-US" dirty="0"/>
              <a:t> op </a:t>
            </a:r>
            <a:r>
              <a:rPr lang="en-US" dirty="0" err="1"/>
              <a:t>verschillende</a:t>
            </a:r>
            <a:r>
              <a:rPr lang="en-US" dirty="0"/>
              <a:t> </a:t>
            </a:r>
            <a:r>
              <a:rPr lang="en-US" dirty="0" err="1"/>
              <a:t>manieren</a:t>
            </a:r>
            <a:r>
              <a:rPr lang="en-US" dirty="0"/>
              <a:t> </a:t>
            </a:r>
            <a:r>
              <a:rPr lang="en-US" dirty="0" err="1"/>
              <a:t>informatie</a:t>
            </a:r>
            <a:r>
              <a:rPr lang="en-US" dirty="0"/>
              <a:t> over </a:t>
            </a:r>
            <a:r>
              <a:rPr lang="en-US" dirty="0" err="1"/>
              <a:t>consumenten</a:t>
            </a:r>
            <a:r>
              <a:rPr lang="en-US" dirty="0"/>
              <a:t>. </a:t>
            </a:r>
            <a:r>
              <a:rPr lang="en-US" dirty="0" err="1"/>
              <a:t>Hier</a:t>
            </a:r>
            <a:r>
              <a:rPr lang="en-US" dirty="0"/>
              <a:t> </a:t>
            </a:r>
            <a:r>
              <a:rPr lang="en-US" dirty="0" err="1"/>
              <a:t>volgen</a:t>
            </a:r>
            <a:r>
              <a:rPr lang="en-US" dirty="0"/>
              <a:t> </a:t>
            </a:r>
            <a:r>
              <a:rPr lang="en-US" dirty="0" err="1"/>
              <a:t>enkele</a:t>
            </a:r>
            <a:r>
              <a:rPr lang="en-US" dirty="0"/>
              <a:t> </a:t>
            </a:r>
            <a:r>
              <a:rPr lang="en-US" dirty="0" err="1"/>
              <a:t>veelgebruikte</a:t>
            </a:r>
            <a:r>
              <a:rPr lang="en-US" dirty="0"/>
              <a:t> </a:t>
            </a:r>
            <a:r>
              <a:rPr lang="en-US" dirty="0" err="1"/>
              <a:t>technieken</a:t>
            </a:r>
            <a:r>
              <a:rPr lang="en-US" dirty="0"/>
              <a:t>:</a:t>
            </a:r>
            <a:endParaRPr dirty="0"/>
          </a:p>
          <a:p>
            <a:pPr marL="457200" lvl="0" indent="-298450" algn="l" rtl="0">
              <a:lnSpc>
                <a:spcPct val="115000"/>
              </a:lnSpc>
              <a:spcBef>
                <a:spcPts val="1200"/>
              </a:spcBef>
              <a:spcAft>
                <a:spcPts val="0"/>
              </a:spcAft>
              <a:buClr>
                <a:schemeClr val="dk1"/>
              </a:buClr>
              <a:buSzPts val="1100"/>
              <a:buAutoNum type="arabicPeriod"/>
            </a:pPr>
            <a:r>
              <a:rPr lang="en-US" dirty="0" err="1"/>
              <a:t>Enquêtes</a:t>
            </a:r>
            <a:r>
              <a:rPr lang="en-US" dirty="0"/>
              <a:t> </a:t>
            </a:r>
            <a:r>
              <a:rPr lang="en-US" dirty="0" err="1"/>
              <a:t>en</a:t>
            </a:r>
            <a:r>
              <a:rPr lang="en-US" dirty="0"/>
              <a:t> </a:t>
            </a:r>
            <a:r>
              <a:rPr lang="en-US" dirty="0" err="1"/>
              <a:t>vragenlijsten</a:t>
            </a:r>
            <a:r>
              <a:rPr lang="en-US" dirty="0"/>
              <a:t>: </a:t>
            </a:r>
            <a:r>
              <a:rPr lang="en-US" dirty="0" err="1"/>
              <a:t>Bedrijven</a:t>
            </a:r>
            <a:r>
              <a:rPr lang="en-US" dirty="0"/>
              <a:t> </a:t>
            </a:r>
            <a:r>
              <a:rPr lang="en-US" dirty="0" err="1"/>
              <a:t>voerden</a:t>
            </a:r>
            <a:r>
              <a:rPr lang="en-US" dirty="0"/>
              <a:t> </a:t>
            </a:r>
            <a:r>
              <a:rPr lang="en-US" dirty="0" err="1"/>
              <a:t>enquêtes</a:t>
            </a:r>
            <a:r>
              <a:rPr lang="en-US" dirty="0"/>
              <a:t> </a:t>
            </a:r>
            <a:r>
              <a:rPr lang="en-US" dirty="0" err="1"/>
              <a:t>uit</a:t>
            </a:r>
            <a:r>
              <a:rPr lang="en-US" dirty="0"/>
              <a:t> </a:t>
            </a:r>
            <a:r>
              <a:rPr lang="en-US" dirty="0" err="1"/>
              <a:t>en</a:t>
            </a:r>
            <a:r>
              <a:rPr lang="en-US" dirty="0"/>
              <a:t> </a:t>
            </a:r>
            <a:r>
              <a:rPr lang="en-US" dirty="0" err="1"/>
              <a:t>deelden</a:t>
            </a:r>
            <a:r>
              <a:rPr lang="en-US" dirty="0"/>
              <a:t> </a:t>
            </a:r>
            <a:r>
              <a:rPr lang="en-US" dirty="0" err="1"/>
              <a:t>vragenlijsten</a:t>
            </a:r>
            <a:r>
              <a:rPr lang="en-US" dirty="0"/>
              <a:t> </a:t>
            </a:r>
            <a:r>
              <a:rPr lang="en-US" dirty="0" err="1"/>
              <a:t>uit</a:t>
            </a:r>
            <a:r>
              <a:rPr lang="en-US" dirty="0"/>
              <a:t> om </a:t>
            </a:r>
            <a:r>
              <a:rPr lang="en-US" dirty="0" err="1"/>
              <a:t>informatie</a:t>
            </a:r>
            <a:r>
              <a:rPr lang="en-US" dirty="0"/>
              <a:t> </a:t>
            </a:r>
            <a:r>
              <a:rPr lang="en-US" dirty="0" err="1"/>
              <a:t>te</a:t>
            </a:r>
            <a:r>
              <a:rPr lang="en-US" dirty="0"/>
              <a:t> </a:t>
            </a:r>
            <a:r>
              <a:rPr lang="en-US" dirty="0" err="1"/>
              <a:t>verzamelen</a:t>
            </a:r>
            <a:r>
              <a:rPr lang="en-US" dirty="0"/>
              <a:t> over de </a:t>
            </a:r>
            <a:r>
              <a:rPr lang="en-US" dirty="0" err="1"/>
              <a:t>voorkeuren</a:t>
            </a:r>
            <a:r>
              <a:rPr lang="en-US" dirty="0"/>
              <a:t>, </a:t>
            </a:r>
            <a:r>
              <a:rPr lang="en-US" dirty="0" err="1"/>
              <a:t>koopgewoonten</a:t>
            </a:r>
            <a:r>
              <a:rPr lang="en-US" dirty="0"/>
              <a:t> </a:t>
            </a:r>
            <a:r>
              <a:rPr lang="en-US" dirty="0" err="1"/>
              <a:t>en</a:t>
            </a:r>
            <a:r>
              <a:rPr lang="en-US" dirty="0"/>
              <a:t> </a:t>
            </a:r>
            <a:r>
              <a:rPr lang="en-US" dirty="0" err="1"/>
              <a:t>demografische</a:t>
            </a:r>
            <a:r>
              <a:rPr lang="en-US" dirty="0"/>
              <a:t> </a:t>
            </a:r>
            <a:r>
              <a:rPr lang="en-US" dirty="0" err="1"/>
              <a:t>gegevens</a:t>
            </a:r>
            <a:r>
              <a:rPr lang="en-US" dirty="0"/>
              <a:t> van </a:t>
            </a:r>
            <a:r>
              <a:rPr lang="en-US" dirty="0" err="1"/>
              <a:t>consumenten</a:t>
            </a:r>
            <a:r>
              <a:rPr lang="en-US" dirty="0"/>
              <a:t>. </a:t>
            </a:r>
            <a:r>
              <a:rPr lang="en-US" dirty="0" err="1"/>
              <a:t>Deze</a:t>
            </a:r>
            <a:r>
              <a:rPr lang="en-US" dirty="0"/>
              <a:t> </a:t>
            </a:r>
            <a:r>
              <a:rPr lang="en-US" dirty="0" err="1"/>
              <a:t>enquêtes</a:t>
            </a:r>
            <a:r>
              <a:rPr lang="en-US" dirty="0"/>
              <a:t> </a:t>
            </a:r>
            <a:r>
              <a:rPr lang="en-US" dirty="0" err="1"/>
              <a:t>werden</a:t>
            </a:r>
            <a:r>
              <a:rPr lang="en-US" dirty="0"/>
              <a:t> </a:t>
            </a:r>
            <a:r>
              <a:rPr lang="en-US" dirty="0" err="1"/>
              <a:t>vaak</a:t>
            </a:r>
            <a:r>
              <a:rPr lang="en-US" dirty="0"/>
              <a:t> </a:t>
            </a:r>
            <a:r>
              <a:rPr lang="en-US" dirty="0" err="1"/>
              <a:t>uitgevoerd</a:t>
            </a:r>
            <a:r>
              <a:rPr lang="en-US" dirty="0"/>
              <a:t> via de post, </a:t>
            </a:r>
            <a:r>
              <a:rPr lang="en-US" dirty="0" err="1"/>
              <a:t>telefoongesprekken</a:t>
            </a:r>
            <a:r>
              <a:rPr lang="en-US" dirty="0"/>
              <a:t> of </a:t>
            </a:r>
            <a:r>
              <a:rPr lang="en-US" dirty="0" err="1"/>
              <a:t>persoonlijke</a:t>
            </a:r>
            <a:r>
              <a:rPr lang="en-US" dirty="0"/>
              <a:t> interviews.</a:t>
            </a:r>
            <a:endParaRPr dirty="0"/>
          </a:p>
          <a:p>
            <a:pPr marL="457200" lvl="0" indent="-298450" algn="l" rtl="0">
              <a:lnSpc>
                <a:spcPct val="115000"/>
              </a:lnSpc>
              <a:spcBef>
                <a:spcPts val="0"/>
              </a:spcBef>
              <a:spcAft>
                <a:spcPts val="0"/>
              </a:spcAft>
              <a:buClr>
                <a:schemeClr val="dk1"/>
              </a:buClr>
              <a:buSzPts val="1100"/>
              <a:buAutoNum type="arabicPeriod"/>
            </a:pPr>
            <a:r>
              <a:rPr lang="en-US" dirty="0" err="1"/>
              <a:t>Marktonderzoek</a:t>
            </a:r>
            <a:r>
              <a:rPr lang="en-US" dirty="0"/>
              <a:t>: </a:t>
            </a:r>
            <a:r>
              <a:rPr lang="en-US" dirty="0" err="1"/>
              <a:t>Bedrijven</a:t>
            </a:r>
            <a:r>
              <a:rPr lang="en-US" dirty="0"/>
              <a:t> </a:t>
            </a:r>
            <a:r>
              <a:rPr lang="en-US" dirty="0" err="1"/>
              <a:t>namen</a:t>
            </a:r>
            <a:r>
              <a:rPr lang="en-US" dirty="0"/>
              <a:t> </a:t>
            </a:r>
            <a:r>
              <a:rPr lang="en-US" dirty="0" err="1"/>
              <a:t>marktonderzoeksbureaus</a:t>
            </a:r>
            <a:r>
              <a:rPr lang="en-US" dirty="0"/>
              <a:t> in </a:t>
            </a:r>
            <a:r>
              <a:rPr lang="en-US" dirty="0" err="1"/>
              <a:t>dienst</a:t>
            </a:r>
            <a:r>
              <a:rPr lang="en-US" dirty="0"/>
              <a:t> om studies </a:t>
            </a:r>
            <a:r>
              <a:rPr lang="en-US" dirty="0" err="1"/>
              <a:t>uit</a:t>
            </a:r>
            <a:r>
              <a:rPr lang="en-US" dirty="0"/>
              <a:t> </a:t>
            </a:r>
            <a:r>
              <a:rPr lang="en-US" dirty="0" err="1"/>
              <a:t>te</a:t>
            </a:r>
            <a:r>
              <a:rPr lang="en-US" dirty="0"/>
              <a:t> </a:t>
            </a:r>
            <a:r>
              <a:rPr lang="en-US" dirty="0" err="1"/>
              <a:t>voeren</a:t>
            </a:r>
            <a:r>
              <a:rPr lang="en-US" dirty="0"/>
              <a:t> </a:t>
            </a:r>
            <a:r>
              <a:rPr lang="en-US" dirty="0" err="1"/>
              <a:t>en</a:t>
            </a:r>
            <a:r>
              <a:rPr lang="en-US" dirty="0"/>
              <a:t> </a:t>
            </a:r>
            <a:r>
              <a:rPr lang="en-US" dirty="0" err="1"/>
              <a:t>gegevens</a:t>
            </a:r>
            <a:r>
              <a:rPr lang="en-US" dirty="0"/>
              <a:t> </a:t>
            </a:r>
            <a:r>
              <a:rPr lang="en-US" dirty="0" err="1"/>
              <a:t>te</a:t>
            </a:r>
            <a:r>
              <a:rPr lang="en-US" dirty="0"/>
              <a:t> </a:t>
            </a:r>
            <a:r>
              <a:rPr lang="en-US" dirty="0" err="1"/>
              <a:t>verzamelen</a:t>
            </a:r>
            <a:r>
              <a:rPr lang="en-US" dirty="0"/>
              <a:t> over </a:t>
            </a:r>
            <a:r>
              <a:rPr lang="en-US" dirty="0" err="1"/>
              <a:t>consumentengedrag</a:t>
            </a:r>
            <a:r>
              <a:rPr lang="en-US" dirty="0"/>
              <a:t>, </a:t>
            </a:r>
            <a:r>
              <a:rPr lang="en-US" dirty="0" err="1"/>
              <a:t>markttrends</a:t>
            </a:r>
            <a:r>
              <a:rPr lang="en-US" dirty="0"/>
              <a:t> </a:t>
            </a:r>
            <a:r>
              <a:rPr lang="en-US" dirty="0" err="1"/>
              <a:t>en</a:t>
            </a:r>
            <a:r>
              <a:rPr lang="en-US" dirty="0"/>
              <a:t> </a:t>
            </a:r>
            <a:r>
              <a:rPr lang="en-US" dirty="0" err="1"/>
              <a:t>productvoorkeuren</a:t>
            </a:r>
            <a:r>
              <a:rPr lang="en-US" dirty="0"/>
              <a:t>. </a:t>
            </a:r>
            <a:r>
              <a:rPr lang="en-US" dirty="0" err="1"/>
              <a:t>Deze</a:t>
            </a:r>
            <a:r>
              <a:rPr lang="en-US" dirty="0"/>
              <a:t> studies </a:t>
            </a:r>
            <a:r>
              <a:rPr lang="en-US" dirty="0" err="1"/>
              <a:t>omvatten</a:t>
            </a:r>
            <a:r>
              <a:rPr lang="en-US" dirty="0"/>
              <a:t> </a:t>
            </a:r>
            <a:r>
              <a:rPr lang="en-US" dirty="0" err="1"/>
              <a:t>vaak</a:t>
            </a:r>
            <a:r>
              <a:rPr lang="en-US" dirty="0"/>
              <a:t> </a:t>
            </a:r>
            <a:r>
              <a:rPr lang="en-US" dirty="0" err="1"/>
              <a:t>focusgroepen</a:t>
            </a:r>
            <a:r>
              <a:rPr lang="en-US" dirty="0"/>
              <a:t>, interviews </a:t>
            </a:r>
            <a:r>
              <a:rPr lang="en-US" dirty="0" err="1"/>
              <a:t>en</a:t>
            </a:r>
            <a:r>
              <a:rPr lang="en-US" dirty="0"/>
              <a:t> </a:t>
            </a:r>
            <a:r>
              <a:rPr lang="en-US" dirty="0" err="1"/>
              <a:t>observationeel</a:t>
            </a:r>
            <a:r>
              <a:rPr lang="en-US" dirty="0"/>
              <a:t> </a:t>
            </a:r>
            <a:r>
              <a:rPr lang="en-US" dirty="0" err="1"/>
              <a:t>onderzoek</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err="1"/>
              <a:t>Aankoopgegevens</a:t>
            </a:r>
            <a:r>
              <a:rPr lang="en-US" dirty="0"/>
              <a:t>: </a:t>
            </a:r>
            <a:r>
              <a:rPr lang="en-US" dirty="0" err="1"/>
              <a:t>Bedrijven</a:t>
            </a:r>
            <a:r>
              <a:rPr lang="en-US" dirty="0"/>
              <a:t> </a:t>
            </a:r>
            <a:r>
              <a:rPr lang="en-US" dirty="0" err="1"/>
              <a:t>verzamelden</a:t>
            </a:r>
            <a:r>
              <a:rPr lang="en-US" dirty="0"/>
              <a:t> </a:t>
            </a:r>
            <a:r>
              <a:rPr lang="en-US" dirty="0" err="1"/>
              <a:t>informatie</a:t>
            </a:r>
            <a:r>
              <a:rPr lang="en-US" dirty="0"/>
              <a:t> via </a:t>
            </a:r>
            <a:r>
              <a:rPr lang="en-US" dirty="0" err="1"/>
              <a:t>kassasystemen</a:t>
            </a:r>
            <a:r>
              <a:rPr lang="en-US" dirty="0"/>
              <a:t>, </a:t>
            </a:r>
            <a:r>
              <a:rPr lang="en-US" dirty="0" err="1"/>
              <a:t>waar</a:t>
            </a:r>
            <a:r>
              <a:rPr lang="en-US" dirty="0"/>
              <a:t> de </a:t>
            </a:r>
            <a:r>
              <a:rPr lang="en-US" dirty="0" err="1"/>
              <a:t>aankoopgegevens</a:t>
            </a:r>
            <a:r>
              <a:rPr lang="en-US" dirty="0"/>
              <a:t> van </a:t>
            </a:r>
            <a:r>
              <a:rPr lang="en-US" dirty="0" err="1"/>
              <a:t>klanten</a:t>
            </a:r>
            <a:r>
              <a:rPr lang="en-US" dirty="0"/>
              <a:t> </a:t>
            </a:r>
            <a:r>
              <a:rPr lang="en-US" dirty="0" err="1"/>
              <a:t>werden</a:t>
            </a:r>
            <a:r>
              <a:rPr lang="en-US" dirty="0"/>
              <a:t> </a:t>
            </a:r>
            <a:r>
              <a:rPr lang="en-US" dirty="0" err="1"/>
              <a:t>geregistreerd</a:t>
            </a:r>
            <a:r>
              <a:rPr lang="en-US" dirty="0"/>
              <a:t>. </a:t>
            </a:r>
            <a:r>
              <a:rPr lang="en-US" dirty="0" err="1"/>
              <a:t>Deze</a:t>
            </a:r>
            <a:r>
              <a:rPr lang="en-US" dirty="0"/>
              <a:t> </a:t>
            </a:r>
            <a:r>
              <a:rPr lang="en-US" dirty="0" err="1"/>
              <a:t>gegevens</a:t>
            </a:r>
            <a:r>
              <a:rPr lang="en-US" dirty="0"/>
              <a:t> </a:t>
            </a:r>
            <a:r>
              <a:rPr lang="en-US" dirty="0" err="1"/>
              <a:t>omvatten</a:t>
            </a:r>
            <a:r>
              <a:rPr lang="en-US" dirty="0"/>
              <a:t> de </a:t>
            </a:r>
            <a:r>
              <a:rPr lang="en-US" dirty="0" err="1"/>
              <a:t>gekochte</a:t>
            </a:r>
            <a:r>
              <a:rPr lang="en-US" dirty="0"/>
              <a:t> </a:t>
            </a:r>
            <a:r>
              <a:rPr lang="en-US" dirty="0" err="1"/>
              <a:t>producten</a:t>
            </a:r>
            <a:r>
              <a:rPr lang="en-US" dirty="0"/>
              <a:t>, </a:t>
            </a:r>
            <a:r>
              <a:rPr lang="en-US" dirty="0" err="1"/>
              <a:t>transactiebedragen</a:t>
            </a:r>
            <a:r>
              <a:rPr lang="en-US" dirty="0"/>
              <a:t> </a:t>
            </a:r>
            <a:r>
              <a:rPr lang="en-US" dirty="0" err="1"/>
              <a:t>en</a:t>
            </a:r>
            <a:r>
              <a:rPr lang="en-US" dirty="0"/>
              <a:t> </a:t>
            </a:r>
            <a:r>
              <a:rPr lang="en-US" dirty="0" err="1"/>
              <a:t>aankoopfrequentie</a:t>
            </a:r>
            <a:r>
              <a:rPr lang="en-US" dirty="0"/>
              <a:t>. Er </a:t>
            </a:r>
            <a:r>
              <a:rPr lang="en-US" dirty="0" err="1"/>
              <a:t>werden</a:t>
            </a:r>
            <a:r>
              <a:rPr lang="en-US" dirty="0"/>
              <a:t> </a:t>
            </a:r>
            <a:r>
              <a:rPr lang="en-US" dirty="0" err="1"/>
              <a:t>ook</a:t>
            </a:r>
            <a:r>
              <a:rPr lang="en-US" dirty="0"/>
              <a:t> </a:t>
            </a:r>
            <a:r>
              <a:rPr lang="en-US" dirty="0" err="1"/>
              <a:t>loyaliteitsprogramma's</a:t>
            </a:r>
            <a:r>
              <a:rPr lang="en-US" dirty="0"/>
              <a:t> </a:t>
            </a:r>
            <a:r>
              <a:rPr lang="en-US" dirty="0" err="1"/>
              <a:t>gebruikt</a:t>
            </a:r>
            <a:r>
              <a:rPr lang="en-US" dirty="0"/>
              <a:t> om de </a:t>
            </a:r>
            <a:r>
              <a:rPr lang="en-US" dirty="0" err="1"/>
              <a:t>aankopen</a:t>
            </a:r>
            <a:r>
              <a:rPr lang="en-US" dirty="0"/>
              <a:t> </a:t>
            </a:r>
            <a:r>
              <a:rPr lang="en-US" dirty="0" err="1"/>
              <a:t>en</a:t>
            </a:r>
            <a:r>
              <a:rPr lang="en-US" dirty="0"/>
              <a:t> </a:t>
            </a:r>
            <a:r>
              <a:rPr lang="en-US" dirty="0" err="1"/>
              <a:t>voorkeuren</a:t>
            </a:r>
            <a:r>
              <a:rPr lang="en-US" dirty="0"/>
              <a:t> van </a:t>
            </a:r>
            <a:r>
              <a:rPr lang="en-US" dirty="0" err="1"/>
              <a:t>klanten</a:t>
            </a:r>
            <a:r>
              <a:rPr lang="en-US" dirty="0"/>
              <a:t> </a:t>
            </a:r>
            <a:r>
              <a:rPr lang="en-US" dirty="0" err="1"/>
              <a:t>bij</a:t>
            </a:r>
            <a:r>
              <a:rPr lang="en-US" dirty="0"/>
              <a:t> </a:t>
            </a:r>
            <a:r>
              <a:rPr lang="en-US" dirty="0" err="1"/>
              <a:t>te</a:t>
            </a:r>
            <a:r>
              <a:rPr lang="en-US" dirty="0"/>
              <a:t> </a:t>
            </a:r>
            <a:r>
              <a:rPr lang="en-US" dirty="0" err="1"/>
              <a:t>houden</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err="1"/>
              <a:t>Openbare</a:t>
            </a:r>
            <a:r>
              <a:rPr lang="en-US" dirty="0"/>
              <a:t> registers </a:t>
            </a:r>
            <a:r>
              <a:rPr lang="en-US" dirty="0" err="1"/>
              <a:t>en</a:t>
            </a:r>
            <a:r>
              <a:rPr lang="en-US" dirty="0"/>
              <a:t> </a:t>
            </a:r>
            <a:r>
              <a:rPr lang="en-US" dirty="0" err="1"/>
              <a:t>telefoongidsen</a:t>
            </a:r>
            <a:r>
              <a:rPr lang="en-US" dirty="0"/>
              <a:t>: </a:t>
            </a:r>
            <a:r>
              <a:rPr lang="en-US" dirty="0" err="1"/>
              <a:t>Bedrijven</a:t>
            </a:r>
            <a:r>
              <a:rPr lang="en-US" dirty="0"/>
              <a:t> </a:t>
            </a:r>
            <a:r>
              <a:rPr lang="en-US" dirty="0" err="1"/>
              <a:t>maakten</a:t>
            </a:r>
            <a:r>
              <a:rPr lang="en-US" dirty="0"/>
              <a:t> </a:t>
            </a:r>
            <a:r>
              <a:rPr lang="en-US" dirty="0" err="1"/>
              <a:t>gebruik</a:t>
            </a:r>
            <a:r>
              <a:rPr lang="en-US" dirty="0"/>
              <a:t> van </a:t>
            </a:r>
            <a:r>
              <a:rPr lang="en-US" dirty="0" err="1"/>
              <a:t>openbare</a:t>
            </a:r>
            <a:r>
              <a:rPr lang="en-US" dirty="0"/>
              <a:t> </a:t>
            </a:r>
            <a:r>
              <a:rPr lang="en-US" dirty="0" err="1"/>
              <a:t>bestanden</a:t>
            </a:r>
            <a:r>
              <a:rPr lang="en-US" dirty="0"/>
              <a:t>, </a:t>
            </a:r>
            <a:r>
              <a:rPr lang="en-US" dirty="0" err="1"/>
              <a:t>zoals</a:t>
            </a:r>
            <a:r>
              <a:rPr lang="en-US" dirty="0"/>
              <a:t> </a:t>
            </a:r>
            <a:r>
              <a:rPr lang="en-US" dirty="0" err="1"/>
              <a:t>volkstellingsgegevens</a:t>
            </a:r>
            <a:r>
              <a:rPr lang="en-US" dirty="0"/>
              <a:t>, </a:t>
            </a:r>
            <a:r>
              <a:rPr lang="en-US" dirty="0" err="1"/>
              <a:t>eigendomsgegevens</a:t>
            </a:r>
            <a:r>
              <a:rPr lang="en-US" dirty="0"/>
              <a:t> </a:t>
            </a:r>
            <a:r>
              <a:rPr lang="en-US" dirty="0" err="1"/>
              <a:t>en</a:t>
            </a:r>
            <a:r>
              <a:rPr lang="en-US" dirty="0"/>
              <a:t> </a:t>
            </a:r>
            <a:r>
              <a:rPr lang="en-US" dirty="0" err="1"/>
              <a:t>professionele</a:t>
            </a:r>
            <a:r>
              <a:rPr lang="en-US" dirty="0"/>
              <a:t> </a:t>
            </a:r>
            <a:r>
              <a:rPr lang="en-US" dirty="0" err="1"/>
              <a:t>telefoongidsen</a:t>
            </a:r>
            <a:r>
              <a:rPr lang="en-US" dirty="0"/>
              <a:t> om </a:t>
            </a:r>
            <a:r>
              <a:rPr lang="en-US" dirty="0" err="1"/>
              <a:t>demografische</a:t>
            </a:r>
            <a:r>
              <a:rPr lang="en-US" dirty="0"/>
              <a:t> </a:t>
            </a:r>
            <a:r>
              <a:rPr lang="en-US" dirty="0" err="1"/>
              <a:t>informatie</a:t>
            </a:r>
            <a:r>
              <a:rPr lang="en-US" dirty="0"/>
              <a:t> over </a:t>
            </a:r>
            <a:r>
              <a:rPr lang="en-US" dirty="0" err="1"/>
              <a:t>consumenten</a:t>
            </a:r>
            <a:r>
              <a:rPr lang="en-US" dirty="0"/>
              <a:t> </a:t>
            </a:r>
            <a:r>
              <a:rPr lang="en-US" dirty="0" err="1"/>
              <a:t>te</a:t>
            </a:r>
            <a:r>
              <a:rPr lang="en-US" dirty="0"/>
              <a:t> </a:t>
            </a:r>
            <a:r>
              <a:rPr lang="en-US" dirty="0" err="1"/>
              <a:t>verzamelen</a:t>
            </a:r>
            <a:r>
              <a:rPr lang="en-US" dirty="0"/>
              <a:t>. </a:t>
            </a:r>
            <a:r>
              <a:rPr lang="en-US" dirty="0" err="1"/>
              <a:t>Dit</a:t>
            </a:r>
            <a:r>
              <a:rPr lang="en-US" dirty="0"/>
              <a:t> </a:t>
            </a:r>
            <a:r>
              <a:rPr lang="en-US" dirty="0" err="1"/>
              <a:t>hielp</a:t>
            </a:r>
            <a:r>
              <a:rPr lang="en-US" dirty="0"/>
              <a:t> hen om de </a:t>
            </a:r>
            <a:r>
              <a:rPr lang="en-US" dirty="0" err="1"/>
              <a:t>doelgroep</a:t>
            </a:r>
            <a:r>
              <a:rPr lang="en-US" dirty="0"/>
              <a:t> </a:t>
            </a:r>
            <a:r>
              <a:rPr lang="en-US" dirty="0" err="1"/>
              <a:t>te</a:t>
            </a:r>
            <a:r>
              <a:rPr lang="en-US" dirty="0"/>
              <a:t> </a:t>
            </a:r>
            <a:r>
              <a:rPr lang="en-US" dirty="0" err="1"/>
              <a:t>begrijpen</a:t>
            </a:r>
            <a:r>
              <a:rPr lang="en-US" dirty="0"/>
              <a:t> </a:t>
            </a:r>
            <a:r>
              <a:rPr lang="en-US" dirty="0" err="1"/>
              <a:t>en</a:t>
            </a:r>
            <a:r>
              <a:rPr lang="en-US" dirty="0"/>
              <a:t> </a:t>
            </a:r>
            <a:r>
              <a:rPr lang="en-US" dirty="0" err="1"/>
              <a:t>hun</a:t>
            </a:r>
            <a:r>
              <a:rPr lang="en-US" dirty="0"/>
              <a:t> </a:t>
            </a:r>
            <a:r>
              <a:rPr lang="en-US" dirty="0" err="1"/>
              <a:t>marketingstrategieën</a:t>
            </a:r>
            <a:r>
              <a:rPr lang="en-US" dirty="0"/>
              <a:t> </a:t>
            </a:r>
            <a:r>
              <a:rPr lang="en-US" dirty="0" err="1"/>
              <a:t>daarop</a:t>
            </a:r>
            <a:r>
              <a:rPr lang="en-US" dirty="0"/>
              <a:t> </a:t>
            </a:r>
            <a:r>
              <a:rPr lang="en-US" dirty="0" err="1"/>
              <a:t>af</a:t>
            </a:r>
            <a:r>
              <a:rPr lang="en-US" dirty="0"/>
              <a:t> </a:t>
            </a:r>
            <a:r>
              <a:rPr lang="en-US" dirty="0" err="1"/>
              <a:t>te</a:t>
            </a:r>
            <a:r>
              <a:rPr lang="en-US" dirty="0"/>
              <a:t> </a:t>
            </a:r>
            <a:r>
              <a:rPr lang="en-US" dirty="0" err="1"/>
              <a:t>stemmen</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a:t>Direct mail </a:t>
            </a:r>
            <a:r>
              <a:rPr lang="en-US" dirty="0" err="1"/>
              <a:t>campagnes</a:t>
            </a:r>
            <a:r>
              <a:rPr lang="en-US" dirty="0"/>
              <a:t>: Direct mail </a:t>
            </a:r>
            <a:r>
              <a:rPr lang="en-US" dirty="0" err="1"/>
              <a:t>campagnes</a:t>
            </a:r>
            <a:r>
              <a:rPr lang="en-US" dirty="0"/>
              <a:t> </a:t>
            </a:r>
            <a:r>
              <a:rPr lang="en-US" dirty="0" err="1"/>
              <a:t>bestonden</a:t>
            </a:r>
            <a:r>
              <a:rPr lang="en-US" dirty="0"/>
              <a:t> </a:t>
            </a:r>
            <a:r>
              <a:rPr lang="en-US" dirty="0" err="1"/>
              <a:t>uit</a:t>
            </a:r>
            <a:r>
              <a:rPr lang="en-US" dirty="0"/>
              <a:t> het </a:t>
            </a:r>
            <a:r>
              <a:rPr lang="en-US" dirty="0" err="1"/>
              <a:t>versturen</a:t>
            </a:r>
            <a:r>
              <a:rPr lang="en-US" dirty="0"/>
              <a:t> van </a:t>
            </a:r>
            <a:r>
              <a:rPr lang="en-US" dirty="0" err="1"/>
              <a:t>promotiemateriaal</a:t>
            </a:r>
            <a:r>
              <a:rPr lang="en-US" dirty="0"/>
              <a:t>, </a:t>
            </a:r>
            <a:r>
              <a:rPr lang="en-US" dirty="0" err="1"/>
              <a:t>catalogi</a:t>
            </a:r>
            <a:r>
              <a:rPr lang="en-US" dirty="0"/>
              <a:t> </a:t>
            </a:r>
            <a:r>
              <a:rPr lang="en-US" dirty="0" err="1"/>
              <a:t>en</a:t>
            </a:r>
            <a:r>
              <a:rPr lang="en-US" dirty="0"/>
              <a:t> </a:t>
            </a:r>
            <a:r>
              <a:rPr lang="en-US" dirty="0" err="1"/>
              <a:t>enquêtes</a:t>
            </a:r>
            <a:r>
              <a:rPr lang="en-US" dirty="0"/>
              <a:t> </a:t>
            </a:r>
            <a:r>
              <a:rPr lang="en-US" dirty="0" err="1"/>
              <a:t>rechtstreeks</a:t>
            </a:r>
            <a:r>
              <a:rPr lang="en-US" dirty="0"/>
              <a:t> </a:t>
            </a:r>
            <a:r>
              <a:rPr lang="en-US" dirty="0" err="1"/>
              <a:t>naar</a:t>
            </a:r>
            <a:r>
              <a:rPr lang="en-US" dirty="0"/>
              <a:t> de </a:t>
            </a:r>
            <a:r>
              <a:rPr lang="en-US" dirty="0" err="1"/>
              <a:t>brievenbus</a:t>
            </a:r>
            <a:r>
              <a:rPr lang="en-US" dirty="0"/>
              <a:t> van </a:t>
            </a:r>
            <a:r>
              <a:rPr lang="en-US" dirty="0" err="1"/>
              <a:t>consumenten</a:t>
            </a:r>
            <a:r>
              <a:rPr lang="en-US" dirty="0"/>
              <a:t>. </a:t>
            </a:r>
            <a:r>
              <a:rPr lang="en-US" dirty="0" err="1"/>
              <a:t>Bedrijven</a:t>
            </a:r>
            <a:r>
              <a:rPr lang="en-US" dirty="0"/>
              <a:t> </a:t>
            </a:r>
            <a:r>
              <a:rPr lang="en-US" dirty="0" err="1"/>
              <a:t>gebruikten</a:t>
            </a:r>
            <a:r>
              <a:rPr lang="en-US" dirty="0"/>
              <a:t> de </a:t>
            </a:r>
            <a:r>
              <a:rPr lang="en-US" dirty="0" err="1"/>
              <a:t>ontvangen</a:t>
            </a:r>
            <a:r>
              <a:rPr lang="en-US" dirty="0"/>
              <a:t> </a:t>
            </a:r>
            <a:r>
              <a:rPr lang="en-US" dirty="0" err="1"/>
              <a:t>reacties</a:t>
            </a:r>
            <a:r>
              <a:rPr lang="en-US" dirty="0"/>
              <a:t> om </a:t>
            </a:r>
            <a:r>
              <a:rPr lang="en-US" dirty="0" err="1"/>
              <a:t>gegevens</a:t>
            </a:r>
            <a:r>
              <a:rPr lang="en-US" dirty="0"/>
              <a:t> </a:t>
            </a:r>
            <a:r>
              <a:rPr lang="en-US" dirty="0" err="1"/>
              <a:t>te</a:t>
            </a:r>
            <a:r>
              <a:rPr lang="en-US" dirty="0"/>
              <a:t> </a:t>
            </a:r>
            <a:r>
              <a:rPr lang="en-US" dirty="0" err="1"/>
              <a:t>verzamelen</a:t>
            </a:r>
            <a:r>
              <a:rPr lang="en-US" dirty="0"/>
              <a:t> </a:t>
            </a:r>
            <a:r>
              <a:rPr lang="en-US" dirty="0" err="1"/>
              <a:t>en</a:t>
            </a:r>
            <a:r>
              <a:rPr lang="en-US" dirty="0"/>
              <a:t> </a:t>
            </a:r>
            <a:r>
              <a:rPr lang="en-US" dirty="0" err="1"/>
              <a:t>hun</a:t>
            </a:r>
            <a:r>
              <a:rPr lang="en-US" dirty="0"/>
              <a:t> </a:t>
            </a:r>
            <a:r>
              <a:rPr lang="en-US" dirty="0" err="1"/>
              <a:t>klanten</a:t>
            </a:r>
            <a:r>
              <a:rPr lang="en-US" dirty="0"/>
              <a:t> </a:t>
            </a:r>
            <a:r>
              <a:rPr lang="en-US" dirty="0" err="1"/>
              <a:t>beter</a:t>
            </a:r>
            <a:r>
              <a:rPr lang="en-US" dirty="0"/>
              <a:t> </a:t>
            </a:r>
            <a:r>
              <a:rPr lang="en-US" dirty="0" err="1"/>
              <a:t>te</a:t>
            </a:r>
            <a:r>
              <a:rPr lang="en-US" dirty="0"/>
              <a:t> </a:t>
            </a:r>
            <a:r>
              <a:rPr lang="en-US" dirty="0" err="1"/>
              <a:t>begrijpen</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err="1"/>
              <a:t>Winkelobservaties</a:t>
            </a:r>
            <a:r>
              <a:rPr lang="en-US" dirty="0"/>
              <a:t>: </a:t>
            </a:r>
            <a:r>
              <a:rPr lang="en-US" dirty="0" err="1"/>
              <a:t>Bedrijven</a:t>
            </a:r>
            <a:r>
              <a:rPr lang="en-US" dirty="0"/>
              <a:t> </a:t>
            </a:r>
            <a:r>
              <a:rPr lang="en-US" dirty="0" err="1"/>
              <a:t>observeerden</a:t>
            </a:r>
            <a:r>
              <a:rPr lang="en-US" dirty="0"/>
              <a:t> </a:t>
            </a:r>
            <a:r>
              <a:rPr lang="en-US" dirty="0" err="1"/>
              <a:t>consumentengedrag</a:t>
            </a:r>
            <a:r>
              <a:rPr lang="en-US" dirty="0"/>
              <a:t> </a:t>
            </a:r>
            <a:r>
              <a:rPr lang="en-US" dirty="0" err="1"/>
              <a:t>en</a:t>
            </a:r>
            <a:r>
              <a:rPr lang="en-US" dirty="0"/>
              <a:t> -</a:t>
            </a:r>
            <a:r>
              <a:rPr lang="en-US" dirty="0" err="1"/>
              <a:t>voorkeuren</a:t>
            </a:r>
            <a:r>
              <a:rPr lang="en-US" dirty="0"/>
              <a:t> door </a:t>
            </a:r>
            <a:r>
              <a:rPr lang="en-US" dirty="0" err="1"/>
              <a:t>klanten</a:t>
            </a:r>
            <a:r>
              <a:rPr lang="en-US" dirty="0"/>
              <a:t> </a:t>
            </a:r>
            <a:r>
              <a:rPr lang="en-US" dirty="0" err="1"/>
              <a:t>fysiek</a:t>
            </a:r>
            <a:r>
              <a:rPr lang="en-US" dirty="0"/>
              <a:t> </a:t>
            </a:r>
            <a:r>
              <a:rPr lang="en-US" dirty="0" err="1"/>
              <a:t>te</a:t>
            </a:r>
            <a:r>
              <a:rPr lang="en-US" dirty="0"/>
              <a:t> </a:t>
            </a:r>
            <a:r>
              <a:rPr lang="en-US" dirty="0" err="1"/>
              <a:t>volgen</a:t>
            </a:r>
            <a:r>
              <a:rPr lang="en-US" dirty="0"/>
              <a:t> in </a:t>
            </a:r>
            <a:r>
              <a:rPr lang="en-US" dirty="0" err="1"/>
              <a:t>winkels</a:t>
            </a:r>
            <a:r>
              <a:rPr lang="en-US" dirty="0"/>
              <a:t>. </a:t>
            </a:r>
            <a:r>
              <a:rPr lang="en-US" dirty="0" err="1"/>
              <a:t>Hierbij</a:t>
            </a:r>
            <a:r>
              <a:rPr lang="en-US" dirty="0"/>
              <a:t> </a:t>
            </a:r>
            <a:r>
              <a:rPr lang="en-US" dirty="0" err="1"/>
              <a:t>werden</a:t>
            </a:r>
            <a:r>
              <a:rPr lang="en-US" dirty="0"/>
              <a:t> </a:t>
            </a:r>
            <a:r>
              <a:rPr lang="en-US" dirty="0" err="1"/>
              <a:t>bewegingen</a:t>
            </a:r>
            <a:r>
              <a:rPr lang="en-US" dirty="0"/>
              <a:t> van </a:t>
            </a:r>
            <a:r>
              <a:rPr lang="en-US" dirty="0" err="1"/>
              <a:t>klanten</a:t>
            </a:r>
            <a:r>
              <a:rPr lang="en-US" dirty="0"/>
              <a:t> </a:t>
            </a:r>
            <a:r>
              <a:rPr lang="en-US" dirty="0" err="1"/>
              <a:t>gevolgd</a:t>
            </a:r>
            <a:r>
              <a:rPr lang="en-US" dirty="0"/>
              <a:t>, </a:t>
            </a:r>
            <a:r>
              <a:rPr lang="en-US" dirty="0" err="1"/>
              <a:t>productinteracties</a:t>
            </a:r>
            <a:r>
              <a:rPr lang="en-US" dirty="0"/>
              <a:t> </a:t>
            </a:r>
            <a:r>
              <a:rPr lang="en-US" dirty="0" err="1"/>
              <a:t>genoteerd</a:t>
            </a:r>
            <a:r>
              <a:rPr lang="en-US" dirty="0"/>
              <a:t> </a:t>
            </a:r>
            <a:r>
              <a:rPr lang="en-US" dirty="0" err="1"/>
              <a:t>en</a:t>
            </a:r>
            <a:r>
              <a:rPr lang="en-US" dirty="0"/>
              <a:t> </a:t>
            </a:r>
            <a:r>
              <a:rPr lang="en-US" dirty="0" err="1"/>
              <a:t>aankoopbeslissingen</a:t>
            </a:r>
            <a:r>
              <a:rPr lang="en-US" dirty="0"/>
              <a:t> </a:t>
            </a:r>
            <a:r>
              <a:rPr lang="en-US" dirty="0" err="1"/>
              <a:t>geanalyseerd</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a:t>Feedback van </a:t>
            </a:r>
            <a:r>
              <a:rPr lang="en-US" dirty="0" err="1"/>
              <a:t>klanten</a:t>
            </a:r>
            <a:r>
              <a:rPr lang="en-US" dirty="0"/>
              <a:t>: </a:t>
            </a:r>
            <a:r>
              <a:rPr lang="en-US" dirty="0" err="1"/>
              <a:t>Bedrijven</a:t>
            </a:r>
            <a:r>
              <a:rPr lang="en-US" dirty="0"/>
              <a:t> </a:t>
            </a:r>
            <a:r>
              <a:rPr lang="en-US" dirty="0" err="1"/>
              <a:t>moedigden</a:t>
            </a:r>
            <a:r>
              <a:rPr lang="en-US" dirty="0"/>
              <a:t> </a:t>
            </a:r>
            <a:r>
              <a:rPr lang="en-US" dirty="0" err="1"/>
              <a:t>klanten</a:t>
            </a:r>
            <a:r>
              <a:rPr lang="en-US" dirty="0"/>
              <a:t> </a:t>
            </a:r>
            <a:r>
              <a:rPr lang="en-US" dirty="0" err="1"/>
              <a:t>aan</a:t>
            </a:r>
            <a:r>
              <a:rPr lang="en-US" dirty="0"/>
              <a:t> om feedback </a:t>
            </a:r>
            <a:r>
              <a:rPr lang="en-US" dirty="0" err="1"/>
              <a:t>te</a:t>
            </a:r>
            <a:r>
              <a:rPr lang="en-US" dirty="0"/>
              <a:t> </a:t>
            </a:r>
            <a:r>
              <a:rPr lang="en-US" dirty="0" err="1"/>
              <a:t>geven</a:t>
            </a:r>
            <a:r>
              <a:rPr lang="en-US" dirty="0"/>
              <a:t> via </a:t>
            </a:r>
            <a:r>
              <a:rPr lang="en-US" dirty="0" err="1"/>
              <a:t>ideeënbussen</a:t>
            </a:r>
            <a:r>
              <a:rPr lang="en-US" dirty="0"/>
              <a:t>, hotlines </a:t>
            </a:r>
            <a:r>
              <a:rPr lang="en-US" dirty="0" err="1"/>
              <a:t>voor</a:t>
            </a:r>
            <a:r>
              <a:rPr lang="en-US" dirty="0"/>
              <a:t> </a:t>
            </a:r>
            <a:r>
              <a:rPr lang="en-US" dirty="0" err="1"/>
              <a:t>klantenservice</a:t>
            </a:r>
            <a:r>
              <a:rPr lang="en-US" dirty="0"/>
              <a:t> of </a:t>
            </a:r>
            <a:r>
              <a:rPr lang="en-US" dirty="0" err="1"/>
              <a:t>commentaarkaarten</a:t>
            </a:r>
            <a:r>
              <a:rPr lang="en-US" dirty="0"/>
              <a:t>. </a:t>
            </a:r>
            <a:r>
              <a:rPr lang="en-US" dirty="0" err="1"/>
              <a:t>Deze</a:t>
            </a:r>
            <a:r>
              <a:rPr lang="en-US" dirty="0"/>
              <a:t> feedback </a:t>
            </a:r>
            <a:r>
              <a:rPr lang="en-US" dirty="0" err="1"/>
              <a:t>gaf</a:t>
            </a:r>
            <a:r>
              <a:rPr lang="en-US" dirty="0"/>
              <a:t> </a:t>
            </a:r>
            <a:r>
              <a:rPr lang="en-US" dirty="0" err="1"/>
              <a:t>waardevolle</a:t>
            </a:r>
            <a:r>
              <a:rPr lang="en-US" dirty="0"/>
              <a:t> </a:t>
            </a:r>
            <a:r>
              <a:rPr lang="en-US" dirty="0" err="1"/>
              <a:t>inzichten</a:t>
            </a:r>
            <a:r>
              <a:rPr lang="en-US" dirty="0"/>
              <a:t> in de </a:t>
            </a:r>
            <a:r>
              <a:rPr lang="en-US" dirty="0" err="1"/>
              <a:t>tevredenheid</a:t>
            </a:r>
            <a:r>
              <a:rPr lang="en-US" dirty="0"/>
              <a:t> van de </a:t>
            </a:r>
            <a:r>
              <a:rPr lang="en-US" dirty="0" err="1"/>
              <a:t>consument</a:t>
            </a:r>
            <a:r>
              <a:rPr lang="en-US" dirty="0"/>
              <a:t>, </a:t>
            </a:r>
            <a:r>
              <a:rPr lang="en-US" dirty="0" err="1"/>
              <a:t>klachten</a:t>
            </a:r>
            <a:r>
              <a:rPr lang="en-US" dirty="0"/>
              <a:t> </a:t>
            </a:r>
            <a:r>
              <a:rPr lang="en-US" dirty="0" err="1"/>
              <a:t>en</a:t>
            </a:r>
            <a:r>
              <a:rPr lang="en-US" dirty="0"/>
              <a:t> </a:t>
            </a:r>
            <a:r>
              <a:rPr lang="en-US" dirty="0" err="1"/>
              <a:t>suggesties</a:t>
            </a:r>
            <a:r>
              <a:rPr lang="en-US" dirty="0"/>
              <a:t> </a:t>
            </a:r>
            <a:r>
              <a:rPr lang="en-US" dirty="0" err="1"/>
              <a:t>voor</a:t>
            </a:r>
            <a:r>
              <a:rPr lang="en-US" dirty="0"/>
              <a:t> </a:t>
            </a:r>
            <a:r>
              <a:rPr lang="en-US" dirty="0" err="1"/>
              <a:t>verbetering</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err="1"/>
              <a:t>Gegevensbronnen</a:t>
            </a:r>
            <a:r>
              <a:rPr lang="en-US" dirty="0"/>
              <a:t> van </a:t>
            </a:r>
            <a:r>
              <a:rPr lang="en-US" dirty="0" err="1"/>
              <a:t>derden</a:t>
            </a:r>
            <a:r>
              <a:rPr lang="en-US" dirty="0"/>
              <a:t>: </a:t>
            </a:r>
            <a:r>
              <a:rPr lang="en-US" dirty="0" err="1"/>
              <a:t>Bedrijven</a:t>
            </a:r>
            <a:r>
              <a:rPr lang="en-US" dirty="0"/>
              <a:t> </a:t>
            </a:r>
            <a:r>
              <a:rPr lang="en-US" dirty="0" err="1"/>
              <a:t>werkten</a:t>
            </a:r>
            <a:r>
              <a:rPr lang="en-US" dirty="0"/>
              <a:t> </a:t>
            </a:r>
            <a:r>
              <a:rPr lang="en-US" dirty="0" err="1"/>
              <a:t>samen</a:t>
            </a:r>
            <a:r>
              <a:rPr lang="en-US" dirty="0"/>
              <a:t> met </a:t>
            </a:r>
            <a:r>
              <a:rPr lang="en-US" dirty="0" err="1"/>
              <a:t>gegevensmakelaars</a:t>
            </a:r>
            <a:r>
              <a:rPr lang="en-US" dirty="0"/>
              <a:t> </a:t>
            </a:r>
            <a:r>
              <a:rPr lang="en-US" dirty="0" err="1"/>
              <a:t>en</a:t>
            </a:r>
            <a:r>
              <a:rPr lang="en-US" dirty="0"/>
              <a:t> </a:t>
            </a:r>
            <a:r>
              <a:rPr lang="en-US" dirty="0" err="1"/>
              <a:t>andere</a:t>
            </a:r>
            <a:r>
              <a:rPr lang="en-US" dirty="0"/>
              <a:t> </a:t>
            </a:r>
            <a:r>
              <a:rPr lang="en-US" dirty="0" err="1"/>
              <a:t>externe</a:t>
            </a:r>
            <a:r>
              <a:rPr lang="en-US" dirty="0"/>
              <a:t> </a:t>
            </a:r>
            <a:r>
              <a:rPr lang="en-US" dirty="0" err="1"/>
              <a:t>bronnen</a:t>
            </a:r>
            <a:r>
              <a:rPr lang="en-US" dirty="0"/>
              <a:t> om </a:t>
            </a:r>
            <a:r>
              <a:rPr lang="en-US" dirty="0" err="1"/>
              <a:t>toegang</a:t>
            </a:r>
            <a:r>
              <a:rPr lang="en-US" dirty="0"/>
              <a:t> </a:t>
            </a:r>
            <a:r>
              <a:rPr lang="en-US" dirty="0" err="1"/>
              <a:t>te</a:t>
            </a:r>
            <a:r>
              <a:rPr lang="en-US" dirty="0"/>
              <a:t> </a:t>
            </a:r>
            <a:r>
              <a:rPr lang="en-US" dirty="0" err="1"/>
              <a:t>krijgen</a:t>
            </a:r>
            <a:r>
              <a:rPr lang="en-US" dirty="0"/>
              <a:t> tot </a:t>
            </a:r>
            <a:r>
              <a:rPr lang="en-US" dirty="0" err="1"/>
              <a:t>informatie</a:t>
            </a:r>
            <a:r>
              <a:rPr lang="en-US" dirty="0"/>
              <a:t> </a:t>
            </a:r>
            <a:r>
              <a:rPr lang="en-US" dirty="0" err="1"/>
              <a:t>zoals</a:t>
            </a:r>
            <a:r>
              <a:rPr lang="en-US" dirty="0"/>
              <a:t> </a:t>
            </a:r>
            <a:r>
              <a:rPr lang="en-US" dirty="0" err="1"/>
              <a:t>mailinglijsten</a:t>
            </a:r>
            <a:r>
              <a:rPr lang="en-US" dirty="0"/>
              <a:t>, </a:t>
            </a:r>
            <a:r>
              <a:rPr lang="en-US" dirty="0" err="1"/>
              <a:t>tijdschriftabonnementen</a:t>
            </a:r>
            <a:r>
              <a:rPr lang="en-US" dirty="0"/>
              <a:t> </a:t>
            </a:r>
            <a:r>
              <a:rPr lang="en-US" dirty="0" err="1"/>
              <a:t>en</a:t>
            </a:r>
            <a:r>
              <a:rPr lang="en-US" dirty="0"/>
              <a:t> </a:t>
            </a:r>
            <a:r>
              <a:rPr lang="en-US" dirty="0" err="1"/>
              <a:t>openbare</a:t>
            </a:r>
            <a:r>
              <a:rPr lang="en-US" dirty="0"/>
              <a:t> </a:t>
            </a:r>
            <a:r>
              <a:rPr lang="en-US" dirty="0" err="1"/>
              <a:t>gegevens</a:t>
            </a:r>
            <a:r>
              <a:rPr lang="en-US" dirty="0"/>
              <a:t>. </a:t>
            </a:r>
            <a:r>
              <a:rPr lang="en-US" dirty="0" err="1"/>
              <a:t>Deze</a:t>
            </a:r>
            <a:r>
              <a:rPr lang="en-US" dirty="0"/>
              <a:t> </a:t>
            </a:r>
            <a:r>
              <a:rPr lang="en-US" dirty="0" err="1"/>
              <a:t>bronnen</a:t>
            </a:r>
            <a:r>
              <a:rPr lang="en-US" dirty="0"/>
              <a:t> </a:t>
            </a:r>
            <a:r>
              <a:rPr lang="en-US" dirty="0" err="1"/>
              <a:t>leverden</a:t>
            </a:r>
            <a:r>
              <a:rPr lang="en-US" dirty="0"/>
              <a:t> </a:t>
            </a:r>
            <a:r>
              <a:rPr lang="en-US" dirty="0" err="1"/>
              <a:t>aanvullende</a:t>
            </a:r>
            <a:r>
              <a:rPr lang="en-US" dirty="0"/>
              <a:t> </a:t>
            </a:r>
            <a:r>
              <a:rPr lang="en-US" dirty="0" err="1"/>
              <a:t>consumentengegevens</a:t>
            </a:r>
            <a:r>
              <a:rPr lang="en-US" dirty="0"/>
              <a:t> </a:t>
            </a:r>
            <a:r>
              <a:rPr lang="en-US" dirty="0" err="1"/>
              <a:t>voor</a:t>
            </a:r>
            <a:r>
              <a:rPr lang="en-US" dirty="0"/>
              <a:t> </a:t>
            </a:r>
            <a:r>
              <a:rPr lang="en-US" dirty="0" err="1"/>
              <a:t>gerichte</a:t>
            </a:r>
            <a:r>
              <a:rPr lang="en-US" dirty="0"/>
              <a:t> </a:t>
            </a:r>
            <a:r>
              <a:rPr lang="en-US" dirty="0" err="1"/>
              <a:t>marketinginspanningen</a:t>
            </a:r>
            <a:r>
              <a:rPr lang="en-US" dirty="0"/>
              <a:t>.</a:t>
            </a:r>
            <a:br>
              <a:rPr lang="en-US" dirty="0"/>
            </a:br>
            <a:endParaRPr dirty="0"/>
          </a:p>
          <a:p>
            <a:pPr marL="0" lvl="0" indent="0" algn="l" rtl="0">
              <a:lnSpc>
                <a:spcPct val="115000"/>
              </a:lnSpc>
              <a:spcBef>
                <a:spcPts val="1200"/>
              </a:spcBef>
              <a:spcAft>
                <a:spcPts val="0"/>
              </a:spcAft>
              <a:buNone/>
            </a:pPr>
            <a:r>
              <a:rPr lang="en-US" dirty="0" err="1"/>
              <a:t>Vóór</a:t>
            </a:r>
            <a:r>
              <a:rPr lang="en-US" dirty="0"/>
              <a:t> het internet </a:t>
            </a:r>
            <a:r>
              <a:rPr lang="en-US" dirty="0" err="1"/>
              <a:t>en</a:t>
            </a:r>
            <a:r>
              <a:rPr lang="en-US" dirty="0"/>
              <a:t> het web </a:t>
            </a:r>
            <a:r>
              <a:rPr lang="en-US" dirty="0" err="1"/>
              <a:t>waren</a:t>
            </a:r>
            <a:r>
              <a:rPr lang="en-US" dirty="0"/>
              <a:t> </a:t>
            </a:r>
            <a:r>
              <a:rPr lang="en-US" dirty="0" err="1"/>
              <a:t>klanttransacties</a:t>
            </a:r>
            <a:r>
              <a:rPr lang="en-US" dirty="0"/>
              <a:t> </a:t>
            </a:r>
            <a:r>
              <a:rPr lang="en-US" dirty="0" err="1"/>
              <a:t>een</a:t>
            </a:r>
            <a:r>
              <a:rPr lang="en-US" dirty="0"/>
              <a:t> </a:t>
            </a:r>
            <a:r>
              <a:rPr lang="en-US" dirty="0" err="1"/>
              <a:t>essentiële</a:t>
            </a:r>
            <a:r>
              <a:rPr lang="en-US" dirty="0"/>
              <a:t> </a:t>
            </a:r>
            <a:r>
              <a:rPr lang="en-US" dirty="0" err="1"/>
              <a:t>bron</a:t>
            </a:r>
            <a:r>
              <a:rPr lang="en-US" dirty="0"/>
              <a:t> van </a:t>
            </a:r>
            <a:r>
              <a:rPr lang="en-US" dirty="0" err="1"/>
              <a:t>informatie</a:t>
            </a:r>
            <a:r>
              <a:rPr lang="en-US" dirty="0"/>
              <a:t> </a:t>
            </a:r>
            <a:r>
              <a:rPr lang="en-US" dirty="0" err="1"/>
              <a:t>voor</a:t>
            </a:r>
            <a:r>
              <a:rPr lang="en-US" dirty="0"/>
              <a:t> </a:t>
            </a:r>
            <a:r>
              <a:rPr lang="en-US" dirty="0" err="1"/>
              <a:t>bedrijven</a:t>
            </a:r>
            <a:r>
              <a:rPr lang="en-US" dirty="0"/>
              <a:t>. </a:t>
            </a:r>
            <a:r>
              <a:rPr lang="en-US" dirty="0" err="1"/>
              <a:t>Dit</a:t>
            </a:r>
            <a:r>
              <a:rPr lang="en-US" dirty="0"/>
              <a:t> is hoe </a:t>
            </a:r>
            <a:r>
              <a:rPr lang="en-US" dirty="0" err="1"/>
              <a:t>bedrijven</a:t>
            </a:r>
            <a:r>
              <a:rPr lang="en-US" dirty="0"/>
              <a:t> </a:t>
            </a:r>
            <a:r>
              <a:rPr lang="en-US" dirty="0" err="1"/>
              <a:t>informatie</a:t>
            </a:r>
            <a:r>
              <a:rPr lang="en-US" dirty="0"/>
              <a:t> </a:t>
            </a:r>
            <a:r>
              <a:rPr lang="en-US" dirty="0" err="1"/>
              <a:t>verzamelden</a:t>
            </a:r>
            <a:r>
              <a:rPr lang="en-US" dirty="0"/>
              <a:t> over </a:t>
            </a:r>
            <a:r>
              <a:rPr lang="en-US" dirty="0" err="1"/>
              <a:t>klanttransacties</a:t>
            </a:r>
            <a:r>
              <a:rPr lang="en-US" dirty="0"/>
              <a:t>:</a:t>
            </a:r>
            <a:endParaRPr dirty="0"/>
          </a:p>
          <a:p>
            <a:pPr marL="457200" lvl="0" indent="-298450" algn="l" rtl="0">
              <a:lnSpc>
                <a:spcPct val="115000"/>
              </a:lnSpc>
              <a:spcBef>
                <a:spcPts val="1200"/>
              </a:spcBef>
              <a:spcAft>
                <a:spcPts val="0"/>
              </a:spcAft>
              <a:buClr>
                <a:schemeClr val="dk1"/>
              </a:buClr>
              <a:buSzPts val="1100"/>
              <a:buAutoNum type="arabicPeriod"/>
            </a:pPr>
            <a:r>
              <a:rPr lang="en-US" dirty="0" err="1"/>
              <a:t>Systemen</a:t>
            </a:r>
            <a:r>
              <a:rPr lang="en-US" dirty="0"/>
              <a:t> </a:t>
            </a:r>
            <a:r>
              <a:rPr lang="en-US" dirty="0" err="1"/>
              <a:t>voor</a:t>
            </a:r>
            <a:r>
              <a:rPr lang="en-US" dirty="0"/>
              <a:t> </a:t>
            </a:r>
            <a:r>
              <a:rPr lang="en-US" dirty="0" err="1"/>
              <a:t>verkooppunten</a:t>
            </a:r>
            <a:r>
              <a:rPr lang="en-US" dirty="0"/>
              <a:t>: </a:t>
            </a:r>
            <a:r>
              <a:rPr lang="en-US" dirty="0" err="1"/>
              <a:t>Winkels</a:t>
            </a:r>
            <a:r>
              <a:rPr lang="en-US" dirty="0"/>
              <a:t> </a:t>
            </a:r>
            <a:r>
              <a:rPr lang="en-US" dirty="0" err="1"/>
              <a:t>en</a:t>
            </a:r>
            <a:r>
              <a:rPr lang="en-US" dirty="0"/>
              <a:t> </a:t>
            </a:r>
            <a:r>
              <a:rPr lang="en-US" dirty="0" err="1"/>
              <a:t>bedrijven</a:t>
            </a:r>
            <a:r>
              <a:rPr lang="en-US" dirty="0"/>
              <a:t> </a:t>
            </a:r>
            <a:r>
              <a:rPr lang="en-US" dirty="0" err="1"/>
              <a:t>gebruikten</a:t>
            </a:r>
            <a:r>
              <a:rPr lang="en-US" dirty="0"/>
              <a:t> </a:t>
            </a:r>
            <a:r>
              <a:rPr lang="en-US" dirty="0" err="1"/>
              <a:t>kassasystemen</a:t>
            </a:r>
            <a:r>
              <a:rPr lang="en-US" dirty="0"/>
              <a:t> om </a:t>
            </a:r>
            <a:r>
              <a:rPr lang="en-US" dirty="0" err="1"/>
              <a:t>transacties</a:t>
            </a:r>
            <a:r>
              <a:rPr lang="en-US" dirty="0"/>
              <a:t> van </a:t>
            </a:r>
            <a:r>
              <a:rPr lang="en-US" dirty="0" err="1"/>
              <a:t>klanten</a:t>
            </a:r>
            <a:r>
              <a:rPr lang="en-US" dirty="0"/>
              <a:t> </a:t>
            </a:r>
            <a:r>
              <a:rPr lang="en-US" dirty="0" err="1"/>
              <a:t>te</a:t>
            </a:r>
            <a:r>
              <a:rPr lang="en-US" dirty="0"/>
              <a:t> </a:t>
            </a:r>
            <a:r>
              <a:rPr lang="en-US" dirty="0" err="1"/>
              <a:t>registreren</a:t>
            </a:r>
            <a:r>
              <a:rPr lang="en-US" dirty="0"/>
              <a:t>. </a:t>
            </a:r>
            <a:r>
              <a:rPr lang="en-US" dirty="0" err="1"/>
              <a:t>Deze</a:t>
            </a:r>
            <a:r>
              <a:rPr lang="en-US" dirty="0"/>
              <a:t> </a:t>
            </a:r>
            <a:r>
              <a:rPr lang="en-US" dirty="0" err="1"/>
              <a:t>systemen</a:t>
            </a:r>
            <a:r>
              <a:rPr lang="en-US" dirty="0"/>
              <a:t> </a:t>
            </a:r>
            <a:r>
              <a:rPr lang="en-US" dirty="0" err="1"/>
              <a:t>hielden</a:t>
            </a:r>
            <a:r>
              <a:rPr lang="en-US" dirty="0"/>
              <a:t> details </a:t>
            </a:r>
            <a:r>
              <a:rPr lang="en-US" dirty="0" err="1"/>
              <a:t>bij</a:t>
            </a:r>
            <a:r>
              <a:rPr lang="en-US" dirty="0"/>
              <a:t> </a:t>
            </a:r>
            <a:r>
              <a:rPr lang="en-US" dirty="0" err="1"/>
              <a:t>zoals</a:t>
            </a:r>
            <a:r>
              <a:rPr lang="en-US" dirty="0"/>
              <a:t> de </a:t>
            </a:r>
            <a:r>
              <a:rPr lang="en-US" dirty="0" err="1"/>
              <a:t>gekochte</a:t>
            </a:r>
            <a:r>
              <a:rPr lang="en-US" dirty="0"/>
              <a:t> </a:t>
            </a:r>
            <a:r>
              <a:rPr lang="en-US" dirty="0" err="1"/>
              <a:t>artikelen</a:t>
            </a:r>
            <a:r>
              <a:rPr lang="en-US" dirty="0"/>
              <a:t>, </a:t>
            </a:r>
            <a:r>
              <a:rPr lang="en-US" dirty="0" err="1"/>
              <a:t>hoeveelheden</a:t>
            </a:r>
            <a:r>
              <a:rPr lang="en-US" dirty="0"/>
              <a:t>, </a:t>
            </a:r>
            <a:r>
              <a:rPr lang="en-US" dirty="0" err="1"/>
              <a:t>prijzen</a:t>
            </a:r>
            <a:r>
              <a:rPr lang="en-US" dirty="0"/>
              <a:t> </a:t>
            </a:r>
            <a:r>
              <a:rPr lang="en-US" dirty="0" err="1"/>
              <a:t>en</a:t>
            </a:r>
            <a:r>
              <a:rPr lang="en-US" dirty="0"/>
              <a:t> </a:t>
            </a:r>
            <a:r>
              <a:rPr lang="en-US" dirty="0" err="1"/>
              <a:t>transactiedata</a:t>
            </a:r>
            <a:r>
              <a:rPr lang="en-US" dirty="0"/>
              <a:t> </a:t>
            </a:r>
            <a:r>
              <a:rPr lang="en-US" dirty="0" err="1"/>
              <a:t>en</a:t>
            </a:r>
            <a:r>
              <a:rPr lang="en-US" dirty="0"/>
              <a:t> -</a:t>
            </a:r>
            <a:r>
              <a:rPr lang="en-US" dirty="0" err="1"/>
              <a:t>tijden</a:t>
            </a:r>
            <a:r>
              <a:rPr lang="en-US" dirty="0"/>
              <a:t>. </a:t>
            </a:r>
            <a:r>
              <a:rPr lang="en-US" dirty="0" err="1"/>
              <a:t>Deze</a:t>
            </a:r>
            <a:r>
              <a:rPr lang="en-US" dirty="0"/>
              <a:t> </a:t>
            </a:r>
            <a:r>
              <a:rPr lang="en-US" dirty="0" err="1"/>
              <a:t>gegevens</a:t>
            </a:r>
            <a:r>
              <a:rPr lang="en-US" dirty="0"/>
              <a:t> </a:t>
            </a:r>
            <a:r>
              <a:rPr lang="en-US" dirty="0" err="1"/>
              <a:t>gaven</a:t>
            </a:r>
            <a:r>
              <a:rPr lang="en-US" dirty="0"/>
              <a:t> </a:t>
            </a:r>
            <a:r>
              <a:rPr lang="en-US" dirty="0" err="1"/>
              <a:t>inzicht</a:t>
            </a:r>
            <a:r>
              <a:rPr lang="en-US" dirty="0"/>
              <a:t> in het </a:t>
            </a:r>
            <a:r>
              <a:rPr lang="en-US" dirty="0" err="1"/>
              <a:t>kooppatroon</a:t>
            </a:r>
            <a:r>
              <a:rPr lang="en-US" dirty="0"/>
              <a:t> van </a:t>
            </a:r>
            <a:r>
              <a:rPr lang="en-US" dirty="0" err="1"/>
              <a:t>klanten</a:t>
            </a:r>
            <a:r>
              <a:rPr lang="en-US" dirty="0"/>
              <a:t>, </a:t>
            </a:r>
            <a:r>
              <a:rPr lang="en-US" dirty="0" err="1"/>
              <a:t>populaire</a:t>
            </a:r>
            <a:r>
              <a:rPr lang="en-US" dirty="0"/>
              <a:t> </a:t>
            </a:r>
            <a:r>
              <a:rPr lang="en-US" dirty="0" err="1"/>
              <a:t>producten</a:t>
            </a:r>
            <a:r>
              <a:rPr lang="en-US" dirty="0"/>
              <a:t> </a:t>
            </a:r>
            <a:r>
              <a:rPr lang="en-US" dirty="0" err="1"/>
              <a:t>en</a:t>
            </a:r>
            <a:r>
              <a:rPr lang="en-US" dirty="0"/>
              <a:t> </a:t>
            </a:r>
            <a:r>
              <a:rPr lang="en-US" dirty="0" err="1"/>
              <a:t>verkooptrends</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err="1"/>
              <a:t>Ontvangsten</a:t>
            </a:r>
            <a:r>
              <a:rPr lang="en-US" dirty="0"/>
              <a:t> </a:t>
            </a:r>
            <a:r>
              <a:rPr lang="en-US" dirty="0" err="1"/>
              <a:t>en</a:t>
            </a:r>
            <a:r>
              <a:rPr lang="en-US" dirty="0"/>
              <a:t> </a:t>
            </a:r>
            <a:r>
              <a:rPr lang="en-US" dirty="0" err="1"/>
              <a:t>facturen</a:t>
            </a:r>
            <a:r>
              <a:rPr lang="en-US" dirty="0"/>
              <a:t>: </a:t>
            </a:r>
            <a:r>
              <a:rPr lang="en-US" dirty="0" err="1"/>
              <a:t>Bedrijven</a:t>
            </a:r>
            <a:r>
              <a:rPr lang="en-US" dirty="0"/>
              <a:t> </a:t>
            </a:r>
            <a:r>
              <a:rPr lang="en-US" dirty="0" err="1"/>
              <a:t>gaven</a:t>
            </a:r>
            <a:r>
              <a:rPr lang="en-US" dirty="0"/>
              <a:t> </a:t>
            </a:r>
            <a:r>
              <a:rPr lang="en-US" dirty="0" err="1"/>
              <a:t>ontvangsten</a:t>
            </a:r>
            <a:r>
              <a:rPr lang="en-US" dirty="0"/>
              <a:t> </a:t>
            </a:r>
            <a:r>
              <a:rPr lang="en-US" dirty="0" err="1"/>
              <a:t>en</a:t>
            </a:r>
            <a:r>
              <a:rPr lang="en-US" dirty="0"/>
              <a:t> </a:t>
            </a:r>
            <a:r>
              <a:rPr lang="en-US" dirty="0" err="1"/>
              <a:t>facturen</a:t>
            </a:r>
            <a:r>
              <a:rPr lang="en-US" dirty="0"/>
              <a:t> </a:t>
            </a:r>
            <a:r>
              <a:rPr lang="en-US" dirty="0" err="1"/>
              <a:t>uit</a:t>
            </a:r>
            <a:r>
              <a:rPr lang="en-US" dirty="0"/>
              <a:t> </a:t>
            </a:r>
            <a:r>
              <a:rPr lang="en-US" dirty="0" err="1"/>
              <a:t>aan</a:t>
            </a:r>
            <a:r>
              <a:rPr lang="en-US" dirty="0"/>
              <a:t> </a:t>
            </a:r>
            <a:r>
              <a:rPr lang="en-US" dirty="0" err="1"/>
              <a:t>klanten</a:t>
            </a:r>
            <a:r>
              <a:rPr lang="en-US" dirty="0"/>
              <a:t> </a:t>
            </a:r>
            <a:r>
              <a:rPr lang="en-US" dirty="0" err="1"/>
              <a:t>voor</a:t>
            </a:r>
            <a:r>
              <a:rPr lang="en-US" dirty="0"/>
              <a:t> </a:t>
            </a:r>
            <a:r>
              <a:rPr lang="en-US" dirty="0" err="1"/>
              <a:t>hun</a:t>
            </a:r>
            <a:r>
              <a:rPr lang="en-US" dirty="0"/>
              <a:t> </a:t>
            </a:r>
            <a:r>
              <a:rPr lang="en-US" dirty="0" err="1"/>
              <a:t>aankopen</a:t>
            </a:r>
            <a:r>
              <a:rPr lang="en-US" dirty="0"/>
              <a:t>. </a:t>
            </a:r>
            <a:r>
              <a:rPr lang="en-US" dirty="0" err="1"/>
              <a:t>Deze</a:t>
            </a:r>
            <a:r>
              <a:rPr lang="en-US" dirty="0"/>
              <a:t> </a:t>
            </a:r>
            <a:r>
              <a:rPr lang="en-US" dirty="0" err="1"/>
              <a:t>documenten</a:t>
            </a:r>
            <a:r>
              <a:rPr lang="en-US" dirty="0"/>
              <a:t> </a:t>
            </a:r>
            <a:r>
              <a:rPr lang="en-US" dirty="0" err="1"/>
              <a:t>bevatten</a:t>
            </a:r>
            <a:r>
              <a:rPr lang="en-US" dirty="0"/>
              <a:t> </a:t>
            </a:r>
            <a:r>
              <a:rPr lang="en-US" dirty="0" err="1"/>
              <a:t>informatie</a:t>
            </a:r>
            <a:r>
              <a:rPr lang="en-US" dirty="0"/>
              <a:t> over de </a:t>
            </a:r>
            <a:r>
              <a:rPr lang="en-US" dirty="0" err="1"/>
              <a:t>gekochte</a:t>
            </a:r>
            <a:r>
              <a:rPr lang="en-US" dirty="0"/>
              <a:t> </a:t>
            </a:r>
            <a:r>
              <a:rPr lang="en-US" dirty="0" err="1"/>
              <a:t>producten</a:t>
            </a:r>
            <a:r>
              <a:rPr lang="en-US" dirty="0"/>
              <a:t> of </a:t>
            </a:r>
            <a:r>
              <a:rPr lang="en-US" dirty="0" err="1"/>
              <a:t>diensten</a:t>
            </a:r>
            <a:r>
              <a:rPr lang="en-US" dirty="0"/>
              <a:t>, </a:t>
            </a:r>
            <a:r>
              <a:rPr lang="en-US" dirty="0" err="1"/>
              <a:t>prijzen</a:t>
            </a:r>
            <a:r>
              <a:rPr lang="en-US" dirty="0"/>
              <a:t> </a:t>
            </a:r>
            <a:r>
              <a:rPr lang="en-US" dirty="0" err="1"/>
              <a:t>en</a:t>
            </a:r>
            <a:r>
              <a:rPr lang="en-US" dirty="0"/>
              <a:t> </a:t>
            </a:r>
            <a:r>
              <a:rPr lang="en-US" dirty="0" err="1"/>
              <a:t>soms</a:t>
            </a:r>
            <a:r>
              <a:rPr lang="en-US" dirty="0"/>
              <a:t> </a:t>
            </a:r>
            <a:r>
              <a:rPr lang="en-US" dirty="0" err="1"/>
              <a:t>klantgegevens</a:t>
            </a:r>
            <a:r>
              <a:rPr lang="en-US" dirty="0"/>
              <a:t>. Door </a:t>
            </a:r>
            <a:r>
              <a:rPr lang="en-US" dirty="0" err="1"/>
              <a:t>deze</a:t>
            </a:r>
            <a:r>
              <a:rPr lang="en-US" dirty="0"/>
              <a:t> </a:t>
            </a:r>
            <a:r>
              <a:rPr lang="en-US" dirty="0" err="1"/>
              <a:t>documenten</a:t>
            </a:r>
            <a:r>
              <a:rPr lang="en-US" dirty="0"/>
              <a:t> </a:t>
            </a:r>
            <a:r>
              <a:rPr lang="en-US" dirty="0" err="1"/>
              <a:t>te</a:t>
            </a:r>
            <a:r>
              <a:rPr lang="en-US" dirty="0"/>
              <a:t> </a:t>
            </a:r>
            <a:r>
              <a:rPr lang="en-US" dirty="0" err="1"/>
              <a:t>analyseren</a:t>
            </a:r>
            <a:r>
              <a:rPr lang="en-US" dirty="0"/>
              <a:t>, </a:t>
            </a:r>
            <a:r>
              <a:rPr lang="en-US" dirty="0" err="1"/>
              <a:t>konden</a:t>
            </a:r>
            <a:r>
              <a:rPr lang="en-US" dirty="0"/>
              <a:t> </a:t>
            </a:r>
            <a:r>
              <a:rPr lang="en-US" dirty="0" err="1"/>
              <a:t>bedrijven</a:t>
            </a:r>
            <a:r>
              <a:rPr lang="en-US" dirty="0"/>
              <a:t> </a:t>
            </a:r>
            <a:r>
              <a:rPr lang="en-US" dirty="0" err="1"/>
              <a:t>transactiegerelateerde</a:t>
            </a:r>
            <a:r>
              <a:rPr lang="en-US" dirty="0"/>
              <a:t> </a:t>
            </a:r>
            <a:r>
              <a:rPr lang="en-US" dirty="0" err="1"/>
              <a:t>gegevens</a:t>
            </a:r>
            <a:r>
              <a:rPr lang="en-US" dirty="0"/>
              <a:t> </a:t>
            </a:r>
            <a:r>
              <a:rPr lang="en-US" dirty="0" err="1"/>
              <a:t>verzamelen</a:t>
            </a:r>
            <a:r>
              <a:rPr lang="en-US" dirty="0"/>
              <a:t> </a:t>
            </a:r>
            <a:r>
              <a:rPr lang="en-US" dirty="0" err="1"/>
              <a:t>en</a:t>
            </a:r>
            <a:r>
              <a:rPr lang="en-US" dirty="0"/>
              <a:t> de </a:t>
            </a:r>
            <a:r>
              <a:rPr lang="en-US" dirty="0" err="1"/>
              <a:t>voorkeuren</a:t>
            </a:r>
            <a:r>
              <a:rPr lang="en-US" dirty="0"/>
              <a:t> van </a:t>
            </a:r>
            <a:r>
              <a:rPr lang="en-US" dirty="0" err="1"/>
              <a:t>klanten</a:t>
            </a:r>
            <a:r>
              <a:rPr lang="en-US" dirty="0"/>
              <a:t> </a:t>
            </a:r>
            <a:r>
              <a:rPr lang="en-US" dirty="0" err="1"/>
              <a:t>controleren</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err="1"/>
              <a:t>Loyaliteitsprogramma's</a:t>
            </a:r>
            <a:r>
              <a:rPr lang="en-US" dirty="0"/>
              <a:t>: </a:t>
            </a:r>
            <a:r>
              <a:rPr lang="en-US" dirty="0" err="1"/>
              <a:t>Veel</a:t>
            </a:r>
            <a:r>
              <a:rPr lang="en-US" dirty="0"/>
              <a:t> </a:t>
            </a:r>
            <a:r>
              <a:rPr lang="en-US" dirty="0" err="1"/>
              <a:t>bedrijven</a:t>
            </a:r>
            <a:r>
              <a:rPr lang="en-US" dirty="0"/>
              <a:t> </a:t>
            </a:r>
            <a:r>
              <a:rPr lang="en-US" dirty="0" err="1"/>
              <a:t>implementeerden</a:t>
            </a:r>
            <a:r>
              <a:rPr lang="en-US" dirty="0"/>
              <a:t> </a:t>
            </a:r>
            <a:r>
              <a:rPr lang="en-US" dirty="0" err="1"/>
              <a:t>loyaliteitsprogramma's</a:t>
            </a:r>
            <a:r>
              <a:rPr lang="en-US" dirty="0"/>
              <a:t> </a:t>
            </a:r>
            <a:r>
              <a:rPr lang="en-US" dirty="0" err="1"/>
              <a:t>waarbij</a:t>
            </a:r>
            <a:r>
              <a:rPr lang="en-US" dirty="0"/>
              <a:t> </a:t>
            </a:r>
            <a:r>
              <a:rPr lang="en-US" dirty="0" err="1"/>
              <a:t>klanten</a:t>
            </a:r>
            <a:r>
              <a:rPr lang="en-US" dirty="0"/>
              <a:t> </a:t>
            </a:r>
            <a:r>
              <a:rPr lang="en-US" dirty="0" err="1"/>
              <a:t>zich</a:t>
            </a:r>
            <a:r>
              <a:rPr lang="en-US" dirty="0"/>
              <a:t> </a:t>
            </a:r>
            <a:r>
              <a:rPr lang="en-US" dirty="0" err="1"/>
              <a:t>konden</a:t>
            </a:r>
            <a:r>
              <a:rPr lang="en-US" dirty="0"/>
              <a:t> </a:t>
            </a:r>
            <a:r>
              <a:rPr lang="en-US" dirty="0" err="1"/>
              <a:t>aanmelden</a:t>
            </a:r>
            <a:r>
              <a:rPr lang="en-US" dirty="0"/>
              <a:t> </a:t>
            </a:r>
            <a:r>
              <a:rPr lang="en-US" dirty="0" err="1"/>
              <a:t>en</a:t>
            </a:r>
            <a:r>
              <a:rPr lang="en-US" dirty="0"/>
              <a:t> </a:t>
            </a:r>
            <a:r>
              <a:rPr lang="en-US" dirty="0" err="1"/>
              <a:t>een</a:t>
            </a:r>
            <a:r>
              <a:rPr lang="en-US" dirty="0"/>
              <a:t> </a:t>
            </a:r>
            <a:r>
              <a:rPr lang="en-US" dirty="0" err="1"/>
              <a:t>unieke</a:t>
            </a:r>
            <a:r>
              <a:rPr lang="en-US" dirty="0"/>
              <a:t> </a:t>
            </a:r>
            <a:r>
              <a:rPr lang="en-US" dirty="0" err="1"/>
              <a:t>identificatie</a:t>
            </a:r>
            <a:r>
              <a:rPr lang="en-US" dirty="0"/>
              <a:t> </a:t>
            </a:r>
            <a:r>
              <a:rPr lang="en-US" dirty="0" err="1"/>
              <a:t>kregen</a:t>
            </a:r>
            <a:r>
              <a:rPr lang="en-US" dirty="0"/>
              <a:t>, </a:t>
            </a:r>
            <a:r>
              <a:rPr lang="en-US" dirty="0" err="1"/>
              <a:t>zoals</a:t>
            </a:r>
            <a:r>
              <a:rPr lang="en-US" dirty="0"/>
              <a:t> </a:t>
            </a:r>
            <a:r>
              <a:rPr lang="en-US" dirty="0" err="1"/>
              <a:t>een</a:t>
            </a:r>
            <a:r>
              <a:rPr lang="en-US" dirty="0"/>
              <a:t> </a:t>
            </a:r>
            <a:r>
              <a:rPr lang="en-US" dirty="0" err="1"/>
              <a:t>lidmaatschapskaart</a:t>
            </a:r>
            <a:r>
              <a:rPr lang="en-US" dirty="0"/>
              <a:t> of -</a:t>
            </a:r>
            <a:r>
              <a:rPr lang="en-US" dirty="0" err="1"/>
              <a:t>nummer</a:t>
            </a:r>
            <a:r>
              <a:rPr lang="en-US" dirty="0"/>
              <a:t>. </a:t>
            </a:r>
            <a:r>
              <a:rPr lang="en-US" dirty="0" err="1"/>
              <a:t>Klanten</a:t>
            </a:r>
            <a:r>
              <a:rPr lang="en-US" dirty="0"/>
              <a:t> </a:t>
            </a:r>
            <a:r>
              <a:rPr lang="en-US" dirty="0" err="1"/>
              <a:t>lieten</a:t>
            </a:r>
            <a:r>
              <a:rPr lang="en-US" dirty="0"/>
              <a:t> </a:t>
            </a:r>
            <a:r>
              <a:rPr lang="en-US" dirty="0" err="1"/>
              <a:t>deze</a:t>
            </a:r>
            <a:r>
              <a:rPr lang="en-US" dirty="0"/>
              <a:t> </a:t>
            </a:r>
            <a:r>
              <a:rPr lang="en-US" dirty="0" err="1"/>
              <a:t>identificatiegegevens</a:t>
            </a:r>
            <a:r>
              <a:rPr lang="en-US" dirty="0"/>
              <a:t> </a:t>
            </a:r>
            <a:r>
              <a:rPr lang="en-US" dirty="0" err="1"/>
              <a:t>zien</a:t>
            </a:r>
            <a:r>
              <a:rPr lang="en-US" dirty="0"/>
              <a:t> </a:t>
            </a:r>
            <a:r>
              <a:rPr lang="en-US" dirty="0" err="1"/>
              <a:t>tijdens</a:t>
            </a:r>
            <a:r>
              <a:rPr lang="en-US" dirty="0"/>
              <a:t> </a:t>
            </a:r>
            <a:r>
              <a:rPr lang="en-US" dirty="0" err="1"/>
              <a:t>transacties</a:t>
            </a:r>
            <a:r>
              <a:rPr lang="en-US" dirty="0"/>
              <a:t>, </a:t>
            </a:r>
            <a:r>
              <a:rPr lang="en-US" dirty="0" err="1"/>
              <a:t>waardoor</a:t>
            </a:r>
            <a:r>
              <a:rPr lang="en-US" dirty="0"/>
              <a:t> </a:t>
            </a:r>
            <a:r>
              <a:rPr lang="en-US" dirty="0" err="1"/>
              <a:t>bedrijven</a:t>
            </a:r>
            <a:r>
              <a:rPr lang="en-US" dirty="0"/>
              <a:t> de </a:t>
            </a:r>
            <a:r>
              <a:rPr lang="en-US" dirty="0" err="1"/>
              <a:t>aankopen</a:t>
            </a:r>
            <a:r>
              <a:rPr lang="en-US" dirty="0"/>
              <a:t> </a:t>
            </a:r>
            <a:r>
              <a:rPr lang="en-US" dirty="0" err="1"/>
              <a:t>aan</a:t>
            </a:r>
            <a:r>
              <a:rPr lang="en-US" dirty="0"/>
              <a:t> </a:t>
            </a:r>
            <a:r>
              <a:rPr lang="en-US" dirty="0" err="1"/>
              <a:t>specifieke</a:t>
            </a:r>
            <a:r>
              <a:rPr lang="en-US" dirty="0"/>
              <a:t> </a:t>
            </a:r>
            <a:r>
              <a:rPr lang="en-US" dirty="0" err="1"/>
              <a:t>personen</a:t>
            </a:r>
            <a:r>
              <a:rPr lang="en-US" dirty="0"/>
              <a:t> </a:t>
            </a:r>
            <a:r>
              <a:rPr lang="en-US" dirty="0" err="1"/>
              <a:t>konden</a:t>
            </a:r>
            <a:r>
              <a:rPr lang="en-US" dirty="0"/>
              <a:t> </a:t>
            </a:r>
            <a:r>
              <a:rPr lang="en-US" dirty="0" err="1"/>
              <a:t>koppelen</a:t>
            </a:r>
            <a:r>
              <a:rPr lang="en-US" dirty="0"/>
              <a:t>. </a:t>
            </a:r>
            <a:r>
              <a:rPr lang="en-US" dirty="0" err="1"/>
              <a:t>Dit</a:t>
            </a:r>
            <a:r>
              <a:rPr lang="en-US" dirty="0"/>
              <a:t> </a:t>
            </a:r>
            <a:r>
              <a:rPr lang="en-US" dirty="0" err="1"/>
              <a:t>stelde</a:t>
            </a:r>
            <a:r>
              <a:rPr lang="en-US" dirty="0"/>
              <a:t> </a:t>
            </a:r>
            <a:r>
              <a:rPr lang="en-US" dirty="0" err="1"/>
              <a:t>bedrijven</a:t>
            </a:r>
            <a:r>
              <a:rPr lang="en-US" dirty="0"/>
              <a:t> in </a:t>
            </a:r>
            <a:r>
              <a:rPr lang="en-US" dirty="0" err="1"/>
              <a:t>staat</a:t>
            </a:r>
            <a:r>
              <a:rPr lang="en-US" dirty="0"/>
              <a:t> om </a:t>
            </a:r>
            <a:r>
              <a:rPr lang="en-US" dirty="0" err="1"/>
              <a:t>individueel</a:t>
            </a:r>
            <a:r>
              <a:rPr lang="en-US" dirty="0"/>
              <a:t> </a:t>
            </a:r>
            <a:r>
              <a:rPr lang="en-US" dirty="0" err="1"/>
              <a:t>koopgedrag</a:t>
            </a:r>
            <a:r>
              <a:rPr lang="en-US" dirty="0"/>
              <a:t> </a:t>
            </a:r>
            <a:r>
              <a:rPr lang="en-US" dirty="0" err="1"/>
              <a:t>te</a:t>
            </a:r>
            <a:r>
              <a:rPr lang="en-US" dirty="0"/>
              <a:t> </a:t>
            </a:r>
            <a:r>
              <a:rPr lang="en-US" dirty="0" err="1"/>
              <a:t>volgen</a:t>
            </a:r>
            <a:r>
              <a:rPr lang="en-US" dirty="0"/>
              <a:t>, </a:t>
            </a:r>
            <a:r>
              <a:rPr lang="en-US" dirty="0" err="1"/>
              <a:t>gepersonaliseerde</a:t>
            </a:r>
            <a:r>
              <a:rPr lang="en-US" dirty="0"/>
              <a:t> </a:t>
            </a:r>
            <a:r>
              <a:rPr lang="en-US" dirty="0" err="1"/>
              <a:t>promoties</a:t>
            </a:r>
            <a:r>
              <a:rPr lang="en-US" dirty="0"/>
              <a:t> </a:t>
            </a:r>
            <a:r>
              <a:rPr lang="en-US" dirty="0" err="1"/>
              <a:t>aan</a:t>
            </a:r>
            <a:r>
              <a:rPr lang="en-US" dirty="0"/>
              <a:t> </a:t>
            </a:r>
            <a:r>
              <a:rPr lang="en-US" dirty="0" err="1"/>
              <a:t>te</a:t>
            </a:r>
            <a:r>
              <a:rPr lang="en-US" dirty="0"/>
              <a:t> </a:t>
            </a:r>
            <a:r>
              <a:rPr lang="en-US" dirty="0" err="1"/>
              <a:t>bieden</a:t>
            </a:r>
            <a:r>
              <a:rPr lang="en-US" dirty="0"/>
              <a:t> </a:t>
            </a:r>
            <a:r>
              <a:rPr lang="en-US" dirty="0" err="1"/>
              <a:t>en</a:t>
            </a:r>
            <a:r>
              <a:rPr lang="en-US" dirty="0"/>
              <a:t> het </a:t>
            </a:r>
            <a:r>
              <a:rPr lang="en-US" dirty="0" err="1"/>
              <a:t>bestedingsgedrag</a:t>
            </a:r>
            <a:r>
              <a:rPr lang="en-US" dirty="0"/>
              <a:t> van </a:t>
            </a:r>
            <a:r>
              <a:rPr lang="en-US" dirty="0" err="1"/>
              <a:t>klanten</a:t>
            </a:r>
            <a:r>
              <a:rPr lang="en-US" dirty="0"/>
              <a:t> </a:t>
            </a:r>
            <a:r>
              <a:rPr lang="en-US" dirty="0" err="1"/>
              <a:t>te</a:t>
            </a:r>
            <a:r>
              <a:rPr lang="en-US" dirty="0"/>
              <a:t> </a:t>
            </a:r>
            <a:r>
              <a:rPr lang="en-US" dirty="0" err="1"/>
              <a:t>analyseren</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err="1"/>
              <a:t>Handmatige</a:t>
            </a:r>
            <a:r>
              <a:rPr lang="en-US" dirty="0"/>
              <a:t> records: </a:t>
            </a:r>
            <a:r>
              <a:rPr lang="en-US" dirty="0" err="1"/>
              <a:t>Vóór</a:t>
            </a:r>
            <a:r>
              <a:rPr lang="en-US" dirty="0"/>
              <a:t> het </a:t>
            </a:r>
            <a:r>
              <a:rPr lang="en-US" dirty="0" err="1"/>
              <a:t>digitale</a:t>
            </a:r>
            <a:r>
              <a:rPr lang="en-US" dirty="0"/>
              <a:t> </a:t>
            </a:r>
            <a:r>
              <a:rPr lang="en-US" dirty="0" err="1"/>
              <a:t>tijdperk</a:t>
            </a:r>
            <a:r>
              <a:rPr lang="en-US" dirty="0"/>
              <a:t> </a:t>
            </a:r>
            <a:r>
              <a:rPr lang="en-US" dirty="0" err="1"/>
              <a:t>hielden</a:t>
            </a:r>
            <a:r>
              <a:rPr lang="en-US" dirty="0"/>
              <a:t> </a:t>
            </a:r>
            <a:r>
              <a:rPr lang="en-US" dirty="0" err="1"/>
              <a:t>bedrijven</a:t>
            </a:r>
            <a:r>
              <a:rPr lang="en-US" dirty="0"/>
              <a:t> </a:t>
            </a:r>
            <a:r>
              <a:rPr lang="en-US" dirty="0" err="1"/>
              <a:t>hun</a:t>
            </a:r>
            <a:r>
              <a:rPr lang="en-US" dirty="0"/>
              <a:t> </a:t>
            </a:r>
            <a:r>
              <a:rPr lang="en-US" dirty="0" err="1"/>
              <a:t>klanttransacties</a:t>
            </a:r>
            <a:r>
              <a:rPr lang="en-US" dirty="0"/>
              <a:t> </a:t>
            </a:r>
            <a:r>
              <a:rPr lang="en-US" dirty="0" err="1"/>
              <a:t>handmatig</a:t>
            </a:r>
            <a:r>
              <a:rPr lang="en-US" dirty="0"/>
              <a:t> </a:t>
            </a:r>
            <a:r>
              <a:rPr lang="en-US" dirty="0" err="1"/>
              <a:t>bij</a:t>
            </a:r>
            <a:r>
              <a:rPr lang="en-US" dirty="0"/>
              <a:t>. Ze </a:t>
            </a:r>
            <a:r>
              <a:rPr lang="en-US" dirty="0" err="1"/>
              <a:t>gebruikten</a:t>
            </a:r>
            <a:r>
              <a:rPr lang="en-US" dirty="0"/>
              <a:t> </a:t>
            </a:r>
            <a:r>
              <a:rPr lang="en-US" dirty="0" err="1"/>
              <a:t>grootboeken</a:t>
            </a:r>
            <a:r>
              <a:rPr lang="en-US" dirty="0"/>
              <a:t>, </a:t>
            </a:r>
            <a:r>
              <a:rPr lang="en-US" dirty="0" err="1"/>
              <a:t>logboeken</a:t>
            </a:r>
            <a:r>
              <a:rPr lang="en-US" dirty="0"/>
              <a:t> of </a:t>
            </a:r>
            <a:r>
              <a:rPr lang="en-US" dirty="0" err="1"/>
              <a:t>computersystemen</a:t>
            </a:r>
            <a:r>
              <a:rPr lang="en-US" dirty="0"/>
              <a:t> </a:t>
            </a:r>
            <a:r>
              <a:rPr lang="en-US" dirty="0" err="1"/>
              <a:t>zonder</a:t>
            </a:r>
            <a:r>
              <a:rPr lang="en-US" dirty="0"/>
              <a:t> </a:t>
            </a:r>
            <a:r>
              <a:rPr lang="en-US" dirty="0" err="1"/>
              <a:t>internetverbinding</a:t>
            </a:r>
            <a:r>
              <a:rPr lang="en-US" dirty="0"/>
              <a:t> om </a:t>
            </a:r>
            <a:r>
              <a:rPr lang="en-US" dirty="0" err="1"/>
              <a:t>handmatig</a:t>
            </a:r>
            <a:r>
              <a:rPr lang="en-US" dirty="0"/>
              <a:t> </a:t>
            </a:r>
            <a:r>
              <a:rPr lang="en-US" dirty="0" err="1"/>
              <a:t>verkoopgegevens</a:t>
            </a:r>
            <a:r>
              <a:rPr lang="en-US" dirty="0"/>
              <a:t> vast </a:t>
            </a:r>
            <a:r>
              <a:rPr lang="en-US" dirty="0" err="1"/>
              <a:t>te</a:t>
            </a:r>
            <a:r>
              <a:rPr lang="en-US" dirty="0"/>
              <a:t> </a:t>
            </a:r>
            <a:r>
              <a:rPr lang="en-US" dirty="0" err="1"/>
              <a:t>leggen</a:t>
            </a:r>
            <a:r>
              <a:rPr lang="en-US" dirty="0"/>
              <a:t>. </a:t>
            </a:r>
            <a:r>
              <a:rPr lang="en-US" dirty="0" err="1"/>
              <a:t>Deze</a:t>
            </a:r>
            <a:r>
              <a:rPr lang="en-US" dirty="0"/>
              <a:t> </a:t>
            </a:r>
            <a:r>
              <a:rPr lang="en-US" dirty="0" err="1"/>
              <a:t>gegevens</a:t>
            </a:r>
            <a:r>
              <a:rPr lang="en-US" dirty="0"/>
              <a:t> </a:t>
            </a:r>
            <a:r>
              <a:rPr lang="en-US" dirty="0" err="1"/>
              <a:t>bevatten</a:t>
            </a:r>
            <a:r>
              <a:rPr lang="en-US" dirty="0"/>
              <a:t> details </a:t>
            </a:r>
            <a:r>
              <a:rPr lang="en-US" dirty="0" err="1"/>
              <a:t>zoals</a:t>
            </a:r>
            <a:r>
              <a:rPr lang="en-US" dirty="0"/>
              <a:t> </a:t>
            </a:r>
            <a:r>
              <a:rPr lang="en-US" dirty="0" err="1"/>
              <a:t>klantnamen</a:t>
            </a:r>
            <a:r>
              <a:rPr lang="en-US" dirty="0"/>
              <a:t>, </a:t>
            </a:r>
            <a:r>
              <a:rPr lang="en-US" dirty="0" err="1"/>
              <a:t>gekochte</a:t>
            </a:r>
            <a:r>
              <a:rPr lang="en-US" dirty="0"/>
              <a:t> </a:t>
            </a:r>
            <a:r>
              <a:rPr lang="en-US" dirty="0" err="1"/>
              <a:t>artikelen</a:t>
            </a:r>
            <a:r>
              <a:rPr lang="en-US" dirty="0"/>
              <a:t> </a:t>
            </a:r>
            <a:r>
              <a:rPr lang="en-US" dirty="0" err="1"/>
              <a:t>en</a:t>
            </a:r>
            <a:r>
              <a:rPr lang="en-US" dirty="0"/>
              <a:t> </a:t>
            </a:r>
            <a:r>
              <a:rPr lang="en-US" dirty="0" err="1"/>
              <a:t>transactiebedragen</a:t>
            </a:r>
            <a:r>
              <a:rPr lang="en-US" dirty="0"/>
              <a:t>. </a:t>
            </a:r>
            <a:r>
              <a:rPr lang="en-US" dirty="0" err="1"/>
              <a:t>Hoewel</a:t>
            </a:r>
            <a:r>
              <a:rPr lang="en-US" dirty="0"/>
              <a:t> </a:t>
            </a:r>
            <a:r>
              <a:rPr lang="en-US" dirty="0" err="1"/>
              <a:t>deze</a:t>
            </a:r>
            <a:r>
              <a:rPr lang="en-US" dirty="0"/>
              <a:t> </a:t>
            </a:r>
            <a:r>
              <a:rPr lang="en-US" dirty="0" err="1"/>
              <a:t>methode</a:t>
            </a:r>
            <a:r>
              <a:rPr lang="en-US" dirty="0"/>
              <a:t> </a:t>
            </a:r>
            <a:r>
              <a:rPr lang="en-US" dirty="0" err="1"/>
              <a:t>tijdrovender</a:t>
            </a:r>
            <a:r>
              <a:rPr lang="en-US" dirty="0"/>
              <a:t> was </a:t>
            </a:r>
            <a:r>
              <a:rPr lang="en-US" dirty="0" err="1"/>
              <a:t>en</a:t>
            </a:r>
            <a:r>
              <a:rPr lang="en-US" dirty="0"/>
              <a:t> </a:t>
            </a:r>
            <a:r>
              <a:rPr lang="en-US" dirty="0" err="1"/>
              <a:t>vatbaar</a:t>
            </a:r>
            <a:r>
              <a:rPr lang="en-US" dirty="0"/>
              <a:t> </a:t>
            </a:r>
            <a:r>
              <a:rPr lang="en-US" dirty="0" err="1"/>
              <a:t>voor</a:t>
            </a:r>
            <a:r>
              <a:rPr lang="en-US" dirty="0"/>
              <a:t> </a:t>
            </a:r>
            <a:r>
              <a:rPr lang="en-US" dirty="0" err="1"/>
              <a:t>menselijke</a:t>
            </a:r>
            <a:r>
              <a:rPr lang="en-US" dirty="0"/>
              <a:t> </a:t>
            </a:r>
            <a:r>
              <a:rPr lang="en-US" dirty="0" err="1"/>
              <a:t>fouten</a:t>
            </a:r>
            <a:r>
              <a:rPr lang="en-US" dirty="0"/>
              <a:t>, </a:t>
            </a:r>
            <a:r>
              <a:rPr lang="en-US" dirty="0" err="1"/>
              <a:t>diende</a:t>
            </a:r>
            <a:r>
              <a:rPr lang="en-US" dirty="0"/>
              <a:t> het </a:t>
            </a:r>
            <a:r>
              <a:rPr lang="en-US" dirty="0" err="1"/>
              <a:t>als</a:t>
            </a:r>
            <a:r>
              <a:rPr lang="en-US" dirty="0"/>
              <a:t> </a:t>
            </a:r>
            <a:r>
              <a:rPr lang="en-US" dirty="0" err="1"/>
              <a:t>een</a:t>
            </a:r>
            <a:r>
              <a:rPr lang="en-US" dirty="0"/>
              <a:t> </a:t>
            </a:r>
            <a:r>
              <a:rPr lang="en-US" dirty="0" err="1"/>
              <a:t>waardevolle</a:t>
            </a:r>
            <a:r>
              <a:rPr lang="en-US" dirty="0"/>
              <a:t> </a:t>
            </a:r>
            <a:r>
              <a:rPr lang="en-US" dirty="0" err="1"/>
              <a:t>bron</a:t>
            </a:r>
            <a:r>
              <a:rPr lang="en-US" dirty="0"/>
              <a:t> van </a:t>
            </a:r>
            <a:r>
              <a:rPr lang="en-US" dirty="0" err="1"/>
              <a:t>transactie-informatie</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err="1"/>
              <a:t>Creditcard</a:t>
            </a:r>
            <a:r>
              <a:rPr lang="en-US" dirty="0"/>
              <a:t>- </a:t>
            </a:r>
            <a:r>
              <a:rPr lang="en-US" dirty="0" err="1"/>
              <a:t>en</a:t>
            </a:r>
            <a:r>
              <a:rPr lang="en-US" dirty="0"/>
              <a:t> </a:t>
            </a:r>
            <a:r>
              <a:rPr lang="en-US" dirty="0" err="1"/>
              <a:t>chequebetalingen</a:t>
            </a:r>
            <a:r>
              <a:rPr lang="en-US" dirty="0"/>
              <a:t>: </a:t>
            </a:r>
            <a:r>
              <a:rPr lang="en-US" dirty="0" err="1"/>
              <a:t>Wanneer</a:t>
            </a:r>
            <a:r>
              <a:rPr lang="en-US" dirty="0"/>
              <a:t> </a:t>
            </a:r>
            <a:r>
              <a:rPr lang="en-US" dirty="0" err="1"/>
              <a:t>klanten</a:t>
            </a:r>
            <a:r>
              <a:rPr lang="en-US" dirty="0"/>
              <a:t> </a:t>
            </a:r>
            <a:r>
              <a:rPr lang="en-US" dirty="0" err="1"/>
              <a:t>aankopen</a:t>
            </a:r>
            <a:r>
              <a:rPr lang="en-US" dirty="0"/>
              <a:t> </a:t>
            </a:r>
            <a:r>
              <a:rPr lang="en-US" dirty="0" err="1"/>
              <a:t>deden</a:t>
            </a:r>
            <a:r>
              <a:rPr lang="en-US" dirty="0"/>
              <a:t> met </a:t>
            </a:r>
            <a:r>
              <a:rPr lang="en-US" dirty="0" err="1"/>
              <a:t>creditcards</a:t>
            </a:r>
            <a:r>
              <a:rPr lang="en-US" dirty="0"/>
              <a:t> of cheques, </a:t>
            </a:r>
            <a:r>
              <a:rPr lang="en-US" dirty="0" err="1"/>
              <a:t>hadden</a:t>
            </a:r>
            <a:r>
              <a:rPr lang="en-US" dirty="0"/>
              <a:t> </a:t>
            </a:r>
            <a:r>
              <a:rPr lang="en-US" dirty="0" err="1"/>
              <a:t>bedrijven</a:t>
            </a:r>
            <a:r>
              <a:rPr lang="en-US" dirty="0"/>
              <a:t> </a:t>
            </a:r>
            <a:r>
              <a:rPr lang="en-US" dirty="0" err="1"/>
              <a:t>toegang</a:t>
            </a:r>
            <a:r>
              <a:rPr lang="en-US" dirty="0"/>
              <a:t> tot </a:t>
            </a:r>
            <a:r>
              <a:rPr lang="en-US" dirty="0" err="1"/>
              <a:t>transactiegegevens</a:t>
            </a:r>
            <a:r>
              <a:rPr lang="en-US" dirty="0"/>
              <a:t> via </a:t>
            </a:r>
            <a:r>
              <a:rPr lang="en-US" dirty="0" err="1"/>
              <a:t>betalingsverwerkingssystemen</a:t>
            </a:r>
            <a:r>
              <a:rPr lang="en-US" dirty="0"/>
              <a:t>. </a:t>
            </a:r>
            <a:r>
              <a:rPr lang="en-US" dirty="0" err="1"/>
              <a:t>Deze</a:t>
            </a:r>
            <a:r>
              <a:rPr lang="en-US" dirty="0"/>
              <a:t> </a:t>
            </a:r>
            <a:r>
              <a:rPr lang="en-US" dirty="0" err="1"/>
              <a:t>systemen</a:t>
            </a:r>
            <a:r>
              <a:rPr lang="en-US" dirty="0"/>
              <a:t> </a:t>
            </a:r>
            <a:r>
              <a:rPr lang="en-US" dirty="0" err="1"/>
              <a:t>registreerden</a:t>
            </a:r>
            <a:r>
              <a:rPr lang="en-US" dirty="0"/>
              <a:t> de </a:t>
            </a:r>
            <a:r>
              <a:rPr lang="en-US" dirty="0" err="1"/>
              <a:t>betalingsmethode</a:t>
            </a:r>
            <a:r>
              <a:rPr lang="en-US" dirty="0"/>
              <a:t>, </a:t>
            </a:r>
            <a:r>
              <a:rPr lang="en-US" dirty="0" err="1"/>
              <a:t>kaart</a:t>
            </a:r>
            <a:r>
              <a:rPr lang="en-US" dirty="0"/>
              <a:t>- of </a:t>
            </a:r>
            <a:r>
              <a:rPr lang="en-US" dirty="0" err="1"/>
              <a:t>chequedetails</a:t>
            </a:r>
            <a:r>
              <a:rPr lang="en-US" dirty="0"/>
              <a:t>, </a:t>
            </a:r>
            <a:r>
              <a:rPr lang="en-US" dirty="0" err="1"/>
              <a:t>transactiebedragen</a:t>
            </a:r>
            <a:r>
              <a:rPr lang="en-US" dirty="0"/>
              <a:t> </a:t>
            </a:r>
            <a:r>
              <a:rPr lang="en-US" dirty="0" err="1"/>
              <a:t>en</a:t>
            </a:r>
            <a:r>
              <a:rPr lang="en-US" dirty="0"/>
              <a:t> </a:t>
            </a:r>
            <a:r>
              <a:rPr lang="en-US" dirty="0" err="1"/>
              <a:t>soms</a:t>
            </a:r>
            <a:r>
              <a:rPr lang="en-US" dirty="0"/>
              <a:t> </a:t>
            </a:r>
            <a:r>
              <a:rPr lang="en-US" dirty="0" err="1"/>
              <a:t>ook</a:t>
            </a:r>
            <a:r>
              <a:rPr lang="en-US" dirty="0"/>
              <a:t> </a:t>
            </a:r>
            <a:r>
              <a:rPr lang="en-US" dirty="0" err="1"/>
              <a:t>klantgegevens</a:t>
            </a:r>
            <a:r>
              <a:rPr lang="en-US" dirty="0"/>
              <a:t>. Met </a:t>
            </a:r>
            <a:r>
              <a:rPr lang="en-US" dirty="0" err="1"/>
              <a:t>deze</a:t>
            </a:r>
            <a:r>
              <a:rPr lang="en-US" dirty="0"/>
              <a:t> </a:t>
            </a:r>
            <a:r>
              <a:rPr lang="en-US" dirty="0" err="1"/>
              <a:t>informatie</a:t>
            </a:r>
            <a:r>
              <a:rPr lang="en-US" dirty="0"/>
              <a:t> </a:t>
            </a:r>
            <a:r>
              <a:rPr lang="en-US" dirty="0" err="1"/>
              <a:t>konden</a:t>
            </a:r>
            <a:r>
              <a:rPr lang="en-US" dirty="0"/>
              <a:t> </a:t>
            </a:r>
            <a:r>
              <a:rPr lang="en-US" dirty="0" err="1"/>
              <a:t>bedrijven</a:t>
            </a:r>
            <a:r>
              <a:rPr lang="en-US" dirty="0"/>
              <a:t> </a:t>
            </a:r>
            <a:r>
              <a:rPr lang="en-US" dirty="0" err="1"/>
              <a:t>betaaltrends</a:t>
            </a:r>
            <a:r>
              <a:rPr lang="en-US" dirty="0"/>
              <a:t> </a:t>
            </a:r>
            <a:r>
              <a:rPr lang="en-US" dirty="0" err="1"/>
              <a:t>analyseren</a:t>
            </a:r>
            <a:r>
              <a:rPr lang="en-US" dirty="0"/>
              <a:t> </a:t>
            </a:r>
            <a:r>
              <a:rPr lang="en-US" dirty="0" err="1"/>
              <a:t>en</a:t>
            </a:r>
            <a:r>
              <a:rPr lang="en-US" dirty="0"/>
              <a:t> de </a:t>
            </a:r>
            <a:r>
              <a:rPr lang="en-US" dirty="0" err="1"/>
              <a:t>voorkeuren</a:t>
            </a:r>
            <a:r>
              <a:rPr lang="en-US" dirty="0"/>
              <a:t> van </a:t>
            </a:r>
            <a:r>
              <a:rPr lang="en-US" dirty="0" err="1"/>
              <a:t>klanten</a:t>
            </a:r>
            <a:r>
              <a:rPr lang="en-US" dirty="0"/>
              <a:t> </a:t>
            </a:r>
            <a:r>
              <a:rPr lang="en-US" dirty="0" err="1"/>
              <a:t>beter</a:t>
            </a:r>
            <a:r>
              <a:rPr lang="en-US" dirty="0"/>
              <a:t> </a:t>
            </a:r>
            <a:r>
              <a:rPr lang="en-US" dirty="0" err="1"/>
              <a:t>begrijpen</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a:t>Abonnements- </a:t>
            </a:r>
            <a:r>
              <a:rPr lang="en-US" dirty="0" err="1"/>
              <a:t>en</a:t>
            </a:r>
            <a:r>
              <a:rPr lang="en-US" dirty="0"/>
              <a:t> </a:t>
            </a:r>
            <a:r>
              <a:rPr lang="en-US" dirty="0" err="1"/>
              <a:t>lidmaatschapsdiensten</a:t>
            </a:r>
            <a:r>
              <a:rPr lang="en-US" dirty="0"/>
              <a:t>: </a:t>
            </a:r>
            <a:r>
              <a:rPr lang="en-US" dirty="0" err="1"/>
              <a:t>Bedrijven</a:t>
            </a:r>
            <a:r>
              <a:rPr lang="en-US" dirty="0"/>
              <a:t> die </a:t>
            </a:r>
            <a:r>
              <a:rPr lang="en-US" dirty="0" err="1"/>
              <a:t>diensten</a:t>
            </a:r>
            <a:r>
              <a:rPr lang="en-US" dirty="0"/>
              <a:t> op basis van </a:t>
            </a:r>
            <a:r>
              <a:rPr lang="en-US" dirty="0" err="1"/>
              <a:t>abonnementen</a:t>
            </a:r>
            <a:r>
              <a:rPr lang="en-US" dirty="0"/>
              <a:t> of </a:t>
            </a:r>
            <a:r>
              <a:rPr lang="en-US" dirty="0" err="1"/>
              <a:t>lidmaatschap</a:t>
            </a:r>
            <a:r>
              <a:rPr lang="en-US" dirty="0"/>
              <a:t> </a:t>
            </a:r>
            <a:r>
              <a:rPr lang="en-US" dirty="0" err="1"/>
              <a:t>aanbieden</a:t>
            </a:r>
            <a:r>
              <a:rPr lang="en-US" dirty="0"/>
              <a:t>, </a:t>
            </a:r>
            <a:r>
              <a:rPr lang="en-US" dirty="0" err="1"/>
              <a:t>hielden</a:t>
            </a:r>
            <a:r>
              <a:rPr lang="en-US" dirty="0"/>
              <a:t> </a:t>
            </a:r>
            <a:r>
              <a:rPr lang="en-US" dirty="0" err="1"/>
              <a:t>gegevens</a:t>
            </a:r>
            <a:r>
              <a:rPr lang="en-US" dirty="0"/>
              <a:t> </a:t>
            </a:r>
            <a:r>
              <a:rPr lang="en-US" dirty="0" err="1"/>
              <a:t>bij</a:t>
            </a:r>
            <a:r>
              <a:rPr lang="en-US" dirty="0"/>
              <a:t> over </a:t>
            </a:r>
            <a:r>
              <a:rPr lang="en-US" dirty="0" err="1"/>
              <a:t>abonnementen</a:t>
            </a:r>
            <a:r>
              <a:rPr lang="en-US" dirty="0"/>
              <a:t>, </a:t>
            </a:r>
            <a:r>
              <a:rPr lang="en-US" dirty="0" err="1"/>
              <a:t>verlengingen</a:t>
            </a:r>
            <a:r>
              <a:rPr lang="en-US" dirty="0"/>
              <a:t> </a:t>
            </a:r>
            <a:r>
              <a:rPr lang="en-US" dirty="0" err="1"/>
              <a:t>en</a:t>
            </a:r>
            <a:r>
              <a:rPr lang="en-US" dirty="0"/>
              <a:t> </a:t>
            </a:r>
            <a:r>
              <a:rPr lang="en-US" dirty="0" err="1"/>
              <a:t>opzeggingen</a:t>
            </a:r>
            <a:r>
              <a:rPr lang="en-US" dirty="0"/>
              <a:t> van </a:t>
            </a:r>
            <a:r>
              <a:rPr lang="en-US" dirty="0" err="1"/>
              <a:t>klanten</a:t>
            </a:r>
            <a:r>
              <a:rPr lang="en-US" dirty="0"/>
              <a:t>. </a:t>
            </a:r>
            <a:r>
              <a:rPr lang="en-US" dirty="0" err="1"/>
              <a:t>Deze</a:t>
            </a:r>
            <a:r>
              <a:rPr lang="en-US" dirty="0"/>
              <a:t> </a:t>
            </a:r>
            <a:r>
              <a:rPr lang="en-US" dirty="0" err="1"/>
              <a:t>gegevens</a:t>
            </a:r>
            <a:r>
              <a:rPr lang="en-US" dirty="0"/>
              <a:t> </a:t>
            </a:r>
            <a:r>
              <a:rPr lang="en-US" dirty="0" err="1"/>
              <a:t>gaven</a:t>
            </a:r>
            <a:r>
              <a:rPr lang="en-US" dirty="0"/>
              <a:t> </a:t>
            </a:r>
            <a:r>
              <a:rPr lang="en-US" dirty="0" err="1"/>
              <a:t>inzicht</a:t>
            </a:r>
            <a:r>
              <a:rPr lang="en-US" dirty="0"/>
              <a:t> in </a:t>
            </a:r>
            <a:r>
              <a:rPr lang="en-US" dirty="0" err="1"/>
              <a:t>klantloyaliteit</a:t>
            </a:r>
            <a:r>
              <a:rPr lang="en-US" dirty="0"/>
              <a:t>, </a:t>
            </a:r>
            <a:r>
              <a:rPr lang="en-US" dirty="0" err="1"/>
              <a:t>retentiepercentages</a:t>
            </a:r>
            <a:r>
              <a:rPr lang="en-US" dirty="0"/>
              <a:t> </a:t>
            </a:r>
            <a:r>
              <a:rPr lang="en-US" dirty="0" err="1"/>
              <a:t>en</a:t>
            </a:r>
            <a:r>
              <a:rPr lang="en-US" dirty="0"/>
              <a:t> </a:t>
            </a:r>
            <a:r>
              <a:rPr lang="en-US" dirty="0" err="1"/>
              <a:t>abonnementsvoorkeuren</a:t>
            </a:r>
            <a:r>
              <a:rPr lang="en-US" dirty="0"/>
              <a:t>.</a:t>
            </a:r>
            <a:br>
              <a:rPr lang="en-US" dirty="0"/>
            </a:br>
            <a:endParaRPr dirty="0"/>
          </a:p>
          <a:p>
            <a:pPr marL="0" lvl="0" indent="0" algn="l" rtl="0">
              <a:lnSpc>
                <a:spcPct val="115000"/>
              </a:lnSpc>
              <a:spcBef>
                <a:spcPts val="1200"/>
              </a:spcBef>
              <a:spcAft>
                <a:spcPts val="0"/>
              </a:spcAft>
              <a:buNone/>
            </a:pPr>
            <a:r>
              <a:rPr lang="en-US" dirty="0"/>
              <a:t>Door </a:t>
            </a:r>
            <a:r>
              <a:rPr lang="en-US" dirty="0" err="1"/>
              <a:t>gegevens</a:t>
            </a:r>
            <a:r>
              <a:rPr lang="en-US" dirty="0"/>
              <a:t> over </a:t>
            </a:r>
            <a:r>
              <a:rPr lang="en-US" dirty="0" err="1"/>
              <a:t>klanttransacties</a:t>
            </a:r>
            <a:r>
              <a:rPr lang="en-US" dirty="0"/>
              <a:t> </a:t>
            </a:r>
            <a:r>
              <a:rPr lang="en-US" dirty="0" err="1"/>
              <a:t>te</a:t>
            </a:r>
            <a:r>
              <a:rPr lang="en-US" dirty="0"/>
              <a:t> </a:t>
            </a:r>
            <a:r>
              <a:rPr lang="en-US" dirty="0" err="1"/>
              <a:t>analyseren</a:t>
            </a:r>
            <a:r>
              <a:rPr lang="en-US" dirty="0"/>
              <a:t>, </a:t>
            </a:r>
            <a:r>
              <a:rPr lang="en-US" dirty="0" err="1"/>
              <a:t>kunnen</a:t>
            </a:r>
            <a:r>
              <a:rPr lang="en-US" dirty="0"/>
              <a:t> </a:t>
            </a:r>
            <a:r>
              <a:rPr lang="en-US" dirty="0" err="1"/>
              <a:t>bedrijven</a:t>
            </a:r>
            <a:r>
              <a:rPr lang="en-US" dirty="0"/>
              <a:t> </a:t>
            </a:r>
            <a:r>
              <a:rPr lang="en-US" dirty="0" err="1"/>
              <a:t>populaire</a:t>
            </a:r>
            <a:r>
              <a:rPr lang="en-US" dirty="0"/>
              <a:t> </a:t>
            </a:r>
            <a:r>
              <a:rPr lang="en-US" dirty="0" err="1"/>
              <a:t>producten</a:t>
            </a:r>
            <a:r>
              <a:rPr lang="en-US" dirty="0"/>
              <a:t> </a:t>
            </a:r>
            <a:r>
              <a:rPr lang="en-US" dirty="0" err="1"/>
              <a:t>identificeren</a:t>
            </a:r>
            <a:r>
              <a:rPr lang="en-US" dirty="0"/>
              <a:t>, </a:t>
            </a:r>
            <a:r>
              <a:rPr lang="en-US" dirty="0" err="1"/>
              <a:t>consumentengedrag</a:t>
            </a:r>
            <a:r>
              <a:rPr lang="en-US" dirty="0"/>
              <a:t> </a:t>
            </a:r>
            <a:r>
              <a:rPr lang="en-US" dirty="0" err="1"/>
              <a:t>begrijpen</a:t>
            </a:r>
            <a:r>
              <a:rPr lang="en-US" dirty="0"/>
              <a:t>, </a:t>
            </a:r>
            <a:r>
              <a:rPr lang="en-US" dirty="0" err="1"/>
              <a:t>voorraadbeheer</a:t>
            </a:r>
            <a:r>
              <a:rPr lang="en-US" dirty="0"/>
              <a:t> </a:t>
            </a:r>
            <a:r>
              <a:rPr lang="en-US" dirty="0" err="1"/>
              <a:t>verfijnen</a:t>
            </a:r>
            <a:r>
              <a:rPr lang="en-US" dirty="0"/>
              <a:t> </a:t>
            </a:r>
            <a:r>
              <a:rPr lang="en-US" dirty="0" err="1"/>
              <a:t>en</a:t>
            </a:r>
            <a:r>
              <a:rPr lang="en-US" dirty="0"/>
              <a:t> </a:t>
            </a:r>
            <a:r>
              <a:rPr lang="en-US" dirty="0" err="1"/>
              <a:t>hun</a:t>
            </a:r>
            <a:r>
              <a:rPr lang="en-US" dirty="0"/>
              <a:t> marketing- </a:t>
            </a:r>
            <a:r>
              <a:rPr lang="en-US" dirty="0" err="1"/>
              <a:t>en</a:t>
            </a:r>
            <a:r>
              <a:rPr lang="en-US" dirty="0"/>
              <a:t> </a:t>
            </a:r>
            <a:r>
              <a:rPr lang="en-US" dirty="0" err="1"/>
              <a:t>verkoopstrategieën</a:t>
            </a:r>
            <a:r>
              <a:rPr lang="en-US" dirty="0"/>
              <a:t> </a:t>
            </a:r>
            <a:r>
              <a:rPr lang="en-US" dirty="0" err="1"/>
              <a:t>afstemmen</a:t>
            </a:r>
            <a:r>
              <a:rPr lang="en-US" dirty="0"/>
              <a:t> op </a:t>
            </a:r>
            <a:r>
              <a:rPr lang="en-US" dirty="0" err="1"/>
              <a:t>specifieke</a:t>
            </a:r>
            <a:r>
              <a:rPr lang="en-US" dirty="0"/>
              <a:t> </a:t>
            </a:r>
            <a:r>
              <a:rPr lang="en-US" dirty="0" err="1"/>
              <a:t>klantsegmenten</a:t>
            </a:r>
            <a:r>
              <a:rPr lang="en-US" dirty="0"/>
              <a:t>.</a:t>
            </a:r>
            <a:endParaRPr dirty="0"/>
          </a:p>
          <a:p>
            <a:pPr marL="0" lvl="0" indent="0" algn="l" rtl="0">
              <a:lnSpc>
                <a:spcPct val="115000"/>
              </a:lnSpc>
              <a:spcBef>
                <a:spcPts val="1200"/>
              </a:spcBef>
              <a:spcAft>
                <a:spcPts val="0"/>
              </a:spcAft>
              <a:buNone/>
            </a:pPr>
            <a:endParaRPr dirty="0"/>
          </a:p>
          <a:p>
            <a:pPr marL="0" lvl="0" indent="0" algn="l" rtl="0">
              <a:lnSpc>
                <a:spcPct val="115000"/>
              </a:lnSpc>
              <a:spcBef>
                <a:spcPts val="1200"/>
              </a:spcBef>
              <a:spcAft>
                <a:spcPts val="0"/>
              </a:spcAft>
              <a:buNone/>
            </a:pPr>
            <a:endParaRPr dirty="0"/>
          </a:p>
          <a:p>
            <a:pPr marL="0" lvl="0" indent="0" algn="l" rtl="0">
              <a:lnSpc>
                <a:spcPct val="115000"/>
              </a:lnSpc>
              <a:spcBef>
                <a:spcPts val="1200"/>
              </a:spcBef>
              <a:spcAft>
                <a:spcPts val="120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6" name="Google Shape;186;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a:t>Voor de komst van het internet en het web waren voor het verzamelen van informatie over consumenten andere middelen nodig dan in het huidige digitale tijdperk. Hier volgt een vergelijking van de middelen die toen en nu nodig zijn:</a:t>
            </a:r>
            <a:endParaRPr/>
          </a:p>
          <a:p>
            <a:pPr marL="0" lvl="0" indent="0" algn="l" rtl="0">
              <a:lnSpc>
                <a:spcPct val="115000"/>
              </a:lnSpc>
              <a:spcBef>
                <a:spcPts val="1200"/>
              </a:spcBef>
              <a:spcAft>
                <a:spcPts val="0"/>
              </a:spcAft>
              <a:buClr>
                <a:schemeClr val="dk1"/>
              </a:buClr>
              <a:buSzPts val="1100"/>
              <a:buFont typeface="Arial"/>
              <a:buNone/>
            </a:pPr>
            <a:r>
              <a:rPr lang="en-US"/>
              <a:t>Vóór het internet en het web:</a:t>
            </a:r>
            <a:endParaRPr/>
          </a:p>
          <a:p>
            <a:pPr marL="457200" lvl="0" indent="-298450" algn="l" rtl="0">
              <a:lnSpc>
                <a:spcPct val="115000"/>
              </a:lnSpc>
              <a:spcBef>
                <a:spcPts val="1200"/>
              </a:spcBef>
              <a:spcAft>
                <a:spcPts val="0"/>
              </a:spcAft>
              <a:buClr>
                <a:schemeClr val="dk1"/>
              </a:buClr>
              <a:buSzPts val="1100"/>
              <a:buAutoNum type="arabicPeriod"/>
            </a:pPr>
            <a:r>
              <a:rPr lang="en-US"/>
              <a:t>Fysieke infrastructuur: Bedrijven hadden fysieke infrastructuur nodig zoals winkels, kantoren, callcenters en gegevensopslagfaciliteiten om hun bedrijfsactiviteiten uit te voeren, klantgegevens op te slaan en gegevens te bewaren.</a:t>
            </a:r>
            <a:endParaRPr/>
          </a:p>
          <a:p>
            <a:pPr marL="457200" lvl="0" indent="-298450" algn="l" rtl="0">
              <a:lnSpc>
                <a:spcPct val="115000"/>
              </a:lnSpc>
              <a:spcBef>
                <a:spcPts val="0"/>
              </a:spcBef>
              <a:spcAft>
                <a:spcPts val="0"/>
              </a:spcAft>
              <a:buClr>
                <a:schemeClr val="dk1"/>
              </a:buClr>
              <a:buSzPts val="1100"/>
              <a:buAutoNum type="arabicPeriod"/>
            </a:pPr>
            <a:r>
              <a:rPr lang="en-US"/>
              <a:t>Communicatie op papier: Enquêtes, vragenlijsten en feedbackformulieren werden op papier afgedrukt en per post of persoonlijk verspreid. Dit vereiste middelen voor afdrukken en verzenden, evenals handmatige gegevensinvoer om de antwoorden te verwerken.</a:t>
            </a:r>
            <a:endParaRPr/>
          </a:p>
          <a:p>
            <a:pPr marL="457200" lvl="0" indent="-298450" algn="l" rtl="0">
              <a:lnSpc>
                <a:spcPct val="115000"/>
              </a:lnSpc>
              <a:spcBef>
                <a:spcPts val="0"/>
              </a:spcBef>
              <a:spcAft>
                <a:spcPts val="0"/>
              </a:spcAft>
              <a:buClr>
                <a:schemeClr val="dk1"/>
              </a:buClr>
              <a:buSzPts val="1100"/>
              <a:buAutoNum type="arabicPeriod"/>
            </a:pPr>
            <a:r>
              <a:rPr lang="en-US"/>
              <a:t>Handmatige opslag en beheer van gegevens: Gegevens verzameld uit verschillende bronnen, zoals transacties en enquêtes, werden meestal handmatig opgeslagen in grootboeken, logboeken en archiefkasten. Het beheren en terugvinden van deze gegevens vergde fysieke inspanning en ruimte.</a:t>
            </a:r>
            <a:endParaRPr/>
          </a:p>
          <a:p>
            <a:pPr marL="457200" lvl="0" indent="-298450" algn="l" rtl="0">
              <a:lnSpc>
                <a:spcPct val="115000"/>
              </a:lnSpc>
              <a:spcBef>
                <a:spcPts val="0"/>
              </a:spcBef>
              <a:spcAft>
                <a:spcPts val="0"/>
              </a:spcAft>
              <a:buClr>
                <a:schemeClr val="dk1"/>
              </a:buClr>
              <a:buSzPts val="1100"/>
              <a:buAutoNum type="arabicPeriod"/>
            </a:pPr>
            <a:r>
              <a:rPr lang="en-US"/>
              <a:t>Marktonderzoekbureaus: Voor het uitvoeren van uitgebreid marktonderzoek was vaak uitbesteding aan gespecialiseerde marktonderzoekbureaus nodig, wat extra kosten en coördinatie met zich meebracht.</a:t>
            </a:r>
            <a:endParaRPr/>
          </a:p>
          <a:p>
            <a:pPr marL="457200" lvl="0" indent="-298450" algn="l" rtl="0">
              <a:lnSpc>
                <a:spcPct val="115000"/>
              </a:lnSpc>
              <a:spcBef>
                <a:spcPts val="0"/>
              </a:spcBef>
              <a:spcAft>
                <a:spcPts val="0"/>
              </a:spcAft>
              <a:buClr>
                <a:schemeClr val="dk1"/>
              </a:buClr>
              <a:buSzPts val="1100"/>
              <a:buAutoNum type="arabicPeriod"/>
            </a:pPr>
            <a:r>
              <a:rPr lang="en-US"/>
              <a:t>Handmatige gegevensanalyse: Het analyseren van consumentengegevens omvatte handmatige verwerking, berekeningen en statistische analyse. Dit vereiste getraind personeel en aanzienlijke tijd en inspanning.</a:t>
            </a:r>
            <a:endParaRPr/>
          </a:p>
          <a:p>
            <a:pPr marL="457200" lvl="0" indent="-298450" algn="l" rtl="0">
              <a:lnSpc>
                <a:spcPct val="115000"/>
              </a:lnSpc>
              <a:spcBef>
                <a:spcPts val="0"/>
              </a:spcBef>
              <a:spcAft>
                <a:spcPts val="0"/>
              </a:spcAft>
              <a:buClr>
                <a:schemeClr val="dk1"/>
              </a:buClr>
              <a:buSzPts val="1100"/>
              <a:buAutoNum type="arabicPeriod"/>
            </a:pPr>
            <a:r>
              <a:rPr lang="en-US"/>
              <a:t>Beperkt bereik en snelheid: Het verzamelen van consumenteninformatie was trager en beperkt in omvang door de fysieke aard van gegevensverzameling en communicatie. Het duurde vaak langer om gegevens te verzamelen en te verwerken, wat resulteerde in vertraagde inzichten.</a:t>
            </a:r>
            <a:endParaRPr/>
          </a:p>
          <a:p>
            <a:pPr marL="0" lvl="0" indent="0" algn="l" rtl="0">
              <a:lnSpc>
                <a:spcPct val="115000"/>
              </a:lnSpc>
              <a:spcBef>
                <a:spcPts val="1200"/>
              </a:spcBef>
              <a:spcAft>
                <a:spcPts val="0"/>
              </a:spcAft>
              <a:buClr>
                <a:schemeClr val="dk1"/>
              </a:buClr>
              <a:buSzPts val="1100"/>
              <a:buFont typeface="Arial"/>
              <a:buNone/>
            </a:pPr>
            <a:r>
              <a:rPr lang="en-US"/>
              <a:t>Nu, met het internet en het web:</a:t>
            </a:r>
            <a:endParaRPr/>
          </a:p>
          <a:p>
            <a:pPr marL="457200" lvl="0" indent="-298450" algn="l" rtl="0">
              <a:lnSpc>
                <a:spcPct val="115000"/>
              </a:lnSpc>
              <a:spcBef>
                <a:spcPts val="1200"/>
              </a:spcBef>
              <a:spcAft>
                <a:spcPts val="0"/>
              </a:spcAft>
              <a:buClr>
                <a:schemeClr val="dk1"/>
              </a:buClr>
              <a:buSzPts val="1100"/>
              <a:buAutoNum type="arabicPeriod"/>
            </a:pPr>
            <a:r>
              <a:rPr lang="en-US"/>
              <a:t>Digitale infrastructuur: Bedrijven hebben digitale infrastructuur zoals websites, online platforms en cloud-opslag nodig om zaken te doen, consumentengegevens te verzamelen en op te slaan en met klanten te communiceren.</a:t>
            </a:r>
            <a:endParaRPr/>
          </a:p>
          <a:p>
            <a:pPr marL="457200" lvl="0" indent="-298450" algn="l" rtl="0">
              <a:lnSpc>
                <a:spcPct val="115000"/>
              </a:lnSpc>
              <a:spcBef>
                <a:spcPts val="0"/>
              </a:spcBef>
              <a:spcAft>
                <a:spcPts val="0"/>
              </a:spcAft>
              <a:buClr>
                <a:schemeClr val="dk1"/>
              </a:buClr>
              <a:buSzPts val="1100"/>
              <a:buAutoNum type="arabicPeriod"/>
            </a:pPr>
            <a:r>
              <a:rPr lang="en-US"/>
              <a:t>Online enquêtes en formulieren: Enquêtes en vragenlijsten kunnen online worden gemaakt en gedistribueerd, waardoor fysiek afdrukken en handmatige gegevensinvoer overbodig worden. Antwoorden worden automatisch verzameld en digitaal opgeslagen.</a:t>
            </a:r>
            <a:endParaRPr/>
          </a:p>
          <a:p>
            <a:pPr marL="457200" lvl="0" indent="-298450" algn="l" rtl="0">
              <a:lnSpc>
                <a:spcPct val="115000"/>
              </a:lnSpc>
              <a:spcBef>
                <a:spcPts val="0"/>
              </a:spcBef>
              <a:spcAft>
                <a:spcPts val="0"/>
              </a:spcAft>
              <a:buClr>
                <a:schemeClr val="dk1"/>
              </a:buClr>
              <a:buSzPts val="1100"/>
              <a:buAutoNum type="arabicPeriod"/>
            </a:pPr>
            <a:r>
              <a:rPr lang="en-US"/>
              <a:t>Digitale opslag en beheer van gegevens: Consumentengegevens kunnen digitaal worden opgeslagen, waardoor er geen fysieke opslagruimte nodig is en gegevens gemakkelijker kunnen worden beheerd, opgevraagd en geanalyseerd.</a:t>
            </a:r>
            <a:endParaRPr/>
          </a:p>
          <a:p>
            <a:pPr marL="457200" lvl="0" indent="-298450" algn="l" rtl="0">
              <a:lnSpc>
                <a:spcPct val="115000"/>
              </a:lnSpc>
              <a:spcBef>
                <a:spcPts val="0"/>
              </a:spcBef>
              <a:spcAft>
                <a:spcPts val="0"/>
              </a:spcAft>
              <a:buClr>
                <a:schemeClr val="dk1"/>
              </a:buClr>
              <a:buSzPts val="1100"/>
              <a:buAutoNum type="arabicPeriod"/>
            </a:pPr>
            <a:r>
              <a:rPr lang="en-US"/>
              <a:t>Tools voor gegevensanalyse: Er zijn geavanceerde tools en software voor data-analyse beschikbaar voor een efficiënte verwerking, analyse en visualisatie van consumentengegevens. Deze tools bieden snellere en nauwkeurigere inzichten, waardoor datagestuurde besluitvorming mogelijk wordt.</a:t>
            </a:r>
            <a:endParaRPr/>
          </a:p>
          <a:p>
            <a:pPr marL="457200" lvl="0" indent="-298450" algn="l" rtl="0">
              <a:lnSpc>
                <a:spcPct val="115000"/>
              </a:lnSpc>
              <a:spcBef>
                <a:spcPts val="0"/>
              </a:spcBef>
              <a:spcAft>
                <a:spcPts val="0"/>
              </a:spcAft>
              <a:buClr>
                <a:schemeClr val="dk1"/>
              </a:buClr>
              <a:buSzPts val="1100"/>
              <a:buAutoNum type="arabicPeriod"/>
            </a:pPr>
            <a:r>
              <a:rPr lang="en-US"/>
              <a:t>Online marktonderzoek: Bedrijven kunnen online marktonderzoek uitvoeren met behulp van digitale platforms, waarmee ze een groter publiek bereiken en sneller en kosteneffectiever gegevens verzamelen.</a:t>
            </a:r>
            <a:endParaRPr/>
          </a:p>
          <a:p>
            <a:pPr marL="457200" lvl="0" indent="-298450" algn="l" rtl="0">
              <a:lnSpc>
                <a:spcPct val="115000"/>
              </a:lnSpc>
              <a:spcBef>
                <a:spcPts val="0"/>
              </a:spcBef>
              <a:spcAft>
                <a:spcPts val="0"/>
              </a:spcAft>
              <a:buClr>
                <a:schemeClr val="dk1"/>
              </a:buClr>
              <a:buSzPts val="1100"/>
              <a:buAutoNum type="arabicPeriod"/>
            </a:pPr>
            <a:r>
              <a:rPr lang="en-US"/>
              <a:t>Automatisering en AI: technologieën voor automatisering en kunstmatige intelligentie maken geautomatiseerde gegevensverzameling, analyse en gepersonaliseerde marketinginspanningen mogelijk. Machine learning-algoritmen kunnen grote hoeveelheden gegevens verwerken en gerichte inzichten bieden.</a:t>
            </a:r>
            <a:endParaRPr/>
          </a:p>
          <a:p>
            <a:pPr marL="457200" lvl="0" indent="-298450" algn="l" rtl="0">
              <a:lnSpc>
                <a:spcPct val="115000"/>
              </a:lnSpc>
              <a:spcBef>
                <a:spcPts val="0"/>
              </a:spcBef>
              <a:spcAft>
                <a:spcPts val="0"/>
              </a:spcAft>
              <a:buClr>
                <a:schemeClr val="dk1"/>
              </a:buClr>
              <a:buSzPts val="1100"/>
              <a:buAutoNum type="arabicPeriod"/>
            </a:pPr>
            <a:r>
              <a:rPr lang="en-US"/>
              <a:t>Wereldwijd bereik en realtime inzichten: Dankzij het wereldwijde bereik van het internet kunnen bedrijven gegevens verzamelen van consumenten over de hele wereld en realtime inzichten krijgen, waardoor ze sneller kunnen reageren op markttrends en de vraag van consumenten.</a:t>
            </a:r>
            <a:endParaRPr/>
          </a:p>
          <a:p>
            <a:pPr marL="0" lvl="0" indent="0" algn="l" rtl="0">
              <a:lnSpc>
                <a:spcPct val="115000"/>
              </a:lnSpc>
              <a:spcBef>
                <a:spcPts val="1200"/>
              </a:spcBef>
              <a:spcAft>
                <a:spcPts val="0"/>
              </a:spcAft>
              <a:buClr>
                <a:schemeClr val="dk1"/>
              </a:buClr>
              <a:buSzPts val="1100"/>
              <a:buFont typeface="Arial"/>
              <a:buNone/>
            </a:pPr>
            <a:r>
              <a:rPr lang="en-US"/>
              <a:t>In het algemeen zijn de middelen die in het digitale tijdperk nodig zijn, meer gericht op digitale infrastructuur, onlinetools en gegevensgestuurde technologieën, die snellere, efficiëntere en bredere gegevensverzamelings-, analyse- en besluitvormingsprocessen mogelijk maken in vergelijking met de fysieke en handmatige methoden uit het verleden.</a:t>
            </a:r>
            <a:endParaRPr/>
          </a:p>
          <a:p>
            <a:pPr marL="0" lvl="0" indent="0" algn="l" rtl="0">
              <a:lnSpc>
                <a:spcPct val="100000"/>
              </a:lnSpc>
              <a:spcBef>
                <a:spcPts val="1200"/>
              </a:spcBef>
              <a:spcAft>
                <a:spcPts val="0"/>
              </a:spcAft>
              <a:buSzPts val="1100"/>
              <a:buNone/>
            </a:pPr>
            <a:endParaRPr/>
          </a:p>
          <a:p>
            <a:pPr marL="0" lvl="0" indent="0" algn="l" rtl="0">
              <a:lnSpc>
                <a:spcPct val="115000"/>
              </a:lnSpc>
              <a:spcBef>
                <a:spcPts val="1200"/>
              </a:spcBef>
              <a:spcAft>
                <a:spcPts val="0"/>
              </a:spcAft>
              <a:buClr>
                <a:schemeClr val="dk1"/>
              </a:buClr>
              <a:buSzPts val="1100"/>
              <a:buFont typeface="Arial"/>
              <a:buNone/>
            </a:pPr>
            <a:r>
              <a:rPr lang="en-US"/>
              <a:t>Bij het vergelijken van de timing, kwaliteit en kwantiteit van informatie die beschikbaar is voor organisaties om beslissingen te nemen, zijn er significante verschillen tussen het pre-digitale tijdperk en het huidige digitale tijdperk:</a:t>
            </a:r>
            <a:endParaRPr/>
          </a:p>
          <a:p>
            <a:pPr marL="0" lvl="0" indent="0" algn="l" rtl="0">
              <a:lnSpc>
                <a:spcPct val="115000"/>
              </a:lnSpc>
              <a:spcBef>
                <a:spcPts val="1200"/>
              </a:spcBef>
              <a:spcAft>
                <a:spcPts val="0"/>
              </a:spcAft>
              <a:buClr>
                <a:schemeClr val="dk1"/>
              </a:buClr>
              <a:buSzPts val="1100"/>
              <a:buFont typeface="Arial"/>
              <a:buNone/>
            </a:pPr>
            <a:r>
              <a:rPr lang="en-US"/>
              <a:t>Timing: Vóór het internet en het web:</a:t>
            </a:r>
            <a:endParaRPr/>
          </a:p>
          <a:p>
            <a:pPr marL="457200" lvl="0" indent="-298450" algn="l" rtl="0">
              <a:lnSpc>
                <a:spcPct val="115000"/>
              </a:lnSpc>
              <a:spcBef>
                <a:spcPts val="1200"/>
              </a:spcBef>
              <a:spcAft>
                <a:spcPts val="0"/>
              </a:spcAft>
              <a:buClr>
                <a:schemeClr val="dk1"/>
              </a:buClr>
              <a:buSzPts val="1100"/>
              <a:buChar char="●"/>
            </a:pPr>
            <a:r>
              <a:rPr lang="en-US"/>
              <a:t>Het verzamelen en verwerken van informatie verliep relatief traag. Bedrijven vertrouwden op fysieke methoden van gegevensverzameling, zoals enquêtes, het handmatig bijhouden van gegevens en marktonderzoeken die over langere perioden werden uitgevoerd.</a:t>
            </a:r>
            <a:endParaRPr/>
          </a:p>
          <a:p>
            <a:pPr marL="457200" lvl="0" indent="-298450" algn="l" rtl="0">
              <a:lnSpc>
                <a:spcPct val="115000"/>
              </a:lnSpc>
              <a:spcBef>
                <a:spcPts val="0"/>
              </a:spcBef>
              <a:spcAft>
                <a:spcPts val="0"/>
              </a:spcAft>
              <a:buClr>
                <a:schemeClr val="dk1"/>
              </a:buClr>
              <a:buSzPts val="1100"/>
              <a:buChar char="●"/>
            </a:pPr>
            <a:r>
              <a:rPr lang="en-US"/>
              <a:t>De tijd die nodig was om enquêtes te verspreiden, reacties te ontvangen, gegevens handmatig te verwerken en analyses uit te voeren, resulteerde vaak in vertraagde inzichten.</a:t>
            </a:r>
            <a:endParaRPr/>
          </a:p>
          <a:p>
            <a:pPr marL="457200" lvl="0" indent="-298450" algn="l" rtl="0">
              <a:lnSpc>
                <a:spcPct val="115000"/>
              </a:lnSpc>
              <a:spcBef>
                <a:spcPts val="0"/>
              </a:spcBef>
              <a:spcAft>
                <a:spcPts val="0"/>
              </a:spcAft>
              <a:buClr>
                <a:schemeClr val="dk1"/>
              </a:buClr>
              <a:buSzPts val="1100"/>
              <a:buChar char="●"/>
            </a:pPr>
            <a:r>
              <a:rPr lang="en-US"/>
              <a:t>De besluitvorming was gebaseerd op historische gegevens en het was moeilijk om real-time informatie te verkrijgen.</a:t>
            </a:r>
            <a:endParaRPr/>
          </a:p>
          <a:p>
            <a:pPr marL="0" lvl="0" indent="0" algn="l" rtl="0">
              <a:lnSpc>
                <a:spcPct val="115000"/>
              </a:lnSpc>
              <a:spcBef>
                <a:spcPts val="1200"/>
              </a:spcBef>
              <a:spcAft>
                <a:spcPts val="0"/>
              </a:spcAft>
              <a:buClr>
                <a:schemeClr val="dk1"/>
              </a:buClr>
              <a:buSzPts val="1100"/>
              <a:buFont typeface="Arial"/>
              <a:buNone/>
            </a:pPr>
            <a:r>
              <a:rPr lang="en-US"/>
              <a:t>Nu, met het internet en het web:</a:t>
            </a:r>
            <a:endParaRPr/>
          </a:p>
          <a:p>
            <a:pPr marL="457200" lvl="0" indent="-298450" algn="l" rtl="0">
              <a:lnSpc>
                <a:spcPct val="115000"/>
              </a:lnSpc>
              <a:spcBef>
                <a:spcPts val="1200"/>
              </a:spcBef>
              <a:spcAft>
                <a:spcPts val="0"/>
              </a:spcAft>
              <a:buClr>
                <a:schemeClr val="dk1"/>
              </a:buClr>
              <a:buSzPts val="1100"/>
              <a:buChar char="●"/>
            </a:pPr>
            <a:r>
              <a:rPr lang="en-US"/>
              <a:t>Informatie kan in realtime worden verzameld, gedeeld en geraadpleegd. Bedrijven kunnen snel gegevens verzamelen via online enquêtes, monitoring van sociale media en real-time analyses.</a:t>
            </a:r>
            <a:endParaRPr/>
          </a:p>
          <a:p>
            <a:pPr marL="457200" lvl="0" indent="-298450" algn="l" rtl="0">
              <a:lnSpc>
                <a:spcPct val="115000"/>
              </a:lnSpc>
              <a:spcBef>
                <a:spcPts val="0"/>
              </a:spcBef>
              <a:spcAft>
                <a:spcPts val="0"/>
              </a:spcAft>
              <a:buClr>
                <a:schemeClr val="dk1"/>
              </a:buClr>
              <a:buSzPts val="1100"/>
              <a:buChar char="●"/>
            </a:pPr>
            <a:r>
              <a:rPr lang="en-US"/>
              <a:t>Real-time inzichten stellen organisaties in staat om sneller beslissingen te nemen, snel te reageren op markttrends en hun strategieën dynamisch aan te passen.</a:t>
            </a:r>
            <a:endParaRPr/>
          </a:p>
          <a:p>
            <a:pPr marL="0" lvl="0" indent="0" algn="l" rtl="0">
              <a:lnSpc>
                <a:spcPct val="115000"/>
              </a:lnSpc>
              <a:spcBef>
                <a:spcPts val="1200"/>
              </a:spcBef>
              <a:spcAft>
                <a:spcPts val="0"/>
              </a:spcAft>
              <a:buClr>
                <a:schemeClr val="dk1"/>
              </a:buClr>
              <a:buSzPts val="1100"/>
              <a:buFont typeface="Arial"/>
              <a:buNone/>
            </a:pPr>
            <a:r>
              <a:rPr lang="en-US"/>
              <a:t>Kwaliteit: Vóór het internet en het web:</a:t>
            </a:r>
            <a:endParaRPr/>
          </a:p>
          <a:p>
            <a:pPr marL="457200" lvl="0" indent="-298450" algn="l" rtl="0">
              <a:lnSpc>
                <a:spcPct val="115000"/>
              </a:lnSpc>
              <a:spcBef>
                <a:spcPts val="1200"/>
              </a:spcBef>
              <a:spcAft>
                <a:spcPts val="0"/>
              </a:spcAft>
              <a:buClr>
                <a:schemeClr val="dk1"/>
              </a:buClr>
              <a:buSzPts val="1100"/>
              <a:buChar char="●"/>
            </a:pPr>
            <a:r>
              <a:rPr lang="en-US"/>
              <a:t>De kwaliteit van de gegevens was afhankelijk van handmatige gegevensinvoer, wat het risico van menselijke fouten met zich meebracht.</a:t>
            </a:r>
            <a:endParaRPr/>
          </a:p>
          <a:p>
            <a:pPr marL="457200" lvl="0" indent="-298450" algn="l" rtl="0">
              <a:lnSpc>
                <a:spcPct val="115000"/>
              </a:lnSpc>
              <a:spcBef>
                <a:spcPts val="0"/>
              </a:spcBef>
              <a:spcAft>
                <a:spcPts val="0"/>
              </a:spcAft>
              <a:buClr>
                <a:schemeClr val="dk1"/>
              </a:buClr>
              <a:buSzPts val="1100"/>
              <a:buChar char="●"/>
            </a:pPr>
            <a:r>
              <a:rPr lang="en-US"/>
              <a:t>Methoden voor het verzamelen van gegevens, zoals enquêtes en vragenlijsten, werden beperkt door de nauwkeurigheid van respondenten, vertekeningen in herinneringen en interpretatiefouten.</a:t>
            </a:r>
            <a:endParaRPr/>
          </a:p>
          <a:p>
            <a:pPr marL="457200" lvl="0" indent="-298450" algn="l" rtl="0">
              <a:lnSpc>
                <a:spcPct val="115000"/>
              </a:lnSpc>
              <a:spcBef>
                <a:spcPts val="0"/>
              </a:spcBef>
              <a:spcAft>
                <a:spcPts val="0"/>
              </a:spcAft>
              <a:buClr>
                <a:schemeClr val="dk1"/>
              </a:buClr>
              <a:buSzPts val="1100"/>
              <a:buChar char="●"/>
            </a:pPr>
            <a:r>
              <a:rPr lang="en-US"/>
              <a:t>Marktonderzoeken leverden waardevolle inzichten op, maar de kwaliteit van de gegevens hing af van de methodologie, de steekproefomvang en de expertise van de onderzoeker.</a:t>
            </a:r>
            <a:endParaRPr/>
          </a:p>
          <a:p>
            <a:pPr marL="0" lvl="0" indent="0" algn="l" rtl="0">
              <a:lnSpc>
                <a:spcPct val="115000"/>
              </a:lnSpc>
              <a:spcBef>
                <a:spcPts val="1200"/>
              </a:spcBef>
              <a:spcAft>
                <a:spcPts val="0"/>
              </a:spcAft>
              <a:buClr>
                <a:schemeClr val="dk1"/>
              </a:buClr>
              <a:buSzPts val="1100"/>
              <a:buFont typeface="Arial"/>
              <a:buNone/>
            </a:pPr>
            <a:r>
              <a:rPr lang="en-US"/>
              <a:t>Nu, met het internet en het web:</a:t>
            </a:r>
            <a:endParaRPr/>
          </a:p>
          <a:p>
            <a:pPr marL="457200" lvl="0" indent="-298450" algn="l" rtl="0">
              <a:lnSpc>
                <a:spcPct val="115000"/>
              </a:lnSpc>
              <a:spcBef>
                <a:spcPts val="1200"/>
              </a:spcBef>
              <a:spcAft>
                <a:spcPts val="0"/>
              </a:spcAft>
              <a:buClr>
                <a:schemeClr val="dk1"/>
              </a:buClr>
              <a:buSzPts val="1100"/>
              <a:buChar char="●"/>
            </a:pPr>
            <a:r>
              <a:rPr lang="en-US"/>
              <a:t>Geavanceerde technologieën voor gegevensverzameling en geautomatiseerde systemen verkleinen de kans op menselijke fouten bij het invoeren van gegevens.</a:t>
            </a:r>
            <a:endParaRPr/>
          </a:p>
          <a:p>
            <a:pPr marL="457200" lvl="0" indent="-298450" algn="l" rtl="0">
              <a:lnSpc>
                <a:spcPct val="115000"/>
              </a:lnSpc>
              <a:spcBef>
                <a:spcPts val="0"/>
              </a:spcBef>
              <a:spcAft>
                <a:spcPts val="0"/>
              </a:spcAft>
              <a:buClr>
                <a:schemeClr val="dk1"/>
              </a:buClr>
              <a:buSzPts val="1100"/>
              <a:buChar char="●"/>
            </a:pPr>
            <a:r>
              <a:rPr lang="en-US"/>
              <a:t>Real-time analysetools en algoritmen voor machinaal leren kunnen grote hoeveelheden gegevens verwerken, patronen blootleggen en nauwkeurige inzichten verschaffen.</a:t>
            </a:r>
            <a:endParaRPr/>
          </a:p>
          <a:p>
            <a:pPr marL="457200" lvl="0" indent="-298450" algn="l" rtl="0">
              <a:lnSpc>
                <a:spcPct val="115000"/>
              </a:lnSpc>
              <a:spcBef>
                <a:spcPts val="0"/>
              </a:spcBef>
              <a:spcAft>
                <a:spcPts val="0"/>
              </a:spcAft>
              <a:buClr>
                <a:schemeClr val="dk1"/>
              </a:buClr>
              <a:buSzPts val="1100"/>
              <a:buChar char="●"/>
            </a:pPr>
            <a:r>
              <a:rPr lang="en-US"/>
              <a:t>Bedrijven hebben toegang tot een schat aan verschillende gegevensbronnen, waaronder online interacties met klanten, conversaties in sociale media en digitale voetafdrukken, wat bijdraagt aan rijkere en uitgebreidere informatie.</a:t>
            </a:r>
            <a:endParaRPr/>
          </a:p>
          <a:p>
            <a:pPr marL="0" lvl="0" indent="0" algn="l" rtl="0">
              <a:lnSpc>
                <a:spcPct val="115000"/>
              </a:lnSpc>
              <a:spcBef>
                <a:spcPts val="1200"/>
              </a:spcBef>
              <a:spcAft>
                <a:spcPts val="0"/>
              </a:spcAft>
              <a:buClr>
                <a:schemeClr val="dk1"/>
              </a:buClr>
              <a:buSzPts val="1100"/>
              <a:buFont typeface="Arial"/>
              <a:buNone/>
            </a:pPr>
            <a:r>
              <a:rPr lang="en-US"/>
              <a:t>Hoeveelheid: Voor het internet en het web:</a:t>
            </a:r>
            <a:endParaRPr/>
          </a:p>
          <a:p>
            <a:pPr marL="457200" lvl="0" indent="-298450" algn="l" rtl="0">
              <a:lnSpc>
                <a:spcPct val="115000"/>
              </a:lnSpc>
              <a:spcBef>
                <a:spcPts val="1200"/>
              </a:spcBef>
              <a:spcAft>
                <a:spcPts val="0"/>
              </a:spcAft>
              <a:buClr>
                <a:schemeClr val="dk1"/>
              </a:buClr>
              <a:buSzPts val="1100"/>
              <a:buChar char="●"/>
            </a:pPr>
            <a:r>
              <a:rPr lang="en-US"/>
              <a:t>De hoeveelheid beschikbare informatie was beperkt door de beperkingen van de fysieke methoden voor het verzamelen van gegevens.</a:t>
            </a:r>
            <a:endParaRPr/>
          </a:p>
          <a:p>
            <a:pPr marL="457200" lvl="0" indent="-298450" algn="l" rtl="0">
              <a:lnSpc>
                <a:spcPct val="115000"/>
              </a:lnSpc>
              <a:spcBef>
                <a:spcPts val="0"/>
              </a:spcBef>
              <a:spcAft>
                <a:spcPts val="0"/>
              </a:spcAft>
              <a:buClr>
                <a:schemeClr val="dk1"/>
              </a:buClr>
              <a:buSzPts val="1100"/>
              <a:buChar char="●"/>
            </a:pPr>
            <a:r>
              <a:rPr lang="en-US"/>
              <a:t>Marktonderzoeken hadden een steekproefgrootte die gebaseerd was op budget en logistieke overwegingen.</a:t>
            </a:r>
            <a:endParaRPr/>
          </a:p>
          <a:p>
            <a:pPr marL="457200" lvl="0" indent="-298450" algn="l" rtl="0">
              <a:lnSpc>
                <a:spcPct val="115000"/>
              </a:lnSpc>
              <a:spcBef>
                <a:spcPts val="0"/>
              </a:spcBef>
              <a:spcAft>
                <a:spcPts val="0"/>
              </a:spcAft>
              <a:buClr>
                <a:schemeClr val="dk1"/>
              </a:buClr>
              <a:buSzPts val="1100"/>
              <a:buChar char="●"/>
            </a:pPr>
            <a:r>
              <a:rPr lang="en-US"/>
              <a:t>Feedback van klanten werd voornamelijk verkregen via directe interacties of beperkte respons op enquêtes.</a:t>
            </a:r>
            <a:endParaRPr/>
          </a:p>
          <a:p>
            <a:pPr marL="0" lvl="0" indent="0" algn="l" rtl="0">
              <a:lnSpc>
                <a:spcPct val="115000"/>
              </a:lnSpc>
              <a:spcBef>
                <a:spcPts val="1200"/>
              </a:spcBef>
              <a:spcAft>
                <a:spcPts val="0"/>
              </a:spcAft>
              <a:buClr>
                <a:schemeClr val="dk1"/>
              </a:buClr>
              <a:buSzPts val="1100"/>
              <a:buFont typeface="Arial"/>
              <a:buNone/>
            </a:pPr>
            <a:r>
              <a:rPr lang="en-US"/>
              <a:t>Nu, met het internet en het web:</a:t>
            </a:r>
            <a:endParaRPr/>
          </a:p>
          <a:p>
            <a:pPr marL="457200" lvl="0" indent="-298450" algn="l" rtl="0">
              <a:lnSpc>
                <a:spcPct val="115000"/>
              </a:lnSpc>
              <a:spcBef>
                <a:spcPts val="1200"/>
              </a:spcBef>
              <a:spcAft>
                <a:spcPts val="0"/>
              </a:spcAft>
              <a:buClr>
                <a:schemeClr val="dk1"/>
              </a:buClr>
              <a:buSzPts val="1100"/>
              <a:buChar char="●"/>
            </a:pPr>
            <a:r>
              <a:rPr lang="en-US"/>
              <a:t>De hoeveelheid gegevens die beschikbaar is voor organisaties is exponentieel toegenomen.</a:t>
            </a:r>
            <a:endParaRPr/>
          </a:p>
          <a:p>
            <a:pPr marL="457200" lvl="0" indent="-298450" algn="l" rtl="0">
              <a:lnSpc>
                <a:spcPct val="115000"/>
              </a:lnSpc>
              <a:spcBef>
                <a:spcPts val="0"/>
              </a:spcBef>
              <a:spcAft>
                <a:spcPts val="0"/>
              </a:spcAft>
              <a:buClr>
                <a:schemeClr val="dk1"/>
              </a:buClr>
              <a:buSzPts val="1100"/>
              <a:buChar char="●"/>
            </a:pPr>
            <a:r>
              <a:rPr lang="en-US"/>
              <a:t>Digitale interacties, sociale mediaplatforms, online transacties en IoT-apparaten genereren enorme hoeveelheden gegevens.</a:t>
            </a:r>
            <a:endParaRPr/>
          </a:p>
          <a:p>
            <a:pPr marL="457200" lvl="0" indent="-298450" algn="l" rtl="0">
              <a:lnSpc>
                <a:spcPct val="115000"/>
              </a:lnSpc>
              <a:spcBef>
                <a:spcPts val="0"/>
              </a:spcBef>
              <a:spcAft>
                <a:spcPts val="0"/>
              </a:spcAft>
              <a:buClr>
                <a:schemeClr val="dk1"/>
              </a:buClr>
              <a:buSzPts val="1100"/>
              <a:buChar char="●"/>
            </a:pPr>
            <a:r>
              <a:rPr lang="en-US"/>
              <a:t>Big data-technologieën stellen organisaties in staat om grote datasets te verzamelen, op te slaan en te analyseren, waardoor ze een beter inzicht krijgen in consumentengedrag en markttrends.</a:t>
            </a:r>
            <a:endParaRPr/>
          </a:p>
          <a:p>
            <a:pPr marL="0" lvl="0" indent="0" algn="l" rtl="0">
              <a:lnSpc>
                <a:spcPct val="115000"/>
              </a:lnSpc>
              <a:spcBef>
                <a:spcPts val="1200"/>
              </a:spcBef>
              <a:spcAft>
                <a:spcPts val="0"/>
              </a:spcAft>
              <a:buClr>
                <a:schemeClr val="dk1"/>
              </a:buClr>
              <a:buSzPts val="1100"/>
              <a:buFont typeface="Arial"/>
              <a:buNone/>
            </a:pPr>
            <a:r>
              <a:rPr lang="en-US"/>
              <a:t>Samengevat heeft het digitale tijdperk een revolutie teweeggebracht in de timing, kwaliteit en kwantiteit van de informatie waarover organisaties beschikken om beslissingen te nemen. Real-time gegevens, geavanceerde analyses en een overvloed aan verschillende gegevensbronnen zorgen voor snellere inzichten, een hogere gegevenskwaliteit en uitgebreidere datasets, waardoor organisaties beter geïnformeerde en tijdige beslissingen kunnen nemen.</a:t>
            </a:r>
            <a:endParaRPr/>
          </a:p>
          <a:p>
            <a:pPr marL="0" lvl="0" indent="0" algn="l" rtl="0">
              <a:lnSpc>
                <a:spcPct val="100000"/>
              </a:lnSpc>
              <a:spcBef>
                <a:spcPts val="120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 name="Google Shape;194;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2" name="Google Shape;20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8" name="Google Shape;208;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a:t>Het citaat "Zonder gegevens ben je gewoon iemand met een mening" benadrukt het belang van het gebruik van gegevens en bewijs om argumenten en beslissingen te ondersteunen in plaats van alleen te vertrouwen op persoonlijke overtuigingen of subjectieve meningen. Hier volgt een uitleg van het citaat:</a:t>
            </a:r>
            <a:endParaRPr/>
          </a:p>
          <a:p>
            <a:pPr marL="457200" lvl="0" indent="-298450" algn="l" rtl="0">
              <a:lnSpc>
                <a:spcPct val="115000"/>
              </a:lnSpc>
              <a:spcBef>
                <a:spcPts val="1200"/>
              </a:spcBef>
              <a:spcAft>
                <a:spcPts val="0"/>
              </a:spcAft>
              <a:buClr>
                <a:schemeClr val="dk1"/>
              </a:buClr>
              <a:buSzPts val="1100"/>
              <a:buAutoNum type="arabicPeriod"/>
            </a:pPr>
            <a:r>
              <a:rPr lang="en-US"/>
              <a:t>Gegevens als basis voor weloverwogen beslissingen: Gegevens leveren feitelijke informatie die argumenten of beslissingen kunnen ondersteunen en valideren. Ze brengen objectiviteit en betrouwbaarheid in het besluitvormingsproces, omdat ze gebaseerd zijn op bewijs en niet op persoonlijke vooroordelen of veronderstellingen.</a:t>
            </a:r>
            <a:endParaRPr/>
          </a:p>
          <a:p>
            <a:pPr marL="457200" lvl="0" indent="-298450" algn="l" rtl="0">
              <a:lnSpc>
                <a:spcPct val="115000"/>
              </a:lnSpc>
              <a:spcBef>
                <a:spcPts val="0"/>
              </a:spcBef>
              <a:spcAft>
                <a:spcPts val="0"/>
              </a:spcAft>
              <a:buClr>
                <a:schemeClr val="dk1"/>
              </a:buClr>
              <a:buSzPts val="1100"/>
              <a:buAutoNum type="arabicPeriod"/>
            </a:pPr>
            <a:r>
              <a:rPr lang="en-US"/>
              <a:t>Gegevensgestuurde besluitvorming: Beslissingen nemen op basis van gegevens helpt de kans op fouten, vooringenomenheid en giswerk te verkleinen. Door relevante gegevens te analyseren, kunnen organisaties patronen, trends en correlaties identificeren, waardoor ze nauwkeurigere voorspellingen kunnen doen en beter geïnformeerde keuzes kunnen maken.</a:t>
            </a:r>
            <a:endParaRPr/>
          </a:p>
          <a:p>
            <a:pPr marL="457200" lvl="0" indent="-298450" algn="l" rtl="0">
              <a:lnSpc>
                <a:spcPct val="115000"/>
              </a:lnSpc>
              <a:spcBef>
                <a:spcPts val="0"/>
              </a:spcBef>
              <a:spcAft>
                <a:spcPts val="0"/>
              </a:spcAft>
              <a:buClr>
                <a:schemeClr val="dk1"/>
              </a:buClr>
              <a:buSzPts val="1100"/>
              <a:buAutoNum type="arabicPeriod"/>
            </a:pPr>
            <a:r>
              <a:rPr lang="en-US"/>
              <a:t>Geloofwaardigheid vergroten: Gegevens vergroten de geloofwaardigheid van argumenten en beslissingen door aan te tonen dat ze worden ondersteund door empirisch bewijs. Bij het presenteren van bevindingen die door gegevens worden ondersteund, is de kans groter dat individuen worden gezien als deskundig en betrouwbaar, waardoor hun standpunten worden versterkt.</a:t>
            </a:r>
            <a:endParaRPr/>
          </a:p>
          <a:p>
            <a:pPr marL="457200" lvl="0" indent="-298450" algn="l" rtl="0">
              <a:lnSpc>
                <a:spcPct val="115000"/>
              </a:lnSpc>
              <a:spcBef>
                <a:spcPts val="0"/>
              </a:spcBef>
              <a:spcAft>
                <a:spcPts val="0"/>
              </a:spcAft>
              <a:buClr>
                <a:schemeClr val="dk1"/>
              </a:buClr>
              <a:buSzPts val="1100"/>
              <a:buAutoNum type="arabicPeriod"/>
            </a:pPr>
            <a:r>
              <a:rPr lang="en-US"/>
              <a:t>Uitdagen van subjectieve meningen: Zonder gegevens zijn meningen subjectief en kunnen ze worden beïnvloed door persoonlijke vooroordelen, beperkte ervaringen of anekdotisch bewijs. Gegevens bieden een objectiever perspectief en helpen om meningen uit te dagen of te verfijnen die mogelijk niet overeenkomen met het beschikbare bewijs.</a:t>
            </a:r>
            <a:endParaRPr/>
          </a:p>
          <a:p>
            <a:pPr marL="457200" lvl="0" indent="-298450" algn="l" rtl="0">
              <a:lnSpc>
                <a:spcPct val="115000"/>
              </a:lnSpc>
              <a:spcBef>
                <a:spcPts val="0"/>
              </a:spcBef>
              <a:spcAft>
                <a:spcPts val="0"/>
              </a:spcAft>
              <a:buClr>
                <a:schemeClr val="dk1"/>
              </a:buClr>
              <a:buSzPts val="1100"/>
              <a:buAutoNum type="arabicPeriod"/>
            </a:pPr>
            <a:r>
              <a:rPr lang="en-US"/>
              <a:t>Innovatie en verbetering stimuleren: Met gegevens kunnen organisaties gebieden identificeren die voor verbetering vatbaar zijn, opkomende trends ontdekken en nieuwe kansen signaleren. Door beslissingen te baseren op gegevensgedreven inzichten kunnen organisaties processen optimaliseren, producten of diensten verbeteren en concurrerend blijven in een snel veranderend landschap.</a:t>
            </a:r>
            <a:endParaRPr/>
          </a:p>
          <a:p>
            <a:pPr marL="0" lvl="0" indent="0" algn="l" rtl="0">
              <a:lnSpc>
                <a:spcPct val="115000"/>
              </a:lnSpc>
              <a:spcBef>
                <a:spcPts val="1200"/>
              </a:spcBef>
              <a:spcAft>
                <a:spcPts val="0"/>
              </a:spcAft>
              <a:buClr>
                <a:schemeClr val="dk1"/>
              </a:buClr>
              <a:buSzPts val="1100"/>
              <a:buFont typeface="Arial"/>
              <a:buNone/>
            </a:pPr>
            <a:r>
              <a:rPr lang="en-US"/>
              <a:t>Het is echter de moeite waard om op te merken dat gegevens met zorg moeten worden geïnterpreteerd en toegepast. Het is belangrijk om rekening te houden met de kwaliteit van de gegevens, mogelijke vertekeningen en de context waarin ze zijn verzameld. Gegevens moeten kritisch worden geanalyseerd en in combinatie met andere factoren zoals domeinkennis en kwalitatieve inzichten om goed afgeronde beslissingen te kunnen nemen.</a:t>
            </a:r>
            <a:endParaRPr/>
          </a:p>
          <a:p>
            <a:pPr marL="0" lvl="0" indent="0" algn="l" rtl="0">
              <a:lnSpc>
                <a:spcPct val="100000"/>
              </a:lnSpc>
              <a:spcBef>
                <a:spcPts val="1200"/>
              </a:spcBef>
              <a:spcAft>
                <a:spcPts val="0"/>
              </a:spcAft>
              <a:buClr>
                <a:schemeClr val="dk1"/>
              </a:buClr>
              <a:buSzPts val="1100"/>
              <a:buFont typeface="Arial"/>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3" name="Google Shape;213;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9" name="Google Shape;219;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a:t>Websites verzamelen informatie uit verschillende bronnen, zoals gebruikersinvoer, cookies en serverlogboeken, om een persoonlijke ervaring te bieden en het gedrag van gebruikers te volgen. Als professional in digitale marketing is het belangrijk om te begrijpen welke methoden worden gebruikt om deze informatie te verzamelen.</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Een veelgebruikte methode is via gebruikersinvoer, zoals formulieren en enquêtes, waarmee websites rechtstreeks informatie van gebruikers kunnen verzamelen. Deze informatie kan worden gebruikt om de ervaring van de gebruiker aan te passen, marketinginspanningen te personaliseren en de functionaliteit van de website te verbeteren.</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Een andere methode is het gebruik van cookies, kleine tekstbestanden die worden opgeslagen op de apparaten van gebruikers en die hun activiteiten op de website bijhouden. Cookies kunnen worden gebruikt om gebruikersvoorkeuren te onthouden, logingegevens op te slaan en gebruikersgedrag te volgen voor analyse- en advertentiedoeleinden.</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Daarnaast verzamelen websites informatie van serverlogs, waarin informatie over het verzoek van elke gebruiker wordt vastgelegd, zoals het IP-adres, het browsertype en de bezochte pagina. Deze informatie wordt gebruikt om het verkeer op de website te volgen en de prestaties van de website te verbeteren, maar ook voor beveiligingsdoeleinden, zoals het detecteren van kwaadaardige activiteiten.</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Tot slot kunnen websites ook informatie verzamelen uit bronnen van derden, zoals platforms voor sociale media en analysetools. Deze informatie kan een uitgebreider beeld geven van de gebruiker, waardoor websites hun ervaring kunnen personaliseren en hun marketinginspanningen kunnen verbeteren.</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US"/>
              <a:t>Kortom, websites verzamelen informatie uit verschillende bronnen, waaronder gebruikersinput, cookies, serverlogs en bronnen van derden. Als professional in digitale marketing is inzicht in de methoden die worden gebruikt voor het verzamelen van informatie essentieel voor het afstemmen van de gebruikerservaring, het volgen van gebruikersgedrag en het verbeteren van marketinginspanningen.</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5" name="Google Shape;225;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6" name="Google Shape;236;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4" name="Google Shape;244;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9" name="Google Shape;249;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7" name="Google Shape;257;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3" name="Google Shape;263;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0" name="Google Shape;270;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5" name="Google Shape;275;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g1e6cfb946e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1" name="Google Shape;281;g1e6cfb946e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jp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10.jpg"/><Relationship Id="rId4"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14.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jpg"/><Relationship Id="rId7" Type="http://schemas.openxmlformats.org/officeDocument/2006/relationships/image" Target="../media/image1.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7.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6.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8.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9.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Heading">
  <p:cSld name="Heading">
    <p:bg>
      <p:bgPr>
        <a:blipFill>
          <a:blip r:embed="rId2">
            <a:alphaModFix/>
          </a:blip>
          <a:stretch>
            <a:fillRect/>
          </a:stretch>
        </a:blipFill>
        <a:effectLst/>
      </p:bgPr>
    </p:bg>
    <p:spTree>
      <p:nvGrpSpPr>
        <p:cNvPr id="1" name="Shape 15"/>
        <p:cNvGrpSpPr/>
        <p:nvPr/>
      </p:nvGrpSpPr>
      <p:grpSpPr>
        <a:xfrm>
          <a:off x="0" y="0"/>
          <a:ext cx="0" cy="0"/>
          <a:chOff x="0" y="0"/>
          <a:chExt cx="0" cy="0"/>
        </a:xfrm>
      </p:grpSpPr>
      <p:sp>
        <p:nvSpPr>
          <p:cNvPr id="16" name="Google Shape;16;p18"/>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7" name="Google Shape;17;p18"/>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8" name="Google Shape;18;p18"/>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9" name="Google Shape;19;p1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20" name="Google Shape;20;p18"/>
          <p:cNvPicPr preferRelativeResize="0"/>
          <p:nvPr/>
        </p:nvPicPr>
        <p:blipFill rotWithShape="1">
          <a:blip r:embed="rId4">
            <a:alphaModFix/>
          </a:blip>
          <a:srcRect l="3024" r="3023"/>
          <a:stretch/>
        </p:blipFill>
        <p:spPr>
          <a:xfrm>
            <a:off x="324895" y="4528124"/>
            <a:ext cx="1987904" cy="440100"/>
          </a:xfrm>
          <a:prstGeom prst="rect">
            <a:avLst/>
          </a:prstGeom>
          <a:noFill/>
          <a:ln>
            <a:noFill/>
          </a:ln>
        </p:spPr>
      </p:pic>
      <p:pic>
        <p:nvPicPr>
          <p:cNvPr id="21" name="Google Shape;21;p18"/>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22" name="Google Shape;22;p18"/>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23" name="Google Shape;23;p18"/>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24" name="Google Shape;24;p18"/>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and Content 2" type="obj">
  <p:cSld name="OBJECT">
    <p:spTree>
      <p:nvGrpSpPr>
        <p:cNvPr id="1" name="Shape 25"/>
        <p:cNvGrpSpPr/>
        <p:nvPr/>
      </p:nvGrpSpPr>
      <p:grpSpPr>
        <a:xfrm>
          <a:off x="0" y="0"/>
          <a:ext cx="0" cy="0"/>
          <a:chOff x="0" y="0"/>
          <a:chExt cx="0" cy="0"/>
        </a:xfrm>
      </p:grpSpPr>
      <p:pic>
        <p:nvPicPr>
          <p:cNvPr id="26" name="Google Shape;26;p19" descr="A picture containing shape&#10;&#10;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27" name="Google Shape;27;p19"/>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28" name="Google Shape;28;p19"/>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9"/>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30" name="Google Shape;30;p19"/>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31" name="Google Shape;31;p19"/>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able of Content">
  <p:cSld name="Table of Content">
    <p:bg>
      <p:bgPr>
        <a:blipFill>
          <a:blip r:embed="rId2">
            <a:alphaModFix/>
          </a:blip>
          <a:stretch>
            <a:fillRect/>
          </a:stretch>
        </a:blipFill>
        <a:effectLst/>
      </p:bgPr>
    </p:bg>
    <p:spTree>
      <p:nvGrpSpPr>
        <p:cNvPr id="1" name="Shape 32"/>
        <p:cNvGrpSpPr/>
        <p:nvPr/>
      </p:nvGrpSpPr>
      <p:grpSpPr>
        <a:xfrm>
          <a:off x="0" y="0"/>
          <a:ext cx="0" cy="0"/>
          <a:chOff x="0" y="0"/>
          <a:chExt cx="0" cy="0"/>
        </a:xfrm>
      </p:grpSpPr>
      <p:sp>
        <p:nvSpPr>
          <p:cNvPr id="33" name="Google Shape;33;p20"/>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20"/>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5" name="Google Shape;35;p2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36" name="Google Shape;36;p20"/>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37" name="Google Shape;37;p20"/>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38" name="Google Shape;38;p20"/>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39" name="Google Shape;39;p20"/>
          <p:cNvPicPr preferRelativeResize="0"/>
          <p:nvPr/>
        </p:nvPicPr>
        <p:blipFill rotWithShape="1">
          <a:blip r:embed="rId6">
            <a:alphaModFix/>
          </a:blip>
          <a:srcRect l="3024" r="3023"/>
          <a:stretch/>
        </p:blipFill>
        <p:spPr>
          <a:xfrm>
            <a:off x="1697592" y="4528124"/>
            <a:ext cx="1987904" cy="440100"/>
          </a:xfrm>
          <a:prstGeom prst="rect">
            <a:avLst/>
          </a:prstGeom>
          <a:noFill/>
          <a:ln>
            <a:noFill/>
          </a:ln>
        </p:spPr>
      </p:pic>
      <p:pic>
        <p:nvPicPr>
          <p:cNvPr id="40" name="Google Shape;40;p20"/>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41" name="Google Shape;41;p20"/>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42" name="Google Shape;42;p20"/>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quotes">
  <p:cSld name="quotes">
    <p:bg>
      <p:bgPr>
        <a:blipFill>
          <a:blip r:embed="rId2">
            <a:alphaModFix/>
          </a:blip>
          <a:stretch>
            <a:fillRect/>
          </a:stretch>
        </a:blipFill>
        <a:effectLst/>
      </p:bgPr>
    </p:bg>
    <p:spTree>
      <p:nvGrpSpPr>
        <p:cNvPr id="1" name="Shape 43"/>
        <p:cNvGrpSpPr/>
        <p:nvPr/>
      </p:nvGrpSpPr>
      <p:grpSpPr>
        <a:xfrm>
          <a:off x="0" y="0"/>
          <a:ext cx="0" cy="0"/>
          <a:chOff x="0" y="0"/>
          <a:chExt cx="0" cy="0"/>
        </a:xfrm>
      </p:grpSpPr>
      <p:sp>
        <p:nvSpPr>
          <p:cNvPr id="44" name="Google Shape;44;p21"/>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5" name="Google Shape;45;p21"/>
          <p:cNvPicPr preferRelativeResize="0"/>
          <p:nvPr/>
        </p:nvPicPr>
        <p:blipFill rotWithShape="1">
          <a:blip r:embed="rId3">
            <a:alphaModFix/>
          </a:blip>
          <a:srcRect l="3024" r="3023"/>
          <a:stretch/>
        </p:blipFill>
        <p:spPr>
          <a:xfrm>
            <a:off x="177278" y="4576442"/>
            <a:ext cx="1987904" cy="440100"/>
          </a:xfrm>
          <a:prstGeom prst="rect">
            <a:avLst/>
          </a:prstGeom>
          <a:noFill/>
          <a:ln>
            <a:noFill/>
          </a:ln>
        </p:spPr>
      </p:pic>
      <p:pic>
        <p:nvPicPr>
          <p:cNvPr id="46" name="Google Shape;46;p21"/>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Blank">
  <p:cSld name="Blank">
    <p:spTree>
      <p:nvGrpSpPr>
        <p:cNvPr id="1" name="Shape 47"/>
        <p:cNvGrpSpPr/>
        <p:nvPr/>
      </p:nvGrpSpPr>
      <p:grpSpPr>
        <a:xfrm>
          <a:off x="0" y="0"/>
          <a:ext cx="0" cy="0"/>
          <a:chOff x="0" y="0"/>
          <a:chExt cx="0" cy="0"/>
        </a:xfrm>
      </p:grpSpPr>
      <p:pic>
        <p:nvPicPr>
          <p:cNvPr id="48" name="Google Shape;48;p22"/>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49" name="Google Shape;49;p22"/>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50" name="Google Shape;50;p22"/>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51"/>
        <p:cNvGrpSpPr/>
        <p:nvPr/>
      </p:nvGrpSpPr>
      <p:grpSpPr>
        <a:xfrm>
          <a:off x="0" y="0"/>
          <a:ext cx="0" cy="0"/>
          <a:chOff x="0" y="0"/>
          <a:chExt cx="0" cy="0"/>
        </a:xfrm>
      </p:grpSpPr>
      <p:sp>
        <p:nvSpPr>
          <p:cNvPr id="52" name="Google Shape;52;p23"/>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3" name="Google Shape;53;p23"/>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54" name="Google Shape;54;p23"/>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55" name="Google Shape;55;p23"/>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56" name="Google Shape;56;p23"/>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57" name="Google Shape;57;p23"/>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58"/>
        <p:cNvGrpSpPr/>
        <p:nvPr/>
      </p:nvGrpSpPr>
      <p:grpSpPr>
        <a:xfrm>
          <a:off x="0" y="0"/>
          <a:ext cx="0" cy="0"/>
          <a:chOff x="0" y="0"/>
          <a:chExt cx="0" cy="0"/>
        </a:xfrm>
      </p:grpSpPr>
      <p:sp>
        <p:nvSpPr>
          <p:cNvPr id="59" name="Google Shape;59;p24"/>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24"/>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1" name="Google Shape;61;p24"/>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2" name="Google Shape;62;p24"/>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63" name="Google Shape;63;p24"/>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64" name="Google Shape;64;p24"/>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65" name="Google Shape;65;p24"/>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66" name="Google Shape;66;p24"/>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67" name="Google Shape;67;p24"/>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68" name="Google Shape;68;p24"/>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69" name="Google Shape;69;p24"/>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Subheading Orange">
  <p:cSld name="Subheading Orange">
    <p:bg>
      <p:bgPr>
        <a:blipFill>
          <a:blip r:embed="rId2">
            <a:alphaModFix/>
          </a:blip>
          <a:stretch>
            <a:fillRect/>
          </a:stretch>
        </a:blipFill>
        <a:effectLst/>
      </p:bgPr>
    </p:bg>
    <p:spTree>
      <p:nvGrpSpPr>
        <p:cNvPr id="1" name="Shape 70"/>
        <p:cNvGrpSpPr/>
        <p:nvPr/>
      </p:nvGrpSpPr>
      <p:grpSpPr>
        <a:xfrm>
          <a:off x="0" y="0"/>
          <a:ext cx="0" cy="0"/>
          <a:chOff x="0" y="0"/>
          <a:chExt cx="0" cy="0"/>
        </a:xfrm>
      </p:grpSpPr>
      <p:sp>
        <p:nvSpPr>
          <p:cNvPr id="71" name="Google Shape;71;p25"/>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2" name="Google Shape;72;p25"/>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3" name="Google Shape;73;p25"/>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4" name="Google Shape;74;p2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75" name="Google Shape;75;p25"/>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76" name="Google Shape;76;p25"/>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77" name="Google Shape;77;p25"/>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78" name="Google Shape;78;p25"/>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9" name="Google Shape;79;p25"/>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80" name="Google Shape;80;p25"/>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1" name="Google Shape;81;p25"/>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2"/>
        <p:cNvGrpSpPr/>
        <p:nvPr/>
      </p:nvGrpSpPr>
      <p:grpSpPr>
        <a:xfrm>
          <a:off x="0" y="0"/>
          <a:ext cx="0" cy="0"/>
          <a:chOff x="0" y="0"/>
          <a:chExt cx="0" cy="0"/>
        </a:xfrm>
      </p:grpSpPr>
      <p:sp>
        <p:nvSpPr>
          <p:cNvPr id="83" name="Google Shape;83;p26"/>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26"/>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5" name="Google Shape;85;p26"/>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6" name="Google Shape;86;p2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87" name="Google Shape;87;p26"/>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88" name="Google Shape;88;p26"/>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9" name="Google Shape;89;p26"/>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90" name="Google Shape;90;p26"/>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91" name="Google Shape;91;p26"/>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92" name="Google Shape;92;p26"/>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93" name="Google Shape;93;p26"/>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94"/>
        <p:cNvGrpSpPr/>
        <p:nvPr/>
      </p:nvGrpSpPr>
      <p:grpSpPr>
        <a:xfrm>
          <a:off x="0" y="0"/>
          <a:ext cx="0" cy="0"/>
          <a:chOff x="0" y="0"/>
          <a:chExt cx="0" cy="0"/>
        </a:xfrm>
      </p:grpSpPr>
      <p:sp>
        <p:nvSpPr>
          <p:cNvPr id="95" name="Google Shape;95;p27"/>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6" name="Google Shape;96;p27"/>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7" name="Google Shape;97;p27"/>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98" name="Google Shape;98;p27"/>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99" name="Google Shape;99;p27"/>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0" name="Google Shape;100;p27"/>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01"/>
        <p:cNvGrpSpPr/>
        <p:nvPr/>
      </p:nvGrpSpPr>
      <p:grpSpPr>
        <a:xfrm>
          <a:off x="0" y="0"/>
          <a:ext cx="0" cy="0"/>
          <a:chOff x="0" y="0"/>
          <a:chExt cx="0" cy="0"/>
        </a:xfrm>
      </p:grpSpPr>
      <p:cxnSp>
        <p:nvCxnSpPr>
          <p:cNvPr id="102" name="Google Shape;102;p28"/>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03" name="Google Shape;103;p28"/>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4" name="Google Shape;104;p28"/>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5" name="Google Shape;105;p28"/>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06" name="Google Shape;106;p28"/>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7" name="Google Shape;107;p28"/>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Title and Content 1">
  <p:cSld name="Title and Content 1">
    <p:spTree>
      <p:nvGrpSpPr>
        <p:cNvPr id="1" name="Shape 108"/>
        <p:cNvGrpSpPr/>
        <p:nvPr/>
      </p:nvGrpSpPr>
      <p:grpSpPr>
        <a:xfrm>
          <a:off x="0" y="0"/>
          <a:ext cx="0" cy="0"/>
          <a:chOff x="0" y="0"/>
          <a:chExt cx="0" cy="0"/>
        </a:xfrm>
      </p:grpSpPr>
      <p:pic>
        <p:nvPicPr>
          <p:cNvPr id="109" name="Google Shape;109;p29"/>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110" name="Google Shape;110;p29"/>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1" name="Google Shape;111;p29"/>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2" name="Google Shape;112;p29"/>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13" name="Google Shape;113;p29"/>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Content and Photo vertical">
  <p:cSld name="Content and Photo vertical">
    <p:spTree>
      <p:nvGrpSpPr>
        <p:cNvPr id="1" name="Shape 114"/>
        <p:cNvGrpSpPr/>
        <p:nvPr/>
      </p:nvGrpSpPr>
      <p:grpSpPr>
        <a:xfrm>
          <a:off x="0" y="0"/>
          <a:ext cx="0" cy="0"/>
          <a:chOff x="0" y="0"/>
          <a:chExt cx="0" cy="0"/>
        </a:xfrm>
      </p:grpSpPr>
      <p:pic>
        <p:nvPicPr>
          <p:cNvPr id="115" name="Google Shape;115;p30"/>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16" name="Google Shape;116;p30"/>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7" name="Google Shape;117;p30"/>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8" name="Google Shape;118;p30"/>
          <p:cNvSpPr>
            <a:spLocks noGrp="1"/>
          </p:cNvSpPr>
          <p:nvPr>
            <p:ph type="pic" idx="2"/>
          </p:nvPr>
        </p:nvSpPr>
        <p:spPr>
          <a:xfrm>
            <a:off x="5572125" y="1"/>
            <a:ext cx="3571875" cy="5029199"/>
          </a:xfrm>
          <a:prstGeom prst="rect">
            <a:avLst/>
          </a:prstGeom>
          <a:solidFill>
            <a:srgbClr val="D3EEEF"/>
          </a:solidFill>
          <a:ln>
            <a:noFill/>
          </a:ln>
        </p:spPr>
      </p:sp>
      <p:pic>
        <p:nvPicPr>
          <p:cNvPr id="119" name="Google Shape;119;p30"/>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0" name="Google Shape;120;p30"/>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Content and Photo horizontal">
  <p:cSld name="Content and Photo horizontal">
    <p:spTree>
      <p:nvGrpSpPr>
        <p:cNvPr id="1" name="Shape 121"/>
        <p:cNvGrpSpPr/>
        <p:nvPr/>
      </p:nvGrpSpPr>
      <p:grpSpPr>
        <a:xfrm>
          <a:off x="0" y="0"/>
          <a:ext cx="0" cy="0"/>
          <a:chOff x="0" y="0"/>
          <a:chExt cx="0" cy="0"/>
        </a:xfrm>
      </p:grpSpPr>
      <p:sp>
        <p:nvSpPr>
          <p:cNvPr id="122" name="Google Shape;122;p31"/>
          <p:cNvSpPr>
            <a:spLocks noGrp="1"/>
          </p:cNvSpPr>
          <p:nvPr>
            <p:ph type="pic" idx="2"/>
          </p:nvPr>
        </p:nvSpPr>
        <p:spPr>
          <a:xfrm>
            <a:off x="0" y="1"/>
            <a:ext cx="9144000" cy="2571749"/>
          </a:xfrm>
          <a:prstGeom prst="rect">
            <a:avLst/>
          </a:prstGeom>
          <a:solidFill>
            <a:srgbClr val="D3EEEF"/>
          </a:solidFill>
          <a:ln>
            <a:noFill/>
          </a:ln>
        </p:spPr>
      </p:sp>
      <p:sp>
        <p:nvSpPr>
          <p:cNvPr id="123" name="Google Shape;123;p31"/>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4" name="Google Shape;124;p31"/>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5" name="Google Shape;125;p31"/>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26" name="Google Shape;126;p31"/>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7" name="Google Shape;127;p31"/>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Content and Graph">
  <p:cSld name="Content and Graph">
    <p:spTree>
      <p:nvGrpSpPr>
        <p:cNvPr id="1" name="Shape 128"/>
        <p:cNvGrpSpPr/>
        <p:nvPr/>
      </p:nvGrpSpPr>
      <p:grpSpPr>
        <a:xfrm>
          <a:off x="0" y="0"/>
          <a:ext cx="0" cy="0"/>
          <a:chOff x="0" y="0"/>
          <a:chExt cx="0" cy="0"/>
        </a:xfrm>
      </p:grpSpPr>
      <p:pic>
        <p:nvPicPr>
          <p:cNvPr id="129" name="Google Shape;129;p32"/>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130" name="Google Shape;130;p32"/>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1" name="Google Shape;131;p32"/>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2" name="Google Shape;132;p32"/>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33" name="Google Shape;133;p32"/>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matchingName="Ending">
  <p:cSld name="Ending">
    <p:bg>
      <p:bgPr>
        <a:blipFill>
          <a:blip r:embed="rId2">
            <a:alphaModFix/>
          </a:blip>
          <a:stretch>
            <a:fillRect/>
          </a:stretch>
        </a:blipFill>
        <a:effectLst/>
      </p:bgPr>
    </p:bg>
    <p:spTree>
      <p:nvGrpSpPr>
        <p:cNvPr id="1" name="Shape 134"/>
        <p:cNvGrpSpPr/>
        <p:nvPr/>
      </p:nvGrpSpPr>
      <p:grpSpPr>
        <a:xfrm>
          <a:off x="0" y="0"/>
          <a:ext cx="0" cy="0"/>
          <a:chOff x="0" y="0"/>
          <a:chExt cx="0" cy="0"/>
        </a:xfrm>
      </p:grpSpPr>
      <p:sp>
        <p:nvSpPr>
          <p:cNvPr id="135" name="Google Shape;135;p3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36" name="Google Shape;136;p33"/>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7" name="Google Shape;137;p33"/>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8" name="Google Shape;138;p33"/>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39" name="Google Shape;139;p33"/>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40" name="Google Shape;140;p33"/>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41" name="Google Shape;141;p33"/>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42" name="Google Shape;142;p33"/>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143"/>
        <p:cNvGrpSpPr/>
        <p:nvPr/>
      </p:nvGrpSpPr>
      <p:grpSpPr>
        <a:xfrm>
          <a:off x="0" y="0"/>
          <a:ext cx="0" cy="0"/>
          <a:chOff x="0" y="0"/>
          <a:chExt cx="0" cy="0"/>
        </a:xfrm>
      </p:grpSpPr>
      <p:sp>
        <p:nvSpPr>
          <p:cNvPr id="144" name="Google Shape;144;p34"/>
          <p:cNvSpPr txBox="1">
            <a:spLocks noGrp="1"/>
          </p:cNvSpPr>
          <p:nvPr>
            <p:ph type="ctrTitle"/>
          </p:nvPr>
        </p:nvSpPr>
        <p:spPr>
          <a:xfrm>
            <a:off x="1143000" y="781050"/>
            <a:ext cx="6858000" cy="1790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500"/>
              <a:buFont typeface="Arial"/>
              <a:buNone/>
              <a:defRPr sz="45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5" name="Google Shape;145;p34"/>
          <p:cNvSpPr txBox="1">
            <a:spLocks noGrp="1"/>
          </p:cNvSpPr>
          <p:nvPr>
            <p:ph type="subTitle" idx="1"/>
          </p:nvPr>
        </p:nvSpPr>
        <p:spPr>
          <a:xfrm>
            <a:off x="1143000" y="2701528"/>
            <a:ext cx="6858000" cy="1241822"/>
          </a:xfrm>
          <a:prstGeom prst="rect">
            <a:avLst/>
          </a:prstGeom>
          <a:noFill/>
          <a:ln>
            <a:noFill/>
          </a:ln>
        </p:spPr>
        <p:txBody>
          <a:bodyPr spcFirstLastPara="1" wrap="square" lIns="91425" tIns="45700" rIns="91425" bIns="45700" anchor="t" anchorCtr="0">
            <a:spAutoFit/>
          </a:bodyPr>
          <a:lstStyle>
            <a:lvl1pPr lvl="0" algn="ctr">
              <a:lnSpc>
                <a:spcPct val="90000"/>
              </a:lnSpc>
              <a:spcBef>
                <a:spcPts val="750"/>
              </a:spcBef>
              <a:spcAft>
                <a:spcPts val="0"/>
              </a:spcAft>
              <a:buClr>
                <a:schemeClr val="lt1"/>
              </a:buClr>
              <a:buSzPts val="1800"/>
              <a:buNone/>
              <a:defRPr sz="1800">
                <a:solidFill>
                  <a:schemeClr val="lt1"/>
                </a:solidFill>
              </a:defRPr>
            </a:lvl1pPr>
            <a:lvl2pPr lvl="1" algn="ctr">
              <a:lnSpc>
                <a:spcPct val="90000"/>
              </a:lnSpc>
              <a:spcBef>
                <a:spcPts val="375"/>
              </a:spcBef>
              <a:spcAft>
                <a:spcPts val="0"/>
              </a:spcAft>
              <a:buClr>
                <a:srgbClr val="161249"/>
              </a:buClr>
              <a:buSzPts val="1500"/>
              <a:buNone/>
              <a:defRPr sz="1500"/>
            </a:lvl2pPr>
            <a:lvl3pPr lvl="2" algn="ctr">
              <a:lnSpc>
                <a:spcPct val="90000"/>
              </a:lnSpc>
              <a:spcBef>
                <a:spcPts val="375"/>
              </a:spcBef>
              <a:spcAft>
                <a:spcPts val="0"/>
              </a:spcAft>
              <a:buClr>
                <a:srgbClr val="161249"/>
              </a:buClr>
              <a:buSzPts val="1350"/>
              <a:buNone/>
              <a:defRPr sz="1350"/>
            </a:lvl3pPr>
            <a:lvl4pPr lvl="3" algn="ctr">
              <a:lnSpc>
                <a:spcPct val="90000"/>
              </a:lnSpc>
              <a:spcBef>
                <a:spcPts val="375"/>
              </a:spcBef>
              <a:spcAft>
                <a:spcPts val="0"/>
              </a:spcAft>
              <a:buClr>
                <a:srgbClr val="161249"/>
              </a:buClr>
              <a:buSzPts val="1200"/>
              <a:buNone/>
              <a:defRPr sz="1200"/>
            </a:lvl4pPr>
            <a:lvl5pPr lvl="4" algn="ctr">
              <a:lnSpc>
                <a:spcPct val="90000"/>
              </a:lnSpc>
              <a:spcBef>
                <a:spcPts val="375"/>
              </a:spcBef>
              <a:spcAft>
                <a:spcPts val="0"/>
              </a:spcAft>
              <a:buClr>
                <a:srgbClr val="161249"/>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grpSp>
        <p:nvGrpSpPr>
          <p:cNvPr id="146" name="Google Shape;146;p34"/>
          <p:cNvGrpSpPr/>
          <p:nvPr/>
        </p:nvGrpSpPr>
        <p:grpSpPr>
          <a:xfrm>
            <a:off x="113506" y="4583923"/>
            <a:ext cx="8916989" cy="488417"/>
            <a:chOff x="113506" y="4583923"/>
            <a:chExt cx="8916989" cy="488417"/>
          </a:xfrm>
        </p:grpSpPr>
        <p:pic>
          <p:nvPicPr>
            <p:cNvPr id="147" name="Google Shape;147;p34"/>
            <p:cNvPicPr preferRelativeResize="0"/>
            <p:nvPr/>
          </p:nvPicPr>
          <p:blipFill rotWithShape="1">
            <a:blip r:embed="rId2">
              <a:alphaModFix/>
            </a:blip>
            <a:srcRect r="63698"/>
            <a:stretch/>
          </p:blipFill>
          <p:spPr>
            <a:xfrm>
              <a:off x="113506" y="4583923"/>
              <a:ext cx="1259682" cy="488417"/>
            </a:xfrm>
            <a:prstGeom prst="rect">
              <a:avLst/>
            </a:prstGeom>
            <a:noFill/>
            <a:ln>
              <a:noFill/>
            </a:ln>
          </p:spPr>
        </p:pic>
        <p:pic>
          <p:nvPicPr>
            <p:cNvPr id="148" name="Google Shape;148;p34" descr="Text&#10;&#10;Description automatically generated with low confidence"/>
            <p:cNvPicPr preferRelativeResize="0"/>
            <p:nvPr/>
          </p:nvPicPr>
          <p:blipFill rotWithShape="1">
            <a:blip r:embed="rId3">
              <a:alphaModFix/>
            </a:blip>
            <a:srcRect r="5514"/>
            <a:stretch/>
          </p:blipFill>
          <p:spPr>
            <a:xfrm>
              <a:off x="1731601" y="4583923"/>
              <a:ext cx="1973257" cy="438949"/>
            </a:xfrm>
            <a:prstGeom prst="rect">
              <a:avLst/>
            </a:prstGeom>
            <a:noFill/>
            <a:ln>
              <a:noFill/>
            </a:ln>
          </p:spPr>
        </p:pic>
        <p:pic>
          <p:nvPicPr>
            <p:cNvPr id="149" name="Google Shape;149;p34" descr="Gdańsk University of Technology - Wikipedia"/>
            <p:cNvPicPr preferRelativeResize="0"/>
            <p:nvPr/>
          </p:nvPicPr>
          <p:blipFill rotWithShape="1">
            <a:blip r:embed="rId4">
              <a:alphaModFix/>
            </a:blip>
            <a:srcRect t="14145" b="8136"/>
            <a:stretch/>
          </p:blipFill>
          <p:spPr>
            <a:xfrm>
              <a:off x="4063271" y="4583923"/>
              <a:ext cx="822603" cy="451887"/>
            </a:xfrm>
            <a:prstGeom prst="rect">
              <a:avLst/>
            </a:prstGeom>
            <a:noFill/>
            <a:ln>
              <a:noFill/>
            </a:ln>
          </p:spPr>
        </p:pic>
        <p:pic>
          <p:nvPicPr>
            <p:cNvPr id="150" name="Google Shape;150;p34" descr="A picture containing logo&#10;&#10;Description automatically generated"/>
            <p:cNvPicPr preferRelativeResize="0"/>
            <p:nvPr/>
          </p:nvPicPr>
          <p:blipFill rotWithShape="1">
            <a:blip r:embed="rId5">
              <a:alphaModFix/>
            </a:blip>
            <a:srcRect l="7053" t="14652" r="7705" b="16796"/>
            <a:stretch/>
          </p:blipFill>
          <p:spPr>
            <a:xfrm>
              <a:off x="6657766" y="4583923"/>
              <a:ext cx="1067043" cy="462232"/>
            </a:xfrm>
            <a:prstGeom prst="rect">
              <a:avLst/>
            </a:prstGeom>
            <a:noFill/>
            <a:ln>
              <a:noFill/>
            </a:ln>
          </p:spPr>
        </p:pic>
        <p:pic>
          <p:nvPicPr>
            <p:cNvPr id="151" name="Google Shape;151;p34" descr="Uma imagem com texto&#10;&#10;Descrição gerada automaticamente"/>
            <p:cNvPicPr preferRelativeResize="0"/>
            <p:nvPr/>
          </p:nvPicPr>
          <p:blipFill rotWithShape="1">
            <a:blip r:embed="rId6">
              <a:alphaModFix/>
            </a:blip>
            <a:srcRect/>
            <a:stretch/>
          </p:blipFill>
          <p:spPr>
            <a:xfrm>
              <a:off x="8083223" y="4583923"/>
              <a:ext cx="947272" cy="433376"/>
            </a:xfrm>
            <a:prstGeom prst="rect">
              <a:avLst/>
            </a:prstGeom>
            <a:noFill/>
            <a:ln>
              <a:noFill/>
            </a:ln>
          </p:spPr>
        </p:pic>
        <p:pic>
          <p:nvPicPr>
            <p:cNvPr id="152" name="Google Shape;152;p34" descr="Logo&#10;&#10;Description automatically generated with medium confidence"/>
            <p:cNvPicPr preferRelativeResize="0"/>
            <p:nvPr/>
          </p:nvPicPr>
          <p:blipFill rotWithShape="1">
            <a:blip r:embed="rId7">
              <a:alphaModFix/>
            </a:blip>
            <a:srcRect/>
            <a:stretch/>
          </p:blipFill>
          <p:spPr>
            <a:xfrm>
              <a:off x="5244287" y="4583923"/>
              <a:ext cx="1055066" cy="432832"/>
            </a:xfrm>
            <a:prstGeom prst="rect">
              <a:avLst/>
            </a:prstGeom>
            <a:noFill/>
            <a:ln>
              <a:noFill/>
            </a:ln>
          </p:spPr>
        </p:pic>
      </p:gr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153"/>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hart or visualization">
  <p:cSld name="Chart or visualization">
    <p:spTree>
      <p:nvGrpSpPr>
        <p:cNvPr id="1" name="Shape 154"/>
        <p:cNvGrpSpPr/>
        <p:nvPr/>
      </p:nvGrpSpPr>
      <p:grpSpPr>
        <a:xfrm>
          <a:off x="0" y="0"/>
          <a:ext cx="0" cy="0"/>
          <a:chOff x="0" y="0"/>
          <a:chExt cx="0" cy="0"/>
        </a:xfrm>
      </p:grpSpPr>
      <p:sp>
        <p:nvSpPr>
          <p:cNvPr id="155" name="Google Shape;155;p36"/>
          <p:cNvSpPr txBox="1">
            <a:spLocks noGrp="1"/>
          </p:cNvSpPr>
          <p:nvPr>
            <p:ph type="title"/>
          </p:nvPr>
        </p:nvSpPr>
        <p:spPr>
          <a:xfrm>
            <a:off x="629841" y="1480874"/>
            <a:ext cx="1774244" cy="120015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2400"/>
              <a:buFont typeface="Arial"/>
              <a:buNone/>
              <a:defRPr sz="24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6" name="Google Shape;156;p36"/>
          <p:cNvSpPr txBox="1">
            <a:spLocks noGrp="1"/>
          </p:cNvSpPr>
          <p:nvPr>
            <p:ph type="body" idx="1"/>
          </p:nvPr>
        </p:nvSpPr>
        <p:spPr>
          <a:xfrm>
            <a:off x="629841" y="2771775"/>
            <a:ext cx="1774244" cy="1629966"/>
          </a:xfrm>
          <a:prstGeom prst="rect">
            <a:avLst/>
          </a:prstGeom>
          <a:noFill/>
          <a:ln>
            <a:noFill/>
          </a:ln>
        </p:spPr>
        <p:txBody>
          <a:bodyPr spcFirstLastPara="1" wrap="square" lIns="91425" tIns="45700" rIns="91425" bIns="45700" anchor="t" anchorCtr="0">
            <a:spAutoFit/>
          </a:bodyPr>
          <a:lstStyle>
            <a:lvl1pPr marL="457200" lvl="0" indent="-304800" algn="l">
              <a:lnSpc>
                <a:spcPct val="90000"/>
              </a:lnSpc>
              <a:spcBef>
                <a:spcPts val="750"/>
              </a:spcBef>
              <a:spcAft>
                <a:spcPts val="0"/>
              </a:spcAft>
              <a:buClr>
                <a:schemeClr val="lt1"/>
              </a:buClr>
              <a:buSzPts val="1200"/>
              <a:buFont typeface="Calibri"/>
              <a:buAutoNum type="arabicPeriod"/>
              <a:defRPr sz="1200">
                <a:solidFill>
                  <a:schemeClr val="lt1"/>
                </a:solidFill>
              </a:defRPr>
            </a:lvl1pPr>
            <a:lvl2pPr marL="914400" lvl="1" indent="-228600" algn="l">
              <a:lnSpc>
                <a:spcPct val="90000"/>
              </a:lnSpc>
              <a:spcBef>
                <a:spcPts val="375"/>
              </a:spcBef>
              <a:spcAft>
                <a:spcPts val="0"/>
              </a:spcAft>
              <a:buClr>
                <a:srgbClr val="161249"/>
              </a:buClr>
              <a:buSzPts val="1050"/>
              <a:buNone/>
              <a:defRPr sz="1050"/>
            </a:lvl2pPr>
            <a:lvl3pPr marL="1371600" lvl="2" indent="-228600" algn="l">
              <a:lnSpc>
                <a:spcPct val="90000"/>
              </a:lnSpc>
              <a:spcBef>
                <a:spcPts val="375"/>
              </a:spcBef>
              <a:spcAft>
                <a:spcPts val="0"/>
              </a:spcAft>
              <a:buClr>
                <a:srgbClr val="161249"/>
              </a:buClr>
              <a:buSzPts val="900"/>
              <a:buNone/>
              <a:defRPr sz="900"/>
            </a:lvl3pPr>
            <a:lvl4pPr marL="1828800" lvl="3" indent="-228600" algn="l">
              <a:lnSpc>
                <a:spcPct val="90000"/>
              </a:lnSpc>
              <a:spcBef>
                <a:spcPts val="375"/>
              </a:spcBef>
              <a:spcAft>
                <a:spcPts val="0"/>
              </a:spcAft>
              <a:buClr>
                <a:srgbClr val="161249"/>
              </a:buClr>
              <a:buSzPts val="750"/>
              <a:buNone/>
              <a:defRPr sz="750"/>
            </a:lvl4pPr>
            <a:lvl5pPr marL="2286000" lvl="4" indent="-228600" algn="l">
              <a:lnSpc>
                <a:spcPct val="90000"/>
              </a:lnSpc>
              <a:spcBef>
                <a:spcPts val="375"/>
              </a:spcBef>
              <a:spcAft>
                <a:spcPts val="0"/>
              </a:spcAft>
              <a:buClr>
                <a:srgbClr val="161249"/>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157" name="Google Shape;157;p36"/>
          <p:cNvSpPr>
            <a:spLocks noGrp="1"/>
          </p:cNvSpPr>
          <p:nvPr>
            <p:ph type="chart" idx="2"/>
          </p:nvPr>
        </p:nvSpPr>
        <p:spPr>
          <a:xfrm>
            <a:off x="3800476" y="228600"/>
            <a:ext cx="5079206" cy="4229100"/>
          </a:xfrm>
          <a:prstGeom prst="rect">
            <a:avLst/>
          </a:prstGeom>
          <a:noFill/>
          <a:ln>
            <a:noFill/>
          </a:ln>
        </p:spPr>
        <p:txBody>
          <a:bodyPr spcFirstLastPara="1" wrap="square" lIns="91425" tIns="45700" rIns="91425" bIns="45700" anchor="t" anchorCtr="0">
            <a:spAutoFit/>
          </a:bodyPr>
          <a:lstStyle>
            <a:lvl1pPr marR="0" lvl="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R="0" lvl="1"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R="0" lvl="2"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R="0" lvl="3"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R="0" lvl="4"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R="0" lvl="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R="0" lvl="6"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R="0" lvl="7"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R="0" lvl="8"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158" name="Google Shape;158;p36"/>
          <p:cNvGrpSpPr/>
          <p:nvPr/>
        </p:nvGrpSpPr>
        <p:grpSpPr>
          <a:xfrm>
            <a:off x="113506" y="4583923"/>
            <a:ext cx="8916989" cy="488417"/>
            <a:chOff x="113506" y="4583923"/>
            <a:chExt cx="8916989" cy="488417"/>
          </a:xfrm>
        </p:grpSpPr>
        <p:pic>
          <p:nvPicPr>
            <p:cNvPr id="159" name="Google Shape;159;p36"/>
            <p:cNvPicPr preferRelativeResize="0"/>
            <p:nvPr/>
          </p:nvPicPr>
          <p:blipFill rotWithShape="1">
            <a:blip r:embed="rId2">
              <a:alphaModFix/>
            </a:blip>
            <a:srcRect r="63698"/>
            <a:stretch/>
          </p:blipFill>
          <p:spPr>
            <a:xfrm>
              <a:off x="113506" y="4583923"/>
              <a:ext cx="1259682" cy="488417"/>
            </a:xfrm>
            <a:prstGeom prst="rect">
              <a:avLst/>
            </a:prstGeom>
            <a:noFill/>
            <a:ln>
              <a:noFill/>
            </a:ln>
          </p:spPr>
        </p:pic>
        <p:pic>
          <p:nvPicPr>
            <p:cNvPr id="160" name="Google Shape;160;p36" descr="Text&#10;&#10;Description automatically generated with low confidence"/>
            <p:cNvPicPr preferRelativeResize="0"/>
            <p:nvPr/>
          </p:nvPicPr>
          <p:blipFill rotWithShape="1">
            <a:blip r:embed="rId3">
              <a:alphaModFix/>
            </a:blip>
            <a:srcRect r="5514"/>
            <a:stretch/>
          </p:blipFill>
          <p:spPr>
            <a:xfrm>
              <a:off x="1731601" y="4583923"/>
              <a:ext cx="1973257" cy="438949"/>
            </a:xfrm>
            <a:prstGeom prst="rect">
              <a:avLst/>
            </a:prstGeom>
            <a:noFill/>
            <a:ln>
              <a:noFill/>
            </a:ln>
          </p:spPr>
        </p:pic>
        <p:pic>
          <p:nvPicPr>
            <p:cNvPr id="161" name="Google Shape;161;p36" descr="Gdańsk University of Technology - Wikipedia"/>
            <p:cNvPicPr preferRelativeResize="0"/>
            <p:nvPr/>
          </p:nvPicPr>
          <p:blipFill rotWithShape="1">
            <a:blip r:embed="rId4">
              <a:alphaModFix/>
            </a:blip>
            <a:srcRect t="14145" b="8136"/>
            <a:stretch/>
          </p:blipFill>
          <p:spPr>
            <a:xfrm>
              <a:off x="4063271" y="4583923"/>
              <a:ext cx="822603" cy="451887"/>
            </a:xfrm>
            <a:prstGeom prst="rect">
              <a:avLst/>
            </a:prstGeom>
            <a:noFill/>
            <a:ln>
              <a:noFill/>
            </a:ln>
          </p:spPr>
        </p:pic>
        <p:pic>
          <p:nvPicPr>
            <p:cNvPr id="162" name="Google Shape;162;p36" descr="A picture containing logo&#10;&#10;Description automatically generated"/>
            <p:cNvPicPr preferRelativeResize="0"/>
            <p:nvPr/>
          </p:nvPicPr>
          <p:blipFill rotWithShape="1">
            <a:blip r:embed="rId5">
              <a:alphaModFix/>
            </a:blip>
            <a:srcRect l="7053" t="14652" r="7705" b="16796"/>
            <a:stretch/>
          </p:blipFill>
          <p:spPr>
            <a:xfrm>
              <a:off x="6657766" y="4583923"/>
              <a:ext cx="1067043" cy="462232"/>
            </a:xfrm>
            <a:prstGeom prst="rect">
              <a:avLst/>
            </a:prstGeom>
            <a:noFill/>
            <a:ln>
              <a:noFill/>
            </a:ln>
          </p:spPr>
        </p:pic>
        <p:pic>
          <p:nvPicPr>
            <p:cNvPr id="163" name="Google Shape;163;p36" descr="Uma imagem com texto&#10;&#10;Descrição gerada automaticamente"/>
            <p:cNvPicPr preferRelativeResize="0"/>
            <p:nvPr/>
          </p:nvPicPr>
          <p:blipFill rotWithShape="1">
            <a:blip r:embed="rId6">
              <a:alphaModFix/>
            </a:blip>
            <a:srcRect/>
            <a:stretch/>
          </p:blipFill>
          <p:spPr>
            <a:xfrm>
              <a:off x="8083223" y="4583923"/>
              <a:ext cx="947272" cy="433376"/>
            </a:xfrm>
            <a:prstGeom prst="rect">
              <a:avLst/>
            </a:prstGeom>
            <a:noFill/>
            <a:ln>
              <a:noFill/>
            </a:ln>
          </p:spPr>
        </p:pic>
        <p:pic>
          <p:nvPicPr>
            <p:cNvPr id="164" name="Google Shape;164;p36" descr="Logo&#10;&#10;Description automatically generated with medium confidence"/>
            <p:cNvPicPr preferRelativeResize="0"/>
            <p:nvPr/>
          </p:nvPicPr>
          <p:blipFill rotWithShape="1">
            <a:blip r:embed="rId7">
              <a:alphaModFix/>
            </a:blip>
            <a:srcRect/>
            <a:stretch/>
          </p:blipFill>
          <p:spPr>
            <a:xfrm>
              <a:off x="5244287" y="4583923"/>
              <a:ext cx="1055066" cy="432832"/>
            </a:xfrm>
            <a:prstGeom prst="rect">
              <a:avLst/>
            </a:prstGeom>
            <a:noFill/>
            <a:ln>
              <a:noFill/>
            </a:ln>
          </p:spPr>
        </p:pic>
      </p:gr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White Background" type="twoColTx">
  <p:cSld name="TITLE_AND_TWO_COLUMNS">
    <p:spTree>
      <p:nvGrpSpPr>
        <p:cNvPr id="1" name="Shape 165"/>
        <p:cNvGrpSpPr/>
        <p:nvPr/>
      </p:nvGrpSpPr>
      <p:grpSpPr>
        <a:xfrm>
          <a:off x="0" y="0"/>
          <a:ext cx="0" cy="0"/>
          <a:chOff x="0" y="0"/>
          <a:chExt cx="0" cy="0"/>
        </a:xfrm>
      </p:grpSpPr>
      <p:sp>
        <p:nvSpPr>
          <p:cNvPr id="166" name="Google Shape;166;p3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1pPr>
            <a:lvl2pPr marL="0" marR="0" lvl="1"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2pPr>
            <a:lvl3pPr marL="0" marR="0" lvl="2"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3pPr>
            <a:lvl4pPr marL="0" marR="0" lvl="3"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4pPr>
            <a:lvl5pPr marL="0" marR="0" lvl="4"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5pPr>
            <a:lvl6pPr marL="0" marR="0" lvl="5"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6pPr>
            <a:lvl7pPr marL="0" marR="0" lvl="6"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7pPr>
            <a:lvl8pPr marL="0" marR="0" lvl="7"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8pPr>
            <a:lvl9pPr marL="0" marR="0" lvl="8"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Header 2" type="secHead">
  <p:cSld name="SECTION_HEADER">
    <p:spTree>
      <p:nvGrpSpPr>
        <p:cNvPr id="1" name="Shape 167"/>
        <p:cNvGrpSpPr/>
        <p:nvPr/>
      </p:nvGrpSpPr>
      <p:grpSpPr>
        <a:xfrm>
          <a:off x="0" y="0"/>
          <a:ext cx="0" cy="0"/>
          <a:chOff x="0" y="0"/>
          <a:chExt cx="0" cy="0"/>
        </a:xfrm>
      </p:grpSpPr>
      <p:sp>
        <p:nvSpPr>
          <p:cNvPr id="168" name="Google Shape;168;p3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1pPr>
            <a:lvl2pPr marL="0" marR="0" lvl="1"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2pPr>
            <a:lvl3pPr marL="0" marR="0" lvl="2"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3pPr>
            <a:lvl4pPr marL="0" marR="0" lvl="3"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4pPr>
            <a:lvl5pPr marL="0" marR="0" lvl="4"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5pPr>
            <a:lvl6pPr marL="0" marR="0" lvl="5"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6pPr>
            <a:lvl7pPr marL="0" marR="0" lvl="6"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7pPr>
            <a:lvl8pPr marL="0" marR="0" lvl="7"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8pPr>
            <a:lvl9pPr marL="0" marR="0" lvl="8"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ck Background">
  <p:cSld name="Black Background">
    <p:spTree>
      <p:nvGrpSpPr>
        <p:cNvPr id="1" name="Shape 169"/>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3.jp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jp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28"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7"/>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7"/>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8" name="Google Shape;8;p17"/>
          <p:cNvGrpSpPr/>
          <p:nvPr/>
        </p:nvGrpSpPr>
        <p:grpSpPr>
          <a:xfrm>
            <a:off x="113506" y="4583923"/>
            <a:ext cx="8916989" cy="488417"/>
            <a:chOff x="113506" y="4583923"/>
            <a:chExt cx="8916989" cy="488417"/>
          </a:xfrm>
        </p:grpSpPr>
        <p:pic>
          <p:nvPicPr>
            <p:cNvPr id="9" name="Google Shape;9;p17"/>
            <p:cNvPicPr preferRelativeResize="0"/>
            <p:nvPr/>
          </p:nvPicPr>
          <p:blipFill rotWithShape="1">
            <a:blip r:embed="rId24">
              <a:alphaModFix/>
            </a:blip>
            <a:srcRect r="63698"/>
            <a:stretch/>
          </p:blipFill>
          <p:spPr>
            <a:xfrm>
              <a:off x="113506" y="4583923"/>
              <a:ext cx="1259682" cy="488417"/>
            </a:xfrm>
            <a:prstGeom prst="rect">
              <a:avLst/>
            </a:prstGeom>
            <a:noFill/>
            <a:ln>
              <a:noFill/>
            </a:ln>
          </p:spPr>
        </p:pic>
        <p:pic>
          <p:nvPicPr>
            <p:cNvPr id="10" name="Google Shape;10;p17" descr="Text&#10;&#10;Description automatically generated with low confidence"/>
            <p:cNvPicPr preferRelativeResize="0"/>
            <p:nvPr/>
          </p:nvPicPr>
          <p:blipFill rotWithShape="1">
            <a:blip r:embed="rId25">
              <a:alphaModFix/>
            </a:blip>
            <a:srcRect r="5514"/>
            <a:stretch/>
          </p:blipFill>
          <p:spPr>
            <a:xfrm>
              <a:off x="1731601" y="4583923"/>
              <a:ext cx="1973257" cy="438949"/>
            </a:xfrm>
            <a:prstGeom prst="rect">
              <a:avLst/>
            </a:prstGeom>
            <a:noFill/>
            <a:ln>
              <a:noFill/>
            </a:ln>
          </p:spPr>
        </p:pic>
        <p:pic>
          <p:nvPicPr>
            <p:cNvPr id="11" name="Google Shape;11;p17" descr="Gdańsk University of Technology - Wikipedia"/>
            <p:cNvPicPr preferRelativeResize="0"/>
            <p:nvPr/>
          </p:nvPicPr>
          <p:blipFill rotWithShape="1">
            <a:blip r:embed="rId26">
              <a:alphaModFix/>
            </a:blip>
            <a:srcRect t="14145" b="8136"/>
            <a:stretch/>
          </p:blipFill>
          <p:spPr>
            <a:xfrm>
              <a:off x="4063271" y="4583923"/>
              <a:ext cx="822603" cy="451887"/>
            </a:xfrm>
            <a:prstGeom prst="rect">
              <a:avLst/>
            </a:prstGeom>
            <a:noFill/>
            <a:ln>
              <a:noFill/>
            </a:ln>
          </p:spPr>
        </p:pic>
        <p:pic>
          <p:nvPicPr>
            <p:cNvPr id="12" name="Google Shape;12;p17" descr="A picture containing logo&#10;&#10;Description automatically generated"/>
            <p:cNvPicPr preferRelativeResize="0"/>
            <p:nvPr/>
          </p:nvPicPr>
          <p:blipFill rotWithShape="1">
            <a:blip r:embed="rId27">
              <a:alphaModFix/>
            </a:blip>
            <a:srcRect l="7053" t="14652" r="7705" b="16796"/>
            <a:stretch/>
          </p:blipFill>
          <p:spPr>
            <a:xfrm>
              <a:off x="6657766" y="4583923"/>
              <a:ext cx="1067043" cy="462232"/>
            </a:xfrm>
            <a:prstGeom prst="rect">
              <a:avLst/>
            </a:prstGeom>
            <a:noFill/>
            <a:ln>
              <a:noFill/>
            </a:ln>
          </p:spPr>
        </p:pic>
        <p:pic>
          <p:nvPicPr>
            <p:cNvPr id="13" name="Google Shape;13;p17" descr="Uma imagem com texto&#10;&#10;Descrição gerada automaticamente"/>
            <p:cNvPicPr preferRelativeResize="0"/>
            <p:nvPr/>
          </p:nvPicPr>
          <p:blipFill rotWithShape="1">
            <a:blip r:embed="rId28">
              <a:alphaModFix/>
            </a:blip>
            <a:srcRect/>
            <a:stretch/>
          </p:blipFill>
          <p:spPr>
            <a:xfrm>
              <a:off x="8083223" y="4583923"/>
              <a:ext cx="947272" cy="433376"/>
            </a:xfrm>
            <a:prstGeom prst="rect">
              <a:avLst/>
            </a:prstGeom>
            <a:noFill/>
            <a:ln>
              <a:noFill/>
            </a:ln>
          </p:spPr>
        </p:pic>
        <p:pic>
          <p:nvPicPr>
            <p:cNvPr id="14" name="Google Shape;14;p17" descr="Logo&#10;&#10;Description automatically generated with medium confidence"/>
            <p:cNvPicPr preferRelativeResize="0"/>
            <p:nvPr/>
          </p:nvPicPr>
          <p:blipFill rotWithShape="1">
            <a:blip r:embed="rId29">
              <a:alphaModFix/>
            </a:blip>
            <a:srcRect/>
            <a:stretch/>
          </p:blipFill>
          <p:spPr>
            <a:xfrm>
              <a:off x="5244287" y="4583923"/>
              <a:ext cx="1055066" cy="432832"/>
            </a:xfrm>
            <a:prstGeom prst="rect">
              <a:avLst/>
            </a:prstGeom>
            <a:noFill/>
            <a:ln>
              <a:noFill/>
            </a:ln>
          </p:spPr>
        </p:pic>
      </p:gr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hyperlink" Target="https://www.rawsoft.com/blog/how-does-google-analytics-work/" TargetMode="External"/><Relationship Id="rId5" Type="http://schemas.openxmlformats.org/officeDocument/2006/relationships/image" Target="../media/image21.jpg"/><Relationship Id="rId4" Type="http://schemas.openxmlformats.org/officeDocument/2006/relationships/hyperlink" Target="https://www.seobility.net/en/wiki/Tracking_Pixels"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
          <p:cNvSpPr txBox="1">
            <a:spLocks noGrp="1"/>
          </p:cNvSpPr>
          <p:nvPr>
            <p:ph type="ctrTitle"/>
          </p:nvPr>
        </p:nvSpPr>
        <p:spPr>
          <a:xfrm>
            <a:off x="637035" y="1751221"/>
            <a:ext cx="7869929" cy="1083660"/>
          </a:xfrm>
          <a:prstGeom prst="rect">
            <a:avLst/>
          </a:prstGeom>
          <a:noFill/>
          <a:ln>
            <a:noFill/>
          </a:ln>
        </p:spPr>
        <p:txBody>
          <a:bodyPr spcFirstLastPara="1" wrap="square" lIns="91425" tIns="45700" rIns="91425" bIns="0" anchor="t" anchorCtr="0">
            <a:noAutofit/>
          </a:bodyPr>
          <a:lstStyle/>
          <a:p>
            <a:pPr marL="0" lvl="0" indent="0" algn="ctr" rtl="0">
              <a:lnSpc>
                <a:spcPct val="90000"/>
              </a:lnSpc>
              <a:spcBef>
                <a:spcPts val="0"/>
              </a:spcBef>
              <a:spcAft>
                <a:spcPts val="0"/>
              </a:spcAft>
              <a:buClr>
                <a:schemeClr val="lt1"/>
              </a:buClr>
              <a:buSzPts val="6000"/>
              <a:buFont typeface="Arial"/>
              <a:buNone/>
            </a:pPr>
            <a:r>
              <a:rPr lang="en-US" dirty="0"/>
              <a:t>Hoe Analytics </a:t>
            </a:r>
            <a:r>
              <a:rPr lang="en-US" dirty="0" err="1"/>
              <a:t>werkt</a:t>
            </a:r>
            <a:endParaRPr dirty="0"/>
          </a:p>
        </p:txBody>
      </p:sp>
      <p:sp>
        <p:nvSpPr>
          <p:cNvPr id="175" name="Google Shape;175;p1"/>
          <p:cNvSpPr txBox="1">
            <a:spLocks noGrp="1"/>
          </p:cNvSpPr>
          <p:nvPr>
            <p:ph type="subTitle" idx="4294967295"/>
          </p:nvPr>
        </p:nvSpPr>
        <p:spPr>
          <a:xfrm>
            <a:off x="1142999" y="2701925"/>
            <a:ext cx="6858000" cy="1170064"/>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chemeClr val="lt1"/>
              </a:buClr>
              <a:buSzPts val="2100"/>
              <a:buFont typeface="Arial"/>
              <a:buNone/>
            </a:pPr>
            <a:r>
              <a:rPr lang="en-US" sz="2100" b="0" i="0" u="none" strike="noStrike" cap="none">
                <a:solidFill>
                  <a:schemeClr val="lt1"/>
                </a:solidFill>
                <a:latin typeface="Arial"/>
                <a:ea typeface="Arial"/>
                <a:cs typeface="Arial"/>
                <a:sym typeface="Arial"/>
              </a:rPr>
              <a:t>Professor</a:t>
            </a:r>
            <a:endParaRPr/>
          </a:p>
          <a:p>
            <a:pPr marL="0" marR="0" lvl="0" indent="0" algn="ctr" rtl="0">
              <a:lnSpc>
                <a:spcPct val="90000"/>
              </a:lnSpc>
              <a:spcBef>
                <a:spcPts val="750"/>
              </a:spcBef>
              <a:spcAft>
                <a:spcPts val="0"/>
              </a:spcAft>
              <a:buClr>
                <a:schemeClr val="lt1"/>
              </a:buClr>
              <a:buSzPts val="2100"/>
              <a:buFont typeface="Arial"/>
              <a:buNone/>
            </a:pPr>
            <a:r>
              <a:rPr lang="en-US" sz="2100" b="0" i="0" u="none" strike="noStrike" cap="none">
                <a:solidFill>
                  <a:schemeClr val="lt1"/>
                </a:solidFill>
                <a:latin typeface="Arial"/>
                <a:ea typeface="Arial"/>
                <a:cs typeface="Arial"/>
                <a:sym typeface="Arial"/>
              </a:rPr>
              <a:t>School</a:t>
            </a:r>
            <a:endParaRPr/>
          </a:p>
          <a:p>
            <a:pPr marL="0" marR="0" lvl="0" indent="0" algn="ctr" rtl="0">
              <a:lnSpc>
                <a:spcPct val="90000"/>
              </a:lnSpc>
              <a:spcBef>
                <a:spcPts val="750"/>
              </a:spcBef>
              <a:spcAft>
                <a:spcPts val="0"/>
              </a:spcAft>
              <a:buClr>
                <a:schemeClr val="lt1"/>
              </a:buClr>
              <a:buSzPts val="2100"/>
              <a:buFont typeface="Arial"/>
              <a:buNone/>
            </a:pPr>
            <a:r>
              <a:rPr lang="en-US" sz="2100" b="0" i="0" u="none" strike="noStrike" cap="none">
                <a:solidFill>
                  <a:schemeClr val="lt1"/>
                </a:solidFill>
                <a:latin typeface="Arial"/>
                <a:ea typeface="Arial"/>
                <a:cs typeface="Arial"/>
                <a:sym typeface="Arial"/>
              </a:rPr>
              <a:t>Digitale analyse en monitoring</a:t>
            </a:r>
            <a:endParaRPr sz="2100" b="0"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181" name="Google Shape;181;p2"/>
          <p:cNvSpPr txBox="1"/>
          <p:nvPr/>
        </p:nvSpPr>
        <p:spPr>
          <a:xfrm>
            <a:off x="478339" y="1262789"/>
            <a:ext cx="8454900"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None/>
            </a:pPr>
            <a:endParaRPr sz="1800" b="0" i="0" u="none" strike="noStrike" cap="none">
              <a:solidFill>
                <a:schemeClr val="dk1"/>
              </a:solidFill>
              <a:latin typeface="Arial"/>
              <a:ea typeface="Arial"/>
              <a:cs typeface="Arial"/>
              <a:sym typeface="Arial"/>
            </a:endParaRPr>
          </a:p>
        </p:txBody>
      </p:sp>
      <p:sp>
        <p:nvSpPr>
          <p:cNvPr id="182" name="Google Shape;182;p2"/>
          <p:cNvSpPr txBox="1">
            <a:spLocks noGrp="1"/>
          </p:cNvSpPr>
          <p:nvPr>
            <p:ph type="title"/>
          </p:nvPr>
        </p:nvSpPr>
        <p:spPr>
          <a:xfrm>
            <a:off x="628650" y="366825"/>
            <a:ext cx="7886700" cy="572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"Prehistorische analyse</a:t>
            </a:r>
            <a:endParaRPr/>
          </a:p>
        </p:txBody>
      </p:sp>
      <p:sp>
        <p:nvSpPr>
          <p:cNvPr id="183" name="Google Shape;183;p2"/>
          <p:cNvSpPr txBox="1">
            <a:spLocks noGrp="1"/>
          </p:cNvSpPr>
          <p:nvPr>
            <p:ph type="body" idx="1"/>
          </p:nvPr>
        </p:nvSpPr>
        <p:spPr>
          <a:xfrm>
            <a:off x="762439" y="1188961"/>
            <a:ext cx="7886700" cy="2382704"/>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rgbClr val="161249"/>
              </a:buClr>
              <a:buSzPts val="2100"/>
              <a:buNone/>
            </a:pPr>
            <a:r>
              <a:rPr lang="en-US">
                <a:latin typeface="Arial"/>
                <a:ea typeface="Arial"/>
                <a:cs typeface="Arial"/>
                <a:sym typeface="Arial"/>
              </a:rPr>
              <a:t>Hoe verzamelden bedrijven informatie over consumenten vóór de komst van het internet en het web?</a:t>
            </a:r>
            <a:endParaRPr>
              <a:latin typeface="Arial"/>
              <a:ea typeface="Arial"/>
              <a:cs typeface="Arial"/>
              <a:sym typeface="Arial"/>
            </a:endParaRPr>
          </a:p>
          <a:p>
            <a:pPr marL="342900" lvl="0" indent="-342900" algn="l" rtl="0">
              <a:lnSpc>
                <a:spcPct val="115000"/>
              </a:lnSpc>
              <a:spcBef>
                <a:spcPts val="1600"/>
              </a:spcBef>
              <a:spcAft>
                <a:spcPts val="0"/>
              </a:spcAft>
              <a:buClr>
                <a:srgbClr val="F39200"/>
              </a:buClr>
              <a:buSzPts val="2100"/>
              <a:buFont typeface="Arial"/>
              <a:buChar char="●"/>
            </a:pPr>
            <a:r>
              <a:rPr lang="en-US">
                <a:latin typeface="Arial"/>
                <a:ea typeface="Arial"/>
                <a:cs typeface="Arial"/>
                <a:sym typeface="Arial"/>
              </a:rPr>
              <a:t>Marketingonderzoek</a:t>
            </a:r>
            <a:endParaRPr/>
          </a:p>
          <a:p>
            <a:pPr marL="342900" lvl="0" indent="-342900" algn="l" rtl="0">
              <a:lnSpc>
                <a:spcPct val="115000"/>
              </a:lnSpc>
              <a:spcBef>
                <a:spcPts val="1600"/>
              </a:spcBef>
              <a:spcAft>
                <a:spcPts val="0"/>
              </a:spcAft>
              <a:buClr>
                <a:srgbClr val="F39200"/>
              </a:buClr>
              <a:buSzPts val="2100"/>
              <a:buFont typeface="Arial"/>
              <a:buChar char="●"/>
            </a:pPr>
            <a:r>
              <a:rPr lang="en-US">
                <a:latin typeface="Arial"/>
                <a:ea typeface="Arial"/>
                <a:cs typeface="Arial"/>
                <a:sym typeface="Arial"/>
              </a:rPr>
              <a:t>Transacties met klanten</a:t>
            </a:r>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189" name="Google Shape;189;p3"/>
          <p:cNvSpPr txBox="1"/>
          <p:nvPr/>
        </p:nvSpPr>
        <p:spPr>
          <a:xfrm>
            <a:off x="478339" y="1262790"/>
            <a:ext cx="8454900" cy="3067049"/>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
        <p:nvSpPr>
          <p:cNvPr id="190" name="Google Shape;190;p3"/>
          <p:cNvSpPr txBox="1">
            <a:spLocks noGrp="1"/>
          </p:cNvSpPr>
          <p:nvPr>
            <p:ph type="title"/>
          </p:nvPr>
        </p:nvSpPr>
        <p:spPr>
          <a:xfrm>
            <a:off x="628650" y="382817"/>
            <a:ext cx="7886700" cy="572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"Prehistorische analyse</a:t>
            </a:r>
            <a:endParaRPr/>
          </a:p>
        </p:txBody>
      </p:sp>
      <p:sp>
        <p:nvSpPr>
          <p:cNvPr id="191" name="Google Shape;191;p3"/>
          <p:cNvSpPr txBox="1">
            <a:spLocks noGrp="1"/>
          </p:cNvSpPr>
          <p:nvPr>
            <p:ph type="body" idx="1"/>
          </p:nvPr>
        </p:nvSpPr>
        <p:spPr>
          <a:xfrm>
            <a:off x="628650" y="1295673"/>
            <a:ext cx="7886700" cy="2177519"/>
          </a:xfrm>
          <a:prstGeom prst="rect">
            <a:avLst/>
          </a:prstGeom>
          <a:noFill/>
          <a:ln>
            <a:noFill/>
          </a:ln>
        </p:spPr>
        <p:txBody>
          <a:bodyPr spcFirstLastPara="1" wrap="square" lIns="91425" tIns="45700" rIns="91425" bIns="45700" anchor="t" anchorCtr="0">
            <a:spAutoFit/>
          </a:bodyPr>
          <a:lstStyle/>
          <a:p>
            <a:pPr marL="342900" lvl="0" indent="-342900" algn="l" rtl="0">
              <a:lnSpc>
                <a:spcPct val="115000"/>
              </a:lnSpc>
              <a:spcBef>
                <a:spcPts val="0"/>
              </a:spcBef>
              <a:spcAft>
                <a:spcPts val="0"/>
              </a:spcAft>
              <a:buClr>
                <a:srgbClr val="F39200"/>
              </a:buClr>
              <a:buSzPts val="2100"/>
              <a:buFont typeface="Arial"/>
              <a:buChar char="●"/>
            </a:pPr>
            <a:r>
              <a:rPr lang="en-US">
                <a:latin typeface="Arial"/>
                <a:ea typeface="Arial"/>
                <a:cs typeface="Arial"/>
                <a:sym typeface="Arial"/>
              </a:rPr>
              <a:t>Vergelijk de middelen die vroeger nodig waren en de middelen die nu nodig zijn</a:t>
            </a:r>
            <a:endParaRPr/>
          </a:p>
          <a:p>
            <a:pPr marL="342900" lvl="0" indent="-342900" algn="l" rtl="0">
              <a:lnSpc>
                <a:spcPct val="115000"/>
              </a:lnSpc>
              <a:spcBef>
                <a:spcPts val="1600"/>
              </a:spcBef>
              <a:spcAft>
                <a:spcPts val="0"/>
              </a:spcAft>
              <a:buClr>
                <a:srgbClr val="F39200"/>
              </a:buClr>
              <a:buSzPts val="2100"/>
              <a:buFont typeface="Arial"/>
              <a:buChar char="●"/>
            </a:pPr>
            <a:r>
              <a:rPr lang="en-US">
                <a:latin typeface="Arial"/>
                <a:ea typeface="Arial"/>
                <a:cs typeface="Arial"/>
                <a:sym typeface="Arial"/>
              </a:rPr>
              <a:t>De timing, kwaliteit en kwantiteit van informatie vergelijken die beschikbaar is voor organisaties om beslissingen te nemen</a:t>
            </a:r>
            <a:endParaRPr>
              <a:latin typeface="Arial"/>
              <a:ea typeface="Arial"/>
              <a:cs typeface="Arial"/>
              <a:sym typeface="Arial"/>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4"/>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197" name="Google Shape;197;p4"/>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
        <p:nvSpPr>
          <p:cNvPr id="198" name="Google Shape;198;p4"/>
          <p:cNvSpPr txBox="1">
            <a:spLocks noGrp="1"/>
          </p:cNvSpPr>
          <p:nvPr>
            <p:ph type="title"/>
          </p:nvPr>
        </p:nvSpPr>
        <p:spPr>
          <a:xfrm>
            <a:off x="762439" y="273844"/>
            <a:ext cx="7886700" cy="667755"/>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Leerdoelen</a:t>
            </a:r>
            <a:endParaRPr/>
          </a:p>
        </p:txBody>
      </p:sp>
      <p:sp>
        <p:nvSpPr>
          <p:cNvPr id="199" name="Google Shape;199;p4"/>
          <p:cNvSpPr txBox="1">
            <a:spLocks noGrp="1"/>
          </p:cNvSpPr>
          <p:nvPr>
            <p:ph type="body" idx="1"/>
          </p:nvPr>
        </p:nvSpPr>
        <p:spPr>
          <a:xfrm>
            <a:off x="762439" y="1369218"/>
            <a:ext cx="7886700" cy="818173"/>
          </a:xfrm>
          <a:prstGeom prst="rect">
            <a:avLst/>
          </a:prstGeom>
          <a:noFill/>
          <a:ln>
            <a:noFill/>
          </a:ln>
        </p:spPr>
        <p:txBody>
          <a:bodyPr spcFirstLastPara="1" wrap="square" lIns="91425" tIns="45700" rIns="91425" bIns="45700" anchor="t" anchorCtr="0">
            <a:spAutoFit/>
          </a:bodyPr>
          <a:lstStyle/>
          <a:p>
            <a:pPr marL="342900" lvl="0" indent="-342900" algn="l" rtl="0">
              <a:lnSpc>
                <a:spcPct val="90000"/>
              </a:lnSpc>
              <a:spcBef>
                <a:spcPts val="0"/>
              </a:spcBef>
              <a:spcAft>
                <a:spcPts val="0"/>
              </a:spcAft>
              <a:buClr>
                <a:srgbClr val="F39200"/>
              </a:buClr>
              <a:buSzPts val="2400"/>
              <a:buFont typeface="Noto Sans Symbols"/>
              <a:buChar char="⮚"/>
            </a:pPr>
            <a:r>
              <a:rPr lang="en-US" sz="2400">
                <a:latin typeface="Calibri"/>
                <a:ea typeface="Calibri"/>
                <a:cs typeface="Calibri"/>
                <a:sym typeface="Calibri"/>
              </a:rPr>
              <a:t>Beschrijf hoe Website Analytics werkt</a:t>
            </a:r>
            <a:endParaRPr>
              <a:latin typeface="Arial"/>
              <a:ea typeface="Arial"/>
              <a:cs typeface="Arial"/>
              <a:sym typeface="Arial"/>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5"/>
          <p:cNvSpPr txBox="1">
            <a:spLocks noGrp="1"/>
          </p:cNvSpPr>
          <p:nvPr>
            <p:ph type="title"/>
          </p:nvPr>
        </p:nvSpPr>
        <p:spPr>
          <a:xfrm>
            <a:off x="1633585" y="1147240"/>
            <a:ext cx="1734304" cy="499214"/>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Clr>
                <a:schemeClr val="lt1"/>
              </a:buClr>
              <a:buSzPct val="100000"/>
              <a:buFont typeface="Arial"/>
              <a:buNone/>
            </a:pPr>
            <a:r>
              <a:rPr lang="en-US" sz="3600" dirty="0" err="1"/>
              <a:t>Onder-werp</a:t>
            </a:r>
            <a:endParaRPr dirty="0"/>
          </a:p>
        </p:txBody>
      </p:sp>
      <p:sp>
        <p:nvSpPr>
          <p:cNvPr id="205" name="Google Shape;205;p5"/>
          <p:cNvSpPr txBox="1">
            <a:spLocks noGrp="1"/>
          </p:cNvSpPr>
          <p:nvPr>
            <p:ph type="body" idx="1"/>
          </p:nvPr>
        </p:nvSpPr>
        <p:spPr>
          <a:xfrm>
            <a:off x="3983426" y="1226031"/>
            <a:ext cx="4606283" cy="369332"/>
          </a:xfrm>
          <a:prstGeom prst="rect">
            <a:avLst/>
          </a:prstGeom>
          <a:noFill/>
          <a:ln>
            <a:noFill/>
          </a:ln>
        </p:spPr>
        <p:txBody>
          <a:bodyPr spcFirstLastPara="1" wrap="square" lIns="91425" tIns="45700" rIns="91425" bIns="45700" anchor="t" anchorCtr="0">
            <a:spAutoFit/>
          </a:bodyPr>
          <a:lstStyle/>
          <a:p>
            <a:pPr marL="385763" lvl="0" indent="-385763" algn="l" rtl="0">
              <a:lnSpc>
                <a:spcPct val="90000"/>
              </a:lnSpc>
              <a:spcBef>
                <a:spcPts val="0"/>
              </a:spcBef>
              <a:spcAft>
                <a:spcPts val="0"/>
              </a:spcAft>
              <a:buClr>
                <a:schemeClr val="lt1"/>
              </a:buClr>
              <a:buSzPts val="2000"/>
              <a:buFont typeface="Arial"/>
              <a:buChar char="•"/>
            </a:pPr>
            <a:r>
              <a:rPr lang="en-US" sz="2000"/>
              <a:t>Hoe </a:t>
            </a:r>
            <a:r>
              <a:rPr lang="en-US" sz="2000">
                <a:solidFill>
                  <a:srgbClr val="FFFFFF"/>
                </a:solidFill>
              </a:rPr>
              <a:t>websites </a:t>
            </a:r>
            <a:r>
              <a:rPr lang="en-US" sz="2000"/>
              <a:t>informatie verzamelen</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6"/>
          <p:cNvSpPr txBox="1"/>
          <p:nvPr/>
        </p:nvSpPr>
        <p:spPr>
          <a:xfrm>
            <a:off x="450410" y="887241"/>
            <a:ext cx="8243180" cy="2934566"/>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3200" b="1" i="0" u="none" strike="noStrike" cap="none">
                <a:solidFill>
                  <a:schemeClr val="lt1"/>
                </a:solidFill>
                <a:latin typeface="Arial"/>
                <a:ea typeface="Arial"/>
                <a:cs typeface="Arial"/>
                <a:sym typeface="Arial"/>
              </a:rPr>
              <a:t>"Zonder gegevens ben je gewoon iemand met een mening"</a:t>
            </a:r>
            <a:endParaRPr/>
          </a:p>
          <a:p>
            <a:pPr marL="0" marR="0" lvl="0" indent="0" algn="ctr" rtl="0">
              <a:spcBef>
                <a:spcPts val="0"/>
              </a:spcBef>
              <a:spcAft>
                <a:spcPts val="0"/>
              </a:spcAft>
              <a:buNone/>
            </a:pPr>
            <a:endParaRPr sz="3200" b="1" i="0" u="none" strike="noStrike" cap="none">
              <a:solidFill>
                <a:schemeClr val="lt1"/>
              </a:solidFill>
              <a:latin typeface="Arial"/>
              <a:ea typeface="Arial"/>
              <a:cs typeface="Arial"/>
              <a:sym typeface="Arial"/>
            </a:endParaRPr>
          </a:p>
          <a:p>
            <a:pPr marL="0" marR="0" lvl="0" indent="0" algn="r" rtl="0">
              <a:spcBef>
                <a:spcPts val="0"/>
              </a:spcBef>
              <a:spcAft>
                <a:spcPts val="0"/>
              </a:spcAft>
              <a:buNone/>
            </a:pPr>
            <a:r>
              <a:rPr lang="en-US" sz="2400" b="0" i="1" u="none" strike="noStrike" cap="none">
                <a:solidFill>
                  <a:schemeClr val="lt1"/>
                </a:solidFill>
                <a:latin typeface="Dancing Script"/>
                <a:ea typeface="Dancing Script"/>
                <a:cs typeface="Dancing Script"/>
                <a:sym typeface="Dancing Script"/>
              </a:rPr>
              <a:t>W. Edwards Deming</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p7"/>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Onderwerp 1 </a:t>
            </a:r>
            <a:endParaRPr sz="6000" b="1" i="0" u="none" strike="noStrike" cap="none">
              <a:solidFill>
                <a:srgbClr val="FFFFFF"/>
              </a:solidFill>
              <a:latin typeface="Arial"/>
              <a:ea typeface="Arial"/>
              <a:cs typeface="Arial"/>
              <a:sym typeface="Arial"/>
            </a:endParaRPr>
          </a:p>
        </p:txBody>
      </p:sp>
      <p:sp>
        <p:nvSpPr>
          <p:cNvPr id="216" name="Google Shape;216;p7"/>
          <p:cNvSpPr txBox="1"/>
          <p:nvPr/>
        </p:nvSpPr>
        <p:spPr>
          <a:xfrm>
            <a:off x="716400" y="2014329"/>
            <a:ext cx="7793700" cy="557421"/>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3600" b="1" i="0" u="none" strike="noStrike" cap="none">
                <a:solidFill>
                  <a:srgbClr val="161249"/>
                </a:solidFill>
                <a:latin typeface="Arial"/>
                <a:ea typeface="Arial"/>
                <a:cs typeface="Arial"/>
                <a:sym typeface="Arial"/>
              </a:rPr>
              <a:t>Hoe websites informatie verzamelen</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8"/>
          <p:cNvSpPr txBox="1"/>
          <p:nvPr/>
        </p:nvSpPr>
        <p:spPr>
          <a:xfrm>
            <a:off x="478339" y="249535"/>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3000" b="1" i="0" u="none" strike="noStrike" cap="none">
                <a:solidFill>
                  <a:srgbClr val="161249"/>
                </a:solidFill>
                <a:latin typeface="Arial"/>
                <a:ea typeface="Arial"/>
                <a:cs typeface="Arial"/>
                <a:sym typeface="Arial"/>
              </a:rPr>
              <a:t>Hoe websites informatie verzamelen</a:t>
            </a:r>
            <a:endParaRPr/>
          </a:p>
        </p:txBody>
      </p:sp>
      <p:sp>
        <p:nvSpPr>
          <p:cNvPr id="222" name="Google Shape;222;p8"/>
          <p:cNvSpPr txBox="1"/>
          <p:nvPr/>
        </p:nvSpPr>
        <p:spPr>
          <a:xfrm>
            <a:off x="478339" y="822235"/>
            <a:ext cx="8454900" cy="3084484"/>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None/>
            </a:pPr>
            <a:r>
              <a:rPr lang="en-US" sz="1600" b="1" i="0" u="none" strike="noStrike" cap="none" dirty="0">
                <a:solidFill>
                  <a:srgbClr val="F39200"/>
                </a:solidFill>
                <a:latin typeface="Arial"/>
                <a:ea typeface="Arial"/>
                <a:cs typeface="Arial"/>
                <a:sym typeface="Arial"/>
              </a:rPr>
              <a:t>De </a:t>
            </a:r>
            <a:r>
              <a:rPr lang="en-US" sz="1600" b="1" i="0" u="none" strike="noStrike" cap="none" dirty="0" err="1">
                <a:solidFill>
                  <a:srgbClr val="F39200"/>
                </a:solidFill>
                <a:latin typeface="Arial"/>
                <a:ea typeface="Arial"/>
                <a:cs typeface="Arial"/>
                <a:sym typeface="Arial"/>
              </a:rPr>
              <a:t>vier</a:t>
            </a:r>
            <a:r>
              <a:rPr lang="en-US" sz="1600" b="1" i="0" u="none" strike="noStrike" cap="none" dirty="0">
                <a:solidFill>
                  <a:srgbClr val="F39200"/>
                </a:solidFill>
                <a:latin typeface="Arial"/>
                <a:ea typeface="Arial"/>
                <a:cs typeface="Arial"/>
                <a:sym typeface="Arial"/>
              </a:rPr>
              <a:t> </a:t>
            </a:r>
            <a:r>
              <a:rPr lang="en-US" sz="1600" b="1" i="0" u="none" strike="noStrike" cap="none" dirty="0" err="1">
                <a:solidFill>
                  <a:srgbClr val="F39200"/>
                </a:solidFill>
                <a:latin typeface="Arial"/>
                <a:ea typeface="Arial"/>
                <a:cs typeface="Arial"/>
                <a:sym typeface="Arial"/>
              </a:rPr>
              <a:t>belangrijkste</a:t>
            </a:r>
            <a:r>
              <a:rPr lang="en-US" sz="1600" b="1" i="0" u="none" strike="noStrike" cap="none" dirty="0">
                <a:solidFill>
                  <a:srgbClr val="F39200"/>
                </a:solidFill>
                <a:latin typeface="Arial"/>
                <a:ea typeface="Arial"/>
                <a:cs typeface="Arial"/>
                <a:sym typeface="Arial"/>
              </a:rPr>
              <a:t> </a:t>
            </a:r>
            <a:r>
              <a:rPr lang="en-US" sz="1600" b="1" i="0" u="none" strike="noStrike" cap="none" dirty="0" err="1">
                <a:solidFill>
                  <a:srgbClr val="F39200"/>
                </a:solidFill>
                <a:latin typeface="Arial"/>
                <a:ea typeface="Arial"/>
                <a:cs typeface="Arial"/>
                <a:sym typeface="Arial"/>
              </a:rPr>
              <a:t>gegevensbronnen</a:t>
            </a:r>
            <a:r>
              <a:rPr lang="en-US" sz="1600" b="1" i="0" u="none" strike="noStrike" cap="none" dirty="0">
                <a:solidFill>
                  <a:srgbClr val="F39200"/>
                </a:solidFill>
                <a:latin typeface="Arial"/>
                <a:ea typeface="Arial"/>
                <a:cs typeface="Arial"/>
                <a:sym typeface="Arial"/>
              </a:rPr>
              <a:t> </a:t>
            </a:r>
            <a:r>
              <a:rPr lang="en-US" sz="1600" b="1" i="0" u="none" strike="noStrike" cap="none" dirty="0" err="1">
                <a:solidFill>
                  <a:srgbClr val="F39200"/>
                </a:solidFill>
                <a:latin typeface="Arial"/>
                <a:ea typeface="Arial"/>
                <a:cs typeface="Arial"/>
                <a:sym typeface="Arial"/>
              </a:rPr>
              <a:t>voor</a:t>
            </a:r>
            <a:r>
              <a:rPr lang="en-US" sz="1600" b="1" i="0" u="none" strike="noStrike" cap="none" dirty="0">
                <a:solidFill>
                  <a:srgbClr val="F39200"/>
                </a:solidFill>
                <a:latin typeface="Arial"/>
                <a:ea typeface="Arial"/>
                <a:cs typeface="Arial"/>
                <a:sym typeface="Arial"/>
              </a:rPr>
              <a:t> </a:t>
            </a:r>
            <a:r>
              <a:rPr lang="en-US" sz="1600" b="1" i="0" u="none" strike="noStrike" cap="none" dirty="0" err="1">
                <a:solidFill>
                  <a:srgbClr val="F39200"/>
                </a:solidFill>
                <a:latin typeface="Arial"/>
                <a:ea typeface="Arial"/>
                <a:cs typeface="Arial"/>
                <a:sym typeface="Arial"/>
              </a:rPr>
              <a:t>webanalyse</a:t>
            </a:r>
            <a:r>
              <a:rPr lang="en-US" sz="1600" b="1" i="0" u="none" strike="noStrike" cap="none" dirty="0">
                <a:solidFill>
                  <a:srgbClr val="F39200"/>
                </a:solidFill>
                <a:latin typeface="Arial"/>
                <a:ea typeface="Arial"/>
                <a:cs typeface="Arial"/>
                <a:sym typeface="Arial"/>
              </a:rPr>
              <a:t> </a:t>
            </a:r>
            <a:r>
              <a:rPr lang="en-US" sz="1600" b="1" i="0" u="none" strike="noStrike" cap="none" dirty="0" err="1">
                <a:solidFill>
                  <a:srgbClr val="F39200"/>
                </a:solidFill>
                <a:latin typeface="Arial"/>
                <a:ea typeface="Arial"/>
                <a:cs typeface="Arial"/>
                <a:sym typeface="Arial"/>
              </a:rPr>
              <a:t>zijn</a:t>
            </a:r>
            <a:r>
              <a:rPr lang="en-US" sz="1600" b="1" i="0" u="none" strike="noStrike" cap="none" dirty="0">
                <a:solidFill>
                  <a:srgbClr val="F39200"/>
                </a:solidFill>
                <a:latin typeface="Arial"/>
                <a:ea typeface="Arial"/>
                <a:cs typeface="Arial"/>
                <a:sym typeface="Arial"/>
              </a:rPr>
              <a:t> de </a:t>
            </a:r>
            <a:r>
              <a:rPr lang="en-US" sz="1600" b="1" i="0" u="none" strike="noStrike" cap="none" dirty="0" err="1">
                <a:solidFill>
                  <a:srgbClr val="F39200"/>
                </a:solidFill>
                <a:latin typeface="Arial"/>
                <a:ea typeface="Arial"/>
                <a:cs typeface="Arial"/>
                <a:sym typeface="Arial"/>
              </a:rPr>
              <a:t>volgende</a:t>
            </a:r>
            <a:r>
              <a:rPr lang="en-US" sz="1600" b="1" i="0" u="none" strike="noStrike" cap="none" dirty="0">
                <a:solidFill>
                  <a:srgbClr val="F39200"/>
                </a:solidFill>
                <a:latin typeface="Arial"/>
                <a:ea typeface="Arial"/>
                <a:cs typeface="Arial"/>
                <a:sym typeface="Arial"/>
              </a:rPr>
              <a:t>:</a:t>
            </a:r>
            <a:endParaRPr sz="1600" dirty="0"/>
          </a:p>
          <a:p>
            <a:pPr marL="342900" marR="0" lvl="0" indent="-342900" algn="l" rtl="0">
              <a:lnSpc>
                <a:spcPct val="115000"/>
              </a:lnSpc>
              <a:spcBef>
                <a:spcPts val="1600"/>
              </a:spcBef>
              <a:spcAft>
                <a:spcPts val="0"/>
              </a:spcAft>
              <a:buClr>
                <a:srgbClr val="F39200"/>
              </a:buClr>
              <a:buSzPts val="1920"/>
              <a:buFont typeface="Calibri"/>
              <a:buAutoNum type="arabicPeriod"/>
            </a:pPr>
            <a:r>
              <a:rPr lang="en-US" sz="1600" b="0" i="0" u="none" strike="noStrike" cap="none" dirty="0">
                <a:solidFill>
                  <a:srgbClr val="161249"/>
                </a:solidFill>
                <a:latin typeface="Arial"/>
                <a:ea typeface="Arial"/>
                <a:cs typeface="Arial"/>
                <a:sym typeface="Arial"/>
              </a:rPr>
              <a:t>HTTP-</a:t>
            </a:r>
            <a:r>
              <a:rPr lang="en-US" sz="1600" b="0" i="0" u="none" strike="noStrike" cap="none" dirty="0" err="1">
                <a:solidFill>
                  <a:srgbClr val="161249"/>
                </a:solidFill>
                <a:latin typeface="Arial"/>
                <a:ea typeface="Arial"/>
                <a:cs typeface="Arial"/>
                <a:sym typeface="Arial"/>
              </a:rPr>
              <a:t>verzoeken</a:t>
            </a:r>
            <a:r>
              <a:rPr lang="en-US" sz="1600" b="0" i="0" u="none" strike="noStrike" cap="none" dirty="0">
                <a:solidFill>
                  <a:srgbClr val="161249"/>
                </a:solidFill>
                <a:latin typeface="Arial"/>
                <a:ea typeface="Arial"/>
                <a:cs typeface="Arial"/>
                <a:sym typeface="Arial"/>
              </a:rPr>
              <a:t> (Hypertext Transfer Protocol) (via </a:t>
            </a:r>
            <a:r>
              <a:rPr lang="en-US" sz="1600" b="0" i="0" u="none" strike="noStrike" cap="none" dirty="0" err="1">
                <a:solidFill>
                  <a:srgbClr val="161249"/>
                </a:solidFill>
                <a:latin typeface="Arial"/>
                <a:ea typeface="Arial"/>
                <a:cs typeface="Arial"/>
                <a:sym typeface="Arial"/>
              </a:rPr>
              <a:t>javascript</a:t>
            </a:r>
            <a:r>
              <a:rPr lang="en-US" sz="1600" b="0" i="0" u="none" strike="noStrike" cap="none" dirty="0">
                <a:solidFill>
                  <a:srgbClr val="161249"/>
                </a:solidFill>
                <a:latin typeface="Arial"/>
                <a:ea typeface="Arial"/>
                <a:cs typeface="Arial"/>
                <a:sym typeface="Arial"/>
              </a:rPr>
              <a:t> </a:t>
            </a:r>
            <a:r>
              <a:rPr lang="en-US" sz="1600" b="0" i="0" u="none" strike="noStrike" cap="none" dirty="0" err="1">
                <a:solidFill>
                  <a:srgbClr val="161249"/>
                </a:solidFill>
                <a:latin typeface="Arial"/>
                <a:ea typeface="Arial"/>
                <a:cs typeface="Arial"/>
                <a:sym typeface="Arial"/>
              </a:rPr>
              <a:t>codefragmenten</a:t>
            </a:r>
            <a:r>
              <a:rPr lang="en-US" sz="1600" b="0" i="0" u="none" strike="noStrike" cap="none" dirty="0">
                <a:solidFill>
                  <a:srgbClr val="161249"/>
                </a:solidFill>
                <a:latin typeface="Arial"/>
                <a:ea typeface="Arial"/>
                <a:cs typeface="Arial"/>
                <a:sym typeface="Arial"/>
              </a:rPr>
              <a:t> of cookies)</a:t>
            </a:r>
            <a:endParaRPr sz="1600" dirty="0"/>
          </a:p>
          <a:p>
            <a:pPr marL="342900" marR="0" lvl="0" indent="-342900" algn="l" rtl="0">
              <a:lnSpc>
                <a:spcPct val="115000"/>
              </a:lnSpc>
              <a:spcBef>
                <a:spcPts val="1600"/>
              </a:spcBef>
              <a:spcAft>
                <a:spcPts val="0"/>
              </a:spcAft>
              <a:buClr>
                <a:srgbClr val="F39200"/>
              </a:buClr>
              <a:buSzPts val="1920"/>
              <a:buFont typeface="Calibri"/>
              <a:buAutoNum type="arabicPeriod"/>
            </a:pPr>
            <a:r>
              <a:rPr lang="en-US" sz="1600" b="0" i="0" u="none" strike="noStrike" cap="none" dirty="0" err="1">
                <a:solidFill>
                  <a:srgbClr val="161249"/>
                </a:solidFill>
                <a:latin typeface="Arial"/>
                <a:ea typeface="Arial"/>
                <a:cs typeface="Arial"/>
                <a:sym typeface="Arial"/>
              </a:rPr>
              <a:t>Gegevens</a:t>
            </a:r>
            <a:r>
              <a:rPr lang="en-US" sz="1600" b="0" i="0" u="none" strike="noStrike" cap="none" dirty="0">
                <a:solidFill>
                  <a:srgbClr val="161249"/>
                </a:solidFill>
                <a:latin typeface="Arial"/>
                <a:ea typeface="Arial"/>
                <a:cs typeface="Arial"/>
                <a:sym typeface="Arial"/>
              </a:rPr>
              <a:t> van de server die </a:t>
            </a:r>
            <a:r>
              <a:rPr lang="en-US" sz="1600" b="0" i="0" u="none" strike="noStrike" cap="none" dirty="0" err="1">
                <a:solidFill>
                  <a:srgbClr val="161249"/>
                </a:solidFill>
                <a:latin typeface="Arial"/>
                <a:ea typeface="Arial"/>
                <a:cs typeface="Arial"/>
                <a:sym typeface="Arial"/>
              </a:rPr>
              <a:t>geen</a:t>
            </a:r>
            <a:r>
              <a:rPr lang="en-US" sz="1600" b="0" i="0" u="none" strike="noStrike" cap="none" dirty="0">
                <a:solidFill>
                  <a:srgbClr val="161249"/>
                </a:solidFill>
                <a:latin typeface="Arial"/>
                <a:ea typeface="Arial"/>
                <a:cs typeface="Arial"/>
                <a:sym typeface="Arial"/>
              </a:rPr>
              <a:t> </a:t>
            </a:r>
            <a:r>
              <a:rPr lang="en-US" sz="1600" b="0" i="0" u="none" strike="noStrike" cap="none" dirty="0" err="1">
                <a:solidFill>
                  <a:srgbClr val="161249"/>
                </a:solidFill>
                <a:latin typeface="Arial"/>
                <a:ea typeface="Arial"/>
                <a:cs typeface="Arial"/>
                <a:sym typeface="Arial"/>
              </a:rPr>
              <a:t>deel</a:t>
            </a:r>
            <a:r>
              <a:rPr lang="en-US" sz="1600" b="0" i="0" u="none" strike="noStrike" cap="none" dirty="0">
                <a:solidFill>
                  <a:srgbClr val="161249"/>
                </a:solidFill>
                <a:latin typeface="Arial"/>
                <a:ea typeface="Arial"/>
                <a:cs typeface="Arial"/>
                <a:sym typeface="Arial"/>
              </a:rPr>
              <a:t> </a:t>
            </a:r>
            <a:r>
              <a:rPr lang="en-US" sz="1600" b="0" i="0" u="none" strike="noStrike" cap="none" dirty="0" err="1">
                <a:solidFill>
                  <a:srgbClr val="161249"/>
                </a:solidFill>
                <a:latin typeface="Arial"/>
                <a:ea typeface="Arial"/>
                <a:cs typeface="Arial"/>
                <a:sym typeface="Arial"/>
              </a:rPr>
              <a:t>uitmaken</a:t>
            </a:r>
            <a:r>
              <a:rPr lang="en-US" sz="1600" b="0" i="0" u="none" strike="noStrike" cap="none" dirty="0">
                <a:solidFill>
                  <a:srgbClr val="161249"/>
                </a:solidFill>
                <a:latin typeface="Arial"/>
                <a:ea typeface="Arial"/>
                <a:cs typeface="Arial"/>
                <a:sym typeface="Arial"/>
              </a:rPr>
              <a:t> van het HTTP-</a:t>
            </a:r>
            <a:r>
              <a:rPr lang="en-US" sz="1600" b="0" i="0" u="none" strike="noStrike" cap="none" dirty="0" err="1">
                <a:solidFill>
                  <a:srgbClr val="161249"/>
                </a:solidFill>
                <a:latin typeface="Arial"/>
                <a:ea typeface="Arial"/>
                <a:cs typeface="Arial"/>
                <a:sym typeface="Arial"/>
              </a:rPr>
              <a:t>verzoek</a:t>
            </a:r>
            <a:endParaRPr sz="1600" dirty="0"/>
          </a:p>
          <a:p>
            <a:pPr marL="342900" marR="0" lvl="0" indent="-342900" algn="l" rtl="0">
              <a:lnSpc>
                <a:spcPct val="115000"/>
              </a:lnSpc>
              <a:spcBef>
                <a:spcPts val="1600"/>
              </a:spcBef>
              <a:spcAft>
                <a:spcPts val="0"/>
              </a:spcAft>
              <a:buClr>
                <a:srgbClr val="F39200"/>
              </a:buClr>
              <a:buSzPts val="1920"/>
              <a:buFont typeface="Calibri"/>
              <a:buAutoNum type="arabicPeriod"/>
            </a:pPr>
            <a:r>
              <a:rPr lang="en-US" sz="1600" b="0" i="0" u="none" strike="noStrike" cap="none" dirty="0" err="1">
                <a:solidFill>
                  <a:srgbClr val="161249"/>
                </a:solidFill>
                <a:latin typeface="Arial"/>
                <a:ea typeface="Arial"/>
                <a:cs typeface="Arial"/>
                <a:sym typeface="Arial"/>
              </a:rPr>
              <a:t>Gegevens</a:t>
            </a:r>
            <a:r>
              <a:rPr lang="en-US" sz="1600" b="0" i="0" u="none" strike="noStrike" cap="none" dirty="0">
                <a:solidFill>
                  <a:srgbClr val="161249"/>
                </a:solidFill>
                <a:latin typeface="Arial"/>
                <a:ea typeface="Arial"/>
                <a:cs typeface="Arial"/>
                <a:sym typeface="Arial"/>
              </a:rPr>
              <a:t> van </a:t>
            </a:r>
            <a:r>
              <a:rPr lang="en-US" sz="1600" b="0" i="0" u="none" strike="noStrike" cap="none" dirty="0" err="1">
                <a:solidFill>
                  <a:srgbClr val="161249"/>
                </a:solidFill>
                <a:latin typeface="Arial"/>
                <a:ea typeface="Arial"/>
                <a:cs typeface="Arial"/>
                <a:sym typeface="Arial"/>
              </a:rPr>
              <a:t>websitetoepassingen</a:t>
            </a:r>
            <a:r>
              <a:rPr lang="en-US" sz="1600" b="0" i="0" u="none" strike="noStrike" cap="none" dirty="0">
                <a:solidFill>
                  <a:srgbClr val="161249"/>
                </a:solidFill>
                <a:latin typeface="Arial"/>
                <a:ea typeface="Arial"/>
                <a:cs typeface="Arial"/>
                <a:sym typeface="Arial"/>
              </a:rPr>
              <a:t>, </a:t>
            </a:r>
            <a:r>
              <a:rPr lang="en-US" sz="1600" b="0" i="0" u="none" strike="noStrike" cap="none" dirty="0" err="1">
                <a:solidFill>
                  <a:srgbClr val="161249"/>
                </a:solidFill>
                <a:latin typeface="Arial"/>
                <a:ea typeface="Arial"/>
                <a:cs typeface="Arial"/>
                <a:sym typeface="Arial"/>
              </a:rPr>
              <a:t>zoals</a:t>
            </a:r>
            <a:r>
              <a:rPr lang="en-US" sz="1600" b="0" i="0" u="none" strike="noStrike" cap="none" dirty="0">
                <a:solidFill>
                  <a:srgbClr val="161249"/>
                </a:solidFill>
                <a:latin typeface="Arial"/>
                <a:ea typeface="Arial"/>
                <a:cs typeface="Arial"/>
                <a:sym typeface="Arial"/>
              </a:rPr>
              <a:t> JavaScript of hypertext preprocessor (PHP) plug-ins</a:t>
            </a:r>
            <a:endParaRPr sz="1600" dirty="0"/>
          </a:p>
          <a:p>
            <a:pPr marL="342900" marR="0" lvl="0" indent="-342900" algn="l" rtl="0">
              <a:lnSpc>
                <a:spcPct val="115000"/>
              </a:lnSpc>
              <a:spcBef>
                <a:spcPts val="1600"/>
              </a:spcBef>
              <a:spcAft>
                <a:spcPts val="0"/>
              </a:spcAft>
              <a:buClr>
                <a:srgbClr val="F39200"/>
              </a:buClr>
              <a:buSzPts val="1920"/>
              <a:buFont typeface="Calibri"/>
              <a:buAutoNum type="arabicPeriod"/>
            </a:pPr>
            <a:r>
              <a:rPr lang="en-US" sz="1600" b="0" i="0" u="none" strike="noStrike" cap="none" dirty="0" err="1">
                <a:solidFill>
                  <a:srgbClr val="161249"/>
                </a:solidFill>
                <a:latin typeface="Arial"/>
                <a:ea typeface="Arial"/>
                <a:cs typeface="Arial"/>
                <a:sym typeface="Arial"/>
              </a:rPr>
              <a:t>Gegevens</a:t>
            </a:r>
            <a:r>
              <a:rPr lang="en-US" sz="1600" b="0" i="0" u="none" strike="noStrike" cap="none" dirty="0">
                <a:solidFill>
                  <a:srgbClr val="161249"/>
                </a:solidFill>
                <a:latin typeface="Arial"/>
                <a:ea typeface="Arial"/>
                <a:cs typeface="Arial"/>
                <a:sym typeface="Arial"/>
              </a:rPr>
              <a:t> van </a:t>
            </a:r>
            <a:r>
              <a:rPr lang="en-US" sz="1600" b="0" i="0" u="none" strike="noStrike" cap="none" dirty="0" err="1">
                <a:solidFill>
                  <a:srgbClr val="161249"/>
                </a:solidFill>
                <a:latin typeface="Arial"/>
                <a:ea typeface="Arial"/>
                <a:cs typeface="Arial"/>
                <a:sym typeface="Arial"/>
              </a:rPr>
              <a:t>derden</a:t>
            </a:r>
            <a:r>
              <a:rPr lang="en-US" sz="1600" b="0" i="0" u="none" strike="noStrike" cap="none" dirty="0">
                <a:solidFill>
                  <a:srgbClr val="161249"/>
                </a:solidFill>
                <a:latin typeface="Arial"/>
                <a:ea typeface="Arial"/>
                <a:cs typeface="Arial"/>
                <a:sym typeface="Arial"/>
              </a:rPr>
              <a:t> of </a:t>
            </a:r>
            <a:r>
              <a:rPr lang="en-US" sz="1600" b="0" i="0" u="none" strike="noStrike" cap="none" dirty="0" err="1">
                <a:solidFill>
                  <a:srgbClr val="161249"/>
                </a:solidFill>
                <a:latin typeface="Arial"/>
                <a:ea typeface="Arial"/>
                <a:cs typeface="Arial"/>
                <a:sym typeface="Arial"/>
              </a:rPr>
              <a:t>externe</a:t>
            </a:r>
            <a:r>
              <a:rPr lang="en-US" sz="1600" b="0" i="0" u="none" strike="noStrike" cap="none" dirty="0">
                <a:solidFill>
                  <a:srgbClr val="161249"/>
                </a:solidFill>
                <a:latin typeface="Arial"/>
                <a:ea typeface="Arial"/>
                <a:cs typeface="Arial"/>
                <a:sym typeface="Arial"/>
              </a:rPr>
              <a:t> </a:t>
            </a:r>
            <a:r>
              <a:rPr lang="en-US" sz="1600" b="0" i="0" u="none" strike="noStrike" cap="none" dirty="0" err="1">
                <a:solidFill>
                  <a:srgbClr val="161249"/>
                </a:solidFill>
                <a:latin typeface="Arial"/>
                <a:ea typeface="Arial"/>
                <a:cs typeface="Arial"/>
                <a:sym typeface="Arial"/>
              </a:rPr>
              <a:t>gegevens</a:t>
            </a:r>
            <a:r>
              <a:rPr lang="en-US" sz="1600" b="0" i="0" u="none" strike="noStrike" cap="none" dirty="0">
                <a:solidFill>
                  <a:srgbClr val="161249"/>
                </a:solidFill>
                <a:latin typeface="Arial"/>
                <a:ea typeface="Arial"/>
                <a:cs typeface="Arial"/>
                <a:sym typeface="Arial"/>
              </a:rPr>
              <a:t> van </a:t>
            </a:r>
            <a:r>
              <a:rPr lang="en-US" sz="1600" b="0" i="0" u="none" strike="noStrike" cap="none" dirty="0" err="1">
                <a:solidFill>
                  <a:srgbClr val="161249"/>
                </a:solidFill>
                <a:latin typeface="Arial"/>
                <a:ea typeface="Arial"/>
                <a:cs typeface="Arial"/>
                <a:sym typeface="Arial"/>
              </a:rPr>
              <a:t>gekoppelde</a:t>
            </a:r>
            <a:r>
              <a:rPr lang="en-US" sz="1600" b="0" i="0" u="none" strike="noStrike" cap="none" dirty="0">
                <a:solidFill>
                  <a:srgbClr val="161249"/>
                </a:solidFill>
                <a:latin typeface="Arial"/>
                <a:ea typeface="Arial"/>
                <a:cs typeface="Arial"/>
                <a:sym typeface="Arial"/>
              </a:rPr>
              <a:t> software </a:t>
            </a:r>
            <a:r>
              <a:rPr lang="en-US" sz="1600" b="0" i="0" u="none" strike="noStrike" cap="none" dirty="0" err="1">
                <a:solidFill>
                  <a:srgbClr val="161249"/>
                </a:solidFill>
                <a:latin typeface="Arial"/>
                <a:ea typeface="Arial"/>
                <a:cs typeface="Arial"/>
                <a:sym typeface="Arial"/>
              </a:rPr>
              <a:t>en</a:t>
            </a:r>
            <a:r>
              <a:rPr lang="en-US" sz="1600" b="0" i="0" u="none" strike="noStrike" cap="none" dirty="0">
                <a:solidFill>
                  <a:srgbClr val="161249"/>
                </a:solidFill>
                <a:latin typeface="Arial"/>
                <a:ea typeface="Arial"/>
                <a:cs typeface="Arial"/>
                <a:sym typeface="Arial"/>
              </a:rPr>
              <a:t> </a:t>
            </a:r>
            <a:r>
              <a:rPr lang="en-US" sz="1600" b="0" i="0" u="none" strike="noStrike" cap="none" dirty="0" err="1">
                <a:solidFill>
                  <a:srgbClr val="161249"/>
                </a:solidFill>
                <a:latin typeface="Arial"/>
                <a:ea typeface="Arial"/>
                <a:cs typeface="Arial"/>
                <a:sym typeface="Arial"/>
              </a:rPr>
              <a:t>applicaties</a:t>
            </a:r>
            <a:r>
              <a:rPr lang="en-US" sz="1600" b="0" i="0" u="none" strike="noStrike" cap="none" dirty="0">
                <a:solidFill>
                  <a:srgbClr val="161249"/>
                </a:solidFill>
                <a:latin typeface="Arial"/>
                <a:ea typeface="Arial"/>
                <a:cs typeface="Arial"/>
                <a:sym typeface="Arial"/>
              </a:rPr>
              <a:t>, </a:t>
            </a:r>
            <a:r>
              <a:rPr lang="en-US" sz="1600" b="0" i="0" u="none" strike="noStrike" cap="none" dirty="0" err="1">
                <a:solidFill>
                  <a:srgbClr val="161249"/>
                </a:solidFill>
                <a:latin typeface="Arial"/>
                <a:ea typeface="Arial"/>
                <a:cs typeface="Arial"/>
                <a:sym typeface="Arial"/>
              </a:rPr>
              <a:t>zoals</a:t>
            </a:r>
            <a:r>
              <a:rPr lang="en-US" sz="1600" b="0" i="0" u="none" strike="noStrike" cap="none" dirty="0">
                <a:solidFill>
                  <a:srgbClr val="161249"/>
                </a:solidFill>
                <a:latin typeface="Arial"/>
                <a:ea typeface="Arial"/>
                <a:cs typeface="Arial"/>
                <a:sym typeface="Arial"/>
              </a:rPr>
              <a:t> e-</a:t>
            </a:r>
            <a:r>
              <a:rPr lang="en-US" sz="1600" b="0" i="0" u="none" strike="noStrike" cap="none" dirty="0" err="1">
                <a:solidFill>
                  <a:srgbClr val="161249"/>
                </a:solidFill>
                <a:latin typeface="Arial"/>
                <a:ea typeface="Arial"/>
                <a:cs typeface="Arial"/>
                <a:sym typeface="Arial"/>
              </a:rPr>
              <a:t>mailmarketing</a:t>
            </a:r>
            <a:r>
              <a:rPr lang="en-US" sz="1600" b="0" i="0" u="none" strike="noStrike" cap="none" dirty="0">
                <a:solidFill>
                  <a:srgbClr val="161249"/>
                </a:solidFill>
                <a:latin typeface="Arial"/>
                <a:ea typeface="Arial"/>
                <a:cs typeface="Arial"/>
                <a:sym typeface="Arial"/>
              </a:rPr>
              <a:t> of </a:t>
            </a:r>
            <a:r>
              <a:rPr lang="en-US" sz="1600" b="0" i="0" u="none" strike="noStrike" cap="none" dirty="0" err="1">
                <a:solidFill>
                  <a:srgbClr val="161249"/>
                </a:solidFill>
                <a:latin typeface="Arial"/>
                <a:ea typeface="Arial"/>
                <a:cs typeface="Arial"/>
                <a:sym typeface="Arial"/>
              </a:rPr>
              <a:t>sociale</a:t>
            </a:r>
            <a:r>
              <a:rPr lang="en-US" sz="1600" b="0" i="0" u="none" strike="noStrike" cap="none" dirty="0">
                <a:solidFill>
                  <a:srgbClr val="161249"/>
                </a:solidFill>
                <a:latin typeface="Arial"/>
                <a:ea typeface="Arial"/>
                <a:cs typeface="Arial"/>
                <a:sym typeface="Arial"/>
              </a:rPr>
              <a:t> </a:t>
            </a:r>
            <a:r>
              <a:rPr lang="en-US" sz="1600" b="0" i="0" u="none" strike="noStrike" cap="none" dirty="0" err="1">
                <a:solidFill>
                  <a:srgbClr val="161249"/>
                </a:solidFill>
                <a:latin typeface="Arial"/>
                <a:ea typeface="Arial"/>
                <a:cs typeface="Arial"/>
                <a:sym typeface="Arial"/>
              </a:rPr>
              <a:t>mediaplatforms</a:t>
            </a:r>
            <a:endParaRPr sz="1600" b="0" i="0" u="none" strike="noStrike" cap="none" dirty="0">
              <a:solidFill>
                <a:srgbClr val="161249"/>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9"/>
          <p:cNvSpPr txBox="1"/>
          <p:nvPr/>
        </p:nvSpPr>
        <p:spPr>
          <a:xfrm>
            <a:off x="579003" y="357506"/>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3200" b="1" i="0" u="none" strike="noStrike" cap="none">
                <a:solidFill>
                  <a:srgbClr val="161249"/>
                </a:solidFill>
                <a:latin typeface="Arial"/>
                <a:ea typeface="Arial"/>
                <a:cs typeface="Arial"/>
                <a:sym typeface="Arial"/>
              </a:rPr>
              <a:t>Hoe websites informatie verzamelen</a:t>
            </a:r>
            <a:endParaRPr/>
          </a:p>
        </p:txBody>
      </p:sp>
      <p:grpSp>
        <p:nvGrpSpPr>
          <p:cNvPr id="228" name="Google Shape;228;p9"/>
          <p:cNvGrpSpPr/>
          <p:nvPr/>
        </p:nvGrpSpPr>
        <p:grpSpPr>
          <a:xfrm>
            <a:off x="5640480" y="1392360"/>
            <a:ext cx="3159488" cy="2517027"/>
            <a:chOff x="5321054" y="1753238"/>
            <a:chExt cx="2981679" cy="2375374"/>
          </a:xfrm>
        </p:grpSpPr>
        <p:pic>
          <p:nvPicPr>
            <p:cNvPr id="229" name="Google Shape;229;p9" descr="Diagram&#10;&#10;Description automatically generated"/>
            <p:cNvPicPr preferRelativeResize="0"/>
            <p:nvPr/>
          </p:nvPicPr>
          <p:blipFill rotWithShape="1">
            <a:blip r:embed="rId3">
              <a:alphaModFix/>
            </a:blip>
            <a:srcRect/>
            <a:stretch/>
          </p:blipFill>
          <p:spPr>
            <a:xfrm>
              <a:off x="5436045" y="1753238"/>
              <a:ext cx="2751698" cy="2079060"/>
            </a:xfrm>
            <a:prstGeom prst="rect">
              <a:avLst/>
            </a:prstGeom>
            <a:noFill/>
            <a:ln w="76200" cap="flat" cmpd="sng">
              <a:solidFill>
                <a:srgbClr val="F39200"/>
              </a:solidFill>
              <a:prstDash val="solid"/>
              <a:round/>
              <a:headEnd type="none" w="sm" len="sm"/>
              <a:tailEnd type="none" w="sm" len="sm"/>
            </a:ln>
          </p:spPr>
        </p:pic>
        <p:sp>
          <p:nvSpPr>
            <p:cNvPr id="230" name="Google Shape;230;p9"/>
            <p:cNvSpPr txBox="1"/>
            <p:nvPr/>
          </p:nvSpPr>
          <p:spPr>
            <a:xfrm>
              <a:off x="5321054" y="3896286"/>
              <a:ext cx="2981679" cy="23232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000" b="0" i="0" u="none" strike="noStrike" cap="none" dirty="0">
                  <a:solidFill>
                    <a:srgbClr val="161249"/>
                  </a:solidFill>
                  <a:latin typeface="Arial"/>
                  <a:ea typeface="Arial"/>
                  <a:cs typeface="Arial"/>
                  <a:sym typeface="Arial"/>
                  <a:hlinkClick r:id="rId4"/>
                </a:rPr>
                <a:t>https://www.seobility.net/en/wiki/Tracking_Pixels</a:t>
              </a:r>
              <a:r>
                <a:rPr lang="en-US" sz="1000" b="0" i="0" u="none" strike="noStrike" cap="none" dirty="0">
                  <a:solidFill>
                    <a:srgbClr val="161249"/>
                  </a:solidFill>
                  <a:latin typeface="Arial"/>
                  <a:ea typeface="Arial"/>
                  <a:cs typeface="Arial"/>
                  <a:sym typeface="Arial"/>
                </a:rPr>
                <a:t> </a:t>
              </a:r>
              <a:endParaRPr dirty="0"/>
            </a:p>
          </p:txBody>
        </p:sp>
      </p:grpSp>
      <p:grpSp>
        <p:nvGrpSpPr>
          <p:cNvPr id="231" name="Google Shape;231;p9"/>
          <p:cNvGrpSpPr/>
          <p:nvPr/>
        </p:nvGrpSpPr>
        <p:grpSpPr>
          <a:xfrm>
            <a:off x="579003" y="1394234"/>
            <a:ext cx="4733463" cy="2515351"/>
            <a:chOff x="243859" y="1496297"/>
            <a:chExt cx="4470445" cy="2375584"/>
          </a:xfrm>
        </p:grpSpPr>
        <p:pic>
          <p:nvPicPr>
            <p:cNvPr id="232" name="Google Shape;232;p9" descr="Diagram&#10;&#10;Description automatically generated"/>
            <p:cNvPicPr preferRelativeResize="0"/>
            <p:nvPr/>
          </p:nvPicPr>
          <p:blipFill rotWithShape="1">
            <a:blip r:embed="rId5">
              <a:alphaModFix/>
            </a:blip>
            <a:srcRect l="7879" t="27873" r="12030" b="19808"/>
            <a:stretch/>
          </p:blipFill>
          <p:spPr>
            <a:xfrm>
              <a:off x="382090" y="1496297"/>
              <a:ext cx="4332214" cy="2079060"/>
            </a:xfrm>
            <a:prstGeom prst="rect">
              <a:avLst/>
            </a:prstGeom>
            <a:noFill/>
            <a:ln w="76200" cap="flat" cmpd="sng">
              <a:solidFill>
                <a:srgbClr val="F39200"/>
              </a:solidFill>
              <a:prstDash val="solid"/>
              <a:round/>
              <a:headEnd type="none" w="sm" len="sm"/>
              <a:tailEnd type="none" w="sm" len="sm"/>
            </a:ln>
          </p:spPr>
        </p:pic>
        <p:sp>
          <p:nvSpPr>
            <p:cNvPr id="233" name="Google Shape;233;p9"/>
            <p:cNvSpPr txBox="1"/>
            <p:nvPr/>
          </p:nvSpPr>
          <p:spPr>
            <a:xfrm>
              <a:off x="243859" y="3639379"/>
              <a:ext cx="4015924" cy="23250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000" dirty="0">
                  <a:solidFill>
                    <a:srgbClr val="161249"/>
                  </a:solidFill>
                  <a:latin typeface="Arial"/>
                  <a:ea typeface="Arial"/>
                  <a:cs typeface="Arial"/>
                  <a:sym typeface="Arial"/>
                  <a:hlinkClick r:id="rId6"/>
                </a:rPr>
                <a:t>https://www.rawsoft.com/blog/how-does-google-analytics-work/</a:t>
              </a:r>
              <a:r>
                <a:rPr lang="en-US" sz="1000" dirty="0">
                  <a:solidFill>
                    <a:srgbClr val="161249"/>
                  </a:solidFill>
                  <a:latin typeface="Arial"/>
                  <a:ea typeface="Arial"/>
                  <a:cs typeface="Arial"/>
                  <a:sym typeface="Arial"/>
                </a:rPr>
                <a:t> </a:t>
              </a:r>
              <a:endParaRPr dirty="0"/>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10"/>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239" name="Google Shape;239;p10"/>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1000"/>
              </a:spcAft>
              <a:buNone/>
            </a:pPr>
            <a:endParaRPr sz="1800" b="1" i="1">
              <a:solidFill>
                <a:schemeClr val="dk1"/>
              </a:solidFill>
              <a:latin typeface="Arial"/>
              <a:ea typeface="Arial"/>
              <a:cs typeface="Arial"/>
              <a:sym typeface="Arial"/>
            </a:endParaRPr>
          </a:p>
        </p:txBody>
      </p:sp>
      <p:sp>
        <p:nvSpPr>
          <p:cNvPr id="240" name="Google Shape;240;p10"/>
          <p:cNvSpPr txBox="1">
            <a:spLocks noGrp="1"/>
          </p:cNvSpPr>
          <p:nvPr>
            <p:ph type="body" idx="1"/>
          </p:nvPr>
        </p:nvSpPr>
        <p:spPr>
          <a:xfrm>
            <a:off x="840583" y="312995"/>
            <a:ext cx="6614054" cy="76739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en-US"/>
              <a:t>Beoordelingsactiviteit</a:t>
            </a:r>
            <a:endParaRPr/>
          </a:p>
          <a:p>
            <a:pPr marL="0" lvl="0" indent="0" algn="l" rtl="0">
              <a:lnSpc>
                <a:spcPct val="90000"/>
              </a:lnSpc>
              <a:spcBef>
                <a:spcPts val="750"/>
              </a:spcBef>
              <a:spcAft>
                <a:spcPts val="0"/>
              </a:spcAft>
              <a:buClr>
                <a:schemeClr val="lt1"/>
              </a:buClr>
              <a:buSzPts val="2400"/>
              <a:buNone/>
            </a:pPr>
            <a:endParaRPr/>
          </a:p>
        </p:txBody>
      </p:sp>
      <p:sp>
        <p:nvSpPr>
          <p:cNvPr id="241" name="Google Shape;241;p10"/>
          <p:cNvSpPr txBox="1">
            <a:spLocks noGrp="1"/>
          </p:cNvSpPr>
          <p:nvPr>
            <p:ph type="body" idx="2"/>
          </p:nvPr>
        </p:nvSpPr>
        <p:spPr>
          <a:xfrm>
            <a:off x="840582" y="884798"/>
            <a:ext cx="7090253" cy="2836283"/>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Clr>
                <a:srgbClr val="F39200"/>
              </a:buClr>
              <a:buSzPts val="2000"/>
              <a:buNone/>
            </a:pPr>
            <a:r>
              <a:rPr lang="en-US" sz="2000" b="1">
                <a:solidFill>
                  <a:srgbClr val="F39200"/>
                </a:solidFill>
                <a:latin typeface="Arial"/>
                <a:ea typeface="Arial"/>
                <a:cs typeface="Arial"/>
                <a:sym typeface="Arial"/>
              </a:rPr>
              <a:t>Markeer de beweringen die waar zijn:</a:t>
            </a:r>
            <a:endParaRPr sz="2000" b="1">
              <a:solidFill>
                <a:srgbClr val="F39200"/>
              </a:solidFill>
              <a:latin typeface="Arial"/>
              <a:ea typeface="Arial"/>
              <a:cs typeface="Arial"/>
              <a:sym typeface="Arial"/>
            </a:endParaRPr>
          </a:p>
          <a:p>
            <a:pPr marL="285750" lvl="0" indent="-285750" algn="l" rtl="0">
              <a:lnSpc>
                <a:spcPct val="115000"/>
              </a:lnSpc>
              <a:spcBef>
                <a:spcPts val="1600"/>
              </a:spcBef>
              <a:spcAft>
                <a:spcPts val="0"/>
              </a:spcAft>
              <a:buClr>
                <a:srgbClr val="F39200"/>
              </a:buClr>
              <a:buSzPts val="1870"/>
              <a:buFont typeface="Noto Sans Symbols"/>
              <a:buChar char="❑"/>
            </a:pPr>
            <a:r>
              <a:rPr lang="en-US" sz="1700">
                <a:latin typeface="Arial"/>
                <a:ea typeface="Arial"/>
                <a:cs typeface="Arial"/>
                <a:sym typeface="Arial"/>
              </a:rPr>
              <a:t>Om te weten hoe websites informatie verzamelen is een zeer technische kennis van het proces onontbeerlijk</a:t>
            </a:r>
            <a:endParaRPr/>
          </a:p>
          <a:p>
            <a:pPr marL="285750" lvl="0" indent="-285750" algn="l" rtl="0">
              <a:lnSpc>
                <a:spcPct val="115000"/>
              </a:lnSpc>
              <a:spcBef>
                <a:spcPts val="2200"/>
              </a:spcBef>
              <a:spcAft>
                <a:spcPts val="0"/>
              </a:spcAft>
              <a:buClr>
                <a:srgbClr val="F39200"/>
              </a:buClr>
              <a:buSzPts val="1870"/>
              <a:buFont typeface="Noto Sans Symbols"/>
              <a:buChar char="❑"/>
            </a:pPr>
            <a:r>
              <a:rPr lang="en-US" sz="1700">
                <a:latin typeface="Arial"/>
                <a:ea typeface="Arial"/>
                <a:cs typeface="Arial"/>
                <a:sym typeface="Arial"/>
              </a:rPr>
              <a:t>Website analytics gebruikt slechts één methode om gegevens te traceren</a:t>
            </a:r>
            <a:endParaRPr/>
          </a:p>
          <a:p>
            <a:pPr marL="285750" lvl="0" indent="-285750" algn="l" rtl="0">
              <a:lnSpc>
                <a:spcPct val="115000"/>
              </a:lnSpc>
              <a:spcBef>
                <a:spcPts val="2200"/>
              </a:spcBef>
              <a:spcAft>
                <a:spcPts val="0"/>
              </a:spcAft>
              <a:buClr>
                <a:srgbClr val="F39200"/>
              </a:buClr>
              <a:buSzPts val="1870"/>
              <a:buFont typeface="Noto Sans Symbols"/>
              <a:buChar char="❑"/>
            </a:pPr>
            <a:r>
              <a:rPr lang="en-US" sz="1700">
                <a:latin typeface="Arial"/>
                <a:ea typeface="Arial"/>
                <a:cs typeface="Arial"/>
                <a:sym typeface="Arial"/>
              </a:rPr>
              <a:t>Analyseprogramma's voor websites voegen JavaScript-code in de HTML-tekst op websitepagina's zodat ze gegevens kunnen vastleggen en opslaan in databasetabellen.</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11"/>
          <p:cNvSpPr txBox="1"/>
          <p:nvPr/>
        </p:nvSpPr>
        <p:spPr>
          <a:xfrm>
            <a:off x="0" y="746391"/>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rgbClr val="161249"/>
              </a:buClr>
              <a:buSzPts val="4000"/>
              <a:buFont typeface="Arial"/>
              <a:buNone/>
            </a:pPr>
            <a:r>
              <a:rPr lang="en-US" sz="4000" b="1">
                <a:solidFill>
                  <a:srgbClr val="161249"/>
                </a:solidFill>
                <a:latin typeface="Arial"/>
                <a:ea typeface="Arial"/>
                <a:cs typeface="Arial"/>
                <a:sym typeface="Arial"/>
              </a:rPr>
              <a:t>Consolidatie Activiteit</a:t>
            </a:r>
            <a:endParaRPr sz="4000" b="1">
              <a:solidFill>
                <a:srgbClr val="161249"/>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1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252" name="Google Shape;252;p12"/>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1000"/>
              </a:spcAft>
              <a:buNone/>
            </a:pPr>
            <a:endParaRPr sz="1800" b="1" i="1">
              <a:solidFill>
                <a:schemeClr val="dk1"/>
              </a:solidFill>
              <a:latin typeface="Arial"/>
              <a:ea typeface="Arial"/>
              <a:cs typeface="Arial"/>
              <a:sym typeface="Arial"/>
            </a:endParaRPr>
          </a:p>
        </p:txBody>
      </p:sp>
      <p:sp>
        <p:nvSpPr>
          <p:cNvPr id="253" name="Google Shape;253;p12"/>
          <p:cNvSpPr txBox="1">
            <a:spLocks noGrp="1"/>
          </p:cNvSpPr>
          <p:nvPr>
            <p:ph type="body" idx="1"/>
          </p:nvPr>
        </p:nvSpPr>
        <p:spPr>
          <a:xfrm>
            <a:off x="840583" y="312995"/>
            <a:ext cx="6614054" cy="76739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en-US"/>
              <a:t>Consolidatie Activiteit</a:t>
            </a:r>
            <a:endParaRPr/>
          </a:p>
          <a:p>
            <a:pPr marL="0" lvl="0" indent="0" algn="l" rtl="0">
              <a:lnSpc>
                <a:spcPct val="90000"/>
              </a:lnSpc>
              <a:spcBef>
                <a:spcPts val="750"/>
              </a:spcBef>
              <a:spcAft>
                <a:spcPts val="0"/>
              </a:spcAft>
              <a:buClr>
                <a:schemeClr val="lt1"/>
              </a:buClr>
              <a:buSzPts val="2400"/>
              <a:buNone/>
            </a:pPr>
            <a:endParaRPr/>
          </a:p>
        </p:txBody>
      </p:sp>
      <p:sp>
        <p:nvSpPr>
          <p:cNvPr id="254" name="Google Shape;254;p12"/>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Clr>
                <a:srgbClr val="F39200"/>
              </a:buClr>
              <a:buSzPts val="1800"/>
              <a:buNone/>
            </a:pPr>
            <a:r>
              <a:rPr lang="en-US" sz="1800" b="1">
                <a:solidFill>
                  <a:srgbClr val="F39200"/>
                </a:solidFill>
                <a:latin typeface="Arial"/>
                <a:ea typeface="Arial"/>
                <a:cs typeface="Arial"/>
                <a:sym typeface="Arial"/>
              </a:rPr>
              <a:t>Welke factoren kunnen ertoe leiden dat gegevensverzameling door analysetools met fouten wordt uitgevoerd?</a:t>
            </a:r>
            <a:endParaRPr/>
          </a:p>
          <a:p>
            <a:pPr marL="285750" lvl="0" indent="-285750" algn="l" rtl="0">
              <a:lnSpc>
                <a:spcPct val="115000"/>
              </a:lnSpc>
              <a:spcBef>
                <a:spcPts val="1600"/>
              </a:spcBef>
              <a:spcAft>
                <a:spcPts val="0"/>
              </a:spcAft>
              <a:buClr>
                <a:srgbClr val="F39200"/>
              </a:buClr>
              <a:buSzPts val="1800"/>
              <a:buFont typeface="Arial"/>
              <a:buChar char="●"/>
            </a:pPr>
            <a:r>
              <a:rPr lang="en-US" sz="1800">
                <a:latin typeface="Arial"/>
                <a:ea typeface="Arial"/>
                <a:cs typeface="Arial"/>
                <a:sym typeface="Arial"/>
              </a:rPr>
              <a:t>Vergader met je werkgroep</a:t>
            </a:r>
            <a:endParaRPr/>
          </a:p>
          <a:p>
            <a:pPr marL="285750" lvl="0" indent="-285750" algn="l" rtl="0">
              <a:lnSpc>
                <a:spcPct val="115000"/>
              </a:lnSpc>
              <a:spcBef>
                <a:spcPts val="1600"/>
              </a:spcBef>
              <a:spcAft>
                <a:spcPts val="0"/>
              </a:spcAft>
              <a:buClr>
                <a:srgbClr val="F39200"/>
              </a:buClr>
              <a:buSzPts val="1800"/>
              <a:buFont typeface="Arial"/>
              <a:buChar char="●"/>
            </a:pPr>
            <a:r>
              <a:rPr lang="en-US" sz="1800">
                <a:latin typeface="Arial"/>
                <a:ea typeface="Arial"/>
                <a:cs typeface="Arial"/>
                <a:sym typeface="Arial"/>
              </a:rPr>
              <a:t>Elk groepslid doet onderzoek naar factoren die kunnen leiden tot fouten in de gegevensverzameling</a:t>
            </a:r>
            <a:endParaRPr/>
          </a:p>
          <a:p>
            <a:pPr marL="285750" lvl="0" indent="-285750" algn="l" rtl="0">
              <a:lnSpc>
                <a:spcPct val="115000"/>
              </a:lnSpc>
              <a:spcBef>
                <a:spcPts val="1600"/>
              </a:spcBef>
              <a:spcAft>
                <a:spcPts val="0"/>
              </a:spcAft>
              <a:buClr>
                <a:srgbClr val="F39200"/>
              </a:buClr>
              <a:buSzPts val="1800"/>
              <a:buFont typeface="Arial"/>
              <a:buChar char="●"/>
            </a:pPr>
            <a:r>
              <a:rPr lang="en-US" sz="1800">
                <a:latin typeface="Arial"/>
                <a:ea typeface="Arial"/>
                <a:cs typeface="Arial"/>
                <a:sym typeface="Arial"/>
              </a:rPr>
              <a:t>Bespreek met collega's en stel een lijst samen met de belangrijkste factoren </a:t>
            </a:r>
            <a:endParaRPr sz="1800">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13"/>
          <p:cNvSpPr txBox="1"/>
          <p:nvPr/>
        </p:nvSpPr>
        <p:spPr>
          <a:xfrm>
            <a:off x="873659" y="556681"/>
            <a:ext cx="7396681"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4000" b="1">
                <a:solidFill>
                  <a:srgbClr val="F39200"/>
                </a:solidFill>
                <a:latin typeface="Arial"/>
                <a:ea typeface="Arial"/>
                <a:cs typeface="Arial"/>
                <a:sym typeface="Arial"/>
              </a:rPr>
              <a:t>Samenvatting van leerdoelen</a:t>
            </a:r>
            <a:endParaRPr/>
          </a:p>
        </p:txBody>
      </p:sp>
      <p:sp>
        <p:nvSpPr>
          <p:cNvPr id="260" name="Google Shape;260;p13"/>
          <p:cNvSpPr txBox="1"/>
          <p:nvPr/>
        </p:nvSpPr>
        <p:spPr>
          <a:xfrm>
            <a:off x="412639" y="1643204"/>
            <a:ext cx="8454900" cy="950614"/>
          </a:xfrm>
          <a:prstGeom prst="rect">
            <a:avLst/>
          </a:prstGeom>
          <a:noFill/>
          <a:ln>
            <a:noFill/>
          </a:ln>
        </p:spPr>
        <p:txBody>
          <a:bodyPr spcFirstLastPara="1" wrap="square" lIns="91425" tIns="91425" rIns="91425" bIns="91425" anchor="t" anchorCtr="0">
            <a:noAutofit/>
          </a:bodyPr>
          <a:lstStyle/>
          <a:p>
            <a:pPr marL="342900" marR="0" lvl="0" indent="-342900" algn="ctr" rtl="0">
              <a:lnSpc>
                <a:spcPct val="115000"/>
              </a:lnSpc>
              <a:spcBef>
                <a:spcPts val="1600"/>
              </a:spcBef>
              <a:spcAft>
                <a:spcPts val="0"/>
              </a:spcAft>
              <a:buClr>
                <a:srgbClr val="F39200"/>
              </a:buClr>
              <a:buSzPts val="2400"/>
              <a:buFont typeface="Noto Sans Symbols"/>
              <a:buChar char="⮚"/>
            </a:pPr>
            <a:r>
              <a:rPr lang="en-US" sz="2400">
                <a:solidFill>
                  <a:srgbClr val="161249"/>
                </a:solidFill>
                <a:latin typeface="Arial"/>
                <a:ea typeface="Arial"/>
                <a:cs typeface="Arial"/>
                <a:sym typeface="Arial"/>
              </a:rPr>
              <a:t>Kun je nu beschrijven hoe analytics op websites werkt?</a:t>
            </a:r>
            <a:endParaRPr sz="2400">
              <a:solidFill>
                <a:srgbClr val="161249"/>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14"/>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266" name="Google Shape;266;p14"/>
          <p:cNvSpPr txBox="1">
            <a:spLocks noGrp="1"/>
          </p:cNvSpPr>
          <p:nvPr>
            <p:ph type="title"/>
          </p:nvPr>
        </p:nvSpPr>
        <p:spPr>
          <a:xfrm>
            <a:off x="2197446" y="556089"/>
            <a:ext cx="4749108" cy="706701"/>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F39200"/>
              </a:buClr>
              <a:buSzPts val="4000"/>
              <a:buFont typeface="Arial"/>
              <a:buNone/>
            </a:pPr>
            <a:r>
              <a:rPr lang="en-US" sz="3200" dirty="0" err="1">
                <a:solidFill>
                  <a:srgbClr val="F39200"/>
                </a:solidFill>
              </a:rPr>
              <a:t>Recapitulatie</a:t>
            </a:r>
            <a:r>
              <a:rPr lang="en-US" sz="3200" dirty="0">
                <a:solidFill>
                  <a:srgbClr val="F39200"/>
                </a:solidFill>
              </a:rPr>
              <a:t> van </a:t>
            </a:r>
            <a:r>
              <a:rPr lang="en-US" sz="3200" dirty="0" err="1">
                <a:solidFill>
                  <a:srgbClr val="F39200"/>
                </a:solidFill>
              </a:rPr>
              <a:t>leren</a:t>
            </a:r>
            <a:endParaRPr sz="2800" dirty="0"/>
          </a:p>
        </p:txBody>
      </p:sp>
      <p:sp>
        <p:nvSpPr>
          <p:cNvPr id="267" name="Google Shape;267;p14"/>
          <p:cNvSpPr txBox="1">
            <a:spLocks noGrp="1"/>
          </p:cNvSpPr>
          <p:nvPr>
            <p:ph type="body" idx="1"/>
          </p:nvPr>
        </p:nvSpPr>
        <p:spPr>
          <a:xfrm>
            <a:off x="907327" y="1704196"/>
            <a:ext cx="7329346" cy="1682512"/>
          </a:xfrm>
          <a:prstGeom prst="rect">
            <a:avLst/>
          </a:prstGeom>
          <a:noFill/>
          <a:ln>
            <a:noFill/>
          </a:ln>
        </p:spPr>
        <p:txBody>
          <a:bodyPr spcFirstLastPara="1" wrap="square" lIns="91425" tIns="45700" rIns="91425" bIns="45700" anchor="t" anchorCtr="0">
            <a:spAutoFit/>
          </a:bodyPr>
          <a:lstStyle/>
          <a:p>
            <a:pPr marL="342900" lvl="0" indent="-342900" algn="l" rtl="0">
              <a:lnSpc>
                <a:spcPct val="100000"/>
              </a:lnSpc>
              <a:spcBef>
                <a:spcPts val="0"/>
              </a:spcBef>
              <a:spcAft>
                <a:spcPts val="0"/>
              </a:spcAft>
              <a:buClr>
                <a:srgbClr val="F39200"/>
              </a:buClr>
              <a:buSzPts val="2000"/>
              <a:buFont typeface="Arial"/>
              <a:buChar char="●"/>
            </a:pPr>
            <a:r>
              <a:rPr lang="en-US" sz="2000"/>
              <a:t>Welke grote ideeën heb je uit het onderwerp van vandaag gehaald?</a:t>
            </a:r>
            <a:endParaRPr sz="2000"/>
          </a:p>
          <a:p>
            <a:pPr marL="342900" lvl="0" indent="-342900" algn="l" rtl="0">
              <a:lnSpc>
                <a:spcPct val="100000"/>
              </a:lnSpc>
              <a:spcBef>
                <a:spcPts val="1950"/>
              </a:spcBef>
              <a:spcAft>
                <a:spcPts val="0"/>
              </a:spcAft>
              <a:buClr>
                <a:srgbClr val="F39200"/>
              </a:buClr>
              <a:buSzPts val="2000"/>
              <a:buFont typeface="Arial"/>
              <a:buChar char="●"/>
            </a:pPr>
            <a:r>
              <a:rPr lang="en-US" sz="2000"/>
              <a:t>Beschrijf drie dingen die je hebt geleerd, twee dingen waarover je opheldering nodig hebt en één ding dat je interessant vond.</a:t>
            </a:r>
            <a:endParaRPr sz="2000"/>
          </a:p>
          <a:p>
            <a:pPr marL="342900" lvl="0" indent="-215900" algn="l" rtl="0">
              <a:lnSpc>
                <a:spcPct val="100000"/>
              </a:lnSpc>
              <a:spcBef>
                <a:spcPts val="750"/>
              </a:spcBef>
              <a:spcAft>
                <a:spcPts val="0"/>
              </a:spcAft>
              <a:buClr>
                <a:srgbClr val="F39200"/>
              </a:buClr>
              <a:buSzPts val="2000"/>
              <a:buFont typeface="Arial"/>
              <a:buNone/>
            </a:pPr>
            <a:endParaRPr sz="20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15"/>
          <p:cNvSpPr txBox="1"/>
          <p:nvPr/>
        </p:nvSpPr>
        <p:spPr>
          <a:xfrm>
            <a:off x="472650" y="1847566"/>
            <a:ext cx="8198700" cy="724184"/>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lt1"/>
              </a:buClr>
              <a:buSzPts val="4800"/>
              <a:buFont typeface="Arial"/>
              <a:buNone/>
            </a:pPr>
            <a:r>
              <a:rPr lang="en-US" sz="4800" b="1">
                <a:solidFill>
                  <a:schemeClr val="lt1"/>
                </a:solidFill>
                <a:latin typeface="Arial"/>
                <a:ea typeface="Arial"/>
                <a:cs typeface="Arial"/>
                <a:sym typeface="Arial"/>
              </a:rPr>
              <a:t>Vragen?</a:t>
            </a:r>
            <a:endParaRPr sz="4800" b="1">
              <a:solidFill>
                <a:schemeClr val="lt1"/>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16"/>
          <p:cNvSpPr txBox="1"/>
          <p:nvPr/>
        </p:nvSpPr>
        <p:spPr>
          <a:xfrm>
            <a:off x="689100"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6000" b="1">
                <a:solidFill>
                  <a:srgbClr val="F39200"/>
                </a:solidFill>
                <a:latin typeface="Arial"/>
                <a:ea typeface="Arial"/>
                <a:cs typeface="Arial"/>
                <a:sym typeface="Arial"/>
              </a:rPr>
              <a:t>Volgende klas...</a:t>
            </a:r>
            <a:endParaRPr/>
          </a:p>
        </p:txBody>
      </p:sp>
      <p:sp>
        <p:nvSpPr>
          <p:cNvPr id="278" name="Google Shape;278;p16"/>
          <p:cNvSpPr txBox="1"/>
          <p:nvPr/>
        </p:nvSpPr>
        <p:spPr>
          <a:xfrm>
            <a:off x="689100" y="1716596"/>
            <a:ext cx="8454900" cy="1797280"/>
          </a:xfrm>
          <a:prstGeom prst="rect">
            <a:avLst/>
          </a:prstGeom>
          <a:noFill/>
          <a:ln>
            <a:noFill/>
          </a:ln>
        </p:spPr>
        <p:txBody>
          <a:bodyPr spcFirstLastPara="1" wrap="square" lIns="91425" tIns="91425" rIns="91425" bIns="91425" anchor="t" anchorCtr="0">
            <a:noAutofit/>
          </a:bodyPr>
          <a:lstStyle/>
          <a:p>
            <a:pPr marL="342900" marR="0" lvl="0" indent="-342900" algn="l" rtl="0">
              <a:lnSpc>
                <a:spcPct val="115000"/>
              </a:lnSpc>
              <a:spcBef>
                <a:spcPts val="1600"/>
              </a:spcBef>
              <a:spcAft>
                <a:spcPts val="0"/>
              </a:spcAft>
              <a:buClr>
                <a:srgbClr val="F39200"/>
              </a:buClr>
              <a:buSzPts val="2400"/>
              <a:buFont typeface="Arial"/>
              <a:buChar char="●"/>
            </a:pPr>
            <a:r>
              <a:rPr lang="en-US" sz="2400">
                <a:solidFill>
                  <a:srgbClr val="161249"/>
                </a:solidFill>
                <a:latin typeface="Arial"/>
                <a:ea typeface="Arial"/>
                <a:cs typeface="Arial"/>
                <a:sym typeface="Arial"/>
              </a:rPr>
              <a:t>Metriek, KPI, enz.</a:t>
            </a:r>
            <a:endParaRPr/>
          </a:p>
          <a:p>
            <a:pPr marL="342900" marR="0" lvl="0" indent="-342900" algn="l" rtl="0">
              <a:lnSpc>
                <a:spcPct val="115000"/>
              </a:lnSpc>
              <a:spcBef>
                <a:spcPts val="1600"/>
              </a:spcBef>
              <a:spcAft>
                <a:spcPts val="0"/>
              </a:spcAft>
              <a:buClr>
                <a:srgbClr val="F39200"/>
              </a:buClr>
              <a:buSzPts val="2400"/>
              <a:buFont typeface="Arial"/>
              <a:buChar char="●"/>
            </a:pPr>
            <a:r>
              <a:rPr lang="en-US" sz="2400">
                <a:solidFill>
                  <a:srgbClr val="161249"/>
                </a:solidFill>
                <a:latin typeface="Arial"/>
                <a:ea typeface="Arial"/>
                <a:cs typeface="Arial"/>
                <a:sym typeface="Arial"/>
              </a:rPr>
              <a:t>Begrijp je publiek</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g1e6cfb946e6_0_0"/>
          <p:cNvSpPr txBox="1">
            <a:spLocks noGrp="1"/>
          </p:cNvSpPr>
          <p:nvPr>
            <p:ph type="body" idx="1"/>
          </p:nvPr>
        </p:nvSpPr>
        <p:spPr>
          <a:xfrm>
            <a:off x="628650" y="1369218"/>
            <a:ext cx="7886700" cy="3264443"/>
          </a:xfrm>
          <a:prstGeom prst="rect">
            <a:avLst/>
          </a:prstGeom>
        </p:spPr>
        <p:txBody>
          <a:bodyPr spcFirstLastPara="1" wrap="square" lIns="91425" tIns="45700" rIns="91425" bIns="45700" anchor="t" anchorCtr="0">
            <a:spAutoFit/>
          </a:bodyPr>
          <a:lstStyle/>
          <a:p>
            <a:pPr marL="0" lvl="0" indent="0" algn="l" rtl="0">
              <a:spcBef>
                <a:spcPts val="750"/>
              </a:spcBef>
              <a:spcAft>
                <a:spcPts val="0"/>
              </a:spcAft>
              <a:buNone/>
            </a:pPr>
            <a:r>
              <a:rPr lang="en-US" sz="1600" dirty="0"/>
              <a:t>Het DEMS-</a:t>
            </a:r>
            <a:r>
              <a:rPr lang="en-US" sz="1600" dirty="0" err="1"/>
              <a:t>materiaal</a:t>
            </a:r>
            <a:r>
              <a:rPr lang="en-US" sz="1600" dirty="0"/>
              <a:t> is </a:t>
            </a:r>
            <a:r>
              <a:rPr lang="en-US" sz="1600" dirty="0" err="1"/>
              <a:t>gericht</a:t>
            </a:r>
            <a:r>
              <a:rPr lang="en-US" sz="1600" dirty="0"/>
              <a:t> op het </a:t>
            </a:r>
            <a:r>
              <a:rPr lang="en-US" sz="1600" dirty="0" err="1"/>
              <a:t>verbeteren</a:t>
            </a:r>
            <a:r>
              <a:rPr lang="en-US" sz="1600" dirty="0"/>
              <a:t> van </a:t>
            </a:r>
            <a:r>
              <a:rPr lang="en-US" sz="1600" dirty="0" err="1"/>
              <a:t>digitale</a:t>
            </a:r>
            <a:r>
              <a:rPr lang="en-US" sz="1600" dirty="0"/>
              <a:t> </a:t>
            </a:r>
            <a:r>
              <a:rPr lang="en-US" sz="1600" dirty="0" err="1"/>
              <a:t>marketingvaardigheden</a:t>
            </a:r>
            <a:r>
              <a:rPr lang="en-US" sz="1600" dirty="0"/>
              <a:t> in het </a:t>
            </a:r>
            <a:r>
              <a:rPr lang="en-US" sz="1600" dirty="0" err="1"/>
              <a:t>hoger</a:t>
            </a:r>
            <a:r>
              <a:rPr lang="en-US" sz="1600" dirty="0"/>
              <a:t> </a:t>
            </a:r>
            <a:r>
              <a:rPr lang="en-US" sz="1600" dirty="0" err="1"/>
              <a:t>onderwijs</a:t>
            </a:r>
            <a:r>
              <a:rPr lang="en-US" sz="1600" dirty="0"/>
              <a:t>, </a:t>
            </a:r>
            <a:r>
              <a:rPr lang="en-US" sz="1600" dirty="0" err="1"/>
              <a:t>waarbij</a:t>
            </a:r>
            <a:r>
              <a:rPr lang="en-US" sz="1600" dirty="0"/>
              <a:t> de </a:t>
            </a:r>
            <a:r>
              <a:rPr lang="en-US" sz="1600" dirty="0" err="1"/>
              <a:t>essentiële</a:t>
            </a:r>
            <a:r>
              <a:rPr lang="en-US" sz="1600" dirty="0"/>
              <a:t> </a:t>
            </a:r>
            <a:r>
              <a:rPr lang="en-US" sz="1600" dirty="0" err="1"/>
              <a:t>behoeften</a:t>
            </a:r>
            <a:r>
              <a:rPr lang="en-US" sz="1600" dirty="0"/>
              <a:t> in </a:t>
            </a:r>
            <a:r>
              <a:rPr lang="en-US" sz="1600" dirty="0" err="1"/>
              <a:t>organisaties</a:t>
            </a:r>
            <a:r>
              <a:rPr lang="en-US" sz="1600" dirty="0"/>
              <a:t> </a:t>
            </a:r>
            <a:r>
              <a:rPr lang="en-US" sz="1600" dirty="0" err="1"/>
              <a:t>worden</a:t>
            </a:r>
            <a:r>
              <a:rPr lang="en-US" sz="1600" dirty="0"/>
              <a:t> </a:t>
            </a:r>
            <a:r>
              <a:rPr lang="en-US" sz="1600" dirty="0" err="1"/>
              <a:t>begrepen</a:t>
            </a:r>
            <a:r>
              <a:rPr lang="en-US" sz="1600" dirty="0"/>
              <a:t>. Je </a:t>
            </a:r>
            <a:r>
              <a:rPr lang="en-US" sz="1600" dirty="0" err="1"/>
              <a:t>hebt</a:t>
            </a:r>
            <a:r>
              <a:rPr lang="en-US" sz="1600" dirty="0"/>
              <a:t> </a:t>
            </a:r>
            <a:r>
              <a:rPr lang="en-US" sz="1600" dirty="0" err="1"/>
              <a:t>toegang</a:t>
            </a:r>
            <a:r>
              <a:rPr lang="en-US" sz="1600" dirty="0"/>
              <a:t> tot </a:t>
            </a:r>
            <a:r>
              <a:rPr lang="en-US" sz="1600" dirty="0" err="1"/>
              <a:t>uitgebreide</a:t>
            </a:r>
            <a:r>
              <a:rPr lang="en-US" sz="1600" dirty="0"/>
              <a:t> </a:t>
            </a:r>
            <a:r>
              <a:rPr lang="en-US" sz="1600" dirty="0" err="1"/>
              <a:t>diasets</a:t>
            </a:r>
            <a:r>
              <a:rPr lang="en-US" sz="1600" dirty="0"/>
              <a:t> met </a:t>
            </a:r>
            <a:r>
              <a:rPr lang="en-US" sz="1600" dirty="0" err="1"/>
              <a:t>klassikale</a:t>
            </a:r>
            <a:r>
              <a:rPr lang="en-US" sz="1600" dirty="0"/>
              <a:t> </a:t>
            </a:r>
            <a:r>
              <a:rPr lang="en-US" sz="1600" dirty="0" err="1"/>
              <a:t>activiteiten</a:t>
            </a:r>
            <a:r>
              <a:rPr lang="en-US" sz="1600" dirty="0"/>
              <a:t> </a:t>
            </a:r>
            <a:r>
              <a:rPr lang="en-US" sz="1600" dirty="0" err="1"/>
              <a:t>en</a:t>
            </a:r>
            <a:r>
              <a:rPr lang="en-US" sz="1600" dirty="0"/>
              <a:t> </a:t>
            </a:r>
            <a:r>
              <a:rPr lang="en-US" sz="1600" dirty="0" err="1"/>
              <a:t>opdrachten</a:t>
            </a:r>
            <a:r>
              <a:rPr lang="en-US" sz="1600" dirty="0"/>
              <a:t>, </a:t>
            </a:r>
            <a:r>
              <a:rPr lang="en-US" sz="1600" dirty="0" err="1"/>
              <a:t>evenals</a:t>
            </a:r>
            <a:r>
              <a:rPr lang="en-US" sz="1600" dirty="0"/>
              <a:t> </a:t>
            </a:r>
            <a:r>
              <a:rPr lang="en-US" sz="1600" dirty="0" err="1"/>
              <a:t>gedetailleerde</a:t>
            </a:r>
            <a:r>
              <a:rPr lang="en-US" sz="1600" dirty="0"/>
              <a:t> </a:t>
            </a:r>
            <a:r>
              <a:rPr lang="en-US" sz="1600" dirty="0" err="1"/>
              <a:t>gebruikersinstructies</a:t>
            </a:r>
            <a:r>
              <a:rPr lang="en-US" sz="1600" dirty="0"/>
              <a:t> </a:t>
            </a:r>
            <a:r>
              <a:rPr lang="en-US" sz="1600" dirty="0" err="1"/>
              <a:t>voor</a:t>
            </a:r>
            <a:r>
              <a:rPr lang="en-US" sz="1600" dirty="0"/>
              <a:t> </a:t>
            </a:r>
            <a:r>
              <a:rPr lang="en-US" sz="1600" dirty="0" err="1"/>
              <a:t>docenten</a:t>
            </a:r>
            <a:r>
              <a:rPr lang="en-US" sz="1600" dirty="0"/>
              <a:t>. </a:t>
            </a:r>
            <a:endParaRPr sz="1600" dirty="0"/>
          </a:p>
          <a:p>
            <a:pPr marL="0" lvl="0" indent="0" algn="l" rtl="0">
              <a:spcBef>
                <a:spcPts val="750"/>
              </a:spcBef>
              <a:spcAft>
                <a:spcPts val="0"/>
              </a:spcAft>
              <a:buNone/>
            </a:pPr>
            <a:endParaRPr sz="1600" dirty="0"/>
          </a:p>
          <a:p>
            <a:pPr marL="0" lvl="0" indent="0" algn="l" rtl="0">
              <a:spcBef>
                <a:spcPts val="750"/>
              </a:spcBef>
              <a:spcAft>
                <a:spcPts val="0"/>
              </a:spcAft>
              <a:buNone/>
            </a:pPr>
            <a:r>
              <a:rPr lang="en-US" sz="1600" dirty="0" err="1"/>
              <a:t>Opmerking</a:t>
            </a:r>
            <a:r>
              <a:rPr lang="en-US" sz="1600" dirty="0"/>
              <a:t>: Het </a:t>
            </a:r>
            <a:r>
              <a:rPr lang="en-US" sz="1600" dirty="0" err="1"/>
              <a:t>materiaal</a:t>
            </a:r>
            <a:r>
              <a:rPr lang="en-US" sz="1600" dirty="0"/>
              <a:t> </a:t>
            </a:r>
            <a:r>
              <a:rPr lang="en-US" sz="1600" dirty="0" err="1"/>
              <a:t>bevat</a:t>
            </a:r>
            <a:r>
              <a:rPr lang="en-US" sz="1600" dirty="0"/>
              <a:t> </a:t>
            </a:r>
            <a:r>
              <a:rPr lang="en-US" sz="1600" dirty="0" err="1"/>
              <a:t>inhoud</a:t>
            </a:r>
            <a:r>
              <a:rPr lang="en-US" sz="1600" dirty="0"/>
              <a:t> </a:t>
            </a:r>
            <a:r>
              <a:rPr lang="en-US" sz="1600" dirty="0" err="1"/>
              <a:t>en</a:t>
            </a:r>
            <a:r>
              <a:rPr lang="en-US" sz="1600" dirty="0"/>
              <a:t> </a:t>
            </a:r>
            <a:r>
              <a:rPr lang="en-US" sz="1600" dirty="0" err="1"/>
              <a:t>cijfers</a:t>
            </a:r>
            <a:r>
              <a:rPr lang="en-US" sz="1600" dirty="0"/>
              <a:t> die van het internet </a:t>
            </a:r>
            <a:r>
              <a:rPr lang="en-US" sz="1600" dirty="0" err="1"/>
              <a:t>zijn</a:t>
            </a:r>
            <a:r>
              <a:rPr lang="en-US" sz="1600" dirty="0"/>
              <a:t> </a:t>
            </a:r>
            <a:r>
              <a:rPr lang="en-US" sz="1600" dirty="0" err="1"/>
              <a:t>gehaald</a:t>
            </a:r>
            <a:r>
              <a:rPr lang="en-US" sz="1600" dirty="0"/>
              <a:t> </a:t>
            </a:r>
            <a:r>
              <a:rPr lang="en-US" sz="1600" dirty="0" err="1"/>
              <a:t>en</a:t>
            </a:r>
            <a:r>
              <a:rPr lang="en-US" sz="1600" dirty="0"/>
              <a:t> is </a:t>
            </a:r>
            <a:r>
              <a:rPr lang="en-US" sz="1600" dirty="0" err="1"/>
              <a:t>dus</a:t>
            </a:r>
            <a:r>
              <a:rPr lang="en-US" sz="1600" dirty="0"/>
              <a:t> </a:t>
            </a:r>
            <a:r>
              <a:rPr lang="en-US" sz="1600" dirty="0" err="1"/>
              <a:t>onderhevig</a:t>
            </a:r>
            <a:r>
              <a:rPr lang="en-US" sz="1600" dirty="0"/>
              <a:t> </a:t>
            </a:r>
            <a:r>
              <a:rPr lang="en-US" sz="1600" dirty="0" err="1"/>
              <a:t>aan</a:t>
            </a:r>
            <a:r>
              <a:rPr lang="en-US" sz="1600" dirty="0"/>
              <a:t> </a:t>
            </a:r>
            <a:r>
              <a:rPr lang="en-US" sz="1600" dirty="0" err="1"/>
              <a:t>wijzigingen</a:t>
            </a:r>
            <a:r>
              <a:rPr lang="en-US" sz="1600" dirty="0"/>
              <a:t>. De </a:t>
            </a:r>
            <a:r>
              <a:rPr lang="en-US" sz="1600" dirty="0" err="1"/>
              <a:t>bronnen</a:t>
            </a:r>
            <a:r>
              <a:rPr lang="en-US" sz="1600" dirty="0"/>
              <a:t> </a:t>
            </a:r>
            <a:r>
              <a:rPr lang="en-US" sz="1600" dirty="0" err="1"/>
              <a:t>zijn</a:t>
            </a:r>
            <a:r>
              <a:rPr lang="en-US" sz="1600" dirty="0"/>
              <a:t> </a:t>
            </a:r>
            <a:r>
              <a:rPr lang="en-US" sz="1600" dirty="0" err="1"/>
              <a:t>bekendgemaakt</a:t>
            </a:r>
            <a:r>
              <a:rPr lang="en-US" sz="1600" dirty="0"/>
              <a:t> </a:t>
            </a:r>
            <a:r>
              <a:rPr lang="en-US" sz="1600" dirty="0" err="1"/>
              <a:t>volgens</a:t>
            </a:r>
            <a:r>
              <a:rPr lang="en-US" sz="1600" dirty="0"/>
              <a:t> de regels van fair use. De </a:t>
            </a:r>
            <a:r>
              <a:rPr lang="en-US" sz="1600" dirty="0" err="1"/>
              <a:t>verantwoordelijkheid</a:t>
            </a:r>
            <a:r>
              <a:rPr lang="en-US" sz="1600" dirty="0"/>
              <a:t> van de </a:t>
            </a:r>
            <a:r>
              <a:rPr lang="en-US" sz="1600" dirty="0" err="1"/>
              <a:t>uitgever</a:t>
            </a:r>
            <a:r>
              <a:rPr lang="en-US" sz="1600" dirty="0"/>
              <a:t> is </a:t>
            </a:r>
            <a:r>
              <a:rPr lang="en-US" sz="1600" dirty="0" err="1"/>
              <a:t>beperkt</a:t>
            </a:r>
            <a:r>
              <a:rPr lang="en-US" sz="1600" dirty="0"/>
              <a:t> tot het </a:t>
            </a:r>
            <a:r>
              <a:rPr lang="en-US" sz="1600" dirty="0" err="1"/>
              <a:t>originele</a:t>
            </a:r>
            <a:r>
              <a:rPr lang="en-US" sz="1600" dirty="0"/>
              <a:t> </a:t>
            </a:r>
            <a:r>
              <a:rPr lang="en-US" sz="1600" dirty="0" err="1"/>
              <a:t>materiaal</a:t>
            </a:r>
            <a:r>
              <a:rPr lang="en-US" sz="1600" dirty="0"/>
              <a:t> </a:t>
            </a:r>
            <a:r>
              <a:rPr lang="en-US" sz="1600" dirty="0" err="1"/>
              <a:t>dat</a:t>
            </a:r>
            <a:r>
              <a:rPr lang="en-US" sz="1600" dirty="0"/>
              <a:t> is </a:t>
            </a:r>
            <a:r>
              <a:rPr lang="en-US" sz="1600" dirty="0" err="1"/>
              <a:t>opgeslagen</a:t>
            </a:r>
            <a:r>
              <a:rPr lang="en-US" sz="1600" dirty="0"/>
              <a:t> op </a:t>
            </a:r>
            <a:r>
              <a:rPr lang="en-US" sz="1600" dirty="0" err="1"/>
              <a:t>www.dems.pro</a:t>
            </a:r>
            <a:r>
              <a:rPr lang="en-US" sz="1600" dirty="0"/>
              <a:t>.  Al het </a:t>
            </a:r>
            <a:r>
              <a:rPr lang="en-US" sz="1600" dirty="0" err="1"/>
              <a:t>materiaal</a:t>
            </a:r>
            <a:r>
              <a:rPr lang="en-US" sz="1600" dirty="0"/>
              <a:t> is </a:t>
            </a:r>
            <a:r>
              <a:rPr lang="en-US" sz="1600" dirty="0" err="1"/>
              <a:t>geproduceerd</a:t>
            </a:r>
            <a:r>
              <a:rPr lang="en-US" sz="1600" dirty="0"/>
              <a:t> </a:t>
            </a:r>
            <a:r>
              <a:rPr lang="en-US" sz="1600" dirty="0" err="1"/>
              <a:t>voor</a:t>
            </a:r>
            <a:r>
              <a:rPr lang="en-US" sz="1600" dirty="0"/>
              <a:t> open </a:t>
            </a:r>
            <a:r>
              <a:rPr lang="en-US" sz="1600" dirty="0" err="1"/>
              <a:t>gebruik</a:t>
            </a:r>
            <a:r>
              <a:rPr lang="en-US" sz="1600" dirty="0"/>
              <a:t> </a:t>
            </a:r>
            <a:r>
              <a:rPr lang="en-US" sz="1600" dirty="0" err="1"/>
              <a:t>en</a:t>
            </a:r>
            <a:r>
              <a:rPr lang="en-US" sz="1600" dirty="0"/>
              <a:t> </a:t>
            </a:r>
            <a:r>
              <a:rPr lang="en-US" sz="1600" dirty="0" err="1"/>
              <a:t>medegefinancierd</a:t>
            </a:r>
            <a:r>
              <a:rPr lang="en-US" sz="1600" dirty="0"/>
              <a:t> door Erasmus +.</a:t>
            </a:r>
            <a:endParaRPr sz="1600" dirty="0"/>
          </a:p>
          <a:p>
            <a:pPr marL="0" lvl="0" indent="0" algn="l" rtl="0">
              <a:spcBef>
                <a:spcPts val="750"/>
              </a:spcBef>
              <a:spcAft>
                <a:spcPts val="0"/>
              </a:spcAft>
              <a:buNone/>
            </a:pPr>
            <a:endParaRPr sz="1600" dirty="0"/>
          </a:p>
          <a:p>
            <a:pPr marL="0" lvl="0" indent="0" algn="l" rtl="0">
              <a:spcBef>
                <a:spcPts val="750"/>
              </a:spcBef>
              <a:spcAft>
                <a:spcPts val="0"/>
              </a:spcAft>
              <a:buNone/>
            </a:pPr>
            <a:endParaRPr sz="1600" dirty="0"/>
          </a:p>
        </p:txBody>
      </p:sp>
      <p:sp>
        <p:nvSpPr>
          <p:cNvPr id="284" name="Google Shape;284;g1e6cfb946e6_0_0"/>
          <p:cNvSpPr txBox="1">
            <a:spLocks noGrp="1"/>
          </p:cNvSpPr>
          <p:nvPr>
            <p:ph type="title"/>
          </p:nvPr>
        </p:nvSpPr>
        <p:spPr>
          <a:xfrm>
            <a:off x="628650" y="382817"/>
            <a:ext cx="7886700" cy="572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Disclaimer</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5886</TotalTime>
  <Words>2924</Words>
  <Application>Microsoft Macintosh PowerPoint</Application>
  <PresentationFormat>On-screen Show (16:9)</PresentationFormat>
  <Paragraphs>132</Paragraphs>
  <Slides>17</Slides>
  <Notes>17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Dancing Script</vt:lpstr>
      <vt:lpstr>Calibri</vt:lpstr>
      <vt:lpstr>Noto Sans Symbols</vt:lpstr>
      <vt:lpstr>DEMS NEW</vt:lpstr>
      <vt:lpstr>Hoe Analytics werkt</vt:lpstr>
      <vt:lpstr>"Prehistorische analyse</vt:lpstr>
      <vt:lpstr>"Prehistorische analyse</vt:lpstr>
      <vt:lpstr>Leerdoelen</vt:lpstr>
      <vt:lpstr>Onder-werp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Recapitulatie van leren</vt:lpstr>
      <vt:lpstr>PowerPoint Presentation</vt:lpstr>
      <vt:lpstr>PowerPoint Presentation</vt:lpstr>
      <vt:lpstr>Disclaimer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Hoe Analytics werkt</dc:title>
  <dc:creator>a20160391@pbs.up.pt</dc:creator>
  <cp:keywords>, docId:ED3C969FCE078AF2E0D83964680F1DB1</cp:keywords>
  <cp:lastModifiedBy>Mila Ekkelkamp</cp:lastModifiedBy>
  <cp:revision>1</cp:revision>
  <dcterms:modified xsi:type="dcterms:W3CDTF">2023-11-19T18:33:05Z</dcterms:modified>
</cp:coreProperties>
</file>