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9144000" cy="5143500" type="screen16x9"/>
  <p:notesSz cx="6858000" cy="9144000"/>
  <p:embeddedFontLst>
    <p:embeddedFont>
      <p:font typeface="Calibri" panose="020F0502020204030204" pitchFamily="34" charset="0"/>
      <p:regular r:id="rId23"/>
      <p:bold r:id="rId24"/>
      <p:italic r:id="rId25"/>
      <p:boldItalic r:id="rId26"/>
    </p:embeddedFont>
    <p:embeddedFont>
      <p:font typeface="Open Sans" panose="020B0606030504020204" pitchFamily="34" charset="0"/>
      <p:regular r:id="rId27"/>
      <p:bold r:id="rId28"/>
      <p:italic r:id="rId29"/>
      <p:boldItalic r:id="rId30"/>
    </p:embeddedFont>
    <p:embeddedFont>
      <p:font typeface="Roboto" panose="02000000000000000000" pitchFamily="2" charset="0"/>
      <p:regular r:id="rId31"/>
      <p:bold r:id="rId32"/>
      <p:italic r:id="rId33"/>
      <p:boldItalic r:id="rId3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5" roundtripDataSignature="AMtx7mhgFmw/qGi/IxwzeGUiSoYnClm9K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62538"/>
  </p:normalViewPr>
  <p:slideViewPr>
    <p:cSldViewPr snapToGrid="0">
      <p:cViewPr varScale="1">
        <p:scale>
          <a:sx n="146" d="100"/>
          <a:sy n="146" d="100"/>
        </p:scale>
        <p:origin x="49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font" Target="fonts/font1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35" Type="http://customschemas.google.com/relationships/presentationmetadata" Target="metadata"/><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coosto.com/en/knowledge-center/content-marketing/perfect-post-calculator"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9" name="Google Shape;149;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nl-NL">
                <a:solidFill>
                  <a:schemeClr val="dk1"/>
                </a:solidFill>
              </a:rPr>
              <a:t>Gegroet, wijze die de massa kennis bijbrengt! Je lezing wordt het gesprek van de dag (of in ieder geval van de klas). Met jouw gevatheid en wijsheid zullen je studenten uit de palm van je hand eten. Dus trek je onderwijscape aan en ga die lezing in als de superheld die je bent!</a:t>
            </a:r>
            <a:endParaRPr>
              <a:solidFill>
                <a:schemeClr val="dk1"/>
              </a:solidFill>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 name="Google Shape;155;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spcBef>
                <a:spcPts val="0"/>
              </a:spcBef>
              <a:spcAft>
                <a:spcPts val="0"/>
              </a:spcAft>
              <a:buClr>
                <a:schemeClr val="dk1"/>
              </a:buClr>
              <a:buSzPts val="1100"/>
              <a:buChar char="●"/>
            </a:pPr>
            <a:r>
              <a:rPr lang="nl-NL">
                <a:solidFill>
                  <a:schemeClr val="dk1"/>
                </a:solidFill>
              </a:rPr>
              <a:t>Door te leren en te begrijpen hoe je het PESO-model moet gebruiken, krijg je een uitgebreid inzicht in hoe je verschillende communicatiekanalen effectief kunt integreren om een maximale impact voor je merk te bereiken.</a:t>
            </a:r>
            <a:endParaRPr>
              <a:solidFill>
                <a:schemeClr val="dk1"/>
              </a:solidFill>
            </a:endParaRPr>
          </a:p>
          <a:p>
            <a:pPr marL="457200" lvl="0" indent="-298450" algn="l" rtl="0">
              <a:spcBef>
                <a:spcPts val="0"/>
              </a:spcBef>
              <a:spcAft>
                <a:spcPts val="0"/>
              </a:spcAft>
              <a:buClr>
                <a:schemeClr val="dk1"/>
              </a:buClr>
              <a:buSzPts val="1100"/>
              <a:buChar char="●"/>
            </a:pPr>
            <a:r>
              <a:rPr lang="nl-NL">
                <a:solidFill>
                  <a:schemeClr val="dk1"/>
                </a:solidFill>
              </a:rPr>
              <a:t>Door te leren beschrijven wat u als een succes kunt beschouwen als het gaat om het plaatsen van inhoud en dit te kunnen meten, kunt u een gegevensgedreven aanpak voor uw sociale-mediastrategie ontwikkelen en zinvolle resultaten behalen.</a:t>
            </a:r>
            <a:endParaRPr>
              <a:solidFill>
                <a:schemeClr val="dk1"/>
              </a:solidFill>
            </a:endParaRPr>
          </a:p>
          <a:p>
            <a:pPr marL="457200" lvl="0" indent="-298450" algn="l" rtl="0">
              <a:spcBef>
                <a:spcPts val="0"/>
              </a:spcBef>
              <a:spcAft>
                <a:spcPts val="0"/>
              </a:spcAft>
              <a:buClr>
                <a:schemeClr val="dk1"/>
              </a:buClr>
              <a:buSzPts val="1100"/>
              <a:buChar char="●"/>
            </a:pPr>
            <a:r>
              <a:rPr lang="nl-NL">
                <a:solidFill>
                  <a:schemeClr val="dk1"/>
                </a:solidFill>
              </a:rPr>
              <a:t>Als u weet wanneer en waarom u het beste op een bepaald tijdstip inhoud kunt plaatsen, kunt u uw publiek bereiken wanneer zij het meest actief en betrokken zijn, waardoor u uw zichtbaarheid en betrokkenheid op sociale media kunt vergroten.</a:t>
            </a: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3" name="Google Shape;163;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9" name="Google Shape;169;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spcBef>
                <a:spcPts val="0"/>
              </a:spcBef>
              <a:spcAft>
                <a:spcPts val="0"/>
              </a:spcAft>
              <a:buClr>
                <a:schemeClr val="dk1"/>
              </a:buClr>
              <a:buSzPts val="1100"/>
              <a:buChar char="●"/>
            </a:pPr>
            <a:r>
              <a:rPr lang="nl-NL">
                <a:solidFill>
                  <a:schemeClr val="dk1"/>
                </a:solidFill>
              </a:rPr>
              <a:t>Het PESO-model is een raamwerk dat verschillende soorten media categoriseert op basis van hun bron (betaald, verdiend, gedeeld, eigendom) om een geïntegreerde marketingstrategie te creëren.</a:t>
            </a:r>
            <a:endParaRPr>
              <a:solidFill>
                <a:schemeClr val="dk1"/>
              </a:solidFill>
            </a:endParaRPr>
          </a:p>
          <a:p>
            <a:pPr marL="457200" lvl="0" indent="-298450" algn="l" rtl="0">
              <a:spcBef>
                <a:spcPts val="0"/>
              </a:spcBef>
              <a:spcAft>
                <a:spcPts val="0"/>
              </a:spcAft>
              <a:buClr>
                <a:schemeClr val="dk1"/>
              </a:buClr>
              <a:buSzPts val="1100"/>
              <a:buChar char="●"/>
            </a:pPr>
            <a:r>
              <a:rPr lang="nl-NL">
                <a:solidFill>
                  <a:schemeClr val="dk1"/>
                </a:solidFill>
              </a:rPr>
              <a:t>Door alle vier de mediatypen op een strategische manier in te zetten, kunnen marketeers de zichtbaarheid van hun merk maximaliseren, vertrouwen en autoriteit opbouwen en de betrokkenheid bij hun doelgroep stimuleren.</a:t>
            </a:r>
            <a:endParaRPr>
              <a:solidFill>
                <a:schemeClr val="dk1"/>
              </a:solidFill>
            </a:endParaRPr>
          </a:p>
          <a:p>
            <a:pPr marL="457200" lvl="0" indent="-298450" algn="l" rtl="0">
              <a:spcBef>
                <a:spcPts val="0"/>
              </a:spcBef>
              <a:spcAft>
                <a:spcPts val="0"/>
              </a:spcAft>
              <a:buClr>
                <a:schemeClr val="dk1"/>
              </a:buClr>
              <a:buSzPts val="1100"/>
              <a:buChar char="●"/>
            </a:pPr>
            <a:r>
              <a:rPr lang="nl-NL">
                <a:solidFill>
                  <a:schemeClr val="dk1"/>
                </a:solidFill>
              </a:rPr>
              <a:t>Het PESO-model is vooral relevant in het huidige digitale landschap, waar consumenten toegang hebben tot een groot aantal mediakanalen en gepersonaliseerde en authentieke content verwachten van merken.</a:t>
            </a: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7" name="Google Shape;177;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nl-NL">
                <a:solidFill>
                  <a:schemeClr val="dk1"/>
                </a:solidFill>
              </a:rPr>
              <a:t>Voorbeeld:</a:t>
            </a:r>
            <a:endParaRPr>
              <a:solidFill>
                <a:schemeClr val="dk1"/>
              </a:solidFill>
            </a:endParaRPr>
          </a:p>
          <a:p>
            <a:pPr marL="0" lvl="0" indent="0" algn="l" rtl="0">
              <a:spcBef>
                <a:spcPts val="0"/>
              </a:spcBef>
              <a:spcAft>
                <a:spcPts val="0"/>
              </a:spcAft>
              <a:buClr>
                <a:schemeClr val="dk1"/>
              </a:buClr>
              <a:buSzPts val="1100"/>
              <a:buFont typeface="Arial"/>
              <a:buNone/>
            </a:pPr>
            <a:r>
              <a:rPr lang="nl-NL">
                <a:solidFill>
                  <a:schemeClr val="dk1"/>
                </a:solidFill>
              </a:rPr>
              <a:t>Stel dat een bedrijf de lancering van een nieuw product wil promoten. Ze kunnen het PESO-model gebruiken om een geïntegreerde marketingstrategie te ontwikkelen die gebruik maakt van alle vier de mediatypen:</a:t>
            </a:r>
            <a:endParaRPr>
              <a:solidFill>
                <a:schemeClr val="dk1"/>
              </a:solidFill>
            </a:endParaRPr>
          </a:p>
          <a:p>
            <a:pPr marL="457200" lvl="0" indent="-298450" algn="l" rtl="0">
              <a:spcBef>
                <a:spcPts val="0"/>
              </a:spcBef>
              <a:spcAft>
                <a:spcPts val="0"/>
              </a:spcAft>
              <a:buClr>
                <a:schemeClr val="dk1"/>
              </a:buClr>
              <a:buSzPts val="1100"/>
              <a:buChar char="●"/>
            </a:pPr>
            <a:r>
              <a:rPr lang="nl-NL">
                <a:solidFill>
                  <a:schemeClr val="dk1"/>
                </a:solidFill>
              </a:rPr>
              <a:t>Betaalde media: Het bedrijf kan betaalde advertentiecampagnes uitvoeren op sociale media, zoekmachines of andere digitale platforms om hun doelgroep te bereiken en hun nieuwe product te promoten.</a:t>
            </a:r>
            <a:endParaRPr>
              <a:solidFill>
                <a:schemeClr val="dk1"/>
              </a:solidFill>
            </a:endParaRPr>
          </a:p>
          <a:p>
            <a:pPr marL="457200" lvl="0" indent="-298450" algn="l" rtl="0">
              <a:spcBef>
                <a:spcPts val="0"/>
              </a:spcBef>
              <a:spcAft>
                <a:spcPts val="0"/>
              </a:spcAft>
              <a:buClr>
                <a:schemeClr val="dk1"/>
              </a:buClr>
              <a:buSzPts val="1100"/>
              <a:buChar char="●"/>
            </a:pPr>
            <a:r>
              <a:rPr lang="nl-NL">
                <a:solidFill>
                  <a:schemeClr val="dk1"/>
                </a:solidFill>
              </a:rPr>
              <a:t>Verdiende media: Het bedrijf kan journalisten, beïnvloeders en bloggers benaderen om hun nieuwe product te beoordelen en buzz en publiciteit te genereren door middel van positieve beoordelingen en vermeldingen.</a:t>
            </a:r>
            <a:endParaRPr>
              <a:solidFill>
                <a:schemeClr val="dk1"/>
              </a:solidFill>
            </a:endParaRPr>
          </a:p>
          <a:p>
            <a:pPr marL="457200" lvl="0" indent="-298450" algn="l" rtl="0">
              <a:spcBef>
                <a:spcPts val="0"/>
              </a:spcBef>
              <a:spcAft>
                <a:spcPts val="0"/>
              </a:spcAft>
              <a:buClr>
                <a:schemeClr val="dk1"/>
              </a:buClr>
              <a:buSzPts val="1100"/>
              <a:buChar char="●"/>
            </a:pPr>
            <a:r>
              <a:rPr lang="nl-NL">
                <a:solidFill>
                  <a:schemeClr val="dk1"/>
                </a:solidFill>
              </a:rPr>
              <a:t>Gedeelde media: Het bedrijf kan deelbare inhoud creëren zoals video's, infografieken of blogberichten die de voordelen en functies van hun nieuwe product benadrukken en deze delen op sociale media en andere online gemeenschappen om in contact te komen met hun doelpubliek en hen aan te moedigen de inhoud te delen met hun eigen netwerken.</a:t>
            </a:r>
            <a:endParaRPr>
              <a:solidFill>
                <a:schemeClr val="dk1"/>
              </a:solidFill>
            </a:endParaRPr>
          </a:p>
          <a:p>
            <a:pPr marL="457200" lvl="0" indent="-298450" algn="l" rtl="0">
              <a:spcBef>
                <a:spcPts val="0"/>
              </a:spcBef>
              <a:spcAft>
                <a:spcPts val="0"/>
              </a:spcAft>
              <a:buClr>
                <a:schemeClr val="dk1"/>
              </a:buClr>
              <a:buSzPts val="1100"/>
              <a:buChar char="●"/>
            </a:pPr>
            <a:r>
              <a:rPr lang="nl-NL">
                <a:solidFill>
                  <a:schemeClr val="dk1"/>
                </a:solidFill>
              </a:rPr>
              <a:t>Eigen media: Het bedrijf kan hun eigen kanalen gebruiken, zoals hun website, e-mailnieuwsbrieven of sociale media-accounts om hun nieuwe product te promoten, diepgaande informatie te verstrekken en speciale promoties aan te bieden aan hun trouwe klanten.</a:t>
            </a:r>
            <a:endParaRPr>
              <a:solidFill>
                <a:schemeClr val="dk1"/>
              </a:solidFill>
            </a:endParaRPr>
          </a:p>
          <a:p>
            <a:pPr marL="0" lvl="0" indent="0" algn="l" rtl="0">
              <a:spcBef>
                <a:spcPts val="0"/>
              </a:spcBef>
              <a:spcAft>
                <a:spcPts val="0"/>
              </a:spcAft>
              <a:buClr>
                <a:schemeClr val="dk1"/>
              </a:buClr>
              <a:buSzPts val="1100"/>
              <a:buFont typeface="Arial"/>
              <a:buNone/>
            </a:pPr>
            <a:r>
              <a:rPr lang="nl-NL">
                <a:solidFill>
                  <a:schemeClr val="dk1"/>
                </a:solidFill>
              </a:rPr>
              <a:t>Door het PESO-model te gebruiken, kan het bedrijf een uitgebreide en samenhangende marketingstrategie creëren die verschillende mediatypen integreert om hun bereik te maximaliseren, vertrouwen en autoriteit op te bouwen en betrokkenheid en verkoop te stimuleren voor hun nieuwe productlancering.</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4" name="Google Shape;184;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2" name="Google Shape;192;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9" name="Google Shape;209;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spcBef>
                <a:spcPts val="0"/>
              </a:spcBef>
              <a:spcAft>
                <a:spcPts val="0"/>
              </a:spcAft>
              <a:buClr>
                <a:schemeClr val="dk1"/>
              </a:buClr>
              <a:buSzPts val="1100"/>
              <a:buChar char="●"/>
            </a:pPr>
            <a:r>
              <a:rPr lang="nl-NL">
                <a:solidFill>
                  <a:schemeClr val="dk1"/>
                </a:solidFill>
              </a:rPr>
              <a:t>Hootsuite is een platform voor sociale-mediabeheer waarmee bedrijven en particulieren hun sociale-media-aanwezigheid vanaf één dashboard kunnen beheren.</a:t>
            </a:r>
            <a:endParaRPr>
              <a:solidFill>
                <a:schemeClr val="dk1"/>
              </a:solidFill>
            </a:endParaRPr>
          </a:p>
          <a:p>
            <a:pPr marL="457200" lvl="0" indent="-298450" algn="l" rtl="0">
              <a:spcBef>
                <a:spcPts val="0"/>
              </a:spcBef>
              <a:spcAft>
                <a:spcPts val="0"/>
              </a:spcAft>
              <a:buClr>
                <a:schemeClr val="dk1"/>
              </a:buClr>
              <a:buSzPts val="1100"/>
              <a:buChar char="●"/>
            </a:pPr>
            <a:r>
              <a:rPr lang="nl-NL">
                <a:solidFill>
                  <a:schemeClr val="dk1"/>
                </a:solidFill>
              </a:rPr>
              <a:t>Met Hootsuite kunnen gebruikers berichten plannen, de dialoog aangaan met hun publiek en hun sociale mediaprestaties volgen op meerdere sociale netwerken, zoals Facebook, Instagram, Twitter en LinkedIn.</a:t>
            </a:r>
            <a:endParaRPr>
              <a:solidFill>
                <a:schemeClr val="dk1"/>
              </a:solidFill>
            </a:endParaRPr>
          </a:p>
          <a:p>
            <a:pPr marL="457200" lvl="0" indent="-298450" algn="l" rtl="0">
              <a:spcBef>
                <a:spcPts val="0"/>
              </a:spcBef>
              <a:spcAft>
                <a:spcPts val="0"/>
              </a:spcAft>
              <a:buClr>
                <a:schemeClr val="dk1"/>
              </a:buClr>
              <a:buSzPts val="1100"/>
              <a:buChar char="●"/>
            </a:pPr>
            <a:r>
              <a:rPr lang="nl-NL">
                <a:solidFill>
                  <a:schemeClr val="dk1"/>
                </a:solidFill>
              </a:rPr>
              <a:t>Hootsuite biedt een reeks functies zoals social media analytics, teamsamenwerking en social listening die bedrijven helpen om hun social media-strategie te optimaliseren en hun social media ROI te verbeteren.</a:t>
            </a:r>
            <a:endParaRPr>
              <a:solidFill>
                <a:schemeClr val="dk1"/>
              </a:solidFill>
            </a:endParaRPr>
          </a:p>
          <a:p>
            <a:pPr marL="0" lvl="0" indent="0" algn="l" rtl="0">
              <a:spcBef>
                <a:spcPts val="0"/>
              </a:spcBef>
              <a:spcAft>
                <a:spcPts val="0"/>
              </a:spcAft>
              <a:buClr>
                <a:schemeClr val="dk1"/>
              </a:buClr>
              <a:buSzPts val="1100"/>
              <a:buFont typeface="Arial"/>
              <a:buNone/>
            </a:pPr>
            <a:r>
              <a:rPr lang="nl-NL">
                <a:solidFill>
                  <a:schemeClr val="dk1"/>
                </a:solidFill>
              </a:rPr>
              <a:t>Bron: Hootsuite.</a:t>
            </a: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1df90cf2a91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5" name="Google Shape;215;g1df90cf2a91_0_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nl-NL">
                <a:solidFill>
                  <a:schemeClr val="dk1"/>
                </a:solidFill>
              </a:rPr>
              <a:t>Een voorbeeldvideo hoe Hootsuite werkt met de trends in sociale media voor 2023. </a:t>
            </a:r>
            <a:endParaRPr>
              <a:solidFill>
                <a:schemeClr val="dk1"/>
              </a:solidFill>
            </a:endParaRPr>
          </a:p>
          <a:p>
            <a:pPr marL="0" lvl="0" indent="0" algn="l" rtl="0">
              <a:spcBef>
                <a:spcPts val="0"/>
              </a:spcBef>
              <a:spcAft>
                <a:spcPts val="0"/>
              </a:spcAft>
              <a:buClr>
                <a:schemeClr val="dk1"/>
              </a:buClr>
              <a:buSzPts val="1100"/>
              <a:buFont typeface="Arial"/>
              <a:buNone/>
            </a:pPr>
            <a:r>
              <a:rPr lang="nl-NL">
                <a:solidFill>
                  <a:schemeClr val="dk1"/>
                </a:solidFill>
              </a:rPr>
              <a:t>Bron: Hootsuite.</a:t>
            </a: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3" name="Google Shape;223;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spcBef>
                <a:spcPts val="0"/>
              </a:spcBef>
              <a:spcAft>
                <a:spcPts val="0"/>
              </a:spcAft>
              <a:buClr>
                <a:schemeClr val="dk1"/>
              </a:buClr>
              <a:buSzPts val="1100"/>
              <a:buChar char="●"/>
            </a:pPr>
            <a:r>
              <a:rPr lang="nl-NL">
                <a:solidFill>
                  <a:schemeClr val="dk1"/>
                </a:solidFill>
              </a:rPr>
              <a:t>Coosto is een tool voor sociale-mediamonitoring en -analyse die bedrijven helpt om te luisteren naar en de dialoog aan te gaan met hun publiek via verschillende sociale-mediakanalen.</a:t>
            </a:r>
            <a:endParaRPr>
              <a:solidFill>
                <a:schemeClr val="dk1"/>
              </a:solidFill>
            </a:endParaRPr>
          </a:p>
          <a:p>
            <a:pPr marL="457200" lvl="0" indent="-298450" algn="l" rtl="0">
              <a:spcBef>
                <a:spcPts val="0"/>
              </a:spcBef>
              <a:spcAft>
                <a:spcPts val="0"/>
              </a:spcAft>
              <a:buClr>
                <a:schemeClr val="dk1"/>
              </a:buClr>
              <a:buSzPts val="1100"/>
              <a:buChar char="●"/>
            </a:pPr>
            <a:r>
              <a:rPr lang="nl-NL">
                <a:solidFill>
                  <a:schemeClr val="dk1"/>
                </a:solidFill>
              </a:rPr>
              <a:t>Met Coosto kunnen gebruikers conversaties in sociale media met betrekking tot hun merk, branche of concurrenten in realtime volgen en analyseren.</a:t>
            </a:r>
            <a:endParaRPr>
              <a:solidFill>
                <a:schemeClr val="dk1"/>
              </a:solidFill>
            </a:endParaRPr>
          </a:p>
          <a:p>
            <a:pPr marL="457200" lvl="0" indent="-298450" algn="l" rtl="0">
              <a:spcBef>
                <a:spcPts val="0"/>
              </a:spcBef>
              <a:spcAft>
                <a:spcPts val="0"/>
              </a:spcAft>
              <a:buClr>
                <a:schemeClr val="dk1"/>
              </a:buClr>
              <a:buSzPts val="1100"/>
              <a:buChar char="●"/>
            </a:pPr>
            <a:r>
              <a:rPr lang="nl-NL">
                <a:solidFill>
                  <a:schemeClr val="dk1"/>
                </a:solidFill>
              </a:rPr>
              <a:t>Coosto biedt een reeks functies zoals sentimentanalyse, het bijhouden van trefwoorden en het publiceren van sociale media die bedrijven helpen om hun sociale mediastrategie te verbeteren en hun online aanwezigheid te optimaliseren.</a:t>
            </a:r>
            <a:endParaRPr>
              <a:solidFill>
                <a:schemeClr val="dk1"/>
              </a:solidFill>
            </a:endParaRPr>
          </a:p>
          <a:p>
            <a:pPr marL="0" lvl="0" indent="0" algn="l" rtl="0">
              <a:spcBef>
                <a:spcPts val="0"/>
              </a:spcBef>
              <a:spcAft>
                <a:spcPts val="0"/>
              </a:spcAft>
              <a:buClr>
                <a:schemeClr val="dk1"/>
              </a:buClr>
              <a:buSzPts val="1100"/>
              <a:buFont typeface="Arial"/>
              <a:buNone/>
            </a:pPr>
            <a:r>
              <a:rPr lang="nl-NL">
                <a:solidFill>
                  <a:schemeClr val="dk1"/>
                </a:solidFill>
              </a:rPr>
              <a:t>Bron: Coosto.</a:t>
            </a: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9" name="Google Shape;229;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spcBef>
                <a:spcPts val="0"/>
              </a:spcBef>
              <a:spcAft>
                <a:spcPts val="0"/>
              </a:spcAft>
              <a:buClr>
                <a:schemeClr val="dk1"/>
              </a:buClr>
              <a:buSzPts val="1100"/>
              <a:buChar char="●"/>
            </a:pPr>
            <a:r>
              <a:rPr lang="nl-NL">
                <a:solidFill>
                  <a:schemeClr val="dk1"/>
                </a:solidFill>
              </a:rPr>
              <a:t>De Perfect Post Calculator van Coosto (gratis te gebruiken) analyseert een social media-post van een gebruiker op basis van factoren zoals inhoud, toon, lengte en timing om te bepalen hoe waarschijnlijk het is dat de post boeiend en effectief is.</a:t>
            </a:r>
            <a:endParaRPr>
              <a:solidFill>
                <a:schemeClr val="dk1"/>
              </a:solidFill>
            </a:endParaRPr>
          </a:p>
          <a:p>
            <a:pPr marL="457200" lvl="0" indent="-298450" algn="l" rtl="0">
              <a:spcBef>
                <a:spcPts val="0"/>
              </a:spcBef>
              <a:spcAft>
                <a:spcPts val="0"/>
              </a:spcAft>
              <a:buClr>
                <a:schemeClr val="dk1"/>
              </a:buClr>
              <a:buSzPts val="1100"/>
              <a:buChar char="●"/>
            </a:pPr>
            <a:r>
              <a:rPr lang="nl-NL">
                <a:solidFill>
                  <a:schemeClr val="dk1"/>
                </a:solidFill>
              </a:rPr>
              <a:t>De tool geeft gebruikers een score voor hun bericht en suggesties om het te verbeteren, zoals meer visuals toevoegen, de toon aanpassen of op een ander tijdstip posten.</a:t>
            </a:r>
            <a:endParaRPr>
              <a:solidFill>
                <a:schemeClr val="dk1"/>
              </a:solidFill>
            </a:endParaRPr>
          </a:p>
          <a:p>
            <a:pPr marL="457200" lvl="0" indent="-298450" algn="l" rtl="0">
              <a:spcBef>
                <a:spcPts val="0"/>
              </a:spcBef>
              <a:spcAft>
                <a:spcPts val="0"/>
              </a:spcAft>
              <a:buClr>
                <a:schemeClr val="dk1"/>
              </a:buClr>
              <a:buSzPts val="1100"/>
              <a:buChar char="●"/>
            </a:pPr>
            <a:r>
              <a:rPr lang="nl-NL">
                <a:solidFill>
                  <a:schemeClr val="dk1"/>
                </a:solidFill>
              </a:rPr>
              <a:t>De Perfect Post Calculator is beschikbaar voor Facebook en kan een waardevol hulpmiddel zijn voor bedrijven en particulieren die hun prestaties op het gebied van sociale media willen verbeteren en hun betrokkenheid bij hun doelgroep willen vergroten.</a:t>
            </a:r>
            <a:endParaRPr>
              <a:solidFill>
                <a:schemeClr val="dk1"/>
              </a:solidFill>
            </a:endParaRPr>
          </a:p>
          <a:p>
            <a:pPr marL="0" lvl="0" indent="0" algn="l" rtl="0">
              <a:spcBef>
                <a:spcPts val="0"/>
              </a:spcBef>
              <a:spcAft>
                <a:spcPts val="0"/>
              </a:spcAft>
              <a:buClr>
                <a:schemeClr val="dk1"/>
              </a:buClr>
              <a:buSzPts val="1100"/>
              <a:buFont typeface="Arial"/>
              <a:buNone/>
            </a:pPr>
            <a:r>
              <a:rPr lang="nl-NL">
                <a:solidFill>
                  <a:schemeClr val="dk1"/>
                </a:solidFill>
              </a:rPr>
              <a:t>Bron: Coosto.</a:t>
            </a: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4" name="Google Shape;234;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nl-NL">
                <a:solidFill>
                  <a:schemeClr val="dk1"/>
                </a:solidFill>
              </a:rPr>
              <a:t>Bron: Coosto.</a:t>
            </a:r>
            <a:br>
              <a:rPr lang="nl-NL">
                <a:solidFill>
                  <a:schemeClr val="dk1"/>
                </a:solidFill>
              </a:rPr>
            </a:br>
            <a:endParaRPr/>
          </a:p>
        </p:txBody>
      </p:sp>
      <p:sp>
        <p:nvSpPr>
          <p:cNvPr id="241" name="Google Shape;241;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nl-NL">
                <a:solidFill>
                  <a:schemeClr val="dk1"/>
                </a:solidFill>
              </a:rPr>
              <a:t>En een voorbeeld op Facebook, bron: Coosto.</a:t>
            </a:r>
            <a:endParaRPr>
              <a:solidFill>
                <a:schemeClr val="dk1"/>
              </a:solidFill>
            </a:endParaRPr>
          </a:p>
          <a:p>
            <a:pPr marL="0" lvl="0" indent="0" algn="l" rtl="0">
              <a:lnSpc>
                <a:spcPct val="100000"/>
              </a:lnSpc>
              <a:spcBef>
                <a:spcPts val="0"/>
              </a:spcBef>
              <a:spcAft>
                <a:spcPts val="0"/>
              </a:spcAft>
              <a:buSzPts val="1100"/>
              <a:buNone/>
            </a:pPr>
            <a:endParaRPr/>
          </a:p>
        </p:txBody>
      </p:sp>
      <p:sp>
        <p:nvSpPr>
          <p:cNvPr id="249" name="Google Shape;249;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7" name="Google Shape;257;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nl-NL">
                <a:solidFill>
                  <a:schemeClr val="dk1"/>
                </a:solidFill>
              </a:rPr>
              <a:t>Download link: </a:t>
            </a:r>
            <a:r>
              <a:rPr lang="nl-NL" u="sng">
                <a:solidFill>
                  <a:schemeClr val="hlink"/>
                </a:solidFill>
                <a:hlinkClick r:id="rId3"/>
              </a:rPr>
              <a:t>https:</a:t>
            </a:r>
            <a:r>
              <a:rPr lang="nl-NL">
                <a:solidFill>
                  <a:schemeClr val="dk1"/>
                </a:solidFill>
              </a:rPr>
              <a:t>//www.coosto.com/en/knowledge-center/content-marketing/perfect-post-calculator  </a:t>
            </a:r>
            <a:endParaRPr>
              <a:solidFill>
                <a:schemeClr val="dk1"/>
              </a:solidFill>
            </a:endParaRPr>
          </a:p>
          <a:p>
            <a:pPr marL="0" lvl="0" indent="0" algn="l" rtl="0">
              <a:lnSpc>
                <a:spcPct val="100000"/>
              </a:lnSpc>
              <a:spcBef>
                <a:spcPts val="0"/>
              </a:spcBef>
              <a:spcAft>
                <a:spcPts val="0"/>
              </a:spcAft>
              <a:buSzPts val="1100"/>
              <a:buNone/>
            </a:pPr>
            <a:endParaRPr/>
          </a:p>
        </p:txBody>
      </p:sp>
      <p:sp>
        <p:nvSpPr>
          <p:cNvPr id="264" name="Google Shape;264;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nl-NL">
                <a:solidFill>
                  <a:schemeClr val="dk1"/>
                </a:solidFill>
              </a:rPr>
              <a:t>Voorbeeld van de rekenmachine</a:t>
            </a:r>
            <a:endParaRPr/>
          </a:p>
        </p:txBody>
      </p:sp>
      <p:sp>
        <p:nvSpPr>
          <p:cNvPr id="286" name="Google Shape;286;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3" name="Google Shape;293;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8" name="Google Shape;298;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27f7f41659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0" name="Google Shape;310;g27f7f41659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9.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8"/>
        <p:cNvGrpSpPr/>
        <p:nvPr/>
      </p:nvGrpSpPr>
      <p:grpSpPr>
        <a:xfrm>
          <a:off x="0" y="0"/>
          <a:ext cx="0" cy="0"/>
          <a:chOff x="0" y="0"/>
          <a:chExt cx="0" cy="0"/>
        </a:xfrm>
      </p:grpSpPr>
      <p:sp>
        <p:nvSpPr>
          <p:cNvPr id="9" name="Google Shape;9;p33"/>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r>
              <a:rPr lang="en-US"/>
              <a:t>Click to edit Master title style</a:t>
            </a:r>
            <a:endParaRPr/>
          </a:p>
        </p:txBody>
      </p:sp>
      <p:cxnSp>
        <p:nvCxnSpPr>
          <p:cNvPr id="10" name="Google Shape;10;p33"/>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33"/>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2" name="Google Shape;12;p3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13" name="Google Shape;13;p33"/>
          <p:cNvPicPr preferRelativeResize="0"/>
          <p:nvPr/>
        </p:nvPicPr>
        <p:blipFill rotWithShape="1">
          <a:blip r:embed="rId4">
            <a:alphaModFix/>
          </a:blip>
          <a:srcRect l="3024" r="3023"/>
          <a:stretch/>
        </p:blipFill>
        <p:spPr>
          <a:xfrm>
            <a:off x="324895" y="4528124"/>
            <a:ext cx="1987904" cy="440100"/>
          </a:xfrm>
          <a:prstGeom prst="rect">
            <a:avLst/>
          </a:prstGeom>
          <a:noFill/>
          <a:ln>
            <a:noFill/>
          </a:ln>
        </p:spPr>
      </p:pic>
      <p:pic>
        <p:nvPicPr>
          <p:cNvPr id="14" name="Google Shape;14;p33"/>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15" name="Google Shape;15;p33"/>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16" name="Google Shape;16;p33"/>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17" name="Google Shape;17;p33"/>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8"/>
        <p:cNvGrpSpPr/>
        <p:nvPr/>
      </p:nvGrpSpPr>
      <p:grpSpPr>
        <a:xfrm>
          <a:off x="0" y="0"/>
          <a:ext cx="0" cy="0"/>
          <a:chOff x="0" y="0"/>
          <a:chExt cx="0" cy="0"/>
        </a:xfrm>
      </p:grpSpPr>
      <p:pic>
        <p:nvPicPr>
          <p:cNvPr id="19" name="Google Shape;19;p34"/>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20" name="Google Shape;20;p3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r>
              <a:rPr lang="en-US"/>
              <a:t>Click to edit Master title style</a:t>
            </a:r>
            <a:endParaRPr/>
          </a:p>
        </p:txBody>
      </p:sp>
      <p:sp>
        <p:nvSpPr>
          <p:cNvPr id="21" name="Google Shape;21;p34"/>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pic>
        <p:nvPicPr>
          <p:cNvPr id="22" name="Google Shape;22;p34"/>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3" name="Google Shape;23;p34"/>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24"/>
        <p:cNvGrpSpPr/>
        <p:nvPr/>
      </p:nvGrpSpPr>
      <p:grpSpPr>
        <a:xfrm>
          <a:off x="0" y="0"/>
          <a:ext cx="0" cy="0"/>
          <a:chOff x="0" y="0"/>
          <a:chExt cx="0" cy="0"/>
        </a:xfrm>
      </p:grpSpPr>
      <p:sp>
        <p:nvSpPr>
          <p:cNvPr id="25" name="Google Shape;25;p35"/>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r>
              <a:rPr lang="en-US"/>
              <a:t>Click to edit Master title style</a:t>
            </a:r>
            <a:endParaRPr/>
          </a:p>
        </p:txBody>
      </p:sp>
      <p:sp>
        <p:nvSpPr>
          <p:cNvPr id="26" name="Google Shape;26;p35"/>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27" name="Google Shape;27;p3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28" name="Google Shape;28;p35"/>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29" name="Google Shape;29;p35"/>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30" name="Google Shape;30;p35"/>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31" name="Google Shape;31;p35"/>
          <p:cNvPicPr preferRelativeResize="0"/>
          <p:nvPr/>
        </p:nvPicPr>
        <p:blipFill rotWithShape="1">
          <a:blip r:embed="rId6">
            <a:alphaModFix/>
          </a:blip>
          <a:srcRect l="3024" r="3023"/>
          <a:stretch/>
        </p:blipFill>
        <p:spPr>
          <a:xfrm>
            <a:off x="1697592" y="4528124"/>
            <a:ext cx="1987904" cy="440100"/>
          </a:xfrm>
          <a:prstGeom prst="rect">
            <a:avLst/>
          </a:prstGeom>
          <a:noFill/>
          <a:ln>
            <a:noFill/>
          </a:ln>
        </p:spPr>
      </p:pic>
      <p:pic>
        <p:nvPicPr>
          <p:cNvPr id="32" name="Google Shape;32;p35"/>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33" name="Google Shape;33;p35"/>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34" name="Google Shape;34;p35"/>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35"/>
        <p:cNvGrpSpPr/>
        <p:nvPr/>
      </p:nvGrpSpPr>
      <p:grpSpPr>
        <a:xfrm>
          <a:off x="0" y="0"/>
          <a:ext cx="0" cy="0"/>
          <a:chOff x="0" y="0"/>
          <a:chExt cx="0" cy="0"/>
        </a:xfrm>
      </p:grpSpPr>
      <p:pic>
        <p:nvPicPr>
          <p:cNvPr id="36" name="Google Shape;36;p36" descr="A picture containing shape&#10;&#10;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37" name="Google Shape;37;p36"/>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38" name="Google Shape;38;p3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r>
              <a:rPr lang="en-US"/>
              <a:t>Click to edit Master title style</a:t>
            </a:r>
            <a:endParaRPr/>
          </a:p>
        </p:txBody>
      </p:sp>
      <p:sp>
        <p:nvSpPr>
          <p:cNvPr id="39" name="Google Shape;39;p36"/>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pic>
        <p:nvPicPr>
          <p:cNvPr id="40" name="Google Shape;40;p36"/>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41" name="Google Shape;41;p36"/>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42"/>
        <p:cNvGrpSpPr/>
        <p:nvPr/>
      </p:nvGrpSpPr>
      <p:grpSpPr>
        <a:xfrm>
          <a:off x="0" y="0"/>
          <a:ext cx="0" cy="0"/>
          <a:chOff x="0" y="0"/>
          <a:chExt cx="0" cy="0"/>
        </a:xfrm>
      </p:grpSpPr>
      <p:pic>
        <p:nvPicPr>
          <p:cNvPr id="43" name="Google Shape;43;p37"/>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44" name="Google Shape;44;p37"/>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r>
              <a:rPr lang="en-US"/>
              <a:t>Click to edit Master title style</a:t>
            </a:r>
            <a:endParaRPr/>
          </a:p>
        </p:txBody>
      </p:sp>
      <p:sp>
        <p:nvSpPr>
          <p:cNvPr id="45" name="Google Shape;45;p37"/>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pic>
        <p:nvPicPr>
          <p:cNvPr id="46" name="Google Shape;46;p37"/>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47" name="Google Shape;47;p37"/>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48"/>
        <p:cNvGrpSpPr/>
        <p:nvPr/>
      </p:nvGrpSpPr>
      <p:grpSpPr>
        <a:xfrm>
          <a:off x="0" y="0"/>
          <a:ext cx="0" cy="0"/>
          <a:chOff x="0" y="0"/>
          <a:chExt cx="0" cy="0"/>
        </a:xfrm>
      </p:grpSpPr>
      <p:pic>
        <p:nvPicPr>
          <p:cNvPr id="49" name="Google Shape;49;p38"/>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50" name="Google Shape;50;p38"/>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51" name="Google Shape;51;p38"/>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52"/>
        <p:cNvGrpSpPr/>
        <p:nvPr/>
      </p:nvGrpSpPr>
      <p:grpSpPr>
        <a:xfrm>
          <a:off x="0" y="0"/>
          <a:ext cx="0" cy="0"/>
          <a:chOff x="0" y="0"/>
          <a:chExt cx="0" cy="0"/>
        </a:xfrm>
      </p:grpSpPr>
      <p:sp>
        <p:nvSpPr>
          <p:cNvPr id="53" name="Google Shape;53;p39"/>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54" name="Google Shape;54;p39"/>
          <p:cNvPicPr preferRelativeResize="0"/>
          <p:nvPr/>
        </p:nvPicPr>
        <p:blipFill rotWithShape="1">
          <a:blip r:embed="rId3">
            <a:alphaModFix/>
          </a:blip>
          <a:srcRect l="3024" r="3023"/>
          <a:stretch/>
        </p:blipFill>
        <p:spPr>
          <a:xfrm>
            <a:off x="177278" y="4576442"/>
            <a:ext cx="1987904" cy="440100"/>
          </a:xfrm>
          <a:prstGeom prst="rect">
            <a:avLst/>
          </a:prstGeom>
          <a:noFill/>
          <a:ln>
            <a:noFill/>
          </a:ln>
        </p:spPr>
      </p:pic>
      <p:pic>
        <p:nvPicPr>
          <p:cNvPr id="55" name="Google Shape;55;p39"/>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56"/>
        <p:cNvGrpSpPr/>
        <p:nvPr/>
      </p:nvGrpSpPr>
      <p:grpSpPr>
        <a:xfrm>
          <a:off x="0" y="0"/>
          <a:ext cx="0" cy="0"/>
          <a:chOff x="0" y="0"/>
          <a:chExt cx="0" cy="0"/>
        </a:xfrm>
      </p:grpSpPr>
      <p:sp>
        <p:nvSpPr>
          <p:cNvPr id="57" name="Google Shape;57;p40"/>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r>
              <a:rPr lang="en-US"/>
              <a:t>Click to edit Master title style</a:t>
            </a:r>
            <a:endParaRPr/>
          </a:p>
        </p:txBody>
      </p:sp>
      <p:sp>
        <p:nvSpPr>
          <p:cNvPr id="58" name="Google Shape;58;p40"/>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pPr lvl="0"/>
            <a:r>
              <a:rPr lang="en-US"/>
              <a:t>Click to edit Master text styles</a:t>
            </a:r>
          </a:p>
        </p:txBody>
      </p:sp>
      <p:sp>
        <p:nvSpPr>
          <p:cNvPr id="59" name="Google Shape;59;p40"/>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60" name="Google Shape;60;p4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cxnSp>
        <p:nvCxnSpPr>
          <p:cNvPr id="61" name="Google Shape;61;p40"/>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62" name="Google Shape;62;p40"/>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63" name="Google Shape;63;p40"/>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64" name="Google Shape;64;p40"/>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65" name="Google Shape;65;p40"/>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66" name="Google Shape;66;p40"/>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67" name="Google Shape;67;p40"/>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68"/>
        <p:cNvGrpSpPr/>
        <p:nvPr/>
      </p:nvGrpSpPr>
      <p:grpSpPr>
        <a:xfrm>
          <a:off x="0" y="0"/>
          <a:ext cx="0" cy="0"/>
          <a:chOff x="0" y="0"/>
          <a:chExt cx="0" cy="0"/>
        </a:xfrm>
      </p:grpSpPr>
      <p:sp>
        <p:nvSpPr>
          <p:cNvPr id="69" name="Google Shape;69;p4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r>
              <a:rPr lang="en-US"/>
              <a:t>Click to edit Master title style</a:t>
            </a:r>
            <a:endParaRPr/>
          </a:p>
        </p:txBody>
      </p:sp>
      <p:sp>
        <p:nvSpPr>
          <p:cNvPr id="70" name="Google Shape;70;p4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pPr lvl="0"/>
            <a:r>
              <a:rPr lang="en-US"/>
              <a:t>Click to edit Master text styles</a:t>
            </a:r>
          </a:p>
        </p:txBody>
      </p:sp>
      <p:sp>
        <p:nvSpPr>
          <p:cNvPr id="71" name="Google Shape;71;p4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72" name="Google Shape;72;p4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cxnSp>
        <p:nvCxnSpPr>
          <p:cNvPr id="73" name="Google Shape;73;p41"/>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74" name="Google Shape;74;p41"/>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75" name="Google Shape;75;p41"/>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76" name="Google Shape;76;p41"/>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7" name="Google Shape;77;p41"/>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78" name="Google Shape;78;p41"/>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79" name="Google Shape;79;p41"/>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0"/>
        <p:cNvGrpSpPr/>
        <p:nvPr/>
      </p:nvGrpSpPr>
      <p:grpSpPr>
        <a:xfrm>
          <a:off x="0" y="0"/>
          <a:ext cx="0" cy="0"/>
          <a:chOff x="0" y="0"/>
          <a:chExt cx="0" cy="0"/>
        </a:xfrm>
      </p:grpSpPr>
      <p:sp>
        <p:nvSpPr>
          <p:cNvPr id="81" name="Google Shape;81;p42"/>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r>
              <a:rPr lang="en-US"/>
              <a:t>Click to edit Master title style</a:t>
            </a:r>
            <a:endParaRPr/>
          </a:p>
        </p:txBody>
      </p:sp>
      <p:sp>
        <p:nvSpPr>
          <p:cNvPr id="82" name="Google Shape;82;p42"/>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pPr lvl="0"/>
            <a:r>
              <a:rPr lang="en-US"/>
              <a:t>Click to edit Master text styles</a:t>
            </a:r>
          </a:p>
        </p:txBody>
      </p:sp>
      <p:sp>
        <p:nvSpPr>
          <p:cNvPr id="83" name="Google Shape;83;p42"/>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84" name="Google Shape;84;p4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cxnSp>
        <p:nvCxnSpPr>
          <p:cNvPr id="85" name="Google Shape;85;p42"/>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86" name="Google Shape;86;p42"/>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7" name="Google Shape;87;p42"/>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8" name="Google Shape;88;p42"/>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89" name="Google Shape;89;p42"/>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90" name="Google Shape;90;p42"/>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91" name="Google Shape;91;p42"/>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92"/>
        <p:cNvGrpSpPr/>
        <p:nvPr/>
      </p:nvGrpSpPr>
      <p:grpSpPr>
        <a:xfrm>
          <a:off x="0" y="0"/>
          <a:ext cx="0" cy="0"/>
          <a:chOff x="0" y="0"/>
          <a:chExt cx="0" cy="0"/>
        </a:xfrm>
      </p:grpSpPr>
      <p:sp>
        <p:nvSpPr>
          <p:cNvPr id="93" name="Google Shape;93;p43"/>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pPr lvl="0"/>
            <a:r>
              <a:rPr lang="en-US"/>
              <a:t>Click to edit Master text styles</a:t>
            </a:r>
          </a:p>
        </p:txBody>
      </p:sp>
      <p:sp>
        <p:nvSpPr>
          <p:cNvPr id="94" name="Google Shape;94;p43"/>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95" name="Google Shape;95;p43"/>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cxnSp>
        <p:nvCxnSpPr>
          <p:cNvPr id="96" name="Google Shape;96;p43"/>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97" name="Google Shape;97;p43"/>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98" name="Google Shape;98;p43"/>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99"/>
        <p:cNvGrpSpPr/>
        <p:nvPr/>
      </p:nvGrpSpPr>
      <p:grpSpPr>
        <a:xfrm>
          <a:off x="0" y="0"/>
          <a:ext cx="0" cy="0"/>
          <a:chOff x="0" y="0"/>
          <a:chExt cx="0" cy="0"/>
        </a:xfrm>
      </p:grpSpPr>
      <p:sp>
        <p:nvSpPr>
          <p:cNvPr id="100" name="Google Shape;100;p44"/>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pPr lvl="0"/>
            <a:r>
              <a:rPr lang="en-US"/>
              <a:t>Click to edit Master text styles</a:t>
            </a:r>
          </a:p>
        </p:txBody>
      </p:sp>
      <p:sp>
        <p:nvSpPr>
          <p:cNvPr id="101" name="Google Shape;101;p44"/>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cxnSp>
        <p:nvCxnSpPr>
          <p:cNvPr id="102" name="Google Shape;102;p44"/>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103" name="Google Shape;103;p44"/>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104" name="Google Shape;104;p44"/>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5" name="Google Shape;105;p44"/>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06"/>
        <p:cNvGrpSpPr/>
        <p:nvPr/>
      </p:nvGrpSpPr>
      <p:grpSpPr>
        <a:xfrm>
          <a:off x="0" y="0"/>
          <a:ext cx="0" cy="0"/>
          <a:chOff x="0" y="0"/>
          <a:chExt cx="0" cy="0"/>
        </a:xfrm>
      </p:grpSpPr>
      <p:cxnSp>
        <p:nvCxnSpPr>
          <p:cNvPr id="107" name="Google Shape;107;p45"/>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08" name="Google Shape;108;p45"/>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pPr lvl="0"/>
            <a:r>
              <a:rPr lang="en-US"/>
              <a:t>Click to edit Master text styles</a:t>
            </a:r>
          </a:p>
        </p:txBody>
      </p:sp>
      <p:sp>
        <p:nvSpPr>
          <p:cNvPr id="109" name="Google Shape;109;p4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110" name="Google Shape;110;p45"/>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111" name="Google Shape;111;p45"/>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12" name="Google Shape;112;p45"/>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13"/>
        <p:cNvGrpSpPr/>
        <p:nvPr/>
      </p:nvGrpSpPr>
      <p:grpSpPr>
        <a:xfrm>
          <a:off x="0" y="0"/>
          <a:ext cx="0" cy="0"/>
          <a:chOff x="0" y="0"/>
          <a:chExt cx="0" cy="0"/>
        </a:xfrm>
      </p:grpSpPr>
      <p:pic>
        <p:nvPicPr>
          <p:cNvPr id="114" name="Google Shape;114;p46"/>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15" name="Google Shape;115;p46"/>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r>
              <a:rPr lang="en-US"/>
              <a:t>Click to edit Master title style</a:t>
            </a:r>
            <a:endParaRPr/>
          </a:p>
        </p:txBody>
      </p:sp>
      <p:sp>
        <p:nvSpPr>
          <p:cNvPr id="116" name="Google Shape;116;p46"/>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117" name="Google Shape;117;p46"/>
          <p:cNvSpPr>
            <a:spLocks noGrp="1"/>
          </p:cNvSpPr>
          <p:nvPr>
            <p:ph type="pic" idx="2"/>
          </p:nvPr>
        </p:nvSpPr>
        <p:spPr>
          <a:xfrm>
            <a:off x="5572125" y="1"/>
            <a:ext cx="3571875" cy="5029199"/>
          </a:xfrm>
          <a:prstGeom prst="rect">
            <a:avLst/>
          </a:prstGeom>
          <a:solidFill>
            <a:srgbClr val="D3EEEF"/>
          </a:solidFill>
          <a:ln>
            <a:noFill/>
          </a:ln>
        </p:spPr>
      </p:sp>
      <p:pic>
        <p:nvPicPr>
          <p:cNvPr id="118" name="Google Shape;118;p46"/>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19" name="Google Shape;119;p46"/>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20"/>
        <p:cNvGrpSpPr/>
        <p:nvPr/>
      </p:nvGrpSpPr>
      <p:grpSpPr>
        <a:xfrm>
          <a:off x="0" y="0"/>
          <a:ext cx="0" cy="0"/>
          <a:chOff x="0" y="0"/>
          <a:chExt cx="0" cy="0"/>
        </a:xfrm>
      </p:grpSpPr>
      <p:sp>
        <p:nvSpPr>
          <p:cNvPr id="121" name="Google Shape;121;p47"/>
          <p:cNvSpPr>
            <a:spLocks noGrp="1"/>
          </p:cNvSpPr>
          <p:nvPr>
            <p:ph type="pic" idx="2"/>
          </p:nvPr>
        </p:nvSpPr>
        <p:spPr>
          <a:xfrm>
            <a:off x="0" y="1"/>
            <a:ext cx="9144000" cy="2571749"/>
          </a:xfrm>
          <a:prstGeom prst="rect">
            <a:avLst/>
          </a:prstGeom>
          <a:solidFill>
            <a:srgbClr val="D3EEEF"/>
          </a:solidFill>
          <a:ln>
            <a:noFill/>
          </a:ln>
        </p:spPr>
      </p:sp>
      <p:sp>
        <p:nvSpPr>
          <p:cNvPr id="122" name="Google Shape;122;p47"/>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r>
              <a:rPr lang="en-US"/>
              <a:t>Click to edit Master title style</a:t>
            </a:r>
            <a:endParaRPr/>
          </a:p>
        </p:txBody>
      </p:sp>
      <p:sp>
        <p:nvSpPr>
          <p:cNvPr id="123" name="Google Shape;123;p47"/>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pic>
        <p:nvPicPr>
          <p:cNvPr id="124" name="Google Shape;124;p47"/>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25" name="Google Shape;125;p47"/>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6" name="Google Shape;126;p47"/>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27"/>
        <p:cNvGrpSpPr/>
        <p:nvPr/>
      </p:nvGrpSpPr>
      <p:grpSpPr>
        <a:xfrm>
          <a:off x="0" y="0"/>
          <a:ext cx="0" cy="0"/>
          <a:chOff x="0" y="0"/>
          <a:chExt cx="0" cy="0"/>
        </a:xfrm>
      </p:grpSpPr>
      <p:sp>
        <p:nvSpPr>
          <p:cNvPr id="128" name="Google Shape;128;p4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129" name="Google Shape;129;p48"/>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0" name="Google Shape;130;p48"/>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1" name="Google Shape;131;p48"/>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32" name="Google Shape;132;p48"/>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33" name="Google Shape;133;p48"/>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pic>
        <p:nvPicPr>
          <p:cNvPr id="134" name="Google Shape;134;p48"/>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35" name="Google Shape;135;p48"/>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136"/>
        <p:cNvGrpSpPr/>
        <p:nvPr/>
      </p:nvGrpSpPr>
      <p:grpSpPr>
        <a:xfrm>
          <a:off x="0" y="0"/>
          <a:ext cx="0" cy="0"/>
          <a:chOff x="0" y="0"/>
          <a:chExt cx="0" cy="0"/>
        </a:xfrm>
      </p:grpSpPr>
      <p:sp>
        <p:nvSpPr>
          <p:cNvPr id="137" name="Google Shape;137;p49"/>
          <p:cNvSpPr txBox="1">
            <a:spLocks noGrp="1"/>
          </p:cNvSpPr>
          <p:nvPr>
            <p:ph type="ctrTitle"/>
          </p:nvPr>
        </p:nvSpPr>
        <p:spPr>
          <a:xfrm>
            <a:off x="1143000" y="781050"/>
            <a:ext cx="6858000" cy="1790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500"/>
              <a:buFont typeface="Roboto"/>
              <a:buNone/>
              <a:defRPr sz="45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r>
              <a:rPr lang="en-US"/>
              <a:t>Click to edit Master title style</a:t>
            </a:r>
            <a:endParaRPr/>
          </a:p>
        </p:txBody>
      </p:sp>
      <p:sp>
        <p:nvSpPr>
          <p:cNvPr id="138" name="Google Shape;138;p49"/>
          <p:cNvSpPr txBox="1">
            <a:spLocks noGrp="1"/>
          </p:cNvSpPr>
          <p:nvPr>
            <p:ph type="subTitle" idx="1"/>
          </p:nvPr>
        </p:nvSpPr>
        <p:spPr>
          <a:xfrm>
            <a:off x="1143000" y="2701528"/>
            <a:ext cx="6858000" cy="124182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750"/>
              </a:spcBef>
              <a:spcAft>
                <a:spcPts val="0"/>
              </a:spcAft>
              <a:buClr>
                <a:schemeClr val="lt1"/>
              </a:buClr>
              <a:buSzPts val="1800"/>
              <a:buNone/>
              <a:defRPr sz="1800">
                <a:solidFill>
                  <a:schemeClr val="lt1"/>
                </a:solidFill>
              </a:defRPr>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r>
              <a:rPr lang="en-US"/>
              <a:t>Click to edit Master subtitle style</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139"/>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hart or visualization">
  <p:cSld name="Chart or visualization">
    <p:spTree>
      <p:nvGrpSpPr>
        <p:cNvPr id="1" name="Shape 140"/>
        <p:cNvGrpSpPr/>
        <p:nvPr/>
      </p:nvGrpSpPr>
      <p:grpSpPr>
        <a:xfrm>
          <a:off x="0" y="0"/>
          <a:ext cx="0" cy="0"/>
          <a:chOff x="0" y="0"/>
          <a:chExt cx="0" cy="0"/>
        </a:xfrm>
      </p:grpSpPr>
      <p:sp>
        <p:nvSpPr>
          <p:cNvPr id="141" name="Google Shape;141;p51"/>
          <p:cNvSpPr txBox="1">
            <a:spLocks noGrp="1"/>
          </p:cNvSpPr>
          <p:nvPr>
            <p:ph type="title"/>
          </p:nvPr>
        </p:nvSpPr>
        <p:spPr>
          <a:xfrm>
            <a:off x="629841" y="1480874"/>
            <a:ext cx="1774244" cy="120015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2400"/>
              <a:buFont typeface="Roboto"/>
              <a:buNone/>
              <a:defRPr sz="24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r>
              <a:rPr lang="en-US"/>
              <a:t>Click to edit Master title style</a:t>
            </a:r>
            <a:endParaRPr/>
          </a:p>
        </p:txBody>
      </p:sp>
      <p:sp>
        <p:nvSpPr>
          <p:cNvPr id="142" name="Google Shape;142;p51"/>
          <p:cNvSpPr txBox="1">
            <a:spLocks noGrp="1"/>
          </p:cNvSpPr>
          <p:nvPr>
            <p:ph type="body" idx="1"/>
          </p:nvPr>
        </p:nvSpPr>
        <p:spPr>
          <a:xfrm>
            <a:off x="629841" y="2771775"/>
            <a:ext cx="1774244" cy="1629966"/>
          </a:xfrm>
          <a:prstGeom prst="rect">
            <a:avLst/>
          </a:prstGeom>
          <a:noFill/>
          <a:ln>
            <a:noFill/>
          </a:ln>
        </p:spPr>
        <p:txBody>
          <a:bodyPr spcFirstLastPara="1" wrap="square" lIns="91425" tIns="45700" rIns="91425" bIns="45700" anchor="t" anchorCtr="0">
            <a:normAutofit/>
          </a:bodyPr>
          <a:lstStyle>
            <a:lvl1pPr marL="457200" lvl="0" indent="-304800" algn="l">
              <a:lnSpc>
                <a:spcPct val="90000"/>
              </a:lnSpc>
              <a:spcBef>
                <a:spcPts val="750"/>
              </a:spcBef>
              <a:spcAft>
                <a:spcPts val="0"/>
              </a:spcAft>
              <a:buClr>
                <a:schemeClr val="lt1"/>
              </a:buClr>
              <a:buSzPts val="1200"/>
              <a:buFont typeface="Roboto"/>
              <a:buAutoNum type="arabicPeriod"/>
              <a:defRPr sz="1200">
                <a:solidFill>
                  <a:schemeClr val="lt1"/>
                </a:solidFill>
              </a:defRPr>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pPr lvl="0"/>
            <a:r>
              <a:rPr lang="en-US"/>
              <a:t>Click to edit Master text styles</a:t>
            </a:r>
          </a:p>
        </p:txBody>
      </p:sp>
      <p:sp>
        <p:nvSpPr>
          <p:cNvPr id="143" name="Google Shape;143;p51"/>
          <p:cNvSpPr>
            <a:spLocks noGrp="1"/>
          </p:cNvSpPr>
          <p:nvPr>
            <p:ph type="chart" idx="2"/>
          </p:nvPr>
        </p:nvSpPr>
        <p:spPr>
          <a:xfrm>
            <a:off x="3800476" y="228600"/>
            <a:ext cx="5079206" cy="4229100"/>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750"/>
              </a:spcBef>
              <a:spcAft>
                <a:spcPts val="0"/>
              </a:spcAft>
              <a:buClr>
                <a:schemeClr val="dk1"/>
              </a:buClr>
              <a:buSzPts val="2100"/>
              <a:buFont typeface="Noto Sans Symbols"/>
              <a:buChar char="▪"/>
              <a:defRPr sz="2100" b="0" i="0" u="none" strike="noStrike" cap="none">
                <a:solidFill>
                  <a:schemeClr val="dk1"/>
                </a:solidFill>
                <a:latin typeface="Open Sans"/>
                <a:ea typeface="Open Sans"/>
                <a:cs typeface="Open Sans"/>
                <a:sym typeface="Open Sans"/>
              </a:defRPr>
            </a:lvl1pPr>
            <a:lvl2pPr marR="0" lvl="1" algn="l" rtl="0">
              <a:lnSpc>
                <a:spcPct val="90000"/>
              </a:lnSpc>
              <a:spcBef>
                <a:spcPts val="375"/>
              </a:spcBef>
              <a:spcAft>
                <a:spcPts val="0"/>
              </a:spcAft>
              <a:buClr>
                <a:schemeClr val="dk1"/>
              </a:buClr>
              <a:buSzPts val="1800"/>
              <a:buFont typeface="Noto Sans Symbols"/>
              <a:buChar char="▪"/>
              <a:defRPr sz="1800" b="0" i="0" u="none" strike="noStrike" cap="none">
                <a:solidFill>
                  <a:schemeClr val="dk1"/>
                </a:solidFill>
                <a:latin typeface="Open Sans"/>
                <a:ea typeface="Open Sans"/>
                <a:cs typeface="Open Sans"/>
                <a:sym typeface="Open Sans"/>
              </a:defRPr>
            </a:lvl2pPr>
            <a:lvl3pPr marR="0" lvl="2" algn="l" rtl="0">
              <a:lnSpc>
                <a:spcPct val="90000"/>
              </a:lnSpc>
              <a:spcBef>
                <a:spcPts val="375"/>
              </a:spcBef>
              <a:spcAft>
                <a:spcPts val="0"/>
              </a:spcAft>
              <a:buClr>
                <a:schemeClr val="dk1"/>
              </a:buClr>
              <a:buSzPts val="1500"/>
              <a:buFont typeface="Noto Sans Symbols"/>
              <a:buChar char="▪"/>
              <a:defRPr sz="1500" b="0" i="0" u="none" strike="noStrike" cap="none">
                <a:solidFill>
                  <a:schemeClr val="dk1"/>
                </a:solidFill>
                <a:latin typeface="Open Sans"/>
                <a:ea typeface="Open Sans"/>
                <a:cs typeface="Open Sans"/>
                <a:sym typeface="Open Sans"/>
              </a:defRPr>
            </a:lvl3pPr>
            <a:lvl4pPr marR="0" lvl="3" algn="l" rtl="0">
              <a:lnSpc>
                <a:spcPct val="90000"/>
              </a:lnSpc>
              <a:spcBef>
                <a:spcPts val="375"/>
              </a:spcBef>
              <a:spcAft>
                <a:spcPts val="0"/>
              </a:spcAft>
              <a:buClr>
                <a:schemeClr val="dk1"/>
              </a:buClr>
              <a:buSzPts val="1350"/>
              <a:buFont typeface="Noto Sans Symbols"/>
              <a:buChar char="▪"/>
              <a:defRPr sz="1350" b="0" i="0" u="none" strike="noStrike" cap="none">
                <a:solidFill>
                  <a:schemeClr val="dk1"/>
                </a:solidFill>
                <a:latin typeface="Open Sans"/>
                <a:ea typeface="Open Sans"/>
                <a:cs typeface="Open Sans"/>
                <a:sym typeface="Open Sans"/>
              </a:defRPr>
            </a:lvl4pPr>
            <a:lvl5pPr marR="0" lvl="4" algn="l" rtl="0">
              <a:lnSpc>
                <a:spcPct val="90000"/>
              </a:lnSpc>
              <a:spcBef>
                <a:spcPts val="375"/>
              </a:spcBef>
              <a:spcAft>
                <a:spcPts val="0"/>
              </a:spcAft>
              <a:buClr>
                <a:schemeClr val="dk1"/>
              </a:buClr>
              <a:buSzPts val="1350"/>
              <a:buFont typeface="Noto Sans Symbols"/>
              <a:buChar char="▪"/>
              <a:defRPr sz="1350" b="0" i="0" u="none" strike="noStrike" cap="none">
                <a:solidFill>
                  <a:schemeClr val="dk1"/>
                </a:solidFill>
                <a:latin typeface="Open Sans"/>
                <a:ea typeface="Open Sans"/>
                <a:cs typeface="Open Sans"/>
                <a:sym typeface="Open Sans"/>
              </a:defRPr>
            </a:lvl5pPr>
            <a:lvl6pPr marR="0" lvl="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6pPr>
            <a:lvl7pPr marR="0" lvl="6"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7pPr>
            <a:lvl8pPr marR="0" lvl="7"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8pPr>
            <a:lvl9pPr marR="0" lvl="8"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9pPr>
          </a:lstStyle>
          <a:p>
            <a:r>
              <a:rPr lang="en-US"/>
              <a:t>Click icon to add chart</a:t>
            </a:r>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Header 2" type="secHead">
  <p:cSld name="SECTION_HEADER">
    <p:spTree>
      <p:nvGrpSpPr>
        <p:cNvPr id="1" name="Shape 144"/>
        <p:cNvGrpSpPr/>
        <p:nvPr/>
      </p:nvGrpSpPr>
      <p:grpSpPr>
        <a:xfrm>
          <a:off x="0" y="0"/>
          <a:ext cx="0" cy="0"/>
          <a:chOff x="0" y="0"/>
          <a:chExt cx="0" cy="0"/>
        </a:xfrm>
      </p:grpSpPr>
      <p:sp>
        <p:nvSpPr>
          <p:cNvPr id="145" name="Google Shape;145;p5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1pPr>
            <a:lvl2pPr marL="0" marR="0" lvl="1"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2pPr>
            <a:lvl3pPr marL="0" marR="0" lvl="2"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3pPr>
            <a:lvl4pPr marL="0" marR="0" lvl="3"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4pPr>
            <a:lvl5pPr marL="0" marR="0" lvl="4"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5pPr>
            <a:lvl6pPr marL="0" marR="0" lvl="5"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6pPr>
            <a:lvl7pPr marL="0" marR="0" lvl="6"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7pPr>
            <a:lvl8pPr marL="0" marR="0" lvl="7"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8pPr>
            <a:lvl9pPr marL="0" marR="0" lvl="8"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9pPr>
          </a:lstStyle>
          <a:p>
            <a:pPr marL="0" lvl="0" indent="0" algn="l"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ck Background">
  <p:cSld name="Black Background">
    <p:spTree>
      <p:nvGrpSpPr>
        <p:cNvPr id="1" name="Shape 146"/>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2"/>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hf sldNum="0" hdr="0" ftr="0" dt="0"/>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hyperlink" Target="http://www.youtube.com/watch?v=5A2NDsibmZI" TargetMode="External"/><Relationship Id="rId2" Type="http://schemas.openxmlformats.org/officeDocument/2006/relationships/notesSlide" Target="../notesSlides/notesSlide9.xml"/><Relationship Id="rId1" Type="http://schemas.openxmlformats.org/officeDocument/2006/relationships/slideLayout" Target="../slideLayouts/slideLayout6.xml"/><Relationship Id="rId5" Type="http://schemas.openxmlformats.org/officeDocument/2006/relationships/hyperlink" Target="https://www.youtube.com/watch?v=5A2NDsibmZI&amp;t=9s&amp;ab_channel=Hootsuite" TargetMode="External"/><Relationship Id="rId4" Type="http://schemas.openxmlformats.org/officeDocument/2006/relationships/image" Target="../media/image18.jp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hyperlink" Target="https://www.coosto.com/en/knowledge-center/content-marketing/perfect-post-calculator" TargetMode="External"/><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hyperlink" Target="https://www.coosto.com/en/blogs/best-time-post-instagram" TargetMode="Externa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hyperlink" Target="https://www.coosto.com/en/blogs/best-times-post-facebook-2020" TargetMode="Externa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hyperlink" Target="https://www.coosto.com/en/knowledge-center/content-marketing/perfect-post-calculator"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1"/>
          <p:cNvSpPr txBox="1">
            <a:spLocks noGrp="1"/>
          </p:cNvSpPr>
          <p:nvPr>
            <p:ph type="ctrTitle"/>
          </p:nvPr>
        </p:nvSpPr>
        <p:spPr>
          <a:xfrm>
            <a:off x="824757" y="1691838"/>
            <a:ext cx="7494486" cy="879912"/>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lt1"/>
              </a:buClr>
              <a:buSzPts val="4500"/>
              <a:buFont typeface="Roboto"/>
              <a:buNone/>
            </a:pPr>
            <a:r>
              <a:rPr lang="nl-NL" sz="6000" dirty="0"/>
              <a:t>Interne analyse</a:t>
            </a:r>
            <a:endParaRPr sz="6000" dirty="0"/>
          </a:p>
        </p:txBody>
      </p:sp>
      <p:sp>
        <p:nvSpPr>
          <p:cNvPr id="152" name="Google Shape;152;p1"/>
          <p:cNvSpPr txBox="1">
            <a:spLocks noGrp="1"/>
          </p:cNvSpPr>
          <p:nvPr>
            <p:ph type="subTitle" idx="4294967295"/>
          </p:nvPr>
        </p:nvSpPr>
        <p:spPr>
          <a:xfrm>
            <a:off x="1143000" y="2735481"/>
            <a:ext cx="6858000" cy="1241425"/>
          </a:xfrm>
          <a:prstGeom prst="rect">
            <a:avLst/>
          </a:prstGeom>
          <a:noFill/>
          <a:ln>
            <a:noFill/>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chemeClr val="lt1"/>
              </a:buClr>
              <a:buSzPts val="1800"/>
              <a:buFont typeface="Arial"/>
              <a:buNone/>
            </a:pPr>
            <a:r>
              <a:rPr lang="nl-NL" sz="2100" b="0" i="0" u="none" strike="noStrike" cap="none">
                <a:solidFill>
                  <a:schemeClr val="lt1"/>
                </a:solidFill>
                <a:latin typeface="Arial"/>
                <a:ea typeface="Arial"/>
                <a:cs typeface="Arial"/>
                <a:sym typeface="Arial"/>
              </a:rPr>
              <a:t>Professor</a:t>
            </a:r>
            <a:endParaRPr sz="2100" b="0" i="0" u="none" strike="noStrike" cap="none">
              <a:solidFill>
                <a:schemeClr val="lt1"/>
              </a:solidFill>
              <a:latin typeface="Arial"/>
              <a:ea typeface="Arial"/>
              <a:cs typeface="Arial"/>
              <a:sym typeface="Arial"/>
            </a:endParaRPr>
          </a:p>
          <a:p>
            <a:pPr marL="0" marR="0" lvl="0" indent="0" algn="ctr" rtl="0">
              <a:lnSpc>
                <a:spcPct val="90000"/>
              </a:lnSpc>
              <a:spcBef>
                <a:spcPts val="750"/>
              </a:spcBef>
              <a:spcAft>
                <a:spcPts val="0"/>
              </a:spcAft>
              <a:buClr>
                <a:schemeClr val="lt1"/>
              </a:buClr>
              <a:buSzPts val="1800"/>
              <a:buFont typeface="Arial"/>
              <a:buNone/>
            </a:pPr>
            <a:r>
              <a:rPr lang="nl-NL" sz="2100" b="0" i="0" u="none" strike="noStrike" cap="none">
                <a:solidFill>
                  <a:schemeClr val="lt1"/>
                </a:solidFill>
                <a:latin typeface="Arial"/>
                <a:ea typeface="Arial"/>
                <a:cs typeface="Arial"/>
                <a:sym typeface="Arial"/>
              </a:rPr>
              <a:t>School</a:t>
            </a:r>
            <a:endParaRPr sz="2100" b="0" i="0" u="none" strike="noStrike" cap="none">
              <a:solidFill>
                <a:schemeClr val="lt1"/>
              </a:solidFill>
              <a:latin typeface="Arial"/>
              <a:ea typeface="Arial"/>
              <a:cs typeface="Arial"/>
              <a:sym typeface="Arial"/>
            </a:endParaRPr>
          </a:p>
          <a:p>
            <a:pPr marL="0" marR="0" lvl="0" indent="0" algn="ctr" rtl="0">
              <a:lnSpc>
                <a:spcPct val="90000"/>
              </a:lnSpc>
              <a:spcBef>
                <a:spcPts val="750"/>
              </a:spcBef>
              <a:spcAft>
                <a:spcPts val="0"/>
              </a:spcAft>
              <a:buClr>
                <a:schemeClr val="lt1"/>
              </a:buClr>
              <a:buSzPts val="1800"/>
              <a:buFont typeface="Arial"/>
              <a:buNone/>
            </a:pPr>
            <a:r>
              <a:rPr lang="nl-NL" sz="2100" b="0" i="0" u="none" strike="noStrike" cap="none">
                <a:solidFill>
                  <a:schemeClr val="lt1"/>
                </a:solidFill>
                <a:latin typeface="Arial"/>
                <a:ea typeface="Arial"/>
                <a:cs typeface="Arial"/>
                <a:sym typeface="Arial"/>
              </a:rPr>
              <a:t>Digitale analyse en monitoring</a:t>
            </a:r>
            <a:endParaRPr sz="2100" b="0"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3000"/>
              <a:buFont typeface="Calibri"/>
              <a:buNone/>
            </a:pPr>
            <a:endParaRPr sz="3000" b="1" i="0" u="none" strike="noStrike" cap="none">
              <a:solidFill>
                <a:schemeClr val="dk1"/>
              </a:solidFill>
              <a:latin typeface="Arial"/>
              <a:ea typeface="Arial"/>
              <a:cs typeface="Arial"/>
              <a:sym typeface="Arial"/>
            </a:endParaRPr>
          </a:p>
        </p:txBody>
      </p:sp>
      <p:sp>
        <p:nvSpPr>
          <p:cNvPr id="158" name="Google Shape;158;p2"/>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59" name="Google Shape;159;p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nl-NL" dirty="0"/>
              <a:t>Leerdoelen</a:t>
            </a:r>
            <a:endParaRPr dirty="0"/>
          </a:p>
        </p:txBody>
      </p:sp>
      <p:sp>
        <p:nvSpPr>
          <p:cNvPr id="160" name="Google Shape;160;p2"/>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Autofit/>
          </a:bodyPr>
          <a:lstStyle/>
          <a:p>
            <a:pPr marL="342900" marR="0" lvl="0" indent="-342900" algn="l" rtl="0">
              <a:lnSpc>
                <a:spcPct val="115000"/>
              </a:lnSpc>
              <a:spcBef>
                <a:spcPts val="0"/>
              </a:spcBef>
              <a:spcAft>
                <a:spcPts val="0"/>
              </a:spcAft>
              <a:buClr>
                <a:srgbClr val="D12477"/>
              </a:buClr>
              <a:buSzPct val="100000"/>
              <a:buFont typeface="Arial"/>
              <a:buChar char="●"/>
            </a:pPr>
            <a:r>
              <a:rPr lang="nl-NL" sz="2000" dirty="0"/>
              <a:t>Leren en begrijpen hoe het PESO-model gebruikt moet worden. </a:t>
            </a:r>
            <a:endParaRPr sz="1800" dirty="0"/>
          </a:p>
          <a:p>
            <a:pPr marL="342900" marR="0" lvl="0" indent="-342900" algn="l" rtl="0">
              <a:lnSpc>
                <a:spcPct val="115000"/>
              </a:lnSpc>
              <a:spcBef>
                <a:spcPts val="1600"/>
              </a:spcBef>
              <a:spcAft>
                <a:spcPts val="0"/>
              </a:spcAft>
              <a:buClr>
                <a:srgbClr val="D12477"/>
              </a:buClr>
              <a:buSzPct val="100000"/>
              <a:buFont typeface="Arial"/>
              <a:buChar char="●"/>
            </a:pPr>
            <a:r>
              <a:rPr lang="nl-NL" sz="2000" dirty="0"/>
              <a:t>Leren beschrijven wat je als een succes kunt beschouwen als het gaat om het plaatsen van inhoud en dit kunnen meten.</a:t>
            </a:r>
            <a:endParaRPr sz="1800" dirty="0"/>
          </a:p>
          <a:p>
            <a:pPr marL="342900" marR="0" lvl="0" indent="-342900" algn="l" rtl="0">
              <a:lnSpc>
                <a:spcPct val="115000"/>
              </a:lnSpc>
              <a:spcBef>
                <a:spcPts val="1600"/>
              </a:spcBef>
              <a:spcAft>
                <a:spcPts val="0"/>
              </a:spcAft>
              <a:buClr>
                <a:srgbClr val="D12477"/>
              </a:buClr>
              <a:buSzPct val="100000"/>
              <a:buFont typeface="Arial"/>
              <a:buChar char="●"/>
            </a:pPr>
            <a:r>
              <a:rPr lang="nl-NL" sz="2000" dirty="0"/>
              <a:t>Weten wanneer en waarom je het beste op een bepaald moment inhoud kunt plaatsen.</a:t>
            </a:r>
            <a:endParaRPr sz="1800" dirty="0"/>
          </a:p>
          <a:p>
            <a:pPr marL="0" marR="0" lvl="0" indent="0" algn="l" rtl="0">
              <a:lnSpc>
                <a:spcPct val="115000"/>
              </a:lnSpc>
              <a:spcBef>
                <a:spcPts val="1600"/>
              </a:spcBef>
              <a:spcAft>
                <a:spcPts val="0"/>
              </a:spcAft>
              <a:buClr>
                <a:srgbClr val="161249"/>
              </a:buClr>
              <a:buSzPct val="100000"/>
              <a:buNone/>
            </a:pPr>
            <a:endParaRPr sz="2000" dirty="0">
              <a:solidFill>
                <a:schemeClr val="dk1"/>
              </a:solidFill>
              <a:latin typeface="Calibri"/>
              <a:ea typeface="Calibri"/>
              <a:cs typeface="Calibri"/>
              <a:sym typeface="Calibri"/>
            </a:endParaRPr>
          </a:p>
          <a:p>
            <a:pPr marL="0" lvl="0" indent="0" algn="l" rtl="0">
              <a:lnSpc>
                <a:spcPct val="90000"/>
              </a:lnSpc>
              <a:spcBef>
                <a:spcPts val="750"/>
              </a:spcBef>
              <a:spcAft>
                <a:spcPts val="0"/>
              </a:spcAft>
              <a:buClr>
                <a:srgbClr val="161249"/>
              </a:buClr>
              <a:buSzPct val="100000"/>
              <a:buFont typeface="Arial"/>
              <a:buNone/>
            </a:pPr>
            <a:endParaRPr sz="1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3"/>
          <p:cNvSpPr txBox="1">
            <a:spLocks noGrp="1"/>
          </p:cNvSpPr>
          <p:nvPr>
            <p:ph type="title"/>
          </p:nvPr>
        </p:nvSpPr>
        <p:spPr>
          <a:xfrm>
            <a:off x="1715068" y="1453297"/>
            <a:ext cx="1734304" cy="548371"/>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Clr>
                <a:schemeClr val="lt1"/>
              </a:buClr>
              <a:buSzPts val="3300"/>
              <a:buFont typeface="Arial"/>
              <a:buNone/>
            </a:pPr>
            <a:r>
              <a:rPr lang="nl-NL" dirty="0" err="1"/>
              <a:t>Onder-werpen</a:t>
            </a:r>
            <a:endParaRPr dirty="0"/>
          </a:p>
        </p:txBody>
      </p:sp>
      <p:sp>
        <p:nvSpPr>
          <p:cNvPr id="166" name="Google Shape;166;p3"/>
          <p:cNvSpPr txBox="1">
            <a:spLocks noGrp="1"/>
          </p:cNvSpPr>
          <p:nvPr>
            <p:ph type="body" idx="1"/>
          </p:nvPr>
        </p:nvSpPr>
        <p:spPr>
          <a:xfrm>
            <a:off x="3992479" y="1057820"/>
            <a:ext cx="4606283" cy="1887696"/>
          </a:xfrm>
          <a:prstGeom prst="rect">
            <a:avLst/>
          </a:prstGeom>
          <a:noFill/>
          <a:ln>
            <a:noFill/>
          </a:ln>
        </p:spPr>
        <p:txBody>
          <a:bodyPr spcFirstLastPara="1" wrap="square" lIns="91425" tIns="45700" rIns="91425" bIns="45700" anchor="t" anchorCtr="0">
            <a:spAutoFit/>
          </a:bodyPr>
          <a:lstStyle/>
          <a:p>
            <a:pPr marL="385763" lvl="0" indent="-385763" algn="l" rtl="0">
              <a:lnSpc>
                <a:spcPct val="100000"/>
              </a:lnSpc>
              <a:spcBef>
                <a:spcPts val="0"/>
              </a:spcBef>
              <a:spcAft>
                <a:spcPts val="0"/>
              </a:spcAft>
              <a:buClr>
                <a:schemeClr val="lt1"/>
              </a:buClr>
              <a:buSzPts val="1800"/>
              <a:buFont typeface="Arial"/>
              <a:buChar char="•"/>
            </a:pPr>
            <a:r>
              <a:rPr lang="nl-NL" sz="1800" b="0" i="0" u="none" strike="noStrike" cap="none">
                <a:solidFill>
                  <a:schemeClr val="lt1"/>
                </a:solidFill>
              </a:rPr>
              <a:t>PESO-model</a:t>
            </a:r>
            <a:endParaRPr/>
          </a:p>
          <a:p>
            <a:pPr marL="385763" lvl="0" indent="-385763" algn="l" rtl="0">
              <a:lnSpc>
                <a:spcPct val="100000"/>
              </a:lnSpc>
              <a:spcBef>
                <a:spcPts val="750"/>
              </a:spcBef>
              <a:spcAft>
                <a:spcPts val="0"/>
              </a:spcAft>
              <a:buClr>
                <a:srgbClr val="FFFFFF"/>
              </a:buClr>
              <a:buSzPts val="1800"/>
              <a:buFont typeface="Arial"/>
              <a:buChar char="•"/>
            </a:pPr>
            <a:r>
              <a:rPr lang="nl-NL" sz="1800" b="0" i="0" u="none" strike="noStrike" cap="none">
                <a:solidFill>
                  <a:srgbClr val="FFFFFF"/>
                </a:solidFill>
              </a:rPr>
              <a:t>Sociale media-analyse</a:t>
            </a:r>
            <a:endParaRPr/>
          </a:p>
          <a:p>
            <a:pPr marL="385763" lvl="0" indent="-385763" algn="l" rtl="0">
              <a:lnSpc>
                <a:spcPct val="100000"/>
              </a:lnSpc>
              <a:spcBef>
                <a:spcPts val="750"/>
              </a:spcBef>
              <a:spcAft>
                <a:spcPts val="0"/>
              </a:spcAft>
              <a:buClr>
                <a:srgbClr val="FFFFFF"/>
              </a:buClr>
              <a:buSzPts val="1800"/>
              <a:buFont typeface="Arial"/>
              <a:buChar char="•"/>
            </a:pPr>
            <a:r>
              <a:rPr lang="nl-NL" sz="1800" b="0" i="0" u="none" strike="noStrike" cap="none">
                <a:solidFill>
                  <a:srgbClr val="FFFFFF"/>
                </a:solidFill>
              </a:rPr>
              <a:t>Hootsuite</a:t>
            </a:r>
            <a:endParaRPr/>
          </a:p>
          <a:p>
            <a:pPr marL="385763" lvl="0" indent="-385763" algn="l" rtl="0">
              <a:lnSpc>
                <a:spcPct val="100000"/>
              </a:lnSpc>
              <a:spcBef>
                <a:spcPts val="750"/>
              </a:spcBef>
              <a:spcAft>
                <a:spcPts val="0"/>
              </a:spcAft>
              <a:buClr>
                <a:schemeClr val="lt1"/>
              </a:buClr>
              <a:buSzPts val="1800"/>
              <a:buFont typeface="Arial"/>
              <a:buChar char="•"/>
            </a:pPr>
            <a:r>
              <a:rPr lang="nl-NL" sz="1800" b="0" i="0" u="none" strike="noStrike" cap="none">
                <a:solidFill>
                  <a:schemeClr val="lt1"/>
                </a:solidFill>
              </a:rPr>
              <a:t>Coosto</a:t>
            </a:r>
            <a:endParaRPr/>
          </a:p>
          <a:p>
            <a:pPr marL="385763" lvl="0" indent="-385763" algn="l" rtl="0">
              <a:lnSpc>
                <a:spcPct val="100000"/>
              </a:lnSpc>
              <a:spcBef>
                <a:spcPts val="750"/>
              </a:spcBef>
              <a:spcAft>
                <a:spcPts val="0"/>
              </a:spcAft>
              <a:buClr>
                <a:srgbClr val="FFFFFF"/>
              </a:buClr>
              <a:buSzPts val="1800"/>
              <a:buFont typeface="Arial"/>
              <a:buChar char="•"/>
            </a:pPr>
            <a:r>
              <a:rPr lang="nl-NL" sz="1800" b="0" i="0" u="none" strike="noStrike" cap="none">
                <a:solidFill>
                  <a:srgbClr val="FFFFFF"/>
                </a:solidFill>
              </a:rPr>
              <a:t>Doe het zelf: perfecte post calculator</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4"/>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nl-NL" sz="6000" b="1" i="0" u="none" strike="noStrike" cap="none">
                <a:solidFill>
                  <a:srgbClr val="FFFFFF"/>
                </a:solidFill>
                <a:latin typeface="Arial"/>
                <a:ea typeface="Arial"/>
                <a:cs typeface="Arial"/>
                <a:sym typeface="Arial"/>
              </a:rPr>
              <a:t>Onderwerp 1 </a:t>
            </a:r>
            <a:endParaRPr sz="6000" b="1" i="0" u="none" strike="noStrike" cap="none">
              <a:solidFill>
                <a:srgbClr val="FFFFFF"/>
              </a:solidFill>
              <a:latin typeface="Arial"/>
              <a:ea typeface="Arial"/>
              <a:cs typeface="Arial"/>
              <a:sym typeface="Arial"/>
            </a:endParaRPr>
          </a:p>
        </p:txBody>
      </p:sp>
      <p:sp>
        <p:nvSpPr>
          <p:cNvPr id="172" name="Google Shape;172;p4"/>
          <p:cNvSpPr txBox="1"/>
          <p:nvPr/>
        </p:nvSpPr>
        <p:spPr>
          <a:xfrm>
            <a:off x="-591200" y="0"/>
            <a:ext cx="7793700" cy="14139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73" name="Google Shape;173;p4"/>
          <p:cNvSpPr txBox="1">
            <a:spLocks noGrp="1"/>
          </p:cNvSpPr>
          <p:nvPr>
            <p:ph type="title"/>
          </p:nvPr>
        </p:nvSpPr>
        <p:spPr>
          <a:xfrm>
            <a:off x="628650" y="143852"/>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nl-NL" dirty="0"/>
              <a:t>PESO-model</a:t>
            </a:r>
            <a:br>
              <a:rPr lang="nl-NL" dirty="0"/>
            </a:br>
            <a:endParaRPr dirty="0"/>
          </a:p>
        </p:txBody>
      </p:sp>
      <p:sp>
        <p:nvSpPr>
          <p:cNvPr id="174" name="Google Shape;174;p4"/>
          <p:cNvSpPr txBox="1">
            <a:spLocks noGrp="1"/>
          </p:cNvSpPr>
          <p:nvPr>
            <p:ph type="body" idx="1"/>
          </p:nvPr>
        </p:nvSpPr>
        <p:spPr>
          <a:xfrm>
            <a:off x="628650" y="788412"/>
            <a:ext cx="7886700" cy="3861623"/>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161249"/>
              </a:buClr>
              <a:buSzPts val="1350"/>
              <a:buNone/>
            </a:pPr>
            <a:r>
              <a:rPr lang="nl-NL" sz="1300" dirty="0"/>
              <a:t>Het PESO-model is een raamwerk dat in public relations en marketing wordt gebruikt om verschillende soorten mediakanalen te categoriseren. PESO staat voor </a:t>
            </a:r>
            <a:r>
              <a:rPr lang="nl-NL" sz="1300" dirty="0" err="1"/>
              <a:t>Paid</a:t>
            </a:r>
            <a:r>
              <a:rPr lang="nl-NL" sz="1300" dirty="0"/>
              <a:t>, </a:t>
            </a:r>
            <a:r>
              <a:rPr lang="nl-NL" sz="1300" dirty="0" err="1"/>
              <a:t>Earned</a:t>
            </a:r>
            <a:r>
              <a:rPr lang="nl-NL" sz="1300" dirty="0"/>
              <a:t>, Shared en </a:t>
            </a:r>
            <a:r>
              <a:rPr lang="nl-NL" sz="1300" dirty="0" err="1"/>
              <a:t>Owned</a:t>
            </a:r>
            <a:r>
              <a:rPr lang="nl-NL" sz="1300" dirty="0"/>
              <a:t> media en elke categorie vertegenwoordigt een andere manier om inhoud te verspreiden en een publiek te bereiken.</a:t>
            </a:r>
            <a:endParaRPr sz="1300" dirty="0"/>
          </a:p>
          <a:p>
            <a:pPr marL="0" lvl="0" indent="0" algn="l" rtl="0">
              <a:lnSpc>
                <a:spcPct val="100000"/>
              </a:lnSpc>
              <a:spcBef>
                <a:spcPts val="0"/>
              </a:spcBef>
              <a:spcAft>
                <a:spcPts val="0"/>
              </a:spcAft>
              <a:buClr>
                <a:srgbClr val="161249"/>
              </a:buClr>
              <a:buSzPts val="1350"/>
              <a:buNone/>
            </a:pPr>
            <a:endParaRPr sz="1300" dirty="0"/>
          </a:p>
          <a:p>
            <a:pPr marL="0" lvl="0" indent="0" algn="l" rtl="0">
              <a:lnSpc>
                <a:spcPct val="100000"/>
              </a:lnSpc>
              <a:spcBef>
                <a:spcPts val="0"/>
              </a:spcBef>
              <a:spcAft>
                <a:spcPts val="0"/>
              </a:spcAft>
              <a:buClr>
                <a:srgbClr val="161249"/>
              </a:buClr>
              <a:buSzPts val="1350"/>
              <a:buNone/>
            </a:pPr>
            <a:r>
              <a:rPr lang="nl-NL" sz="1300" dirty="0"/>
              <a:t>Hier volgt een kort overzicht van elke categorie:</a:t>
            </a:r>
            <a:endParaRPr sz="1300" dirty="0"/>
          </a:p>
          <a:p>
            <a:pPr marL="457200" lvl="0" indent="-317500" algn="l" rtl="0">
              <a:lnSpc>
                <a:spcPct val="100000"/>
              </a:lnSpc>
              <a:spcBef>
                <a:spcPts val="0"/>
              </a:spcBef>
              <a:spcAft>
                <a:spcPts val="0"/>
              </a:spcAft>
              <a:buClr>
                <a:srgbClr val="D12477"/>
              </a:buClr>
              <a:buSzPts val="1400"/>
              <a:buAutoNum type="arabicPeriod"/>
            </a:pPr>
            <a:r>
              <a:rPr lang="nl-NL" sz="1300" b="1" dirty="0">
                <a:solidFill>
                  <a:srgbClr val="D12477"/>
                </a:solidFill>
              </a:rPr>
              <a:t>Betaalde media: </a:t>
            </a:r>
            <a:r>
              <a:rPr lang="nl-NL" sz="1300" dirty="0"/>
              <a:t>Dit verwijst naar alle inhoud of reclame waarvoor een merk betaalt, zoals displayadvertenties, gesponsorde </a:t>
            </a:r>
            <a:r>
              <a:rPr lang="nl-NL" sz="1300" dirty="0" err="1"/>
              <a:t>posts</a:t>
            </a:r>
            <a:r>
              <a:rPr lang="nl-NL" sz="1300" dirty="0"/>
              <a:t> op sociale media of </a:t>
            </a:r>
            <a:r>
              <a:rPr lang="nl-NL" sz="1300" dirty="0" err="1"/>
              <a:t>pay</a:t>
            </a:r>
            <a:r>
              <a:rPr lang="nl-NL" sz="1300" dirty="0"/>
              <a:t>-per-click (PPC) advertenties.</a:t>
            </a:r>
            <a:endParaRPr sz="1300" dirty="0"/>
          </a:p>
          <a:p>
            <a:pPr marL="457200" lvl="0" indent="-317500" algn="l" rtl="0">
              <a:lnSpc>
                <a:spcPct val="100000"/>
              </a:lnSpc>
              <a:spcBef>
                <a:spcPts val="0"/>
              </a:spcBef>
              <a:spcAft>
                <a:spcPts val="0"/>
              </a:spcAft>
              <a:buClr>
                <a:srgbClr val="D12477"/>
              </a:buClr>
              <a:buSzPts val="1400"/>
              <a:buAutoNum type="arabicPeriod"/>
            </a:pPr>
            <a:r>
              <a:rPr lang="nl-NL" sz="1300" b="1" dirty="0">
                <a:solidFill>
                  <a:srgbClr val="D12477"/>
                </a:solidFill>
              </a:rPr>
              <a:t>Verdiende media: </a:t>
            </a:r>
            <a:r>
              <a:rPr lang="nl-NL" sz="1300" dirty="0"/>
              <a:t>Dit is inhoud die een merk ontvangt via publiciteit of mediarelaties, zoals nieuwsdekking, recensies of shares in sociale media.</a:t>
            </a:r>
            <a:endParaRPr sz="1300" dirty="0"/>
          </a:p>
          <a:p>
            <a:pPr marL="457200" lvl="0" indent="-317500" algn="l" rtl="0">
              <a:lnSpc>
                <a:spcPct val="100000"/>
              </a:lnSpc>
              <a:spcBef>
                <a:spcPts val="0"/>
              </a:spcBef>
              <a:spcAft>
                <a:spcPts val="0"/>
              </a:spcAft>
              <a:buClr>
                <a:srgbClr val="D12477"/>
              </a:buClr>
              <a:buSzPts val="1400"/>
              <a:buAutoNum type="arabicPeriod"/>
            </a:pPr>
            <a:r>
              <a:rPr lang="nl-NL" sz="1300" b="1" dirty="0">
                <a:solidFill>
                  <a:srgbClr val="D12477"/>
                </a:solidFill>
              </a:rPr>
              <a:t>Gedeelde media: </a:t>
            </a:r>
            <a:r>
              <a:rPr lang="nl-NL" sz="1300" dirty="0"/>
              <a:t>Dit omvat sociale mediaplatforms, waar gebruikers inhoud kunnen delen die een merk heeft gemaakt of gepost. Gedeelde media kunnen ook door gebruikers gegenereerde inhoud of partnerschappen met </a:t>
            </a:r>
            <a:r>
              <a:rPr lang="nl-NL" sz="1300" dirty="0" err="1"/>
              <a:t>influencers</a:t>
            </a:r>
            <a:r>
              <a:rPr lang="nl-NL" sz="1300" dirty="0"/>
              <a:t> omvatten.</a:t>
            </a:r>
            <a:endParaRPr sz="1300" dirty="0"/>
          </a:p>
          <a:p>
            <a:pPr marL="457200" lvl="0" indent="-317500" algn="l" rtl="0">
              <a:lnSpc>
                <a:spcPct val="100000"/>
              </a:lnSpc>
              <a:spcBef>
                <a:spcPts val="0"/>
              </a:spcBef>
              <a:spcAft>
                <a:spcPts val="0"/>
              </a:spcAft>
              <a:buClr>
                <a:srgbClr val="D12477"/>
              </a:buClr>
              <a:buSzPts val="1400"/>
              <a:buAutoNum type="arabicPeriod"/>
            </a:pPr>
            <a:r>
              <a:rPr lang="nl-NL" sz="1300" b="1" dirty="0">
                <a:solidFill>
                  <a:srgbClr val="D12477"/>
                </a:solidFill>
              </a:rPr>
              <a:t>Eigen media: </a:t>
            </a:r>
            <a:r>
              <a:rPr lang="nl-NL" sz="1300" dirty="0"/>
              <a:t>Dit is alle inhoud die een merk creëert en beheert, zoals een website, blog of e-mailnieuwsbrief.</a:t>
            </a:r>
            <a:endParaRPr sz="1300" dirty="0"/>
          </a:p>
          <a:p>
            <a:pPr marL="0" lvl="0" indent="0" algn="l" rtl="0">
              <a:lnSpc>
                <a:spcPct val="100000"/>
              </a:lnSpc>
              <a:spcBef>
                <a:spcPts val="0"/>
              </a:spcBef>
              <a:spcAft>
                <a:spcPts val="0"/>
              </a:spcAft>
              <a:buClr>
                <a:srgbClr val="161249"/>
              </a:buClr>
              <a:buSzPts val="1350"/>
              <a:buNone/>
            </a:pPr>
            <a:endParaRPr sz="1300" dirty="0"/>
          </a:p>
          <a:p>
            <a:pPr marL="0" lvl="0" indent="0" algn="l" rtl="0">
              <a:lnSpc>
                <a:spcPct val="100000"/>
              </a:lnSpc>
              <a:spcBef>
                <a:spcPts val="0"/>
              </a:spcBef>
              <a:spcAft>
                <a:spcPts val="0"/>
              </a:spcAft>
              <a:buClr>
                <a:srgbClr val="161249"/>
              </a:buClr>
              <a:buSzPts val="1350"/>
              <a:buNone/>
            </a:pPr>
            <a:r>
              <a:rPr lang="nl-NL" sz="1300" dirty="0"/>
              <a:t>Door het PESO-model te gebruiken, kunnen merken een meer holistische benadering van hun marketing- en communicatiestrategieën creëren en beter begrijpen hoe ze elk type mediakanaal kunnen inzetten om hun doelgroep te bereiken.</a:t>
            </a:r>
            <a:endParaRPr sz="1300" dirty="0">
              <a:solidFill>
                <a:srgbClr val="374151"/>
              </a:solidFill>
              <a:highlight>
                <a:srgbClr val="F7F7F8"/>
              </a:highlight>
            </a:endParaRPr>
          </a:p>
          <a:p>
            <a:pPr marL="0" lvl="0" indent="0" algn="l" rtl="0">
              <a:lnSpc>
                <a:spcPct val="100000"/>
              </a:lnSpc>
              <a:spcBef>
                <a:spcPts val="750"/>
              </a:spcBef>
              <a:spcAft>
                <a:spcPts val="0"/>
              </a:spcAft>
              <a:buClr>
                <a:srgbClr val="161249"/>
              </a:buClr>
              <a:buSzPts val="1350"/>
              <a:buNone/>
            </a:pPr>
            <a:endParaRPr sz="13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5"/>
          <p:cNvSpPr txBox="1"/>
          <p:nvPr/>
        </p:nvSpPr>
        <p:spPr>
          <a:xfrm>
            <a:off x="3073510" y="259390"/>
            <a:ext cx="2996975" cy="722037"/>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600"/>
              </a:spcAft>
              <a:buClr>
                <a:srgbClr val="161249"/>
              </a:buClr>
              <a:buSzPts val="3600"/>
              <a:buFont typeface="Arial"/>
              <a:buNone/>
            </a:pPr>
            <a:r>
              <a:rPr lang="nl-NL" sz="3600" b="1" i="0" u="none" strike="noStrike" cap="none">
                <a:solidFill>
                  <a:srgbClr val="161249"/>
                </a:solidFill>
                <a:latin typeface="Arial"/>
                <a:ea typeface="Arial"/>
                <a:cs typeface="Arial"/>
                <a:sym typeface="Arial"/>
              </a:rPr>
              <a:t>PESO-model</a:t>
            </a:r>
            <a:endParaRPr sz="3600" b="0" i="0" u="none" strike="noStrike" cap="none">
              <a:solidFill>
                <a:srgbClr val="161249"/>
              </a:solidFill>
              <a:latin typeface="Arial"/>
              <a:ea typeface="Arial"/>
              <a:cs typeface="Arial"/>
              <a:sym typeface="Arial"/>
            </a:endParaRPr>
          </a:p>
        </p:txBody>
      </p:sp>
      <p:pic>
        <p:nvPicPr>
          <p:cNvPr id="180" name="Google Shape;180;p5" descr="http://thinkpyxl.com/blog/wp-content/uploads/2015/01/peso.png"/>
          <p:cNvPicPr preferRelativeResize="0"/>
          <p:nvPr/>
        </p:nvPicPr>
        <p:blipFill rotWithShape="1">
          <a:blip r:embed="rId3">
            <a:alphaModFix/>
          </a:blip>
          <a:srcRect/>
          <a:stretch/>
        </p:blipFill>
        <p:spPr>
          <a:xfrm>
            <a:off x="1180973" y="868389"/>
            <a:ext cx="6782051" cy="3814903"/>
          </a:xfrm>
          <a:prstGeom prst="snip2DiagRect">
            <a:avLst>
              <a:gd name="adj1" fmla="val 0"/>
              <a:gd name="adj2" fmla="val 16667"/>
            </a:avLst>
          </a:prstGeom>
          <a:solidFill>
            <a:srgbClr val="FFFFFF"/>
          </a:solidFill>
          <a:ln>
            <a:noFill/>
          </a:ln>
        </p:spPr>
      </p:pic>
      <p:sp>
        <p:nvSpPr>
          <p:cNvPr id="181" name="Google Shape;181;p5"/>
          <p:cNvSpPr txBox="1"/>
          <p:nvPr/>
        </p:nvSpPr>
        <p:spPr>
          <a:xfrm>
            <a:off x="6426106" y="4592758"/>
            <a:ext cx="4572000"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161249"/>
              </a:buClr>
              <a:buSzPts val="1600"/>
              <a:buFont typeface="Arial"/>
              <a:buNone/>
            </a:pPr>
            <a:r>
              <a:rPr lang="nl-NL" sz="1600" b="0" i="0" u="none" strike="noStrike" cap="none">
                <a:solidFill>
                  <a:srgbClr val="161249"/>
                </a:solidFill>
                <a:latin typeface="Arial"/>
                <a:ea typeface="Arial"/>
                <a:cs typeface="Arial"/>
                <a:sym typeface="Arial"/>
              </a:rPr>
              <a:t>Afbeelding credit: Mashable</a:t>
            </a:r>
            <a:endParaRPr sz="1600" b="0" i="0" u="none" strike="noStrike" cap="none">
              <a:solidFill>
                <a:srgbClr val="161249"/>
              </a:solidFill>
              <a:latin typeface="Open Sans"/>
              <a:ea typeface="Open Sans"/>
              <a:cs typeface="Open Sans"/>
              <a:sym typeface="Open San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6"/>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87" name="Google Shape;187;p6"/>
          <p:cNvSpPr txBox="1"/>
          <p:nvPr/>
        </p:nvSpPr>
        <p:spPr>
          <a:xfrm>
            <a:off x="478339" y="1262790"/>
            <a:ext cx="8454900" cy="3067049"/>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
        <p:nvSpPr>
          <p:cNvPr id="188" name="Google Shape;188;p6"/>
          <p:cNvSpPr txBox="1">
            <a:spLocks noGrp="1"/>
          </p:cNvSpPr>
          <p:nvPr>
            <p:ph type="title"/>
          </p:nvPr>
        </p:nvSpPr>
        <p:spPr>
          <a:xfrm>
            <a:off x="628650" y="273844"/>
            <a:ext cx="7886700" cy="5727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ts val="3600"/>
              <a:buFont typeface="Arial"/>
              <a:buNone/>
            </a:pPr>
            <a:r>
              <a:rPr lang="nl-NL" sz="3600"/>
              <a:t>Sociale media-analyse </a:t>
            </a:r>
            <a:endParaRPr/>
          </a:p>
        </p:txBody>
      </p:sp>
      <p:sp>
        <p:nvSpPr>
          <p:cNvPr id="189" name="Google Shape;189;p6"/>
          <p:cNvSpPr txBox="1">
            <a:spLocks noGrp="1"/>
          </p:cNvSpPr>
          <p:nvPr>
            <p:ph type="body" idx="1"/>
          </p:nvPr>
        </p:nvSpPr>
        <p:spPr>
          <a:xfrm>
            <a:off x="628650" y="1137406"/>
            <a:ext cx="7886700" cy="2276521"/>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Clr>
                <a:srgbClr val="D12477"/>
              </a:buClr>
              <a:buSzPts val="2400"/>
              <a:buFont typeface="Arial"/>
              <a:buNone/>
            </a:pPr>
            <a:r>
              <a:rPr lang="nl-NL" sz="2400" b="1" i="0" u="none" strike="noStrike" cap="none">
                <a:solidFill>
                  <a:srgbClr val="D12477"/>
                </a:solidFill>
              </a:rPr>
              <a:t>Wat betekent het? </a:t>
            </a:r>
            <a:endParaRPr/>
          </a:p>
          <a:p>
            <a:pPr marL="285750" marR="0" lvl="0" indent="-285750" algn="l" rtl="0">
              <a:lnSpc>
                <a:spcPct val="115000"/>
              </a:lnSpc>
              <a:spcBef>
                <a:spcPts val="1600"/>
              </a:spcBef>
              <a:spcAft>
                <a:spcPts val="0"/>
              </a:spcAft>
              <a:buClr>
                <a:srgbClr val="D12477"/>
              </a:buClr>
              <a:buSzPts val="1800"/>
              <a:buFont typeface="Noto Sans Symbols"/>
              <a:buChar char="⮚"/>
            </a:pPr>
            <a:r>
              <a:rPr lang="nl-NL" sz="1800" b="0" i="0" u="none" strike="noStrike" cap="none"/>
              <a:t>Het doel van Social Media Analytics is om </a:t>
            </a:r>
            <a:r>
              <a:rPr lang="nl-NL" sz="1800" b="1" i="0" u="none" strike="noStrike" cap="none"/>
              <a:t>betekenis te vinden in de gegevens van sociale kanalen om marketingbeslissingen te ondersteunen</a:t>
            </a:r>
            <a:r>
              <a:rPr lang="nl-NL" sz="1800" b="0" i="0" u="none" strike="noStrike" cap="none"/>
              <a:t>. </a:t>
            </a:r>
            <a:endParaRPr sz="1800" b="0" i="0" u="none" strike="noStrike" cap="none"/>
          </a:p>
          <a:p>
            <a:pPr marL="285750" marR="0" lvl="0" indent="-285750" algn="l" rtl="0">
              <a:lnSpc>
                <a:spcPct val="115000"/>
              </a:lnSpc>
              <a:spcBef>
                <a:spcPts val="1600"/>
              </a:spcBef>
              <a:spcAft>
                <a:spcPts val="0"/>
              </a:spcAft>
              <a:buClr>
                <a:srgbClr val="D12477"/>
              </a:buClr>
              <a:buSzPts val="1800"/>
              <a:buFont typeface="Noto Sans Symbols"/>
              <a:buChar char="⮚"/>
            </a:pPr>
            <a:r>
              <a:rPr lang="nl-NL" sz="1800" b="0" i="0" u="none" strike="noStrike" cap="none"/>
              <a:t>Het meet ook de prestaties van acties.</a:t>
            </a:r>
            <a:endParaRPr sz="1800" b="0" i="0" u="none" strike="noStrike" cap="none"/>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7"/>
          <p:cNvSpPr txBox="1"/>
          <p:nvPr/>
        </p:nvSpPr>
        <p:spPr>
          <a:xfrm>
            <a:off x="678267" y="203542"/>
            <a:ext cx="7787464"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161249"/>
              </a:buClr>
              <a:buSzPts val="3000"/>
              <a:buFont typeface="Arial"/>
              <a:buNone/>
            </a:pPr>
            <a:r>
              <a:rPr lang="nl-NL" sz="2400" b="1" i="0" u="none" strike="noStrike" cap="none" dirty="0">
                <a:solidFill>
                  <a:srgbClr val="161249"/>
                </a:solidFill>
                <a:latin typeface="Arial"/>
                <a:ea typeface="Arial"/>
                <a:cs typeface="Arial"/>
                <a:sym typeface="Arial"/>
              </a:rPr>
              <a:t>Belangrijke concepten sociale-media-analyse</a:t>
            </a:r>
            <a:endParaRPr b="0" i="0" u="none" strike="noStrike" cap="none" dirty="0">
              <a:solidFill>
                <a:srgbClr val="161249"/>
              </a:solidFill>
              <a:latin typeface="Calibri"/>
              <a:ea typeface="Calibri"/>
              <a:cs typeface="Calibri"/>
              <a:sym typeface="Calibri"/>
            </a:endParaRPr>
          </a:p>
        </p:txBody>
      </p:sp>
      <p:sp>
        <p:nvSpPr>
          <p:cNvPr id="195" name="Google Shape;195;p7"/>
          <p:cNvSpPr txBox="1"/>
          <p:nvPr/>
        </p:nvSpPr>
        <p:spPr>
          <a:xfrm>
            <a:off x="478350" y="1262803"/>
            <a:ext cx="8454900" cy="4000500"/>
          </a:xfrm>
          <a:prstGeom prst="rect">
            <a:avLst/>
          </a:prstGeom>
          <a:noFill/>
          <a:ln>
            <a:noFill/>
          </a:ln>
        </p:spPr>
        <p:txBody>
          <a:bodyPr spcFirstLastPara="1" wrap="square" lIns="91425" tIns="91425" rIns="91425" bIns="91425" anchor="ctr" anchorCtr="1">
            <a:noAutofit/>
          </a:bodyPr>
          <a:lstStyle/>
          <a:p>
            <a:pPr marL="285750" marR="0" lvl="0" indent="-171450" algn="l"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grpSp>
        <p:nvGrpSpPr>
          <p:cNvPr id="196" name="Google Shape;196;p7"/>
          <p:cNvGrpSpPr/>
          <p:nvPr/>
        </p:nvGrpSpPr>
        <p:grpSpPr>
          <a:xfrm>
            <a:off x="551519" y="938429"/>
            <a:ext cx="8040960" cy="3266640"/>
            <a:chOff x="0" y="290541"/>
            <a:chExt cx="8040960" cy="3266640"/>
          </a:xfrm>
        </p:grpSpPr>
        <p:sp>
          <p:nvSpPr>
            <p:cNvPr id="197" name="Google Shape;197;p7"/>
            <p:cNvSpPr/>
            <p:nvPr/>
          </p:nvSpPr>
          <p:spPr>
            <a:xfrm>
              <a:off x="0" y="290541"/>
              <a:ext cx="2512800" cy="1507680"/>
            </a:xfrm>
            <a:prstGeom prst="rect">
              <a:avLst/>
            </a:prstGeom>
            <a:solidFill>
              <a:srgbClr val="11AA81"/>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7"/>
            <p:cNvSpPr txBox="1"/>
            <p:nvPr/>
          </p:nvSpPr>
          <p:spPr>
            <a:xfrm>
              <a:off x="0" y="290541"/>
              <a:ext cx="2512800" cy="1507680"/>
            </a:xfrm>
            <a:prstGeom prst="rect">
              <a:avLst/>
            </a:prstGeom>
            <a:noFill/>
            <a:ln>
              <a:noFill/>
            </a:ln>
          </p:spPr>
          <p:txBody>
            <a:bodyPr spcFirstLastPara="1" wrap="square" lIns="72000" tIns="180000" rIns="72000" bIns="72000" anchor="t" anchorCtr="0">
              <a:noAutofit/>
            </a:bodyPr>
            <a:lstStyle/>
            <a:p>
              <a:pPr marL="0" marR="0" lvl="0" indent="0" algn="ctr" rtl="0">
                <a:lnSpc>
                  <a:spcPct val="90000"/>
                </a:lnSpc>
                <a:spcBef>
                  <a:spcPts val="0"/>
                </a:spcBef>
                <a:spcAft>
                  <a:spcPts val="0"/>
                </a:spcAft>
                <a:buClr>
                  <a:schemeClr val="lt1"/>
                </a:buClr>
                <a:buSzPts val="1700"/>
                <a:buFont typeface="Arial"/>
                <a:buNone/>
              </a:pPr>
              <a:r>
                <a:rPr lang="nl-NL" sz="1600" b="1" i="0" u="none" strike="noStrike" cap="none" dirty="0">
                  <a:solidFill>
                    <a:schemeClr val="lt1"/>
                  </a:solidFill>
                  <a:latin typeface="Arial"/>
                  <a:ea typeface="Arial"/>
                  <a:cs typeface="Arial"/>
                  <a:sym typeface="Arial"/>
                </a:rPr>
                <a:t>Click-</a:t>
              </a:r>
              <a:r>
                <a:rPr lang="nl-NL" sz="1600" b="1" i="0" u="none" strike="noStrike" cap="none" dirty="0" err="1">
                  <a:solidFill>
                    <a:schemeClr val="lt1"/>
                  </a:solidFill>
                  <a:latin typeface="Arial"/>
                  <a:ea typeface="Arial"/>
                  <a:cs typeface="Arial"/>
                  <a:sym typeface="Arial"/>
                </a:rPr>
                <a:t>through</a:t>
              </a:r>
              <a:r>
                <a:rPr lang="nl-NL" sz="1600" b="1" i="0" u="none" strike="noStrike" cap="none" dirty="0">
                  <a:solidFill>
                    <a:schemeClr val="lt1"/>
                  </a:solidFill>
                  <a:latin typeface="Arial"/>
                  <a:ea typeface="Arial"/>
                  <a:cs typeface="Arial"/>
                  <a:sym typeface="Arial"/>
                </a:rPr>
                <a:t>-</a:t>
              </a:r>
              <a:r>
                <a:rPr lang="nl-NL" sz="1600" b="1" i="0" u="none" strike="noStrike" cap="none" dirty="0" err="1">
                  <a:solidFill>
                    <a:schemeClr val="lt1"/>
                  </a:solidFill>
                  <a:latin typeface="Arial"/>
                  <a:ea typeface="Arial"/>
                  <a:cs typeface="Arial"/>
                  <a:sym typeface="Arial"/>
                </a:rPr>
                <a:t>rates</a:t>
              </a:r>
              <a:r>
                <a:rPr lang="nl-NL" sz="1600" b="1" i="0" u="none" strike="noStrike" cap="none" dirty="0">
                  <a:solidFill>
                    <a:schemeClr val="lt1"/>
                  </a:solidFill>
                  <a:latin typeface="Arial"/>
                  <a:ea typeface="Arial"/>
                  <a:cs typeface="Arial"/>
                  <a:sym typeface="Arial"/>
                </a:rPr>
                <a:t>: </a:t>
              </a:r>
              <a:r>
                <a:rPr lang="nl-NL" sz="1600" b="0" i="0" u="none" strike="noStrike" cap="none" dirty="0">
                  <a:solidFill>
                    <a:schemeClr val="lt1"/>
                  </a:solidFill>
                  <a:latin typeface="Arial"/>
                  <a:ea typeface="Arial"/>
                  <a:cs typeface="Arial"/>
                  <a:sym typeface="Arial"/>
                </a:rPr>
                <a:t>het aantal kliks dat je ontvangt gedeeld door het aantal keer dat je advertentie is vertoond. </a:t>
              </a:r>
              <a:endParaRPr sz="1200" dirty="0"/>
            </a:p>
          </p:txBody>
        </p:sp>
        <p:sp>
          <p:nvSpPr>
            <p:cNvPr id="199" name="Google Shape;199;p7"/>
            <p:cNvSpPr/>
            <p:nvPr/>
          </p:nvSpPr>
          <p:spPr>
            <a:xfrm>
              <a:off x="2764080" y="290541"/>
              <a:ext cx="2512800" cy="1507680"/>
            </a:xfrm>
            <a:prstGeom prst="rect">
              <a:avLst/>
            </a:prstGeom>
            <a:solidFill>
              <a:srgbClr val="863EAB"/>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7"/>
            <p:cNvSpPr txBox="1"/>
            <p:nvPr/>
          </p:nvSpPr>
          <p:spPr>
            <a:xfrm>
              <a:off x="2764080" y="290541"/>
              <a:ext cx="2512800" cy="1507680"/>
            </a:xfrm>
            <a:prstGeom prst="rect">
              <a:avLst/>
            </a:prstGeom>
            <a:noFill/>
            <a:ln>
              <a:noFill/>
            </a:ln>
          </p:spPr>
          <p:txBody>
            <a:bodyPr spcFirstLastPara="1" wrap="square" lIns="72000" tIns="180000" rIns="72000" bIns="72000" anchor="t" anchorCtr="0">
              <a:noAutofit/>
            </a:bodyPr>
            <a:lstStyle/>
            <a:p>
              <a:pPr marL="0" marR="0" lvl="0" indent="0" algn="ctr" rtl="0">
                <a:lnSpc>
                  <a:spcPct val="90000"/>
                </a:lnSpc>
                <a:spcBef>
                  <a:spcPts val="0"/>
                </a:spcBef>
                <a:spcAft>
                  <a:spcPts val="0"/>
                </a:spcAft>
                <a:buClr>
                  <a:schemeClr val="lt1"/>
                </a:buClr>
                <a:buSzPts val="1700"/>
                <a:buFont typeface="Arial"/>
                <a:buNone/>
              </a:pPr>
              <a:r>
                <a:rPr lang="nl-NL" sz="1500" b="1" i="0" u="none" strike="noStrike" cap="none" dirty="0">
                  <a:solidFill>
                    <a:schemeClr val="lt1"/>
                  </a:solidFill>
                  <a:latin typeface="Arial"/>
                  <a:ea typeface="Arial"/>
                  <a:cs typeface="Arial"/>
                  <a:sym typeface="Arial"/>
                </a:rPr>
                <a:t>Conversiepercentage</a:t>
              </a:r>
              <a:r>
                <a:rPr lang="nl-NL" sz="1500" b="0" i="0" u="none" strike="noStrike" cap="none" dirty="0">
                  <a:solidFill>
                    <a:schemeClr val="lt1"/>
                  </a:solidFill>
                  <a:latin typeface="Arial"/>
                  <a:ea typeface="Arial"/>
                  <a:cs typeface="Arial"/>
                  <a:sym typeface="Arial"/>
                </a:rPr>
                <a:t>: </a:t>
              </a:r>
              <a:br>
                <a:rPr lang="nl-NL" sz="1500" b="0" i="0" u="none" strike="noStrike" cap="none" dirty="0">
                  <a:solidFill>
                    <a:schemeClr val="lt1"/>
                  </a:solidFill>
                  <a:latin typeface="Arial"/>
                  <a:ea typeface="Arial"/>
                  <a:cs typeface="Arial"/>
                  <a:sym typeface="Arial"/>
                </a:rPr>
              </a:br>
              <a:r>
                <a:rPr lang="nl-NL" sz="1500" b="0" i="0" u="none" strike="noStrike" cap="none" dirty="0">
                  <a:solidFill>
                    <a:schemeClr val="lt1"/>
                  </a:solidFill>
                  <a:latin typeface="Arial"/>
                  <a:ea typeface="Arial"/>
                  <a:cs typeface="Arial"/>
                  <a:sym typeface="Arial"/>
                </a:rPr>
                <a:t>Een percentage om de prestaties van marketingcampagnes, conversies of verkeer te evalueren. </a:t>
              </a:r>
              <a:endParaRPr sz="1500" dirty="0"/>
            </a:p>
          </p:txBody>
        </p:sp>
        <p:sp>
          <p:nvSpPr>
            <p:cNvPr id="201" name="Google Shape;201;p7"/>
            <p:cNvSpPr/>
            <p:nvPr/>
          </p:nvSpPr>
          <p:spPr>
            <a:xfrm>
              <a:off x="5528160" y="290541"/>
              <a:ext cx="2512800" cy="1507680"/>
            </a:xfrm>
            <a:prstGeom prst="rect">
              <a:avLst/>
            </a:prstGeom>
            <a:solidFill>
              <a:srgbClr val="D12477"/>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7"/>
            <p:cNvSpPr txBox="1"/>
            <p:nvPr/>
          </p:nvSpPr>
          <p:spPr>
            <a:xfrm>
              <a:off x="5528160" y="290541"/>
              <a:ext cx="2512800" cy="1507680"/>
            </a:xfrm>
            <a:prstGeom prst="rect">
              <a:avLst/>
            </a:prstGeom>
            <a:noFill/>
            <a:ln>
              <a:noFill/>
            </a:ln>
          </p:spPr>
          <p:txBody>
            <a:bodyPr spcFirstLastPara="1" wrap="square" lIns="72000" tIns="180000" rIns="72000" bIns="72000" anchor="t" anchorCtr="0">
              <a:noAutofit/>
            </a:bodyPr>
            <a:lstStyle/>
            <a:p>
              <a:pPr marL="0" marR="0" lvl="0" indent="0" algn="ctr" rtl="0">
                <a:lnSpc>
                  <a:spcPct val="90000"/>
                </a:lnSpc>
                <a:spcBef>
                  <a:spcPts val="0"/>
                </a:spcBef>
                <a:spcAft>
                  <a:spcPts val="0"/>
                </a:spcAft>
                <a:buClr>
                  <a:schemeClr val="lt1"/>
                </a:buClr>
                <a:buSzPts val="1700"/>
                <a:buFont typeface="Arial"/>
                <a:buNone/>
              </a:pPr>
              <a:r>
                <a:rPr lang="nl-NL" sz="1600" b="1" i="0" u="none" strike="noStrike" cap="none" dirty="0">
                  <a:solidFill>
                    <a:schemeClr val="lt1"/>
                  </a:solidFill>
                  <a:latin typeface="Arial"/>
                  <a:ea typeface="Arial"/>
                  <a:cs typeface="Arial"/>
                  <a:sym typeface="Arial"/>
                </a:rPr>
                <a:t>Kosten per mille</a:t>
              </a:r>
              <a:r>
                <a:rPr lang="nl-NL" sz="1600" b="0" i="0" u="none" strike="noStrike" cap="none" dirty="0">
                  <a:solidFill>
                    <a:schemeClr val="lt1"/>
                  </a:solidFill>
                  <a:latin typeface="Arial"/>
                  <a:ea typeface="Arial"/>
                  <a:cs typeface="Arial"/>
                  <a:sym typeface="Arial"/>
                </a:rPr>
                <a:t>: </a:t>
              </a:r>
              <a:br>
                <a:rPr lang="nl-NL" sz="1600" b="0" i="0" u="none" strike="noStrike" cap="none" dirty="0">
                  <a:solidFill>
                    <a:schemeClr val="lt1"/>
                  </a:solidFill>
                  <a:latin typeface="Arial"/>
                  <a:ea typeface="Arial"/>
                  <a:cs typeface="Arial"/>
                  <a:sym typeface="Arial"/>
                </a:rPr>
              </a:br>
              <a:r>
                <a:rPr lang="nl-NL" sz="1600" b="0" i="0" u="none" strike="noStrike" cap="none" dirty="0">
                  <a:solidFill>
                    <a:schemeClr val="lt1"/>
                  </a:solidFill>
                  <a:latin typeface="Arial"/>
                  <a:ea typeface="Arial"/>
                  <a:cs typeface="Arial"/>
                  <a:sym typeface="Arial"/>
                </a:rPr>
                <a:t>prijs per duizend weergaven (impressies)</a:t>
              </a:r>
              <a:endParaRPr sz="1200" dirty="0"/>
            </a:p>
          </p:txBody>
        </p:sp>
        <p:sp>
          <p:nvSpPr>
            <p:cNvPr id="203" name="Google Shape;203;p7"/>
            <p:cNvSpPr/>
            <p:nvPr/>
          </p:nvSpPr>
          <p:spPr>
            <a:xfrm>
              <a:off x="1382040" y="2049501"/>
              <a:ext cx="2512800" cy="1507680"/>
            </a:xfrm>
            <a:prstGeom prst="rect">
              <a:avLst/>
            </a:prstGeom>
            <a:solidFill>
              <a:srgbClr val="E14E34"/>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7"/>
            <p:cNvSpPr txBox="1"/>
            <p:nvPr/>
          </p:nvSpPr>
          <p:spPr>
            <a:xfrm>
              <a:off x="1382040" y="2049501"/>
              <a:ext cx="2512800" cy="1507680"/>
            </a:xfrm>
            <a:prstGeom prst="rect">
              <a:avLst/>
            </a:prstGeom>
            <a:noFill/>
            <a:ln>
              <a:noFill/>
            </a:ln>
          </p:spPr>
          <p:txBody>
            <a:bodyPr spcFirstLastPara="1" wrap="square" lIns="72000" tIns="180000" rIns="72000" bIns="72000" anchor="t" anchorCtr="0">
              <a:noAutofit/>
            </a:bodyPr>
            <a:lstStyle/>
            <a:p>
              <a:pPr marL="0" marR="0" lvl="0" indent="0" algn="ctr" rtl="0">
                <a:lnSpc>
                  <a:spcPct val="90000"/>
                </a:lnSpc>
                <a:spcBef>
                  <a:spcPts val="0"/>
                </a:spcBef>
                <a:spcAft>
                  <a:spcPts val="0"/>
                </a:spcAft>
                <a:buClr>
                  <a:schemeClr val="lt1"/>
                </a:buClr>
                <a:buSzPts val="1700"/>
                <a:buFont typeface="Arial"/>
                <a:buNone/>
              </a:pPr>
              <a:r>
                <a:rPr lang="nl-NL" sz="1600" b="1" i="0" u="none" strike="noStrike" cap="none" dirty="0">
                  <a:solidFill>
                    <a:schemeClr val="lt1"/>
                  </a:solidFill>
                  <a:latin typeface="Arial"/>
                  <a:ea typeface="Arial"/>
                  <a:cs typeface="Arial"/>
                  <a:sym typeface="Arial"/>
                </a:rPr>
                <a:t>Betrokkenheidsgraad: </a:t>
              </a:r>
              <a:r>
                <a:rPr lang="nl-NL" sz="1600" b="0" i="0" u="none" strike="noStrike" cap="none" dirty="0">
                  <a:solidFill>
                    <a:schemeClr val="lt1"/>
                  </a:solidFill>
                  <a:latin typeface="Arial"/>
                  <a:ea typeface="Arial"/>
                  <a:cs typeface="Arial"/>
                  <a:sym typeface="Arial"/>
                </a:rPr>
                <a:t>metriek die bijhoudt hoe actief je publiek betrokken is bij je inhoud </a:t>
              </a:r>
              <a:endParaRPr sz="1200" dirty="0"/>
            </a:p>
          </p:txBody>
        </p:sp>
        <p:sp>
          <p:nvSpPr>
            <p:cNvPr id="205" name="Google Shape;205;p7"/>
            <p:cNvSpPr/>
            <p:nvPr/>
          </p:nvSpPr>
          <p:spPr>
            <a:xfrm>
              <a:off x="4146120" y="2049501"/>
              <a:ext cx="2512800" cy="1507680"/>
            </a:xfrm>
            <a:prstGeom prst="rect">
              <a:avLst/>
            </a:prstGeom>
            <a:solidFill>
              <a:srgbClr val="EFA700"/>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7"/>
            <p:cNvSpPr txBox="1"/>
            <p:nvPr/>
          </p:nvSpPr>
          <p:spPr>
            <a:xfrm>
              <a:off x="4146120" y="2049501"/>
              <a:ext cx="2512800" cy="1507680"/>
            </a:xfrm>
            <a:prstGeom prst="rect">
              <a:avLst/>
            </a:prstGeom>
            <a:noFill/>
            <a:ln>
              <a:noFill/>
            </a:ln>
          </p:spPr>
          <p:txBody>
            <a:bodyPr spcFirstLastPara="1" wrap="square" lIns="72000" tIns="180000" rIns="72000" bIns="72000" anchor="t" anchorCtr="0">
              <a:noAutofit/>
            </a:bodyPr>
            <a:lstStyle/>
            <a:p>
              <a:pPr marL="0" marR="0" lvl="0" indent="0" algn="ctr" rtl="0">
                <a:lnSpc>
                  <a:spcPct val="90000"/>
                </a:lnSpc>
                <a:spcBef>
                  <a:spcPts val="0"/>
                </a:spcBef>
                <a:spcAft>
                  <a:spcPts val="0"/>
                </a:spcAft>
                <a:buClr>
                  <a:schemeClr val="lt1"/>
                </a:buClr>
                <a:buSzPts val="1700"/>
                <a:buFont typeface="Arial"/>
                <a:buNone/>
              </a:pPr>
              <a:r>
                <a:rPr lang="nl-NL" sz="1600" b="1" i="0" u="none" strike="noStrike" cap="none" dirty="0">
                  <a:solidFill>
                    <a:schemeClr val="lt1"/>
                  </a:solidFill>
                  <a:latin typeface="Arial"/>
                  <a:ea typeface="Arial"/>
                  <a:cs typeface="Arial"/>
                  <a:sym typeface="Arial"/>
                </a:rPr>
                <a:t>Leads</a:t>
              </a:r>
              <a:r>
                <a:rPr lang="nl-NL" sz="1600" b="0" i="0" u="none" strike="noStrike" cap="none" dirty="0">
                  <a:solidFill>
                    <a:schemeClr val="lt1"/>
                  </a:solidFill>
                  <a:latin typeface="Arial"/>
                  <a:ea typeface="Arial"/>
                  <a:cs typeface="Arial"/>
                  <a:sym typeface="Arial"/>
                </a:rPr>
                <a:t>: </a:t>
              </a:r>
              <a:br>
                <a:rPr lang="nl-NL" sz="1600" b="0" i="0" u="none" strike="noStrike" cap="none" dirty="0">
                  <a:solidFill>
                    <a:schemeClr val="lt1"/>
                  </a:solidFill>
                  <a:latin typeface="Arial"/>
                  <a:ea typeface="Arial"/>
                  <a:cs typeface="Arial"/>
                  <a:sym typeface="Arial"/>
                </a:rPr>
              </a:br>
              <a:r>
                <a:rPr lang="nl-NL" sz="1600" b="0" i="0" u="none" strike="noStrike" cap="none" dirty="0">
                  <a:solidFill>
                    <a:schemeClr val="lt1"/>
                  </a:solidFill>
                  <a:latin typeface="Arial"/>
                  <a:ea typeface="Arial"/>
                  <a:cs typeface="Arial"/>
                  <a:sym typeface="Arial"/>
                </a:rPr>
                <a:t>een contact waarvan al is vastgesteld dat het een (potentiële) klant is</a:t>
              </a:r>
              <a:endParaRPr sz="1200" dirty="0"/>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8"/>
          <p:cNvSpPr txBox="1"/>
          <p:nvPr/>
        </p:nvSpPr>
        <p:spPr>
          <a:xfrm>
            <a:off x="2521349" y="0"/>
            <a:ext cx="4101300" cy="9090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nl-NL" sz="4000" b="1" i="0" u="none" strike="noStrike" cap="none">
                <a:solidFill>
                  <a:srgbClr val="161249"/>
                </a:solidFill>
                <a:latin typeface="Arial"/>
                <a:ea typeface="Arial"/>
                <a:cs typeface="Arial"/>
                <a:sym typeface="Arial"/>
              </a:rPr>
              <a:t>Hootsuite</a:t>
            </a:r>
            <a:endParaRPr sz="1400" b="0" i="0" u="none" strike="noStrike" cap="none">
              <a:solidFill>
                <a:srgbClr val="161249"/>
              </a:solidFill>
              <a:latin typeface="Arial"/>
              <a:ea typeface="Arial"/>
              <a:cs typeface="Arial"/>
              <a:sym typeface="Arial"/>
            </a:endParaRPr>
          </a:p>
        </p:txBody>
      </p:sp>
      <p:pic>
        <p:nvPicPr>
          <p:cNvPr id="212" name="Google Shape;212;p8"/>
          <p:cNvPicPr preferRelativeResize="0"/>
          <p:nvPr/>
        </p:nvPicPr>
        <p:blipFill rotWithShape="1">
          <a:blip r:embed="rId3">
            <a:alphaModFix/>
          </a:blip>
          <a:srcRect/>
          <a:stretch/>
        </p:blipFill>
        <p:spPr>
          <a:xfrm>
            <a:off x="877862" y="909000"/>
            <a:ext cx="7388275" cy="3538799"/>
          </a:xfrm>
          <a:prstGeom prst="rect">
            <a:avLst/>
          </a:prstGeom>
          <a:noFill/>
          <a:ln w="38100" cap="flat" cmpd="sng">
            <a:solidFill>
              <a:srgbClr val="FF4C47"/>
            </a:solidFill>
            <a:prstDash val="solid"/>
            <a:round/>
            <a:headEnd type="none" w="sm" len="sm"/>
            <a:tailEnd type="none" w="sm" len="sm"/>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g1df90cf2a91_0_6"/>
          <p:cNvSpPr txBox="1"/>
          <p:nvPr/>
        </p:nvSpPr>
        <p:spPr>
          <a:xfrm>
            <a:off x="0" y="693489"/>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endParaRPr sz="1800" b="0" i="0" u="none" strike="noStrike" cap="none">
              <a:solidFill>
                <a:schemeClr val="dk1"/>
              </a:solidFill>
              <a:latin typeface="Calibri"/>
              <a:ea typeface="Calibri"/>
              <a:cs typeface="Calibri"/>
              <a:sym typeface="Calibri"/>
            </a:endParaRPr>
          </a:p>
        </p:txBody>
      </p:sp>
      <p:pic>
        <p:nvPicPr>
          <p:cNvPr id="218" name="Google Shape;218;g1df90cf2a91_0_6" descr="Pssssst: you're really gonna want to experience our full Social Media Trends Report for 2023: http://ow.ly/PLwe50Lzm78&#10;&#10;Ready for what social media’s serving in 2023? Get the data and actionable insights you need to future-proof your business—with Hootsuite's Social Media Trends 2023 report. A web experience and report that shines a light on what to expect in the future when it comes to social media marketing, social media customer care, and social commerce.&#10;&#10;----&#10;TIMESTAMPS&#10;0:00 Social Media Trend 1: The Creator Trend with @benkielesinski &#10;0:15 Social Media Trend 2: The ROI Trend with Robyn DelMonte aka GirlBossTown*&#10;0:32 Social Media Trend 3: The Content Trend with @pleasesponsorus2026  and @Derek_Gerard &#10;0:43 Social Media Trend 4: The Social Shopping Trend with GirlBossTown again ;)&#10;1:03 Social Media Trend 5: The Social Search Trend with Shannon from @HootsuiteLabs &#10;1:15 Social Media Trend 6: The Chatbot Trend with @heynicolewong &#10;1:25 Social Media Trend 7: The Customer Care Trend&#10;----&#10;&#10;🏆 Get more of our sweet, sweet expertise over on the Hootsuite blog: https://blog.hootsuite.com/&#10;&#10;🧑🏻‍🔬 Subscribe to our (other) YouTube channel, where we share our social media experiments, tips, and strategies every week: @HootsuiteLabs &#10;&#10;🦉 Plus, stay connected with us on social, obvi:&#10;TikTok: https://www.tiktok.com/@hootsuite &#10;Instagram: https://www.instagram.com/hootsuite/&#10;Twitter: https://twitter.com/hootsuite&#10;Facebook: https://www.facebook.com/hootsuite&#10;&#10;*GirlBossTown isn't on YouTube but here's her TikTok!: https://www.tiktok.com/@girlbosstown" title="Social Media Trends 2023: welcome to the wildest future, y'all">
            <a:hlinkClick r:id="rId3"/>
          </p:cNvPr>
          <p:cNvPicPr preferRelativeResize="0"/>
          <p:nvPr/>
        </p:nvPicPr>
        <p:blipFill rotWithShape="1">
          <a:blip r:embed="rId4">
            <a:alphaModFix/>
          </a:blip>
          <a:srcRect/>
          <a:stretch/>
        </p:blipFill>
        <p:spPr>
          <a:xfrm>
            <a:off x="2071294" y="1256657"/>
            <a:ext cx="5001411" cy="2813297"/>
          </a:xfrm>
          <a:prstGeom prst="rect">
            <a:avLst/>
          </a:prstGeom>
          <a:noFill/>
          <a:ln>
            <a:noFill/>
          </a:ln>
        </p:spPr>
      </p:pic>
      <p:sp>
        <p:nvSpPr>
          <p:cNvPr id="219" name="Google Shape;219;g1df90cf2a91_0_6"/>
          <p:cNvSpPr txBox="1"/>
          <p:nvPr/>
        </p:nvSpPr>
        <p:spPr>
          <a:xfrm>
            <a:off x="1176093" y="78080"/>
            <a:ext cx="6610744" cy="1034099"/>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rgbClr val="161249"/>
              </a:buClr>
              <a:buSzPts val="2800"/>
              <a:buFont typeface="Arial"/>
              <a:buNone/>
            </a:pPr>
            <a:r>
              <a:rPr lang="nl-NL" sz="2400" b="1" i="0" u="none" strike="noStrike" cap="none" dirty="0">
                <a:solidFill>
                  <a:srgbClr val="161249"/>
                </a:solidFill>
                <a:latin typeface="Arial"/>
                <a:ea typeface="Arial"/>
                <a:cs typeface="Arial"/>
                <a:sym typeface="Arial"/>
              </a:rPr>
              <a:t>Hootsuite: Sociale mediatrends 2023: </a:t>
            </a:r>
            <a:br>
              <a:rPr lang="nl-NL" sz="2400" b="1" i="0" u="none" strike="noStrike" cap="none" dirty="0">
                <a:solidFill>
                  <a:srgbClr val="161249"/>
                </a:solidFill>
                <a:latin typeface="Arial"/>
                <a:ea typeface="Arial"/>
                <a:cs typeface="Arial"/>
                <a:sym typeface="Arial"/>
              </a:rPr>
            </a:br>
            <a:r>
              <a:rPr lang="nl-NL" sz="2400" b="1" i="0" u="none" strike="noStrike" cap="none" dirty="0">
                <a:solidFill>
                  <a:srgbClr val="161249"/>
                </a:solidFill>
                <a:latin typeface="Arial"/>
                <a:ea typeface="Arial"/>
                <a:cs typeface="Arial"/>
                <a:sym typeface="Arial"/>
              </a:rPr>
              <a:t>welkom in de wildste toekomst, allemaal</a:t>
            </a:r>
            <a:endParaRPr sz="2400" b="1" i="0" u="none" strike="noStrike" cap="none" dirty="0">
              <a:solidFill>
                <a:srgbClr val="161249"/>
              </a:solidFill>
              <a:latin typeface="Arial"/>
              <a:ea typeface="Arial"/>
              <a:cs typeface="Arial"/>
              <a:sym typeface="Arial"/>
            </a:endParaRPr>
          </a:p>
        </p:txBody>
      </p:sp>
      <p:sp>
        <p:nvSpPr>
          <p:cNvPr id="220" name="Google Shape;220;g1df90cf2a91_0_6"/>
          <p:cNvSpPr txBox="1"/>
          <p:nvPr/>
        </p:nvSpPr>
        <p:spPr>
          <a:xfrm>
            <a:off x="470780" y="4075757"/>
            <a:ext cx="8202440" cy="461635"/>
          </a:xfrm>
          <a:prstGeom prst="rect">
            <a:avLst/>
          </a:prstGeom>
          <a:noFill/>
          <a:ln>
            <a:noFill/>
          </a:ln>
        </p:spPr>
        <p:txBody>
          <a:bodyPr spcFirstLastPara="1" wrap="square" lIns="91425" tIns="91425" rIns="91425" bIns="91425" anchor="t" anchorCtr="0">
            <a:spAutoFit/>
          </a:bodyPr>
          <a:lstStyle/>
          <a:p>
            <a:pPr marL="0" marR="0" lvl="0" indent="0" algn="l" rtl="0">
              <a:spcBef>
                <a:spcPts val="0"/>
              </a:spcBef>
              <a:spcAft>
                <a:spcPts val="0"/>
              </a:spcAft>
              <a:buClr>
                <a:schemeClr val="hlink"/>
              </a:buClr>
              <a:buSzPts val="1800"/>
              <a:buFont typeface="Calibri"/>
              <a:buNone/>
            </a:pPr>
            <a:r>
              <a:rPr lang="nl-NL" sz="1800" b="0" i="0" u="sng" strike="noStrike" cap="none">
                <a:solidFill>
                  <a:schemeClr val="hlink"/>
                </a:solidFill>
                <a:latin typeface="Calibri"/>
                <a:ea typeface="Calibri"/>
                <a:cs typeface="Calibri"/>
                <a:sym typeface="Calibri"/>
                <a:hlinkClick r:id="rId5"/>
              </a:rPr>
              <a:t>https://www.youtube.com/watch?v=5A2NDsibmZI&amp;t=9s&amp;ab_channel=Hootsuite </a:t>
            </a:r>
            <a:endParaRPr sz="1800" b="0" i="0" u="none" strike="noStrike" cap="none">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8"/>
                                        </p:tgtEl>
                                        <p:attrNameLst>
                                          <p:attrName>style.visibility</p:attrName>
                                        </p:attrNameLst>
                                      </p:cBhvr>
                                      <p:to>
                                        <p:strVal val="visible"/>
                                      </p:to>
                                    </p:set>
                                    <p:animEffect transition="in" filter="fade">
                                      <p:cBhvr>
                                        <p:cTn id="7" dur="1000"/>
                                        <p:tgtEl>
                                          <p:spTgt spid="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9"/>
          <p:cNvSpPr txBox="1"/>
          <p:nvPr/>
        </p:nvSpPr>
        <p:spPr>
          <a:xfrm>
            <a:off x="2279100" y="525101"/>
            <a:ext cx="4585800" cy="600138"/>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nl-NL" sz="4400" b="1" i="0" u="none" strike="noStrike" cap="none">
                <a:solidFill>
                  <a:srgbClr val="161249"/>
                </a:solidFill>
                <a:latin typeface="Arial"/>
                <a:ea typeface="Arial"/>
                <a:cs typeface="Arial"/>
                <a:sym typeface="Arial"/>
              </a:rPr>
              <a:t>Coosto</a:t>
            </a:r>
            <a:endParaRPr sz="4400" b="1" i="0" u="none" strike="noStrike" cap="none">
              <a:solidFill>
                <a:srgbClr val="161249"/>
              </a:solidFill>
              <a:latin typeface="Arial"/>
              <a:ea typeface="Arial"/>
              <a:cs typeface="Arial"/>
              <a:sym typeface="Arial"/>
            </a:endParaRPr>
          </a:p>
        </p:txBody>
      </p:sp>
      <p:pic>
        <p:nvPicPr>
          <p:cNvPr id="226" name="Google Shape;226;p9"/>
          <p:cNvPicPr preferRelativeResize="0"/>
          <p:nvPr/>
        </p:nvPicPr>
        <p:blipFill rotWithShape="1">
          <a:blip r:embed="rId3">
            <a:alphaModFix/>
          </a:blip>
          <a:srcRect/>
          <a:stretch/>
        </p:blipFill>
        <p:spPr>
          <a:xfrm>
            <a:off x="152400" y="1660680"/>
            <a:ext cx="8839200" cy="1822139"/>
          </a:xfrm>
          <a:prstGeom prst="rect">
            <a:avLst/>
          </a:prstGeom>
          <a:noFill/>
          <a:ln w="38100" cap="flat" cmpd="sng">
            <a:solidFill>
              <a:srgbClr val="D12477"/>
            </a:solidFill>
            <a:prstDash val="solid"/>
            <a:round/>
            <a:headEnd type="none" w="sm" len="sm"/>
            <a:tailEnd type="none" w="sm" len="sm"/>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10"/>
          <p:cNvSpPr txBox="1"/>
          <p:nvPr/>
        </p:nvSpPr>
        <p:spPr>
          <a:xfrm>
            <a:off x="0" y="1842425"/>
            <a:ext cx="9144000" cy="729325"/>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nl-NL" sz="4000" b="1" i="0" u="none" strike="noStrike" cap="none">
                <a:solidFill>
                  <a:srgbClr val="161249"/>
                </a:solidFill>
                <a:latin typeface="Arial"/>
                <a:ea typeface="Arial"/>
                <a:cs typeface="Arial"/>
                <a:sym typeface="Arial"/>
              </a:rPr>
              <a:t>Perfecte Post Rekenmachine</a:t>
            </a:r>
            <a:endParaRPr sz="1400" b="0" i="0" u="none" strike="noStrike" cap="none">
              <a:solidFill>
                <a:srgbClr val="161249"/>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11"/>
          <p:cNvSpPr txBox="1"/>
          <p:nvPr/>
        </p:nvSpPr>
        <p:spPr>
          <a:xfrm>
            <a:off x="478339" y="368899"/>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161249"/>
              </a:buClr>
              <a:buSzPts val="3200"/>
              <a:buFont typeface="Arial"/>
              <a:buNone/>
            </a:pPr>
            <a:r>
              <a:rPr lang="nl-NL" sz="3200" b="1" i="0" u="none" strike="noStrike" cap="none">
                <a:solidFill>
                  <a:srgbClr val="161249"/>
                </a:solidFill>
                <a:latin typeface="Arial"/>
                <a:ea typeface="Arial"/>
                <a:cs typeface="Arial"/>
                <a:sym typeface="Arial"/>
              </a:rPr>
              <a:t>Perfecte Post Rekenmachine</a:t>
            </a:r>
            <a:endParaRPr sz="2000" b="0" i="0" u="none" strike="noStrike" cap="none">
              <a:solidFill>
                <a:srgbClr val="161249"/>
              </a:solidFill>
              <a:latin typeface="Calibri"/>
              <a:ea typeface="Calibri"/>
              <a:cs typeface="Calibri"/>
              <a:sym typeface="Calibri"/>
            </a:endParaRPr>
          </a:p>
        </p:txBody>
      </p:sp>
      <p:sp>
        <p:nvSpPr>
          <p:cNvPr id="237" name="Google Shape;237;p11"/>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spcBef>
                <a:spcPts val="0"/>
              </a:spcBef>
              <a:spcAft>
                <a:spcPts val="0"/>
              </a:spcAft>
              <a:buClr>
                <a:schemeClr val="dk1"/>
              </a:buClr>
              <a:buSzPts val="1800"/>
              <a:buFont typeface="Open Sans"/>
              <a:buNone/>
            </a:pPr>
            <a:r>
              <a:rPr lang="nl-NL" sz="1800" b="1" i="0" u="none" strike="noStrike" cap="none">
                <a:solidFill>
                  <a:srgbClr val="D12477"/>
                </a:solidFill>
                <a:latin typeface="Arial"/>
                <a:ea typeface="Arial"/>
                <a:cs typeface="Arial"/>
                <a:sym typeface="Arial"/>
              </a:rPr>
              <a:t>"Timing is nog steeds een belangrijke factor als het gaat om engagement op je Instagram posts. Kleine veranderingen in het tijdstip van publicatie kunnen leiden tot significante veranderingen in het aantal weergaven, likes en reacties.</a:t>
            </a:r>
            <a:r>
              <a:rPr lang="nl-NL" sz="1800" b="0" i="0" u="none" strike="noStrike" cap="none">
                <a:solidFill>
                  <a:schemeClr val="dk1"/>
                </a:solidFill>
                <a:latin typeface="Arial"/>
                <a:ea typeface="Arial"/>
                <a:cs typeface="Arial"/>
                <a:sym typeface="Arial"/>
              </a:rPr>
              <a:t>"</a:t>
            </a:r>
            <a:endParaRPr sz="1800" b="0" i="0" u="none" strike="noStrike" cap="none">
              <a:solidFill>
                <a:schemeClr val="dk1"/>
              </a:solidFill>
              <a:latin typeface="Arial"/>
              <a:ea typeface="Arial"/>
              <a:cs typeface="Arial"/>
              <a:sym typeface="Arial"/>
            </a:endParaRPr>
          </a:p>
          <a:p>
            <a:pPr marL="0" marR="0" lvl="0" indent="0" algn="l" rtl="0">
              <a:spcBef>
                <a:spcPts val="0"/>
              </a:spcBef>
              <a:spcAft>
                <a:spcPts val="0"/>
              </a:spcAft>
              <a:buClr>
                <a:schemeClr val="dk1"/>
              </a:buClr>
              <a:buSzPts val="1800"/>
              <a:buFont typeface="Open Sans"/>
              <a:buNone/>
            </a:pPr>
            <a:endParaRPr sz="1800" b="0" i="0" u="none" strike="noStrike" cap="none">
              <a:solidFill>
                <a:schemeClr val="dk1"/>
              </a:solidFill>
              <a:latin typeface="Arial"/>
              <a:ea typeface="Arial"/>
              <a:cs typeface="Arial"/>
              <a:sym typeface="Arial"/>
            </a:endParaRPr>
          </a:p>
          <a:p>
            <a:pPr marL="0" marR="0" lvl="0" indent="0" algn="l" rtl="0">
              <a:spcBef>
                <a:spcPts val="0"/>
              </a:spcBef>
              <a:spcAft>
                <a:spcPts val="0"/>
              </a:spcAft>
              <a:buClr>
                <a:schemeClr val="dk1"/>
              </a:buClr>
              <a:buSzPts val="1800"/>
              <a:buFont typeface="Arial"/>
              <a:buNone/>
            </a:pPr>
            <a:r>
              <a:rPr lang="nl-NL" sz="1800" b="0" i="0" u="none" strike="noStrike" cap="none">
                <a:solidFill>
                  <a:srgbClr val="161249"/>
                </a:solidFill>
                <a:latin typeface="Arial"/>
                <a:ea typeface="Arial"/>
                <a:cs typeface="Arial"/>
                <a:sym typeface="Arial"/>
              </a:rPr>
              <a:t>Ontdek de beste tijd om te posten, de ideale lengte van je post, het gebruik van hashtags en meer, allemaal in één spreadsheet.</a:t>
            </a:r>
            <a:endParaRPr sz="1800" b="0" i="0" u="none" strike="noStrike" cap="none">
              <a:solidFill>
                <a:srgbClr val="161249"/>
              </a:solidFill>
              <a:latin typeface="Arial"/>
              <a:ea typeface="Arial"/>
              <a:cs typeface="Arial"/>
              <a:sym typeface="Arial"/>
            </a:endParaRPr>
          </a:p>
          <a:p>
            <a:pPr marL="0" marR="0" lvl="0" indent="0" algn="l" rtl="0">
              <a:spcBef>
                <a:spcPts val="0"/>
              </a:spcBef>
              <a:spcAft>
                <a:spcPts val="0"/>
              </a:spcAft>
              <a:buClr>
                <a:schemeClr val="dk1"/>
              </a:buClr>
              <a:buSzPts val="1800"/>
              <a:buFont typeface="Open Sans"/>
              <a:buNone/>
            </a:pPr>
            <a:endParaRPr sz="1800" b="0" i="0" u="none" strike="noStrike" cap="none">
              <a:solidFill>
                <a:schemeClr val="dk1"/>
              </a:solidFill>
              <a:latin typeface="Arial"/>
              <a:ea typeface="Arial"/>
              <a:cs typeface="Arial"/>
              <a:sym typeface="Arial"/>
            </a:endParaRPr>
          </a:p>
          <a:p>
            <a:pPr marL="1371600" marR="0" lvl="0" indent="0" algn="l" rtl="0">
              <a:spcBef>
                <a:spcPts val="0"/>
              </a:spcBef>
              <a:spcAft>
                <a:spcPts val="0"/>
              </a:spcAft>
              <a:buClr>
                <a:schemeClr val="dk1"/>
              </a:buClr>
              <a:buSzPts val="1800"/>
              <a:buFont typeface="Arial"/>
              <a:buNone/>
            </a:pPr>
            <a:r>
              <a:rPr lang="nl-NL" sz="1800" b="0" i="0" u="none" strike="noStrike" cap="none">
                <a:solidFill>
                  <a:schemeClr val="dk1"/>
                </a:solidFill>
                <a:latin typeface="Arial"/>
                <a:ea typeface="Arial"/>
                <a:cs typeface="Arial"/>
                <a:sym typeface="Arial"/>
              </a:rPr>
              <a:t> </a:t>
            </a:r>
            <a:endParaRPr sz="1800" b="0" i="0" u="none" strike="noStrike" cap="none">
              <a:solidFill>
                <a:schemeClr val="dk1"/>
              </a:solidFill>
              <a:latin typeface="Arial"/>
              <a:ea typeface="Arial"/>
              <a:cs typeface="Arial"/>
              <a:sym typeface="Arial"/>
            </a:endParaRPr>
          </a:p>
          <a:p>
            <a:pPr marL="0" marR="0" lvl="0" indent="0" algn="l" rtl="0">
              <a:lnSpc>
                <a:spcPct val="115000"/>
              </a:lnSpc>
              <a:spcBef>
                <a:spcPts val="1600"/>
              </a:spcBef>
              <a:spcAft>
                <a:spcPts val="1000"/>
              </a:spcAft>
              <a:buClr>
                <a:schemeClr val="dk1"/>
              </a:buClr>
              <a:buSzPts val="1800"/>
              <a:buFont typeface="Calibri"/>
              <a:buNone/>
            </a:pPr>
            <a:endParaRPr sz="1800" b="1" i="1" u="none" strike="noStrike" cap="none">
              <a:solidFill>
                <a:schemeClr val="dk1"/>
              </a:solidFill>
              <a:latin typeface="Arial"/>
              <a:ea typeface="Arial"/>
              <a:cs typeface="Arial"/>
              <a:sym typeface="Arial"/>
            </a:endParaRPr>
          </a:p>
        </p:txBody>
      </p:sp>
      <p:sp>
        <p:nvSpPr>
          <p:cNvPr id="238" name="Google Shape;238;p11"/>
          <p:cNvSpPr txBox="1"/>
          <p:nvPr/>
        </p:nvSpPr>
        <p:spPr>
          <a:xfrm>
            <a:off x="478339" y="3334766"/>
            <a:ext cx="8333428"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0070C0"/>
              </a:buClr>
              <a:buSzPts val="1800"/>
              <a:buFont typeface="Arial"/>
              <a:buNone/>
            </a:pPr>
            <a:r>
              <a:rPr lang="nl-NL" sz="1800" b="0" i="0" u="sng" strike="noStrike" cap="none">
                <a:solidFill>
                  <a:srgbClr val="0070C0"/>
                </a:solidFill>
                <a:latin typeface="Arial"/>
                <a:ea typeface="Arial"/>
                <a:cs typeface="Arial"/>
                <a:sym typeface="Arial"/>
                <a:hlinkClick r:id="rId3">
                  <a:extLst>
                    <a:ext uri="{A12FA001-AC4F-418D-AE19-62706E023703}">
                      <ahyp:hlinkClr xmlns:ahyp="http://schemas.microsoft.com/office/drawing/2018/hyperlinkcolor" val="tx"/>
                    </a:ext>
                  </a:extLst>
                </a:hlinkClick>
              </a:rPr>
              <a:t>https://www.coosto.com/en/knowledge-center/content-marketing/perfect-post-calculator </a:t>
            </a:r>
            <a:endParaRPr sz="1800" b="0" i="0" u="none" strike="noStrike" cap="none">
              <a:solidFill>
                <a:srgbClr val="0070C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pic>
        <p:nvPicPr>
          <p:cNvPr id="243" name="Google Shape;243;p12" descr="best-times-days-engagement-instagram"/>
          <p:cNvPicPr preferRelativeResize="0"/>
          <p:nvPr/>
        </p:nvPicPr>
        <p:blipFill rotWithShape="1">
          <a:blip r:embed="rId3">
            <a:alphaModFix/>
          </a:blip>
          <a:srcRect/>
          <a:stretch/>
        </p:blipFill>
        <p:spPr>
          <a:xfrm>
            <a:off x="5851434" y="728390"/>
            <a:ext cx="2935991" cy="3504022"/>
          </a:xfrm>
          <a:prstGeom prst="rect">
            <a:avLst/>
          </a:prstGeom>
          <a:noFill/>
          <a:ln>
            <a:noFill/>
          </a:ln>
        </p:spPr>
      </p:pic>
      <p:sp>
        <p:nvSpPr>
          <p:cNvPr id="244" name="Google Shape;244;p12"/>
          <p:cNvSpPr txBox="1">
            <a:spLocks noGrp="1"/>
          </p:cNvSpPr>
          <p:nvPr>
            <p:ph type="title"/>
          </p:nvPr>
        </p:nvSpPr>
        <p:spPr>
          <a:xfrm>
            <a:off x="1367073" y="195381"/>
            <a:ext cx="6409853" cy="533009"/>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3300"/>
              <a:buFont typeface="Roboto"/>
              <a:buNone/>
            </a:pPr>
            <a:r>
              <a:rPr lang="nl-NL" sz="2400" dirty="0"/>
              <a:t>Beste tijd om te posten op Instagram</a:t>
            </a:r>
            <a:endParaRPr sz="2400" dirty="0"/>
          </a:p>
        </p:txBody>
      </p:sp>
      <p:pic>
        <p:nvPicPr>
          <p:cNvPr id="245" name="Google Shape;245;p12" descr="best-times-days-post-engagement-instagram"/>
          <p:cNvPicPr preferRelativeResize="0"/>
          <p:nvPr/>
        </p:nvPicPr>
        <p:blipFill rotWithShape="1">
          <a:blip r:embed="rId4">
            <a:alphaModFix/>
          </a:blip>
          <a:srcRect/>
          <a:stretch/>
        </p:blipFill>
        <p:spPr>
          <a:xfrm>
            <a:off x="302255" y="1009769"/>
            <a:ext cx="5373974" cy="3222643"/>
          </a:xfrm>
          <a:prstGeom prst="rect">
            <a:avLst/>
          </a:prstGeom>
          <a:noFill/>
          <a:ln>
            <a:noFill/>
          </a:ln>
        </p:spPr>
      </p:pic>
      <p:sp>
        <p:nvSpPr>
          <p:cNvPr id="246" name="Google Shape;246;p12"/>
          <p:cNvSpPr/>
          <p:nvPr/>
        </p:nvSpPr>
        <p:spPr>
          <a:xfrm>
            <a:off x="1693787" y="4343100"/>
            <a:ext cx="5756426"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0070C0"/>
              </a:buClr>
              <a:buSzPts val="1600"/>
              <a:buFont typeface="Arial"/>
              <a:buNone/>
            </a:pPr>
            <a:r>
              <a:rPr lang="nl-NL" sz="1600" b="0" i="0" u="sng" strike="noStrike" cap="none">
                <a:solidFill>
                  <a:srgbClr val="0070C0"/>
                </a:solidFill>
                <a:latin typeface="Arial"/>
                <a:ea typeface="Arial"/>
                <a:cs typeface="Arial"/>
                <a:sym typeface="Arial"/>
                <a:hlinkClick r:id="rId5">
                  <a:extLst>
                    <a:ext uri="{A12FA001-AC4F-418D-AE19-62706E023703}">
                      <ahyp:hlinkClr xmlns:ahyp="http://schemas.microsoft.com/office/drawing/2018/hyperlinkcolor" val="tx"/>
                    </a:ext>
                  </a:extLst>
                </a:hlinkClick>
              </a:rPr>
              <a:t>https://www.coosto.com/en/blogs/best-time-post-instagram </a:t>
            </a:r>
            <a:endParaRPr sz="2400" b="0" i="0" u="none" strike="noStrike" cap="none">
              <a:solidFill>
                <a:srgbClr val="0070C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13"/>
          <p:cNvSpPr txBox="1">
            <a:spLocks noGrp="1"/>
          </p:cNvSpPr>
          <p:nvPr>
            <p:ph type="title"/>
          </p:nvPr>
        </p:nvSpPr>
        <p:spPr>
          <a:xfrm>
            <a:off x="1391687" y="184342"/>
            <a:ext cx="6360625" cy="577182"/>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3300"/>
              <a:buFont typeface="Roboto"/>
              <a:buNone/>
            </a:pPr>
            <a:r>
              <a:rPr lang="nl-NL" sz="2400" dirty="0"/>
              <a:t>Beste tijd om op Facebook te posten</a:t>
            </a:r>
            <a:endParaRPr sz="2400" dirty="0"/>
          </a:p>
        </p:txBody>
      </p:sp>
      <p:pic>
        <p:nvPicPr>
          <p:cNvPr id="252" name="Google Shape;252;p13" descr="best-times-days-post-facebook"/>
          <p:cNvPicPr preferRelativeResize="0"/>
          <p:nvPr/>
        </p:nvPicPr>
        <p:blipFill rotWithShape="1">
          <a:blip r:embed="rId3">
            <a:alphaModFix/>
          </a:blip>
          <a:srcRect/>
          <a:stretch/>
        </p:blipFill>
        <p:spPr>
          <a:xfrm>
            <a:off x="356648" y="982051"/>
            <a:ext cx="5305329" cy="3227810"/>
          </a:xfrm>
          <a:prstGeom prst="rect">
            <a:avLst/>
          </a:prstGeom>
          <a:noFill/>
          <a:ln>
            <a:noFill/>
          </a:ln>
        </p:spPr>
      </p:pic>
      <p:pic>
        <p:nvPicPr>
          <p:cNvPr id="253" name="Google Shape;253;p13" descr="times-days-post-facebook"/>
          <p:cNvPicPr preferRelativeResize="0"/>
          <p:nvPr/>
        </p:nvPicPr>
        <p:blipFill rotWithShape="1">
          <a:blip r:embed="rId4">
            <a:alphaModFix/>
          </a:blip>
          <a:srcRect/>
          <a:stretch/>
        </p:blipFill>
        <p:spPr>
          <a:xfrm>
            <a:off x="5877793" y="741481"/>
            <a:ext cx="2909559" cy="3468380"/>
          </a:xfrm>
          <a:prstGeom prst="rect">
            <a:avLst/>
          </a:prstGeom>
          <a:noFill/>
          <a:ln>
            <a:noFill/>
          </a:ln>
        </p:spPr>
      </p:pic>
      <p:sp>
        <p:nvSpPr>
          <p:cNvPr id="254" name="Google Shape;254;p13"/>
          <p:cNvSpPr/>
          <p:nvPr/>
        </p:nvSpPr>
        <p:spPr>
          <a:xfrm>
            <a:off x="1475098" y="4268975"/>
            <a:ext cx="6193804"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0070C0"/>
              </a:buClr>
              <a:buSzPts val="1600"/>
              <a:buFont typeface="Arial"/>
              <a:buNone/>
            </a:pPr>
            <a:r>
              <a:rPr lang="nl-NL" sz="1600" b="0" i="0" u="sng" strike="noStrike" cap="none">
                <a:solidFill>
                  <a:srgbClr val="0070C0"/>
                </a:solidFill>
                <a:latin typeface="Arial"/>
                <a:ea typeface="Arial"/>
                <a:cs typeface="Arial"/>
                <a:sym typeface="Arial"/>
                <a:hlinkClick r:id="rId5">
                  <a:extLst>
                    <a:ext uri="{A12FA001-AC4F-418D-AE19-62706E023703}">
                      <ahyp:hlinkClr xmlns:ahyp="http://schemas.microsoft.com/office/drawing/2018/hyperlinkcolor" val="tx"/>
                    </a:ext>
                  </a:extLst>
                </a:hlinkClick>
              </a:rPr>
              <a:t>https://www.coosto.com/en/blogs/best-times-post-facebook-2020 </a:t>
            </a:r>
            <a:endParaRPr sz="1600" b="0" i="0" u="sng" strike="noStrike" cap="none">
              <a:solidFill>
                <a:srgbClr val="0070C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14"/>
          <p:cNvSpPr txBox="1">
            <a:spLocks noGrp="1"/>
          </p:cNvSpPr>
          <p:nvPr>
            <p:ph type="title"/>
          </p:nvPr>
        </p:nvSpPr>
        <p:spPr>
          <a:xfrm>
            <a:off x="2093331" y="176693"/>
            <a:ext cx="4957338" cy="55907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300"/>
              <a:buFont typeface="Roboto"/>
              <a:buNone/>
            </a:pPr>
            <a:r>
              <a:rPr lang="nl-NL" dirty="0"/>
              <a:t>Voor je eigen bedrijf: </a:t>
            </a:r>
            <a:endParaRPr dirty="0"/>
          </a:p>
        </p:txBody>
      </p:sp>
      <p:sp>
        <p:nvSpPr>
          <p:cNvPr id="260" name="Google Shape;260;p14"/>
          <p:cNvSpPr/>
          <p:nvPr/>
        </p:nvSpPr>
        <p:spPr>
          <a:xfrm>
            <a:off x="499474" y="4086806"/>
            <a:ext cx="8145048"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0070C0"/>
              </a:buClr>
              <a:buSzPts val="1600"/>
              <a:buFont typeface="Arial"/>
              <a:buNone/>
            </a:pPr>
            <a:r>
              <a:rPr lang="nl-NL" sz="1600" b="0" i="0" u="sng" strike="noStrike" cap="none">
                <a:solidFill>
                  <a:srgbClr val="0070C0"/>
                </a:solidFill>
                <a:latin typeface="Arial"/>
                <a:ea typeface="Arial"/>
                <a:cs typeface="Arial"/>
                <a:sym typeface="Arial"/>
                <a:hlinkClick r:id="rId3">
                  <a:extLst>
                    <a:ext uri="{A12FA001-AC4F-418D-AE19-62706E023703}">
                      <ahyp:hlinkClr xmlns:ahyp="http://schemas.microsoft.com/office/drawing/2018/hyperlinkcolor" val="tx"/>
                    </a:ext>
                  </a:extLst>
                </a:hlinkClick>
              </a:rPr>
              <a:t>https://www.coosto.com/en/knowledge-center/content-marketing/perfect-post-calculator </a:t>
            </a:r>
            <a:endParaRPr sz="2400" b="0" i="0" u="none" strike="noStrike" cap="none">
              <a:solidFill>
                <a:srgbClr val="0070C0"/>
              </a:solidFill>
              <a:latin typeface="Arial"/>
              <a:ea typeface="Arial"/>
              <a:cs typeface="Arial"/>
              <a:sym typeface="Arial"/>
            </a:endParaRPr>
          </a:p>
        </p:txBody>
      </p:sp>
      <p:pic>
        <p:nvPicPr>
          <p:cNvPr id="261" name="Google Shape;261;p14"/>
          <p:cNvPicPr preferRelativeResize="0"/>
          <p:nvPr/>
        </p:nvPicPr>
        <p:blipFill rotWithShape="1">
          <a:blip r:embed="rId4">
            <a:alphaModFix/>
          </a:blip>
          <a:srcRect/>
          <a:stretch/>
        </p:blipFill>
        <p:spPr>
          <a:xfrm>
            <a:off x="764768" y="887437"/>
            <a:ext cx="7614461" cy="2994636"/>
          </a:xfrm>
          <a:prstGeom prst="rect">
            <a:avLst/>
          </a:prstGeom>
          <a:noFill/>
          <a:ln w="38100" cap="flat" cmpd="sng">
            <a:solidFill>
              <a:srgbClr val="D12477"/>
            </a:solidFill>
            <a:prstDash val="solid"/>
            <a:round/>
            <a:headEnd type="none" w="sm" len="sm"/>
            <a:tailEnd type="none" w="sm" len="sm"/>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15"/>
          <p:cNvSpPr txBox="1">
            <a:spLocks noGrp="1"/>
          </p:cNvSpPr>
          <p:nvPr>
            <p:ph type="title"/>
          </p:nvPr>
        </p:nvSpPr>
        <p:spPr>
          <a:xfrm>
            <a:off x="1343025" y="600441"/>
            <a:ext cx="6457950" cy="676097"/>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300"/>
              <a:buFont typeface="Roboto"/>
              <a:buNone/>
            </a:pPr>
            <a:r>
              <a:rPr lang="nl-NL"/>
              <a:t>OK. En nu concreter:</a:t>
            </a:r>
            <a:endParaRPr/>
          </a:p>
        </p:txBody>
      </p:sp>
      <p:grpSp>
        <p:nvGrpSpPr>
          <p:cNvPr id="267" name="Google Shape;267;p15"/>
          <p:cNvGrpSpPr/>
          <p:nvPr/>
        </p:nvGrpSpPr>
        <p:grpSpPr>
          <a:xfrm>
            <a:off x="514508" y="1553541"/>
            <a:ext cx="8114983" cy="2296693"/>
            <a:chOff x="158" y="175426"/>
            <a:chExt cx="8114983" cy="2296693"/>
          </a:xfrm>
        </p:grpSpPr>
        <p:sp>
          <p:nvSpPr>
            <p:cNvPr id="268" name="Google Shape;268;p15"/>
            <p:cNvSpPr/>
            <p:nvPr/>
          </p:nvSpPr>
          <p:spPr>
            <a:xfrm>
              <a:off x="158" y="175426"/>
              <a:ext cx="1913911" cy="2296693"/>
            </a:xfrm>
            <a:prstGeom prst="rect">
              <a:avLst/>
            </a:prstGeom>
            <a:gradFill>
              <a:gsLst>
                <a:gs pos="0">
                  <a:srgbClr val="7DE9E2"/>
                </a:gs>
                <a:gs pos="50000">
                  <a:srgbClr val="64ECE2"/>
                </a:gs>
                <a:gs pos="100000">
                  <a:srgbClr val="51D8CE"/>
                </a:gs>
              </a:gsLst>
              <a:lin ang="5400000" scaled="0"/>
            </a:gradFill>
            <a:ln w="9525" cap="flat" cmpd="sng">
              <a:solidFill>
                <a:srgbClr val="6BE7DE"/>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69" name="Google Shape;269;p15"/>
            <p:cNvSpPr txBox="1"/>
            <p:nvPr/>
          </p:nvSpPr>
          <p:spPr>
            <a:xfrm>
              <a:off x="158" y="1094104"/>
              <a:ext cx="1913911" cy="1378015"/>
            </a:xfrm>
            <a:prstGeom prst="rect">
              <a:avLst/>
            </a:prstGeom>
            <a:solidFill>
              <a:srgbClr val="11AA81"/>
            </a:solidFill>
            <a:ln>
              <a:noFill/>
            </a:ln>
          </p:spPr>
          <p:txBody>
            <a:bodyPr spcFirstLastPara="1" wrap="square" lIns="189050" tIns="0" rIns="189050" bIns="330200" anchor="t" anchorCtr="0">
              <a:noAutofit/>
            </a:bodyPr>
            <a:lstStyle/>
            <a:p>
              <a:pPr marL="0" marR="0" lvl="0" indent="0" algn="l" rtl="0">
                <a:lnSpc>
                  <a:spcPct val="90000"/>
                </a:lnSpc>
                <a:spcBef>
                  <a:spcPts val="0"/>
                </a:spcBef>
                <a:spcAft>
                  <a:spcPts val="0"/>
                </a:spcAft>
                <a:buClr>
                  <a:schemeClr val="lt1"/>
                </a:buClr>
                <a:buSzPts val="2000"/>
                <a:buFont typeface="Open Sans"/>
                <a:buNone/>
              </a:pPr>
              <a:r>
                <a:rPr lang="nl-NL" sz="1800" b="0" i="0" u="none" strike="noStrike" cap="none" dirty="0">
                  <a:solidFill>
                    <a:schemeClr val="lt1"/>
                  </a:solidFill>
                  <a:latin typeface="Arial"/>
                  <a:ea typeface="Arial"/>
                  <a:cs typeface="Arial"/>
                  <a:sym typeface="Arial"/>
                </a:rPr>
                <a:t>1. Download de rekenmachine</a:t>
              </a:r>
              <a:endParaRPr sz="1800" b="0" i="0" u="none" strike="noStrike" cap="none" dirty="0">
                <a:solidFill>
                  <a:schemeClr val="lt1"/>
                </a:solidFill>
                <a:latin typeface="Arial"/>
                <a:ea typeface="Arial"/>
                <a:cs typeface="Arial"/>
                <a:sym typeface="Arial"/>
              </a:endParaRPr>
            </a:p>
          </p:txBody>
        </p:sp>
        <p:sp>
          <p:nvSpPr>
            <p:cNvPr id="270" name="Google Shape;270;p15"/>
            <p:cNvSpPr/>
            <p:nvPr/>
          </p:nvSpPr>
          <p:spPr>
            <a:xfrm>
              <a:off x="158" y="175426"/>
              <a:ext cx="1913911" cy="918677"/>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1" name="Google Shape;271;p15"/>
            <p:cNvSpPr txBox="1"/>
            <p:nvPr/>
          </p:nvSpPr>
          <p:spPr>
            <a:xfrm>
              <a:off x="158" y="175426"/>
              <a:ext cx="1913911" cy="918677"/>
            </a:xfrm>
            <a:prstGeom prst="rect">
              <a:avLst/>
            </a:prstGeom>
            <a:solidFill>
              <a:srgbClr val="11AA81"/>
            </a:solidFill>
            <a:ln>
              <a:noFill/>
            </a:ln>
          </p:spPr>
          <p:txBody>
            <a:bodyPr spcFirstLastPara="1" wrap="square" lIns="189050" tIns="165100" rIns="189050" bIns="165100" anchor="ctr" anchorCtr="0">
              <a:noAutofit/>
            </a:bodyPr>
            <a:lstStyle/>
            <a:p>
              <a:pPr marL="0" marR="0" lvl="0" indent="0" algn="l" rtl="0">
                <a:lnSpc>
                  <a:spcPct val="90000"/>
                </a:lnSpc>
                <a:spcBef>
                  <a:spcPts val="0"/>
                </a:spcBef>
                <a:spcAft>
                  <a:spcPts val="0"/>
                </a:spcAft>
                <a:buClr>
                  <a:schemeClr val="lt1"/>
                </a:buClr>
                <a:buSzPts val="3700"/>
                <a:buFont typeface="Open Sans"/>
                <a:buNone/>
              </a:pPr>
              <a:r>
                <a:rPr lang="nl-NL" sz="3700" b="0" i="0" u="none" strike="noStrike" cap="none">
                  <a:solidFill>
                    <a:schemeClr val="lt1"/>
                  </a:solidFill>
                  <a:latin typeface="Arial"/>
                  <a:ea typeface="Arial"/>
                  <a:cs typeface="Arial"/>
                  <a:sym typeface="Arial"/>
                </a:rPr>
                <a:t>01</a:t>
              </a:r>
              <a:endParaRPr sz="1800" b="0" i="0" u="none" strike="noStrike" cap="none">
                <a:solidFill>
                  <a:schemeClr val="dk1"/>
                </a:solidFill>
                <a:latin typeface="Arial"/>
                <a:ea typeface="Arial"/>
                <a:cs typeface="Arial"/>
                <a:sym typeface="Arial"/>
              </a:endParaRPr>
            </a:p>
          </p:txBody>
        </p:sp>
        <p:sp>
          <p:nvSpPr>
            <p:cNvPr id="272" name="Google Shape;272;p15"/>
            <p:cNvSpPr/>
            <p:nvPr/>
          </p:nvSpPr>
          <p:spPr>
            <a:xfrm>
              <a:off x="2067182" y="175426"/>
              <a:ext cx="1913911" cy="2296693"/>
            </a:xfrm>
            <a:prstGeom prst="rect">
              <a:avLst/>
            </a:prstGeom>
            <a:gradFill>
              <a:gsLst>
                <a:gs pos="0">
                  <a:srgbClr val="9047F1"/>
                </a:gs>
                <a:gs pos="50000">
                  <a:srgbClr val="8400F4"/>
                </a:gs>
                <a:gs pos="100000">
                  <a:srgbClr val="7500E1"/>
                </a:gs>
              </a:gsLst>
              <a:lin ang="5400000" scaled="0"/>
            </a:gradFill>
            <a:ln w="9525" cap="flat" cmpd="sng">
              <a:solidFill>
                <a:schemeClr val="accent3"/>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3" name="Google Shape;273;p15"/>
            <p:cNvSpPr txBox="1"/>
            <p:nvPr/>
          </p:nvSpPr>
          <p:spPr>
            <a:xfrm>
              <a:off x="2067182" y="1094104"/>
              <a:ext cx="1913911" cy="1378015"/>
            </a:xfrm>
            <a:prstGeom prst="rect">
              <a:avLst/>
            </a:prstGeom>
            <a:solidFill>
              <a:srgbClr val="863EAB"/>
            </a:solidFill>
            <a:ln>
              <a:noFill/>
            </a:ln>
          </p:spPr>
          <p:txBody>
            <a:bodyPr spcFirstLastPara="1" wrap="square" lIns="189050" tIns="0" rIns="189050" bIns="330200" anchor="t" anchorCtr="0">
              <a:noAutofit/>
            </a:bodyPr>
            <a:lstStyle/>
            <a:p>
              <a:pPr marL="0" marR="0" lvl="0" indent="0" algn="l" rtl="0">
                <a:lnSpc>
                  <a:spcPct val="90000"/>
                </a:lnSpc>
                <a:spcBef>
                  <a:spcPts val="0"/>
                </a:spcBef>
                <a:spcAft>
                  <a:spcPts val="0"/>
                </a:spcAft>
                <a:buClr>
                  <a:schemeClr val="lt1"/>
                </a:buClr>
                <a:buSzPts val="2000"/>
                <a:buFont typeface="Open Sans"/>
                <a:buNone/>
              </a:pPr>
              <a:r>
                <a:rPr lang="nl-NL" sz="1800" b="0" i="0" u="none" strike="noStrike" cap="none" dirty="0">
                  <a:solidFill>
                    <a:schemeClr val="lt1"/>
                  </a:solidFill>
                  <a:latin typeface="Arial"/>
                  <a:ea typeface="Arial"/>
                  <a:cs typeface="Arial"/>
                  <a:sym typeface="Arial"/>
                </a:rPr>
                <a:t>2. Download de gegevens </a:t>
              </a:r>
              <a:endParaRPr sz="1800" b="0" i="0" u="none" strike="noStrike" cap="none" dirty="0">
                <a:solidFill>
                  <a:schemeClr val="lt1"/>
                </a:solidFill>
                <a:latin typeface="Arial"/>
                <a:ea typeface="Arial"/>
                <a:cs typeface="Arial"/>
                <a:sym typeface="Arial"/>
              </a:endParaRPr>
            </a:p>
          </p:txBody>
        </p:sp>
        <p:sp>
          <p:nvSpPr>
            <p:cNvPr id="274" name="Google Shape;274;p15"/>
            <p:cNvSpPr/>
            <p:nvPr/>
          </p:nvSpPr>
          <p:spPr>
            <a:xfrm>
              <a:off x="2067182" y="175426"/>
              <a:ext cx="1913911" cy="918677"/>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5" name="Google Shape;275;p15"/>
            <p:cNvSpPr txBox="1"/>
            <p:nvPr/>
          </p:nvSpPr>
          <p:spPr>
            <a:xfrm>
              <a:off x="2067182" y="175426"/>
              <a:ext cx="1913911" cy="918677"/>
            </a:xfrm>
            <a:prstGeom prst="rect">
              <a:avLst/>
            </a:prstGeom>
            <a:solidFill>
              <a:srgbClr val="863EAB"/>
            </a:solidFill>
            <a:ln>
              <a:noFill/>
            </a:ln>
          </p:spPr>
          <p:txBody>
            <a:bodyPr spcFirstLastPara="1" wrap="square" lIns="189050" tIns="165100" rIns="189050" bIns="165100" anchor="ctr" anchorCtr="0">
              <a:noAutofit/>
            </a:bodyPr>
            <a:lstStyle/>
            <a:p>
              <a:pPr marL="0" marR="0" lvl="0" indent="0" algn="l" rtl="0">
                <a:lnSpc>
                  <a:spcPct val="90000"/>
                </a:lnSpc>
                <a:spcBef>
                  <a:spcPts val="0"/>
                </a:spcBef>
                <a:spcAft>
                  <a:spcPts val="0"/>
                </a:spcAft>
                <a:buClr>
                  <a:schemeClr val="lt1"/>
                </a:buClr>
                <a:buSzPts val="3700"/>
                <a:buFont typeface="Open Sans"/>
                <a:buNone/>
              </a:pPr>
              <a:r>
                <a:rPr lang="nl-NL" sz="3700" b="0" i="0" u="none" strike="noStrike" cap="none">
                  <a:solidFill>
                    <a:schemeClr val="lt1"/>
                  </a:solidFill>
                  <a:latin typeface="Arial"/>
                  <a:ea typeface="Arial"/>
                  <a:cs typeface="Arial"/>
                  <a:sym typeface="Arial"/>
                </a:rPr>
                <a:t>02</a:t>
              </a:r>
              <a:endParaRPr sz="1800" b="0" i="0" u="none" strike="noStrike" cap="none">
                <a:solidFill>
                  <a:schemeClr val="dk1"/>
                </a:solidFill>
                <a:latin typeface="Arial"/>
                <a:ea typeface="Arial"/>
                <a:cs typeface="Arial"/>
                <a:sym typeface="Arial"/>
              </a:endParaRPr>
            </a:p>
          </p:txBody>
        </p:sp>
        <p:sp>
          <p:nvSpPr>
            <p:cNvPr id="276" name="Google Shape;276;p15"/>
            <p:cNvSpPr/>
            <p:nvPr/>
          </p:nvSpPr>
          <p:spPr>
            <a:xfrm>
              <a:off x="4134206" y="175426"/>
              <a:ext cx="1913911" cy="2296693"/>
            </a:xfrm>
            <a:prstGeom prst="rect">
              <a:avLst/>
            </a:prstGeom>
            <a:gradFill>
              <a:gsLst>
                <a:gs pos="0">
                  <a:srgbClr val="F879BC"/>
                </a:gs>
                <a:gs pos="50000">
                  <a:srgbClr val="FD5DB4"/>
                </a:gs>
                <a:gs pos="100000">
                  <a:srgbClr val="E34A9F"/>
                </a:gs>
              </a:gsLst>
              <a:lin ang="5400000" scaled="0"/>
            </a:gradFill>
            <a:ln w="9525" cap="flat" cmpd="sng">
              <a:solidFill>
                <a:srgbClr val="F666B4"/>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7" name="Google Shape;277;p15"/>
            <p:cNvSpPr txBox="1"/>
            <p:nvPr/>
          </p:nvSpPr>
          <p:spPr>
            <a:xfrm>
              <a:off x="4134206" y="1094104"/>
              <a:ext cx="1913911" cy="1378015"/>
            </a:xfrm>
            <a:prstGeom prst="rect">
              <a:avLst/>
            </a:prstGeom>
            <a:solidFill>
              <a:srgbClr val="D12477"/>
            </a:solidFill>
            <a:ln>
              <a:noFill/>
            </a:ln>
          </p:spPr>
          <p:txBody>
            <a:bodyPr spcFirstLastPara="1" wrap="square" lIns="189050" tIns="0" rIns="189050" bIns="330200" anchor="t" anchorCtr="0">
              <a:noAutofit/>
            </a:bodyPr>
            <a:lstStyle/>
            <a:p>
              <a:pPr marL="0" marR="0" lvl="0" indent="0" algn="l" rtl="0">
                <a:lnSpc>
                  <a:spcPct val="90000"/>
                </a:lnSpc>
                <a:spcBef>
                  <a:spcPts val="0"/>
                </a:spcBef>
                <a:spcAft>
                  <a:spcPts val="0"/>
                </a:spcAft>
                <a:buClr>
                  <a:schemeClr val="lt1"/>
                </a:buClr>
                <a:buSzPts val="2000"/>
                <a:buFont typeface="Open Sans"/>
                <a:buNone/>
              </a:pPr>
              <a:r>
                <a:rPr lang="nl-NL" sz="1800" b="0" i="0" u="none" strike="noStrike" cap="none" dirty="0">
                  <a:solidFill>
                    <a:schemeClr val="lt1"/>
                  </a:solidFill>
                  <a:latin typeface="Arial"/>
                  <a:ea typeface="Arial"/>
                  <a:cs typeface="Arial"/>
                  <a:sym typeface="Arial"/>
                </a:rPr>
                <a:t>3. Plak de gegevens in de rekenmachine</a:t>
              </a:r>
              <a:endParaRPr sz="1800" b="0" i="0" u="none" strike="noStrike" cap="none" dirty="0">
                <a:solidFill>
                  <a:schemeClr val="lt1"/>
                </a:solidFill>
                <a:latin typeface="Arial"/>
                <a:ea typeface="Arial"/>
                <a:cs typeface="Arial"/>
                <a:sym typeface="Arial"/>
              </a:endParaRPr>
            </a:p>
          </p:txBody>
        </p:sp>
        <p:sp>
          <p:nvSpPr>
            <p:cNvPr id="278" name="Google Shape;278;p15"/>
            <p:cNvSpPr/>
            <p:nvPr/>
          </p:nvSpPr>
          <p:spPr>
            <a:xfrm>
              <a:off x="4134206" y="175426"/>
              <a:ext cx="1913911" cy="918677"/>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9" name="Google Shape;279;p15"/>
            <p:cNvSpPr txBox="1"/>
            <p:nvPr/>
          </p:nvSpPr>
          <p:spPr>
            <a:xfrm>
              <a:off x="4134206" y="175426"/>
              <a:ext cx="1913911" cy="918677"/>
            </a:xfrm>
            <a:prstGeom prst="rect">
              <a:avLst/>
            </a:prstGeom>
            <a:solidFill>
              <a:srgbClr val="D12477"/>
            </a:solidFill>
            <a:ln>
              <a:noFill/>
            </a:ln>
          </p:spPr>
          <p:txBody>
            <a:bodyPr spcFirstLastPara="1" wrap="square" lIns="189050" tIns="165100" rIns="189050" bIns="165100" anchor="ctr" anchorCtr="0">
              <a:noAutofit/>
            </a:bodyPr>
            <a:lstStyle/>
            <a:p>
              <a:pPr marL="0" marR="0" lvl="0" indent="0" algn="l" rtl="0">
                <a:lnSpc>
                  <a:spcPct val="90000"/>
                </a:lnSpc>
                <a:spcBef>
                  <a:spcPts val="0"/>
                </a:spcBef>
                <a:spcAft>
                  <a:spcPts val="0"/>
                </a:spcAft>
                <a:buClr>
                  <a:schemeClr val="lt1"/>
                </a:buClr>
                <a:buSzPts val="3700"/>
                <a:buFont typeface="Open Sans"/>
                <a:buNone/>
              </a:pPr>
              <a:r>
                <a:rPr lang="nl-NL" sz="3700" b="0" i="0" u="none" strike="noStrike" cap="none">
                  <a:solidFill>
                    <a:schemeClr val="lt1"/>
                  </a:solidFill>
                  <a:latin typeface="Arial"/>
                  <a:ea typeface="Arial"/>
                  <a:cs typeface="Arial"/>
                  <a:sym typeface="Arial"/>
                </a:rPr>
                <a:t>03</a:t>
              </a:r>
              <a:endParaRPr sz="1800" b="0" i="0" u="none" strike="noStrike" cap="none">
                <a:solidFill>
                  <a:schemeClr val="dk1"/>
                </a:solidFill>
                <a:latin typeface="Arial"/>
                <a:ea typeface="Arial"/>
                <a:cs typeface="Arial"/>
                <a:sym typeface="Arial"/>
              </a:endParaRPr>
            </a:p>
          </p:txBody>
        </p:sp>
        <p:sp>
          <p:nvSpPr>
            <p:cNvPr id="280" name="Google Shape;280;p15"/>
            <p:cNvSpPr/>
            <p:nvPr/>
          </p:nvSpPr>
          <p:spPr>
            <a:xfrm>
              <a:off x="6201230" y="175426"/>
              <a:ext cx="1913911" cy="2296693"/>
            </a:xfrm>
            <a:prstGeom prst="rect">
              <a:avLst/>
            </a:prstGeom>
            <a:gradFill>
              <a:gsLst>
                <a:gs pos="0">
                  <a:srgbClr val="FE9E9F"/>
                </a:gs>
                <a:gs pos="50000">
                  <a:srgbClr val="FF8A8B"/>
                </a:gs>
                <a:gs pos="100000">
                  <a:srgbClr val="E37274"/>
                </a:gs>
              </a:gsLst>
              <a:lin ang="5400000" scaled="0"/>
            </a:gradFill>
            <a:ln w="9525" cap="flat" cmpd="sng">
              <a:solidFill>
                <a:srgbClr val="FD909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81" name="Google Shape;281;p15"/>
            <p:cNvSpPr txBox="1"/>
            <p:nvPr/>
          </p:nvSpPr>
          <p:spPr>
            <a:xfrm>
              <a:off x="6201230" y="1094104"/>
              <a:ext cx="1913911" cy="1378015"/>
            </a:xfrm>
            <a:prstGeom prst="rect">
              <a:avLst/>
            </a:prstGeom>
            <a:solidFill>
              <a:srgbClr val="E14E34"/>
            </a:solidFill>
            <a:ln>
              <a:noFill/>
            </a:ln>
          </p:spPr>
          <p:txBody>
            <a:bodyPr spcFirstLastPara="1" wrap="square" lIns="189050" tIns="0" rIns="189050" bIns="330200" anchor="t" anchorCtr="0">
              <a:noAutofit/>
            </a:bodyPr>
            <a:lstStyle/>
            <a:p>
              <a:pPr marL="0" marR="0" lvl="0" indent="0" algn="l" rtl="0">
                <a:lnSpc>
                  <a:spcPct val="90000"/>
                </a:lnSpc>
                <a:spcBef>
                  <a:spcPts val="0"/>
                </a:spcBef>
                <a:spcAft>
                  <a:spcPts val="0"/>
                </a:spcAft>
                <a:buClr>
                  <a:schemeClr val="lt1"/>
                </a:buClr>
                <a:buSzPts val="2000"/>
                <a:buFont typeface="Open Sans"/>
                <a:buNone/>
              </a:pPr>
              <a:r>
                <a:rPr lang="nl-NL" sz="1800" b="1" i="0" u="none" strike="noStrike" cap="none" dirty="0">
                  <a:solidFill>
                    <a:schemeClr val="lt1"/>
                  </a:solidFill>
                  <a:latin typeface="Arial"/>
                  <a:ea typeface="Arial"/>
                  <a:cs typeface="Arial"/>
                  <a:sym typeface="Arial"/>
                </a:rPr>
                <a:t>LIVE DEMONSTRATIE! </a:t>
              </a:r>
              <a:endParaRPr sz="1800" b="0" i="0" u="none" strike="noStrike" cap="none" dirty="0">
                <a:solidFill>
                  <a:schemeClr val="lt1"/>
                </a:solidFill>
                <a:latin typeface="Arial"/>
                <a:ea typeface="Arial"/>
                <a:cs typeface="Arial"/>
                <a:sym typeface="Arial"/>
              </a:endParaRPr>
            </a:p>
          </p:txBody>
        </p:sp>
        <p:sp>
          <p:nvSpPr>
            <p:cNvPr id="282" name="Google Shape;282;p15"/>
            <p:cNvSpPr/>
            <p:nvPr/>
          </p:nvSpPr>
          <p:spPr>
            <a:xfrm>
              <a:off x="6201230" y="175426"/>
              <a:ext cx="1913911" cy="918677"/>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83" name="Google Shape;283;p15"/>
            <p:cNvSpPr txBox="1"/>
            <p:nvPr/>
          </p:nvSpPr>
          <p:spPr>
            <a:xfrm>
              <a:off x="6201230" y="175426"/>
              <a:ext cx="1913911" cy="918677"/>
            </a:xfrm>
            <a:prstGeom prst="rect">
              <a:avLst/>
            </a:prstGeom>
            <a:solidFill>
              <a:srgbClr val="E14E34"/>
            </a:solidFill>
            <a:ln>
              <a:noFill/>
            </a:ln>
          </p:spPr>
          <p:txBody>
            <a:bodyPr spcFirstLastPara="1" wrap="square" lIns="189050" tIns="165100" rIns="189050" bIns="165100" anchor="ctr" anchorCtr="0">
              <a:noAutofit/>
            </a:bodyPr>
            <a:lstStyle/>
            <a:p>
              <a:pPr marL="0" marR="0" lvl="0" indent="0" algn="l" rtl="0">
                <a:lnSpc>
                  <a:spcPct val="90000"/>
                </a:lnSpc>
                <a:spcBef>
                  <a:spcPts val="0"/>
                </a:spcBef>
                <a:spcAft>
                  <a:spcPts val="0"/>
                </a:spcAft>
                <a:buClr>
                  <a:schemeClr val="lt1"/>
                </a:buClr>
                <a:buSzPts val="3700"/>
                <a:buFont typeface="Open Sans"/>
                <a:buNone/>
              </a:pPr>
              <a:r>
                <a:rPr lang="nl-NL" sz="3700" b="0" i="0" u="none" strike="noStrike" cap="none">
                  <a:solidFill>
                    <a:schemeClr val="lt1"/>
                  </a:solidFill>
                  <a:latin typeface="Arial"/>
                  <a:ea typeface="Arial"/>
                  <a:cs typeface="Arial"/>
                  <a:sym typeface="Arial"/>
                </a:rPr>
                <a:t>04</a:t>
              </a:r>
              <a:endParaRPr sz="1800" b="0" i="0" u="none" strike="noStrike" cap="none">
                <a:solidFill>
                  <a:schemeClr val="dk1"/>
                </a:solidFill>
                <a:latin typeface="Arial"/>
                <a:ea typeface="Arial"/>
                <a:cs typeface="Arial"/>
                <a:sym typeface="Arial"/>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16"/>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endParaRPr/>
          </a:p>
        </p:txBody>
      </p:sp>
      <p:sp>
        <p:nvSpPr>
          <p:cNvPr id="289" name="Google Shape;289;p16"/>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161249"/>
              </a:buClr>
              <a:buSzPts val="2100"/>
              <a:buNone/>
            </a:pPr>
            <a:endParaRPr/>
          </a:p>
        </p:txBody>
      </p:sp>
      <p:pic>
        <p:nvPicPr>
          <p:cNvPr id="290" name="Google Shape;290;p16"/>
          <p:cNvPicPr preferRelativeResize="0"/>
          <p:nvPr/>
        </p:nvPicPr>
        <p:blipFill rotWithShape="1">
          <a:blip r:embed="rId3">
            <a:alphaModFix/>
          </a:blip>
          <a:srcRect/>
          <a:stretch/>
        </p:blipFill>
        <p:spPr>
          <a:xfrm>
            <a:off x="227367" y="28745"/>
            <a:ext cx="8689265" cy="443185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17"/>
          <p:cNvSpPr txBox="1"/>
          <p:nvPr/>
        </p:nvSpPr>
        <p:spPr>
          <a:xfrm>
            <a:off x="472650" y="1838512"/>
            <a:ext cx="8198700" cy="733238"/>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nl-NL" sz="4800" b="1" i="0" u="none" strike="noStrike" cap="none">
                <a:solidFill>
                  <a:schemeClr val="lt1"/>
                </a:solidFill>
                <a:latin typeface="Arial"/>
                <a:ea typeface="Arial"/>
                <a:cs typeface="Arial"/>
                <a:sym typeface="Arial"/>
              </a:rPr>
              <a:t>Vragen?</a:t>
            </a:r>
            <a:endParaRPr sz="4800" b="1" i="0" u="none" strike="noStrike" cap="none">
              <a:solidFill>
                <a:schemeClr val="lt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grpSp>
        <p:nvGrpSpPr>
          <p:cNvPr id="300" name="Google Shape;300;p18"/>
          <p:cNvGrpSpPr/>
          <p:nvPr/>
        </p:nvGrpSpPr>
        <p:grpSpPr>
          <a:xfrm>
            <a:off x="3958725" y="528845"/>
            <a:ext cx="4727603" cy="4203503"/>
            <a:chOff x="-9933" y="0"/>
            <a:chExt cx="4727603" cy="4203503"/>
          </a:xfrm>
        </p:grpSpPr>
        <p:cxnSp>
          <p:nvCxnSpPr>
            <p:cNvPr id="301" name="Google Shape;301;p18"/>
            <p:cNvCxnSpPr/>
            <p:nvPr/>
          </p:nvCxnSpPr>
          <p:spPr>
            <a:xfrm>
              <a:off x="0" y="0"/>
              <a:ext cx="4717670" cy="0"/>
            </a:xfrm>
            <a:prstGeom prst="straightConnector1">
              <a:avLst/>
            </a:prstGeom>
            <a:gradFill>
              <a:gsLst>
                <a:gs pos="0">
                  <a:srgbClr val="FE9E9F"/>
                </a:gs>
                <a:gs pos="50000">
                  <a:srgbClr val="FF8A8B"/>
                </a:gs>
                <a:gs pos="100000">
                  <a:srgbClr val="E37274"/>
                </a:gs>
              </a:gsLst>
              <a:lin ang="5400000" scaled="0"/>
            </a:gradFill>
            <a:ln>
              <a:noFill/>
            </a:ln>
          </p:spPr>
        </p:cxnSp>
        <p:sp>
          <p:nvSpPr>
            <p:cNvPr id="302" name="Google Shape;302;p18"/>
            <p:cNvSpPr/>
            <p:nvPr/>
          </p:nvSpPr>
          <p:spPr>
            <a:xfrm>
              <a:off x="0" y="0"/>
              <a:ext cx="4717670" cy="2042904"/>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303" name="Google Shape;303;p18"/>
            <p:cNvSpPr txBox="1"/>
            <p:nvPr/>
          </p:nvSpPr>
          <p:spPr>
            <a:xfrm>
              <a:off x="-9933" y="58848"/>
              <a:ext cx="3972111" cy="2042904"/>
            </a:xfrm>
            <a:prstGeom prst="rect">
              <a:avLst/>
            </a:prstGeom>
            <a:solidFill>
              <a:srgbClr val="EFA700"/>
            </a:solidFill>
            <a:ln>
              <a:noFill/>
            </a:ln>
          </p:spPr>
          <p:txBody>
            <a:bodyPr spcFirstLastPara="1" wrap="square" lIns="110475" tIns="110475" rIns="110475" bIns="110475" anchor="t" anchorCtr="0">
              <a:noAutofit/>
            </a:bodyPr>
            <a:lstStyle/>
            <a:p>
              <a:pPr marL="0" marR="0" lvl="0" indent="0" algn="l" rtl="0">
                <a:lnSpc>
                  <a:spcPct val="90000"/>
                </a:lnSpc>
                <a:spcBef>
                  <a:spcPts val="0"/>
                </a:spcBef>
                <a:spcAft>
                  <a:spcPts val="0"/>
                </a:spcAft>
                <a:buClr>
                  <a:schemeClr val="dk1"/>
                </a:buClr>
                <a:buSzPts val="2900"/>
                <a:buFont typeface="Open Sans"/>
                <a:buNone/>
              </a:pPr>
              <a:r>
                <a:rPr lang="nl-NL" sz="2400" b="1" i="0" u="none" strike="noStrike" cap="none">
                  <a:solidFill>
                    <a:schemeClr val="lt1"/>
                  </a:solidFill>
                  <a:latin typeface="Arial"/>
                  <a:ea typeface="Arial"/>
                  <a:cs typeface="Arial"/>
                  <a:sym typeface="Arial"/>
                </a:rPr>
                <a:t>Zoek drie do's en dont's uit met betrekking tot je thema voor marketingprofessionals. </a:t>
              </a:r>
              <a:endParaRPr sz="2400" b="1" i="0" u="none" strike="noStrike" cap="none">
                <a:solidFill>
                  <a:schemeClr val="lt1"/>
                </a:solidFill>
                <a:latin typeface="Arial"/>
                <a:ea typeface="Arial"/>
                <a:cs typeface="Arial"/>
                <a:sym typeface="Arial"/>
              </a:endParaRPr>
            </a:p>
          </p:txBody>
        </p:sp>
        <p:cxnSp>
          <p:nvCxnSpPr>
            <p:cNvPr id="304" name="Google Shape;304;p18"/>
            <p:cNvCxnSpPr/>
            <p:nvPr/>
          </p:nvCxnSpPr>
          <p:spPr>
            <a:xfrm>
              <a:off x="0" y="2042904"/>
              <a:ext cx="4717670" cy="0"/>
            </a:xfrm>
            <a:prstGeom prst="straightConnector1">
              <a:avLst/>
            </a:prstGeom>
            <a:gradFill>
              <a:gsLst>
                <a:gs pos="0">
                  <a:srgbClr val="FAC55E"/>
                </a:gs>
                <a:gs pos="50000">
                  <a:srgbClr val="FFC137"/>
                </a:gs>
                <a:gs pos="100000">
                  <a:srgbClr val="E3AD25"/>
                </a:gs>
              </a:gsLst>
              <a:lin ang="5400000" scaled="0"/>
            </a:gradFill>
            <a:ln>
              <a:noFill/>
            </a:ln>
          </p:spPr>
        </p:cxnSp>
        <p:sp>
          <p:nvSpPr>
            <p:cNvPr id="305" name="Google Shape;305;p18"/>
            <p:cNvSpPr/>
            <p:nvPr/>
          </p:nvSpPr>
          <p:spPr>
            <a:xfrm>
              <a:off x="0" y="2042904"/>
              <a:ext cx="4717670" cy="2042904"/>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306" name="Google Shape;306;p18"/>
            <p:cNvSpPr txBox="1"/>
            <p:nvPr/>
          </p:nvSpPr>
          <p:spPr>
            <a:xfrm>
              <a:off x="-9933" y="2160599"/>
              <a:ext cx="3972111" cy="2042904"/>
            </a:xfrm>
            <a:prstGeom prst="rect">
              <a:avLst/>
            </a:prstGeom>
            <a:solidFill>
              <a:srgbClr val="D12477"/>
            </a:solidFill>
            <a:ln>
              <a:noFill/>
            </a:ln>
          </p:spPr>
          <p:txBody>
            <a:bodyPr spcFirstLastPara="1" wrap="square" lIns="110475" tIns="110475" rIns="110475" bIns="110475" anchor="t" anchorCtr="0">
              <a:noAutofit/>
            </a:bodyPr>
            <a:lstStyle/>
            <a:p>
              <a:pPr marL="0" marR="0" lvl="0" indent="0" algn="l" rtl="0">
                <a:lnSpc>
                  <a:spcPct val="90000"/>
                </a:lnSpc>
                <a:spcBef>
                  <a:spcPts val="0"/>
                </a:spcBef>
                <a:spcAft>
                  <a:spcPts val="0"/>
                </a:spcAft>
                <a:buClr>
                  <a:schemeClr val="dk1"/>
                </a:buClr>
                <a:buSzPts val="2900"/>
                <a:buFont typeface="Open Sans"/>
                <a:buNone/>
              </a:pPr>
              <a:r>
                <a:rPr lang="nl-NL" sz="2400" b="1" i="0" u="none" strike="noStrike" cap="none">
                  <a:solidFill>
                    <a:schemeClr val="lt1"/>
                  </a:solidFill>
                  <a:latin typeface="Arial"/>
                  <a:ea typeface="Arial"/>
                  <a:cs typeface="Arial"/>
                  <a:sym typeface="Arial"/>
                </a:rPr>
                <a:t>Maak je aanbevelingen zo praktisch mogelijk.</a:t>
              </a:r>
              <a:endParaRPr sz="1400" b="1" i="0" u="none" strike="noStrike" cap="none">
                <a:solidFill>
                  <a:schemeClr val="lt1"/>
                </a:solidFill>
                <a:latin typeface="Arial"/>
                <a:ea typeface="Arial"/>
                <a:cs typeface="Arial"/>
                <a:sym typeface="Arial"/>
              </a:endParaRPr>
            </a:p>
          </p:txBody>
        </p:sp>
      </p:grpSp>
      <p:sp>
        <p:nvSpPr>
          <p:cNvPr id="307" name="Google Shape;307;p18"/>
          <p:cNvSpPr txBox="1">
            <a:spLocks noGrp="1"/>
          </p:cNvSpPr>
          <p:nvPr>
            <p:ph type="title"/>
          </p:nvPr>
        </p:nvSpPr>
        <p:spPr>
          <a:xfrm>
            <a:off x="678873" y="587693"/>
            <a:ext cx="3014349" cy="2296148"/>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3300"/>
              <a:buFont typeface="Roboto"/>
              <a:buNone/>
            </a:pPr>
            <a:r>
              <a:rPr lang="nl-NL" dirty="0"/>
              <a:t>Do's en </a:t>
            </a:r>
            <a:r>
              <a:rPr lang="nl-NL" dirty="0" err="1"/>
              <a:t>Dont's</a:t>
            </a:r>
            <a:r>
              <a:rPr lang="nl-NL" dirty="0"/>
              <a:t> voor je </a:t>
            </a:r>
            <a:r>
              <a:rPr lang="nl-NL" b="1" dirty="0"/>
              <a:t>luisterverslag </a:t>
            </a:r>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g27f7f416596_0_0"/>
          <p:cNvSpPr txBox="1">
            <a:spLocks noGrp="1"/>
          </p:cNvSpPr>
          <p:nvPr>
            <p:ph type="body" idx="1"/>
          </p:nvPr>
        </p:nvSpPr>
        <p:spPr>
          <a:xfrm>
            <a:off x="628650" y="1369219"/>
            <a:ext cx="7886700" cy="2905800"/>
          </a:xfrm>
          <a:prstGeom prst="rect">
            <a:avLst/>
          </a:prstGeom>
        </p:spPr>
        <p:txBody>
          <a:bodyPr spcFirstLastPara="1" wrap="square" lIns="91425" tIns="45700" rIns="91425" bIns="45700" anchor="t" anchorCtr="0">
            <a:normAutofit fontScale="77500" lnSpcReduction="20000"/>
          </a:bodyPr>
          <a:lstStyle/>
          <a:p>
            <a:pPr marL="0" lvl="0" indent="0" algn="l" rtl="0">
              <a:lnSpc>
                <a:spcPct val="120000"/>
              </a:lnSpc>
              <a:spcBef>
                <a:spcPts val="750"/>
              </a:spcBef>
              <a:spcAft>
                <a:spcPts val="0"/>
              </a:spcAft>
              <a:buNone/>
            </a:pPr>
            <a:r>
              <a:rPr lang="nl-NL" dirty="0"/>
              <a:t>Het DEMS-materiaal is gericht op het verbeteren van digitale marketingvaardigheden in het hoger onderwijs, waarbij de essentiële behoeften in organisaties worden begrepen. Je hebt toegang tot uitgebreide </a:t>
            </a:r>
            <a:r>
              <a:rPr lang="nl-NL" dirty="0" err="1"/>
              <a:t>diasets</a:t>
            </a:r>
            <a:r>
              <a:rPr lang="nl-NL" dirty="0"/>
              <a:t> met klassikale activiteiten en opdrachten, evenals gedetailleerde gebruikersinstructies voor docenten. </a:t>
            </a:r>
            <a:endParaRPr dirty="0"/>
          </a:p>
          <a:p>
            <a:pPr marL="0" lvl="0" indent="0" algn="l" rtl="0">
              <a:lnSpc>
                <a:spcPct val="120000"/>
              </a:lnSpc>
              <a:spcBef>
                <a:spcPts val="750"/>
              </a:spcBef>
              <a:spcAft>
                <a:spcPts val="0"/>
              </a:spcAft>
              <a:buClr>
                <a:schemeClr val="dk1"/>
              </a:buClr>
              <a:buSzPct val="52380"/>
              <a:buFont typeface="Arial"/>
              <a:buNone/>
            </a:pPr>
            <a:endParaRPr dirty="0"/>
          </a:p>
          <a:p>
            <a:pPr marL="0" lvl="0" indent="0" algn="l" rtl="0">
              <a:lnSpc>
                <a:spcPct val="120000"/>
              </a:lnSpc>
              <a:spcBef>
                <a:spcPts val="750"/>
              </a:spcBef>
              <a:spcAft>
                <a:spcPts val="0"/>
              </a:spcAft>
              <a:buClr>
                <a:schemeClr val="dk1"/>
              </a:buClr>
              <a:buSzPct val="52380"/>
              <a:buFont typeface="Arial"/>
              <a:buNone/>
            </a:pPr>
            <a:r>
              <a:rPr lang="nl-NL" dirty="0"/>
              <a:t>Opmerking: Het materiaal bevat inhoud en cijfers die van het internet zijn gehaald en is dus onderhevig aan wijzigingen. De bronnen zijn bekendgemaakt volgens de regels van fair </a:t>
            </a:r>
            <a:r>
              <a:rPr lang="nl-NL" dirty="0" err="1"/>
              <a:t>use</a:t>
            </a:r>
            <a:r>
              <a:rPr lang="nl-NL" dirty="0"/>
              <a:t>. De verantwoordelijkheid van de uitgever is beperkt tot het originele materiaal dat is opgeslagen op </a:t>
            </a:r>
            <a:r>
              <a:rPr lang="nl-NL" dirty="0" err="1"/>
              <a:t>www.dems.pro</a:t>
            </a:r>
            <a:r>
              <a:rPr lang="nl-NL" dirty="0"/>
              <a:t>.  Al het materiaal is geproduceerd voor open gebruik en medegefinancierd door Erasmus +.</a:t>
            </a:r>
            <a:endParaRPr dirty="0"/>
          </a:p>
          <a:p>
            <a:pPr marL="0" lvl="0" indent="0" algn="l" rtl="0">
              <a:lnSpc>
                <a:spcPct val="120000"/>
              </a:lnSpc>
              <a:spcBef>
                <a:spcPts val="750"/>
              </a:spcBef>
              <a:spcAft>
                <a:spcPts val="0"/>
              </a:spcAft>
              <a:buClr>
                <a:schemeClr val="dk1"/>
              </a:buClr>
              <a:buSzPct val="52380"/>
              <a:buFont typeface="Arial"/>
              <a:buNone/>
            </a:pPr>
            <a:endParaRPr dirty="0"/>
          </a:p>
          <a:p>
            <a:pPr marL="0" lvl="0" indent="0" algn="l" rtl="0">
              <a:lnSpc>
                <a:spcPct val="120000"/>
              </a:lnSpc>
              <a:spcBef>
                <a:spcPts val="750"/>
              </a:spcBef>
              <a:spcAft>
                <a:spcPts val="0"/>
              </a:spcAft>
              <a:buNone/>
            </a:pPr>
            <a:endParaRPr dirty="0"/>
          </a:p>
        </p:txBody>
      </p:sp>
      <p:sp>
        <p:nvSpPr>
          <p:cNvPr id="313" name="Google Shape;313;g27f7f416596_0_0"/>
          <p:cNvSpPr txBox="1">
            <a:spLocks noGrp="1"/>
          </p:cNvSpPr>
          <p:nvPr>
            <p:ph type="title" idx="4294967295"/>
          </p:nvPr>
        </p:nvSpPr>
        <p:spPr>
          <a:xfrm>
            <a:off x="2485305" y="218800"/>
            <a:ext cx="4173300" cy="584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300"/>
              <a:buFont typeface="Roboto"/>
              <a:buNone/>
            </a:pPr>
            <a:r>
              <a:rPr lang="nl-NL"/>
              <a:t>Disclaimer</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1.3-Internal-analytics_new-template-2 nl" id="{A1BF7EE1-747D-6040-9850-1C5217CFB2A6}" vid="{8188DDFB-D6E8-024D-BD4A-7F1DA3FF5445}"/>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1.3-Internal-analytics_nl</Template>
  <TotalTime>0</TotalTime>
  <Words>1611</Words>
  <Application>Microsoft Office PowerPoint</Application>
  <PresentationFormat>On-screen Show (16:9)</PresentationFormat>
  <Paragraphs>104</Paragraphs>
  <Slides>20</Slides>
  <Notes>20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Noto Sans Symbols</vt:lpstr>
      <vt:lpstr>Calibri</vt:lpstr>
      <vt:lpstr>Roboto</vt:lpstr>
      <vt:lpstr>Open Sans</vt:lpstr>
      <vt:lpstr>DEMS NEW</vt:lpstr>
      <vt:lpstr>Interne analyse</vt:lpstr>
      <vt:lpstr>Leerdoelen</vt:lpstr>
      <vt:lpstr>Onder-werpen</vt:lpstr>
      <vt:lpstr>PESO-model </vt:lpstr>
      <vt:lpstr>PowerPoint Presentation</vt:lpstr>
      <vt:lpstr>Sociale media-analyse </vt:lpstr>
      <vt:lpstr>PowerPoint Presentation</vt:lpstr>
      <vt:lpstr>PowerPoint Presentation</vt:lpstr>
      <vt:lpstr>PowerPoint Presentation</vt:lpstr>
      <vt:lpstr>PowerPoint Presentation</vt:lpstr>
      <vt:lpstr>PowerPoint Presentation</vt:lpstr>
      <vt:lpstr>PowerPoint Presentation</vt:lpstr>
      <vt:lpstr>Beste tijd om te posten op Instagram</vt:lpstr>
      <vt:lpstr>Beste tijd om op Facebook te posten</vt:lpstr>
      <vt:lpstr>Voor je eigen bedrijf: </vt:lpstr>
      <vt:lpstr>OK. En nu concreter:</vt:lpstr>
      <vt:lpstr>PowerPoint Presentation</vt:lpstr>
      <vt:lpstr>PowerPoint Presentation</vt:lpstr>
      <vt:lpstr>Do's en Dont's voor je luisterverslag </vt:lpstr>
      <vt:lpstr>Disclaimer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Interne analyse</dc:title>
  <cp:revision>1</cp:revision>
  <dcterms:created xsi:type="dcterms:W3CDTF">2023-11-27T11:55:02Z</dcterms:created>
  <dcterms:modified xsi:type="dcterms:W3CDTF">2023-11-27T11:55:19Z</dcterms:modified>
</cp:coreProperties>
</file>