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5143500" type="screen16x9"/>
  <p:notesSz cx="6858000" cy="9144000"/>
  <p:embeddedFontLst>
    <p:embeddedFont>
      <p:font typeface="Calibri" panose="020F0502020204030204" pitchFamily="34" charset="0"/>
      <p:regular r:id="rId14"/>
      <p:bold r:id="rId15"/>
      <p:italic r:id="rId16"/>
      <p:boldItalic r:id="rId17"/>
    </p:embeddedFont>
    <p:embeddedFont>
      <p:font typeface="Open Sans" panose="020B0606030504020204" pitchFamily="34" charset="0"/>
      <p:regular r:id="rId18"/>
      <p:bold r:id="rId19"/>
      <p:italic r:id="rId20"/>
      <p:boldItalic r:id="rId21"/>
    </p:embeddedFont>
    <p:embeddedFont>
      <p:font typeface="Roboto" panose="02000000000000000000" pitchFamily="2"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igyQQfA6IzeGwAVs0fAVaaO0KQP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63969"/>
  </p:normalViewPr>
  <p:slideViewPr>
    <p:cSldViewPr snapToGrid="0">
      <p:cViewPr varScale="1">
        <p:scale>
          <a:sx n="93" d="100"/>
          <a:sy n="93" d="100"/>
        </p:scale>
        <p:origin x="220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customschemas.google.com/relationships/presentationmetadata" Target="meta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7" name="Google Shape;14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Hé daar, leraar extraordinaire! Maak je klaar om het podium te laten rocken en je leerlingen achter te laten die meer willen! Met je gevatte opmerkingen en charmante persoonlijkheid houd je iedereen bezig. Dus ga je gang en verblind ze met je genialiteit!</a:t>
            </a:r>
            <a:endParaRPr>
              <a:solidFill>
                <a:schemeClr val="dk1"/>
              </a:solidFill>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Char char="●"/>
            </a:pPr>
            <a:r>
              <a:rPr lang="nl-NL">
                <a:solidFill>
                  <a:schemeClr val="dk1"/>
                </a:solidFill>
              </a:rPr>
              <a:t>Door online tools te leren gebruiken om hun eigen trend te onderzoeken, zullen studenten praktische ervaring opdoen in het uitvoeren van online onderzoek en het identificeren van belangrijke trends in hun branche of interessegebied.</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Als studenten kunnen onderbouwen en presenteren waarom hun trend relevant is voor hun publiek, kunnen ze hun communicatie- en presentatievaardigheden ontwikkelen en laten zien dat ze kritisch en strategisch kunnen denken over hun marketinginspanningen.</a:t>
            </a:r>
            <a:endParaRPr>
              <a:solidFill>
                <a:schemeClr val="dk1"/>
              </a:solidFill>
            </a:endParaRPr>
          </a:p>
          <a:p>
            <a:pPr marL="457200" lvl="0" indent="-298450" algn="l" rtl="0">
              <a:spcBef>
                <a:spcPts val="0"/>
              </a:spcBef>
              <a:spcAft>
                <a:spcPts val="0"/>
              </a:spcAft>
              <a:buClr>
                <a:schemeClr val="dk1"/>
              </a:buClr>
              <a:buSzPts val="1100"/>
              <a:buChar char="●"/>
            </a:pPr>
            <a:r>
              <a:rPr lang="nl-NL">
                <a:solidFill>
                  <a:schemeClr val="dk1"/>
                </a:solidFill>
              </a:rPr>
              <a:t>Als je leert om een systematische luisteranalyse uit te voeren met behulp van digitale tools, kun je studenten uitrusten met een waardevolle set vaardigheden waar veel vraag naar is in de marketingindustrie en kun je datagestuurde beslissingen nemen die echte resultaten opleveren voor je bedrijf of organisatie.</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8" name="Google Shape;168;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nl-NL">
                <a:solidFill>
                  <a:schemeClr val="dk1"/>
                </a:solidFill>
              </a:rPr>
              <a:t>In het snelle marketinglandschap van vandaag de dag is het cruciaal om op de hoogte te blijven van de laatste trends en onderwerpen om succesvol te zijn. Als marketeers is het belangrijk dat we onze ideeën en strategieën effectief kunnen presenteren om de aandacht van ons publiek te trekken. In deze opdracht krijg je de kans om je onderwerp in een presentatie van twee minuten te presenteren en uit te leggen waarom het belangrijk is voor marketeers van vandaag. Deze oefening helpt je om je communicatievaardigheden te verfijnen en een overtuigende pitch te ontwikkelen die aanslaat bij je publiek.</a:t>
            </a:r>
            <a:endParaRPr>
              <a:solidFill>
                <a:schemeClr val="dk1"/>
              </a:solidFill>
            </a:endParaRPr>
          </a:p>
          <a:p>
            <a:pPr marL="457200" lvl="0" indent="-228600" algn="l" rtl="0">
              <a:lnSpc>
                <a:spcPct val="100000"/>
              </a:lnSpc>
              <a:spcBef>
                <a:spcPts val="0"/>
              </a:spcBef>
              <a:spcAft>
                <a:spcPts val="0"/>
              </a:spcAft>
              <a:buSzPts val="1100"/>
              <a:buNone/>
            </a:pPr>
            <a:endParaRPr/>
          </a:p>
        </p:txBody>
      </p:sp>
      <p:sp>
        <p:nvSpPr>
          <p:cNvPr id="169" name="Google Shape;169;p4: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dk1"/>
              </a:buClr>
              <a:buSzPts val="1800"/>
              <a:buFont typeface="Arial"/>
              <a:buNone/>
            </a:pPr>
            <a:fld id="{00000000-1234-1234-1234-123412341234}" type="slidenum">
              <a:rPr lang="nl-NL" sz="1800" b="0" i="0" u="none" strike="noStrike" cap="none">
                <a:solidFill>
                  <a:schemeClr val="dk1"/>
                </a:solidFill>
                <a:latin typeface="Arial"/>
                <a:ea typeface="Arial"/>
                <a:cs typeface="Arial"/>
                <a:sym typeface="Arial"/>
              </a:rPr>
              <a:t>4</a:t>
            </a:fld>
            <a:endParaRPr sz="1800">
              <a:solidFill>
                <a:schemeClr val="dk1"/>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8" name="Google Shape;18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4" name="Google Shape;19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0" name="Google Shape;20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9" name="Google Shape;20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9" name="Google Shape;21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8" name="Google Shape;238;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27f7c1da4f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27f7c1da4f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24"/>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24"/>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24"/>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2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3" name="Google Shape;13;p24"/>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14" name="Google Shape;14;p24"/>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24"/>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24"/>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24"/>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25"/>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20" name="Google Shape;20;p2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25"/>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2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3" name="Google Shape;23;p25"/>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4"/>
        <p:cNvGrpSpPr/>
        <p:nvPr/>
      </p:nvGrpSpPr>
      <p:grpSpPr>
        <a:xfrm>
          <a:off x="0" y="0"/>
          <a:ext cx="0" cy="0"/>
          <a:chOff x="0" y="0"/>
          <a:chExt cx="0" cy="0"/>
        </a:xfrm>
      </p:grpSpPr>
      <p:sp>
        <p:nvSpPr>
          <p:cNvPr id="25" name="Google Shape;25;p2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2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2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28" name="Google Shape;28;p26"/>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29" name="Google Shape;29;p26"/>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0" name="Google Shape;30;p26"/>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1" name="Google Shape;31;p26"/>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32" name="Google Shape;32;p26"/>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33" name="Google Shape;33;p2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26"/>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35"/>
        <p:cNvGrpSpPr/>
        <p:nvPr/>
      </p:nvGrpSpPr>
      <p:grpSpPr>
        <a:xfrm>
          <a:off x="0" y="0"/>
          <a:ext cx="0" cy="0"/>
          <a:chOff x="0" y="0"/>
          <a:chExt cx="0" cy="0"/>
        </a:xfrm>
      </p:grpSpPr>
      <p:sp>
        <p:nvSpPr>
          <p:cNvPr id="36" name="Google Shape;36;p2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pic>
        <p:nvPicPr>
          <p:cNvPr id="37" name="Google Shape;37;p27"/>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38" name="Google Shape;38;p27"/>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9"/>
        <p:cNvGrpSpPr/>
        <p:nvPr/>
      </p:nvGrpSpPr>
      <p:grpSpPr>
        <a:xfrm>
          <a:off x="0" y="0"/>
          <a:ext cx="0" cy="0"/>
          <a:chOff x="0" y="0"/>
          <a:chExt cx="0" cy="0"/>
        </a:xfrm>
      </p:grpSpPr>
      <p:pic>
        <p:nvPicPr>
          <p:cNvPr id="40" name="Google Shape;40;p28"/>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41" name="Google Shape;41;p2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2" name="Google Shape;42;p2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3"/>
        <p:cNvGrpSpPr/>
        <p:nvPr/>
      </p:nvGrpSpPr>
      <p:grpSpPr>
        <a:xfrm>
          <a:off x="0" y="0"/>
          <a:ext cx="0" cy="0"/>
          <a:chOff x="0" y="0"/>
          <a:chExt cx="0" cy="0"/>
        </a:xfrm>
      </p:grpSpPr>
      <p:pic>
        <p:nvPicPr>
          <p:cNvPr id="44" name="Google Shape;44;p29"/>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45" name="Google Shape;45;p29"/>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29"/>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7" name="Google Shape;47;p2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8" name="Google Shape;48;p2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49"/>
        <p:cNvGrpSpPr/>
        <p:nvPr/>
      </p:nvGrpSpPr>
      <p:grpSpPr>
        <a:xfrm>
          <a:off x="0" y="0"/>
          <a:ext cx="0" cy="0"/>
          <a:chOff x="0" y="0"/>
          <a:chExt cx="0" cy="0"/>
        </a:xfrm>
      </p:grpSpPr>
      <p:sp>
        <p:nvSpPr>
          <p:cNvPr id="50" name="Google Shape;50;p3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2" name="Google Shape;52;p3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 name="Google Shape;53;p3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54" name="Google Shape;54;p30"/>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55" name="Google Shape;55;p3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56" name="Google Shape;56;p3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57" name="Google Shape;57;p3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58" name="Google Shape;58;p30"/>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59" name="Google Shape;59;p30"/>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60" name="Google Shape;60;p30"/>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1"/>
        <p:cNvGrpSpPr/>
        <p:nvPr/>
      </p:nvGrpSpPr>
      <p:grpSpPr>
        <a:xfrm>
          <a:off x="0" y="0"/>
          <a:ext cx="0" cy="0"/>
          <a:chOff x="0" y="0"/>
          <a:chExt cx="0" cy="0"/>
        </a:xfrm>
      </p:grpSpPr>
      <p:sp>
        <p:nvSpPr>
          <p:cNvPr id="62" name="Google Shape;62;p3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4" name="Google Shape;64;p3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 name="Google Shape;65;p3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66" name="Google Shape;66;p31"/>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67" name="Google Shape;67;p3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8" name="Google Shape;68;p3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69" name="Google Shape;69;p3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0" name="Google Shape;70;p3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1" name="Google Shape;71;p3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72" name="Google Shape;72;p31"/>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73"/>
        <p:cNvGrpSpPr/>
        <p:nvPr/>
      </p:nvGrpSpPr>
      <p:grpSpPr>
        <a:xfrm>
          <a:off x="0" y="0"/>
          <a:ext cx="0" cy="0"/>
          <a:chOff x="0" y="0"/>
          <a:chExt cx="0" cy="0"/>
        </a:xfrm>
      </p:grpSpPr>
      <p:sp>
        <p:nvSpPr>
          <p:cNvPr id="74" name="Google Shape;74;p3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3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6" name="Google Shape;76;p3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7" name="Google Shape;77;p3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78" name="Google Shape;78;p32"/>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79" name="Google Shape;79;p3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0" name="Google Shape;80;p3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1" name="Google Shape;81;p3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2" name="Google Shape;82;p3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3" name="Google Shape;83;p3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4" name="Google Shape;84;p3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33"/>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7" name="Google Shape;87;p33"/>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8" name="Google Shape;88;p3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cxnSp>
        <p:nvCxnSpPr>
          <p:cNvPr id="89" name="Google Shape;89;p33"/>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0" name="Google Shape;90;p33"/>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1" name="Google Shape;91;p33"/>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92"/>
        <p:cNvGrpSpPr/>
        <p:nvPr/>
      </p:nvGrpSpPr>
      <p:grpSpPr>
        <a:xfrm>
          <a:off x="0" y="0"/>
          <a:ext cx="0" cy="0"/>
          <a:chOff x="0" y="0"/>
          <a:chExt cx="0" cy="0"/>
        </a:xfrm>
      </p:grpSpPr>
      <p:sp>
        <p:nvSpPr>
          <p:cNvPr id="93" name="Google Shape;93;p34"/>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4" name="Google Shape;94;p34"/>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95" name="Google Shape;95;p34"/>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96" name="Google Shape;96;p3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pic>
        <p:nvPicPr>
          <p:cNvPr id="97" name="Google Shape;97;p3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8" name="Google Shape;98;p34"/>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99"/>
        <p:cNvGrpSpPr/>
        <p:nvPr/>
      </p:nvGrpSpPr>
      <p:grpSpPr>
        <a:xfrm>
          <a:off x="0" y="0"/>
          <a:ext cx="0" cy="0"/>
          <a:chOff x="0" y="0"/>
          <a:chExt cx="0" cy="0"/>
        </a:xfrm>
      </p:grpSpPr>
      <p:cxnSp>
        <p:nvCxnSpPr>
          <p:cNvPr id="100" name="Google Shape;100;p35"/>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1" name="Google Shape;101;p3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2" name="Google Shape;102;p3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3" name="Google Shape;103;p3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pic>
        <p:nvPicPr>
          <p:cNvPr id="104" name="Google Shape;104;p3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5" name="Google Shape;105;p35"/>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106"/>
        <p:cNvGrpSpPr/>
        <p:nvPr/>
      </p:nvGrpSpPr>
      <p:grpSpPr>
        <a:xfrm>
          <a:off x="0" y="0"/>
          <a:ext cx="0" cy="0"/>
          <a:chOff x="0" y="0"/>
          <a:chExt cx="0" cy="0"/>
        </a:xfrm>
      </p:grpSpPr>
      <p:pic>
        <p:nvPicPr>
          <p:cNvPr id="107" name="Google Shape;107;p36"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108" name="Google Shape;108;p36"/>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109" name="Google Shape;109;p3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36"/>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1" name="Google Shape;111;p36"/>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112" name="Google Shape;112;p36"/>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3"/>
        <p:cNvGrpSpPr/>
        <p:nvPr/>
      </p:nvGrpSpPr>
      <p:grpSpPr>
        <a:xfrm>
          <a:off x="0" y="0"/>
          <a:ext cx="0" cy="0"/>
          <a:chOff x="0" y="0"/>
          <a:chExt cx="0" cy="0"/>
        </a:xfrm>
      </p:grpSpPr>
      <p:pic>
        <p:nvPicPr>
          <p:cNvPr id="114" name="Google Shape;114;p37"/>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15" name="Google Shape;115;p37"/>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6" name="Google Shape;116;p37"/>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7" name="Google Shape;117;p37"/>
          <p:cNvSpPr>
            <a:spLocks noGrp="1"/>
          </p:cNvSpPr>
          <p:nvPr>
            <p:ph type="pic" idx="2"/>
          </p:nvPr>
        </p:nvSpPr>
        <p:spPr>
          <a:xfrm>
            <a:off x="5572125" y="1"/>
            <a:ext cx="3571875" cy="5029199"/>
          </a:xfrm>
          <a:prstGeom prst="rect">
            <a:avLst/>
          </a:prstGeom>
          <a:solidFill>
            <a:srgbClr val="D3EEEF"/>
          </a:solidFill>
          <a:ln>
            <a:noFill/>
          </a:ln>
        </p:spPr>
      </p:sp>
      <p:pic>
        <p:nvPicPr>
          <p:cNvPr id="118" name="Google Shape;118;p3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9" name="Google Shape;119;p3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0"/>
        <p:cNvGrpSpPr/>
        <p:nvPr/>
      </p:nvGrpSpPr>
      <p:grpSpPr>
        <a:xfrm>
          <a:off x="0" y="0"/>
          <a:ext cx="0" cy="0"/>
          <a:chOff x="0" y="0"/>
          <a:chExt cx="0" cy="0"/>
        </a:xfrm>
      </p:grpSpPr>
      <p:sp>
        <p:nvSpPr>
          <p:cNvPr id="121" name="Google Shape;121;p38"/>
          <p:cNvSpPr>
            <a:spLocks noGrp="1"/>
          </p:cNvSpPr>
          <p:nvPr>
            <p:ph type="pic" idx="2"/>
          </p:nvPr>
        </p:nvSpPr>
        <p:spPr>
          <a:xfrm>
            <a:off x="0" y="1"/>
            <a:ext cx="9144000" cy="2571749"/>
          </a:xfrm>
          <a:prstGeom prst="rect">
            <a:avLst/>
          </a:prstGeom>
          <a:solidFill>
            <a:srgbClr val="D3EEEF"/>
          </a:solidFill>
          <a:ln>
            <a:noFill/>
          </a:ln>
        </p:spPr>
      </p:sp>
      <p:sp>
        <p:nvSpPr>
          <p:cNvPr id="122" name="Google Shape;122;p38"/>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3" name="Google Shape;123;p38"/>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4" name="Google Shape;124;p38"/>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25" name="Google Shape;125;p3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3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3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a:solidFill>
                <a:schemeClr val="lt1"/>
              </a:solidFill>
              <a:latin typeface="Calibri"/>
              <a:ea typeface="Calibri"/>
              <a:cs typeface="Calibri"/>
              <a:sym typeface="Calibri"/>
            </a:endParaRPr>
          </a:p>
        </p:txBody>
      </p:sp>
      <p:pic>
        <p:nvPicPr>
          <p:cNvPr id="129" name="Google Shape;129;p3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3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3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3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3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3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39"/>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36"/>
        <p:cNvGrpSpPr/>
        <p:nvPr/>
      </p:nvGrpSpPr>
      <p:grpSpPr>
        <a:xfrm>
          <a:off x="0" y="0"/>
          <a:ext cx="0" cy="0"/>
          <a:chOff x="0" y="0"/>
          <a:chExt cx="0" cy="0"/>
        </a:xfrm>
      </p:grpSpPr>
      <p:sp>
        <p:nvSpPr>
          <p:cNvPr id="137" name="Google Shape;137;p40"/>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Roboto"/>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8" name="Google Shape;138;p4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39"/>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40"/>
        <p:cNvGrpSpPr/>
        <p:nvPr/>
      </p:nvGrpSpPr>
      <p:grpSpPr>
        <a:xfrm>
          <a:off x="0" y="0"/>
          <a:ext cx="0" cy="0"/>
          <a:chOff x="0" y="0"/>
          <a:chExt cx="0" cy="0"/>
        </a:xfrm>
      </p:grpSpPr>
      <p:sp>
        <p:nvSpPr>
          <p:cNvPr id="141" name="Google Shape;141;p42"/>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Roboto"/>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2" name="Google Shape;142;p42"/>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normAutofit/>
          </a:bodyPr>
          <a:lstStyle>
            <a:lvl1pPr marL="457200" lvl="0" indent="-304800" algn="l">
              <a:lnSpc>
                <a:spcPct val="90000"/>
              </a:lnSpc>
              <a:spcBef>
                <a:spcPts val="750"/>
              </a:spcBef>
              <a:spcAft>
                <a:spcPts val="0"/>
              </a:spcAft>
              <a:buClr>
                <a:schemeClr val="lt1"/>
              </a:buClr>
              <a:buSzPts val="1200"/>
              <a:buFont typeface="Roboto"/>
              <a:buAutoNum type="arabicPeriod"/>
              <a:defRPr sz="1200">
                <a:solidFill>
                  <a:schemeClr val="lt1"/>
                </a:solidFill>
              </a:defRPr>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43" name="Google Shape;143;p42"/>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750"/>
              </a:spcBef>
              <a:spcAft>
                <a:spcPts val="0"/>
              </a:spcAft>
              <a:buClr>
                <a:schemeClr val="dk1"/>
              </a:buClr>
              <a:buSzPts val="2100"/>
              <a:buFont typeface="Noto Sans Symbols"/>
              <a:buChar char="▪"/>
              <a:defRPr sz="2100" b="0" i="0" u="none" strike="noStrike" cap="none">
                <a:solidFill>
                  <a:schemeClr val="dk1"/>
                </a:solidFill>
                <a:latin typeface="Open Sans"/>
                <a:ea typeface="Open Sans"/>
                <a:cs typeface="Open Sans"/>
                <a:sym typeface="Open Sans"/>
              </a:defRPr>
            </a:lvl1pPr>
            <a:lvl2pPr marR="0" lvl="1" algn="l" rtl="0">
              <a:lnSpc>
                <a:spcPct val="90000"/>
              </a:lnSpc>
              <a:spcBef>
                <a:spcPts val="375"/>
              </a:spcBef>
              <a:spcAft>
                <a:spcPts val="0"/>
              </a:spcAft>
              <a:buClr>
                <a:schemeClr val="dk1"/>
              </a:buClr>
              <a:buSzPts val="1800"/>
              <a:buFont typeface="Noto Sans Symbols"/>
              <a:buChar char="▪"/>
              <a:defRPr sz="1800" b="0" i="0" u="none" strike="noStrike" cap="none">
                <a:solidFill>
                  <a:schemeClr val="dk1"/>
                </a:solidFill>
                <a:latin typeface="Open Sans"/>
                <a:ea typeface="Open Sans"/>
                <a:cs typeface="Open Sans"/>
                <a:sym typeface="Open Sans"/>
              </a:defRPr>
            </a:lvl2pPr>
            <a:lvl3pPr marR="0" lvl="2" algn="l" rtl="0">
              <a:lnSpc>
                <a:spcPct val="90000"/>
              </a:lnSpc>
              <a:spcBef>
                <a:spcPts val="375"/>
              </a:spcBef>
              <a:spcAft>
                <a:spcPts val="0"/>
              </a:spcAft>
              <a:buClr>
                <a:schemeClr val="dk1"/>
              </a:buClr>
              <a:buSzPts val="1500"/>
              <a:buFont typeface="Noto Sans Symbols"/>
              <a:buChar char="▪"/>
              <a:defRPr sz="1500" b="0" i="0" u="none" strike="noStrike" cap="none">
                <a:solidFill>
                  <a:schemeClr val="dk1"/>
                </a:solidFill>
                <a:latin typeface="Open Sans"/>
                <a:ea typeface="Open Sans"/>
                <a:cs typeface="Open Sans"/>
                <a:sym typeface="Open Sans"/>
              </a:defRPr>
            </a:lvl3pPr>
            <a:lvl4pPr marR="0" lvl="3"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4pPr>
            <a:lvl5pPr marR="0" lvl="4"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44"/>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3"/>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26.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
          <p:cNvSpPr txBox="1">
            <a:spLocks noGrp="1"/>
          </p:cNvSpPr>
          <p:nvPr>
            <p:ph type="ctrTitle"/>
          </p:nvPr>
        </p:nvSpPr>
        <p:spPr>
          <a:xfrm>
            <a:off x="789102" y="1436914"/>
            <a:ext cx="7565793" cy="1647655"/>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lt1"/>
              </a:buClr>
              <a:buSzPts val="4500"/>
              <a:buFont typeface="Roboto"/>
              <a:buNone/>
            </a:pPr>
            <a:r>
              <a:rPr lang="nl-NL" sz="4800" dirty="0"/>
              <a:t>Aan het werk! Maak je eigen luisterrapport</a:t>
            </a:r>
            <a:endParaRPr sz="4800" dirty="0"/>
          </a:p>
        </p:txBody>
      </p:sp>
      <p:sp>
        <p:nvSpPr>
          <p:cNvPr id="150" name="Google Shape;150;p1"/>
          <p:cNvSpPr txBox="1">
            <a:spLocks noGrp="1"/>
          </p:cNvSpPr>
          <p:nvPr>
            <p:ph type="subTitle" idx="4294967295"/>
          </p:nvPr>
        </p:nvSpPr>
        <p:spPr>
          <a:xfrm>
            <a:off x="1142999" y="3084569"/>
            <a:ext cx="6858000" cy="1241425"/>
          </a:xfrm>
          <a:prstGeom prst="rect">
            <a:avLst/>
          </a:prstGeom>
          <a:noFill/>
          <a:ln>
            <a:noFill/>
          </a:ln>
        </p:spPr>
        <p:txBody>
          <a:bodyPr spcFirstLastPara="1" wrap="square" lIns="91425" tIns="45700" rIns="91425" bIns="45700" anchor="t" anchorCtr="0">
            <a:normAutofit/>
          </a:bodyPr>
          <a:lstStyle/>
          <a:p>
            <a:pPr marL="0" marR="0" lvl="0" indent="0" algn="ctr" rtl="0">
              <a:lnSpc>
                <a:spcPct val="100000"/>
              </a:lnSpc>
              <a:spcBef>
                <a:spcPts val="0"/>
              </a:spcBef>
              <a:spcAft>
                <a:spcPts val="0"/>
              </a:spcAft>
              <a:buClr>
                <a:schemeClr val="lt1"/>
              </a:buClr>
              <a:buSzPts val="1800"/>
              <a:buFont typeface="Arial"/>
              <a:buNone/>
            </a:pPr>
            <a:r>
              <a:rPr lang="nl-NL" sz="2000" b="0" i="0" u="none" strike="noStrike" cap="none">
                <a:solidFill>
                  <a:schemeClr val="lt1"/>
                </a:solidFill>
                <a:latin typeface="Arial"/>
                <a:ea typeface="Arial"/>
                <a:cs typeface="Arial"/>
                <a:sym typeface="Arial"/>
              </a:rPr>
              <a:t>Professor</a:t>
            </a:r>
            <a:endParaRPr sz="20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800"/>
              <a:buFont typeface="Arial"/>
              <a:buNone/>
            </a:pPr>
            <a:r>
              <a:rPr lang="nl-NL" sz="2000" b="0" i="0" u="none" strike="noStrike" cap="none">
                <a:solidFill>
                  <a:schemeClr val="lt1"/>
                </a:solidFill>
                <a:latin typeface="Arial"/>
                <a:ea typeface="Arial"/>
                <a:cs typeface="Arial"/>
                <a:sym typeface="Arial"/>
              </a:rPr>
              <a:t>School</a:t>
            </a:r>
            <a:endParaRPr sz="20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800"/>
              <a:buFont typeface="Arial"/>
              <a:buNone/>
            </a:pPr>
            <a:r>
              <a:rPr lang="nl-NL" sz="2000" b="0" i="0" u="none" strike="noStrike" cap="none">
                <a:solidFill>
                  <a:schemeClr val="lt1"/>
                </a:solidFill>
                <a:latin typeface="Arial"/>
                <a:ea typeface="Arial"/>
                <a:cs typeface="Arial"/>
                <a:sym typeface="Arial"/>
              </a:rPr>
              <a:t>Digitale analyse en monitoring</a:t>
            </a:r>
            <a:endParaRPr sz="20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56" name="Google Shape;156;p2"/>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57" name="Google Shape;157;p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nl-NL"/>
              <a:t>Leerdoelen</a:t>
            </a:r>
            <a:br>
              <a:rPr lang="nl-NL"/>
            </a:br>
            <a:endParaRPr/>
          </a:p>
        </p:txBody>
      </p:sp>
      <p:sp>
        <p:nvSpPr>
          <p:cNvPr id="158" name="Google Shape;158;p2"/>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p>
            <a:pPr marL="285750" marR="0" lvl="0" indent="-285750" algn="l" rtl="0">
              <a:lnSpc>
                <a:spcPct val="115000"/>
              </a:lnSpc>
              <a:spcBef>
                <a:spcPts val="0"/>
              </a:spcBef>
              <a:spcAft>
                <a:spcPts val="0"/>
              </a:spcAft>
              <a:buClr>
                <a:srgbClr val="11AA81"/>
              </a:buClr>
              <a:buSzPts val="1800"/>
              <a:buFont typeface="Arial"/>
              <a:buChar char="●"/>
            </a:pPr>
            <a:r>
              <a:rPr lang="nl-NL" sz="1800" b="0" i="0" u="none" strike="noStrike" cap="none"/>
              <a:t>Leerlingen kunnen online tools gebruiken om hun eigen trend te onderzoeken </a:t>
            </a:r>
            <a:endParaRPr/>
          </a:p>
          <a:p>
            <a:pPr marL="285750" marR="0" lvl="0" indent="-285750" algn="l" rtl="0">
              <a:lnSpc>
                <a:spcPct val="115000"/>
              </a:lnSpc>
              <a:spcBef>
                <a:spcPts val="1600"/>
              </a:spcBef>
              <a:spcAft>
                <a:spcPts val="0"/>
              </a:spcAft>
              <a:buClr>
                <a:srgbClr val="11AA81"/>
              </a:buClr>
              <a:buSzPts val="1800"/>
              <a:buFont typeface="Arial"/>
              <a:buChar char="●"/>
            </a:pPr>
            <a:r>
              <a:rPr lang="nl-NL" sz="1800" b="0" i="0" u="none" strike="noStrike" cap="none"/>
              <a:t>Studenten kunnen onderbouwen en presenteren waarom hun trend relevant is voor hun publiek</a:t>
            </a:r>
            <a:endParaRPr/>
          </a:p>
          <a:p>
            <a:pPr marL="285750" marR="0" lvl="0" indent="-285750" algn="l" rtl="0">
              <a:lnSpc>
                <a:spcPct val="115000"/>
              </a:lnSpc>
              <a:spcBef>
                <a:spcPts val="1600"/>
              </a:spcBef>
              <a:spcAft>
                <a:spcPts val="0"/>
              </a:spcAft>
              <a:buClr>
                <a:srgbClr val="11AA81"/>
              </a:buClr>
              <a:buSzPts val="1800"/>
              <a:buFont typeface="Arial"/>
              <a:buChar char="●"/>
            </a:pPr>
            <a:r>
              <a:rPr lang="nl-NL" sz="1800" b="0" i="0" u="none" strike="noStrike" cap="none"/>
              <a:t>Studenten zijn in staat om een systematische luisteranalyse uit te voeren met behulp van digitale hulpmiddelen. </a:t>
            </a:r>
            <a:endParaRPr sz="1800" b="0" i="0" u="none" strike="noStrike" cap="none"/>
          </a:p>
          <a:p>
            <a:pPr marL="342900" lvl="0" indent="-20955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3"/>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64" name="Google Shape;164;p3"/>
          <p:cNvSpPr txBox="1">
            <a:spLocks noGrp="1"/>
          </p:cNvSpPr>
          <p:nvPr>
            <p:ph type="title"/>
          </p:nvPr>
        </p:nvSpPr>
        <p:spPr>
          <a:xfrm>
            <a:off x="1680615" y="1480874"/>
            <a:ext cx="1669488" cy="587550"/>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ts val="3300"/>
              <a:buFont typeface="Arial"/>
              <a:buNone/>
            </a:pPr>
            <a:r>
              <a:rPr lang="nl-NL" dirty="0" err="1"/>
              <a:t>Onder-werpen</a:t>
            </a:r>
            <a:endParaRPr dirty="0"/>
          </a:p>
        </p:txBody>
      </p:sp>
      <p:sp>
        <p:nvSpPr>
          <p:cNvPr id="165" name="Google Shape;165;p3"/>
          <p:cNvSpPr txBox="1">
            <a:spLocks noGrp="1"/>
          </p:cNvSpPr>
          <p:nvPr>
            <p:ph type="body" idx="1"/>
          </p:nvPr>
        </p:nvSpPr>
        <p:spPr>
          <a:xfrm>
            <a:off x="3907876" y="1028291"/>
            <a:ext cx="4606283" cy="1492716"/>
          </a:xfrm>
          <a:prstGeom prst="rect">
            <a:avLst/>
          </a:prstGeom>
          <a:noFill/>
          <a:ln>
            <a:noFill/>
          </a:ln>
        </p:spPr>
        <p:txBody>
          <a:bodyPr spcFirstLastPara="1" wrap="square" lIns="91425" tIns="45700" rIns="91425" bIns="45700" anchor="t" anchorCtr="0">
            <a:spAutoFit/>
          </a:bodyPr>
          <a:lstStyle/>
          <a:p>
            <a:pPr marL="285750" lvl="0" indent="-285750" algn="l" rtl="0">
              <a:lnSpc>
                <a:spcPct val="150000"/>
              </a:lnSpc>
              <a:spcBef>
                <a:spcPts val="0"/>
              </a:spcBef>
              <a:spcAft>
                <a:spcPts val="0"/>
              </a:spcAft>
              <a:buClr>
                <a:schemeClr val="lt1"/>
              </a:buClr>
              <a:buSzPts val="1800"/>
              <a:buFont typeface="Arial"/>
              <a:buChar char="•"/>
            </a:pPr>
            <a:r>
              <a:rPr lang="nl-NL" sz="1800" b="0" i="0" u="none" strike="noStrike" cap="none">
                <a:solidFill>
                  <a:schemeClr val="lt1"/>
                </a:solidFill>
              </a:rPr>
              <a:t>Persoonlijke presentaties </a:t>
            </a:r>
            <a:endParaRPr sz="1800"/>
          </a:p>
          <a:p>
            <a:pPr marL="285750" lvl="0" indent="-285750" algn="l" rtl="0">
              <a:lnSpc>
                <a:spcPct val="150000"/>
              </a:lnSpc>
              <a:spcBef>
                <a:spcPts val="750"/>
              </a:spcBef>
              <a:spcAft>
                <a:spcPts val="0"/>
              </a:spcAft>
              <a:buClr>
                <a:srgbClr val="FFFFFF"/>
              </a:buClr>
              <a:buSzPts val="1800"/>
              <a:buFont typeface="Arial"/>
              <a:buChar char="•"/>
            </a:pPr>
            <a:r>
              <a:rPr lang="nl-NL" sz="1800" b="0" i="0" u="none" strike="noStrike" cap="none">
                <a:solidFill>
                  <a:srgbClr val="FFFFFF"/>
                </a:solidFill>
              </a:rPr>
              <a:t>Hoe?</a:t>
            </a:r>
            <a:endParaRPr/>
          </a:p>
          <a:p>
            <a:pPr marL="285750" lvl="0" indent="-285750" algn="l" rtl="0">
              <a:lnSpc>
                <a:spcPct val="150000"/>
              </a:lnSpc>
              <a:spcBef>
                <a:spcPts val="750"/>
              </a:spcBef>
              <a:spcAft>
                <a:spcPts val="0"/>
              </a:spcAft>
              <a:buClr>
                <a:srgbClr val="FFFFFF"/>
              </a:buClr>
              <a:buSzPts val="1800"/>
              <a:buFont typeface="Arial"/>
              <a:buChar char="•"/>
            </a:pPr>
            <a:r>
              <a:rPr lang="nl-NL" sz="1800" b="0" i="0" u="none" strike="noStrike" cap="none">
                <a:solidFill>
                  <a:srgbClr val="FFFFFF"/>
                </a:solidFill>
              </a:rPr>
              <a:t>Vragen?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4"/>
          <p:cNvSpPr txBox="1">
            <a:spLocks noGrp="1"/>
          </p:cNvSpPr>
          <p:nvPr>
            <p:ph type="title"/>
          </p:nvPr>
        </p:nvSpPr>
        <p:spPr>
          <a:xfrm>
            <a:off x="431748" y="682219"/>
            <a:ext cx="2942292" cy="1026229"/>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2325"/>
              <a:buFont typeface="Roboto"/>
              <a:buNone/>
            </a:pPr>
            <a:r>
              <a:rPr lang="nl-NL" sz="3200"/>
              <a:t>Persoonlijke presentaties</a:t>
            </a:r>
            <a:endParaRPr sz="2800">
              <a:solidFill>
                <a:srgbClr val="11AA81"/>
              </a:solidFill>
            </a:endParaRPr>
          </a:p>
        </p:txBody>
      </p:sp>
      <p:grpSp>
        <p:nvGrpSpPr>
          <p:cNvPr id="172" name="Google Shape;172;p4"/>
          <p:cNvGrpSpPr/>
          <p:nvPr/>
        </p:nvGrpSpPr>
        <p:grpSpPr>
          <a:xfrm>
            <a:off x="3684475" y="689067"/>
            <a:ext cx="4127589" cy="3592241"/>
            <a:chOff x="0" y="0"/>
            <a:chExt cx="4127589" cy="3592241"/>
          </a:xfrm>
        </p:grpSpPr>
        <p:sp>
          <p:nvSpPr>
            <p:cNvPr id="173" name="Google Shape;173;p4"/>
            <p:cNvSpPr/>
            <p:nvPr/>
          </p:nvSpPr>
          <p:spPr>
            <a:xfrm>
              <a:off x="0" y="0"/>
              <a:ext cx="4127589" cy="1026229"/>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4" name="Google Shape;174;p4"/>
            <p:cNvSpPr/>
            <p:nvPr/>
          </p:nvSpPr>
          <p:spPr>
            <a:xfrm>
              <a:off x="310434" y="231340"/>
              <a:ext cx="564426" cy="564426"/>
            </a:xfrm>
            <a:prstGeom prst="rect">
              <a:avLst/>
            </a:prstGeom>
            <a:blipFill rotWithShape="1">
              <a:blip r:embed="rId3">
                <a:alphaModFix/>
              </a:blip>
              <a:stretch>
                <a:fillRect/>
              </a:stretch>
            </a:blip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5" name="Google Shape;175;p4"/>
            <p:cNvSpPr/>
            <p:nvPr/>
          </p:nvSpPr>
          <p:spPr>
            <a:xfrm>
              <a:off x="1185295" y="438"/>
              <a:ext cx="2942293" cy="1026229"/>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6" name="Google Shape;176;p4"/>
            <p:cNvSpPr txBox="1"/>
            <p:nvPr/>
          </p:nvSpPr>
          <p:spPr>
            <a:xfrm>
              <a:off x="1185295" y="438"/>
              <a:ext cx="2942293" cy="1026229"/>
            </a:xfrm>
            <a:prstGeom prst="rect">
              <a:avLst/>
            </a:prstGeom>
            <a:noFill/>
            <a:ln>
              <a:noFill/>
            </a:ln>
          </p:spPr>
          <p:txBody>
            <a:bodyPr spcFirstLastPara="1" wrap="square" lIns="108600" tIns="108600" rIns="108600" bIns="108600" anchor="ctr" anchorCtr="0">
              <a:noAutofit/>
            </a:bodyPr>
            <a:lstStyle/>
            <a:p>
              <a:pPr marL="0" marR="0" lvl="0" indent="0" algn="l" rtl="0">
                <a:lnSpc>
                  <a:spcPct val="90000"/>
                </a:lnSpc>
                <a:spcBef>
                  <a:spcPts val="0"/>
                </a:spcBef>
                <a:spcAft>
                  <a:spcPts val="0"/>
                </a:spcAft>
                <a:buClr>
                  <a:schemeClr val="dk1"/>
                </a:buClr>
                <a:buSzPts val="1700"/>
                <a:buFont typeface="Open Sans"/>
                <a:buNone/>
              </a:pPr>
              <a:r>
                <a:rPr lang="nl-NL" sz="1700" b="0" i="0" u="none" strike="noStrike" cap="none">
                  <a:solidFill>
                    <a:srgbClr val="161249"/>
                  </a:solidFill>
                  <a:latin typeface="Arial"/>
                  <a:ea typeface="Arial"/>
                  <a:cs typeface="Arial"/>
                  <a:sym typeface="Arial"/>
                </a:rPr>
                <a:t>Toonhoogte, </a:t>
              </a:r>
              <a:r>
                <a:rPr lang="nl-NL" sz="1700" b="1" i="0" u="none" strike="noStrike" cap="none">
                  <a:solidFill>
                    <a:srgbClr val="161249"/>
                  </a:solidFill>
                  <a:latin typeface="Arial"/>
                  <a:ea typeface="Arial"/>
                  <a:cs typeface="Arial"/>
                  <a:sym typeface="Arial"/>
                </a:rPr>
                <a:t>max</a:t>
              </a:r>
              <a:r>
                <a:rPr lang="nl-NL" sz="1700" b="0" i="0" u="none" strike="noStrike" cap="none">
                  <a:solidFill>
                    <a:srgbClr val="161249"/>
                  </a:solidFill>
                  <a:latin typeface="Arial"/>
                  <a:ea typeface="Arial"/>
                  <a:cs typeface="Arial"/>
                  <a:sym typeface="Arial"/>
                </a:rPr>
                <a:t>. 2 minuten</a:t>
              </a:r>
              <a:endParaRPr sz="1700" b="0" i="0" u="none" strike="noStrike" cap="none">
                <a:solidFill>
                  <a:srgbClr val="161249"/>
                </a:solidFill>
                <a:latin typeface="Arial"/>
                <a:ea typeface="Arial"/>
                <a:cs typeface="Arial"/>
                <a:sym typeface="Arial"/>
              </a:endParaRPr>
            </a:p>
          </p:txBody>
        </p:sp>
        <p:sp>
          <p:nvSpPr>
            <p:cNvPr id="177" name="Google Shape;177;p4"/>
            <p:cNvSpPr/>
            <p:nvPr/>
          </p:nvSpPr>
          <p:spPr>
            <a:xfrm>
              <a:off x="0" y="1283225"/>
              <a:ext cx="4127589" cy="1026229"/>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8" name="Google Shape;178;p4" descr="Presentation with checklist with solid fill"/>
            <p:cNvSpPr/>
            <p:nvPr/>
          </p:nvSpPr>
          <p:spPr>
            <a:xfrm>
              <a:off x="310434" y="1514127"/>
              <a:ext cx="564426" cy="564426"/>
            </a:xfrm>
            <a:prstGeom prst="rect">
              <a:avLst/>
            </a:prstGeom>
            <a:blipFill rotWithShape="1">
              <a:blip r:embed="rId4">
                <a:alphaModFix/>
              </a:blip>
              <a:stretch>
                <a:fillRect/>
              </a:stretch>
            </a:blip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9" name="Google Shape;179;p4"/>
            <p:cNvSpPr/>
            <p:nvPr/>
          </p:nvSpPr>
          <p:spPr>
            <a:xfrm>
              <a:off x="1185295" y="1283225"/>
              <a:ext cx="2942293" cy="1026229"/>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0" name="Google Shape;180;p4"/>
            <p:cNvSpPr txBox="1"/>
            <p:nvPr/>
          </p:nvSpPr>
          <p:spPr>
            <a:xfrm>
              <a:off x="1185295" y="1283225"/>
              <a:ext cx="2942293" cy="1026229"/>
            </a:xfrm>
            <a:prstGeom prst="rect">
              <a:avLst/>
            </a:prstGeom>
            <a:noFill/>
            <a:ln>
              <a:noFill/>
            </a:ln>
          </p:spPr>
          <p:txBody>
            <a:bodyPr spcFirstLastPara="1" wrap="square" lIns="108600" tIns="108600" rIns="108600" bIns="108600" anchor="ctr" anchorCtr="0">
              <a:noAutofit/>
            </a:bodyPr>
            <a:lstStyle/>
            <a:p>
              <a:pPr marL="0" marR="0" lvl="0" indent="0" algn="l" rtl="0">
                <a:lnSpc>
                  <a:spcPct val="90000"/>
                </a:lnSpc>
                <a:spcBef>
                  <a:spcPts val="0"/>
                </a:spcBef>
                <a:spcAft>
                  <a:spcPts val="0"/>
                </a:spcAft>
                <a:buClr>
                  <a:schemeClr val="dk1"/>
                </a:buClr>
                <a:buSzPts val="1700"/>
                <a:buFont typeface="Open Sans"/>
                <a:buNone/>
              </a:pPr>
              <a:r>
                <a:rPr lang="nl-NL" sz="1700" b="0" i="0" u="none" strike="noStrike" cap="none">
                  <a:solidFill>
                    <a:srgbClr val="161249"/>
                  </a:solidFill>
                  <a:latin typeface="Arial"/>
                  <a:ea typeface="Arial"/>
                  <a:cs typeface="Arial"/>
                  <a:sym typeface="Arial"/>
                </a:rPr>
                <a:t>Wat is je onderwerp?</a:t>
              </a:r>
              <a:endParaRPr sz="1700" b="0" i="0" u="none" strike="noStrike" cap="none">
                <a:solidFill>
                  <a:srgbClr val="161249"/>
                </a:solidFill>
                <a:latin typeface="Arial"/>
                <a:ea typeface="Arial"/>
                <a:cs typeface="Arial"/>
                <a:sym typeface="Arial"/>
              </a:endParaRPr>
            </a:p>
          </p:txBody>
        </p:sp>
        <p:sp>
          <p:nvSpPr>
            <p:cNvPr id="181" name="Google Shape;181;p4"/>
            <p:cNvSpPr/>
            <p:nvPr/>
          </p:nvSpPr>
          <p:spPr>
            <a:xfrm>
              <a:off x="0" y="2566012"/>
              <a:ext cx="4127589" cy="1026229"/>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2" name="Google Shape;182;p4"/>
            <p:cNvSpPr/>
            <p:nvPr/>
          </p:nvSpPr>
          <p:spPr>
            <a:xfrm>
              <a:off x="1185295" y="2566012"/>
              <a:ext cx="2942293" cy="1026229"/>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3" name="Google Shape;183;p4"/>
            <p:cNvSpPr txBox="1"/>
            <p:nvPr/>
          </p:nvSpPr>
          <p:spPr>
            <a:xfrm>
              <a:off x="1185295" y="2566012"/>
              <a:ext cx="2942293" cy="1026229"/>
            </a:xfrm>
            <a:prstGeom prst="rect">
              <a:avLst/>
            </a:prstGeom>
            <a:noFill/>
            <a:ln>
              <a:noFill/>
            </a:ln>
          </p:spPr>
          <p:txBody>
            <a:bodyPr spcFirstLastPara="1" wrap="square" lIns="108600" tIns="108600" rIns="108600" bIns="108600" anchor="ctr" anchorCtr="0">
              <a:noAutofit/>
            </a:bodyPr>
            <a:lstStyle/>
            <a:p>
              <a:pPr marL="0" marR="0" lvl="0" indent="0" algn="l" rtl="0">
                <a:lnSpc>
                  <a:spcPct val="90000"/>
                </a:lnSpc>
                <a:spcBef>
                  <a:spcPts val="0"/>
                </a:spcBef>
                <a:spcAft>
                  <a:spcPts val="0"/>
                </a:spcAft>
                <a:buClr>
                  <a:schemeClr val="dk1"/>
                </a:buClr>
                <a:buSzPts val="1700"/>
                <a:buFont typeface="Open Sans"/>
                <a:buNone/>
              </a:pPr>
              <a:r>
                <a:rPr lang="nl-NL" sz="1700" b="0" i="0" u="none" strike="noStrike" cap="none">
                  <a:solidFill>
                    <a:srgbClr val="161249"/>
                  </a:solidFill>
                  <a:latin typeface="Arial"/>
                  <a:ea typeface="Arial"/>
                  <a:cs typeface="Arial"/>
                  <a:sym typeface="Arial"/>
                </a:rPr>
                <a:t>Waarom is jouw onderwerp belangrijk voor de marketeers van vandaag?</a:t>
              </a:r>
              <a:endParaRPr sz="1700" b="0" i="0" u="none" strike="noStrike" cap="none">
                <a:solidFill>
                  <a:srgbClr val="161249"/>
                </a:solidFill>
                <a:latin typeface="Arial"/>
                <a:ea typeface="Arial"/>
                <a:cs typeface="Arial"/>
                <a:sym typeface="Arial"/>
              </a:endParaRPr>
            </a:p>
          </p:txBody>
        </p:sp>
      </p:grpSp>
      <p:pic>
        <p:nvPicPr>
          <p:cNvPr id="184" name="Google Shape;184;p4" descr="Group brainstorm with solid fill"/>
          <p:cNvPicPr preferRelativeResize="0"/>
          <p:nvPr/>
        </p:nvPicPr>
        <p:blipFill rotWithShape="1">
          <a:blip r:embed="rId5">
            <a:alphaModFix/>
          </a:blip>
          <a:srcRect/>
          <a:stretch/>
        </p:blipFill>
        <p:spPr>
          <a:xfrm>
            <a:off x="3845251" y="3262363"/>
            <a:ext cx="881460" cy="881460"/>
          </a:xfrm>
          <a:prstGeom prst="rect">
            <a:avLst/>
          </a:prstGeom>
          <a:noFill/>
          <a:ln>
            <a:noFill/>
          </a:ln>
        </p:spPr>
      </p:pic>
      <p:sp>
        <p:nvSpPr>
          <p:cNvPr id="185" name="Google Shape;185;p4"/>
          <p:cNvSpPr txBox="1"/>
          <p:nvPr/>
        </p:nvSpPr>
        <p:spPr>
          <a:xfrm>
            <a:off x="431748" y="2069907"/>
            <a:ext cx="464887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nl-NL" sz="2400" b="1" i="0" u="none" strike="noStrike" cap="none">
                <a:solidFill>
                  <a:srgbClr val="11AA81"/>
                </a:solidFill>
                <a:latin typeface="Arial"/>
                <a:ea typeface="Arial"/>
                <a:cs typeface="Arial"/>
                <a:sym typeface="Arial"/>
              </a:rPr>
              <a:t>Geef je feedback!</a:t>
            </a:r>
            <a:endParaRPr/>
          </a:p>
          <a:p>
            <a:pPr marL="342900" marR="0" lvl="0" indent="-342900" algn="l" rtl="0">
              <a:spcBef>
                <a:spcPts val="0"/>
              </a:spcBef>
              <a:spcAft>
                <a:spcPts val="0"/>
              </a:spcAft>
              <a:buClr>
                <a:srgbClr val="11AA81"/>
              </a:buClr>
              <a:buSzPts val="2400"/>
              <a:buFont typeface="Noto Sans Symbols"/>
              <a:buChar char="⮚"/>
            </a:pPr>
            <a:r>
              <a:rPr lang="nl-NL" sz="2400" b="1" i="0" u="none" strike="noStrike" cap="none">
                <a:solidFill>
                  <a:srgbClr val="11AA81"/>
                </a:solidFill>
                <a:latin typeface="Arial"/>
                <a:ea typeface="Arial"/>
                <a:cs typeface="Arial"/>
                <a:sym typeface="Arial"/>
              </a:rPr>
              <a:t>Topjes en tips </a:t>
            </a:r>
            <a:endParaRPr sz="18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5"/>
          <p:cNvSpPr txBox="1">
            <a:spLocks noGrp="1"/>
          </p:cNvSpPr>
          <p:nvPr>
            <p:ph type="title"/>
          </p:nvPr>
        </p:nvSpPr>
        <p:spPr>
          <a:xfrm>
            <a:off x="628650" y="273844"/>
            <a:ext cx="7886700" cy="60009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000"/>
              <a:buFont typeface="Roboto"/>
              <a:buNone/>
            </a:pPr>
            <a:r>
              <a:rPr lang="nl-NL" sz="3000"/>
              <a:t>Opdracht: schrijf een luisterverslag</a:t>
            </a:r>
            <a:endParaRPr sz="3000"/>
          </a:p>
        </p:txBody>
      </p:sp>
      <p:sp>
        <p:nvSpPr>
          <p:cNvPr id="191" name="Google Shape;191;p5"/>
          <p:cNvSpPr txBox="1">
            <a:spLocks noGrp="1"/>
          </p:cNvSpPr>
          <p:nvPr>
            <p:ph type="body" idx="1"/>
          </p:nvPr>
        </p:nvSpPr>
        <p:spPr>
          <a:xfrm>
            <a:off x="628650" y="1010848"/>
            <a:ext cx="8065294" cy="3390364"/>
          </a:xfrm>
          <a:prstGeom prst="rect">
            <a:avLst/>
          </a:prstGeom>
          <a:noFill/>
          <a:ln>
            <a:noFill/>
          </a:ln>
        </p:spPr>
        <p:txBody>
          <a:bodyPr spcFirstLastPara="1" wrap="square" lIns="91425" tIns="45700" rIns="91425" bIns="45700" anchor="t" anchorCtr="0">
            <a:noAutofit/>
          </a:bodyPr>
          <a:lstStyle/>
          <a:p>
            <a:pPr marL="0" lvl="0" indent="0" algn="l" rtl="0">
              <a:lnSpc>
                <a:spcPct val="110000"/>
              </a:lnSpc>
              <a:spcBef>
                <a:spcPts val="0"/>
              </a:spcBef>
              <a:spcAft>
                <a:spcPts val="0"/>
              </a:spcAft>
              <a:buClr>
                <a:schemeClr val="dk1"/>
              </a:buClr>
              <a:buSzPts val="1800"/>
              <a:buNone/>
            </a:pPr>
            <a:r>
              <a:rPr lang="nl-NL" sz="1600" dirty="0"/>
              <a:t>Hoe maak je een luisterverslag? Na het selecteren van je thema :</a:t>
            </a:r>
            <a:endParaRPr sz="1600" dirty="0"/>
          </a:p>
          <a:p>
            <a:pPr marL="171450" lvl="0" indent="-171450" algn="l" rtl="0">
              <a:lnSpc>
                <a:spcPct val="110000"/>
              </a:lnSpc>
              <a:spcBef>
                <a:spcPts val="750"/>
              </a:spcBef>
              <a:spcAft>
                <a:spcPts val="0"/>
              </a:spcAft>
              <a:buClr>
                <a:srgbClr val="11AA81"/>
              </a:buClr>
              <a:buSzPts val="2000"/>
              <a:buChar char="▪"/>
            </a:pPr>
            <a:r>
              <a:rPr lang="nl-NL" sz="1800" b="1" dirty="0">
                <a:solidFill>
                  <a:srgbClr val="11AA81"/>
                </a:solidFill>
              </a:rPr>
              <a:t>Stap 1: </a:t>
            </a:r>
            <a:br>
              <a:rPr lang="nl-NL" sz="1600" b="1" dirty="0"/>
            </a:br>
            <a:r>
              <a:rPr lang="nl-NL" sz="1600" dirty="0"/>
              <a:t>Gebruik een </a:t>
            </a:r>
            <a:r>
              <a:rPr lang="nl-NL" sz="1600" dirty="0" err="1"/>
              <a:t>multichannelbenadering</a:t>
            </a:r>
            <a:r>
              <a:rPr lang="nl-NL" sz="1600" dirty="0"/>
              <a:t> en breng relevante </a:t>
            </a:r>
            <a:r>
              <a:rPr lang="nl-NL" sz="1600" b="1" dirty="0"/>
              <a:t>blogs</a:t>
            </a:r>
            <a:r>
              <a:rPr lang="nl-NL" sz="1600" dirty="0"/>
              <a:t>, </a:t>
            </a:r>
            <a:r>
              <a:rPr lang="nl-NL" sz="1600" b="1" dirty="0"/>
              <a:t>websites</a:t>
            </a:r>
            <a:r>
              <a:rPr lang="nl-NL" sz="1600" dirty="0"/>
              <a:t>, </a:t>
            </a:r>
            <a:r>
              <a:rPr lang="nl-NL" sz="1600" b="1" dirty="0"/>
              <a:t>offline tijdschriften</a:t>
            </a:r>
            <a:r>
              <a:rPr lang="nl-NL" sz="1600" dirty="0"/>
              <a:t>, </a:t>
            </a:r>
            <a:r>
              <a:rPr lang="nl-NL" sz="1600" b="1" dirty="0"/>
              <a:t>kranten </a:t>
            </a:r>
            <a:r>
              <a:rPr lang="nl-NL" sz="1600" dirty="0"/>
              <a:t>en </a:t>
            </a:r>
            <a:r>
              <a:rPr lang="nl-NL" sz="1600" b="1" dirty="0" err="1"/>
              <a:t>thought</a:t>
            </a:r>
            <a:r>
              <a:rPr lang="nl-NL" sz="1600" b="1" dirty="0"/>
              <a:t> leaders </a:t>
            </a:r>
            <a:r>
              <a:rPr lang="nl-NL" sz="1600" dirty="0"/>
              <a:t>met betrekking tot je thema in kaart. </a:t>
            </a:r>
            <a:endParaRPr sz="1600" dirty="0"/>
          </a:p>
          <a:p>
            <a:pPr marL="171450" lvl="0" indent="-171450" algn="l" rtl="0">
              <a:lnSpc>
                <a:spcPct val="110000"/>
              </a:lnSpc>
              <a:spcBef>
                <a:spcPts val="750"/>
              </a:spcBef>
              <a:spcAft>
                <a:spcPts val="0"/>
              </a:spcAft>
              <a:buClr>
                <a:srgbClr val="11AA81"/>
              </a:buClr>
              <a:buSzPts val="2000"/>
              <a:buChar char="▪"/>
            </a:pPr>
            <a:r>
              <a:rPr lang="nl-NL" sz="1800" b="1" dirty="0">
                <a:solidFill>
                  <a:srgbClr val="11AA81"/>
                </a:solidFill>
              </a:rPr>
              <a:t>Stap 2: </a:t>
            </a:r>
            <a:br>
              <a:rPr lang="nl-NL" sz="1600" b="1" dirty="0"/>
            </a:br>
            <a:r>
              <a:rPr lang="nl-NL" sz="1600" dirty="0"/>
              <a:t>Lees wat ze over jouw thema schrijven.</a:t>
            </a:r>
            <a:endParaRPr sz="1600" dirty="0"/>
          </a:p>
          <a:p>
            <a:pPr marL="171450" lvl="0" indent="-171450" algn="l" rtl="0">
              <a:lnSpc>
                <a:spcPct val="110000"/>
              </a:lnSpc>
              <a:spcBef>
                <a:spcPts val="750"/>
              </a:spcBef>
              <a:spcAft>
                <a:spcPts val="0"/>
              </a:spcAft>
              <a:buClr>
                <a:srgbClr val="11AA81"/>
              </a:buClr>
              <a:buSzPts val="2000"/>
              <a:buChar char="▪"/>
            </a:pPr>
            <a:r>
              <a:rPr lang="nl-NL" sz="1800" b="1" dirty="0">
                <a:solidFill>
                  <a:srgbClr val="11AA81"/>
                </a:solidFill>
              </a:rPr>
              <a:t>Stap 3:</a:t>
            </a:r>
            <a:br>
              <a:rPr lang="nl-NL" sz="1600" b="1" dirty="0"/>
            </a:br>
            <a:r>
              <a:rPr lang="nl-NL" sz="1600" dirty="0"/>
              <a:t>Vat samen waar ze het over hebben en schrijf je luisterverslag.</a:t>
            </a:r>
            <a:endParaRPr sz="1600" dirty="0"/>
          </a:p>
          <a:p>
            <a:pPr marL="0" lvl="0" indent="0" algn="l" rtl="0">
              <a:lnSpc>
                <a:spcPct val="110000"/>
              </a:lnSpc>
              <a:spcBef>
                <a:spcPts val="750"/>
              </a:spcBef>
              <a:spcAft>
                <a:spcPts val="0"/>
              </a:spcAft>
              <a:buClr>
                <a:schemeClr val="dk1"/>
              </a:buClr>
              <a:buSzPts val="1800"/>
              <a:buNone/>
            </a:pPr>
            <a:br>
              <a:rPr lang="nl-NL" sz="1600" dirty="0"/>
            </a:br>
            <a:r>
              <a:rPr lang="nl-NL" sz="1600" dirty="0"/>
              <a:t>Suggestie: beperk je tot </a:t>
            </a:r>
            <a:r>
              <a:rPr lang="nl-NL" sz="1600" b="1" dirty="0"/>
              <a:t>5 bronnen </a:t>
            </a:r>
            <a:r>
              <a:rPr lang="nl-NL" sz="1600" dirty="0"/>
              <a:t>per alinea, maar gebruik er </a:t>
            </a:r>
            <a:r>
              <a:rPr lang="nl-NL" sz="1600" b="1" dirty="0"/>
              <a:t>minstens 3. </a:t>
            </a:r>
            <a:endParaRPr sz="1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6"/>
          <p:cNvSpPr txBox="1">
            <a:spLocks noGrp="1"/>
          </p:cNvSpPr>
          <p:nvPr>
            <p:ph type="ctrTitle" idx="4294967295"/>
          </p:nvPr>
        </p:nvSpPr>
        <p:spPr>
          <a:xfrm>
            <a:off x="1109619" y="1022826"/>
            <a:ext cx="6924759" cy="1241425"/>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lt1"/>
              </a:buClr>
              <a:buSzPts val="4500"/>
              <a:buFont typeface="Roboto"/>
              <a:buNone/>
            </a:pPr>
            <a:r>
              <a:rPr lang="nl-NL" sz="3600" b="1" i="0" u="none" strike="noStrike" cap="none">
                <a:solidFill>
                  <a:schemeClr val="lt1"/>
                </a:solidFill>
                <a:latin typeface="Arial"/>
                <a:ea typeface="Arial"/>
                <a:cs typeface="Arial"/>
                <a:sym typeface="Arial"/>
              </a:rPr>
              <a:t>Genoeg inspiratie. </a:t>
            </a:r>
            <a:br>
              <a:rPr lang="nl-NL" sz="3600" b="1" i="0" u="none" strike="noStrike" cap="none">
                <a:solidFill>
                  <a:schemeClr val="lt1"/>
                </a:solidFill>
                <a:latin typeface="Arial"/>
                <a:ea typeface="Arial"/>
                <a:cs typeface="Arial"/>
                <a:sym typeface="Arial"/>
              </a:rPr>
            </a:br>
            <a:r>
              <a:rPr lang="nl-NL" sz="3600" b="1" i="0" u="none" strike="noStrike" cap="none">
                <a:solidFill>
                  <a:schemeClr val="lt1"/>
                </a:solidFill>
                <a:latin typeface="Arial"/>
                <a:ea typeface="Arial"/>
                <a:cs typeface="Arial"/>
                <a:sym typeface="Arial"/>
              </a:rPr>
              <a:t>Begin het zelf te doen! </a:t>
            </a:r>
            <a:endParaRPr sz="3600" b="1" i="0" u="none" strike="noStrike" cap="none">
              <a:solidFill>
                <a:schemeClr val="lt1"/>
              </a:solidFill>
              <a:latin typeface="Arial"/>
              <a:ea typeface="Arial"/>
              <a:cs typeface="Arial"/>
              <a:sym typeface="Arial"/>
            </a:endParaRPr>
          </a:p>
        </p:txBody>
      </p:sp>
      <p:sp>
        <p:nvSpPr>
          <p:cNvPr id="197" name="Google Shape;197;p6"/>
          <p:cNvSpPr txBox="1">
            <a:spLocks noGrp="1"/>
          </p:cNvSpPr>
          <p:nvPr>
            <p:ph type="subTitle" idx="4294967295"/>
          </p:nvPr>
        </p:nvSpPr>
        <p:spPr>
          <a:xfrm>
            <a:off x="1707417" y="2571750"/>
            <a:ext cx="5729161" cy="480091"/>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chemeClr val="lt1"/>
              </a:buClr>
              <a:buSzPts val="1800"/>
              <a:buFont typeface="Arial"/>
              <a:buNone/>
            </a:pPr>
            <a:r>
              <a:rPr lang="nl-NL" sz="2800" b="1" i="0" u="none" strike="noStrike" cap="none">
                <a:latin typeface="Arial"/>
                <a:ea typeface="Arial"/>
                <a:cs typeface="Arial"/>
                <a:sym typeface="Arial"/>
              </a:rPr>
              <a:t>Maak je eigen luisterverslag! </a:t>
            </a:r>
            <a:endParaRPr sz="2800" b="1" i="0" u="none" strike="noStrike" cap="none">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7"/>
          <p:cNvSpPr txBox="1">
            <a:spLocks noGrp="1"/>
          </p:cNvSpPr>
          <p:nvPr>
            <p:ph type="title"/>
          </p:nvPr>
        </p:nvSpPr>
        <p:spPr>
          <a:xfrm>
            <a:off x="628650" y="92419"/>
            <a:ext cx="7886700" cy="99417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a:t>Mogelijke trends voor je essays </a:t>
            </a:r>
            <a:endParaRPr/>
          </a:p>
        </p:txBody>
      </p:sp>
      <p:sp>
        <p:nvSpPr>
          <p:cNvPr id="203" name="Google Shape;203;p7"/>
          <p:cNvSpPr txBox="1">
            <a:spLocks noGrp="1"/>
          </p:cNvSpPr>
          <p:nvPr>
            <p:ph type="body" idx="1"/>
          </p:nvPr>
        </p:nvSpPr>
        <p:spPr>
          <a:xfrm>
            <a:off x="295714" y="906675"/>
            <a:ext cx="7886700" cy="3624865"/>
          </a:xfrm>
          <a:prstGeom prst="rect">
            <a:avLst/>
          </a:prstGeom>
          <a:noFill/>
          <a:ln>
            <a:noFill/>
          </a:ln>
        </p:spPr>
        <p:txBody>
          <a:bodyPr spcFirstLastPara="1" wrap="square" lIns="91425" tIns="45700" rIns="91425" bIns="45700" anchor="t" anchorCtr="0">
            <a:noAutofit/>
          </a:bodyPr>
          <a:lstStyle/>
          <a:p>
            <a:pPr marL="628650" lvl="1" indent="-285750" algn="l" rtl="0">
              <a:lnSpc>
                <a:spcPct val="120000"/>
              </a:lnSpc>
              <a:spcBef>
                <a:spcPts val="0"/>
              </a:spcBef>
              <a:spcAft>
                <a:spcPts val="0"/>
              </a:spcAft>
              <a:buClr>
                <a:srgbClr val="11AA81"/>
              </a:buClr>
              <a:buSzPts val="1400"/>
              <a:buFont typeface="Arial"/>
              <a:buChar char="●"/>
            </a:pPr>
            <a:r>
              <a:rPr lang="nl-NL" sz="1400"/>
              <a:t>Blockchain-technologie </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Sociaal Ondernemen</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VR in reclame / reclame in VR</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Verhalen vertellen</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Marketing van inhoud </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Mobiel</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Online klantervaring</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Native reclame</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Mode</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Culturele sector </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Toekomst journalistiek  </a:t>
            </a:r>
            <a:endParaRPr sz="1400"/>
          </a:p>
          <a:p>
            <a:pPr marL="3429" lvl="1" indent="0" algn="l" rtl="0">
              <a:lnSpc>
                <a:spcPct val="100000"/>
              </a:lnSpc>
              <a:spcBef>
                <a:spcPts val="600"/>
              </a:spcBef>
              <a:spcAft>
                <a:spcPts val="0"/>
              </a:spcAft>
              <a:buClr>
                <a:schemeClr val="dk1"/>
              </a:buClr>
              <a:buSzPts val="1400"/>
              <a:buNone/>
            </a:pPr>
            <a:r>
              <a:rPr lang="nl-NL" sz="1400"/>
              <a:t>	... enzovoort</a:t>
            </a:r>
            <a:endParaRPr sz="1400"/>
          </a:p>
          <a:p>
            <a:pPr marL="628650" lvl="1" indent="-285750" algn="l" rtl="0">
              <a:lnSpc>
                <a:spcPct val="100000"/>
              </a:lnSpc>
              <a:spcBef>
                <a:spcPts val="600"/>
              </a:spcBef>
              <a:spcAft>
                <a:spcPts val="0"/>
              </a:spcAft>
              <a:buClr>
                <a:srgbClr val="11AA81"/>
              </a:buClr>
              <a:buSzPts val="1800"/>
              <a:buFont typeface="Arial"/>
              <a:buChar char="●"/>
            </a:pPr>
            <a:r>
              <a:rPr lang="nl-NL" b="1"/>
              <a:t>In welk thema/onderwerp wil ik gespecialiseerd zijn?</a:t>
            </a:r>
            <a:endParaRPr/>
          </a:p>
        </p:txBody>
      </p:sp>
      <p:pic>
        <p:nvPicPr>
          <p:cNvPr id="204" name="Google Shape;204;p7" descr="Afbeeldingsresultaat voor personal branding"/>
          <p:cNvPicPr preferRelativeResize="0"/>
          <p:nvPr/>
        </p:nvPicPr>
        <p:blipFill rotWithShape="1">
          <a:blip r:embed="rId3">
            <a:alphaModFix/>
          </a:blip>
          <a:srcRect/>
          <a:stretch/>
        </p:blipFill>
        <p:spPr>
          <a:xfrm>
            <a:off x="6191633" y="1798135"/>
            <a:ext cx="2826915" cy="1499996"/>
          </a:xfrm>
          <a:prstGeom prst="rect">
            <a:avLst/>
          </a:prstGeom>
          <a:noFill/>
          <a:ln>
            <a:noFill/>
          </a:ln>
        </p:spPr>
      </p:pic>
      <p:sp>
        <p:nvSpPr>
          <p:cNvPr id="205" name="Google Shape;205;p7"/>
          <p:cNvSpPr/>
          <p:nvPr/>
        </p:nvSpPr>
        <p:spPr>
          <a:xfrm>
            <a:off x="4132210" y="3316857"/>
            <a:ext cx="4572000" cy="8309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11AA81"/>
              </a:buClr>
              <a:buSzPts val="1600"/>
              <a:buFont typeface="Arial"/>
              <a:buNone/>
            </a:pPr>
            <a:r>
              <a:rPr lang="nl-NL" sz="1600" b="1">
                <a:solidFill>
                  <a:srgbClr val="11AA81"/>
                </a:solidFill>
                <a:latin typeface="Arial"/>
                <a:ea typeface="Arial"/>
                <a:cs typeface="Arial"/>
                <a:sym typeface="Arial"/>
              </a:rPr>
              <a:t>Post Covid thema: wat is het nieuwe normaal in klantenservice of reclame of branding?</a:t>
            </a:r>
            <a:endParaRPr sz="1600">
              <a:solidFill>
                <a:srgbClr val="11AA81"/>
              </a:solidFill>
              <a:latin typeface="Arial"/>
              <a:ea typeface="Arial"/>
              <a:cs typeface="Arial"/>
              <a:sym typeface="Arial"/>
            </a:endParaRPr>
          </a:p>
          <a:p>
            <a:pPr marL="0" marR="0" lvl="0" indent="0" algn="ctr" rtl="0">
              <a:spcBef>
                <a:spcPts val="0"/>
              </a:spcBef>
              <a:spcAft>
                <a:spcPts val="0"/>
              </a:spcAft>
              <a:buClr>
                <a:schemeClr val="dk1"/>
              </a:buClr>
              <a:buSzPts val="1600"/>
              <a:buFont typeface="Calibri"/>
              <a:buNone/>
            </a:pPr>
            <a:endParaRPr sz="1600" b="1">
              <a:solidFill>
                <a:srgbClr val="11AA81"/>
              </a:solidFill>
              <a:latin typeface="Arial"/>
              <a:ea typeface="Arial"/>
              <a:cs typeface="Arial"/>
              <a:sym typeface="Arial"/>
            </a:endParaRPr>
          </a:p>
        </p:txBody>
      </p:sp>
      <p:pic>
        <p:nvPicPr>
          <p:cNvPr id="206" name="Google Shape;206;p7" descr="TIME MAGAZINE - MAY 11, 2020 - NOPE (THE LONG ROAD BACK): Time Magazine:  Amazon.com: Books"/>
          <p:cNvPicPr preferRelativeResize="0"/>
          <p:nvPr/>
        </p:nvPicPr>
        <p:blipFill rotWithShape="1">
          <a:blip r:embed="rId4">
            <a:alphaModFix/>
          </a:blip>
          <a:srcRect/>
          <a:stretch/>
        </p:blipFill>
        <p:spPr>
          <a:xfrm>
            <a:off x="4239064" y="1192786"/>
            <a:ext cx="1563671" cy="206661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8"/>
          <p:cNvSpPr txBox="1">
            <a:spLocks noGrp="1"/>
          </p:cNvSpPr>
          <p:nvPr>
            <p:ph type="title" idx="4294967295"/>
          </p:nvPr>
        </p:nvSpPr>
        <p:spPr>
          <a:xfrm>
            <a:off x="257460" y="65906"/>
            <a:ext cx="3813175" cy="9953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a:t>Oefen thuis: </a:t>
            </a:r>
            <a:endParaRPr/>
          </a:p>
        </p:txBody>
      </p:sp>
      <p:sp>
        <p:nvSpPr>
          <p:cNvPr id="212" name="Google Shape;212;p8"/>
          <p:cNvSpPr txBox="1">
            <a:spLocks noGrp="1"/>
          </p:cNvSpPr>
          <p:nvPr>
            <p:ph type="body" idx="4294967295"/>
          </p:nvPr>
        </p:nvSpPr>
        <p:spPr>
          <a:xfrm>
            <a:off x="257460" y="925591"/>
            <a:ext cx="3646475" cy="2241550"/>
          </a:xfrm>
          <a:prstGeom prst="rect">
            <a:avLst/>
          </a:prstGeom>
          <a:noFill/>
          <a:ln>
            <a:noFill/>
          </a:ln>
        </p:spPr>
        <p:txBody>
          <a:bodyPr spcFirstLastPara="1" wrap="square" lIns="91425" tIns="45700" rIns="91425" bIns="45700" anchor="t" anchorCtr="0">
            <a:noAutofit/>
          </a:bodyPr>
          <a:lstStyle/>
          <a:p>
            <a:pPr marL="266700" lvl="0" indent="-266700" algn="l" rtl="0">
              <a:lnSpc>
                <a:spcPct val="100000"/>
              </a:lnSpc>
              <a:spcBef>
                <a:spcPts val="0"/>
              </a:spcBef>
              <a:spcAft>
                <a:spcPts val="0"/>
              </a:spcAft>
              <a:buClr>
                <a:srgbClr val="11AA81"/>
              </a:buClr>
              <a:buSzPts val="1800"/>
              <a:buFont typeface="Arial"/>
              <a:buChar char="●"/>
            </a:pPr>
            <a:r>
              <a:rPr lang="nl-NL" sz="1500" dirty="0"/>
              <a:t>Begin met het onderzoeken van je thema. </a:t>
            </a:r>
            <a:endParaRPr sz="1500" dirty="0"/>
          </a:p>
          <a:p>
            <a:pPr marL="266700" lvl="0" indent="-266700" algn="l" rtl="0">
              <a:lnSpc>
                <a:spcPct val="100000"/>
              </a:lnSpc>
              <a:spcBef>
                <a:spcPts val="750"/>
              </a:spcBef>
              <a:spcAft>
                <a:spcPts val="0"/>
              </a:spcAft>
              <a:buClr>
                <a:srgbClr val="11AA81"/>
              </a:buClr>
              <a:buSzPts val="1800"/>
              <a:buFont typeface="Arial"/>
              <a:buChar char="●"/>
            </a:pPr>
            <a:r>
              <a:rPr lang="nl-NL" sz="1500" dirty="0"/>
              <a:t>Gebruik het als uitgangspunt voor je luisterverslag. </a:t>
            </a:r>
            <a:endParaRPr sz="1500" dirty="0"/>
          </a:p>
          <a:p>
            <a:pPr marL="266700" lvl="0" indent="-266700" algn="l" rtl="0">
              <a:lnSpc>
                <a:spcPct val="100000"/>
              </a:lnSpc>
              <a:spcBef>
                <a:spcPts val="750"/>
              </a:spcBef>
              <a:spcAft>
                <a:spcPts val="0"/>
              </a:spcAft>
              <a:buClr>
                <a:srgbClr val="11AA81"/>
              </a:buClr>
              <a:buSzPts val="1800"/>
              <a:buFont typeface="Arial"/>
              <a:buChar char="●"/>
            </a:pPr>
            <a:r>
              <a:rPr lang="nl-NL" sz="1500" dirty="0"/>
              <a:t>Bewijs in je luisterrapport dat je een </a:t>
            </a:r>
            <a:r>
              <a:rPr lang="nl-NL" sz="1500" dirty="0" err="1"/>
              <a:t>social</a:t>
            </a:r>
            <a:r>
              <a:rPr lang="nl-NL" sz="1500" dirty="0"/>
              <a:t> </a:t>
            </a:r>
            <a:r>
              <a:rPr lang="nl-NL" sz="1500" dirty="0" err="1"/>
              <a:t>listening</a:t>
            </a:r>
            <a:r>
              <a:rPr lang="nl-NL" sz="1500" dirty="0"/>
              <a:t> programma hebt gebruikt. </a:t>
            </a:r>
            <a:endParaRPr sz="1500" dirty="0"/>
          </a:p>
        </p:txBody>
      </p:sp>
      <p:pic>
        <p:nvPicPr>
          <p:cNvPr id="213" name="Google Shape;213;p8" descr="http://suroscopia.com/wp-content/uploads/2014/07/do-it-yourself.jpg"/>
          <p:cNvPicPr preferRelativeResize="0"/>
          <p:nvPr/>
        </p:nvPicPr>
        <p:blipFill rotWithShape="1">
          <a:blip r:embed="rId3">
            <a:alphaModFix/>
          </a:blip>
          <a:srcRect/>
          <a:stretch/>
        </p:blipFill>
        <p:spPr>
          <a:xfrm>
            <a:off x="537882" y="2946282"/>
            <a:ext cx="2299602" cy="1471969"/>
          </a:xfrm>
          <a:prstGeom prst="rect">
            <a:avLst/>
          </a:prstGeom>
          <a:noFill/>
          <a:ln w="28575" cap="flat" cmpd="sng">
            <a:solidFill>
              <a:srgbClr val="11AA81"/>
            </a:solidFill>
            <a:prstDash val="solid"/>
            <a:round/>
            <a:headEnd type="none" w="sm" len="sm"/>
            <a:tailEnd type="none" w="sm" len="sm"/>
          </a:ln>
        </p:spPr>
      </p:pic>
      <p:pic>
        <p:nvPicPr>
          <p:cNvPr id="214" name="Google Shape;214;p8"/>
          <p:cNvPicPr preferRelativeResize="0"/>
          <p:nvPr/>
        </p:nvPicPr>
        <p:blipFill rotWithShape="1">
          <a:blip r:embed="rId4">
            <a:alphaModFix/>
          </a:blip>
          <a:srcRect/>
          <a:stretch/>
        </p:blipFill>
        <p:spPr>
          <a:xfrm>
            <a:off x="4262294" y="2766586"/>
            <a:ext cx="4510958" cy="2136770"/>
          </a:xfrm>
          <a:prstGeom prst="rect">
            <a:avLst/>
          </a:prstGeom>
          <a:noFill/>
          <a:ln w="28575" cap="flat" cmpd="sng">
            <a:solidFill>
              <a:srgbClr val="11AA81"/>
            </a:solidFill>
            <a:prstDash val="solid"/>
            <a:round/>
            <a:headEnd type="none" w="sm" len="sm"/>
            <a:tailEnd type="none" w="sm" len="sm"/>
          </a:ln>
        </p:spPr>
      </p:pic>
      <p:sp>
        <p:nvSpPr>
          <p:cNvPr id="215" name="Google Shape;215;p8"/>
          <p:cNvSpPr/>
          <p:nvPr/>
        </p:nvSpPr>
        <p:spPr>
          <a:xfrm>
            <a:off x="3770886" y="593400"/>
            <a:ext cx="4572000" cy="400069"/>
          </a:xfrm>
          <a:prstGeom prst="rect">
            <a:avLst/>
          </a:prstGeom>
          <a:noFill/>
          <a:ln>
            <a:noFill/>
          </a:ln>
        </p:spPr>
        <p:txBody>
          <a:bodyPr spcFirstLastPara="1" wrap="square" lIns="91425" tIns="45700" rIns="91425" bIns="45700" anchor="t" anchorCtr="0">
            <a:spAutoFit/>
          </a:bodyPr>
          <a:lstStyle/>
          <a:p>
            <a:pPr marL="542925" marR="0" lvl="1" indent="-171450" algn="l" rtl="0">
              <a:lnSpc>
                <a:spcPct val="100000"/>
              </a:lnSpc>
              <a:spcBef>
                <a:spcPts val="0"/>
              </a:spcBef>
              <a:spcAft>
                <a:spcPts val="0"/>
              </a:spcAft>
              <a:buClr>
                <a:srgbClr val="11AA81"/>
              </a:buClr>
              <a:buSzPts val="2000"/>
              <a:buFont typeface="Arial"/>
              <a:buChar char="●"/>
            </a:pPr>
            <a:r>
              <a:rPr lang="nl-NL" sz="2000" b="1" i="0" u="none" strike="noStrike" cap="none">
                <a:solidFill>
                  <a:srgbClr val="11AA81"/>
                </a:solidFill>
                <a:latin typeface="Arial"/>
                <a:ea typeface="Arial"/>
                <a:cs typeface="Arial"/>
                <a:sym typeface="Arial"/>
              </a:rPr>
              <a:t> Voorbeeld auto-industrie: </a:t>
            </a:r>
            <a:endParaRPr sz="2000" b="1" i="0" u="none" strike="noStrike" cap="none">
              <a:solidFill>
                <a:srgbClr val="11AA81"/>
              </a:solidFill>
              <a:latin typeface="Arial"/>
              <a:ea typeface="Arial"/>
              <a:cs typeface="Arial"/>
              <a:sym typeface="Arial"/>
            </a:endParaRPr>
          </a:p>
        </p:txBody>
      </p:sp>
      <p:pic>
        <p:nvPicPr>
          <p:cNvPr id="216" name="Google Shape;216;p8"/>
          <p:cNvPicPr preferRelativeResize="0"/>
          <p:nvPr/>
        </p:nvPicPr>
        <p:blipFill rotWithShape="1">
          <a:blip r:embed="rId5">
            <a:alphaModFix/>
          </a:blip>
          <a:srcRect/>
          <a:stretch/>
        </p:blipFill>
        <p:spPr>
          <a:xfrm>
            <a:off x="4262294" y="1061269"/>
            <a:ext cx="3011004" cy="1569718"/>
          </a:xfrm>
          <a:prstGeom prst="rect">
            <a:avLst/>
          </a:prstGeom>
          <a:noFill/>
          <a:ln w="28575" cap="flat" cmpd="sng">
            <a:solidFill>
              <a:srgbClr val="11AA81"/>
            </a:solidFill>
            <a:prstDash val="solid"/>
            <a:round/>
            <a:headEnd type="none" w="sm" len="sm"/>
            <a:tailEnd type="none" w="sm" len="sm"/>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9"/>
          <p:cNvSpPr txBox="1">
            <a:spLocks noGrp="1"/>
          </p:cNvSpPr>
          <p:nvPr>
            <p:ph type="title"/>
          </p:nvPr>
        </p:nvSpPr>
        <p:spPr>
          <a:xfrm>
            <a:off x="532810" y="151924"/>
            <a:ext cx="8078380" cy="99417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ct val="100000"/>
              <a:buFont typeface="Roboto"/>
              <a:buNone/>
            </a:pPr>
            <a:r>
              <a:rPr lang="nl-NL" sz="2800" dirty="0"/>
              <a:t>Selecteer je thema, breng je 'speelveld' in kaart</a:t>
            </a:r>
            <a:endParaRPr sz="2800" dirty="0"/>
          </a:p>
        </p:txBody>
      </p:sp>
      <p:pic>
        <p:nvPicPr>
          <p:cNvPr id="222" name="Google Shape;222;p9" descr="Headphones with solid fill"/>
          <p:cNvPicPr preferRelativeResize="0"/>
          <p:nvPr/>
        </p:nvPicPr>
        <p:blipFill rotWithShape="1">
          <a:blip r:embed="rId3">
            <a:alphaModFix/>
          </a:blip>
          <a:srcRect/>
          <a:stretch/>
        </p:blipFill>
        <p:spPr>
          <a:xfrm>
            <a:off x="3801478" y="1095134"/>
            <a:ext cx="972834" cy="972834"/>
          </a:xfrm>
          <a:prstGeom prst="rect">
            <a:avLst/>
          </a:prstGeom>
          <a:noFill/>
          <a:ln>
            <a:noFill/>
          </a:ln>
        </p:spPr>
      </p:pic>
      <p:grpSp>
        <p:nvGrpSpPr>
          <p:cNvPr id="223" name="Google Shape;223;p9"/>
          <p:cNvGrpSpPr/>
          <p:nvPr/>
        </p:nvGrpSpPr>
        <p:grpSpPr>
          <a:xfrm>
            <a:off x="655713" y="2116857"/>
            <a:ext cx="7353578" cy="2022120"/>
            <a:chOff x="-421907" y="523173"/>
            <a:chExt cx="7404439" cy="1707518"/>
          </a:xfrm>
        </p:grpSpPr>
        <p:sp>
          <p:nvSpPr>
            <p:cNvPr id="224" name="Google Shape;224;p9"/>
            <p:cNvSpPr/>
            <p:nvPr/>
          </p:nvSpPr>
          <p:spPr>
            <a:xfrm>
              <a:off x="7901" y="528423"/>
              <a:ext cx="1953678" cy="118305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25" name="Google Shape;225;p9"/>
            <p:cNvSpPr txBox="1"/>
            <p:nvPr/>
          </p:nvSpPr>
          <p:spPr>
            <a:xfrm>
              <a:off x="-421907" y="523173"/>
              <a:ext cx="1953678" cy="118305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1400"/>
                <a:buFont typeface="Open Sans"/>
                <a:buNone/>
              </a:pPr>
              <a:r>
                <a:rPr lang="nl-NL" sz="1400" b="1" dirty="0">
                  <a:solidFill>
                    <a:srgbClr val="161249"/>
                  </a:solidFill>
                  <a:latin typeface="Arial"/>
                  <a:ea typeface="Arial"/>
                  <a:cs typeface="Arial"/>
                  <a:sym typeface="Arial"/>
                </a:rPr>
                <a:t>Gebruik zoekfuncties om relevante blogs, websites, offline tijdschriften, kranten en </a:t>
              </a:r>
              <a:r>
                <a:rPr lang="nl-NL" sz="1400" b="1" dirty="0" err="1">
                  <a:solidFill>
                    <a:srgbClr val="161249"/>
                  </a:solidFill>
                  <a:latin typeface="Arial"/>
                  <a:ea typeface="Arial"/>
                  <a:cs typeface="Arial"/>
                  <a:sym typeface="Arial"/>
                </a:rPr>
                <a:t>thought</a:t>
              </a:r>
              <a:r>
                <a:rPr lang="nl-NL" sz="1400" b="1" dirty="0">
                  <a:solidFill>
                    <a:srgbClr val="161249"/>
                  </a:solidFill>
                  <a:latin typeface="Arial"/>
                  <a:ea typeface="Arial"/>
                  <a:cs typeface="Arial"/>
                  <a:sym typeface="Arial"/>
                </a:rPr>
                <a:t> leaders over jouw thema (personal branding) in kaart te brengen. </a:t>
              </a:r>
              <a:endParaRPr sz="1400" b="1" dirty="0">
                <a:solidFill>
                  <a:srgbClr val="161249"/>
                </a:solidFill>
                <a:latin typeface="Arial"/>
                <a:ea typeface="Arial"/>
                <a:cs typeface="Arial"/>
                <a:sym typeface="Arial"/>
              </a:endParaRPr>
            </a:p>
          </p:txBody>
        </p:sp>
        <p:sp>
          <p:nvSpPr>
            <p:cNvPr id="226" name="Google Shape;226;p9"/>
            <p:cNvSpPr/>
            <p:nvPr/>
          </p:nvSpPr>
          <p:spPr>
            <a:xfrm>
              <a:off x="7901" y="1739722"/>
              <a:ext cx="1953678" cy="327313"/>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27" name="Google Shape;227;p9"/>
            <p:cNvSpPr/>
            <p:nvPr/>
          </p:nvSpPr>
          <p:spPr>
            <a:xfrm>
              <a:off x="2303473" y="528423"/>
              <a:ext cx="1953678" cy="118305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28" name="Google Shape;228;p9"/>
            <p:cNvSpPr txBox="1"/>
            <p:nvPr/>
          </p:nvSpPr>
          <p:spPr>
            <a:xfrm>
              <a:off x="2474421" y="549228"/>
              <a:ext cx="1953678" cy="118305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1400"/>
                <a:buFont typeface="Open Sans"/>
                <a:buNone/>
              </a:pPr>
              <a:r>
                <a:rPr lang="nl-NL" sz="1400" b="1">
                  <a:solidFill>
                    <a:srgbClr val="161249"/>
                  </a:solidFill>
                  <a:latin typeface="Arial"/>
                  <a:ea typeface="Arial"/>
                  <a:cs typeface="Arial"/>
                  <a:sym typeface="Arial"/>
                </a:rPr>
                <a:t>Schrijf je luisterverslag voor de marketeers van vandaag.</a:t>
              </a:r>
              <a:endParaRPr sz="1400">
                <a:solidFill>
                  <a:srgbClr val="161249"/>
                </a:solidFill>
                <a:latin typeface="Arial"/>
                <a:ea typeface="Arial"/>
                <a:cs typeface="Arial"/>
                <a:sym typeface="Arial"/>
              </a:endParaRPr>
            </a:p>
          </p:txBody>
        </p:sp>
        <p:sp>
          <p:nvSpPr>
            <p:cNvPr id="229" name="Google Shape;229;p9"/>
            <p:cNvSpPr/>
            <p:nvPr/>
          </p:nvSpPr>
          <p:spPr>
            <a:xfrm>
              <a:off x="2303473" y="1739722"/>
              <a:ext cx="1953678" cy="327313"/>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30" name="Google Shape;230;p9"/>
            <p:cNvSpPr/>
            <p:nvPr/>
          </p:nvSpPr>
          <p:spPr>
            <a:xfrm>
              <a:off x="4599046" y="528423"/>
              <a:ext cx="1953678" cy="118305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31" name="Google Shape;231;p9"/>
            <p:cNvSpPr txBox="1"/>
            <p:nvPr/>
          </p:nvSpPr>
          <p:spPr>
            <a:xfrm>
              <a:off x="5028854" y="549228"/>
              <a:ext cx="1953678" cy="118305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Open Sans"/>
                <a:buNone/>
              </a:pPr>
              <a:r>
                <a:rPr lang="nl-NL" sz="1400" b="1">
                  <a:solidFill>
                    <a:srgbClr val="161249"/>
                  </a:solidFill>
                  <a:latin typeface="Arial"/>
                  <a:ea typeface="Arial"/>
                  <a:cs typeface="Arial"/>
                  <a:sym typeface="Arial"/>
                </a:rPr>
                <a:t>Vereisten:</a:t>
              </a:r>
              <a:endParaRPr/>
            </a:p>
            <a:p>
              <a:pPr marL="285750" marR="0" lvl="0" indent="-285750" algn="l" rtl="0">
                <a:lnSpc>
                  <a:spcPct val="100000"/>
                </a:lnSpc>
                <a:spcBef>
                  <a:spcPts val="0"/>
                </a:spcBef>
                <a:spcAft>
                  <a:spcPts val="0"/>
                </a:spcAft>
                <a:buClr>
                  <a:srgbClr val="11AA81"/>
                </a:buClr>
                <a:buSzPts val="1400"/>
                <a:buFont typeface="Arial"/>
                <a:buChar char="●"/>
              </a:pPr>
              <a:r>
                <a:rPr lang="nl-NL" sz="1400" b="1">
                  <a:solidFill>
                    <a:srgbClr val="161249"/>
                  </a:solidFill>
                  <a:latin typeface="Arial"/>
                  <a:ea typeface="Arial"/>
                  <a:cs typeface="Arial"/>
                  <a:sym typeface="Arial"/>
                </a:rPr>
                <a:t>Luisterverslag: 1500 woorden (platte tekst). </a:t>
              </a:r>
              <a:endParaRPr/>
            </a:p>
            <a:p>
              <a:pPr marL="285750" marR="0" lvl="0" indent="-285750" algn="l" rtl="0">
                <a:lnSpc>
                  <a:spcPct val="100000"/>
                </a:lnSpc>
                <a:spcBef>
                  <a:spcPts val="0"/>
                </a:spcBef>
                <a:spcAft>
                  <a:spcPts val="0"/>
                </a:spcAft>
                <a:buClr>
                  <a:srgbClr val="11AA81"/>
                </a:buClr>
                <a:buSzPts val="1400"/>
                <a:buFont typeface="Arial"/>
                <a:buChar char="●"/>
              </a:pPr>
              <a:r>
                <a:rPr lang="nl-NL" sz="1400" b="1">
                  <a:solidFill>
                    <a:srgbClr val="161249"/>
                  </a:solidFill>
                  <a:latin typeface="Arial"/>
                  <a:ea typeface="Arial"/>
                  <a:cs typeface="Arial"/>
                  <a:sym typeface="Arial"/>
                </a:rPr>
                <a:t>APA referenties </a:t>
              </a:r>
              <a:endParaRPr/>
            </a:p>
            <a:p>
              <a:pPr marL="285750" marR="0" lvl="0" indent="-285750" algn="l" rtl="0">
                <a:lnSpc>
                  <a:spcPct val="100000"/>
                </a:lnSpc>
                <a:spcBef>
                  <a:spcPts val="0"/>
                </a:spcBef>
                <a:spcAft>
                  <a:spcPts val="0"/>
                </a:spcAft>
                <a:buClr>
                  <a:srgbClr val="11AA81"/>
                </a:buClr>
                <a:buSzPts val="1400"/>
                <a:buFont typeface="Arial"/>
                <a:buChar char="●"/>
              </a:pPr>
              <a:r>
                <a:rPr lang="nl-NL" sz="1400" b="1">
                  <a:solidFill>
                    <a:srgbClr val="161249"/>
                  </a:solidFill>
                  <a:latin typeface="Arial"/>
                  <a:ea typeface="Arial"/>
                  <a:cs typeface="Arial"/>
                  <a:sym typeface="Arial"/>
                </a:rPr>
                <a:t>Voeg een titelpagina toe</a:t>
              </a:r>
              <a:endParaRPr/>
            </a:p>
            <a:p>
              <a:pPr marL="0" marR="0" lvl="0" indent="0" algn="ctr" rtl="0">
                <a:lnSpc>
                  <a:spcPct val="100000"/>
                </a:lnSpc>
                <a:spcBef>
                  <a:spcPts val="0"/>
                </a:spcBef>
                <a:spcAft>
                  <a:spcPts val="0"/>
                </a:spcAft>
                <a:buClr>
                  <a:schemeClr val="dk1"/>
                </a:buClr>
                <a:buSzPts val="1400"/>
                <a:buFont typeface="Open Sans"/>
                <a:buNone/>
              </a:pPr>
              <a:endParaRPr sz="1400">
                <a:solidFill>
                  <a:srgbClr val="161249"/>
                </a:solidFill>
                <a:latin typeface="Arial"/>
                <a:ea typeface="Arial"/>
                <a:cs typeface="Arial"/>
                <a:sym typeface="Arial"/>
              </a:endParaRPr>
            </a:p>
          </p:txBody>
        </p:sp>
        <p:sp>
          <p:nvSpPr>
            <p:cNvPr id="232" name="Google Shape;232;p9"/>
            <p:cNvSpPr/>
            <p:nvPr/>
          </p:nvSpPr>
          <p:spPr>
            <a:xfrm>
              <a:off x="4052015" y="1903378"/>
              <a:ext cx="1953678" cy="327313"/>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33" name="Google Shape;233;p9"/>
            <p:cNvSpPr txBox="1"/>
            <p:nvPr/>
          </p:nvSpPr>
          <p:spPr>
            <a:xfrm>
              <a:off x="4048571" y="1783831"/>
              <a:ext cx="2165703" cy="327313"/>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100"/>
                <a:buFont typeface="Open Sans"/>
                <a:buNone/>
              </a:pPr>
              <a:endParaRPr sz="1600">
                <a:solidFill>
                  <a:srgbClr val="11AA81"/>
                </a:solidFill>
                <a:latin typeface="Arial"/>
                <a:ea typeface="Arial"/>
                <a:cs typeface="Arial"/>
                <a:sym typeface="Arial"/>
              </a:endParaRPr>
            </a:p>
          </p:txBody>
        </p:sp>
      </p:grpSp>
      <p:pic>
        <p:nvPicPr>
          <p:cNvPr id="234" name="Google Shape;234;p9" descr="Blog with solid fill"/>
          <p:cNvPicPr preferRelativeResize="0"/>
          <p:nvPr/>
        </p:nvPicPr>
        <p:blipFill rotWithShape="1">
          <a:blip r:embed="rId4">
            <a:alphaModFix/>
          </a:blip>
          <a:srcRect/>
          <a:stretch/>
        </p:blipFill>
        <p:spPr>
          <a:xfrm>
            <a:off x="1082569" y="1125263"/>
            <a:ext cx="908119" cy="908119"/>
          </a:xfrm>
          <a:prstGeom prst="rect">
            <a:avLst/>
          </a:prstGeom>
          <a:noFill/>
          <a:ln>
            <a:noFill/>
          </a:ln>
        </p:spPr>
      </p:pic>
      <p:pic>
        <p:nvPicPr>
          <p:cNvPr id="235" name="Google Shape;235;p9" descr="Stopwatch with solid fill"/>
          <p:cNvPicPr preferRelativeResize="0"/>
          <p:nvPr/>
        </p:nvPicPr>
        <p:blipFill rotWithShape="1">
          <a:blip r:embed="rId5">
            <a:alphaModFix/>
          </a:blip>
          <a:srcRect/>
          <a:stretch/>
        </p:blipFill>
        <p:spPr>
          <a:xfrm>
            <a:off x="6585102" y="1095134"/>
            <a:ext cx="972834" cy="97283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0"/>
          <p:cNvSpPr txBox="1"/>
          <p:nvPr/>
        </p:nvSpPr>
        <p:spPr>
          <a:xfrm>
            <a:off x="472650" y="1527650"/>
            <a:ext cx="8198700" cy="10441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nl-NL" sz="4800" b="1">
                <a:solidFill>
                  <a:schemeClr val="lt1"/>
                </a:solidFill>
                <a:latin typeface="Arial"/>
                <a:ea typeface="Arial"/>
                <a:cs typeface="Arial"/>
                <a:sym typeface="Arial"/>
              </a:rPr>
              <a:t>Vragen?</a:t>
            </a:r>
            <a:endParaRPr sz="4800" b="1">
              <a:solidFill>
                <a:schemeClr val="l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g27f7c1da4f0_0_0"/>
          <p:cNvSpPr txBox="1">
            <a:spLocks noGrp="1"/>
          </p:cNvSpPr>
          <p:nvPr>
            <p:ph type="body" idx="1"/>
          </p:nvPr>
        </p:nvSpPr>
        <p:spPr>
          <a:xfrm>
            <a:off x="628650" y="1369219"/>
            <a:ext cx="7886700" cy="2905800"/>
          </a:xfrm>
          <a:prstGeom prst="rect">
            <a:avLst/>
          </a:prstGeom>
        </p:spPr>
        <p:txBody>
          <a:bodyPr spcFirstLastPara="1" wrap="square" lIns="91425" tIns="45700" rIns="91425" bIns="45700" anchor="t" anchorCtr="0">
            <a:normAutofit fontScale="77500" lnSpcReduction="20000"/>
          </a:bodyPr>
          <a:lstStyle/>
          <a:p>
            <a:pPr marL="0" lvl="0" indent="0" algn="l" rtl="0">
              <a:lnSpc>
                <a:spcPct val="120000"/>
              </a:lnSpc>
              <a:spcBef>
                <a:spcPts val="750"/>
              </a:spcBef>
              <a:spcAft>
                <a:spcPts val="0"/>
              </a:spcAft>
              <a:buNone/>
            </a:pPr>
            <a:r>
              <a:rPr lang="nl-NL" dirty="0"/>
              <a:t>Het DEMS-materiaal is gericht op het verbeteren van digitale marketingvaardigheden in het hoger onderwijs, waarbij de essentiële behoeften in organisaties worden begrepen. Je hebt toegang tot uitgebreide </a:t>
            </a:r>
            <a:r>
              <a:rPr lang="nl-NL" dirty="0" err="1"/>
              <a:t>diasets</a:t>
            </a:r>
            <a:r>
              <a:rPr lang="nl-NL" dirty="0"/>
              <a:t> met klassikale activiteiten en opdrachten, evenals gedetailleerde gebruikersinstructies voor docenten. </a:t>
            </a:r>
            <a:endParaRPr dirty="0"/>
          </a:p>
          <a:p>
            <a:pPr marL="0" lvl="0" indent="0" algn="l" rtl="0">
              <a:lnSpc>
                <a:spcPct val="120000"/>
              </a:lnSpc>
              <a:spcBef>
                <a:spcPts val="750"/>
              </a:spcBef>
              <a:spcAft>
                <a:spcPts val="0"/>
              </a:spcAft>
              <a:buClr>
                <a:schemeClr val="dk1"/>
              </a:buClr>
              <a:buSzPct val="52380"/>
              <a:buFont typeface="Arial"/>
              <a:buNone/>
            </a:pPr>
            <a:endParaRPr dirty="0"/>
          </a:p>
          <a:p>
            <a:pPr marL="0" lvl="0" indent="0" algn="l" rtl="0">
              <a:lnSpc>
                <a:spcPct val="120000"/>
              </a:lnSpc>
              <a:spcBef>
                <a:spcPts val="750"/>
              </a:spcBef>
              <a:spcAft>
                <a:spcPts val="0"/>
              </a:spcAft>
              <a:buClr>
                <a:schemeClr val="dk1"/>
              </a:buClr>
              <a:buSzPct val="52380"/>
              <a:buFont typeface="Arial"/>
              <a:buNone/>
            </a:pPr>
            <a:r>
              <a:rPr lang="nl-NL" dirty="0"/>
              <a:t>Opmerking: Het materiaal bevat inhoud en cijfers die van het internet zijn gehaald en is dus onderhevig aan wijzigingen. De bronnen zijn bekendgemaakt volgens de regels van fair </a:t>
            </a:r>
            <a:r>
              <a:rPr lang="nl-NL" dirty="0" err="1"/>
              <a:t>use</a:t>
            </a:r>
            <a:r>
              <a:rPr lang="nl-NL" dirty="0"/>
              <a:t>. De verantwoordelijkheid van de uitgever is beperkt tot het originele materiaal dat is opgeslagen op </a:t>
            </a:r>
            <a:r>
              <a:rPr lang="nl-NL" dirty="0" err="1"/>
              <a:t>www.dems.pro</a:t>
            </a:r>
            <a:r>
              <a:rPr lang="nl-NL" dirty="0"/>
              <a:t>.  Al het materiaal is geproduceerd voor open gebruik en medegefinancierd door Erasmus +.</a:t>
            </a:r>
            <a:endParaRPr dirty="0"/>
          </a:p>
          <a:p>
            <a:pPr marL="0" lvl="0" indent="0" algn="l" rtl="0">
              <a:spcBef>
                <a:spcPts val="750"/>
              </a:spcBef>
              <a:spcAft>
                <a:spcPts val="0"/>
              </a:spcAft>
              <a:buClr>
                <a:schemeClr val="dk1"/>
              </a:buClr>
              <a:buSzPct val="52380"/>
              <a:buFont typeface="Arial"/>
              <a:buNone/>
            </a:pPr>
            <a:endParaRPr dirty="0"/>
          </a:p>
          <a:p>
            <a:pPr marL="0" lvl="0" indent="0" algn="l" rtl="0">
              <a:spcBef>
                <a:spcPts val="750"/>
              </a:spcBef>
              <a:spcAft>
                <a:spcPts val="0"/>
              </a:spcAft>
              <a:buNone/>
            </a:pPr>
            <a:endParaRPr dirty="0"/>
          </a:p>
        </p:txBody>
      </p:sp>
      <p:sp>
        <p:nvSpPr>
          <p:cNvPr id="246" name="Google Shape;246;g27f7c1da4f0_0_0"/>
          <p:cNvSpPr txBox="1">
            <a:spLocks noGrp="1"/>
          </p:cNvSpPr>
          <p:nvPr>
            <p:ph type="title" idx="4294967295"/>
          </p:nvPr>
        </p:nvSpPr>
        <p:spPr>
          <a:xfrm>
            <a:off x="2485305" y="218800"/>
            <a:ext cx="4173300" cy="584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5880</TotalTime>
  <Words>743</Words>
  <Application>Microsoft Macintosh PowerPoint</Application>
  <PresentationFormat>On-screen Show (16:9)</PresentationFormat>
  <Paragraphs>64</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Roboto</vt:lpstr>
      <vt:lpstr>Open Sans</vt:lpstr>
      <vt:lpstr>Calibri</vt:lpstr>
      <vt:lpstr>Noto Sans Symbols</vt:lpstr>
      <vt:lpstr>DEMS NEW</vt:lpstr>
      <vt:lpstr>Aan het werk! Maak je eigen luisterrapport</vt:lpstr>
      <vt:lpstr>Leerdoelen </vt:lpstr>
      <vt:lpstr>Onder-werpen</vt:lpstr>
      <vt:lpstr>Persoonlijke presentaties</vt:lpstr>
      <vt:lpstr>Opdracht: schrijf een luisterverslag</vt:lpstr>
      <vt:lpstr>Genoeg inspiratie.  Begin het zelf te doen! </vt:lpstr>
      <vt:lpstr>Mogelijke trends voor je essays </vt:lpstr>
      <vt:lpstr>Oefen thuis: </vt:lpstr>
      <vt:lpstr>Selecteer je thema, breng je 'speelveld' in kaart</vt:lpstr>
      <vt:lpstr>PowerPoint Presentation</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Aan het werk! Maak je eigen luisterrapport</dc:title>
  <dc:creator>a20160391@pbs.up.pt</dc:creator>
  <cp:keywords>, docId:B672EAF3282E0797193CF0BFE76DEAEE</cp:keywords>
  <cp:lastModifiedBy>Mila Ekkelkamp</cp:lastModifiedBy>
  <cp:revision>2</cp:revision>
  <dcterms:modified xsi:type="dcterms:W3CDTF">2023-11-19T18:13:27Z</dcterms:modified>
</cp:coreProperties>
</file>