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5143500" type="screen16x9"/>
  <p:notesSz cx="6858000" cy="9144000"/>
  <p:embeddedFontLst>
    <p:embeddedFont>
      <p:font typeface="Calibri" panose="020F0502020204030204" pitchFamily="34" charset="0"/>
      <p:regular r:id="rId22"/>
      <p:bold r:id="rId23"/>
      <p:italic r:id="rId24"/>
      <p:boldItalic r:id="rId25"/>
    </p:embeddedFont>
    <p:embeddedFont>
      <p:font typeface="Open Sans" panose="020B0606030504020204" pitchFamily="34" charset="0"/>
      <p:regular r:id="rId26"/>
      <p:bold r:id="rId27"/>
      <p:italic r:id="rId28"/>
      <p:boldItalic r:id="rId29"/>
    </p:embeddedFont>
    <p:embeddedFont>
      <p:font typeface="Roboto" panose="02000000000000000000" pitchFamily="2" charset="0"/>
      <p:regular r:id="rId30"/>
      <p:bold r:id="rId31"/>
      <p:italic r:id="rId32"/>
      <p:boldItalic r:id="rId3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4" roundtripDataSignature="AMtx7mjaLQhHdqlHRwUjzn1/MY417HT1IQ=="/>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73583"/>
  </p:normalViewPr>
  <p:slideViewPr>
    <p:cSldViewPr snapToGrid="0">
      <p:cViewPr varScale="1">
        <p:scale>
          <a:sx n="108" d="100"/>
          <a:sy n="108" d="100"/>
        </p:scale>
        <p:origin x="1760"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21" Type="http://schemas.openxmlformats.org/officeDocument/2006/relationships/notesMaster" Target="notesMasters/notesMaster1.xml"/><Relationship Id="rId34" Type="http://customschemas.google.com/relationships/presentationmetadata" Target="meta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5" name="Google Shape;155;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Hallo, onverschrokken leraar! Je staat op het punt om te beginnen aan een reis vol kennisverspreiding en inspiratie! Je passie en expertise zullen je leerlingen zeker boeien en hen achterlaten met een dorst naar meer. Ga er dus op uit en zorg ervoor dat ze net zo verliefd worden op het onderwerp online luisteren als jij!</a:t>
            </a:r>
            <a:endParaRPr>
              <a:solidFill>
                <a:schemeClr val="dk1"/>
              </a:solidFill>
            </a:endParaRPr>
          </a:p>
          <a:p>
            <a:pPr marL="22860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spcBef>
                <a:spcPts val="0"/>
              </a:spcBef>
              <a:spcAft>
                <a:spcPts val="0"/>
              </a:spcAft>
              <a:buClr>
                <a:schemeClr val="dk1"/>
              </a:buClr>
              <a:buSzPts val="1100"/>
              <a:buChar char="●"/>
            </a:pPr>
            <a:r>
              <a:rPr lang="en-US">
                <a:solidFill>
                  <a:schemeClr val="dk1"/>
                </a:solidFill>
              </a:rPr>
              <a:t>Als je begrijpt wat online luisteren is, kun je waardevolle inzichten krijgen in de voorkeuren, meningen en gedragingen van je publiek, waardoor je je marketinginspanningen kunt afstemmen voor een maximale impact.</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Als je weet waarvoor je online luisteren kunt gebruiken, kun je nieuwe kansen voor je bedrijf identificeren, op de hoogte blijven van trends in de sector en de online reputatie van je merk beheren.</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Als je zelf de tools leert gebruiken om online te luisteren, krijg je de vaardigheden en kennis om online conversaties over je merk, concurrenten en branche effectief te monitoren en analyseren, zodat je weloverwogen beslissingen kunt nemen en de curve voor kunt blijven.</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 name="Google Shape;16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5" name="Google Shape;175;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0" name="Google Shape;180;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6" name="Google Shape;18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94" name="Google Shape;19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02" name="Google Shape;202;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0" name="Google Shape;210;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Doelstellingen van de casestudie:</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Door effectief online te luisteren, kunnen NGO's hun resultaten verbeteren en duurzame groei bereiken.</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Het belang van online luisteren in marketing illustreren.</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Laten zien hoe online luisteren bedrijven kan helpen om hun merkreputatie te verbeteren en nieuwe klanten aan te trekken.</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4"/>
        <p:cNvGrpSpPr/>
        <p:nvPr/>
      </p:nvGrpSpPr>
      <p:grpSpPr>
        <a:xfrm>
          <a:off x="0" y="0"/>
          <a:ext cx="0" cy="0"/>
          <a:chOff x="0" y="0"/>
          <a:chExt cx="0" cy="0"/>
        </a:xfrm>
      </p:grpSpPr>
      <p:sp>
        <p:nvSpPr>
          <p:cNvPr id="215" name="Google Shape;21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16" name="Google Shape;21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Coosto is een tool voor social media-beheer en -monitoring waarmee gebruikers hun social media-accounts kunnen beheren, in contact kunnen komen met hun volgers en hun social media-prestaties kunnen analyseren. Het biedt een scala aan functies, waaronder social media planning, social media luisteren en social media rapportage. Coosto wordt gebruikt door bedrijven van elke omvang om hun aanwezigheid op sociale media te verbeteren en in contact te komen met hun doelgroep.</a:t>
            </a:r>
            <a:br>
              <a:rPr lang="en-US">
                <a:solidFill>
                  <a:schemeClr val="dk1"/>
                </a:solidFill>
              </a:rPr>
            </a:br>
            <a:br>
              <a:rPr lang="en-US">
                <a:solidFill>
                  <a:schemeClr val="dk1"/>
                </a:solidFill>
              </a:rPr>
            </a:br>
            <a:r>
              <a:rPr lang="en-US">
                <a:solidFill>
                  <a:schemeClr val="dk1"/>
                </a:solidFill>
              </a:rPr>
              <a:t>VIDEO WEERGEVEN</a:t>
            </a:r>
            <a:br>
              <a:rPr lang="en-US">
                <a:solidFill>
                  <a:schemeClr val="dk1"/>
                </a:solidFill>
              </a:rPr>
            </a:br>
            <a:br>
              <a:rPr lang="en-US">
                <a:solidFill>
                  <a:schemeClr val="dk1"/>
                </a:solidFill>
              </a:rPr>
            </a:br>
            <a:r>
              <a:rPr lang="en-US">
                <a:solidFill>
                  <a:schemeClr val="dk1"/>
                </a:solidFill>
              </a:rPr>
              <a:t>We hopen dat deze instructievideo je een goed inzicht heeft gegeven in het gebruik van Coosto voor social media management en monitoring. Of je nu nieuw bent met social media marketing of je bestaande inspanningen wilt verbeteren, Coosto kan je helpen je doelen te bereiken. Vergeet niet om te experimenteren met de functies van Coosto en best practices te volgen om het meeste uit deze krachtige tool te halen.</a:t>
            </a: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
        <p:cNvGrpSpPr/>
        <p:nvPr/>
      </p:nvGrpSpPr>
      <p:grpSpPr>
        <a:xfrm>
          <a:off x="0" y="0"/>
          <a:ext cx="0" cy="0"/>
          <a:chOff x="0" y="0"/>
          <a:chExt cx="0" cy="0"/>
        </a:xfrm>
      </p:grpSpPr>
      <p:sp>
        <p:nvSpPr>
          <p:cNvPr id="222" name="Google Shape;222;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3" name="Google Shape;223;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Intro:</a:t>
            </a:r>
            <a:br>
              <a:rPr lang="en-US">
                <a:solidFill>
                  <a:schemeClr val="dk1"/>
                </a:solidFill>
              </a:rPr>
            </a:br>
            <a:br>
              <a:rPr lang="en-US">
                <a:solidFill>
                  <a:schemeClr val="dk1"/>
                </a:solidFill>
              </a:rPr>
            </a:br>
            <a:r>
              <a:rPr lang="en-US">
                <a:solidFill>
                  <a:schemeClr val="dk1"/>
                </a:solidFill>
              </a:rPr>
              <a:t>Talkwalker is relevant als het gaat om online luisteren omdat het een uitgebreid social media luister- en analyseplatform biedt waarmee gebruikers conversaties over hun merk, concurrenten en branche in realtime kunnen volgen en analyseren. Dankzij de AI-functies kunnen gebruikers bruikbare inzichten krijgen, trends identificeren en datagestuurde beslissingen nemen om hun online aanwezigheid en klantenbetrokkenheid te verbeteren.</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Talkwalker alerts is een gratis online tool waarmee gebruikers vermeldingen van hun merk, concurrenten en trefwoorden uit de sector op het web en in sociale media kunnen volgen.</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29" name="Google Shape;229;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6" name="Google Shape;23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Waarom Google Alert relevant is voor online luisteren:</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Google Alerts is een gratis en eenvoudig te gebruiken tool waarmee gebruikers vermeldingen van hun merk, concurrenten en trefwoorden uit de sector op internet kunnen volgen.</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Het biedt tijdige meldingen wanneer er nieuwe vermeldingen zijn van de opgegeven trefwoorden, zodat gebruikers op de hoogte blijven van hun online reputatie en trends in de sector.</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Met Google Alerts kunnen gebruikers ook de online activiteiten van hun concurrenten volgen, inzicht krijgen in hun strategieën en mogelijkheden voor verbetering van hun eigen online aanwezigheid identificeren.</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Voorbeeld van hoe het werkt. </a:t>
            </a:r>
            <a:br>
              <a:rPr lang="en-US">
                <a:solidFill>
                  <a:schemeClr val="dk1"/>
                </a:solidFill>
              </a:rPr>
            </a:br>
            <a:br>
              <a:rPr lang="en-US">
                <a:solidFill>
                  <a:schemeClr val="dk1"/>
                </a:solidFill>
              </a:rPr>
            </a:br>
            <a:r>
              <a:rPr lang="en-US">
                <a:solidFill>
                  <a:schemeClr val="dk1"/>
                </a:solidFill>
              </a:rPr>
              <a:t>Je kunt leerlingen vragen om het zelf een paar minuten te proberen. </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42" name="Google Shape;242;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9" name="Google Shape;249;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Inleiding: Google Trends is een gratis tool waarmee gebruikers de populariteit van zoektermen en onderwerpen op Google kunnen onderzoeken.</a:t>
            </a:r>
            <a:endParaRPr>
              <a:solidFill>
                <a:schemeClr val="dk1"/>
              </a:solidFill>
            </a:endParaRPr>
          </a:p>
          <a:p>
            <a:pPr marL="0" lvl="0" indent="0" algn="l" rtl="0">
              <a:spcBef>
                <a:spcPts val="0"/>
              </a:spcBef>
              <a:spcAft>
                <a:spcPts val="0"/>
              </a:spcAft>
              <a:buClr>
                <a:schemeClr val="dk1"/>
              </a:buClr>
              <a:buSzPts val="1100"/>
              <a:buFont typeface="Arial"/>
              <a:buNone/>
            </a:pPr>
            <a:br>
              <a:rPr lang="en-US">
                <a:solidFill>
                  <a:schemeClr val="dk1"/>
                </a:solidFill>
              </a:rPr>
            </a:br>
            <a:r>
              <a:rPr lang="en-US">
                <a:solidFill>
                  <a:schemeClr val="dk1"/>
                </a:solidFill>
              </a:rPr>
              <a:t>Waarom Google Trends relevant is voor online luisteren in drie punten:</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Google Trends kan gebruikers helpen bij het identificeren van populaire zoektermen en onderwerpen die verband houden met hun merk, branche of concurrenten, waardoor ze waardevolle inzichten krijgen in wat hun doelgroep interesseert.</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Het kan gebruikers ook helpen om veranderingen in zoekvolume in de loop van de tijd bij te houden, zodat ze beter begrijpen hoe hun merk of branche zich ontwikkelt en hoe ze hun online strategie daarop kunnen afstemmen.</a:t>
            </a:r>
            <a:endParaRPr>
              <a:solidFill>
                <a:schemeClr val="dk1"/>
              </a:solidFill>
            </a:endParaRPr>
          </a:p>
          <a:p>
            <a:pPr marL="457200" lvl="0" indent="-298450" algn="l" rtl="0">
              <a:spcBef>
                <a:spcPts val="0"/>
              </a:spcBef>
              <a:spcAft>
                <a:spcPts val="0"/>
              </a:spcAft>
              <a:buClr>
                <a:schemeClr val="dk1"/>
              </a:buClr>
              <a:buSzPts val="1100"/>
              <a:buChar char="●"/>
            </a:pPr>
            <a:r>
              <a:rPr lang="en-US">
                <a:solidFill>
                  <a:schemeClr val="dk1"/>
                </a:solidFill>
              </a:rPr>
              <a:t>Met Google Trends kunnen gebruikers de populariteit van verschillende zoektermen en onderwerpen vergelijken, zodat ze opkomende trends kunnen identificeren en hun online aanwezigheid voor kunnen blijven.</a:t>
            </a:r>
            <a:endParaRPr>
              <a:solidFill>
                <a:schemeClr val="dk1"/>
              </a:solidFill>
            </a:endParaRPr>
          </a:p>
          <a:p>
            <a:pPr marL="0" lvl="0" indent="0" algn="l" rtl="0">
              <a:spcBef>
                <a:spcPts val="0"/>
              </a:spcBef>
              <a:spcAft>
                <a:spcPts val="0"/>
              </a:spcAft>
              <a:buClr>
                <a:schemeClr val="dk1"/>
              </a:buClr>
              <a:buSzPts val="1100"/>
              <a:buFont typeface="Arial"/>
              <a:buNone/>
            </a:pPr>
            <a:endParaRPr>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Google's Year in Search is een jaarlijks rapport dat de top trending zoekopdrachten en onderwerpen van het jaar samenvat in verschillende categorieën, zoals nieuwsgebeurtenissen, mensen, films, tv-programma's, sport en meer. Het geeft inzicht in wat mensen over de hele wereld interesseerde en wat de culturele conversatie in de loop van het jaar domineerde.</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55" name="Google Shape;25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2" name="Google Shape;262;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US">
                <a:solidFill>
                  <a:schemeClr val="dk1"/>
                </a:solidFill>
              </a:rPr>
              <a:t>Leerlingen gaan zelf een luisterverslag schrijven met behulp van de hulpmiddelen. Voor volgende week kunnen ze het volgende voorbereiden: </a:t>
            </a:r>
            <a:endParaRPr>
              <a:solidFill>
                <a:schemeClr val="dk1"/>
              </a:solidFill>
            </a:endParaRPr>
          </a:p>
          <a:p>
            <a:pPr marL="0" lvl="0" indent="0" algn="l" rtl="0">
              <a:lnSpc>
                <a:spcPct val="100000"/>
              </a:lnSpc>
              <a:spcBef>
                <a:spcPts val="0"/>
              </a:spcBef>
              <a:spcAft>
                <a:spcPts val="0"/>
              </a:spcAft>
              <a:buSzPts val="1100"/>
              <a:buNone/>
            </a:pPr>
            <a:endParaRPr/>
          </a:p>
        </p:txBody>
      </p:sp>
      <p:sp>
        <p:nvSpPr>
          <p:cNvPr id="267" name="Google Shape;26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1e6cfa429c1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1e6cfa429c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g"/><Relationship Id="rId7" Type="http://schemas.openxmlformats.org/officeDocument/2006/relationships/image" Target="../media/image8.png"/><Relationship Id="rId2" Type="http://schemas.openxmlformats.org/officeDocument/2006/relationships/image" Target="../media/image10.jp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g"/><Relationship Id="rId1" Type="http://schemas.openxmlformats.org/officeDocument/2006/relationships/slideMaster" Target="../slideMasters/slideMaster1.xml"/><Relationship Id="rId4"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slideMaster" Target="../slideMasters/slideMaster1.xml"/><Relationship Id="rId5" Type="http://schemas.openxmlformats.org/officeDocument/2006/relationships/image" Target="../media/image3.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2.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3.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4.jp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g"/><Relationship Id="rId7" Type="http://schemas.openxmlformats.org/officeDocument/2006/relationships/image" Target="../media/image7.png"/><Relationship Id="rId2" Type="http://schemas.openxmlformats.org/officeDocument/2006/relationships/image" Target="../media/image15.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a:alphaModFix/>
          </a:blip>
          <a:stretch>
            <a:fillRect/>
          </a:stretch>
        </a:blipFill>
        <a:effectLst/>
      </p:bgPr>
    </p:bg>
    <p:spTree>
      <p:nvGrpSpPr>
        <p:cNvPr id="1" name="Shape 8"/>
        <p:cNvGrpSpPr/>
        <p:nvPr/>
      </p:nvGrpSpPr>
      <p:grpSpPr>
        <a:xfrm>
          <a:off x="0" y="0"/>
          <a:ext cx="0" cy="0"/>
          <a:chOff x="0" y="0"/>
          <a:chExt cx="0" cy="0"/>
        </a:xfrm>
      </p:grpSpPr>
      <p:sp>
        <p:nvSpPr>
          <p:cNvPr id="9" name="Google Shape;9;p3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cxnSp>
        <p:nvCxnSpPr>
          <p:cNvPr id="10" name="Google Shape;10;p3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34"/>
          <p:cNvPicPr preferRelativeResize="0"/>
          <p:nvPr/>
        </p:nvPicPr>
        <p:blipFill rotWithShape="1">
          <a:blip r:embed="rId3">
            <a:alphaModFix/>
          </a:blip>
          <a:srcRect t="2266" b="2265"/>
          <a:stretch/>
        </p:blipFill>
        <p:spPr>
          <a:xfrm>
            <a:off x="471000" y="467399"/>
            <a:ext cx="2218858" cy="824085"/>
          </a:xfrm>
          <a:prstGeom prst="rect">
            <a:avLst/>
          </a:prstGeom>
          <a:noFill/>
          <a:ln>
            <a:noFill/>
          </a:ln>
        </p:spPr>
      </p:pic>
      <p:sp>
        <p:nvSpPr>
          <p:cNvPr id="12" name="Google Shape;12;p3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3" name="Google Shape;13;p34"/>
          <p:cNvPicPr preferRelativeResize="0"/>
          <p:nvPr/>
        </p:nvPicPr>
        <p:blipFill rotWithShape="1">
          <a:blip r:embed="rId4">
            <a:alphaModFix/>
          </a:blip>
          <a:srcRect l="3024" r="3023"/>
          <a:stretch/>
        </p:blipFill>
        <p:spPr>
          <a:xfrm>
            <a:off x="324895" y="4528124"/>
            <a:ext cx="1987904" cy="440100"/>
          </a:xfrm>
          <a:prstGeom prst="rect">
            <a:avLst/>
          </a:prstGeom>
          <a:noFill/>
          <a:ln>
            <a:noFill/>
          </a:ln>
        </p:spPr>
      </p:pic>
      <p:pic>
        <p:nvPicPr>
          <p:cNvPr id="14" name="Google Shape;14;p34"/>
          <p:cNvPicPr preferRelativeResize="0"/>
          <p:nvPr/>
        </p:nvPicPr>
        <p:blipFill rotWithShape="1">
          <a:blip r:embed="rId5">
            <a:alphaModFix/>
          </a:blip>
          <a:srcRect/>
          <a:stretch/>
        </p:blipFill>
        <p:spPr>
          <a:xfrm>
            <a:off x="4572000" y="4435832"/>
            <a:ext cx="775407" cy="547632"/>
          </a:xfrm>
          <a:prstGeom prst="rect">
            <a:avLst/>
          </a:prstGeom>
          <a:noFill/>
          <a:ln>
            <a:noFill/>
          </a:ln>
        </p:spPr>
      </p:pic>
      <p:pic>
        <p:nvPicPr>
          <p:cNvPr id="15" name="Google Shape;15;p34"/>
          <p:cNvPicPr preferRelativeResize="0"/>
          <p:nvPr/>
        </p:nvPicPr>
        <p:blipFill rotWithShape="1">
          <a:blip r:embed="rId6">
            <a:alphaModFix/>
          </a:blip>
          <a:srcRect/>
          <a:stretch/>
        </p:blipFill>
        <p:spPr>
          <a:xfrm>
            <a:off x="5572275" y="4556846"/>
            <a:ext cx="858148" cy="352949"/>
          </a:xfrm>
          <a:prstGeom prst="rect">
            <a:avLst/>
          </a:prstGeom>
          <a:noFill/>
          <a:ln>
            <a:noFill/>
          </a:ln>
        </p:spPr>
      </p:pic>
      <p:pic>
        <p:nvPicPr>
          <p:cNvPr id="16" name="Google Shape;16;p34"/>
          <p:cNvPicPr preferRelativeResize="0"/>
          <p:nvPr/>
        </p:nvPicPr>
        <p:blipFill rotWithShape="1">
          <a:blip r:embed="rId7">
            <a:alphaModFix/>
          </a:blip>
          <a:srcRect/>
          <a:stretch/>
        </p:blipFill>
        <p:spPr>
          <a:xfrm>
            <a:off x="6725411" y="4559992"/>
            <a:ext cx="845283" cy="370912"/>
          </a:xfrm>
          <a:prstGeom prst="rect">
            <a:avLst/>
          </a:prstGeom>
          <a:noFill/>
          <a:ln>
            <a:noFill/>
          </a:ln>
        </p:spPr>
      </p:pic>
      <p:pic>
        <p:nvPicPr>
          <p:cNvPr id="17" name="Google Shape;17;p34"/>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35"/>
          <p:cNvPicPr preferRelativeResize="0"/>
          <p:nvPr/>
        </p:nvPicPr>
        <p:blipFill rotWithShape="1">
          <a:blip r:embed="rId2">
            <a:alphaModFix/>
          </a:blip>
          <a:srcRect r="63278"/>
          <a:stretch/>
        </p:blipFill>
        <p:spPr>
          <a:xfrm>
            <a:off x="7624814" y="202594"/>
            <a:ext cx="1274218" cy="488417"/>
          </a:xfrm>
          <a:prstGeom prst="rect">
            <a:avLst/>
          </a:prstGeom>
          <a:noFill/>
          <a:ln>
            <a:noFill/>
          </a:ln>
        </p:spPr>
      </p:pic>
      <p:sp>
        <p:nvSpPr>
          <p:cNvPr id="20" name="Google Shape;20;p3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35"/>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35"/>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23" name="Google Shape;23;p35"/>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a:alphaModFix/>
          </a:blip>
          <a:stretch>
            <a:fillRect/>
          </a:stretch>
        </a:blipFill>
        <a:effectLst/>
      </p:bgPr>
    </p:bg>
    <p:spTree>
      <p:nvGrpSpPr>
        <p:cNvPr id="1" name="Shape 24"/>
        <p:cNvGrpSpPr/>
        <p:nvPr/>
      </p:nvGrpSpPr>
      <p:grpSpPr>
        <a:xfrm>
          <a:off x="0" y="0"/>
          <a:ext cx="0" cy="0"/>
          <a:chOff x="0" y="0"/>
          <a:chExt cx="0" cy="0"/>
        </a:xfrm>
      </p:grpSpPr>
      <p:sp>
        <p:nvSpPr>
          <p:cNvPr id="25" name="Google Shape;25;p3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6" name="Google Shape;26;p3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3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28" name="Google Shape;28;p36"/>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29" name="Google Shape;29;p36"/>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30" name="Google Shape;30;p36"/>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31" name="Google Shape;31;p36"/>
          <p:cNvPicPr preferRelativeResize="0"/>
          <p:nvPr/>
        </p:nvPicPr>
        <p:blipFill rotWithShape="1">
          <a:blip r:embed="rId6">
            <a:alphaModFix/>
          </a:blip>
          <a:srcRect l="3024" r="3023"/>
          <a:stretch/>
        </p:blipFill>
        <p:spPr>
          <a:xfrm>
            <a:off x="1697592" y="4528124"/>
            <a:ext cx="1987904" cy="440100"/>
          </a:xfrm>
          <a:prstGeom prst="rect">
            <a:avLst/>
          </a:prstGeom>
          <a:noFill/>
          <a:ln>
            <a:noFill/>
          </a:ln>
        </p:spPr>
      </p:pic>
      <p:pic>
        <p:nvPicPr>
          <p:cNvPr id="32" name="Google Shape;32;p36"/>
          <p:cNvPicPr preferRelativeResize="0"/>
          <p:nvPr/>
        </p:nvPicPr>
        <p:blipFill rotWithShape="1">
          <a:blip r:embed="rId7">
            <a:alphaModFix/>
          </a:blip>
          <a:srcRect r="63278"/>
          <a:stretch/>
        </p:blipFill>
        <p:spPr>
          <a:xfrm>
            <a:off x="211687" y="4503966"/>
            <a:ext cx="1274218" cy="488417"/>
          </a:xfrm>
          <a:prstGeom prst="rect">
            <a:avLst/>
          </a:prstGeom>
          <a:noFill/>
          <a:ln>
            <a:noFill/>
          </a:ln>
        </p:spPr>
      </p:pic>
      <p:cxnSp>
        <p:nvCxnSpPr>
          <p:cNvPr id="33" name="Google Shape;33;p3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36"/>
          <p:cNvPicPr preferRelativeResize="0"/>
          <p:nvPr/>
        </p:nvPicPr>
        <p:blipFill rotWithShape="1">
          <a:blip r:embed="rId8">
            <a:alphaModFix/>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a:alphaModFix/>
          </a:blip>
          <a:stretch>
            <a:fillRect/>
          </a:stretch>
        </a:blipFill>
        <a:effectLst/>
      </p:bgPr>
    </p:bg>
    <p:spTree>
      <p:nvGrpSpPr>
        <p:cNvPr id="1" name="Shape 35"/>
        <p:cNvGrpSpPr/>
        <p:nvPr/>
      </p:nvGrpSpPr>
      <p:grpSpPr>
        <a:xfrm>
          <a:off x="0" y="0"/>
          <a:ext cx="0" cy="0"/>
          <a:chOff x="0" y="0"/>
          <a:chExt cx="0" cy="0"/>
        </a:xfrm>
      </p:grpSpPr>
      <p:sp>
        <p:nvSpPr>
          <p:cNvPr id="36" name="Google Shape;36;p3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37" name="Google Shape;37;p37"/>
          <p:cNvPicPr preferRelativeResize="0"/>
          <p:nvPr/>
        </p:nvPicPr>
        <p:blipFill rotWithShape="1">
          <a:blip r:embed="rId3">
            <a:alphaModFix/>
          </a:blip>
          <a:srcRect l="3024" r="3023"/>
          <a:stretch/>
        </p:blipFill>
        <p:spPr>
          <a:xfrm>
            <a:off x="177278" y="4576442"/>
            <a:ext cx="1987904" cy="440100"/>
          </a:xfrm>
          <a:prstGeom prst="rect">
            <a:avLst/>
          </a:prstGeom>
          <a:noFill/>
          <a:ln>
            <a:noFill/>
          </a:ln>
        </p:spPr>
      </p:pic>
      <p:pic>
        <p:nvPicPr>
          <p:cNvPr id="38" name="Google Shape;38;p37"/>
          <p:cNvPicPr preferRelativeResize="0"/>
          <p:nvPr/>
        </p:nvPicPr>
        <p:blipFill rotWithShape="1">
          <a:blip r:embed="rId4">
            <a:alphaModFix/>
          </a:blip>
          <a:srcRect r="63278"/>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9"/>
        <p:cNvGrpSpPr/>
        <p:nvPr/>
      </p:nvGrpSpPr>
      <p:grpSpPr>
        <a:xfrm>
          <a:off x="0" y="0"/>
          <a:ext cx="0" cy="0"/>
          <a:chOff x="0" y="0"/>
          <a:chExt cx="0" cy="0"/>
        </a:xfrm>
      </p:grpSpPr>
      <p:pic>
        <p:nvPicPr>
          <p:cNvPr id="40" name="Google Shape;40;p38"/>
          <p:cNvPicPr preferRelativeResize="0"/>
          <p:nvPr/>
        </p:nvPicPr>
        <p:blipFill rotWithShape="1">
          <a:blip r:embed="rId2">
            <a:alphaModFix/>
          </a:blip>
          <a:srcRect r="63278"/>
          <a:stretch/>
        </p:blipFill>
        <p:spPr>
          <a:xfrm>
            <a:off x="7624814" y="202594"/>
            <a:ext cx="1274218" cy="488417"/>
          </a:xfrm>
          <a:prstGeom prst="rect">
            <a:avLst/>
          </a:prstGeom>
          <a:noFill/>
          <a:ln>
            <a:noFill/>
          </a:ln>
        </p:spPr>
      </p:pic>
      <p:pic>
        <p:nvPicPr>
          <p:cNvPr id="41" name="Google Shape;41;p3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42" name="Google Shape;42;p3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3"/>
        <p:cNvGrpSpPr/>
        <p:nvPr/>
      </p:nvGrpSpPr>
      <p:grpSpPr>
        <a:xfrm>
          <a:off x="0" y="0"/>
          <a:ext cx="0" cy="0"/>
          <a:chOff x="0" y="0"/>
          <a:chExt cx="0" cy="0"/>
        </a:xfrm>
      </p:grpSpPr>
      <p:pic>
        <p:nvPicPr>
          <p:cNvPr id="44" name="Google Shape;44;p39" descr="A picture containing shape&#10;&#10;Description automatically generated"/>
          <p:cNvPicPr preferRelativeResize="0"/>
          <p:nvPr/>
        </p:nvPicPr>
        <p:blipFill rotWithShape="1">
          <a:blip r:embed="rId2">
            <a:alphaModFix amt="27000"/>
          </a:blip>
          <a:srcRect/>
          <a:stretch/>
        </p:blipFill>
        <p:spPr>
          <a:xfrm>
            <a:off x="5958140" y="2038825"/>
            <a:ext cx="3755545" cy="3437279"/>
          </a:xfrm>
          <a:prstGeom prst="rect">
            <a:avLst/>
          </a:prstGeom>
          <a:noFill/>
          <a:ln>
            <a:noFill/>
          </a:ln>
        </p:spPr>
      </p:pic>
      <p:pic>
        <p:nvPicPr>
          <p:cNvPr id="45" name="Google Shape;45;p39"/>
          <p:cNvPicPr preferRelativeResize="0"/>
          <p:nvPr/>
        </p:nvPicPr>
        <p:blipFill rotWithShape="1">
          <a:blip r:embed="rId3">
            <a:alphaModFix/>
          </a:blip>
          <a:srcRect r="63278"/>
          <a:stretch/>
        </p:blipFill>
        <p:spPr>
          <a:xfrm>
            <a:off x="7624814" y="202594"/>
            <a:ext cx="1274218" cy="488417"/>
          </a:xfrm>
          <a:prstGeom prst="rect">
            <a:avLst/>
          </a:prstGeom>
          <a:noFill/>
          <a:ln>
            <a:noFill/>
          </a:ln>
        </p:spPr>
      </p:pic>
      <p:sp>
        <p:nvSpPr>
          <p:cNvPr id="46" name="Google Shape;46;p3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9"/>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8" name="Google Shape;48;p39"/>
          <p:cNvPicPr preferRelativeResize="0"/>
          <p:nvPr/>
        </p:nvPicPr>
        <p:blipFill rotWithShape="1">
          <a:blip r:embed="rId4">
            <a:alphaModFix/>
          </a:blip>
          <a:srcRect/>
          <a:stretch/>
        </p:blipFill>
        <p:spPr>
          <a:xfrm>
            <a:off x="-83820" y="4894997"/>
            <a:ext cx="9304020" cy="380922"/>
          </a:xfrm>
          <a:prstGeom prst="rect">
            <a:avLst/>
          </a:prstGeom>
          <a:noFill/>
          <a:ln>
            <a:noFill/>
          </a:ln>
        </p:spPr>
      </p:pic>
      <p:pic>
        <p:nvPicPr>
          <p:cNvPr id="49" name="Google Shape;49;p39"/>
          <p:cNvPicPr preferRelativeResize="0"/>
          <p:nvPr/>
        </p:nvPicPr>
        <p:blipFill rotWithShape="1">
          <a:blip r:embed="rId5">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a:alphaModFix/>
          </a:blip>
          <a:stretch>
            <a:fillRect/>
          </a:stretch>
        </a:blipFill>
        <a:effectLst/>
      </p:bgPr>
    </p:bg>
    <p:spTree>
      <p:nvGrpSpPr>
        <p:cNvPr id="1" name="Shape 50"/>
        <p:cNvGrpSpPr/>
        <p:nvPr/>
      </p:nvGrpSpPr>
      <p:grpSpPr>
        <a:xfrm>
          <a:off x="0" y="0"/>
          <a:ext cx="0" cy="0"/>
          <a:chOff x="0" y="0"/>
          <a:chExt cx="0" cy="0"/>
        </a:xfrm>
      </p:grpSpPr>
      <p:sp>
        <p:nvSpPr>
          <p:cNvPr id="51" name="Google Shape;51;p4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2" name="Google Shape;52;p4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3" name="Google Shape;53;p4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4" name="Google Shape;54;p4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55" name="Google Shape;55;p40"/>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56" name="Google Shape;56;p40"/>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57" name="Google Shape;57;p40"/>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58" name="Google Shape;58;p40"/>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59" name="Google Shape;59;p40"/>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60" name="Google Shape;60;p40"/>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61" name="Google Shape;61;p40"/>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a:alphaModFix/>
          </a:blip>
          <a:stretch>
            <a:fillRect/>
          </a:stretch>
        </a:blipFill>
        <a:effectLst/>
      </p:bgPr>
    </p:bg>
    <p:spTree>
      <p:nvGrpSpPr>
        <p:cNvPr id="1" name="Shape 62"/>
        <p:cNvGrpSpPr/>
        <p:nvPr/>
      </p:nvGrpSpPr>
      <p:grpSpPr>
        <a:xfrm>
          <a:off x="0" y="0"/>
          <a:ext cx="0" cy="0"/>
          <a:chOff x="0" y="0"/>
          <a:chExt cx="0" cy="0"/>
        </a:xfrm>
      </p:grpSpPr>
      <p:sp>
        <p:nvSpPr>
          <p:cNvPr id="63" name="Google Shape;63;p4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4" name="Google Shape;64;p4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5" name="Google Shape;65;p4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6" name="Google Shape;66;p4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67" name="Google Shape;67;p41"/>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68" name="Google Shape;68;p41"/>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69" name="Google Shape;69;p41"/>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70" name="Google Shape;70;p41"/>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71" name="Google Shape;71;p41"/>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72" name="Google Shape;72;p41"/>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73" name="Google Shape;73;p41"/>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a:alphaModFix/>
          </a:blip>
          <a:stretch>
            <a:fillRect/>
          </a:stretch>
        </a:blipFill>
        <a:effectLst/>
      </p:bgPr>
    </p:bg>
    <p:spTree>
      <p:nvGrpSpPr>
        <p:cNvPr id="1" name="Shape 74"/>
        <p:cNvGrpSpPr/>
        <p:nvPr/>
      </p:nvGrpSpPr>
      <p:grpSpPr>
        <a:xfrm>
          <a:off x="0" y="0"/>
          <a:ext cx="0" cy="0"/>
          <a:chOff x="0" y="0"/>
          <a:chExt cx="0" cy="0"/>
        </a:xfrm>
      </p:grpSpPr>
      <p:sp>
        <p:nvSpPr>
          <p:cNvPr id="75" name="Google Shape;75;p4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4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7" name="Google Shape;77;p4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8" name="Google Shape;78;p4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79" name="Google Shape;79;p42"/>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80" name="Google Shape;80;p42"/>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81" name="Google Shape;81;p42"/>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82" name="Google Shape;82;p42"/>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83" name="Google Shape;83;p42"/>
          <p:cNvPicPr preferRelativeResize="0"/>
          <p:nvPr/>
        </p:nvPicPr>
        <p:blipFill rotWithShape="1">
          <a:blip r:embed="rId6">
            <a:alphaModFix/>
          </a:blip>
          <a:srcRect r="63278"/>
          <a:stretch/>
        </p:blipFill>
        <p:spPr>
          <a:xfrm>
            <a:off x="211687" y="4503966"/>
            <a:ext cx="1274218" cy="488417"/>
          </a:xfrm>
          <a:prstGeom prst="rect">
            <a:avLst/>
          </a:prstGeom>
          <a:noFill/>
          <a:ln>
            <a:noFill/>
          </a:ln>
        </p:spPr>
      </p:pic>
      <p:pic>
        <p:nvPicPr>
          <p:cNvPr id="84" name="Google Shape;84;p42"/>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85" name="Google Shape;85;p42"/>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a:alphaModFix/>
          </a:blip>
          <a:stretch>
            <a:fillRect/>
          </a:stretch>
        </a:blipFill>
        <a:effectLst/>
      </p:bgPr>
    </p:bg>
    <p:spTree>
      <p:nvGrpSpPr>
        <p:cNvPr id="1" name="Shape 86"/>
        <p:cNvGrpSpPr/>
        <p:nvPr/>
      </p:nvGrpSpPr>
      <p:grpSpPr>
        <a:xfrm>
          <a:off x="0" y="0"/>
          <a:ext cx="0" cy="0"/>
          <a:chOff x="0" y="0"/>
          <a:chExt cx="0" cy="0"/>
        </a:xfrm>
      </p:grpSpPr>
      <p:sp>
        <p:nvSpPr>
          <p:cNvPr id="87" name="Google Shape;87;p43"/>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8" name="Google Shape;88;p43"/>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9" name="Google Shape;89;p4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cxnSp>
        <p:nvCxnSpPr>
          <p:cNvPr id="90" name="Google Shape;90;p43"/>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91" name="Google Shape;91;p43"/>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2" name="Google Shape;92;p43"/>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a:alphaModFix/>
          </a:blip>
          <a:stretch>
            <a:fillRect/>
          </a:stretch>
        </a:blipFill>
        <a:effectLst/>
      </p:bgPr>
    </p:bg>
    <p:spTree>
      <p:nvGrpSpPr>
        <p:cNvPr id="1" name="Shape 93"/>
        <p:cNvGrpSpPr/>
        <p:nvPr/>
      </p:nvGrpSpPr>
      <p:grpSpPr>
        <a:xfrm>
          <a:off x="0" y="0"/>
          <a:ext cx="0" cy="0"/>
          <a:chOff x="0" y="0"/>
          <a:chExt cx="0" cy="0"/>
        </a:xfrm>
      </p:grpSpPr>
      <p:sp>
        <p:nvSpPr>
          <p:cNvPr id="94" name="Google Shape;94;p44"/>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5" name="Google Shape;95;p44"/>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96" name="Google Shape;96;p44"/>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97" name="Google Shape;97;p4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98" name="Google Shape;98;p44"/>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99" name="Google Shape;99;p44"/>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a:alphaModFix/>
          </a:blip>
          <a:stretch>
            <a:fillRect/>
          </a:stretch>
        </a:blipFill>
        <a:effectLst/>
      </p:bgPr>
    </p:bg>
    <p:spTree>
      <p:nvGrpSpPr>
        <p:cNvPr id="1" name="Shape 100"/>
        <p:cNvGrpSpPr/>
        <p:nvPr/>
      </p:nvGrpSpPr>
      <p:grpSpPr>
        <a:xfrm>
          <a:off x="0" y="0"/>
          <a:ext cx="0" cy="0"/>
          <a:chOff x="0" y="0"/>
          <a:chExt cx="0" cy="0"/>
        </a:xfrm>
      </p:grpSpPr>
      <p:cxnSp>
        <p:nvCxnSpPr>
          <p:cNvPr id="101" name="Google Shape;101;p45"/>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102" name="Google Shape;102;p4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4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4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05" name="Google Shape;105;p45"/>
          <p:cNvPicPr preferRelativeResize="0"/>
          <p:nvPr/>
        </p:nvPicPr>
        <p:blipFill rotWithShape="1">
          <a:blip r:embed="rId3">
            <a:alphaModFix/>
          </a:blip>
          <a:srcRect r="63278"/>
          <a:stretch/>
        </p:blipFill>
        <p:spPr>
          <a:xfrm>
            <a:off x="7769484" y="4643229"/>
            <a:ext cx="1274218" cy="488417"/>
          </a:xfrm>
          <a:prstGeom prst="rect">
            <a:avLst/>
          </a:prstGeom>
          <a:noFill/>
          <a:ln>
            <a:noFill/>
          </a:ln>
        </p:spPr>
      </p:pic>
      <p:pic>
        <p:nvPicPr>
          <p:cNvPr id="106" name="Google Shape;106;p45"/>
          <p:cNvPicPr preferRelativeResize="0"/>
          <p:nvPr/>
        </p:nvPicPr>
        <p:blipFill rotWithShape="1">
          <a:blip r:embed="rId4">
            <a:alphaModFix/>
          </a:blip>
          <a:srcRect l="3024" r="3023"/>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46"/>
          <p:cNvPicPr preferRelativeResize="0"/>
          <p:nvPr/>
        </p:nvPicPr>
        <p:blipFill rotWithShape="1">
          <a:blip r:embed="rId2">
            <a:alphaModFix/>
          </a:blip>
          <a:srcRect r="63278"/>
          <a:stretch/>
        </p:blipFill>
        <p:spPr>
          <a:xfrm>
            <a:off x="4147413" y="4437741"/>
            <a:ext cx="1274218" cy="488417"/>
          </a:xfrm>
          <a:prstGeom prst="rect">
            <a:avLst/>
          </a:prstGeom>
          <a:noFill/>
          <a:ln>
            <a:noFill/>
          </a:ln>
        </p:spPr>
      </p:pic>
      <p:sp>
        <p:nvSpPr>
          <p:cNvPr id="109" name="Google Shape;109;p4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0" name="Google Shape;110;p4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4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46"/>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13" name="Google Shape;113;p46"/>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47"/>
          <p:cNvSpPr>
            <a:spLocks noGrp="1"/>
          </p:cNvSpPr>
          <p:nvPr>
            <p:ph type="pic" idx="2"/>
          </p:nvPr>
        </p:nvSpPr>
        <p:spPr>
          <a:xfrm>
            <a:off x="0" y="1"/>
            <a:ext cx="9144000" cy="2571749"/>
          </a:xfrm>
          <a:prstGeom prst="rect">
            <a:avLst/>
          </a:prstGeom>
          <a:solidFill>
            <a:srgbClr val="D3EEEF"/>
          </a:solidFill>
          <a:ln>
            <a:noFill/>
          </a:ln>
        </p:spPr>
      </p:sp>
      <p:sp>
        <p:nvSpPr>
          <p:cNvPr id="116" name="Google Shape;116;p4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7" name="Google Shape;117;p4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47"/>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pic>
        <p:nvPicPr>
          <p:cNvPr id="119" name="Google Shape;119;p47"/>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0" name="Google Shape;120;p47"/>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21"/>
        <p:cNvGrpSpPr/>
        <p:nvPr/>
      </p:nvGrpSpPr>
      <p:grpSpPr>
        <a:xfrm>
          <a:off x="0" y="0"/>
          <a:ext cx="0" cy="0"/>
          <a:chOff x="0" y="0"/>
          <a:chExt cx="0" cy="0"/>
        </a:xfrm>
      </p:grpSpPr>
      <p:pic>
        <p:nvPicPr>
          <p:cNvPr id="122" name="Google Shape;122;p48"/>
          <p:cNvPicPr preferRelativeResize="0"/>
          <p:nvPr/>
        </p:nvPicPr>
        <p:blipFill rotWithShape="1">
          <a:blip r:embed="rId2">
            <a:alphaModFix/>
          </a:blip>
          <a:srcRect r="63278"/>
          <a:stretch/>
        </p:blipFill>
        <p:spPr>
          <a:xfrm>
            <a:off x="7684815" y="4437664"/>
            <a:ext cx="1274218" cy="488417"/>
          </a:xfrm>
          <a:prstGeom prst="rect">
            <a:avLst/>
          </a:prstGeom>
          <a:noFill/>
          <a:ln>
            <a:noFill/>
          </a:ln>
        </p:spPr>
      </p:pic>
      <p:sp>
        <p:nvSpPr>
          <p:cNvPr id="123" name="Google Shape;123;p48"/>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48"/>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48"/>
          <p:cNvPicPr preferRelativeResize="0"/>
          <p:nvPr/>
        </p:nvPicPr>
        <p:blipFill rotWithShape="1">
          <a:blip r:embed="rId3">
            <a:alphaModFix/>
          </a:blip>
          <a:srcRect/>
          <a:stretch/>
        </p:blipFill>
        <p:spPr>
          <a:xfrm>
            <a:off x="-83820" y="4894997"/>
            <a:ext cx="9304020" cy="380922"/>
          </a:xfrm>
          <a:prstGeom prst="rect">
            <a:avLst/>
          </a:prstGeom>
          <a:noFill/>
          <a:ln>
            <a:noFill/>
          </a:ln>
        </p:spPr>
      </p:pic>
      <p:pic>
        <p:nvPicPr>
          <p:cNvPr id="126" name="Google Shape;126;p48"/>
          <p:cNvPicPr preferRelativeResize="0"/>
          <p:nvPr/>
        </p:nvPicPr>
        <p:blipFill rotWithShape="1">
          <a:blip r:embed="rId4">
            <a:alphaModFix/>
          </a:blip>
          <a:srcRect l="3024" r="3023"/>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a:alphaModFix/>
          </a:blip>
          <a:stretch>
            <a:fillRect/>
          </a:stretch>
        </a:blipFill>
        <a:effectLst/>
      </p:bgPr>
    </p:bg>
    <p:spTree>
      <p:nvGrpSpPr>
        <p:cNvPr id="1" name="Shape 127"/>
        <p:cNvGrpSpPr/>
        <p:nvPr/>
      </p:nvGrpSpPr>
      <p:grpSpPr>
        <a:xfrm>
          <a:off x="0" y="0"/>
          <a:ext cx="0" cy="0"/>
          <a:chOff x="0" y="0"/>
          <a:chExt cx="0" cy="0"/>
        </a:xfrm>
      </p:grpSpPr>
      <p:sp>
        <p:nvSpPr>
          <p:cNvPr id="128" name="Google Shape;128;p4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050" b="0" i="0" u="none" strike="noStrike" cap="none">
              <a:solidFill>
                <a:schemeClr val="lt1"/>
              </a:solidFill>
              <a:latin typeface="Calibri"/>
              <a:ea typeface="Calibri"/>
              <a:cs typeface="Calibri"/>
              <a:sym typeface="Calibri"/>
            </a:endParaRPr>
          </a:p>
        </p:txBody>
      </p:sp>
      <p:pic>
        <p:nvPicPr>
          <p:cNvPr id="129" name="Google Shape;129;p49"/>
          <p:cNvPicPr preferRelativeResize="0"/>
          <p:nvPr/>
        </p:nvPicPr>
        <p:blipFill rotWithShape="1">
          <a:blip r:embed="rId3">
            <a:alphaModFix/>
          </a:blip>
          <a:srcRect/>
          <a:stretch/>
        </p:blipFill>
        <p:spPr>
          <a:xfrm>
            <a:off x="4572000" y="4435832"/>
            <a:ext cx="775407" cy="547632"/>
          </a:xfrm>
          <a:prstGeom prst="rect">
            <a:avLst/>
          </a:prstGeom>
          <a:noFill/>
          <a:ln>
            <a:noFill/>
          </a:ln>
        </p:spPr>
      </p:pic>
      <p:pic>
        <p:nvPicPr>
          <p:cNvPr id="130" name="Google Shape;130;p49"/>
          <p:cNvPicPr preferRelativeResize="0"/>
          <p:nvPr/>
        </p:nvPicPr>
        <p:blipFill rotWithShape="1">
          <a:blip r:embed="rId4">
            <a:alphaModFix/>
          </a:blip>
          <a:srcRect/>
          <a:stretch/>
        </p:blipFill>
        <p:spPr>
          <a:xfrm>
            <a:off x="5572275" y="4556846"/>
            <a:ext cx="858148" cy="352949"/>
          </a:xfrm>
          <a:prstGeom prst="rect">
            <a:avLst/>
          </a:prstGeom>
          <a:noFill/>
          <a:ln>
            <a:noFill/>
          </a:ln>
        </p:spPr>
      </p:pic>
      <p:pic>
        <p:nvPicPr>
          <p:cNvPr id="131" name="Google Shape;131;p49"/>
          <p:cNvPicPr preferRelativeResize="0"/>
          <p:nvPr/>
        </p:nvPicPr>
        <p:blipFill rotWithShape="1">
          <a:blip r:embed="rId5">
            <a:alphaModFix/>
          </a:blip>
          <a:srcRect/>
          <a:stretch/>
        </p:blipFill>
        <p:spPr>
          <a:xfrm>
            <a:off x="6725411" y="4559992"/>
            <a:ext cx="845283" cy="370912"/>
          </a:xfrm>
          <a:prstGeom prst="rect">
            <a:avLst/>
          </a:prstGeom>
          <a:noFill/>
          <a:ln>
            <a:noFill/>
          </a:ln>
        </p:spPr>
      </p:pic>
      <p:pic>
        <p:nvPicPr>
          <p:cNvPr id="132" name="Google Shape;132;p49"/>
          <p:cNvPicPr preferRelativeResize="0"/>
          <p:nvPr/>
        </p:nvPicPr>
        <p:blipFill rotWithShape="1">
          <a:blip r:embed="rId6">
            <a:alphaModFix/>
          </a:blip>
          <a:srcRect r="63278"/>
          <a:stretch/>
        </p:blipFill>
        <p:spPr>
          <a:xfrm>
            <a:off x="211687" y="4503966"/>
            <a:ext cx="1274218" cy="488417"/>
          </a:xfrm>
          <a:prstGeom prst="rect">
            <a:avLst/>
          </a:prstGeom>
          <a:noFill/>
          <a:ln>
            <a:noFill/>
          </a:ln>
        </p:spPr>
      </p:pic>
      <p:sp>
        <p:nvSpPr>
          <p:cNvPr id="133" name="Google Shape;133;p4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4" name="Google Shape;134;p49"/>
          <p:cNvPicPr preferRelativeResize="0"/>
          <p:nvPr/>
        </p:nvPicPr>
        <p:blipFill rotWithShape="1">
          <a:blip r:embed="rId7">
            <a:alphaModFix/>
          </a:blip>
          <a:srcRect/>
          <a:stretch/>
        </p:blipFill>
        <p:spPr>
          <a:xfrm>
            <a:off x="7808427" y="4443014"/>
            <a:ext cx="1068773" cy="487361"/>
          </a:xfrm>
          <a:prstGeom prst="rect">
            <a:avLst/>
          </a:prstGeom>
          <a:noFill/>
          <a:ln>
            <a:noFill/>
          </a:ln>
        </p:spPr>
      </p:pic>
      <p:pic>
        <p:nvPicPr>
          <p:cNvPr id="135" name="Google Shape;135;p49"/>
          <p:cNvPicPr preferRelativeResize="0"/>
          <p:nvPr/>
        </p:nvPicPr>
        <p:blipFill rotWithShape="1">
          <a:blip r:embed="rId8">
            <a:alphaModFix/>
          </a:blip>
          <a:srcRect l="3024" r="3023"/>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36"/>
        <p:cNvGrpSpPr/>
        <p:nvPr/>
      </p:nvGrpSpPr>
      <p:grpSpPr>
        <a:xfrm>
          <a:off x="0" y="0"/>
          <a:ext cx="0" cy="0"/>
          <a:chOff x="0" y="0"/>
          <a:chExt cx="0" cy="0"/>
        </a:xfrm>
      </p:grpSpPr>
      <p:sp>
        <p:nvSpPr>
          <p:cNvPr id="137" name="Google Shape;137;p5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Roboto"/>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8" name="Google Shape;138;p5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yhjä" type="blank">
  <p:cSld name="BLANK">
    <p:spTree>
      <p:nvGrpSpPr>
        <p:cNvPr id="1" name="Shape 139"/>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40"/>
        <p:cNvGrpSpPr/>
        <p:nvPr/>
      </p:nvGrpSpPr>
      <p:grpSpPr>
        <a:xfrm>
          <a:off x="0" y="0"/>
          <a:ext cx="0" cy="0"/>
          <a:chOff x="0" y="0"/>
          <a:chExt cx="0" cy="0"/>
        </a:xfrm>
      </p:grpSpPr>
      <p:sp>
        <p:nvSpPr>
          <p:cNvPr id="141" name="Google Shape;141;p52"/>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Roboto"/>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2" name="Google Shape;142;p52"/>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normAutofit/>
          </a:bodyPr>
          <a:lstStyle>
            <a:lvl1pPr marL="457200" lvl="0" indent="-304800" algn="l">
              <a:lnSpc>
                <a:spcPct val="90000"/>
              </a:lnSpc>
              <a:spcBef>
                <a:spcPts val="750"/>
              </a:spcBef>
              <a:spcAft>
                <a:spcPts val="0"/>
              </a:spcAft>
              <a:buClr>
                <a:schemeClr val="lt1"/>
              </a:buClr>
              <a:buSzPts val="1200"/>
              <a:buFont typeface="Roboto"/>
              <a:buAutoNum type="arabicPeriod"/>
              <a:defRPr sz="1200">
                <a:solidFill>
                  <a:schemeClr val="lt1"/>
                </a:solidFill>
              </a:defRPr>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43" name="Google Shape;143;p52"/>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100"/>
              <a:buFont typeface="Noto Sans Symbols"/>
              <a:buChar char="▪"/>
              <a:defRPr sz="2100" b="0" i="0" u="none" strike="noStrike" cap="none">
                <a:solidFill>
                  <a:schemeClr val="dk1"/>
                </a:solidFill>
                <a:latin typeface="Open Sans"/>
                <a:ea typeface="Open Sans"/>
                <a:cs typeface="Open Sans"/>
                <a:sym typeface="Open Sans"/>
              </a:defRPr>
            </a:lvl1pPr>
            <a:lvl2pPr marR="0" lvl="1" algn="l" rtl="0">
              <a:lnSpc>
                <a:spcPct val="90000"/>
              </a:lnSpc>
              <a:spcBef>
                <a:spcPts val="375"/>
              </a:spcBef>
              <a:spcAft>
                <a:spcPts val="0"/>
              </a:spcAft>
              <a:buClr>
                <a:schemeClr val="dk1"/>
              </a:buClr>
              <a:buSzPts val="1800"/>
              <a:buFont typeface="Noto Sans Symbols"/>
              <a:buChar char="▪"/>
              <a:defRPr sz="1800" b="0" i="0" u="none" strike="noStrike" cap="none">
                <a:solidFill>
                  <a:schemeClr val="dk1"/>
                </a:solidFill>
                <a:latin typeface="Open Sans"/>
                <a:ea typeface="Open Sans"/>
                <a:cs typeface="Open Sans"/>
                <a:sym typeface="Open Sans"/>
              </a:defRPr>
            </a:lvl2pPr>
            <a:lvl3pPr marR="0" lvl="2" algn="l" rtl="0">
              <a:lnSpc>
                <a:spcPct val="90000"/>
              </a:lnSpc>
              <a:spcBef>
                <a:spcPts val="375"/>
              </a:spcBef>
              <a:spcAft>
                <a:spcPts val="0"/>
              </a:spcAft>
              <a:buClr>
                <a:schemeClr val="dk1"/>
              </a:buClr>
              <a:buSzPts val="1500"/>
              <a:buFont typeface="Noto Sans Symbols"/>
              <a:buChar char="▪"/>
              <a:defRPr sz="1500" b="0" i="0" u="none" strike="noStrike" cap="none">
                <a:solidFill>
                  <a:schemeClr val="dk1"/>
                </a:solidFill>
                <a:latin typeface="Open Sans"/>
                <a:ea typeface="Open Sans"/>
                <a:cs typeface="Open Sans"/>
                <a:sym typeface="Open Sans"/>
              </a:defRPr>
            </a:lvl3pPr>
            <a:lvl4pPr marR="0" lvl="3"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4pPr>
            <a:lvl5pPr marR="0" lvl="4" algn="l" rtl="0">
              <a:lnSpc>
                <a:spcPct val="90000"/>
              </a:lnSpc>
              <a:spcBef>
                <a:spcPts val="375"/>
              </a:spcBef>
              <a:spcAft>
                <a:spcPts val="0"/>
              </a:spcAft>
              <a:buClr>
                <a:schemeClr val="dk1"/>
              </a:buClr>
              <a:buSzPts val="1350"/>
              <a:buFont typeface="Noto Sans Symbols"/>
              <a:buChar char="▪"/>
              <a:defRPr sz="1350" b="0" i="0" u="none" strike="noStrike" cap="none">
                <a:solidFill>
                  <a:schemeClr val="dk1"/>
                </a:solidFill>
                <a:latin typeface="Open Sans"/>
                <a:ea typeface="Open Sans"/>
                <a:cs typeface="Open Sans"/>
                <a:sym typeface="Open Sans"/>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Open Sans"/>
                <a:ea typeface="Open Sans"/>
                <a:cs typeface="Open Sans"/>
                <a:sym typeface="Open Sans"/>
              </a:defRPr>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44"/>
        <p:cNvGrpSpPr/>
        <p:nvPr/>
      </p:nvGrpSpPr>
      <p:grpSpPr>
        <a:xfrm>
          <a:off x="0" y="0"/>
          <a:ext cx="0" cy="0"/>
          <a:chOff x="0" y="0"/>
          <a:chExt cx="0" cy="0"/>
        </a:xfrm>
      </p:grpSpPr>
      <p:sp>
        <p:nvSpPr>
          <p:cNvPr id="145" name="Google Shape;145;p5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46"/>
        <p:cNvGrpSpPr/>
        <p:nvPr/>
      </p:nvGrpSpPr>
      <p:grpSpPr>
        <a:xfrm>
          <a:off x="0" y="0"/>
          <a:ext cx="0" cy="0"/>
          <a:chOff x="0" y="0"/>
          <a:chExt cx="0" cy="0"/>
        </a:xfrm>
      </p:grpSpPr>
      <p:sp>
        <p:nvSpPr>
          <p:cNvPr id="147" name="Google Shape;147;p5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1pPr>
            <a:lvl2pPr marL="0" marR="0" lvl="1"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2pPr>
            <a:lvl3pPr marL="0" marR="0" lvl="2"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3pPr>
            <a:lvl4pPr marL="0" marR="0" lvl="3"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4pPr>
            <a:lvl5pPr marL="0" marR="0" lvl="4"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5pPr>
            <a:lvl6pPr marL="0" marR="0" lvl="5"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6pPr>
            <a:lvl7pPr marL="0" marR="0" lvl="6"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7pPr>
            <a:lvl8pPr marL="0" marR="0" lvl="7"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8pPr>
            <a:lvl9pPr marL="0" marR="0" lvl="8" indent="0" algn="l" rtl="0">
              <a:spcBef>
                <a:spcPts val="0"/>
              </a:spcBef>
              <a:spcAft>
                <a:spcPts val="0"/>
              </a:spcAft>
              <a:buClr>
                <a:schemeClr val="dk1"/>
              </a:buClr>
              <a:buSzPts val="1800"/>
              <a:buFont typeface="Open Sans"/>
              <a:buNone/>
              <a:defRPr sz="1800" b="0" i="0" u="none" strike="noStrike" cap="none">
                <a:solidFill>
                  <a:schemeClr val="dk1"/>
                </a:solidFill>
                <a:latin typeface="Open Sans"/>
                <a:ea typeface="Open Sans"/>
                <a:cs typeface="Open Sans"/>
                <a:sym typeface="Open Sans"/>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48"/>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Kaksi sisältökohdetta" type="twoObj">
  <p:cSld name="TWO_OBJECTS">
    <p:spTree>
      <p:nvGrpSpPr>
        <p:cNvPr id="1" name="Shape 149"/>
        <p:cNvGrpSpPr/>
        <p:nvPr/>
      </p:nvGrpSpPr>
      <p:grpSpPr>
        <a:xfrm>
          <a:off x="0" y="0"/>
          <a:ext cx="0" cy="0"/>
          <a:chOff x="0" y="0"/>
          <a:chExt cx="0" cy="0"/>
        </a:xfrm>
      </p:grpSpPr>
      <p:sp>
        <p:nvSpPr>
          <p:cNvPr id="150" name="Google Shape;150;p56"/>
          <p:cNvSpPr txBox="1">
            <a:spLocks noGrp="1"/>
          </p:cNvSpPr>
          <p:nvPr>
            <p:ph type="title"/>
          </p:nvPr>
        </p:nvSpPr>
        <p:spPr>
          <a:xfrm>
            <a:off x="2154447" y="273844"/>
            <a:ext cx="6360903" cy="99417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Font typeface="Arial"/>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1" name="Google Shape;151;p56"/>
          <p:cNvSpPr txBox="1">
            <a:spLocks noGrp="1"/>
          </p:cNvSpPr>
          <p:nvPr>
            <p:ph type="body" idx="1"/>
          </p:nvPr>
        </p:nvSpPr>
        <p:spPr>
          <a:xfrm>
            <a:off x="628650" y="1369219"/>
            <a:ext cx="3886200" cy="326350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2" name="Google Shape;152;p56"/>
          <p:cNvSpPr txBox="1">
            <a:spLocks noGrp="1"/>
          </p:cNvSpPr>
          <p:nvPr>
            <p:ph type="body" idx="2"/>
          </p:nvPr>
        </p:nvSpPr>
        <p:spPr>
          <a:xfrm>
            <a:off x="4629150" y="1369219"/>
            <a:ext cx="3886200" cy="326350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3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coosto.com/en/platform/social-listening"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hyperlink" Target="https://reputationup.com/google-alerts-guide/"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redirect?event=video_description&amp;redir_token=QUFFLUhqbGtiYnEwb0lNYXJ2a0ZMMW9XS3dKMVhGN1lUZ3xBQ3Jtc0tuRzFSR3RFWFAwQmlyZ2d3SWJwQUs5MjdPenpmd01zbjg5Wi1jcnRIbmVQa1JsdlJHX2VKczJsV3BkYUt1VEktTDhqMjdUVGVrbGpFbUR5VUZlOWFBWGVyTlRqSDlQRTlEVkF1NVlKSnhSY1RnX1h3Yw&amp;q=https%3A%2F%2Fyearinsearch.google%2F&amp;v=4WXs3sKu41I" TargetMode="External"/><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image" Target="../media/image19.jp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1"/>
          <p:cNvSpPr txBox="1">
            <a:spLocks noGrp="1"/>
          </p:cNvSpPr>
          <p:nvPr>
            <p:ph type="ctrTitle"/>
          </p:nvPr>
        </p:nvSpPr>
        <p:spPr>
          <a:xfrm>
            <a:off x="1099227" y="1353058"/>
            <a:ext cx="6945546" cy="1588087"/>
          </a:xfrm>
          <a:prstGeom prst="rect">
            <a:avLst/>
          </a:prstGeom>
          <a:noFill/>
          <a:ln>
            <a:noFill/>
          </a:ln>
        </p:spPr>
        <p:txBody>
          <a:bodyPr spcFirstLastPara="1" wrap="square" lIns="91425" tIns="45700" rIns="91425" bIns="45700" anchor="b" anchorCtr="0">
            <a:spAutoFit/>
          </a:bodyPr>
          <a:lstStyle/>
          <a:p>
            <a:pPr marL="0" lvl="0" indent="0" algn="ctr" rtl="0">
              <a:lnSpc>
                <a:spcPct val="90000"/>
              </a:lnSpc>
              <a:spcBef>
                <a:spcPts val="0"/>
              </a:spcBef>
              <a:spcAft>
                <a:spcPts val="0"/>
              </a:spcAft>
              <a:buClr>
                <a:schemeClr val="lt1"/>
              </a:buClr>
              <a:buSzPts val="4500"/>
              <a:buFont typeface="Roboto"/>
              <a:buNone/>
            </a:pPr>
            <a:r>
              <a:rPr lang="en-US" dirty="0"/>
              <a:t>Hoe online </a:t>
            </a:r>
            <a:br>
              <a:rPr lang="en-US" dirty="0"/>
            </a:br>
            <a:r>
              <a:rPr lang="en-US" dirty="0" err="1"/>
              <a:t>luisteren</a:t>
            </a:r>
            <a:r>
              <a:rPr lang="en-US" dirty="0"/>
              <a:t> </a:t>
            </a:r>
            <a:r>
              <a:rPr lang="en-US" dirty="0" err="1"/>
              <a:t>werkt</a:t>
            </a:r>
            <a:endParaRPr sz="4800" dirty="0"/>
          </a:p>
        </p:txBody>
      </p:sp>
      <p:sp>
        <p:nvSpPr>
          <p:cNvPr id="158" name="Google Shape;158;p1"/>
          <p:cNvSpPr txBox="1">
            <a:spLocks noGrp="1"/>
          </p:cNvSpPr>
          <p:nvPr>
            <p:ph type="subTitle" idx="4294967295"/>
          </p:nvPr>
        </p:nvSpPr>
        <p:spPr>
          <a:xfrm>
            <a:off x="1143000" y="3050003"/>
            <a:ext cx="6858000" cy="1241425"/>
          </a:xfrm>
          <a:prstGeom prst="rect">
            <a:avLst/>
          </a:prstGeom>
          <a:noFill/>
          <a:ln>
            <a:noFill/>
          </a:ln>
        </p:spPr>
        <p:txBody>
          <a:bodyPr spcFirstLastPara="1" wrap="square" lIns="91425" tIns="45700" rIns="91425" bIns="45700" anchor="t" anchorCtr="0">
            <a:normAutofit/>
          </a:bodyPr>
          <a:lstStyle/>
          <a:p>
            <a:pPr marL="0" marR="0" lvl="0" indent="0" algn="ctr" rtl="0">
              <a:lnSpc>
                <a:spcPct val="10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Professor</a:t>
            </a:r>
            <a:endParaRPr sz="21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School</a:t>
            </a:r>
            <a:endParaRPr sz="21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r>
              <a:rPr lang="en-US" sz="2100" b="0" i="0" u="none" strike="noStrike" cap="none">
                <a:solidFill>
                  <a:schemeClr val="lt1"/>
                </a:solidFill>
                <a:latin typeface="Arial"/>
                <a:ea typeface="Arial"/>
                <a:cs typeface="Arial"/>
                <a:sym typeface="Arial"/>
              </a:rPr>
              <a:t>Digitale analyse en monitoring</a:t>
            </a:r>
            <a:endParaRPr sz="2100" b="0" i="0" u="none" strike="noStrike" cap="none">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3000"/>
              <a:buFont typeface="Calibri"/>
              <a:buNone/>
            </a:pPr>
            <a:endParaRPr sz="3000" b="1" i="0" u="none" strike="noStrike" cap="none">
              <a:solidFill>
                <a:schemeClr val="dk1"/>
              </a:solidFill>
              <a:latin typeface="Arial"/>
              <a:ea typeface="Arial"/>
              <a:cs typeface="Arial"/>
              <a:sym typeface="Arial"/>
            </a:endParaRPr>
          </a:p>
        </p:txBody>
      </p:sp>
      <p:sp>
        <p:nvSpPr>
          <p:cNvPr id="164" name="Google Shape;164;p2"/>
          <p:cNvSpPr txBox="1"/>
          <p:nvPr/>
        </p:nvSpPr>
        <p:spPr>
          <a:xfrm>
            <a:off x="478339" y="1262790"/>
            <a:ext cx="8454900"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160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65" name="Google Shape;165;p2"/>
          <p:cNvSpPr txBox="1">
            <a:spLocks noGrp="1"/>
          </p:cNvSpPr>
          <p:nvPr>
            <p:ph type="title"/>
          </p:nvPr>
        </p:nvSpPr>
        <p:spPr>
          <a:xfrm>
            <a:off x="628650" y="273844"/>
            <a:ext cx="7886700" cy="667755"/>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Leerdoelen</a:t>
            </a:r>
            <a:endParaRPr/>
          </a:p>
        </p:txBody>
      </p:sp>
      <p:sp>
        <p:nvSpPr>
          <p:cNvPr id="166" name="Google Shape;166;p2"/>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p>
            <a:pPr marL="285750" marR="0" lvl="0" indent="-285750" algn="l" rtl="0">
              <a:lnSpc>
                <a:spcPct val="115000"/>
              </a:lnSpc>
              <a:spcBef>
                <a:spcPts val="0"/>
              </a:spcBef>
              <a:spcAft>
                <a:spcPts val="0"/>
              </a:spcAft>
              <a:buClr>
                <a:srgbClr val="F39200"/>
              </a:buClr>
              <a:buSzPts val="1800"/>
              <a:buFont typeface="Arial"/>
              <a:buChar char="●"/>
            </a:pPr>
            <a:r>
              <a:rPr lang="en-US" sz="1800" b="0" i="0" u="none" strike="noStrike" cap="none"/>
              <a:t>Begrijpen wat online luisteren is.</a:t>
            </a:r>
            <a:endParaRPr/>
          </a:p>
          <a:p>
            <a:pPr marL="285750" marR="0" lvl="0" indent="-285750" algn="l" rtl="0">
              <a:lnSpc>
                <a:spcPct val="115000"/>
              </a:lnSpc>
              <a:spcBef>
                <a:spcPts val="1600"/>
              </a:spcBef>
              <a:spcAft>
                <a:spcPts val="0"/>
              </a:spcAft>
              <a:buClr>
                <a:srgbClr val="F39200"/>
              </a:buClr>
              <a:buSzPts val="1800"/>
              <a:buFont typeface="Arial"/>
              <a:buChar char="●"/>
            </a:pPr>
            <a:r>
              <a:rPr lang="en-US" sz="1800" b="0" i="0" u="none" strike="noStrike" cap="none"/>
              <a:t>Weten waarvoor je online luisteren moet gebruiken. </a:t>
            </a:r>
            <a:endParaRPr/>
          </a:p>
          <a:p>
            <a:pPr marL="285750" marR="0" lvl="0" indent="-285750" algn="l" rtl="0">
              <a:lnSpc>
                <a:spcPct val="115000"/>
              </a:lnSpc>
              <a:spcBef>
                <a:spcPts val="1600"/>
              </a:spcBef>
              <a:spcAft>
                <a:spcPts val="0"/>
              </a:spcAft>
              <a:buClr>
                <a:srgbClr val="F39200"/>
              </a:buClr>
              <a:buSzPts val="1800"/>
              <a:buFont typeface="Arial"/>
              <a:buChar char="●"/>
            </a:pPr>
            <a:r>
              <a:rPr lang="en-US" sz="1800" b="0" i="0" u="none" strike="noStrike" cap="none"/>
              <a:t>De tools leren gebruiken om zelf online te luisteren. </a:t>
            </a:r>
            <a:endParaRPr/>
          </a:p>
          <a:p>
            <a:pPr marL="0" marR="0" lvl="0" indent="0" algn="l" rtl="0">
              <a:lnSpc>
                <a:spcPct val="115000"/>
              </a:lnSpc>
              <a:spcBef>
                <a:spcPts val="1600"/>
              </a:spcBef>
              <a:spcAft>
                <a:spcPts val="0"/>
              </a:spcAft>
              <a:buClr>
                <a:srgbClr val="161249"/>
              </a:buClr>
              <a:buSzPts val="1800"/>
              <a:buFont typeface="Arial"/>
              <a:buNone/>
            </a:pPr>
            <a:endParaRPr sz="1800" b="0" i="0" u="none" strike="noStrike" cap="none"/>
          </a:p>
          <a:p>
            <a:pPr marL="0" lvl="0" indent="0" algn="l" rtl="0">
              <a:lnSpc>
                <a:spcPct val="90000"/>
              </a:lnSpc>
              <a:spcBef>
                <a:spcPts val="750"/>
              </a:spcBef>
              <a:spcAft>
                <a:spcPts val="0"/>
              </a:spcAft>
              <a:buClr>
                <a:srgbClr val="161249"/>
              </a:buClr>
              <a:buSzPts val="2100"/>
              <a:buFont typeface="Arial"/>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3"/>
          <p:cNvSpPr txBox="1">
            <a:spLocks noGrp="1"/>
          </p:cNvSpPr>
          <p:nvPr>
            <p:ph type="title"/>
          </p:nvPr>
        </p:nvSpPr>
        <p:spPr>
          <a:xfrm>
            <a:off x="1585780" y="1452022"/>
            <a:ext cx="1635986" cy="539148"/>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en-US"/>
              <a:t>Onderwerpen</a:t>
            </a:r>
            <a:endParaRPr/>
          </a:p>
        </p:txBody>
      </p:sp>
      <p:sp>
        <p:nvSpPr>
          <p:cNvPr id="172" name="Google Shape;172;p3"/>
          <p:cNvSpPr txBox="1">
            <a:spLocks noGrp="1"/>
          </p:cNvSpPr>
          <p:nvPr>
            <p:ph type="body" idx="1"/>
          </p:nvPr>
        </p:nvSpPr>
        <p:spPr>
          <a:xfrm>
            <a:off x="3909067" y="889139"/>
            <a:ext cx="4606283" cy="3101362"/>
          </a:xfrm>
          <a:prstGeom prst="rect">
            <a:avLst/>
          </a:prstGeom>
          <a:noFill/>
          <a:ln>
            <a:noFill/>
          </a:ln>
        </p:spPr>
        <p:txBody>
          <a:bodyPr spcFirstLastPara="1" wrap="square" lIns="91425" tIns="45700" rIns="91425" bIns="45700" anchor="t" anchorCtr="0">
            <a:spAutoFit/>
          </a:bodyPr>
          <a:lstStyle/>
          <a:p>
            <a:pPr marL="285750" marR="0" lvl="0" indent="-285750" algn="l" rtl="0">
              <a:lnSpc>
                <a:spcPct val="90000"/>
              </a:lnSpc>
              <a:spcBef>
                <a:spcPts val="0"/>
              </a:spcBef>
              <a:spcAft>
                <a:spcPts val="0"/>
              </a:spcAft>
              <a:buClr>
                <a:srgbClr val="FFFFFF"/>
              </a:buClr>
              <a:buSzPts val="1800"/>
              <a:buFont typeface="Arial"/>
              <a:buChar char="•"/>
            </a:pPr>
            <a:r>
              <a:rPr lang="en-US" sz="1800" b="0" i="0" u="none" strike="noStrike" cap="none">
                <a:solidFill>
                  <a:srgbClr val="FFFFFF"/>
                </a:solidFill>
              </a:rPr>
              <a:t>Online luisteren</a:t>
            </a:r>
            <a:endParaRPr sz="1800" b="0" i="0" u="none" strike="noStrike" cap="none">
              <a:solidFill>
                <a:srgbClr val="000000"/>
              </a:solidFill>
            </a:endParaRPr>
          </a:p>
          <a:p>
            <a:pPr marL="285750" lvl="0" indent="-285750" algn="l" rtl="0">
              <a:lnSpc>
                <a:spcPct val="90000"/>
              </a:lnSpc>
              <a:spcBef>
                <a:spcPts val="750"/>
              </a:spcBef>
              <a:spcAft>
                <a:spcPts val="0"/>
              </a:spcAft>
              <a:buClr>
                <a:schemeClr val="lt1"/>
              </a:buClr>
              <a:buSzPts val="1800"/>
              <a:buFont typeface="Arial"/>
              <a:buChar char="•"/>
            </a:pPr>
            <a:r>
              <a:rPr lang="en-US" sz="1800"/>
              <a:t>Voorbeeld</a:t>
            </a:r>
            <a:endParaRPr/>
          </a:p>
          <a:p>
            <a:pPr marL="285750" lvl="0" indent="-285750"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Coosto</a:t>
            </a:r>
            <a:endParaRPr sz="1800" b="0" i="0" u="none" strike="noStrike" cap="none">
              <a:solidFill>
                <a:srgbClr val="FFFFFF"/>
              </a:solidFill>
            </a:endParaRPr>
          </a:p>
          <a:p>
            <a:pPr marL="285750" lvl="0" indent="-285750" algn="l" rtl="0">
              <a:lnSpc>
                <a:spcPct val="90000"/>
              </a:lnSpc>
              <a:spcBef>
                <a:spcPts val="750"/>
              </a:spcBef>
              <a:spcAft>
                <a:spcPts val="0"/>
              </a:spcAft>
              <a:buClr>
                <a:schemeClr val="lt1"/>
              </a:buClr>
              <a:buSzPts val="1800"/>
              <a:buFont typeface="Arial"/>
              <a:buChar char="•"/>
            </a:pPr>
            <a:r>
              <a:rPr lang="en-US" sz="1800" b="0" i="0" u="none" strike="noStrike" cap="none">
                <a:solidFill>
                  <a:schemeClr val="lt1"/>
                </a:solidFill>
              </a:rPr>
              <a:t>Talkwalker</a:t>
            </a:r>
            <a:endParaRPr sz="1800" b="0" i="0" u="none" strike="noStrike" cap="none">
              <a:solidFill>
                <a:schemeClr val="lt1"/>
              </a:solidFill>
            </a:endParaRPr>
          </a:p>
          <a:p>
            <a:pPr marL="285750" lvl="0" indent="-285750"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Google Waarschuwingen</a:t>
            </a:r>
            <a:endParaRPr/>
          </a:p>
          <a:p>
            <a:pPr marL="285750" lvl="0" indent="-285750"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Google Trends</a:t>
            </a:r>
            <a:endParaRPr/>
          </a:p>
          <a:p>
            <a:pPr marL="285750" lvl="0" indent="-285750" algn="l" rtl="0">
              <a:lnSpc>
                <a:spcPct val="90000"/>
              </a:lnSpc>
              <a:spcBef>
                <a:spcPts val="750"/>
              </a:spcBef>
              <a:spcAft>
                <a:spcPts val="0"/>
              </a:spcAft>
              <a:buClr>
                <a:srgbClr val="FFFFFF"/>
              </a:buClr>
              <a:buSzPts val="1800"/>
              <a:buFont typeface="Arial"/>
              <a:buChar char="•"/>
            </a:pPr>
            <a:r>
              <a:rPr lang="en-US" sz="1800" b="0" i="0" u="none" strike="noStrike" cap="none">
                <a:solidFill>
                  <a:srgbClr val="FFFFFF"/>
                </a:solidFill>
              </a:rPr>
              <a:t>Sluiting</a:t>
            </a:r>
            <a:endParaRPr sz="1800"/>
          </a:p>
          <a:p>
            <a:pPr marL="0" lvl="0" indent="0" algn="l" rtl="0">
              <a:lnSpc>
                <a:spcPct val="90000"/>
              </a:lnSpc>
              <a:spcBef>
                <a:spcPts val="750"/>
              </a:spcBef>
              <a:spcAft>
                <a:spcPts val="0"/>
              </a:spcAft>
              <a:buClr>
                <a:schemeClr val="lt1"/>
              </a:buClr>
              <a:buSzPts val="1600"/>
              <a:buNone/>
            </a:pPr>
            <a:endParaRPr sz="1600" b="0" i="0" u="none" strike="noStrike" cap="none">
              <a:solidFill>
                <a:srgbClr val="FFFFFF"/>
              </a:solidFill>
            </a:endParaRPr>
          </a:p>
          <a:p>
            <a:pPr marL="0" lvl="0" indent="0" algn="l" rtl="0">
              <a:lnSpc>
                <a:spcPct val="90000"/>
              </a:lnSpc>
              <a:spcBef>
                <a:spcPts val="750"/>
              </a:spcBef>
              <a:spcAft>
                <a:spcPts val="0"/>
              </a:spcAft>
              <a:buClr>
                <a:schemeClr val="lt1"/>
              </a:buClr>
              <a:buSzPts val="1600"/>
              <a:buNone/>
            </a:pPr>
            <a:endParaRPr sz="16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4"/>
          <p:cNvSpPr txBox="1"/>
          <p:nvPr/>
        </p:nvSpPr>
        <p:spPr>
          <a:xfrm>
            <a:off x="628115" y="693490"/>
            <a:ext cx="7887769" cy="3128400"/>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lt1"/>
              </a:buClr>
              <a:buSzPts val="1800"/>
              <a:buFont typeface="Arial"/>
              <a:buNone/>
            </a:pPr>
            <a:r>
              <a:rPr lang="en-US" sz="1800" b="0" i="0" u="none" strike="noStrike" cap="none">
                <a:solidFill>
                  <a:schemeClr val="lt1"/>
                </a:solidFill>
                <a:latin typeface="Arial"/>
                <a:ea typeface="Arial"/>
                <a:cs typeface="Arial"/>
                <a:sym typeface="Arial"/>
              </a:rPr>
              <a:t>Als junior marketeer beginnen studenten vaak met luisteren. Online luisteren wel te verstaan. Studenten gaan onderzoeken wat er speelt in de markt of in de maatschappij als het gaat om een bepaald thema. Studenten kunnen dit doen bij een PR-bureau, maar het is ook relevant bij een reclamebureau of de </a:t>
            </a:r>
            <a:r>
              <a:rPr lang="en-US" sz="1800" b="0" i="0" u="none" strike="noStrike" cap="none">
                <a:solidFill>
                  <a:schemeClr val="lt1"/>
                </a:solidFill>
                <a:latin typeface="Arial"/>
                <a:ea typeface="Arial"/>
                <a:cs typeface="Arial"/>
                <a:sym typeface="Arial"/>
                <a:extLst>
                  <a: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overheid</a:t>
            </a:r>
            <a:r>
              <a:rPr lang="en-US" sz="1800" b="0" i="0" u="none" strike="noStrike" cap="none">
                <a:solidFill>
                  <a:schemeClr val="lt1"/>
                </a:solidFill>
                <a:latin typeface="Arial"/>
                <a:ea typeface="Arial"/>
                <a:cs typeface="Arial"/>
                <a:sym typeface="Arial"/>
              </a:rPr>
              <a:t>. </a:t>
            </a:r>
            <a:endParaRPr sz="1800" b="0" i="0" u="none" strike="noStrike" cap="none">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5"/>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Onderwerp 1 </a:t>
            </a:r>
            <a:endParaRPr sz="6000" b="1" i="0" u="none" strike="noStrike" cap="none">
              <a:solidFill>
                <a:srgbClr val="FFFFFF"/>
              </a:solidFill>
              <a:latin typeface="Arial"/>
              <a:ea typeface="Arial"/>
              <a:cs typeface="Arial"/>
              <a:sym typeface="Arial"/>
            </a:endParaRPr>
          </a:p>
        </p:txBody>
      </p:sp>
      <p:sp>
        <p:nvSpPr>
          <p:cNvPr id="183" name="Google Shape;183;p5"/>
          <p:cNvSpPr txBox="1"/>
          <p:nvPr/>
        </p:nvSpPr>
        <p:spPr>
          <a:xfrm>
            <a:off x="1875818" y="1864800"/>
            <a:ext cx="5392364" cy="743575"/>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161249"/>
              </a:buClr>
              <a:buSzPts val="4000"/>
              <a:buFont typeface="Arial"/>
              <a:buNone/>
            </a:pPr>
            <a:r>
              <a:rPr lang="en-US" sz="4000" b="1" i="0" u="none" strike="noStrike" cap="none">
                <a:solidFill>
                  <a:srgbClr val="161249"/>
                </a:solidFill>
                <a:latin typeface="Arial"/>
                <a:ea typeface="Arial"/>
                <a:cs typeface="Arial"/>
                <a:sym typeface="Arial"/>
              </a:rPr>
              <a:t>Waar gaat het allemaal om?</a:t>
            </a:r>
            <a:endParaRPr sz="2400" b="1" i="0" u="none" strike="noStrike" cap="none">
              <a:solidFill>
                <a:srgbClr val="161249"/>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7"/>
        <p:cNvGrpSpPr/>
        <p:nvPr/>
      </p:nvGrpSpPr>
      <p:grpSpPr>
        <a:xfrm>
          <a:off x="0" y="0"/>
          <a:ext cx="0" cy="0"/>
          <a:chOff x="0" y="0"/>
          <a:chExt cx="0" cy="0"/>
        </a:xfrm>
      </p:grpSpPr>
      <p:sp>
        <p:nvSpPr>
          <p:cNvPr id="188" name="Google Shape;188;p6"/>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rgbClr val="161249"/>
              </a:solidFill>
              <a:latin typeface="Calibri"/>
              <a:ea typeface="Calibri"/>
              <a:cs typeface="Calibri"/>
              <a:sym typeface="Calibri"/>
            </a:endParaRPr>
          </a:p>
        </p:txBody>
      </p:sp>
      <p:sp>
        <p:nvSpPr>
          <p:cNvPr id="189" name="Google Shape;189;p6"/>
          <p:cNvSpPr txBox="1"/>
          <p:nvPr/>
        </p:nvSpPr>
        <p:spPr>
          <a:xfrm>
            <a:off x="478339" y="1262791"/>
            <a:ext cx="8454900" cy="3084484"/>
          </a:xfrm>
          <a:prstGeom prst="rect">
            <a:avLst/>
          </a:prstGeom>
          <a:noFill/>
          <a:ln>
            <a:noFill/>
          </a:ln>
        </p:spPr>
        <p:txBody>
          <a:bodyPr spcFirstLastPara="1" wrap="square" lIns="91425" tIns="91425" rIns="91425" bIns="91425" anchor="t" anchorCtr="0">
            <a:noAutofit/>
          </a:bodyPr>
          <a:lstStyle/>
          <a:p>
            <a:pPr marL="0" marR="0" lvl="0" indent="0" algn="just" rtl="0">
              <a:lnSpc>
                <a:spcPct val="115000"/>
              </a:lnSpc>
              <a:spcBef>
                <a:spcPts val="0"/>
              </a:spcBef>
              <a:spcAft>
                <a:spcPts val="0"/>
              </a:spcAft>
              <a:buClr>
                <a:schemeClr val="dk1"/>
              </a:buClr>
              <a:buSzPts val="1800"/>
              <a:buFont typeface="Calibri"/>
              <a:buNone/>
            </a:pPr>
            <a:endParaRPr sz="1800" b="0" i="0" u="none" strike="noStrike" cap="none">
              <a:solidFill>
                <a:srgbClr val="161249"/>
              </a:solidFill>
              <a:latin typeface="Arial"/>
              <a:ea typeface="Arial"/>
              <a:cs typeface="Arial"/>
              <a:sym typeface="Arial"/>
            </a:endParaRPr>
          </a:p>
        </p:txBody>
      </p:sp>
      <p:sp>
        <p:nvSpPr>
          <p:cNvPr id="190" name="Google Shape;190;p6"/>
          <p:cNvSpPr txBox="1">
            <a:spLocks noGrp="1"/>
          </p:cNvSpPr>
          <p:nvPr>
            <p:ph type="title"/>
          </p:nvPr>
        </p:nvSpPr>
        <p:spPr>
          <a:xfrm>
            <a:off x="628650" y="273844"/>
            <a:ext cx="7886700" cy="62506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200"/>
              <a:buFont typeface="Arial"/>
              <a:buNone/>
            </a:pPr>
            <a:r>
              <a:rPr lang="en-US" sz="3200"/>
              <a:t>Wat is online luisteren?</a:t>
            </a:r>
            <a:endParaRPr/>
          </a:p>
        </p:txBody>
      </p:sp>
      <p:sp>
        <p:nvSpPr>
          <p:cNvPr id="191" name="Google Shape;191;p6"/>
          <p:cNvSpPr txBox="1">
            <a:spLocks noGrp="1"/>
          </p:cNvSpPr>
          <p:nvPr>
            <p:ph type="body" idx="1"/>
          </p:nvPr>
        </p:nvSpPr>
        <p:spPr>
          <a:xfrm>
            <a:off x="628650" y="1190089"/>
            <a:ext cx="6917286" cy="2055434"/>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2000"/>
              <a:buNone/>
            </a:pPr>
            <a:r>
              <a:rPr lang="en-US" sz="2000" b="0" i="0" u="none" strike="noStrike" cap="none">
                <a:solidFill>
                  <a:srgbClr val="161249"/>
                </a:solidFill>
                <a:latin typeface="Arial"/>
                <a:ea typeface="Arial"/>
                <a:cs typeface="Arial"/>
                <a:sym typeface="Arial"/>
              </a:rPr>
              <a:t>Meet je merkimago of bedrijfsreputatie via het sentiment in sociale media en analyseer de onderliggende gevoelens, problemen en behoeften. Met realtime waarschuwingen, pushmeldingen en automatische analyses kunt u elke crisis eenvoudig voorkomen en oplossen.</a:t>
            </a:r>
            <a:endParaRPr/>
          </a:p>
          <a:p>
            <a:pPr marL="0" lvl="0" indent="0" algn="l" rtl="0">
              <a:lnSpc>
                <a:spcPct val="90000"/>
              </a:lnSpc>
              <a:spcBef>
                <a:spcPts val="1950"/>
              </a:spcBef>
              <a:spcAft>
                <a:spcPts val="0"/>
              </a:spcAft>
              <a:buClr>
                <a:srgbClr val="161249"/>
              </a:buClr>
              <a:buSzPts val="2100"/>
              <a:buNone/>
            </a:pP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197" name="Google Shape;197;p7"/>
          <p:cNvSpPr txBox="1"/>
          <p:nvPr/>
        </p:nvSpPr>
        <p:spPr>
          <a:xfrm>
            <a:off x="478339" y="126279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198" name="Google Shape;198;p7"/>
          <p:cNvSpPr txBox="1">
            <a:spLocks noGrp="1"/>
          </p:cNvSpPr>
          <p:nvPr>
            <p:ph type="title"/>
          </p:nvPr>
        </p:nvSpPr>
        <p:spPr>
          <a:xfrm>
            <a:off x="628650" y="273844"/>
            <a:ext cx="7886700" cy="5727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Online luisteren </a:t>
            </a:r>
            <a:endParaRPr/>
          </a:p>
        </p:txBody>
      </p:sp>
      <p:sp>
        <p:nvSpPr>
          <p:cNvPr id="199" name="Google Shape;199;p7"/>
          <p:cNvSpPr txBox="1">
            <a:spLocks noGrp="1"/>
          </p:cNvSpPr>
          <p:nvPr>
            <p:ph type="body" idx="1"/>
          </p:nvPr>
        </p:nvSpPr>
        <p:spPr>
          <a:xfrm>
            <a:off x="628650" y="1369218"/>
            <a:ext cx="6968561" cy="1887696"/>
          </a:xfrm>
          <a:prstGeom prst="rect">
            <a:avLst/>
          </a:prstGeom>
          <a:noFill/>
          <a:ln>
            <a:noFill/>
          </a:ln>
        </p:spPr>
        <p:txBody>
          <a:bodyPr spcFirstLastPara="1" wrap="square" lIns="91425" tIns="45700" rIns="91425" bIns="45700" anchor="t" anchorCtr="0">
            <a:spAutoFit/>
          </a:bodyPr>
          <a:lstStyle/>
          <a:p>
            <a:pPr marL="0" marR="0" lvl="0" indent="0" algn="l" rtl="0">
              <a:lnSpc>
                <a:spcPct val="115000"/>
              </a:lnSpc>
              <a:spcBef>
                <a:spcPts val="0"/>
              </a:spcBef>
              <a:spcAft>
                <a:spcPts val="0"/>
              </a:spcAft>
              <a:buClr>
                <a:srgbClr val="161249"/>
              </a:buClr>
              <a:buSzPts val="2000"/>
              <a:buNone/>
            </a:pPr>
            <a:r>
              <a:rPr lang="en-US" sz="2000" b="0" i="0" u="none" strike="noStrike" cap="none">
                <a:latin typeface="Arial"/>
                <a:ea typeface="Arial"/>
                <a:cs typeface="Arial"/>
                <a:sym typeface="Arial"/>
              </a:rPr>
              <a:t>Onderzoek sociale mediaberichten over een specifiek thema of onderwerp en filter ze op verschillende kenmerken. Analyseer eenvoudig gegevens van sociale netwerksites, blogs, forums, (online en offline) nieuwssites, radio en televisie.</a:t>
            </a:r>
            <a:endParaRPr sz="2000"/>
          </a:p>
          <a:p>
            <a:pPr marL="0" lvl="0" indent="0" algn="l" rtl="0">
              <a:lnSpc>
                <a:spcPct val="90000"/>
              </a:lnSpc>
              <a:spcBef>
                <a:spcPts val="750"/>
              </a:spcBef>
              <a:spcAft>
                <a:spcPts val="0"/>
              </a:spcAft>
              <a:buClr>
                <a:srgbClr val="161249"/>
              </a:buClr>
              <a:buSzPts val="2000"/>
              <a:buNone/>
            </a:pPr>
            <a:endParaRPr sz="2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03"/>
        <p:cNvGrpSpPr/>
        <p:nvPr/>
      </p:nvGrpSpPr>
      <p:grpSpPr>
        <a:xfrm>
          <a:off x="0" y="0"/>
          <a:ext cx="0" cy="0"/>
          <a:chOff x="0" y="0"/>
          <a:chExt cx="0" cy="0"/>
        </a:xfrm>
      </p:grpSpPr>
      <p:sp>
        <p:nvSpPr>
          <p:cNvPr id="204" name="Google Shape;204;p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05" name="Google Shape;205;p8"/>
          <p:cNvSpPr txBox="1"/>
          <p:nvPr/>
        </p:nvSpPr>
        <p:spPr>
          <a:xfrm>
            <a:off x="478339" y="1063840"/>
            <a:ext cx="8454900" cy="3067049"/>
          </a:xfrm>
          <a:prstGeom prst="rect">
            <a:avLst/>
          </a:prstGeom>
          <a:noFill/>
          <a:ln>
            <a:noFill/>
          </a:ln>
        </p:spPr>
        <p:txBody>
          <a:bodyPr spcFirstLastPara="1" wrap="square" lIns="91425" tIns="91425" rIns="91425" bIns="91425" anchor="t" anchorCtr="0">
            <a:noAutofit/>
          </a:bodyPr>
          <a:lstStyle/>
          <a:p>
            <a:pPr marL="285750" marR="0" lvl="0" indent="-171450" algn="l" rtl="0">
              <a:lnSpc>
                <a:spcPct val="115000"/>
              </a:lnSpc>
              <a:spcBef>
                <a:spcPts val="1600"/>
              </a:spcBef>
              <a:spcAft>
                <a:spcPts val="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206" name="Google Shape;206;p8"/>
          <p:cNvSpPr txBox="1">
            <a:spLocks noGrp="1"/>
          </p:cNvSpPr>
          <p:nvPr>
            <p:ph type="title"/>
          </p:nvPr>
        </p:nvSpPr>
        <p:spPr>
          <a:xfrm>
            <a:off x="628650" y="215404"/>
            <a:ext cx="7886700" cy="598257"/>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en-US"/>
              <a:t>Online luisteren </a:t>
            </a:r>
            <a:endParaRPr/>
          </a:p>
        </p:txBody>
      </p:sp>
      <p:sp>
        <p:nvSpPr>
          <p:cNvPr id="207" name="Google Shape;207;p8"/>
          <p:cNvSpPr txBox="1">
            <a:spLocks noGrp="1"/>
          </p:cNvSpPr>
          <p:nvPr>
            <p:ph type="body" idx="1"/>
          </p:nvPr>
        </p:nvSpPr>
        <p:spPr>
          <a:xfrm>
            <a:off x="628650" y="1369218"/>
            <a:ext cx="7886700" cy="825867"/>
          </a:xfrm>
          <a:prstGeom prst="rect">
            <a:avLst/>
          </a:prstGeom>
          <a:noFill/>
          <a:ln>
            <a:noFill/>
          </a:ln>
        </p:spPr>
        <p:txBody>
          <a:bodyPr spcFirstLastPara="1" wrap="square" lIns="91425" tIns="45700" rIns="91425" bIns="45700" anchor="t" anchorCtr="0">
            <a:spAutoFit/>
          </a:bodyPr>
          <a:lstStyle/>
          <a:p>
            <a:pPr marL="342900" marR="0" lvl="0" indent="-342900" algn="l" rtl="0">
              <a:lnSpc>
                <a:spcPct val="115000"/>
              </a:lnSpc>
              <a:spcBef>
                <a:spcPts val="0"/>
              </a:spcBef>
              <a:spcAft>
                <a:spcPts val="0"/>
              </a:spcAft>
              <a:buClr>
                <a:srgbClr val="F39200"/>
              </a:buClr>
              <a:buSzPts val="2000"/>
              <a:buFont typeface="Arial"/>
              <a:buChar char="●"/>
            </a:pPr>
            <a:r>
              <a:rPr lang="en-US" sz="2000" b="0" i="0" u="none" strike="noStrike" cap="none">
                <a:latin typeface="Arial"/>
                <a:ea typeface="Arial"/>
                <a:cs typeface="Arial"/>
                <a:sym typeface="Arial"/>
              </a:rPr>
              <a:t>Belangrijke opmerking: luister binnen het bedrijf/de club/organisatie! </a:t>
            </a:r>
            <a:endParaRPr sz="2000"/>
          </a:p>
          <a:p>
            <a:pPr marL="342900" lvl="0" indent="-215900" algn="l" rtl="0">
              <a:lnSpc>
                <a:spcPct val="90000"/>
              </a:lnSpc>
              <a:spcBef>
                <a:spcPts val="750"/>
              </a:spcBef>
              <a:spcAft>
                <a:spcPts val="0"/>
              </a:spcAft>
              <a:buClr>
                <a:srgbClr val="F39200"/>
              </a:buClr>
              <a:buSzPts val="2000"/>
              <a:buFont typeface="Arial"/>
              <a:buNone/>
            </a:pPr>
            <a:endParaRPr sz="20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9"/>
          <p:cNvSpPr txBox="1"/>
          <p:nvPr/>
        </p:nvSpPr>
        <p:spPr>
          <a:xfrm>
            <a:off x="512522" y="362654"/>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rgbClr val="161249"/>
              </a:buClr>
              <a:buSzPts val="3600"/>
              <a:buFont typeface="Arial"/>
              <a:buNone/>
            </a:pPr>
            <a:r>
              <a:rPr lang="en-US" sz="3600" b="1" i="0" u="none" strike="noStrike" cap="none">
                <a:solidFill>
                  <a:srgbClr val="161249"/>
                </a:solidFill>
                <a:latin typeface="Arial"/>
                <a:ea typeface="Arial"/>
                <a:cs typeface="Arial"/>
                <a:sym typeface="Arial"/>
              </a:rPr>
              <a:t>Voorbeeld:</a:t>
            </a:r>
            <a:endParaRPr sz="2400" b="0" i="0" u="none" strike="noStrike" cap="none">
              <a:solidFill>
                <a:srgbClr val="161249"/>
              </a:solidFill>
              <a:latin typeface="Calibri"/>
              <a:ea typeface="Calibri"/>
              <a:cs typeface="Calibri"/>
              <a:sym typeface="Calibri"/>
            </a:endParaRPr>
          </a:p>
        </p:txBody>
      </p:sp>
      <p:sp>
        <p:nvSpPr>
          <p:cNvPr id="213" name="Google Shape;213;p9"/>
          <p:cNvSpPr txBox="1"/>
          <p:nvPr/>
        </p:nvSpPr>
        <p:spPr>
          <a:xfrm>
            <a:off x="512522" y="935354"/>
            <a:ext cx="7337686" cy="3077725"/>
          </a:xfrm>
          <a:prstGeom prst="rect">
            <a:avLst/>
          </a:prstGeom>
          <a:noFill/>
          <a:ln>
            <a:noFill/>
          </a:ln>
        </p:spPr>
        <p:txBody>
          <a:bodyPr spcFirstLastPara="1" wrap="square" lIns="91425" tIns="45700" rIns="91425" bIns="45700" anchor="t" anchorCtr="0">
            <a:spAutoFit/>
          </a:bodyPr>
          <a:lstStyle/>
          <a:p>
            <a:pPr marL="0" marR="0" lvl="0" indent="0" algn="l" rtl="0">
              <a:spcBef>
                <a:spcPts val="600"/>
              </a:spcBef>
              <a:spcAft>
                <a:spcPts val="0"/>
              </a:spcAft>
              <a:buClr>
                <a:schemeClr val="dk1"/>
              </a:buClr>
              <a:buSzPts val="1800"/>
              <a:buFont typeface="Open Sans"/>
              <a:buNone/>
            </a:pPr>
            <a:r>
              <a:rPr lang="en-US" sz="1800" b="0" i="0" u="none" strike="noStrike" cap="none">
                <a:solidFill>
                  <a:srgbClr val="161249"/>
                </a:solidFill>
                <a:latin typeface="Arial"/>
                <a:ea typeface="Arial"/>
                <a:cs typeface="Arial"/>
                <a:sym typeface="Arial"/>
              </a:rPr>
              <a:t>Thema: </a:t>
            </a:r>
            <a:r>
              <a:rPr lang="en-US" sz="2000" b="1" i="0" u="none" strike="noStrike" cap="none">
                <a:solidFill>
                  <a:srgbClr val="F39200"/>
                </a:solidFill>
                <a:latin typeface="Arial"/>
                <a:ea typeface="Arial"/>
                <a:cs typeface="Arial"/>
                <a:sym typeface="Arial"/>
              </a:rPr>
              <a:t>Geef geld aan goede doelen</a:t>
            </a:r>
            <a:endParaRPr sz="2000" b="0" i="0" u="none" strike="noStrike" cap="none">
              <a:solidFill>
                <a:srgbClr val="F39200"/>
              </a:solidFill>
              <a:latin typeface="Arial"/>
              <a:ea typeface="Arial"/>
              <a:cs typeface="Arial"/>
              <a:sym typeface="Arial"/>
            </a:endParaRPr>
          </a:p>
          <a:p>
            <a:pPr marL="0" marR="0" lvl="0" indent="0" algn="l" rtl="0">
              <a:spcBef>
                <a:spcPts val="60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Trendonderzoek: </a:t>
            </a:r>
            <a:endParaRPr sz="1800" b="0" i="0" u="none" strike="noStrike" cap="none">
              <a:solidFill>
                <a:srgbClr val="161249"/>
              </a:solidFill>
              <a:latin typeface="Arial"/>
              <a:ea typeface="Arial"/>
              <a:cs typeface="Arial"/>
              <a:sym typeface="Arial"/>
            </a:endParaRPr>
          </a:p>
          <a:p>
            <a:pPr marL="285750" marR="0" lvl="0" indent="-285750" algn="l" rtl="0">
              <a:spcBef>
                <a:spcPts val="600"/>
              </a:spcBef>
              <a:spcAft>
                <a:spcPts val="0"/>
              </a:spcAft>
              <a:buClr>
                <a:srgbClr val="F39200"/>
              </a:buClr>
              <a:buSzPts val="1800"/>
              <a:buFont typeface="Arial"/>
              <a:buChar char="●"/>
            </a:pPr>
            <a:r>
              <a:rPr lang="en-US" sz="1800" b="0" i="0" u="none" strike="noStrike" cap="none">
                <a:solidFill>
                  <a:srgbClr val="161249"/>
                </a:solidFill>
                <a:latin typeface="Arial"/>
                <a:ea typeface="Arial"/>
                <a:cs typeface="Arial"/>
                <a:sym typeface="Arial"/>
              </a:rPr>
              <a:t>Meer ouderen geven aan goede doelen. Dit heeft invloed op het donatiegedrag (legaten doneren).</a:t>
            </a:r>
            <a:endParaRPr sz="1800" b="0" i="0" u="none" strike="noStrike" cap="none">
              <a:solidFill>
                <a:srgbClr val="161249"/>
              </a:solidFill>
              <a:latin typeface="Arial"/>
              <a:ea typeface="Arial"/>
              <a:cs typeface="Arial"/>
              <a:sym typeface="Arial"/>
            </a:endParaRPr>
          </a:p>
          <a:p>
            <a:pPr marL="285750" marR="0" lvl="0" indent="-285750" algn="l" rtl="0">
              <a:spcBef>
                <a:spcPts val="600"/>
              </a:spcBef>
              <a:spcAft>
                <a:spcPts val="0"/>
              </a:spcAft>
              <a:buClr>
                <a:srgbClr val="F39200"/>
              </a:buClr>
              <a:buSzPts val="1800"/>
              <a:buFont typeface="Arial"/>
              <a:buChar char="●"/>
            </a:pPr>
            <a:r>
              <a:rPr lang="en-US" sz="1800" b="0" i="0" u="none" strike="noStrike" cap="none">
                <a:solidFill>
                  <a:srgbClr val="161249"/>
                </a:solidFill>
                <a:latin typeface="Arial"/>
                <a:ea typeface="Arial"/>
                <a:cs typeface="Arial"/>
                <a:sym typeface="Arial"/>
              </a:rPr>
              <a:t>Communicatie over grote financiële giften komt het geven van geld aan goede doelen ten goede </a:t>
            </a:r>
            <a:endParaRPr sz="1800" b="0" i="0" u="none" strike="noStrike" cap="none">
              <a:solidFill>
                <a:srgbClr val="161249"/>
              </a:solidFill>
              <a:latin typeface="Arial"/>
              <a:ea typeface="Arial"/>
              <a:cs typeface="Arial"/>
              <a:sym typeface="Arial"/>
            </a:endParaRPr>
          </a:p>
          <a:p>
            <a:pPr marL="285750" marR="0" lvl="0" indent="-285750" algn="l" rtl="0">
              <a:spcBef>
                <a:spcPts val="600"/>
              </a:spcBef>
              <a:spcAft>
                <a:spcPts val="0"/>
              </a:spcAft>
              <a:buClr>
                <a:srgbClr val="F39200"/>
              </a:buClr>
              <a:buSzPts val="1800"/>
              <a:buFont typeface="Arial"/>
              <a:buChar char="●"/>
            </a:pPr>
            <a:r>
              <a:rPr lang="en-US" sz="1800" b="0" i="0" u="none" strike="noStrike" cap="none">
                <a:solidFill>
                  <a:srgbClr val="161249"/>
                </a:solidFill>
                <a:latin typeface="Arial"/>
                <a:ea typeface="Arial"/>
                <a:cs typeface="Arial"/>
                <a:sym typeface="Arial"/>
              </a:rPr>
              <a:t>Benader jongeren: speel in op emotie. Maar feitenmateriaal is heel belangrijk voor deze groep. Maak het makkelijk om te doneren. </a:t>
            </a:r>
            <a:endParaRPr sz="1800" b="0" i="0" u="none" strike="noStrike" cap="none">
              <a:solidFill>
                <a:srgbClr val="161249"/>
              </a:solidFill>
              <a:latin typeface="Arial"/>
              <a:ea typeface="Arial"/>
              <a:cs typeface="Arial"/>
              <a:sym typeface="Arial"/>
            </a:endParaRPr>
          </a:p>
          <a:p>
            <a:pPr marL="285750" marR="0" lvl="0" indent="-285750" algn="l" rtl="0">
              <a:spcBef>
                <a:spcPts val="600"/>
              </a:spcBef>
              <a:spcAft>
                <a:spcPts val="0"/>
              </a:spcAft>
              <a:buClr>
                <a:srgbClr val="F39200"/>
              </a:buClr>
              <a:buSzPts val="1800"/>
              <a:buFont typeface="Arial"/>
              <a:buChar char="●"/>
            </a:pPr>
            <a:r>
              <a:rPr lang="en-US" sz="1800" b="0" i="0" u="none" strike="noStrike" cap="none">
                <a:solidFill>
                  <a:srgbClr val="161249"/>
                </a:solidFill>
                <a:latin typeface="Arial"/>
                <a:ea typeface="Arial"/>
                <a:cs typeface="Arial"/>
                <a:sym typeface="Arial"/>
              </a:rPr>
              <a:t>Crowdfunding </a:t>
            </a:r>
            <a:endParaRPr sz="1800" b="0" i="0" u="none" strike="noStrike" cap="non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7"/>
        <p:cNvGrpSpPr/>
        <p:nvPr/>
      </p:nvGrpSpPr>
      <p:grpSpPr>
        <a:xfrm>
          <a:off x="0" y="0"/>
          <a:ext cx="0" cy="0"/>
          <a:chOff x="0" y="0"/>
          <a:chExt cx="0" cy="0"/>
        </a:xfrm>
      </p:grpSpPr>
      <p:sp>
        <p:nvSpPr>
          <p:cNvPr id="218" name="Google Shape;218;p10"/>
          <p:cNvSpPr txBox="1"/>
          <p:nvPr/>
        </p:nvSpPr>
        <p:spPr>
          <a:xfrm>
            <a:off x="1170775" y="137111"/>
            <a:ext cx="7353122" cy="994172"/>
          </a:xfrm>
          <a:prstGeom prst="rect">
            <a:avLst/>
          </a:prstGeom>
          <a:noFill/>
          <a:ln>
            <a:noFill/>
          </a:ln>
        </p:spPr>
        <p:txBody>
          <a:bodyPr spcFirstLastPara="1" wrap="square" lIns="91425" tIns="45700" rIns="91425" bIns="45700" anchor="ctr" anchorCtr="0">
            <a:normAutofit/>
          </a:bodyPr>
          <a:lstStyle/>
          <a:p>
            <a:pPr marL="0" marR="0" lvl="0" indent="0" algn="l" rtl="0">
              <a:lnSpc>
                <a:spcPct val="90000"/>
              </a:lnSpc>
              <a:spcBef>
                <a:spcPts val="0"/>
              </a:spcBef>
              <a:spcAft>
                <a:spcPts val="600"/>
              </a:spcAft>
              <a:buClr>
                <a:srgbClr val="161249"/>
              </a:buClr>
              <a:buSzPts val="3300"/>
              <a:buFont typeface="Arial"/>
              <a:buNone/>
            </a:pPr>
            <a:r>
              <a:rPr lang="en-US" sz="3200" b="1" i="0" u="none" strike="noStrike" cap="none" dirty="0" err="1">
                <a:solidFill>
                  <a:srgbClr val="161249"/>
                </a:solidFill>
                <a:latin typeface="Arial"/>
                <a:ea typeface="Arial"/>
                <a:cs typeface="Arial"/>
                <a:sym typeface="Arial"/>
              </a:rPr>
              <a:t>Coosto-voorbeeld</a:t>
            </a:r>
            <a:r>
              <a:rPr lang="en-US" sz="3200" b="1" i="0" u="none" strike="noStrike" cap="none" dirty="0">
                <a:solidFill>
                  <a:srgbClr val="161249"/>
                </a:solidFill>
                <a:latin typeface="Arial"/>
                <a:ea typeface="Arial"/>
                <a:cs typeface="Arial"/>
                <a:sym typeface="Arial"/>
              </a:rPr>
              <a:t> (</a:t>
            </a:r>
            <a:r>
              <a:rPr lang="en-US" sz="3200" b="1" i="0" u="none" strike="noStrike" cap="none" dirty="0" err="1">
                <a:solidFill>
                  <a:srgbClr val="161249"/>
                </a:solidFill>
                <a:latin typeface="Arial"/>
                <a:ea typeface="Arial"/>
                <a:cs typeface="Arial"/>
                <a:sym typeface="Arial"/>
              </a:rPr>
              <a:t>Coosto</a:t>
            </a:r>
            <a:r>
              <a:rPr lang="en-US" sz="3200" b="1" i="0" u="none" strike="noStrike" cap="none" dirty="0">
                <a:solidFill>
                  <a:srgbClr val="161249"/>
                </a:solidFill>
                <a:latin typeface="Arial"/>
                <a:ea typeface="Arial"/>
                <a:cs typeface="Arial"/>
                <a:sym typeface="Arial"/>
              </a:rPr>
              <a:t>, 2023)</a:t>
            </a:r>
            <a:endParaRPr sz="1600" b="0" i="0" u="none" strike="noStrike" cap="none" dirty="0">
              <a:solidFill>
                <a:srgbClr val="161249"/>
              </a:solidFill>
              <a:latin typeface="Arial"/>
              <a:ea typeface="Arial"/>
              <a:cs typeface="Arial"/>
              <a:sym typeface="Arial"/>
            </a:endParaRPr>
          </a:p>
        </p:txBody>
      </p:sp>
      <p:pic>
        <p:nvPicPr>
          <p:cNvPr id="219" name="Google Shape;219;p10"/>
          <p:cNvPicPr preferRelativeResize="0"/>
          <p:nvPr/>
        </p:nvPicPr>
        <p:blipFill rotWithShape="1">
          <a:blip r:embed="rId3">
            <a:alphaModFix/>
          </a:blip>
          <a:srcRect/>
          <a:stretch/>
        </p:blipFill>
        <p:spPr>
          <a:xfrm>
            <a:off x="2414686" y="1203384"/>
            <a:ext cx="4865300" cy="2736731"/>
          </a:xfrm>
          <a:prstGeom prst="rect">
            <a:avLst/>
          </a:prstGeom>
          <a:noFill/>
          <a:ln>
            <a:noFill/>
          </a:ln>
        </p:spPr>
      </p:pic>
      <p:sp>
        <p:nvSpPr>
          <p:cNvPr id="220" name="Google Shape;220;p10"/>
          <p:cNvSpPr txBox="1"/>
          <p:nvPr/>
        </p:nvSpPr>
        <p:spPr>
          <a:xfrm>
            <a:off x="2341547" y="3940115"/>
            <a:ext cx="6879364" cy="461635"/>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chemeClr val="hlink"/>
              </a:buClr>
              <a:buSzPts val="1800"/>
              <a:buFont typeface="Calibri"/>
              <a:buNone/>
            </a:pPr>
            <a:r>
              <a:rPr lang="en-US" sz="1800" b="0" i="0" u="sng" strike="noStrike" cap="none">
                <a:solidFill>
                  <a:schemeClr val="hlink"/>
                </a:solidFill>
                <a:latin typeface="Calibri"/>
                <a:ea typeface="Calibri"/>
                <a:cs typeface="Calibri"/>
                <a:sym typeface="Calibri"/>
                <a:hlinkClick r:id="rId4"/>
              </a:rPr>
              <a:t>https://www.coosto.com/en/platform/social-listening </a:t>
            </a:r>
            <a:endParaRPr sz="1800" b="0" i="0" u="none" strike="noStrike" cap="none">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4"/>
        <p:cNvGrpSpPr/>
        <p:nvPr/>
      </p:nvGrpSpPr>
      <p:grpSpPr>
        <a:xfrm>
          <a:off x="0" y="0"/>
          <a:ext cx="0" cy="0"/>
          <a:chOff x="0" y="0"/>
          <a:chExt cx="0" cy="0"/>
        </a:xfrm>
      </p:grpSpPr>
      <p:sp>
        <p:nvSpPr>
          <p:cNvPr id="225" name="Google Shape;225;p11"/>
          <p:cNvSpPr txBox="1"/>
          <p:nvPr/>
        </p:nvSpPr>
        <p:spPr>
          <a:xfrm>
            <a:off x="1739700" y="81702"/>
            <a:ext cx="5664600" cy="695965"/>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000" b="1" i="0" u="none" strike="noStrike" cap="none" dirty="0" err="1">
                <a:solidFill>
                  <a:srgbClr val="161249"/>
                </a:solidFill>
                <a:latin typeface="Arial"/>
                <a:ea typeface="Arial"/>
                <a:cs typeface="Arial"/>
                <a:sym typeface="Arial"/>
              </a:rPr>
              <a:t>Talkwalker</a:t>
            </a:r>
            <a:endParaRPr sz="4000" b="1" i="0" u="none" strike="noStrike" cap="none" dirty="0">
              <a:solidFill>
                <a:srgbClr val="161249"/>
              </a:solidFill>
              <a:latin typeface="Arial"/>
              <a:ea typeface="Arial"/>
              <a:cs typeface="Arial"/>
              <a:sym typeface="Arial"/>
            </a:endParaRPr>
          </a:p>
        </p:txBody>
      </p:sp>
      <p:sp>
        <p:nvSpPr>
          <p:cNvPr id="226" name="Google Shape;226;p11"/>
          <p:cNvSpPr txBox="1"/>
          <p:nvPr/>
        </p:nvSpPr>
        <p:spPr>
          <a:xfrm>
            <a:off x="555740" y="1094437"/>
            <a:ext cx="8032520" cy="2954625"/>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Talkwalker is een social media en web monitoring tool waarmee bedrijven en organisaties hun online aanwezigheid kunnen volgen en analyseren. Het biedt realtime inzicht in online conversaties en trends, zodat gebruikers datagestuurde beslissingen kunnen nemen en proactief stappen kunnen ondernemen om hun online reputatie te beheren.</a:t>
            </a:r>
            <a:endParaRPr sz="1800" b="0" i="0" u="none" strike="noStrike" cap="none">
              <a:solidFill>
                <a:srgbClr val="161249"/>
              </a:solidFill>
              <a:latin typeface="Arial"/>
              <a:ea typeface="Arial"/>
              <a:cs typeface="Arial"/>
              <a:sym typeface="Arial"/>
            </a:endParaRPr>
          </a:p>
          <a:p>
            <a:pPr marL="0" marR="0" lvl="0" indent="0" algn="l" rtl="0">
              <a:spcBef>
                <a:spcPts val="0"/>
              </a:spcBef>
              <a:spcAft>
                <a:spcPts val="0"/>
              </a:spcAft>
              <a:buClr>
                <a:schemeClr val="dk1"/>
              </a:buClr>
              <a:buSzPts val="1800"/>
              <a:buFont typeface="Calibri"/>
              <a:buNone/>
            </a:pPr>
            <a:endParaRPr sz="1800" b="0" i="0" u="none" strike="noStrike" cap="none">
              <a:solidFill>
                <a:srgbClr val="161249"/>
              </a:solidFill>
              <a:latin typeface="Arial"/>
              <a:ea typeface="Arial"/>
              <a:cs typeface="Arial"/>
              <a:sym typeface="Arial"/>
            </a:endParaRPr>
          </a:p>
          <a:p>
            <a:pPr marL="0" marR="0" lvl="0" indent="0" algn="l" rtl="0">
              <a:spcBef>
                <a:spcPts val="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Het platform maakt gebruik van geavanceerde AI-technologie om miljoenen bronnen te monitoren, waaronder sociale mediaplatforms, nieuwssites, forums en blogs, in meer dan 187 talen. Het kan merkvermeldingen, sentimentanalyses en inzichten in concurrenten bijhouden, maar ook aanpasbare rapporten en waarschuwingen bieden.</a:t>
            </a:r>
            <a:endParaRPr sz="1200" b="0" i="0" u="none" strike="noStrike" cap="none">
              <a:solidFill>
                <a:srgbClr val="161249"/>
              </a:solidFill>
              <a:highlight>
                <a:srgbClr val="F7F7F8"/>
              </a:highlight>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12"/>
          <p:cNvSpPr txBox="1">
            <a:spLocks noGrp="1"/>
          </p:cNvSpPr>
          <p:nvPr>
            <p:ph type="title"/>
          </p:nvPr>
        </p:nvSpPr>
        <p:spPr>
          <a:xfrm>
            <a:off x="1981199" y="249799"/>
            <a:ext cx="5423648" cy="547380"/>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chemeClr val="dk1"/>
              </a:buClr>
              <a:buSzPts val="1875"/>
              <a:buFont typeface="Roboto"/>
              <a:buNone/>
            </a:pPr>
            <a:r>
              <a:rPr lang="en-US" sz="2800" dirty="0" err="1"/>
              <a:t>Talkwalker</a:t>
            </a:r>
            <a:r>
              <a:rPr lang="en-US" sz="2800" dirty="0"/>
              <a:t> </a:t>
            </a:r>
            <a:r>
              <a:rPr lang="en-US" sz="2800" dirty="0" err="1"/>
              <a:t>waarschuwingen</a:t>
            </a:r>
            <a:r>
              <a:rPr lang="en-US" sz="2800" dirty="0"/>
              <a:t> </a:t>
            </a:r>
            <a:endParaRPr sz="4400" dirty="0"/>
          </a:p>
        </p:txBody>
      </p:sp>
      <p:sp>
        <p:nvSpPr>
          <p:cNvPr id="232" name="Google Shape;232;p12"/>
          <p:cNvSpPr txBox="1">
            <a:spLocks noGrp="1"/>
          </p:cNvSpPr>
          <p:nvPr>
            <p:ph type="body" idx="1"/>
          </p:nvPr>
        </p:nvSpPr>
        <p:spPr>
          <a:xfrm>
            <a:off x="651085" y="968637"/>
            <a:ext cx="7706702" cy="1296460"/>
          </a:xfrm>
          <a:prstGeom prst="rect">
            <a:avLst/>
          </a:prstGeom>
          <a:noFill/>
          <a:ln>
            <a:noFill/>
          </a:ln>
        </p:spPr>
        <p:txBody>
          <a:bodyPr spcFirstLastPara="1" wrap="square" lIns="91425" tIns="45700" rIns="91425" bIns="45700" anchor="t" anchorCtr="0">
            <a:noAutofit/>
          </a:bodyPr>
          <a:lstStyle/>
          <a:p>
            <a:pPr marL="285750" lvl="0" indent="-285750" algn="l" rtl="0">
              <a:lnSpc>
                <a:spcPct val="100000"/>
              </a:lnSpc>
              <a:spcBef>
                <a:spcPts val="0"/>
              </a:spcBef>
              <a:spcAft>
                <a:spcPts val="0"/>
              </a:spcAft>
              <a:buClr>
                <a:srgbClr val="F39200"/>
              </a:buClr>
              <a:buSzPts val="1600"/>
              <a:buFont typeface="Arial"/>
              <a:buChar char="●"/>
            </a:pPr>
            <a:r>
              <a:rPr lang="en-US" sz="1600"/>
              <a:t>Typ je bedrijf of product in en weet waar het zal worden besproken. Blogs, Twitter, websites worden bekeken.</a:t>
            </a:r>
            <a:endParaRPr sz="1600"/>
          </a:p>
          <a:p>
            <a:pPr marL="285750" lvl="0" indent="-285750" algn="l" rtl="0">
              <a:lnSpc>
                <a:spcPct val="100000"/>
              </a:lnSpc>
              <a:spcBef>
                <a:spcPts val="750"/>
              </a:spcBef>
              <a:spcAft>
                <a:spcPts val="0"/>
              </a:spcAft>
              <a:buClr>
                <a:srgbClr val="F39200"/>
              </a:buClr>
              <a:buSzPts val="1600"/>
              <a:buFont typeface="Arial"/>
              <a:buChar char="●"/>
            </a:pPr>
            <a:r>
              <a:rPr lang="en-US" sz="1600"/>
              <a:t>Voorbeeld student: Typ je eigen naam in. Ontvang meldingen wanneer er over je wordt gesproken.</a:t>
            </a:r>
            <a:endParaRPr sz="1600"/>
          </a:p>
        </p:txBody>
      </p:sp>
      <p:pic>
        <p:nvPicPr>
          <p:cNvPr id="233" name="Google Shape;233;p12"/>
          <p:cNvPicPr preferRelativeResize="0"/>
          <p:nvPr/>
        </p:nvPicPr>
        <p:blipFill rotWithShape="1">
          <a:blip r:embed="rId3">
            <a:alphaModFix/>
          </a:blip>
          <a:srcRect/>
          <a:stretch/>
        </p:blipFill>
        <p:spPr>
          <a:xfrm>
            <a:off x="2837145" y="2226053"/>
            <a:ext cx="5655770" cy="2313871"/>
          </a:xfrm>
          <a:prstGeom prst="rect">
            <a:avLst/>
          </a:prstGeom>
          <a:noFill/>
          <a:ln w="38100" cap="flat" cmpd="sng">
            <a:solidFill>
              <a:srgbClr val="F39200"/>
            </a:solidFill>
            <a:prstDash val="solid"/>
            <a:round/>
            <a:headEnd type="none" w="sm" len="sm"/>
            <a:tailEnd type="none" w="sm" len="sm"/>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3"/>
          <p:cNvSpPr txBox="1"/>
          <p:nvPr/>
        </p:nvSpPr>
        <p:spPr>
          <a:xfrm>
            <a:off x="2426712" y="76913"/>
            <a:ext cx="4290575" cy="848668"/>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3200" b="1" i="0" u="none" strike="noStrike" cap="none" dirty="0">
                <a:solidFill>
                  <a:srgbClr val="161249"/>
                </a:solidFill>
                <a:latin typeface="Arial"/>
                <a:ea typeface="Arial"/>
                <a:cs typeface="Arial"/>
                <a:sym typeface="Arial"/>
              </a:rPr>
              <a:t>Google </a:t>
            </a:r>
            <a:r>
              <a:rPr lang="en-US" sz="3200" b="1" i="0" u="none" strike="noStrike" cap="none" dirty="0" err="1">
                <a:solidFill>
                  <a:srgbClr val="161249"/>
                </a:solidFill>
                <a:latin typeface="Arial"/>
                <a:ea typeface="Arial"/>
                <a:cs typeface="Arial"/>
                <a:sym typeface="Arial"/>
              </a:rPr>
              <a:t>Waarschuwingen</a:t>
            </a:r>
            <a:endParaRPr sz="3200" b="1" i="0" u="none" strike="noStrike" cap="none" dirty="0">
              <a:solidFill>
                <a:srgbClr val="161249"/>
              </a:solidFill>
              <a:latin typeface="Arial"/>
              <a:ea typeface="Arial"/>
              <a:cs typeface="Arial"/>
              <a:sym typeface="Arial"/>
            </a:endParaRPr>
          </a:p>
        </p:txBody>
      </p:sp>
      <p:sp>
        <p:nvSpPr>
          <p:cNvPr id="239" name="Google Shape;239;p13"/>
          <p:cNvSpPr txBox="1"/>
          <p:nvPr/>
        </p:nvSpPr>
        <p:spPr>
          <a:xfrm>
            <a:off x="832949" y="1094437"/>
            <a:ext cx="7478100" cy="3323957"/>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800"/>
              <a:buFont typeface="Arial"/>
              <a:buNone/>
            </a:pPr>
            <a:r>
              <a:rPr lang="en-US" sz="1700" b="0" i="0" u="none" strike="noStrike" cap="none" dirty="0">
                <a:solidFill>
                  <a:srgbClr val="161249"/>
                </a:solidFill>
                <a:latin typeface="Arial"/>
                <a:ea typeface="Arial"/>
                <a:cs typeface="Arial"/>
                <a:sym typeface="Arial"/>
              </a:rPr>
              <a:t>Google Alerts is </a:t>
            </a:r>
            <a:r>
              <a:rPr lang="en-US" sz="1700" b="0" i="0" u="none" strike="noStrike" cap="none" dirty="0" err="1">
                <a:solidFill>
                  <a:srgbClr val="161249"/>
                </a:solidFill>
                <a:latin typeface="Arial"/>
                <a:ea typeface="Arial"/>
                <a:cs typeface="Arial"/>
                <a:sym typeface="Arial"/>
              </a:rPr>
              <a:t>een</a:t>
            </a:r>
            <a:r>
              <a:rPr lang="en-US" sz="1700" b="0" i="0" u="none" strike="noStrike" cap="none" dirty="0">
                <a:solidFill>
                  <a:srgbClr val="161249"/>
                </a:solidFill>
                <a:latin typeface="Arial"/>
                <a:ea typeface="Arial"/>
                <a:cs typeface="Arial"/>
                <a:sym typeface="Arial"/>
              </a:rPr>
              <a:t> gratis </a:t>
            </a:r>
            <a:r>
              <a:rPr lang="en-US" sz="1700" b="0" i="0" u="none" strike="noStrike" cap="none" dirty="0" err="1">
                <a:solidFill>
                  <a:srgbClr val="161249"/>
                </a:solidFill>
                <a:latin typeface="Arial"/>
                <a:ea typeface="Arial"/>
                <a:cs typeface="Arial"/>
                <a:sym typeface="Arial"/>
              </a:rPr>
              <a:t>dienst</a:t>
            </a:r>
            <a:r>
              <a:rPr lang="en-US" sz="1700" b="0" i="0" u="none" strike="noStrike" cap="none" dirty="0">
                <a:solidFill>
                  <a:srgbClr val="161249"/>
                </a:solidFill>
                <a:latin typeface="Arial"/>
                <a:ea typeface="Arial"/>
                <a:cs typeface="Arial"/>
                <a:sym typeface="Arial"/>
              </a:rPr>
              <a:t> van Google die e-</a:t>
            </a:r>
            <a:r>
              <a:rPr lang="en-US" sz="1700" b="0" i="0" u="none" strike="noStrike" cap="none" dirty="0" err="1">
                <a:solidFill>
                  <a:srgbClr val="161249"/>
                </a:solidFill>
                <a:latin typeface="Arial"/>
                <a:ea typeface="Arial"/>
                <a:cs typeface="Arial"/>
                <a:sym typeface="Arial"/>
              </a:rPr>
              <a:t>mailmeldingen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stuurt</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naar</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gebruikers</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wanneer</a:t>
            </a:r>
            <a:r>
              <a:rPr lang="en-US" sz="1700" b="0" i="0" u="none" strike="noStrike" cap="none" dirty="0">
                <a:solidFill>
                  <a:srgbClr val="161249"/>
                </a:solidFill>
                <a:latin typeface="Arial"/>
                <a:ea typeface="Arial"/>
                <a:cs typeface="Arial"/>
                <a:sym typeface="Arial"/>
              </a:rPr>
              <a:t> er </a:t>
            </a:r>
            <a:r>
              <a:rPr lang="en-US" sz="1700" b="0" i="0" u="none" strike="noStrike" cap="none" dirty="0" err="1">
                <a:solidFill>
                  <a:srgbClr val="161249"/>
                </a:solidFill>
                <a:latin typeface="Arial"/>
                <a:ea typeface="Arial"/>
                <a:cs typeface="Arial"/>
                <a:sym typeface="Arial"/>
              </a:rPr>
              <a:t>nieuwe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inhoud</a:t>
            </a:r>
            <a:r>
              <a:rPr lang="en-US" sz="1700" b="0" i="0" u="none" strike="noStrike" cap="none" dirty="0">
                <a:solidFill>
                  <a:srgbClr val="161249"/>
                </a:solidFill>
                <a:latin typeface="Arial"/>
                <a:ea typeface="Arial"/>
                <a:cs typeface="Arial"/>
                <a:sym typeface="Arial"/>
              </a:rPr>
              <a:t> online </a:t>
            </a:r>
            <a:r>
              <a:rPr lang="en-US" sz="1700" b="0" i="0" u="none" strike="noStrike" cap="none" dirty="0" err="1">
                <a:solidFill>
                  <a:srgbClr val="161249"/>
                </a:solidFill>
                <a:latin typeface="Arial"/>
                <a:ea typeface="Arial"/>
                <a:cs typeface="Arial"/>
                <a:sym typeface="Arial"/>
              </a:rPr>
              <a:t>verschijnt</a:t>
            </a:r>
            <a:r>
              <a:rPr lang="en-US" sz="1700" b="0" i="0" u="none" strike="noStrike" cap="none" dirty="0">
                <a:solidFill>
                  <a:srgbClr val="161249"/>
                </a:solidFill>
                <a:latin typeface="Arial"/>
                <a:ea typeface="Arial"/>
                <a:cs typeface="Arial"/>
                <a:sym typeface="Arial"/>
              </a:rPr>
              <a:t> die </a:t>
            </a:r>
            <a:r>
              <a:rPr lang="en-US" sz="1700" b="0" i="0" u="none" strike="noStrike" cap="none" dirty="0" err="1">
                <a:solidFill>
                  <a:srgbClr val="161249"/>
                </a:solidFill>
                <a:latin typeface="Arial"/>
                <a:ea typeface="Arial"/>
                <a:cs typeface="Arial"/>
                <a:sym typeface="Arial"/>
              </a:rPr>
              <a:t>overeenkomt</a:t>
            </a:r>
            <a:r>
              <a:rPr lang="en-US" sz="1700" b="0" i="0" u="none" strike="noStrike" cap="none" dirty="0">
                <a:solidFill>
                  <a:srgbClr val="161249"/>
                </a:solidFill>
                <a:latin typeface="Arial"/>
                <a:ea typeface="Arial"/>
                <a:cs typeface="Arial"/>
                <a:sym typeface="Arial"/>
              </a:rPr>
              <a:t> met </a:t>
            </a:r>
            <a:r>
              <a:rPr lang="en-US" sz="1700" b="0" i="0" u="none" strike="noStrike" cap="none" dirty="0" err="1">
                <a:solidFill>
                  <a:srgbClr val="161249"/>
                </a:solidFill>
                <a:latin typeface="Arial"/>
                <a:ea typeface="Arial"/>
                <a:cs typeface="Arial"/>
                <a:sym typeface="Arial"/>
              </a:rPr>
              <a:t>hun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geselecteerde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zoekopdrachten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Deze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zoekopdrachten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kunnen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gebaseerd</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zijn</a:t>
            </a:r>
            <a:r>
              <a:rPr lang="en-US" sz="1700" b="0" i="0" u="none" strike="noStrike" cap="none" dirty="0">
                <a:solidFill>
                  <a:srgbClr val="161249"/>
                </a:solidFill>
                <a:latin typeface="Arial"/>
                <a:ea typeface="Arial"/>
                <a:cs typeface="Arial"/>
                <a:sym typeface="Arial"/>
              </a:rPr>
              <a:t> op </a:t>
            </a:r>
            <a:r>
              <a:rPr lang="en-US" sz="1700" b="0" i="0" u="none" strike="noStrike" cap="none" dirty="0" err="1">
                <a:solidFill>
                  <a:srgbClr val="161249"/>
                </a:solidFill>
                <a:latin typeface="Arial"/>
                <a:ea typeface="Arial"/>
                <a:cs typeface="Arial"/>
                <a:sym typeface="Arial"/>
              </a:rPr>
              <a:t>trefwoorden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zinnen</a:t>
            </a:r>
            <a:r>
              <a:rPr lang="en-US" sz="1700" b="0" i="0" u="none" strike="noStrike" cap="none" dirty="0">
                <a:solidFill>
                  <a:srgbClr val="161249"/>
                </a:solidFill>
                <a:latin typeface="Arial"/>
                <a:ea typeface="Arial"/>
                <a:cs typeface="Arial"/>
                <a:sym typeface="Arial"/>
              </a:rPr>
              <a:t> of </a:t>
            </a:r>
            <a:r>
              <a:rPr lang="en-US" sz="1700" b="0" i="0" u="none" strike="noStrike" cap="none" dirty="0" err="1">
                <a:solidFill>
                  <a:srgbClr val="161249"/>
                </a:solidFill>
                <a:latin typeface="Arial"/>
                <a:ea typeface="Arial"/>
                <a:cs typeface="Arial"/>
                <a:sym typeface="Arial"/>
              </a:rPr>
              <a:t>onderwerpen</a:t>
            </a:r>
            <a:r>
              <a:rPr lang="en-US" sz="1700" b="0" i="0" u="none" strike="noStrike" cap="none" dirty="0">
                <a:solidFill>
                  <a:srgbClr val="161249"/>
                </a:solidFill>
                <a:latin typeface="Arial"/>
                <a:ea typeface="Arial"/>
                <a:cs typeface="Arial"/>
                <a:sym typeface="Arial"/>
              </a:rPr>
              <a:t> die </a:t>
            </a:r>
            <a:r>
              <a:rPr lang="en-US" sz="1700" b="0" i="0" u="none" strike="noStrike" cap="none" dirty="0" err="1">
                <a:solidFill>
                  <a:srgbClr val="161249"/>
                </a:solidFill>
                <a:latin typeface="Arial"/>
                <a:ea typeface="Arial"/>
                <a:cs typeface="Arial"/>
                <a:sym typeface="Arial"/>
              </a:rPr>
              <a:t>interessant</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zijn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voor</a:t>
            </a:r>
            <a:r>
              <a:rPr lang="en-US" sz="1700" b="0" i="0" u="none" strike="noStrike" cap="none" dirty="0">
                <a:solidFill>
                  <a:srgbClr val="161249"/>
                </a:solidFill>
                <a:latin typeface="Arial"/>
                <a:ea typeface="Arial"/>
                <a:cs typeface="Arial"/>
                <a:sym typeface="Arial"/>
              </a:rPr>
              <a:t> de </a:t>
            </a:r>
            <a:r>
              <a:rPr lang="en-US" sz="1700" b="0" i="0" u="none" strike="noStrike" cap="none" dirty="0" err="1">
                <a:solidFill>
                  <a:srgbClr val="161249"/>
                </a:solidFill>
                <a:latin typeface="Arial"/>
                <a:ea typeface="Arial"/>
                <a:cs typeface="Arial"/>
                <a:sym typeface="Arial"/>
              </a:rPr>
              <a:t>gebruiker</a:t>
            </a:r>
            <a:r>
              <a:rPr lang="en-US" sz="1700" b="0" i="0" u="none" strike="noStrike" cap="none" dirty="0">
                <a:solidFill>
                  <a:srgbClr val="161249"/>
                </a:solidFill>
                <a:latin typeface="Arial"/>
                <a:ea typeface="Arial"/>
                <a:cs typeface="Arial"/>
                <a:sym typeface="Arial"/>
              </a:rPr>
              <a:t>.</a:t>
            </a:r>
            <a:endParaRPr sz="1700" b="0" i="0" u="none" strike="noStrike" cap="none" dirty="0">
              <a:solidFill>
                <a:srgbClr val="161249"/>
              </a:solidFill>
              <a:latin typeface="Arial"/>
              <a:ea typeface="Arial"/>
              <a:cs typeface="Arial"/>
              <a:sym typeface="Arial"/>
            </a:endParaRPr>
          </a:p>
          <a:p>
            <a:pPr marL="0" marR="0" lvl="0" indent="0" algn="l" rtl="0">
              <a:spcBef>
                <a:spcPts val="0"/>
              </a:spcBef>
              <a:spcAft>
                <a:spcPts val="0"/>
              </a:spcAft>
              <a:buClr>
                <a:schemeClr val="dk1"/>
              </a:buClr>
              <a:buSzPts val="1800"/>
              <a:buFont typeface="Calibri"/>
              <a:buNone/>
            </a:pPr>
            <a:endParaRPr sz="1700" b="0" i="0" u="none" strike="noStrike" cap="none" dirty="0">
              <a:solidFill>
                <a:srgbClr val="161249"/>
              </a:solidFill>
              <a:latin typeface="Arial"/>
              <a:ea typeface="Arial"/>
              <a:cs typeface="Arial"/>
              <a:sym typeface="Arial"/>
            </a:endParaRPr>
          </a:p>
          <a:p>
            <a:pPr marL="0" marR="0" lvl="0" indent="0" algn="l" rtl="0">
              <a:spcBef>
                <a:spcPts val="0"/>
              </a:spcBef>
              <a:spcAft>
                <a:spcPts val="0"/>
              </a:spcAft>
              <a:buClr>
                <a:srgbClr val="161249"/>
              </a:buClr>
              <a:buSzPts val="1800"/>
              <a:buFont typeface="Arial"/>
              <a:buNone/>
            </a:pPr>
            <a:r>
              <a:rPr lang="en-US" sz="1700" b="0" i="0" u="none" strike="noStrike" cap="none" dirty="0" err="1">
                <a:solidFill>
                  <a:srgbClr val="161249"/>
                </a:solidFill>
                <a:latin typeface="Arial"/>
                <a:ea typeface="Arial"/>
                <a:cs typeface="Arial"/>
                <a:sym typeface="Arial"/>
              </a:rPr>
              <a:t>Gebruikers</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kunnen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meerdere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waarschuwingen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aanmaken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voor</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verschillende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zoekopdrachten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en</a:t>
            </a:r>
            <a:r>
              <a:rPr lang="en-US" sz="1700" b="0" i="0" u="none" strike="noStrike" cap="none" dirty="0">
                <a:solidFill>
                  <a:srgbClr val="161249"/>
                </a:solidFill>
                <a:latin typeface="Arial"/>
                <a:ea typeface="Arial"/>
                <a:cs typeface="Arial"/>
                <a:sym typeface="Arial"/>
              </a:rPr>
              <a:t> de </a:t>
            </a:r>
            <a:r>
              <a:rPr lang="en-US" sz="1700" b="0" i="0" u="none" strike="noStrike" cap="none" dirty="0" err="1">
                <a:solidFill>
                  <a:srgbClr val="161249"/>
                </a:solidFill>
                <a:latin typeface="Arial"/>
                <a:ea typeface="Arial"/>
                <a:cs typeface="Arial"/>
                <a:sym typeface="Arial"/>
              </a:rPr>
              <a:t>frequentie</a:t>
            </a:r>
            <a:r>
              <a:rPr lang="en-US" sz="1700" b="0" i="0" u="none" strike="noStrike" cap="none" dirty="0">
                <a:solidFill>
                  <a:srgbClr val="161249"/>
                </a:solidFill>
                <a:latin typeface="Arial"/>
                <a:ea typeface="Arial"/>
                <a:cs typeface="Arial"/>
                <a:sym typeface="Arial"/>
              </a:rPr>
              <a:t> van de e-</a:t>
            </a:r>
            <a:r>
              <a:rPr lang="en-US" sz="1700" b="0" i="0" u="none" strike="noStrike" cap="none" dirty="0" err="1">
                <a:solidFill>
                  <a:srgbClr val="161249"/>
                </a:solidFill>
                <a:latin typeface="Arial"/>
                <a:ea typeface="Arial"/>
                <a:cs typeface="Arial"/>
                <a:sym typeface="Arial"/>
              </a:rPr>
              <a:t>mailmeldingen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kiezen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bijv</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als</a:t>
            </a:r>
            <a:r>
              <a:rPr lang="en-US" sz="1700" b="0" i="0" u="none" strike="noStrike" cap="none" dirty="0">
                <a:solidFill>
                  <a:srgbClr val="161249"/>
                </a:solidFill>
                <a:latin typeface="Arial"/>
                <a:ea typeface="Arial"/>
                <a:cs typeface="Arial"/>
                <a:sym typeface="Arial"/>
              </a:rPr>
              <a:t> het </a:t>
            </a:r>
            <a:r>
              <a:rPr lang="en-US" sz="1700" b="0" i="0" u="none" strike="noStrike" cap="none" dirty="0" err="1">
                <a:solidFill>
                  <a:srgbClr val="161249"/>
                </a:solidFill>
                <a:latin typeface="Arial"/>
                <a:ea typeface="Arial"/>
                <a:cs typeface="Arial"/>
                <a:sym typeface="Arial"/>
              </a:rPr>
              <a:t>gebeurt</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een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keer</a:t>
            </a:r>
            <a:r>
              <a:rPr lang="en-US" sz="1700" b="0" i="0" u="none" strike="noStrike" cap="none" dirty="0">
                <a:solidFill>
                  <a:srgbClr val="161249"/>
                </a:solidFill>
                <a:latin typeface="Arial"/>
                <a:ea typeface="Arial"/>
                <a:cs typeface="Arial"/>
                <a:sym typeface="Arial"/>
              </a:rPr>
              <a:t> per </a:t>
            </a:r>
            <a:r>
              <a:rPr lang="en-US" sz="1700" b="0" i="0" u="none" strike="noStrike" cap="none" dirty="0" err="1">
                <a:solidFill>
                  <a:srgbClr val="161249"/>
                </a:solidFill>
                <a:latin typeface="Arial"/>
                <a:ea typeface="Arial"/>
                <a:cs typeface="Arial"/>
                <a:sym typeface="Arial"/>
              </a:rPr>
              <a:t>dag</a:t>
            </a:r>
            <a:r>
              <a:rPr lang="en-US" sz="1700" b="0" i="0" u="none" strike="noStrike" cap="none" dirty="0">
                <a:solidFill>
                  <a:srgbClr val="161249"/>
                </a:solidFill>
                <a:latin typeface="Arial"/>
                <a:ea typeface="Arial"/>
                <a:cs typeface="Arial"/>
                <a:sym typeface="Arial"/>
              </a:rPr>
              <a:t> of </a:t>
            </a:r>
            <a:r>
              <a:rPr lang="en-US" sz="1700" b="0" i="0" u="none" strike="noStrike" cap="none" dirty="0" err="1">
                <a:solidFill>
                  <a:srgbClr val="161249"/>
                </a:solidFill>
                <a:latin typeface="Arial"/>
                <a:ea typeface="Arial"/>
                <a:cs typeface="Arial"/>
                <a:sym typeface="Arial"/>
              </a:rPr>
              <a:t>een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keer</a:t>
            </a:r>
            <a:r>
              <a:rPr lang="en-US" sz="1700" b="0" i="0" u="none" strike="noStrike" cap="none" dirty="0">
                <a:solidFill>
                  <a:srgbClr val="161249"/>
                </a:solidFill>
                <a:latin typeface="Arial"/>
                <a:ea typeface="Arial"/>
                <a:cs typeface="Arial"/>
                <a:sym typeface="Arial"/>
              </a:rPr>
              <a:t> per week). Google Alerts </a:t>
            </a:r>
            <a:r>
              <a:rPr lang="en-US" sz="1700" b="0" i="0" u="none" strike="noStrike" cap="none" dirty="0" err="1">
                <a:solidFill>
                  <a:srgbClr val="161249"/>
                </a:solidFill>
                <a:latin typeface="Arial"/>
                <a:ea typeface="Arial"/>
                <a:cs typeface="Arial"/>
                <a:sym typeface="Arial"/>
              </a:rPr>
              <a:t>kunnen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worden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gebruikt</a:t>
            </a:r>
            <a:r>
              <a:rPr lang="en-US" sz="1700" b="0" i="0" u="none" strike="noStrike" cap="none" dirty="0">
                <a:solidFill>
                  <a:srgbClr val="161249"/>
                </a:solidFill>
                <a:latin typeface="Arial"/>
                <a:ea typeface="Arial"/>
                <a:cs typeface="Arial"/>
                <a:sym typeface="Arial"/>
              </a:rPr>
              <a:t> om </a:t>
            </a:r>
            <a:r>
              <a:rPr lang="en-US" sz="1700" b="0" i="0" u="none" strike="noStrike" cap="none" dirty="0" err="1">
                <a:solidFill>
                  <a:srgbClr val="161249"/>
                </a:solidFill>
                <a:latin typeface="Arial"/>
                <a:ea typeface="Arial"/>
                <a:cs typeface="Arial"/>
                <a:sym typeface="Arial"/>
              </a:rPr>
              <a:t>merkvermeldingen</a:t>
            </a:r>
            <a:r>
              <a:rPr lang="en-US" sz="1700" b="0" i="0" u="none" strike="noStrike" cap="none" dirty="0">
                <a:solidFill>
                  <a:srgbClr val="161249"/>
                </a:solidFill>
                <a:latin typeface="Arial"/>
                <a:ea typeface="Arial"/>
                <a:cs typeface="Arial"/>
                <a:sym typeface="Arial"/>
              </a:rPr>
              <a:t> in de </a:t>
            </a:r>
            <a:r>
              <a:rPr lang="en-US" sz="1700" b="0" i="0" u="none" strike="noStrike" cap="none" dirty="0" err="1">
                <a:solidFill>
                  <a:srgbClr val="161249"/>
                </a:solidFill>
                <a:latin typeface="Arial"/>
                <a:ea typeface="Arial"/>
                <a:cs typeface="Arial"/>
                <a:sym typeface="Arial"/>
              </a:rPr>
              <a:t>gaten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te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houden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nieuws</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uit</a:t>
            </a:r>
            <a:r>
              <a:rPr lang="en-US" sz="1700" b="0" i="0" u="none" strike="noStrike" cap="none" dirty="0">
                <a:solidFill>
                  <a:srgbClr val="161249"/>
                </a:solidFill>
                <a:latin typeface="Arial"/>
                <a:ea typeface="Arial"/>
                <a:cs typeface="Arial"/>
                <a:sym typeface="Arial"/>
              </a:rPr>
              <a:t> de </a:t>
            </a:r>
            <a:r>
              <a:rPr lang="en-US" sz="1700" b="0" i="0" u="none" strike="noStrike" cap="none" dirty="0" err="1">
                <a:solidFill>
                  <a:srgbClr val="161249"/>
                </a:solidFill>
                <a:latin typeface="Arial"/>
                <a:ea typeface="Arial"/>
                <a:cs typeface="Arial"/>
                <a:sym typeface="Arial"/>
              </a:rPr>
              <a:t>branche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te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volgen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concurrenten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te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volgen</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en</a:t>
            </a:r>
            <a:r>
              <a:rPr lang="en-US" sz="1700" b="0" i="0" u="none" strike="noStrike" cap="none" dirty="0">
                <a:solidFill>
                  <a:srgbClr val="161249"/>
                </a:solidFill>
                <a:latin typeface="Arial"/>
                <a:ea typeface="Arial"/>
                <a:cs typeface="Arial"/>
                <a:sym typeface="Arial"/>
              </a:rPr>
              <a:t> op de </a:t>
            </a:r>
            <a:r>
              <a:rPr lang="en-US" sz="1700" b="0" i="0" u="none" strike="noStrike" cap="none" dirty="0" err="1">
                <a:solidFill>
                  <a:srgbClr val="161249"/>
                </a:solidFill>
                <a:latin typeface="Arial"/>
                <a:ea typeface="Arial"/>
                <a:cs typeface="Arial"/>
                <a:sym typeface="Arial"/>
              </a:rPr>
              <a:t>hoogte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te</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blijven</a:t>
            </a:r>
            <a:r>
              <a:rPr lang="en-US" sz="1700" b="0" i="0" u="none" strike="noStrike" cap="none" dirty="0">
                <a:solidFill>
                  <a:srgbClr val="161249"/>
                </a:solidFill>
                <a:latin typeface="Arial"/>
                <a:ea typeface="Arial"/>
                <a:cs typeface="Arial"/>
                <a:sym typeface="Arial"/>
              </a:rPr>
              <a:t> van </a:t>
            </a:r>
            <a:r>
              <a:rPr lang="en-US" sz="1700" b="0" i="0" u="none" strike="noStrike" cap="none" dirty="0" err="1">
                <a:solidFill>
                  <a:srgbClr val="161249"/>
                </a:solidFill>
                <a:latin typeface="Arial"/>
                <a:ea typeface="Arial"/>
                <a:cs typeface="Arial"/>
                <a:sym typeface="Arial"/>
              </a:rPr>
              <a:t>allerlei</a:t>
            </a:r>
            <a:r>
              <a:rPr lang="en-US" sz="1700" b="0" i="0" u="none" strike="noStrike" cap="none" dirty="0">
                <a:solidFill>
                  <a:srgbClr val="161249"/>
                </a:solidFill>
                <a:latin typeface="Arial"/>
                <a:ea typeface="Arial"/>
                <a:cs typeface="Arial"/>
                <a:sym typeface="Arial"/>
              </a:rPr>
              <a:t> </a:t>
            </a:r>
            <a:r>
              <a:rPr lang="en-US" sz="1700" b="0" i="0" u="none" strike="noStrike" cap="none" dirty="0" err="1">
                <a:solidFill>
                  <a:srgbClr val="161249"/>
                </a:solidFill>
                <a:latin typeface="Arial"/>
                <a:ea typeface="Arial"/>
                <a:cs typeface="Arial"/>
                <a:sym typeface="Arial"/>
              </a:rPr>
              <a:t>onderwerpen</a:t>
            </a:r>
            <a:r>
              <a:rPr lang="en-US" sz="1700" b="0" i="0" u="none" strike="noStrike" cap="none" dirty="0">
                <a:solidFill>
                  <a:srgbClr val="161249"/>
                </a:solidFill>
                <a:latin typeface="Arial"/>
                <a:ea typeface="Arial"/>
                <a:cs typeface="Arial"/>
                <a:sym typeface="Arial"/>
              </a:rPr>
              <a:t>.</a:t>
            </a:r>
            <a:endParaRPr sz="1700" b="0" i="0" u="none" strike="noStrike" cap="none" dirty="0">
              <a:solidFill>
                <a:srgbClr val="161249"/>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14"/>
          <p:cNvSpPr txBox="1">
            <a:spLocks noGrp="1"/>
          </p:cNvSpPr>
          <p:nvPr>
            <p:ph type="title"/>
          </p:nvPr>
        </p:nvSpPr>
        <p:spPr>
          <a:xfrm>
            <a:off x="555477" y="202411"/>
            <a:ext cx="6791503" cy="994172"/>
          </a:xfrm>
          <a:prstGeom prst="rect">
            <a:avLst/>
          </a:prstGeom>
          <a:noFill/>
          <a:ln>
            <a:noFill/>
          </a:ln>
        </p:spPr>
        <p:txBody>
          <a:bodyPr spcFirstLastPara="1" wrap="square" lIns="91425" tIns="45700" rIns="91425" bIns="45700" anchor="ctr" anchorCtr="0">
            <a:normAutofit fontScale="90000"/>
          </a:bodyPr>
          <a:lstStyle/>
          <a:p>
            <a:pPr marL="0" lvl="0" indent="0" algn="l" rtl="0">
              <a:lnSpc>
                <a:spcPct val="100000"/>
              </a:lnSpc>
              <a:spcBef>
                <a:spcPts val="0"/>
              </a:spcBef>
              <a:spcAft>
                <a:spcPts val="0"/>
              </a:spcAft>
              <a:buClr>
                <a:schemeClr val="dk1"/>
              </a:buClr>
              <a:buSzPct val="100000"/>
              <a:buFont typeface="Roboto"/>
              <a:buNone/>
            </a:pPr>
            <a:r>
              <a:rPr lang="en-US" sz="3600"/>
              <a:t>Typ je onderwerp in en weet </a:t>
            </a:r>
            <a:br>
              <a:rPr lang="en-US" sz="3600"/>
            </a:br>
            <a:r>
              <a:rPr lang="en-US" sz="3600"/>
              <a:t>waar het zal worden besproken</a:t>
            </a:r>
            <a:endParaRPr/>
          </a:p>
        </p:txBody>
      </p:sp>
      <p:pic>
        <p:nvPicPr>
          <p:cNvPr id="245" name="Google Shape;245;p14"/>
          <p:cNvPicPr preferRelativeResize="0"/>
          <p:nvPr/>
        </p:nvPicPr>
        <p:blipFill rotWithShape="1">
          <a:blip r:embed="rId3">
            <a:alphaModFix/>
          </a:blip>
          <a:srcRect/>
          <a:stretch/>
        </p:blipFill>
        <p:spPr>
          <a:xfrm>
            <a:off x="4144529" y="1620927"/>
            <a:ext cx="4580350" cy="2823076"/>
          </a:xfrm>
          <a:prstGeom prst="rect">
            <a:avLst/>
          </a:prstGeom>
          <a:noFill/>
          <a:ln w="38100" cap="flat" cmpd="sng">
            <a:solidFill>
              <a:srgbClr val="F39200"/>
            </a:solidFill>
            <a:prstDash val="solid"/>
            <a:round/>
            <a:headEnd type="none" w="sm" len="sm"/>
            <a:tailEnd type="none" w="sm" len="sm"/>
          </a:ln>
        </p:spPr>
      </p:pic>
      <p:sp>
        <p:nvSpPr>
          <p:cNvPr id="246" name="Google Shape;246;p14"/>
          <p:cNvSpPr txBox="1"/>
          <p:nvPr/>
        </p:nvSpPr>
        <p:spPr>
          <a:xfrm>
            <a:off x="555477" y="1556118"/>
            <a:ext cx="3213219" cy="1015632"/>
          </a:xfrm>
          <a:prstGeom prst="rect">
            <a:avLst/>
          </a:prstGeom>
          <a:noFill/>
          <a:ln>
            <a:noFill/>
          </a:ln>
        </p:spPr>
        <p:txBody>
          <a:bodyPr spcFirstLastPara="1" wrap="square" lIns="91425" tIns="91425" rIns="91425" bIns="91425" anchor="t" anchorCtr="0">
            <a:spAutoFit/>
          </a:bodyPr>
          <a:lstStyle/>
          <a:p>
            <a:pPr marL="0" marR="0" lvl="0" indent="0" algn="l" rtl="0">
              <a:spcBef>
                <a:spcPts val="0"/>
              </a:spcBef>
              <a:spcAft>
                <a:spcPts val="0"/>
              </a:spcAft>
              <a:buClr>
                <a:srgbClr val="161249"/>
              </a:buClr>
              <a:buSzPts val="1800"/>
              <a:buFont typeface="Arial"/>
              <a:buNone/>
            </a:pPr>
            <a:r>
              <a:rPr lang="en-US" sz="1800" b="0" i="0" u="none" strike="noStrike" cap="none">
                <a:solidFill>
                  <a:srgbClr val="161249"/>
                </a:solidFill>
                <a:latin typeface="Arial"/>
                <a:ea typeface="Arial"/>
                <a:cs typeface="Arial"/>
                <a:sym typeface="Arial"/>
              </a:rPr>
              <a:t>Leer meer over hoe je dit doet via: </a:t>
            </a:r>
            <a:r>
              <a:rPr lang="en-US" sz="1800" b="0" i="0" u="sng" strike="noStrike" cap="none">
                <a:solidFill>
                  <a:schemeClr val="hlink"/>
                </a:solidFill>
                <a:latin typeface="Arial"/>
                <a:ea typeface="Arial"/>
                <a:cs typeface="Arial"/>
                <a:sym typeface="Arial"/>
                <a:hlinkClick r:id="rId4"/>
              </a:rPr>
              <a:t>https:</a:t>
            </a:r>
            <a:r>
              <a:rPr lang="en-US" sz="1800" b="0" i="0" u="none" strike="noStrike" cap="none">
                <a:solidFill>
                  <a:schemeClr val="dk1"/>
                </a:solidFill>
                <a:latin typeface="Arial"/>
                <a:ea typeface="Arial"/>
                <a:cs typeface="Arial"/>
                <a:sym typeface="Arial"/>
              </a:rPr>
              <a:t>//reputationup.com/google-alerts-guide/ </a:t>
            </a:r>
            <a:endParaRPr sz="1800" b="0" i="0" u="none" strike="noStrike" cap="none">
              <a:solidFill>
                <a:schemeClr val="dk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5"/>
          <p:cNvSpPr txBox="1"/>
          <p:nvPr/>
        </p:nvSpPr>
        <p:spPr>
          <a:xfrm>
            <a:off x="0" y="188007"/>
            <a:ext cx="9144000" cy="743484"/>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4000" b="1" i="0" u="none" strike="noStrike" cap="none">
                <a:solidFill>
                  <a:srgbClr val="161249"/>
                </a:solidFill>
                <a:latin typeface="Arial"/>
                <a:ea typeface="Arial"/>
                <a:cs typeface="Arial"/>
                <a:sym typeface="Arial"/>
              </a:rPr>
              <a:t>Google Trends</a:t>
            </a:r>
            <a:endParaRPr sz="4000" b="1" i="0" u="none" strike="noStrike" cap="none">
              <a:solidFill>
                <a:srgbClr val="161249"/>
              </a:solidFill>
              <a:latin typeface="Arial"/>
              <a:ea typeface="Arial"/>
              <a:cs typeface="Arial"/>
              <a:sym typeface="Arial"/>
            </a:endParaRPr>
          </a:p>
        </p:txBody>
      </p:sp>
      <p:sp>
        <p:nvSpPr>
          <p:cNvPr id="252" name="Google Shape;252;p15"/>
          <p:cNvSpPr txBox="1">
            <a:spLocks noGrp="1"/>
          </p:cNvSpPr>
          <p:nvPr>
            <p:ph type="body" idx="1"/>
          </p:nvPr>
        </p:nvSpPr>
        <p:spPr>
          <a:xfrm>
            <a:off x="628650" y="1121390"/>
            <a:ext cx="7886700" cy="2964914"/>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161249"/>
              </a:buClr>
              <a:buSzPts val="1800"/>
              <a:buNone/>
            </a:pPr>
            <a:r>
              <a:rPr lang="en-US" sz="1800"/>
              <a:t>Google Trends is een gratis tool van Google waarmee gebruikers de populariteit van zoekopdrachten in de loop van de tijd en op verschillende geografische locaties kunnen onderzoeken en analyseren. Het geeft inzicht in de relatieve populariteit van verschillende zoektermen en gerelateerde onderwerpen en zoekopdrachten.</a:t>
            </a:r>
            <a:endParaRPr/>
          </a:p>
          <a:p>
            <a:pPr marL="0" lvl="0" indent="0" algn="l" rtl="0">
              <a:lnSpc>
                <a:spcPct val="100000"/>
              </a:lnSpc>
              <a:spcBef>
                <a:spcPts val="0"/>
              </a:spcBef>
              <a:spcAft>
                <a:spcPts val="0"/>
              </a:spcAft>
              <a:buClr>
                <a:srgbClr val="161249"/>
              </a:buClr>
              <a:buSzPts val="1800"/>
              <a:buNone/>
            </a:pPr>
            <a:endParaRPr sz="1800"/>
          </a:p>
          <a:p>
            <a:pPr marL="0" lvl="0" indent="0" algn="l" rtl="0">
              <a:lnSpc>
                <a:spcPct val="100000"/>
              </a:lnSpc>
              <a:spcBef>
                <a:spcPts val="0"/>
              </a:spcBef>
              <a:spcAft>
                <a:spcPts val="0"/>
              </a:spcAft>
              <a:buClr>
                <a:srgbClr val="161249"/>
              </a:buClr>
              <a:buSzPts val="1800"/>
              <a:buNone/>
            </a:pPr>
            <a:r>
              <a:rPr lang="en-US" sz="1800"/>
              <a:t>Gebruikers kunnen zoektermen invoeren en filteren op locatie, tijdspanne en categorie om te zien hoe de belangstelling voor zoekopdrachten in de loop van de tijd is veranderd. De tool kan ook visualisaties van de gegevens genereren, zoals lijndiagrammen, kaarten en staafdiagrammen, om gebruikers te helpen trends en patronen beter te begrijpen.</a:t>
            </a:r>
            <a:endParaRPr/>
          </a:p>
          <a:p>
            <a:pPr marL="0" lvl="0" indent="0" algn="l" rtl="0">
              <a:lnSpc>
                <a:spcPct val="100000"/>
              </a:lnSpc>
              <a:spcBef>
                <a:spcPts val="750"/>
              </a:spcBef>
              <a:spcAft>
                <a:spcPts val="0"/>
              </a:spcAft>
              <a:buClr>
                <a:srgbClr val="161249"/>
              </a:buClr>
              <a:buSzPts val="1800"/>
              <a:buNone/>
            </a:pPr>
            <a:endParaRPr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title" idx="4294967295"/>
          </p:nvPr>
        </p:nvSpPr>
        <p:spPr>
          <a:xfrm>
            <a:off x="2485305" y="218800"/>
            <a:ext cx="4173389" cy="584749"/>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en-US"/>
              <a:t>Jaar in zoeken 2022</a:t>
            </a:r>
            <a:endParaRPr/>
          </a:p>
        </p:txBody>
      </p:sp>
      <p:sp>
        <p:nvSpPr>
          <p:cNvPr id="258" name="Google Shape;258;p16"/>
          <p:cNvSpPr txBox="1">
            <a:spLocks noGrp="1"/>
          </p:cNvSpPr>
          <p:nvPr>
            <p:ph type="body" idx="4294967295"/>
          </p:nvPr>
        </p:nvSpPr>
        <p:spPr>
          <a:xfrm>
            <a:off x="837034" y="1121651"/>
            <a:ext cx="3296541" cy="2900198"/>
          </a:xfrm>
          <a:prstGeom prst="rect">
            <a:avLst/>
          </a:prstGeom>
          <a:noFill/>
          <a:ln w="38100" cap="flat" cmpd="sng">
            <a:solidFill>
              <a:srgbClr val="F3920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rgbClr val="0F0F0F"/>
              </a:buClr>
              <a:buSzPts val="2100"/>
              <a:buNone/>
            </a:pPr>
            <a:r>
              <a:rPr lang="en-US" sz="1600" b="0" i="0" dirty="0" err="1"/>
              <a:t>Dit</a:t>
            </a:r>
            <a:r>
              <a:rPr lang="en-US" sz="1600" b="0" i="0" dirty="0"/>
              <a:t> </a:t>
            </a:r>
            <a:r>
              <a:rPr lang="en-US" sz="1600" b="0" i="0" dirty="0" err="1"/>
              <a:t>jaar</a:t>
            </a:r>
            <a:r>
              <a:rPr lang="en-US" sz="1600" b="0" i="0" dirty="0"/>
              <a:t> </a:t>
            </a:r>
            <a:r>
              <a:rPr lang="en-US" sz="1600" b="0" i="0" dirty="0" err="1"/>
              <a:t>zocht</a:t>
            </a:r>
            <a:r>
              <a:rPr lang="en-US" sz="1600" b="0" i="0" dirty="0"/>
              <a:t> de </a:t>
            </a:r>
            <a:r>
              <a:rPr lang="en-US" sz="1600" b="0" i="0" dirty="0" err="1"/>
              <a:t>wereld</a:t>
            </a:r>
            <a:r>
              <a:rPr lang="en-US" sz="1600" b="0" i="0" dirty="0"/>
              <a:t> </a:t>
            </a:r>
            <a:r>
              <a:rPr lang="en-US" sz="1600" b="0" i="0" dirty="0" err="1"/>
              <a:t>meer</a:t>
            </a:r>
            <a:r>
              <a:rPr lang="en-US" sz="1600" b="0" i="0" dirty="0"/>
              <a:t> dan </a:t>
            </a:r>
            <a:r>
              <a:rPr lang="en-US" sz="1600" b="0" i="0" dirty="0" err="1"/>
              <a:t>ooit</a:t>
            </a:r>
            <a:r>
              <a:rPr lang="en-US" sz="1600" b="0" i="0" dirty="0"/>
              <a:t> </a:t>
            </a:r>
            <a:r>
              <a:rPr lang="en-US" sz="1600" b="0" i="0" dirty="0" err="1"/>
              <a:t>naar</a:t>
            </a:r>
            <a:r>
              <a:rPr lang="en-US" sz="1600" b="0" i="0" dirty="0"/>
              <a:t> </a:t>
            </a:r>
            <a:r>
              <a:rPr lang="en-US" sz="1600" i="0" dirty="0"/>
              <a:t>"can </a:t>
            </a:r>
            <a:r>
              <a:rPr lang="en-US" sz="1600" i="0" dirty="0" err="1"/>
              <a:t>i</a:t>
            </a:r>
            <a:r>
              <a:rPr lang="en-US" sz="1600" i="0" dirty="0"/>
              <a:t> change"</a:t>
            </a:r>
            <a:r>
              <a:rPr lang="en-US" sz="1600" b="0" i="0" dirty="0"/>
              <a:t>. Van het </a:t>
            </a:r>
            <a:r>
              <a:rPr lang="en-US" sz="1600" b="0" i="0" dirty="0" err="1"/>
              <a:t>veranderen</a:t>
            </a:r>
            <a:r>
              <a:rPr lang="en-US" sz="1600" b="0" i="0" dirty="0"/>
              <a:t> van </a:t>
            </a:r>
            <a:r>
              <a:rPr lang="en-US" sz="1600" b="0" i="0" dirty="0" err="1"/>
              <a:t>carrière</a:t>
            </a:r>
            <a:r>
              <a:rPr lang="en-US" sz="1600" b="0" i="0" dirty="0"/>
              <a:t> tot het </a:t>
            </a:r>
            <a:r>
              <a:rPr lang="en-US" sz="1600" b="0" i="0" dirty="0" err="1"/>
              <a:t>zoeken</a:t>
            </a:r>
            <a:r>
              <a:rPr lang="en-US" sz="1600" b="0" i="0" dirty="0"/>
              <a:t> </a:t>
            </a:r>
            <a:r>
              <a:rPr lang="en-US" sz="1600" b="0" i="0" dirty="0" err="1"/>
              <a:t>naar</a:t>
            </a:r>
            <a:r>
              <a:rPr lang="en-US" sz="1600" b="0" i="0" dirty="0"/>
              <a:t> </a:t>
            </a:r>
            <a:r>
              <a:rPr lang="en-US" sz="1600" b="0" i="0" dirty="0" err="1"/>
              <a:t>een</a:t>
            </a:r>
            <a:r>
              <a:rPr lang="en-US" sz="1600" b="0" i="0" dirty="0"/>
              <a:t> </a:t>
            </a:r>
            <a:r>
              <a:rPr lang="en-US" sz="1600" b="0" i="0" dirty="0" err="1"/>
              <a:t>nieuwe</a:t>
            </a:r>
            <a:r>
              <a:rPr lang="en-US" sz="1600" b="0" i="0" dirty="0"/>
              <a:t> </a:t>
            </a:r>
            <a:r>
              <a:rPr lang="en-US" sz="1600" b="0" i="0" dirty="0" err="1"/>
              <a:t>kijk</a:t>
            </a:r>
            <a:r>
              <a:rPr lang="en-US" sz="1600" b="0" i="0" dirty="0"/>
              <a:t> op het </a:t>
            </a:r>
            <a:r>
              <a:rPr lang="en-US" sz="1600" b="0" i="0" dirty="0" err="1"/>
              <a:t>leven</a:t>
            </a:r>
            <a:r>
              <a:rPr lang="en-US" sz="1600" b="0" i="0" dirty="0"/>
              <a:t>, </a:t>
            </a:r>
            <a:r>
              <a:rPr lang="en-US" sz="1600" b="0" i="0" dirty="0" err="1"/>
              <a:t>mensen</a:t>
            </a:r>
            <a:r>
              <a:rPr lang="en-US" sz="1600" b="0" i="0" dirty="0"/>
              <a:t> </a:t>
            </a:r>
            <a:r>
              <a:rPr lang="en-US" sz="1600" b="0" i="0" dirty="0" err="1"/>
              <a:t>vinden</a:t>
            </a:r>
            <a:r>
              <a:rPr lang="en-US" sz="1600" b="0" i="0" dirty="0"/>
              <a:t> </a:t>
            </a:r>
            <a:r>
              <a:rPr lang="en-US" sz="1600" b="0" i="0" dirty="0" err="1"/>
              <a:t>manieren</a:t>
            </a:r>
            <a:r>
              <a:rPr lang="en-US" sz="1600" b="0" i="0" dirty="0"/>
              <a:t> om </a:t>
            </a:r>
            <a:r>
              <a:rPr lang="en-US" sz="1600" b="0" i="0" dirty="0" err="1"/>
              <a:t>zichzelf</a:t>
            </a:r>
            <a:r>
              <a:rPr lang="en-US" sz="1600" b="0" i="0" dirty="0"/>
              <a:t> </a:t>
            </a:r>
            <a:r>
              <a:rPr lang="en-US" sz="1600" b="0" i="0" dirty="0" err="1"/>
              <a:t>opnieuw</a:t>
            </a:r>
            <a:r>
              <a:rPr lang="en-US" sz="1600" b="0" i="0" dirty="0"/>
              <a:t> </a:t>
            </a:r>
            <a:r>
              <a:rPr lang="en-US" sz="1600" b="0" i="0" dirty="0" err="1"/>
              <a:t>voor</a:t>
            </a:r>
            <a:r>
              <a:rPr lang="en-US" sz="1600" b="0" i="0" dirty="0"/>
              <a:t> </a:t>
            </a:r>
            <a:r>
              <a:rPr lang="en-US" sz="1600" b="0" i="0" dirty="0" err="1"/>
              <a:t>te</a:t>
            </a:r>
            <a:r>
              <a:rPr lang="en-US" sz="1600" b="0" i="0" dirty="0"/>
              <a:t> </a:t>
            </a:r>
            <a:r>
              <a:rPr lang="en-US" sz="1600" b="0" i="0" dirty="0" err="1"/>
              <a:t>stellen</a:t>
            </a:r>
            <a:r>
              <a:rPr lang="en-US" sz="1600" b="0" i="0" dirty="0"/>
              <a:t> </a:t>
            </a:r>
            <a:r>
              <a:rPr lang="en-US" sz="1600" b="0" i="0" dirty="0" err="1"/>
              <a:t>en</a:t>
            </a:r>
            <a:r>
              <a:rPr lang="en-US" sz="1600" b="0" i="0" dirty="0"/>
              <a:t> de </a:t>
            </a:r>
            <a:r>
              <a:rPr lang="en-US" sz="1600" b="0" i="0" dirty="0" err="1"/>
              <a:t>wereld</a:t>
            </a:r>
            <a:r>
              <a:rPr lang="en-US" sz="1600" b="0" i="0" dirty="0"/>
              <a:t> om hen </a:t>
            </a:r>
            <a:r>
              <a:rPr lang="en-US" sz="1600" b="0" i="0" dirty="0" err="1"/>
              <a:t>heen</a:t>
            </a:r>
            <a:r>
              <a:rPr lang="en-US" sz="1600" b="0" i="0" dirty="0"/>
              <a:t> </a:t>
            </a:r>
            <a:r>
              <a:rPr lang="en-US" sz="1600" b="0" i="0" dirty="0" err="1"/>
              <a:t>opnieuw</a:t>
            </a:r>
            <a:r>
              <a:rPr lang="en-US" sz="1600" b="0" i="0" dirty="0"/>
              <a:t> </a:t>
            </a:r>
            <a:r>
              <a:rPr lang="en-US" sz="1600" b="0" i="0" dirty="0" err="1"/>
              <a:t>vorm</a:t>
            </a:r>
            <a:r>
              <a:rPr lang="en-US" sz="1600" b="0" i="0" dirty="0"/>
              <a:t> </a:t>
            </a:r>
            <a:r>
              <a:rPr lang="en-US" sz="1600" b="0" i="0" dirty="0" err="1"/>
              <a:t>te</a:t>
            </a:r>
            <a:r>
              <a:rPr lang="en-US" sz="1600" b="0" i="0" dirty="0"/>
              <a:t> </a:t>
            </a:r>
            <a:r>
              <a:rPr lang="en-US" sz="1600" b="0" i="0" dirty="0" err="1"/>
              <a:t>geven</a:t>
            </a:r>
            <a:r>
              <a:rPr lang="en-US" sz="1600" b="0" i="0" dirty="0"/>
              <a:t>. </a:t>
            </a:r>
            <a:br>
              <a:rPr lang="en-US" sz="1600" b="0" i="0" dirty="0"/>
            </a:br>
            <a:r>
              <a:rPr lang="en-US" sz="1600" i="0" dirty="0" err="1"/>
              <a:t>Ontdek</a:t>
            </a:r>
            <a:r>
              <a:rPr lang="en-US" sz="1600" i="0" dirty="0"/>
              <a:t> </a:t>
            </a:r>
            <a:r>
              <a:rPr lang="en-US" sz="1600" i="0" dirty="0" err="1"/>
              <a:t>meer</a:t>
            </a:r>
            <a:r>
              <a:rPr lang="en-US" sz="1600" i="0" dirty="0"/>
              <a:t> trends van het </a:t>
            </a:r>
            <a:r>
              <a:rPr lang="en-US" sz="1600" i="0" dirty="0" err="1"/>
              <a:t>jaar</a:t>
            </a:r>
            <a:r>
              <a:rPr lang="en-US" sz="1600" i="0" dirty="0"/>
              <a:t> op </a:t>
            </a:r>
            <a:r>
              <a:rPr lang="en-US" sz="1600" b="0" i="0" u="sng" dirty="0">
                <a:solidFill>
                  <a:schemeClr val="hlink"/>
                </a:solidFill>
                <a:hlinkClick r:id="rId3"/>
              </a:rPr>
              <a:t>yearinsearch.google</a:t>
            </a:r>
            <a:r>
              <a:rPr lang="en-US" sz="1600" b="0" i="0" dirty="0">
                <a:solidFill>
                  <a:srgbClr val="0F0F0F"/>
                </a:solidFill>
              </a:rPr>
              <a:t>.</a:t>
            </a:r>
            <a:endParaRPr sz="1600" dirty="0"/>
          </a:p>
        </p:txBody>
      </p:sp>
      <p:pic>
        <p:nvPicPr>
          <p:cNvPr id="259" name="Google Shape;259;p16" title="Google — Year in Search 2022"/>
          <p:cNvPicPr preferRelativeResize="0"/>
          <p:nvPr/>
        </p:nvPicPr>
        <p:blipFill rotWithShape="1">
          <a:blip r:embed="rId4">
            <a:alphaModFix/>
          </a:blip>
          <a:srcRect/>
          <a:stretch/>
        </p:blipFill>
        <p:spPr>
          <a:xfrm>
            <a:off x="4571999" y="1370013"/>
            <a:ext cx="3886200" cy="2195703"/>
          </a:xfrm>
          <a:prstGeom prst="rect">
            <a:avLst/>
          </a:prstGeom>
          <a:noFill/>
          <a:ln w="38100" cap="flat" cmpd="sng">
            <a:solidFill>
              <a:srgbClr val="F39200"/>
            </a:solidFill>
            <a:prstDash val="solid"/>
            <a:round/>
            <a:headEnd type="none" w="sm" len="sm"/>
            <a:tailEnd type="none" w="sm" len="sm"/>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9"/>
                                        </p:tgtEl>
                                        <p:attrNameLst>
                                          <p:attrName>style.visibility</p:attrName>
                                        </p:attrNameLst>
                                      </p:cBhvr>
                                      <p:to>
                                        <p:strVal val="visible"/>
                                      </p:to>
                                    </p:set>
                                    <p:animEffect transition="in" filter="fade">
                                      <p:cBhvr>
                                        <p:cTn id="7" dur="1"/>
                                        <p:tgtEl>
                                          <p:spTgt spid="2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264" name="Google Shape;264;p17"/>
          <p:cNvSpPr txBox="1"/>
          <p:nvPr/>
        </p:nvSpPr>
        <p:spPr>
          <a:xfrm>
            <a:off x="472650" y="1776915"/>
            <a:ext cx="8198700" cy="794835"/>
          </a:xfrm>
          <a:prstGeom prst="rect">
            <a:avLst/>
          </a:prstGeom>
          <a:noFill/>
          <a:ln>
            <a:noFill/>
          </a:ln>
        </p:spPr>
        <p:txBody>
          <a:bodyPr spcFirstLastPara="1" wrap="square" lIns="91425" tIns="91425" rIns="91425" bIns="91425" anchor="ctr" anchorCtr="0">
            <a:noAutofit/>
          </a:bodyPr>
          <a:lstStyle/>
          <a:p>
            <a:pPr marL="0" marR="0" lvl="0" indent="0" algn="ctr" rtl="0">
              <a:spcBef>
                <a:spcPts val="0"/>
              </a:spcBef>
              <a:spcAft>
                <a:spcPts val="0"/>
              </a:spcAft>
              <a:buClr>
                <a:schemeClr val="dk1"/>
              </a:buClr>
              <a:buSzPts val="4800"/>
              <a:buFont typeface="Arial"/>
              <a:buNone/>
            </a:pPr>
            <a:r>
              <a:rPr lang="en-US" sz="5400" b="1" i="0" u="none" strike="noStrike" cap="none">
                <a:solidFill>
                  <a:schemeClr val="lt1"/>
                </a:solidFill>
                <a:latin typeface="Arial"/>
                <a:ea typeface="Arial"/>
                <a:cs typeface="Arial"/>
                <a:sym typeface="Arial"/>
              </a:rPr>
              <a:t>Vragen?</a:t>
            </a:r>
            <a:endParaRPr sz="5400" b="1" i="0" u="none" strike="noStrike" cap="none">
              <a:solidFill>
                <a:schemeClr val="lt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18"/>
          <p:cNvSpPr txBox="1">
            <a:spLocks noGrp="1"/>
          </p:cNvSpPr>
          <p:nvPr>
            <p:ph type="title"/>
          </p:nvPr>
        </p:nvSpPr>
        <p:spPr>
          <a:xfrm>
            <a:off x="1541929" y="302648"/>
            <a:ext cx="5184606" cy="616809"/>
          </a:xfrm>
          <a:prstGeom prst="rect">
            <a:avLst/>
          </a:prstGeom>
          <a:noFill/>
          <a:ln>
            <a:noFill/>
          </a:ln>
        </p:spPr>
        <p:txBody>
          <a:bodyPr spcFirstLastPara="1" wrap="square" lIns="91425" tIns="45700" rIns="91425" bIns="45700" anchor="ctr" anchorCtr="0">
            <a:noAutofit/>
          </a:bodyPr>
          <a:lstStyle/>
          <a:p>
            <a:pPr marL="0" lvl="0" indent="0" algn="l" rtl="0">
              <a:lnSpc>
                <a:spcPct val="90000"/>
              </a:lnSpc>
              <a:spcBef>
                <a:spcPts val="0"/>
              </a:spcBef>
              <a:spcAft>
                <a:spcPts val="0"/>
              </a:spcAft>
              <a:buClr>
                <a:schemeClr val="dk1"/>
              </a:buClr>
              <a:buSzPts val="3300"/>
              <a:buFont typeface="Roboto"/>
              <a:buNone/>
            </a:pPr>
            <a:r>
              <a:rPr lang="en-US" sz="3600" dirty="0" err="1">
                <a:solidFill>
                  <a:srgbClr val="F39200"/>
                </a:solidFill>
              </a:rPr>
              <a:t>Voor</a:t>
            </a:r>
            <a:r>
              <a:rPr lang="en-US" sz="3600" dirty="0">
                <a:solidFill>
                  <a:srgbClr val="F39200"/>
                </a:solidFill>
              </a:rPr>
              <a:t> </a:t>
            </a:r>
            <a:r>
              <a:rPr lang="en-US" sz="3600" dirty="0" err="1">
                <a:solidFill>
                  <a:srgbClr val="F39200"/>
                </a:solidFill>
              </a:rPr>
              <a:t>volgende</a:t>
            </a:r>
            <a:r>
              <a:rPr lang="en-US" sz="3600" dirty="0">
                <a:solidFill>
                  <a:srgbClr val="F39200"/>
                </a:solidFill>
              </a:rPr>
              <a:t> week:</a:t>
            </a:r>
            <a:endParaRPr sz="3600" dirty="0">
              <a:solidFill>
                <a:srgbClr val="F39200"/>
              </a:solidFill>
            </a:endParaRPr>
          </a:p>
        </p:txBody>
      </p:sp>
      <p:grpSp>
        <p:nvGrpSpPr>
          <p:cNvPr id="270" name="Google Shape;270;p18"/>
          <p:cNvGrpSpPr/>
          <p:nvPr/>
        </p:nvGrpSpPr>
        <p:grpSpPr>
          <a:xfrm>
            <a:off x="1459340" y="1266151"/>
            <a:ext cx="6923018" cy="2180595"/>
            <a:chOff x="1899758" y="607793"/>
            <a:chExt cx="6923018" cy="2180595"/>
          </a:xfrm>
        </p:grpSpPr>
        <p:sp>
          <p:nvSpPr>
            <p:cNvPr id="271" name="Google Shape;271;p18"/>
            <p:cNvSpPr/>
            <p:nvPr/>
          </p:nvSpPr>
          <p:spPr>
            <a:xfrm>
              <a:off x="6889436" y="946307"/>
              <a:ext cx="1933340" cy="1842081"/>
            </a:xfrm>
            <a:prstGeom prst="rect">
              <a:avLst/>
            </a:prstGeom>
            <a:blipFill rotWithShape="1">
              <a:blip r:embed="rId3">
                <a:alphaModFix/>
              </a:blip>
              <a:stretch>
                <a:fillRect/>
              </a:stretch>
            </a:blip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2" name="Google Shape;272;p18"/>
            <p:cNvSpPr/>
            <p:nvPr/>
          </p:nvSpPr>
          <p:spPr>
            <a:xfrm>
              <a:off x="1899759" y="1610179"/>
              <a:ext cx="4315781" cy="616809"/>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3" name="Google Shape;273;p18"/>
            <p:cNvSpPr txBox="1"/>
            <p:nvPr/>
          </p:nvSpPr>
          <p:spPr>
            <a:xfrm>
              <a:off x="1899760" y="607793"/>
              <a:ext cx="5402932" cy="616809"/>
            </a:xfrm>
            <a:prstGeom prst="rect">
              <a:avLst/>
            </a:prstGeom>
            <a:noFill/>
            <a:ln>
              <a:noFill/>
            </a:ln>
          </p:spPr>
          <p:txBody>
            <a:bodyPr spcFirstLastPara="1" wrap="square" lIns="0" tIns="0" rIns="0" bIns="0" anchor="t" anchorCtr="0">
              <a:noAutofit/>
            </a:bodyPr>
            <a:lstStyle/>
            <a:p>
              <a:pPr marL="0" marR="0" lvl="0" indent="0" algn="l" rtl="0">
                <a:lnSpc>
                  <a:spcPct val="150000"/>
                </a:lnSpc>
                <a:spcBef>
                  <a:spcPts val="0"/>
                </a:spcBef>
                <a:spcAft>
                  <a:spcPts val="0"/>
                </a:spcAft>
                <a:buClr>
                  <a:schemeClr val="dk1"/>
                </a:buClr>
                <a:buSzPts val="1400"/>
                <a:buFont typeface="Open Sans"/>
                <a:buNone/>
              </a:pPr>
              <a:r>
                <a:rPr lang="en-US" sz="1800" b="1" i="0" u="none" strike="noStrike" cap="none">
                  <a:solidFill>
                    <a:srgbClr val="161249"/>
                  </a:solidFill>
                  <a:latin typeface="Arial"/>
                  <a:ea typeface="Arial"/>
                  <a:cs typeface="Arial"/>
                  <a:sym typeface="Arial"/>
                </a:rPr>
                <a:t>Bereid een persoonlijke pitch voor over het onderwerp van je opdracht, max. 2 minuten. </a:t>
              </a:r>
              <a:endParaRPr sz="1800" b="0" i="0" u="none" strike="noStrike" cap="none">
                <a:solidFill>
                  <a:srgbClr val="161249"/>
                </a:solidFill>
                <a:latin typeface="Arial"/>
                <a:ea typeface="Arial"/>
                <a:cs typeface="Arial"/>
                <a:sym typeface="Arial"/>
              </a:endParaRPr>
            </a:p>
          </p:txBody>
        </p:sp>
        <p:sp>
          <p:nvSpPr>
            <p:cNvPr id="274" name="Google Shape;274;p18"/>
            <p:cNvSpPr/>
            <p:nvPr/>
          </p:nvSpPr>
          <p:spPr>
            <a:xfrm>
              <a:off x="1899759" y="2277440"/>
              <a:ext cx="4315781" cy="307621"/>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Clr>
                  <a:schemeClr val="dk1"/>
                </a:buClr>
                <a:buSzPts val="1800"/>
                <a:buFont typeface="Calibri"/>
                <a:buNone/>
              </a:pPr>
              <a:endParaRPr sz="1800" b="0" i="0" u="none" strike="noStrike" cap="none">
                <a:solidFill>
                  <a:schemeClr val="dk1"/>
                </a:solidFill>
                <a:latin typeface="Calibri"/>
                <a:ea typeface="Calibri"/>
                <a:cs typeface="Calibri"/>
                <a:sym typeface="Calibri"/>
              </a:endParaRPr>
            </a:p>
          </p:txBody>
        </p:sp>
        <p:sp>
          <p:nvSpPr>
            <p:cNvPr id="275" name="Google Shape;275;p18"/>
            <p:cNvSpPr txBox="1"/>
            <p:nvPr/>
          </p:nvSpPr>
          <p:spPr>
            <a:xfrm>
              <a:off x="1899758" y="1559727"/>
              <a:ext cx="4315781" cy="307621"/>
            </a:xfrm>
            <a:prstGeom prst="rect">
              <a:avLst/>
            </a:prstGeom>
            <a:noFill/>
            <a:ln>
              <a:noFill/>
            </a:ln>
          </p:spPr>
          <p:txBody>
            <a:bodyPr spcFirstLastPara="1" wrap="square" lIns="0" tIns="0" rIns="0" bIns="0" anchor="t" anchorCtr="0">
              <a:noAutofit/>
            </a:bodyPr>
            <a:lstStyle/>
            <a:p>
              <a:pPr marL="285750" marR="0" lvl="0" indent="-285750" algn="l" rtl="0">
                <a:lnSpc>
                  <a:spcPct val="150000"/>
                </a:lnSpc>
                <a:spcBef>
                  <a:spcPts val="0"/>
                </a:spcBef>
                <a:spcAft>
                  <a:spcPts val="0"/>
                </a:spcAft>
                <a:buClr>
                  <a:srgbClr val="F39200"/>
                </a:buClr>
                <a:buSzPts val="1800"/>
                <a:buFont typeface="Noto Sans Symbols"/>
                <a:buChar char="⮚"/>
              </a:pPr>
              <a:r>
                <a:rPr lang="en-US" sz="1800" b="0" i="0" u="none" strike="noStrike" cap="none">
                  <a:solidFill>
                    <a:srgbClr val="161249"/>
                  </a:solidFill>
                  <a:latin typeface="Arial"/>
                  <a:ea typeface="Arial"/>
                  <a:cs typeface="Arial"/>
                  <a:sym typeface="Arial"/>
                </a:rPr>
                <a:t>Wat is je onderwerp?</a:t>
              </a:r>
              <a:endParaRPr sz="1800" b="0" i="0" u="none" strike="noStrike" cap="none">
                <a:solidFill>
                  <a:srgbClr val="161249"/>
                </a:solidFill>
                <a:latin typeface="Arial"/>
                <a:ea typeface="Arial"/>
                <a:cs typeface="Arial"/>
                <a:sym typeface="Arial"/>
              </a:endParaRPr>
            </a:p>
            <a:p>
              <a:pPr marL="285750" marR="0" lvl="0" indent="-285750" algn="l" rtl="0">
                <a:lnSpc>
                  <a:spcPct val="150000"/>
                </a:lnSpc>
                <a:spcBef>
                  <a:spcPts val="385"/>
                </a:spcBef>
                <a:spcAft>
                  <a:spcPts val="0"/>
                </a:spcAft>
                <a:buClr>
                  <a:srgbClr val="F39200"/>
                </a:buClr>
                <a:buSzPts val="1800"/>
                <a:buFont typeface="Noto Sans Symbols"/>
                <a:buChar char="⮚"/>
              </a:pPr>
              <a:r>
                <a:rPr lang="en-US" sz="1800" b="0" i="0" u="none" strike="noStrike" cap="none">
                  <a:solidFill>
                    <a:srgbClr val="161249"/>
                  </a:solidFill>
                  <a:latin typeface="Arial"/>
                  <a:ea typeface="Arial"/>
                  <a:cs typeface="Arial"/>
                  <a:sym typeface="Arial"/>
                </a:rPr>
                <a:t>Waarom is jouw onderwerp belangrijk voor de marketeers van vandaag? </a:t>
              </a:r>
              <a:endParaRPr sz="1800" b="0" i="0" u="none" strike="noStrike" cap="none">
                <a:solidFill>
                  <a:srgbClr val="161249"/>
                </a:solidFill>
                <a:latin typeface="Arial"/>
                <a:ea typeface="Arial"/>
                <a:cs typeface="Arial"/>
                <a:sym typeface="Arial"/>
              </a:endParaRPr>
            </a:p>
          </p:txBody>
        </p:sp>
      </p:gr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g1e6cfa429c1_0_0"/>
          <p:cNvSpPr txBox="1">
            <a:spLocks noGrp="1"/>
          </p:cNvSpPr>
          <p:nvPr>
            <p:ph type="body" idx="1"/>
          </p:nvPr>
        </p:nvSpPr>
        <p:spPr>
          <a:xfrm>
            <a:off x="628650" y="1369219"/>
            <a:ext cx="7886700" cy="2905800"/>
          </a:xfrm>
          <a:prstGeom prst="rect">
            <a:avLst/>
          </a:prstGeom>
        </p:spPr>
        <p:txBody>
          <a:bodyPr spcFirstLastPara="1" wrap="square" lIns="91425" tIns="45700" rIns="91425" bIns="45700" anchor="t" anchorCtr="0">
            <a:normAutofit fontScale="85000" lnSpcReduction="20000"/>
          </a:bodyPr>
          <a:lstStyle/>
          <a:p>
            <a:pPr marL="0" lvl="0" indent="0" algn="l" rtl="0">
              <a:spcBef>
                <a:spcPts val="750"/>
              </a:spcBef>
              <a:spcAft>
                <a:spcPts val="0"/>
              </a:spcAft>
              <a:buNone/>
            </a:pPr>
            <a:r>
              <a:rPr lang="en-US"/>
              <a:t>Het DEMS-materiaal is gericht op het verbeteren van digitale marketingvaardigheden in het hoger onderwijs, waarbij de essentiële behoeften in organisaties worden begrepen. Je hebt toegang tot uitgebreide diasets met klassikale activiteiten en opdrachten, evenals gedetailleerde gebruikersinstructies voor docenten. </a:t>
            </a:r>
            <a:endParaRPr/>
          </a:p>
          <a:p>
            <a:pPr marL="0" lvl="0" indent="0" algn="l" rtl="0">
              <a:spcBef>
                <a:spcPts val="750"/>
              </a:spcBef>
              <a:spcAft>
                <a:spcPts val="0"/>
              </a:spcAft>
              <a:buClr>
                <a:schemeClr val="dk1"/>
              </a:buClr>
              <a:buSzPct val="52380"/>
              <a:buFont typeface="Arial"/>
              <a:buNone/>
            </a:pPr>
            <a:endParaRPr/>
          </a:p>
          <a:p>
            <a:pPr marL="0" lvl="0" indent="0" algn="l" rtl="0">
              <a:spcBef>
                <a:spcPts val="750"/>
              </a:spcBef>
              <a:spcAft>
                <a:spcPts val="0"/>
              </a:spcAft>
              <a:buClr>
                <a:schemeClr val="dk1"/>
              </a:buClr>
              <a:buSzPct val="52380"/>
              <a:buFont typeface="Arial"/>
              <a:buNone/>
            </a:pPr>
            <a:r>
              <a:rPr lang="en-US"/>
              <a:t>Opmerking: Het materiaal bevat inhoud en cijfers die van het internet zijn gehaald en is dus onderhevig aan wijzigingen. De bronnen zijn bekendgemaakt volgens de regels van fair use. De verantwoordelijkheid van de uitgever is beperkt tot het originele materiaal dat is opgeslagen op www.dems.pro.  Al het materiaal is geproduceerd voor open gebruik en medegefinancierd door Erasmus +.</a:t>
            </a:r>
            <a:endParaRPr/>
          </a:p>
          <a:p>
            <a:pPr marL="0" lvl="0" indent="0" algn="l" rtl="0">
              <a:spcBef>
                <a:spcPts val="750"/>
              </a:spcBef>
              <a:spcAft>
                <a:spcPts val="0"/>
              </a:spcAft>
              <a:buClr>
                <a:schemeClr val="dk1"/>
              </a:buClr>
              <a:buSzPct val="52380"/>
              <a:buFont typeface="Arial"/>
              <a:buNone/>
            </a:pPr>
            <a:endParaRPr/>
          </a:p>
          <a:p>
            <a:pPr marL="0" lvl="0" indent="0" algn="l" rtl="0">
              <a:spcBef>
                <a:spcPts val="750"/>
              </a:spcBef>
              <a:spcAft>
                <a:spcPts val="0"/>
              </a:spcAft>
              <a:buNone/>
            </a:pPr>
            <a:endParaRPr/>
          </a:p>
        </p:txBody>
      </p:sp>
      <p:sp>
        <p:nvSpPr>
          <p:cNvPr id="281" name="Google Shape;281;g1e6cfa429c1_0_0"/>
          <p:cNvSpPr txBox="1">
            <a:spLocks noGrp="1"/>
          </p:cNvSpPr>
          <p:nvPr>
            <p:ph type="title" idx="4294967295"/>
          </p:nvPr>
        </p:nvSpPr>
        <p:spPr>
          <a:xfrm>
            <a:off x="2485305" y="218800"/>
            <a:ext cx="4173300" cy="584700"/>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300"/>
              <a:buFont typeface="Roboto"/>
              <a:buNone/>
            </a:pPr>
            <a:r>
              <a:rPr lang="en-US"/>
              <a:t>Disclaimer</a:t>
            </a:r>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5895</TotalTime>
  <Words>1711</Words>
  <Application>Microsoft Macintosh PowerPoint</Application>
  <PresentationFormat>On-screen Show (16:9)</PresentationFormat>
  <Paragraphs>85</Paragraphs>
  <Slides>19</Slides>
  <Notes>19</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Roboto</vt:lpstr>
      <vt:lpstr>Open Sans</vt:lpstr>
      <vt:lpstr>Calibri</vt:lpstr>
      <vt:lpstr>Noto Sans Symbols</vt:lpstr>
      <vt:lpstr>DEMS NEW</vt:lpstr>
      <vt:lpstr>Hoe online  luisteren werkt</vt:lpstr>
      <vt:lpstr>Leerdoelen</vt:lpstr>
      <vt:lpstr>Onderwerpen</vt:lpstr>
      <vt:lpstr>PowerPoint Presentation</vt:lpstr>
      <vt:lpstr>PowerPoint Presentation</vt:lpstr>
      <vt:lpstr>Wat is online luisteren?</vt:lpstr>
      <vt:lpstr>Online luisteren </vt:lpstr>
      <vt:lpstr>Online luisteren </vt:lpstr>
      <vt:lpstr>PowerPoint Presentation</vt:lpstr>
      <vt:lpstr>PowerPoint Presentation</vt:lpstr>
      <vt:lpstr>PowerPoint Presentation</vt:lpstr>
      <vt:lpstr>Talkwalker waarschuwingen </vt:lpstr>
      <vt:lpstr>PowerPoint Presentation</vt:lpstr>
      <vt:lpstr>Typ je onderwerp in en weet  waar het zal worden besproken</vt:lpstr>
      <vt:lpstr>PowerPoint Presentation</vt:lpstr>
      <vt:lpstr>Jaar in zoeken 2022</vt:lpstr>
      <vt:lpstr>PowerPoint Presentation</vt:lpstr>
      <vt:lpstr>Voor volgende week:</vt:lpstr>
      <vt:lpstr>Disclaimer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Hoe online  luisteren werkt</dc:title>
  <dc:creator>a20160391@pbs.up.pt</dc:creator>
  <cp:keywords>, docId:82FF37C3FADA58E31E56C143630D62C3</cp:keywords>
  <cp:lastModifiedBy>Mila Ekkelkamp</cp:lastModifiedBy>
  <cp:revision>1</cp:revision>
  <dcterms:modified xsi:type="dcterms:W3CDTF">2023-11-19T18:24:08Z</dcterms:modified>
</cp:coreProperties>
</file>