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5143500" type="screen16x9"/>
  <p:notesSz cx="6858000" cy="9144000"/>
  <p:embeddedFontLst>
    <p:embeddedFont>
      <p:font typeface="Calibri" panose="020F0502020204030204" pitchFamily="34" charset="0"/>
      <p:regular r:id="rId20"/>
      <p:bold r:id="rId21"/>
      <p:italic r:id="rId22"/>
      <p:boldItalic r:id="rId23"/>
    </p:embeddedFont>
    <p:embeddedFont>
      <p:font typeface="Dancing Script" panose="020B0604020202020204" charset="0"/>
      <p:regular r:id="rId24"/>
      <p:bold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ghqtGfW7sCY0xqe4rZIGX/QkNJD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800" y="4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customschemas.google.com/relationships/presentationmetadata" Target="meta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0" name="Google Shape;20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5" name="Google Shape;20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1" name="Google Shape;211;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sz="1100"/>
              <a:t>Liikenteen suodatuksella WWW-analytiikassa tarkoitetaan prosessia, jossa tietyntyyppinen WWW-sivustoliikenne jätetään analytiikkaraporttien ulkopuolelle. Näin varmistetaan, että analysoitavat tiedot ovat paikkansapitäviä ja merkityksellisiä ja että ne kuvastavat verkkosivuston aiottua yleisöä ja tavoitteita.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sz="1100"/>
              <a:t>Asiantuntijan näkökulmasta liikenteen suodatus on keskeinen osa kaikkia verkkoanalytiikkastrategioita. Verkkosivustoliikenteen tuottama valtava tietomäärä voi olla ylivoimainen ja vaikeasti tulkittavissa, ja suodatus voi auttaa yksinkertaistamaan ja selkeyttämään tietoja. Yritykset saattavat esimerkiksi haluta jättää sisäisen liikenteen analyysiraporttiensa ulkopuolelle saadakseen tarkemman kuvan ulkopuolisesta yleisöstään. Tämä voi auttaa yrityksiä ymmärtämään kohdeyleisönsä käyttäytymistä ja tekemään datavetoisia päätöksiä, jotka edistävät kasvua ja menestystä.</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sz="1100"/>
              <a:t>Verkkoanalytiikassa voidaan suodattaa monenlaista liikennettä, kuten sisäistä liikennettä, bottiliikennettä, suositusroskapostia ja testiliikennettä. Sisäisellä liikenteellä tarkoitetaan sellaisten työntekijöiden ja urakoitsijoiden vierailuja, jotka voivat käyttää verkkosivustoa testaus -, kehittämis - tai hallinnollisiin tarkoituksiin. Bottiliikenteellä tarkoitetaan automatisoitujen komentosarjojen ja bottien vierailuja, jotka voivat synnyttää suuren määrän liikennettä, joka ei ole merkityksellistä kohdeyleisölle. Viittausroskapostilla tarkoitetaan vierailuja lähteistä, jotka yrittävät käsitellä verkkosivuston liikennetietoja omiin tarkoituksiinsa. Testiliikenteellä tarkoitetaan sivustoa tai sen ominaisuuksia testaavien henkilöiden vierailuja.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sz="1100"/>
              <a:t>Filtering traffic in web analytics is typically done using filters or exclusion rules within the analytics platform. These rules allow businesses to specify the types of traffic that should be excluded from the analytics reports. Filtering traffic can also be done by modifying the tracking code on the website, which can help to prevent certain types of traffic from being recorded in the analytics data.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sz="1100"/>
              <a:t>In order to effectively filter traffic in web analytics, businesses must have a clear understanding of their goals and objectives, as well as the specific types of traffic that they want to exclude. Additionally, businesses must have a plan in place for monitoring and updating their filters and exclusion rules on an ongoing basis, as traffic patterns and sources can change over time.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sz="1100"/>
              <a:t>In conclusion, filtering traffic in web analytics is a key tool for businesses looking to ensure that the data being analyzed is accurate and relevant. By excluding certain types of traffic, businesses can gain a more accurate understanding of their target audience and make data-driven decisions that will drive growth and success. By doing so, businesses can improve the accuracy and usefulness of their analytics data and ultimately make better decisions to support the growth and success of their business.</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9" name="Google Shape;21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5" name="Google Shape;225;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t>Web-analytiikassa segmentointi tarkoittaa verkkosivuston liikenteen jakamista selkeisiin ryhmiin tiettyjen ominaisuuksien perusteella. Nämä ominaisuudet voivat sisältää demografisia tietoja, maantieteellistä sijaintia, käyttäytymistä tai muita tekijöitä. Segmentoinnin tavoitteena on saada syvällisempi käsitys verkkosivuston yleisöstä ja heidän käyttäytymisestään, jotta voidaan tehdä päätöksiä datan perusteella ja parantaa verkkosivuston suorituskykyä.</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Asiantuntijan näkökulmasta segmentointi on kriittinen osa minkä tahansa web-analytiikan strategiaa. Jakamalla verkkosivuston liikenne pienempiin ja hallittavampiin ryhmiin yritykset voivat saada yksityiskohtaisemman ja toiminnallisemman käsityksen yleisöstään ja heidän käyttäytymisestään. Tämä puolestaan voi ohjata keskeisiä päätöksiä verkkosivuston suunnittelusta, sisältöstrategiasta, markkinointikampanjoista ja muusta.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On monia erilaisia menetelmiä ja lähestymistapoja segmentointiin web-analytiikassa, joista jokaisella on omat vahvuutensa ja rajoituksensa. Joitakin yleisimpiä segmentointitekniikoita ovat demografinen segmentointi, maantieteellinen segmentointi, käyttäytymisperusteinen segmentointi ja mukautettu segmentointi.</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Demografinen segmentointi tarkoittaa verkkosivuston liikenteen jakamista ryhmiin demografisten tietojen, kuten iän, sukupuolen, koulutuksen tai tulotason perusteella. Tämäntyyppinen segmentointi voi tarjota arvokkaita näkemyksiä siitä, miten eri ryhmät verkkosivuston yleisöstä käyttävät sivustoa ja millaisesta sisällöstä tai kokemuksista he ovat kiinnostuneita.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Maantieteellinen segmentointi tarkoittaa verkkosivuston liikenteen jakamista ryhmiin maantieteellisen sijainnin, kuten maan, alueen, kaupungin tai postinumeron perusteella. Tämäntyyppinen segmentointi voi auttaa yrityksiä ymmärtämään yleisönsä maantieteellistä jakautumista ja tunnistamaan alueellisia trendejä tai eroja käyttäytymisessä.</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Käyttäytymisperusteinen segmentointi tarkoittaa verkkosivuston liikenteen jakamista ryhmiin käyttäytymisen, kuten sivujen vierailujen, suoritettujen toimien tai ostettujen tuotteiden perusteella. Tämäntyyppinen segmentointi voi tarjota syvällisiä näkemyksiä siitä, miten käyttäjät vuorovaikuttavat verkkosivuston kanssa ja millaiset kokemukset ovat heille kaikkein houkuttelevimpia tai arvokkaimpia.</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Mukautettu segmentointi tarkoittaa mukautettujen segmenttien luomista tiettyjen liiketoiminnan tavoitteiden tai tavoitteiden perusteella. Tämäntyyppinen segmentointi mahdollistaa yrityksille luoda erittäin räätälöityjä segmenttejä, jotka liittyvät suoraan heidän tiettyihin tavoitteisiinsa ja analyyseihinsa ja analysoida liikennetietoja tavalla, joka on kaikkein merkityksellisin ja tarkoituksenmukaisin heidän liiketoiminnalleen.</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Yhteenvetona voidaan todeta, että segmentointi on voimakas työkalu web-analytiikassa, joka mahdollistaa yrityksille syvällisen käsityksen yleisöstään ja heidän käyttäytymisestään. Jakamalla verkkosivuston liikenne pienempiin, hallittavampiin ryhmiin yritykset voivat saada toiminnallisia näkemyksiä siitä, miten eri ryhmät verkkosivuston yleisöstä käyttävät sivustoa ja millaisista kokemuksista he ovat kiinnostuneita. Tämä tieto voi ohjata keskeisiä päätöksiä verkkosivuston suunnittelusta, sisältöstrategiasta, markkinointikampanjoista ja enemmän, auttaen yrityksiä optimoimaan verkkosivustonsa ja saavuttamaan kasvua ja menestystä.</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3" name="Google Shape;233;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spcBef>
                <a:spcPts val="0"/>
              </a:spcBef>
              <a:spcAft>
                <a:spcPts val="0"/>
              </a:spcAft>
              <a:buClr>
                <a:schemeClr val="dk1"/>
              </a:buClr>
              <a:buSzPts val="1100"/>
              <a:buFont typeface="Arial"/>
              <a:buNone/>
            </a:pPr>
            <a:r>
              <a:rPr lang="en-US"/>
              <a:t>Web-analytiikan yleisimpiin segmentointivaihtoehtoihin kuuluvat:</a:t>
            </a:r>
            <a:endParaRPr/>
          </a:p>
          <a:p>
            <a:pPr marL="158750" lvl="0" indent="0" algn="l" rtl="0">
              <a:spcBef>
                <a:spcPts val="0"/>
              </a:spcBef>
              <a:spcAft>
                <a:spcPts val="0"/>
              </a:spcAft>
              <a:buClr>
                <a:schemeClr val="dk1"/>
              </a:buClr>
              <a:buSzPts val="1100"/>
              <a:buFont typeface="Arial"/>
              <a:buNone/>
            </a:pPr>
            <a:endParaRPr/>
          </a:p>
          <a:p>
            <a:pPr marL="158750" lvl="0" indent="0" algn="l" rtl="0">
              <a:spcBef>
                <a:spcPts val="0"/>
              </a:spcBef>
              <a:spcAft>
                <a:spcPts val="0"/>
              </a:spcAft>
              <a:buClr>
                <a:schemeClr val="dk1"/>
              </a:buClr>
              <a:buSzPts val="1100"/>
              <a:buFont typeface="Arial"/>
              <a:buNone/>
            </a:pPr>
            <a:r>
              <a:rPr lang="en-US"/>
              <a:t>1. **Demografinen segmentointi:** Verkkosivuston liikenteen jakaminen ryhmiin demografisten tietojen perusteella, kuten ikä, sukupuoli, koulutus tai tulotaso. Tämä segmentointityyppi on hyödyllinen eri ryhmien ominaisuuksien ymmärtämiseksi verkkosivuston yleisössä ja tunnistamaan, millaisesta sisällöstä tai kokemuksista tietty demografinen ryhmä on kiinnostunut.</a:t>
            </a:r>
            <a:endParaRPr/>
          </a:p>
          <a:p>
            <a:pPr marL="158750" lvl="0" indent="0" algn="l" rtl="0">
              <a:spcBef>
                <a:spcPts val="0"/>
              </a:spcBef>
              <a:spcAft>
                <a:spcPts val="0"/>
              </a:spcAft>
              <a:buClr>
                <a:schemeClr val="dk1"/>
              </a:buClr>
              <a:buSzPts val="1100"/>
              <a:buFont typeface="Arial"/>
              <a:buNone/>
            </a:pPr>
            <a:endParaRPr/>
          </a:p>
          <a:p>
            <a:pPr marL="158750" lvl="0" indent="0" algn="l" rtl="0">
              <a:spcBef>
                <a:spcPts val="0"/>
              </a:spcBef>
              <a:spcAft>
                <a:spcPts val="0"/>
              </a:spcAft>
              <a:buClr>
                <a:schemeClr val="dk1"/>
              </a:buClr>
              <a:buSzPts val="1100"/>
              <a:buFont typeface="Arial"/>
              <a:buNone/>
            </a:pPr>
            <a:r>
              <a:rPr lang="en-US"/>
              <a:t>2. **Maantieteellinen segmentointi:** Verkkosivuston liikenteen jakaminen ryhmiin maantieteellisen sijainnin perusteella, kuten maa, alue, kaupunki tai postinumero. Tämä segmentointityyppi on hyödyllinen ymmärtämään verkkosivuston yleisön maantieteellistä jakautumista ja tunnistamaan alueellisia trendejä tai eroja käyttäytymisessä.</a:t>
            </a:r>
            <a:endParaRPr/>
          </a:p>
          <a:p>
            <a:pPr marL="158750" lvl="0" indent="0" algn="l" rtl="0">
              <a:spcBef>
                <a:spcPts val="0"/>
              </a:spcBef>
              <a:spcAft>
                <a:spcPts val="0"/>
              </a:spcAft>
              <a:buClr>
                <a:schemeClr val="dk1"/>
              </a:buClr>
              <a:buSzPts val="1100"/>
              <a:buFont typeface="Arial"/>
              <a:buNone/>
            </a:pPr>
            <a:endParaRPr/>
          </a:p>
          <a:p>
            <a:pPr marL="158750" lvl="0" indent="0" algn="l" rtl="0">
              <a:spcBef>
                <a:spcPts val="0"/>
              </a:spcBef>
              <a:spcAft>
                <a:spcPts val="0"/>
              </a:spcAft>
              <a:buClr>
                <a:schemeClr val="dk1"/>
              </a:buClr>
              <a:buSzPts val="1100"/>
              <a:buFont typeface="Arial"/>
              <a:buNone/>
            </a:pPr>
            <a:r>
              <a:rPr lang="en-US"/>
              <a:t>3. **Käyttäytymisperusteinen segmentointi:** Verkkosivuston liikenteen jakaminen ryhmiin käyttäytymisen perusteella, kuten sivujen vierailut, suoritetut toimet tai ostetut tuotteet. Tämä segmentointityyppi on hyödyllinen ymmärtämään, miten käyttäjät vuorovaikuttavat verkkosivuston kanssa, ja millaiset kokemukset ovat heille kaikkein kiinnostavimpia tai arvokkaimpia.</a:t>
            </a:r>
            <a:endParaRPr/>
          </a:p>
          <a:p>
            <a:pPr marL="158750" lvl="0" indent="0" algn="l" rtl="0">
              <a:spcBef>
                <a:spcPts val="0"/>
              </a:spcBef>
              <a:spcAft>
                <a:spcPts val="0"/>
              </a:spcAft>
              <a:buClr>
                <a:schemeClr val="dk1"/>
              </a:buClr>
              <a:buSzPts val="1100"/>
              <a:buFont typeface="Arial"/>
              <a:buNone/>
            </a:pPr>
            <a:endParaRPr/>
          </a:p>
          <a:p>
            <a:pPr marL="158750" lvl="0" indent="0" algn="l" rtl="0">
              <a:spcBef>
                <a:spcPts val="0"/>
              </a:spcBef>
              <a:spcAft>
                <a:spcPts val="0"/>
              </a:spcAft>
              <a:buClr>
                <a:schemeClr val="dk1"/>
              </a:buClr>
              <a:buSzPts val="1100"/>
              <a:buFont typeface="Arial"/>
              <a:buNone/>
            </a:pPr>
            <a:r>
              <a:rPr lang="en-US"/>
              <a:t>4. **Teknografinen segmentointi:** Verkkosivuston liikenteen jakaminen ryhmiin teknologiaan liittyvien ominaisuuksien perusteella, kuten laitetyyppi, käyttöjärjestelmä tai selain. Tämä segmentointityyppi on hyödyllinen ymmärtämään verkkosivuston yleisön teknologiapreferenssejä ja tottumuksia, ja optimoimaan verkkosivuston suorituskykyä ja käytettävyyttä eri laitteilla ja alustoilla.</a:t>
            </a:r>
            <a:endParaRPr/>
          </a:p>
          <a:p>
            <a:pPr marL="158750" lvl="0" indent="0" algn="l" rtl="0">
              <a:spcBef>
                <a:spcPts val="0"/>
              </a:spcBef>
              <a:spcAft>
                <a:spcPts val="0"/>
              </a:spcAft>
              <a:buClr>
                <a:schemeClr val="dk1"/>
              </a:buClr>
              <a:buSzPts val="1100"/>
              <a:buFont typeface="Arial"/>
              <a:buNone/>
            </a:pPr>
            <a:endParaRPr/>
          </a:p>
          <a:p>
            <a:pPr marL="158750" lvl="0" indent="0" algn="l" rtl="0">
              <a:spcBef>
                <a:spcPts val="0"/>
              </a:spcBef>
              <a:spcAft>
                <a:spcPts val="0"/>
              </a:spcAft>
              <a:buClr>
                <a:schemeClr val="dk1"/>
              </a:buClr>
              <a:buSzPts val="1100"/>
              <a:buFont typeface="Arial"/>
              <a:buNone/>
            </a:pPr>
            <a:r>
              <a:rPr lang="en-US"/>
              <a:t>5. **Mukautettu segmentointi:** Mukautettujen segmenttien luominen tiettyjen liiketoiminnan tavoitteiden tai tavoitteiden perusteella. Tämä segmentointityyppi on hyödyllinen verkkosivuston liikennetietojen analysointiin tavalla, joka on kaikkein relevantti ja merkityksellinen liiketoiminnalle, ja mahdollistaa mahdollisuuksien tunnistamisen parantamiseen ja optimointiin.</a:t>
            </a:r>
            <a:endParaRPr/>
          </a:p>
          <a:p>
            <a:pPr marL="158750" lvl="0" indent="0" algn="l" rtl="0">
              <a:spcBef>
                <a:spcPts val="0"/>
              </a:spcBef>
              <a:spcAft>
                <a:spcPts val="0"/>
              </a:spcAft>
              <a:buClr>
                <a:schemeClr val="dk1"/>
              </a:buClr>
              <a:buSzPts val="1100"/>
              <a:buFont typeface="Arial"/>
              <a:buNone/>
            </a:pPr>
            <a:endParaRPr/>
          </a:p>
          <a:p>
            <a:pPr marL="158750" lvl="0" indent="0" algn="l" rtl="0">
              <a:spcBef>
                <a:spcPts val="0"/>
              </a:spcBef>
              <a:spcAft>
                <a:spcPts val="0"/>
              </a:spcAft>
              <a:buClr>
                <a:schemeClr val="dk1"/>
              </a:buClr>
              <a:buSzPts val="1100"/>
              <a:buFont typeface="Arial"/>
              <a:buNone/>
            </a:pPr>
            <a:r>
              <a:rPr lang="en-US"/>
              <a:t>Nämä segmentointivaihtoehdot ovat suosittuja, koska ne mahdollistavat yrityksille syvällisen ymmärryksen yleisöstään ja heidän käyttäytymisestään sekä päätösten tekemisen verkkosivuston suunnittelusta, sisältöstrategiasta, markkinointikampanjoista ja paljon muusta. Jakamalla verkkosivuston liikenne pienempiin, hallittavampiin ryhmiin yritykset voivat saada toiminnallisia näkemyksiä siitä, miten eri ryhmät verkkosivuston yleisöstä käyttävät sivustoa ja millaisista kokemuksista he ovat kiinnostuneita. Tämä tieto voi ohjata keskeisiä päätöksiä ja auttaa yrityksiä optimoimaan verkkopresenssinsä sekä ajamaan kasvua ja menestystä.</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1" name="Google Shape;241;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9" name="Google Shape;24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4" name="Google Shape;254;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0" name="Google Shape;28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2b9791699d0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 name="Google Shape;285;g2b9791699d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4.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19"/>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7" name="Google Shape;17;p19"/>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19"/>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9" name="Google Shape;19;p1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20" name="Google Shape;20;p19"/>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21" name="Google Shape;21;p19"/>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22" name="Google Shape;22;p19"/>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3" name="Google Shape;23;p19"/>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4" name="Google Shape;24;p19"/>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OBJECT">
    <p:spTree>
      <p:nvGrpSpPr>
        <p:cNvPr id="1" name="Shape 25"/>
        <p:cNvGrpSpPr/>
        <p:nvPr/>
      </p:nvGrpSpPr>
      <p:grpSpPr>
        <a:xfrm>
          <a:off x="0" y="0"/>
          <a:ext cx="0" cy="0"/>
          <a:chOff x="0" y="0"/>
          <a:chExt cx="0" cy="0"/>
        </a:xfrm>
      </p:grpSpPr>
      <p:pic>
        <p:nvPicPr>
          <p:cNvPr id="26" name="Google Shape;26;p20" descr="A picture containing shape  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27" name="Google Shape;27;p20"/>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28" name="Google Shape;28;p20"/>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0"/>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0" name="Google Shape;30;p20"/>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1" name="Google Shape;31;p20"/>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2"/>
        <p:cNvGrpSpPr/>
        <p:nvPr/>
      </p:nvGrpSpPr>
      <p:grpSpPr>
        <a:xfrm>
          <a:off x="0" y="0"/>
          <a:ext cx="0" cy="0"/>
          <a:chOff x="0" y="0"/>
          <a:chExt cx="0" cy="0"/>
        </a:xfrm>
      </p:grpSpPr>
      <p:sp>
        <p:nvSpPr>
          <p:cNvPr id="33" name="Google Shape;33;p21"/>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21"/>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5" name="Google Shape;35;p2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36" name="Google Shape;36;p2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7" name="Google Shape;37;p2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8" name="Google Shape;38;p2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9" name="Google Shape;39;p21"/>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40" name="Google Shape;40;p21"/>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1" name="Google Shape;41;p21"/>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2" name="Google Shape;42;p21"/>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22"/>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5" name="Google Shape;45;p22"/>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46" name="Google Shape;46;p22"/>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47"/>
        <p:cNvGrpSpPr/>
        <p:nvPr/>
      </p:nvGrpSpPr>
      <p:grpSpPr>
        <a:xfrm>
          <a:off x="0" y="0"/>
          <a:ext cx="0" cy="0"/>
          <a:chOff x="0" y="0"/>
          <a:chExt cx="0" cy="0"/>
        </a:xfrm>
      </p:grpSpPr>
      <p:pic>
        <p:nvPicPr>
          <p:cNvPr id="48" name="Google Shape;48;p23"/>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9" name="Google Shape;49;p23"/>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50" name="Google Shape;50;p23"/>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1"/>
        <p:cNvGrpSpPr/>
        <p:nvPr/>
      </p:nvGrpSpPr>
      <p:grpSpPr>
        <a:xfrm>
          <a:off x="0" y="0"/>
          <a:ext cx="0" cy="0"/>
          <a:chOff x="0" y="0"/>
          <a:chExt cx="0" cy="0"/>
        </a:xfrm>
      </p:grpSpPr>
      <p:pic>
        <p:nvPicPr>
          <p:cNvPr id="52" name="Google Shape;52;p24"/>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53" name="Google Shape;53;p24"/>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 name="Google Shape;54;p24"/>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5" name="Google Shape;55;p2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56" name="Google Shape;56;p2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2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9" name="Google Shape;59;p2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60" name="Google Shape;60;p2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61" name="Google Shape;61;p2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62" name="Google Shape;62;p2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63" name="Google Shape;63;p2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64"/>
        <p:cNvGrpSpPr/>
        <p:nvPr/>
      </p:nvGrpSpPr>
      <p:grpSpPr>
        <a:xfrm>
          <a:off x="0" y="0"/>
          <a:ext cx="0" cy="0"/>
          <a:chOff x="0" y="0"/>
          <a:chExt cx="0" cy="0"/>
        </a:xfrm>
      </p:grpSpPr>
      <p:pic>
        <p:nvPicPr>
          <p:cNvPr id="65" name="Google Shape;65;p26"/>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66" name="Google Shape;66;p2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8" name="Google Shape;68;p2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9" name="Google Shape;69;p2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70"/>
        <p:cNvGrpSpPr/>
        <p:nvPr/>
      </p:nvGrpSpPr>
      <p:grpSpPr>
        <a:xfrm>
          <a:off x="0" y="0"/>
          <a:ext cx="0" cy="0"/>
          <a:chOff x="0" y="0"/>
          <a:chExt cx="0" cy="0"/>
        </a:xfrm>
      </p:grpSpPr>
      <p:sp>
        <p:nvSpPr>
          <p:cNvPr id="71" name="Google Shape;71;p2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2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3" name="Google Shape;73;p2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4" name="Google Shape;74;p2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5" name="Google Shape;75;p27"/>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6" name="Google Shape;76;p27"/>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7" name="Google Shape;77;p27"/>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8" name="Google Shape;78;p27"/>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9" name="Google Shape;79;p27"/>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0" name="Google Shape;80;p27"/>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1" name="Google Shape;81;p27"/>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82"/>
        <p:cNvGrpSpPr/>
        <p:nvPr/>
      </p:nvGrpSpPr>
      <p:grpSpPr>
        <a:xfrm>
          <a:off x="0" y="0"/>
          <a:ext cx="0" cy="0"/>
          <a:chOff x="0" y="0"/>
          <a:chExt cx="0" cy="0"/>
        </a:xfrm>
      </p:grpSpPr>
      <p:sp>
        <p:nvSpPr>
          <p:cNvPr id="83" name="Google Shape;83;p2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2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5" name="Google Shape;85;p2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6" name="Google Shape;86;p2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7" name="Google Shape;87;p28"/>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8" name="Google Shape;88;p2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9" name="Google Shape;89;p2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0" name="Google Shape;90;p2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1" name="Google Shape;91;p2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2" name="Google Shape;92;p2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3" name="Google Shape;93;p28"/>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94"/>
        <p:cNvGrpSpPr/>
        <p:nvPr/>
      </p:nvGrpSpPr>
      <p:grpSpPr>
        <a:xfrm>
          <a:off x="0" y="0"/>
          <a:ext cx="0" cy="0"/>
          <a:chOff x="0" y="0"/>
          <a:chExt cx="0" cy="0"/>
        </a:xfrm>
      </p:grpSpPr>
      <p:sp>
        <p:nvSpPr>
          <p:cNvPr id="95" name="Google Shape;95;p2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6" name="Google Shape;96;p2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7" name="Google Shape;97;p2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8" name="Google Shape;98;p2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9" name="Google Shape;99;p29"/>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100" name="Google Shape;100;p2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01" name="Google Shape;101;p2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02" name="Google Shape;102;p2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03" name="Google Shape;103;p2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104" name="Google Shape;104;p2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05" name="Google Shape;105;p2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6"/>
        <p:cNvGrpSpPr/>
        <p:nvPr/>
      </p:nvGrpSpPr>
      <p:grpSpPr>
        <a:xfrm>
          <a:off x="0" y="0"/>
          <a:ext cx="0" cy="0"/>
          <a:chOff x="0" y="0"/>
          <a:chExt cx="0" cy="0"/>
        </a:xfrm>
      </p:grpSpPr>
      <p:sp>
        <p:nvSpPr>
          <p:cNvPr id="107" name="Google Shape;107;p30"/>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8" name="Google Shape;108;p30"/>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9" name="Google Shape;109;p30"/>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110" name="Google Shape;110;p30"/>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11" name="Google Shape;111;p30"/>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2" name="Google Shape;112;p30"/>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13"/>
        <p:cNvGrpSpPr/>
        <p:nvPr/>
      </p:nvGrpSpPr>
      <p:grpSpPr>
        <a:xfrm>
          <a:off x="0" y="0"/>
          <a:ext cx="0" cy="0"/>
          <a:chOff x="0" y="0"/>
          <a:chExt cx="0" cy="0"/>
        </a:xfrm>
      </p:grpSpPr>
      <p:cxnSp>
        <p:nvCxnSpPr>
          <p:cNvPr id="114" name="Google Shape;114;p31"/>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15" name="Google Shape;115;p31"/>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6" name="Google Shape;116;p31"/>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 name="Google Shape;117;p3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18" name="Google Shape;118;p31"/>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9" name="Google Shape;119;p31"/>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0"/>
        <p:cNvGrpSpPr/>
        <p:nvPr/>
      </p:nvGrpSpPr>
      <p:grpSpPr>
        <a:xfrm>
          <a:off x="0" y="0"/>
          <a:ext cx="0" cy="0"/>
          <a:chOff x="0" y="0"/>
          <a:chExt cx="0" cy="0"/>
        </a:xfrm>
      </p:grpSpPr>
      <p:pic>
        <p:nvPicPr>
          <p:cNvPr id="121" name="Google Shape;121;p32"/>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22" name="Google Shape;122;p32"/>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3" name="Google Shape;123;p32"/>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4" name="Google Shape;124;p32"/>
          <p:cNvSpPr>
            <a:spLocks noGrp="1"/>
          </p:cNvSpPr>
          <p:nvPr>
            <p:ph type="pic" idx="2"/>
          </p:nvPr>
        </p:nvSpPr>
        <p:spPr>
          <a:xfrm>
            <a:off x="5572125" y="1"/>
            <a:ext cx="3571875" cy="5029199"/>
          </a:xfrm>
          <a:prstGeom prst="rect">
            <a:avLst/>
          </a:prstGeom>
          <a:solidFill>
            <a:srgbClr val="D3EEEF"/>
          </a:solidFill>
          <a:ln>
            <a:noFill/>
          </a:ln>
        </p:spPr>
      </p:sp>
      <p:pic>
        <p:nvPicPr>
          <p:cNvPr id="125" name="Google Shape;125;p3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3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7"/>
        <p:cNvGrpSpPr/>
        <p:nvPr/>
      </p:nvGrpSpPr>
      <p:grpSpPr>
        <a:xfrm>
          <a:off x="0" y="0"/>
          <a:ext cx="0" cy="0"/>
          <a:chOff x="0" y="0"/>
          <a:chExt cx="0" cy="0"/>
        </a:xfrm>
      </p:grpSpPr>
      <p:sp>
        <p:nvSpPr>
          <p:cNvPr id="128" name="Google Shape;128;p33"/>
          <p:cNvSpPr>
            <a:spLocks noGrp="1"/>
          </p:cNvSpPr>
          <p:nvPr>
            <p:ph type="pic" idx="2"/>
          </p:nvPr>
        </p:nvSpPr>
        <p:spPr>
          <a:xfrm>
            <a:off x="0" y="1"/>
            <a:ext cx="9144000" cy="2571749"/>
          </a:xfrm>
          <a:prstGeom prst="rect">
            <a:avLst/>
          </a:prstGeom>
          <a:solidFill>
            <a:srgbClr val="D3EEEF"/>
          </a:solidFill>
          <a:ln>
            <a:noFill/>
          </a:ln>
        </p:spPr>
      </p:sp>
      <p:sp>
        <p:nvSpPr>
          <p:cNvPr id="129" name="Google Shape;129;p33"/>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0" name="Google Shape;130;p33"/>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1" name="Google Shape;131;p33"/>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32" name="Google Shape;132;p33"/>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3" name="Google Shape;133;p33"/>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Ending">
  <p:cSld name="Ending">
    <p:bg>
      <p:bgPr>
        <a:blipFill>
          <a:blip r:embed="rId2">
            <a:alphaModFix/>
          </a:blip>
          <a:stretch>
            <a:fillRect/>
          </a:stretch>
        </a:blipFill>
        <a:effectLst/>
      </p:bgPr>
    </p:bg>
    <p:spTree>
      <p:nvGrpSpPr>
        <p:cNvPr id="1" name="Shape 134"/>
        <p:cNvGrpSpPr/>
        <p:nvPr/>
      </p:nvGrpSpPr>
      <p:grpSpPr>
        <a:xfrm>
          <a:off x="0" y="0"/>
          <a:ext cx="0" cy="0"/>
          <a:chOff x="0" y="0"/>
          <a:chExt cx="0" cy="0"/>
        </a:xfrm>
      </p:grpSpPr>
      <p:sp>
        <p:nvSpPr>
          <p:cNvPr id="135" name="Google Shape;135;p3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6" name="Google Shape;136;p34"/>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7" name="Google Shape;137;p34"/>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8" name="Google Shape;138;p34"/>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9" name="Google Shape;139;p34"/>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0" name="Google Shape;140;p34"/>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1" name="Google Shape;141;p34"/>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2" name="Google Shape;142;p34"/>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43"/>
        <p:cNvGrpSpPr/>
        <p:nvPr/>
      </p:nvGrpSpPr>
      <p:grpSpPr>
        <a:xfrm>
          <a:off x="0" y="0"/>
          <a:ext cx="0" cy="0"/>
          <a:chOff x="0" y="0"/>
          <a:chExt cx="0" cy="0"/>
        </a:xfrm>
      </p:grpSpPr>
      <p:sp>
        <p:nvSpPr>
          <p:cNvPr id="144" name="Google Shape;144;p35"/>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5" name="Google Shape;145;p35"/>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146" name="Google Shape;146;p35"/>
          <p:cNvGrpSpPr/>
          <p:nvPr/>
        </p:nvGrpSpPr>
        <p:grpSpPr>
          <a:xfrm>
            <a:off x="113506" y="4583923"/>
            <a:ext cx="8916989" cy="488417"/>
            <a:chOff x="113506" y="4583923"/>
            <a:chExt cx="8916989" cy="488417"/>
          </a:xfrm>
        </p:grpSpPr>
        <p:pic>
          <p:nvPicPr>
            <p:cNvPr id="147" name="Google Shape;147;p35"/>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48" name="Google Shape;148;p35"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49" name="Google Shape;149;p35"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50" name="Google Shape;150;p35"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51" name="Google Shape;151;p35"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52" name="Google Shape;152;p35"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53"/>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37"/>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6" name="Google Shape;156;p37"/>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spAutoFit/>
          </a:bodyPr>
          <a:lstStyle>
            <a:lvl1pPr marL="457200" lvl="0" indent="-3048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marL="914400" lvl="1" indent="-228600" algn="l">
              <a:lnSpc>
                <a:spcPct val="90000"/>
              </a:lnSpc>
              <a:spcBef>
                <a:spcPts val="375"/>
              </a:spcBef>
              <a:spcAft>
                <a:spcPts val="0"/>
              </a:spcAft>
              <a:buClr>
                <a:srgbClr val="161249"/>
              </a:buClr>
              <a:buSzPts val="1050"/>
              <a:buNone/>
              <a:defRPr sz="1050"/>
            </a:lvl2pPr>
            <a:lvl3pPr marL="1371600" lvl="2" indent="-228600" algn="l">
              <a:lnSpc>
                <a:spcPct val="90000"/>
              </a:lnSpc>
              <a:spcBef>
                <a:spcPts val="375"/>
              </a:spcBef>
              <a:spcAft>
                <a:spcPts val="0"/>
              </a:spcAft>
              <a:buClr>
                <a:srgbClr val="161249"/>
              </a:buClr>
              <a:buSzPts val="900"/>
              <a:buNone/>
              <a:defRPr sz="900"/>
            </a:lvl3pPr>
            <a:lvl4pPr marL="1828800" lvl="3" indent="-228600" algn="l">
              <a:lnSpc>
                <a:spcPct val="90000"/>
              </a:lnSpc>
              <a:spcBef>
                <a:spcPts val="375"/>
              </a:spcBef>
              <a:spcAft>
                <a:spcPts val="0"/>
              </a:spcAft>
              <a:buClr>
                <a:srgbClr val="161249"/>
              </a:buClr>
              <a:buSzPts val="750"/>
              <a:buNone/>
              <a:defRPr sz="750"/>
            </a:lvl4pPr>
            <a:lvl5pPr marL="2286000" lvl="4" indent="-228600" algn="l">
              <a:lnSpc>
                <a:spcPct val="90000"/>
              </a:lnSpc>
              <a:spcBef>
                <a:spcPts val="375"/>
              </a:spcBef>
              <a:spcAft>
                <a:spcPts val="0"/>
              </a:spcAft>
              <a:buClr>
                <a:srgbClr val="161249"/>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57" name="Google Shape;157;p37"/>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R="0" lvl="1"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R="0" lvl="2"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R="0" lvl="3"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R="0" lvl="4"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158" name="Google Shape;158;p37"/>
          <p:cNvGrpSpPr/>
          <p:nvPr/>
        </p:nvGrpSpPr>
        <p:grpSpPr>
          <a:xfrm>
            <a:off x="113506" y="4583923"/>
            <a:ext cx="8916989" cy="488417"/>
            <a:chOff x="113506" y="4583923"/>
            <a:chExt cx="8916989" cy="488417"/>
          </a:xfrm>
        </p:grpSpPr>
        <p:pic>
          <p:nvPicPr>
            <p:cNvPr id="159" name="Google Shape;159;p37"/>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60" name="Google Shape;160;p37"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61" name="Google Shape;161;p37"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62" name="Google Shape;162;p37"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63" name="Google Shape;163;p37"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64" name="Google Shape;164;p37"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65"/>
        <p:cNvGrpSpPr/>
        <p:nvPr/>
      </p:nvGrpSpPr>
      <p:grpSpPr>
        <a:xfrm>
          <a:off x="0" y="0"/>
          <a:ext cx="0" cy="0"/>
          <a:chOff x="0" y="0"/>
          <a:chExt cx="0" cy="0"/>
        </a:xfrm>
      </p:grpSpPr>
      <p:sp>
        <p:nvSpPr>
          <p:cNvPr id="166" name="Google Shape;166;p3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67"/>
        <p:cNvGrpSpPr/>
        <p:nvPr/>
      </p:nvGrpSpPr>
      <p:grpSpPr>
        <a:xfrm>
          <a:off x="0" y="0"/>
          <a:ext cx="0" cy="0"/>
          <a:chOff x="0" y="0"/>
          <a:chExt cx="0" cy="0"/>
        </a:xfrm>
      </p:grpSpPr>
      <p:sp>
        <p:nvSpPr>
          <p:cNvPr id="168" name="Google Shape;168;p3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8"/>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18"/>
          <p:cNvGrpSpPr/>
          <p:nvPr/>
        </p:nvGrpSpPr>
        <p:grpSpPr>
          <a:xfrm>
            <a:off x="113506" y="4583923"/>
            <a:ext cx="8916989" cy="488417"/>
            <a:chOff x="113506" y="4583923"/>
            <a:chExt cx="8916989" cy="488417"/>
          </a:xfrm>
        </p:grpSpPr>
        <p:pic>
          <p:nvPicPr>
            <p:cNvPr id="9" name="Google Shape;9;p18"/>
            <p:cNvPicPr preferRelativeResize="0"/>
            <p:nvPr/>
          </p:nvPicPr>
          <p:blipFill rotWithShape="1">
            <a:blip r:embed="rId24">
              <a:alphaModFix/>
            </a:blip>
            <a:srcRect r="63698"/>
            <a:stretch/>
          </p:blipFill>
          <p:spPr>
            <a:xfrm>
              <a:off x="113506" y="4583923"/>
              <a:ext cx="1259682" cy="488417"/>
            </a:xfrm>
            <a:prstGeom prst="rect">
              <a:avLst/>
            </a:prstGeom>
            <a:noFill/>
            <a:ln>
              <a:noFill/>
            </a:ln>
          </p:spPr>
        </p:pic>
        <p:pic>
          <p:nvPicPr>
            <p:cNvPr id="10" name="Google Shape;10;p18" descr="Text  Description automatically generated with low confidence"/>
            <p:cNvPicPr preferRelativeResize="0"/>
            <p:nvPr/>
          </p:nvPicPr>
          <p:blipFill rotWithShape="1">
            <a:blip r:embed="rId25">
              <a:alphaModFix/>
            </a:blip>
            <a:srcRect r="5514"/>
            <a:stretch/>
          </p:blipFill>
          <p:spPr>
            <a:xfrm>
              <a:off x="1731601" y="4583923"/>
              <a:ext cx="1973257" cy="438949"/>
            </a:xfrm>
            <a:prstGeom prst="rect">
              <a:avLst/>
            </a:prstGeom>
            <a:noFill/>
            <a:ln>
              <a:noFill/>
            </a:ln>
          </p:spPr>
        </p:pic>
        <p:pic>
          <p:nvPicPr>
            <p:cNvPr id="11" name="Google Shape;11;p18" descr="Gdańsk University of Technology - Wikipedia"/>
            <p:cNvPicPr preferRelativeResize="0"/>
            <p:nvPr/>
          </p:nvPicPr>
          <p:blipFill rotWithShape="1">
            <a:blip r:embed="rId26">
              <a:alphaModFix/>
            </a:blip>
            <a:srcRect t="14145" b="8136"/>
            <a:stretch/>
          </p:blipFill>
          <p:spPr>
            <a:xfrm>
              <a:off x="4063271" y="4583923"/>
              <a:ext cx="822603" cy="451887"/>
            </a:xfrm>
            <a:prstGeom prst="rect">
              <a:avLst/>
            </a:prstGeom>
            <a:noFill/>
            <a:ln>
              <a:noFill/>
            </a:ln>
          </p:spPr>
        </p:pic>
        <p:pic>
          <p:nvPicPr>
            <p:cNvPr id="12" name="Google Shape;12;p18" descr="A picture containing logo  Description automatically generated"/>
            <p:cNvPicPr preferRelativeResize="0"/>
            <p:nvPr/>
          </p:nvPicPr>
          <p:blipFill rotWithShape="1">
            <a:blip r:embed="rId27">
              <a:alphaModFix/>
            </a:blip>
            <a:srcRect l="7053" t="14652" r="7705" b="16796"/>
            <a:stretch/>
          </p:blipFill>
          <p:spPr>
            <a:xfrm>
              <a:off x="6657766" y="4583923"/>
              <a:ext cx="1067043" cy="462232"/>
            </a:xfrm>
            <a:prstGeom prst="rect">
              <a:avLst/>
            </a:prstGeom>
            <a:noFill/>
            <a:ln>
              <a:noFill/>
            </a:ln>
          </p:spPr>
        </p:pic>
        <p:pic>
          <p:nvPicPr>
            <p:cNvPr id="13" name="Google Shape;13;p18" descr="Uma imagem com texto  Descrição gerada automaticamente"/>
            <p:cNvPicPr preferRelativeResize="0"/>
            <p:nvPr/>
          </p:nvPicPr>
          <p:blipFill rotWithShape="1">
            <a:blip r:embed="rId28">
              <a:alphaModFix/>
            </a:blip>
            <a:srcRect/>
            <a:stretch/>
          </p:blipFill>
          <p:spPr>
            <a:xfrm>
              <a:off x="8083223" y="4583923"/>
              <a:ext cx="947272" cy="433376"/>
            </a:xfrm>
            <a:prstGeom prst="rect">
              <a:avLst/>
            </a:prstGeom>
            <a:noFill/>
            <a:ln>
              <a:noFill/>
            </a:ln>
          </p:spPr>
        </p:pic>
        <p:pic>
          <p:nvPicPr>
            <p:cNvPr id="14" name="Google Shape;14;p18" descr="Logo  Description automatically generated with medium confidence"/>
            <p:cNvPicPr preferRelativeResize="0"/>
            <p:nvPr/>
          </p:nvPicPr>
          <p:blipFill rotWithShape="1">
            <a:blip r:embed="rId29">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
          <p:cNvSpPr txBox="1">
            <a:spLocks noGrp="1"/>
          </p:cNvSpPr>
          <p:nvPr>
            <p:ph type="ctrTitle"/>
          </p:nvPr>
        </p:nvSpPr>
        <p:spPr>
          <a:xfrm>
            <a:off x="59630" y="1360376"/>
            <a:ext cx="9024740" cy="845383"/>
          </a:xfrm>
          <a:prstGeom prst="rect">
            <a:avLst/>
          </a:prstGeom>
          <a:noFill/>
          <a:ln>
            <a:noFill/>
          </a:ln>
        </p:spPr>
        <p:txBody>
          <a:bodyPr spcFirstLastPara="1" wrap="square" lIns="91425" tIns="45700" rIns="91425" bIns="0" anchor="t" anchorCtr="0">
            <a:noAutofit/>
          </a:bodyPr>
          <a:lstStyle/>
          <a:p>
            <a:pPr marL="0" lvl="0" indent="0" algn="ctr" rtl="0">
              <a:lnSpc>
                <a:spcPct val="90000"/>
              </a:lnSpc>
              <a:spcBef>
                <a:spcPts val="0"/>
              </a:spcBef>
              <a:spcAft>
                <a:spcPts val="0"/>
              </a:spcAft>
              <a:buClr>
                <a:schemeClr val="lt1"/>
              </a:buClr>
              <a:buSzPts val="6000"/>
              <a:buFont typeface="Arial"/>
              <a:buNone/>
            </a:pPr>
            <a:r>
              <a:rPr lang="en-US" sz="6000"/>
              <a:t>Segmentointi ja</a:t>
            </a:r>
            <a:br>
              <a:rPr lang="en-US" sz="6000"/>
            </a:br>
            <a:r>
              <a:rPr lang="en-US" sz="6000"/>
              <a:t> suodatus</a:t>
            </a:r>
            <a:endParaRPr/>
          </a:p>
        </p:txBody>
      </p:sp>
      <p:sp>
        <p:nvSpPr>
          <p:cNvPr id="175" name="Google Shape;175;p1"/>
          <p:cNvSpPr txBox="1">
            <a:spLocks noGrp="1"/>
          </p:cNvSpPr>
          <p:nvPr>
            <p:ph type="subTitle" idx="4294967295"/>
          </p:nvPr>
        </p:nvSpPr>
        <p:spPr>
          <a:xfrm>
            <a:off x="1143000" y="3110337"/>
            <a:ext cx="6858000" cy="10926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Professori</a:t>
            </a:r>
            <a:endParaRPr/>
          </a:p>
          <a:p>
            <a:pPr marL="0" marR="0" lvl="0" indent="0" algn="ctr" rtl="0">
              <a:lnSpc>
                <a:spcPct val="100000"/>
              </a:lnSpc>
              <a:spcBef>
                <a:spcPts val="30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Koulu</a:t>
            </a:r>
            <a:endParaRPr/>
          </a:p>
          <a:p>
            <a:pPr marL="0" marR="0" lvl="0" indent="0" algn="ctr" rtl="0">
              <a:lnSpc>
                <a:spcPct val="100000"/>
              </a:lnSpc>
              <a:spcBef>
                <a:spcPts val="30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Digitaalinen analysointi ja seuranta</a:t>
            </a:r>
            <a:endParaRPr sz="20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81" name="Google Shape;181;p2"/>
          <p:cNvSpPr txBox="1"/>
          <p:nvPr/>
        </p:nvSpPr>
        <p:spPr>
          <a:xfrm>
            <a:off x="478339" y="1262789"/>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182" name="Google Shape;182;p2"/>
          <p:cNvSpPr txBox="1">
            <a:spLocks noGrp="1"/>
          </p:cNvSpPr>
          <p:nvPr>
            <p:ph type="title"/>
          </p:nvPr>
        </p:nvSpPr>
        <p:spPr>
          <a:xfrm>
            <a:off x="628650" y="525414"/>
            <a:ext cx="7886700" cy="61202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sz="3300" b="1">
                <a:solidFill>
                  <a:srgbClr val="161249"/>
                </a:solidFill>
                <a:latin typeface="Arial"/>
                <a:ea typeface="Arial"/>
                <a:cs typeface="Arial"/>
                <a:sym typeface="Arial"/>
              </a:rPr>
              <a:t>Segmentointi ja suodatus</a:t>
            </a:r>
            <a:endParaRPr/>
          </a:p>
        </p:txBody>
      </p:sp>
      <p:sp>
        <p:nvSpPr>
          <p:cNvPr id="183" name="Google Shape;183;p2"/>
          <p:cNvSpPr txBox="1">
            <a:spLocks noGrp="1"/>
          </p:cNvSpPr>
          <p:nvPr>
            <p:ph type="body" idx="1"/>
          </p:nvPr>
        </p:nvSpPr>
        <p:spPr>
          <a:xfrm>
            <a:off x="628650" y="1692725"/>
            <a:ext cx="7886700" cy="1783200"/>
          </a:xfrm>
          <a:prstGeom prst="rect">
            <a:avLst/>
          </a:prstGeom>
          <a:noFill/>
          <a:ln>
            <a:noFill/>
          </a:ln>
        </p:spPr>
        <p:txBody>
          <a:bodyPr spcFirstLastPara="1" wrap="square" lIns="91425" tIns="45700" rIns="91425" bIns="45700" anchor="t" anchorCtr="0">
            <a:normAutofit fontScale="77500" lnSpcReduction="10000"/>
          </a:bodyPr>
          <a:lstStyle/>
          <a:p>
            <a:pPr marL="0" lvl="0" indent="0" algn="l" rtl="0">
              <a:lnSpc>
                <a:spcPct val="160000"/>
              </a:lnSpc>
              <a:spcBef>
                <a:spcPts val="0"/>
              </a:spcBef>
              <a:spcAft>
                <a:spcPts val="0"/>
              </a:spcAft>
              <a:buClr>
                <a:srgbClr val="161249"/>
              </a:buClr>
              <a:buSzPct val="100000"/>
              <a:buNone/>
            </a:pPr>
            <a:r>
              <a:rPr lang="en-US" sz="2000"/>
              <a:t>Merkittävä osa kauppakeskuksissa käyvistä matkustajista saapuu kauppakeskukseen vain kuluttaakseen aikaa ja kävelläkseen ympäriinsä. Tästä syystä nämä henkilöt eivät ole kauppojen tai kauppakeskusten kohderyhmiä, eikä heidän tutkimiseen tulisi käyttää aikaa. Näiden henkilöiden sisällyttäminen otokseen saattaa myös vaikuttaa vääristävästi tuloksiin.</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89" name="Google Shape;189;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90" name="Google Shape;190;p3"/>
          <p:cNvSpPr txBox="1">
            <a:spLocks noGrp="1"/>
          </p:cNvSpPr>
          <p:nvPr>
            <p:ph type="title"/>
          </p:nvPr>
        </p:nvSpPr>
        <p:spPr>
          <a:xfrm>
            <a:off x="762439" y="634787"/>
            <a:ext cx="7886700" cy="57270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Oppimistavoitteet</a:t>
            </a:r>
            <a:endParaRPr/>
          </a:p>
        </p:txBody>
      </p:sp>
      <p:sp>
        <p:nvSpPr>
          <p:cNvPr id="191" name="Google Shape;191;p3"/>
          <p:cNvSpPr txBox="1">
            <a:spLocks noGrp="1"/>
          </p:cNvSpPr>
          <p:nvPr>
            <p:ph type="body" idx="1"/>
          </p:nvPr>
        </p:nvSpPr>
        <p:spPr>
          <a:xfrm>
            <a:off x="762439" y="1390702"/>
            <a:ext cx="7886700" cy="1534200"/>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F39200"/>
              </a:buClr>
              <a:buSzPts val="2400"/>
              <a:buFont typeface="Arial"/>
              <a:buChar char="●"/>
            </a:pPr>
            <a:r>
              <a:rPr lang="en-US" sz="2400"/>
              <a:t>Opiskelija osaa suodattaa dataa</a:t>
            </a:r>
            <a:endParaRPr/>
          </a:p>
          <a:p>
            <a:pPr marL="342900" lvl="0" indent="-342900" algn="l" rtl="0">
              <a:lnSpc>
                <a:spcPct val="115000"/>
              </a:lnSpc>
              <a:spcBef>
                <a:spcPts val="1600"/>
              </a:spcBef>
              <a:spcAft>
                <a:spcPts val="0"/>
              </a:spcAft>
              <a:buClr>
                <a:srgbClr val="F39200"/>
              </a:buClr>
              <a:buSzPts val="2400"/>
              <a:buFont typeface="Arial"/>
              <a:buChar char="●"/>
            </a:pPr>
            <a:r>
              <a:rPr lang="en-US" sz="2400"/>
              <a:t>Opiskelija osaa muodostaa analyysin segmenteistä </a:t>
            </a:r>
            <a:endParaRPr/>
          </a:p>
          <a:p>
            <a:pPr marL="342900" lvl="0" indent="-209550" algn="l" rtl="0">
              <a:lnSpc>
                <a:spcPct val="90000"/>
              </a:lnSpc>
              <a:spcBef>
                <a:spcPts val="750"/>
              </a:spcBef>
              <a:spcAft>
                <a:spcPts val="0"/>
              </a:spcAft>
              <a:buClr>
                <a:srgbClr val="F39200"/>
              </a:buClr>
              <a:buSzPts val="2100"/>
              <a:buFont typeface="Arial"/>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4"/>
          <p:cNvSpPr txBox="1">
            <a:spLocks noGrp="1"/>
          </p:cNvSpPr>
          <p:nvPr>
            <p:ph type="title"/>
          </p:nvPr>
        </p:nvSpPr>
        <p:spPr>
          <a:xfrm>
            <a:off x="1531285" y="1225353"/>
            <a:ext cx="1805268" cy="581124"/>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en-US">
                <a:solidFill>
                  <a:schemeClr val="lt1"/>
                </a:solidFill>
              </a:rPr>
              <a:t>Aiheet</a:t>
            </a:r>
            <a:endParaRPr/>
          </a:p>
        </p:txBody>
      </p:sp>
      <p:sp>
        <p:nvSpPr>
          <p:cNvPr id="197" name="Google Shape;197;p4"/>
          <p:cNvSpPr txBox="1">
            <a:spLocks noGrp="1"/>
          </p:cNvSpPr>
          <p:nvPr>
            <p:ph type="body" idx="1"/>
          </p:nvPr>
        </p:nvSpPr>
        <p:spPr>
          <a:xfrm>
            <a:off x="3983426" y="985288"/>
            <a:ext cx="4606283" cy="1061253"/>
          </a:xfrm>
          <a:prstGeom prst="rect">
            <a:avLst/>
          </a:prstGeom>
          <a:noFill/>
          <a:ln>
            <a:noFill/>
          </a:ln>
        </p:spPr>
        <p:txBody>
          <a:bodyPr spcFirstLastPara="1" wrap="square" lIns="91425" tIns="45700" rIns="91425" bIns="45700" anchor="t" anchorCtr="0">
            <a:spAutoFit/>
          </a:bodyPr>
          <a:lstStyle/>
          <a:p>
            <a:pPr marL="385763" lvl="0" indent="-385763" algn="l" rtl="0">
              <a:lnSpc>
                <a:spcPct val="150000"/>
              </a:lnSpc>
              <a:spcBef>
                <a:spcPts val="0"/>
              </a:spcBef>
              <a:spcAft>
                <a:spcPts val="0"/>
              </a:spcAft>
              <a:buClr>
                <a:schemeClr val="lt1"/>
              </a:buClr>
              <a:buSzPts val="2000"/>
              <a:buFont typeface="Arial"/>
              <a:buChar char="•"/>
            </a:pPr>
            <a:r>
              <a:rPr lang="en-US" sz="2000"/>
              <a:t>Liikenteen suodatus</a:t>
            </a:r>
            <a:endParaRPr/>
          </a:p>
          <a:p>
            <a:pPr marL="385763" lvl="0" indent="-385763" algn="l" rtl="0">
              <a:lnSpc>
                <a:spcPct val="150000"/>
              </a:lnSpc>
              <a:spcBef>
                <a:spcPts val="750"/>
              </a:spcBef>
              <a:spcAft>
                <a:spcPts val="0"/>
              </a:spcAft>
              <a:buClr>
                <a:schemeClr val="lt1"/>
              </a:buClr>
              <a:buSzPts val="2000"/>
              <a:buFont typeface="Arial"/>
              <a:buChar char="•"/>
            </a:pPr>
            <a:r>
              <a:rPr lang="en-US" sz="2000"/>
              <a:t>Segmentointi</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5"/>
          <p:cNvSpPr txBox="1"/>
          <p:nvPr/>
        </p:nvSpPr>
        <p:spPr>
          <a:xfrm>
            <a:off x="171450" y="914400"/>
            <a:ext cx="8801100" cy="2550327"/>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200" b="1" i="0" u="none" strike="noStrike" cap="none">
                <a:solidFill>
                  <a:schemeClr val="lt1"/>
                </a:solidFill>
                <a:latin typeface="Arial"/>
                <a:ea typeface="Arial"/>
                <a:cs typeface="Arial"/>
                <a:sym typeface="Arial"/>
              </a:rPr>
              <a:t>”Virheet, joissa käytetään </a:t>
            </a:r>
            <a:r>
              <a:rPr lang="en-US" sz="3200" b="1">
                <a:solidFill>
                  <a:schemeClr val="lt1"/>
                </a:solidFill>
              </a:rPr>
              <a:t>puutteellista dataa</a:t>
            </a:r>
            <a:r>
              <a:rPr lang="en-US" sz="3200" b="1" i="0" u="none" strike="noStrike" cap="none">
                <a:solidFill>
                  <a:schemeClr val="lt1"/>
                </a:solidFill>
                <a:latin typeface="Arial"/>
                <a:ea typeface="Arial"/>
                <a:cs typeface="Arial"/>
                <a:sym typeface="Arial"/>
              </a:rPr>
              <a:t>, ovat vähäisempiä kuin virheet, joissa ei käytetä lainkaan </a:t>
            </a:r>
            <a:r>
              <a:rPr lang="en-US" sz="3200" b="1">
                <a:solidFill>
                  <a:schemeClr val="lt1"/>
                </a:solidFill>
              </a:rPr>
              <a:t>dataa</a:t>
            </a:r>
            <a:r>
              <a:rPr lang="en-US" sz="3200" b="1" i="0" u="none" strike="noStrike" cap="none">
                <a:solidFill>
                  <a:schemeClr val="lt1"/>
                </a:solidFill>
                <a:latin typeface="Arial"/>
                <a:ea typeface="Arial"/>
                <a:cs typeface="Arial"/>
                <a:sym typeface="Arial"/>
              </a:rPr>
              <a:t>.”</a:t>
            </a:r>
            <a:endParaRPr/>
          </a:p>
          <a:p>
            <a:pPr marL="0" marR="0" lvl="0" indent="0" algn="ctr" rtl="0">
              <a:spcBef>
                <a:spcPts val="0"/>
              </a:spcBef>
              <a:spcAft>
                <a:spcPts val="0"/>
              </a:spcAft>
              <a:buNone/>
            </a:pPr>
            <a:br>
              <a:rPr lang="en-US" sz="2000" b="1" i="0" u="none" strike="noStrike" cap="none">
                <a:solidFill>
                  <a:schemeClr val="lt1"/>
                </a:solidFill>
                <a:latin typeface="Arial"/>
                <a:ea typeface="Arial"/>
                <a:cs typeface="Arial"/>
                <a:sym typeface="Arial"/>
              </a:rPr>
            </a:br>
            <a:endParaRPr sz="2000" b="1" i="0" u="none" strike="noStrike" cap="none">
              <a:solidFill>
                <a:schemeClr val="lt1"/>
              </a:solidFill>
              <a:latin typeface="Arial"/>
              <a:ea typeface="Arial"/>
              <a:cs typeface="Arial"/>
              <a:sym typeface="Arial"/>
            </a:endParaRPr>
          </a:p>
          <a:p>
            <a:pPr marL="0" marR="0" lvl="0" indent="0" algn="r" rtl="0">
              <a:spcBef>
                <a:spcPts val="0"/>
              </a:spcBef>
              <a:spcAft>
                <a:spcPts val="0"/>
              </a:spcAft>
              <a:buNone/>
            </a:pPr>
            <a:r>
              <a:rPr lang="en-US" sz="2400" b="0" i="1" u="none" strike="noStrike" cap="none">
                <a:solidFill>
                  <a:schemeClr val="lt1"/>
                </a:solidFill>
                <a:latin typeface="Dancing Script"/>
                <a:ea typeface="Dancing Script"/>
                <a:cs typeface="Dancing Script"/>
                <a:sym typeface="Dancing Script"/>
              </a:rPr>
              <a:t>Charles Babbage</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Aihe 1</a:t>
            </a:r>
            <a:endParaRPr sz="6000" b="1" i="0" u="none" strike="noStrike" cap="none">
              <a:solidFill>
                <a:srgbClr val="FFFFFF"/>
              </a:solidFill>
              <a:latin typeface="Arial"/>
              <a:ea typeface="Arial"/>
              <a:cs typeface="Arial"/>
              <a:sym typeface="Arial"/>
            </a:endParaRPr>
          </a:p>
        </p:txBody>
      </p:sp>
      <p:sp>
        <p:nvSpPr>
          <p:cNvPr id="208" name="Google Shape;208;p6"/>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a:solidFill>
                  <a:srgbClr val="161249"/>
                </a:solidFill>
                <a:latin typeface="Arial"/>
                <a:ea typeface="Arial"/>
                <a:cs typeface="Arial"/>
                <a:sym typeface="Arial"/>
              </a:rPr>
              <a:t>Liikenteen suodatus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14" name="Google Shape;214;p7"/>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215" name="Google Shape;215;p7"/>
          <p:cNvSpPr txBox="1">
            <a:spLocks noGrp="1"/>
          </p:cNvSpPr>
          <p:nvPr>
            <p:ph type="title"/>
          </p:nvPr>
        </p:nvSpPr>
        <p:spPr>
          <a:xfrm>
            <a:off x="628650" y="156195"/>
            <a:ext cx="7886700" cy="82881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en-US" sz="3600" b="1">
                <a:latin typeface="Arial"/>
                <a:ea typeface="Arial"/>
                <a:cs typeface="Arial"/>
                <a:sym typeface="Arial"/>
              </a:rPr>
              <a:t>Liikenteen suodatus</a:t>
            </a:r>
            <a:endParaRPr/>
          </a:p>
        </p:txBody>
      </p:sp>
      <p:sp>
        <p:nvSpPr>
          <p:cNvPr id="216" name="Google Shape;216;p7"/>
          <p:cNvSpPr txBox="1">
            <a:spLocks noGrp="1"/>
          </p:cNvSpPr>
          <p:nvPr>
            <p:ph type="body" idx="1"/>
          </p:nvPr>
        </p:nvSpPr>
        <p:spPr>
          <a:xfrm>
            <a:off x="628650" y="1175780"/>
            <a:ext cx="7886700" cy="292080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rgbClr val="161249"/>
              </a:buClr>
              <a:buSzPts val="2000"/>
              <a:buNone/>
            </a:pPr>
            <a:r>
              <a:rPr lang="en-US" sz="2000"/>
              <a:t>Analytiikkaympäristöjen liikenne on suodatettava, jotta sivuston suorituskykyä voidaan analysoida ja ymmärtää tarkemmin:</a:t>
            </a:r>
            <a:endParaRPr sz="2000"/>
          </a:p>
          <a:p>
            <a:pPr marL="342900" lvl="0" indent="-342900" algn="l" rtl="0">
              <a:lnSpc>
                <a:spcPct val="115000"/>
              </a:lnSpc>
              <a:spcBef>
                <a:spcPts val="1950"/>
              </a:spcBef>
              <a:spcAft>
                <a:spcPts val="0"/>
              </a:spcAft>
              <a:buClr>
                <a:srgbClr val="F39200"/>
              </a:buClr>
              <a:buSzPts val="2000"/>
              <a:buFont typeface="Arial"/>
              <a:buChar char="●"/>
            </a:pPr>
            <a:r>
              <a:rPr lang="en-US" sz="2000"/>
              <a:t>Sisäinen liikenne</a:t>
            </a:r>
            <a:endParaRPr sz="2000"/>
          </a:p>
          <a:p>
            <a:pPr marL="342900" lvl="0" indent="-342900" algn="l" rtl="0">
              <a:lnSpc>
                <a:spcPct val="115000"/>
              </a:lnSpc>
              <a:spcBef>
                <a:spcPts val="1950"/>
              </a:spcBef>
              <a:spcAft>
                <a:spcPts val="0"/>
              </a:spcAft>
              <a:buClr>
                <a:srgbClr val="F39200"/>
              </a:buClr>
              <a:buSzPts val="2000"/>
              <a:buFont typeface="Arial"/>
              <a:buChar char="●"/>
            </a:pPr>
            <a:r>
              <a:rPr lang="en-US" sz="2000"/>
              <a:t>Roskapostiliikenne (spämmi)</a:t>
            </a:r>
            <a:endParaRPr sz="2000"/>
          </a:p>
          <a:p>
            <a:pPr marL="342900" lvl="0" indent="-342900" algn="l" rtl="0">
              <a:lnSpc>
                <a:spcPct val="115000"/>
              </a:lnSpc>
              <a:spcBef>
                <a:spcPts val="1950"/>
              </a:spcBef>
              <a:spcAft>
                <a:spcPts val="0"/>
              </a:spcAft>
              <a:buClr>
                <a:srgbClr val="F39200"/>
              </a:buClr>
              <a:buSzPts val="2000"/>
              <a:buFont typeface="Arial"/>
              <a:buChar char="●"/>
            </a:pPr>
            <a:r>
              <a:rPr lang="en-US" sz="2000"/>
              <a:t>Botteja (joillakin verkkosivuilla bottien osuus liikenteestä on yli 90%)</a:t>
            </a:r>
            <a:endParaRPr sz="20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8"/>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Aihe 1</a:t>
            </a:r>
            <a:endParaRPr sz="6000" b="1" i="0" u="none" strike="noStrike" cap="none">
              <a:solidFill>
                <a:srgbClr val="FFFFFF"/>
              </a:solidFill>
              <a:latin typeface="Arial"/>
              <a:ea typeface="Arial"/>
              <a:cs typeface="Arial"/>
              <a:sym typeface="Arial"/>
            </a:endParaRPr>
          </a:p>
        </p:txBody>
      </p:sp>
      <p:sp>
        <p:nvSpPr>
          <p:cNvPr id="222" name="Google Shape;222;p8"/>
          <p:cNvSpPr txBox="1"/>
          <p:nvPr/>
        </p:nvSpPr>
        <p:spPr>
          <a:xfrm>
            <a:off x="675150" y="1864800"/>
            <a:ext cx="7793700" cy="70695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a:solidFill>
                  <a:srgbClr val="161249"/>
                </a:solidFill>
                <a:latin typeface="Arial"/>
                <a:ea typeface="Arial"/>
                <a:cs typeface="Arial"/>
                <a:sym typeface="Arial"/>
              </a:rPr>
              <a:t>Segmentointi</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28" name="Google Shape;228;p9"/>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229" name="Google Shape;229;p9"/>
          <p:cNvSpPr txBox="1">
            <a:spLocks noGrp="1"/>
          </p:cNvSpPr>
          <p:nvPr>
            <p:ph type="title"/>
          </p:nvPr>
        </p:nvSpPr>
        <p:spPr>
          <a:xfrm>
            <a:off x="628650" y="-52573"/>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en-US" sz="3600"/>
              <a:t>Segmentointi</a:t>
            </a:r>
            <a:endParaRPr/>
          </a:p>
        </p:txBody>
      </p:sp>
      <p:sp>
        <p:nvSpPr>
          <p:cNvPr id="230" name="Google Shape;230;p9"/>
          <p:cNvSpPr txBox="1">
            <a:spLocks noGrp="1"/>
          </p:cNvSpPr>
          <p:nvPr>
            <p:ph type="body" idx="1"/>
          </p:nvPr>
        </p:nvSpPr>
        <p:spPr>
          <a:xfrm>
            <a:off x="628650" y="1100011"/>
            <a:ext cx="7886700" cy="2732100"/>
          </a:xfrm>
          <a:prstGeom prst="rect">
            <a:avLst/>
          </a:prstGeom>
          <a:noFill/>
          <a:ln>
            <a:noFill/>
          </a:ln>
        </p:spPr>
        <p:txBody>
          <a:bodyPr spcFirstLastPara="1" wrap="square" lIns="91425" tIns="45700" rIns="91425" bIns="45700" anchor="t" anchorCtr="0">
            <a:spAutoFit/>
          </a:bodyPr>
          <a:lstStyle/>
          <a:p>
            <a:pPr marL="0" lvl="0" indent="0" algn="l" rtl="0">
              <a:lnSpc>
                <a:spcPct val="150000"/>
              </a:lnSpc>
              <a:spcBef>
                <a:spcPts val="0"/>
              </a:spcBef>
              <a:spcAft>
                <a:spcPts val="0"/>
              </a:spcAft>
              <a:buClr>
                <a:srgbClr val="161249"/>
              </a:buClr>
              <a:buSzPts val="2000"/>
              <a:buNone/>
            </a:pPr>
            <a:r>
              <a:rPr lang="en-US" sz="2000"/>
              <a:t>Analytiikka-alustojen </a:t>
            </a:r>
            <a:r>
              <a:rPr lang="en-US" b="1">
                <a:solidFill>
                  <a:srgbClr val="F39200"/>
                </a:solidFill>
              </a:rPr>
              <a:t>segmentoinnilla</a:t>
            </a:r>
            <a:r>
              <a:rPr lang="en-US" sz="2000"/>
              <a:t> tarkoitetaan prosessia, jossa verkkosivuston liikenne jaetaan pienempiin ryhmiin tiettyjen kriteerien, kuten väestörakenteen, sijainnin, käyttäytymisen tai muiden ominaisuuksien perusteella. Näin voidaan tehokkaammin analysoida ja ymmärtää, miten eri käyttäjäryhmät ovat vuorovaikutuksessa verkkosivuston kanssa.</a:t>
            </a:r>
            <a:endParaRPr sz="20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36" name="Google Shape;236;p10"/>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600"/>
              </a:spcAft>
              <a:buNone/>
            </a:pPr>
            <a:endParaRPr sz="1200" b="0" i="0" u="none" strike="noStrike" cap="none">
              <a:solidFill>
                <a:schemeClr val="dk1"/>
              </a:solidFill>
              <a:latin typeface="Calibri"/>
              <a:ea typeface="Calibri"/>
              <a:cs typeface="Calibri"/>
              <a:sym typeface="Calibri"/>
            </a:endParaRPr>
          </a:p>
        </p:txBody>
      </p:sp>
      <p:sp>
        <p:nvSpPr>
          <p:cNvPr id="237" name="Google Shape;237;p10"/>
          <p:cNvSpPr txBox="1">
            <a:spLocks noGrp="1"/>
          </p:cNvSpPr>
          <p:nvPr>
            <p:ph type="title"/>
          </p:nvPr>
        </p:nvSpPr>
        <p:spPr>
          <a:xfrm>
            <a:off x="66564" y="130594"/>
            <a:ext cx="9010871" cy="441569"/>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F39200"/>
              </a:buClr>
              <a:buSzPts val="2600"/>
              <a:buFont typeface="Arial"/>
              <a:buNone/>
            </a:pPr>
            <a:r>
              <a:rPr lang="en-US" sz="2600" b="1">
                <a:solidFill>
                  <a:srgbClr val="F39200"/>
                </a:solidFill>
              </a:rPr>
              <a:t>Segmentoituminen on tärkeää seuraavista syistä:</a:t>
            </a:r>
            <a:endParaRPr sz="2600"/>
          </a:p>
        </p:txBody>
      </p:sp>
      <p:sp>
        <p:nvSpPr>
          <p:cNvPr id="238" name="Google Shape;238;p10"/>
          <p:cNvSpPr txBox="1">
            <a:spLocks noGrp="1"/>
          </p:cNvSpPr>
          <p:nvPr>
            <p:ph type="body" idx="1"/>
          </p:nvPr>
        </p:nvSpPr>
        <p:spPr>
          <a:xfrm>
            <a:off x="332232" y="575943"/>
            <a:ext cx="8333429" cy="2240756"/>
          </a:xfrm>
          <a:prstGeom prst="rect">
            <a:avLst/>
          </a:prstGeom>
          <a:noFill/>
          <a:ln>
            <a:noFill/>
          </a:ln>
        </p:spPr>
        <p:txBody>
          <a:bodyPr spcFirstLastPara="1" wrap="square" lIns="91425" tIns="45700" rIns="91425" bIns="45700" anchor="t" anchorCtr="0">
            <a:noAutofit/>
          </a:bodyPr>
          <a:lstStyle/>
          <a:p>
            <a:pPr marL="285750" lvl="0" indent="-285750" algn="l" rtl="0">
              <a:lnSpc>
                <a:spcPct val="100000"/>
              </a:lnSpc>
              <a:spcBef>
                <a:spcPts val="0"/>
              </a:spcBef>
              <a:spcAft>
                <a:spcPts val="0"/>
              </a:spcAft>
              <a:buClr>
                <a:srgbClr val="F39200"/>
              </a:buClr>
              <a:buSzPts val="1300"/>
              <a:buFont typeface="Arial"/>
              <a:buChar char="●"/>
            </a:pPr>
            <a:r>
              <a:rPr lang="en-US" sz="1900" b="1"/>
              <a:t>Trendien ja toistuvien kaavojen tunnistaminen:</a:t>
            </a:r>
            <a:r>
              <a:rPr lang="en-US" sz="1100"/>
              <a:t> segmentoimalla liikennettä voit tunnistaa trendejä ja toistuvia kaavoja (patterns), jotka eivät välttämättä ole heti nähtävissä, kun tarkastelet dataa kokonaisuutena. Saatat esimerkiksi havaita, että tietyn käyttäjäryhmän konversio- tai poistumisnopeus on todennäköisempi tai että tietystä sijainnista tai tietyllä laitetyypillä saapuvalla liikenteellä on suuri sitoutumisaste.</a:t>
            </a:r>
            <a:endParaRPr sz="1900"/>
          </a:p>
          <a:p>
            <a:pPr marL="285750" lvl="0" indent="-285750" algn="l" rtl="0">
              <a:lnSpc>
                <a:spcPct val="100000"/>
              </a:lnSpc>
              <a:spcBef>
                <a:spcPts val="400"/>
              </a:spcBef>
              <a:spcAft>
                <a:spcPts val="0"/>
              </a:spcAft>
              <a:buClr>
                <a:srgbClr val="F39200"/>
              </a:buClr>
              <a:buSzPts val="1300"/>
              <a:buFont typeface="Arial"/>
              <a:buChar char="●"/>
            </a:pPr>
            <a:r>
              <a:rPr lang="en-US" sz="1900" b="1"/>
              <a:t>Käyttäjän toiminnan ymmärtäminen:</a:t>
            </a:r>
            <a:r>
              <a:rPr lang="en-US" sz="1100"/>
              <a:t> Segmentoimalla dataa voit saada syvemmän käsityksen siitä, miten eri käyttäjäryhmät ovat vuorovaikutuksessa verkkosivustosi kanssa esim. millä sivuilla he käyvät, kuinka kauan he viipyvät ja mihin toimiin he ryhtyvät.</a:t>
            </a:r>
            <a:endParaRPr sz="1900"/>
          </a:p>
          <a:p>
            <a:pPr marL="285750" lvl="0" indent="-285750" algn="l" rtl="0">
              <a:lnSpc>
                <a:spcPct val="100000"/>
              </a:lnSpc>
              <a:spcBef>
                <a:spcPts val="400"/>
              </a:spcBef>
              <a:spcAft>
                <a:spcPts val="0"/>
              </a:spcAft>
              <a:buClr>
                <a:srgbClr val="F39200"/>
              </a:buClr>
              <a:buSzPts val="1300"/>
              <a:buFont typeface="Arial"/>
              <a:buChar char="●"/>
            </a:pPr>
            <a:r>
              <a:rPr lang="en-US" sz="1900" b="1"/>
              <a:t>Markkinointitoimintojen optimointi:</a:t>
            </a:r>
            <a:r>
              <a:rPr lang="en-US" sz="1100"/>
              <a:t> Segmentoinnin avulla voit tunnistaa, mitkä markkinointikampanjat ovat tehokkaimpia eri käyttäjäryhmille. Näin voit optimoida markkinointitoimenpiteitä ja kohdentaa kohderyhmäsi paremmin.</a:t>
            </a:r>
            <a:endParaRPr sz="1900"/>
          </a:p>
          <a:p>
            <a:pPr marL="285750" lvl="0" indent="-285750" algn="l" rtl="0">
              <a:lnSpc>
                <a:spcPct val="100000"/>
              </a:lnSpc>
              <a:spcBef>
                <a:spcPts val="400"/>
              </a:spcBef>
              <a:spcAft>
                <a:spcPts val="0"/>
              </a:spcAft>
              <a:buClr>
                <a:srgbClr val="F39200"/>
              </a:buClr>
              <a:buSzPts val="1300"/>
              <a:buFont typeface="Arial"/>
              <a:buChar char="●"/>
            </a:pPr>
            <a:r>
              <a:rPr lang="en-US" sz="1900" b="1"/>
              <a:t>Parannuskohteiden löytäminen:</a:t>
            </a:r>
            <a:r>
              <a:rPr lang="en-US" sz="1100"/>
              <a:t> Segmentoimalla dataa voit tunnistaa verkkosivustosi alueita, jotka saattavat aiheuttaa ongelmia tietyille käyttäjäryhmille, esim. korkea poistumisprosentti tai matala konversioaste.</a:t>
            </a:r>
            <a:endParaRPr sz="1900"/>
          </a:p>
          <a:p>
            <a:pPr marL="285750" lvl="0" indent="-285750" algn="l" rtl="0">
              <a:lnSpc>
                <a:spcPct val="100000"/>
              </a:lnSpc>
              <a:spcBef>
                <a:spcPts val="400"/>
              </a:spcBef>
              <a:spcAft>
                <a:spcPts val="0"/>
              </a:spcAft>
              <a:buClr>
                <a:srgbClr val="F39200"/>
              </a:buClr>
              <a:buSzPts val="1300"/>
              <a:buFont typeface="Arial"/>
              <a:buChar char="●"/>
            </a:pPr>
            <a:r>
              <a:rPr lang="en-US" sz="1900" b="1"/>
              <a:t>Mukautettujen raporttien luominen:</a:t>
            </a:r>
            <a:r>
              <a:rPr lang="en-US" sz="1100"/>
              <a:t> segmenttien avulla voit luoda mukautettuja raportteja ja analysoida dataa liiketoimintatavoitteidesi mukaisesti.</a:t>
            </a:r>
            <a:endParaRPr sz="1900"/>
          </a:p>
          <a:p>
            <a:pPr marL="0" lvl="0" indent="0" algn="l" rtl="0">
              <a:lnSpc>
                <a:spcPct val="100000"/>
              </a:lnSpc>
              <a:spcBef>
                <a:spcPts val="400"/>
              </a:spcBef>
              <a:spcAft>
                <a:spcPts val="0"/>
              </a:spcAft>
              <a:buNone/>
            </a:pPr>
            <a:r>
              <a:rPr lang="en-US" sz="1900" b="1"/>
              <a:t>→ </a:t>
            </a:r>
            <a:r>
              <a:rPr lang="en-US" sz="1100" b="1"/>
              <a:t>Segmentointi on tärkeä väline, jonka avulla saadaan parempi käsitys verkkosivuston toiminnasta ja tunnistetaan parannuskohteita. On tärkeää huomata, että segmentointi ei ole välttämätöntä kaikille verkkosivustoille, vaan se riippuu tavoitteista ja kysymyksistä, joihin yrität vastata analytiikallasi.</a:t>
            </a:r>
            <a:endParaRPr sz="1100" b="1"/>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1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44" name="Google Shape;244;p11"/>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400" b="0" i="0" u="none" strike="noStrike" cap="none">
              <a:solidFill>
                <a:schemeClr val="dk1"/>
              </a:solidFill>
              <a:latin typeface="Calibri"/>
              <a:ea typeface="Calibri"/>
              <a:cs typeface="Calibri"/>
              <a:sym typeface="Calibri"/>
            </a:endParaRPr>
          </a:p>
        </p:txBody>
      </p:sp>
      <p:sp>
        <p:nvSpPr>
          <p:cNvPr id="245" name="Google Shape;245;p11"/>
          <p:cNvSpPr txBox="1">
            <a:spLocks noGrp="1"/>
          </p:cNvSpPr>
          <p:nvPr>
            <p:ph type="body" idx="1"/>
          </p:nvPr>
        </p:nvSpPr>
        <p:spPr>
          <a:xfrm>
            <a:off x="840583" y="312995"/>
            <a:ext cx="6614100" cy="3603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en-US" sz="2600"/>
              <a:t>Aktivointitehtävä</a:t>
            </a:r>
            <a:endParaRPr/>
          </a:p>
        </p:txBody>
      </p:sp>
      <p:sp>
        <p:nvSpPr>
          <p:cNvPr id="246" name="Google Shape;246;p11"/>
          <p:cNvSpPr txBox="1">
            <a:spLocks noGrp="1"/>
          </p:cNvSpPr>
          <p:nvPr>
            <p:ph type="body" idx="2"/>
          </p:nvPr>
        </p:nvSpPr>
        <p:spPr>
          <a:xfrm>
            <a:off x="444200" y="746825"/>
            <a:ext cx="8376000" cy="2836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en-US" sz="1600"/>
              <a:t>Käyttäkää Google Analytics -demotiliä ja valitkaa Google Analytics 4 - ominaisuus: </a:t>
            </a:r>
            <a:r>
              <a:rPr lang="en-US" sz="1600" b="1">
                <a:solidFill>
                  <a:srgbClr val="F39200"/>
                </a:solidFill>
              </a:rPr>
              <a:t>Google Merchandise Store</a:t>
            </a:r>
            <a:br>
              <a:rPr lang="en-US" sz="1600" b="1">
                <a:solidFill>
                  <a:srgbClr val="F39200"/>
                </a:solidFill>
              </a:rPr>
            </a:br>
            <a:endParaRPr sz="1600" b="1">
              <a:solidFill>
                <a:srgbClr val="F39200"/>
              </a:solidFill>
            </a:endParaRPr>
          </a:p>
          <a:p>
            <a:pPr marL="342900" lvl="0" indent="-342900" algn="l" rtl="0">
              <a:lnSpc>
                <a:spcPct val="100000"/>
              </a:lnSpc>
              <a:spcBef>
                <a:spcPts val="600"/>
              </a:spcBef>
              <a:spcAft>
                <a:spcPts val="0"/>
              </a:spcAft>
              <a:buClr>
                <a:srgbClr val="F39200"/>
              </a:buClr>
              <a:buSzPts val="1800"/>
              <a:buFont typeface="Calibri"/>
              <a:buAutoNum type="arabicPeriod"/>
            </a:pPr>
            <a:r>
              <a:rPr lang="en-US" b="1">
                <a:solidFill>
                  <a:srgbClr val="F39200"/>
                </a:solidFill>
              </a:rPr>
              <a:t>Tunnistakaa</a:t>
            </a:r>
            <a:r>
              <a:rPr lang="en-US"/>
              <a:t> eri kanavat, jotka kuljettavat liikennettä sivustolle, kuten orgaaninen liikenne, suora liikenne, viittaava liikenne, sosiaalinen haku, sähköposti ja maksullinen liikenne.</a:t>
            </a:r>
            <a:endParaRPr/>
          </a:p>
          <a:p>
            <a:pPr marL="342900" lvl="0" indent="-342900" algn="l" rtl="0">
              <a:lnSpc>
                <a:spcPct val="100000"/>
              </a:lnSpc>
              <a:spcBef>
                <a:spcPts val="600"/>
              </a:spcBef>
              <a:spcAft>
                <a:spcPts val="0"/>
              </a:spcAft>
              <a:buClr>
                <a:srgbClr val="F39200"/>
              </a:buClr>
              <a:buSzPts val="1800"/>
              <a:buFont typeface="Calibri"/>
              <a:buAutoNum type="arabicPeriod"/>
            </a:pPr>
            <a:r>
              <a:rPr lang="en-US" b="1">
                <a:solidFill>
                  <a:srgbClr val="F39200"/>
                </a:solidFill>
              </a:rPr>
              <a:t>Analysoikaa</a:t>
            </a:r>
            <a:r>
              <a:rPr lang="en-US"/>
              <a:t> tiedot sen määrittämiseksi, mitkä kanavat ovat tehokkaimpia uusien käyttäjien hankinnassa.</a:t>
            </a:r>
            <a:endParaRPr/>
          </a:p>
          <a:p>
            <a:pPr marL="342900" lvl="0" indent="-342900" algn="l" rtl="0">
              <a:lnSpc>
                <a:spcPct val="100000"/>
              </a:lnSpc>
              <a:spcBef>
                <a:spcPts val="600"/>
              </a:spcBef>
              <a:spcAft>
                <a:spcPts val="0"/>
              </a:spcAft>
              <a:buClr>
                <a:srgbClr val="F39200"/>
              </a:buClr>
              <a:buSzPts val="1800"/>
              <a:buFont typeface="Calibri"/>
              <a:buAutoNum type="arabicPeriod"/>
            </a:pPr>
            <a:r>
              <a:rPr lang="en-US" b="1">
                <a:solidFill>
                  <a:srgbClr val="F39200"/>
                </a:solidFill>
              </a:rPr>
              <a:t>Luokaa</a:t>
            </a:r>
            <a:r>
              <a:rPr lang="en-US"/>
              <a:t> kaksi segmenttiä, jotka kuvaavat tietyn kanavan kautta saapuneita kävijöitä ja analysoikaa heidän käyttäytymistään ja vertailkaa kaikkien käyttäjien yleiseen käyttäytymiseen. Esim:esim. orgaanisen liikenteen segmentti ja some-liikenteen segmentti vs. kaikki kävijät.</a:t>
            </a:r>
            <a:endParaRPr/>
          </a:p>
          <a:p>
            <a:pPr marL="342900" lvl="0" indent="-342900" algn="l" rtl="0">
              <a:lnSpc>
                <a:spcPct val="100000"/>
              </a:lnSpc>
              <a:spcBef>
                <a:spcPts val="600"/>
              </a:spcBef>
              <a:spcAft>
                <a:spcPts val="0"/>
              </a:spcAft>
              <a:buClr>
                <a:srgbClr val="F39200"/>
              </a:buClr>
              <a:buSzPts val="1800"/>
              <a:buFont typeface="Calibri"/>
              <a:buAutoNum type="arabicPeriod"/>
            </a:pPr>
            <a:r>
              <a:rPr lang="en-US" b="1">
                <a:solidFill>
                  <a:srgbClr val="F39200"/>
                </a:solidFill>
              </a:rPr>
              <a:t>Luokaa</a:t>
            </a:r>
            <a:r>
              <a:rPr lang="en-US"/>
              <a:t> kävijöiden käyttäytymistä kuvaava raportti, jossa on yhteenveto tekemistänne havainnoista ja suosituksista verkkosivuston kehittämiseksi.</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2"/>
          <p:cNvSpPr txBox="1"/>
          <p:nvPr/>
        </p:nvSpPr>
        <p:spPr>
          <a:xfrm>
            <a:off x="0" y="1821573"/>
            <a:ext cx="9144000" cy="750177"/>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rgbClr val="161249"/>
              </a:buClr>
              <a:buSzPts val="4000"/>
              <a:buFont typeface="Arial"/>
              <a:buNone/>
            </a:pPr>
            <a:r>
              <a:rPr lang="en-US" sz="4000" b="1">
                <a:solidFill>
                  <a:srgbClr val="161249"/>
                </a:solidFill>
              </a:rPr>
              <a:t>Oppimisen vahvistaminen</a:t>
            </a:r>
            <a:endParaRPr sz="4000" b="1" i="0" u="none" strike="noStrike" cap="none">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1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57" name="Google Shape;257;p13"/>
          <p:cNvSpPr txBox="1"/>
          <p:nvPr/>
        </p:nvSpPr>
        <p:spPr>
          <a:xfrm>
            <a:off x="478339" y="1262790"/>
            <a:ext cx="8333429" cy="3287874"/>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600"/>
              </a:spcAft>
              <a:buNone/>
            </a:pPr>
            <a:endParaRPr sz="1100">
              <a:solidFill>
                <a:schemeClr val="dk1"/>
              </a:solidFill>
              <a:latin typeface="Calibri"/>
              <a:ea typeface="Calibri"/>
              <a:cs typeface="Calibri"/>
              <a:sym typeface="Calibri"/>
            </a:endParaRPr>
          </a:p>
        </p:txBody>
      </p:sp>
      <p:sp>
        <p:nvSpPr>
          <p:cNvPr id="258" name="Google Shape;258;p13"/>
          <p:cNvSpPr txBox="1">
            <a:spLocks noGrp="1"/>
          </p:cNvSpPr>
          <p:nvPr>
            <p:ph type="body" idx="1"/>
          </p:nvPr>
        </p:nvSpPr>
        <p:spPr>
          <a:xfrm>
            <a:off x="840583" y="312995"/>
            <a:ext cx="6614100" cy="7890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en-US" sz="2600"/>
              <a:t>Oppimisen vahvitaminen</a:t>
            </a:r>
            <a:endParaRPr/>
          </a:p>
          <a:p>
            <a:pPr marL="0" lvl="0" indent="0" algn="l" rtl="0">
              <a:lnSpc>
                <a:spcPct val="90000"/>
              </a:lnSpc>
              <a:spcBef>
                <a:spcPts val="750"/>
              </a:spcBef>
              <a:spcAft>
                <a:spcPts val="0"/>
              </a:spcAft>
              <a:buClr>
                <a:schemeClr val="lt1"/>
              </a:buClr>
              <a:buSzPts val="2400"/>
              <a:buNone/>
            </a:pPr>
            <a:endParaRPr/>
          </a:p>
        </p:txBody>
      </p:sp>
      <p:sp>
        <p:nvSpPr>
          <p:cNvPr id="259" name="Google Shape;259;p13"/>
          <p:cNvSpPr txBox="1">
            <a:spLocks noGrp="1"/>
          </p:cNvSpPr>
          <p:nvPr>
            <p:ph type="body" idx="2"/>
          </p:nvPr>
        </p:nvSpPr>
        <p:spPr>
          <a:xfrm>
            <a:off x="792688" y="1898825"/>
            <a:ext cx="7971186" cy="2502478"/>
          </a:xfrm>
          <a:prstGeom prst="rect">
            <a:avLst/>
          </a:prstGeom>
          <a:noFill/>
          <a:ln>
            <a:noFill/>
          </a:ln>
        </p:spPr>
        <p:txBody>
          <a:bodyPr spcFirstLastPara="1" wrap="square" lIns="0" tIns="0" rIns="0" bIns="0" anchor="t" anchorCtr="0">
            <a:noAutofit/>
          </a:bodyPr>
          <a:lstStyle/>
          <a:p>
            <a:pPr marL="228600" lvl="0" indent="-215900" algn="l" rtl="0">
              <a:lnSpc>
                <a:spcPct val="100000"/>
              </a:lnSpc>
              <a:spcBef>
                <a:spcPts val="0"/>
              </a:spcBef>
              <a:spcAft>
                <a:spcPts val="0"/>
              </a:spcAft>
              <a:buClr>
                <a:srgbClr val="F39200"/>
              </a:buClr>
              <a:buSzPts val="1200"/>
              <a:buFont typeface="Calibri"/>
              <a:buAutoNum type="arabicPeriod"/>
            </a:pPr>
            <a:r>
              <a:rPr lang="en-US" sz="1200"/>
              <a:t>Luo uusi segmentti</a:t>
            </a:r>
            <a:endParaRPr sz="1300"/>
          </a:p>
          <a:p>
            <a:pPr marL="228600" lvl="0" indent="-215900" algn="l" rtl="0">
              <a:lnSpc>
                <a:spcPct val="100000"/>
              </a:lnSpc>
              <a:spcBef>
                <a:spcPts val="300"/>
              </a:spcBef>
              <a:spcAft>
                <a:spcPts val="0"/>
              </a:spcAft>
              <a:buClr>
                <a:srgbClr val="F39200"/>
              </a:buClr>
              <a:buSzPts val="1200"/>
              <a:buFont typeface="Calibri"/>
              <a:buAutoNum type="arabicPeriod"/>
            </a:pPr>
            <a:r>
              <a:rPr lang="en-US" sz="1200"/>
              <a:t>Valitse ehdot, joilla liikenne segmentoidaan. Voit esimerkiksi segmentoida sijainnin, laitetyypin tai liikenteen lähteen mukaan.</a:t>
            </a:r>
            <a:endParaRPr sz="1300"/>
          </a:p>
          <a:p>
            <a:pPr marL="228600" lvl="0" indent="-215900" algn="l" rtl="0">
              <a:lnSpc>
                <a:spcPct val="100000"/>
              </a:lnSpc>
              <a:spcBef>
                <a:spcPts val="300"/>
              </a:spcBef>
              <a:spcAft>
                <a:spcPts val="0"/>
              </a:spcAft>
              <a:buClr>
                <a:srgbClr val="F39200"/>
              </a:buClr>
              <a:buSzPts val="1200"/>
              <a:buFont typeface="Calibri"/>
              <a:buAutoNum type="arabicPeriod"/>
            </a:pPr>
            <a:r>
              <a:rPr lang="en-US" sz="1200"/>
              <a:t>Käytä dataan valitsemiasi segmentointikriteereitä.</a:t>
            </a:r>
            <a:endParaRPr sz="1300"/>
          </a:p>
          <a:p>
            <a:pPr marL="228600" lvl="0" indent="-215900" algn="l" rtl="0">
              <a:lnSpc>
                <a:spcPct val="100000"/>
              </a:lnSpc>
              <a:spcBef>
                <a:spcPts val="300"/>
              </a:spcBef>
              <a:spcAft>
                <a:spcPts val="0"/>
              </a:spcAft>
              <a:buClr>
                <a:srgbClr val="F39200"/>
              </a:buClr>
              <a:buSzPts val="1200"/>
              <a:buFont typeface="Calibri"/>
              <a:buAutoNum type="arabicPeriod"/>
            </a:pPr>
            <a:r>
              <a:rPr lang="en-US" sz="1200"/>
              <a:t>Analysoi dataa ja tee havaintoja segmentoidun ryhmän käyttäytymisestä. Jos esimerkiksi segmentoit sijainnin mukaan ja huomaat, että tietyn maan vierailijoiden poistumisprosentti on suuri, kannattaa ehkä selvittää, miksi, ja yrittää parantaa vierailijoiden käyttökokemusta.</a:t>
            </a:r>
            <a:endParaRPr sz="1300"/>
          </a:p>
          <a:p>
            <a:pPr marL="228600" lvl="0" indent="-215900" algn="l" rtl="0">
              <a:lnSpc>
                <a:spcPct val="100000"/>
              </a:lnSpc>
              <a:spcBef>
                <a:spcPts val="300"/>
              </a:spcBef>
              <a:spcAft>
                <a:spcPts val="0"/>
              </a:spcAft>
              <a:buClr>
                <a:srgbClr val="F39200"/>
              </a:buClr>
              <a:buSzPts val="1200"/>
              <a:buFont typeface="Calibri"/>
              <a:buAutoNum type="arabicPeriod"/>
            </a:pPr>
            <a:r>
              <a:rPr lang="en-US" sz="1200"/>
              <a:t>Toista harjoitus eri segmenteillä, jotta saat syvemmän käsityksen eri segmenttien käyttäytymisestä verkkosivustollasi.</a:t>
            </a:r>
            <a:endParaRPr sz="1300"/>
          </a:p>
          <a:p>
            <a:pPr marL="228600" lvl="0" indent="-215900" algn="l" rtl="0">
              <a:lnSpc>
                <a:spcPct val="100000"/>
              </a:lnSpc>
              <a:spcBef>
                <a:spcPts val="300"/>
              </a:spcBef>
              <a:spcAft>
                <a:spcPts val="0"/>
              </a:spcAft>
              <a:buClr>
                <a:srgbClr val="F39200"/>
              </a:buClr>
              <a:buSzPts val="1200"/>
              <a:buFont typeface="Calibri"/>
              <a:buAutoNum type="arabicPeriod"/>
            </a:pPr>
            <a:r>
              <a:rPr lang="en-US" sz="1200"/>
              <a:t>Luo toinen segmentti.</a:t>
            </a:r>
            <a:endParaRPr sz="1300"/>
          </a:p>
          <a:p>
            <a:pPr marL="228600" lvl="0" indent="-215900" algn="l" rtl="0">
              <a:lnSpc>
                <a:spcPct val="100000"/>
              </a:lnSpc>
              <a:spcBef>
                <a:spcPts val="300"/>
              </a:spcBef>
              <a:spcAft>
                <a:spcPts val="0"/>
              </a:spcAft>
              <a:buClr>
                <a:srgbClr val="F39200"/>
              </a:buClr>
              <a:buSzPts val="1200"/>
              <a:buFont typeface="Calibri"/>
              <a:buAutoNum type="arabicPeriod"/>
            </a:pPr>
            <a:r>
              <a:rPr lang="en-US" sz="1200"/>
              <a:t>Vertaa eri segmenttejä.</a:t>
            </a:r>
            <a:endParaRPr sz="1300"/>
          </a:p>
          <a:p>
            <a:pPr marL="228600" lvl="0" indent="-215900" algn="l" rtl="0">
              <a:lnSpc>
                <a:spcPct val="100000"/>
              </a:lnSpc>
              <a:spcBef>
                <a:spcPts val="300"/>
              </a:spcBef>
              <a:spcAft>
                <a:spcPts val="0"/>
              </a:spcAft>
              <a:buClr>
                <a:srgbClr val="F39200"/>
              </a:buClr>
              <a:buSzPts val="1200"/>
              <a:buFont typeface="Calibri"/>
              <a:buAutoNum type="arabicPeriod"/>
            </a:pPr>
            <a:r>
              <a:rPr lang="en-US" sz="1200"/>
              <a:t>Vertaa näitä kahta segmenttiä kaikkien kävijöiden tietoihin.</a:t>
            </a:r>
            <a:endParaRPr sz="1300"/>
          </a:p>
        </p:txBody>
      </p:sp>
      <p:sp>
        <p:nvSpPr>
          <p:cNvPr id="260" name="Google Shape;260;p13"/>
          <p:cNvSpPr txBox="1"/>
          <p:nvPr/>
        </p:nvSpPr>
        <p:spPr>
          <a:xfrm>
            <a:off x="744794" y="679212"/>
            <a:ext cx="8067000" cy="11235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SzPts val="1600"/>
              <a:buNone/>
            </a:pPr>
            <a:r>
              <a:rPr lang="en-US" sz="1600">
                <a:solidFill>
                  <a:schemeClr val="lt1"/>
                </a:solidFill>
              </a:rPr>
              <a:t>Käyttäkää Google Analytics -demotiliä ja valitkaa Google Analytics 4 - ominaisuus: </a:t>
            </a:r>
            <a:r>
              <a:rPr lang="en-US" sz="1600" b="1">
                <a:solidFill>
                  <a:srgbClr val="F39200"/>
                </a:solidFill>
              </a:rPr>
              <a:t>Google Merchandise Store</a:t>
            </a:r>
            <a:endParaRPr sz="1500">
              <a:solidFill>
                <a:schemeClr val="lt1"/>
              </a:solidFill>
            </a:endParaRPr>
          </a:p>
          <a:p>
            <a:pPr marL="0" marR="0" lvl="0" indent="0" algn="l" rtl="0">
              <a:spcBef>
                <a:spcPts val="600"/>
              </a:spcBef>
              <a:spcAft>
                <a:spcPts val="0"/>
              </a:spcAft>
              <a:buNone/>
            </a:pPr>
            <a:r>
              <a:rPr lang="en-US" sz="1500" b="1">
                <a:solidFill>
                  <a:srgbClr val="F39200"/>
                </a:solidFill>
              </a:rPr>
              <a:t>Tavoite</a:t>
            </a:r>
            <a:r>
              <a:rPr lang="en-US" sz="1500" b="1">
                <a:solidFill>
                  <a:srgbClr val="F39200"/>
                </a:solidFill>
                <a:latin typeface="Arial"/>
                <a:ea typeface="Arial"/>
                <a:cs typeface="Arial"/>
                <a:sym typeface="Arial"/>
              </a:rPr>
              <a:t>: opetella </a:t>
            </a:r>
            <a:r>
              <a:rPr lang="en-US" sz="1500" b="1">
                <a:solidFill>
                  <a:srgbClr val="F39200"/>
                </a:solidFill>
              </a:rPr>
              <a:t>segmentoimaan </a:t>
            </a:r>
            <a:r>
              <a:rPr lang="en-US" sz="1500" b="1">
                <a:solidFill>
                  <a:srgbClr val="F39200"/>
                </a:solidFill>
                <a:latin typeface="Arial"/>
                <a:ea typeface="Arial"/>
                <a:cs typeface="Arial"/>
                <a:sym typeface="Arial"/>
              </a:rPr>
              <a:t>verkkosivuston liikenne Google Analyticsis</a:t>
            </a:r>
            <a:r>
              <a:rPr lang="en-US" sz="1500" b="1">
                <a:solidFill>
                  <a:srgbClr val="F39200"/>
                </a:solidFill>
              </a:rPr>
              <a:t>sa</a:t>
            </a:r>
            <a:r>
              <a:rPr lang="en-US" sz="1500" b="1">
                <a:solidFill>
                  <a:srgbClr val="F39200"/>
                </a:solidFill>
                <a:latin typeface="Arial"/>
                <a:ea typeface="Arial"/>
                <a:cs typeface="Arial"/>
                <a:sym typeface="Arial"/>
              </a:rPr>
              <a:t> ja saada tietoa eri </a:t>
            </a:r>
            <a:r>
              <a:rPr lang="en-US" sz="1500" b="1">
                <a:solidFill>
                  <a:srgbClr val="F39200"/>
                </a:solidFill>
              </a:rPr>
              <a:t>segmenttien </a:t>
            </a:r>
            <a:r>
              <a:rPr lang="en-US" sz="1500" b="1">
                <a:solidFill>
                  <a:srgbClr val="F39200"/>
                </a:solidFill>
                <a:latin typeface="Arial"/>
                <a:ea typeface="Arial"/>
                <a:cs typeface="Arial"/>
                <a:sym typeface="Arial"/>
              </a:rPr>
              <a:t>käyttäytymisestä.</a:t>
            </a:r>
            <a:endParaRPr/>
          </a:p>
        </p:txBody>
      </p:sp>
      <p:cxnSp>
        <p:nvCxnSpPr>
          <p:cNvPr id="261" name="Google Shape;261;p13"/>
          <p:cNvCxnSpPr/>
          <p:nvPr/>
        </p:nvCxnSpPr>
        <p:spPr>
          <a:xfrm>
            <a:off x="792688" y="1814393"/>
            <a:ext cx="8074817" cy="0"/>
          </a:xfrm>
          <a:prstGeom prst="straightConnector1">
            <a:avLst/>
          </a:prstGeom>
          <a:noFill/>
          <a:ln w="12700" cap="flat" cmpd="sng">
            <a:solidFill>
              <a:srgbClr val="F39200"/>
            </a:solidFill>
            <a:prstDash val="solid"/>
            <a:miter lim="800000"/>
            <a:headEnd type="none" w="sm" len="sm"/>
            <a:tailEnd type="none" w="sm" len="sm"/>
          </a:ln>
        </p:spPr>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67" name="Google Shape;267;p14"/>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endParaRPr sz="1800">
              <a:solidFill>
                <a:schemeClr val="dk1"/>
              </a:solidFill>
              <a:latin typeface="Arial"/>
              <a:ea typeface="Arial"/>
              <a:cs typeface="Arial"/>
              <a:sym typeface="Arial"/>
            </a:endParaRPr>
          </a:p>
        </p:txBody>
      </p:sp>
      <p:sp>
        <p:nvSpPr>
          <p:cNvPr id="268" name="Google Shape;268;p14"/>
          <p:cNvSpPr txBox="1">
            <a:spLocks noGrp="1"/>
          </p:cNvSpPr>
          <p:nvPr>
            <p:ph type="title"/>
          </p:nvPr>
        </p:nvSpPr>
        <p:spPr>
          <a:xfrm>
            <a:off x="628650" y="813661"/>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F39200"/>
              </a:buClr>
              <a:buSzPts val="4400"/>
              <a:buFont typeface="Arial"/>
              <a:buNone/>
            </a:pPr>
            <a:r>
              <a:rPr lang="en-US" sz="4400">
                <a:solidFill>
                  <a:srgbClr val="F39200"/>
                </a:solidFill>
              </a:rPr>
              <a:t>Peilaus oppimistavoitteisiin</a:t>
            </a:r>
            <a:endParaRPr/>
          </a:p>
        </p:txBody>
      </p:sp>
      <p:sp>
        <p:nvSpPr>
          <p:cNvPr id="269" name="Google Shape;269;p14"/>
          <p:cNvSpPr txBox="1">
            <a:spLocks noGrp="1"/>
          </p:cNvSpPr>
          <p:nvPr>
            <p:ph type="body" idx="1"/>
          </p:nvPr>
        </p:nvSpPr>
        <p:spPr>
          <a:xfrm>
            <a:off x="628650" y="1835490"/>
            <a:ext cx="7886700" cy="992400"/>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F39200"/>
              </a:buClr>
              <a:buSzPts val="2100"/>
              <a:buFont typeface="Noto Sans Symbols"/>
              <a:buChar char="⮚"/>
            </a:pPr>
            <a:r>
              <a:rPr lang="en-US"/>
              <a:t>Osaatko nyt käyttää suodatusta dataan</a:t>
            </a:r>
            <a:r>
              <a:rPr lang="en-US">
                <a:latin typeface="Arial"/>
                <a:ea typeface="Arial"/>
                <a:cs typeface="Arial"/>
                <a:sym typeface="Arial"/>
              </a:rPr>
              <a:t>?</a:t>
            </a:r>
            <a:endParaRPr/>
          </a:p>
          <a:p>
            <a:pPr marL="342900" lvl="0" indent="-342900" algn="l" rtl="0">
              <a:lnSpc>
                <a:spcPct val="115000"/>
              </a:lnSpc>
              <a:spcBef>
                <a:spcPts val="1600"/>
              </a:spcBef>
              <a:spcAft>
                <a:spcPts val="0"/>
              </a:spcAft>
              <a:buClr>
                <a:srgbClr val="F39200"/>
              </a:buClr>
              <a:buSzPts val="2100"/>
              <a:buFont typeface="Noto Sans Symbols"/>
              <a:buChar char="⮚"/>
            </a:pPr>
            <a:r>
              <a:rPr lang="en-US">
                <a:latin typeface="Arial"/>
                <a:ea typeface="Arial"/>
                <a:cs typeface="Arial"/>
                <a:sym typeface="Arial"/>
              </a:rPr>
              <a:t>Pystytkö rakentamaan analyysin segmenteillä?</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1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75" name="Google Shape;275;p15"/>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0"/>
              </a:spcBef>
              <a:spcAft>
                <a:spcPts val="120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276" name="Google Shape;276;p15"/>
          <p:cNvSpPr txBox="1">
            <a:spLocks noGrp="1"/>
          </p:cNvSpPr>
          <p:nvPr>
            <p:ph type="title"/>
          </p:nvPr>
        </p:nvSpPr>
        <p:spPr>
          <a:xfrm>
            <a:off x="1171050" y="1049475"/>
            <a:ext cx="5813400" cy="5397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F39200"/>
              </a:buClr>
              <a:buSzPct val="100000"/>
              <a:buFont typeface="Arial"/>
              <a:buNone/>
            </a:pPr>
            <a:r>
              <a:rPr lang="en-US" sz="4400">
                <a:solidFill>
                  <a:srgbClr val="F39200"/>
                </a:solidFill>
              </a:rPr>
              <a:t>Peilaus oppimiseen</a:t>
            </a:r>
            <a:endParaRPr/>
          </a:p>
        </p:txBody>
      </p:sp>
      <p:sp>
        <p:nvSpPr>
          <p:cNvPr id="277" name="Google Shape;277;p15"/>
          <p:cNvSpPr txBox="1">
            <a:spLocks noGrp="1"/>
          </p:cNvSpPr>
          <p:nvPr>
            <p:ph type="body" idx="1"/>
          </p:nvPr>
        </p:nvSpPr>
        <p:spPr>
          <a:xfrm>
            <a:off x="562813" y="1921328"/>
            <a:ext cx="7886700" cy="1577700"/>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F39200"/>
              </a:buClr>
              <a:buSzPts val="2000"/>
              <a:buFont typeface="Arial"/>
              <a:buChar char="●"/>
            </a:pPr>
            <a:r>
              <a:rPr lang="en-US" sz="2000"/>
              <a:t>Mitkä olivat mielestäsi tämän luennon tärkeimpiä asioita?</a:t>
            </a:r>
            <a:endParaRPr sz="2000"/>
          </a:p>
          <a:p>
            <a:pPr marL="342900" lvl="0" indent="-342900" algn="l" rtl="0">
              <a:lnSpc>
                <a:spcPct val="115000"/>
              </a:lnSpc>
              <a:spcBef>
                <a:spcPts val="1950"/>
              </a:spcBef>
              <a:spcAft>
                <a:spcPts val="0"/>
              </a:spcAft>
              <a:buClr>
                <a:srgbClr val="F39200"/>
              </a:buClr>
              <a:buSzPts val="2000"/>
              <a:buFont typeface="Arial"/>
              <a:buChar char="●"/>
            </a:pPr>
            <a:r>
              <a:rPr lang="en-US" sz="2000"/>
              <a:t>Kerro yksi asia, joka todella auttoi sinua oppimaan tänään.</a:t>
            </a:r>
            <a:endParaRPr sz="2000"/>
          </a:p>
          <a:p>
            <a:pPr marL="342900" lvl="0" indent="-215900" algn="l" rtl="0">
              <a:lnSpc>
                <a:spcPct val="90000"/>
              </a:lnSpc>
              <a:spcBef>
                <a:spcPts val="1950"/>
              </a:spcBef>
              <a:spcAft>
                <a:spcPts val="0"/>
              </a:spcAft>
              <a:buClr>
                <a:srgbClr val="F39200"/>
              </a:buClr>
              <a:buSzPts val="2000"/>
              <a:buFont typeface="Arial"/>
              <a:buNone/>
            </a:pPr>
            <a:endParaRPr sz="20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16"/>
          <p:cNvSpPr txBox="1"/>
          <p:nvPr/>
        </p:nvSpPr>
        <p:spPr>
          <a:xfrm>
            <a:off x="472650" y="1600348"/>
            <a:ext cx="8198700" cy="971402"/>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4800"/>
              <a:buFont typeface="Arial"/>
              <a:buNone/>
            </a:pPr>
            <a:r>
              <a:rPr lang="en-US" sz="4800" b="1">
                <a:solidFill>
                  <a:schemeClr val="lt1"/>
                </a:solidFill>
                <a:latin typeface="Arial"/>
                <a:ea typeface="Arial"/>
                <a:cs typeface="Arial"/>
                <a:sym typeface="Arial"/>
              </a:rPr>
              <a:t>Kysymyksiä?</a:t>
            </a:r>
            <a:endParaRPr sz="4800" b="1">
              <a:solidFill>
                <a:schemeClr val="lt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g2b9791699d0_0_0"/>
          <p:cNvSpPr txBox="1">
            <a:spLocks noGrp="1"/>
          </p:cNvSpPr>
          <p:nvPr>
            <p:ph type="body" idx="1"/>
          </p:nvPr>
        </p:nvSpPr>
        <p:spPr>
          <a:xfrm>
            <a:off x="628650" y="1208993"/>
            <a:ext cx="7886700" cy="3332400"/>
          </a:xfrm>
          <a:prstGeom prst="rect">
            <a:avLst/>
          </a:prstGeom>
        </p:spPr>
        <p:txBody>
          <a:bodyPr spcFirstLastPara="1" wrap="square" lIns="91425" tIns="45700" rIns="91425" bIns="45700" anchor="t" anchorCtr="0">
            <a:spAutoFit/>
          </a:bodyPr>
          <a:lstStyle/>
          <a:p>
            <a:pPr marL="0" lvl="0" indent="0" algn="l" rtl="0">
              <a:spcBef>
                <a:spcPts val="750"/>
              </a:spcBef>
              <a:spcAft>
                <a:spcPts val="0"/>
              </a:spcAft>
              <a:buClr>
                <a:schemeClr val="dk1"/>
              </a:buClr>
              <a:buSzPts val="1100"/>
              <a:buFont typeface="Arial"/>
              <a:buNone/>
            </a:pPr>
            <a:r>
              <a:rPr lang="en-US"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marL="0" lvl="0" indent="0" algn="l" rtl="0">
              <a:spcBef>
                <a:spcPts val="750"/>
              </a:spcBef>
              <a:spcAft>
                <a:spcPts val="0"/>
              </a:spcAft>
              <a:buClr>
                <a:schemeClr val="dk1"/>
              </a:buClr>
              <a:buSzPts val="1100"/>
              <a:buFont typeface="Arial"/>
              <a:buNone/>
            </a:pPr>
            <a:endParaRPr sz="2000"/>
          </a:p>
          <a:p>
            <a:pPr marL="0" lvl="0" indent="0" algn="l" rtl="0">
              <a:spcBef>
                <a:spcPts val="750"/>
              </a:spcBef>
              <a:spcAft>
                <a:spcPts val="0"/>
              </a:spcAft>
              <a:buNone/>
            </a:pPr>
            <a:r>
              <a:rPr lang="en-US"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288" name="Google Shape;288;g2b9791699d0_0_0"/>
          <p:cNvSpPr txBox="1">
            <a:spLocks noGrp="1"/>
          </p:cNvSpPr>
          <p:nvPr>
            <p:ph type="title"/>
          </p:nvPr>
        </p:nvSpPr>
        <p:spPr>
          <a:xfrm>
            <a:off x="628650" y="273848"/>
            <a:ext cx="7886700" cy="6678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Vastuuvapauslauseke</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1795</Words>
  <Application>Microsoft Office PowerPoint</Application>
  <PresentationFormat>On-screen Show (16:9)</PresentationFormat>
  <Paragraphs>101</Paragraphs>
  <Slides>17</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Dancing Script</vt:lpstr>
      <vt:lpstr>Noto Sans Symbols</vt:lpstr>
      <vt:lpstr>DEMS NEW</vt:lpstr>
      <vt:lpstr>Segmentointi ja  suodatus</vt:lpstr>
      <vt:lpstr>Segmentointi ja suodatus</vt:lpstr>
      <vt:lpstr>Oppimistavoitteet</vt:lpstr>
      <vt:lpstr>Aiheet</vt:lpstr>
      <vt:lpstr>PowerPoint Presentation</vt:lpstr>
      <vt:lpstr>PowerPoint Presentation</vt:lpstr>
      <vt:lpstr>Liikenteen suodatus</vt:lpstr>
      <vt:lpstr>PowerPoint Presentation</vt:lpstr>
      <vt:lpstr>Segmentointi</vt:lpstr>
      <vt:lpstr>Segmentoituminen on tärkeää seuraavista syistä:</vt:lpstr>
      <vt:lpstr>PowerPoint Presentation</vt:lpstr>
      <vt:lpstr>PowerPoint Presentation</vt:lpstr>
      <vt:lpstr>PowerPoint Presentation</vt:lpstr>
      <vt:lpstr>Peilaus oppimistavoitteisiin</vt:lpstr>
      <vt:lpstr>Peilaus oppimiseen</vt:lpstr>
      <vt:lpstr>PowerPoint Presentation</vt:lpstr>
      <vt:lpstr>Vastuuvapauslauseke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Segmentointi ja  suodatus</dc:title>
  <dc:creator>a20160391@pbs.up.pt</dc:creator>
  <cp:lastModifiedBy>Tikkanen Saara</cp:lastModifiedBy>
  <cp:revision>1</cp:revision>
  <dcterms:modified xsi:type="dcterms:W3CDTF">2024-02-16T07:35:32Z</dcterms:modified>
</cp:coreProperties>
</file>