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p:sldMasterIdLst>
    <p:sldMasterId id="2147483648" r:id="rId1"/>
  </p:sldMasterIdLst>
  <p:notesMasterIdLst>
    <p:notesMasterId r:id="rId3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Lst>
  <p:sldSz cx="9144000" cy="5143500" type="screen16x9"/>
  <p:notesSz cx="6858000" cy="9144000"/>
  <p:embeddedFontLst>
    <p:embeddedFont>
      <p:font typeface="Calibri" panose="020F0502020204030204" pitchFamily="34" charset="0"/>
      <p:regular r:id="rId35"/>
      <p:bold r:id="rId36"/>
      <p:italic r:id="rId37"/>
      <p:boldItalic r:id="rId38"/>
    </p:embeddedFont>
    <p:embeddedFont>
      <p:font typeface="Dancing Script" panose="020B0604020202020204" charset="0"/>
      <p:regular r:id="rId39"/>
      <p:bold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1" roundtripDataSignature="AMtx7mij8MS9Z74/paPyz0J6ZID+QXtzr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800" y="4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5.fntdata"/><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71"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3.fntdata"/><Relationship Id="rId40" Type="http://schemas.openxmlformats.org/officeDocument/2006/relationships/font" Target="fonts/font6.fntdata"/><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1.fntdata"/><Relationship Id="rId8" Type="http://schemas.openxmlformats.org/officeDocument/2006/relationships/slide" Target="slides/slide7.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4.fntdata"/><Relationship Id="rId20" Type="http://schemas.openxmlformats.org/officeDocument/2006/relationships/slide" Target="slides/slide19.xml"/><Relationship Id="rId7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2" name="Google Shape;17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8" name="Google Shape;17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4" name="Google Shape;184;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2" name="Google Shape;192;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8" name="Google Shape;198;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3" name="Google Shape;203;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8" name="Google Shape;20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t>Web-analytiikassa yleisön määrittely viittaa prosessiin, jossa verkkosivuston kävijät jaetaan yhteisten ominaisuuksien perusteella, kuten demografia, käyttäytyminen, mielenkiinnon kohteet tai sijainti. Tämä auttaa yrityksiä ymmärtämään paremmin, keitä heidän verkkosivustonsa kävijät ovat, mistä he ovat kiinnostuneita ja miten he vuorovaikuttavat verkkosivustonsa kanssa. Näin ne voivat räätälöidä digitaalista markkinointiaan ja parantaa käyttäjäkokemuksiaan.</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Asiantuntijan näkökulmasta yleisön määrittely on ratkaiseva askel kattavan web-analytiikkastrategian kehittämisessä. Ymmärtämällä kohdeyleisönsä yritykset voivat tunnistaa tehokkaimmat kanavat tavoittaakseen heidät, optimoida verkkosivustonsa heidän erityistarpeidensa mukaisesti ja tehdä perusteltuja päätöksiä siitä, millainen sisältö ja viestintä resonoi heidän kanssaan. Lisäksi yleisön määrittely auttaa yrityksiä selvittämään, mitkä markkinointikampanjat suoriutuvat hyvin ja mitkä kaipaavat parannusta, sekä seuraamaan verkkotoimenpiteidensä edistymistä ajan kuluessa.</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Web-analytiikassa on useita menetelmiä yleisön määrittelyyn, mukaan lukien demografinen, käyttäytymiseen perustuva ja mielenkiinnot huomioiva segmentointi. Demografinen segmentointi ryhmittelee kävijöitä tekijöiden perusteella, kuten ikä, sukupuoli, tulot, koulutus ja sijainti. Käyttäytymiseen perustuva segmentointi ryhmittelee kävijöitä heidän verkkosivustolla tekemänsä toiminnan perusteella, kuten vieraillut sivut, ostetut tuotteet ja sivustolla vietetty aika. Mielenkiinnoista lähtevä segmentointi ryhmittelee kävijöitä heidän kiinnostustensa ja harrastustensa perusteella, jotka määräytyvät heidän verkkokäyttäytymisensä ja hakuhistoriansa perusteella.</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Jotta yleisö voitaisiin määritellä tehokkaasti web-analytiikassa, yrityksillä on oltava pääsy tarkkaan ja ajantasaiseen tietoon. Tämä voidaan hankkia eri lähteistä, kuten verkkosivuston analytiikkatyökaluista, asiakastietokannoista ja kolmannen osapuolen tietopalveluntarjoajilta. Yritysten on myös oltava selkeä käsitys kohdeyleisöstään, mukaan lukien se, mikä heitä motivoi, millaisia haasteita he kohtaavat ja mitä he toivovat saavuttavansa verkkosivustonsa käyntien kautta. Tämä tieto voidaan kerätä markkinatutkimuksen, kyselyiden ja fokusryhmien avulla.</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Yhteenvetona voidaan todeta, että yleisön määrittely on kriittinen osa menestyksekästä web-analytiikkastrategiaa. Ymmärtämällä, keitä heidän verkkosivustonsa kävijät ovat, mistä he ovat kiinnostuneita ja miten he vuorovaikuttavat verkkosivustonsa kanssa, yritykset voivat muokata digitaalista markkinointiaan vastaamaan kohdeyleisönsä tarpeita ja odotuksia, parantaa käyttäjäkokemuksiaan ja edistää merkityksellistä vuorovaikutusta ja konversioita.</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4" name="Google Shape;214;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a:t>Analytiikassa "käyttäjät" ja "istunnot" ovat kaksi tärkeää mittaria, joita käytetään käyttäjien käyttäytymisen mittaamiseen ja ymmärtämiseen verkkosivustoilla tai sovelluksissa. Tässä on ero näiden kahden mittarin välillä:</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Käyttäjät: Termi "käyttäjät" viittaa yksittäisten henkilöiden määrään, jotka vierailevat verkkosivustolla tai käyttävät sovellusta tiettynä ajanjaksona. Jokainen yksilö lasketaan yhdeksi käyttäjäksi, riippumatta siitä, kuinka monta kertaa he vierailevat tai vuorovaikuttavat sivuston tai sovelluksen kanssa. Käyttäjät tunnistetaan yleensä ainutlaatuisilla tunnisteilla, kuten evästeillä tai kirjautumistunnuksilla.</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Istunnot: Istunto edustaa yksittäistä vierailua tai vuorovaikutusta käyttäjältä verkkosivustolla tai sovelluksessa. Se alkaa, kun käyttäjä aloittaa vierailunsa, ja päättyy tietyn ajanjakson inaktiivisuuden jälkeen, kuten määritellyn inaktiivisuusajan (esim. 30 minuuttia) kuluttua tai kun käyttäjä sulkee selaimen tai sovelluksen. Istuntoja käytetään siten mittaamaan osallistumista ja seuraamaan käyttäjien toimintaa tietyllä vierailulla.</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Tässä muutamia tärkeitä huomioita:</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 Käyttäjät lasketaan ainutlaatuisina yksilöinä, kun taas istunnot edustavat yksittäisiä vierailuja tai vuorovaikutuksia.</a:t>
            </a:r>
            <a:endParaRPr/>
          </a:p>
          <a:p>
            <a:pPr marL="0" lvl="0" indent="0" algn="l" rtl="0">
              <a:lnSpc>
                <a:spcPct val="115000"/>
              </a:lnSpc>
              <a:spcBef>
                <a:spcPts val="1200"/>
              </a:spcBef>
              <a:spcAft>
                <a:spcPts val="0"/>
              </a:spcAft>
              <a:buClr>
                <a:schemeClr val="dk1"/>
              </a:buClr>
              <a:buSzPts val="1100"/>
              <a:buFont typeface="Arial"/>
              <a:buNone/>
            </a:pPr>
            <a:r>
              <a:rPr lang="en-US"/>
              <a:t>- Yhdellä käyttäjällä voi olla useita istuntoja. Esimerkiksi, jos käyttäjä vierailee verkkosivustolla aamulla, poistuu ja palaa myöhemmin samana päivänä, se lasketaan kahdeksi istunnoksi samalle käyttäjälle.</a:t>
            </a:r>
            <a:endParaRPr/>
          </a:p>
          <a:p>
            <a:pPr marL="0" lvl="0" indent="0" algn="l" rtl="0">
              <a:lnSpc>
                <a:spcPct val="115000"/>
              </a:lnSpc>
              <a:spcBef>
                <a:spcPts val="1200"/>
              </a:spcBef>
              <a:spcAft>
                <a:spcPts val="0"/>
              </a:spcAft>
              <a:buClr>
                <a:schemeClr val="dk1"/>
              </a:buClr>
              <a:buSzPts val="1100"/>
              <a:buFont typeface="Arial"/>
              <a:buNone/>
            </a:pPr>
            <a:r>
              <a:rPr lang="en-US"/>
              <a:t>- Istunnot voivat antaa oivalluksia käyttäjien osallistumisesta, kuten sivujen määrä, aika sivustolla tai tietyn vierailun aikana tehtyjen toimien määrä.</a:t>
            </a:r>
            <a:endParaRPr/>
          </a:p>
          <a:p>
            <a:pPr marL="0" lvl="0" indent="0" algn="l" rtl="0">
              <a:lnSpc>
                <a:spcPct val="115000"/>
              </a:lnSpc>
              <a:spcBef>
                <a:spcPts val="1200"/>
              </a:spcBef>
              <a:spcAft>
                <a:spcPts val="0"/>
              </a:spcAft>
              <a:buClr>
                <a:schemeClr val="dk1"/>
              </a:buClr>
              <a:buSzPts val="1100"/>
              <a:buFont typeface="Arial"/>
              <a:buNone/>
            </a:pPr>
            <a:r>
              <a:rPr lang="en-US"/>
              <a:t>- Käyttäjiä liitetään usein pitkän aikavälin mittareihin, kuten käyttäjähankintaan, säilyttämiseen ja yleiseen yleisön kokoon, kun taas istuntoja käytetään mittaamaan lyhyen aikavälin osallistumista ja vuorovaikutusmalleja.</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Ymmärtämällä ero käyttäjien ja istuntojen välillä analyytikot voivat saada oivalluksia käyttäjien käyttäytymisestä, tunnistaa trendejä ja tehdä tietoon perustuvia päätöksiä käyttäjäkokemuksen ja osallistumisen parantamiseksi.</a:t>
            </a:r>
            <a:endParaRPr/>
          </a:p>
          <a:p>
            <a:pPr marL="0" lvl="0" indent="0" algn="l" rtl="0">
              <a:lnSpc>
                <a:spcPct val="115000"/>
              </a:lnSpc>
              <a:spcBef>
                <a:spcPts val="1200"/>
              </a:spcBef>
              <a:spcAft>
                <a:spcPts val="120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4" name="Google Shape;224;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a:t>Verkkosivustojen analytiikassa yleisön demografiset tiedot viittaavat prosessiin, jossa verkkosivuston kävijät jaetaan heidän henkilökohtaisten ominaisuuksiensa perusteella, kuten ikä, sukupuoli, tulot, koulutus, sijainti ja muut. Tämä tyyppinen segmentointi mahdollistaa yrityksille paremman käsityksen kohdeyleisönsä demografisesta koostumuksesta, mikä voi ohjata heidän markkinointi- ja sisältöstrategioitaan sekä auttaa tarjoamaan henkilökohtaisempaa ja relevantimpaa käyttäjäkokemusta.</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Asiantuntijan näkökulmasta yleisön demografiat ovat yksi perustavanlaatuisimmista segmentoinnin tyypeistä verkkosivustojen analytiikassa. Tuntemalla verkkosivustonsa kävijöiden ikä, sukupuoli, tulot, koulutus ja sijainti yritykset voivat saada arvokkaita oivalluksia kohdeyleisönsä mieltymyksistä, kiinnostuksenkohteista ja käyttäytymisestä, jotka voivat ohjata heidän markkinointi- ja sisältöstrategioitaan. Esimerkiksi, jos yritys tietää, että suurin osa sen verkkosivuston kävijöistä on nuoria naisia, joilla on korkeat tulot, se voi luoda kohdennettuja markkinointikampanjoita ja sisältöä, jotka puhuvat tälle demografiselle ryhmälle ja ovat linjassa heidän kiinnostustensa ja arvojensa kanssa.</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Jotta yleisön demografioita voitaisiin tehokkaasti käyttää verkkosivustojen analytiikassa, yrityksillä on oltava pääsy tarkkaan ja ajantasaiseen tietoon. Tämä voidaan hankkia monista lähteistä, kuten verkkosivuston analytiikkatyökaluista, asiakastietokannoista ja kolmannen osapuolen tietopalveluntarjoajilta. Lisäksi yritysten on ymmärrettävä selkeästi keräämänsä datan luonne ja tietolähteidensä rajoitukset, sillä demografiset tiedot voivat olla epätäydellisiä tai epätarkkoja.</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On myös tärkeää, että yritykset pitävät mielessä, että demografiset tiedot ovat vain yksi osa palapelistä ymmärtäessään kohdeyleisöään. Vaikka demografiset tiedot voivat tarjota arvokkaita oivalluksia tietyn ryhmän mieltymyksistä ja kiinnostuksen kohteista, ne eivät anna täydellistä kuvaa yksilöiden käyttäytymisestä tai motiiveista. Tästä syystä yritysten on harkittava myös muita segmentoinnin tyyppejä, kuten käyttäytymiseen ja mielenkiinnon perustuvaa segmentointia, saadakseen kokonaisvaltaisemman käsityksen kohdeyleisöstään.</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Yhteenvetona voidaan todeta, että yleisön demografisten tietojen määrittely verkkosivustojen analytiikassa on kriittinen työkalu yrityksille, jotka haluavat ymmärtää verkkosivustonsa kävijöiden henkilökohtaiset ominaisuudet. Ryhmittelemällä kävijöitä heidän iän, sukupuolen, tulojen, koulutuksen ja sijainnin perusteella yritykset voivat saada arvokkaita oivalluksia kohdeyleisönsä mieltymyksistä, kiinnostuksen kohteista ja käyttäytymisestä, jotka voivat ohjata heidän markkinointi- ja sisältöstrategioitaan ja auttaa heitä tarjoamaan henkilökohtaisempaa ja relevantimpaa käyttäjäkokemusta.</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Analysoitaessa yleisön demografioita analytiikan kontekstissa on useita keskeisiä tekijöitä, jotka tulisi ottaa huomioon:</a:t>
            </a:r>
            <a:endParaRPr/>
          </a:p>
          <a:p>
            <a:pPr marL="0" lvl="0" indent="0" algn="l" rtl="0">
              <a:lnSpc>
                <a:spcPct val="115000"/>
              </a:lnSpc>
              <a:spcBef>
                <a:spcPts val="1200"/>
              </a:spcBef>
              <a:spcAft>
                <a:spcPts val="0"/>
              </a:spcAft>
              <a:buClr>
                <a:schemeClr val="dk1"/>
              </a:buClr>
              <a:buSzPts val="1100"/>
              <a:buFont typeface="Arial"/>
              <a:buNone/>
            </a:pPr>
            <a:r>
              <a:rPr lang="en-US"/>
              <a:t>Maantiede ja kieli: Tämä viittaa yleisön maantieteelliseen sijaintiin ja heidän käyttämiinsä kieliin. Se auttaa ymmärtämään alueet, joissa yleisö on keskittynyt, ja räätälöimään sisältöä tai markkinointistrategioita sen mukaisesti. Analytiikkatyökalut tarjoavat usein tietoja käyttäjien sijainnista, kuten maista, kaupungeista tai alueista, joissa käyttäjät sijaitsevat, sekä niiden käyttämistä kielistä.</a:t>
            </a:r>
            <a:endParaRPr/>
          </a:p>
          <a:p>
            <a:pPr marL="0" lvl="0" indent="0" algn="l" rtl="0">
              <a:lnSpc>
                <a:spcPct val="115000"/>
              </a:lnSpc>
              <a:spcBef>
                <a:spcPts val="1200"/>
              </a:spcBef>
              <a:spcAft>
                <a:spcPts val="0"/>
              </a:spcAft>
              <a:buClr>
                <a:schemeClr val="dk1"/>
              </a:buClr>
              <a:buSzPts val="1100"/>
              <a:buFont typeface="Arial"/>
              <a:buNone/>
            </a:pPr>
            <a:r>
              <a:rPr lang="en-US"/>
              <a:t>Genre ja ikä: Yleisön genre- ja ikämieltymysten ymmärtäminen voi olla ratkaisevan tärkeää sisällön luomisessa ja kohdentamisessa. Käyttäjätietojen analysoinnin avulla voit tunnistaa genret tai sisällön kategoriat, jotka resonoi eniten yleisön kanssa. Lisäksi käyttäjien ikäryhmän tunteminen auttaa hienosäätämään viestintääsi ja kohdentamaan tarjouksiasi tietyille ikäryhmille.</a:t>
            </a:r>
            <a:endParaRPr/>
          </a:p>
          <a:p>
            <a:pPr marL="0" lvl="0" indent="0" algn="l" rtl="0">
              <a:lnSpc>
                <a:spcPct val="115000"/>
              </a:lnSpc>
              <a:spcBef>
                <a:spcPts val="1200"/>
              </a:spcBef>
              <a:spcAft>
                <a:spcPts val="0"/>
              </a:spcAft>
              <a:buClr>
                <a:schemeClr val="dk1"/>
              </a:buClr>
              <a:buSzPts val="1100"/>
              <a:buFont typeface="Arial"/>
              <a:buNone/>
            </a:pPr>
            <a:r>
              <a:rPr lang="en-US"/>
              <a:t>Kiinnostuksen kohteet: Käyttäjien kiinnostusten analysointi voi antaa arvokkaita oivalluksia aiheista, tuotteista tai palveluista, jotka ovat yleisölle kaikkein kiinnostavimpia. Tämä tieto auttaa sinua personoimaan sisältöäsi, kehittämään kohdennettuja markkinointikampanjoita ja tarjoamaan relevantteja suosituksia. Sitä voidaan saada käyttäjien vuorovaikutuksista, selauskäyttäytymisestä tai käyttäjien antamista eksplisiittisistä tiedoista.</a:t>
            </a:r>
            <a:endParaRPr/>
          </a:p>
          <a:p>
            <a:pPr marL="0" lvl="0" indent="0" algn="l" rtl="0">
              <a:lnSpc>
                <a:spcPct val="115000"/>
              </a:lnSpc>
              <a:spcBef>
                <a:spcPts val="1200"/>
              </a:spcBef>
              <a:spcAft>
                <a:spcPts val="0"/>
              </a:spcAft>
              <a:buClr>
                <a:schemeClr val="dk1"/>
              </a:buClr>
              <a:buSzPts val="1100"/>
              <a:buFont typeface="Arial"/>
              <a:buNone/>
            </a:pPr>
            <a:r>
              <a:rPr lang="en-US"/>
              <a:t>Teknologia ja laitteet: Yleisön käyttämien teknologioiden ja laitteiden ymmärtäminen on olennaista käyttäjäkokemuksen optimoimiseksi. Tähän sisältyy tietoa laitteista (pöytäkone, matkapuhelin, tabletti), käyttöjärjestelmistä, selaimista ja näyttöresoluutioista. Se auttaa varmistamaan, että verkkosivustosi tai sovelluksesi on yhteensopiva suosituimpien alustojen kanssa ja tarjoaa saumattoman kokemuksen eri laitteilla.</a:t>
            </a:r>
            <a:endParaRPr/>
          </a:p>
          <a:p>
            <a:pPr marL="0" lvl="0" indent="0" algn="l" rtl="0">
              <a:lnSpc>
                <a:spcPct val="115000"/>
              </a:lnSpc>
              <a:spcBef>
                <a:spcPts val="1200"/>
              </a:spcBef>
              <a:spcAft>
                <a:spcPts val="0"/>
              </a:spcAft>
              <a:buClr>
                <a:schemeClr val="dk1"/>
              </a:buClr>
              <a:buSzPts val="1100"/>
              <a:buFont typeface="Arial"/>
              <a:buNone/>
            </a:pPr>
            <a:r>
              <a:rPr lang="en-US"/>
              <a:t>Analysoimalla yleisön demografioita näiden tekijöiden kautta voit saada kattavan käsityksen yleisösi ominaisuuksista, mieltymyksistä ja käyttäytymisestä. Tämä tieto mahdollistaa markkinointistrategioiden, sisällön ja käyttäjäkokemuksen räätälöinnin vastaamaan paremmin heidän tarpeitaan ja odotuksiaan.</a:t>
            </a:r>
            <a:endParaRPr/>
          </a:p>
          <a:p>
            <a:pPr marL="0" lvl="0" indent="0" algn="l" rtl="0">
              <a:lnSpc>
                <a:spcPct val="115000"/>
              </a:lnSpc>
              <a:spcBef>
                <a:spcPts val="1200"/>
              </a:spcBef>
              <a:spcAft>
                <a:spcPts val="120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2" name="Google Shape;232;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40" name="Google Shape;240;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a:t>Google Analyticsissa demografiatiedot tarjoavat näkemyksiä verkkosivustosi tai sovelluksesi käyttäjien ominaisuuksista. Google Analytics tarjoaa useita demografisia raportteja, jotka voivat auttaa sinua ymmärtämään yleisöäsi paremmin. Tässä on joitakin demografioihin liittyviä avainominaisuuksia ja raportteja Google Analyticsissa:</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Ikä ja sukupuoli: Google Analytics tarjoaa tietoja käyttäjiesi ikä- ja sukupuolijakaumasta. Voit analysoida ikä- ja sukupuolidemografioita "Yleisö" -osiossa "Demografiat" ja "Yleiskatsaus" -raporteissa. Tämä tieto auttaa sinua ymmärtämään yleisösi ikä- ja sukupuolirakennetta ja mukauttamaan markkinointistrategioitasi sen mukaisesti.</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Mielenkiinnon kohteet: Google Analytics tarjoaa myös näkemyksiä yleisösi mielenkiinnon kohteista ja affiniteettikategorioista. Nämä raportit, jotka ovat saatavilla "Demografiat" -osiossa, auttavat sinua ymmärtämään aiheita ja kategorioita, jotka kiinnostavat käyttäjiäsi. Tämä tieto voi olla arvokasta sisällöntuotannossa, mainosten kohdentamisessa ja markkinointiviestiesi hienosäädössä.</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Maantiede: Google Analyticsin "Geo" -raportit tarjoavat tietoa yleisösi maantieteellisestä sijainnista. Voit analysoida käyttäjiesi maita, alueita, kaupunkeja tai jopa tiettyjä kieliä. Tämä data auttaa sinua tunnistamaan maantieteellisiä trendejä, kohdentamaan tiettyjä alueita ja personoimaan sisältöä käyttäjien sijainnin perusteella.</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Ristiinlaitteiden raportointi: Google Analytics tarjoaa ristiinlaitteiden raportointia, joka mahdollistaa ymmärtämisen, miten käyttäjät osallistuvat verkkosivustoosi tai sovellukseesi eri laitteilla. Tämä tieto voi auttaa sinua optimoimaan käyttäjäkokemustasi ja markkinointikampanjoitasi eri laitteilla, kuten pöytätietokoneilla, matkapuhelimilla ja tableteilla.</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Nämä demografiset oivallukset Google Analyticsissa voivat olla korvaamattomia yleisösi ymmärtämisessä, sisältösi ja markkinointistrategioidesi räätälöinnissä sekä käyttäjäkokemuksesi optimoinnissa. Ne tarjoavat syvällisempää tietoa siitä, keitä käyttäjäsi ovat ja miten voit tehokkaasti vuorovaikuttaa heidän kanssaan.</a:t>
            </a:r>
            <a:endParaRPr/>
          </a:p>
          <a:p>
            <a:pPr marL="0" lvl="0" indent="0" algn="l" rtl="0">
              <a:lnSpc>
                <a:spcPct val="115000"/>
              </a:lnSpc>
              <a:spcBef>
                <a:spcPts val="1200"/>
              </a:spcBef>
              <a:spcAft>
                <a:spcPts val="1200"/>
              </a:spcAft>
              <a:buSzPts val="1100"/>
              <a:buNone/>
            </a:pPr>
            <a:endParaRPr/>
          </a:p>
        </p:txBody>
      </p:sp>
      <p:sp>
        <p:nvSpPr>
          <p:cNvPr id="248" name="Google Shape;248;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6" name="Google Shape;256;p13: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1" name="Google Shape;261;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9" name="Google Shape;269;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77" name="Google Shape;277;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85" name="Google Shape;285;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3" name="Google Shape;293;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9" name="Google Shape;299;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8" name="Google Shape;308;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7" name="Google Shape;317;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6" name="Google Shape;326;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5" name="Google Shape;335;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4" name="Google Shape;344;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
        <p:cNvGrpSpPr/>
        <p:nvPr/>
      </p:nvGrpSpPr>
      <p:grpSpPr>
        <a:xfrm>
          <a:off x="0" y="0"/>
          <a:ext cx="0" cy="0"/>
          <a:chOff x="0" y="0"/>
          <a:chExt cx="0" cy="0"/>
        </a:xfrm>
      </p:grpSpPr>
      <p:sp>
        <p:nvSpPr>
          <p:cNvPr id="349" name="Google Shape;349;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0" name="Google Shape;350;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spcBef>
                <a:spcPts val="1200"/>
              </a:spcBef>
              <a:spcAft>
                <a:spcPts val="0"/>
              </a:spcAft>
              <a:buClr>
                <a:schemeClr val="dk1"/>
              </a:buClr>
              <a:buSzPts val="1100"/>
              <a:buFont typeface="Arial"/>
              <a:buNone/>
            </a:pPr>
            <a:r>
              <a:rPr lang="en-US"/>
              <a:t>Verkkoanalytiikassa käyttäytymisen määritelmä viittaa verkkosivuston kävijöiden toimiin ja vuorovaikutuksiin heidän osallistuessaan yrityksen digitaaliseen läsnäoloon. Tämä sisältää toimintoja kuten sivunäytöt, klikkaukset, lomakkeiden lähetykset, aika sivustolla ja muuta. Seuraamalla ja analysoimalla käyttäytymistä yritykset voivat saada arvokkaita oivalluksia siitä, miten heidän kohdeyleisönsä vuorovaikuttaa heidän verkkosivustonsa kanssa, mikä sisältö on kiinnostavinta, ja miten optimoida käyttäjäkokemus saadakseen aikaan merkityksellisempää osallistumista ja muunnoksia.</a:t>
            </a:r>
            <a:endParaRPr/>
          </a:p>
          <a:p>
            <a:pPr marL="158750" lvl="0" indent="0" algn="l" rtl="0">
              <a:spcBef>
                <a:spcPts val="1200"/>
              </a:spcBef>
              <a:spcAft>
                <a:spcPts val="0"/>
              </a:spcAft>
              <a:buClr>
                <a:schemeClr val="dk1"/>
              </a:buClr>
              <a:buSzPts val="1100"/>
              <a:buFont typeface="Arial"/>
              <a:buNone/>
            </a:pPr>
            <a:endParaRPr/>
          </a:p>
          <a:p>
            <a:pPr marL="158750" lvl="0" indent="0" algn="l" rtl="0">
              <a:spcBef>
                <a:spcPts val="1200"/>
              </a:spcBef>
              <a:spcAft>
                <a:spcPts val="0"/>
              </a:spcAft>
              <a:buClr>
                <a:schemeClr val="dk1"/>
              </a:buClr>
              <a:buSzPts val="1100"/>
              <a:buFont typeface="Arial"/>
              <a:buNone/>
            </a:pPr>
            <a:r>
              <a:rPr lang="en-US"/>
              <a:t>Asiantuntijan näkökulmasta käyttäytymisen ymmärtäminen on olennainen osa kattavaa verkkosivustojen analytiikkastrategiaa. Seuraamalla verkkosivuston kävijöiden toimia ja vuorovaikutuksia yritykset voivat tunnistaa trendejä, malleja ja parannuskohteita, jotka voivat ohjata heidän markkinointi- ja sisältöstrategioitaan sekä auttaa heitä tarjoamaan henkilökohtaisempaa ja relevantimpaa käyttäjäkokemusta. Esimerkiksi, jos yritys havaitsee, että merkittävä osa sen verkkosivuston kävijöistä hylkää sivuston vain muutaman sekunnin jälkeen, se voi viitata ongelmaan sivuston suunnittelussa tai sen sisällön laadussa, jotka voivat sitten käsitellä parantaakseen käyttäjäkokemusta.</a:t>
            </a:r>
            <a:endParaRPr/>
          </a:p>
          <a:p>
            <a:pPr marL="158750" lvl="0" indent="0" algn="l" rtl="0">
              <a:spcBef>
                <a:spcPts val="1200"/>
              </a:spcBef>
              <a:spcAft>
                <a:spcPts val="0"/>
              </a:spcAft>
              <a:buClr>
                <a:schemeClr val="dk1"/>
              </a:buClr>
              <a:buSzPts val="1100"/>
              <a:buFont typeface="Arial"/>
              <a:buNone/>
            </a:pPr>
            <a:endParaRPr/>
          </a:p>
          <a:p>
            <a:pPr marL="158750" lvl="0" indent="0" algn="l" rtl="0">
              <a:spcBef>
                <a:spcPts val="1200"/>
              </a:spcBef>
              <a:spcAft>
                <a:spcPts val="0"/>
              </a:spcAft>
              <a:buClr>
                <a:schemeClr val="dk1"/>
              </a:buClr>
              <a:buSzPts val="1100"/>
              <a:buFont typeface="Arial"/>
              <a:buNone/>
            </a:pPr>
            <a:r>
              <a:rPr lang="en-US"/>
              <a:t>On useita tapoja seurata käyttäytymistä verkkosivustojen analytiikassa, mukaan lukien verkkosivustojen analytiikkatyökalut, kuumakarttatyökalut ja A/B-testaus. Verkkosivustojen analytiikkatyökalut, kuten Google Analytics, tarjoavat kattavan yleiskuvan käyttäytymisestä, mukaan lukien sivunäytöt, aika sivustolla, poistumisprosentti ja muut. Kuumakarttatyökalut, kuten Hotjar, mahdollistavat yrityksille visualisoida, miten verkkosivuston kävijät vuorovaikuttavat sivustonsa kanssa, mukaan lukien minne he klikkaavat, mitä he liikuttavat hiirellä ja missä he viettävät eniten aikaa. A/B-testaus on menetelmä kahden verkkosivuston tai laskeutumissivun version vertailemiseksi selvittääkseen kumpi versio on tehokkaampi muunnosten ja osallistumisen ajamisessa.</a:t>
            </a:r>
            <a:endParaRPr/>
          </a:p>
          <a:p>
            <a:pPr marL="158750" lvl="0" indent="0" algn="l" rtl="0">
              <a:spcBef>
                <a:spcPts val="1200"/>
              </a:spcBef>
              <a:spcAft>
                <a:spcPts val="0"/>
              </a:spcAft>
              <a:buClr>
                <a:schemeClr val="dk1"/>
              </a:buClr>
              <a:buSzPts val="1100"/>
              <a:buFont typeface="Arial"/>
              <a:buNone/>
            </a:pPr>
            <a:endParaRPr/>
          </a:p>
          <a:p>
            <a:pPr marL="158750" lvl="0" indent="0" algn="l" rtl="0">
              <a:spcBef>
                <a:spcPts val="1200"/>
              </a:spcBef>
              <a:spcAft>
                <a:spcPts val="0"/>
              </a:spcAft>
              <a:buClr>
                <a:schemeClr val="dk1"/>
              </a:buClr>
              <a:buSzPts val="1100"/>
              <a:buFont typeface="Arial"/>
              <a:buNone/>
            </a:pPr>
            <a:r>
              <a:rPr lang="en-US"/>
              <a:t>Jotta käyttäytymistä voitaisiin tehokkaasti seurata ja analysoida verkkosivustojen analytiikassa, yrityksillä on oltava selkeä käsitys tavoitteistaan ja tavoitteistaan, sekä tiettyistä mittareista, jotka he haluavat seurata ja mitata. Esimerkiksi, jos yritys haluaa parantaa verkkosivustonsa muuntokorkoa, se voi seurata mittareita, kuten lomakkeiden lähetyksiä, aikaa sivustolla ja poistumisprosenttia. Lisäksi yritysten on oltava suunnitelma tietojen analysoimiseksi ja niiden perusteella toimimiseksi, sekä päivitettävä ja optimoitava säännöllisesti verkkosivustojen analytiikkastrategiaansa pysyäkseen muuttuvien käyttäytymistapojen ja toimialatrendien mukana.</a:t>
            </a:r>
            <a:endParaRPr/>
          </a:p>
          <a:p>
            <a:pPr marL="158750" lvl="0" indent="0" algn="l" rtl="0">
              <a:spcBef>
                <a:spcPts val="1200"/>
              </a:spcBef>
              <a:spcAft>
                <a:spcPts val="0"/>
              </a:spcAft>
              <a:buClr>
                <a:schemeClr val="dk1"/>
              </a:buClr>
              <a:buSzPts val="1100"/>
              <a:buFont typeface="Arial"/>
              <a:buNone/>
            </a:pPr>
            <a:endParaRPr/>
          </a:p>
          <a:p>
            <a:pPr marL="158750" lvl="0" indent="0" algn="l" rtl="0">
              <a:spcBef>
                <a:spcPts val="1200"/>
              </a:spcBef>
              <a:spcAft>
                <a:spcPts val="0"/>
              </a:spcAft>
              <a:buSzPts val="1100"/>
              <a:buNone/>
            </a:pPr>
            <a:r>
              <a:rPr lang="en-US"/>
              <a:t>Yhteenvetona voidaan todeta, että käyttäytymisen määritelmä verkkosivustojen analytiikassa on kriittinen työkalu yrityksille, jotka haluavat ymmärtää, miten heidän kohdeyleisönsä vuorovaikuttaa heidän verkkosivustonsa kanssa ja miten optimoida käyttäjäkokemus saadakseen aikaan merkityksellisempää osallistumista ja muunnoksia. Seuraamalla verkkosivuston kävijöiden toimia ja vuorovaikutuksia yritykset voivat saada arvokkaita oivalluksia kohdeyleisöstään ja tehdä informoituja päätöksiä markkinointi- ja sisältöstrategioistaan.</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8" name="Google Shape;358;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4" name="Google Shape;364;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1200"/>
              </a:spcBef>
              <a:spcAft>
                <a:spcPts val="0"/>
              </a:spcAft>
              <a:buClr>
                <a:schemeClr val="dk1"/>
              </a:buClr>
              <a:buSzPts val="1100"/>
              <a:buFont typeface="Arial"/>
              <a:buNone/>
            </a:pPr>
            <a:r>
              <a:rPr lang="en-US"/>
              <a:t>Hankinta-arvio verkkotilastoinnissa viittaa prosessiin, jolla mitataan yrityksen markkinointi- ja mainosponnistelujen tehokkuutta houkutella verkkosivuston kävijöitä ja muuntaa heidät asiakkaiksi. Tämä sisältää analyysin tiedoista, jotka koskevat lähteitä ja kanavia, jotka ohjaavat liikennettä verkkosivustolle, sekä kävijöiden käyttäytymisestä sivustolla. Arvioimalla hankintaa yritykset voivat saada oivalluksia markkinointikampanjoidensa suorituskyvystä ja tehdä informoituja päätöksiä siitä, mihin resursseja kohdistaa ja miten optimoida markkinointistrategiansa.</a:t>
            </a:r>
            <a:endParaRPr/>
          </a:p>
          <a:p>
            <a:pPr marL="0" lvl="0" indent="0" algn="l" rtl="0">
              <a:spcBef>
                <a:spcPts val="1200"/>
              </a:spcBef>
              <a:spcAft>
                <a:spcPts val="0"/>
              </a:spcAft>
              <a:buClr>
                <a:schemeClr val="dk1"/>
              </a:buClr>
              <a:buSzPts val="1100"/>
              <a:buFont typeface="Arial"/>
              <a:buNone/>
            </a:pPr>
            <a:endParaRPr/>
          </a:p>
          <a:p>
            <a:pPr marL="0" lvl="0" indent="0" algn="l" rtl="0">
              <a:spcBef>
                <a:spcPts val="1200"/>
              </a:spcBef>
              <a:spcAft>
                <a:spcPts val="0"/>
              </a:spcAft>
              <a:buClr>
                <a:schemeClr val="dk1"/>
              </a:buClr>
              <a:buSzPts val="1100"/>
              <a:buFont typeface="Arial"/>
              <a:buNone/>
            </a:pPr>
            <a:r>
              <a:rPr lang="en-US"/>
              <a:t>Asiantuntijan näkökulmasta hankinta-arviointi on olennainen osa mitä tahansa verkkotilastointistrategiaa. Seuraamalla sivuston kävijöitä ohjaavia lähteitä ja kanavia yritykset voivat selvittää tehokkaimmat menetelmät uusien kävijöiden ja asiakkaiden houkuttelemiseksi. Esimerkiksi jos yritys huomaa, että suurin osa sen muunnoksista tulee orgaanisesta hakuliikenteestä, se voi priorisoida hakukoneoptimointiponnisteluja parantaakseen näkyvyyttään hakutuloksissa ja houkutellakseen vielä enemmän orgaanista liikennettä.</a:t>
            </a:r>
            <a:endParaRPr/>
          </a:p>
          <a:p>
            <a:pPr marL="0" lvl="0" indent="0" algn="l" rtl="0">
              <a:spcBef>
                <a:spcPts val="1200"/>
              </a:spcBef>
              <a:spcAft>
                <a:spcPts val="0"/>
              </a:spcAft>
              <a:buClr>
                <a:schemeClr val="dk1"/>
              </a:buClr>
              <a:buSzPts val="1100"/>
              <a:buFont typeface="Arial"/>
              <a:buNone/>
            </a:pPr>
            <a:endParaRPr/>
          </a:p>
          <a:p>
            <a:pPr marL="0" lvl="0" indent="0" algn="l" rtl="0">
              <a:spcBef>
                <a:spcPts val="1200"/>
              </a:spcBef>
              <a:spcAft>
                <a:spcPts val="0"/>
              </a:spcAft>
              <a:buClr>
                <a:schemeClr val="dk1"/>
              </a:buClr>
              <a:buSzPts val="1100"/>
              <a:buFont typeface="Arial"/>
              <a:buNone/>
            </a:pPr>
            <a:r>
              <a:rPr lang="en-US"/>
              <a:t>Hankinnan arvioimiseksi verkkotilastoinnissa on useita menetelmiä, mukaan lukien lähde- ja keskitulostusraportit, viittausliikenteen analyysi ja muunnosasteen analyysi. Lähde- ja keskitulostusraportit tarjoavat kattavan yleiskuvan sivustolle ohjaavista lähteistä ja kanavista, kuten hakukoneista, sosiaalisesta mediasta, sähköpostista ja muista. Viittausliikenteen analyysi antaa näkemyksiä verkkosivuston kävijöitä ohjaavista verkkosivustoista ja alustoista, mikä mahdollistaa yrityksille arvokkaiden kumppanuuksien tunnistamisen ja yhteistyömahdollisuuksien löytämisen. Muunnosasteen analyysi mittaa prosenttiosuuden verkkosivuston kävijöistä, jotka suorittavat halutun toimenpiteen, kuten lomakkeen täyttämisen, ostoksen tekemisen tai uutiskirjeen tilaamisen, mikä voi ohjata markkinointi- ja sisältöstrategioita.</a:t>
            </a:r>
            <a:endParaRPr/>
          </a:p>
          <a:p>
            <a:pPr marL="0" lvl="0" indent="0" algn="l" rtl="0">
              <a:spcBef>
                <a:spcPts val="1200"/>
              </a:spcBef>
              <a:spcAft>
                <a:spcPts val="0"/>
              </a:spcAft>
              <a:buClr>
                <a:schemeClr val="dk1"/>
              </a:buClr>
              <a:buSzPts val="1100"/>
              <a:buFont typeface="Arial"/>
              <a:buNone/>
            </a:pPr>
            <a:endParaRPr/>
          </a:p>
          <a:p>
            <a:pPr marL="0" lvl="0" indent="0" algn="l" rtl="0">
              <a:spcBef>
                <a:spcPts val="1200"/>
              </a:spcBef>
              <a:spcAft>
                <a:spcPts val="0"/>
              </a:spcAft>
              <a:buClr>
                <a:schemeClr val="dk1"/>
              </a:buClr>
              <a:buSzPts val="1100"/>
              <a:buFont typeface="Arial"/>
              <a:buNone/>
            </a:pPr>
            <a:r>
              <a:rPr lang="en-US"/>
              <a:t>Jotta hankintaa voidaan arvioida tehokkaasti verkkotilastoinnissa, yrityksillä on oltava selkeä käsitys tavoitteistaan ja tavoitteistaan, sekä tiettyistä mittareista, jotka he haluavat seurata ja mitata. Esimerkiksi, jos yritys haluaa parantaa muunnosprosenttiaan, se voi seurata mittareita, kuten lomakkeiden lähetyksiä, aikaa sivustolla ja poistumisprosenttia. Lisäksi yritysten on oltava suunnitelma tietojen analysoimiseksi ja niiden perusteella toimimiseksi, sekä päivitettävä ja optimoitava säännöllisesti verkkotilastointistrategiaansa pysyäkseen muuttuvien käyttäytymistapojen ja toimialatrendien mukana.</a:t>
            </a:r>
            <a:endParaRPr/>
          </a:p>
          <a:p>
            <a:pPr marL="0" lvl="0" indent="0" algn="l" rtl="0">
              <a:spcBef>
                <a:spcPts val="1200"/>
              </a:spcBef>
              <a:spcAft>
                <a:spcPts val="0"/>
              </a:spcAft>
              <a:buClr>
                <a:schemeClr val="dk1"/>
              </a:buClr>
              <a:buSzPts val="1100"/>
              <a:buFont typeface="Arial"/>
              <a:buNone/>
            </a:pPr>
            <a:endParaRPr/>
          </a:p>
          <a:p>
            <a:pPr marL="0" lvl="0" indent="0" algn="l" rtl="0">
              <a:spcBef>
                <a:spcPts val="1200"/>
              </a:spcBef>
              <a:spcAft>
                <a:spcPts val="0"/>
              </a:spcAft>
              <a:buClr>
                <a:schemeClr val="dk1"/>
              </a:buClr>
              <a:buSzPts val="1100"/>
              <a:buFont typeface="Arial"/>
              <a:buNone/>
            </a:pPr>
            <a:r>
              <a:rPr lang="en-US"/>
              <a:t>Yhteenvetona voidaan todeta, että hankinta-arviointi verkkotilastoinnissa on kriittinen työkalu yrityksille, jotka haluavat mitata markkinointi- ja mainosponnistelujensa tehokkuutta ja tehdä informoituja päätöksiä markkinointistrategioistaan. Analysoimalla tietoja lähteistä ja kanavista, jotka ohjaavat liikennettä verkkosivustolle, sekä kävijöiden käyttäytymisestä sivustolla, yritykset voivat saada näkemyksiä markkinointinsa suorituskyvystä ja tunnistaa parannusmahdollisuuksia.</a:t>
            </a:r>
            <a:endParaRPr/>
          </a:p>
          <a:p>
            <a:pPr marL="0" lvl="0" indent="0" algn="l" rtl="0">
              <a:lnSpc>
                <a:spcPct val="100000"/>
              </a:lnSpc>
              <a:spcBef>
                <a:spcPts val="1200"/>
              </a:spcBef>
              <a:spcAft>
                <a:spcPts val="0"/>
              </a:spcAft>
              <a:buSzPts val="1100"/>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2" name="Google Shape;372;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a:t>Arvioitaessa hankintakanavia kampanjoissa, joissa käytetään UTM (Urchin Tracking Module) -koodeja, yritykset voivat saada tarkempia oivalluksia markkinointiponnistelujensa tehokkuudesta. UTM-koodeja ovat tunnisteet, jotka lisätään URL-osoitteisiin seuraamaan verkkosivustoliikenteen lähdettä, välinettä, kampanjaa ja muita parametreja. Tässä on, miten arvioida hankintakanavia UTM-koodeja käyttäen:</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1. Määritä hankintakanavat: Aloita tunnistamalla eri hankintakanavat, joita käytät kampanjoissasi, kuten sähköposti, sosiaalinen media, näyttömainokset, maksettu haku jne.</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2. Luo uniikit UTM-koodit: Generoi uniikit UTM-koodit kullekin kampanjalle jokaisessa hankintakanavassa. UTM-koodit koostuvat parametreista kuten lähde, väline, kampanja ja lisätiedot, jotka auttavat sinua seuraamaan ja erottamaan kampanjasi tehokkaasti. Esimerkiksi voit luoda UTM-koodeja kuten "utm_source=sähköposti&amp;utm_medium=uutiskirje&amp;utm_campaign=kevätale".</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3. Liitä UTM-koodit kampanjan URL-osoitteisiin: Lisää UTM-koodit kampanjan varojen, kuten sähköpostilinkkien, sosiaalisen median viestien, bannerimainosten tai hakumainosten linkkeihin. Tämä varmistaa, että kun käyttäjät napsauttavat näitä linkkejä, UTM-parametrit tallennetaan ja lähetetään analytiikkalaitteistoosi.</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4. Seuraa ja analysoi dataa: Seuraa tietoja analytiikkalaitteistossasi (esim. Google Analytics) arvioidaksesi jokaisen hankintakanavan ja kampanjan suorituskykyä. Etsi metriikoita kuten istunnot, konversiot, poistumisprosentti, aika sivustolla ja tavoitteiden täyttyminen, jotka ovat erityisiä kullekin UTM-koodille.</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5. Vertaa suorituskykyä eri kanavien ja kampanjoiden välillä: Vertaa eri hankintakanavien ja kampanjoiden suorituskykyä analysoimalla UTM-koodien avulla kerättyä tietoa. Etsi malleja, trendejä ja oivalluksia määrittääksesi, mitkä kanavat ja kampanjat tuovat eniten liikennettä, konversioita tai haluttuja toimenpiteitä.</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6. Säädä ja optimoi: Hankintakanavien arvioinnin perusteella UTM-koodeja käyttäen tee informoituja päätöksiä resurssien kohdentamisesta, kampanjoiden optimoinnista ja budjetin säädöistä. Panosta enemmän kanaviin ja kampanjoihin, jotka suoriutuvat hyvin, ja harkitse niiden hienosäätöä tai keskeyttämistä, jotka eivät ole suoriutuneet odotetusti.</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Incorporenntaessa UTM-koodeja kampanja-URL-osoitteisiin ja analysoimalla syntyviä tietoja voit arvioida tarkemmin kunkin hankintakanavan ja kampanjan tehokkuutta. Tämä mahdollistaa tietopohjaisten päätösten tekemisen, markkinointistrategioiden optimoinnin ja resurssien tehokkaamman kohdentamisen parempien tulosten saavuttamiseksi.</a:t>
            </a:r>
            <a:endParaRPr/>
          </a:p>
          <a:p>
            <a:pPr marL="0" lvl="0" indent="0" algn="l" rtl="0">
              <a:lnSpc>
                <a:spcPct val="115000"/>
              </a:lnSpc>
              <a:spcBef>
                <a:spcPts val="1200"/>
              </a:spcBef>
              <a:spcAft>
                <a:spcPts val="0"/>
              </a:spcAft>
              <a:buClr>
                <a:schemeClr val="dk1"/>
              </a:buClr>
              <a:buSzPts val="1100"/>
              <a:buFont typeface="Arial"/>
              <a:buNone/>
            </a:pPr>
            <a:endParaRPr/>
          </a:p>
          <a:p>
            <a:pPr marL="0" lvl="0" indent="0" algn="l" rtl="0">
              <a:lnSpc>
                <a:spcPct val="115000"/>
              </a:lnSpc>
              <a:spcBef>
                <a:spcPts val="1200"/>
              </a:spcBef>
              <a:spcAft>
                <a:spcPts val="0"/>
              </a:spcAft>
              <a:buClr>
                <a:schemeClr val="dk1"/>
              </a:buClr>
              <a:buSzPts val="1100"/>
              <a:buFont typeface="Arial"/>
              <a:buNone/>
            </a:pPr>
            <a:r>
              <a:rPr lang="en-US"/>
              <a:t>Hankintaa arvioimalla kampanjoissa UTM-koodeja käyttäen yritykset voivat sukeltaa syvemmälle markkinointikampanjoidensa suorituskykyyn ja ymmärtää eri hankintakanavien vaikutuksen. Tässä on, miten analysoida hankintaa UTM-koodeilla:</a:t>
            </a:r>
            <a:endParaRPr/>
          </a:p>
          <a:p>
            <a:pPr marL="0" lvl="0" indent="0" algn="l" rtl="0">
              <a:lnSpc>
                <a:spcPct val="115000"/>
              </a:lnSpc>
              <a:spcBef>
                <a:spcPts val="1200"/>
              </a:spcBef>
              <a:spcAft>
                <a:spcPts val="0"/>
              </a:spcAft>
              <a:buClr>
                <a:schemeClr val="dk1"/>
              </a:buClr>
              <a:buSzPts val="1100"/>
              <a:buFont typeface="Arial"/>
              <a:buNone/>
            </a:pPr>
            <a:r>
              <a:rPr lang="en-US"/>
              <a:t>1. UTM-parametrit: Aloita ymmärtämällä UTM-koodeissa käytetyt eri parametrit. Yleisiä parametreja ovat:</a:t>
            </a:r>
            <a:endParaRPr/>
          </a:p>
          <a:p>
            <a:pPr marL="0" lvl="0" indent="0" algn="l" rtl="0">
              <a:lnSpc>
                <a:spcPct val="115000"/>
              </a:lnSpc>
              <a:spcBef>
                <a:spcPts val="1200"/>
              </a:spcBef>
              <a:spcAft>
                <a:spcPts val="0"/>
              </a:spcAft>
              <a:buClr>
                <a:schemeClr val="dk1"/>
              </a:buClr>
              <a:buSzPts val="1100"/>
              <a:buFont typeface="Arial"/>
              <a:buNone/>
            </a:pPr>
            <a:r>
              <a:rPr lang="en-US"/>
              <a:t>   - utm_source: Tunnistaa liikenteen lähteen, kuten tietyn verkkosivuston, hakukoneen tai sosiaalisen median alustan.</a:t>
            </a:r>
            <a:endParaRPr/>
          </a:p>
          <a:p>
            <a:pPr marL="0" lvl="0" indent="0" algn="l" rtl="0">
              <a:lnSpc>
                <a:spcPct val="115000"/>
              </a:lnSpc>
              <a:spcBef>
                <a:spcPts val="1200"/>
              </a:spcBef>
              <a:spcAft>
                <a:spcPts val="0"/>
              </a:spcAft>
              <a:buClr>
                <a:schemeClr val="dk1"/>
              </a:buClr>
              <a:buSzPts val="1100"/>
              <a:buFont typeface="Arial"/>
              <a:buNone/>
            </a:pPr>
            <a:r>
              <a:rPr lang="en-US"/>
              <a:t>   - utm_medium: Määrittelee välineen, jonka kautta liikenne generoidaan, kuten sähköposti, sosiaalinen media, näyttömainokset tai maksettu haku.</a:t>
            </a:r>
            <a:endParaRPr/>
          </a:p>
          <a:p>
            <a:pPr marL="0" lvl="0" indent="0" algn="l" rtl="0">
              <a:lnSpc>
                <a:spcPct val="115000"/>
              </a:lnSpc>
              <a:spcBef>
                <a:spcPts val="1200"/>
              </a:spcBef>
              <a:spcAft>
                <a:spcPts val="0"/>
              </a:spcAft>
              <a:buClr>
                <a:schemeClr val="dk1"/>
              </a:buClr>
              <a:buSzPts val="1100"/>
              <a:buFont typeface="Arial"/>
              <a:buNone/>
            </a:pPr>
            <a:r>
              <a:rPr lang="en-US"/>
              <a:t>   - utm_campaign: Viittaa tietyn kampanjan nimeen tai tunnisteeseen useiden kampanjoiden erottamiseksi saman välineen sisällä.</a:t>
            </a:r>
            <a:endParaRPr/>
          </a:p>
          <a:p>
            <a:pPr marL="0" lvl="0" indent="0" algn="l" rtl="0">
              <a:lnSpc>
                <a:spcPct val="115000"/>
              </a:lnSpc>
              <a:spcBef>
                <a:spcPts val="1200"/>
              </a:spcBef>
              <a:spcAft>
                <a:spcPts val="0"/>
              </a:spcAft>
              <a:buClr>
                <a:schemeClr val="dk1"/>
              </a:buClr>
              <a:buSzPts val="1100"/>
              <a:buFont typeface="Arial"/>
              <a:buNone/>
            </a:pPr>
            <a:r>
              <a:rPr lang="en-US"/>
              <a:t>   - utm_content (valinnainen): Käytetään erottamaan eri versiot tai elementit kampanjan sisällä, kuten eri mainosvariaatiot tai kutsu-toimi-toimet.</a:t>
            </a:r>
            <a:endParaRPr/>
          </a:p>
          <a:p>
            <a:pPr marL="0" lvl="0" indent="0" algn="l" rtl="0">
              <a:lnSpc>
                <a:spcPct val="115000"/>
              </a:lnSpc>
              <a:spcBef>
                <a:spcPts val="1200"/>
              </a:spcBef>
              <a:spcAft>
                <a:spcPts val="0"/>
              </a:spcAft>
              <a:buClr>
                <a:schemeClr val="dk1"/>
              </a:buClr>
              <a:buSzPts val="1100"/>
              <a:buFont typeface="Arial"/>
              <a:buNone/>
            </a:pPr>
            <a:r>
              <a:rPr lang="en-US"/>
              <a:t>   - utm_term (valinnainen): Käytetään yleensä maksetuissa hakukampanjoissa määrittämään mainokseen liittyvät avainsanat tai termit.</a:t>
            </a:r>
            <a:endParaRPr/>
          </a:p>
          <a:p>
            <a:pPr marL="0" lvl="0" indent="0" algn="l" rtl="0">
              <a:lnSpc>
                <a:spcPct val="115000"/>
              </a:lnSpc>
              <a:spcBef>
                <a:spcPts val="1200"/>
              </a:spcBef>
              <a:spcAft>
                <a:spcPts val="0"/>
              </a:spcAft>
              <a:buClr>
                <a:schemeClr val="dk1"/>
              </a:buClr>
              <a:buSzPts val="1100"/>
              <a:buFont typeface="Arial"/>
              <a:buNone/>
            </a:pPr>
            <a:r>
              <a:rPr lang="en-US"/>
              <a:t>2. Seuraa UTM-tagattuja URL-osoitteita: Varmista, että kaikki kampanjasi URL-osoitteet on asianmukaisesti varustettu UTM-koodeilla. Tähän sisältyvät kampanjan maalasivut, sähköpostilinkit, sosiaalisen median viestit, bannerimainokset ja kaikki muut kosketuspisteet, joissa käyttäjät voivat klikata verkkosivustoosi tai sovellukseesi.</a:t>
            </a:r>
            <a:endParaRPr/>
          </a:p>
          <a:p>
            <a:pPr marL="0" lvl="0" indent="0" algn="l" rtl="0">
              <a:lnSpc>
                <a:spcPct val="115000"/>
              </a:lnSpc>
              <a:spcBef>
                <a:spcPts val="1200"/>
              </a:spcBef>
              <a:spcAft>
                <a:spcPts val="0"/>
              </a:spcAft>
              <a:buClr>
                <a:schemeClr val="dk1"/>
              </a:buClr>
              <a:buSzPts val="1100"/>
              <a:buFont typeface="Arial"/>
              <a:buNone/>
            </a:pPr>
            <a:r>
              <a:rPr lang="en-US"/>
              <a:t>3. Seuraa UTM-tagattua liikennettä: Käytä analytiikkalaitteistoasi (esim. Google Analytics) seuraamaan ja seuraamaan liikennettä UTM-tagatuista URL-osoitteista. E</a:t>
            </a:r>
            <a:endParaRPr/>
          </a:p>
          <a:p>
            <a:pPr marL="0" lvl="0" indent="0" algn="l" rtl="0">
              <a:lnSpc>
                <a:spcPct val="115000"/>
              </a:lnSpc>
              <a:spcBef>
                <a:spcPts val="1200"/>
              </a:spcBef>
              <a:spcAft>
                <a:spcPts val="1200"/>
              </a:spcAft>
              <a:buSzPts val="1100"/>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0" name="Google Shape;380;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t>Verkkotietojenkäsittelyssä yleisön demografiset tiedot tarkoittavat prosessia, jossa verkkosivuston kävijät jaetaan henkilökohtaisten ominaisuuksiensa perusteella, kuten ikä, sukupuoli, tulot, koulutus, sijainti ja muut. Tämä segmentointi mahdollistaa yrityksille paremman käsityksen kohdeyleisönsä demografisesta koostumuksesta, mikä voi ohjata heidän markkinointi- ja sisältöstrategioitaan ja auttaa heitä tarjoamaan yksilöllisemmän ja relevanteimman käyttäjäkokemuksen.</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Asiantuntijan näkökulmasta yleisön demografiat ovat yksi perustavanlaatuisimmista segmentoinnista verkkotietojenkäsittelyssä. Tuntemalla verkkosivustonsa kävijöiden ikä, sukupuoli, tulot, koulutus ja sijainti yritykset voivat saada arvokkaita oivalluksia kohdeyleisönsä mieltymyksistä, kiinnostuksenkohteista ja käyttäytymisestä. Esimerkiksi jos yritys tietää, että suurin osa sen verkkosivuston kävijöistä on korkeat tulot omaavia milleniaalinaisia, se voi luoda kohdennettuja markkinointikampanjoita ja sisältöä, jotka puhuttelevat tätä demografiaa ja ovat linjassa heidän kiinnostustensa ja arvojensa kanssa.</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Jotta yritykset voivat tehokkaasti käyttää yleisön demografisia tietoja verkkotietojenkäsittelyssä, niiden on oltava pääsy tarkkoihin ja ajan tasalla oleviin tietoihin. Tämä voidaan saavuttaa eri lähteistä, kuten verkkosivuston analytiikkatyökaluista, asiakastietokannoista ja kolmannen osapuolen tietopalveluista. Lisäksi yritysten on ymmärrettävä selkeästi keräämänsä datan luonne ja tietolähteidensä rajoitukset, sillä demografiset tiedot voivat olla puutteellisia tai epätarkkoja.</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On myös tärkeää, että yritykset pitävät mielessä, että demografiset tiedot ovat vain yksi osa palapelistä kohdeyleisön ymmärtämisessä. Vaikka demografiset tiedot voivat tarjota arvokkaita oivalluksia tietyn ryhmän mieltymyksistä ja kiinnostuksista, ne eivät anna täydellistä kuvaa yksilöiden käyttäytymisestä tai motivaatiosta. Tästä syystä yritysten on otettava huomioon myös muita segmentointityyppejä, kuten käyttäytymiseen ja kiinnostuksiin perustuvaa segmentointia, saadakseen kattavamman käsityksen kohdeyleisöstään.</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Yhteenvetona voidaan todeta, että yleisön demografioiden määrittely verkkotietojenkäsittelyssä on kriittinen työkalu yrityksille, jotka pyrkivät ymmärtämään verkkosivustonsa kävijöiden henkilökohtaisia ominaisuuksia. Ryhmittelemällä kävijöitä heidän ikänsä, sukupuolensa, tulonsa, koulutuksensa ja sijaintinsa perusteella yritykset voivat saada arvokkaita oivalluksia kohdeyleisönsä mieltymyksistä, kiinnostuksenkohteista ja käyttäytymisestä. Tämä tieto voi ohjata markkinointi- ja sisältöstrategioita ja auttaa yrityksiä tarjoamaan yksilöllisemmän ja relevanteimman käyttäjäkokemuksen.</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9" name="Google Shape;389;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6"/>
        <p:cNvGrpSpPr/>
        <p:nvPr/>
      </p:nvGrpSpPr>
      <p:grpSpPr>
        <a:xfrm>
          <a:off x="0" y="0"/>
          <a:ext cx="0" cy="0"/>
          <a:chOff x="0" y="0"/>
          <a:chExt cx="0" cy="0"/>
        </a:xfrm>
      </p:grpSpPr>
      <p:sp>
        <p:nvSpPr>
          <p:cNvPr id="397" name="Google Shape;397;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8" name="Google Shape;398;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7" name="Google Shape;407;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jp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10.jpg"/><Relationship Id="rId4"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13.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jpg"/><Relationship Id="rId7" Type="http://schemas.openxmlformats.org/officeDocument/2006/relationships/image" Target="../media/image1.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jp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7.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8.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6.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9.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5"/>
        <p:cNvGrpSpPr/>
        <p:nvPr/>
      </p:nvGrpSpPr>
      <p:grpSpPr>
        <a:xfrm>
          <a:off x="0" y="0"/>
          <a:ext cx="0" cy="0"/>
          <a:chOff x="0" y="0"/>
          <a:chExt cx="0" cy="0"/>
        </a:xfrm>
      </p:grpSpPr>
      <p:sp>
        <p:nvSpPr>
          <p:cNvPr id="16" name="Google Shape;16;p63"/>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7" name="Google Shape;17;p63"/>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8" name="Google Shape;18;p63"/>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9" name="Google Shape;19;p6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350" b="0" i="0" u="none" strike="noStrike" cap="none">
              <a:solidFill>
                <a:schemeClr val="lt1"/>
              </a:solidFill>
              <a:latin typeface="Calibri"/>
              <a:ea typeface="Calibri"/>
              <a:cs typeface="Calibri"/>
              <a:sym typeface="Calibri"/>
            </a:endParaRPr>
          </a:p>
        </p:txBody>
      </p:sp>
      <p:pic>
        <p:nvPicPr>
          <p:cNvPr id="20" name="Google Shape;20;p63"/>
          <p:cNvPicPr preferRelativeResize="0"/>
          <p:nvPr/>
        </p:nvPicPr>
        <p:blipFill rotWithShape="1">
          <a:blip r:embed="rId4">
            <a:alphaModFix/>
          </a:blip>
          <a:srcRect l="3024" r="3022"/>
          <a:stretch/>
        </p:blipFill>
        <p:spPr>
          <a:xfrm>
            <a:off x="324895" y="4528124"/>
            <a:ext cx="1987904" cy="440100"/>
          </a:xfrm>
          <a:prstGeom prst="rect">
            <a:avLst/>
          </a:prstGeom>
          <a:noFill/>
          <a:ln>
            <a:noFill/>
          </a:ln>
        </p:spPr>
      </p:pic>
      <p:pic>
        <p:nvPicPr>
          <p:cNvPr id="21" name="Google Shape;21;p63"/>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22" name="Google Shape;22;p63"/>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23" name="Google Shape;23;p63"/>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24" name="Google Shape;24;p63"/>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Blank">
  <p:cSld name="Blank">
    <p:spTree>
      <p:nvGrpSpPr>
        <p:cNvPr id="1" name="Shape 25"/>
        <p:cNvGrpSpPr/>
        <p:nvPr/>
      </p:nvGrpSpPr>
      <p:grpSpPr>
        <a:xfrm>
          <a:off x="0" y="0"/>
          <a:ext cx="0" cy="0"/>
          <a:chOff x="0" y="0"/>
          <a:chExt cx="0" cy="0"/>
        </a:xfrm>
      </p:grpSpPr>
      <p:pic>
        <p:nvPicPr>
          <p:cNvPr id="26" name="Google Shape;26;p64"/>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27" name="Google Shape;27;p64"/>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8" name="Google Shape;28;p64"/>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and Content 2" type="obj">
  <p:cSld name="OBJECT">
    <p:spTree>
      <p:nvGrpSpPr>
        <p:cNvPr id="1" name="Shape 29"/>
        <p:cNvGrpSpPr/>
        <p:nvPr/>
      </p:nvGrpSpPr>
      <p:grpSpPr>
        <a:xfrm>
          <a:off x="0" y="0"/>
          <a:ext cx="0" cy="0"/>
          <a:chOff x="0" y="0"/>
          <a:chExt cx="0" cy="0"/>
        </a:xfrm>
      </p:grpSpPr>
      <p:pic>
        <p:nvPicPr>
          <p:cNvPr id="30" name="Google Shape;30;p65" descr="A picture containing shape  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31" name="Google Shape;31;p65"/>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32" name="Google Shape;32;p6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65"/>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34" name="Google Shape;34;p65"/>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35" name="Google Shape;35;p65"/>
          <p:cNvPicPr preferRelativeResize="0"/>
          <p:nvPr/>
        </p:nvPicPr>
        <p:blipFill rotWithShape="1">
          <a:blip r:embed="rId5">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36"/>
        <p:cNvGrpSpPr/>
        <p:nvPr/>
      </p:nvGrpSpPr>
      <p:grpSpPr>
        <a:xfrm>
          <a:off x="0" y="0"/>
          <a:ext cx="0" cy="0"/>
          <a:chOff x="0" y="0"/>
          <a:chExt cx="0" cy="0"/>
        </a:xfrm>
      </p:grpSpPr>
      <p:sp>
        <p:nvSpPr>
          <p:cNvPr id="37" name="Google Shape;37;p66"/>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66"/>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9" name="Google Shape;39;p6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350" b="0" i="0" u="none" strike="noStrike" cap="none">
              <a:solidFill>
                <a:schemeClr val="lt1"/>
              </a:solidFill>
              <a:latin typeface="Calibri"/>
              <a:ea typeface="Calibri"/>
              <a:cs typeface="Calibri"/>
              <a:sym typeface="Calibri"/>
            </a:endParaRPr>
          </a:p>
        </p:txBody>
      </p:sp>
      <p:pic>
        <p:nvPicPr>
          <p:cNvPr id="40" name="Google Shape;40;p66"/>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41" name="Google Shape;41;p66"/>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42" name="Google Shape;42;p66"/>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43" name="Google Shape;43;p66"/>
          <p:cNvPicPr preferRelativeResize="0"/>
          <p:nvPr/>
        </p:nvPicPr>
        <p:blipFill rotWithShape="1">
          <a:blip r:embed="rId6">
            <a:alphaModFix/>
          </a:blip>
          <a:srcRect l="3024" r="3022"/>
          <a:stretch/>
        </p:blipFill>
        <p:spPr>
          <a:xfrm>
            <a:off x="1697592" y="4528124"/>
            <a:ext cx="1987904" cy="440100"/>
          </a:xfrm>
          <a:prstGeom prst="rect">
            <a:avLst/>
          </a:prstGeom>
          <a:noFill/>
          <a:ln>
            <a:noFill/>
          </a:ln>
        </p:spPr>
      </p:pic>
      <p:pic>
        <p:nvPicPr>
          <p:cNvPr id="44" name="Google Shape;44;p66"/>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45" name="Google Shape;45;p66"/>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46" name="Google Shape;46;p66"/>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47"/>
        <p:cNvGrpSpPr/>
        <p:nvPr/>
      </p:nvGrpSpPr>
      <p:grpSpPr>
        <a:xfrm>
          <a:off x="0" y="0"/>
          <a:ext cx="0" cy="0"/>
          <a:chOff x="0" y="0"/>
          <a:chExt cx="0" cy="0"/>
        </a:xfrm>
      </p:grpSpPr>
      <p:sp>
        <p:nvSpPr>
          <p:cNvPr id="48" name="Google Shape;48;p67"/>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350" b="0" i="0" u="none" strike="noStrike" cap="none">
              <a:solidFill>
                <a:schemeClr val="lt1"/>
              </a:solidFill>
              <a:latin typeface="Calibri"/>
              <a:ea typeface="Calibri"/>
              <a:cs typeface="Calibri"/>
              <a:sym typeface="Calibri"/>
            </a:endParaRPr>
          </a:p>
        </p:txBody>
      </p:sp>
      <p:pic>
        <p:nvPicPr>
          <p:cNvPr id="49" name="Google Shape;49;p67"/>
          <p:cNvPicPr preferRelativeResize="0"/>
          <p:nvPr/>
        </p:nvPicPr>
        <p:blipFill rotWithShape="1">
          <a:blip r:embed="rId3">
            <a:alphaModFix/>
          </a:blip>
          <a:srcRect l="3024" r="3022"/>
          <a:stretch/>
        </p:blipFill>
        <p:spPr>
          <a:xfrm>
            <a:off x="177278" y="4576442"/>
            <a:ext cx="1987904" cy="440100"/>
          </a:xfrm>
          <a:prstGeom prst="rect">
            <a:avLst/>
          </a:prstGeom>
          <a:noFill/>
          <a:ln>
            <a:noFill/>
          </a:ln>
        </p:spPr>
      </p:pic>
      <p:pic>
        <p:nvPicPr>
          <p:cNvPr id="50" name="Google Shape;50;p67"/>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51"/>
        <p:cNvGrpSpPr/>
        <p:nvPr/>
      </p:nvGrpSpPr>
      <p:grpSpPr>
        <a:xfrm>
          <a:off x="0" y="0"/>
          <a:ext cx="0" cy="0"/>
          <a:chOff x="0" y="0"/>
          <a:chExt cx="0" cy="0"/>
        </a:xfrm>
      </p:grpSpPr>
      <p:cxnSp>
        <p:nvCxnSpPr>
          <p:cNvPr id="52" name="Google Shape;52;p68"/>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53" name="Google Shape;53;p68"/>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4" name="Google Shape;54;p68"/>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5" name="Google Shape;55;p68"/>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350" b="0" i="0" u="none" strike="noStrike" cap="none">
              <a:solidFill>
                <a:schemeClr val="lt1"/>
              </a:solidFill>
              <a:latin typeface="Calibri"/>
              <a:ea typeface="Calibri"/>
              <a:cs typeface="Calibri"/>
              <a:sym typeface="Calibri"/>
            </a:endParaRPr>
          </a:p>
        </p:txBody>
      </p:sp>
      <p:pic>
        <p:nvPicPr>
          <p:cNvPr id="56" name="Google Shape;56;p68"/>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57" name="Google Shape;57;p68"/>
          <p:cNvPicPr preferRelativeResize="0"/>
          <p:nvPr/>
        </p:nvPicPr>
        <p:blipFill rotWithShape="1">
          <a:blip r:embed="rId4">
            <a:alphaModFix/>
          </a:blip>
          <a:srcRect l="3024" r="3022"/>
          <a:stretch/>
        </p:blipFill>
        <p:spPr>
          <a:xfrm>
            <a:off x="156283" y="4667387"/>
            <a:ext cx="1987904" cy="4401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Content and Graph">
  <p:cSld name="Content and Graph">
    <p:spTree>
      <p:nvGrpSpPr>
        <p:cNvPr id="1" name="Shape 58"/>
        <p:cNvGrpSpPr/>
        <p:nvPr/>
      </p:nvGrpSpPr>
      <p:grpSpPr>
        <a:xfrm>
          <a:off x="0" y="0"/>
          <a:ext cx="0" cy="0"/>
          <a:chOff x="0" y="0"/>
          <a:chExt cx="0" cy="0"/>
        </a:xfrm>
      </p:grpSpPr>
      <p:pic>
        <p:nvPicPr>
          <p:cNvPr id="59" name="Google Shape;59;p69"/>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60" name="Google Shape;60;p69"/>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69"/>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62" name="Google Shape;62;p69"/>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63" name="Google Shape;63;p69"/>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64"/>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65"/>
        <p:cNvGrpSpPr/>
        <p:nvPr/>
      </p:nvGrpSpPr>
      <p:grpSpPr>
        <a:xfrm>
          <a:off x="0" y="0"/>
          <a:ext cx="0" cy="0"/>
          <a:chOff x="0" y="0"/>
          <a:chExt cx="0" cy="0"/>
        </a:xfrm>
      </p:grpSpPr>
      <p:sp>
        <p:nvSpPr>
          <p:cNvPr id="66" name="Google Shape;66;p7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7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8" name="Google Shape;68;p7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9" name="Google Shape;69;p7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350" b="0" i="0" u="none" strike="noStrike" cap="none">
              <a:solidFill>
                <a:schemeClr val="lt1"/>
              </a:solidFill>
              <a:latin typeface="Calibri"/>
              <a:ea typeface="Calibri"/>
              <a:cs typeface="Calibri"/>
              <a:sym typeface="Calibri"/>
            </a:endParaRPr>
          </a:p>
        </p:txBody>
      </p:sp>
      <p:cxnSp>
        <p:nvCxnSpPr>
          <p:cNvPr id="70" name="Google Shape;70;p71"/>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71" name="Google Shape;71;p71"/>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72" name="Google Shape;72;p71"/>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73" name="Google Shape;73;p71"/>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74" name="Google Shape;74;p71"/>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75" name="Google Shape;75;p71"/>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76" name="Google Shape;76;p71"/>
          <p:cNvPicPr preferRelativeResize="0"/>
          <p:nvPr/>
        </p:nvPicPr>
        <p:blipFill rotWithShape="1">
          <a:blip r:embed="rId8">
            <a:alphaModFix/>
          </a:blip>
          <a:srcRect l="3024" r="3022"/>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77"/>
        <p:cNvGrpSpPr/>
        <p:nvPr/>
      </p:nvGrpSpPr>
      <p:grpSpPr>
        <a:xfrm>
          <a:off x="0" y="0"/>
          <a:ext cx="0" cy="0"/>
          <a:chOff x="0" y="0"/>
          <a:chExt cx="0" cy="0"/>
        </a:xfrm>
      </p:grpSpPr>
      <p:sp>
        <p:nvSpPr>
          <p:cNvPr id="78" name="Google Shape;78;p72"/>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72"/>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0" name="Google Shape;80;p72"/>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1" name="Google Shape;81;p7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350" b="0" i="0" u="none" strike="noStrike" cap="none">
              <a:solidFill>
                <a:schemeClr val="lt1"/>
              </a:solidFill>
              <a:latin typeface="Calibri"/>
              <a:ea typeface="Calibri"/>
              <a:cs typeface="Calibri"/>
              <a:sym typeface="Calibri"/>
            </a:endParaRPr>
          </a:p>
        </p:txBody>
      </p:sp>
      <p:cxnSp>
        <p:nvCxnSpPr>
          <p:cNvPr id="82" name="Google Shape;82;p72"/>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83" name="Google Shape;83;p72"/>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4" name="Google Shape;84;p72"/>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85" name="Google Shape;85;p72"/>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86" name="Google Shape;86;p72"/>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87" name="Google Shape;87;p72"/>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8" name="Google Shape;88;p72"/>
          <p:cNvPicPr preferRelativeResize="0"/>
          <p:nvPr/>
        </p:nvPicPr>
        <p:blipFill rotWithShape="1">
          <a:blip r:embed="rId8">
            <a:alphaModFix/>
          </a:blip>
          <a:srcRect l="3024" r="3022"/>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9"/>
        <p:cNvGrpSpPr/>
        <p:nvPr/>
      </p:nvGrpSpPr>
      <p:grpSpPr>
        <a:xfrm>
          <a:off x="0" y="0"/>
          <a:ext cx="0" cy="0"/>
          <a:chOff x="0" y="0"/>
          <a:chExt cx="0" cy="0"/>
        </a:xfrm>
      </p:grpSpPr>
      <p:sp>
        <p:nvSpPr>
          <p:cNvPr id="90" name="Google Shape;90;p73"/>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73"/>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2" name="Google Shape;92;p73"/>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3" name="Google Shape;93;p7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350" b="0" i="0" u="none" strike="noStrike" cap="none">
              <a:solidFill>
                <a:schemeClr val="lt1"/>
              </a:solidFill>
              <a:latin typeface="Calibri"/>
              <a:ea typeface="Calibri"/>
              <a:cs typeface="Calibri"/>
              <a:sym typeface="Calibri"/>
            </a:endParaRPr>
          </a:p>
        </p:txBody>
      </p:sp>
      <p:cxnSp>
        <p:nvCxnSpPr>
          <p:cNvPr id="94" name="Google Shape;94;p73"/>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95" name="Google Shape;95;p73"/>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96" name="Google Shape;96;p73"/>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97" name="Google Shape;97;p73"/>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98" name="Google Shape;98;p73"/>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99" name="Google Shape;99;p73"/>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00" name="Google Shape;100;p73"/>
          <p:cNvPicPr preferRelativeResize="0"/>
          <p:nvPr/>
        </p:nvPicPr>
        <p:blipFill rotWithShape="1">
          <a:blip r:embed="rId8">
            <a:alphaModFix/>
          </a:blip>
          <a:srcRect l="3024" r="3022"/>
          <a:stretch/>
        </p:blipFill>
        <p:spPr>
          <a:xfrm>
            <a:off x="1697592" y="4528124"/>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101"/>
        <p:cNvGrpSpPr/>
        <p:nvPr/>
      </p:nvGrpSpPr>
      <p:grpSpPr>
        <a:xfrm>
          <a:off x="0" y="0"/>
          <a:ext cx="0" cy="0"/>
          <a:chOff x="0" y="0"/>
          <a:chExt cx="0" cy="0"/>
        </a:xfrm>
      </p:grpSpPr>
      <p:sp>
        <p:nvSpPr>
          <p:cNvPr id="102" name="Google Shape;102;p74"/>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3" name="Google Shape;103;p74"/>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4" name="Google Shape;104;p74"/>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350" b="0" i="0" u="none" strike="noStrike" cap="none">
              <a:solidFill>
                <a:schemeClr val="lt1"/>
              </a:solidFill>
              <a:latin typeface="Calibri"/>
              <a:ea typeface="Calibri"/>
              <a:cs typeface="Calibri"/>
              <a:sym typeface="Calibri"/>
            </a:endParaRPr>
          </a:p>
        </p:txBody>
      </p:sp>
      <p:cxnSp>
        <p:nvCxnSpPr>
          <p:cNvPr id="105" name="Google Shape;105;p74"/>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106" name="Google Shape;106;p74"/>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7" name="Google Shape;107;p74"/>
          <p:cNvPicPr preferRelativeResize="0"/>
          <p:nvPr/>
        </p:nvPicPr>
        <p:blipFill rotWithShape="1">
          <a:blip r:embed="rId4">
            <a:alphaModFix/>
          </a:blip>
          <a:srcRect l="3024" r="3022"/>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108"/>
        <p:cNvGrpSpPr/>
        <p:nvPr/>
      </p:nvGrpSpPr>
      <p:grpSpPr>
        <a:xfrm>
          <a:off x="0" y="0"/>
          <a:ext cx="0" cy="0"/>
          <a:chOff x="0" y="0"/>
          <a:chExt cx="0" cy="0"/>
        </a:xfrm>
      </p:grpSpPr>
      <p:sp>
        <p:nvSpPr>
          <p:cNvPr id="109" name="Google Shape;109;p75"/>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10" name="Google Shape;110;p7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11" name="Google Shape;111;p75"/>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112" name="Google Shape;112;p75"/>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350" b="0" i="0" u="none" strike="noStrike" cap="none">
              <a:solidFill>
                <a:schemeClr val="lt1"/>
              </a:solidFill>
              <a:latin typeface="Calibri"/>
              <a:ea typeface="Calibri"/>
              <a:cs typeface="Calibri"/>
              <a:sym typeface="Calibri"/>
            </a:endParaRPr>
          </a:p>
        </p:txBody>
      </p:sp>
      <p:pic>
        <p:nvPicPr>
          <p:cNvPr id="113" name="Google Shape;113;p75"/>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14" name="Google Shape;114;p75"/>
          <p:cNvPicPr preferRelativeResize="0"/>
          <p:nvPr/>
        </p:nvPicPr>
        <p:blipFill rotWithShape="1">
          <a:blip r:embed="rId4">
            <a:alphaModFix/>
          </a:blip>
          <a:srcRect l="3024" r="3022"/>
          <a:stretch/>
        </p:blipFill>
        <p:spPr>
          <a:xfrm>
            <a:off x="156283" y="4667387"/>
            <a:ext cx="1987904" cy="4401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Title and Content 1">
  <p:cSld name="Title and Content 1">
    <p:spTree>
      <p:nvGrpSpPr>
        <p:cNvPr id="1" name="Shape 115"/>
        <p:cNvGrpSpPr/>
        <p:nvPr/>
      </p:nvGrpSpPr>
      <p:grpSpPr>
        <a:xfrm>
          <a:off x="0" y="0"/>
          <a:ext cx="0" cy="0"/>
          <a:chOff x="0" y="0"/>
          <a:chExt cx="0" cy="0"/>
        </a:xfrm>
      </p:grpSpPr>
      <p:pic>
        <p:nvPicPr>
          <p:cNvPr id="116" name="Google Shape;116;p76"/>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117" name="Google Shape;117;p7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8" name="Google Shape;118;p76"/>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9" name="Google Shape;119;p76"/>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0" name="Google Shape;120;p76"/>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Content and Photo vertical">
  <p:cSld name="Content and Photo vertical">
    <p:spTree>
      <p:nvGrpSpPr>
        <p:cNvPr id="1" name="Shape 121"/>
        <p:cNvGrpSpPr/>
        <p:nvPr/>
      </p:nvGrpSpPr>
      <p:grpSpPr>
        <a:xfrm>
          <a:off x="0" y="0"/>
          <a:ext cx="0" cy="0"/>
          <a:chOff x="0" y="0"/>
          <a:chExt cx="0" cy="0"/>
        </a:xfrm>
      </p:grpSpPr>
      <p:pic>
        <p:nvPicPr>
          <p:cNvPr id="122" name="Google Shape;122;p77"/>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23" name="Google Shape;123;p77"/>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4" name="Google Shape;124;p77"/>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5" name="Google Shape;125;p77"/>
          <p:cNvSpPr>
            <a:spLocks noGrp="1"/>
          </p:cNvSpPr>
          <p:nvPr>
            <p:ph type="pic" idx="2"/>
          </p:nvPr>
        </p:nvSpPr>
        <p:spPr>
          <a:xfrm>
            <a:off x="5572125" y="1"/>
            <a:ext cx="3571875" cy="5029199"/>
          </a:xfrm>
          <a:prstGeom prst="rect">
            <a:avLst/>
          </a:prstGeom>
          <a:solidFill>
            <a:srgbClr val="D3EEEF"/>
          </a:solidFill>
          <a:ln>
            <a:noFill/>
          </a:ln>
        </p:spPr>
      </p:sp>
      <p:pic>
        <p:nvPicPr>
          <p:cNvPr id="126" name="Google Shape;126;p77"/>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7" name="Google Shape;127;p77"/>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matchingName="Content and Photo horizontal">
  <p:cSld name="Content and Photo horizontal">
    <p:spTree>
      <p:nvGrpSpPr>
        <p:cNvPr id="1" name="Shape 128"/>
        <p:cNvGrpSpPr/>
        <p:nvPr/>
      </p:nvGrpSpPr>
      <p:grpSpPr>
        <a:xfrm>
          <a:off x="0" y="0"/>
          <a:ext cx="0" cy="0"/>
          <a:chOff x="0" y="0"/>
          <a:chExt cx="0" cy="0"/>
        </a:xfrm>
      </p:grpSpPr>
      <p:sp>
        <p:nvSpPr>
          <p:cNvPr id="129" name="Google Shape;129;p78"/>
          <p:cNvSpPr>
            <a:spLocks noGrp="1"/>
          </p:cNvSpPr>
          <p:nvPr>
            <p:ph type="pic" idx="2"/>
          </p:nvPr>
        </p:nvSpPr>
        <p:spPr>
          <a:xfrm>
            <a:off x="0" y="1"/>
            <a:ext cx="9144000" cy="2571749"/>
          </a:xfrm>
          <a:prstGeom prst="rect">
            <a:avLst/>
          </a:prstGeom>
          <a:solidFill>
            <a:srgbClr val="D3EEEF"/>
          </a:solidFill>
          <a:ln>
            <a:noFill/>
          </a:ln>
        </p:spPr>
      </p:sp>
      <p:sp>
        <p:nvSpPr>
          <p:cNvPr id="130" name="Google Shape;130;p78"/>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1" name="Google Shape;131;p78"/>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2" name="Google Shape;132;p78"/>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33" name="Google Shape;133;p78"/>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34" name="Google Shape;134;p78"/>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5"/>
        <p:cNvGrpSpPr/>
        <p:nvPr/>
      </p:nvGrpSpPr>
      <p:grpSpPr>
        <a:xfrm>
          <a:off x="0" y="0"/>
          <a:ext cx="0" cy="0"/>
          <a:chOff x="0" y="0"/>
          <a:chExt cx="0" cy="0"/>
        </a:xfrm>
      </p:grpSpPr>
      <p:sp>
        <p:nvSpPr>
          <p:cNvPr id="136" name="Google Shape;136;p7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350"/>
              <a:buFont typeface="Arial"/>
              <a:buNone/>
            </a:pPr>
            <a:endParaRPr sz="1350" b="0" i="0" u="none" strike="noStrike" cap="none">
              <a:solidFill>
                <a:schemeClr val="lt1"/>
              </a:solidFill>
              <a:latin typeface="Calibri"/>
              <a:ea typeface="Calibri"/>
              <a:cs typeface="Calibri"/>
              <a:sym typeface="Calibri"/>
            </a:endParaRPr>
          </a:p>
        </p:txBody>
      </p:sp>
      <p:pic>
        <p:nvPicPr>
          <p:cNvPr id="137" name="Google Shape;137;p79"/>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8" name="Google Shape;138;p79"/>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9" name="Google Shape;139;p79"/>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40" name="Google Shape;140;p79"/>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41" name="Google Shape;141;p79"/>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42" name="Google Shape;142;p79"/>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43" name="Google Shape;143;p79"/>
          <p:cNvPicPr preferRelativeResize="0"/>
          <p:nvPr/>
        </p:nvPicPr>
        <p:blipFill rotWithShape="1">
          <a:blip r:embed="rId8">
            <a:alphaModFix/>
          </a:blip>
          <a:srcRect l="3024" r="3022"/>
          <a:stretch/>
        </p:blipFill>
        <p:spPr>
          <a:xfrm>
            <a:off x="1697592" y="4528124"/>
            <a:ext cx="1987904" cy="440100"/>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144"/>
        <p:cNvGrpSpPr/>
        <p:nvPr/>
      </p:nvGrpSpPr>
      <p:grpSpPr>
        <a:xfrm>
          <a:off x="0" y="0"/>
          <a:ext cx="0" cy="0"/>
          <a:chOff x="0" y="0"/>
          <a:chExt cx="0" cy="0"/>
        </a:xfrm>
      </p:grpSpPr>
      <p:sp>
        <p:nvSpPr>
          <p:cNvPr id="145" name="Google Shape;145;p80"/>
          <p:cNvSpPr txBox="1">
            <a:spLocks noGrp="1"/>
          </p:cNvSpPr>
          <p:nvPr>
            <p:ph type="ctrTitle"/>
          </p:nvPr>
        </p:nvSpPr>
        <p:spPr>
          <a:xfrm>
            <a:off x="1143000" y="781050"/>
            <a:ext cx="6858000" cy="1790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500"/>
              <a:buFont typeface="Arial"/>
              <a:buNone/>
              <a:defRPr sz="45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6" name="Google Shape;146;p80"/>
          <p:cNvSpPr txBox="1">
            <a:spLocks noGrp="1"/>
          </p:cNvSpPr>
          <p:nvPr>
            <p:ph type="subTitle" idx="1"/>
          </p:nvPr>
        </p:nvSpPr>
        <p:spPr>
          <a:xfrm>
            <a:off x="1143000" y="2701528"/>
            <a:ext cx="6858000" cy="1241822"/>
          </a:xfrm>
          <a:prstGeom prst="rect">
            <a:avLst/>
          </a:prstGeom>
          <a:noFill/>
          <a:ln>
            <a:noFill/>
          </a:ln>
        </p:spPr>
        <p:txBody>
          <a:bodyPr spcFirstLastPara="1" wrap="square" lIns="91425" tIns="45700" rIns="91425" bIns="45700" anchor="t" anchorCtr="0">
            <a:spAutoFit/>
          </a:bodyPr>
          <a:lstStyle>
            <a:lvl1pPr lvl="0" algn="ctr">
              <a:lnSpc>
                <a:spcPct val="90000"/>
              </a:lnSpc>
              <a:spcBef>
                <a:spcPts val="750"/>
              </a:spcBef>
              <a:spcAft>
                <a:spcPts val="0"/>
              </a:spcAft>
              <a:buClr>
                <a:schemeClr val="lt1"/>
              </a:buClr>
              <a:buSzPts val="1800"/>
              <a:buNone/>
              <a:defRPr sz="1800">
                <a:solidFill>
                  <a:schemeClr val="lt1"/>
                </a:solidFill>
              </a:defRPr>
            </a:lvl1pPr>
            <a:lvl2pPr lvl="1" algn="ctr">
              <a:lnSpc>
                <a:spcPct val="90000"/>
              </a:lnSpc>
              <a:spcBef>
                <a:spcPts val="375"/>
              </a:spcBef>
              <a:spcAft>
                <a:spcPts val="0"/>
              </a:spcAft>
              <a:buClr>
                <a:srgbClr val="161249"/>
              </a:buClr>
              <a:buSzPts val="1500"/>
              <a:buNone/>
              <a:defRPr sz="1500"/>
            </a:lvl2pPr>
            <a:lvl3pPr lvl="2" algn="ctr">
              <a:lnSpc>
                <a:spcPct val="90000"/>
              </a:lnSpc>
              <a:spcBef>
                <a:spcPts val="375"/>
              </a:spcBef>
              <a:spcAft>
                <a:spcPts val="0"/>
              </a:spcAft>
              <a:buClr>
                <a:srgbClr val="161249"/>
              </a:buClr>
              <a:buSzPts val="1350"/>
              <a:buNone/>
              <a:defRPr sz="1350"/>
            </a:lvl3pPr>
            <a:lvl4pPr lvl="3" algn="ctr">
              <a:lnSpc>
                <a:spcPct val="90000"/>
              </a:lnSpc>
              <a:spcBef>
                <a:spcPts val="375"/>
              </a:spcBef>
              <a:spcAft>
                <a:spcPts val="0"/>
              </a:spcAft>
              <a:buClr>
                <a:srgbClr val="161249"/>
              </a:buClr>
              <a:buSzPts val="1200"/>
              <a:buNone/>
              <a:defRPr sz="1200"/>
            </a:lvl4pPr>
            <a:lvl5pPr lvl="4" algn="ctr">
              <a:lnSpc>
                <a:spcPct val="90000"/>
              </a:lnSpc>
              <a:spcBef>
                <a:spcPts val="375"/>
              </a:spcBef>
              <a:spcAft>
                <a:spcPts val="0"/>
              </a:spcAft>
              <a:buClr>
                <a:srgbClr val="161249"/>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grpSp>
        <p:nvGrpSpPr>
          <p:cNvPr id="147" name="Google Shape;147;p80"/>
          <p:cNvGrpSpPr/>
          <p:nvPr/>
        </p:nvGrpSpPr>
        <p:grpSpPr>
          <a:xfrm>
            <a:off x="113506" y="4583923"/>
            <a:ext cx="8916989" cy="488417"/>
            <a:chOff x="113506" y="4583923"/>
            <a:chExt cx="8916989" cy="488417"/>
          </a:xfrm>
        </p:grpSpPr>
        <p:pic>
          <p:nvPicPr>
            <p:cNvPr id="148" name="Google Shape;148;p80"/>
            <p:cNvPicPr preferRelativeResize="0"/>
            <p:nvPr/>
          </p:nvPicPr>
          <p:blipFill rotWithShape="1">
            <a:blip r:embed="rId2">
              <a:alphaModFix/>
            </a:blip>
            <a:srcRect r="63698"/>
            <a:stretch/>
          </p:blipFill>
          <p:spPr>
            <a:xfrm>
              <a:off x="113506" y="4583923"/>
              <a:ext cx="1259682" cy="488417"/>
            </a:xfrm>
            <a:prstGeom prst="rect">
              <a:avLst/>
            </a:prstGeom>
            <a:noFill/>
            <a:ln>
              <a:noFill/>
            </a:ln>
          </p:spPr>
        </p:pic>
        <p:pic>
          <p:nvPicPr>
            <p:cNvPr id="149" name="Google Shape;149;p80" descr="Text&#10;&#10;Description automatically generated with low confidence"/>
            <p:cNvPicPr preferRelativeResize="0"/>
            <p:nvPr/>
          </p:nvPicPr>
          <p:blipFill rotWithShape="1">
            <a:blip r:embed="rId3">
              <a:alphaModFix/>
            </a:blip>
            <a:srcRect r="5513"/>
            <a:stretch/>
          </p:blipFill>
          <p:spPr>
            <a:xfrm>
              <a:off x="1731601" y="4583923"/>
              <a:ext cx="1973257" cy="438949"/>
            </a:xfrm>
            <a:prstGeom prst="rect">
              <a:avLst/>
            </a:prstGeom>
            <a:noFill/>
            <a:ln>
              <a:noFill/>
            </a:ln>
          </p:spPr>
        </p:pic>
        <p:pic>
          <p:nvPicPr>
            <p:cNvPr id="150" name="Google Shape;150;p80" descr="Gdańsk University of Technology - Wikipedia"/>
            <p:cNvPicPr preferRelativeResize="0"/>
            <p:nvPr/>
          </p:nvPicPr>
          <p:blipFill rotWithShape="1">
            <a:blip r:embed="rId4">
              <a:alphaModFix/>
            </a:blip>
            <a:srcRect t="14145" b="8136"/>
            <a:stretch/>
          </p:blipFill>
          <p:spPr>
            <a:xfrm>
              <a:off x="4063271" y="4583923"/>
              <a:ext cx="822603" cy="451887"/>
            </a:xfrm>
            <a:prstGeom prst="rect">
              <a:avLst/>
            </a:prstGeom>
            <a:noFill/>
            <a:ln>
              <a:noFill/>
            </a:ln>
          </p:spPr>
        </p:pic>
        <p:pic>
          <p:nvPicPr>
            <p:cNvPr id="151" name="Google Shape;151;p80" descr="A picture containing logo&#10;&#10;Description automatically generated"/>
            <p:cNvPicPr preferRelativeResize="0"/>
            <p:nvPr/>
          </p:nvPicPr>
          <p:blipFill rotWithShape="1">
            <a:blip r:embed="rId5">
              <a:alphaModFix/>
            </a:blip>
            <a:srcRect l="7052" t="14652" r="7705" b="16796"/>
            <a:stretch/>
          </p:blipFill>
          <p:spPr>
            <a:xfrm>
              <a:off x="6657766" y="4583923"/>
              <a:ext cx="1067043" cy="462232"/>
            </a:xfrm>
            <a:prstGeom prst="rect">
              <a:avLst/>
            </a:prstGeom>
            <a:noFill/>
            <a:ln>
              <a:noFill/>
            </a:ln>
          </p:spPr>
        </p:pic>
        <p:pic>
          <p:nvPicPr>
            <p:cNvPr id="152" name="Google Shape;152;p80" descr="Uma imagem com texto&#10;&#10;Descrição gerada automaticamente"/>
            <p:cNvPicPr preferRelativeResize="0"/>
            <p:nvPr/>
          </p:nvPicPr>
          <p:blipFill rotWithShape="1">
            <a:blip r:embed="rId6">
              <a:alphaModFix/>
            </a:blip>
            <a:srcRect/>
            <a:stretch/>
          </p:blipFill>
          <p:spPr>
            <a:xfrm>
              <a:off x="8083223" y="4583923"/>
              <a:ext cx="947272" cy="433376"/>
            </a:xfrm>
            <a:prstGeom prst="rect">
              <a:avLst/>
            </a:prstGeom>
            <a:noFill/>
            <a:ln>
              <a:noFill/>
            </a:ln>
          </p:spPr>
        </p:pic>
        <p:pic>
          <p:nvPicPr>
            <p:cNvPr id="153" name="Google Shape;153;p80" descr="Logo&#10;&#10;Description automatically generated with medium confidence"/>
            <p:cNvPicPr preferRelativeResize="0"/>
            <p:nvPr/>
          </p:nvPicPr>
          <p:blipFill rotWithShape="1">
            <a:blip r:embed="rId7">
              <a:alphaModFix/>
            </a:blip>
            <a:srcRect/>
            <a:stretch/>
          </p:blipFill>
          <p:spPr>
            <a:xfrm>
              <a:off x="5244287" y="4583923"/>
              <a:ext cx="1055066" cy="432832"/>
            </a:xfrm>
            <a:prstGeom prst="rect">
              <a:avLst/>
            </a:prstGeom>
            <a:noFill/>
            <a:ln>
              <a:noFill/>
            </a:ln>
          </p:spPr>
        </p:pic>
      </p:gr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hart or visualization">
  <p:cSld name="Chart or visualization">
    <p:spTree>
      <p:nvGrpSpPr>
        <p:cNvPr id="1" name="Shape 154"/>
        <p:cNvGrpSpPr/>
        <p:nvPr/>
      </p:nvGrpSpPr>
      <p:grpSpPr>
        <a:xfrm>
          <a:off x="0" y="0"/>
          <a:ext cx="0" cy="0"/>
          <a:chOff x="0" y="0"/>
          <a:chExt cx="0" cy="0"/>
        </a:xfrm>
      </p:grpSpPr>
      <p:sp>
        <p:nvSpPr>
          <p:cNvPr id="155" name="Google Shape;155;p81"/>
          <p:cNvSpPr txBox="1">
            <a:spLocks noGrp="1"/>
          </p:cNvSpPr>
          <p:nvPr>
            <p:ph type="title"/>
          </p:nvPr>
        </p:nvSpPr>
        <p:spPr>
          <a:xfrm>
            <a:off x="629841" y="1480874"/>
            <a:ext cx="1774244" cy="120015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2400"/>
              <a:buFont typeface="Arial"/>
              <a:buNone/>
              <a:defRPr sz="24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6" name="Google Shape;156;p81"/>
          <p:cNvSpPr txBox="1">
            <a:spLocks noGrp="1"/>
          </p:cNvSpPr>
          <p:nvPr>
            <p:ph type="body" idx="1"/>
          </p:nvPr>
        </p:nvSpPr>
        <p:spPr>
          <a:xfrm>
            <a:off x="629841" y="2771775"/>
            <a:ext cx="1774244" cy="1629966"/>
          </a:xfrm>
          <a:prstGeom prst="rect">
            <a:avLst/>
          </a:prstGeom>
          <a:noFill/>
          <a:ln>
            <a:noFill/>
          </a:ln>
        </p:spPr>
        <p:txBody>
          <a:bodyPr spcFirstLastPara="1" wrap="square" lIns="91425" tIns="45700" rIns="91425" bIns="45700" anchor="t" anchorCtr="0">
            <a:spAutoFit/>
          </a:bodyPr>
          <a:lstStyle>
            <a:lvl1pPr marL="457200" lvl="0" indent="-304800" algn="l">
              <a:lnSpc>
                <a:spcPct val="90000"/>
              </a:lnSpc>
              <a:spcBef>
                <a:spcPts val="750"/>
              </a:spcBef>
              <a:spcAft>
                <a:spcPts val="0"/>
              </a:spcAft>
              <a:buClr>
                <a:schemeClr val="lt1"/>
              </a:buClr>
              <a:buSzPts val="1200"/>
              <a:buFont typeface="Calibri"/>
              <a:buAutoNum type="arabicPeriod"/>
              <a:defRPr sz="1200">
                <a:solidFill>
                  <a:schemeClr val="lt1"/>
                </a:solidFill>
              </a:defRPr>
            </a:lvl1pPr>
            <a:lvl2pPr marL="914400" lvl="1" indent="-228600" algn="l">
              <a:lnSpc>
                <a:spcPct val="90000"/>
              </a:lnSpc>
              <a:spcBef>
                <a:spcPts val="375"/>
              </a:spcBef>
              <a:spcAft>
                <a:spcPts val="0"/>
              </a:spcAft>
              <a:buClr>
                <a:srgbClr val="161249"/>
              </a:buClr>
              <a:buSzPts val="1050"/>
              <a:buNone/>
              <a:defRPr sz="1050"/>
            </a:lvl2pPr>
            <a:lvl3pPr marL="1371600" lvl="2" indent="-228600" algn="l">
              <a:lnSpc>
                <a:spcPct val="90000"/>
              </a:lnSpc>
              <a:spcBef>
                <a:spcPts val="375"/>
              </a:spcBef>
              <a:spcAft>
                <a:spcPts val="0"/>
              </a:spcAft>
              <a:buClr>
                <a:srgbClr val="161249"/>
              </a:buClr>
              <a:buSzPts val="900"/>
              <a:buNone/>
              <a:defRPr sz="900"/>
            </a:lvl3pPr>
            <a:lvl4pPr marL="1828800" lvl="3" indent="-228600" algn="l">
              <a:lnSpc>
                <a:spcPct val="90000"/>
              </a:lnSpc>
              <a:spcBef>
                <a:spcPts val="375"/>
              </a:spcBef>
              <a:spcAft>
                <a:spcPts val="0"/>
              </a:spcAft>
              <a:buClr>
                <a:srgbClr val="161249"/>
              </a:buClr>
              <a:buSzPts val="750"/>
              <a:buNone/>
              <a:defRPr sz="750"/>
            </a:lvl4pPr>
            <a:lvl5pPr marL="2286000" lvl="4" indent="-228600" algn="l">
              <a:lnSpc>
                <a:spcPct val="90000"/>
              </a:lnSpc>
              <a:spcBef>
                <a:spcPts val="375"/>
              </a:spcBef>
              <a:spcAft>
                <a:spcPts val="0"/>
              </a:spcAft>
              <a:buClr>
                <a:srgbClr val="161249"/>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157" name="Google Shape;157;p81"/>
          <p:cNvSpPr>
            <a:spLocks noGrp="1"/>
          </p:cNvSpPr>
          <p:nvPr>
            <p:ph type="chart" idx="2"/>
          </p:nvPr>
        </p:nvSpPr>
        <p:spPr>
          <a:xfrm>
            <a:off x="3800476" y="228600"/>
            <a:ext cx="5079206" cy="4229100"/>
          </a:xfrm>
          <a:prstGeom prst="rect">
            <a:avLst/>
          </a:prstGeom>
          <a:noFill/>
          <a:ln>
            <a:noFill/>
          </a:ln>
        </p:spPr>
        <p:txBody>
          <a:bodyPr spcFirstLastPara="1" wrap="square" lIns="91425" tIns="45700" rIns="91425" bIns="45700" anchor="t" anchorCtr="0">
            <a:spAutoFit/>
          </a:bodyPr>
          <a:lstStyle>
            <a:lvl1pPr marR="0" lvl="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R="0" lvl="1"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R="0" lvl="2"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R="0" lvl="3"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R="0" lvl="4"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R="0" lvl="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R="0" lvl="6"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R="0" lvl="7"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R="0" lvl="8"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158" name="Google Shape;158;p81"/>
          <p:cNvGrpSpPr/>
          <p:nvPr/>
        </p:nvGrpSpPr>
        <p:grpSpPr>
          <a:xfrm>
            <a:off x="113506" y="4583923"/>
            <a:ext cx="8916989" cy="488417"/>
            <a:chOff x="113506" y="4583923"/>
            <a:chExt cx="8916989" cy="488417"/>
          </a:xfrm>
        </p:grpSpPr>
        <p:pic>
          <p:nvPicPr>
            <p:cNvPr id="159" name="Google Shape;159;p81"/>
            <p:cNvPicPr preferRelativeResize="0"/>
            <p:nvPr/>
          </p:nvPicPr>
          <p:blipFill rotWithShape="1">
            <a:blip r:embed="rId2">
              <a:alphaModFix/>
            </a:blip>
            <a:srcRect r="63698"/>
            <a:stretch/>
          </p:blipFill>
          <p:spPr>
            <a:xfrm>
              <a:off x="113506" y="4583923"/>
              <a:ext cx="1259682" cy="488417"/>
            </a:xfrm>
            <a:prstGeom prst="rect">
              <a:avLst/>
            </a:prstGeom>
            <a:noFill/>
            <a:ln>
              <a:noFill/>
            </a:ln>
          </p:spPr>
        </p:pic>
        <p:pic>
          <p:nvPicPr>
            <p:cNvPr id="160" name="Google Shape;160;p81" descr="Text&#10;&#10;Description automatically generated with low confidence"/>
            <p:cNvPicPr preferRelativeResize="0"/>
            <p:nvPr/>
          </p:nvPicPr>
          <p:blipFill rotWithShape="1">
            <a:blip r:embed="rId3">
              <a:alphaModFix/>
            </a:blip>
            <a:srcRect r="5513"/>
            <a:stretch/>
          </p:blipFill>
          <p:spPr>
            <a:xfrm>
              <a:off x="1731601" y="4583923"/>
              <a:ext cx="1973257" cy="438949"/>
            </a:xfrm>
            <a:prstGeom prst="rect">
              <a:avLst/>
            </a:prstGeom>
            <a:noFill/>
            <a:ln>
              <a:noFill/>
            </a:ln>
          </p:spPr>
        </p:pic>
        <p:pic>
          <p:nvPicPr>
            <p:cNvPr id="161" name="Google Shape;161;p81" descr="Gdańsk University of Technology - Wikipedia"/>
            <p:cNvPicPr preferRelativeResize="0"/>
            <p:nvPr/>
          </p:nvPicPr>
          <p:blipFill rotWithShape="1">
            <a:blip r:embed="rId4">
              <a:alphaModFix/>
            </a:blip>
            <a:srcRect t="14145" b="8136"/>
            <a:stretch/>
          </p:blipFill>
          <p:spPr>
            <a:xfrm>
              <a:off x="4063271" y="4583923"/>
              <a:ext cx="822603" cy="451887"/>
            </a:xfrm>
            <a:prstGeom prst="rect">
              <a:avLst/>
            </a:prstGeom>
            <a:noFill/>
            <a:ln>
              <a:noFill/>
            </a:ln>
          </p:spPr>
        </p:pic>
        <p:pic>
          <p:nvPicPr>
            <p:cNvPr id="162" name="Google Shape;162;p81" descr="A picture containing logo&#10;&#10;Description automatically generated"/>
            <p:cNvPicPr preferRelativeResize="0"/>
            <p:nvPr/>
          </p:nvPicPr>
          <p:blipFill rotWithShape="1">
            <a:blip r:embed="rId5">
              <a:alphaModFix/>
            </a:blip>
            <a:srcRect l="7052" t="14652" r="7705" b="16796"/>
            <a:stretch/>
          </p:blipFill>
          <p:spPr>
            <a:xfrm>
              <a:off x="6657766" y="4583923"/>
              <a:ext cx="1067043" cy="462232"/>
            </a:xfrm>
            <a:prstGeom prst="rect">
              <a:avLst/>
            </a:prstGeom>
            <a:noFill/>
            <a:ln>
              <a:noFill/>
            </a:ln>
          </p:spPr>
        </p:pic>
        <p:pic>
          <p:nvPicPr>
            <p:cNvPr id="163" name="Google Shape;163;p81" descr="Uma imagem com texto&#10;&#10;Descrição gerada automaticamente"/>
            <p:cNvPicPr preferRelativeResize="0"/>
            <p:nvPr/>
          </p:nvPicPr>
          <p:blipFill rotWithShape="1">
            <a:blip r:embed="rId6">
              <a:alphaModFix/>
            </a:blip>
            <a:srcRect/>
            <a:stretch/>
          </p:blipFill>
          <p:spPr>
            <a:xfrm>
              <a:off x="8083223" y="4583923"/>
              <a:ext cx="947272" cy="433376"/>
            </a:xfrm>
            <a:prstGeom prst="rect">
              <a:avLst/>
            </a:prstGeom>
            <a:noFill/>
            <a:ln>
              <a:noFill/>
            </a:ln>
          </p:spPr>
        </p:pic>
        <p:pic>
          <p:nvPicPr>
            <p:cNvPr id="164" name="Google Shape;164;p81" descr="Logo&#10;&#10;Description automatically generated with medium confidence"/>
            <p:cNvPicPr preferRelativeResize="0"/>
            <p:nvPr/>
          </p:nvPicPr>
          <p:blipFill rotWithShape="1">
            <a:blip r:embed="rId7">
              <a:alphaModFix/>
            </a:blip>
            <a:srcRect/>
            <a:stretch/>
          </p:blipFill>
          <p:spPr>
            <a:xfrm>
              <a:off x="5244287" y="4583923"/>
              <a:ext cx="1055066" cy="432832"/>
            </a:xfrm>
            <a:prstGeom prst="rect">
              <a:avLst/>
            </a:prstGeom>
            <a:noFill/>
            <a:ln>
              <a:noFill/>
            </a:ln>
          </p:spPr>
        </p:pic>
      </p:gr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White Background" type="twoColTx">
  <p:cSld name="TITLE_AND_TWO_COLUMNS">
    <p:spTree>
      <p:nvGrpSpPr>
        <p:cNvPr id="1" name="Shape 165"/>
        <p:cNvGrpSpPr/>
        <p:nvPr/>
      </p:nvGrpSpPr>
      <p:grpSpPr>
        <a:xfrm>
          <a:off x="0" y="0"/>
          <a:ext cx="0" cy="0"/>
          <a:chOff x="0" y="0"/>
          <a:chExt cx="0" cy="0"/>
        </a:xfrm>
      </p:grpSpPr>
      <p:sp>
        <p:nvSpPr>
          <p:cNvPr id="166" name="Google Shape;166;p8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Header 2" type="secHead">
  <p:cSld name="SECTION_HEADER">
    <p:spTree>
      <p:nvGrpSpPr>
        <p:cNvPr id="1" name="Shape 167"/>
        <p:cNvGrpSpPr/>
        <p:nvPr/>
      </p:nvGrpSpPr>
      <p:grpSpPr>
        <a:xfrm>
          <a:off x="0" y="0"/>
          <a:ext cx="0" cy="0"/>
          <a:chOff x="0" y="0"/>
          <a:chExt cx="0" cy="0"/>
        </a:xfrm>
      </p:grpSpPr>
      <p:sp>
        <p:nvSpPr>
          <p:cNvPr id="168" name="Google Shape;168;p8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l"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ck Background">
  <p:cSld name="Black Background">
    <p:spTree>
      <p:nvGrpSpPr>
        <p:cNvPr id="1" name="Shape 169"/>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3.jp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jp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28"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62"/>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8" name="Google Shape;8;p62"/>
          <p:cNvGrpSpPr/>
          <p:nvPr/>
        </p:nvGrpSpPr>
        <p:grpSpPr>
          <a:xfrm>
            <a:off x="113506" y="4583923"/>
            <a:ext cx="8916989" cy="488417"/>
            <a:chOff x="113506" y="4583923"/>
            <a:chExt cx="8916989" cy="488417"/>
          </a:xfrm>
        </p:grpSpPr>
        <p:pic>
          <p:nvPicPr>
            <p:cNvPr id="9" name="Google Shape;9;p62"/>
            <p:cNvPicPr preferRelativeResize="0"/>
            <p:nvPr/>
          </p:nvPicPr>
          <p:blipFill rotWithShape="1">
            <a:blip r:embed="rId24">
              <a:alphaModFix/>
            </a:blip>
            <a:srcRect r="63698"/>
            <a:stretch/>
          </p:blipFill>
          <p:spPr>
            <a:xfrm>
              <a:off x="113506" y="4583923"/>
              <a:ext cx="1259682" cy="488417"/>
            </a:xfrm>
            <a:prstGeom prst="rect">
              <a:avLst/>
            </a:prstGeom>
            <a:noFill/>
            <a:ln>
              <a:noFill/>
            </a:ln>
          </p:spPr>
        </p:pic>
        <p:pic>
          <p:nvPicPr>
            <p:cNvPr id="10" name="Google Shape;10;p62" descr="Text  Description automatically generated with low confidence"/>
            <p:cNvPicPr preferRelativeResize="0"/>
            <p:nvPr/>
          </p:nvPicPr>
          <p:blipFill rotWithShape="1">
            <a:blip r:embed="rId25">
              <a:alphaModFix/>
            </a:blip>
            <a:srcRect r="5513"/>
            <a:stretch/>
          </p:blipFill>
          <p:spPr>
            <a:xfrm>
              <a:off x="1731601" y="4583923"/>
              <a:ext cx="1973257" cy="438949"/>
            </a:xfrm>
            <a:prstGeom prst="rect">
              <a:avLst/>
            </a:prstGeom>
            <a:noFill/>
            <a:ln>
              <a:noFill/>
            </a:ln>
          </p:spPr>
        </p:pic>
        <p:pic>
          <p:nvPicPr>
            <p:cNvPr id="11" name="Google Shape;11;p62" descr="Gdańsk University of Technology - Wikipedia"/>
            <p:cNvPicPr preferRelativeResize="0"/>
            <p:nvPr/>
          </p:nvPicPr>
          <p:blipFill rotWithShape="1">
            <a:blip r:embed="rId26">
              <a:alphaModFix/>
            </a:blip>
            <a:srcRect t="14145" b="8136"/>
            <a:stretch/>
          </p:blipFill>
          <p:spPr>
            <a:xfrm>
              <a:off x="4063271" y="4583923"/>
              <a:ext cx="822603" cy="451887"/>
            </a:xfrm>
            <a:prstGeom prst="rect">
              <a:avLst/>
            </a:prstGeom>
            <a:noFill/>
            <a:ln>
              <a:noFill/>
            </a:ln>
          </p:spPr>
        </p:pic>
        <p:pic>
          <p:nvPicPr>
            <p:cNvPr id="12" name="Google Shape;12;p62" descr="A picture containing logo  Description automatically generated"/>
            <p:cNvPicPr preferRelativeResize="0"/>
            <p:nvPr/>
          </p:nvPicPr>
          <p:blipFill rotWithShape="1">
            <a:blip r:embed="rId27">
              <a:alphaModFix/>
            </a:blip>
            <a:srcRect l="7052" t="14652" r="7705" b="16796"/>
            <a:stretch/>
          </p:blipFill>
          <p:spPr>
            <a:xfrm>
              <a:off x="6657766" y="4583923"/>
              <a:ext cx="1067043" cy="462232"/>
            </a:xfrm>
            <a:prstGeom prst="rect">
              <a:avLst/>
            </a:prstGeom>
            <a:noFill/>
            <a:ln>
              <a:noFill/>
            </a:ln>
          </p:spPr>
        </p:pic>
        <p:pic>
          <p:nvPicPr>
            <p:cNvPr id="13" name="Google Shape;13;p62" descr="Uma imagem com texto  Descrição gerada automaticamente"/>
            <p:cNvPicPr preferRelativeResize="0"/>
            <p:nvPr/>
          </p:nvPicPr>
          <p:blipFill rotWithShape="1">
            <a:blip r:embed="rId28">
              <a:alphaModFix/>
            </a:blip>
            <a:srcRect/>
            <a:stretch/>
          </p:blipFill>
          <p:spPr>
            <a:xfrm>
              <a:off x="8083223" y="4583923"/>
              <a:ext cx="947272" cy="433376"/>
            </a:xfrm>
            <a:prstGeom prst="rect">
              <a:avLst/>
            </a:prstGeom>
            <a:noFill/>
            <a:ln>
              <a:noFill/>
            </a:ln>
          </p:spPr>
        </p:pic>
        <p:pic>
          <p:nvPicPr>
            <p:cNvPr id="14" name="Google Shape;14;p62" descr="Logo  Description automatically generated with medium confidence"/>
            <p:cNvPicPr preferRelativeResize="0"/>
            <p:nvPr/>
          </p:nvPicPr>
          <p:blipFill rotWithShape="1">
            <a:blip r:embed="rId29">
              <a:alphaModFix/>
            </a:blip>
            <a:srcRect/>
            <a:stretch/>
          </p:blipFill>
          <p:spPr>
            <a:xfrm>
              <a:off x="5244287" y="4583923"/>
              <a:ext cx="1055066" cy="432832"/>
            </a:xfrm>
            <a:prstGeom prst="rect">
              <a:avLst/>
            </a:prstGeom>
            <a:noFill/>
            <a:ln>
              <a:noFill/>
            </a:ln>
          </p:spPr>
        </p:pic>
      </p:gr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2.jpg"/><Relationship Id="rId5" Type="http://schemas.openxmlformats.org/officeDocument/2006/relationships/image" Target="../media/image1.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3.jpg"/><Relationship Id="rId5" Type="http://schemas.openxmlformats.org/officeDocument/2006/relationships/image" Target="../media/image1.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4.jpg"/><Relationship Id="rId5" Type="http://schemas.openxmlformats.org/officeDocument/2006/relationships/image" Target="../media/image1.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5.jpg"/><Relationship Id="rId5" Type="http://schemas.openxmlformats.org/officeDocument/2006/relationships/image" Target="../media/image1.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26.jpg"/><Relationship Id="rId5" Type="http://schemas.openxmlformats.org/officeDocument/2006/relationships/image" Target="../media/image1.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27.jpg"/><Relationship Id="rId5" Type="http://schemas.openxmlformats.org/officeDocument/2006/relationships/image" Target="../media/image1.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29.jpg"/><Relationship Id="rId5" Type="http://schemas.openxmlformats.org/officeDocument/2006/relationships/image" Target="../media/image1.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30.jpg"/><Relationship Id="rId5" Type="http://schemas.openxmlformats.org/officeDocument/2006/relationships/image" Target="../media/image1.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31.jpg"/><Relationship Id="rId5" Type="http://schemas.openxmlformats.org/officeDocument/2006/relationships/image" Target="../media/image1.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32.jpg"/><Relationship Id="rId5" Type="http://schemas.openxmlformats.org/officeDocument/2006/relationships/image" Target="../media/image1.pn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33.jpg"/><Relationship Id="rId5" Type="http://schemas.openxmlformats.org/officeDocument/2006/relationships/image" Target="../media/image1.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34.jpg"/><Relationship Id="rId5" Type="http://schemas.openxmlformats.org/officeDocument/2006/relationships/image" Target="../media/image9.png"/><Relationship Id="rId4" Type="http://schemas.openxmlformats.org/officeDocument/2006/relationships/image" Target="../media/image13.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35.jpg"/><Relationship Id="rId5" Type="http://schemas.openxmlformats.org/officeDocument/2006/relationships/image" Target="../media/image9.png"/><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36.jpg"/><Relationship Id="rId5" Type="http://schemas.openxmlformats.org/officeDocument/2006/relationships/image" Target="../media/image9.png"/><Relationship Id="rId4" Type="http://schemas.openxmlformats.org/officeDocument/2006/relationships/image" Target="../media/image13.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
          <p:cNvSpPr txBox="1">
            <a:spLocks noGrp="1"/>
          </p:cNvSpPr>
          <p:nvPr>
            <p:ph type="ctrTitle"/>
          </p:nvPr>
        </p:nvSpPr>
        <p:spPr>
          <a:xfrm>
            <a:off x="722299" y="1289960"/>
            <a:ext cx="7753190" cy="1884419"/>
          </a:xfrm>
          <a:prstGeom prst="rect">
            <a:avLst/>
          </a:prstGeom>
          <a:noFill/>
          <a:ln>
            <a:noFill/>
          </a:ln>
        </p:spPr>
        <p:txBody>
          <a:bodyPr spcFirstLastPara="1" wrap="square" lIns="91425" tIns="45700" rIns="91425" bIns="0" anchor="t" anchorCtr="0">
            <a:noAutofit/>
          </a:bodyPr>
          <a:lstStyle/>
          <a:p>
            <a:pPr marL="0" lvl="0" indent="0" algn="ctr" rtl="0">
              <a:lnSpc>
                <a:spcPct val="90000"/>
              </a:lnSpc>
              <a:spcBef>
                <a:spcPts val="0"/>
              </a:spcBef>
              <a:spcAft>
                <a:spcPts val="0"/>
              </a:spcAft>
              <a:buClr>
                <a:schemeClr val="lt1"/>
              </a:buClr>
              <a:buSzPts val="5400"/>
              <a:buFont typeface="Arial"/>
              <a:buNone/>
            </a:pPr>
            <a:r>
              <a:rPr lang="en-US" sz="5400" b="1" i="0" dirty="0" err="1">
                <a:solidFill>
                  <a:schemeClr val="lt1"/>
                </a:solidFill>
                <a:latin typeface="Arial"/>
                <a:ea typeface="Arial"/>
                <a:cs typeface="Arial"/>
                <a:sym typeface="Arial"/>
              </a:rPr>
              <a:t>Ymmärrä</a:t>
            </a:r>
            <a:br>
              <a:rPr lang="en-US" dirty="0"/>
            </a:br>
            <a:r>
              <a:rPr lang="en-US" sz="5400" b="1" i="0" dirty="0">
                <a:solidFill>
                  <a:schemeClr val="lt1"/>
                </a:solidFill>
                <a:latin typeface="Arial"/>
                <a:ea typeface="Arial"/>
                <a:cs typeface="Arial"/>
                <a:sym typeface="Arial"/>
              </a:rPr>
              <a:t> </a:t>
            </a:r>
            <a:r>
              <a:rPr lang="en-US" sz="5400" b="1" i="0" dirty="0" err="1">
                <a:solidFill>
                  <a:schemeClr val="lt1"/>
                </a:solidFill>
                <a:latin typeface="Arial"/>
                <a:ea typeface="Arial"/>
                <a:cs typeface="Arial"/>
                <a:sym typeface="Arial"/>
              </a:rPr>
              <a:t>yleisöäsi</a:t>
            </a:r>
            <a:endParaRPr dirty="0"/>
          </a:p>
        </p:txBody>
      </p:sp>
      <p:sp>
        <p:nvSpPr>
          <p:cNvPr id="175" name="Google Shape;175;p1"/>
          <p:cNvSpPr txBox="1">
            <a:spLocks noGrp="1"/>
          </p:cNvSpPr>
          <p:nvPr>
            <p:ph type="subTitle" idx="4294967295"/>
          </p:nvPr>
        </p:nvSpPr>
        <p:spPr>
          <a:xfrm>
            <a:off x="1143000" y="2918310"/>
            <a:ext cx="6858000" cy="12159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2100"/>
              <a:buFont typeface="Arial"/>
              <a:buNone/>
            </a:pPr>
            <a:r>
              <a:rPr lang="en-US">
                <a:solidFill>
                  <a:schemeClr val="lt1"/>
                </a:solidFill>
              </a:rPr>
              <a:t>Opettaja</a:t>
            </a:r>
            <a:endParaRPr sz="2100" b="0" i="0" u="none" strike="noStrike" cap="none">
              <a:solidFill>
                <a:srgbClr val="161249"/>
              </a:solidFill>
              <a:latin typeface="Arial"/>
              <a:ea typeface="Arial"/>
              <a:cs typeface="Arial"/>
              <a:sym typeface="Arial"/>
            </a:endParaRPr>
          </a:p>
          <a:p>
            <a:pPr marL="0" marR="0" lvl="0" indent="0" algn="ctr" rtl="0">
              <a:lnSpc>
                <a:spcPct val="100000"/>
              </a:lnSpc>
              <a:spcBef>
                <a:spcPts val="600"/>
              </a:spcBef>
              <a:spcAft>
                <a:spcPts val="0"/>
              </a:spcAft>
              <a:buClr>
                <a:schemeClr val="lt1"/>
              </a:buClr>
              <a:buSzPts val="2100"/>
              <a:buFont typeface="Arial"/>
              <a:buNone/>
            </a:pPr>
            <a:r>
              <a:rPr lang="en-US" sz="2100" b="0" i="0" u="none" strike="noStrike" cap="none">
                <a:solidFill>
                  <a:schemeClr val="lt1"/>
                </a:solidFill>
                <a:latin typeface="Arial"/>
                <a:ea typeface="Arial"/>
                <a:cs typeface="Arial"/>
                <a:sym typeface="Arial"/>
              </a:rPr>
              <a:t>Koulu</a:t>
            </a:r>
            <a:endParaRPr sz="2100" b="0" i="0" u="none" strike="noStrike" cap="none">
              <a:solidFill>
                <a:srgbClr val="161249"/>
              </a:solidFill>
              <a:latin typeface="Arial"/>
              <a:ea typeface="Arial"/>
              <a:cs typeface="Arial"/>
              <a:sym typeface="Arial"/>
            </a:endParaRPr>
          </a:p>
          <a:p>
            <a:pPr marL="0" marR="0" lvl="0" indent="0" algn="ctr" rtl="0">
              <a:lnSpc>
                <a:spcPct val="100000"/>
              </a:lnSpc>
              <a:spcBef>
                <a:spcPts val="600"/>
              </a:spcBef>
              <a:spcAft>
                <a:spcPts val="0"/>
              </a:spcAft>
              <a:buClr>
                <a:schemeClr val="lt1"/>
              </a:buClr>
              <a:buSzPts val="2100"/>
              <a:buFont typeface="Arial"/>
              <a:buNone/>
            </a:pPr>
            <a:r>
              <a:rPr lang="en-US" sz="2100" b="0" i="0" u="none" strike="noStrike" cap="none">
                <a:solidFill>
                  <a:schemeClr val="lt1"/>
                </a:solidFill>
                <a:latin typeface="Arial"/>
                <a:ea typeface="Arial"/>
                <a:cs typeface="Arial"/>
                <a:sym typeface="Arial"/>
              </a:rPr>
              <a:t>Digitaalinen analysointi ja seuranta</a:t>
            </a:r>
            <a:endParaRPr sz="2100" b="0"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2"/>
          <p:cNvSpPr txBox="1"/>
          <p:nvPr/>
        </p:nvSpPr>
        <p:spPr>
          <a:xfrm>
            <a:off x="1469447" y="304763"/>
            <a:ext cx="6205106" cy="5727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3600"/>
              <a:buFont typeface="Arial"/>
              <a:buNone/>
            </a:pPr>
            <a:r>
              <a:rPr lang="en-US" sz="3600" b="1" i="0" u="none" strike="noStrike" cap="none">
                <a:solidFill>
                  <a:srgbClr val="161249"/>
                </a:solidFill>
                <a:latin typeface="Arial"/>
                <a:ea typeface="Arial"/>
                <a:cs typeface="Arial"/>
                <a:sym typeface="Arial"/>
              </a:rPr>
              <a:t>Ymmärrä yleisöäsi</a:t>
            </a:r>
            <a:endParaRPr sz="1400" b="0" i="0" u="none" strike="noStrike" cap="none">
              <a:solidFill>
                <a:srgbClr val="000000"/>
              </a:solidFill>
              <a:latin typeface="Arial"/>
              <a:ea typeface="Arial"/>
              <a:cs typeface="Arial"/>
              <a:sym typeface="Arial"/>
            </a:endParaRPr>
          </a:p>
        </p:txBody>
      </p:sp>
      <p:sp>
        <p:nvSpPr>
          <p:cNvPr id="181" name="Google Shape;181;p2"/>
          <p:cNvSpPr txBox="1"/>
          <p:nvPr/>
        </p:nvSpPr>
        <p:spPr>
          <a:xfrm>
            <a:off x="478339" y="975815"/>
            <a:ext cx="8454900" cy="3354023"/>
          </a:xfrm>
          <a:prstGeom prst="rect">
            <a:avLst/>
          </a:prstGeom>
          <a:noFill/>
          <a:ln w="38100" cap="flat" cmpd="sng">
            <a:solidFill>
              <a:srgbClr val="D12477"/>
            </a:solidFill>
            <a:prstDash val="solid"/>
            <a:round/>
            <a:headEnd type="none" w="sm" len="sm"/>
            <a:tailEnd type="none" w="sm" len="sm"/>
          </a:ln>
        </p:spPr>
        <p:txBody>
          <a:bodyPr spcFirstLastPara="1" wrap="square" lIns="91425" tIns="91425" rIns="91425" bIns="91425" anchor="ctr" anchorCtr="1">
            <a:noAutofit/>
          </a:bodyPr>
          <a:lstStyle/>
          <a:p>
            <a:pPr marL="0" marR="0" lvl="0" indent="0" algn="l" rtl="0">
              <a:lnSpc>
                <a:spcPct val="150000"/>
              </a:lnSpc>
              <a:spcBef>
                <a:spcPts val="0"/>
              </a:spcBef>
              <a:spcAft>
                <a:spcPts val="0"/>
              </a:spcAft>
              <a:buClr>
                <a:srgbClr val="000000"/>
              </a:buClr>
              <a:buSzPts val="1400"/>
              <a:buFont typeface="Arial"/>
              <a:buNone/>
            </a:pPr>
            <a:r>
              <a:rPr lang="en-US" sz="1300" b="1" i="0" u="none" strike="noStrike" cap="none">
                <a:solidFill>
                  <a:srgbClr val="D12477"/>
                </a:solidFill>
                <a:latin typeface="Arial"/>
                <a:ea typeface="Arial"/>
                <a:cs typeface="Arial"/>
                <a:sym typeface="Arial"/>
              </a:rPr>
              <a:t>Käyttäjän käyttäytymistä</a:t>
            </a:r>
            <a:r>
              <a:rPr lang="en-US" sz="1300" b="0" i="0" u="none" strike="noStrike" cap="none">
                <a:solidFill>
                  <a:srgbClr val="000000"/>
                </a:solidFill>
                <a:latin typeface="Arial"/>
                <a:ea typeface="Arial"/>
                <a:cs typeface="Arial"/>
                <a:sym typeface="Arial"/>
              </a:rPr>
              <a:t> </a:t>
            </a:r>
            <a:r>
              <a:rPr lang="en-US" sz="1300" b="0" i="0" u="none" strike="noStrike" cap="none">
                <a:solidFill>
                  <a:srgbClr val="161249"/>
                </a:solidFill>
                <a:latin typeface="Arial"/>
                <a:ea typeface="Arial"/>
                <a:cs typeface="Arial"/>
                <a:sym typeface="Arial"/>
              </a:rPr>
              <a:t>verkkosivustolla voidaan verrata ostajan käyttäytymiseen fyysisessä kaupassa. Aivan kuten ostaja voi </a:t>
            </a:r>
            <a:r>
              <a:rPr lang="en-US" sz="1300">
                <a:solidFill>
                  <a:srgbClr val="161249"/>
                </a:solidFill>
              </a:rPr>
              <a:t>kulkea </a:t>
            </a:r>
            <a:r>
              <a:rPr lang="en-US" sz="1300" b="0" i="0" u="none" strike="noStrike" cap="none">
                <a:solidFill>
                  <a:srgbClr val="161249"/>
                </a:solidFill>
                <a:latin typeface="Arial"/>
                <a:ea typeface="Arial"/>
                <a:cs typeface="Arial"/>
                <a:sym typeface="Arial"/>
              </a:rPr>
              <a:t>eri käytäviä, </a:t>
            </a:r>
            <a:r>
              <a:rPr lang="en-US" sz="1300">
                <a:solidFill>
                  <a:srgbClr val="161249"/>
                </a:solidFill>
              </a:rPr>
              <a:t>tarttua tuotteisiin </a:t>
            </a:r>
            <a:r>
              <a:rPr lang="en-US" sz="1300" b="0" i="0" u="none" strike="noStrike" cap="none">
                <a:solidFill>
                  <a:srgbClr val="161249"/>
                </a:solidFill>
                <a:latin typeface="Arial"/>
                <a:ea typeface="Arial"/>
                <a:cs typeface="Arial"/>
                <a:sym typeface="Arial"/>
              </a:rPr>
              <a:t>ja tutkia </a:t>
            </a:r>
            <a:r>
              <a:rPr lang="en-US" sz="1300">
                <a:solidFill>
                  <a:srgbClr val="161249"/>
                </a:solidFill>
              </a:rPr>
              <a:t>niitä sekä</a:t>
            </a:r>
            <a:r>
              <a:rPr lang="en-US" sz="1300" b="0" i="0" u="none" strike="noStrike" cap="none">
                <a:solidFill>
                  <a:srgbClr val="161249"/>
                </a:solidFill>
                <a:latin typeface="Arial"/>
                <a:ea typeface="Arial"/>
                <a:cs typeface="Arial"/>
                <a:sym typeface="Arial"/>
              </a:rPr>
              <a:t> tehdä ostoksia, verkkosivuston kävijä voi klikata eri sivuilla, käyttää sivustolla vaihtelevan määrän aikaa ja suorittaa tiettyjä toimia (kuten ostaa tuotteen tai täyttää lomakkeen).</a:t>
            </a:r>
            <a:r>
              <a:rPr lang="en-US" sz="1300" b="0" i="0" u="none" strike="noStrike" cap="none">
                <a:solidFill>
                  <a:srgbClr val="000000"/>
                </a:solidFill>
                <a:latin typeface="Arial"/>
                <a:ea typeface="Arial"/>
                <a:cs typeface="Arial"/>
                <a:sym typeface="Arial"/>
              </a:rPr>
              <a:t> </a:t>
            </a:r>
            <a:r>
              <a:rPr lang="en-US" sz="1300" b="1" i="0" u="none" strike="noStrike" cap="none">
                <a:solidFill>
                  <a:srgbClr val="D12477"/>
                </a:solidFill>
                <a:latin typeface="Arial"/>
                <a:ea typeface="Arial"/>
                <a:cs typeface="Arial"/>
                <a:sym typeface="Arial"/>
              </a:rPr>
              <a:t>Google Analyticsin</a:t>
            </a:r>
            <a:r>
              <a:rPr lang="en-US" sz="1300" b="0" i="0" u="none" strike="noStrike" cap="none">
                <a:solidFill>
                  <a:srgbClr val="000000"/>
                </a:solidFill>
                <a:latin typeface="Arial"/>
                <a:ea typeface="Arial"/>
                <a:cs typeface="Arial"/>
                <a:sym typeface="Arial"/>
              </a:rPr>
              <a:t> </a:t>
            </a:r>
            <a:r>
              <a:rPr lang="en-US" sz="1300" b="0" i="0" u="none" strike="noStrike" cap="none">
                <a:solidFill>
                  <a:srgbClr val="D12477"/>
                </a:solidFill>
                <a:latin typeface="Arial"/>
                <a:ea typeface="Arial"/>
                <a:cs typeface="Arial"/>
                <a:sym typeface="Arial"/>
              </a:rPr>
              <a:t>avulla verkkosivuston omistajat voivat seurata ja analysoida tätä ”ostoskäyttäytymistä” verkkosivustollaan ja </a:t>
            </a:r>
            <a:r>
              <a:rPr lang="en-US" sz="1300">
                <a:solidFill>
                  <a:srgbClr val="D12477"/>
                </a:solidFill>
              </a:rPr>
              <a:t>saada </a:t>
            </a:r>
            <a:r>
              <a:rPr lang="en-US" sz="1300" b="0" i="0" u="none" strike="noStrike" cap="none">
                <a:solidFill>
                  <a:srgbClr val="D12477"/>
                </a:solidFill>
                <a:latin typeface="Arial"/>
                <a:ea typeface="Arial"/>
                <a:cs typeface="Arial"/>
                <a:sym typeface="Arial"/>
              </a:rPr>
              <a:t>tietoa siitä, miten verkkosivustoa voidaan parantaa ja miten sinne houkutellaan lisää asiakkaita.</a:t>
            </a:r>
            <a:r>
              <a:rPr lang="en-US" sz="1300" b="0" i="0" u="none" strike="noStrike" cap="none">
                <a:solidFill>
                  <a:srgbClr val="000000"/>
                </a:solidFill>
                <a:latin typeface="Arial"/>
                <a:ea typeface="Arial"/>
                <a:cs typeface="Arial"/>
                <a:sym typeface="Arial"/>
              </a:rPr>
              <a:t> </a:t>
            </a:r>
            <a:r>
              <a:rPr lang="en-US" sz="1300" b="0" i="0" u="none" strike="noStrike" cap="none">
                <a:solidFill>
                  <a:srgbClr val="161249"/>
                </a:solidFill>
                <a:latin typeface="Arial"/>
                <a:ea typeface="Arial"/>
                <a:cs typeface="Arial"/>
                <a:sym typeface="Arial"/>
              </a:rPr>
              <a:t>Jokainen sivunäkymä, </a:t>
            </a:r>
            <a:r>
              <a:rPr lang="en-US" sz="1300">
                <a:solidFill>
                  <a:srgbClr val="161249"/>
                </a:solidFill>
              </a:rPr>
              <a:t>klikkaus </a:t>
            </a:r>
            <a:r>
              <a:rPr lang="en-US" sz="1300" b="0" i="0" u="none" strike="noStrike" cap="none">
                <a:solidFill>
                  <a:srgbClr val="161249"/>
                </a:solidFill>
                <a:latin typeface="Arial"/>
                <a:ea typeface="Arial"/>
                <a:cs typeface="Arial"/>
                <a:sym typeface="Arial"/>
              </a:rPr>
              <a:t>ja </a:t>
            </a:r>
            <a:r>
              <a:rPr lang="en-US" sz="1300">
                <a:solidFill>
                  <a:srgbClr val="161249"/>
                </a:solidFill>
              </a:rPr>
              <a:t>konversio </a:t>
            </a:r>
            <a:r>
              <a:rPr lang="en-US" sz="1300" b="0" i="0" u="none" strike="noStrike" cap="none">
                <a:solidFill>
                  <a:srgbClr val="161249"/>
                </a:solidFill>
                <a:latin typeface="Arial"/>
                <a:ea typeface="Arial"/>
                <a:cs typeface="Arial"/>
                <a:sym typeface="Arial"/>
              </a:rPr>
              <a:t>on kuin sana, ja analysoimalla näiden ”sanojen” kuvioita ja järjestyksiä verkkosivuston omistajat voivat ymmärtää ”</a:t>
            </a:r>
            <a:r>
              <a:rPr lang="en-US" sz="1300">
                <a:solidFill>
                  <a:srgbClr val="161249"/>
                </a:solidFill>
              </a:rPr>
              <a:t>lauseita</a:t>
            </a:r>
            <a:r>
              <a:rPr lang="en-US" sz="1300" b="0" i="0" u="none" strike="noStrike" cap="none">
                <a:solidFill>
                  <a:srgbClr val="161249"/>
                </a:solidFill>
                <a:latin typeface="Arial"/>
                <a:ea typeface="Arial"/>
                <a:cs typeface="Arial"/>
                <a:sym typeface="Arial"/>
              </a:rPr>
              <a:t>” ja ”</a:t>
            </a:r>
            <a:r>
              <a:rPr lang="en-US" sz="1300">
                <a:solidFill>
                  <a:srgbClr val="161249"/>
                </a:solidFill>
              </a:rPr>
              <a:t>keskusteluita</a:t>
            </a:r>
            <a:r>
              <a:rPr lang="en-US" sz="1300" b="0" i="0" u="none" strike="noStrike" cap="none">
                <a:solidFill>
                  <a:srgbClr val="161249"/>
                </a:solidFill>
                <a:latin typeface="Arial"/>
                <a:ea typeface="Arial"/>
                <a:cs typeface="Arial"/>
                <a:sym typeface="Arial"/>
              </a:rPr>
              <a:t>”, joita käyttäjät käyvät verkkosivuston kanssa (ns. digitaalinen kehonkieli). Aivan kuten kielitieteilijä ymmärtää lauseen merkityksen tarkastelemalla sen rakennetta ja kontekstia,</a:t>
            </a:r>
            <a:r>
              <a:rPr lang="en-US" sz="1300" b="0" i="0" u="none" strike="noStrike" cap="none">
                <a:solidFill>
                  <a:srgbClr val="000000"/>
                </a:solidFill>
                <a:latin typeface="Arial"/>
                <a:ea typeface="Arial"/>
                <a:cs typeface="Arial"/>
                <a:sym typeface="Arial"/>
              </a:rPr>
              <a:t> </a:t>
            </a:r>
            <a:r>
              <a:rPr lang="en-US" sz="1300" b="0" i="0" u="none" strike="noStrike" cap="none">
                <a:solidFill>
                  <a:srgbClr val="D12477"/>
                </a:solidFill>
                <a:latin typeface="Arial"/>
                <a:ea typeface="Arial"/>
                <a:cs typeface="Arial"/>
                <a:sym typeface="Arial"/>
              </a:rPr>
              <a:t>verkkosivustojen omistajat voivat käyttää analytiikkaa ymmärtääkseen käyttäjiensä motivaatioita ja tarpeita analysoimalla käytöstään sivustolla.</a:t>
            </a:r>
            <a:endParaRPr sz="1300" b="0" i="0" u="none" strike="noStrike" cap="none">
              <a:solidFill>
                <a:srgbClr val="D12477"/>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3000" b="1" i="0" u="none" strike="noStrike" cap="none">
              <a:solidFill>
                <a:schemeClr val="dk1"/>
              </a:solidFill>
              <a:latin typeface="Arial"/>
              <a:ea typeface="Arial"/>
              <a:cs typeface="Arial"/>
              <a:sym typeface="Arial"/>
            </a:endParaRPr>
          </a:p>
        </p:txBody>
      </p:sp>
      <p:sp>
        <p:nvSpPr>
          <p:cNvPr id="187" name="Google Shape;187;p3"/>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88" name="Google Shape;188;p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en-US" sz="3200"/>
              <a:t>Oppimistavoitteet</a:t>
            </a:r>
            <a:br>
              <a:rPr lang="en-US" sz="3200"/>
            </a:br>
            <a:endParaRPr sz="3200"/>
          </a:p>
        </p:txBody>
      </p:sp>
      <p:sp>
        <p:nvSpPr>
          <p:cNvPr id="189" name="Google Shape;189;p3"/>
          <p:cNvSpPr txBox="1">
            <a:spLocks noGrp="1"/>
          </p:cNvSpPr>
          <p:nvPr>
            <p:ph type="body" idx="1"/>
          </p:nvPr>
        </p:nvSpPr>
        <p:spPr>
          <a:xfrm>
            <a:off x="628650" y="1369218"/>
            <a:ext cx="7886700" cy="1534200"/>
          </a:xfrm>
          <a:prstGeom prst="rect">
            <a:avLst/>
          </a:prstGeom>
          <a:noFill/>
          <a:ln>
            <a:noFill/>
          </a:ln>
        </p:spPr>
        <p:txBody>
          <a:bodyPr spcFirstLastPara="1" wrap="square" lIns="91425" tIns="45700" rIns="91425" bIns="45700" anchor="t" anchorCtr="0">
            <a:spAutoFit/>
          </a:bodyPr>
          <a:lstStyle/>
          <a:p>
            <a:pPr marL="342900" lvl="0" indent="-342900" algn="l" rtl="0">
              <a:lnSpc>
                <a:spcPct val="115000"/>
              </a:lnSpc>
              <a:spcBef>
                <a:spcPts val="0"/>
              </a:spcBef>
              <a:spcAft>
                <a:spcPts val="0"/>
              </a:spcAft>
              <a:buClr>
                <a:srgbClr val="D12477"/>
              </a:buClr>
              <a:buSzPts val="2400"/>
              <a:buChar char="●"/>
            </a:pPr>
            <a:r>
              <a:rPr lang="en-US" sz="2400"/>
              <a:t>Käyttäjien erilaisten käyttäytymistyyppien vertailu</a:t>
            </a:r>
            <a:endParaRPr/>
          </a:p>
          <a:p>
            <a:pPr marL="342900" lvl="0" indent="-342900" algn="l" rtl="0">
              <a:lnSpc>
                <a:spcPct val="115000"/>
              </a:lnSpc>
              <a:spcBef>
                <a:spcPts val="1600"/>
              </a:spcBef>
              <a:spcAft>
                <a:spcPts val="0"/>
              </a:spcAft>
              <a:buClr>
                <a:srgbClr val="D12477"/>
              </a:buClr>
              <a:buSzPts val="2400"/>
              <a:buChar char="●"/>
            </a:pPr>
            <a:r>
              <a:rPr lang="en-US" sz="2400"/>
              <a:t>Käyttäjien käyttäytymisen arviointi</a:t>
            </a:r>
            <a:endParaRPr sz="2400"/>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4"/>
          <p:cNvSpPr txBox="1">
            <a:spLocks noGrp="1"/>
          </p:cNvSpPr>
          <p:nvPr>
            <p:ph type="title"/>
          </p:nvPr>
        </p:nvSpPr>
        <p:spPr>
          <a:xfrm>
            <a:off x="1497783" y="1527038"/>
            <a:ext cx="2096442" cy="539318"/>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Clr>
                <a:schemeClr val="lt1"/>
              </a:buClr>
              <a:buSzPct val="100000"/>
              <a:buFont typeface="Arial"/>
              <a:buNone/>
            </a:pPr>
            <a:r>
              <a:rPr lang="en-US">
                <a:solidFill>
                  <a:schemeClr val="lt1"/>
                </a:solidFill>
              </a:rPr>
              <a:t>Aiheet</a:t>
            </a:r>
            <a:endParaRPr/>
          </a:p>
        </p:txBody>
      </p:sp>
      <p:sp>
        <p:nvSpPr>
          <p:cNvPr id="195" name="Google Shape;195;p4"/>
          <p:cNvSpPr txBox="1">
            <a:spLocks noGrp="1"/>
          </p:cNvSpPr>
          <p:nvPr>
            <p:ph type="body" idx="1"/>
          </p:nvPr>
        </p:nvSpPr>
        <p:spPr>
          <a:xfrm>
            <a:off x="3983426" y="1015812"/>
            <a:ext cx="4606200" cy="2360400"/>
          </a:xfrm>
          <a:prstGeom prst="rect">
            <a:avLst/>
          </a:prstGeom>
          <a:noFill/>
          <a:ln>
            <a:noFill/>
          </a:ln>
        </p:spPr>
        <p:txBody>
          <a:bodyPr spcFirstLastPara="1" wrap="square" lIns="91425" tIns="45700" rIns="91425" bIns="45700" anchor="t" anchorCtr="0">
            <a:spAutoFit/>
          </a:bodyPr>
          <a:lstStyle/>
          <a:p>
            <a:pPr marL="385763" lvl="0" indent="-385763" algn="l" rtl="0">
              <a:lnSpc>
                <a:spcPct val="90000"/>
              </a:lnSpc>
              <a:spcBef>
                <a:spcPts val="0"/>
              </a:spcBef>
              <a:spcAft>
                <a:spcPts val="0"/>
              </a:spcAft>
              <a:buClr>
                <a:srgbClr val="FFFFFF"/>
              </a:buClr>
              <a:buSzPts val="1800"/>
              <a:buFont typeface="Arial"/>
              <a:buChar char="•"/>
            </a:pPr>
            <a:r>
              <a:rPr lang="en-US" sz="1800">
                <a:solidFill>
                  <a:srgbClr val="FFFFFF"/>
                </a:solidFill>
              </a:rPr>
              <a:t>Yleiskatsaus</a:t>
            </a:r>
            <a:r>
              <a:rPr lang="en-US" sz="2100"/>
              <a:t> </a:t>
            </a:r>
            <a:r>
              <a:rPr lang="en-US" sz="1800"/>
              <a:t>yleisöön</a:t>
            </a:r>
            <a:endParaRPr/>
          </a:p>
          <a:p>
            <a:pPr marL="385763" lvl="0" indent="-385763" algn="l" rtl="0">
              <a:lnSpc>
                <a:spcPct val="90000"/>
              </a:lnSpc>
              <a:spcBef>
                <a:spcPts val="750"/>
              </a:spcBef>
              <a:spcAft>
                <a:spcPts val="0"/>
              </a:spcAft>
              <a:buClr>
                <a:schemeClr val="lt1"/>
              </a:buClr>
              <a:buSzPts val="1800"/>
              <a:buFont typeface="Arial"/>
              <a:buChar char="•"/>
            </a:pPr>
            <a:r>
              <a:rPr lang="en-US" sz="1800"/>
              <a:t>Kävijöiden käyttäytyminen</a:t>
            </a:r>
            <a:endParaRPr sz="1800"/>
          </a:p>
          <a:p>
            <a:pPr marL="385763" lvl="0" indent="-385763" algn="l" rtl="0">
              <a:lnSpc>
                <a:spcPct val="90000"/>
              </a:lnSpc>
              <a:spcBef>
                <a:spcPts val="750"/>
              </a:spcBef>
              <a:spcAft>
                <a:spcPts val="0"/>
              </a:spcAft>
              <a:buClr>
                <a:schemeClr val="lt1"/>
              </a:buClr>
              <a:buSzPts val="1800"/>
              <a:buFont typeface="Arial"/>
              <a:buChar char="•"/>
            </a:pPr>
            <a:r>
              <a:rPr lang="en-US" sz="1800"/>
              <a:t>Hankinnan (liikenteen) arviointi</a:t>
            </a:r>
            <a:endParaRPr sz="1800">
              <a:solidFill>
                <a:srgbClr val="FFFFFF"/>
              </a:solidFill>
            </a:endParaRPr>
          </a:p>
          <a:p>
            <a:pPr marL="385763" lvl="0" indent="-385763" algn="l" rtl="0">
              <a:lnSpc>
                <a:spcPct val="90000"/>
              </a:lnSpc>
              <a:spcBef>
                <a:spcPts val="750"/>
              </a:spcBef>
              <a:spcAft>
                <a:spcPts val="0"/>
              </a:spcAft>
              <a:buClr>
                <a:schemeClr val="lt1"/>
              </a:buClr>
              <a:buSzPts val="1800"/>
              <a:buFont typeface="Arial"/>
              <a:buChar char="•"/>
            </a:pPr>
            <a:r>
              <a:rPr lang="en-US" sz="1800"/>
              <a:t>Käyttäytymisen ymmärtäminen</a:t>
            </a:r>
            <a:endParaRPr sz="1800">
              <a:solidFill>
                <a:srgbClr val="FFFFFF"/>
              </a:solidFill>
            </a:endParaRPr>
          </a:p>
          <a:p>
            <a:pPr marL="385763" lvl="0" indent="-385763" algn="l" rtl="0">
              <a:lnSpc>
                <a:spcPct val="90000"/>
              </a:lnSpc>
              <a:spcBef>
                <a:spcPts val="750"/>
              </a:spcBef>
              <a:spcAft>
                <a:spcPts val="0"/>
              </a:spcAft>
              <a:buClr>
                <a:schemeClr val="lt1"/>
              </a:buClr>
              <a:buSzPts val="1800"/>
              <a:buFont typeface="Arial"/>
              <a:buChar char="•"/>
            </a:pPr>
            <a:r>
              <a:rPr lang="en-US" sz="1800"/>
              <a:t>Konversioiden arviointi</a:t>
            </a:r>
            <a:endParaRPr sz="1800">
              <a:solidFill>
                <a:srgbClr val="FFFFFF"/>
              </a:solidFill>
            </a:endParaRPr>
          </a:p>
          <a:p>
            <a:pPr marL="385763" lvl="0" indent="-385763" algn="l" rtl="0">
              <a:lnSpc>
                <a:spcPct val="90000"/>
              </a:lnSpc>
              <a:spcBef>
                <a:spcPts val="750"/>
              </a:spcBef>
              <a:spcAft>
                <a:spcPts val="0"/>
              </a:spcAft>
              <a:buClr>
                <a:schemeClr val="lt1"/>
              </a:buClr>
              <a:buSzPts val="1800"/>
              <a:buFont typeface="Arial"/>
              <a:buChar char="•"/>
            </a:pPr>
            <a:r>
              <a:rPr lang="en-US" sz="1800"/>
              <a:t>Säilytettyjen/uskollisten asiakkaiden arviointi</a:t>
            </a:r>
            <a:endParaRPr sz="1800">
              <a:solidFill>
                <a:srgbClr val="FFFFFF"/>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5"/>
          <p:cNvSpPr txBox="1"/>
          <p:nvPr/>
        </p:nvSpPr>
        <p:spPr>
          <a:xfrm>
            <a:off x="348558" y="847315"/>
            <a:ext cx="8446883" cy="31284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3200"/>
              <a:buFont typeface="Arial"/>
              <a:buNone/>
            </a:pPr>
            <a:r>
              <a:rPr lang="en-US" sz="3200" b="1" i="0" u="none" strike="noStrike" cap="none">
                <a:solidFill>
                  <a:schemeClr val="lt1"/>
                </a:solidFill>
                <a:latin typeface="Arial"/>
                <a:ea typeface="Arial"/>
                <a:cs typeface="Arial"/>
                <a:sym typeface="Arial"/>
              </a:rPr>
              <a:t>”Käyttäjät eivät koskaan unohda, mitä tuotteesi tai palvelusi sai heidät tuntemaan.”</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800"/>
              <a:buFont typeface="Arial"/>
              <a:buNone/>
            </a:pPr>
            <a:endParaRPr sz="2800" b="1" i="0" u="none" strike="noStrike" cap="none">
              <a:solidFill>
                <a:schemeClr val="lt1"/>
              </a:solidFill>
              <a:latin typeface="Arial"/>
              <a:ea typeface="Arial"/>
              <a:cs typeface="Arial"/>
              <a:sym typeface="Arial"/>
            </a:endParaRPr>
          </a:p>
          <a:p>
            <a:pPr marL="0" marR="0" lvl="0" indent="0" algn="r" rtl="0">
              <a:lnSpc>
                <a:spcPct val="100000"/>
              </a:lnSpc>
              <a:spcBef>
                <a:spcPts val="0"/>
              </a:spcBef>
              <a:spcAft>
                <a:spcPts val="0"/>
              </a:spcAft>
              <a:buClr>
                <a:srgbClr val="000000"/>
              </a:buClr>
              <a:buSzPts val="2800"/>
              <a:buFont typeface="Arial"/>
              <a:buNone/>
            </a:pPr>
            <a:r>
              <a:rPr lang="en-US" sz="2800" b="0" i="1" u="none" strike="noStrike" cap="none">
                <a:solidFill>
                  <a:schemeClr val="lt1"/>
                </a:solidFill>
                <a:latin typeface="Dancing Script"/>
                <a:ea typeface="Dancing Script"/>
                <a:cs typeface="Dancing Script"/>
                <a:sym typeface="Dancing Script"/>
              </a:rPr>
              <a:t>Mario Maruffi</a:t>
            </a:r>
            <a:endParaRPr sz="3200" b="0" i="1" u="none" strike="noStrike" cap="none">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6"/>
          <p:cNvSpPr txBox="1"/>
          <p:nvPr/>
        </p:nvSpPr>
        <p:spPr>
          <a:xfrm>
            <a:off x="452673" y="847315"/>
            <a:ext cx="8238654" cy="31284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3200"/>
              <a:buFont typeface="Arial"/>
              <a:buNone/>
            </a:pPr>
            <a:r>
              <a:rPr lang="en-US" sz="3200" b="1" i="0" u="none" strike="noStrike" cap="none">
                <a:solidFill>
                  <a:schemeClr val="lt1"/>
                </a:solidFill>
                <a:latin typeface="Arial"/>
                <a:ea typeface="Arial"/>
                <a:cs typeface="Arial"/>
                <a:sym typeface="Arial"/>
              </a:rPr>
              <a:t>”</a:t>
            </a:r>
            <a:r>
              <a:rPr lang="en-US" sz="3200" b="1">
                <a:solidFill>
                  <a:schemeClr val="lt1"/>
                </a:solidFill>
              </a:rPr>
              <a:t>Tieto</a:t>
            </a:r>
            <a:r>
              <a:rPr lang="en-US" sz="3200" b="1" i="0" u="none" strike="noStrike" cap="none">
                <a:solidFill>
                  <a:schemeClr val="lt1"/>
                </a:solidFill>
                <a:latin typeface="Arial"/>
                <a:ea typeface="Arial"/>
                <a:cs typeface="Arial"/>
                <a:sym typeface="Arial"/>
              </a:rPr>
              <a:t> on vain tiivistelmä tuhansista tarinoista – kerro niistä muutama, jotta </a:t>
            </a:r>
            <a:r>
              <a:rPr lang="en-US" sz="3200" b="1">
                <a:solidFill>
                  <a:schemeClr val="lt1"/>
                </a:solidFill>
              </a:rPr>
              <a:t>datasta tulisi merkityksellistä</a:t>
            </a:r>
            <a:r>
              <a:rPr lang="en-US" sz="3200" b="1" i="0" u="none" strike="noStrike" cap="none">
                <a:solidFill>
                  <a:schemeClr val="lt1"/>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800"/>
              <a:buFont typeface="Arial"/>
              <a:buNone/>
            </a:pPr>
            <a:endParaRPr sz="2800" b="1" i="0" u="none" strike="noStrike" cap="none">
              <a:solidFill>
                <a:schemeClr val="dk1"/>
              </a:solidFill>
              <a:latin typeface="Arial"/>
              <a:ea typeface="Arial"/>
              <a:cs typeface="Arial"/>
              <a:sym typeface="Arial"/>
            </a:endParaRPr>
          </a:p>
          <a:p>
            <a:pPr marL="0" marR="0" lvl="0" indent="0" algn="r" rtl="0">
              <a:lnSpc>
                <a:spcPct val="100000"/>
              </a:lnSpc>
              <a:spcBef>
                <a:spcPts val="0"/>
              </a:spcBef>
              <a:spcAft>
                <a:spcPts val="0"/>
              </a:spcAft>
              <a:buClr>
                <a:srgbClr val="000000"/>
              </a:buClr>
              <a:buSzPts val="2800"/>
              <a:buFont typeface="Arial"/>
              <a:buNone/>
            </a:pPr>
            <a:r>
              <a:rPr lang="en-US" sz="2800" b="0" i="1" u="none" strike="noStrike" cap="none">
                <a:solidFill>
                  <a:schemeClr val="lt1"/>
                </a:solidFill>
                <a:latin typeface="Dancing Script"/>
                <a:ea typeface="Dancing Script"/>
                <a:cs typeface="Dancing Script"/>
                <a:sym typeface="Dancing Script"/>
              </a:rPr>
              <a:t>Chip &amp; Dan Heath</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7"/>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Aihe 1</a:t>
            </a:r>
            <a:endParaRPr sz="6000" b="1" i="0" u="none" strike="noStrike" cap="none">
              <a:solidFill>
                <a:srgbClr val="FFFFFF"/>
              </a:solidFill>
              <a:latin typeface="Arial"/>
              <a:ea typeface="Arial"/>
              <a:cs typeface="Arial"/>
              <a:sym typeface="Arial"/>
            </a:endParaRPr>
          </a:p>
        </p:txBody>
      </p:sp>
      <p:sp>
        <p:nvSpPr>
          <p:cNvPr id="211" name="Google Shape;211;p7"/>
          <p:cNvSpPr txBox="1"/>
          <p:nvPr/>
        </p:nvSpPr>
        <p:spPr>
          <a:xfrm>
            <a:off x="675150" y="1864800"/>
            <a:ext cx="7793700" cy="14139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000"/>
              <a:buFont typeface="Arial"/>
              <a:buNone/>
            </a:pPr>
            <a:r>
              <a:rPr lang="en-US" sz="4000" b="1" i="0" u="none" strike="noStrike" cap="none">
                <a:solidFill>
                  <a:srgbClr val="161249"/>
                </a:solidFill>
                <a:latin typeface="Arial"/>
                <a:ea typeface="Arial"/>
                <a:cs typeface="Arial"/>
                <a:sym typeface="Arial"/>
              </a:rPr>
              <a:t>Yleiskatsaus yleisöön</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8"/>
          <p:cNvSpPr txBox="1"/>
          <p:nvPr/>
        </p:nvSpPr>
        <p:spPr>
          <a:xfrm>
            <a:off x="2064652" y="231035"/>
            <a:ext cx="5014696" cy="5727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3600"/>
              <a:buFont typeface="Arial"/>
              <a:buNone/>
            </a:pPr>
            <a:r>
              <a:rPr lang="en-US" sz="3600" b="1" i="0" u="none" strike="noStrike" cap="none">
                <a:solidFill>
                  <a:srgbClr val="161249"/>
                </a:solidFill>
                <a:latin typeface="Arial"/>
                <a:ea typeface="Arial"/>
                <a:cs typeface="Arial"/>
                <a:sym typeface="Arial"/>
              </a:rPr>
              <a:t>Yleiskatsaus yleisöön</a:t>
            </a:r>
            <a:endParaRPr sz="1400" b="0" i="0" u="none" strike="noStrike" cap="none">
              <a:solidFill>
                <a:srgbClr val="000000"/>
              </a:solidFill>
              <a:latin typeface="Arial"/>
              <a:ea typeface="Arial"/>
              <a:cs typeface="Arial"/>
              <a:sym typeface="Arial"/>
            </a:endParaRPr>
          </a:p>
        </p:txBody>
      </p:sp>
      <p:sp>
        <p:nvSpPr>
          <p:cNvPr id="217" name="Google Shape;217;p8"/>
          <p:cNvSpPr txBox="1"/>
          <p:nvPr/>
        </p:nvSpPr>
        <p:spPr>
          <a:xfrm>
            <a:off x="2527378" y="1032863"/>
            <a:ext cx="4212300" cy="4836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Clr>
                <a:srgbClr val="000000"/>
              </a:buClr>
              <a:buSzPts val="2400"/>
              <a:buFont typeface="Arial"/>
              <a:buNone/>
            </a:pPr>
            <a:r>
              <a:rPr lang="en-US" sz="2400" b="1" i="0" u="none" strike="noStrike" cap="none">
                <a:solidFill>
                  <a:srgbClr val="161249"/>
                </a:solidFill>
                <a:latin typeface="Arial"/>
                <a:ea typeface="Arial"/>
                <a:cs typeface="Arial"/>
                <a:sym typeface="Arial"/>
              </a:rPr>
              <a:t>Käyttäjä vs. istunnot</a:t>
            </a:r>
            <a:endParaRPr sz="2400" b="1" i="0" u="none" strike="noStrike" cap="none">
              <a:solidFill>
                <a:srgbClr val="161249"/>
              </a:solidFill>
              <a:latin typeface="Arial"/>
              <a:ea typeface="Arial"/>
              <a:cs typeface="Arial"/>
              <a:sym typeface="Arial"/>
            </a:endParaRPr>
          </a:p>
        </p:txBody>
      </p:sp>
      <p:pic>
        <p:nvPicPr>
          <p:cNvPr id="218" name="Google Shape;218;p8" descr="User with solid fill"/>
          <p:cNvPicPr preferRelativeResize="0"/>
          <p:nvPr/>
        </p:nvPicPr>
        <p:blipFill rotWithShape="1">
          <a:blip r:embed="rId3">
            <a:alphaModFix/>
          </a:blip>
          <a:srcRect/>
          <a:stretch/>
        </p:blipFill>
        <p:spPr>
          <a:xfrm>
            <a:off x="2127161" y="1712800"/>
            <a:ext cx="1907013" cy="1907013"/>
          </a:xfrm>
          <a:prstGeom prst="rect">
            <a:avLst/>
          </a:prstGeom>
          <a:noFill/>
          <a:ln>
            <a:noFill/>
          </a:ln>
        </p:spPr>
      </p:pic>
      <p:sp>
        <p:nvSpPr>
          <p:cNvPr id="219" name="Google Shape;219;p8"/>
          <p:cNvSpPr txBox="1"/>
          <p:nvPr/>
        </p:nvSpPr>
        <p:spPr>
          <a:xfrm>
            <a:off x="2527373" y="3435147"/>
            <a:ext cx="1106587" cy="36933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US" sz="1800" b="1" i="0" u="none" strike="noStrike" cap="none">
                <a:solidFill>
                  <a:srgbClr val="161249"/>
                </a:solidFill>
                <a:latin typeface="Arial"/>
                <a:ea typeface="Arial"/>
                <a:cs typeface="Arial"/>
                <a:sym typeface="Arial"/>
              </a:rPr>
              <a:t>Käyttäjä</a:t>
            </a:r>
            <a:endParaRPr sz="1800" b="1" i="0" u="none" strike="noStrike" cap="none">
              <a:solidFill>
                <a:srgbClr val="161249"/>
              </a:solidFill>
              <a:latin typeface="Arial"/>
              <a:ea typeface="Arial"/>
              <a:cs typeface="Arial"/>
              <a:sym typeface="Arial"/>
            </a:endParaRPr>
          </a:p>
        </p:txBody>
      </p:sp>
      <p:pic>
        <p:nvPicPr>
          <p:cNvPr id="220" name="Google Shape;220;p8" descr="Ui Ux with solid fill"/>
          <p:cNvPicPr preferRelativeResize="0"/>
          <p:nvPr/>
        </p:nvPicPr>
        <p:blipFill rotWithShape="1">
          <a:blip r:embed="rId4">
            <a:alphaModFix/>
          </a:blip>
          <a:srcRect/>
          <a:stretch/>
        </p:blipFill>
        <p:spPr>
          <a:xfrm>
            <a:off x="4727906" y="1745600"/>
            <a:ext cx="1907013" cy="1907013"/>
          </a:xfrm>
          <a:prstGeom prst="rect">
            <a:avLst/>
          </a:prstGeom>
          <a:noFill/>
          <a:ln>
            <a:noFill/>
          </a:ln>
        </p:spPr>
      </p:pic>
      <p:sp>
        <p:nvSpPr>
          <p:cNvPr id="221" name="Google Shape;221;p8"/>
          <p:cNvSpPr txBox="1"/>
          <p:nvPr/>
        </p:nvSpPr>
        <p:spPr>
          <a:xfrm>
            <a:off x="4692465" y="3435147"/>
            <a:ext cx="1979992" cy="64633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US" sz="1800" b="1" i="0" u="none" strike="noStrike" cap="none">
                <a:solidFill>
                  <a:srgbClr val="161249"/>
                </a:solidFill>
                <a:latin typeface="Arial"/>
                <a:ea typeface="Arial"/>
                <a:cs typeface="Arial"/>
                <a:sym typeface="Arial"/>
              </a:rPr>
              <a:t>Käyttäjällä on istuntoja</a:t>
            </a:r>
            <a:endParaRPr sz="1800" b="1" i="0" u="none" strike="noStrike" cap="none">
              <a:solidFill>
                <a:srgbClr val="161249"/>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9"/>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3000" b="1" i="0" u="none" strike="noStrike" cap="none">
              <a:solidFill>
                <a:schemeClr val="dk1"/>
              </a:solidFill>
              <a:latin typeface="Arial"/>
              <a:ea typeface="Arial"/>
              <a:cs typeface="Arial"/>
              <a:sym typeface="Arial"/>
            </a:endParaRPr>
          </a:p>
        </p:txBody>
      </p:sp>
      <p:sp>
        <p:nvSpPr>
          <p:cNvPr id="227" name="Google Shape;227;p9"/>
          <p:cNvSpPr txBox="1"/>
          <p:nvPr/>
        </p:nvSpPr>
        <p:spPr>
          <a:xfrm>
            <a:off x="478339" y="1262789"/>
            <a:ext cx="7979861"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28" name="Google Shape;228;p9"/>
          <p:cNvSpPr txBox="1">
            <a:spLocks noGrp="1"/>
          </p:cNvSpPr>
          <p:nvPr>
            <p:ph type="title"/>
          </p:nvPr>
        </p:nvSpPr>
        <p:spPr>
          <a:xfrm>
            <a:off x="628650" y="240960"/>
            <a:ext cx="7886700" cy="572701"/>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sz="3600"/>
              <a:t>Yleiskatsaus yleisöön</a:t>
            </a:r>
            <a:endParaRPr/>
          </a:p>
        </p:txBody>
      </p:sp>
      <p:sp>
        <p:nvSpPr>
          <p:cNvPr id="229" name="Google Shape;229;p9"/>
          <p:cNvSpPr txBox="1">
            <a:spLocks noGrp="1"/>
          </p:cNvSpPr>
          <p:nvPr>
            <p:ph type="body" idx="1"/>
          </p:nvPr>
        </p:nvSpPr>
        <p:spPr>
          <a:xfrm>
            <a:off x="628650" y="1100011"/>
            <a:ext cx="7886700" cy="3460800"/>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rgbClr val="D12477"/>
              </a:buClr>
              <a:buSzPts val="2400"/>
              <a:buNone/>
            </a:pPr>
            <a:r>
              <a:rPr lang="en-US" sz="2400" b="1">
                <a:solidFill>
                  <a:srgbClr val="D12477"/>
                </a:solidFill>
              </a:rPr>
              <a:t>Yleisödemografia</a:t>
            </a:r>
            <a:endParaRPr sz="2400" b="1">
              <a:solidFill>
                <a:srgbClr val="D12477"/>
              </a:solidFill>
            </a:endParaRPr>
          </a:p>
          <a:p>
            <a:pPr marL="342900" lvl="0" indent="-342900" algn="l" rtl="0">
              <a:lnSpc>
                <a:spcPct val="115000"/>
              </a:lnSpc>
              <a:spcBef>
                <a:spcPts val="1950"/>
              </a:spcBef>
              <a:spcAft>
                <a:spcPts val="0"/>
              </a:spcAft>
              <a:buClr>
                <a:srgbClr val="D12477"/>
              </a:buClr>
              <a:buSzPts val="2000"/>
              <a:buFont typeface="Arial"/>
              <a:buChar char="●"/>
            </a:pPr>
            <a:r>
              <a:rPr lang="en-US" sz="2000"/>
              <a:t>Maantiede ja kieli</a:t>
            </a:r>
            <a:endParaRPr/>
          </a:p>
          <a:p>
            <a:pPr marL="342900" lvl="0" indent="-342900" algn="l" rtl="0">
              <a:lnSpc>
                <a:spcPct val="115000"/>
              </a:lnSpc>
              <a:spcBef>
                <a:spcPts val="1950"/>
              </a:spcBef>
              <a:spcAft>
                <a:spcPts val="0"/>
              </a:spcAft>
              <a:buClr>
                <a:srgbClr val="D12477"/>
              </a:buClr>
              <a:buSzPts val="2000"/>
              <a:buFont typeface="Arial"/>
              <a:buChar char="●"/>
            </a:pPr>
            <a:r>
              <a:rPr lang="en-US" sz="2000"/>
              <a:t>Sukupuoli ja ikä</a:t>
            </a:r>
            <a:endParaRPr/>
          </a:p>
          <a:p>
            <a:pPr marL="342900" lvl="0" indent="-342900" algn="l" rtl="0">
              <a:lnSpc>
                <a:spcPct val="115000"/>
              </a:lnSpc>
              <a:spcBef>
                <a:spcPts val="1950"/>
              </a:spcBef>
              <a:spcAft>
                <a:spcPts val="0"/>
              </a:spcAft>
              <a:buClr>
                <a:srgbClr val="D12477"/>
              </a:buClr>
              <a:buSzPts val="2000"/>
              <a:buFont typeface="Arial"/>
              <a:buChar char="●"/>
            </a:pPr>
            <a:r>
              <a:rPr lang="en-US" sz="2000"/>
              <a:t>Kiinnostuksen kohteet</a:t>
            </a:r>
            <a:endParaRPr sz="2000"/>
          </a:p>
          <a:p>
            <a:pPr marL="342900" lvl="0" indent="-342900" algn="l" rtl="0">
              <a:lnSpc>
                <a:spcPct val="115000"/>
              </a:lnSpc>
              <a:spcBef>
                <a:spcPts val="1950"/>
              </a:spcBef>
              <a:spcAft>
                <a:spcPts val="0"/>
              </a:spcAft>
              <a:buClr>
                <a:srgbClr val="D12477"/>
              </a:buClr>
              <a:buSzPts val="2000"/>
              <a:buFont typeface="Arial"/>
              <a:buChar char="●"/>
            </a:pPr>
            <a:r>
              <a:rPr lang="en-US" sz="2000"/>
              <a:t>Teknologia ja laitteet</a:t>
            </a:r>
            <a:endParaRPr sz="2000"/>
          </a:p>
          <a:p>
            <a:pPr marL="0" lvl="0" indent="0" algn="l" rtl="0">
              <a:lnSpc>
                <a:spcPct val="90000"/>
              </a:lnSpc>
              <a:spcBef>
                <a:spcPts val="1950"/>
              </a:spcBef>
              <a:spcAft>
                <a:spcPts val="0"/>
              </a:spcAft>
              <a:buClr>
                <a:srgbClr val="161249"/>
              </a:buClr>
              <a:buSzPts val="2000"/>
              <a:buNone/>
            </a:pPr>
            <a:endParaRPr sz="20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10"/>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3000" b="1" i="0" u="none" strike="noStrike" cap="none">
              <a:solidFill>
                <a:schemeClr val="dk1"/>
              </a:solidFill>
              <a:latin typeface="Arial"/>
              <a:ea typeface="Arial"/>
              <a:cs typeface="Arial"/>
              <a:sym typeface="Arial"/>
            </a:endParaRPr>
          </a:p>
        </p:txBody>
      </p:sp>
      <p:sp>
        <p:nvSpPr>
          <p:cNvPr id="235" name="Google Shape;235;p10"/>
          <p:cNvSpPr txBox="1"/>
          <p:nvPr/>
        </p:nvSpPr>
        <p:spPr>
          <a:xfrm>
            <a:off x="478339" y="1262789"/>
            <a:ext cx="8665661"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36" name="Google Shape;236;p10"/>
          <p:cNvSpPr txBox="1">
            <a:spLocks noGrp="1"/>
          </p:cNvSpPr>
          <p:nvPr>
            <p:ph type="body" idx="1"/>
          </p:nvPr>
        </p:nvSpPr>
        <p:spPr>
          <a:xfrm>
            <a:off x="840583" y="312995"/>
            <a:ext cx="6614100" cy="8166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Aktivointitehtävä</a:t>
            </a:r>
            <a:endParaRPr/>
          </a:p>
          <a:p>
            <a:pPr marL="0" lvl="0" indent="0" algn="l" rtl="0">
              <a:lnSpc>
                <a:spcPct val="90000"/>
              </a:lnSpc>
              <a:spcBef>
                <a:spcPts val="750"/>
              </a:spcBef>
              <a:spcAft>
                <a:spcPts val="0"/>
              </a:spcAft>
              <a:buClr>
                <a:schemeClr val="lt1"/>
              </a:buClr>
              <a:buSzPts val="2400"/>
              <a:buNone/>
            </a:pPr>
            <a:endParaRPr/>
          </a:p>
        </p:txBody>
      </p:sp>
      <p:sp>
        <p:nvSpPr>
          <p:cNvPr id="237" name="Google Shape;237;p10"/>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r>
              <a:rPr lang="en-US" sz="1800"/>
              <a:t>Jakaudutaan ryhmiin. Ryhmät käyttävät Google Analytics -demotiliä ja valitsevat Google Analytics 4 - ominaisuuden:</a:t>
            </a:r>
            <a:br>
              <a:rPr lang="en-US" sz="1800"/>
            </a:br>
            <a:r>
              <a:rPr lang="en-US" sz="1800"/>
              <a:t> “</a:t>
            </a:r>
            <a:r>
              <a:rPr lang="en-US" b="1">
                <a:solidFill>
                  <a:srgbClr val="D12477"/>
                </a:solidFill>
              </a:rPr>
              <a:t>Google Merchandise Store”</a:t>
            </a:r>
            <a:br>
              <a:rPr lang="en-US" sz="1800" b="1">
                <a:solidFill>
                  <a:srgbClr val="D12477"/>
                </a:solidFill>
              </a:rPr>
            </a:br>
            <a:endParaRPr sz="1800" b="1">
              <a:solidFill>
                <a:srgbClr val="D12477"/>
              </a:solidFill>
            </a:endParaRPr>
          </a:p>
          <a:p>
            <a:pPr marL="0" lvl="0" indent="0" algn="l" rtl="0">
              <a:lnSpc>
                <a:spcPct val="100000"/>
              </a:lnSpc>
              <a:spcBef>
                <a:spcPts val="600"/>
              </a:spcBef>
              <a:spcAft>
                <a:spcPts val="0"/>
              </a:spcAft>
              <a:buClr>
                <a:srgbClr val="D12477"/>
              </a:buClr>
              <a:buSzPts val="1800"/>
              <a:buNone/>
            </a:pPr>
            <a:r>
              <a:rPr lang="en-US" sz="1800" b="1">
                <a:solidFill>
                  <a:srgbClr val="D12477"/>
                </a:solidFill>
              </a:rPr>
              <a:t>Vastaa demotilin tietojen avulla seuraaviin kysymyksiin:</a:t>
            </a:r>
            <a:endParaRPr sz="1800" b="1">
              <a:solidFill>
                <a:srgbClr val="D12477"/>
              </a:solidFill>
            </a:endParaRPr>
          </a:p>
          <a:p>
            <a:pPr marL="342900" lvl="0" indent="-342900" algn="l" rtl="0">
              <a:lnSpc>
                <a:spcPct val="100000"/>
              </a:lnSpc>
              <a:spcBef>
                <a:spcPts val="600"/>
              </a:spcBef>
              <a:spcAft>
                <a:spcPts val="0"/>
              </a:spcAft>
              <a:buClr>
                <a:srgbClr val="D12477"/>
              </a:buClr>
              <a:buSzPts val="2160"/>
              <a:buFont typeface="Calibri"/>
              <a:buAutoNum type="alphaLcParenR"/>
            </a:pPr>
            <a:r>
              <a:rPr lang="en-US" sz="1800"/>
              <a:t>Mikä on yleisön demografinen profiili (esim. ikä, sukupuoli, tulot jne.)?</a:t>
            </a:r>
            <a:endParaRPr sz="1800"/>
          </a:p>
          <a:p>
            <a:pPr marL="342900" lvl="0" indent="-342900" algn="l" rtl="0">
              <a:lnSpc>
                <a:spcPct val="100000"/>
              </a:lnSpc>
              <a:spcBef>
                <a:spcPts val="600"/>
              </a:spcBef>
              <a:spcAft>
                <a:spcPts val="0"/>
              </a:spcAft>
              <a:buClr>
                <a:srgbClr val="D12477"/>
              </a:buClr>
              <a:buSzPts val="2160"/>
              <a:buFont typeface="Calibri"/>
              <a:buAutoNum type="alphaLcParenR"/>
            </a:pPr>
            <a:r>
              <a:rPr lang="en-US" sz="1800"/>
              <a:t>Mitä teknologiaa he käyttävät?</a:t>
            </a:r>
            <a:endParaRPr sz="18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pic>
        <p:nvPicPr>
          <p:cNvPr id="242" name="Google Shape;242;p11"/>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43" name="Google Shape;243;p11"/>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pic>
        <p:nvPicPr>
          <p:cNvPr id="244" name="Google Shape;244;p11"/>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245" name="Google Shape;245;p11" descr="A person holding a white shirt  Description automatically generated"/>
          <p:cNvPicPr preferRelativeResize="0"/>
          <p:nvPr/>
        </p:nvPicPr>
        <p:blipFill rotWithShape="1">
          <a:blip r:embed="rId6">
            <a:alphaModFix/>
          </a:blip>
          <a:srcRect/>
          <a:stretch/>
        </p:blipFill>
        <p:spPr>
          <a:xfrm>
            <a:off x="42862" y="57150"/>
            <a:ext cx="9058275" cy="50292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pic>
        <p:nvPicPr>
          <p:cNvPr id="250" name="Google Shape;250;p12"/>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51" name="Google Shape;251;p12"/>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pic>
        <p:nvPicPr>
          <p:cNvPr id="252" name="Google Shape;252;p12"/>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253" name="Google Shape;253;p12" descr="A screenshot of a computer  Description automatically generated"/>
          <p:cNvPicPr preferRelativeResize="0"/>
          <p:nvPr/>
        </p:nvPicPr>
        <p:blipFill rotWithShape="1">
          <a:blip r:embed="rId6">
            <a:alphaModFix/>
          </a:blip>
          <a:srcRect/>
          <a:stretch/>
        </p:blipFill>
        <p:spPr>
          <a:xfrm>
            <a:off x="347662" y="195262"/>
            <a:ext cx="8448675" cy="47529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13"/>
          <p:cNvSpPr txBox="1"/>
          <p:nvPr/>
        </p:nvSpPr>
        <p:spPr>
          <a:xfrm>
            <a:off x="582069" y="1297045"/>
            <a:ext cx="7979861" cy="1307592"/>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3200"/>
              <a:buFont typeface="Arial"/>
              <a:buNone/>
            </a:pPr>
            <a:r>
              <a:rPr lang="en-US" sz="3200" b="1">
                <a:solidFill>
                  <a:srgbClr val="161249"/>
                </a:solidFill>
              </a:rPr>
              <a:t>Määritä analysointijaksoksi</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endParaRPr sz="3200" b="1" i="0" u="none" strike="noStrike" cap="none">
              <a:solidFill>
                <a:srgbClr val="161249"/>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r>
              <a:rPr lang="en-US" sz="3200" b="1" i="0" u="none" strike="noStrike" cap="none">
                <a:solidFill>
                  <a:srgbClr val="161249"/>
                </a:solidFill>
                <a:latin typeface="Arial"/>
                <a:ea typeface="Arial"/>
                <a:cs typeface="Arial"/>
                <a:sym typeface="Arial"/>
              </a:rPr>
              <a:t>01/01/2022 – 31/12/2022</a:t>
            </a:r>
            <a:endParaRPr sz="3200" b="1" i="0" u="none" strike="noStrike" cap="none">
              <a:solidFill>
                <a:srgbClr val="161249"/>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pic>
        <p:nvPicPr>
          <p:cNvPr id="263" name="Google Shape;263;p14"/>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64" name="Google Shape;264;p14"/>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pic>
        <p:nvPicPr>
          <p:cNvPr id="265" name="Google Shape;265;p14"/>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266" name="Google Shape;266;p14" descr="A screenshot of a computer  Description automatically generated"/>
          <p:cNvPicPr preferRelativeResize="0"/>
          <p:nvPr/>
        </p:nvPicPr>
        <p:blipFill rotWithShape="1">
          <a:blip r:embed="rId6">
            <a:alphaModFix/>
          </a:blip>
          <a:srcRect/>
          <a:stretch/>
        </p:blipFill>
        <p:spPr>
          <a:xfrm>
            <a:off x="0" y="0"/>
            <a:ext cx="9144000" cy="51435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pic>
        <p:nvPicPr>
          <p:cNvPr id="271" name="Google Shape;271;p15"/>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72" name="Google Shape;272;p15"/>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pic>
        <p:nvPicPr>
          <p:cNvPr id="273" name="Google Shape;273;p15"/>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274" name="Google Shape;274;p15" descr="A screenshot of a computer  Description automatically generated"/>
          <p:cNvPicPr preferRelativeResize="0"/>
          <p:nvPr/>
        </p:nvPicPr>
        <p:blipFill rotWithShape="1">
          <a:blip r:embed="rId6">
            <a:alphaModFix/>
          </a:blip>
          <a:srcRect/>
          <a:stretch/>
        </p:blipFill>
        <p:spPr>
          <a:xfrm>
            <a:off x="542925" y="304800"/>
            <a:ext cx="8058150" cy="45339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pic>
        <p:nvPicPr>
          <p:cNvPr id="279" name="Google Shape;279;p16"/>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80" name="Google Shape;280;p16"/>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pic>
        <p:nvPicPr>
          <p:cNvPr id="281" name="Google Shape;281;p16"/>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282" name="Google Shape;282;p16" descr="A screenshot of a computer  Description automatically generated"/>
          <p:cNvPicPr preferRelativeResize="0"/>
          <p:nvPr/>
        </p:nvPicPr>
        <p:blipFill rotWithShape="1">
          <a:blip r:embed="rId6">
            <a:alphaModFix/>
          </a:blip>
          <a:srcRect/>
          <a:stretch/>
        </p:blipFill>
        <p:spPr>
          <a:xfrm>
            <a:off x="176212" y="100012"/>
            <a:ext cx="8791575" cy="49434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pic>
        <p:nvPicPr>
          <p:cNvPr id="287" name="Google Shape;287;p17"/>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88" name="Google Shape;288;p17"/>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pic>
        <p:nvPicPr>
          <p:cNvPr id="289" name="Google Shape;289;p17"/>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290" name="Google Shape;290;p17" descr="A screenshot of a computer  Description automatically generated"/>
          <p:cNvPicPr preferRelativeResize="0"/>
          <p:nvPr/>
        </p:nvPicPr>
        <p:blipFill rotWithShape="1">
          <a:blip r:embed="rId6">
            <a:alphaModFix/>
          </a:blip>
          <a:srcRect/>
          <a:stretch/>
        </p:blipFill>
        <p:spPr>
          <a:xfrm>
            <a:off x="519112" y="357187"/>
            <a:ext cx="8105775" cy="442912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18"/>
          <p:cNvSpPr txBox="1"/>
          <p:nvPr/>
        </p:nvSpPr>
        <p:spPr>
          <a:xfrm>
            <a:off x="0" y="1"/>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rgbClr val="D12477"/>
                </a:solidFill>
                <a:latin typeface="Arial"/>
                <a:ea typeface="Arial"/>
                <a:cs typeface="Arial"/>
                <a:sym typeface="Arial"/>
              </a:rPr>
              <a:t>Maantieteellinen sijainti</a:t>
            </a:r>
            <a:endParaRPr sz="2400" b="1" i="0" u="none" strike="noStrike" cap="none">
              <a:solidFill>
                <a:srgbClr val="D12477"/>
              </a:solidFill>
              <a:latin typeface="Arial"/>
              <a:ea typeface="Arial"/>
              <a:cs typeface="Arial"/>
              <a:sym typeface="Arial"/>
            </a:endParaRPr>
          </a:p>
        </p:txBody>
      </p:sp>
      <p:pic>
        <p:nvPicPr>
          <p:cNvPr id="296" name="Google Shape;296;p18" descr="A screenshot of a computer  Description automatically generated"/>
          <p:cNvPicPr preferRelativeResize="0"/>
          <p:nvPr/>
        </p:nvPicPr>
        <p:blipFill rotWithShape="1">
          <a:blip r:embed="rId3">
            <a:alphaModFix/>
          </a:blip>
          <a:srcRect/>
          <a:stretch/>
        </p:blipFill>
        <p:spPr>
          <a:xfrm>
            <a:off x="581025" y="333375"/>
            <a:ext cx="7981950" cy="447675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p19"/>
          <p:cNvSpPr txBox="1"/>
          <p:nvPr/>
        </p:nvSpPr>
        <p:spPr>
          <a:xfrm>
            <a:off x="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rgbClr val="D12477"/>
                </a:solidFill>
                <a:latin typeface="Arial"/>
                <a:ea typeface="Arial"/>
                <a:cs typeface="Arial"/>
                <a:sym typeface="Arial"/>
              </a:rPr>
              <a:t>Kieli</a:t>
            </a:r>
            <a:endParaRPr sz="2400" b="1" i="0" u="none" strike="noStrike" cap="none">
              <a:solidFill>
                <a:srgbClr val="D12477"/>
              </a:solidFill>
              <a:latin typeface="Arial"/>
              <a:ea typeface="Arial"/>
              <a:cs typeface="Arial"/>
              <a:sym typeface="Arial"/>
            </a:endParaRPr>
          </a:p>
        </p:txBody>
      </p:sp>
      <p:pic>
        <p:nvPicPr>
          <p:cNvPr id="302" name="Google Shape;302;p19"/>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03" name="Google Shape;303;p19"/>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pic>
        <p:nvPicPr>
          <p:cNvPr id="304" name="Google Shape;304;p19"/>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05" name="Google Shape;305;p19" descr="A screenshot of a computer  Description automatically generated"/>
          <p:cNvPicPr preferRelativeResize="0"/>
          <p:nvPr/>
        </p:nvPicPr>
        <p:blipFill rotWithShape="1">
          <a:blip r:embed="rId6">
            <a:alphaModFix/>
          </a:blip>
          <a:srcRect/>
          <a:stretch/>
        </p:blipFill>
        <p:spPr>
          <a:xfrm>
            <a:off x="557212" y="319087"/>
            <a:ext cx="8029575" cy="450532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sp>
        <p:nvSpPr>
          <p:cNvPr id="310" name="Google Shape;310;p20"/>
          <p:cNvSpPr txBox="1"/>
          <p:nvPr/>
        </p:nvSpPr>
        <p:spPr>
          <a:xfrm>
            <a:off x="-1782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rgbClr val="D12477"/>
                </a:solidFill>
                <a:latin typeface="Arial"/>
                <a:ea typeface="Arial"/>
                <a:cs typeface="Arial"/>
                <a:sym typeface="Arial"/>
              </a:rPr>
              <a:t>Sukupuoli ja ikä</a:t>
            </a:r>
            <a:endParaRPr sz="1400" b="0" i="0" u="none" strike="noStrike" cap="none">
              <a:solidFill>
                <a:srgbClr val="000000"/>
              </a:solidFill>
              <a:latin typeface="Arial"/>
              <a:ea typeface="Arial"/>
              <a:cs typeface="Arial"/>
              <a:sym typeface="Arial"/>
            </a:endParaRPr>
          </a:p>
        </p:txBody>
      </p:sp>
      <p:pic>
        <p:nvPicPr>
          <p:cNvPr id="311" name="Google Shape;311;p20"/>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12" name="Google Shape;312;p20"/>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pic>
        <p:nvPicPr>
          <p:cNvPr id="313" name="Google Shape;313;p20"/>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14" name="Google Shape;314;p20" descr="A screenshot of a computer  Description automatically generated"/>
          <p:cNvPicPr preferRelativeResize="0"/>
          <p:nvPr/>
        </p:nvPicPr>
        <p:blipFill rotWithShape="1">
          <a:blip r:embed="rId6">
            <a:alphaModFix/>
          </a:blip>
          <a:srcRect/>
          <a:stretch/>
        </p:blipFill>
        <p:spPr>
          <a:xfrm>
            <a:off x="0" y="5346"/>
            <a:ext cx="9144000" cy="5132807"/>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21"/>
          <p:cNvSpPr txBox="1"/>
          <p:nvPr/>
        </p:nvSpPr>
        <p:spPr>
          <a:xfrm>
            <a:off x="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rgbClr val="D12477"/>
                </a:solidFill>
                <a:latin typeface="Arial"/>
                <a:ea typeface="Arial"/>
                <a:cs typeface="Arial"/>
                <a:sym typeface="Arial"/>
              </a:rPr>
              <a:t>Sukupuoli ja ikä</a:t>
            </a:r>
            <a:endParaRPr sz="1400" b="0" i="0" u="none" strike="noStrike" cap="none">
              <a:solidFill>
                <a:srgbClr val="000000"/>
              </a:solidFill>
              <a:latin typeface="Arial"/>
              <a:ea typeface="Arial"/>
              <a:cs typeface="Arial"/>
              <a:sym typeface="Arial"/>
            </a:endParaRPr>
          </a:p>
        </p:txBody>
      </p:sp>
      <p:pic>
        <p:nvPicPr>
          <p:cNvPr id="320" name="Google Shape;320;p21"/>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21" name="Google Shape;321;p21"/>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pic>
        <p:nvPicPr>
          <p:cNvPr id="322" name="Google Shape;322;p21"/>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23" name="Google Shape;323;p21" descr="A screenshot of a computer  Description automatically generated"/>
          <p:cNvPicPr preferRelativeResize="0"/>
          <p:nvPr/>
        </p:nvPicPr>
        <p:blipFill rotWithShape="1">
          <a:blip r:embed="rId6">
            <a:alphaModFix/>
          </a:blip>
          <a:srcRect/>
          <a:stretch/>
        </p:blipFill>
        <p:spPr>
          <a:xfrm>
            <a:off x="591671" y="337407"/>
            <a:ext cx="8366591" cy="469655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22"/>
          <p:cNvSpPr txBox="1"/>
          <p:nvPr/>
        </p:nvSpPr>
        <p:spPr>
          <a:xfrm>
            <a:off x="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en-US" sz="2400" b="1">
                <a:solidFill>
                  <a:srgbClr val="D12477"/>
                </a:solidFill>
              </a:rPr>
              <a:t>Kiinnostuksen kohteet</a:t>
            </a:r>
            <a:endParaRPr sz="1400" b="0" i="0" u="none" strike="noStrike" cap="none">
              <a:solidFill>
                <a:srgbClr val="000000"/>
              </a:solidFill>
              <a:latin typeface="Arial"/>
              <a:ea typeface="Arial"/>
              <a:cs typeface="Arial"/>
              <a:sym typeface="Arial"/>
            </a:endParaRPr>
          </a:p>
        </p:txBody>
      </p:sp>
      <p:pic>
        <p:nvPicPr>
          <p:cNvPr id="329" name="Google Shape;329;p22"/>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30" name="Google Shape;330;p22"/>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pic>
        <p:nvPicPr>
          <p:cNvPr id="331" name="Google Shape;331;p22"/>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32" name="Google Shape;332;p22" descr="A screenshot of a computer  Description automatically generated"/>
          <p:cNvPicPr preferRelativeResize="0"/>
          <p:nvPr/>
        </p:nvPicPr>
        <p:blipFill rotWithShape="1">
          <a:blip r:embed="rId6">
            <a:alphaModFix/>
          </a:blip>
          <a:srcRect/>
          <a:stretch/>
        </p:blipFill>
        <p:spPr>
          <a:xfrm>
            <a:off x="461962" y="371475"/>
            <a:ext cx="8220075" cy="440055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pic>
        <p:nvPicPr>
          <p:cNvPr id="337" name="Google Shape;337;p23"/>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38" name="Google Shape;338;p23"/>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pic>
        <p:nvPicPr>
          <p:cNvPr id="339" name="Google Shape;339;p23"/>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40" name="Google Shape;340;p23" descr="A screenshot of a computer  Description automatically generated"/>
          <p:cNvPicPr preferRelativeResize="0"/>
          <p:nvPr/>
        </p:nvPicPr>
        <p:blipFill rotWithShape="1">
          <a:blip r:embed="rId6">
            <a:alphaModFix/>
          </a:blip>
          <a:srcRect/>
          <a:stretch/>
        </p:blipFill>
        <p:spPr>
          <a:xfrm>
            <a:off x="85725" y="283476"/>
            <a:ext cx="8972550" cy="4807625"/>
          </a:xfrm>
          <a:prstGeom prst="rect">
            <a:avLst/>
          </a:prstGeom>
          <a:noFill/>
          <a:ln>
            <a:noFill/>
          </a:ln>
        </p:spPr>
      </p:pic>
      <p:sp>
        <p:nvSpPr>
          <p:cNvPr id="341" name="Google Shape;341;p23"/>
          <p:cNvSpPr txBox="1"/>
          <p:nvPr/>
        </p:nvSpPr>
        <p:spPr>
          <a:xfrm>
            <a:off x="9476"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rgbClr val="D12477"/>
                </a:solidFill>
                <a:latin typeface="Arial"/>
                <a:ea typeface="Arial"/>
                <a:cs typeface="Arial"/>
                <a:sym typeface="Arial"/>
              </a:rPr>
              <a:t>Teknologia ja laitteet</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sp>
        <p:nvSpPr>
          <p:cNvPr id="346" name="Google Shape;346;p24"/>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Aihe 1</a:t>
            </a:r>
            <a:endParaRPr sz="6000" b="1" i="0" u="none" strike="noStrike" cap="none">
              <a:solidFill>
                <a:srgbClr val="FFFFFF"/>
              </a:solidFill>
              <a:latin typeface="Arial"/>
              <a:ea typeface="Arial"/>
              <a:cs typeface="Arial"/>
              <a:sym typeface="Arial"/>
            </a:endParaRPr>
          </a:p>
        </p:txBody>
      </p:sp>
      <p:sp>
        <p:nvSpPr>
          <p:cNvPr id="347" name="Google Shape;347;p24"/>
          <p:cNvSpPr txBox="1"/>
          <p:nvPr/>
        </p:nvSpPr>
        <p:spPr>
          <a:xfrm>
            <a:off x="675150" y="1714132"/>
            <a:ext cx="7793700" cy="894243"/>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4000"/>
              <a:buFont typeface="Arial"/>
              <a:buNone/>
            </a:pPr>
            <a:r>
              <a:rPr lang="en-US" sz="4000" b="1" i="0" u="none" strike="noStrike" cap="none">
                <a:solidFill>
                  <a:srgbClr val="161249"/>
                </a:solidFill>
                <a:latin typeface="Arial"/>
                <a:ea typeface="Arial"/>
                <a:cs typeface="Arial"/>
                <a:sym typeface="Arial"/>
              </a:rPr>
              <a:t>K</a:t>
            </a:r>
            <a:r>
              <a:rPr lang="en-US" sz="4000" b="1">
                <a:solidFill>
                  <a:srgbClr val="161249"/>
                </a:solidFill>
              </a:rPr>
              <a:t>ävijöiden </a:t>
            </a:r>
            <a:r>
              <a:rPr lang="en-US" sz="4000" b="1" i="0" u="none" strike="noStrike" cap="none">
                <a:solidFill>
                  <a:srgbClr val="161249"/>
                </a:solidFill>
                <a:latin typeface="Arial"/>
                <a:ea typeface="Arial"/>
                <a:cs typeface="Arial"/>
                <a:sym typeface="Arial"/>
              </a:rPr>
              <a:t>käyttäytyminen</a:t>
            </a:r>
            <a:endParaRPr sz="4000" b="1" i="0" u="none" strike="noStrike" cap="none">
              <a:solidFill>
                <a:srgbClr val="161249"/>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51"/>
        <p:cNvGrpSpPr/>
        <p:nvPr/>
      </p:nvGrpSpPr>
      <p:grpSpPr>
        <a:xfrm>
          <a:off x="0" y="0"/>
          <a:ext cx="0" cy="0"/>
          <a:chOff x="0" y="0"/>
          <a:chExt cx="0" cy="0"/>
        </a:xfrm>
      </p:grpSpPr>
      <p:sp>
        <p:nvSpPr>
          <p:cNvPr id="352" name="Google Shape;352;p25"/>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3000" b="1" i="0" u="none" strike="noStrike" cap="none">
              <a:solidFill>
                <a:schemeClr val="dk1"/>
              </a:solidFill>
              <a:latin typeface="Arial"/>
              <a:ea typeface="Arial"/>
              <a:cs typeface="Arial"/>
              <a:sym typeface="Arial"/>
            </a:endParaRPr>
          </a:p>
        </p:txBody>
      </p:sp>
      <p:sp>
        <p:nvSpPr>
          <p:cNvPr id="353" name="Google Shape;353;p25"/>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54" name="Google Shape;354;p25"/>
          <p:cNvSpPr txBox="1">
            <a:spLocks noGrp="1"/>
          </p:cNvSpPr>
          <p:nvPr>
            <p:ph type="title"/>
          </p:nvPr>
        </p:nvSpPr>
        <p:spPr>
          <a:xfrm>
            <a:off x="778961" y="268618"/>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a:t>Kävijöiden käyttäytyminen</a:t>
            </a:r>
            <a:br>
              <a:rPr lang="en-US"/>
            </a:br>
            <a:endParaRPr/>
          </a:p>
        </p:txBody>
      </p:sp>
      <p:sp>
        <p:nvSpPr>
          <p:cNvPr id="355" name="Google Shape;355;p25"/>
          <p:cNvSpPr txBox="1">
            <a:spLocks noGrp="1"/>
          </p:cNvSpPr>
          <p:nvPr>
            <p:ph type="body" idx="1"/>
          </p:nvPr>
        </p:nvSpPr>
        <p:spPr>
          <a:xfrm>
            <a:off x="778961" y="956625"/>
            <a:ext cx="7886700" cy="3390000"/>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rgbClr val="161249"/>
              </a:buClr>
              <a:buSzPts val="2000"/>
              <a:buNone/>
            </a:pPr>
            <a:r>
              <a:rPr lang="en-US" sz="2000"/>
              <a:t>Käyttäytymistä on neljää tyyppiä (mieti suppiloa)</a:t>
            </a:r>
            <a:endParaRPr sz="2000"/>
          </a:p>
          <a:p>
            <a:pPr marL="342900" lvl="0" indent="-342900" algn="l" rtl="0">
              <a:lnSpc>
                <a:spcPct val="115000"/>
              </a:lnSpc>
              <a:spcBef>
                <a:spcPts val="1950"/>
              </a:spcBef>
              <a:spcAft>
                <a:spcPts val="0"/>
              </a:spcAft>
              <a:buClr>
                <a:srgbClr val="D12477"/>
              </a:buClr>
              <a:buSzPts val="2000"/>
              <a:buFont typeface="Arial"/>
              <a:buChar char="●"/>
            </a:pPr>
            <a:r>
              <a:rPr lang="en-US" sz="2000"/>
              <a:t>Hankinta</a:t>
            </a:r>
            <a:endParaRPr sz="2000"/>
          </a:p>
          <a:p>
            <a:pPr marL="342900" lvl="0" indent="-342900" algn="l" rtl="0">
              <a:lnSpc>
                <a:spcPct val="115000"/>
              </a:lnSpc>
              <a:spcBef>
                <a:spcPts val="1950"/>
              </a:spcBef>
              <a:spcAft>
                <a:spcPts val="0"/>
              </a:spcAft>
              <a:buClr>
                <a:srgbClr val="D12477"/>
              </a:buClr>
              <a:buSzPts val="2000"/>
              <a:buFont typeface="Arial"/>
              <a:buChar char="●"/>
            </a:pPr>
            <a:r>
              <a:rPr lang="en-US" sz="2000"/>
              <a:t>Vuorovaikutus</a:t>
            </a:r>
            <a:endParaRPr sz="2000"/>
          </a:p>
          <a:p>
            <a:pPr marL="342900" lvl="0" indent="-342900" algn="l" rtl="0">
              <a:lnSpc>
                <a:spcPct val="115000"/>
              </a:lnSpc>
              <a:spcBef>
                <a:spcPts val="1950"/>
              </a:spcBef>
              <a:spcAft>
                <a:spcPts val="0"/>
              </a:spcAft>
              <a:buClr>
                <a:srgbClr val="D12477"/>
              </a:buClr>
              <a:buSzPts val="2000"/>
              <a:buFont typeface="Arial"/>
              <a:buChar char="●"/>
            </a:pPr>
            <a:r>
              <a:rPr lang="en-US" sz="2000"/>
              <a:t>Konversio</a:t>
            </a:r>
            <a:endParaRPr sz="2000"/>
          </a:p>
          <a:p>
            <a:pPr marL="342900" lvl="0" indent="-342900" algn="l" rtl="0">
              <a:lnSpc>
                <a:spcPct val="115000"/>
              </a:lnSpc>
              <a:spcBef>
                <a:spcPts val="1950"/>
              </a:spcBef>
              <a:spcAft>
                <a:spcPts val="0"/>
              </a:spcAft>
              <a:buClr>
                <a:srgbClr val="D12477"/>
              </a:buClr>
              <a:buSzPts val="2000"/>
              <a:buFont typeface="Arial"/>
              <a:buChar char="●"/>
            </a:pPr>
            <a:r>
              <a:rPr lang="en-US" sz="2000"/>
              <a:t>Säilyttäminen tai kanta-asiakkuus</a:t>
            </a:r>
            <a:endParaRPr sz="2000"/>
          </a:p>
          <a:p>
            <a:pPr marL="0" lvl="0" indent="0" algn="l" rtl="0">
              <a:lnSpc>
                <a:spcPct val="90000"/>
              </a:lnSpc>
              <a:spcBef>
                <a:spcPts val="1950"/>
              </a:spcBef>
              <a:spcAft>
                <a:spcPts val="0"/>
              </a:spcAft>
              <a:buClr>
                <a:srgbClr val="161249"/>
              </a:buClr>
              <a:buSzPts val="2000"/>
              <a:buNone/>
            </a:pPr>
            <a:endParaRPr sz="200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59"/>
        <p:cNvGrpSpPr/>
        <p:nvPr/>
      </p:nvGrpSpPr>
      <p:grpSpPr>
        <a:xfrm>
          <a:off x="0" y="0"/>
          <a:ext cx="0" cy="0"/>
          <a:chOff x="0" y="0"/>
          <a:chExt cx="0" cy="0"/>
        </a:xfrm>
      </p:grpSpPr>
      <p:sp>
        <p:nvSpPr>
          <p:cNvPr id="360" name="Google Shape;360;p26"/>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Aihe 1</a:t>
            </a:r>
            <a:endParaRPr sz="6000" b="1" i="0" u="none" strike="noStrike" cap="none">
              <a:solidFill>
                <a:srgbClr val="FFFFFF"/>
              </a:solidFill>
              <a:latin typeface="Arial"/>
              <a:ea typeface="Arial"/>
              <a:cs typeface="Arial"/>
              <a:sym typeface="Arial"/>
            </a:endParaRPr>
          </a:p>
        </p:txBody>
      </p:sp>
      <p:sp>
        <p:nvSpPr>
          <p:cNvPr id="361" name="Google Shape;361;p26"/>
          <p:cNvSpPr txBox="1"/>
          <p:nvPr/>
        </p:nvSpPr>
        <p:spPr>
          <a:xfrm>
            <a:off x="675150" y="1694200"/>
            <a:ext cx="7793700" cy="70695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US" sz="4000" b="1">
                <a:solidFill>
                  <a:srgbClr val="161249"/>
                </a:solidFill>
              </a:rPr>
              <a:t>Hankinnan (liikenteen) arviointi</a:t>
            </a:r>
            <a:endParaRPr sz="4000" b="1">
              <a:solidFill>
                <a:srgbClr val="161249"/>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sp>
        <p:nvSpPr>
          <p:cNvPr id="366" name="Google Shape;366;p27"/>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3000" b="1" i="0" u="none" strike="noStrike" cap="none">
              <a:solidFill>
                <a:schemeClr val="dk1"/>
              </a:solidFill>
              <a:latin typeface="Arial"/>
              <a:ea typeface="Arial"/>
              <a:cs typeface="Arial"/>
              <a:sym typeface="Arial"/>
            </a:endParaRPr>
          </a:p>
        </p:txBody>
      </p:sp>
      <p:sp>
        <p:nvSpPr>
          <p:cNvPr id="367" name="Google Shape;367;p27"/>
          <p:cNvSpPr txBox="1"/>
          <p:nvPr/>
        </p:nvSpPr>
        <p:spPr>
          <a:xfrm>
            <a:off x="478339" y="925405"/>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00000"/>
              </a:lnSpc>
              <a:spcBef>
                <a:spcPts val="0"/>
              </a:spcBef>
              <a:spcAft>
                <a:spcPts val="60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68" name="Google Shape;368;p27"/>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spcBef>
                <a:spcPts val="0"/>
              </a:spcBef>
              <a:spcAft>
                <a:spcPts val="0"/>
              </a:spcAft>
              <a:buClr>
                <a:schemeClr val="dk1"/>
              </a:buClr>
              <a:buSzPct val="33333"/>
              <a:buFont typeface="Arial"/>
              <a:buNone/>
            </a:pPr>
            <a:r>
              <a:rPr lang="en-US"/>
              <a:t>Hankinnan (liikenteen) arviointi</a:t>
            </a:r>
            <a:endParaRPr/>
          </a:p>
          <a:p>
            <a:pPr marL="0" lvl="0" indent="0" algn="l" rtl="0">
              <a:spcBef>
                <a:spcPts val="0"/>
              </a:spcBef>
              <a:spcAft>
                <a:spcPts val="0"/>
              </a:spcAft>
              <a:buClr>
                <a:schemeClr val="dk1"/>
              </a:buClr>
              <a:buSzPct val="33333"/>
              <a:buFont typeface="Arial"/>
              <a:buNone/>
            </a:pPr>
            <a:endParaRPr/>
          </a:p>
        </p:txBody>
      </p:sp>
      <p:sp>
        <p:nvSpPr>
          <p:cNvPr id="369" name="Google Shape;369;p27"/>
          <p:cNvSpPr txBox="1">
            <a:spLocks noGrp="1"/>
          </p:cNvSpPr>
          <p:nvPr>
            <p:ph type="body" idx="1"/>
          </p:nvPr>
        </p:nvSpPr>
        <p:spPr>
          <a:xfrm>
            <a:off x="628650" y="1232386"/>
            <a:ext cx="7886700" cy="3590100"/>
          </a:xfrm>
          <a:prstGeom prst="rect">
            <a:avLst/>
          </a:prstGeom>
          <a:noFill/>
          <a:ln>
            <a:noFill/>
          </a:ln>
        </p:spPr>
        <p:txBody>
          <a:bodyPr spcFirstLastPara="1" wrap="square" lIns="91425" tIns="45700" rIns="91425" bIns="45700" anchor="t" anchorCtr="0">
            <a:spAutoFit/>
          </a:bodyPr>
          <a:lstStyle/>
          <a:p>
            <a:pPr marL="342900" lvl="0" indent="-279400" algn="l" rtl="0">
              <a:lnSpc>
                <a:spcPct val="90000"/>
              </a:lnSpc>
              <a:spcBef>
                <a:spcPts val="0"/>
              </a:spcBef>
              <a:spcAft>
                <a:spcPts val="0"/>
              </a:spcAft>
              <a:buClr>
                <a:srgbClr val="D12477"/>
              </a:buClr>
              <a:buSzPts val="1400"/>
              <a:buFont typeface="Calibri"/>
              <a:buChar char="●"/>
            </a:pPr>
            <a:r>
              <a:rPr lang="en-US" sz="1400">
                <a:latin typeface="Calibri"/>
                <a:ea typeface="Calibri"/>
                <a:cs typeface="Calibri"/>
                <a:sym typeface="Calibri"/>
              </a:rPr>
              <a:t>Suora</a:t>
            </a:r>
            <a:endParaRPr sz="1100"/>
          </a:p>
          <a:p>
            <a:pPr marL="342900" lvl="0" indent="-279400" algn="l" rtl="0">
              <a:lnSpc>
                <a:spcPct val="90000"/>
              </a:lnSpc>
              <a:spcBef>
                <a:spcPts val="1350"/>
              </a:spcBef>
              <a:spcAft>
                <a:spcPts val="0"/>
              </a:spcAft>
              <a:buClr>
                <a:srgbClr val="D12477"/>
              </a:buClr>
              <a:buSzPts val="1400"/>
              <a:buFont typeface="Calibri"/>
              <a:buChar char="●"/>
            </a:pPr>
            <a:r>
              <a:rPr lang="en-US" sz="1400">
                <a:latin typeface="Calibri"/>
                <a:ea typeface="Calibri"/>
                <a:cs typeface="Calibri"/>
                <a:sym typeface="Calibri"/>
              </a:rPr>
              <a:t>Orgaaninen hakuliikenne</a:t>
            </a:r>
            <a:endParaRPr sz="1100"/>
          </a:p>
          <a:p>
            <a:pPr marL="342900" lvl="0" indent="-279400" algn="l" rtl="0">
              <a:lnSpc>
                <a:spcPct val="90000"/>
              </a:lnSpc>
              <a:spcBef>
                <a:spcPts val="1350"/>
              </a:spcBef>
              <a:spcAft>
                <a:spcPts val="0"/>
              </a:spcAft>
              <a:buClr>
                <a:srgbClr val="D12477"/>
              </a:buClr>
              <a:buSzPts val="1400"/>
              <a:buFont typeface="Calibri"/>
              <a:buChar char="●"/>
            </a:pPr>
            <a:r>
              <a:rPr lang="en-US" sz="1400">
                <a:latin typeface="Calibri"/>
                <a:ea typeface="Calibri"/>
                <a:cs typeface="Calibri"/>
                <a:sym typeface="Calibri"/>
              </a:rPr>
              <a:t>Maksullinen hakuliikenne</a:t>
            </a:r>
            <a:endParaRPr sz="1100"/>
          </a:p>
          <a:p>
            <a:pPr marL="342900" lvl="0" indent="-279400" algn="l" rtl="0">
              <a:lnSpc>
                <a:spcPct val="90000"/>
              </a:lnSpc>
              <a:spcBef>
                <a:spcPts val="1350"/>
              </a:spcBef>
              <a:spcAft>
                <a:spcPts val="0"/>
              </a:spcAft>
              <a:buClr>
                <a:srgbClr val="D12477"/>
              </a:buClr>
              <a:buSzPts val="1400"/>
              <a:buFont typeface="Calibri"/>
              <a:buChar char="●"/>
            </a:pPr>
            <a:r>
              <a:rPr lang="en-US" sz="1400">
                <a:latin typeface="Calibri"/>
                <a:ea typeface="Calibri"/>
                <a:cs typeface="Calibri"/>
                <a:sym typeface="Calibri"/>
              </a:rPr>
              <a:t>Display-liikenne</a:t>
            </a:r>
            <a:endParaRPr sz="1100"/>
          </a:p>
          <a:p>
            <a:pPr marL="342900" lvl="0" indent="-279400" algn="l" rtl="0">
              <a:lnSpc>
                <a:spcPct val="90000"/>
              </a:lnSpc>
              <a:spcBef>
                <a:spcPts val="1350"/>
              </a:spcBef>
              <a:spcAft>
                <a:spcPts val="0"/>
              </a:spcAft>
              <a:buClr>
                <a:srgbClr val="D12477"/>
              </a:buClr>
              <a:buSzPts val="1400"/>
              <a:buFont typeface="Calibri"/>
              <a:buChar char="●"/>
            </a:pPr>
            <a:r>
              <a:rPr lang="en-US" sz="1400">
                <a:latin typeface="Calibri"/>
                <a:ea typeface="Calibri"/>
                <a:cs typeface="Calibri"/>
                <a:sym typeface="Calibri"/>
              </a:rPr>
              <a:t>Sähköposti</a:t>
            </a:r>
            <a:endParaRPr sz="1100"/>
          </a:p>
          <a:p>
            <a:pPr marL="342900" lvl="0" indent="-279400" algn="l" rtl="0">
              <a:lnSpc>
                <a:spcPct val="90000"/>
              </a:lnSpc>
              <a:spcBef>
                <a:spcPts val="1350"/>
              </a:spcBef>
              <a:spcAft>
                <a:spcPts val="0"/>
              </a:spcAft>
              <a:buClr>
                <a:srgbClr val="D12477"/>
              </a:buClr>
              <a:buSzPts val="1400"/>
              <a:buFont typeface="Calibri"/>
              <a:buChar char="●"/>
            </a:pPr>
            <a:r>
              <a:rPr lang="en-US" sz="1400">
                <a:latin typeface="Calibri"/>
                <a:ea typeface="Calibri"/>
                <a:cs typeface="Calibri"/>
                <a:sym typeface="Calibri"/>
              </a:rPr>
              <a:t>Viittaava liikenne</a:t>
            </a:r>
            <a:endParaRPr sz="1100"/>
          </a:p>
          <a:p>
            <a:pPr marL="342900" lvl="0" indent="-279400" algn="l" rtl="0">
              <a:lnSpc>
                <a:spcPct val="90000"/>
              </a:lnSpc>
              <a:spcBef>
                <a:spcPts val="1350"/>
              </a:spcBef>
              <a:spcAft>
                <a:spcPts val="0"/>
              </a:spcAft>
              <a:buClr>
                <a:srgbClr val="D12477"/>
              </a:buClr>
              <a:buSzPts val="1400"/>
              <a:buFont typeface="Calibri"/>
              <a:buChar char="●"/>
            </a:pPr>
            <a:r>
              <a:rPr lang="en-US" sz="1400">
                <a:latin typeface="Calibri"/>
                <a:ea typeface="Calibri"/>
                <a:cs typeface="Calibri"/>
                <a:sym typeface="Calibri"/>
              </a:rPr>
              <a:t>Orgaaninen sosiaalinen</a:t>
            </a:r>
            <a:endParaRPr sz="1100"/>
          </a:p>
          <a:p>
            <a:pPr marL="342900" lvl="0" indent="-279400" algn="l" rtl="0">
              <a:lnSpc>
                <a:spcPct val="90000"/>
              </a:lnSpc>
              <a:spcBef>
                <a:spcPts val="1350"/>
              </a:spcBef>
              <a:spcAft>
                <a:spcPts val="0"/>
              </a:spcAft>
              <a:buClr>
                <a:srgbClr val="D12477"/>
              </a:buClr>
              <a:buSzPts val="1400"/>
              <a:buFont typeface="Calibri"/>
              <a:buChar char="●"/>
            </a:pPr>
            <a:r>
              <a:rPr lang="en-US" sz="1400">
                <a:latin typeface="Calibri"/>
                <a:ea typeface="Calibri"/>
                <a:cs typeface="Calibri"/>
                <a:sym typeface="Calibri"/>
              </a:rPr>
              <a:t>Orgaaninen video</a:t>
            </a:r>
            <a:endParaRPr sz="1100"/>
          </a:p>
          <a:p>
            <a:pPr marL="342900" lvl="0" indent="-279400" algn="l" rtl="0">
              <a:lnSpc>
                <a:spcPct val="90000"/>
              </a:lnSpc>
              <a:spcBef>
                <a:spcPts val="1350"/>
              </a:spcBef>
              <a:spcAft>
                <a:spcPts val="0"/>
              </a:spcAft>
              <a:buClr>
                <a:srgbClr val="D12477"/>
              </a:buClr>
              <a:buSzPts val="1400"/>
              <a:buFont typeface="Calibri"/>
              <a:buChar char="●"/>
            </a:pPr>
            <a:r>
              <a:rPr lang="en-US" sz="1400">
                <a:latin typeface="Calibri"/>
                <a:ea typeface="Calibri"/>
                <a:cs typeface="Calibri"/>
                <a:sym typeface="Calibri"/>
              </a:rPr>
              <a:t>Jne.</a:t>
            </a:r>
            <a:endParaRPr sz="1400">
              <a:latin typeface="Calibri"/>
              <a:ea typeface="Calibri"/>
              <a:cs typeface="Calibri"/>
              <a:sym typeface="Calibri"/>
            </a:endParaRPr>
          </a:p>
          <a:p>
            <a:pPr marL="342900" lvl="0" indent="-190500" algn="l" rtl="0">
              <a:lnSpc>
                <a:spcPct val="90000"/>
              </a:lnSpc>
              <a:spcBef>
                <a:spcPts val="1350"/>
              </a:spcBef>
              <a:spcAft>
                <a:spcPts val="0"/>
              </a:spcAft>
              <a:buClr>
                <a:srgbClr val="D12477"/>
              </a:buClr>
              <a:buSzPts val="2400"/>
              <a:buFont typeface="Calibri"/>
              <a:buNone/>
            </a:pPr>
            <a:endParaRPr sz="140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sp>
        <p:nvSpPr>
          <p:cNvPr id="374" name="Google Shape;374;p2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3000" b="1" i="0" u="none" strike="noStrike" cap="none">
              <a:solidFill>
                <a:schemeClr val="dk1"/>
              </a:solidFill>
              <a:latin typeface="Arial"/>
              <a:ea typeface="Arial"/>
              <a:cs typeface="Arial"/>
              <a:sym typeface="Arial"/>
            </a:endParaRPr>
          </a:p>
        </p:txBody>
      </p:sp>
      <p:sp>
        <p:nvSpPr>
          <p:cNvPr id="375" name="Google Shape;375;p28"/>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60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76" name="Google Shape;376;p28"/>
          <p:cNvSpPr txBox="1">
            <a:spLocks noGrp="1"/>
          </p:cNvSpPr>
          <p:nvPr>
            <p:ph type="title"/>
          </p:nvPr>
        </p:nvSpPr>
        <p:spPr>
          <a:xfrm>
            <a:off x="628650" y="204649"/>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spcBef>
                <a:spcPts val="0"/>
              </a:spcBef>
              <a:spcAft>
                <a:spcPts val="0"/>
              </a:spcAft>
              <a:buClr>
                <a:schemeClr val="dk1"/>
              </a:buClr>
              <a:buSzPct val="33333"/>
              <a:buFont typeface="Arial"/>
              <a:buNone/>
            </a:pPr>
            <a:r>
              <a:rPr lang="en-US"/>
              <a:t>Hankinnan (liikenteen) arviointi</a:t>
            </a:r>
            <a:endParaRPr/>
          </a:p>
          <a:p>
            <a:pPr marL="0" lvl="0" indent="0" algn="l" rtl="0">
              <a:lnSpc>
                <a:spcPct val="90000"/>
              </a:lnSpc>
              <a:spcBef>
                <a:spcPts val="0"/>
              </a:spcBef>
              <a:spcAft>
                <a:spcPts val="0"/>
              </a:spcAft>
              <a:buClr>
                <a:srgbClr val="161249"/>
              </a:buClr>
              <a:buSzPct val="100000"/>
              <a:buFont typeface="Arial"/>
              <a:buNone/>
            </a:pPr>
            <a:endParaRPr/>
          </a:p>
        </p:txBody>
      </p:sp>
      <p:sp>
        <p:nvSpPr>
          <p:cNvPr id="377" name="Google Shape;377;p28"/>
          <p:cNvSpPr txBox="1">
            <a:spLocks noGrp="1"/>
          </p:cNvSpPr>
          <p:nvPr>
            <p:ph type="body" idx="1"/>
          </p:nvPr>
        </p:nvSpPr>
        <p:spPr>
          <a:xfrm>
            <a:off x="633742" y="813661"/>
            <a:ext cx="8178000" cy="4289700"/>
          </a:xfrm>
          <a:prstGeom prst="rect">
            <a:avLst/>
          </a:prstGeom>
          <a:noFill/>
          <a:ln>
            <a:noFill/>
          </a:ln>
        </p:spPr>
        <p:txBody>
          <a:bodyPr spcFirstLastPara="1" wrap="square" lIns="91425" tIns="45700" rIns="91425" bIns="45700" anchor="t" anchorCtr="0">
            <a:spAutoFit/>
          </a:bodyPr>
          <a:lstStyle/>
          <a:p>
            <a:pPr marL="0" lvl="0" indent="0" algn="l" rtl="0">
              <a:lnSpc>
                <a:spcPct val="100000"/>
              </a:lnSpc>
              <a:spcBef>
                <a:spcPts val="0"/>
              </a:spcBef>
              <a:spcAft>
                <a:spcPts val="0"/>
              </a:spcAft>
              <a:buClr>
                <a:srgbClr val="D12477"/>
              </a:buClr>
              <a:buSzPts val="2000"/>
              <a:buNone/>
            </a:pPr>
            <a:r>
              <a:rPr lang="en-US" sz="2000" b="1">
                <a:solidFill>
                  <a:srgbClr val="D12477"/>
                </a:solidFill>
              </a:rPr>
              <a:t>Kampanjat, joissa on UTM-koodi</a:t>
            </a:r>
            <a:endParaRPr/>
          </a:p>
          <a:p>
            <a:pPr marL="285750" lvl="0" indent="-285750" algn="l" rtl="0">
              <a:lnSpc>
                <a:spcPct val="100000"/>
              </a:lnSpc>
              <a:spcBef>
                <a:spcPts val="1350"/>
              </a:spcBef>
              <a:spcAft>
                <a:spcPts val="0"/>
              </a:spcAft>
              <a:buClr>
                <a:srgbClr val="D12477"/>
              </a:buClr>
              <a:buSzPts val="1800"/>
              <a:buFont typeface="Arial"/>
              <a:buChar char="●"/>
            </a:pPr>
            <a:r>
              <a:rPr lang="en-US" sz="1800"/>
              <a:t>UTM = urchin-seurantamoduuli</a:t>
            </a:r>
            <a:endParaRPr/>
          </a:p>
          <a:p>
            <a:pPr marL="285750" lvl="0" indent="-285750" algn="l" rtl="0">
              <a:lnSpc>
                <a:spcPct val="100000"/>
              </a:lnSpc>
              <a:spcBef>
                <a:spcPts val="1350"/>
              </a:spcBef>
              <a:spcAft>
                <a:spcPts val="0"/>
              </a:spcAft>
              <a:buClr>
                <a:srgbClr val="D12477"/>
              </a:buClr>
              <a:buSzPts val="1800"/>
              <a:buFont typeface="Arial"/>
              <a:buChar char="●"/>
            </a:pPr>
            <a:r>
              <a:rPr lang="en-US" sz="1800"/>
              <a:t>UTM-parametrit</a:t>
            </a:r>
            <a:endParaRPr sz="1800"/>
          </a:p>
          <a:p>
            <a:pPr marL="742950" lvl="1" indent="-285750" algn="l" rtl="0">
              <a:lnSpc>
                <a:spcPct val="100000"/>
              </a:lnSpc>
              <a:spcBef>
                <a:spcPts val="975"/>
              </a:spcBef>
              <a:spcAft>
                <a:spcPts val="0"/>
              </a:spcAft>
              <a:buClr>
                <a:srgbClr val="D12477"/>
              </a:buClr>
              <a:buSzPts val="1800"/>
              <a:buFont typeface="Noto Sans Symbols"/>
              <a:buChar char="▪"/>
            </a:pPr>
            <a:r>
              <a:rPr lang="en-US">
                <a:latin typeface="Arial"/>
                <a:ea typeface="Arial"/>
                <a:cs typeface="Arial"/>
                <a:sym typeface="Arial"/>
              </a:rPr>
              <a:t>Lähde</a:t>
            </a:r>
            <a:endParaRPr/>
          </a:p>
          <a:p>
            <a:pPr marL="742950" lvl="1" indent="-285750" algn="l" rtl="0">
              <a:lnSpc>
                <a:spcPct val="100000"/>
              </a:lnSpc>
              <a:spcBef>
                <a:spcPts val="975"/>
              </a:spcBef>
              <a:spcAft>
                <a:spcPts val="0"/>
              </a:spcAft>
              <a:buClr>
                <a:srgbClr val="D12477"/>
              </a:buClr>
              <a:buSzPts val="1800"/>
              <a:buFont typeface="Noto Sans Symbols"/>
              <a:buChar char="▪"/>
            </a:pPr>
            <a:r>
              <a:rPr lang="en-US"/>
              <a:t>Kanava</a:t>
            </a:r>
            <a:endParaRPr/>
          </a:p>
          <a:p>
            <a:pPr marL="742950" lvl="1" indent="-285750" algn="l" rtl="0">
              <a:lnSpc>
                <a:spcPct val="100000"/>
              </a:lnSpc>
              <a:spcBef>
                <a:spcPts val="975"/>
              </a:spcBef>
              <a:spcAft>
                <a:spcPts val="0"/>
              </a:spcAft>
              <a:buClr>
                <a:srgbClr val="D12477"/>
              </a:buClr>
              <a:buSzPts val="1800"/>
              <a:buFont typeface="Noto Sans Symbols"/>
              <a:buChar char="▪"/>
            </a:pPr>
            <a:r>
              <a:rPr lang="en-US">
                <a:latin typeface="Arial"/>
                <a:ea typeface="Arial"/>
                <a:cs typeface="Arial"/>
                <a:sym typeface="Arial"/>
              </a:rPr>
              <a:t>Sisältö (valinnainen)</a:t>
            </a:r>
            <a:endParaRPr/>
          </a:p>
          <a:p>
            <a:pPr marL="742950" lvl="1" indent="-285750" algn="l" rtl="0">
              <a:lnSpc>
                <a:spcPct val="100000"/>
              </a:lnSpc>
              <a:spcBef>
                <a:spcPts val="975"/>
              </a:spcBef>
              <a:spcAft>
                <a:spcPts val="0"/>
              </a:spcAft>
              <a:buClr>
                <a:srgbClr val="D12477"/>
              </a:buClr>
              <a:buSzPts val="1800"/>
              <a:buFont typeface="Noto Sans Symbols"/>
              <a:buChar char="▪"/>
            </a:pPr>
            <a:r>
              <a:rPr lang="en-US">
                <a:latin typeface="Arial"/>
                <a:ea typeface="Arial"/>
                <a:cs typeface="Arial"/>
                <a:sym typeface="Arial"/>
              </a:rPr>
              <a:t>Kampanja</a:t>
            </a:r>
            <a:endParaRPr/>
          </a:p>
          <a:p>
            <a:pPr marL="285750" lvl="0" indent="-285750" algn="l" rtl="0">
              <a:lnSpc>
                <a:spcPct val="100000"/>
              </a:lnSpc>
              <a:spcBef>
                <a:spcPts val="1350"/>
              </a:spcBef>
              <a:spcAft>
                <a:spcPts val="0"/>
              </a:spcAft>
              <a:buClr>
                <a:srgbClr val="D12477"/>
              </a:buClr>
              <a:buSzPts val="1800"/>
              <a:buFont typeface="Arial"/>
              <a:buChar char="●"/>
            </a:pPr>
            <a:r>
              <a:rPr lang="en-US" sz="1800"/>
              <a:t>Ex.:</a:t>
            </a:r>
            <a:r>
              <a:rPr lang="en-US">
                <a:latin typeface="Arial"/>
                <a:ea typeface="Arial"/>
                <a:cs typeface="Arial"/>
                <a:sym typeface="Arial"/>
              </a:rPr>
              <a:t> </a:t>
            </a:r>
            <a:r>
              <a:rPr lang="en-US" sz="1500">
                <a:solidFill>
                  <a:srgbClr val="0070C0"/>
                </a:solidFill>
              </a:rPr>
              <a:t>https://dems.pro/?utm_source=DEMS&amp;utm_medium=email&amp;utm_content=newsletter&amp;utm_campaign=PR1-results</a:t>
            </a:r>
            <a:endParaRPr sz="1500">
              <a:solidFill>
                <a:srgbClr val="0070C0"/>
              </a:solidFill>
            </a:endParaRPr>
          </a:p>
          <a:p>
            <a:pPr marL="0" lvl="0" indent="0" algn="l" rtl="0">
              <a:lnSpc>
                <a:spcPct val="90000"/>
              </a:lnSpc>
              <a:spcBef>
                <a:spcPts val="1350"/>
              </a:spcBef>
              <a:spcAft>
                <a:spcPts val="0"/>
              </a:spcAft>
              <a:buClr>
                <a:srgbClr val="161249"/>
              </a:buClr>
              <a:buSzPts val="1800"/>
              <a:buNone/>
            </a:pPr>
            <a:endParaRPr sz="180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sp>
        <p:nvSpPr>
          <p:cNvPr id="382" name="Google Shape;382;p29"/>
          <p:cNvSpPr txBox="1"/>
          <p:nvPr/>
        </p:nvSpPr>
        <p:spPr>
          <a:xfrm>
            <a:off x="0" y="0"/>
            <a:ext cx="5535711" cy="275328"/>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2400"/>
              <a:buFont typeface="Arial"/>
              <a:buNone/>
            </a:pPr>
            <a:r>
              <a:rPr lang="en-US" sz="2400" b="1">
                <a:solidFill>
                  <a:srgbClr val="D12477"/>
                </a:solidFill>
              </a:rPr>
              <a:t>Hankinnan (liikenteen) arviointi</a:t>
            </a:r>
            <a:endParaRPr sz="1400" b="0" i="0" u="none" strike="noStrike" cap="none">
              <a:solidFill>
                <a:srgbClr val="000000"/>
              </a:solidFill>
              <a:latin typeface="Arial"/>
              <a:ea typeface="Arial"/>
              <a:cs typeface="Arial"/>
              <a:sym typeface="Arial"/>
            </a:endParaRPr>
          </a:p>
        </p:txBody>
      </p:sp>
      <p:pic>
        <p:nvPicPr>
          <p:cNvPr id="383" name="Google Shape;383;p29"/>
          <p:cNvPicPr preferRelativeResize="0"/>
          <p:nvPr/>
        </p:nvPicPr>
        <p:blipFill rotWithShape="1">
          <a:blip r:embed="rId3">
            <a:alphaModFix/>
          </a:blip>
          <a:srcRect r="63278"/>
          <a:stretch/>
        </p:blipFill>
        <p:spPr>
          <a:xfrm>
            <a:off x="7684815" y="4437664"/>
            <a:ext cx="1274218" cy="488417"/>
          </a:xfrm>
          <a:prstGeom prst="rect">
            <a:avLst/>
          </a:prstGeom>
          <a:noFill/>
          <a:ln>
            <a:noFill/>
          </a:ln>
        </p:spPr>
      </p:pic>
      <p:pic>
        <p:nvPicPr>
          <p:cNvPr id="384" name="Google Shape;384;p29"/>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385" name="Google Shape;385;p29"/>
          <p:cNvPicPr preferRelativeResize="0"/>
          <p:nvPr/>
        </p:nvPicPr>
        <p:blipFill rotWithShape="1">
          <a:blip r:embed="rId5">
            <a:alphaModFix/>
          </a:blip>
          <a:srcRect l="3024" r="3022"/>
          <a:stretch/>
        </p:blipFill>
        <p:spPr>
          <a:xfrm>
            <a:off x="184968" y="4514834"/>
            <a:ext cx="1756648" cy="388902"/>
          </a:xfrm>
          <a:prstGeom prst="rect">
            <a:avLst/>
          </a:prstGeom>
          <a:noFill/>
          <a:ln>
            <a:noFill/>
          </a:ln>
        </p:spPr>
      </p:pic>
      <p:pic>
        <p:nvPicPr>
          <p:cNvPr id="386" name="Google Shape;386;p29" descr="A screenshot of a computer  Description automatically generated"/>
          <p:cNvPicPr preferRelativeResize="0"/>
          <p:nvPr/>
        </p:nvPicPr>
        <p:blipFill rotWithShape="1">
          <a:blip r:embed="rId6">
            <a:alphaModFix/>
          </a:blip>
          <a:srcRect/>
          <a:stretch/>
        </p:blipFill>
        <p:spPr>
          <a:xfrm>
            <a:off x="209550" y="257175"/>
            <a:ext cx="8724900" cy="462915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sp>
        <p:nvSpPr>
          <p:cNvPr id="391" name="Google Shape;391;p30"/>
          <p:cNvSpPr txBox="1"/>
          <p:nvPr/>
        </p:nvSpPr>
        <p:spPr>
          <a:xfrm>
            <a:off x="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2400"/>
              <a:buFont typeface="Arial"/>
              <a:buNone/>
            </a:pPr>
            <a:r>
              <a:rPr lang="en-US" sz="2400" b="1">
                <a:solidFill>
                  <a:srgbClr val="D12477"/>
                </a:solidFill>
              </a:rPr>
              <a:t>Hankinnan (liikenteen) arviointi</a:t>
            </a:r>
            <a:endParaRPr sz="2400" b="1">
              <a:solidFill>
                <a:srgbClr val="D12477"/>
              </a:solidFill>
            </a:endParaRPr>
          </a:p>
        </p:txBody>
      </p:sp>
      <p:pic>
        <p:nvPicPr>
          <p:cNvPr id="392" name="Google Shape;392;p30"/>
          <p:cNvPicPr preferRelativeResize="0"/>
          <p:nvPr/>
        </p:nvPicPr>
        <p:blipFill rotWithShape="1">
          <a:blip r:embed="rId3">
            <a:alphaModFix/>
          </a:blip>
          <a:srcRect r="63278"/>
          <a:stretch/>
        </p:blipFill>
        <p:spPr>
          <a:xfrm>
            <a:off x="7684815" y="4437664"/>
            <a:ext cx="1274218" cy="488417"/>
          </a:xfrm>
          <a:prstGeom prst="rect">
            <a:avLst/>
          </a:prstGeom>
          <a:noFill/>
          <a:ln>
            <a:noFill/>
          </a:ln>
        </p:spPr>
      </p:pic>
      <p:pic>
        <p:nvPicPr>
          <p:cNvPr id="393" name="Google Shape;393;p30"/>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394" name="Google Shape;394;p30"/>
          <p:cNvPicPr preferRelativeResize="0"/>
          <p:nvPr/>
        </p:nvPicPr>
        <p:blipFill rotWithShape="1">
          <a:blip r:embed="rId5">
            <a:alphaModFix/>
          </a:blip>
          <a:srcRect l="3024" r="3022"/>
          <a:stretch/>
        </p:blipFill>
        <p:spPr>
          <a:xfrm>
            <a:off x="184968" y="4514834"/>
            <a:ext cx="1756648" cy="388902"/>
          </a:xfrm>
          <a:prstGeom prst="rect">
            <a:avLst/>
          </a:prstGeom>
          <a:noFill/>
          <a:ln>
            <a:noFill/>
          </a:ln>
        </p:spPr>
      </p:pic>
      <p:pic>
        <p:nvPicPr>
          <p:cNvPr id="395" name="Google Shape;395;p30" descr="A screenshot of a computer  Description automatically generated"/>
          <p:cNvPicPr preferRelativeResize="0"/>
          <p:nvPr/>
        </p:nvPicPr>
        <p:blipFill rotWithShape="1">
          <a:blip r:embed="rId6">
            <a:alphaModFix/>
          </a:blip>
          <a:srcRect/>
          <a:stretch/>
        </p:blipFill>
        <p:spPr>
          <a:xfrm>
            <a:off x="433387" y="442912"/>
            <a:ext cx="8277225" cy="4257675"/>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99"/>
        <p:cNvGrpSpPr/>
        <p:nvPr/>
      </p:nvGrpSpPr>
      <p:grpSpPr>
        <a:xfrm>
          <a:off x="0" y="0"/>
          <a:ext cx="0" cy="0"/>
          <a:chOff x="0" y="0"/>
          <a:chExt cx="0" cy="0"/>
        </a:xfrm>
      </p:grpSpPr>
      <p:sp>
        <p:nvSpPr>
          <p:cNvPr id="400" name="Google Shape;400;p31"/>
          <p:cNvSpPr txBox="1"/>
          <p:nvPr/>
        </p:nvSpPr>
        <p:spPr>
          <a:xfrm>
            <a:off x="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2400"/>
              <a:buFont typeface="Arial"/>
              <a:buNone/>
            </a:pPr>
            <a:r>
              <a:rPr lang="en-US" sz="2400" b="1">
                <a:solidFill>
                  <a:srgbClr val="D12477"/>
                </a:solidFill>
              </a:rPr>
              <a:t>Hankinnan (liikenteen) arviointi</a:t>
            </a:r>
            <a:endParaRPr sz="2400" b="1">
              <a:solidFill>
                <a:srgbClr val="D12477"/>
              </a:solidFill>
            </a:endParaRPr>
          </a:p>
        </p:txBody>
      </p:sp>
      <p:pic>
        <p:nvPicPr>
          <p:cNvPr id="401" name="Google Shape;401;p31"/>
          <p:cNvPicPr preferRelativeResize="0"/>
          <p:nvPr/>
        </p:nvPicPr>
        <p:blipFill rotWithShape="1">
          <a:blip r:embed="rId3">
            <a:alphaModFix/>
          </a:blip>
          <a:srcRect r="63278"/>
          <a:stretch/>
        </p:blipFill>
        <p:spPr>
          <a:xfrm>
            <a:off x="7684815" y="4437664"/>
            <a:ext cx="1274218" cy="488417"/>
          </a:xfrm>
          <a:prstGeom prst="rect">
            <a:avLst/>
          </a:prstGeom>
          <a:noFill/>
          <a:ln>
            <a:noFill/>
          </a:ln>
        </p:spPr>
      </p:pic>
      <p:pic>
        <p:nvPicPr>
          <p:cNvPr id="402" name="Google Shape;402;p31"/>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403" name="Google Shape;403;p31"/>
          <p:cNvPicPr preferRelativeResize="0"/>
          <p:nvPr/>
        </p:nvPicPr>
        <p:blipFill rotWithShape="1">
          <a:blip r:embed="rId5">
            <a:alphaModFix/>
          </a:blip>
          <a:srcRect l="3024" r="3022"/>
          <a:stretch/>
        </p:blipFill>
        <p:spPr>
          <a:xfrm>
            <a:off x="184968" y="4514834"/>
            <a:ext cx="1756648" cy="388902"/>
          </a:xfrm>
          <a:prstGeom prst="rect">
            <a:avLst/>
          </a:prstGeom>
          <a:noFill/>
          <a:ln>
            <a:noFill/>
          </a:ln>
        </p:spPr>
      </p:pic>
      <p:pic>
        <p:nvPicPr>
          <p:cNvPr id="404" name="Google Shape;404;p31" descr="A screenshot of a computer  Description automatically generated"/>
          <p:cNvPicPr preferRelativeResize="0"/>
          <p:nvPr/>
        </p:nvPicPr>
        <p:blipFill rotWithShape="1">
          <a:blip r:embed="rId6">
            <a:alphaModFix/>
          </a:blip>
          <a:srcRect/>
          <a:stretch/>
        </p:blipFill>
        <p:spPr>
          <a:xfrm>
            <a:off x="495300" y="423862"/>
            <a:ext cx="8153400" cy="4295775"/>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sp>
        <p:nvSpPr>
          <p:cNvPr id="409" name="Google Shape;409;p3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endParaRPr sz="3000" b="1" i="0" u="none" strike="noStrike" cap="none">
              <a:solidFill>
                <a:schemeClr val="dk1"/>
              </a:solidFill>
              <a:latin typeface="Arial"/>
              <a:ea typeface="Arial"/>
              <a:cs typeface="Arial"/>
              <a:sym typeface="Arial"/>
            </a:endParaRPr>
          </a:p>
        </p:txBody>
      </p:sp>
      <p:sp>
        <p:nvSpPr>
          <p:cNvPr id="410" name="Google Shape;410;p32"/>
          <p:cNvSpPr txBox="1"/>
          <p:nvPr/>
        </p:nvSpPr>
        <p:spPr>
          <a:xfrm>
            <a:off x="478339" y="1262789"/>
            <a:ext cx="7979861"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11" name="Google Shape;411;p32"/>
          <p:cNvSpPr txBox="1">
            <a:spLocks noGrp="1"/>
          </p:cNvSpPr>
          <p:nvPr>
            <p:ph type="body" idx="1"/>
          </p:nvPr>
        </p:nvSpPr>
        <p:spPr>
          <a:xfrm>
            <a:off x="840583" y="312995"/>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Aktivointitehtävä</a:t>
            </a:r>
            <a:endParaRPr/>
          </a:p>
        </p:txBody>
      </p:sp>
      <p:sp>
        <p:nvSpPr>
          <p:cNvPr id="412" name="Google Shape;412;p32"/>
          <p:cNvSpPr txBox="1">
            <a:spLocks noGrp="1"/>
          </p:cNvSpPr>
          <p:nvPr>
            <p:ph type="body" idx="2"/>
          </p:nvPr>
        </p:nvSpPr>
        <p:spPr>
          <a:xfrm>
            <a:off x="840574" y="818175"/>
            <a:ext cx="7436400" cy="28362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600"/>
              <a:buNone/>
            </a:pPr>
            <a:r>
              <a:rPr lang="en-US" sz="1600"/>
              <a:t>Käyttäkää Google Analytics -demotiliä ja valitkaa Google Analytics 4 - ominaisuus: </a:t>
            </a:r>
            <a:r>
              <a:rPr lang="en-US" b="1">
                <a:solidFill>
                  <a:srgbClr val="D12477"/>
                </a:solidFill>
              </a:rPr>
              <a:t>Google Merchandise Store</a:t>
            </a:r>
            <a:br>
              <a:rPr lang="en-US" sz="1600" b="1">
                <a:solidFill>
                  <a:srgbClr val="D12477"/>
                </a:solidFill>
              </a:rPr>
            </a:br>
            <a:endParaRPr sz="1600" b="1">
              <a:solidFill>
                <a:srgbClr val="D12477"/>
              </a:solidFill>
            </a:endParaRPr>
          </a:p>
          <a:p>
            <a:pPr marL="0" lvl="0" indent="0" algn="l" rtl="0">
              <a:lnSpc>
                <a:spcPct val="100000"/>
              </a:lnSpc>
              <a:spcBef>
                <a:spcPts val="1200"/>
              </a:spcBef>
              <a:spcAft>
                <a:spcPts val="0"/>
              </a:spcAft>
              <a:buClr>
                <a:srgbClr val="D12477"/>
              </a:buClr>
              <a:buSzPts val="1600"/>
              <a:buNone/>
            </a:pPr>
            <a:r>
              <a:rPr lang="en-US" sz="1600" b="1">
                <a:solidFill>
                  <a:srgbClr val="D12477"/>
                </a:solidFill>
              </a:rPr>
              <a:t>Vastatkaa alustan tietojen avulla seuraaviin kysymyksiin:</a:t>
            </a:r>
            <a:endParaRPr sz="1600" b="1">
              <a:solidFill>
                <a:srgbClr val="D12477"/>
              </a:solidFill>
            </a:endParaRPr>
          </a:p>
          <a:p>
            <a:pPr marL="342900" lvl="0" indent="-342900" algn="l" rtl="0">
              <a:lnSpc>
                <a:spcPct val="100000"/>
              </a:lnSpc>
              <a:spcBef>
                <a:spcPts val="1200"/>
              </a:spcBef>
              <a:spcAft>
                <a:spcPts val="0"/>
              </a:spcAft>
              <a:buClr>
                <a:srgbClr val="D12477"/>
              </a:buClr>
              <a:buSzPts val="1920"/>
              <a:buFont typeface="Calibri"/>
              <a:buAutoNum type="alphaLcParenR"/>
            </a:pPr>
            <a:r>
              <a:rPr lang="en-US" sz="1600"/>
              <a:t>Tunnista eri kanavat, jotka tuovat liikennettä verkkosivustolle, kuten orgaaninen haku, suora haku, viittaava liikenne, sosiaalinen haku, sähköposti ja maksullinen haku.</a:t>
            </a:r>
            <a:br>
              <a:rPr lang="en-US" sz="1600"/>
            </a:br>
            <a:endParaRPr sz="1600"/>
          </a:p>
          <a:p>
            <a:pPr marL="342900" lvl="0" indent="-342900" algn="l" rtl="0">
              <a:lnSpc>
                <a:spcPct val="100000"/>
              </a:lnSpc>
              <a:spcBef>
                <a:spcPts val="0"/>
              </a:spcBef>
              <a:spcAft>
                <a:spcPts val="0"/>
              </a:spcAft>
              <a:buClr>
                <a:srgbClr val="D12477"/>
              </a:buClr>
              <a:buSzPts val="1920"/>
              <a:buFont typeface="Calibri"/>
              <a:buAutoNum type="alphaLcParenR"/>
            </a:pPr>
            <a:r>
              <a:rPr lang="en-US" sz="1600"/>
              <a:t>Analysoi dataa sen määrittämiseksi, mitkä kanavat ovat tehokkaimpia uusien käyttäjien hankinnassa.</a:t>
            </a:r>
            <a:endParaRPr/>
          </a:p>
          <a:p>
            <a:pPr marL="0" lvl="0" indent="0" algn="l" rtl="0">
              <a:lnSpc>
                <a:spcPct val="100000"/>
              </a:lnSpc>
              <a:spcBef>
                <a:spcPts val="0"/>
              </a:spcBef>
              <a:spcAft>
                <a:spcPts val="0"/>
              </a:spcAft>
              <a:buClr>
                <a:schemeClr val="lt1"/>
              </a:buClr>
              <a:buSzPts val="1600"/>
              <a:buNone/>
            </a:pPr>
            <a:endParaRPr sz="1600"/>
          </a:p>
          <a:p>
            <a:pPr marL="0" lvl="0" indent="0" algn="l" rtl="0">
              <a:lnSpc>
                <a:spcPct val="100000"/>
              </a:lnSpc>
              <a:spcBef>
                <a:spcPts val="1200"/>
              </a:spcBef>
              <a:spcAft>
                <a:spcPts val="0"/>
              </a:spcAft>
              <a:buClr>
                <a:schemeClr val="lt1"/>
              </a:buClr>
              <a:buSzPts val="1500"/>
              <a:buNone/>
            </a:pP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TotalTime>
  <Words>3507</Words>
  <Application>Microsoft Office PowerPoint</Application>
  <PresentationFormat>On-screen Show (16:9)</PresentationFormat>
  <Paragraphs>187</Paragraphs>
  <Slides>32</Slides>
  <Notes>32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Dancing Script</vt:lpstr>
      <vt:lpstr>Noto Sans Symbols</vt:lpstr>
      <vt:lpstr>DEMS NEW</vt:lpstr>
      <vt:lpstr>Ymmärrä  yleisöäsi</vt:lpstr>
      <vt:lpstr>PowerPoint Presentation</vt:lpstr>
      <vt:lpstr>Oppimistavoitteet </vt:lpstr>
      <vt:lpstr>Aiheet</vt:lpstr>
      <vt:lpstr>PowerPoint Presentation</vt:lpstr>
      <vt:lpstr>PowerPoint Presentation</vt:lpstr>
      <vt:lpstr>PowerPoint Presentation</vt:lpstr>
      <vt:lpstr>PowerPoint Presentation</vt:lpstr>
      <vt:lpstr>Yleiskatsaus yleisöön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Kävijöiden käyttäytyminen </vt:lpstr>
      <vt:lpstr>PowerPoint Presentation</vt:lpstr>
      <vt:lpstr>Hankinnan (liikenteen) arviointi </vt:lpstr>
      <vt:lpstr>Hankinnan (liikenteen) arviointi </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Ymmärrä  yleisöäsi</dc:title>
  <dc:creator>a20160391@pbs.up.pt</dc:creator>
  <cp:lastModifiedBy>Tikkanen Saara</cp:lastModifiedBy>
  <cp:revision>3</cp:revision>
  <dcterms:modified xsi:type="dcterms:W3CDTF">2024-02-15T12:38:39Z</dcterms:modified>
</cp:coreProperties>
</file>