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Lst>
  <p:sldSz cy="5143500" cx="9144000"/>
  <p:notesSz cx="6858000" cy="9144000"/>
  <p:embeddedFontLst>
    <p:embeddedFont>
      <p:font typeface="Dancing Script"/>
      <p:regular r:id="rId34"/>
      <p:bold r:id="rId35"/>
    </p:embeddedFont>
    <p:embeddedFont>
      <p:font typeface="Open Sans"/>
      <p:regular r:id="rId36"/>
      <p:bold r:id="rId37"/>
      <p:italic r:id="rId38"/>
      <p:boldItalic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40" roundtripDataSignature="AMtx7mhQpcPMW9rEZiGW/3QxyabrAU1jf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font" Target="fonts/DancingScript-bold.fntdata"/><Relationship Id="rId12" Type="http://schemas.openxmlformats.org/officeDocument/2006/relationships/slide" Target="slides/slide7.xml"/><Relationship Id="rId34" Type="http://schemas.openxmlformats.org/officeDocument/2006/relationships/font" Target="fonts/DancingScript-regular.fntdata"/><Relationship Id="rId15" Type="http://schemas.openxmlformats.org/officeDocument/2006/relationships/slide" Target="slides/slide10.xml"/><Relationship Id="rId37" Type="http://schemas.openxmlformats.org/officeDocument/2006/relationships/font" Target="fonts/OpenSans-bold.fntdata"/><Relationship Id="rId14" Type="http://schemas.openxmlformats.org/officeDocument/2006/relationships/slide" Target="slides/slide9.xml"/><Relationship Id="rId36" Type="http://schemas.openxmlformats.org/officeDocument/2006/relationships/font" Target="fonts/OpenSans-regular.fntdata"/><Relationship Id="rId17" Type="http://schemas.openxmlformats.org/officeDocument/2006/relationships/slide" Target="slides/slide12.xml"/><Relationship Id="rId39" Type="http://schemas.openxmlformats.org/officeDocument/2006/relationships/font" Target="fonts/OpenSans-boldItalic.fntdata"/><Relationship Id="rId16" Type="http://schemas.openxmlformats.org/officeDocument/2006/relationships/slide" Target="slides/slide11.xml"/><Relationship Id="rId38" Type="http://schemas.openxmlformats.org/officeDocument/2006/relationships/font" Target="fonts/OpenSans-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1" name="Google Shape;15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7" name="Google Shape;15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US">
                <a:solidFill>
                  <a:schemeClr val="dk1"/>
                </a:solidFill>
              </a:rPr>
              <a:t>Oikean mittareiden valitseminen on tärkeää, koska se varmistaa tietojen analyysin pätevyyden ja auttaa tekemään perusteltuja päätöksiä. Se myös auttaa mittaamaan edistymistä tavoitteiden saavuttamisessa, ymmärtämään muutosten vaikutukset ja kohdentamaan resursseja tehokkaasti. Väärin valitut mittarit voivat johtaa tietojen väärään tulkintaan ja virheelliseen päätöksentekoon. Tässä on joitain syitä, miksi oikeiden mittareiden valitseminen on tärkeää:</a:t>
            </a:r>
            <a:endParaRPr>
              <a:solidFill>
                <a:schemeClr val="dk1"/>
              </a:solidFill>
            </a:endParaRPr>
          </a:p>
          <a:p>
            <a:pPr indent="0" lvl="0" marL="0" rtl="0" algn="l">
              <a:spcBef>
                <a:spcPts val="1200"/>
              </a:spcBef>
              <a:spcAft>
                <a:spcPts val="0"/>
              </a:spcAft>
              <a:buClr>
                <a:schemeClr val="dk1"/>
              </a:buClr>
              <a:buSzPts val="1100"/>
              <a:buFont typeface="Arial"/>
              <a:buNone/>
            </a:pPr>
            <a:r>
              <a:rPr b="1" lang="en-US">
                <a:solidFill>
                  <a:schemeClr val="dk1"/>
                </a:solidFill>
              </a:rPr>
              <a:t>Tavoitteiden selkeys:</a:t>
            </a:r>
            <a:r>
              <a:rPr lang="en-US">
                <a:solidFill>
                  <a:schemeClr val="dk1"/>
                </a:solidFill>
              </a:rPr>
              <a:t> Oikeat mittarit auttavat selkeyttämään tavoitteita tai päämääriä, jotka haluat saavuttaa. Määrittelemällä tarkkoja ja mitattavia mittareita voit varmistaa, että kaikki osapuolet ymmärtävät, mitä pitää saavuttaa ja miten menestys määritellään. Selkeät mittarit linjaavat ponnistelut ja keskittävät huomion avainalueisiin.</a:t>
            </a:r>
            <a:endParaRPr>
              <a:solidFill>
                <a:schemeClr val="dk1"/>
              </a:solidFill>
            </a:endParaRPr>
          </a:p>
          <a:p>
            <a:pPr indent="0" lvl="0" marL="0" rtl="0" algn="l">
              <a:spcBef>
                <a:spcPts val="1200"/>
              </a:spcBef>
              <a:spcAft>
                <a:spcPts val="0"/>
              </a:spcAft>
              <a:buClr>
                <a:schemeClr val="dk1"/>
              </a:buClr>
              <a:buSzPts val="1100"/>
              <a:buFont typeface="Arial"/>
              <a:buNone/>
            </a:pPr>
            <a:r>
              <a:rPr b="1" lang="en-US">
                <a:solidFill>
                  <a:schemeClr val="dk1"/>
                </a:solidFill>
              </a:rPr>
              <a:t>Edistymisen mittaaminen:</a:t>
            </a:r>
            <a:r>
              <a:rPr lang="en-US">
                <a:solidFill>
                  <a:schemeClr val="dk1"/>
                </a:solidFill>
              </a:rPr>
              <a:t> Mittarit tarjoavat keinon seurata edistymistä ajan myötä. Ne mahdollistavat arvioinnin siitä, liikutteko oikeaan suuntaan, tunnistamaan parannuskohteet ja tekemään tarvittavia säätöjä. Ilman oikeita mittareita edistyksen objektiivinen arviointi ja tietoon perustuvat päätökset vaikeutuvat.</a:t>
            </a:r>
            <a:endParaRPr>
              <a:solidFill>
                <a:schemeClr val="dk1"/>
              </a:solidFill>
            </a:endParaRPr>
          </a:p>
          <a:p>
            <a:pPr indent="0" lvl="0" marL="0" rtl="0" algn="l">
              <a:spcBef>
                <a:spcPts val="1200"/>
              </a:spcBef>
              <a:spcAft>
                <a:spcPts val="0"/>
              </a:spcAft>
              <a:buClr>
                <a:schemeClr val="dk1"/>
              </a:buClr>
              <a:buSzPts val="1100"/>
              <a:buFont typeface="Arial"/>
              <a:buNone/>
            </a:pPr>
            <a:r>
              <a:rPr b="1" lang="en-US">
                <a:solidFill>
                  <a:schemeClr val="dk1"/>
                </a:solidFill>
              </a:rPr>
              <a:t>Suorituksen arviointi:</a:t>
            </a:r>
            <a:r>
              <a:rPr lang="en-US">
                <a:solidFill>
                  <a:schemeClr val="dk1"/>
                </a:solidFill>
              </a:rPr>
              <a:t> Mittareilla on keskeinen rooli suorituksen arvioinnissa, olipa kyseessä yksilö, tiimi, projekti tai koko organisaatio. Valitsemalla relevantit mittarit voit arvioida prosessien tehokkuutta ja tehokkuutta, tunnistaa vahvuudet ja heikkoudet sekä tunnistaa parannusmahdollisuudet. Oikein valitut mittarit tarjoavat perustan oikeudenmukaisille ja objektiivisille suoritusarvioille.</a:t>
            </a:r>
            <a:endParaRPr>
              <a:solidFill>
                <a:schemeClr val="dk1"/>
              </a:solidFill>
            </a:endParaRPr>
          </a:p>
          <a:p>
            <a:pPr indent="0" lvl="0" marL="0" rtl="0" algn="l">
              <a:spcBef>
                <a:spcPts val="1200"/>
              </a:spcBef>
              <a:spcAft>
                <a:spcPts val="0"/>
              </a:spcAft>
              <a:buClr>
                <a:schemeClr val="dk1"/>
              </a:buClr>
              <a:buSzPts val="1100"/>
              <a:buFont typeface="Arial"/>
              <a:buNone/>
            </a:pPr>
            <a:r>
              <a:rPr b="1" lang="en-US">
                <a:solidFill>
                  <a:schemeClr val="dk1"/>
                </a:solidFill>
              </a:rPr>
              <a:t>Tietoon perustuva päätöksenteko:</a:t>
            </a:r>
            <a:r>
              <a:rPr lang="en-US">
                <a:solidFill>
                  <a:schemeClr val="dk1"/>
                </a:solidFill>
              </a:rPr>
              <a:t> Mittarit tarjoavat empiiristä tietoa, joka ohjaa päätöksentekoa. Ne auttavat tunnistamaan trendejä, kaavoja ja korrelaatioita tiedoissa, jotka puolestaan ohjaavat strategisia valintoja. Oikeat mittarit mahdollistavat perusteltujen päätösten tekemisen näyttöön perustuen sen sijaan, että luotettaisiin intuitioon tai subjektiivisiin mielipiteisiin.</a:t>
            </a:r>
            <a:endParaRPr>
              <a:solidFill>
                <a:schemeClr val="dk1"/>
              </a:solidFill>
            </a:endParaRPr>
          </a:p>
          <a:p>
            <a:pPr indent="0" lvl="0" marL="0" rtl="0" algn="l">
              <a:spcBef>
                <a:spcPts val="1200"/>
              </a:spcBef>
              <a:spcAft>
                <a:spcPts val="0"/>
              </a:spcAft>
              <a:buClr>
                <a:schemeClr val="dk1"/>
              </a:buClr>
              <a:buSzPts val="1100"/>
              <a:buFont typeface="Arial"/>
              <a:buNone/>
            </a:pPr>
            <a:r>
              <a:rPr b="1" lang="en-US">
                <a:solidFill>
                  <a:schemeClr val="dk1"/>
                </a:solidFill>
              </a:rPr>
              <a:t>Vastuullisuus ja läpinäkyvyys: </a:t>
            </a:r>
            <a:r>
              <a:rPr lang="en-US">
                <a:solidFill>
                  <a:schemeClr val="dk1"/>
                </a:solidFill>
              </a:rPr>
              <a:t>Hyvin määritellyt mittarit edistävät vastuullisuutta ja läpinäkyvyyttä. Kun mittarit kommunikoidaan selkeästi ja ymmärretään, yksilöitä tai tahoja on helpompi pitää vastuullisina suorituksestaan. Läpinäkyvät mittarit mahdollistavat sidosryhmien arvioinnin ja suorituksen reilun vertailun, lisäten luottamusta ja uskottavuutta.</a:t>
            </a:r>
            <a:endParaRPr>
              <a:solidFill>
                <a:schemeClr val="dk1"/>
              </a:solidFill>
            </a:endParaRPr>
          </a:p>
          <a:p>
            <a:pPr indent="0" lvl="0" marL="0" rtl="0" algn="l">
              <a:spcBef>
                <a:spcPts val="1200"/>
              </a:spcBef>
              <a:spcAft>
                <a:spcPts val="0"/>
              </a:spcAft>
              <a:buClr>
                <a:schemeClr val="dk1"/>
              </a:buClr>
              <a:buSzPts val="1100"/>
              <a:buFont typeface="Arial"/>
              <a:buNone/>
            </a:pPr>
            <a:r>
              <a:rPr b="1" lang="en-US">
                <a:solidFill>
                  <a:schemeClr val="dk1"/>
                </a:solidFill>
              </a:rPr>
              <a:t>Optimointi ja tehokkuus:</a:t>
            </a:r>
            <a:r>
              <a:rPr lang="en-US">
                <a:solidFill>
                  <a:schemeClr val="dk1"/>
                </a:solidFill>
              </a:rPr>
              <a:t> Mittarit auttavat tunnistamaan alueet, joilla voidaan tehdä optimointeja ja parantaa tehokkuutta. Mittaamalla ja analysoimalla relevanttia dataa voit tunnistaa pullonkauloja, tehottomuuksia tai hukka-alueita. Oikeat mittarit tuovat esille parannusmahdollisuudet ja ohjaavat resurssien kohdentamista maksimaalisen vaikutuksen saavuttamiseksi.</a:t>
            </a:r>
            <a:endParaRPr>
              <a:solidFill>
                <a:schemeClr val="dk1"/>
              </a:solidFill>
            </a:endParaRPr>
          </a:p>
          <a:p>
            <a:pPr indent="0" lvl="0" marL="0" rtl="0" algn="l">
              <a:spcBef>
                <a:spcPts val="1200"/>
              </a:spcBef>
              <a:spcAft>
                <a:spcPts val="0"/>
              </a:spcAft>
              <a:buClr>
                <a:schemeClr val="dk1"/>
              </a:buClr>
              <a:buSzPts val="1100"/>
              <a:buFont typeface="Arial"/>
              <a:buNone/>
            </a:pPr>
            <a:r>
              <a:rPr b="1" lang="en-US">
                <a:solidFill>
                  <a:schemeClr val="dk1"/>
                </a:solidFill>
              </a:rPr>
              <a:t>Suuntautuminen strategisiin tavoitteisiin: </a:t>
            </a:r>
            <a:r>
              <a:rPr lang="en-US">
                <a:solidFill>
                  <a:schemeClr val="dk1"/>
                </a:solidFill>
              </a:rPr>
              <a:t>Oikeat mittarit varmistavat suuntauksen toimintojen ja strategisten tavoitteiden välillä. Valitsemalla mittarit, jotka heijastavat suoraan haluttuja tuloksia, voit seurata edistymistä kohti strategisia tavoitteita ja varmistaa, että ponnistelut kohdistuvat oikeisiin painopisteisiin. Tämä suuntaus tehostaa toimenpiteiden tehokkuutta ja merkityksellisyyttä.</a:t>
            </a:r>
            <a:endParaRPr>
              <a:solidFill>
                <a:schemeClr val="dk1"/>
              </a:solidFill>
            </a:endParaRPr>
          </a:p>
          <a:p>
            <a:pPr indent="0" lvl="0" marL="0" rtl="0" algn="l">
              <a:spcBef>
                <a:spcPts val="1200"/>
              </a:spcBef>
              <a:spcAft>
                <a:spcPts val="0"/>
              </a:spcAft>
              <a:buClr>
                <a:schemeClr val="dk1"/>
              </a:buClr>
              <a:buSzPts val="1100"/>
              <a:buFont typeface="Arial"/>
              <a:buNone/>
            </a:pPr>
            <a:r>
              <a:rPr b="1" lang="en-US">
                <a:solidFill>
                  <a:schemeClr val="dk1"/>
                </a:solidFill>
              </a:rPr>
              <a:t>Vertailu ja benchmarking: </a:t>
            </a:r>
            <a:r>
              <a:rPr lang="en-US">
                <a:solidFill>
                  <a:schemeClr val="dk1"/>
                </a:solidFill>
              </a:rPr>
              <a:t>Hyvin valitut mittarit mahdollistavat merkitykselliset vertailut ja benchmarkkauksen. Valitsemalla teollisuuden standardien tai parhaiden käytäntöjen mittarit voit vertailla suoritusta vertaisiin tai kilpailijoihin, tunnistaa erot ja asettaa kunnianhimoisia mutta saavutettavia tavoitteita. Oikeat mittarit mahdollistavat suhteellisen suoritusarvioinnin ja ohjaavat jatkuvaa parantamista.</a:t>
            </a:r>
            <a:endParaRPr>
              <a:solidFill>
                <a:schemeClr val="dk1"/>
              </a:solidFill>
            </a:endParaRPr>
          </a:p>
          <a:p>
            <a:pPr indent="0" lvl="0" marL="0" rtl="0" algn="l">
              <a:spcBef>
                <a:spcPts val="1200"/>
              </a:spcBef>
              <a:spcAft>
                <a:spcPts val="0"/>
              </a:spcAft>
              <a:buClr>
                <a:schemeClr val="dk1"/>
              </a:buClr>
              <a:buSzPts val="1100"/>
              <a:buFont typeface="Arial"/>
              <a:buNone/>
            </a:pPr>
            <a:r>
              <a:rPr lang="en-US">
                <a:solidFill>
                  <a:schemeClr val="dk1"/>
                </a:solidFill>
              </a:rPr>
              <a:t>Yhteenvetona voidaan todeta, että oikeiden mittareiden valitseminen on olennaista selkeyden, mittauksen, arvioinnin, päätöksenteon, vastuullisuuden, optimoinnin, suuntautumisen ja vertailun kannalta. Oikein valitut mittarit tarjoavat perustan tehokkaalle johtamiselle, strategiselle suunnittelulle ja haluttujen tulosten saavuttamiselle.</a:t>
            </a:r>
            <a:endParaRPr>
              <a:solidFill>
                <a:schemeClr val="dk1"/>
              </a:solidFill>
            </a:endParaRPr>
          </a:p>
          <a:p>
            <a:pPr indent="0" lvl="0" marL="0" rtl="0" algn="l">
              <a:lnSpc>
                <a:spcPct val="100000"/>
              </a:lnSpc>
              <a:spcBef>
                <a:spcPts val="1200"/>
              </a:spcBef>
              <a:spcAft>
                <a:spcPts val="0"/>
              </a:spcAft>
              <a:buSzPts val="1100"/>
              <a:buNone/>
            </a:pPr>
            <a:r>
              <a:t/>
            </a:r>
            <a:endParaRPr>
              <a:solidFill>
                <a:schemeClr val="dk1"/>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7" name="Google Shape;167;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3" name="Google Shape;18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9" name="Google Shape;189;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4" name="Google Shape;194;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t>Verkkoanalytiikan mittausstrategia koostuu yleensä seuraavista vaiheista:</a:t>
            </a:r>
            <a:endParaRPr/>
          </a:p>
          <a:p>
            <a:pPr indent="0" lvl="0" marL="0" rtl="0" algn="l">
              <a:spcBef>
                <a:spcPts val="0"/>
              </a:spcBef>
              <a:spcAft>
                <a:spcPts val="0"/>
              </a:spcAft>
              <a:buClr>
                <a:schemeClr val="dk1"/>
              </a:buClr>
              <a:buSzPts val="1100"/>
              <a:buFont typeface="Arial"/>
              <a:buNone/>
            </a:pPr>
            <a:r>
              <a:rPr lang="en-US"/>
              <a:t>1. Tavoitteiden määrittely: Aseta selkeät ja mitattavat tavoitteet verkkosivustollesi tai digitaalisille markkinointikampanjoillesi, kuten konversioiden lisääminen, käyttäjäkokemuksen parantaminen tai brändin tunnettuuden kasvattaminen.</a:t>
            </a:r>
            <a:endParaRPr/>
          </a:p>
          <a:p>
            <a:pPr indent="0" lvl="0" marL="0" rtl="0" algn="l">
              <a:spcBef>
                <a:spcPts val="0"/>
              </a:spcBef>
              <a:spcAft>
                <a:spcPts val="0"/>
              </a:spcAft>
              <a:buClr>
                <a:schemeClr val="dk1"/>
              </a:buClr>
              <a:buSzPts val="1100"/>
              <a:buFont typeface="Arial"/>
              <a:buNone/>
            </a:pPr>
            <a:r>
              <a:rPr lang="en-US"/>
              <a:t>2. Keskeisten suorituskykymittareiden (KPI) tunnistaminen: Valitse mittarit, jotka ovat linjassa tavoitteidesi kanssa ja auttavat seuraamaan niiden saavuttamista. Nämä mittarit muodostavat KPI:si.</a:t>
            </a:r>
            <a:endParaRPr/>
          </a:p>
          <a:p>
            <a:pPr indent="0" lvl="0" marL="0" rtl="0" algn="l">
              <a:spcBef>
                <a:spcPts val="0"/>
              </a:spcBef>
              <a:spcAft>
                <a:spcPts val="0"/>
              </a:spcAft>
              <a:buClr>
                <a:schemeClr val="dk1"/>
              </a:buClr>
              <a:buSzPts val="1100"/>
              <a:buFont typeface="Arial"/>
              <a:buNone/>
            </a:pPr>
            <a:r>
              <a:rPr lang="en-US"/>
              <a:t>3. Tietojen kerääminen: Käytä seuranta- ja mittausvälineitä, kuten Google Analytics, kerätäksesi tietoa verkkosivustostasi ja digitaalisista markkinointikampanjoistasi.</a:t>
            </a:r>
            <a:endParaRPr/>
          </a:p>
          <a:p>
            <a:pPr indent="0" lvl="0" marL="0" rtl="0" algn="l">
              <a:spcBef>
                <a:spcPts val="0"/>
              </a:spcBef>
              <a:spcAft>
                <a:spcPts val="0"/>
              </a:spcAft>
              <a:buClr>
                <a:schemeClr val="dk1"/>
              </a:buClr>
              <a:buSzPts val="1100"/>
              <a:buFont typeface="Arial"/>
              <a:buNone/>
            </a:pPr>
            <a:r>
              <a:rPr lang="en-US"/>
              <a:t>4. Tietojen analysointi: Hyödynnä työkaluja ja tekniikoita, kuten segmentointia ja suppiloanalyysiä, jotta voit jäsentää keräämäsi tiedon ja tunnistaa kaavat, trendit ja mahdollisuudet parannuksille.</a:t>
            </a:r>
            <a:endParaRPr/>
          </a:p>
          <a:p>
            <a:pPr indent="0" lvl="0" marL="0" rtl="0" algn="l">
              <a:spcBef>
                <a:spcPts val="0"/>
              </a:spcBef>
              <a:spcAft>
                <a:spcPts val="0"/>
              </a:spcAft>
              <a:buClr>
                <a:schemeClr val="dk1"/>
              </a:buClr>
              <a:buSzPts val="1100"/>
              <a:buFont typeface="Arial"/>
              <a:buNone/>
            </a:pPr>
            <a:r>
              <a:rPr lang="en-US"/>
              <a:t>5. Havainnot ja suositukset: Tee havaintoja data-analyysistä ja tee suosituksia optimointitoimenpiteistä näiden havaintojen perusteella.</a:t>
            </a:r>
            <a:endParaRPr/>
          </a:p>
          <a:p>
            <a:pPr indent="0" lvl="0" marL="0" rtl="0" algn="l">
              <a:spcBef>
                <a:spcPts val="0"/>
              </a:spcBef>
              <a:spcAft>
                <a:spcPts val="0"/>
              </a:spcAft>
              <a:buClr>
                <a:schemeClr val="dk1"/>
              </a:buClr>
              <a:buSzPts val="1100"/>
              <a:buFont typeface="Arial"/>
              <a:buNone/>
            </a:pPr>
            <a:r>
              <a:rPr lang="en-US"/>
              <a:t>6. Toteutus ja optimointi: Toteuta suositukset ja tee jatkuvia optimointeja parantaaksesi suorituskykyä ja saavuttaaksesi tavoitteesi.</a:t>
            </a:r>
            <a:endParaRPr/>
          </a:p>
          <a:p>
            <a:pPr indent="0" lvl="0" marL="0" rtl="0" algn="l">
              <a:spcBef>
                <a:spcPts val="0"/>
              </a:spcBef>
              <a:spcAft>
                <a:spcPts val="0"/>
              </a:spcAft>
              <a:buClr>
                <a:schemeClr val="dk1"/>
              </a:buClr>
              <a:buSzPts val="1100"/>
              <a:buFont typeface="Arial"/>
              <a:buNone/>
            </a:pPr>
            <a:r>
              <a:rPr lang="en-US"/>
              <a:t>7. Jatkuva seuranta ja raportointi: Seuraa säännöllisesti KPI:ejä ja raportoi niistä seuratakseen edistymistä ja varmistaaksesi digitaalisen markkinointisi jatkuvan menestyksen.</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Nämä vaiheet muodostavat jatkuvan parantamisen kierron, jonka avulla voit jatkuvasti seurata ja optimoida digitaalista markkinointiasi tavoitteidesi saavuttamiseksi.</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Huomaa, että on olemassa useita malleja ja teorioita, jotka on esittänyt eri kirjoittajat, ja seuraavilla sivuilla esittelemme joitakin niistä.</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0" name="Google Shape;200;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Eräs viitekehys</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6" name="Google Shape;20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2" name="Google Shape;21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1" name="Google Shape;23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1" name="Google Shape;271;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1" name="Google Shape;341;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9" name="Google Shape;349;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t>Avainmittarit (KPI) ovat olennaisen tärkeitä digitaalisen markkinointistrategian onnistumiselle. KPI:t tarjoavat tavan mitata markkinointiponnistelujen tehokkuutta, tunnistaa parannuskohteita ja seurata edistymistä kohti tavoitteita.</a:t>
            </a:r>
            <a:endParaRPr/>
          </a:p>
          <a:p>
            <a:pPr indent="0" lvl="0" marL="0" rtl="0" algn="l">
              <a:spcBef>
                <a:spcPts val="0"/>
              </a:spcBef>
              <a:spcAft>
                <a:spcPts val="0"/>
              </a:spcAft>
              <a:buClr>
                <a:schemeClr val="dk1"/>
              </a:buClr>
              <a:buSzPts val="1100"/>
              <a:buFont typeface="Arial"/>
              <a:buNone/>
            </a:pPr>
            <a:r>
              <a:rPr lang="en-US"/>
              <a:t>KPI:t auttavat:</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1. Keskittämään ponnistelut siihen, mikä on kaikkein tärkeintä: Valitsemalla oikeat KPI:t markkinoijat voivat priorisoida ponnistelunsa ja keskittyä siihen, mikä on kaikkein tärkeintä tavoitteidensa saavuttamiseksi.</a:t>
            </a:r>
            <a:endParaRPr/>
          </a:p>
          <a:p>
            <a:pPr indent="0" lvl="0" marL="0" rtl="0" algn="l">
              <a:spcBef>
                <a:spcPts val="0"/>
              </a:spcBef>
              <a:spcAft>
                <a:spcPts val="0"/>
              </a:spcAft>
              <a:buClr>
                <a:schemeClr val="dk1"/>
              </a:buClr>
              <a:buSzPts val="1100"/>
              <a:buFont typeface="Arial"/>
              <a:buNone/>
            </a:pPr>
            <a:r>
              <a:rPr lang="en-US"/>
              <a:t>2. Tekemään päätöksiä datan perusteella: KPI:t tarjoavat tavan mitata edistymistä ja suorituskykyä, mikä mahdollistaa dataperusteiset päätökset intuition tai oletusten sijaan.</a:t>
            </a:r>
            <a:endParaRPr/>
          </a:p>
          <a:p>
            <a:pPr indent="0" lvl="0" marL="0" rtl="0" algn="l">
              <a:spcBef>
                <a:spcPts val="0"/>
              </a:spcBef>
              <a:spcAft>
                <a:spcPts val="0"/>
              </a:spcAft>
              <a:buClr>
                <a:schemeClr val="dk1"/>
              </a:buClr>
              <a:buSzPts val="1100"/>
              <a:buFont typeface="Arial"/>
              <a:buNone/>
            </a:pPr>
            <a:r>
              <a:rPr lang="en-US"/>
              <a:t>3. Seuraamaan edistymistä ja mittaamaan menestystä: KPI:jen säännöllinen seuranta auttaa markkinoijia ymmärtämään, maksavatko heidän ponnistelunsa takaisin ja ovatko he oikealla tiellä tavoitteidensa saavuttamiseksi.</a:t>
            </a:r>
            <a:endParaRPr/>
          </a:p>
          <a:p>
            <a:pPr indent="0" lvl="0" marL="0" rtl="0" algn="l">
              <a:spcBef>
                <a:spcPts val="0"/>
              </a:spcBef>
              <a:spcAft>
                <a:spcPts val="0"/>
              </a:spcAft>
              <a:buClr>
                <a:schemeClr val="dk1"/>
              </a:buClr>
              <a:buSzPts val="1100"/>
              <a:buFont typeface="Arial"/>
              <a:buNone/>
            </a:pPr>
            <a:r>
              <a:rPr lang="en-US"/>
              <a:t>4. Jatkuvasti optimoimaan ponnistelut: KPI:t tarjoavat oivalluksia parannuskohteista ja auttavat markkinoijia jatkuvasti optimoimaan ponnistelujaan parempien tulosten saavuttamiseksi.</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Yhteenvetona voidaan todeta, että KPI:t ovat olennainen osa onnistunutta digitaalista markkinointistrategiaa. Ne tarjoavat tavan mitata markkinointiponnistelujen vaikutusta, tunnistaa parannuskohteita ja jatkuvasti optimoida ponnisteluja parempien tulosten saavuttamiseksi.</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5" name="Google Shape;355;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t>Avainmittarit (KPI) ovat mittareita, jotka auttavat organisaatioita mittaamaan edistymistä tiettyjä liiketoiminnan tavoitteita ja päämääriä kohti. KPI:t ovat olennainen osa datalähtöistä päätöksentekoa ja pelaavat tärkeää roolia liiketoiminnan suorituksen seurannassa.</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KPI:eitä käytetään mittaamaan edistymistä kohti tiettyjä tavoitteita, kuten myynnin kasvattaminen, asiakastyytyväisyyden parantaminen tai kustannusten vähentäminen. Seuraamalla ja analysoimalla KPI:eitä organisaatiot voivat saada paremman käsityksen suorituskyvystään, tunnistaa parannuskohteita ja tehdä perusteltuja päätöksiä optimoidakseen ponnistelunsa ja saavuttaakseen tavoitteensa.</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Oikeiden KPI:en valitseminen on tärkeää, koska valitut KPI:t vaikuttavat kerättyyn ja analysoituun dataan sekä ohjaavat päätöksentekoa. Jotta ne olisivat tehokkaita, KPI:t on oltava relevantteja, mitattavissa olevia ja toimeenpanokelpoisia, ja niiden on tarjottava oivalluksia, jotka ovat hyödyllisiä liiketoiminnan suorituksen optimoimiseksi kohti tavoitteita.</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Esimerkiksi, jos liiketoiminnan tavoitteena on kasvattaa myyntiä, relevantit KPI:t voivat olla konversioprosentti, keskimääräinen tilausarvo ja liikevaihto. Näitä mittareita seuraamalla yritys voi valvoa edistymistään myynnin kasvun tavoitteessa ja tehdä perusteltuja päätöksiä suorituksen parantamiseksi.</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Tehokkuuden varmistamiseksi KPI:eitä on seurattava ja päivitettävä säännöllisesti. Liiketoiminnan kehittyessä ja uusia tavoitteita asetettaessa KPI:eitä saattaa tarvita muuttaa tai korvata varmistaakseen niiden pysyvän relevantteina ja hyödyllisinä edistymisen seurannassa liiketoiminnan tavoitteita ja päämääriä kohti.</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Yhteenvetona voidaan todeta, että KPI:t ovat kriittinen osa menestyksekästä liiketoimintastrategiaa. Ne tarjoavat tavan mitata edistymistä, tunnistaa parannuskohteita ja tehdä perusteltuja päätöksiä suorituksen optimoimiseksi ja tavoitteiden saavuttamiseksi. Säännöllisesti seuraamalla ja päivittämällä KPI:eitä organisaatiot voivat varmistaa, että ne ovat jatkuvasti linjassa tavoitteidensa kanssa ja käyttävät resurssejaan parhaalla mahdollisella tavalla.</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1" name="Google Shape;361;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t>Avainmittarit (KPI) liittyvät suoraan liiketoimintaorganisaation tavoitteisiin. KPI:t ovat mittareita, jotka auttavat mittaamaan edistymistä kohti tiettyjä liiketoiminnan tavoitteita ja päämääriä. Seuraamalla ja analysoimalla KPI:eitä yritykset voivat saada paremman käsityksen suorituskyvystään ja tehdä perusteltuja päätöksiä ponnistelujensa optimoimiseksi ja tavoitteidensa saavuttamiseksi.</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Esimerkiksi, jos liiketoiminnan tavoitteena on kasvattaa myyntiä, relevantit KPI:t voivat olla konversioprosentti, keskimääräinen tilausarvo ja liikevaihto. Näitä mittareita seuraamalla yritys voi valvoa edistymistään myynnin kasvun tavoitteessa ja tehdä perusteltuja päätöksiä suorituksen parantamiseksi.</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On tärkeää valita oikeat KPI:t, jotka ovat linjassa liiketoiminnan tavoitteiden kanssa, koska valitut KPI:t vaikuttavat kerättyyn ja analysoituun dataan sekä ohjaavat päätöksentekoa. Jotta ne olisivat tehokkaita, KPI:t on oltava relevantteja, mitattavissa olevia ja toimeenpanokelpoisia, ja niiden on tarjottava oivalluksia, jotka ovat hyödyllisiä liiketoiminnan suorituksen optimoimiseksi kohti tavoitteita.</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Toinen esimerkki:</a:t>
            </a:r>
            <a:endParaRPr/>
          </a:p>
          <a:p>
            <a:pPr indent="0" lvl="0" marL="0" rtl="0" algn="l">
              <a:spcBef>
                <a:spcPts val="0"/>
              </a:spcBef>
              <a:spcAft>
                <a:spcPts val="0"/>
              </a:spcAft>
              <a:buClr>
                <a:schemeClr val="dk1"/>
              </a:buClr>
              <a:buSzPts val="1100"/>
              <a:buFont typeface="Arial"/>
              <a:buNone/>
            </a:pPr>
            <a:r>
              <a:rPr lang="en-US"/>
              <a:t>Tavoite: Paranna verkkosivuston käyttäjäkokemusta</a:t>
            </a:r>
            <a:endParaRPr/>
          </a:p>
          <a:p>
            <a:pPr indent="0" lvl="0" marL="0" rtl="0" algn="l">
              <a:spcBef>
                <a:spcPts val="0"/>
              </a:spcBef>
              <a:spcAft>
                <a:spcPts val="0"/>
              </a:spcAft>
              <a:buClr>
                <a:schemeClr val="dk1"/>
              </a:buClr>
              <a:buSzPts val="1100"/>
              <a:buFont typeface="Arial"/>
              <a:buNone/>
            </a:pPr>
            <a:r>
              <a:rPr lang="en-US"/>
              <a:t>Relevantit KPI:t: Poistumisprosentti, sivujen latausaika, aika sivustolla ja sivut istuntoa kohden.</a:t>
            </a:r>
            <a:endParaRPr/>
          </a:p>
          <a:p>
            <a:pPr indent="0" lvl="0" marL="0" rtl="0" algn="l">
              <a:spcBef>
                <a:spcPts val="0"/>
              </a:spcBef>
              <a:spcAft>
                <a:spcPts val="0"/>
              </a:spcAft>
              <a:buClr>
                <a:schemeClr val="dk1"/>
              </a:buClr>
              <a:buSzPts val="1100"/>
              <a:buFont typeface="Arial"/>
              <a:buNone/>
            </a:pPr>
            <a:r>
              <a:rPr lang="en-US"/>
              <a:t>Seuraamalla näitä KPI:eitä yritys voi valvoa edistymistään kohti verkkosivuston käyttäjäkokemuksen parantamisen tavoitetta. Esimerkiksi, jos poistumisprosentti on korkea, se voi viitata siihen, että käyttäjät eivät löydä etsimäänsä sisältöä tai että verkkosivusto latautuu hitaasti. Aika sivustolla ja sivut istuntoa kohden voivat antaa käsityksen siitä, kuinka osallistuneita käyttäjät ovat verkkosivustolla ja sen sisällön kanssa. Optimoiden näitä KPI:eitä yritys voi parantaa kokonaisuudessaan verkkosivuston käyttäjäkokemusta ja saavuttaa tavoitteensa käyttäjäkokemuksen parantamisessa.</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8" name="Google Shape;418;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4" name="Google Shape;424;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158750" lvl="0" marL="228600" rtl="0" algn="l">
              <a:lnSpc>
                <a:spcPct val="100000"/>
              </a:lnSpc>
              <a:spcBef>
                <a:spcPts val="0"/>
              </a:spcBef>
              <a:spcAft>
                <a:spcPts val="0"/>
              </a:spcAft>
              <a:buSzPts val="1100"/>
              <a:buFont typeface="Arial"/>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0" name="Google Shape;430;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158750" lvl="0" marL="228600" rtl="0" algn="l">
              <a:lnSpc>
                <a:spcPct val="100000"/>
              </a:lnSpc>
              <a:spcBef>
                <a:spcPts val="0"/>
              </a:spcBef>
              <a:spcAft>
                <a:spcPts val="0"/>
              </a:spcAft>
              <a:buSzPts val="1100"/>
              <a:buFont typeface="Arial"/>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6" name="Google Shape;436;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2" name="Google Shape;442;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0" name="Google Shape;450;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US"/>
              <a:t>Hankinta: Hankinta tarkoittaa mittaria, joka mittaa uusien asiakkaiden tai käyttäjien määrää, jonka liiketoiminta tai verkkosivusto houkuttelee tiettynä ajanjaksona. Se antaa käsityksen markkinointi- ja mainosponnistelujen tehokkuudesta uusien näkökulmien tai asiakkaiden hankinnassa. Hankintametriikkaan kuuluvat usein mittarit, kuten uusien rekisteröityneiden, latausten, rekisteröintien tai verkkosivustovierailujen määrä.</a:t>
            </a:r>
            <a:endParaRPr/>
          </a:p>
          <a:p>
            <a:pPr indent="0" lvl="0" marL="0" rtl="0" algn="l">
              <a:lnSpc>
                <a:spcPct val="115000"/>
              </a:lnSpc>
              <a:spcBef>
                <a:spcPts val="0"/>
              </a:spcBef>
              <a:spcAft>
                <a:spcPts val="0"/>
              </a:spcAft>
              <a:buClr>
                <a:schemeClr val="dk1"/>
              </a:buClr>
              <a:buSzPts val="1100"/>
              <a:buFont typeface="Arial"/>
              <a:buNone/>
            </a:pPr>
            <a:r>
              <a:t/>
            </a:r>
            <a:endParaRPr/>
          </a:p>
          <a:p>
            <a:pPr indent="0" lvl="0" marL="0" rtl="0" algn="l">
              <a:lnSpc>
                <a:spcPct val="115000"/>
              </a:lnSpc>
              <a:spcBef>
                <a:spcPts val="0"/>
              </a:spcBef>
              <a:spcAft>
                <a:spcPts val="0"/>
              </a:spcAft>
              <a:buClr>
                <a:schemeClr val="dk1"/>
              </a:buClr>
              <a:buSzPts val="1100"/>
              <a:buFont typeface="Arial"/>
              <a:buNone/>
            </a:pPr>
            <a:r>
              <a:rPr lang="en-US"/>
              <a:t>Tapahtumat: Tapahtumat ovat mittareita, jotka seuraavat tiettyjä toimia tai vuorovaikutuksia, jotka käyttäjät tekevät verkkosivustolla tai sovelluksessa. Näihin toimiin voi kuulua klikkauksia, latauksia, lomakkeiden lähetyksiä, videoiden katselua tai muita ennaltamääriteltyjä käyttäjän osallistumisia. Tapahtumat tarjoavat tietoa käyttäjien käyttäytymisestä, osallistumistasosta ja voivat auttaa arvioimaan markkinointikampanjoiden tai käyttäjäkokemuksen tehokkuutta.</a:t>
            </a:r>
            <a:endParaRPr/>
          </a:p>
          <a:p>
            <a:pPr indent="0" lvl="0" marL="0" rtl="0" algn="l">
              <a:lnSpc>
                <a:spcPct val="115000"/>
              </a:lnSpc>
              <a:spcBef>
                <a:spcPts val="0"/>
              </a:spcBef>
              <a:spcAft>
                <a:spcPts val="0"/>
              </a:spcAft>
              <a:buClr>
                <a:schemeClr val="dk1"/>
              </a:buClr>
              <a:buSzPts val="1100"/>
              <a:buFont typeface="Arial"/>
              <a:buNone/>
            </a:pPr>
            <a:r>
              <a:t/>
            </a:r>
            <a:endParaRPr/>
          </a:p>
          <a:p>
            <a:pPr indent="0" lvl="0" marL="0" rtl="0" algn="l">
              <a:lnSpc>
                <a:spcPct val="115000"/>
              </a:lnSpc>
              <a:spcBef>
                <a:spcPts val="0"/>
              </a:spcBef>
              <a:spcAft>
                <a:spcPts val="0"/>
              </a:spcAft>
              <a:buClr>
                <a:schemeClr val="dk1"/>
              </a:buClr>
              <a:buSzPts val="1100"/>
              <a:buFont typeface="Arial"/>
              <a:buNone/>
            </a:pPr>
            <a:r>
              <a:rPr lang="en-US"/>
              <a:t>Konversiot: Konversiot ovat mittareita, jotka mittaavat käyttäjien tai asiakkaiden tekemiä haluttuja toimia, jotka ovat linjassa tiettyjen tavoitteiden kanssa. Nämä tavoitteet voivat olla ostoksen tekeminen, palveluun tilaaminen, lomakkeen täyttäminen tai mikä tahansa toiminta, joka edustaa onnistunutta tulosta liiketoiminnalle. Konversiomittarit auttavat arvioimaan myyntisuunnitelmien, markkinointikampanjoiden tai verkkosivuston optimointiponnistelujen tehokkuutta.</a:t>
            </a:r>
            <a:endParaRPr/>
          </a:p>
          <a:p>
            <a:pPr indent="0" lvl="0" marL="0" rtl="0" algn="l">
              <a:lnSpc>
                <a:spcPct val="115000"/>
              </a:lnSpc>
              <a:spcBef>
                <a:spcPts val="0"/>
              </a:spcBef>
              <a:spcAft>
                <a:spcPts val="0"/>
              </a:spcAft>
              <a:buClr>
                <a:schemeClr val="dk1"/>
              </a:buClr>
              <a:buSzPts val="1100"/>
              <a:buFont typeface="Arial"/>
              <a:buNone/>
            </a:pPr>
            <a:r>
              <a:t/>
            </a:r>
            <a:endParaRPr/>
          </a:p>
          <a:p>
            <a:pPr indent="0" lvl="0" marL="0" rtl="0" algn="l">
              <a:lnSpc>
                <a:spcPct val="115000"/>
              </a:lnSpc>
              <a:spcBef>
                <a:spcPts val="0"/>
              </a:spcBef>
              <a:spcAft>
                <a:spcPts val="0"/>
              </a:spcAft>
              <a:buClr>
                <a:schemeClr val="dk1"/>
              </a:buClr>
              <a:buSzPts val="1100"/>
              <a:buFont typeface="Arial"/>
              <a:buNone/>
            </a:pPr>
            <a:r>
              <a:rPr lang="en-US"/>
              <a:t>Sivut: Sivut liittyvät mittareihin, jotka koskevat tietyn verkkosivuston tai sovelluksen sivujen suorituskykyä ja osallistumista. Nämä mittarit voivat sisältää sivunäyttökertoja, uniikkeja sivunäyttökertoja, sivulla vietettyä aikaa, poistumisprosenttia tai poistumisprosenttia. Sivumittarit auttavat analysoimaan käyttäjien osallistumista, tunnistamaan suositun sisällön ja arvioimaan yksittäisten sivujen suorituskykyä tavoitteidensa saavuttamisessa.</a:t>
            </a:r>
            <a:endParaRPr/>
          </a:p>
          <a:p>
            <a:pPr indent="0" lvl="0" marL="0" rtl="0" algn="l">
              <a:lnSpc>
                <a:spcPct val="115000"/>
              </a:lnSpc>
              <a:spcBef>
                <a:spcPts val="0"/>
              </a:spcBef>
              <a:spcAft>
                <a:spcPts val="0"/>
              </a:spcAft>
              <a:buClr>
                <a:schemeClr val="dk1"/>
              </a:buClr>
              <a:buSzPts val="1100"/>
              <a:buFont typeface="Arial"/>
              <a:buNone/>
            </a:pPr>
            <a:r>
              <a:t/>
            </a:r>
            <a:endParaRPr/>
          </a:p>
          <a:p>
            <a:pPr indent="0" lvl="0" marL="0" rtl="0" algn="l">
              <a:lnSpc>
                <a:spcPct val="115000"/>
              </a:lnSpc>
              <a:spcBef>
                <a:spcPts val="0"/>
              </a:spcBef>
              <a:spcAft>
                <a:spcPts val="0"/>
              </a:spcAft>
              <a:buClr>
                <a:schemeClr val="dk1"/>
              </a:buClr>
              <a:buSzPts val="1100"/>
              <a:buFont typeface="Arial"/>
              <a:buNone/>
            </a:pPr>
            <a:r>
              <a:rPr lang="en-US"/>
              <a:t>Laskeutumissivut: Laskeutumissivut ovat tiettyjä verkkosivuja, jotka on suunniteltu vangitsemaan kävijän huomio ja kannustamaan tiettyyn toimintaan tai konversioon. Laskeutumissivujen mittarit mittaavat yleensä näiden sivujen tehokkuutta konversioprosenttina, poistumisprosenttina, klikkausprosenttina tai osallistumismittareina. Ne auttavat arvioimaan markkinointikampanjoiden onnistumista, optimoimaan laskeutumissivujen suunnittelua ja parantamaan konversioprosenttia.</a:t>
            </a:r>
            <a:endParaRPr/>
          </a:p>
          <a:p>
            <a:pPr indent="0" lvl="0" marL="0" rtl="0" algn="l">
              <a:lnSpc>
                <a:spcPct val="115000"/>
              </a:lnSpc>
              <a:spcBef>
                <a:spcPts val="0"/>
              </a:spcBef>
              <a:spcAft>
                <a:spcPts val="0"/>
              </a:spcAft>
              <a:buClr>
                <a:schemeClr val="dk1"/>
              </a:buClr>
              <a:buSzPts val="1100"/>
              <a:buFont typeface="Arial"/>
              <a:buNone/>
            </a:pPr>
            <a:r>
              <a:t/>
            </a:r>
            <a:endParaRPr/>
          </a:p>
          <a:p>
            <a:pPr indent="0" lvl="0" marL="0" rtl="0" algn="l">
              <a:lnSpc>
                <a:spcPct val="115000"/>
              </a:lnSpc>
              <a:spcBef>
                <a:spcPts val="0"/>
              </a:spcBef>
              <a:spcAft>
                <a:spcPts val="0"/>
              </a:spcAft>
              <a:buClr>
                <a:schemeClr val="dk1"/>
              </a:buClr>
              <a:buSzPts val="1100"/>
              <a:buFont typeface="Arial"/>
              <a:buNone/>
            </a:pPr>
            <a:r>
              <a:rPr lang="en-US"/>
              <a:t>Säilyttäminen: Säilyttämismittarit mittaavat yrityksen tai tuotteen kykyä säilyttää asiakkaansa tietyn ajanjakson aikana. Nämä mittarit sisältävät yleensä asiakkaan poistumisasteen (käyttäjien määrän, jotka lopettavat tuotteen tai palvelun käytön), asiakaselinkaaren arvon (asiakkaan tuoma kokonaisarvo yritykselle heidän elinkaarensa aikana) tai toistuvien ostojen määrän. Säilyttämismittarit ovat olennaisia asiakasuskollisuuden arvioimiseksi, asiakassäilytysstrategioiden tehokkuuden arvioimiseksi ja mahdollisuuksien tunnistamiseksi asiakaselinkaaren arvon lisäämiseksi.</a:t>
            </a:r>
            <a:endParaRPr/>
          </a:p>
          <a:p>
            <a:pPr indent="0" lvl="0" marL="0" rtl="0" algn="l">
              <a:lnSpc>
                <a:spcPct val="115000"/>
              </a:lnSpc>
              <a:spcBef>
                <a:spcPts val="0"/>
              </a:spcBef>
              <a:spcAft>
                <a:spcPts val="0"/>
              </a:spcAft>
              <a:buClr>
                <a:schemeClr val="dk1"/>
              </a:buClr>
              <a:buSzPts val="1100"/>
              <a:buFont typeface="Arial"/>
              <a:buNone/>
            </a:pPr>
            <a:r>
              <a:t/>
            </a:r>
            <a:endParaRPr/>
          </a:p>
          <a:p>
            <a:pPr indent="0" lvl="0" marL="0" rtl="0" algn="l">
              <a:lnSpc>
                <a:spcPct val="115000"/>
              </a:lnSpc>
              <a:spcBef>
                <a:spcPts val="0"/>
              </a:spcBef>
              <a:spcAft>
                <a:spcPts val="0"/>
              </a:spcAft>
              <a:buClr>
                <a:schemeClr val="dk1"/>
              </a:buClr>
              <a:buSzPts val="1100"/>
              <a:buFont typeface="Arial"/>
              <a:buNone/>
            </a:pPr>
            <a:r>
              <a:rPr lang="en-US"/>
              <a:t>Asiakasarvo: Asiakasarvomittarit mittaavat taloudellista arvoa, jonka asiakas tuo yritykselle suhteensa aikana. Näihin mittareihin voi kuulua keskimääräinen tilausarvo, asiakaselinkaaren arvo (mainittu aiemmin), asiakastuoton kannattavuus tai asiakashankintakustannus. Asiakasarvomittarit auttavat yrityksiä ymmärtämään asiakassuhteidensa taloudellista vaikutusta, tunnistamaan korkean arvon asiakkaat ja ohjaamaan markkinointi- ja myyntistrategioita.</a:t>
            </a:r>
            <a:endParaRPr/>
          </a:p>
          <a:p>
            <a:pPr indent="0" lvl="0" marL="0" rtl="0" algn="l">
              <a:lnSpc>
                <a:spcPct val="115000"/>
              </a:lnSpc>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6" name="Google Shape;456;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5" name="Google Shape;465;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3" name="Google Shape;473;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0" name="Google Shape;480;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5" name="Google Shape;485;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g2b91b391de9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1" name="Google Shape;491;g2b91b391de9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4.jpg"/><Relationship Id="rId6" Type="http://schemas.openxmlformats.org/officeDocument/2006/relationships/image" Target="../media/image3.png"/><Relationship Id="rId7" Type="http://schemas.openxmlformats.org/officeDocument/2006/relationships/image" Target="../media/image6.png"/><Relationship Id="rId8"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4.jp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2.png"/><Relationship Id="rId7" Type="http://schemas.openxmlformats.org/officeDocument/2006/relationships/image" Target="../media/image8.png"/><Relationship Id="rId8"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2.png"/><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8.png"/><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4.jp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png"/><Relationship Id="rId7" Type="http://schemas.openxmlformats.org/officeDocument/2006/relationships/image" Target="../media/image7.png"/><Relationship Id="rId8"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4.jp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png"/><Relationship Id="rId7" Type="http://schemas.openxmlformats.org/officeDocument/2006/relationships/image" Target="../media/image7.png"/><Relationship Id="rId8"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 Id="rId3" Type="http://schemas.openxmlformats.org/officeDocument/2006/relationships/image" Target="../media/image4.jp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png"/><Relationship Id="rId7" Type="http://schemas.openxmlformats.org/officeDocument/2006/relationships/image" Target="../media/image7.png"/><Relationship Id="rId8"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8.png"/><Relationship Id="rId4"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 Id="rId3" Type="http://schemas.openxmlformats.org/officeDocument/2006/relationships/image" Target="../media/image8.png"/><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7.jpg"/><Relationship Id="rId3" Type="http://schemas.openxmlformats.org/officeDocument/2006/relationships/image" Target="../media/image4.jp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8.png"/><Relationship Id="rId7" Type="http://schemas.openxmlformats.org/officeDocument/2006/relationships/image" Target="../media/image7.png"/><Relationship Id="rId8"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45"/>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10" name="Google Shape;10;p45"/>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45"/>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4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13" name="Google Shape;13;p45"/>
          <p:cNvPicPr preferRelativeResize="0"/>
          <p:nvPr/>
        </p:nvPicPr>
        <p:blipFill rotWithShape="1">
          <a:blip r:embed="rId4">
            <a:alphaModFix/>
          </a:blip>
          <a:srcRect b="0" l="3024" r="3022" t="0"/>
          <a:stretch/>
        </p:blipFill>
        <p:spPr>
          <a:xfrm>
            <a:off x="324895" y="4528124"/>
            <a:ext cx="1987904" cy="440100"/>
          </a:xfrm>
          <a:prstGeom prst="rect">
            <a:avLst/>
          </a:prstGeom>
          <a:noFill/>
          <a:ln>
            <a:noFill/>
          </a:ln>
        </p:spPr>
      </p:pic>
      <p:pic>
        <p:nvPicPr>
          <p:cNvPr id="14" name="Google Shape;14;p45"/>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45"/>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45"/>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45"/>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8" name="Shape 18"/>
        <p:cNvGrpSpPr/>
        <p:nvPr/>
      </p:nvGrpSpPr>
      <p:grpSpPr>
        <a:xfrm>
          <a:off x="0" y="0"/>
          <a:ext cx="0" cy="0"/>
          <a:chOff x="0" y="0"/>
          <a:chExt cx="0" cy="0"/>
        </a:xfrm>
      </p:grpSpPr>
      <p:pic>
        <p:nvPicPr>
          <p:cNvPr id="19" name="Google Shape;19;p46"/>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20" name="Google Shape;20;p46"/>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46"/>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2" name="Google Shape;22;p46"/>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23" name="Google Shape;23;p46"/>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type="obj">
  <p:cSld name="OBJECT">
    <p:spTree>
      <p:nvGrpSpPr>
        <p:cNvPr id="24" name="Shape 24"/>
        <p:cNvGrpSpPr/>
        <p:nvPr/>
      </p:nvGrpSpPr>
      <p:grpSpPr>
        <a:xfrm>
          <a:off x="0" y="0"/>
          <a:ext cx="0" cy="0"/>
          <a:chOff x="0" y="0"/>
          <a:chExt cx="0" cy="0"/>
        </a:xfrm>
      </p:grpSpPr>
      <p:pic>
        <p:nvPicPr>
          <p:cNvPr descr="A picture containing shape  Description automatically generated" id="25" name="Google Shape;25;p47"/>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26" name="Google Shape;26;p47"/>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27" name="Google Shape;27;p47"/>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47"/>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9" name="Google Shape;29;p47"/>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30" name="Google Shape;30;p47"/>
          <p:cNvPicPr preferRelativeResize="0"/>
          <p:nvPr/>
        </p:nvPicPr>
        <p:blipFill rotWithShape="1">
          <a:blip r:embed="rId5">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31" name="Shape 31"/>
        <p:cNvGrpSpPr/>
        <p:nvPr/>
      </p:nvGrpSpPr>
      <p:grpSpPr>
        <a:xfrm>
          <a:off x="0" y="0"/>
          <a:ext cx="0" cy="0"/>
          <a:chOff x="0" y="0"/>
          <a:chExt cx="0" cy="0"/>
        </a:xfrm>
      </p:grpSpPr>
      <p:sp>
        <p:nvSpPr>
          <p:cNvPr id="32" name="Google Shape;32;p48"/>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48"/>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4" name="Google Shape;34;p4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35" name="Google Shape;35;p48"/>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6" name="Google Shape;36;p48"/>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7" name="Google Shape;37;p48"/>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8" name="Google Shape;38;p48"/>
          <p:cNvPicPr preferRelativeResize="0"/>
          <p:nvPr/>
        </p:nvPicPr>
        <p:blipFill rotWithShape="1">
          <a:blip r:embed="rId6">
            <a:alphaModFix/>
          </a:blip>
          <a:srcRect b="0" l="3024" r="3022" t="0"/>
          <a:stretch/>
        </p:blipFill>
        <p:spPr>
          <a:xfrm>
            <a:off x="1697592" y="4528124"/>
            <a:ext cx="1987904" cy="440100"/>
          </a:xfrm>
          <a:prstGeom prst="rect">
            <a:avLst/>
          </a:prstGeom>
          <a:noFill/>
          <a:ln>
            <a:noFill/>
          </a:ln>
        </p:spPr>
      </p:pic>
      <p:pic>
        <p:nvPicPr>
          <p:cNvPr id="39" name="Google Shape;39;p48"/>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0" name="Google Shape;40;p48"/>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1" name="Google Shape;41;p48"/>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2" name="Shape 42"/>
        <p:cNvGrpSpPr/>
        <p:nvPr/>
      </p:nvGrpSpPr>
      <p:grpSpPr>
        <a:xfrm>
          <a:off x="0" y="0"/>
          <a:ext cx="0" cy="0"/>
          <a:chOff x="0" y="0"/>
          <a:chExt cx="0" cy="0"/>
        </a:xfrm>
      </p:grpSpPr>
      <p:sp>
        <p:nvSpPr>
          <p:cNvPr id="43" name="Google Shape;43;p49"/>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44" name="Google Shape;44;p49"/>
          <p:cNvPicPr preferRelativeResize="0"/>
          <p:nvPr/>
        </p:nvPicPr>
        <p:blipFill rotWithShape="1">
          <a:blip r:embed="rId3">
            <a:alphaModFix/>
          </a:blip>
          <a:srcRect b="0" l="3024" r="3022" t="0"/>
          <a:stretch/>
        </p:blipFill>
        <p:spPr>
          <a:xfrm>
            <a:off x="177278" y="4576442"/>
            <a:ext cx="1987904" cy="440100"/>
          </a:xfrm>
          <a:prstGeom prst="rect">
            <a:avLst/>
          </a:prstGeom>
          <a:noFill/>
          <a:ln>
            <a:noFill/>
          </a:ln>
        </p:spPr>
      </p:pic>
      <p:pic>
        <p:nvPicPr>
          <p:cNvPr id="45" name="Google Shape;45;p49"/>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6" name="Shape 46"/>
        <p:cNvGrpSpPr/>
        <p:nvPr/>
      </p:nvGrpSpPr>
      <p:grpSpPr>
        <a:xfrm>
          <a:off x="0" y="0"/>
          <a:ext cx="0" cy="0"/>
          <a:chOff x="0" y="0"/>
          <a:chExt cx="0" cy="0"/>
        </a:xfrm>
      </p:grpSpPr>
      <p:pic>
        <p:nvPicPr>
          <p:cNvPr id="47" name="Google Shape;47;p50"/>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48" name="Google Shape;48;p5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9" name="Google Shape;49;p50"/>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51"/>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2" name="Google Shape;52;p51"/>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3" name="Google Shape;53;p51"/>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54" name="Google Shape;54;p51"/>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55" name="Google Shape;55;p51"/>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56" name="Google Shape;56;p51"/>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57" name="Shape 57"/>
        <p:cNvGrpSpPr/>
        <p:nvPr/>
      </p:nvGrpSpPr>
      <p:grpSpPr>
        <a:xfrm>
          <a:off x="0" y="0"/>
          <a:ext cx="0" cy="0"/>
          <a:chOff x="0" y="0"/>
          <a:chExt cx="0" cy="0"/>
        </a:xfrm>
      </p:grpSpPr>
      <p:sp>
        <p:nvSpPr>
          <p:cNvPr id="58" name="Google Shape;58;p52"/>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52"/>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0" name="Google Shape;60;p52"/>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1" name="Google Shape;61;p5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62" name="Google Shape;62;p52"/>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63" name="Google Shape;63;p52"/>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64" name="Google Shape;64;p52"/>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65" name="Google Shape;65;p52"/>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66" name="Google Shape;66;p52"/>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67" name="Google Shape;67;p52"/>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68" name="Google Shape;68;p52"/>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53"/>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53"/>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53"/>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5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74" name="Google Shape;74;p53"/>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75" name="Google Shape;75;p5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6" name="Google Shape;76;p5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7" name="Google Shape;77;p5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8" name="Google Shape;78;p53"/>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9" name="Google Shape;79;p53"/>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0" name="Google Shape;80;p53"/>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54"/>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54"/>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4" name="Google Shape;84;p54"/>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5" name="Google Shape;85;p5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cxnSp>
        <p:nvCxnSpPr>
          <p:cNvPr id="86" name="Google Shape;86;p54"/>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7" name="Google Shape;87;p54"/>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8" name="Google Shape;88;p54"/>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9" name="Google Shape;89;p54"/>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0" name="Google Shape;90;p54"/>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1" name="Google Shape;91;p54"/>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2" name="Google Shape;92;p54"/>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55"/>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55"/>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96" name="Google Shape;96;p55"/>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97" name="Google Shape;97;p55"/>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98" name="Google Shape;98;p55"/>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55"/>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0" name="Shape 100"/>
        <p:cNvGrpSpPr/>
        <p:nvPr/>
      </p:nvGrpSpPr>
      <p:grpSpPr>
        <a:xfrm>
          <a:off x="0" y="0"/>
          <a:ext cx="0" cy="0"/>
          <a:chOff x="0" y="0"/>
          <a:chExt cx="0" cy="0"/>
        </a:xfrm>
      </p:grpSpPr>
      <p:cxnSp>
        <p:nvCxnSpPr>
          <p:cNvPr id="101" name="Google Shape;101;p56"/>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2" name="Google Shape;102;p56"/>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3" name="Google Shape;103;p56"/>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4" name="Google Shape;104;p56"/>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105" name="Google Shape;105;p56"/>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56"/>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1">
    <p:spTree>
      <p:nvGrpSpPr>
        <p:cNvPr id="107" name="Shape 107"/>
        <p:cNvGrpSpPr/>
        <p:nvPr/>
      </p:nvGrpSpPr>
      <p:grpSpPr>
        <a:xfrm>
          <a:off x="0" y="0"/>
          <a:ext cx="0" cy="0"/>
          <a:chOff x="0" y="0"/>
          <a:chExt cx="0" cy="0"/>
        </a:xfrm>
      </p:grpSpPr>
      <p:pic>
        <p:nvPicPr>
          <p:cNvPr id="108" name="Google Shape;108;p57"/>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109" name="Google Shape;109;p57"/>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p57"/>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1" name="Google Shape;111;p5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2" name="Google Shape;112;p57"/>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13" name="Shape 113"/>
        <p:cNvGrpSpPr/>
        <p:nvPr/>
      </p:nvGrpSpPr>
      <p:grpSpPr>
        <a:xfrm>
          <a:off x="0" y="0"/>
          <a:ext cx="0" cy="0"/>
          <a:chOff x="0" y="0"/>
          <a:chExt cx="0" cy="0"/>
        </a:xfrm>
      </p:grpSpPr>
      <p:pic>
        <p:nvPicPr>
          <p:cNvPr id="114" name="Google Shape;114;p58"/>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15" name="Google Shape;115;p58"/>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58"/>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7" name="Google Shape;117;p58"/>
          <p:cNvSpPr/>
          <p:nvPr>
            <p:ph idx="2" type="pic"/>
          </p:nvPr>
        </p:nvSpPr>
        <p:spPr>
          <a:xfrm>
            <a:off x="5572125" y="1"/>
            <a:ext cx="3571875" cy="5029199"/>
          </a:xfrm>
          <a:prstGeom prst="rect">
            <a:avLst/>
          </a:prstGeom>
          <a:solidFill>
            <a:srgbClr val="D3EEEF"/>
          </a:solidFill>
          <a:ln>
            <a:noFill/>
          </a:ln>
        </p:spPr>
      </p:sp>
      <p:pic>
        <p:nvPicPr>
          <p:cNvPr id="118" name="Google Shape;118;p5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9" name="Google Shape;119;p58"/>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20" name="Shape 120"/>
        <p:cNvGrpSpPr/>
        <p:nvPr/>
      </p:nvGrpSpPr>
      <p:grpSpPr>
        <a:xfrm>
          <a:off x="0" y="0"/>
          <a:ext cx="0" cy="0"/>
          <a:chOff x="0" y="0"/>
          <a:chExt cx="0" cy="0"/>
        </a:xfrm>
      </p:grpSpPr>
      <p:sp>
        <p:nvSpPr>
          <p:cNvPr id="121" name="Google Shape;121;p59"/>
          <p:cNvSpPr/>
          <p:nvPr>
            <p:ph idx="2" type="pic"/>
          </p:nvPr>
        </p:nvSpPr>
        <p:spPr>
          <a:xfrm>
            <a:off x="0" y="1"/>
            <a:ext cx="9144000" cy="2571749"/>
          </a:xfrm>
          <a:prstGeom prst="rect">
            <a:avLst/>
          </a:prstGeom>
          <a:solidFill>
            <a:srgbClr val="D3EEEF"/>
          </a:solidFill>
          <a:ln>
            <a:noFill/>
          </a:ln>
        </p:spPr>
      </p:sp>
      <p:sp>
        <p:nvSpPr>
          <p:cNvPr id="122" name="Google Shape;122;p59"/>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p59"/>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4" name="Google Shape;124;p59"/>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25" name="Google Shape;125;p5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6" name="Google Shape;126;p59"/>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7" name="Shape 127"/>
        <p:cNvGrpSpPr/>
        <p:nvPr/>
      </p:nvGrpSpPr>
      <p:grpSpPr>
        <a:xfrm>
          <a:off x="0" y="0"/>
          <a:ext cx="0" cy="0"/>
          <a:chOff x="0" y="0"/>
          <a:chExt cx="0" cy="0"/>
        </a:xfrm>
      </p:grpSpPr>
      <p:sp>
        <p:nvSpPr>
          <p:cNvPr id="128" name="Google Shape;128;p6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Calibri"/>
              <a:ea typeface="Calibri"/>
              <a:cs typeface="Calibri"/>
              <a:sym typeface="Calibri"/>
            </a:endParaRPr>
          </a:p>
        </p:txBody>
      </p:sp>
      <p:pic>
        <p:nvPicPr>
          <p:cNvPr id="129" name="Google Shape;129;p6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0" name="Google Shape;130;p6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1" name="Google Shape;131;p6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2" name="Google Shape;132;p60"/>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33" name="Google Shape;133;p60"/>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60"/>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35" name="Google Shape;135;p60"/>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tsikkodia" type="title">
  <p:cSld name="TITLE">
    <p:spTree>
      <p:nvGrpSpPr>
        <p:cNvPr id="136" name="Shape 136"/>
        <p:cNvGrpSpPr/>
        <p:nvPr/>
      </p:nvGrpSpPr>
      <p:grpSpPr>
        <a:xfrm>
          <a:off x="0" y="0"/>
          <a:ext cx="0" cy="0"/>
          <a:chOff x="0" y="0"/>
          <a:chExt cx="0" cy="0"/>
        </a:xfrm>
      </p:grpSpPr>
      <p:sp>
        <p:nvSpPr>
          <p:cNvPr id="137" name="Google Shape;137;p61"/>
          <p:cNvSpPr txBox="1"/>
          <p:nvPr>
            <p:ph type="ctrTitle"/>
          </p:nvPr>
        </p:nvSpPr>
        <p:spPr>
          <a:xfrm>
            <a:off x="1143000" y="781050"/>
            <a:ext cx="6858000" cy="17907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4500"/>
              <a:buFont typeface="Roboto"/>
              <a:buNone/>
              <a:defRPr sz="45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61"/>
          <p:cNvSpPr txBox="1"/>
          <p:nvPr>
            <p:ph idx="1" type="subTitle"/>
          </p:nvPr>
        </p:nvSpPr>
        <p:spPr>
          <a:xfrm>
            <a:off x="1143000" y="2701528"/>
            <a:ext cx="6858000" cy="124182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yhjä" type="blank">
  <p:cSld name="BLANK">
    <p:spTree>
      <p:nvGrpSpPr>
        <p:cNvPr id="139" name="Shape 139"/>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or visualization">
  <p:cSld name="Chart or visualization">
    <p:spTree>
      <p:nvGrpSpPr>
        <p:cNvPr id="140" name="Shape 140"/>
        <p:cNvGrpSpPr/>
        <p:nvPr/>
      </p:nvGrpSpPr>
      <p:grpSpPr>
        <a:xfrm>
          <a:off x="0" y="0"/>
          <a:ext cx="0" cy="0"/>
          <a:chOff x="0" y="0"/>
          <a:chExt cx="0" cy="0"/>
        </a:xfrm>
      </p:grpSpPr>
      <p:sp>
        <p:nvSpPr>
          <p:cNvPr id="141" name="Google Shape;141;p63"/>
          <p:cNvSpPr txBox="1"/>
          <p:nvPr>
            <p:ph type="title"/>
          </p:nvPr>
        </p:nvSpPr>
        <p:spPr>
          <a:xfrm>
            <a:off x="629841" y="1480874"/>
            <a:ext cx="1774244" cy="12001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2400"/>
              <a:buFont typeface="Roboto"/>
              <a:buNone/>
              <a:defRPr sz="24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63"/>
          <p:cNvSpPr txBox="1"/>
          <p:nvPr>
            <p:ph idx="1" type="body"/>
          </p:nvPr>
        </p:nvSpPr>
        <p:spPr>
          <a:xfrm>
            <a:off x="629841" y="2771775"/>
            <a:ext cx="1774244" cy="1629966"/>
          </a:xfrm>
          <a:prstGeom prst="rect">
            <a:avLst/>
          </a:prstGeom>
          <a:noFill/>
          <a:ln>
            <a:noFill/>
          </a:ln>
        </p:spPr>
        <p:txBody>
          <a:bodyPr anchorCtr="0" anchor="t" bIns="45700" lIns="91425" spcFirstLastPara="1" rIns="91425" wrap="square" tIns="45700">
            <a:normAutofit/>
          </a:bodyPr>
          <a:lstStyle>
            <a:lvl1pPr indent="-304800" lvl="0" marL="457200" algn="l">
              <a:lnSpc>
                <a:spcPct val="90000"/>
              </a:lnSpc>
              <a:spcBef>
                <a:spcPts val="750"/>
              </a:spcBef>
              <a:spcAft>
                <a:spcPts val="0"/>
              </a:spcAft>
              <a:buClr>
                <a:schemeClr val="lt1"/>
              </a:buClr>
              <a:buSzPts val="1200"/>
              <a:buFont typeface="Roboto"/>
              <a:buAutoNum type="arabicPeriod"/>
              <a:defRPr sz="1200">
                <a:solidFill>
                  <a:schemeClr val="lt1"/>
                </a:solidFill>
              </a:defRPr>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43" name="Google Shape;143;p63"/>
          <p:cNvSpPr/>
          <p:nvPr>
            <p:ph idx="2" type="chart"/>
          </p:nvPr>
        </p:nvSpPr>
        <p:spPr>
          <a:xfrm>
            <a:off x="3800476" y="228600"/>
            <a:ext cx="5079206" cy="4229100"/>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750"/>
              </a:spcBef>
              <a:spcAft>
                <a:spcPts val="0"/>
              </a:spcAft>
              <a:buClr>
                <a:schemeClr val="dk1"/>
              </a:buClr>
              <a:buSzPts val="2100"/>
              <a:buFont typeface="Noto Sans Symbols"/>
              <a:buChar char="▪"/>
              <a:defRPr b="0" i="0" sz="2100" u="none" cap="none" strike="noStrike">
                <a:solidFill>
                  <a:schemeClr val="dk1"/>
                </a:solidFill>
                <a:latin typeface="Open Sans"/>
                <a:ea typeface="Open Sans"/>
                <a:cs typeface="Open Sans"/>
                <a:sym typeface="Open Sans"/>
              </a:defRPr>
            </a:lvl1pPr>
            <a:lvl2pPr lvl="1" marR="0" rtl="0" algn="l">
              <a:lnSpc>
                <a:spcPct val="90000"/>
              </a:lnSpc>
              <a:spcBef>
                <a:spcPts val="375"/>
              </a:spcBef>
              <a:spcAft>
                <a:spcPts val="0"/>
              </a:spcAft>
              <a:buClr>
                <a:schemeClr val="dk1"/>
              </a:buClr>
              <a:buSzPts val="1800"/>
              <a:buFont typeface="Noto Sans Symbols"/>
              <a:buChar char="▪"/>
              <a:defRPr b="0" i="0" sz="1800" u="none" cap="none" strike="noStrike">
                <a:solidFill>
                  <a:schemeClr val="dk1"/>
                </a:solidFill>
                <a:latin typeface="Open Sans"/>
                <a:ea typeface="Open Sans"/>
                <a:cs typeface="Open Sans"/>
                <a:sym typeface="Open Sans"/>
              </a:defRPr>
            </a:lvl2pPr>
            <a:lvl3pPr lvl="2" marR="0" rtl="0" algn="l">
              <a:lnSpc>
                <a:spcPct val="90000"/>
              </a:lnSpc>
              <a:spcBef>
                <a:spcPts val="375"/>
              </a:spcBef>
              <a:spcAft>
                <a:spcPts val="0"/>
              </a:spcAft>
              <a:buClr>
                <a:schemeClr val="dk1"/>
              </a:buClr>
              <a:buSzPts val="1500"/>
              <a:buFont typeface="Noto Sans Symbols"/>
              <a:buChar char="▪"/>
              <a:defRPr b="0" i="0" sz="1500" u="none" cap="none" strike="noStrike">
                <a:solidFill>
                  <a:schemeClr val="dk1"/>
                </a:solidFill>
                <a:latin typeface="Open Sans"/>
                <a:ea typeface="Open Sans"/>
                <a:cs typeface="Open Sans"/>
                <a:sym typeface="Open Sans"/>
              </a:defRPr>
            </a:lvl3pPr>
            <a:lvl4pPr lvl="3" marR="0" rtl="0" algn="l">
              <a:lnSpc>
                <a:spcPct val="90000"/>
              </a:lnSpc>
              <a:spcBef>
                <a:spcPts val="375"/>
              </a:spcBef>
              <a:spcAft>
                <a:spcPts val="0"/>
              </a:spcAft>
              <a:buClr>
                <a:schemeClr val="dk1"/>
              </a:buClr>
              <a:buSzPts val="1350"/>
              <a:buFont typeface="Noto Sans Symbols"/>
              <a:buChar char="▪"/>
              <a:defRPr b="0" i="0" sz="1350" u="none" cap="none" strike="noStrike">
                <a:solidFill>
                  <a:schemeClr val="dk1"/>
                </a:solidFill>
                <a:latin typeface="Open Sans"/>
                <a:ea typeface="Open Sans"/>
                <a:cs typeface="Open Sans"/>
                <a:sym typeface="Open Sans"/>
              </a:defRPr>
            </a:lvl4pPr>
            <a:lvl5pPr lvl="4" marR="0" rtl="0" algn="l">
              <a:lnSpc>
                <a:spcPct val="90000"/>
              </a:lnSpc>
              <a:spcBef>
                <a:spcPts val="375"/>
              </a:spcBef>
              <a:spcAft>
                <a:spcPts val="0"/>
              </a:spcAft>
              <a:buClr>
                <a:schemeClr val="dk1"/>
              </a:buClr>
              <a:buSzPts val="1350"/>
              <a:buFont typeface="Noto Sans Symbols"/>
              <a:buChar char="▪"/>
              <a:defRPr b="0" i="0" sz="1350" u="none" cap="none" strike="noStrike">
                <a:solidFill>
                  <a:schemeClr val="dk1"/>
                </a:solidFill>
                <a:latin typeface="Open Sans"/>
                <a:ea typeface="Open Sans"/>
                <a:cs typeface="Open Sans"/>
                <a:sym typeface="Open Sans"/>
              </a:defRPr>
            </a:lvl5pPr>
            <a:lvl6pPr lvl="5"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6pPr>
            <a:lvl7pPr lvl="6"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7pPr>
            <a:lvl8pPr lvl="7"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8pPr>
            <a:lvl9pPr lvl="8"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White Background" type="twoColTx">
  <p:cSld name="TITLE_AND_TWO_COLUMNS">
    <p:spTree>
      <p:nvGrpSpPr>
        <p:cNvPr id="144" name="Shape 144"/>
        <p:cNvGrpSpPr/>
        <p:nvPr/>
      </p:nvGrpSpPr>
      <p:grpSpPr>
        <a:xfrm>
          <a:off x="0" y="0"/>
          <a:ext cx="0" cy="0"/>
          <a:chOff x="0" y="0"/>
          <a:chExt cx="0" cy="0"/>
        </a:xfrm>
      </p:grpSpPr>
      <p:sp>
        <p:nvSpPr>
          <p:cNvPr id="145" name="Google Shape;145;p6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1pPr>
            <a:lvl2pPr indent="0" lvl="1"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2pPr>
            <a:lvl3pPr indent="0" lvl="2"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3pPr>
            <a:lvl4pPr indent="0" lvl="3"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4pPr>
            <a:lvl5pPr indent="0" lvl="4"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5pPr>
            <a:lvl6pPr indent="0" lvl="5"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6pPr>
            <a:lvl7pPr indent="0" lvl="6"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7pPr>
            <a:lvl8pPr indent="0" lvl="7"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8pPr>
            <a:lvl9pPr indent="0" lvl="8"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2" type="secHead">
  <p:cSld name="SECTION_HEADER">
    <p:spTree>
      <p:nvGrpSpPr>
        <p:cNvPr id="146" name="Shape 146"/>
        <p:cNvGrpSpPr/>
        <p:nvPr/>
      </p:nvGrpSpPr>
      <p:grpSpPr>
        <a:xfrm>
          <a:off x="0" y="0"/>
          <a:ext cx="0" cy="0"/>
          <a:chOff x="0" y="0"/>
          <a:chExt cx="0" cy="0"/>
        </a:xfrm>
      </p:grpSpPr>
      <p:sp>
        <p:nvSpPr>
          <p:cNvPr id="147" name="Google Shape;147;p6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1pPr>
            <a:lvl2pPr indent="0" lvl="1"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2pPr>
            <a:lvl3pPr indent="0" lvl="2"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3pPr>
            <a:lvl4pPr indent="0" lvl="3"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4pPr>
            <a:lvl5pPr indent="0" lvl="4"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5pPr>
            <a:lvl6pPr indent="0" lvl="5"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6pPr>
            <a:lvl7pPr indent="0" lvl="6"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7pPr>
            <a:lvl8pPr indent="0" lvl="7"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8pPr>
            <a:lvl9pPr indent="0" lvl="8" marL="0" marR="0" rtl="0" algn="l">
              <a:lnSpc>
                <a:spcPct val="100000"/>
              </a:lnSpc>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ck Background">
  <p:cSld name="Black Background">
    <p:spTree>
      <p:nvGrpSpPr>
        <p:cNvPr id="148" name="Shape 14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2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44"/>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6.png"/><Relationship Id="rId4" Type="http://schemas.openxmlformats.org/officeDocument/2006/relationships/image" Target="../media/image2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
          <p:cNvSpPr txBox="1"/>
          <p:nvPr>
            <p:ph type="ctrTitle"/>
          </p:nvPr>
        </p:nvSpPr>
        <p:spPr>
          <a:xfrm>
            <a:off x="1592546" y="1490889"/>
            <a:ext cx="5958908" cy="1141169"/>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lt1"/>
              </a:buClr>
              <a:buSzPts val="4500"/>
              <a:buFont typeface="Roboto"/>
              <a:buNone/>
            </a:pPr>
            <a:r>
              <a:rPr lang="en-US" sz="7200"/>
              <a:t>Mittarit</a:t>
            </a:r>
            <a:endParaRPr sz="7200"/>
          </a:p>
        </p:txBody>
      </p:sp>
      <p:sp>
        <p:nvSpPr>
          <p:cNvPr id="154" name="Google Shape;154;p1"/>
          <p:cNvSpPr txBox="1"/>
          <p:nvPr>
            <p:ph idx="4294967295" type="subTitle"/>
          </p:nvPr>
        </p:nvSpPr>
        <p:spPr>
          <a:xfrm>
            <a:off x="1143000" y="2759983"/>
            <a:ext cx="6858000" cy="1241425"/>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Arial"/>
              <a:buNone/>
            </a:pPr>
            <a:r>
              <a:rPr lang="en-US">
                <a:solidFill>
                  <a:schemeClr val="lt1"/>
                </a:solidFill>
              </a:rPr>
              <a:t>Opettaja</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Koulu</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Digitaalinen analysointi ja seuranta</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
          <p:cNvSpPr/>
          <p:nvPr/>
        </p:nvSpPr>
        <p:spPr>
          <a:xfrm>
            <a:off x="7591425" y="139541"/>
            <a:ext cx="1407514" cy="572700"/>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0" name="Google Shape;160;p2"/>
          <p:cNvSpPr txBox="1"/>
          <p:nvPr/>
        </p:nvSpPr>
        <p:spPr>
          <a:xfrm>
            <a:off x="311700" y="283089"/>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61" name="Google Shape;161;p2"/>
          <p:cNvSpPr txBox="1"/>
          <p:nvPr/>
        </p:nvSpPr>
        <p:spPr>
          <a:xfrm>
            <a:off x="478339" y="1268016"/>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162" name="Google Shape;162;p2"/>
          <p:cNvSpPr txBox="1"/>
          <p:nvPr>
            <p:ph type="title"/>
          </p:nvPr>
        </p:nvSpPr>
        <p:spPr>
          <a:xfrm>
            <a:off x="316950" y="275400"/>
            <a:ext cx="8515350" cy="55260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”Oikean mittarin valitsemisen tärkeys”</a:t>
            </a:r>
            <a:endParaRPr/>
          </a:p>
        </p:txBody>
      </p:sp>
      <p:sp>
        <p:nvSpPr>
          <p:cNvPr id="163" name="Google Shape;163;p2"/>
          <p:cNvSpPr txBox="1"/>
          <p:nvPr>
            <p:ph idx="1" type="body"/>
          </p:nvPr>
        </p:nvSpPr>
        <p:spPr>
          <a:xfrm>
            <a:off x="628650" y="1057275"/>
            <a:ext cx="8037011" cy="2961756"/>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11AA81"/>
              </a:buClr>
              <a:buSzPts val="2000"/>
              <a:buNone/>
            </a:pPr>
            <a:r>
              <a:rPr b="1" i="0" lang="en-US" sz="2000" u="none" cap="none" strike="noStrike">
                <a:solidFill>
                  <a:srgbClr val="11AA81"/>
                </a:solidFill>
                <a:latin typeface="Arial"/>
                <a:ea typeface="Arial"/>
                <a:cs typeface="Arial"/>
                <a:sym typeface="Arial"/>
              </a:rPr>
              <a:t>Mittarit (eri merkitys eri ihmisille)</a:t>
            </a:r>
            <a:endParaRPr b="1" sz="2000">
              <a:solidFill>
                <a:srgbClr val="11AA81"/>
              </a:solidFill>
            </a:endParaRPr>
          </a:p>
          <a:p>
            <a:pPr indent="-285750" lvl="0" marL="285750" marR="0" rtl="0" algn="l">
              <a:lnSpc>
                <a:spcPct val="100000"/>
              </a:lnSpc>
              <a:spcBef>
                <a:spcPts val="600"/>
              </a:spcBef>
              <a:spcAft>
                <a:spcPts val="0"/>
              </a:spcAft>
              <a:buClr>
                <a:srgbClr val="11AA81"/>
              </a:buClr>
              <a:buSzPts val="1800"/>
              <a:buFont typeface="Arial"/>
              <a:buChar char="●"/>
            </a:pPr>
            <a:r>
              <a:rPr lang="en-US" sz="1800"/>
              <a:t>Kilometrit </a:t>
            </a:r>
            <a:r>
              <a:rPr b="0" i="0" lang="en-US" sz="1800" u="none" cap="none" strike="noStrike">
                <a:latin typeface="Arial"/>
                <a:ea typeface="Arial"/>
                <a:cs typeface="Arial"/>
                <a:sym typeface="Arial"/>
              </a:rPr>
              <a:t>tai </a:t>
            </a:r>
            <a:r>
              <a:rPr lang="en-US" sz="1800"/>
              <a:t>mailit</a:t>
            </a:r>
            <a:endParaRPr sz="1800"/>
          </a:p>
          <a:p>
            <a:pPr indent="-285750" lvl="0" marL="285750" marR="0" rtl="0" algn="l">
              <a:lnSpc>
                <a:spcPct val="100000"/>
              </a:lnSpc>
              <a:spcBef>
                <a:spcPts val="600"/>
              </a:spcBef>
              <a:spcAft>
                <a:spcPts val="0"/>
              </a:spcAft>
              <a:buClr>
                <a:srgbClr val="11AA81"/>
              </a:buClr>
              <a:buSzPts val="1800"/>
              <a:buFont typeface="Arial"/>
              <a:buChar char="●"/>
            </a:pPr>
            <a:r>
              <a:rPr b="0" i="0" lang="en-US" sz="1800" u="none" cap="none" strike="noStrike">
                <a:latin typeface="Arial"/>
                <a:ea typeface="Arial"/>
                <a:cs typeface="Arial"/>
                <a:sym typeface="Arial"/>
              </a:rPr>
              <a:t>K</a:t>
            </a:r>
            <a:r>
              <a:rPr lang="en-US" sz="1800"/>
              <a:t>ilogrammat</a:t>
            </a:r>
            <a:r>
              <a:rPr b="0" i="0" lang="en-US" sz="1800" u="none" cap="none" strike="noStrike">
                <a:latin typeface="Arial"/>
                <a:ea typeface="Arial"/>
                <a:cs typeface="Arial"/>
                <a:sym typeface="Arial"/>
              </a:rPr>
              <a:t> tai unssit</a:t>
            </a:r>
            <a:endParaRPr sz="1800"/>
          </a:p>
          <a:p>
            <a:pPr indent="-285750" lvl="0" marL="285750" marR="0" rtl="0" algn="l">
              <a:lnSpc>
                <a:spcPct val="100000"/>
              </a:lnSpc>
              <a:spcBef>
                <a:spcPts val="600"/>
              </a:spcBef>
              <a:spcAft>
                <a:spcPts val="0"/>
              </a:spcAft>
              <a:buClr>
                <a:srgbClr val="11AA81"/>
              </a:buClr>
              <a:buSzPts val="1800"/>
              <a:buFont typeface="Arial"/>
              <a:buChar char="●"/>
            </a:pPr>
            <a:r>
              <a:rPr lang="en-US" sz="1800"/>
              <a:t>Senttimetrit</a:t>
            </a:r>
            <a:r>
              <a:rPr b="0" i="0" lang="en-US" sz="1800" u="none" cap="none" strike="noStrike">
                <a:latin typeface="Arial"/>
                <a:ea typeface="Arial"/>
                <a:cs typeface="Arial"/>
                <a:sym typeface="Arial"/>
              </a:rPr>
              <a:t> tai </a:t>
            </a:r>
            <a:r>
              <a:rPr lang="en-US" sz="1800"/>
              <a:t>tuumat</a:t>
            </a:r>
            <a:br>
              <a:rPr b="0" i="0" lang="en-US" sz="1800" u="none" cap="none" strike="noStrike">
                <a:latin typeface="Arial"/>
                <a:ea typeface="Arial"/>
                <a:cs typeface="Arial"/>
                <a:sym typeface="Arial"/>
              </a:rPr>
            </a:br>
            <a:endParaRPr sz="1800"/>
          </a:p>
          <a:p>
            <a:pPr indent="0" lvl="0" marL="0" marR="0" rtl="0" algn="l">
              <a:lnSpc>
                <a:spcPct val="100000"/>
              </a:lnSpc>
              <a:spcBef>
                <a:spcPts val="600"/>
              </a:spcBef>
              <a:spcAft>
                <a:spcPts val="0"/>
              </a:spcAft>
              <a:buClr>
                <a:srgbClr val="11AA81"/>
              </a:buClr>
              <a:buSzPts val="2000"/>
              <a:buNone/>
            </a:pPr>
            <a:r>
              <a:rPr b="1" i="0" lang="en-US" sz="2000" u="none" cap="none" strike="noStrike">
                <a:solidFill>
                  <a:srgbClr val="11AA81"/>
                </a:solidFill>
                <a:latin typeface="Arial"/>
                <a:ea typeface="Arial"/>
                <a:cs typeface="Arial"/>
                <a:sym typeface="Arial"/>
              </a:rPr>
              <a:t>Maraton? Miten se pitäisi mitata?</a:t>
            </a:r>
            <a:endParaRPr b="1" sz="2000">
              <a:solidFill>
                <a:srgbClr val="11AA81"/>
              </a:solidFill>
            </a:endParaRPr>
          </a:p>
          <a:p>
            <a:pPr indent="-285750" lvl="0" marL="285750" marR="0" rtl="0" algn="l">
              <a:lnSpc>
                <a:spcPct val="100000"/>
              </a:lnSpc>
              <a:spcBef>
                <a:spcPts val="600"/>
              </a:spcBef>
              <a:spcAft>
                <a:spcPts val="0"/>
              </a:spcAft>
              <a:buClr>
                <a:srgbClr val="11AA81"/>
              </a:buClr>
              <a:buSzPts val="1800"/>
              <a:buFont typeface="Arial"/>
              <a:buChar char="●"/>
            </a:pPr>
            <a:r>
              <a:rPr b="0" i="0" lang="en-US" sz="1800" u="none" cap="none" strike="noStrike">
                <a:latin typeface="Arial"/>
                <a:ea typeface="Arial"/>
                <a:cs typeface="Arial"/>
                <a:sym typeface="Arial"/>
              </a:rPr>
              <a:t>Ammattilainen haluaa maratonin loppuun alle 2 tunnissa.</a:t>
            </a:r>
            <a:endParaRPr sz="1800"/>
          </a:p>
          <a:p>
            <a:pPr indent="-285750" lvl="0" marL="285750" marR="0" rtl="0" algn="l">
              <a:lnSpc>
                <a:spcPct val="100000"/>
              </a:lnSpc>
              <a:spcBef>
                <a:spcPts val="600"/>
              </a:spcBef>
              <a:spcAft>
                <a:spcPts val="0"/>
              </a:spcAft>
              <a:buClr>
                <a:srgbClr val="11AA81"/>
              </a:buClr>
              <a:buSzPts val="1800"/>
              <a:buFont typeface="Arial"/>
              <a:buChar char="●"/>
            </a:pPr>
            <a:r>
              <a:rPr b="0" i="0" lang="en-US" sz="1800" u="none" cap="none" strike="noStrike">
                <a:latin typeface="Arial"/>
                <a:ea typeface="Arial"/>
                <a:cs typeface="Arial"/>
                <a:sym typeface="Arial"/>
              </a:rPr>
              <a:t>Amatööri haluaa juosta loppuun 42 km.</a:t>
            </a:r>
            <a:endParaRPr/>
          </a:p>
        </p:txBody>
      </p:sp>
      <p:pic>
        <p:nvPicPr>
          <p:cNvPr id="164" name="Google Shape;164;p2"/>
          <p:cNvPicPr preferRelativeResize="0"/>
          <p:nvPr/>
        </p:nvPicPr>
        <p:blipFill rotWithShape="1">
          <a:blip r:embed="rId3">
            <a:alphaModFix/>
          </a:blip>
          <a:srcRect b="0" l="0" r="63278" t="0"/>
          <a:stretch/>
        </p:blipFill>
        <p:spPr>
          <a:xfrm>
            <a:off x="7659021" y="4436267"/>
            <a:ext cx="1274218" cy="48841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3"/>
          <p:cNvSpPr txBox="1"/>
          <p:nvPr/>
        </p:nvSpPr>
        <p:spPr>
          <a:xfrm>
            <a:off x="344550" y="280499"/>
            <a:ext cx="84549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61249"/>
              </a:buClr>
              <a:buSzPts val="3000"/>
              <a:buFont typeface="Arial"/>
              <a:buNone/>
            </a:pPr>
            <a:r>
              <a:rPr b="1" i="0" lang="en-US" sz="3000" u="none" cap="none" strike="noStrike">
                <a:solidFill>
                  <a:srgbClr val="161249"/>
                </a:solidFill>
                <a:latin typeface="Arial"/>
                <a:ea typeface="Arial"/>
                <a:cs typeface="Arial"/>
                <a:sym typeface="Arial"/>
              </a:rPr>
              <a:t>”Oikean </a:t>
            </a:r>
            <a:r>
              <a:rPr b="1" lang="en-US" sz="3000">
                <a:solidFill>
                  <a:srgbClr val="161249"/>
                </a:solidFill>
              </a:rPr>
              <a:t>mittarin </a:t>
            </a:r>
            <a:r>
              <a:rPr b="1" i="0" lang="en-US" sz="3000" u="none" cap="none" strike="noStrike">
                <a:solidFill>
                  <a:srgbClr val="161249"/>
                </a:solidFill>
                <a:latin typeface="Arial"/>
                <a:ea typeface="Arial"/>
                <a:cs typeface="Arial"/>
                <a:sym typeface="Arial"/>
              </a:rPr>
              <a:t>valitsemisen tärkeys”</a:t>
            </a:r>
            <a:endParaRPr b="0" i="0" sz="3000" u="none" cap="none" strike="noStrike">
              <a:solidFill>
                <a:srgbClr val="161249"/>
              </a:solidFill>
              <a:latin typeface="Calibri"/>
              <a:ea typeface="Calibri"/>
              <a:cs typeface="Calibri"/>
              <a:sym typeface="Calibri"/>
            </a:endParaRPr>
          </a:p>
        </p:txBody>
      </p:sp>
      <p:sp>
        <p:nvSpPr>
          <p:cNvPr id="170" name="Google Shape;170;p3"/>
          <p:cNvSpPr txBox="1"/>
          <p:nvPr/>
        </p:nvSpPr>
        <p:spPr>
          <a:xfrm>
            <a:off x="344550" y="916496"/>
            <a:ext cx="8454900" cy="11517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Väärä </a:t>
            </a:r>
            <a:r>
              <a:rPr lang="en-US" sz="1800">
                <a:solidFill>
                  <a:srgbClr val="161249"/>
                </a:solidFill>
              </a:rPr>
              <a:t>mittarin </a:t>
            </a:r>
            <a:r>
              <a:rPr b="0" i="0" lang="en-US" sz="1800" u="none" cap="none" strike="noStrike">
                <a:solidFill>
                  <a:srgbClr val="161249"/>
                </a:solidFill>
                <a:latin typeface="Arial"/>
                <a:ea typeface="Arial"/>
                <a:cs typeface="Arial"/>
                <a:sym typeface="Arial"/>
              </a:rPr>
              <a:t>valinta kahdelle eri juoksijalle aiheuttaa tahattomia </a:t>
            </a:r>
            <a:r>
              <a:rPr lang="en-US" sz="1800">
                <a:solidFill>
                  <a:srgbClr val="161249"/>
                </a:solidFill>
              </a:rPr>
              <a:t>väärinymmärryksiä.</a:t>
            </a:r>
            <a:endParaRPr b="0" i="0" sz="1800" u="none" cap="none" strike="noStrike">
              <a:solidFill>
                <a:srgbClr val="161249"/>
              </a:solidFill>
              <a:latin typeface="Arial"/>
              <a:ea typeface="Arial"/>
              <a:cs typeface="Arial"/>
              <a:sym typeface="Arial"/>
            </a:endParaRPr>
          </a:p>
        </p:txBody>
      </p:sp>
      <p:pic>
        <p:nvPicPr>
          <p:cNvPr descr="Run with solid fill" id="171" name="Google Shape;171;p3"/>
          <p:cNvPicPr preferRelativeResize="0"/>
          <p:nvPr/>
        </p:nvPicPr>
        <p:blipFill rotWithShape="1">
          <a:blip r:embed="rId3">
            <a:alphaModFix/>
          </a:blip>
          <a:srcRect b="0" l="0" r="0" t="0"/>
          <a:stretch/>
        </p:blipFill>
        <p:spPr>
          <a:xfrm flipH="1">
            <a:off x="1910733" y="2002828"/>
            <a:ext cx="2167004" cy="2167004"/>
          </a:xfrm>
          <a:prstGeom prst="rect">
            <a:avLst/>
          </a:prstGeom>
          <a:noFill/>
          <a:ln>
            <a:noFill/>
          </a:ln>
        </p:spPr>
      </p:pic>
      <p:pic>
        <p:nvPicPr>
          <p:cNvPr descr="Snail with solid fill" id="172" name="Google Shape;172;p3"/>
          <p:cNvPicPr preferRelativeResize="0"/>
          <p:nvPr/>
        </p:nvPicPr>
        <p:blipFill rotWithShape="1">
          <a:blip r:embed="rId4">
            <a:alphaModFix/>
          </a:blip>
          <a:srcRect b="0" l="0" r="0" t="0"/>
          <a:stretch/>
        </p:blipFill>
        <p:spPr>
          <a:xfrm>
            <a:off x="4879033" y="1889879"/>
            <a:ext cx="2598092" cy="259809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178" name="Google Shape;178;p4"/>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79" name="Google Shape;179;p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Oppimistavoitteet</a:t>
            </a:r>
            <a:br>
              <a:rPr lang="en-US"/>
            </a:br>
            <a:endParaRPr/>
          </a:p>
        </p:txBody>
      </p:sp>
      <p:sp>
        <p:nvSpPr>
          <p:cNvPr id="180" name="Google Shape;180;p4"/>
          <p:cNvSpPr txBox="1"/>
          <p:nvPr>
            <p:ph idx="1" type="body"/>
          </p:nvPr>
        </p:nvSpPr>
        <p:spPr>
          <a:xfrm>
            <a:off x="628650" y="1369218"/>
            <a:ext cx="7886700" cy="131340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15000"/>
              </a:lnSpc>
              <a:spcBef>
                <a:spcPts val="0"/>
              </a:spcBef>
              <a:spcAft>
                <a:spcPts val="0"/>
              </a:spcAft>
              <a:buClr>
                <a:srgbClr val="11AA81"/>
              </a:buClr>
              <a:buSzPts val="2000"/>
              <a:buFont typeface="Arial"/>
              <a:buChar char="●"/>
            </a:pPr>
            <a:r>
              <a:rPr lang="en-US" sz="2000">
                <a:solidFill>
                  <a:schemeClr val="dk1"/>
                </a:solidFill>
              </a:rPr>
              <a:t>Opiskelija oppii määrittämään </a:t>
            </a:r>
            <a:r>
              <a:rPr b="0" i="0" lang="en-US" sz="2000" u="none" cap="none" strike="noStrike">
                <a:solidFill>
                  <a:schemeClr val="dk1"/>
                </a:solidFill>
              </a:rPr>
              <a:t>käytettävät mittarit</a:t>
            </a:r>
            <a:endParaRPr sz="2000"/>
          </a:p>
          <a:p>
            <a:pPr indent="-342900" lvl="0" marL="342900" marR="0" rtl="0" algn="l">
              <a:lnSpc>
                <a:spcPct val="115000"/>
              </a:lnSpc>
              <a:spcBef>
                <a:spcPts val="1600"/>
              </a:spcBef>
              <a:spcAft>
                <a:spcPts val="0"/>
              </a:spcAft>
              <a:buClr>
                <a:srgbClr val="11AA81"/>
              </a:buClr>
              <a:buSzPts val="2000"/>
              <a:buFont typeface="Arial"/>
              <a:buChar char="●"/>
            </a:pPr>
            <a:r>
              <a:rPr lang="en-US" sz="2000">
                <a:solidFill>
                  <a:schemeClr val="dk1"/>
                </a:solidFill>
              </a:rPr>
              <a:t>Opiskelija oppii luokittelemaan </a:t>
            </a:r>
            <a:r>
              <a:rPr b="0" i="0" lang="en-US" sz="2000" u="none" cap="none" strike="noStrike">
                <a:solidFill>
                  <a:schemeClr val="dk1"/>
                </a:solidFill>
              </a:rPr>
              <a:t>mittarit </a:t>
            </a:r>
            <a:r>
              <a:rPr lang="en-US" sz="2000">
                <a:solidFill>
                  <a:schemeClr val="dk1"/>
                </a:solidFill>
              </a:rPr>
              <a:t>erilaisten verkkosivustojen mukaan</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5"/>
          <p:cNvSpPr txBox="1"/>
          <p:nvPr>
            <p:ph type="title"/>
          </p:nvPr>
        </p:nvSpPr>
        <p:spPr>
          <a:xfrm>
            <a:off x="1533525" y="1113546"/>
            <a:ext cx="1762125" cy="58392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solidFill>
                  <a:schemeClr val="lt1"/>
                </a:solidFill>
              </a:rPr>
              <a:t>Aiheet</a:t>
            </a:r>
            <a:endParaRPr/>
          </a:p>
        </p:txBody>
      </p:sp>
      <p:sp>
        <p:nvSpPr>
          <p:cNvPr id="186" name="Google Shape;186;p5"/>
          <p:cNvSpPr txBox="1"/>
          <p:nvPr>
            <p:ph idx="1" type="body"/>
          </p:nvPr>
        </p:nvSpPr>
        <p:spPr>
          <a:xfrm>
            <a:off x="3909067" y="976761"/>
            <a:ext cx="4606283" cy="144142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lt1"/>
              </a:buClr>
              <a:buSzPts val="1800"/>
              <a:buFont typeface="Arial"/>
              <a:buChar char="•"/>
            </a:pPr>
            <a:r>
              <a:rPr b="0" i="0" lang="en-US" sz="1800" u="none" cap="none" strike="noStrike"/>
              <a:t>Mittausstrategian määrittely</a:t>
            </a:r>
            <a:endParaRPr/>
          </a:p>
          <a:p>
            <a:pPr indent="-285750" lvl="0" marL="285750" rtl="0" algn="l">
              <a:lnSpc>
                <a:spcPct val="150000"/>
              </a:lnSpc>
              <a:spcBef>
                <a:spcPts val="630"/>
              </a:spcBef>
              <a:spcAft>
                <a:spcPts val="0"/>
              </a:spcAft>
              <a:buClr>
                <a:schemeClr val="lt1"/>
              </a:buClr>
              <a:buSzPts val="1800"/>
              <a:buFont typeface="Arial"/>
              <a:buChar char="•"/>
            </a:pPr>
            <a:r>
              <a:rPr b="0" i="0" lang="en-US" sz="1800" u="none" cap="none" strike="noStrike"/>
              <a:t>Keskeiset tulosmittarit</a:t>
            </a:r>
            <a:endParaRPr/>
          </a:p>
          <a:p>
            <a:pPr indent="-285750" lvl="0" marL="285750" rtl="0" algn="l">
              <a:lnSpc>
                <a:spcPct val="150000"/>
              </a:lnSpc>
              <a:spcBef>
                <a:spcPts val="630"/>
              </a:spcBef>
              <a:spcAft>
                <a:spcPts val="0"/>
              </a:spcAft>
              <a:buClr>
                <a:schemeClr val="lt1"/>
              </a:buClr>
              <a:buSzPts val="1800"/>
              <a:buFont typeface="Arial"/>
              <a:buChar char="•"/>
            </a:pPr>
            <a:r>
              <a:rPr b="0" i="0" lang="en-US" sz="1800" u="none" cap="none" strike="noStrike"/>
              <a:t>Tärkeitä mittareita</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6"/>
          <p:cNvSpPr txBox="1"/>
          <p:nvPr/>
        </p:nvSpPr>
        <p:spPr>
          <a:xfrm>
            <a:off x="228600" y="1190625"/>
            <a:ext cx="8686800" cy="2371726"/>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lt1"/>
              </a:buClr>
              <a:buSzPts val="2800"/>
              <a:buFont typeface="Arial"/>
              <a:buNone/>
            </a:pPr>
            <a:r>
              <a:rPr b="1" i="0" lang="en-US" sz="2800" u="none" cap="none" strike="noStrike">
                <a:solidFill>
                  <a:schemeClr val="lt1"/>
                </a:solidFill>
                <a:latin typeface="Arial"/>
                <a:ea typeface="Arial"/>
                <a:cs typeface="Arial"/>
                <a:sym typeface="Arial"/>
              </a:rPr>
              <a:t>”Kaikki, mikä on laskettavissa, ei merkitse vältt</a:t>
            </a:r>
            <a:r>
              <a:rPr b="1" lang="en-US" sz="2800">
                <a:solidFill>
                  <a:schemeClr val="lt1"/>
                </a:solidFill>
              </a:rPr>
              <a:t>ämättä</a:t>
            </a:r>
            <a:r>
              <a:rPr b="1" i="0" lang="en-US" sz="2800" u="none" cap="none" strike="noStrike">
                <a:solidFill>
                  <a:schemeClr val="lt1"/>
                </a:solidFill>
                <a:latin typeface="Arial"/>
                <a:ea typeface="Arial"/>
                <a:cs typeface="Arial"/>
                <a:sym typeface="Arial"/>
              </a:rPr>
              <a:t> mitään, eikä kaikkea merkityksellistä </a:t>
            </a:r>
            <a:r>
              <a:rPr b="1" lang="en-US" sz="2800">
                <a:solidFill>
                  <a:schemeClr val="lt1"/>
                </a:solidFill>
              </a:rPr>
              <a:t>voi laskea</a:t>
            </a:r>
            <a:r>
              <a:rPr b="1" i="0" lang="en-US" sz="2800" u="none" cap="none" strike="noStrike">
                <a:solidFill>
                  <a:schemeClr val="lt1"/>
                </a:solidFill>
                <a:latin typeface="Arial"/>
                <a:ea typeface="Arial"/>
                <a:cs typeface="Arial"/>
                <a:sym typeface="Arial"/>
              </a:rPr>
              <a:t>.”</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2800"/>
              <a:buFont typeface="Calibri"/>
              <a:buNone/>
            </a:pPr>
            <a:r>
              <a:t/>
            </a:r>
            <a:endParaRPr b="1" i="0" sz="2800" u="none" cap="none" strike="noStrike">
              <a:solidFill>
                <a:schemeClr val="lt1"/>
              </a:solidFill>
              <a:latin typeface="Arial"/>
              <a:ea typeface="Arial"/>
              <a:cs typeface="Arial"/>
              <a:sym typeface="Arial"/>
            </a:endParaRPr>
          </a:p>
          <a:p>
            <a:pPr indent="0" lvl="0" marL="0" marR="0" rtl="0" algn="r">
              <a:lnSpc>
                <a:spcPct val="100000"/>
              </a:lnSpc>
              <a:spcBef>
                <a:spcPts val="0"/>
              </a:spcBef>
              <a:spcAft>
                <a:spcPts val="0"/>
              </a:spcAft>
              <a:buClr>
                <a:schemeClr val="lt1"/>
              </a:buClr>
              <a:buSzPts val="3200"/>
              <a:buFont typeface="Dancing Script"/>
              <a:buNone/>
            </a:pPr>
            <a:r>
              <a:rPr b="0" i="1" lang="en-US" sz="3200" u="none" cap="none" strike="noStrike">
                <a:solidFill>
                  <a:schemeClr val="lt1"/>
                </a:solidFill>
                <a:latin typeface="Dancing Script"/>
                <a:ea typeface="Dancing Script"/>
                <a:cs typeface="Dancing Script"/>
                <a:sym typeface="Dancing Script"/>
              </a:rPr>
              <a:t>Albert Einstein</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7"/>
          <p:cNvSpPr txBox="1"/>
          <p:nvPr/>
        </p:nvSpPr>
        <p:spPr>
          <a:xfrm>
            <a:off x="716400" y="1450350"/>
            <a:ext cx="7711200" cy="11214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FFFFFF"/>
              </a:buClr>
              <a:buSzPts val="6000"/>
              <a:buFont typeface="Arial"/>
              <a:buNone/>
            </a:pPr>
            <a:r>
              <a:rPr b="1" i="0" lang="en-US" sz="6000" u="none" cap="none" strike="noStrike">
                <a:solidFill>
                  <a:srgbClr val="11AA81"/>
                </a:solidFill>
                <a:latin typeface="Arial"/>
                <a:ea typeface="Arial"/>
                <a:cs typeface="Arial"/>
                <a:sym typeface="Arial"/>
              </a:rPr>
              <a:t>Aihe 1</a:t>
            </a:r>
            <a:endParaRPr b="1" i="0" sz="6000" u="none" cap="none" strike="noStrike">
              <a:solidFill>
                <a:srgbClr val="11AA81"/>
              </a:solidFill>
              <a:latin typeface="Arial"/>
              <a:ea typeface="Arial"/>
              <a:cs typeface="Arial"/>
              <a:sym typeface="Arial"/>
            </a:endParaRPr>
          </a:p>
        </p:txBody>
      </p:sp>
      <p:sp>
        <p:nvSpPr>
          <p:cNvPr id="197" name="Google Shape;197;p7"/>
          <p:cNvSpPr txBox="1"/>
          <p:nvPr/>
        </p:nvSpPr>
        <p:spPr>
          <a:xfrm>
            <a:off x="675150" y="2571750"/>
            <a:ext cx="7793700" cy="14139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161249"/>
              </a:buClr>
              <a:buSzPts val="3200"/>
              <a:buFont typeface="Arial"/>
              <a:buNone/>
            </a:pPr>
            <a:r>
              <a:rPr lang="en-US" sz="3200">
                <a:solidFill>
                  <a:srgbClr val="161249"/>
                </a:solidFill>
              </a:rPr>
              <a:t>Mittaaminen</a:t>
            </a:r>
            <a:endParaRPr b="0" i="0" sz="1800" u="none" cap="none" strike="noStrike">
              <a:solidFill>
                <a:srgbClr val="161249"/>
              </a:solidFill>
              <a:latin typeface="Arial"/>
              <a:ea typeface="Arial"/>
              <a:cs typeface="Arial"/>
              <a:sym typeface="Arial"/>
            </a:endParaRPr>
          </a:p>
          <a:p>
            <a:pPr indent="0" lvl="0" marL="0" marR="0" rtl="0" algn="ctr">
              <a:lnSpc>
                <a:spcPct val="100000"/>
              </a:lnSpc>
              <a:spcBef>
                <a:spcPts val="0"/>
              </a:spcBef>
              <a:spcAft>
                <a:spcPts val="0"/>
              </a:spcAft>
              <a:buClr>
                <a:srgbClr val="161249"/>
              </a:buClr>
              <a:buSzPts val="3200"/>
              <a:buFont typeface="Arial"/>
              <a:buNone/>
            </a:pPr>
            <a:r>
              <a:rPr b="0" i="0" lang="en-US" sz="3200" u="none" cap="none" strike="noStrike">
                <a:solidFill>
                  <a:srgbClr val="161249"/>
                </a:solidFill>
                <a:latin typeface="Arial"/>
                <a:ea typeface="Arial"/>
                <a:cs typeface="Arial"/>
                <a:sym typeface="Arial"/>
              </a:rPr>
              <a:t>Mittausstrategian määrittely</a:t>
            </a:r>
            <a:endParaRPr b="0" i="0" sz="1800" u="none" cap="none" strike="noStrik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8"/>
          <p:cNvSpPr txBox="1"/>
          <p:nvPr/>
        </p:nvSpPr>
        <p:spPr>
          <a:xfrm>
            <a:off x="311700" y="332774"/>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61249"/>
              </a:buClr>
              <a:buSzPts val="3000"/>
              <a:buFont typeface="Arial"/>
              <a:buNone/>
            </a:pPr>
            <a:r>
              <a:rPr b="1" lang="en-US" sz="3000">
                <a:solidFill>
                  <a:srgbClr val="161249"/>
                </a:solidFill>
              </a:rPr>
              <a:t>Mittaaminen </a:t>
            </a:r>
            <a:r>
              <a:rPr b="1" i="0" lang="en-US" sz="3000" u="none" cap="none" strike="noStrike">
                <a:solidFill>
                  <a:srgbClr val="161249"/>
                </a:solidFill>
                <a:latin typeface="Arial"/>
                <a:ea typeface="Arial"/>
                <a:cs typeface="Arial"/>
                <a:sym typeface="Arial"/>
              </a:rPr>
              <a:t>- mittausstrategian määrittely</a:t>
            </a:r>
            <a:endParaRPr b="1" i="0" sz="3000" u="none" cap="none" strike="noStrike">
              <a:solidFill>
                <a:srgbClr val="161249"/>
              </a:solidFill>
              <a:latin typeface="Arial"/>
              <a:ea typeface="Arial"/>
              <a:cs typeface="Arial"/>
              <a:sym typeface="Arial"/>
            </a:endParaRPr>
          </a:p>
        </p:txBody>
      </p:sp>
      <p:pic>
        <p:nvPicPr>
          <p:cNvPr id="203" name="Google Shape;203;p8"/>
          <p:cNvPicPr preferRelativeResize="0"/>
          <p:nvPr/>
        </p:nvPicPr>
        <p:blipFill rotWithShape="1">
          <a:blip r:embed="rId3">
            <a:alphaModFix/>
          </a:blip>
          <a:srcRect b="4148" l="1262" r="3282" t="703"/>
          <a:stretch/>
        </p:blipFill>
        <p:spPr>
          <a:xfrm>
            <a:off x="2771775" y="1162050"/>
            <a:ext cx="3600450" cy="3362326"/>
          </a:xfrm>
          <a:prstGeom prst="rect">
            <a:avLst/>
          </a:prstGeom>
          <a:noFill/>
          <a:ln cap="flat" cmpd="tri" w="95250">
            <a:solidFill>
              <a:srgbClr val="11AA81"/>
            </a:solidFill>
            <a:prstDash val="solid"/>
            <a:round/>
            <a:headEnd len="sm" w="sm" type="none"/>
            <a:tailEnd len="sm" w="sm" type="none"/>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9"/>
          <p:cNvSpPr txBox="1"/>
          <p:nvPr/>
        </p:nvSpPr>
        <p:spPr>
          <a:xfrm>
            <a:off x="311700" y="345983"/>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61249"/>
              </a:buClr>
              <a:buSzPts val="3000"/>
              <a:buFont typeface="Arial"/>
              <a:buNone/>
            </a:pPr>
            <a:r>
              <a:rPr b="1" lang="en-US" sz="3000">
                <a:solidFill>
                  <a:srgbClr val="161249"/>
                </a:solidFill>
              </a:rPr>
              <a:t>Mittaaminen </a:t>
            </a:r>
            <a:r>
              <a:rPr b="1" i="0" lang="en-US" sz="3000" u="none" cap="none" strike="noStrike">
                <a:solidFill>
                  <a:srgbClr val="161249"/>
                </a:solidFill>
                <a:latin typeface="Arial"/>
                <a:ea typeface="Arial"/>
                <a:cs typeface="Arial"/>
                <a:sym typeface="Arial"/>
              </a:rPr>
              <a:t>- mittausstrategian määrittely</a:t>
            </a:r>
            <a:endParaRPr b="1" i="0" sz="3000" u="none" cap="none" strike="noStrike">
              <a:solidFill>
                <a:srgbClr val="161249"/>
              </a:solidFill>
              <a:latin typeface="Arial"/>
              <a:ea typeface="Arial"/>
              <a:cs typeface="Arial"/>
              <a:sym typeface="Arial"/>
            </a:endParaRPr>
          </a:p>
        </p:txBody>
      </p:sp>
      <p:pic>
        <p:nvPicPr>
          <p:cNvPr descr="Diagram" id="209" name="Google Shape;209;p9"/>
          <p:cNvPicPr preferRelativeResize="0"/>
          <p:nvPr/>
        </p:nvPicPr>
        <p:blipFill rotWithShape="1">
          <a:blip r:embed="rId3">
            <a:alphaModFix/>
          </a:blip>
          <a:srcRect b="0" l="0" r="0" t="0"/>
          <a:stretch/>
        </p:blipFill>
        <p:spPr>
          <a:xfrm>
            <a:off x="2514196" y="1243486"/>
            <a:ext cx="4115608" cy="3086706"/>
          </a:xfrm>
          <a:prstGeom prst="rect">
            <a:avLst/>
          </a:prstGeom>
          <a:noFill/>
          <a:ln cap="flat" cmpd="sng" w="76200">
            <a:solidFill>
              <a:srgbClr val="11AA81"/>
            </a:solidFill>
            <a:prstDash val="solid"/>
            <a:round/>
            <a:headEnd len="sm" w="sm" type="none"/>
            <a:tailEnd len="sm" w="sm" type="none"/>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0"/>
          <p:cNvSpPr txBox="1"/>
          <p:nvPr/>
        </p:nvSpPr>
        <p:spPr>
          <a:xfrm>
            <a:off x="311700" y="320167"/>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61249"/>
              </a:buClr>
              <a:buSzPts val="3000"/>
              <a:buFont typeface="Arial"/>
              <a:buNone/>
            </a:pPr>
            <a:r>
              <a:rPr b="1" lang="en-US" sz="3000">
                <a:solidFill>
                  <a:srgbClr val="161249"/>
                </a:solidFill>
              </a:rPr>
              <a:t>Mittaaminen </a:t>
            </a:r>
            <a:r>
              <a:rPr b="1" i="0" lang="en-US" sz="3000" u="none" cap="none" strike="noStrike">
                <a:solidFill>
                  <a:srgbClr val="161249"/>
                </a:solidFill>
                <a:latin typeface="Arial"/>
                <a:ea typeface="Arial"/>
                <a:cs typeface="Arial"/>
                <a:sym typeface="Arial"/>
              </a:rPr>
              <a:t>- mittausstrategian määrittely</a:t>
            </a:r>
            <a:endParaRPr b="1" i="0" sz="3000" u="none" cap="none" strike="noStrike">
              <a:solidFill>
                <a:srgbClr val="161249"/>
              </a:solidFill>
              <a:latin typeface="Arial"/>
              <a:ea typeface="Arial"/>
              <a:cs typeface="Arial"/>
              <a:sym typeface="Arial"/>
            </a:endParaRPr>
          </a:p>
        </p:txBody>
      </p:sp>
      <p:sp>
        <p:nvSpPr>
          <p:cNvPr id="215" name="Google Shape;215;p10"/>
          <p:cNvSpPr txBox="1"/>
          <p:nvPr/>
        </p:nvSpPr>
        <p:spPr>
          <a:xfrm>
            <a:off x="311700" y="892877"/>
            <a:ext cx="8333400" cy="2589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rgbClr val="161249"/>
              </a:buClr>
              <a:buSzPts val="2000"/>
              <a:buFont typeface="Arial"/>
              <a:buNone/>
            </a:pPr>
            <a:r>
              <a:rPr b="0" i="0" lang="en-US" sz="2000" u="none" cap="none" strike="noStrike">
                <a:solidFill>
                  <a:srgbClr val="161249"/>
                </a:solidFill>
                <a:latin typeface="Arial"/>
                <a:ea typeface="Arial"/>
                <a:cs typeface="Arial"/>
                <a:sym typeface="Arial"/>
              </a:rPr>
              <a:t>Kuvaile </a:t>
            </a:r>
            <a:r>
              <a:rPr lang="en-US" sz="2000">
                <a:solidFill>
                  <a:srgbClr val="161249"/>
                </a:solidFill>
              </a:rPr>
              <a:t>verkko</a:t>
            </a:r>
            <a:r>
              <a:rPr b="0" i="0" lang="en-US" sz="2000" u="none" cap="none" strike="noStrike">
                <a:solidFill>
                  <a:srgbClr val="161249"/>
                </a:solidFill>
                <a:latin typeface="Arial"/>
                <a:ea typeface="Arial"/>
                <a:cs typeface="Arial"/>
                <a:sym typeface="Arial"/>
              </a:rPr>
              <a:t>analytiikkaprosessin vaiheet</a:t>
            </a:r>
            <a:endParaRPr b="1" i="0" sz="2000" u="none" cap="none" strike="noStrike">
              <a:solidFill>
                <a:srgbClr val="161249"/>
              </a:solidFill>
              <a:latin typeface="Arial"/>
              <a:ea typeface="Arial"/>
              <a:cs typeface="Arial"/>
              <a:sym typeface="Arial"/>
            </a:endParaRPr>
          </a:p>
        </p:txBody>
      </p:sp>
      <p:grpSp>
        <p:nvGrpSpPr>
          <p:cNvPr id="216" name="Google Shape;216;p10"/>
          <p:cNvGrpSpPr/>
          <p:nvPr/>
        </p:nvGrpSpPr>
        <p:grpSpPr>
          <a:xfrm>
            <a:off x="193071" y="1498204"/>
            <a:ext cx="8757858" cy="2781966"/>
            <a:chOff x="95061" y="197940"/>
            <a:chExt cx="8757858" cy="2781966"/>
          </a:xfrm>
        </p:grpSpPr>
        <p:sp>
          <p:nvSpPr>
            <p:cNvPr id="217" name="Google Shape;217;p10"/>
            <p:cNvSpPr txBox="1"/>
            <p:nvPr/>
          </p:nvSpPr>
          <p:spPr>
            <a:xfrm>
              <a:off x="95061" y="197940"/>
              <a:ext cx="1638000" cy="596266"/>
            </a:xfrm>
            <a:prstGeom prst="rect">
              <a:avLst/>
            </a:prstGeom>
            <a:solidFill>
              <a:srgbClr val="11AA81"/>
            </a:solid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Open Sans"/>
                <a:buNone/>
              </a:pPr>
              <a:r>
                <a:rPr b="1" i="0" lang="en-US" sz="1400" u="none" cap="none" strike="noStrike">
                  <a:solidFill>
                    <a:schemeClr val="lt1"/>
                  </a:solidFill>
                  <a:latin typeface="Arial"/>
                  <a:ea typeface="Arial"/>
                  <a:cs typeface="Arial"/>
                  <a:sym typeface="Arial"/>
                </a:rPr>
                <a:t>Suunnittelu ja strategia</a:t>
              </a:r>
              <a:endParaRPr b="1" i="0" sz="1400" u="none" cap="none" strike="noStrike">
                <a:solidFill>
                  <a:schemeClr val="lt1"/>
                </a:solidFill>
                <a:latin typeface="Arial"/>
                <a:ea typeface="Arial"/>
                <a:cs typeface="Arial"/>
                <a:sym typeface="Arial"/>
              </a:endParaRPr>
            </a:p>
          </p:txBody>
        </p:sp>
        <p:sp>
          <p:nvSpPr>
            <p:cNvPr id="218" name="Google Shape;218;p10"/>
            <p:cNvSpPr txBox="1"/>
            <p:nvPr/>
          </p:nvSpPr>
          <p:spPr>
            <a:xfrm>
              <a:off x="104788" y="784334"/>
              <a:ext cx="1605600" cy="2195572"/>
            </a:xfrm>
            <a:prstGeom prst="rect">
              <a:avLst/>
            </a:prstGeom>
            <a:solidFill>
              <a:schemeClr val="lt1"/>
            </a:solidFill>
            <a:ln cap="flat" cmpd="sng" w="28575">
              <a:solidFill>
                <a:srgbClr val="11AA81"/>
              </a:solidFill>
              <a:prstDash val="solid"/>
              <a:round/>
              <a:headEnd len="sm" w="sm" type="none"/>
              <a:tailEnd len="sm" w="sm" type="none"/>
            </a:ln>
          </p:spPr>
          <p:txBody>
            <a:bodyPr anchorCtr="0" anchor="t" bIns="72000" lIns="72000" spcFirstLastPara="1" rIns="36000" wrap="square" tIns="58650">
              <a:noAutofit/>
            </a:bodyPr>
            <a:lstStyle/>
            <a:p>
              <a:pPr indent="0" lvl="0" marL="0" marR="0" rtl="0" algn="l">
                <a:lnSpc>
                  <a:spcPct val="100000"/>
                </a:lnSpc>
                <a:spcBef>
                  <a:spcPts val="0"/>
                </a:spcBef>
                <a:spcAft>
                  <a:spcPts val="0"/>
                </a:spcAft>
                <a:buNone/>
              </a:pPr>
              <a:r>
                <a:rPr b="0" i="0" lang="en-US" sz="1250" u="none" cap="none" strike="noStrike">
                  <a:solidFill>
                    <a:srgbClr val="161249"/>
                  </a:solidFill>
                  <a:latin typeface="Arial"/>
                  <a:ea typeface="Arial"/>
                  <a:cs typeface="Arial"/>
                  <a:sym typeface="Arial"/>
                </a:rPr>
                <a:t>Asetetaan tavoitteita ja päämääriä verkkoanalytiikkatoimille sekä määritetään, mitä mittareita on tärkeintä seurata.</a:t>
              </a:r>
              <a:endParaRPr b="0" i="0" sz="1250" u="none" cap="none" strike="noStrike">
                <a:solidFill>
                  <a:srgbClr val="161249"/>
                </a:solidFill>
                <a:latin typeface="Arial"/>
                <a:ea typeface="Arial"/>
                <a:cs typeface="Arial"/>
                <a:sym typeface="Arial"/>
              </a:endParaRPr>
            </a:p>
          </p:txBody>
        </p:sp>
        <p:sp>
          <p:nvSpPr>
            <p:cNvPr id="219" name="Google Shape;219;p10"/>
            <p:cNvSpPr txBox="1"/>
            <p:nvPr/>
          </p:nvSpPr>
          <p:spPr>
            <a:xfrm>
              <a:off x="1892820" y="197940"/>
              <a:ext cx="1638000" cy="596266"/>
            </a:xfrm>
            <a:prstGeom prst="rect">
              <a:avLst/>
            </a:prstGeom>
            <a:solidFill>
              <a:srgbClr val="754EAC"/>
            </a:solid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Open Sans"/>
                <a:buNone/>
              </a:pPr>
              <a:r>
                <a:rPr b="1" i="0" lang="en-US" sz="1400" u="none" cap="none" strike="noStrike">
                  <a:solidFill>
                    <a:schemeClr val="lt1"/>
                  </a:solidFill>
                  <a:latin typeface="Arial"/>
                  <a:ea typeface="Arial"/>
                  <a:cs typeface="Arial"/>
                  <a:sym typeface="Arial"/>
                </a:rPr>
                <a:t>Tiedonkeruu</a:t>
              </a:r>
              <a:endParaRPr b="1" i="0" sz="1400" u="none" cap="none" strike="noStrike">
                <a:solidFill>
                  <a:schemeClr val="lt1"/>
                </a:solidFill>
                <a:latin typeface="Arial"/>
                <a:ea typeface="Arial"/>
                <a:cs typeface="Arial"/>
                <a:sym typeface="Arial"/>
              </a:endParaRPr>
            </a:p>
          </p:txBody>
        </p:sp>
        <p:sp>
          <p:nvSpPr>
            <p:cNvPr id="220" name="Google Shape;220;p10"/>
            <p:cNvSpPr txBox="1"/>
            <p:nvPr/>
          </p:nvSpPr>
          <p:spPr>
            <a:xfrm>
              <a:off x="1902547" y="784334"/>
              <a:ext cx="1605600" cy="2195572"/>
            </a:xfrm>
            <a:prstGeom prst="rect">
              <a:avLst/>
            </a:prstGeom>
            <a:solidFill>
              <a:schemeClr val="lt1"/>
            </a:solidFill>
            <a:ln cap="flat" cmpd="sng" w="28575">
              <a:solidFill>
                <a:srgbClr val="754EAC"/>
              </a:solidFill>
              <a:prstDash val="solid"/>
              <a:round/>
              <a:headEnd len="sm" w="sm" type="none"/>
              <a:tailEnd len="sm" w="sm" type="none"/>
            </a:ln>
          </p:spPr>
          <p:txBody>
            <a:bodyPr anchorCtr="0" anchor="t" bIns="72000" lIns="72000" spcFirstLastPara="1" rIns="57600" wrap="square" tIns="58650">
              <a:noAutofit/>
            </a:bodyPr>
            <a:lstStyle/>
            <a:p>
              <a:pPr indent="0" lvl="0" marL="0" marR="0" rtl="0" algn="l">
                <a:lnSpc>
                  <a:spcPct val="100000"/>
                </a:lnSpc>
                <a:spcBef>
                  <a:spcPts val="0"/>
                </a:spcBef>
                <a:spcAft>
                  <a:spcPts val="0"/>
                </a:spcAft>
                <a:buNone/>
              </a:pPr>
              <a:r>
                <a:rPr lang="en-US" sz="1250">
                  <a:solidFill>
                    <a:srgbClr val="161249"/>
                  </a:solidFill>
                </a:rPr>
                <a:t>Verkko</a:t>
              </a:r>
              <a:r>
                <a:rPr b="0" i="0" lang="en-US" sz="1250" u="none" cap="none" strike="noStrike">
                  <a:solidFill>
                    <a:srgbClr val="161249"/>
                  </a:solidFill>
                  <a:latin typeface="Arial"/>
                  <a:ea typeface="Arial"/>
                  <a:cs typeface="Arial"/>
                  <a:sym typeface="Arial"/>
                </a:rPr>
                <a:t>analytiikkatyökalujen ja seurantakoodien </a:t>
              </a:r>
              <a:r>
                <a:rPr lang="en-US" sz="1250">
                  <a:solidFill>
                    <a:srgbClr val="161249"/>
                  </a:solidFill>
                </a:rPr>
                <a:t>asentaminen verkko</a:t>
              </a:r>
              <a:r>
                <a:rPr b="0" i="0" lang="en-US" sz="1250" u="none" cap="none" strike="noStrike">
                  <a:solidFill>
                    <a:srgbClr val="161249"/>
                  </a:solidFill>
                  <a:latin typeface="Arial"/>
                  <a:ea typeface="Arial"/>
                  <a:cs typeface="Arial"/>
                  <a:sym typeface="Arial"/>
                </a:rPr>
                <a:t>sivustolle tai sovellukseen tietojen keräämiseksi käyttäjien käyttäytymisestä ja vuorovaikutuksesta.</a:t>
              </a:r>
              <a:endParaRPr b="0" i="0" sz="1250" u="none" cap="none" strike="noStrike">
                <a:solidFill>
                  <a:srgbClr val="161249"/>
                </a:solidFill>
                <a:latin typeface="Arial"/>
                <a:ea typeface="Arial"/>
                <a:cs typeface="Arial"/>
                <a:sym typeface="Arial"/>
              </a:endParaRPr>
            </a:p>
          </p:txBody>
        </p:sp>
        <p:sp>
          <p:nvSpPr>
            <p:cNvPr id="221" name="Google Shape;221;p10"/>
            <p:cNvSpPr/>
            <p:nvPr/>
          </p:nvSpPr>
          <p:spPr>
            <a:xfrm>
              <a:off x="3664717" y="231761"/>
              <a:ext cx="1605495" cy="552573"/>
            </a:xfrm>
            <a:prstGeom prst="rect">
              <a:avLst/>
            </a:prstGeom>
            <a:solidFill>
              <a:srgbClr val="11AA81"/>
            </a:solidFill>
            <a:ln cap="flat" cmpd="sng" w="12700">
              <a:solidFill>
                <a:srgbClr val="2994F2"/>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22" name="Google Shape;222;p10"/>
            <p:cNvSpPr txBox="1"/>
            <p:nvPr/>
          </p:nvSpPr>
          <p:spPr>
            <a:xfrm>
              <a:off x="3654989" y="197940"/>
              <a:ext cx="1638000" cy="596266"/>
            </a:xfrm>
            <a:prstGeom prst="rect">
              <a:avLst/>
            </a:prstGeom>
            <a:solidFill>
              <a:srgbClr val="C02189"/>
            </a:solid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Open Sans"/>
                <a:buNone/>
              </a:pPr>
              <a:r>
                <a:rPr b="1" i="0" lang="en-US" sz="1400" u="none" cap="none" strike="noStrike">
                  <a:solidFill>
                    <a:schemeClr val="lt1"/>
                  </a:solidFill>
                  <a:latin typeface="Arial"/>
                  <a:ea typeface="Arial"/>
                  <a:cs typeface="Arial"/>
                  <a:sym typeface="Arial"/>
                </a:rPr>
                <a:t>Tietojenkäsittely ja analysointi</a:t>
              </a:r>
              <a:endParaRPr b="1" i="0" sz="1400" u="none" cap="none" strike="noStrike">
                <a:solidFill>
                  <a:schemeClr val="lt1"/>
                </a:solidFill>
                <a:latin typeface="Arial"/>
                <a:ea typeface="Arial"/>
                <a:cs typeface="Arial"/>
                <a:sym typeface="Arial"/>
              </a:endParaRPr>
            </a:p>
          </p:txBody>
        </p:sp>
        <p:sp>
          <p:nvSpPr>
            <p:cNvPr id="223" name="Google Shape;223;p10"/>
            <p:cNvSpPr/>
            <p:nvPr/>
          </p:nvSpPr>
          <p:spPr>
            <a:xfrm>
              <a:off x="3664717" y="784334"/>
              <a:ext cx="1605495" cy="1556414"/>
            </a:xfrm>
            <a:prstGeom prst="rect">
              <a:avLst/>
            </a:prstGeom>
            <a:solidFill>
              <a:srgbClr val="11AA81"/>
            </a:solidFill>
            <a:ln cap="flat" cmpd="sng" w="12700">
              <a:solidFill>
                <a:srgbClr val="CBDCFA">
                  <a:alpha val="89019"/>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24" name="Google Shape;224;p10"/>
            <p:cNvSpPr txBox="1"/>
            <p:nvPr/>
          </p:nvSpPr>
          <p:spPr>
            <a:xfrm>
              <a:off x="3664717" y="784334"/>
              <a:ext cx="1605495" cy="2195572"/>
            </a:xfrm>
            <a:prstGeom prst="rect">
              <a:avLst/>
            </a:prstGeom>
            <a:solidFill>
              <a:schemeClr val="lt1"/>
            </a:solidFill>
            <a:ln cap="flat" cmpd="sng" w="28575">
              <a:solidFill>
                <a:srgbClr val="C02189"/>
              </a:solidFill>
              <a:prstDash val="solid"/>
              <a:round/>
              <a:headEnd len="sm" w="sm" type="none"/>
              <a:tailEnd len="sm" w="sm" type="none"/>
            </a:ln>
          </p:spPr>
          <p:txBody>
            <a:bodyPr anchorCtr="0" anchor="t" bIns="72000" lIns="72000" spcFirstLastPara="1" rIns="36000" wrap="square" tIns="58650">
              <a:noAutofit/>
            </a:bodyPr>
            <a:lstStyle/>
            <a:p>
              <a:pPr indent="0" lvl="0" marL="0" marR="0" rtl="0" algn="l">
                <a:lnSpc>
                  <a:spcPct val="100000"/>
                </a:lnSpc>
                <a:spcBef>
                  <a:spcPts val="0"/>
                </a:spcBef>
                <a:spcAft>
                  <a:spcPts val="0"/>
                </a:spcAft>
                <a:buNone/>
              </a:pPr>
              <a:r>
                <a:rPr b="0" i="0" lang="en-US" sz="1250" u="none" cap="none" strike="noStrike">
                  <a:solidFill>
                    <a:srgbClr val="161249"/>
                  </a:solidFill>
                  <a:latin typeface="Arial"/>
                  <a:ea typeface="Arial"/>
                  <a:cs typeface="Arial"/>
                  <a:sym typeface="Arial"/>
                </a:rPr>
                <a:t>Kerättyjen tietojen </a:t>
              </a:r>
              <a:r>
                <a:rPr lang="en-US" sz="1250">
                  <a:solidFill>
                    <a:srgbClr val="161249"/>
                  </a:solidFill>
                </a:rPr>
                <a:t>“siivous” </a:t>
              </a:r>
              <a:r>
                <a:rPr b="0" i="0" lang="en-US" sz="1250" u="none" cap="none" strike="noStrike">
                  <a:solidFill>
                    <a:srgbClr val="161249"/>
                  </a:solidFill>
                  <a:latin typeface="Arial"/>
                  <a:ea typeface="Arial"/>
                  <a:cs typeface="Arial"/>
                  <a:sym typeface="Arial"/>
                </a:rPr>
                <a:t>ja järjestäminen sekä niiden </a:t>
              </a:r>
              <a:r>
                <a:rPr lang="en-US" sz="1250">
                  <a:solidFill>
                    <a:srgbClr val="161249"/>
                  </a:solidFill>
                </a:rPr>
                <a:t>analysointi ja tulkinta.</a:t>
              </a:r>
              <a:endParaRPr b="0" i="0" sz="1250" u="none" cap="none" strike="noStrike">
                <a:solidFill>
                  <a:srgbClr val="161249"/>
                </a:solidFill>
                <a:latin typeface="Arial"/>
                <a:ea typeface="Arial"/>
                <a:cs typeface="Arial"/>
                <a:sym typeface="Arial"/>
              </a:endParaRPr>
            </a:p>
          </p:txBody>
        </p:sp>
        <p:sp>
          <p:nvSpPr>
            <p:cNvPr id="225" name="Google Shape;225;p10"/>
            <p:cNvSpPr txBox="1"/>
            <p:nvPr/>
          </p:nvSpPr>
          <p:spPr>
            <a:xfrm>
              <a:off x="5434954" y="197940"/>
              <a:ext cx="1638000" cy="596266"/>
            </a:xfrm>
            <a:prstGeom prst="rect">
              <a:avLst/>
            </a:prstGeom>
            <a:solidFill>
              <a:srgbClr val="E35C27"/>
            </a:solid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Open Sans"/>
                <a:buNone/>
              </a:pPr>
              <a:r>
                <a:rPr b="1" i="0" lang="en-US" sz="1400" u="none" cap="none" strike="noStrike">
                  <a:solidFill>
                    <a:schemeClr val="lt1"/>
                  </a:solidFill>
                  <a:latin typeface="Arial"/>
                  <a:ea typeface="Arial"/>
                  <a:cs typeface="Arial"/>
                  <a:sym typeface="Arial"/>
                </a:rPr>
                <a:t>Raportointi</a:t>
              </a:r>
              <a:endParaRPr b="1" i="0" sz="1400" u="none" cap="none" strike="noStrike">
                <a:solidFill>
                  <a:schemeClr val="lt1"/>
                </a:solidFill>
                <a:latin typeface="Arial"/>
                <a:ea typeface="Arial"/>
                <a:cs typeface="Arial"/>
                <a:sym typeface="Arial"/>
              </a:endParaRPr>
            </a:p>
          </p:txBody>
        </p:sp>
        <p:sp>
          <p:nvSpPr>
            <p:cNvPr id="226" name="Google Shape;226;p10"/>
            <p:cNvSpPr txBox="1"/>
            <p:nvPr/>
          </p:nvSpPr>
          <p:spPr>
            <a:xfrm>
              <a:off x="5444682" y="784334"/>
              <a:ext cx="1605495" cy="2195572"/>
            </a:xfrm>
            <a:prstGeom prst="rect">
              <a:avLst/>
            </a:prstGeom>
            <a:solidFill>
              <a:schemeClr val="lt1"/>
            </a:solidFill>
            <a:ln cap="flat" cmpd="sng" w="28575">
              <a:solidFill>
                <a:srgbClr val="E35C27"/>
              </a:solidFill>
              <a:prstDash val="solid"/>
              <a:round/>
              <a:headEnd len="sm" w="sm" type="none"/>
              <a:tailEnd len="sm" w="sm" type="none"/>
            </a:ln>
          </p:spPr>
          <p:txBody>
            <a:bodyPr anchorCtr="0" anchor="t" bIns="72000" lIns="72000" spcFirstLastPara="1" rIns="36000" wrap="square" tIns="58650">
              <a:noAutofit/>
            </a:bodyPr>
            <a:lstStyle/>
            <a:p>
              <a:pPr indent="0" lvl="0" marL="0" marR="0" rtl="0" algn="l">
                <a:lnSpc>
                  <a:spcPct val="100000"/>
                </a:lnSpc>
                <a:spcBef>
                  <a:spcPts val="0"/>
                </a:spcBef>
                <a:spcAft>
                  <a:spcPts val="0"/>
                </a:spcAft>
                <a:buNone/>
              </a:pPr>
              <a:r>
                <a:rPr b="0" i="0" lang="en-US" sz="1250" u="none" cap="none" strike="noStrike">
                  <a:solidFill>
                    <a:srgbClr val="161249"/>
                  </a:solidFill>
                  <a:latin typeface="Arial"/>
                  <a:ea typeface="Arial"/>
                  <a:cs typeface="Arial"/>
                  <a:sym typeface="Arial"/>
                </a:rPr>
                <a:t>Luodaan ja jaetaan raportteja, joissa esitetään yhteenveto ja visualisoidaan tietojen analysointivaiheen havainnot.</a:t>
              </a:r>
              <a:endParaRPr b="0" i="0" sz="1250" u="none" cap="none" strike="noStrike">
                <a:solidFill>
                  <a:srgbClr val="161249"/>
                </a:solidFill>
                <a:latin typeface="Arial"/>
                <a:ea typeface="Arial"/>
                <a:cs typeface="Arial"/>
                <a:sym typeface="Arial"/>
              </a:endParaRPr>
            </a:p>
          </p:txBody>
        </p:sp>
        <p:sp>
          <p:nvSpPr>
            <p:cNvPr id="227" name="Google Shape;227;p10"/>
            <p:cNvSpPr txBox="1"/>
            <p:nvPr/>
          </p:nvSpPr>
          <p:spPr>
            <a:xfrm>
              <a:off x="7214919" y="197940"/>
              <a:ext cx="1638000" cy="596266"/>
            </a:xfrm>
            <a:prstGeom prst="rect">
              <a:avLst/>
            </a:prstGeom>
            <a:solidFill>
              <a:srgbClr val="F0AF00"/>
            </a:solidFill>
            <a:ln>
              <a:noFill/>
            </a:ln>
          </p:spPr>
          <p:txBody>
            <a:bodyPr anchorCtr="0" anchor="ctr" bIns="56875" lIns="99550" spcFirstLastPara="1" rIns="99550" wrap="square" tIns="56875">
              <a:noAutofit/>
            </a:bodyPr>
            <a:lstStyle/>
            <a:p>
              <a:pPr indent="0" lvl="0" marL="0" marR="0" rtl="0" algn="ctr">
                <a:lnSpc>
                  <a:spcPct val="90000"/>
                </a:lnSpc>
                <a:spcBef>
                  <a:spcPts val="0"/>
                </a:spcBef>
                <a:spcAft>
                  <a:spcPts val="0"/>
                </a:spcAft>
                <a:buClr>
                  <a:schemeClr val="lt1"/>
                </a:buClr>
                <a:buSzPts val="1400"/>
                <a:buFont typeface="Open Sans"/>
                <a:buNone/>
              </a:pPr>
              <a:r>
                <a:rPr b="1" i="0" lang="en-US" sz="1400" u="none" cap="none" strike="noStrike">
                  <a:solidFill>
                    <a:schemeClr val="lt1"/>
                  </a:solidFill>
                  <a:latin typeface="Arial"/>
                  <a:ea typeface="Arial"/>
                  <a:cs typeface="Arial"/>
                  <a:sym typeface="Arial"/>
                </a:rPr>
                <a:t>Toiminta ja optimointi</a:t>
              </a:r>
              <a:endParaRPr b="1" i="0" sz="1400" u="none" cap="none" strike="noStrike">
                <a:solidFill>
                  <a:schemeClr val="lt1"/>
                </a:solidFill>
                <a:latin typeface="Arial"/>
                <a:ea typeface="Arial"/>
                <a:cs typeface="Arial"/>
                <a:sym typeface="Arial"/>
              </a:endParaRPr>
            </a:p>
          </p:txBody>
        </p:sp>
        <p:sp>
          <p:nvSpPr>
            <p:cNvPr id="228" name="Google Shape;228;p10"/>
            <p:cNvSpPr txBox="1"/>
            <p:nvPr/>
          </p:nvSpPr>
          <p:spPr>
            <a:xfrm>
              <a:off x="7224647" y="784334"/>
              <a:ext cx="1605495" cy="2195572"/>
            </a:xfrm>
            <a:prstGeom prst="rect">
              <a:avLst/>
            </a:prstGeom>
            <a:solidFill>
              <a:schemeClr val="lt1"/>
            </a:solidFill>
            <a:ln cap="flat" cmpd="sng" w="28575">
              <a:solidFill>
                <a:srgbClr val="F0AF00"/>
              </a:solidFill>
              <a:prstDash val="solid"/>
              <a:round/>
              <a:headEnd len="sm" w="sm" type="none"/>
              <a:tailEnd len="sm" w="sm" type="none"/>
            </a:ln>
          </p:spPr>
          <p:txBody>
            <a:bodyPr anchorCtr="0" anchor="t" bIns="72000" lIns="72000" spcFirstLastPara="1" rIns="36000" wrap="square" tIns="58650">
              <a:noAutofit/>
            </a:bodyPr>
            <a:lstStyle/>
            <a:p>
              <a:pPr indent="0" lvl="0" marL="0" marR="0" rtl="0" algn="l">
                <a:lnSpc>
                  <a:spcPct val="100000"/>
                </a:lnSpc>
                <a:spcBef>
                  <a:spcPts val="0"/>
                </a:spcBef>
                <a:spcAft>
                  <a:spcPts val="0"/>
                </a:spcAft>
                <a:buNone/>
              </a:pPr>
              <a:r>
                <a:rPr b="0" i="0" lang="en-US" sz="1250" u="none" cap="none" strike="noStrike">
                  <a:solidFill>
                    <a:srgbClr val="161249"/>
                  </a:solidFill>
                  <a:latin typeface="Arial"/>
                  <a:ea typeface="Arial"/>
                  <a:cs typeface="Arial"/>
                  <a:sym typeface="Arial"/>
                </a:rPr>
                <a:t>Data-analyysistä saatujen näkemysten avulla voit tehdä parannuksia verkkosivustoo</a:t>
              </a:r>
              <a:r>
                <a:rPr lang="en-US" sz="1250">
                  <a:solidFill>
                    <a:srgbClr val="161249"/>
                  </a:solidFill>
                </a:rPr>
                <a:t>n</a:t>
              </a:r>
              <a:r>
                <a:rPr b="0" i="0" lang="en-US" sz="1250" u="none" cap="none" strike="noStrike">
                  <a:solidFill>
                    <a:srgbClr val="161249"/>
                  </a:solidFill>
                  <a:latin typeface="Arial"/>
                  <a:ea typeface="Arial"/>
                  <a:cs typeface="Arial"/>
                  <a:sym typeface="Arial"/>
                </a:rPr>
                <a:t> tai </a:t>
              </a:r>
              <a:r>
                <a:rPr lang="en-US" sz="1250">
                  <a:solidFill>
                    <a:srgbClr val="161249"/>
                  </a:solidFill>
                </a:rPr>
                <a:t>sovellukseen</a:t>
              </a:r>
              <a:r>
                <a:rPr b="0" i="0" lang="en-US" sz="1250" u="none" cap="none" strike="noStrike">
                  <a:solidFill>
                    <a:srgbClr val="161249"/>
                  </a:solidFill>
                  <a:latin typeface="Arial"/>
                  <a:ea typeface="Arial"/>
                  <a:cs typeface="Arial"/>
                  <a:sym typeface="Arial"/>
                </a:rPr>
                <a:t>.</a:t>
              </a:r>
              <a:endParaRPr b="0" i="0" sz="1250" u="none" cap="none" strike="noStrike">
                <a:solidFill>
                  <a:srgbClr val="161249"/>
                </a:solidFill>
                <a:latin typeface="Arial"/>
                <a:ea typeface="Arial"/>
                <a:cs typeface="Arial"/>
                <a:sym typeface="Aria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1"/>
          <p:cNvSpPr txBox="1"/>
          <p:nvPr/>
        </p:nvSpPr>
        <p:spPr>
          <a:xfrm>
            <a:off x="398195" y="188256"/>
            <a:ext cx="8520600" cy="766468"/>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61249"/>
              </a:buClr>
              <a:buSzPts val="3000"/>
              <a:buFont typeface="Arial"/>
              <a:buNone/>
            </a:pPr>
            <a:r>
              <a:rPr b="1" i="0" lang="en-US" sz="3000" u="none" cap="none" strike="noStrike">
                <a:solidFill>
                  <a:srgbClr val="161249"/>
                </a:solidFill>
                <a:latin typeface="Arial"/>
                <a:ea typeface="Arial"/>
                <a:cs typeface="Arial"/>
                <a:sym typeface="Arial"/>
              </a:rPr>
              <a:t>Mittaus - mittausstrategian määrittely</a:t>
            </a:r>
            <a:endParaRPr b="1" i="0" sz="3000" u="none" cap="none" strike="noStrike">
              <a:solidFill>
                <a:srgbClr val="161249"/>
              </a:solidFill>
              <a:latin typeface="Arial"/>
              <a:ea typeface="Arial"/>
              <a:cs typeface="Arial"/>
              <a:sym typeface="Arial"/>
            </a:endParaRPr>
          </a:p>
        </p:txBody>
      </p:sp>
      <p:grpSp>
        <p:nvGrpSpPr>
          <p:cNvPr id="234" name="Google Shape;234;p11"/>
          <p:cNvGrpSpPr/>
          <p:nvPr/>
        </p:nvGrpSpPr>
        <p:grpSpPr>
          <a:xfrm>
            <a:off x="164567" y="1246567"/>
            <a:ext cx="8814866" cy="3017576"/>
            <a:chOff x="4687" y="1200745"/>
            <a:chExt cx="8814866" cy="1741360"/>
          </a:xfrm>
        </p:grpSpPr>
        <p:sp>
          <p:nvSpPr>
            <p:cNvPr id="235" name="Google Shape;235;p11"/>
            <p:cNvSpPr/>
            <p:nvPr/>
          </p:nvSpPr>
          <p:spPr>
            <a:xfrm>
              <a:off x="4687" y="1594224"/>
              <a:ext cx="989793" cy="981217"/>
            </a:xfrm>
            <a:prstGeom prst="roundRect">
              <a:avLst>
                <a:gd fmla="val 10000" name="adj"/>
              </a:avLst>
            </a:prstGeom>
            <a:solidFill>
              <a:schemeClr val="lt1">
                <a:alpha val="89019"/>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36" name="Google Shape;236;p11"/>
            <p:cNvSpPr txBox="1"/>
            <p:nvPr/>
          </p:nvSpPr>
          <p:spPr>
            <a:xfrm>
              <a:off x="41379" y="1613009"/>
              <a:ext cx="1048887" cy="715968"/>
            </a:xfrm>
            <a:prstGeom prst="rect">
              <a:avLst/>
            </a:prstGeom>
            <a:noFill/>
            <a:ln>
              <a:noFill/>
            </a:ln>
          </p:spPr>
          <p:txBody>
            <a:bodyPr anchorCtr="0" anchor="t" bIns="13325" lIns="13325" spcFirstLastPara="1" rIns="13325" wrap="square" tIns="72000">
              <a:noAutofit/>
            </a:bodyPr>
            <a:lstStyle/>
            <a:p>
              <a:pPr indent="-171450" lvl="1" marL="171450" marR="0" rtl="0" algn="l">
                <a:lnSpc>
                  <a:spcPct val="100000"/>
                </a:lnSpc>
                <a:spcBef>
                  <a:spcPts val="0"/>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Resurssit</a:t>
              </a:r>
              <a:endParaRPr b="0" i="0" sz="1200" u="none" cap="none" strike="noStrike">
                <a:solidFill>
                  <a:srgbClr val="161249"/>
                </a:solidFill>
                <a:latin typeface="Arial"/>
                <a:ea typeface="Arial"/>
                <a:cs typeface="Arial"/>
                <a:sym typeface="Arial"/>
              </a:endParaRPr>
            </a:p>
            <a:p>
              <a:pPr indent="-171450" lvl="1" marL="171450" marR="0" rtl="0" algn="l">
                <a:lnSpc>
                  <a:spcPct val="100000"/>
                </a:lnSpc>
                <a:spcBef>
                  <a:spcPts val="105"/>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Rakenne</a:t>
              </a:r>
              <a:endParaRPr b="0" i="0" sz="1200" u="none" cap="none" strike="noStrike">
                <a:solidFill>
                  <a:srgbClr val="161249"/>
                </a:solidFill>
                <a:latin typeface="Arial"/>
                <a:ea typeface="Arial"/>
                <a:cs typeface="Arial"/>
                <a:sym typeface="Arial"/>
              </a:endParaRPr>
            </a:p>
            <a:p>
              <a:pPr indent="-171450" lvl="1" marL="171450" marR="0" rtl="0" algn="l">
                <a:lnSpc>
                  <a:spcPct val="100000"/>
                </a:lnSpc>
                <a:spcBef>
                  <a:spcPts val="105"/>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Suunnittelu</a:t>
              </a:r>
              <a:endParaRPr b="0" i="0" sz="1200" u="none" cap="none" strike="noStrike">
                <a:solidFill>
                  <a:srgbClr val="161249"/>
                </a:solidFill>
                <a:latin typeface="Arial"/>
                <a:ea typeface="Arial"/>
                <a:cs typeface="Arial"/>
                <a:sym typeface="Arial"/>
              </a:endParaRPr>
            </a:p>
          </p:txBody>
        </p:sp>
        <p:sp>
          <p:nvSpPr>
            <p:cNvPr id="237" name="Google Shape;237;p11"/>
            <p:cNvSpPr/>
            <p:nvPr/>
          </p:nvSpPr>
          <p:spPr>
            <a:xfrm>
              <a:off x="538313" y="1742504"/>
              <a:ext cx="1408886" cy="1172945"/>
            </a:xfrm>
            <a:custGeom>
              <a:rect b="b" l="l" r="r" t="t"/>
              <a:pathLst>
                <a:path extrusionOk="0" h="120000" w="120000">
                  <a:moveTo>
                    <a:pt x="10211" y="88275"/>
                  </a:moveTo>
                  <a:lnTo>
                    <a:pt x="13787" y="86244"/>
                  </a:lnTo>
                  <a:lnTo>
                    <a:pt x="13787" y="86244"/>
                  </a:lnTo>
                  <a:cubicBezTo>
                    <a:pt x="22630" y="101816"/>
                    <a:pt x="38722" y="111888"/>
                    <a:pt x="56593" y="113036"/>
                  </a:cubicBezTo>
                  <a:cubicBezTo>
                    <a:pt x="74465" y="114184"/>
                    <a:pt x="91712" y="106254"/>
                    <a:pt x="102476" y="91941"/>
                  </a:cubicBezTo>
                  <a:lnTo>
                    <a:pt x="100105" y="90595"/>
                  </a:lnTo>
                  <a:lnTo>
                    <a:pt x="108001" y="87259"/>
                  </a:lnTo>
                  <a:lnTo>
                    <a:pt x="108451" y="95334"/>
                  </a:lnTo>
                  <a:lnTo>
                    <a:pt x="106079" y="93987"/>
                  </a:lnTo>
                  <a:lnTo>
                    <a:pt x="106079" y="93987"/>
                  </a:lnTo>
                  <a:cubicBezTo>
                    <a:pt x="94571" y="109590"/>
                    <a:pt x="75948" y="118309"/>
                    <a:pt x="56594" y="117156"/>
                  </a:cubicBezTo>
                  <a:cubicBezTo>
                    <a:pt x="37241" y="116003"/>
                    <a:pt x="19785" y="105134"/>
                    <a:pt x="10211" y="88275"/>
                  </a:cubicBezTo>
                  <a:close/>
                </a:path>
              </a:pathLst>
            </a:custGeom>
            <a:solidFill>
              <a:srgbClr val="C4218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Arial"/>
                <a:ea typeface="Arial"/>
                <a:cs typeface="Arial"/>
                <a:sym typeface="Arial"/>
              </a:endParaRPr>
            </a:p>
          </p:txBody>
        </p:sp>
        <p:sp>
          <p:nvSpPr>
            <p:cNvPr id="238" name="Google Shape;238;p11"/>
            <p:cNvSpPr/>
            <p:nvPr/>
          </p:nvSpPr>
          <p:spPr>
            <a:xfrm>
              <a:off x="146840" y="2287362"/>
              <a:ext cx="1081795" cy="329694"/>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39" name="Google Shape;239;p11"/>
            <p:cNvSpPr txBox="1"/>
            <p:nvPr/>
          </p:nvSpPr>
          <p:spPr>
            <a:xfrm>
              <a:off x="157088" y="2356175"/>
              <a:ext cx="1056596" cy="200675"/>
            </a:xfrm>
            <a:prstGeom prst="rect">
              <a:avLst/>
            </a:prstGeom>
            <a:solidFill>
              <a:srgbClr val="11AA81"/>
            </a:solidFill>
            <a:ln>
              <a:noFill/>
            </a:ln>
          </p:spPr>
          <p:txBody>
            <a:bodyPr anchorCtr="0" anchor="ctr" bIns="7600" lIns="11425" spcFirstLastPara="1" rIns="11425" wrap="square" tIns="7600">
              <a:spAutoFit/>
            </a:bodyPr>
            <a:lstStyle/>
            <a:p>
              <a:pPr indent="0" lvl="0" marL="0" marR="0" rtl="0" algn="ctr">
                <a:lnSpc>
                  <a:spcPct val="90000"/>
                </a:lnSpc>
                <a:spcBef>
                  <a:spcPts val="0"/>
                </a:spcBef>
                <a:spcAft>
                  <a:spcPts val="0"/>
                </a:spcAft>
                <a:buClr>
                  <a:schemeClr val="lt1"/>
                </a:buClr>
                <a:buSzPts val="600"/>
                <a:buFont typeface="Open Sans"/>
                <a:buNone/>
              </a:pPr>
              <a:r>
                <a:rPr b="1" i="0" lang="en-US" sz="1200" u="none" cap="none" strike="noStrike">
                  <a:solidFill>
                    <a:schemeClr val="lt1"/>
                  </a:solidFill>
                  <a:latin typeface="Arial"/>
                  <a:ea typeface="Arial"/>
                  <a:cs typeface="Arial"/>
                  <a:sym typeface="Arial"/>
                </a:rPr>
                <a:t>Strategian kehittäminen</a:t>
              </a:r>
              <a:endParaRPr b="1" i="0" sz="1200" u="none" cap="none" strike="noStrike">
                <a:solidFill>
                  <a:schemeClr val="lt1"/>
                </a:solidFill>
                <a:latin typeface="Arial"/>
                <a:ea typeface="Arial"/>
                <a:cs typeface="Arial"/>
                <a:sym typeface="Arial"/>
              </a:endParaRPr>
            </a:p>
          </p:txBody>
        </p:sp>
        <p:sp>
          <p:nvSpPr>
            <p:cNvPr id="240" name="Google Shape;240;p11"/>
            <p:cNvSpPr/>
            <p:nvPr/>
          </p:nvSpPr>
          <p:spPr>
            <a:xfrm>
              <a:off x="1287649" y="1594224"/>
              <a:ext cx="989793" cy="981217"/>
            </a:xfrm>
            <a:prstGeom prst="roundRect">
              <a:avLst>
                <a:gd fmla="val 10000" name="adj"/>
              </a:avLst>
            </a:prstGeom>
            <a:solidFill>
              <a:schemeClr val="lt1">
                <a:alpha val="89019"/>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41" name="Google Shape;241;p11"/>
            <p:cNvSpPr txBox="1"/>
            <p:nvPr/>
          </p:nvSpPr>
          <p:spPr>
            <a:xfrm>
              <a:off x="1306436" y="1787946"/>
              <a:ext cx="1048887" cy="603862"/>
            </a:xfrm>
            <a:prstGeom prst="rect">
              <a:avLst/>
            </a:prstGeom>
            <a:noFill/>
            <a:ln>
              <a:noFill/>
            </a:ln>
          </p:spPr>
          <p:txBody>
            <a:bodyPr anchorCtr="0" anchor="t" bIns="13325" lIns="13325" spcFirstLastPara="1" rIns="13325" wrap="square" tIns="72000">
              <a:noAutofit/>
            </a:bodyPr>
            <a:lstStyle/>
            <a:p>
              <a:pPr indent="-171450" lvl="1" marL="171450" marR="0" rtl="0" algn="l">
                <a:lnSpc>
                  <a:spcPct val="100000"/>
                </a:lnSpc>
                <a:spcBef>
                  <a:spcPts val="0"/>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Tavoitteiden määrittely</a:t>
              </a:r>
              <a:endParaRPr b="0" i="0" sz="1200" u="none" cap="none" strike="noStrike">
                <a:solidFill>
                  <a:srgbClr val="161249"/>
                </a:solidFill>
                <a:latin typeface="Arial"/>
                <a:ea typeface="Arial"/>
                <a:cs typeface="Arial"/>
                <a:sym typeface="Arial"/>
              </a:endParaRPr>
            </a:p>
          </p:txBody>
        </p:sp>
        <p:sp>
          <p:nvSpPr>
            <p:cNvPr id="242" name="Google Shape;242;p11"/>
            <p:cNvSpPr/>
            <p:nvPr/>
          </p:nvSpPr>
          <p:spPr>
            <a:xfrm>
              <a:off x="1783380" y="1200746"/>
              <a:ext cx="1567638" cy="1305113"/>
            </a:xfrm>
            <a:custGeom>
              <a:rect b="b" l="l" r="r" t="t"/>
              <a:pathLst>
                <a:path extrusionOk="0" h="120000" w="120000">
                  <a:moveTo>
                    <a:pt x="9969" y="31588"/>
                  </a:moveTo>
                  <a:lnTo>
                    <a:pt x="9969" y="31588"/>
                  </a:lnTo>
                  <a:cubicBezTo>
                    <a:pt x="19653" y="14536"/>
                    <a:pt x="37355" y="3590"/>
                    <a:pt x="56937" y="2546"/>
                  </a:cubicBezTo>
                  <a:cubicBezTo>
                    <a:pt x="76519" y="1502"/>
                    <a:pt x="95284" y="10504"/>
                    <a:pt x="106726" y="26430"/>
                  </a:cubicBezTo>
                  <a:lnTo>
                    <a:pt x="108860" y="25218"/>
                  </a:lnTo>
                  <a:lnTo>
                    <a:pt x="108424" y="32501"/>
                  </a:lnTo>
                  <a:lnTo>
                    <a:pt x="101359" y="29477"/>
                  </a:lnTo>
                  <a:lnTo>
                    <a:pt x="103493" y="28266"/>
                  </a:lnTo>
                  <a:lnTo>
                    <a:pt x="103493" y="28266"/>
                  </a:lnTo>
                  <a:cubicBezTo>
                    <a:pt x="92718" y="13499"/>
                    <a:pt x="75187" y="5208"/>
                    <a:pt x="56936" y="6248"/>
                  </a:cubicBezTo>
                  <a:cubicBezTo>
                    <a:pt x="38686" y="7288"/>
                    <a:pt x="22210" y="17518"/>
                    <a:pt x="13183" y="33413"/>
                  </a:cubicBezTo>
                  <a:close/>
                </a:path>
              </a:pathLst>
            </a:custGeom>
            <a:solidFill>
              <a:srgbClr val="C4218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43" name="Google Shape;243;p11"/>
            <p:cNvSpPr/>
            <p:nvPr/>
          </p:nvSpPr>
          <p:spPr>
            <a:xfrm>
              <a:off x="1507603" y="1419286"/>
              <a:ext cx="879816" cy="349874"/>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44" name="Google Shape;244;p11"/>
            <p:cNvSpPr txBox="1"/>
            <p:nvPr/>
          </p:nvSpPr>
          <p:spPr>
            <a:xfrm>
              <a:off x="1517850" y="1493885"/>
              <a:ext cx="859200" cy="184800"/>
            </a:xfrm>
            <a:prstGeom prst="rect">
              <a:avLst/>
            </a:prstGeom>
            <a:solidFill>
              <a:srgbClr val="11AA81"/>
            </a:solidFill>
            <a:ln>
              <a:noFill/>
            </a:ln>
          </p:spPr>
          <p:txBody>
            <a:bodyPr anchorCtr="0" anchor="ctr" bIns="7600" lIns="11425" spcFirstLastPara="1" rIns="11425" wrap="square" tIns="7600">
              <a:spAutoFit/>
            </a:bodyPr>
            <a:lstStyle/>
            <a:p>
              <a:pPr indent="0" lvl="0" marL="0" marR="0" rtl="0" algn="ctr">
                <a:lnSpc>
                  <a:spcPct val="90000"/>
                </a:lnSpc>
                <a:spcBef>
                  <a:spcPts val="0"/>
                </a:spcBef>
                <a:spcAft>
                  <a:spcPts val="0"/>
                </a:spcAft>
                <a:buClr>
                  <a:schemeClr val="lt1"/>
                </a:buClr>
                <a:buSzPts val="600"/>
                <a:buFont typeface="Open Sans"/>
                <a:buNone/>
              </a:pPr>
              <a:r>
                <a:rPr b="1" i="0" lang="en-US" sz="1100" u="none" cap="none" strike="noStrike">
                  <a:solidFill>
                    <a:schemeClr val="lt1"/>
                  </a:solidFill>
                  <a:latin typeface="Arial"/>
                  <a:ea typeface="Arial"/>
                  <a:cs typeface="Arial"/>
                  <a:sym typeface="Arial"/>
                </a:rPr>
                <a:t>Tavoitteiden asettaminen</a:t>
              </a:r>
              <a:endParaRPr b="1" i="0" sz="1100" u="none" cap="none" strike="noStrike">
                <a:solidFill>
                  <a:schemeClr val="lt1"/>
                </a:solidFill>
                <a:latin typeface="Arial"/>
                <a:ea typeface="Arial"/>
                <a:cs typeface="Arial"/>
                <a:sym typeface="Arial"/>
              </a:endParaRPr>
            </a:p>
          </p:txBody>
        </p:sp>
        <p:sp>
          <p:nvSpPr>
            <p:cNvPr id="245" name="Google Shape;245;p11"/>
            <p:cNvSpPr/>
            <p:nvPr/>
          </p:nvSpPr>
          <p:spPr>
            <a:xfrm>
              <a:off x="2570621" y="1594227"/>
              <a:ext cx="1220700" cy="981300"/>
            </a:xfrm>
            <a:prstGeom prst="roundRect">
              <a:avLst>
                <a:gd fmla="val 10000" name="adj"/>
              </a:avLst>
            </a:prstGeom>
            <a:solidFill>
              <a:schemeClr val="lt1">
                <a:alpha val="89019"/>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46" name="Google Shape;246;p11"/>
            <p:cNvSpPr txBox="1"/>
            <p:nvPr/>
          </p:nvSpPr>
          <p:spPr>
            <a:xfrm>
              <a:off x="2589395" y="1613010"/>
              <a:ext cx="1150200" cy="603900"/>
            </a:xfrm>
            <a:prstGeom prst="rect">
              <a:avLst/>
            </a:prstGeom>
            <a:noFill/>
            <a:ln>
              <a:noFill/>
            </a:ln>
          </p:spPr>
          <p:txBody>
            <a:bodyPr anchorCtr="0" anchor="t" bIns="13325" lIns="13325" spcFirstLastPara="1" rIns="13325" wrap="square" tIns="72000">
              <a:noAutofit/>
            </a:bodyPr>
            <a:lstStyle/>
            <a:p>
              <a:pPr indent="-158750" lvl="1" marL="171450" marR="0" rtl="0" algn="l">
                <a:lnSpc>
                  <a:spcPct val="100000"/>
                </a:lnSpc>
                <a:spcBef>
                  <a:spcPts val="0"/>
                </a:spcBef>
                <a:spcAft>
                  <a:spcPts val="0"/>
                </a:spcAft>
                <a:buClr>
                  <a:srgbClr val="D12477"/>
                </a:buClr>
                <a:buSzPts val="880"/>
                <a:buFont typeface="Arial"/>
                <a:buChar char="●"/>
              </a:pPr>
              <a:r>
                <a:rPr b="0" i="0" lang="en-US" sz="1000" u="none" cap="none" strike="noStrike">
                  <a:solidFill>
                    <a:srgbClr val="161249"/>
                  </a:solidFill>
                  <a:latin typeface="Arial"/>
                  <a:ea typeface="Arial"/>
                  <a:cs typeface="Arial"/>
                  <a:sym typeface="Arial"/>
                </a:rPr>
                <a:t>Valitse </a:t>
              </a:r>
              <a:r>
                <a:rPr lang="en-US" sz="1000">
                  <a:solidFill>
                    <a:srgbClr val="161249"/>
                  </a:solidFill>
                </a:rPr>
                <a:t>KPI:t</a:t>
              </a:r>
              <a:endParaRPr b="0" i="0" sz="1000" u="none" cap="none" strike="noStrike">
                <a:solidFill>
                  <a:srgbClr val="161249"/>
                </a:solidFill>
                <a:latin typeface="Arial"/>
                <a:ea typeface="Arial"/>
                <a:cs typeface="Arial"/>
                <a:sym typeface="Arial"/>
              </a:endParaRPr>
            </a:p>
            <a:p>
              <a:pPr indent="-158750" lvl="1" marL="171450" marR="0" rtl="0" algn="l">
                <a:lnSpc>
                  <a:spcPct val="100000"/>
                </a:lnSpc>
                <a:spcBef>
                  <a:spcPts val="105"/>
                </a:spcBef>
                <a:spcAft>
                  <a:spcPts val="0"/>
                </a:spcAft>
                <a:buClr>
                  <a:srgbClr val="D12477"/>
                </a:buClr>
                <a:buSzPts val="880"/>
                <a:buFont typeface="Arial"/>
                <a:buChar char="●"/>
              </a:pPr>
              <a:r>
                <a:rPr b="0" i="0" lang="en-US" sz="1000" u="none" cap="none" strike="noStrike">
                  <a:solidFill>
                    <a:srgbClr val="161249"/>
                  </a:solidFill>
                  <a:latin typeface="Arial"/>
                  <a:ea typeface="Arial"/>
                  <a:cs typeface="Arial"/>
                  <a:sym typeface="Arial"/>
                </a:rPr>
                <a:t>Liitä </a:t>
              </a:r>
              <a:r>
                <a:rPr lang="en-US" sz="1000">
                  <a:solidFill>
                    <a:srgbClr val="161249"/>
                  </a:solidFill>
                </a:rPr>
                <a:t>KPI:t </a:t>
              </a:r>
              <a:r>
                <a:rPr b="0" i="0" lang="en-US" sz="1000" u="none" cap="none" strike="noStrike">
                  <a:solidFill>
                    <a:srgbClr val="161249"/>
                  </a:solidFill>
                  <a:latin typeface="Arial"/>
                  <a:ea typeface="Arial"/>
                  <a:cs typeface="Arial"/>
                  <a:sym typeface="Arial"/>
                </a:rPr>
                <a:t>liiketoimintatavoitteisiin</a:t>
              </a:r>
              <a:endParaRPr b="0" i="0" sz="1000" u="none" cap="none" strike="noStrike">
                <a:solidFill>
                  <a:srgbClr val="161249"/>
                </a:solidFill>
                <a:latin typeface="Arial"/>
                <a:ea typeface="Arial"/>
                <a:cs typeface="Arial"/>
                <a:sym typeface="Arial"/>
              </a:endParaRPr>
            </a:p>
          </p:txBody>
        </p:sp>
        <p:sp>
          <p:nvSpPr>
            <p:cNvPr id="247" name="Google Shape;247;p11"/>
            <p:cNvSpPr/>
            <p:nvPr/>
          </p:nvSpPr>
          <p:spPr>
            <a:xfrm>
              <a:off x="3085449" y="1769160"/>
              <a:ext cx="1408886" cy="1172945"/>
            </a:xfrm>
            <a:custGeom>
              <a:rect b="b" l="l" r="r" t="t"/>
              <a:pathLst>
                <a:path extrusionOk="0" h="120000" w="120000">
                  <a:moveTo>
                    <a:pt x="10211" y="88275"/>
                  </a:moveTo>
                  <a:lnTo>
                    <a:pt x="13787" y="86244"/>
                  </a:lnTo>
                  <a:lnTo>
                    <a:pt x="13787" y="86244"/>
                  </a:lnTo>
                  <a:cubicBezTo>
                    <a:pt x="22630" y="101816"/>
                    <a:pt x="38722" y="111888"/>
                    <a:pt x="56593" y="113036"/>
                  </a:cubicBezTo>
                  <a:cubicBezTo>
                    <a:pt x="74465" y="114184"/>
                    <a:pt x="91712" y="106254"/>
                    <a:pt x="102476" y="91941"/>
                  </a:cubicBezTo>
                  <a:lnTo>
                    <a:pt x="100105" y="90595"/>
                  </a:lnTo>
                  <a:lnTo>
                    <a:pt x="108001" y="87259"/>
                  </a:lnTo>
                  <a:lnTo>
                    <a:pt x="108451" y="95334"/>
                  </a:lnTo>
                  <a:lnTo>
                    <a:pt x="106079" y="93987"/>
                  </a:lnTo>
                  <a:lnTo>
                    <a:pt x="106079" y="93987"/>
                  </a:lnTo>
                  <a:cubicBezTo>
                    <a:pt x="94571" y="109590"/>
                    <a:pt x="75948" y="118309"/>
                    <a:pt x="56594" y="117156"/>
                  </a:cubicBezTo>
                  <a:cubicBezTo>
                    <a:pt x="37241" y="116003"/>
                    <a:pt x="19785" y="105134"/>
                    <a:pt x="10211" y="88275"/>
                  </a:cubicBezTo>
                  <a:close/>
                </a:path>
              </a:pathLst>
            </a:custGeom>
            <a:solidFill>
              <a:srgbClr val="C4218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Arial"/>
                <a:ea typeface="Arial"/>
                <a:cs typeface="Arial"/>
                <a:sym typeface="Arial"/>
              </a:endParaRPr>
            </a:p>
          </p:txBody>
        </p:sp>
        <p:sp>
          <p:nvSpPr>
            <p:cNvPr id="248" name="Google Shape;248;p11"/>
            <p:cNvSpPr/>
            <p:nvPr/>
          </p:nvSpPr>
          <p:spPr>
            <a:xfrm>
              <a:off x="2790564" y="2235659"/>
              <a:ext cx="879816" cy="349874"/>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49" name="Google Shape;249;p11"/>
            <p:cNvSpPr/>
            <p:nvPr/>
          </p:nvSpPr>
          <p:spPr>
            <a:xfrm>
              <a:off x="2719805" y="2212912"/>
              <a:ext cx="1071548" cy="517285"/>
            </a:xfrm>
            <a:prstGeom prst="roundRect">
              <a:avLst>
                <a:gd fmla="val 16667" name="adj"/>
              </a:avLst>
            </a:prstGeom>
            <a:solidFill>
              <a:srgbClr val="11AA81"/>
            </a:solidFill>
            <a:ln cap="rnd" cmpd="sng" w="9525">
              <a:solidFill>
                <a:srgbClr val="11AA81"/>
              </a:solidFill>
              <a:prstDash val="solid"/>
              <a:round/>
              <a:headEnd len="sm" w="sm" type="none"/>
              <a:tailEnd len="sm" w="sm" type="none"/>
            </a:ln>
          </p:spPr>
          <p:txBody>
            <a:bodyPr anchorCtr="0" anchor="ctr" bIns="72000" lIns="11425" spcFirstLastPara="1" rIns="11425" wrap="square" tIns="72000">
              <a:spAutoFit/>
            </a:bodyPr>
            <a:lstStyle/>
            <a:p>
              <a:pPr indent="0" lvl="0" marL="0" marR="0" rtl="0" algn="ctr">
                <a:lnSpc>
                  <a:spcPct val="90000"/>
                </a:lnSpc>
                <a:spcBef>
                  <a:spcPts val="0"/>
                </a:spcBef>
                <a:spcAft>
                  <a:spcPts val="0"/>
                </a:spcAft>
                <a:buClr>
                  <a:schemeClr val="lt1"/>
                </a:buClr>
                <a:buSzPts val="600"/>
                <a:buFont typeface="Open Sans"/>
                <a:buNone/>
              </a:pPr>
              <a:r>
                <a:rPr b="1" lang="en-US" sz="1000">
                  <a:solidFill>
                    <a:schemeClr val="lt1"/>
                  </a:solidFill>
                </a:rPr>
                <a:t>KPI:den</a:t>
              </a:r>
              <a:r>
                <a:rPr b="1" i="0" lang="en-US" sz="1000" u="none" cap="none" strike="noStrike">
                  <a:solidFill>
                    <a:schemeClr val="lt1"/>
                  </a:solidFill>
                  <a:latin typeface="Arial"/>
                  <a:ea typeface="Arial"/>
                  <a:cs typeface="Arial"/>
                  <a:sym typeface="Arial"/>
                </a:rPr>
                <a:t> tunnistaminen</a:t>
              </a:r>
              <a:endParaRPr sz="1200"/>
            </a:p>
          </p:txBody>
        </p:sp>
        <p:sp>
          <p:nvSpPr>
            <p:cNvPr id="250" name="Google Shape;250;p11"/>
            <p:cNvSpPr/>
            <p:nvPr/>
          </p:nvSpPr>
          <p:spPr>
            <a:xfrm>
              <a:off x="3853572" y="1594224"/>
              <a:ext cx="1108310" cy="981217"/>
            </a:xfrm>
            <a:prstGeom prst="roundRect">
              <a:avLst>
                <a:gd fmla="val 10000" name="adj"/>
              </a:avLst>
            </a:prstGeom>
            <a:solidFill>
              <a:schemeClr val="lt1">
                <a:alpha val="89019"/>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51" name="Google Shape;251;p11"/>
            <p:cNvSpPr txBox="1"/>
            <p:nvPr/>
          </p:nvSpPr>
          <p:spPr>
            <a:xfrm>
              <a:off x="3872359" y="1787946"/>
              <a:ext cx="1048887" cy="603862"/>
            </a:xfrm>
            <a:prstGeom prst="rect">
              <a:avLst/>
            </a:prstGeom>
            <a:noFill/>
            <a:ln>
              <a:noFill/>
            </a:ln>
          </p:spPr>
          <p:txBody>
            <a:bodyPr anchorCtr="0" anchor="t" bIns="13325" lIns="13325" spcFirstLastPara="1" rIns="13325" wrap="square" tIns="72000">
              <a:noAutofit/>
            </a:bodyPr>
            <a:lstStyle/>
            <a:p>
              <a:pPr indent="-171450" lvl="1" marL="171450" marR="0" rtl="0" algn="l">
                <a:lnSpc>
                  <a:spcPct val="100000"/>
                </a:lnSpc>
                <a:spcBef>
                  <a:spcPts val="0"/>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Datan keruu ja tallennus</a:t>
              </a:r>
              <a:endParaRPr b="0" i="0" sz="1200" u="none" cap="none" strike="noStrike">
                <a:solidFill>
                  <a:srgbClr val="161249"/>
                </a:solidFill>
                <a:latin typeface="Arial"/>
                <a:ea typeface="Arial"/>
                <a:cs typeface="Arial"/>
                <a:sym typeface="Arial"/>
              </a:endParaRPr>
            </a:p>
          </p:txBody>
        </p:sp>
        <p:sp>
          <p:nvSpPr>
            <p:cNvPr id="252" name="Google Shape;252;p11"/>
            <p:cNvSpPr/>
            <p:nvPr/>
          </p:nvSpPr>
          <p:spPr>
            <a:xfrm>
              <a:off x="4342467" y="1200860"/>
              <a:ext cx="1567638" cy="1305113"/>
            </a:xfrm>
            <a:custGeom>
              <a:rect b="b" l="l" r="r" t="t"/>
              <a:pathLst>
                <a:path extrusionOk="0" h="120000" w="120000">
                  <a:moveTo>
                    <a:pt x="9969" y="31588"/>
                  </a:moveTo>
                  <a:lnTo>
                    <a:pt x="9969" y="31588"/>
                  </a:lnTo>
                  <a:cubicBezTo>
                    <a:pt x="19653" y="14536"/>
                    <a:pt x="37355" y="3590"/>
                    <a:pt x="56937" y="2546"/>
                  </a:cubicBezTo>
                  <a:cubicBezTo>
                    <a:pt x="76519" y="1502"/>
                    <a:pt x="95284" y="10504"/>
                    <a:pt x="106726" y="26430"/>
                  </a:cubicBezTo>
                  <a:lnTo>
                    <a:pt x="108860" y="25218"/>
                  </a:lnTo>
                  <a:lnTo>
                    <a:pt x="108424" y="32501"/>
                  </a:lnTo>
                  <a:lnTo>
                    <a:pt x="101359" y="29477"/>
                  </a:lnTo>
                  <a:lnTo>
                    <a:pt x="103493" y="28266"/>
                  </a:lnTo>
                  <a:lnTo>
                    <a:pt x="103493" y="28266"/>
                  </a:lnTo>
                  <a:cubicBezTo>
                    <a:pt x="92718" y="13499"/>
                    <a:pt x="75187" y="5208"/>
                    <a:pt x="56936" y="6248"/>
                  </a:cubicBezTo>
                  <a:cubicBezTo>
                    <a:pt x="38686" y="7288"/>
                    <a:pt x="22210" y="17518"/>
                    <a:pt x="13183" y="33413"/>
                  </a:cubicBezTo>
                  <a:close/>
                </a:path>
              </a:pathLst>
            </a:custGeom>
            <a:solidFill>
              <a:srgbClr val="C4218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Arial"/>
                <a:ea typeface="Arial"/>
                <a:cs typeface="Arial"/>
                <a:sym typeface="Arial"/>
              </a:endParaRPr>
            </a:p>
          </p:txBody>
        </p:sp>
        <p:sp>
          <p:nvSpPr>
            <p:cNvPr id="253" name="Google Shape;253;p11"/>
            <p:cNvSpPr/>
            <p:nvPr/>
          </p:nvSpPr>
          <p:spPr>
            <a:xfrm>
              <a:off x="4121545" y="1417269"/>
              <a:ext cx="879816" cy="349874"/>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54" name="Google Shape;254;p11"/>
            <p:cNvSpPr txBox="1"/>
            <p:nvPr/>
          </p:nvSpPr>
          <p:spPr>
            <a:xfrm>
              <a:off x="4140955" y="1495415"/>
              <a:ext cx="859200" cy="184800"/>
            </a:xfrm>
            <a:prstGeom prst="rect">
              <a:avLst/>
            </a:prstGeom>
            <a:solidFill>
              <a:srgbClr val="11AA81"/>
            </a:solidFill>
            <a:ln>
              <a:noFill/>
            </a:ln>
          </p:spPr>
          <p:txBody>
            <a:bodyPr anchorCtr="0" anchor="ctr" bIns="7600" lIns="11425" spcFirstLastPara="1" rIns="11425" wrap="square" tIns="7600">
              <a:spAutoFit/>
            </a:bodyPr>
            <a:lstStyle/>
            <a:p>
              <a:pPr indent="0" lvl="0" marL="0" marR="0" rtl="0" algn="ctr">
                <a:lnSpc>
                  <a:spcPct val="90000"/>
                </a:lnSpc>
                <a:spcBef>
                  <a:spcPts val="0"/>
                </a:spcBef>
                <a:spcAft>
                  <a:spcPts val="0"/>
                </a:spcAft>
                <a:buClr>
                  <a:schemeClr val="lt1"/>
                </a:buClr>
                <a:buSzPts val="600"/>
                <a:buFont typeface="Open Sans"/>
                <a:buNone/>
              </a:pPr>
              <a:r>
                <a:rPr b="1" lang="en-US" sz="1100">
                  <a:solidFill>
                    <a:schemeClr val="lt1"/>
                  </a:solidFill>
                </a:rPr>
                <a:t>Tiedon </a:t>
              </a:r>
              <a:r>
                <a:rPr b="1" i="0" lang="en-US" sz="1100" u="none" cap="none" strike="noStrike">
                  <a:solidFill>
                    <a:schemeClr val="lt1"/>
                  </a:solidFill>
                  <a:latin typeface="Arial"/>
                  <a:ea typeface="Arial"/>
                  <a:cs typeface="Arial"/>
                  <a:sym typeface="Arial"/>
                </a:rPr>
                <a:t>kerääminen</a:t>
              </a:r>
              <a:endParaRPr b="1" i="0" sz="1100" u="none" cap="none" strike="noStrike">
                <a:solidFill>
                  <a:schemeClr val="lt1"/>
                </a:solidFill>
                <a:latin typeface="Arial"/>
                <a:ea typeface="Arial"/>
                <a:cs typeface="Arial"/>
                <a:sym typeface="Arial"/>
              </a:endParaRPr>
            </a:p>
          </p:txBody>
        </p:sp>
        <p:sp>
          <p:nvSpPr>
            <p:cNvPr id="255" name="Google Shape;255;p11"/>
            <p:cNvSpPr/>
            <p:nvPr/>
          </p:nvSpPr>
          <p:spPr>
            <a:xfrm>
              <a:off x="5136547" y="1594227"/>
              <a:ext cx="1150200" cy="981300"/>
            </a:xfrm>
            <a:prstGeom prst="roundRect">
              <a:avLst>
                <a:gd fmla="val 10000" name="adj"/>
              </a:avLst>
            </a:prstGeom>
            <a:solidFill>
              <a:schemeClr val="lt1">
                <a:alpha val="89019"/>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56" name="Google Shape;256;p11"/>
            <p:cNvSpPr txBox="1"/>
            <p:nvPr/>
          </p:nvSpPr>
          <p:spPr>
            <a:xfrm>
              <a:off x="5155320" y="1613009"/>
              <a:ext cx="1048887" cy="603862"/>
            </a:xfrm>
            <a:prstGeom prst="rect">
              <a:avLst/>
            </a:prstGeom>
            <a:noFill/>
            <a:ln>
              <a:noFill/>
            </a:ln>
          </p:spPr>
          <p:txBody>
            <a:bodyPr anchorCtr="0" anchor="t" bIns="13325" lIns="13325" spcFirstLastPara="1" rIns="13325" wrap="square" tIns="72000">
              <a:noAutofit/>
            </a:bodyPr>
            <a:lstStyle/>
            <a:p>
              <a:pPr indent="-158750" lvl="1" marL="171450" marR="0" rtl="0" algn="l">
                <a:lnSpc>
                  <a:spcPct val="100000"/>
                </a:lnSpc>
                <a:spcBef>
                  <a:spcPts val="0"/>
                </a:spcBef>
                <a:spcAft>
                  <a:spcPts val="0"/>
                </a:spcAft>
                <a:buClr>
                  <a:srgbClr val="D12477"/>
                </a:buClr>
                <a:buSzPts val="880"/>
                <a:buFont typeface="Arial"/>
                <a:buChar char="●"/>
              </a:pPr>
              <a:r>
                <a:rPr lang="en-US" sz="1000">
                  <a:solidFill>
                    <a:srgbClr val="161249"/>
                  </a:solidFill>
                </a:rPr>
                <a:t>Datan jalostaminen tiedoksi ja tietämykseksi</a:t>
              </a:r>
              <a:endParaRPr b="0" i="0" sz="1000" u="none" cap="none" strike="noStrike">
                <a:solidFill>
                  <a:srgbClr val="161249"/>
                </a:solidFill>
                <a:latin typeface="Arial"/>
                <a:ea typeface="Arial"/>
                <a:cs typeface="Arial"/>
                <a:sym typeface="Arial"/>
              </a:endParaRPr>
            </a:p>
          </p:txBody>
        </p:sp>
        <p:sp>
          <p:nvSpPr>
            <p:cNvPr id="257" name="Google Shape;257;p11"/>
            <p:cNvSpPr/>
            <p:nvPr/>
          </p:nvSpPr>
          <p:spPr>
            <a:xfrm>
              <a:off x="5661308" y="1742504"/>
              <a:ext cx="1408886" cy="1172945"/>
            </a:xfrm>
            <a:custGeom>
              <a:rect b="b" l="l" r="r" t="t"/>
              <a:pathLst>
                <a:path extrusionOk="0" h="120000" w="120000">
                  <a:moveTo>
                    <a:pt x="10211" y="88275"/>
                  </a:moveTo>
                  <a:lnTo>
                    <a:pt x="13787" y="86244"/>
                  </a:lnTo>
                  <a:lnTo>
                    <a:pt x="13787" y="86244"/>
                  </a:lnTo>
                  <a:cubicBezTo>
                    <a:pt x="22630" y="101816"/>
                    <a:pt x="38722" y="111888"/>
                    <a:pt x="56593" y="113036"/>
                  </a:cubicBezTo>
                  <a:cubicBezTo>
                    <a:pt x="74465" y="114184"/>
                    <a:pt x="91712" y="106254"/>
                    <a:pt x="102476" y="91941"/>
                  </a:cubicBezTo>
                  <a:lnTo>
                    <a:pt x="100105" y="90595"/>
                  </a:lnTo>
                  <a:lnTo>
                    <a:pt x="108001" y="87259"/>
                  </a:lnTo>
                  <a:lnTo>
                    <a:pt x="108451" y="95334"/>
                  </a:lnTo>
                  <a:lnTo>
                    <a:pt x="106079" y="93987"/>
                  </a:lnTo>
                  <a:lnTo>
                    <a:pt x="106079" y="93987"/>
                  </a:lnTo>
                  <a:cubicBezTo>
                    <a:pt x="94571" y="109590"/>
                    <a:pt x="75948" y="118309"/>
                    <a:pt x="56594" y="117156"/>
                  </a:cubicBezTo>
                  <a:cubicBezTo>
                    <a:pt x="37241" y="116003"/>
                    <a:pt x="19785" y="105134"/>
                    <a:pt x="10211" y="88275"/>
                  </a:cubicBezTo>
                  <a:close/>
                </a:path>
              </a:pathLst>
            </a:custGeom>
            <a:solidFill>
              <a:srgbClr val="C4218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Arial"/>
                <a:ea typeface="Arial"/>
                <a:cs typeface="Arial"/>
                <a:sym typeface="Arial"/>
              </a:endParaRPr>
            </a:p>
          </p:txBody>
        </p:sp>
        <p:sp>
          <p:nvSpPr>
            <p:cNvPr id="258" name="Google Shape;258;p11"/>
            <p:cNvSpPr/>
            <p:nvPr/>
          </p:nvSpPr>
          <p:spPr>
            <a:xfrm>
              <a:off x="5347044" y="2279241"/>
              <a:ext cx="989793" cy="348478"/>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59" name="Google Shape;259;p11"/>
            <p:cNvSpPr txBox="1"/>
            <p:nvPr/>
          </p:nvSpPr>
          <p:spPr>
            <a:xfrm>
              <a:off x="5357291" y="2353841"/>
              <a:ext cx="966737" cy="199875"/>
            </a:xfrm>
            <a:prstGeom prst="rect">
              <a:avLst/>
            </a:prstGeom>
            <a:solidFill>
              <a:srgbClr val="11AA81"/>
            </a:solidFill>
            <a:ln>
              <a:noFill/>
            </a:ln>
          </p:spPr>
          <p:txBody>
            <a:bodyPr anchorCtr="0" anchor="ctr" bIns="7600" lIns="11425" spcFirstLastPara="1" rIns="11425" wrap="square" tIns="7600">
              <a:spAutoFit/>
            </a:bodyPr>
            <a:lstStyle/>
            <a:p>
              <a:pPr indent="0" lvl="0" marL="0" marR="0" rtl="0" algn="ctr">
                <a:lnSpc>
                  <a:spcPct val="90000"/>
                </a:lnSpc>
                <a:spcBef>
                  <a:spcPts val="0"/>
                </a:spcBef>
                <a:spcAft>
                  <a:spcPts val="0"/>
                </a:spcAft>
                <a:buClr>
                  <a:schemeClr val="lt1"/>
                </a:buClr>
                <a:buSzPts val="600"/>
                <a:buFont typeface="Open Sans"/>
                <a:buNone/>
              </a:pPr>
              <a:r>
                <a:rPr b="1" i="0" lang="en-US" sz="1200" u="none" cap="none" strike="noStrike">
                  <a:solidFill>
                    <a:schemeClr val="lt1"/>
                  </a:solidFill>
                  <a:latin typeface="Arial"/>
                  <a:ea typeface="Arial"/>
                  <a:cs typeface="Arial"/>
                  <a:sym typeface="Arial"/>
                </a:rPr>
                <a:t>Tietojen käsittely</a:t>
              </a:r>
              <a:endParaRPr b="1" i="0" sz="1200" u="none" cap="none" strike="noStrike">
                <a:solidFill>
                  <a:schemeClr val="lt1"/>
                </a:solidFill>
                <a:latin typeface="Arial"/>
                <a:ea typeface="Arial"/>
                <a:cs typeface="Arial"/>
                <a:sym typeface="Arial"/>
              </a:endParaRPr>
            </a:p>
          </p:txBody>
        </p:sp>
        <p:sp>
          <p:nvSpPr>
            <p:cNvPr id="260" name="Google Shape;260;p11"/>
            <p:cNvSpPr/>
            <p:nvPr/>
          </p:nvSpPr>
          <p:spPr>
            <a:xfrm>
              <a:off x="6419495" y="1594223"/>
              <a:ext cx="1150331" cy="981216"/>
            </a:xfrm>
            <a:prstGeom prst="roundRect">
              <a:avLst>
                <a:gd fmla="val 10000" name="adj"/>
              </a:avLst>
            </a:prstGeom>
            <a:solidFill>
              <a:schemeClr val="lt1">
                <a:alpha val="89019"/>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61" name="Google Shape;261;p11"/>
            <p:cNvSpPr txBox="1"/>
            <p:nvPr/>
          </p:nvSpPr>
          <p:spPr>
            <a:xfrm>
              <a:off x="6437545" y="1752859"/>
              <a:ext cx="1145504" cy="729425"/>
            </a:xfrm>
            <a:prstGeom prst="rect">
              <a:avLst/>
            </a:prstGeom>
            <a:noFill/>
            <a:ln>
              <a:noFill/>
            </a:ln>
          </p:spPr>
          <p:txBody>
            <a:bodyPr anchorCtr="0" anchor="t" bIns="13325" lIns="13325" spcFirstLastPara="1" rIns="13325" wrap="square" tIns="72000">
              <a:noAutofit/>
            </a:bodyPr>
            <a:lstStyle/>
            <a:p>
              <a:pPr indent="-171450" lvl="1" marL="171450" marR="0" rtl="0" algn="l">
                <a:lnSpc>
                  <a:spcPct val="100000"/>
                </a:lnSpc>
                <a:spcBef>
                  <a:spcPts val="0"/>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Tiedon ja tietämyksen yhdistäminen hallintatoimiin</a:t>
              </a:r>
              <a:endParaRPr b="0" i="0" sz="1200" u="none" cap="none" strike="noStrike">
                <a:solidFill>
                  <a:srgbClr val="161249"/>
                </a:solidFill>
                <a:latin typeface="Arial"/>
                <a:ea typeface="Arial"/>
                <a:cs typeface="Arial"/>
                <a:sym typeface="Arial"/>
              </a:endParaRPr>
            </a:p>
          </p:txBody>
        </p:sp>
        <p:sp>
          <p:nvSpPr>
            <p:cNvPr id="262" name="Google Shape;262;p11"/>
            <p:cNvSpPr/>
            <p:nvPr/>
          </p:nvSpPr>
          <p:spPr>
            <a:xfrm>
              <a:off x="6927177" y="1200745"/>
              <a:ext cx="1567638" cy="1305113"/>
            </a:xfrm>
            <a:custGeom>
              <a:rect b="b" l="l" r="r" t="t"/>
              <a:pathLst>
                <a:path extrusionOk="0" h="120000" w="120000">
                  <a:moveTo>
                    <a:pt x="9969" y="31588"/>
                  </a:moveTo>
                  <a:lnTo>
                    <a:pt x="9969" y="31588"/>
                  </a:lnTo>
                  <a:cubicBezTo>
                    <a:pt x="19653" y="14536"/>
                    <a:pt x="37355" y="3590"/>
                    <a:pt x="56937" y="2546"/>
                  </a:cubicBezTo>
                  <a:cubicBezTo>
                    <a:pt x="76519" y="1502"/>
                    <a:pt x="95284" y="10504"/>
                    <a:pt x="106726" y="26430"/>
                  </a:cubicBezTo>
                  <a:lnTo>
                    <a:pt x="108860" y="25218"/>
                  </a:lnTo>
                  <a:lnTo>
                    <a:pt x="108424" y="32501"/>
                  </a:lnTo>
                  <a:lnTo>
                    <a:pt x="101359" y="29477"/>
                  </a:lnTo>
                  <a:lnTo>
                    <a:pt x="103493" y="28266"/>
                  </a:lnTo>
                  <a:lnTo>
                    <a:pt x="103493" y="28266"/>
                  </a:lnTo>
                  <a:cubicBezTo>
                    <a:pt x="92718" y="13499"/>
                    <a:pt x="75187" y="5208"/>
                    <a:pt x="56936" y="6248"/>
                  </a:cubicBezTo>
                  <a:cubicBezTo>
                    <a:pt x="38686" y="7288"/>
                    <a:pt x="22210" y="17518"/>
                    <a:pt x="13183" y="33413"/>
                  </a:cubicBezTo>
                  <a:close/>
                </a:path>
              </a:pathLst>
            </a:custGeom>
            <a:solidFill>
              <a:srgbClr val="C4218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Arial"/>
                <a:ea typeface="Arial"/>
                <a:cs typeface="Arial"/>
                <a:sym typeface="Arial"/>
              </a:endParaRPr>
            </a:p>
          </p:txBody>
        </p:sp>
        <p:sp>
          <p:nvSpPr>
            <p:cNvPr id="263" name="Google Shape;263;p11"/>
            <p:cNvSpPr/>
            <p:nvPr/>
          </p:nvSpPr>
          <p:spPr>
            <a:xfrm>
              <a:off x="6639449" y="1419286"/>
              <a:ext cx="879816" cy="349874"/>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64" name="Google Shape;264;p11"/>
            <p:cNvSpPr txBox="1"/>
            <p:nvPr/>
          </p:nvSpPr>
          <p:spPr>
            <a:xfrm>
              <a:off x="6649696" y="1541840"/>
              <a:ext cx="859322" cy="104766"/>
            </a:xfrm>
            <a:prstGeom prst="rect">
              <a:avLst/>
            </a:prstGeom>
            <a:solidFill>
              <a:srgbClr val="11AA81"/>
            </a:solidFill>
            <a:ln>
              <a:noFill/>
            </a:ln>
          </p:spPr>
          <p:txBody>
            <a:bodyPr anchorCtr="0" anchor="ctr" bIns="7600" lIns="11425" spcFirstLastPara="1" rIns="11425" wrap="square" tIns="7600">
              <a:spAutoFit/>
            </a:bodyPr>
            <a:lstStyle/>
            <a:p>
              <a:pPr indent="0" lvl="0" marL="0" marR="0" rtl="0" algn="ctr">
                <a:lnSpc>
                  <a:spcPct val="90000"/>
                </a:lnSpc>
                <a:spcBef>
                  <a:spcPts val="0"/>
                </a:spcBef>
                <a:spcAft>
                  <a:spcPts val="0"/>
                </a:spcAft>
                <a:buClr>
                  <a:schemeClr val="lt1"/>
                </a:buClr>
                <a:buSzPts val="600"/>
                <a:buFont typeface="Open Sans"/>
                <a:buNone/>
              </a:pPr>
              <a:r>
                <a:rPr b="1" i="0" lang="en-US" sz="1200" u="none" cap="none" strike="noStrike">
                  <a:solidFill>
                    <a:schemeClr val="lt1"/>
                  </a:solidFill>
                  <a:latin typeface="Arial"/>
                  <a:ea typeface="Arial"/>
                  <a:cs typeface="Arial"/>
                  <a:sym typeface="Arial"/>
                </a:rPr>
                <a:t>Raportointi</a:t>
              </a:r>
              <a:endParaRPr b="1" i="0" sz="1200" u="none" cap="none" strike="noStrike">
                <a:solidFill>
                  <a:schemeClr val="lt1"/>
                </a:solidFill>
                <a:latin typeface="Arial"/>
                <a:ea typeface="Arial"/>
                <a:cs typeface="Arial"/>
                <a:sym typeface="Arial"/>
              </a:endParaRPr>
            </a:p>
          </p:txBody>
        </p:sp>
        <p:sp>
          <p:nvSpPr>
            <p:cNvPr id="265" name="Google Shape;265;p11"/>
            <p:cNvSpPr/>
            <p:nvPr/>
          </p:nvSpPr>
          <p:spPr>
            <a:xfrm>
              <a:off x="7702444" y="1594227"/>
              <a:ext cx="1081800" cy="981300"/>
            </a:xfrm>
            <a:prstGeom prst="roundRect">
              <a:avLst>
                <a:gd fmla="val 10000" name="adj"/>
              </a:avLst>
            </a:prstGeom>
            <a:solidFill>
              <a:schemeClr val="lt1">
                <a:alpha val="89019"/>
              </a:schemeClr>
            </a:solidFill>
            <a:ln cap="flat" cmpd="sng" w="25400">
              <a:solidFill>
                <a:srgbClr val="11AA81"/>
              </a:solidFill>
              <a:prstDash val="solid"/>
              <a:miter lim="800000"/>
              <a:headEnd len="sm" w="sm" type="none"/>
              <a:tailEnd len="sm" w="sm" type="none"/>
            </a:ln>
          </p:spPr>
          <p:txBody>
            <a:bodyPr anchorCtr="0" anchor="ctr" bIns="0" lIns="0" spcFirstLastPara="1" rIns="0" wrap="square" tIns="0">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66" name="Google Shape;266;p11"/>
            <p:cNvSpPr txBox="1"/>
            <p:nvPr/>
          </p:nvSpPr>
          <p:spPr>
            <a:xfrm>
              <a:off x="7721243" y="1613009"/>
              <a:ext cx="1048887" cy="603861"/>
            </a:xfrm>
            <a:prstGeom prst="rect">
              <a:avLst/>
            </a:prstGeom>
            <a:noFill/>
            <a:ln>
              <a:noFill/>
            </a:ln>
          </p:spPr>
          <p:txBody>
            <a:bodyPr anchorCtr="0" anchor="t" bIns="13325" lIns="13325" spcFirstLastPara="1" rIns="13325" wrap="square" tIns="72000">
              <a:noAutofit/>
            </a:bodyPr>
            <a:lstStyle/>
            <a:p>
              <a:pPr indent="-171450" lvl="1" marL="171450" marR="0" rtl="0" algn="l">
                <a:lnSpc>
                  <a:spcPct val="100000"/>
                </a:lnSpc>
                <a:spcBef>
                  <a:spcPts val="0"/>
                </a:spcBef>
                <a:spcAft>
                  <a:spcPts val="0"/>
                </a:spcAft>
                <a:buClr>
                  <a:srgbClr val="D12477"/>
                </a:buClr>
                <a:buSzPts val="1080"/>
                <a:buFont typeface="Arial"/>
                <a:buChar char="●"/>
              </a:pPr>
              <a:r>
                <a:rPr b="0" i="0" lang="en-US" sz="1200" u="none" cap="none" strike="noStrike">
                  <a:solidFill>
                    <a:srgbClr val="161249"/>
                  </a:solidFill>
                  <a:latin typeface="Arial"/>
                  <a:ea typeface="Arial"/>
                  <a:cs typeface="Arial"/>
                  <a:sym typeface="Arial"/>
                </a:rPr>
                <a:t>Paranna sitä, mikä ei toimi</a:t>
              </a:r>
              <a:endParaRPr b="0" i="0" sz="1200" u="none" cap="none" strike="noStrike">
                <a:solidFill>
                  <a:srgbClr val="161249"/>
                </a:solidFill>
                <a:latin typeface="Arial"/>
                <a:ea typeface="Arial"/>
                <a:cs typeface="Arial"/>
                <a:sym typeface="Arial"/>
              </a:endParaRPr>
            </a:p>
          </p:txBody>
        </p:sp>
        <p:sp>
          <p:nvSpPr>
            <p:cNvPr id="267" name="Google Shape;267;p11"/>
            <p:cNvSpPr/>
            <p:nvPr/>
          </p:nvSpPr>
          <p:spPr>
            <a:xfrm>
              <a:off x="7780337" y="2287362"/>
              <a:ext cx="1039216" cy="349874"/>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Arial"/>
                <a:ea typeface="Arial"/>
                <a:cs typeface="Arial"/>
                <a:sym typeface="Arial"/>
              </a:endParaRPr>
            </a:p>
          </p:txBody>
        </p:sp>
        <p:sp>
          <p:nvSpPr>
            <p:cNvPr id="268" name="Google Shape;268;p11"/>
            <p:cNvSpPr txBox="1"/>
            <p:nvPr/>
          </p:nvSpPr>
          <p:spPr>
            <a:xfrm>
              <a:off x="7794297" y="2409915"/>
              <a:ext cx="1015009" cy="104766"/>
            </a:xfrm>
            <a:prstGeom prst="rect">
              <a:avLst/>
            </a:prstGeom>
            <a:solidFill>
              <a:srgbClr val="11AA81"/>
            </a:solidFill>
            <a:ln>
              <a:noFill/>
            </a:ln>
          </p:spPr>
          <p:txBody>
            <a:bodyPr anchorCtr="0" anchor="ctr" bIns="7600" lIns="11425" spcFirstLastPara="1" rIns="11425" wrap="square" tIns="7600">
              <a:spAutoFit/>
            </a:bodyPr>
            <a:lstStyle/>
            <a:p>
              <a:pPr indent="0" lvl="0" marL="0" marR="0" rtl="0" algn="ctr">
                <a:lnSpc>
                  <a:spcPct val="90000"/>
                </a:lnSpc>
                <a:spcBef>
                  <a:spcPts val="0"/>
                </a:spcBef>
                <a:spcAft>
                  <a:spcPts val="0"/>
                </a:spcAft>
                <a:buClr>
                  <a:schemeClr val="lt1"/>
                </a:buClr>
                <a:buSzPts val="600"/>
                <a:buFont typeface="Open Sans"/>
                <a:buNone/>
              </a:pPr>
              <a:r>
                <a:rPr b="1" i="0" lang="en-US" sz="1200" u="none" cap="none" strike="noStrike">
                  <a:solidFill>
                    <a:schemeClr val="lt1"/>
                  </a:solidFill>
                  <a:latin typeface="Arial"/>
                  <a:ea typeface="Arial"/>
                  <a:cs typeface="Arial"/>
                  <a:sym typeface="Arial"/>
                </a:rPr>
                <a:t>Optimointi</a:t>
              </a:r>
              <a:endParaRPr b="1" i="0" sz="1200" u="none" cap="none" strike="noStrike">
                <a:solidFill>
                  <a:schemeClr val="lt1"/>
                </a:solidFill>
                <a:latin typeface="Arial"/>
                <a:ea typeface="Arial"/>
                <a:cs typeface="Arial"/>
                <a:sym typeface="Aria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2"/>
          <p:cNvSpPr txBox="1"/>
          <p:nvPr/>
        </p:nvSpPr>
        <p:spPr>
          <a:xfrm>
            <a:off x="311700" y="-5753"/>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61249"/>
              </a:buClr>
              <a:buSzPts val="3000"/>
              <a:buFont typeface="Arial"/>
              <a:buNone/>
            </a:pPr>
            <a:r>
              <a:rPr b="1" i="0" lang="en-US" sz="3000" u="none" cap="none" strike="noStrike">
                <a:solidFill>
                  <a:srgbClr val="161249"/>
                </a:solidFill>
                <a:latin typeface="Arial"/>
                <a:ea typeface="Arial"/>
                <a:cs typeface="Arial"/>
                <a:sym typeface="Arial"/>
              </a:rPr>
              <a:t>Mittaus - mittausstrategian määrittely</a:t>
            </a:r>
            <a:endParaRPr b="1" i="0" sz="3000" u="none" cap="none" strike="noStrike">
              <a:solidFill>
                <a:srgbClr val="161249"/>
              </a:solidFill>
              <a:latin typeface="Arial"/>
              <a:ea typeface="Arial"/>
              <a:cs typeface="Arial"/>
              <a:sym typeface="Arial"/>
            </a:endParaRPr>
          </a:p>
        </p:txBody>
      </p:sp>
      <p:grpSp>
        <p:nvGrpSpPr>
          <p:cNvPr id="274" name="Google Shape;274;p12"/>
          <p:cNvGrpSpPr/>
          <p:nvPr/>
        </p:nvGrpSpPr>
        <p:grpSpPr>
          <a:xfrm>
            <a:off x="127860" y="497891"/>
            <a:ext cx="8888279" cy="4000726"/>
            <a:chOff x="0" y="0"/>
            <a:chExt cx="8806915" cy="3067154"/>
          </a:xfrm>
        </p:grpSpPr>
        <p:cxnSp>
          <p:nvCxnSpPr>
            <p:cNvPr id="275" name="Google Shape;275;p12"/>
            <p:cNvCxnSpPr/>
            <p:nvPr/>
          </p:nvCxnSpPr>
          <p:spPr>
            <a:xfrm>
              <a:off x="0" y="0"/>
              <a:ext cx="8806915" cy="0"/>
            </a:xfrm>
            <a:prstGeom prst="straightConnector1">
              <a:avLst/>
            </a:prstGeom>
            <a:noFill/>
            <a:ln>
              <a:noFill/>
            </a:ln>
          </p:spPr>
        </p:cxnSp>
        <p:sp>
          <p:nvSpPr>
            <p:cNvPr id="276" name="Google Shape;276;p12"/>
            <p:cNvSpPr/>
            <p:nvPr/>
          </p:nvSpPr>
          <p:spPr>
            <a:xfrm>
              <a:off x="0" y="0"/>
              <a:ext cx="1761383" cy="382876"/>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277" name="Google Shape;277;p12"/>
            <p:cNvSpPr txBox="1"/>
            <p:nvPr/>
          </p:nvSpPr>
          <p:spPr>
            <a:xfrm>
              <a:off x="8254" y="3"/>
              <a:ext cx="1819193" cy="382876"/>
            </a:xfrm>
            <a:prstGeom prst="rect">
              <a:avLst/>
            </a:prstGeom>
            <a:blipFill rotWithShape="1">
              <a:blip r:embed="rId3">
                <a:alphaModFix/>
              </a:blip>
              <a:stretch>
                <a:fillRect b="0" l="-26997" r="-22995" t="-9997"/>
              </a:stretch>
            </a:blipFill>
            <a:ln cap="flat" cmpd="sng" w="44450">
              <a:solidFill>
                <a:schemeClr val="lt1"/>
              </a:solidFill>
              <a:prstDash val="solid"/>
              <a:round/>
              <a:headEnd len="sm" w="sm" type="none"/>
              <a:tailEnd len="sm" w="sm" type="none"/>
            </a:ln>
          </p:spPr>
          <p:txBody>
            <a:bodyPr anchorCtr="1" anchor="ctr" bIns="0" lIns="72000" spcFirstLastPara="1" rIns="0" wrap="square" tIns="36000">
              <a:noAutofit/>
            </a:bodyPr>
            <a:lstStyle/>
            <a:p>
              <a:pPr indent="0" lvl="0" marL="0" marR="0" rtl="0" algn="ctr">
                <a:lnSpc>
                  <a:spcPct val="100000"/>
                </a:lnSpc>
                <a:spcBef>
                  <a:spcPts val="0"/>
                </a:spcBef>
                <a:spcAft>
                  <a:spcPts val="0"/>
                </a:spcAft>
                <a:buClr>
                  <a:schemeClr val="dk1"/>
                </a:buClr>
                <a:buSzPts val="1200"/>
                <a:buFont typeface="Open Sans"/>
                <a:buNone/>
              </a:pPr>
              <a:r>
                <a:rPr b="1" i="0" lang="en-US" sz="1800" u="none" cap="none" strike="noStrike">
                  <a:solidFill>
                    <a:schemeClr val="lt1"/>
                  </a:solidFill>
                  <a:latin typeface="Arial"/>
                  <a:ea typeface="Arial"/>
                  <a:cs typeface="Arial"/>
                  <a:sym typeface="Arial"/>
                </a:rPr>
                <a:t>Vaihe</a:t>
              </a:r>
              <a:endParaRPr b="0" i="0" sz="2800" u="none" cap="none" strike="noStrike">
                <a:solidFill>
                  <a:schemeClr val="lt1"/>
                </a:solidFill>
                <a:latin typeface="Arial"/>
                <a:ea typeface="Arial"/>
                <a:cs typeface="Arial"/>
                <a:sym typeface="Arial"/>
              </a:endParaRPr>
            </a:p>
          </p:txBody>
        </p:sp>
        <p:sp>
          <p:nvSpPr>
            <p:cNvPr id="278" name="Google Shape;278;p12"/>
            <p:cNvSpPr/>
            <p:nvPr/>
          </p:nvSpPr>
          <p:spPr>
            <a:xfrm>
              <a:off x="1893487" y="17386"/>
              <a:ext cx="3180057"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279" name="Google Shape;279;p12"/>
            <p:cNvSpPr txBox="1"/>
            <p:nvPr/>
          </p:nvSpPr>
          <p:spPr>
            <a:xfrm>
              <a:off x="1893487" y="17386"/>
              <a:ext cx="3180057" cy="347729"/>
            </a:xfrm>
            <a:prstGeom prst="rect">
              <a:avLst/>
            </a:prstGeom>
            <a:blipFill rotWithShape="1">
              <a:blip r:embed="rId3">
                <a:alphaModFix/>
              </a:blip>
              <a:stretch>
                <a:fillRect b="0" l="-26997" r="-22995" t="-9997"/>
              </a:stretch>
            </a:blipFill>
            <a:ln>
              <a:noFill/>
            </a:ln>
          </p:spPr>
          <p:txBody>
            <a:bodyPr anchorCtr="1" anchor="ctr" bIns="0" lIns="30475" spcFirstLastPara="1" rIns="30475" wrap="square" tIns="36000">
              <a:noAutofit/>
            </a:bodyPr>
            <a:lstStyle/>
            <a:p>
              <a:pPr indent="0" lvl="0" marL="0" marR="0" rtl="0" algn="ctr">
                <a:lnSpc>
                  <a:spcPct val="100000"/>
                </a:lnSpc>
                <a:spcBef>
                  <a:spcPts val="0"/>
                </a:spcBef>
                <a:spcAft>
                  <a:spcPts val="0"/>
                </a:spcAft>
                <a:buClr>
                  <a:srgbClr val="262626"/>
                </a:buClr>
                <a:buSzPts val="800"/>
                <a:buFont typeface="Open Sans"/>
                <a:buNone/>
              </a:pPr>
              <a:r>
                <a:rPr b="1" i="0" lang="en-US" sz="1800" u="none" cap="none" strike="noStrike">
                  <a:solidFill>
                    <a:schemeClr val="lt1"/>
                  </a:solidFill>
                  <a:latin typeface="Arial"/>
                  <a:ea typeface="Arial"/>
                  <a:cs typeface="Arial"/>
                  <a:sym typeface="Arial"/>
                </a:rPr>
                <a:t>Vaiheet</a:t>
              </a:r>
              <a:endParaRPr b="1" i="0" sz="1800" u="none" cap="none" strike="noStrike">
                <a:solidFill>
                  <a:schemeClr val="lt1"/>
                </a:solidFill>
                <a:latin typeface="Arial"/>
                <a:ea typeface="Arial"/>
                <a:cs typeface="Arial"/>
                <a:sym typeface="Arial"/>
              </a:endParaRPr>
            </a:p>
          </p:txBody>
        </p:sp>
        <p:sp>
          <p:nvSpPr>
            <p:cNvPr id="280" name="Google Shape;280;p12"/>
            <p:cNvSpPr/>
            <p:nvPr/>
          </p:nvSpPr>
          <p:spPr>
            <a:xfrm>
              <a:off x="5416252" y="17386"/>
              <a:ext cx="3390662"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281" name="Google Shape;281;p12"/>
            <p:cNvSpPr txBox="1"/>
            <p:nvPr/>
          </p:nvSpPr>
          <p:spPr>
            <a:xfrm>
              <a:off x="5149021" y="17385"/>
              <a:ext cx="3601267" cy="347729"/>
            </a:xfrm>
            <a:prstGeom prst="rect">
              <a:avLst/>
            </a:prstGeom>
            <a:blipFill rotWithShape="1">
              <a:blip r:embed="rId3">
                <a:alphaModFix/>
              </a:blip>
              <a:stretch>
                <a:fillRect b="0" l="-26997" r="-22995" t="-9997"/>
              </a:stretch>
            </a:blipFill>
            <a:ln>
              <a:noFill/>
            </a:ln>
          </p:spPr>
          <p:txBody>
            <a:bodyPr anchorCtr="1" anchor="ctr" bIns="0" lIns="30475" spcFirstLastPara="1" rIns="30475" wrap="square" tIns="108000">
              <a:noAutofit/>
            </a:bodyPr>
            <a:lstStyle/>
            <a:p>
              <a:pPr indent="0" lvl="0" marL="0" marR="0" rtl="0" algn="ctr">
                <a:lnSpc>
                  <a:spcPct val="88888"/>
                </a:lnSpc>
                <a:spcBef>
                  <a:spcPts val="0"/>
                </a:spcBef>
                <a:spcAft>
                  <a:spcPts val="0"/>
                </a:spcAft>
                <a:buClr>
                  <a:srgbClr val="262626"/>
                </a:buClr>
                <a:buSzPts val="800"/>
                <a:buFont typeface="Open Sans"/>
                <a:buNone/>
              </a:pPr>
              <a:r>
                <a:rPr b="1" i="0" lang="en-US" sz="1600" u="none" cap="none" strike="noStrike">
                  <a:solidFill>
                    <a:schemeClr val="lt1"/>
                  </a:solidFill>
                  <a:latin typeface="Arial"/>
                  <a:ea typeface="Arial"/>
                  <a:cs typeface="Arial"/>
                  <a:sym typeface="Arial"/>
                </a:rPr>
                <a:t>Esimerkki pienestä verkkokaupasta</a:t>
              </a:r>
              <a:endParaRPr b="1" i="0" sz="4600" u="none" cap="none" strike="noStrike">
                <a:solidFill>
                  <a:schemeClr val="lt1"/>
                </a:solidFill>
                <a:latin typeface="Arial"/>
                <a:ea typeface="Arial"/>
                <a:cs typeface="Arial"/>
                <a:sym typeface="Arial"/>
              </a:endParaRPr>
            </a:p>
          </p:txBody>
        </p:sp>
        <p:cxnSp>
          <p:nvCxnSpPr>
            <p:cNvPr id="282" name="Google Shape;282;p12"/>
            <p:cNvCxnSpPr/>
            <p:nvPr/>
          </p:nvCxnSpPr>
          <p:spPr>
            <a:xfrm>
              <a:off x="1761383" y="365115"/>
              <a:ext cx="7045532" cy="0"/>
            </a:xfrm>
            <a:prstGeom prst="straightConnector1">
              <a:avLst/>
            </a:prstGeom>
            <a:noFill/>
            <a:ln>
              <a:noFill/>
            </a:ln>
          </p:spPr>
        </p:cxnSp>
        <p:cxnSp>
          <p:nvCxnSpPr>
            <p:cNvPr id="283" name="Google Shape;283;p12"/>
            <p:cNvCxnSpPr/>
            <p:nvPr/>
          </p:nvCxnSpPr>
          <p:spPr>
            <a:xfrm>
              <a:off x="0" y="382876"/>
              <a:ext cx="8806915" cy="0"/>
            </a:xfrm>
            <a:prstGeom prst="straightConnector1">
              <a:avLst/>
            </a:prstGeom>
            <a:noFill/>
            <a:ln>
              <a:noFill/>
            </a:ln>
          </p:spPr>
        </p:cxnSp>
        <p:sp>
          <p:nvSpPr>
            <p:cNvPr id="284" name="Google Shape;284;p12"/>
            <p:cNvSpPr/>
            <p:nvPr/>
          </p:nvSpPr>
          <p:spPr>
            <a:xfrm>
              <a:off x="0" y="382876"/>
              <a:ext cx="1761383" cy="382876"/>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285" name="Google Shape;285;p12"/>
            <p:cNvSpPr txBox="1"/>
            <p:nvPr/>
          </p:nvSpPr>
          <p:spPr>
            <a:xfrm>
              <a:off x="8254" y="390181"/>
              <a:ext cx="1819193" cy="382876"/>
            </a:xfrm>
            <a:prstGeom prst="rect">
              <a:avLst/>
            </a:prstGeom>
            <a:blipFill rotWithShape="1">
              <a:blip r:embed="rId3">
                <a:alphaModFix/>
              </a:blip>
              <a:stretch>
                <a:fillRect b="0" l="-26997" r="-22995" t="-9997"/>
              </a:stretch>
            </a:blipFill>
            <a:ln cap="flat" cmpd="sng" w="44450">
              <a:solidFill>
                <a:schemeClr val="lt1"/>
              </a:solidFill>
              <a:prstDash val="solid"/>
              <a:round/>
              <a:headEnd len="sm" w="sm" type="none"/>
              <a:tailEnd len="sm" w="sm" type="none"/>
            </a:ln>
          </p:spPr>
          <p:txBody>
            <a:bodyPr anchorCtr="0" anchor="t" bIns="72000" lIns="72000" spcFirstLastPara="1" rIns="0"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Strategian kehittäminen</a:t>
              </a:r>
              <a:endParaRPr b="0" i="0" sz="1300" u="none" cap="none" strike="noStrike">
                <a:solidFill>
                  <a:schemeClr val="lt1"/>
                </a:solidFill>
                <a:latin typeface="Arial"/>
                <a:ea typeface="Arial"/>
                <a:cs typeface="Arial"/>
                <a:sym typeface="Arial"/>
              </a:endParaRPr>
            </a:p>
          </p:txBody>
        </p:sp>
        <p:sp>
          <p:nvSpPr>
            <p:cNvPr id="286" name="Google Shape;286;p12"/>
            <p:cNvSpPr/>
            <p:nvPr/>
          </p:nvSpPr>
          <p:spPr>
            <a:xfrm>
              <a:off x="1893487" y="400262"/>
              <a:ext cx="3180057"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287" name="Google Shape;287;p12"/>
            <p:cNvSpPr txBox="1"/>
            <p:nvPr/>
          </p:nvSpPr>
          <p:spPr>
            <a:xfrm>
              <a:off x="1893487" y="400262"/>
              <a:ext cx="318005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Resurssit; rakenne; suunnittelu</a:t>
              </a:r>
              <a:endParaRPr b="0" i="0" sz="1300" u="none" cap="none" strike="noStrike">
                <a:solidFill>
                  <a:schemeClr val="lt1"/>
                </a:solidFill>
                <a:latin typeface="Arial"/>
                <a:ea typeface="Arial"/>
                <a:cs typeface="Arial"/>
                <a:sym typeface="Arial"/>
              </a:endParaRPr>
            </a:p>
          </p:txBody>
        </p:sp>
        <p:sp>
          <p:nvSpPr>
            <p:cNvPr id="288" name="Google Shape;288;p12"/>
            <p:cNvSpPr/>
            <p:nvPr/>
          </p:nvSpPr>
          <p:spPr>
            <a:xfrm>
              <a:off x="5416252" y="400262"/>
              <a:ext cx="3390662"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289" name="Google Shape;289;p12"/>
            <p:cNvSpPr txBox="1"/>
            <p:nvPr/>
          </p:nvSpPr>
          <p:spPr>
            <a:xfrm>
              <a:off x="5149021" y="400262"/>
              <a:ext cx="360126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Yksi data-analyytikko; raportoi Digital Marketing Manager:lle; raportoi viikoittain johtajalle</a:t>
              </a:r>
              <a:endParaRPr b="0" i="0" sz="1300" u="none" cap="none" strike="noStrike">
                <a:solidFill>
                  <a:schemeClr val="lt1"/>
                </a:solidFill>
                <a:latin typeface="Arial"/>
                <a:ea typeface="Arial"/>
                <a:cs typeface="Arial"/>
                <a:sym typeface="Arial"/>
              </a:endParaRPr>
            </a:p>
          </p:txBody>
        </p:sp>
        <p:cxnSp>
          <p:nvCxnSpPr>
            <p:cNvPr id="290" name="Google Shape;290;p12"/>
            <p:cNvCxnSpPr/>
            <p:nvPr/>
          </p:nvCxnSpPr>
          <p:spPr>
            <a:xfrm>
              <a:off x="1761383" y="747991"/>
              <a:ext cx="7045532" cy="0"/>
            </a:xfrm>
            <a:prstGeom prst="straightConnector1">
              <a:avLst/>
            </a:prstGeom>
            <a:noFill/>
            <a:ln>
              <a:noFill/>
            </a:ln>
          </p:spPr>
        </p:cxnSp>
        <p:cxnSp>
          <p:nvCxnSpPr>
            <p:cNvPr id="291" name="Google Shape;291;p12"/>
            <p:cNvCxnSpPr/>
            <p:nvPr/>
          </p:nvCxnSpPr>
          <p:spPr>
            <a:xfrm>
              <a:off x="0" y="765752"/>
              <a:ext cx="8806915" cy="0"/>
            </a:xfrm>
            <a:prstGeom prst="straightConnector1">
              <a:avLst/>
            </a:prstGeom>
            <a:noFill/>
            <a:ln>
              <a:noFill/>
            </a:ln>
          </p:spPr>
        </p:cxnSp>
        <p:sp>
          <p:nvSpPr>
            <p:cNvPr id="292" name="Google Shape;292;p12"/>
            <p:cNvSpPr/>
            <p:nvPr/>
          </p:nvSpPr>
          <p:spPr>
            <a:xfrm>
              <a:off x="0" y="765752"/>
              <a:ext cx="1761383" cy="382876"/>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293" name="Google Shape;293;p12"/>
            <p:cNvSpPr txBox="1"/>
            <p:nvPr/>
          </p:nvSpPr>
          <p:spPr>
            <a:xfrm>
              <a:off x="8254" y="762599"/>
              <a:ext cx="1819193" cy="382876"/>
            </a:xfrm>
            <a:prstGeom prst="rect">
              <a:avLst/>
            </a:prstGeom>
            <a:blipFill rotWithShape="1">
              <a:blip r:embed="rId3">
                <a:alphaModFix/>
              </a:blip>
              <a:stretch>
                <a:fillRect b="0" l="-26997" r="-22995" t="-9997"/>
              </a:stretch>
            </a:blipFill>
            <a:ln cap="flat" cmpd="sng" w="44450">
              <a:solidFill>
                <a:schemeClr val="lt1"/>
              </a:solidFill>
              <a:prstDash val="solid"/>
              <a:round/>
              <a:headEnd len="sm" w="sm" type="none"/>
              <a:tailEnd len="sm" w="sm" type="none"/>
            </a:ln>
          </p:spPr>
          <p:txBody>
            <a:bodyPr anchorCtr="0" anchor="t" bIns="72000" lIns="72000" spcFirstLastPara="1" rIns="0"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Tavoitteiden asettaminen</a:t>
              </a:r>
              <a:endParaRPr b="0" i="0" sz="1300" u="none" cap="none" strike="noStrike">
                <a:solidFill>
                  <a:schemeClr val="lt1"/>
                </a:solidFill>
                <a:latin typeface="Arial"/>
                <a:ea typeface="Arial"/>
                <a:cs typeface="Arial"/>
                <a:sym typeface="Arial"/>
              </a:endParaRPr>
            </a:p>
          </p:txBody>
        </p:sp>
        <p:sp>
          <p:nvSpPr>
            <p:cNvPr id="294" name="Google Shape;294;p12"/>
            <p:cNvSpPr/>
            <p:nvPr/>
          </p:nvSpPr>
          <p:spPr>
            <a:xfrm>
              <a:off x="1893487" y="783138"/>
              <a:ext cx="3180057"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295" name="Google Shape;295;p12"/>
            <p:cNvSpPr txBox="1"/>
            <p:nvPr/>
          </p:nvSpPr>
          <p:spPr>
            <a:xfrm>
              <a:off x="1893487" y="783138"/>
              <a:ext cx="318005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Tavoitteiden määrittely</a:t>
              </a:r>
              <a:endParaRPr b="0" i="0" sz="1300" u="none" cap="none" strike="noStrike">
                <a:solidFill>
                  <a:schemeClr val="lt1"/>
                </a:solidFill>
                <a:latin typeface="Arial"/>
                <a:ea typeface="Arial"/>
                <a:cs typeface="Arial"/>
                <a:sym typeface="Arial"/>
              </a:endParaRPr>
            </a:p>
          </p:txBody>
        </p:sp>
        <p:sp>
          <p:nvSpPr>
            <p:cNvPr id="296" name="Google Shape;296;p12"/>
            <p:cNvSpPr/>
            <p:nvPr/>
          </p:nvSpPr>
          <p:spPr>
            <a:xfrm>
              <a:off x="5416252" y="783138"/>
              <a:ext cx="3390662"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297" name="Google Shape;297;p12"/>
            <p:cNvSpPr txBox="1"/>
            <p:nvPr/>
          </p:nvSpPr>
          <p:spPr>
            <a:xfrm>
              <a:off x="5149021" y="783138"/>
              <a:ext cx="360126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Lisää myyntiä ja voittoa; säilytä asiakkaat</a:t>
              </a:r>
              <a:endParaRPr b="0" i="0" sz="1300" u="none" cap="none" strike="noStrike">
                <a:solidFill>
                  <a:schemeClr val="lt1"/>
                </a:solidFill>
                <a:latin typeface="Arial"/>
                <a:ea typeface="Arial"/>
                <a:cs typeface="Arial"/>
                <a:sym typeface="Arial"/>
              </a:endParaRPr>
            </a:p>
          </p:txBody>
        </p:sp>
        <p:cxnSp>
          <p:nvCxnSpPr>
            <p:cNvPr id="298" name="Google Shape;298;p12"/>
            <p:cNvCxnSpPr/>
            <p:nvPr/>
          </p:nvCxnSpPr>
          <p:spPr>
            <a:xfrm>
              <a:off x="1761383" y="1130868"/>
              <a:ext cx="7045532" cy="0"/>
            </a:xfrm>
            <a:prstGeom prst="straightConnector1">
              <a:avLst/>
            </a:prstGeom>
            <a:noFill/>
            <a:ln>
              <a:noFill/>
            </a:ln>
          </p:spPr>
        </p:cxnSp>
        <p:cxnSp>
          <p:nvCxnSpPr>
            <p:cNvPr id="299" name="Google Shape;299;p12"/>
            <p:cNvCxnSpPr/>
            <p:nvPr/>
          </p:nvCxnSpPr>
          <p:spPr>
            <a:xfrm>
              <a:off x="0" y="1148628"/>
              <a:ext cx="8806915" cy="0"/>
            </a:xfrm>
            <a:prstGeom prst="straightConnector1">
              <a:avLst/>
            </a:prstGeom>
            <a:noFill/>
            <a:ln>
              <a:noFill/>
            </a:ln>
          </p:spPr>
        </p:cxnSp>
        <p:sp>
          <p:nvSpPr>
            <p:cNvPr id="300" name="Google Shape;300;p12"/>
            <p:cNvSpPr/>
            <p:nvPr/>
          </p:nvSpPr>
          <p:spPr>
            <a:xfrm>
              <a:off x="0" y="1148628"/>
              <a:ext cx="1761383" cy="382876"/>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01" name="Google Shape;301;p12"/>
            <p:cNvSpPr txBox="1"/>
            <p:nvPr/>
          </p:nvSpPr>
          <p:spPr>
            <a:xfrm>
              <a:off x="8254" y="1145473"/>
              <a:ext cx="1819193" cy="382876"/>
            </a:xfrm>
            <a:prstGeom prst="rect">
              <a:avLst/>
            </a:prstGeom>
            <a:blipFill rotWithShape="1">
              <a:blip r:embed="rId3">
                <a:alphaModFix/>
              </a:blip>
              <a:stretch>
                <a:fillRect b="0" l="-26997" r="-22995" t="-9997"/>
              </a:stretch>
            </a:blipFill>
            <a:ln cap="flat" cmpd="sng" w="44450">
              <a:solidFill>
                <a:schemeClr val="lt1"/>
              </a:solidFill>
              <a:prstDash val="solid"/>
              <a:round/>
              <a:headEnd len="sm" w="sm" type="none"/>
              <a:tailEnd len="sm" w="sm" type="none"/>
            </a:ln>
          </p:spPr>
          <p:txBody>
            <a:bodyPr anchorCtr="0" anchor="t" bIns="72000" lIns="72000" spcFirstLastPara="1" rIns="0"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Keskeisten </a:t>
              </a:r>
              <a:r>
                <a:rPr lang="en-US" sz="1300">
                  <a:solidFill>
                    <a:schemeClr val="lt1"/>
                  </a:solidFill>
                </a:rPr>
                <a:t>KPI:den </a:t>
              </a:r>
              <a:r>
                <a:rPr b="0" i="0" lang="en-US" sz="1300" u="none" cap="none" strike="noStrike">
                  <a:solidFill>
                    <a:schemeClr val="lt1"/>
                  </a:solidFill>
                  <a:latin typeface="Arial"/>
                  <a:ea typeface="Arial"/>
                  <a:cs typeface="Arial"/>
                  <a:sym typeface="Arial"/>
                </a:rPr>
                <a:t>tunnistaminen</a:t>
              </a:r>
              <a:endParaRPr b="0" i="0" sz="1300" u="none" cap="none" strike="noStrike">
                <a:solidFill>
                  <a:schemeClr val="lt1"/>
                </a:solidFill>
                <a:latin typeface="Arial"/>
                <a:ea typeface="Arial"/>
                <a:cs typeface="Arial"/>
                <a:sym typeface="Arial"/>
              </a:endParaRPr>
            </a:p>
          </p:txBody>
        </p:sp>
        <p:sp>
          <p:nvSpPr>
            <p:cNvPr id="302" name="Google Shape;302;p12"/>
            <p:cNvSpPr/>
            <p:nvPr/>
          </p:nvSpPr>
          <p:spPr>
            <a:xfrm>
              <a:off x="1893487" y="1166014"/>
              <a:ext cx="3180057"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03" name="Google Shape;303;p12"/>
            <p:cNvSpPr txBox="1"/>
            <p:nvPr/>
          </p:nvSpPr>
          <p:spPr>
            <a:xfrm>
              <a:off x="1893487" y="1166014"/>
              <a:ext cx="318005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Valitse </a:t>
              </a:r>
              <a:r>
                <a:rPr lang="en-US" sz="1300">
                  <a:solidFill>
                    <a:schemeClr val="lt1"/>
                  </a:solidFill>
                </a:rPr>
                <a:t>KPI:t &amp;</a:t>
              </a:r>
              <a:r>
                <a:rPr b="0" i="0" lang="en-US" sz="1300" u="none" cap="none" strike="noStrike">
                  <a:solidFill>
                    <a:schemeClr val="lt1"/>
                  </a:solidFill>
                  <a:latin typeface="Arial"/>
                  <a:ea typeface="Arial"/>
                  <a:cs typeface="Arial"/>
                  <a:sym typeface="Arial"/>
                </a:rPr>
                <a:t> liitä </a:t>
              </a:r>
              <a:r>
                <a:rPr lang="en-US" sz="1300">
                  <a:solidFill>
                    <a:schemeClr val="lt1"/>
                  </a:solidFill>
                </a:rPr>
                <a:t>KPI:t </a:t>
              </a:r>
              <a:r>
                <a:rPr b="0" i="0" lang="en-US" sz="1300" u="none" cap="none" strike="noStrike">
                  <a:solidFill>
                    <a:schemeClr val="lt1"/>
                  </a:solidFill>
                  <a:latin typeface="Arial"/>
                  <a:ea typeface="Arial"/>
                  <a:cs typeface="Arial"/>
                  <a:sym typeface="Arial"/>
                </a:rPr>
                <a:t>liiketoimintatavoitteisiin</a:t>
              </a:r>
              <a:endParaRPr b="0" i="0" sz="1300" u="none" cap="none" strike="noStrike">
                <a:solidFill>
                  <a:schemeClr val="lt1"/>
                </a:solidFill>
                <a:latin typeface="Arial"/>
                <a:ea typeface="Arial"/>
                <a:cs typeface="Arial"/>
                <a:sym typeface="Arial"/>
              </a:endParaRPr>
            </a:p>
          </p:txBody>
        </p:sp>
        <p:sp>
          <p:nvSpPr>
            <p:cNvPr id="304" name="Google Shape;304;p12"/>
            <p:cNvSpPr/>
            <p:nvPr/>
          </p:nvSpPr>
          <p:spPr>
            <a:xfrm>
              <a:off x="5416252" y="1166014"/>
              <a:ext cx="3390662"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05" name="Google Shape;305;p12"/>
            <p:cNvSpPr txBox="1"/>
            <p:nvPr/>
          </p:nvSpPr>
          <p:spPr>
            <a:xfrm>
              <a:off x="5149021" y="1166014"/>
              <a:ext cx="360126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Myynnin kasvu; myynti asiakkaan mukaan; uudet asiakkaat; menetetyt asiakkaat; CPA</a:t>
              </a:r>
              <a:endParaRPr b="0" i="0" sz="1300" u="none" cap="none" strike="noStrike">
                <a:solidFill>
                  <a:schemeClr val="lt1"/>
                </a:solidFill>
                <a:latin typeface="Arial"/>
                <a:ea typeface="Arial"/>
                <a:cs typeface="Arial"/>
                <a:sym typeface="Arial"/>
              </a:endParaRPr>
            </a:p>
          </p:txBody>
        </p:sp>
        <p:cxnSp>
          <p:nvCxnSpPr>
            <p:cNvPr id="306" name="Google Shape;306;p12"/>
            <p:cNvCxnSpPr/>
            <p:nvPr/>
          </p:nvCxnSpPr>
          <p:spPr>
            <a:xfrm>
              <a:off x="1761383" y="1513744"/>
              <a:ext cx="7045532" cy="0"/>
            </a:xfrm>
            <a:prstGeom prst="straightConnector1">
              <a:avLst/>
            </a:prstGeom>
            <a:noFill/>
            <a:ln>
              <a:noFill/>
            </a:ln>
          </p:spPr>
        </p:cxnSp>
        <p:cxnSp>
          <p:nvCxnSpPr>
            <p:cNvPr id="307" name="Google Shape;307;p12"/>
            <p:cNvCxnSpPr/>
            <p:nvPr/>
          </p:nvCxnSpPr>
          <p:spPr>
            <a:xfrm>
              <a:off x="0" y="1531504"/>
              <a:ext cx="8806915" cy="0"/>
            </a:xfrm>
            <a:prstGeom prst="straightConnector1">
              <a:avLst/>
            </a:prstGeom>
            <a:noFill/>
            <a:ln>
              <a:noFill/>
            </a:ln>
          </p:spPr>
        </p:cxnSp>
        <p:sp>
          <p:nvSpPr>
            <p:cNvPr id="308" name="Google Shape;308;p12"/>
            <p:cNvSpPr/>
            <p:nvPr/>
          </p:nvSpPr>
          <p:spPr>
            <a:xfrm>
              <a:off x="0" y="1531504"/>
              <a:ext cx="1761383" cy="382876"/>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09" name="Google Shape;309;p12"/>
            <p:cNvSpPr txBox="1"/>
            <p:nvPr/>
          </p:nvSpPr>
          <p:spPr>
            <a:xfrm>
              <a:off x="8254" y="1528352"/>
              <a:ext cx="1819193" cy="382876"/>
            </a:xfrm>
            <a:prstGeom prst="rect">
              <a:avLst/>
            </a:prstGeom>
            <a:blipFill rotWithShape="1">
              <a:blip r:embed="rId3">
                <a:alphaModFix/>
              </a:blip>
              <a:stretch>
                <a:fillRect b="0" l="-26997" r="-22995" t="-9997"/>
              </a:stretch>
            </a:blipFill>
            <a:ln cap="flat" cmpd="sng" w="44450">
              <a:solidFill>
                <a:schemeClr val="lt1"/>
              </a:solidFill>
              <a:prstDash val="solid"/>
              <a:round/>
              <a:headEnd len="sm" w="sm" type="none"/>
              <a:tailEnd len="sm" w="sm" type="none"/>
            </a:ln>
          </p:spPr>
          <p:txBody>
            <a:bodyPr anchorCtr="0" anchor="t" bIns="72000" lIns="72000" spcFirstLastPara="1" rIns="0"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Tietojen kerääminen</a:t>
              </a:r>
              <a:endParaRPr b="0" i="0" sz="1300" u="none" cap="none" strike="noStrike">
                <a:solidFill>
                  <a:schemeClr val="lt1"/>
                </a:solidFill>
                <a:latin typeface="Arial"/>
                <a:ea typeface="Arial"/>
                <a:cs typeface="Arial"/>
                <a:sym typeface="Arial"/>
              </a:endParaRPr>
            </a:p>
          </p:txBody>
        </p:sp>
        <p:sp>
          <p:nvSpPr>
            <p:cNvPr id="310" name="Google Shape;310;p12"/>
            <p:cNvSpPr/>
            <p:nvPr/>
          </p:nvSpPr>
          <p:spPr>
            <a:xfrm>
              <a:off x="1893487" y="1548890"/>
              <a:ext cx="3180057"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11" name="Google Shape;311;p12"/>
            <p:cNvSpPr txBox="1"/>
            <p:nvPr/>
          </p:nvSpPr>
          <p:spPr>
            <a:xfrm>
              <a:off x="1893487" y="1548890"/>
              <a:ext cx="318005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Datan keruu ja tallennus</a:t>
              </a:r>
              <a:endParaRPr b="0" i="0" sz="1300" u="none" cap="none" strike="noStrike">
                <a:solidFill>
                  <a:schemeClr val="lt1"/>
                </a:solidFill>
                <a:latin typeface="Arial"/>
                <a:ea typeface="Arial"/>
                <a:cs typeface="Arial"/>
                <a:sym typeface="Arial"/>
              </a:endParaRPr>
            </a:p>
          </p:txBody>
        </p:sp>
        <p:sp>
          <p:nvSpPr>
            <p:cNvPr id="312" name="Google Shape;312;p12"/>
            <p:cNvSpPr/>
            <p:nvPr/>
          </p:nvSpPr>
          <p:spPr>
            <a:xfrm>
              <a:off x="5416252" y="1548890"/>
              <a:ext cx="3390662"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13" name="Google Shape;313;p12"/>
            <p:cNvSpPr txBox="1"/>
            <p:nvPr/>
          </p:nvSpPr>
          <p:spPr>
            <a:xfrm>
              <a:off x="5149020" y="1548890"/>
              <a:ext cx="3601268"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Siirrä tiedot analytiikasta Exceliin tai Analytics-ohjelmistoon</a:t>
              </a:r>
              <a:endParaRPr b="0" i="0" sz="1300" u="none" cap="none" strike="noStrike">
                <a:solidFill>
                  <a:schemeClr val="lt1"/>
                </a:solidFill>
                <a:latin typeface="Arial"/>
                <a:ea typeface="Arial"/>
                <a:cs typeface="Arial"/>
                <a:sym typeface="Arial"/>
              </a:endParaRPr>
            </a:p>
          </p:txBody>
        </p:sp>
        <p:cxnSp>
          <p:nvCxnSpPr>
            <p:cNvPr id="314" name="Google Shape;314;p12"/>
            <p:cNvCxnSpPr/>
            <p:nvPr/>
          </p:nvCxnSpPr>
          <p:spPr>
            <a:xfrm>
              <a:off x="1761383" y="1896620"/>
              <a:ext cx="7045532" cy="0"/>
            </a:xfrm>
            <a:prstGeom prst="straightConnector1">
              <a:avLst/>
            </a:prstGeom>
            <a:noFill/>
            <a:ln>
              <a:noFill/>
            </a:ln>
          </p:spPr>
        </p:cxnSp>
        <p:cxnSp>
          <p:nvCxnSpPr>
            <p:cNvPr id="315" name="Google Shape;315;p12"/>
            <p:cNvCxnSpPr/>
            <p:nvPr/>
          </p:nvCxnSpPr>
          <p:spPr>
            <a:xfrm>
              <a:off x="0" y="1914380"/>
              <a:ext cx="8806915" cy="0"/>
            </a:xfrm>
            <a:prstGeom prst="straightConnector1">
              <a:avLst/>
            </a:prstGeom>
            <a:noFill/>
            <a:ln>
              <a:noFill/>
            </a:ln>
          </p:spPr>
        </p:cxnSp>
        <p:sp>
          <p:nvSpPr>
            <p:cNvPr id="316" name="Google Shape;316;p12"/>
            <p:cNvSpPr/>
            <p:nvPr/>
          </p:nvSpPr>
          <p:spPr>
            <a:xfrm>
              <a:off x="0" y="1914380"/>
              <a:ext cx="1761383" cy="382876"/>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17" name="Google Shape;317;p12"/>
            <p:cNvSpPr txBox="1"/>
            <p:nvPr/>
          </p:nvSpPr>
          <p:spPr>
            <a:xfrm>
              <a:off x="8254" y="1911227"/>
              <a:ext cx="1819193" cy="382876"/>
            </a:xfrm>
            <a:prstGeom prst="rect">
              <a:avLst/>
            </a:prstGeom>
            <a:blipFill rotWithShape="1">
              <a:blip r:embed="rId3">
                <a:alphaModFix/>
              </a:blip>
              <a:stretch>
                <a:fillRect b="0" l="-26997" r="-22995" t="-9997"/>
              </a:stretch>
            </a:blipFill>
            <a:ln cap="flat" cmpd="sng" w="44450">
              <a:solidFill>
                <a:schemeClr val="lt1"/>
              </a:solidFill>
              <a:prstDash val="solid"/>
              <a:round/>
              <a:headEnd len="sm" w="sm" type="none"/>
              <a:tailEnd len="sm" w="sm" type="none"/>
            </a:ln>
          </p:spPr>
          <p:txBody>
            <a:bodyPr anchorCtr="0" anchor="t" bIns="72000" lIns="72000" spcFirstLastPara="1" rIns="0"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Tietojen käsittely</a:t>
              </a:r>
              <a:endParaRPr b="0" i="0" sz="1300" u="none" cap="none" strike="noStrike">
                <a:solidFill>
                  <a:schemeClr val="lt1"/>
                </a:solidFill>
                <a:latin typeface="Arial"/>
                <a:ea typeface="Arial"/>
                <a:cs typeface="Arial"/>
                <a:sym typeface="Arial"/>
              </a:endParaRPr>
            </a:p>
          </p:txBody>
        </p:sp>
        <p:sp>
          <p:nvSpPr>
            <p:cNvPr id="318" name="Google Shape;318;p12"/>
            <p:cNvSpPr/>
            <p:nvPr/>
          </p:nvSpPr>
          <p:spPr>
            <a:xfrm>
              <a:off x="1893487" y="1931767"/>
              <a:ext cx="3180057"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19" name="Google Shape;319;p12"/>
            <p:cNvSpPr txBox="1"/>
            <p:nvPr/>
          </p:nvSpPr>
          <p:spPr>
            <a:xfrm>
              <a:off x="1893487" y="1931767"/>
              <a:ext cx="318005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lang="en-US" sz="1300">
                  <a:solidFill>
                    <a:schemeClr val="lt1"/>
                  </a:solidFill>
                </a:rPr>
                <a:t>Datan jalostaminen tiedoksi ja tietämykseksi</a:t>
              </a:r>
              <a:endParaRPr b="0" i="0" sz="1300" u="none" cap="none" strike="noStrike">
                <a:solidFill>
                  <a:schemeClr val="lt1"/>
                </a:solidFill>
                <a:latin typeface="Arial"/>
                <a:ea typeface="Arial"/>
                <a:cs typeface="Arial"/>
                <a:sym typeface="Arial"/>
              </a:endParaRPr>
            </a:p>
          </p:txBody>
        </p:sp>
        <p:sp>
          <p:nvSpPr>
            <p:cNvPr id="320" name="Google Shape;320;p12"/>
            <p:cNvSpPr/>
            <p:nvPr/>
          </p:nvSpPr>
          <p:spPr>
            <a:xfrm>
              <a:off x="5416252" y="1931767"/>
              <a:ext cx="3390662"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21" name="Google Shape;321;p12"/>
            <p:cNvSpPr txBox="1"/>
            <p:nvPr/>
          </p:nvSpPr>
          <p:spPr>
            <a:xfrm>
              <a:off x="5149021" y="1931767"/>
              <a:ext cx="360126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Suorita analyysi </a:t>
              </a:r>
              <a:r>
                <a:rPr lang="en-US" sz="1300">
                  <a:solidFill>
                    <a:schemeClr val="lt1"/>
                  </a:solidFill>
                </a:rPr>
                <a:t>KPI:stä</a:t>
              </a:r>
              <a:endParaRPr b="0" i="0" sz="1300" u="none" cap="none" strike="noStrike">
                <a:solidFill>
                  <a:schemeClr val="lt1"/>
                </a:solidFill>
                <a:latin typeface="Arial"/>
                <a:ea typeface="Arial"/>
                <a:cs typeface="Arial"/>
                <a:sym typeface="Arial"/>
              </a:endParaRPr>
            </a:p>
          </p:txBody>
        </p:sp>
        <p:cxnSp>
          <p:nvCxnSpPr>
            <p:cNvPr id="322" name="Google Shape;322;p12"/>
            <p:cNvCxnSpPr/>
            <p:nvPr/>
          </p:nvCxnSpPr>
          <p:spPr>
            <a:xfrm>
              <a:off x="1761383" y="2279496"/>
              <a:ext cx="7045532" cy="0"/>
            </a:xfrm>
            <a:prstGeom prst="straightConnector1">
              <a:avLst/>
            </a:prstGeom>
            <a:noFill/>
            <a:ln>
              <a:noFill/>
            </a:ln>
          </p:spPr>
        </p:cxnSp>
        <p:cxnSp>
          <p:nvCxnSpPr>
            <p:cNvPr id="323" name="Google Shape;323;p12"/>
            <p:cNvCxnSpPr/>
            <p:nvPr/>
          </p:nvCxnSpPr>
          <p:spPr>
            <a:xfrm>
              <a:off x="0" y="2297256"/>
              <a:ext cx="8806915" cy="0"/>
            </a:xfrm>
            <a:prstGeom prst="straightConnector1">
              <a:avLst/>
            </a:prstGeom>
            <a:noFill/>
            <a:ln>
              <a:noFill/>
            </a:ln>
          </p:spPr>
        </p:cxnSp>
        <p:sp>
          <p:nvSpPr>
            <p:cNvPr id="324" name="Google Shape;324;p12"/>
            <p:cNvSpPr/>
            <p:nvPr/>
          </p:nvSpPr>
          <p:spPr>
            <a:xfrm>
              <a:off x="0" y="2297256"/>
              <a:ext cx="1761383" cy="382876"/>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25" name="Google Shape;325;p12"/>
            <p:cNvSpPr txBox="1"/>
            <p:nvPr/>
          </p:nvSpPr>
          <p:spPr>
            <a:xfrm>
              <a:off x="8254" y="2294102"/>
              <a:ext cx="1819193" cy="382876"/>
            </a:xfrm>
            <a:prstGeom prst="rect">
              <a:avLst/>
            </a:prstGeom>
            <a:blipFill rotWithShape="1">
              <a:blip r:embed="rId3">
                <a:alphaModFix/>
              </a:blip>
              <a:stretch>
                <a:fillRect b="0" l="-26997" r="-22995" t="-9997"/>
              </a:stretch>
            </a:blipFill>
            <a:ln cap="flat" cmpd="sng" w="44450">
              <a:solidFill>
                <a:schemeClr val="lt1"/>
              </a:solidFill>
              <a:prstDash val="solid"/>
              <a:round/>
              <a:headEnd len="sm" w="sm" type="none"/>
              <a:tailEnd len="sm" w="sm" type="none"/>
            </a:ln>
          </p:spPr>
          <p:txBody>
            <a:bodyPr anchorCtr="0" anchor="t" bIns="72000" lIns="72000" spcFirstLastPara="1" rIns="0"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Raportointi</a:t>
              </a:r>
              <a:endParaRPr b="0" i="0" sz="1300" u="none" cap="none" strike="noStrike">
                <a:solidFill>
                  <a:schemeClr val="lt1"/>
                </a:solidFill>
                <a:latin typeface="Arial"/>
                <a:ea typeface="Arial"/>
                <a:cs typeface="Arial"/>
                <a:sym typeface="Arial"/>
              </a:endParaRPr>
            </a:p>
          </p:txBody>
        </p:sp>
        <p:sp>
          <p:nvSpPr>
            <p:cNvPr id="326" name="Google Shape;326;p12"/>
            <p:cNvSpPr/>
            <p:nvPr/>
          </p:nvSpPr>
          <p:spPr>
            <a:xfrm>
              <a:off x="1893487" y="2314643"/>
              <a:ext cx="3180057"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27" name="Google Shape;327;p12"/>
            <p:cNvSpPr txBox="1"/>
            <p:nvPr/>
          </p:nvSpPr>
          <p:spPr>
            <a:xfrm>
              <a:off x="1893487" y="2314643"/>
              <a:ext cx="318005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Tiedon ja tietämyksen yhdistäminen hallintatoimiin</a:t>
              </a:r>
              <a:endParaRPr b="0" i="0" sz="1300" u="none" cap="none" strike="noStrike">
                <a:solidFill>
                  <a:schemeClr val="lt1"/>
                </a:solidFill>
                <a:latin typeface="Arial"/>
                <a:ea typeface="Arial"/>
                <a:cs typeface="Arial"/>
                <a:sym typeface="Arial"/>
              </a:endParaRPr>
            </a:p>
          </p:txBody>
        </p:sp>
        <p:sp>
          <p:nvSpPr>
            <p:cNvPr id="328" name="Google Shape;328;p12"/>
            <p:cNvSpPr/>
            <p:nvPr/>
          </p:nvSpPr>
          <p:spPr>
            <a:xfrm>
              <a:off x="5416252" y="2314643"/>
              <a:ext cx="3390662"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29" name="Google Shape;329;p12"/>
            <p:cNvSpPr txBox="1"/>
            <p:nvPr/>
          </p:nvSpPr>
          <p:spPr>
            <a:xfrm>
              <a:off x="5149021" y="2314643"/>
              <a:ext cx="360126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Viikkoraportti</a:t>
              </a:r>
              <a:endParaRPr b="0" i="0" sz="1300" u="none" cap="none" strike="noStrike">
                <a:solidFill>
                  <a:schemeClr val="lt1"/>
                </a:solidFill>
                <a:latin typeface="Arial"/>
                <a:ea typeface="Arial"/>
                <a:cs typeface="Arial"/>
                <a:sym typeface="Arial"/>
              </a:endParaRPr>
            </a:p>
          </p:txBody>
        </p:sp>
        <p:cxnSp>
          <p:nvCxnSpPr>
            <p:cNvPr id="330" name="Google Shape;330;p12"/>
            <p:cNvCxnSpPr/>
            <p:nvPr/>
          </p:nvCxnSpPr>
          <p:spPr>
            <a:xfrm>
              <a:off x="1761383" y="2662372"/>
              <a:ext cx="7045532" cy="0"/>
            </a:xfrm>
            <a:prstGeom prst="straightConnector1">
              <a:avLst/>
            </a:prstGeom>
            <a:noFill/>
            <a:ln>
              <a:noFill/>
            </a:ln>
          </p:spPr>
        </p:cxnSp>
        <p:cxnSp>
          <p:nvCxnSpPr>
            <p:cNvPr id="331" name="Google Shape;331;p12"/>
            <p:cNvCxnSpPr/>
            <p:nvPr/>
          </p:nvCxnSpPr>
          <p:spPr>
            <a:xfrm>
              <a:off x="0" y="2680132"/>
              <a:ext cx="8806915" cy="0"/>
            </a:xfrm>
            <a:prstGeom prst="straightConnector1">
              <a:avLst/>
            </a:prstGeom>
            <a:noFill/>
            <a:ln>
              <a:noFill/>
            </a:ln>
          </p:spPr>
        </p:cxnSp>
        <p:sp>
          <p:nvSpPr>
            <p:cNvPr id="332" name="Google Shape;332;p12"/>
            <p:cNvSpPr/>
            <p:nvPr/>
          </p:nvSpPr>
          <p:spPr>
            <a:xfrm>
              <a:off x="0" y="2680132"/>
              <a:ext cx="1761383" cy="382876"/>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33" name="Google Shape;333;p12"/>
            <p:cNvSpPr txBox="1"/>
            <p:nvPr/>
          </p:nvSpPr>
          <p:spPr>
            <a:xfrm>
              <a:off x="8254" y="2684279"/>
              <a:ext cx="1819193" cy="382875"/>
            </a:xfrm>
            <a:prstGeom prst="rect">
              <a:avLst/>
            </a:prstGeom>
            <a:blipFill rotWithShape="1">
              <a:blip r:embed="rId3">
                <a:alphaModFix/>
              </a:blip>
              <a:stretch>
                <a:fillRect b="0" l="-26997" r="-22995" t="-9997"/>
              </a:stretch>
            </a:blipFill>
            <a:ln cap="flat" cmpd="sng" w="44450">
              <a:solidFill>
                <a:schemeClr val="lt1"/>
              </a:solidFill>
              <a:prstDash val="solid"/>
              <a:round/>
              <a:headEnd len="sm" w="sm" type="none"/>
              <a:tailEnd len="sm" w="sm" type="none"/>
            </a:ln>
          </p:spPr>
          <p:txBody>
            <a:bodyPr anchorCtr="0" anchor="t" bIns="72000" lIns="72000" spcFirstLastPara="1" rIns="30475" wrap="square" tIns="72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Optimointi</a:t>
              </a:r>
              <a:endParaRPr b="0" i="0" sz="1300" u="none" cap="none" strike="noStrike">
                <a:solidFill>
                  <a:schemeClr val="lt1"/>
                </a:solidFill>
                <a:latin typeface="Arial"/>
                <a:ea typeface="Arial"/>
                <a:cs typeface="Arial"/>
                <a:sym typeface="Arial"/>
              </a:endParaRPr>
            </a:p>
          </p:txBody>
        </p:sp>
        <p:sp>
          <p:nvSpPr>
            <p:cNvPr id="334" name="Google Shape;334;p12"/>
            <p:cNvSpPr/>
            <p:nvPr/>
          </p:nvSpPr>
          <p:spPr>
            <a:xfrm>
              <a:off x="1893487" y="2697519"/>
              <a:ext cx="3180057"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35" name="Google Shape;335;p12"/>
            <p:cNvSpPr txBox="1"/>
            <p:nvPr/>
          </p:nvSpPr>
          <p:spPr>
            <a:xfrm>
              <a:off x="1893487" y="2697519"/>
              <a:ext cx="318005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b="0" i="0" lang="en-US" sz="1300" u="none" cap="none" strike="noStrike">
                  <a:solidFill>
                    <a:schemeClr val="lt1"/>
                  </a:solidFill>
                  <a:latin typeface="Arial"/>
                  <a:ea typeface="Arial"/>
                  <a:cs typeface="Arial"/>
                  <a:sym typeface="Arial"/>
                </a:rPr>
                <a:t>Paranna sitä, mikä ei toimi</a:t>
              </a:r>
              <a:endParaRPr b="0" i="0" sz="1300" u="none" cap="none" strike="noStrike">
                <a:solidFill>
                  <a:schemeClr val="lt1"/>
                </a:solidFill>
                <a:latin typeface="Arial"/>
                <a:ea typeface="Arial"/>
                <a:cs typeface="Arial"/>
                <a:sym typeface="Arial"/>
              </a:endParaRPr>
            </a:p>
          </p:txBody>
        </p:sp>
        <p:sp>
          <p:nvSpPr>
            <p:cNvPr id="336" name="Google Shape;336;p12"/>
            <p:cNvSpPr/>
            <p:nvPr/>
          </p:nvSpPr>
          <p:spPr>
            <a:xfrm>
              <a:off x="5416252" y="2697519"/>
              <a:ext cx="3390662" cy="347729"/>
            </a:xfrm>
            <a:prstGeom prst="rect">
              <a:avLst/>
            </a:prstGeom>
            <a:blipFill rotWithShape="1">
              <a:blip r:embed="rId3">
                <a:alphaModFix/>
              </a:blip>
              <a:stretch>
                <a:fillRect b="0" l="-26997" r="-22995" t="-9997"/>
              </a:stretch>
            </a:blipFill>
            <a:ln>
              <a:noFill/>
            </a:ln>
          </p:spPr>
          <p:txBody>
            <a:bodyPr anchorCtr="0" anchor="t" bIns="72000" lIns="91425" spcFirstLastPara="1" rIns="91425" wrap="square" tIns="36000">
              <a:noAutofit/>
            </a:bodyPr>
            <a:lstStyle/>
            <a:p>
              <a:pPr indent="0" lvl="0" marL="0" marR="0" rtl="0" algn="l">
                <a:lnSpc>
                  <a:spcPct val="100000"/>
                </a:lnSpc>
                <a:spcBef>
                  <a:spcPts val="0"/>
                </a:spcBef>
                <a:spcAft>
                  <a:spcPts val="0"/>
                </a:spcAft>
                <a:buClr>
                  <a:schemeClr val="dk1"/>
                </a:buClr>
                <a:buSzPts val="3600"/>
                <a:buFont typeface="Calibri"/>
                <a:buNone/>
              </a:pPr>
              <a:r>
                <a:t/>
              </a:r>
              <a:endParaRPr b="0" i="0" sz="3600" u="none" cap="none" strike="noStrike">
                <a:solidFill>
                  <a:schemeClr val="lt1"/>
                </a:solidFill>
                <a:latin typeface="Arial"/>
                <a:ea typeface="Arial"/>
                <a:cs typeface="Arial"/>
                <a:sym typeface="Arial"/>
              </a:endParaRPr>
            </a:p>
          </p:txBody>
        </p:sp>
        <p:sp>
          <p:nvSpPr>
            <p:cNvPr id="337" name="Google Shape;337;p12"/>
            <p:cNvSpPr txBox="1"/>
            <p:nvPr/>
          </p:nvSpPr>
          <p:spPr>
            <a:xfrm>
              <a:off x="5149021" y="2697519"/>
              <a:ext cx="3601267" cy="347729"/>
            </a:xfrm>
            <a:prstGeom prst="rect">
              <a:avLst/>
            </a:prstGeom>
            <a:blipFill rotWithShape="1">
              <a:blip r:embed="rId3">
                <a:alphaModFix/>
              </a:blip>
              <a:stretch>
                <a:fillRect b="0" l="-26997" r="-22995" t="-9997"/>
              </a:stretch>
            </a:blipFill>
            <a:ln>
              <a:noFill/>
            </a:ln>
          </p:spPr>
          <p:txBody>
            <a:bodyPr anchorCtr="0" anchor="t" bIns="72000" lIns="30475" spcFirstLastPara="1" rIns="30475" wrap="square" tIns="36000">
              <a:noAutofit/>
            </a:bodyPr>
            <a:lstStyle/>
            <a:p>
              <a:pPr indent="0" lvl="0" marL="0" marR="0" rtl="0" algn="l">
                <a:lnSpc>
                  <a:spcPct val="90000"/>
                </a:lnSpc>
                <a:spcBef>
                  <a:spcPts val="0"/>
                </a:spcBef>
                <a:spcAft>
                  <a:spcPts val="0"/>
                </a:spcAft>
                <a:buClr>
                  <a:srgbClr val="262626"/>
                </a:buClr>
                <a:buSzPts val="800"/>
                <a:buFont typeface="Open Sans"/>
                <a:buNone/>
              </a:pPr>
              <a:r>
                <a:rPr lang="en-US" sz="1100">
                  <a:solidFill>
                    <a:schemeClr val="lt1"/>
                  </a:solidFill>
                </a:rPr>
                <a:t>Checkout-prosessin (ostoskori+kassa+tilaus) poistumisprosentti </a:t>
              </a:r>
              <a:r>
                <a:rPr b="0" i="0" lang="en-US" sz="1100" u="none" cap="none" strike="noStrike">
                  <a:solidFill>
                    <a:schemeClr val="lt1"/>
                  </a:solidFill>
                  <a:latin typeface="Arial"/>
                  <a:ea typeface="Arial"/>
                  <a:cs typeface="Arial"/>
                  <a:sym typeface="Arial"/>
                </a:rPr>
                <a:t>on 90 %; Asiakkaan myynti vähenee</a:t>
              </a:r>
              <a:endParaRPr b="0" i="0" sz="1100" u="none" cap="none" strike="noStrike">
                <a:solidFill>
                  <a:schemeClr val="lt1"/>
                </a:solidFill>
                <a:latin typeface="Arial"/>
                <a:ea typeface="Arial"/>
                <a:cs typeface="Arial"/>
                <a:sym typeface="Arial"/>
              </a:endParaRPr>
            </a:p>
          </p:txBody>
        </p:sp>
        <p:cxnSp>
          <p:nvCxnSpPr>
            <p:cNvPr id="338" name="Google Shape;338;p12"/>
            <p:cNvCxnSpPr/>
            <p:nvPr/>
          </p:nvCxnSpPr>
          <p:spPr>
            <a:xfrm>
              <a:off x="1704756" y="3045248"/>
              <a:ext cx="7045532" cy="0"/>
            </a:xfrm>
            <a:prstGeom prst="straightConnector1">
              <a:avLst/>
            </a:prstGeom>
            <a:noFill/>
            <a:ln>
              <a:noFill/>
            </a:ln>
          </p:spPr>
        </p:cxn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1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344" name="Google Shape;344;p1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1" i="0" sz="1800" u="none" cap="none" strike="noStrike">
              <a:solidFill>
                <a:schemeClr val="dk1"/>
              </a:solidFill>
              <a:latin typeface="Calibri"/>
              <a:ea typeface="Calibri"/>
              <a:cs typeface="Calibri"/>
              <a:sym typeface="Calibri"/>
            </a:endParaRPr>
          </a:p>
        </p:txBody>
      </p:sp>
      <p:sp>
        <p:nvSpPr>
          <p:cNvPr id="345" name="Google Shape;345;p13"/>
          <p:cNvSpPr txBox="1"/>
          <p:nvPr>
            <p:ph idx="1" type="body"/>
          </p:nvPr>
        </p:nvSpPr>
        <p:spPr>
          <a:xfrm>
            <a:off x="840583" y="324829"/>
            <a:ext cx="6614100" cy="3879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Aktivointitehtävä</a:t>
            </a:r>
            <a:endParaRPr/>
          </a:p>
        </p:txBody>
      </p:sp>
      <p:sp>
        <p:nvSpPr>
          <p:cNvPr id="346" name="Google Shape;346;p13"/>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None/>
            </a:pPr>
            <a:r>
              <a:rPr lang="en-US" sz="2000"/>
              <a:t>Valitse seuraaviin kohtiin sopiva organisaatio ja sen verkkosivusto:</a:t>
            </a:r>
            <a:endParaRPr sz="1800"/>
          </a:p>
          <a:p>
            <a:pPr indent="-342900" lvl="0" marL="457200" marR="0" rtl="0" algn="l">
              <a:lnSpc>
                <a:spcPct val="100000"/>
              </a:lnSpc>
              <a:spcBef>
                <a:spcPts val="1600"/>
              </a:spcBef>
              <a:spcAft>
                <a:spcPts val="0"/>
              </a:spcAft>
              <a:buSzPts val="1800"/>
              <a:buChar char="●"/>
            </a:pPr>
            <a:r>
              <a:rPr lang="en-US" sz="1800"/>
              <a:t>Verkkokauppa</a:t>
            </a:r>
            <a:r>
              <a:rPr lang="en-US" sz="1800"/>
              <a:t>.</a:t>
            </a:r>
            <a:endParaRPr sz="1800"/>
          </a:p>
          <a:p>
            <a:pPr indent="-342900" lvl="0" marL="457200" rtl="0" algn="l">
              <a:lnSpc>
                <a:spcPct val="100000"/>
              </a:lnSpc>
              <a:spcBef>
                <a:spcPts val="0"/>
              </a:spcBef>
              <a:spcAft>
                <a:spcPts val="0"/>
              </a:spcAft>
              <a:buSzPts val="1800"/>
              <a:buChar char="●"/>
            </a:pPr>
            <a:r>
              <a:rPr lang="en-US" sz="1800"/>
              <a:t>Brändin verkkopresenssi (“läsnäolo”).</a:t>
            </a:r>
            <a:endParaRPr sz="1800"/>
          </a:p>
          <a:p>
            <a:pPr indent="-342900" lvl="0" marL="457200" marR="0" rtl="0" algn="l">
              <a:lnSpc>
                <a:spcPct val="100000"/>
              </a:lnSpc>
              <a:spcBef>
                <a:spcPts val="0"/>
              </a:spcBef>
              <a:spcAft>
                <a:spcPts val="0"/>
              </a:spcAft>
              <a:buSzPts val="1800"/>
              <a:buChar char="●"/>
            </a:pPr>
            <a:r>
              <a:rPr lang="en-US" sz="1800"/>
              <a:t>Tietovarasto (esim. uutiset)</a:t>
            </a:r>
            <a:br>
              <a:rPr lang="en-US" sz="1800"/>
            </a:br>
            <a:endParaRPr sz="1800"/>
          </a:p>
          <a:p>
            <a:pPr indent="0" lvl="0" marL="0" marR="0" rtl="0" algn="l">
              <a:lnSpc>
                <a:spcPct val="100000"/>
              </a:lnSpc>
              <a:spcBef>
                <a:spcPts val="1600"/>
              </a:spcBef>
              <a:spcAft>
                <a:spcPts val="0"/>
              </a:spcAft>
              <a:buClr>
                <a:srgbClr val="D12477"/>
              </a:buClr>
              <a:buSzPts val="2200"/>
              <a:buNone/>
            </a:pPr>
            <a:r>
              <a:rPr b="1" lang="en-US" sz="2200">
                <a:solidFill>
                  <a:srgbClr val="11AA81"/>
                </a:solidFill>
              </a:rPr>
              <a:t>Määritä kunkin organisaation mittausstrategia.</a:t>
            </a:r>
            <a:br>
              <a:rPr b="1" lang="en-US" sz="1800">
                <a:solidFill>
                  <a:srgbClr val="D12477"/>
                </a:solidFill>
              </a:rPr>
            </a:br>
            <a:endParaRPr b="1" sz="2000">
              <a:solidFill>
                <a:srgbClr val="D12477"/>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14"/>
          <p:cNvSpPr txBox="1"/>
          <p:nvPr/>
        </p:nvSpPr>
        <p:spPr>
          <a:xfrm>
            <a:off x="716400" y="1450350"/>
            <a:ext cx="7711200" cy="11214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FFFFFF"/>
              </a:buClr>
              <a:buSzPts val="6000"/>
              <a:buFont typeface="Arial"/>
              <a:buNone/>
            </a:pPr>
            <a:r>
              <a:rPr b="1" i="0" lang="en-US" sz="6000" u="none" cap="none" strike="noStrike">
                <a:solidFill>
                  <a:srgbClr val="11AA81"/>
                </a:solidFill>
                <a:latin typeface="Arial"/>
                <a:ea typeface="Arial"/>
                <a:cs typeface="Arial"/>
                <a:sym typeface="Arial"/>
              </a:rPr>
              <a:t>Aihe 2</a:t>
            </a:r>
            <a:endParaRPr b="1" i="0" sz="6000" u="none" cap="none" strike="noStrike">
              <a:solidFill>
                <a:srgbClr val="11AA81"/>
              </a:solidFill>
              <a:latin typeface="Arial"/>
              <a:ea typeface="Arial"/>
              <a:cs typeface="Arial"/>
              <a:sym typeface="Arial"/>
            </a:endParaRPr>
          </a:p>
        </p:txBody>
      </p:sp>
      <p:sp>
        <p:nvSpPr>
          <p:cNvPr id="352" name="Google Shape;352;p14"/>
          <p:cNvSpPr txBox="1"/>
          <p:nvPr/>
        </p:nvSpPr>
        <p:spPr>
          <a:xfrm>
            <a:off x="675150" y="2571750"/>
            <a:ext cx="7793700" cy="14139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161249"/>
              </a:buClr>
              <a:buSzPts val="3200"/>
              <a:buFont typeface="Arial"/>
              <a:buNone/>
            </a:pPr>
            <a:r>
              <a:rPr lang="en-US" sz="3200">
                <a:solidFill>
                  <a:srgbClr val="161249"/>
                </a:solidFill>
              </a:rPr>
              <a:t>Mittaaminen</a:t>
            </a:r>
            <a:endParaRPr b="0" i="0" sz="1800" u="none" cap="none" strike="noStrike">
              <a:solidFill>
                <a:srgbClr val="161249"/>
              </a:solidFill>
              <a:latin typeface="Arial"/>
              <a:ea typeface="Arial"/>
              <a:cs typeface="Arial"/>
              <a:sym typeface="Arial"/>
            </a:endParaRPr>
          </a:p>
          <a:p>
            <a:pPr indent="0" lvl="0" marL="0" marR="0" rtl="0" algn="ctr">
              <a:lnSpc>
                <a:spcPct val="100000"/>
              </a:lnSpc>
              <a:spcBef>
                <a:spcPts val="0"/>
              </a:spcBef>
              <a:spcAft>
                <a:spcPts val="0"/>
              </a:spcAft>
              <a:buClr>
                <a:srgbClr val="161249"/>
              </a:buClr>
              <a:buSzPts val="3200"/>
              <a:buFont typeface="Arial"/>
              <a:buNone/>
            </a:pPr>
            <a:r>
              <a:rPr b="0" i="0" lang="en-US" sz="3200" u="none" cap="none" strike="noStrike">
                <a:solidFill>
                  <a:srgbClr val="161249"/>
                </a:solidFill>
                <a:latin typeface="Arial"/>
                <a:ea typeface="Arial"/>
                <a:cs typeface="Arial"/>
                <a:sym typeface="Arial"/>
              </a:rPr>
              <a:t>Keskeiset tulosmittarit</a:t>
            </a:r>
            <a:endParaRPr b="0" i="0" sz="1800" u="none" cap="none" strike="noStrike">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15"/>
          <p:cNvSpPr txBox="1"/>
          <p:nvPr/>
        </p:nvSpPr>
        <p:spPr>
          <a:xfrm>
            <a:off x="311699" y="48981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61249"/>
              </a:buClr>
              <a:buSzPts val="3000"/>
              <a:buFont typeface="Arial"/>
              <a:buNone/>
            </a:pPr>
            <a:r>
              <a:rPr b="1" lang="en-US" sz="3000">
                <a:solidFill>
                  <a:srgbClr val="161249"/>
                </a:solidFill>
              </a:rPr>
              <a:t>Mittaaminen </a:t>
            </a:r>
            <a:r>
              <a:rPr b="1" i="0" lang="en-US" sz="3000" u="none" cap="none" strike="noStrike">
                <a:solidFill>
                  <a:srgbClr val="161249"/>
                </a:solidFill>
                <a:latin typeface="Arial"/>
                <a:ea typeface="Arial"/>
                <a:cs typeface="Arial"/>
                <a:sym typeface="Arial"/>
              </a:rPr>
              <a:t>- keskeiset tulosmittarit</a:t>
            </a:r>
            <a:endParaRPr b="1" i="0" sz="3000" u="none" cap="none" strike="noStrike">
              <a:solidFill>
                <a:srgbClr val="161249"/>
              </a:solidFill>
              <a:latin typeface="Arial"/>
              <a:ea typeface="Arial"/>
              <a:cs typeface="Arial"/>
              <a:sym typeface="Arial"/>
            </a:endParaRPr>
          </a:p>
        </p:txBody>
      </p:sp>
      <p:sp>
        <p:nvSpPr>
          <p:cNvPr id="358" name="Google Shape;358;p15"/>
          <p:cNvSpPr txBox="1"/>
          <p:nvPr/>
        </p:nvSpPr>
        <p:spPr>
          <a:xfrm>
            <a:off x="405285" y="1062511"/>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800"/>
              <a:buFont typeface="Calibri"/>
              <a:buNone/>
            </a:pPr>
            <a:r>
              <a:t/>
            </a:r>
            <a:endParaRPr b="0" i="0" sz="1800" u="none" cap="none" strike="noStrike">
              <a:solidFill>
                <a:srgbClr val="161249"/>
              </a:solidFill>
              <a:latin typeface="Arial"/>
              <a:ea typeface="Arial"/>
              <a:cs typeface="Arial"/>
              <a:sym typeface="Arial"/>
            </a:endParaRPr>
          </a:p>
          <a:p>
            <a:pPr indent="0" lvl="0" marL="0" marR="0" rtl="0" algn="l">
              <a:lnSpc>
                <a:spcPct val="115000"/>
              </a:lnSpc>
              <a:spcBef>
                <a:spcPts val="1200"/>
              </a:spcBef>
              <a:spcAft>
                <a:spcPts val="1200"/>
              </a:spcAft>
              <a:buClr>
                <a:srgbClr val="161249"/>
              </a:buClr>
              <a:buSzPts val="1800"/>
              <a:buFont typeface="Arial"/>
              <a:buNone/>
            </a:pPr>
            <a:r>
              <a:rPr lang="en-US" sz="1800">
                <a:solidFill>
                  <a:srgbClr val="161249"/>
                </a:solidFill>
              </a:rPr>
              <a:t>Kriittiset suoritusmittarit (KPI) muodostavat ratkaisevan osan kvantitatiivisesti mitattavia indikaattoreita, joiden tarkoituksena on edistää suunniteltuja tuloksia. Ne toimivat sekä strategisen että operatiivisen kehityksen keskiössä, luovat analyyttisen perustan päätöksenteolle ja ohjaavat huomion liiketoiminnallisesti merkittäviin näkökohtiin.</a:t>
            </a:r>
            <a:endParaRPr b="0" i="0" sz="1800" u="none" cap="none" strike="noStrike">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16"/>
          <p:cNvSpPr txBox="1"/>
          <p:nvPr/>
        </p:nvSpPr>
        <p:spPr>
          <a:xfrm>
            <a:off x="451246" y="239684"/>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61249"/>
              </a:buClr>
              <a:buSzPts val="3000"/>
              <a:buFont typeface="Arial"/>
              <a:buNone/>
            </a:pPr>
            <a:r>
              <a:rPr b="1" lang="en-US" sz="3000">
                <a:solidFill>
                  <a:srgbClr val="161249"/>
                </a:solidFill>
              </a:rPr>
              <a:t>Mittaaminen </a:t>
            </a:r>
            <a:r>
              <a:rPr b="1" i="0" lang="en-US" sz="3000" u="none" cap="none" strike="noStrike">
                <a:solidFill>
                  <a:srgbClr val="161249"/>
                </a:solidFill>
                <a:latin typeface="Arial"/>
                <a:ea typeface="Arial"/>
                <a:cs typeface="Arial"/>
                <a:sym typeface="Arial"/>
              </a:rPr>
              <a:t>- keskeiset tulosmittarit</a:t>
            </a:r>
            <a:endParaRPr b="1" i="0" sz="3000" u="none" cap="none" strike="noStrike">
              <a:solidFill>
                <a:srgbClr val="161249"/>
              </a:solidFill>
              <a:latin typeface="Arial"/>
              <a:ea typeface="Arial"/>
              <a:cs typeface="Arial"/>
              <a:sym typeface="Arial"/>
            </a:endParaRPr>
          </a:p>
        </p:txBody>
      </p:sp>
      <p:sp>
        <p:nvSpPr>
          <p:cNvPr id="364" name="Google Shape;364;p16"/>
          <p:cNvSpPr txBox="1"/>
          <p:nvPr/>
        </p:nvSpPr>
        <p:spPr>
          <a:xfrm>
            <a:off x="4268104" y="3988268"/>
            <a:ext cx="4572000" cy="2539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000"/>
              <a:buFont typeface="Arial"/>
              <a:buNone/>
            </a:pPr>
            <a:r>
              <a:rPr b="0" i="0" lang="en-US" sz="1000" u="none" cap="none" strike="noStrike">
                <a:solidFill>
                  <a:schemeClr val="dk1"/>
                </a:solidFill>
                <a:latin typeface="Arial"/>
                <a:ea typeface="Arial"/>
                <a:cs typeface="Arial"/>
                <a:sym typeface="Arial"/>
              </a:rPr>
              <a:t>https://www.kaushik.net/avinash/best-web-metrics-digital-companies/</a:t>
            </a:r>
            <a:endParaRPr b="0" i="0" sz="1800" u="none" cap="none" strike="noStrike">
              <a:solidFill>
                <a:schemeClr val="dk1"/>
              </a:solidFill>
              <a:latin typeface="Arial"/>
              <a:ea typeface="Arial"/>
              <a:cs typeface="Arial"/>
              <a:sym typeface="Arial"/>
            </a:endParaRPr>
          </a:p>
        </p:txBody>
      </p:sp>
      <p:grpSp>
        <p:nvGrpSpPr>
          <p:cNvPr id="365" name="Google Shape;365;p16"/>
          <p:cNvGrpSpPr/>
          <p:nvPr/>
        </p:nvGrpSpPr>
        <p:grpSpPr>
          <a:xfrm>
            <a:off x="1215694" y="1003300"/>
            <a:ext cx="7454173" cy="2892669"/>
            <a:chOff x="2666" y="-84817"/>
            <a:chExt cx="7454173" cy="2892669"/>
          </a:xfrm>
        </p:grpSpPr>
        <p:sp>
          <p:nvSpPr>
            <p:cNvPr id="366" name="Google Shape;366;p16"/>
            <p:cNvSpPr/>
            <p:nvPr/>
          </p:nvSpPr>
          <p:spPr>
            <a:xfrm>
              <a:off x="5332" y="-84817"/>
              <a:ext cx="7451507" cy="395867"/>
            </a:xfrm>
            <a:prstGeom prst="roundRect">
              <a:avLst>
                <a:gd fmla="val 10000" name="adj"/>
              </a:avLst>
            </a:prstGeom>
            <a:solidFill>
              <a:srgbClr val="11AA8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67" name="Google Shape;367;p16"/>
            <p:cNvSpPr txBox="1"/>
            <p:nvPr/>
          </p:nvSpPr>
          <p:spPr>
            <a:xfrm>
              <a:off x="128662" y="-11347"/>
              <a:ext cx="7278370" cy="300482"/>
            </a:xfrm>
            <a:prstGeom prst="rect">
              <a:avLst/>
            </a:prstGeom>
            <a:solidFill>
              <a:srgbClr val="11AA8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1050"/>
                <a:buFont typeface="Open Sans"/>
                <a:buNone/>
              </a:pPr>
              <a:r>
                <a:rPr b="1" i="0" lang="en-US" sz="1800" u="none" cap="none" strike="noStrike">
                  <a:solidFill>
                    <a:schemeClr val="lt1"/>
                  </a:solidFill>
                  <a:latin typeface="Arial"/>
                  <a:ea typeface="Arial"/>
                  <a:cs typeface="Arial"/>
                  <a:sym typeface="Arial"/>
                </a:rPr>
                <a:t>Parhaat mittarit: pienet, keskisuuret suuryritykset</a:t>
              </a:r>
              <a:endParaRPr b="1" i="0" sz="3600" u="none" cap="none" strike="noStrike">
                <a:solidFill>
                  <a:schemeClr val="dk1"/>
                </a:solidFill>
                <a:latin typeface="Arial"/>
                <a:ea typeface="Arial"/>
                <a:cs typeface="Arial"/>
                <a:sym typeface="Arial"/>
              </a:endParaRPr>
            </a:p>
          </p:txBody>
        </p:sp>
        <p:sp>
          <p:nvSpPr>
            <p:cNvPr id="368" name="Google Shape;368;p16"/>
            <p:cNvSpPr/>
            <p:nvPr/>
          </p:nvSpPr>
          <p:spPr>
            <a:xfrm>
              <a:off x="2666" y="357621"/>
              <a:ext cx="2340109" cy="310649"/>
            </a:xfrm>
            <a:prstGeom prst="roundRect">
              <a:avLst>
                <a:gd fmla="val 10000" name="adj"/>
              </a:avLst>
            </a:prstGeom>
            <a:solidFill>
              <a:srgbClr val="3A88A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69" name="Google Shape;369;p16"/>
            <p:cNvSpPr txBox="1"/>
            <p:nvPr/>
          </p:nvSpPr>
          <p:spPr>
            <a:xfrm>
              <a:off x="52739" y="372342"/>
              <a:ext cx="2218266" cy="286830"/>
            </a:xfrm>
            <a:prstGeom prst="rect">
              <a:avLst/>
            </a:prstGeom>
            <a:solidFill>
              <a:srgbClr val="3A88A3"/>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1050"/>
                <a:buFont typeface="Open Sans"/>
                <a:buNone/>
              </a:pPr>
              <a:r>
                <a:rPr b="1" i="0" lang="en-US" sz="1400" u="none" cap="none" strike="noStrike">
                  <a:solidFill>
                    <a:schemeClr val="lt1"/>
                  </a:solidFill>
                  <a:latin typeface="Arial"/>
                  <a:ea typeface="Arial"/>
                  <a:cs typeface="Arial"/>
                  <a:sym typeface="Arial"/>
                </a:rPr>
                <a:t>Hankinta</a:t>
              </a:r>
              <a:endParaRPr b="1" i="0" sz="1400" u="none" cap="none" strike="noStrike">
                <a:solidFill>
                  <a:schemeClr val="lt1"/>
                </a:solidFill>
                <a:latin typeface="Arial"/>
                <a:ea typeface="Arial"/>
                <a:cs typeface="Arial"/>
                <a:sym typeface="Arial"/>
              </a:endParaRPr>
            </a:p>
          </p:txBody>
        </p:sp>
        <p:sp>
          <p:nvSpPr>
            <p:cNvPr id="370" name="Google Shape;370;p16"/>
            <p:cNvSpPr/>
            <p:nvPr/>
          </p:nvSpPr>
          <p:spPr>
            <a:xfrm>
              <a:off x="2666" y="714218"/>
              <a:ext cx="2340109" cy="310649"/>
            </a:xfrm>
            <a:prstGeom prst="roundRect">
              <a:avLst>
                <a:gd fmla="val 10000" name="adj"/>
              </a:avLst>
            </a:prstGeom>
            <a:solidFill>
              <a:srgbClr val="A8D3F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71" name="Google Shape;371;p16"/>
            <p:cNvSpPr txBox="1"/>
            <p:nvPr/>
          </p:nvSpPr>
          <p:spPr>
            <a:xfrm>
              <a:off x="11765" y="723317"/>
              <a:ext cx="2321911" cy="292451"/>
            </a:xfrm>
            <a:prstGeom prst="rect">
              <a:avLst/>
            </a:prstGeom>
            <a:solidFill>
              <a:srgbClr val="A9D2E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b="0" i="0" lang="en-US" sz="1200" u="none" cap="none" strike="noStrike">
                  <a:solidFill>
                    <a:schemeClr val="dk1"/>
                  </a:solidFill>
                  <a:latin typeface="Arial"/>
                  <a:ea typeface="Arial"/>
                  <a:cs typeface="Arial"/>
                  <a:sym typeface="Arial"/>
                </a:rPr>
                <a:t>Hankintakohtainen kustannus</a:t>
              </a:r>
              <a:endParaRPr b="0" i="0" sz="1200" u="none" cap="none" strike="noStrike">
                <a:solidFill>
                  <a:schemeClr val="dk1"/>
                </a:solidFill>
                <a:latin typeface="Arial"/>
                <a:ea typeface="Arial"/>
                <a:cs typeface="Arial"/>
                <a:sym typeface="Arial"/>
              </a:endParaRPr>
            </a:p>
          </p:txBody>
        </p:sp>
        <p:sp>
          <p:nvSpPr>
            <p:cNvPr id="372" name="Google Shape;372;p16"/>
            <p:cNvSpPr/>
            <p:nvPr/>
          </p:nvSpPr>
          <p:spPr>
            <a:xfrm>
              <a:off x="2666" y="1070815"/>
              <a:ext cx="2340109" cy="310649"/>
            </a:xfrm>
            <a:prstGeom prst="roundRect">
              <a:avLst>
                <a:gd fmla="val 10000" name="adj"/>
              </a:avLst>
            </a:prstGeom>
            <a:solidFill>
              <a:srgbClr val="A8D3F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73" name="Google Shape;373;p16"/>
            <p:cNvSpPr txBox="1"/>
            <p:nvPr/>
          </p:nvSpPr>
          <p:spPr>
            <a:xfrm>
              <a:off x="11765" y="1079914"/>
              <a:ext cx="2321911" cy="292451"/>
            </a:xfrm>
            <a:prstGeom prst="rect">
              <a:avLst/>
            </a:prstGeom>
            <a:solidFill>
              <a:srgbClr val="A9D2E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t/>
              </a:r>
              <a:endParaRPr b="0" i="0" sz="1050" u="none" cap="none" strike="noStrike">
                <a:solidFill>
                  <a:schemeClr val="dk1"/>
                </a:solidFill>
                <a:latin typeface="Arial"/>
                <a:ea typeface="Arial"/>
                <a:cs typeface="Arial"/>
                <a:sym typeface="Arial"/>
              </a:endParaRPr>
            </a:p>
          </p:txBody>
        </p:sp>
        <p:sp>
          <p:nvSpPr>
            <p:cNvPr id="374" name="Google Shape;374;p16"/>
            <p:cNvSpPr/>
            <p:nvPr/>
          </p:nvSpPr>
          <p:spPr>
            <a:xfrm>
              <a:off x="2666" y="1427412"/>
              <a:ext cx="2340109" cy="310649"/>
            </a:xfrm>
            <a:prstGeom prst="roundRect">
              <a:avLst>
                <a:gd fmla="val 10000" name="adj"/>
              </a:avLst>
            </a:prstGeom>
            <a:solidFill>
              <a:srgbClr val="A8D3F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75" name="Google Shape;375;p16"/>
            <p:cNvSpPr txBox="1"/>
            <p:nvPr/>
          </p:nvSpPr>
          <p:spPr>
            <a:xfrm>
              <a:off x="11765" y="1436511"/>
              <a:ext cx="2321911" cy="292451"/>
            </a:xfrm>
            <a:prstGeom prst="rect">
              <a:avLst/>
            </a:prstGeom>
            <a:solidFill>
              <a:srgbClr val="A9D2E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rPr>
                <a:t>Läpiklikkausaste (CTR)</a:t>
              </a:r>
              <a:endParaRPr b="0" i="0" sz="2400" u="none" cap="none" strike="noStrike">
                <a:solidFill>
                  <a:schemeClr val="dk1"/>
                </a:solidFill>
                <a:latin typeface="Arial"/>
                <a:ea typeface="Arial"/>
                <a:cs typeface="Arial"/>
                <a:sym typeface="Arial"/>
              </a:endParaRPr>
            </a:p>
          </p:txBody>
        </p:sp>
        <p:sp>
          <p:nvSpPr>
            <p:cNvPr id="376" name="Google Shape;376;p16"/>
            <p:cNvSpPr/>
            <p:nvPr/>
          </p:nvSpPr>
          <p:spPr>
            <a:xfrm>
              <a:off x="2666" y="1784009"/>
              <a:ext cx="2340109" cy="310649"/>
            </a:xfrm>
            <a:prstGeom prst="roundRect">
              <a:avLst>
                <a:gd fmla="val 10000" name="adj"/>
              </a:avLst>
            </a:prstGeom>
            <a:solidFill>
              <a:srgbClr val="A8D3F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77" name="Google Shape;377;p16"/>
            <p:cNvSpPr txBox="1"/>
            <p:nvPr/>
          </p:nvSpPr>
          <p:spPr>
            <a:xfrm>
              <a:off x="11765" y="1793108"/>
              <a:ext cx="2321911" cy="292451"/>
            </a:xfrm>
            <a:prstGeom prst="rect">
              <a:avLst/>
            </a:prstGeom>
            <a:solidFill>
              <a:srgbClr val="A9D2E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t/>
              </a:r>
              <a:endParaRPr b="0" i="0" sz="1050" u="none" cap="none" strike="noStrike">
                <a:solidFill>
                  <a:schemeClr val="dk1"/>
                </a:solidFill>
                <a:latin typeface="Arial"/>
                <a:ea typeface="Arial"/>
                <a:cs typeface="Arial"/>
                <a:sym typeface="Arial"/>
              </a:endParaRPr>
            </a:p>
          </p:txBody>
        </p:sp>
        <p:sp>
          <p:nvSpPr>
            <p:cNvPr id="378" name="Google Shape;378;p16"/>
            <p:cNvSpPr/>
            <p:nvPr/>
          </p:nvSpPr>
          <p:spPr>
            <a:xfrm>
              <a:off x="2666" y="2140606"/>
              <a:ext cx="2340109" cy="310649"/>
            </a:xfrm>
            <a:prstGeom prst="roundRect">
              <a:avLst>
                <a:gd fmla="val 10000" name="adj"/>
              </a:avLst>
            </a:prstGeom>
            <a:solidFill>
              <a:srgbClr val="A8D3F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79" name="Google Shape;379;p16"/>
            <p:cNvSpPr txBox="1"/>
            <p:nvPr/>
          </p:nvSpPr>
          <p:spPr>
            <a:xfrm>
              <a:off x="11765" y="2149705"/>
              <a:ext cx="2321911" cy="292451"/>
            </a:xfrm>
            <a:prstGeom prst="rect">
              <a:avLst/>
            </a:prstGeom>
            <a:solidFill>
              <a:srgbClr val="A9D2E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t/>
              </a:r>
              <a:endParaRPr b="0" i="0" sz="1050" u="none" cap="none" strike="noStrike">
                <a:solidFill>
                  <a:schemeClr val="dk1"/>
                </a:solidFill>
                <a:latin typeface="Arial"/>
                <a:ea typeface="Arial"/>
                <a:cs typeface="Arial"/>
                <a:sym typeface="Arial"/>
              </a:endParaRPr>
            </a:p>
          </p:txBody>
        </p:sp>
        <p:sp>
          <p:nvSpPr>
            <p:cNvPr id="380" name="Google Shape;380;p16"/>
            <p:cNvSpPr/>
            <p:nvPr/>
          </p:nvSpPr>
          <p:spPr>
            <a:xfrm>
              <a:off x="2666" y="2497203"/>
              <a:ext cx="2340109" cy="310649"/>
            </a:xfrm>
            <a:prstGeom prst="roundRect">
              <a:avLst>
                <a:gd fmla="val 10000" name="adj"/>
              </a:avLst>
            </a:prstGeom>
            <a:solidFill>
              <a:srgbClr val="A8D3F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81" name="Google Shape;381;p16"/>
            <p:cNvSpPr txBox="1"/>
            <p:nvPr/>
          </p:nvSpPr>
          <p:spPr>
            <a:xfrm>
              <a:off x="11765" y="2506302"/>
              <a:ext cx="2321911" cy="292451"/>
            </a:xfrm>
            <a:prstGeom prst="rect">
              <a:avLst/>
            </a:prstGeom>
            <a:solidFill>
              <a:srgbClr val="A9D2E1"/>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b="0" i="0" lang="en-US" sz="1200" u="none" cap="none" strike="noStrike">
                  <a:solidFill>
                    <a:schemeClr val="dk1"/>
                  </a:solidFill>
                  <a:latin typeface="Arial"/>
                  <a:ea typeface="Arial"/>
                  <a:cs typeface="Arial"/>
                  <a:sym typeface="Arial"/>
                </a:rPr>
                <a:t>% uusista käynneistä</a:t>
              </a:r>
              <a:endParaRPr b="0" i="0" sz="1200" u="none" cap="none" strike="noStrike">
                <a:solidFill>
                  <a:schemeClr val="dk1"/>
                </a:solidFill>
                <a:latin typeface="Arial"/>
                <a:ea typeface="Arial"/>
                <a:cs typeface="Arial"/>
                <a:sym typeface="Arial"/>
              </a:endParaRPr>
            </a:p>
          </p:txBody>
        </p:sp>
        <p:sp>
          <p:nvSpPr>
            <p:cNvPr id="382" name="Google Shape;382;p16"/>
            <p:cNvSpPr/>
            <p:nvPr/>
          </p:nvSpPr>
          <p:spPr>
            <a:xfrm>
              <a:off x="2539344" y="357621"/>
              <a:ext cx="2340109" cy="310649"/>
            </a:xfrm>
            <a:prstGeom prst="roundRect">
              <a:avLst>
                <a:gd fmla="val 10000" name="adj"/>
              </a:avLst>
            </a:prstGeom>
            <a:solidFill>
              <a:srgbClr val="754EAC"/>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83" name="Google Shape;383;p16"/>
            <p:cNvSpPr txBox="1"/>
            <p:nvPr/>
          </p:nvSpPr>
          <p:spPr>
            <a:xfrm>
              <a:off x="2609671" y="374680"/>
              <a:ext cx="2214033" cy="284491"/>
            </a:xfrm>
            <a:prstGeom prst="rect">
              <a:avLst/>
            </a:prstGeom>
            <a:solidFill>
              <a:srgbClr val="754EAC"/>
            </a:solid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1050"/>
                <a:buFont typeface="Open Sans"/>
                <a:buNone/>
              </a:pPr>
              <a:r>
                <a:rPr b="1" i="0" lang="en-US" sz="1400" u="none" cap="none" strike="noStrike">
                  <a:solidFill>
                    <a:schemeClr val="lt1"/>
                  </a:solidFill>
                  <a:latin typeface="Arial"/>
                  <a:ea typeface="Arial"/>
                  <a:cs typeface="Arial"/>
                  <a:sym typeface="Arial"/>
                </a:rPr>
                <a:t>Käyttäytyminen</a:t>
              </a:r>
              <a:endParaRPr b="1" i="0" sz="1400" u="none" cap="none" strike="noStrike">
                <a:solidFill>
                  <a:schemeClr val="lt1"/>
                </a:solidFill>
                <a:latin typeface="Arial"/>
                <a:ea typeface="Arial"/>
                <a:cs typeface="Arial"/>
                <a:sym typeface="Arial"/>
              </a:endParaRPr>
            </a:p>
          </p:txBody>
        </p:sp>
        <p:sp>
          <p:nvSpPr>
            <p:cNvPr id="384" name="Google Shape;384;p16"/>
            <p:cNvSpPr/>
            <p:nvPr/>
          </p:nvSpPr>
          <p:spPr>
            <a:xfrm>
              <a:off x="2539344" y="714218"/>
              <a:ext cx="2340109" cy="310649"/>
            </a:xfrm>
            <a:prstGeom prst="roundRect">
              <a:avLst>
                <a:gd fmla="val 10000" name="adj"/>
              </a:avLst>
            </a:prstGeom>
            <a:solidFill>
              <a:srgbClr val="E6C7F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85" name="Google Shape;385;p16"/>
            <p:cNvSpPr txBox="1"/>
            <p:nvPr/>
          </p:nvSpPr>
          <p:spPr>
            <a:xfrm>
              <a:off x="2548443" y="723317"/>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rPr>
                <a:t>Poistumisprosentti</a:t>
              </a:r>
              <a:endParaRPr b="0" i="0" sz="2400" u="none" cap="none" strike="noStrike">
                <a:solidFill>
                  <a:schemeClr val="dk1"/>
                </a:solidFill>
                <a:latin typeface="Arial"/>
                <a:ea typeface="Arial"/>
                <a:cs typeface="Arial"/>
                <a:sym typeface="Arial"/>
              </a:endParaRPr>
            </a:p>
          </p:txBody>
        </p:sp>
        <p:sp>
          <p:nvSpPr>
            <p:cNvPr id="386" name="Google Shape;386;p16"/>
            <p:cNvSpPr/>
            <p:nvPr/>
          </p:nvSpPr>
          <p:spPr>
            <a:xfrm>
              <a:off x="2539344" y="1070815"/>
              <a:ext cx="2340109" cy="310649"/>
            </a:xfrm>
            <a:prstGeom prst="roundRect">
              <a:avLst>
                <a:gd fmla="val 10000" name="adj"/>
              </a:avLst>
            </a:prstGeom>
            <a:solidFill>
              <a:srgbClr val="E6C7F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87" name="Google Shape;387;p16"/>
            <p:cNvSpPr txBox="1"/>
            <p:nvPr/>
          </p:nvSpPr>
          <p:spPr>
            <a:xfrm>
              <a:off x="2548443" y="1079914"/>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rPr>
                <a:t>Ostoskorin hylkäämisaste</a:t>
              </a:r>
              <a:endParaRPr b="0" i="0" sz="2400" u="none" cap="none" strike="noStrike">
                <a:solidFill>
                  <a:schemeClr val="dk1"/>
                </a:solidFill>
                <a:latin typeface="Arial"/>
                <a:ea typeface="Arial"/>
                <a:cs typeface="Arial"/>
                <a:sym typeface="Arial"/>
              </a:endParaRPr>
            </a:p>
          </p:txBody>
        </p:sp>
        <p:sp>
          <p:nvSpPr>
            <p:cNvPr id="388" name="Google Shape;388;p16"/>
            <p:cNvSpPr/>
            <p:nvPr/>
          </p:nvSpPr>
          <p:spPr>
            <a:xfrm>
              <a:off x="2539344" y="1427412"/>
              <a:ext cx="2340109" cy="310649"/>
            </a:xfrm>
            <a:prstGeom prst="roundRect">
              <a:avLst>
                <a:gd fmla="val 10000" name="adj"/>
              </a:avLst>
            </a:prstGeom>
            <a:solidFill>
              <a:srgbClr val="E6C7F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89" name="Google Shape;389;p16"/>
            <p:cNvSpPr txBox="1"/>
            <p:nvPr/>
          </p:nvSpPr>
          <p:spPr>
            <a:xfrm>
              <a:off x="2548443" y="1436511"/>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rPr>
                <a:t>Sivsuton tarkastelusyvyys</a:t>
              </a:r>
              <a:endParaRPr b="0" i="0" sz="1200" u="none" cap="none" strike="noStrike">
                <a:solidFill>
                  <a:schemeClr val="dk1"/>
                </a:solidFill>
                <a:latin typeface="Arial"/>
                <a:ea typeface="Arial"/>
                <a:cs typeface="Arial"/>
                <a:sym typeface="Arial"/>
              </a:endParaRPr>
            </a:p>
          </p:txBody>
        </p:sp>
        <p:sp>
          <p:nvSpPr>
            <p:cNvPr id="390" name="Google Shape;390;p16"/>
            <p:cNvSpPr/>
            <p:nvPr/>
          </p:nvSpPr>
          <p:spPr>
            <a:xfrm>
              <a:off x="2539344" y="1784009"/>
              <a:ext cx="2340109" cy="310649"/>
            </a:xfrm>
            <a:prstGeom prst="roundRect">
              <a:avLst>
                <a:gd fmla="val 10000" name="adj"/>
              </a:avLst>
            </a:prstGeom>
            <a:solidFill>
              <a:srgbClr val="E6C7F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91" name="Google Shape;391;p16"/>
            <p:cNvSpPr txBox="1"/>
            <p:nvPr/>
          </p:nvSpPr>
          <p:spPr>
            <a:xfrm>
              <a:off x="2548443" y="1793108"/>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rPr>
                <a:t>Palaavien asiakkaiden määrä</a:t>
              </a:r>
              <a:endParaRPr b="0" i="0" sz="1200" u="none" cap="none" strike="noStrike">
                <a:solidFill>
                  <a:schemeClr val="dk1"/>
                </a:solidFill>
                <a:latin typeface="Arial"/>
                <a:ea typeface="Arial"/>
                <a:cs typeface="Arial"/>
                <a:sym typeface="Arial"/>
              </a:endParaRPr>
            </a:p>
          </p:txBody>
        </p:sp>
        <p:sp>
          <p:nvSpPr>
            <p:cNvPr id="392" name="Google Shape;392;p16"/>
            <p:cNvSpPr/>
            <p:nvPr/>
          </p:nvSpPr>
          <p:spPr>
            <a:xfrm>
              <a:off x="2539344" y="2140606"/>
              <a:ext cx="2340109" cy="310649"/>
            </a:xfrm>
            <a:prstGeom prst="roundRect">
              <a:avLst>
                <a:gd fmla="val 10000" name="adj"/>
              </a:avLst>
            </a:prstGeom>
            <a:solidFill>
              <a:srgbClr val="E6C7F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93" name="Google Shape;393;p16"/>
            <p:cNvSpPr txBox="1"/>
            <p:nvPr/>
          </p:nvSpPr>
          <p:spPr>
            <a:xfrm>
              <a:off x="2548443" y="2149705"/>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b="0" i="0" lang="en-US" sz="1200" u="none" cap="none" strike="noStrike">
                  <a:solidFill>
                    <a:schemeClr val="dk1"/>
                  </a:solidFill>
                  <a:latin typeface="Arial"/>
                  <a:ea typeface="Arial"/>
                  <a:cs typeface="Arial"/>
                  <a:sym typeface="Arial"/>
                </a:rPr>
                <a:t>Tapahtumat käyntiä kohden</a:t>
              </a:r>
              <a:endParaRPr b="0" i="0" sz="1200" u="none" cap="none" strike="noStrike">
                <a:solidFill>
                  <a:schemeClr val="dk1"/>
                </a:solidFill>
                <a:latin typeface="Arial"/>
                <a:ea typeface="Arial"/>
                <a:cs typeface="Arial"/>
                <a:sym typeface="Arial"/>
              </a:endParaRPr>
            </a:p>
          </p:txBody>
        </p:sp>
        <p:sp>
          <p:nvSpPr>
            <p:cNvPr id="394" name="Google Shape;394;p16"/>
            <p:cNvSpPr/>
            <p:nvPr/>
          </p:nvSpPr>
          <p:spPr>
            <a:xfrm>
              <a:off x="2539344" y="2497203"/>
              <a:ext cx="2340109" cy="310649"/>
            </a:xfrm>
            <a:prstGeom prst="roundRect">
              <a:avLst>
                <a:gd fmla="val 10000" name="adj"/>
              </a:avLst>
            </a:prstGeom>
            <a:solidFill>
              <a:srgbClr val="E6C7F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95" name="Google Shape;395;p16"/>
            <p:cNvSpPr txBox="1"/>
            <p:nvPr/>
          </p:nvSpPr>
          <p:spPr>
            <a:xfrm>
              <a:off x="2548443" y="2506302"/>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t/>
              </a:r>
              <a:endParaRPr b="0" i="0" sz="1050" u="none" cap="none" strike="noStrike">
                <a:solidFill>
                  <a:schemeClr val="dk1"/>
                </a:solidFill>
                <a:latin typeface="Arial"/>
                <a:ea typeface="Arial"/>
                <a:cs typeface="Arial"/>
                <a:sym typeface="Arial"/>
              </a:endParaRPr>
            </a:p>
          </p:txBody>
        </p:sp>
        <p:sp>
          <p:nvSpPr>
            <p:cNvPr id="396" name="Google Shape;396;p16"/>
            <p:cNvSpPr/>
            <p:nvPr/>
          </p:nvSpPr>
          <p:spPr>
            <a:xfrm>
              <a:off x="5076022" y="357621"/>
              <a:ext cx="2340109" cy="310649"/>
            </a:xfrm>
            <a:prstGeom prst="roundRect">
              <a:avLst>
                <a:gd fmla="val 10000" name="adj"/>
              </a:avLst>
            </a:prstGeom>
            <a:solidFill>
              <a:srgbClr val="E5A00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97" name="Google Shape;397;p16"/>
            <p:cNvSpPr txBox="1"/>
            <p:nvPr/>
          </p:nvSpPr>
          <p:spPr>
            <a:xfrm>
              <a:off x="5085121" y="366720"/>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lt1"/>
                </a:buClr>
                <a:buSzPts val="1050"/>
                <a:buFont typeface="Open Sans"/>
                <a:buNone/>
              </a:pPr>
              <a:r>
                <a:rPr b="1" i="0" lang="en-US" sz="1400" u="none" cap="none" strike="noStrike">
                  <a:solidFill>
                    <a:schemeClr val="lt1"/>
                  </a:solidFill>
                  <a:latin typeface="Arial"/>
                  <a:ea typeface="Arial"/>
                  <a:cs typeface="Arial"/>
                  <a:sym typeface="Arial"/>
                </a:rPr>
                <a:t>Tulokset</a:t>
              </a:r>
              <a:endParaRPr b="1" i="0" sz="1400" u="none" cap="none" strike="noStrike">
                <a:solidFill>
                  <a:schemeClr val="lt1"/>
                </a:solidFill>
                <a:latin typeface="Arial"/>
                <a:ea typeface="Arial"/>
                <a:cs typeface="Arial"/>
                <a:sym typeface="Arial"/>
              </a:endParaRPr>
            </a:p>
          </p:txBody>
        </p:sp>
        <p:sp>
          <p:nvSpPr>
            <p:cNvPr id="398" name="Google Shape;398;p16"/>
            <p:cNvSpPr/>
            <p:nvPr/>
          </p:nvSpPr>
          <p:spPr>
            <a:xfrm>
              <a:off x="5076022" y="714218"/>
              <a:ext cx="2340109" cy="310649"/>
            </a:xfrm>
            <a:prstGeom prst="roundRect">
              <a:avLst>
                <a:gd fmla="val 10000" name="adj"/>
              </a:avLst>
            </a:prstGeom>
            <a:solidFill>
              <a:srgbClr val="FEF2D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99" name="Google Shape;399;p16"/>
            <p:cNvSpPr txBox="1"/>
            <p:nvPr/>
          </p:nvSpPr>
          <p:spPr>
            <a:xfrm>
              <a:off x="5085121" y="723317"/>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rPr>
                <a:t>Makrokonversiot</a:t>
              </a:r>
              <a:endParaRPr b="0" i="0" sz="2400" u="none" cap="none" strike="noStrike">
                <a:solidFill>
                  <a:schemeClr val="dk1"/>
                </a:solidFill>
                <a:latin typeface="Arial"/>
                <a:ea typeface="Arial"/>
                <a:cs typeface="Arial"/>
                <a:sym typeface="Arial"/>
              </a:endParaRPr>
            </a:p>
          </p:txBody>
        </p:sp>
        <p:sp>
          <p:nvSpPr>
            <p:cNvPr id="400" name="Google Shape;400;p16"/>
            <p:cNvSpPr/>
            <p:nvPr/>
          </p:nvSpPr>
          <p:spPr>
            <a:xfrm>
              <a:off x="5076022" y="1070815"/>
              <a:ext cx="2340109" cy="310649"/>
            </a:xfrm>
            <a:prstGeom prst="roundRect">
              <a:avLst>
                <a:gd fmla="val 10000" name="adj"/>
              </a:avLst>
            </a:prstGeom>
            <a:solidFill>
              <a:srgbClr val="FEF2D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401" name="Google Shape;401;p16"/>
            <p:cNvSpPr txBox="1"/>
            <p:nvPr/>
          </p:nvSpPr>
          <p:spPr>
            <a:xfrm>
              <a:off x="5085121" y="1079914"/>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t/>
              </a:r>
              <a:endParaRPr b="0" i="0" sz="1050" u="none" cap="none" strike="noStrike">
                <a:solidFill>
                  <a:schemeClr val="dk1"/>
                </a:solidFill>
                <a:latin typeface="Arial"/>
                <a:ea typeface="Arial"/>
                <a:cs typeface="Arial"/>
                <a:sym typeface="Arial"/>
              </a:endParaRPr>
            </a:p>
          </p:txBody>
        </p:sp>
        <p:sp>
          <p:nvSpPr>
            <p:cNvPr id="402" name="Google Shape;402;p16"/>
            <p:cNvSpPr/>
            <p:nvPr/>
          </p:nvSpPr>
          <p:spPr>
            <a:xfrm>
              <a:off x="5076022" y="1427412"/>
              <a:ext cx="2340109" cy="310649"/>
            </a:xfrm>
            <a:prstGeom prst="roundRect">
              <a:avLst>
                <a:gd fmla="val 10000" name="adj"/>
              </a:avLst>
            </a:prstGeom>
            <a:solidFill>
              <a:srgbClr val="FEF2D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403" name="Google Shape;403;p16"/>
            <p:cNvSpPr txBox="1"/>
            <p:nvPr/>
          </p:nvSpPr>
          <p:spPr>
            <a:xfrm>
              <a:off x="5085121" y="1436511"/>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rPr>
                <a:t>Mikrokonversiot</a:t>
              </a:r>
              <a:endParaRPr b="0" i="0" sz="2400" u="none" cap="none" strike="noStrike">
                <a:solidFill>
                  <a:schemeClr val="dk1"/>
                </a:solidFill>
                <a:latin typeface="Arial"/>
                <a:ea typeface="Arial"/>
                <a:cs typeface="Arial"/>
                <a:sym typeface="Arial"/>
              </a:endParaRPr>
            </a:p>
          </p:txBody>
        </p:sp>
        <p:sp>
          <p:nvSpPr>
            <p:cNvPr id="404" name="Google Shape;404;p16"/>
            <p:cNvSpPr/>
            <p:nvPr/>
          </p:nvSpPr>
          <p:spPr>
            <a:xfrm>
              <a:off x="5076022" y="1784009"/>
              <a:ext cx="2340109" cy="310649"/>
            </a:xfrm>
            <a:prstGeom prst="roundRect">
              <a:avLst>
                <a:gd fmla="val 10000" name="adj"/>
              </a:avLst>
            </a:prstGeom>
            <a:solidFill>
              <a:srgbClr val="FEF2D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405" name="Google Shape;405;p16"/>
            <p:cNvSpPr txBox="1"/>
            <p:nvPr/>
          </p:nvSpPr>
          <p:spPr>
            <a:xfrm>
              <a:off x="5085121" y="1793108"/>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rPr>
                <a:t>Kävijäkohtainen arvo</a:t>
              </a:r>
              <a:endParaRPr b="0" i="0" sz="1200" u="none" cap="none" strike="noStrike">
                <a:solidFill>
                  <a:schemeClr val="dk1"/>
                </a:solidFill>
                <a:latin typeface="Arial"/>
                <a:ea typeface="Arial"/>
                <a:cs typeface="Arial"/>
                <a:sym typeface="Arial"/>
              </a:endParaRPr>
            </a:p>
          </p:txBody>
        </p:sp>
        <p:sp>
          <p:nvSpPr>
            <p:cNvPr id="406" name="Google Shape;406;p16"/>
            <p:cNvSpPr/>
            <p:nvPr/>
          </p:nvSpPr>
          <p:spPr>
            <a:xfrm>
              <a:off x="5076022" y="2140606"/>
              <a:ext cx="2340109" cy="310649"/>
            </a:xfrm>
            <a:prstGeom prst="roundRect">
              <a:avLst>
                <a:gd fmla="val 10000" name="adj"/>
              </a:avLst>
            </a:prstGeom>
            <a:solidFill>
              <a:srgbClr val="FEF2D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407" name="Google Shape;407;p16"/>
            <p:cNvSpPr txBox="1"/>
            <p:nvPr/>
          </p:nvSpPr>
          <p:spPr>
            <a:xfrm>
              <a:off x="5085121" y="2149705"/>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sz="1200">
                  <a:solidFill>
                    <a:schemeClr val="dk1"/>
                  </a:solidFill>
                </a:rPr>
                <a:t>Konversioon vaadittu aika (pv)</a:t>
              </a:r>
              <a:endParaRPr b="0" i="0" sz="1200" u="none" cap="none" strike="noStrike">
                <a:solidFill>
                  <a:schemeClr val="dk1"/>
                </a:solidFill>
                <a:latin typeface="Arial"/>
                <a:ea typeface="Arial"/>
                <a:cs typeface="Arial"/>
                <a:sym typeface="Arial"/>
              </a:endParaRPr>
            </a:p>
          </p:txBody>
        </p:sp>
        <p:sp>
          <p:nvSpPr>
            <p:cNvPr id="408" name="Google Shape;408;p16"/>
            <p:cNvSpPr/>
            <p:nvPr/>
          </p:nvSpPr>
          <p:spPr>
            <a:xfrm>
              <a:off x="5076022" y="2497203"/>
              <a:ext cx="2340109" cy="310649"/>
            </a:xfrm>
            <a:prstGeom prst="roundRect">
              <a:avLst>
                <a:gd fmla="val 10000" name="adj"/>
              </a:avLst>
            </a:prstGeom>
            <a:solidFill>
              <a:srgbClr val="FEF2D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409" name="Google Shape;409;p16"/>
            <p:cNvSpPr txBox="1"/>
            <p:nvPr/>
          </p:nvSpPr>
          <p:spPr>
            <a:xfrm>
              <a:off x="5085121" y="2506302"/>
              <a:ext cx="2321911" cy="292451"/>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b="0" i="0" lang="en-US" sz="1200" u="none" cap="none" strike="noStrike">
                  <a:solidFill>
                    <a:schemeClr val="dk1"/>
                  </a:solidFill>
                  <a:latin typeface="Arial"/>
                  <a:ea typeface="Arial"/>
                  <a:cs typeface="Arial"/>
                  <a:sym typeface="Arial"/>
                </a:rPr>
                <a:t>% avustetuista </a:t>
              </a:r>
              <a:r>
                <a:rPr lang="en-US" sz="1200">
                  <a:solidFill>
                    <a:schemeClr val="dk1"/>
                  </a:solidFill>
                </a:rPr>
                <a:t>konversioista</a:t>
              </a:r>
              <a:endParaRPr b="0" i="0" sz="1200" u="none" cap="none" strike="noStrike">
                <a:solidFill>
                  <a:schemeClr val="dk1"/>
                </a:solidFill>
                <a:latin typeface="Arial"/>
                <a:ea typeface="Arial"/>
                <a:cs typeface="Arial"/>
                <a:sym typeface="Arial"/>
              </a:endParaRPr>
            </a:p>
          </p:txBody>
        </p:sp>
      </p:grpSp>
      <p:sp>
        <p:nvSpPr>
          <p:cNvPr id="410" name="Google Shape;410;p16"/>
          <p:cNvSpPr/>
          <p:nvPr/>
        </p:nvSpPr>
        <p:spPr>
          <a:xfrm>
            <a:off x="694510" y="1811331"/>
            <a:ext cx="187504" cy="1349063"/>
          </a:xfrm>
          <a:prstGeom prst="leftBrace">
            <a:avLst>
              <a:gd fmla="val 22826" name="adj1"/>
              <a:gd fmla="val 72593" name="adj2"/>
            </a:avLst>
          </a:prstGeom>
          <a:noFill/>
          <a:ln cap="flat" cmpd="sng" w="19050">
            <a:solidFill>
              <a:srgbClr val="16124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411" name="Google Shape;411;p16"/>
          <p:cNvSpPr/>
          <p:nvPr/>
        </p:nvSpPr>
        <p:spPr>
          <a:xfrm>
            <a:off x="507006" y="1811332"/>
            <a:ext cx="175259" cy="680720"/>
          </a:xfrm>
          <a:prstGeom prst="leftBrace">
            <a:avLst>
              <a:gd fmla="val 22826" name="adj1"/>
              <a:gd fmla="val 50000" name="adj2"/>
            </a:avLst>
          </a:prstGeom>
          <a:noFill/>
          <a:ln cap="flat" cmpd="sng" w="19050">
            <a:solidFill>
              <a:srgbClr val="16124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412" name="Google Shape;412;p16"/>
          <p:cNvSpPr/>
          <p:nvPr/>
        </p:nvSpPr>
        <p:spPr>
          <a:xfrm>
            <a:off x="882014" y="1811331"/>
            <a:ext cx="232411" cy="2085663"/>
          </a:xfrm>
          <a:prstGeom prst="leftBrace">
            <a:avLst>
              <a:gd fmla="val 22826" name="adj1"/>
              <a:gd fmla="val 81420" name="adj2"/>
            </a:avLst>
          </a:prstGeom>
          <a:noFill/>
          <a:ln cap="flat" cmpd="sng" w="19050">
            <a:solidFill>
              <a:srgbClr val="16124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413" name="Google Shape;413;p16"/>
          <p:cNvSpPr txBox="1"/>
          <p:nvPr/>
        </p:nvSpPr>
        <p:spPr>
          <a:xfrm>
            <a:off x="117825" y="1996559"/>
            <a:ext cx="311304"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11AA81"/>
              </a:buClr>
              <a:buSzPts val="1800"/>
              <a:buFont typeface="Arial"/>
              <a:buNone/>
            </a:pPr>
            <a:r>
              <a:rPr b="1" i="0" lang="en-US" sz="1800" u="none" cap="none" strike="noStrike">
                <a:solidFill>
                  <a:srgbClr val="11AA81"/>
                </a:solidFill>
                <a:latin typeface="Arial"/>
                <a:ea typeface="Arial"/>
                <a:cs typeface="Arial"/>
                <a:sym typeface="Arial"/>
              </a:rPr>
              <a:t>S</a:t>
            </a:r>
            <a:endParaRPr b="1" i="0" sz="1800" u="none" cap="none" strike="noStrike">
              <a:solidFill>
                <a:srgbClr val="11AA81"/>
              </a:solidFill>
              <a:latin typeface="Arial"/>
              <a:ea typeface="Arial"/>
              <a:cs typeface="Arial"/>
              <a:sym typeface="Arial"/>
            </a:endParaRPr>
          </a:p>
        </p:txBody>
      </p:sp>
      <p:sp>
        <p:nvSpPr>
          <p:cNvPr id="414" name="Google Shape;414;p16"/>
          <p:cNvSpPr txBox="1"/>
          <p:nvPr/>
        </p:nvSpPr>
        <p:spPr>
          <a:xfrm>
            <a:off x="117825" y="2595999"/>
            <a:ext cx="393056"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11AA81"/>
              </a:buClr>
              <a:buSzPts val="1800"/>
              <a:buFont typeface="Arial"/>
              <a:buNone/>
            </a:pPr>
            <a:r>
              <a:rPr b="1" i="0" lang="en-US" sz="1800" u="none" cap="none" strike="noStrike">
                <a:solidFill>
                  <a:srgbClr val="11AA81"/>
                </a:solidFill>
                <a:latin typeface="Arial"/>
                <a:ea typeface="Arial"/>
                <a:cs typeface="Arial"/>
                <a:sym typeface="Arial"/>
              </a:rPr>
              <a:t>M</a:t>
            </a:r>
            <a:endParaRPr b="1" i="0" sz="1800" u="none" cap="none" strike="noStrike">
              <a:solidFill>
                <a:srgbClr val="11AA81"/>
              </a:solidFill>
              <a:latin typeface="Arial"/>
              <a:ea typeface="Arial"/>
              <a:cs typeface="Arial"/>
              <a:sym typeface="Arial"/>
            </a:endParaRPr>
          </a:p>
        </p:txBody>
      </p:sp>
      <p:sp>
        <p:nvSpPr>
          <p:cNvPr id="415" name="Google Shape;415;p16"/>
          <p:cNvSpPr txBox="1"/>
          <p:nvPr/>
        </p:nvSpPr>
        <p:spPr>
          <a:xfrm>
            <a:off x="146354" y="3313275"/>
            <a:ext cx="304892"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11AA81"/>
              </a:buClr>
              <a:buSzPts val="1800"/>
              <a:buFont typeface="Arial"/>
              <a:buNone/>
            </a:pPr>
            <a:r>
              <a:rPr b="1" i="0" lang="en-US" sz="1800" u="none" cap="none" strike="noStrike">
                <a:solidFill>
                  <a:srgbClr val="11AA81"/>
                </a:solidFill>
                <a:latin typeface="Arial"/>
                <a:ea typeface="Arial"/>
                <a:cs typeface="Arial"/>
                <a:sym typeface="Arial"/>
              </a:rPr>
              <a:t>L</a:t>
            </a:r>
            <a:endParaRPr b="1" i="0" sz="1800" u="none" cap="none" strike="noStrike">
              <a:solidFill>
                <a:srgbClr val="11AA8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17"/>
          <p:cNvSpPr txBox="1"/>
          <p:nvPr/>
        </p:nvSpPr>
        <p:spPr>
          <a:xfrm>
            <a:off x="311700" y="213680"/>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61249"/>
              </a:buClr>
              <a:buSzPts val="3000"/>
              <a:buFont typeface="Arial"/>
              <a:buNone/>
            </a:pPr>
            <a:r>
              <a:rPr b="1" lang="en-US" sz="3000">
                <a:solidFill>
                  <a:srgbClr val="161249"/>
                </a:solidFill>
              </a:rPr>
              <a:t>Mittaaminen </a:t>
            </a:r>
            <a:r>
              <a:rPr b="1" i="0" lang="en-US" sz="3000" u="none" cap="none" strike="noStrike">
                <a:solidFill>
                  <a:srgbClr val="161249"/>
                </a:solidFill>
                <a:latin typeface="Arial"/>
                <a:ea typeface="Arial"/>
                <a:cs typeface="Arial"/>
                <a:sym typeface="Arial"/>
              </a:rPr>
              <a:t>- keskeiset tulosmittarit</a:t>
            </a:r>
            <a:endParaRPr b="1" i="0" sz="3000" u="none" cap="none" strike="noStrike">
              <a:solidFill>
                <a:srgbClr val="161249"/>
              </a:solidFill>
              <a:latin typeface="Arial"/>
              <a:ea typeface="Arial"/>
              <a:cs typeface="Arial"/>
              <a:sym typeface="Arial"/>
            </a:endParaRPr>
          </a:p>
        </p:txBody>
      </p:sp>
      <p:sp>
        <p:nvSpPr>
          <p:cNvPr id="421" name="Google Shape;421;p17"/>
          <p:cNvSpPr txBox="1"/>
          <p:nvPr/>
        </p:nvSpPr>
        <p:spPr>
          <a:xfrm>
            <a:off x="405285" y="78638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11AA81"/>
              </a:buClr>
              <a:buSzPts val="2400"/>
              <a:buFont typeface="Arial"/>
              <a:buNone/>
            </a:pPr>
            <a:r>
              <a:rPr b="1" i="0" lang="en-US" sz="2400" u="none" cap="none" strike="noStrike">
                <a:solidFill>
                  <a:srgbClr val="11AA81"/>
                </a:solidFill>
                <a:latin typeface="Arial"/>
                <a:ea typeface="Arial"/>
                <a:cs typeface="Arial"/>
                <a:sym typeface="Arial"/>
              </a:rPr>
              <a:t>Verkkokaupan </a:t>
            </a:r>
            <a:r>
              <a:rPr b="1" lang="en-US" sz="2400">
                <a:solidFill>
                  <a:srgbClr val="11AA81"/>
                </a:solidFill>
              </a:rPr>
              <a:t>KPI:t</a:t>
            </a:r>
            <a:endParaRPr b="1" i="0" sz="2400" u="none" cap="none" strike="noStrike">
              <a:solidFill>
                <a:srgbClr val="11AA81"/>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i="0" lang="en-US" sz="1400" u="none" cap="none" strike="noStrike">
                <a:solidFill>
                  <a:srgbClr val="161249"/>
                </a:solidFill>
                <a:latin typeface="Arial"/>
                <a:ea typeface="Arial"/>
                <a:cs typeface="Arial"/>
                <a:sym typeface="Arial"/>
              </a:rPr>
              <a:t>Tuotto:</a:t>
            </a:r>
            <a:r>
              <a:rPr b="0" i="0" lang="en-US" sz="1400" u="none" cap="none" strike="noStrike">
                <a:solidFill>
                  <a:srgbClr val="161249"/>
                </a:solidFill>
                <a:latin typeface="Arial"/>
                <a:ea typeface="Arial"/>
                <a:cs typeface="Arial"/>
                <a:sym typeface="Arial"/>
              </a:rPr>
              <a:t> Tämä mittari seuraa verkkokaupasta saatavien tulojen kokonaismäärää. Se voidaan jakaa tarkemmin tuotteen, alueen tai muun ulottuvuuden mukaan.</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lang="en-US">
                <a:solidFill>
                  <a:srgbClr val="161249"/>
                </a:solidFill>
              </a:rPr>
              <a:t>Konversioaste</a:t>
            </a:r>
            <a:r>
              <a:rPr b="1" i="0" lang="en-US" sz="1400" u="none" cap="none" strike="noStrike">
                <a:solidFill>
                  <a:srgbClr val="161249"/>
                </a:solidFill>
                <a:latin typeface="Arial"/>
                <a:ea typeface="Arial"/>
                <a:cs typeface="Arial"/>
                <a:sym typeface="Arial"/>
              </a:rPr>
              <a:t>:</a:t>
            </a:r>
            <a:r>
              <a:rPr b="0" i="0" lang="en-US" sz="1400" u="none" cap="none" strike="noStrike">
                <a:solidFill>
                  <a:srgbClr val="161249"/>
                </a:solidFill>
                <a:latin typeface="Arial"/>
                <a:ea typeface="Arial"/>
                <a:cs typeface="Arial"/>
                <a:sym typeface="Arial"/>
              </a:rPr>
              <a:t> Tämä mittari mittaa halutun toiminnon suorittaneiden kävijöiden prosenttiosuutta.</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i="0" lang="en-US" sz="1400" u="none" cap="none" strike="noStrike">
                <a:solidFill>
                  <a:srgbClr val="161249"/>
                </a:solidFill>
                <a:latin typeface="Arial"/>
                <a:ea typeface="Arial"/>
                <a:cs typeface="Arial"/>
                <a:sym typeface="Arial"/>
              </a:rPr>
              <a:t>Keskimääräinen tilausarvo:</a:t>
            </a:r>
            <a:r>
              <a:rPr b="0" i="0" lang="en-US" sz="1400" u="none" cap="none" strike="noStrike">
                <a:solidFill>
                  <a:srgbClr val="161249"/>
                </a:solidFill>
                <a:latin typeface="Arial"/>
                <a:ea typeface="Arial"/>
                <a:cs typeface="Arial"/>
                <a:sym typeface="Arial"/>
              </a:rPr>
              <a:t> Tämä mittari laskee kunkin verkkokaupan tapahtuman keskiarvon.</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lang="en-US">
                <a:solidFill>
                  <a:srgbClr val="161249"/>
                </a:solidFill>
              </a:rPr>
              <a:t>Ostoskorin </a:t>
            </a:r>
            <a:r>
              <a:rPr b="1" i="0" lang="en-US" sz="1400" u="none" cap="none" strike="noStrike">
                <a:solidFill>
                  <a:srgbClr val="161249"/>
                </a:solidFill>
                <a:latin typeface="Arial"/>
                <a:ea typeface="Arial"/>
                <a:cs typeface="Arial"/>
                <a:sym typeface="Arial"/>
              </a:rPr>
              <a:t>hylkäämisaste:</a:t>
            </a:r>
            <a:r>
              <a:rPr b="0" i="0" lang="en-US" sz="1400" u="none" cap="none" strike="noStrike">
                <a:solidFill>
                  <a:srgbClr val="161249"/>
                </a:solidFill>
                <a:latin typeface="Arial"/>
                <a:ea typeface="Arial"/>
                <a:cs typeface="Arial"/>
                <a:sym typeface="Arial"/>
              </a:rPr>
              <a:t> Tämä mittari mittaa niiden kävijöiden prosenttiosuutta, jotka lisäävät tavaroita </a:t>
            </a:r>
            <a:r>
              <a:rPr lang="en-US">
                <a:solidFill>
                  <a:srgbClr val="161249"/>
                </a:solidFill>
              </a:rPr>
              <a:t>ostoskoriinsa, </a:t>
            </a:r>
            <a:r>
              <a:rPr b="0" i="0" lang="en-US" sz="1400" u="none" cap="none" strike="noStrike">
                <a:solidFill>
                  <a:srgbClr val="161249"/>
                </a:solidFill>
                <a:latin typeface="Arial"/>
                <a:ea typeface="Arial"/>
                <a:cs typeface="Arial"/>
                <a:sym typeface="Arial"/>
              </a:rPr>
              <a:t>mutta eivät suorita </a:t>
            </a:r>
            <a:r>
              <a:rPr lang="en-US">
                <a:solidFill>
                  <a:srgbClr val="161249"/>
                </a:solidFill>
              </a:rPr>
              <a:t>tilausta </a:t>
            </a:r>
            <a:r>
              <a:rPr b="0" i="0" lang="en-US" sz="1400" u="none" cap="none" strike="noStrike">
                <a:solidFill>
                  <a:srgbClr val="161249"/>
                </a:solidFill>
                <a:latin typeface="Arial"/>
                <a:ea typeface="Arial"/>
                <a:cs typeface="Arial"/>
                <a:sym typeface="Arial"/>
              </a:rPr>
              <a:t>loppuun.</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lang="en-US">
                <a:solidFill>
                  <a:srgbClr val="161249"/>
                </a:solidFill>
              </a:rPr>
              <a:t>Liikenteen lähteet</a:t>
            </a:r>
            <a:r>
              <a:rPr b="1" i="0" lang="en-US" sz="1400" u="none" cap="none" strike="noStrike">
                <a:solidFill>
                  <a:srgbClr val="161249"/>
                </a:solidFill>
                <a:latin typeface="Arial"/>
                <a:ea typeface="Arial"/>
                <a:cs typeface="Arial"/>
                <a:sym typeface="Arial"/>
              </a:rPr>
              <a:t>:</a:t>
            </a:r>
            <a:r>
              <a:rPr b="0" i="0" lang="en-US" sz="1400" u="none" cap="none" strike="noStrike">
                <a:solidFill>
                  <a:srgbClr val="161249"/>
                </a:solidFill>
                <a:latin typeface="Arial"/>
                <a:ea typeface="Arial"/>
                <a:cs typeface="Arial"/>
                <a:sym typeface="Arial"/>
              </a:rPr>
              <a:t> Tämä </a:t>
            </a:r>
            <a:r>
              <a:rPr lang="en-US">
                <a:solidFill>
                  <a:srgbClr val="161249"/>
                </a:solidFill>
              </a:rPr>
              <a:t>mittari </a:t>
            </a:r>
            <a:r>
              <a:rPr b="0" i="0" lang="en-US" sz="1400" u="none" cap="none" strike="noStrike">
                <a:solidFill>
                  <a:srgbClr val="161249"/>
                </a:solidFill>
                <a:latin typeface="Arial"/>
                <a:ea typeface="Arial"/>
                <a:cs typeface="Arial"/>
                <a:sym typeface="Arial"/>
              </a:rPr>
              <a:t>seuraa verkkokaupan kävijöitä, kuten </a:t>
            </a:r>
            <a:r>
              <a:rPr lang="en-US">
                <a:solidFill>
                  <a:srgbClr val="161249"/>
                </a:solidFill>
              </a:rPr>
              <a:t>orgaanista liikennettä</a:t>
            </a:r>
            <a:r>
              <a:rPr b="0" i="0" lang="en-US" sz="1400" u="none" cap="none" strike="noStrike">
                <a:solidFill>
                  <a:srgbClr val="161249"/>
                </a:solidFill>
                <a:latin typeface="Arial"/>
                <a:ea typeface="Arial"/>
                <a:cs typeface="Arial"/>
                <a:sym typeface="Arial"/>
              </a:rPr>
              <a:t>, maksullista </a:t>
            </a:r>
            <a:r>
              <a:rPr lang="en-US">
                <a:solidFill>
                  <a:srgbClr val="161249"/>
                </a:solidFill>
              </a:rPr>
              <a:t>liikennettä</a:t>
            </a:r>
            <a:r>
              <a:rPr b="0" i="0" lang="en-US" sz="1400" u="none" cap="none" strike="noStrike">
                <a:solidFill>
                  <a:srgbClr val="161249"/>
                </a:solidFill>
                <a:latin typeface="Arial"/>
                <a:ea typeface="Arial"/>
                <a:cs typeface="Arial"/>
                <a:sym typeface="Arial"/>
              </a:rPr>
              <a:t>, sosiaalista mediaa tai </a:t>
            </a:r>
            <a:r>
              <a:rPr lang="en-US">
                <a:solidFill>
                  <a:srgbClr val="161249"/>
                </a:solidFill>
              </a:rPr>
              <a:t>viittaavaa liikennettä (referral traffic)</a:t>
            </a:r>
            <a:r>
              <a:rPr b="0" i="0" lang="en-US" sz="1400" u="none" cap="none" strike="noStrike">
                <a:solidFill>
                  <a:srgbClr val="161249"/>
                </a:solidFill>
                <a:latin typeface="Arial"/>
                <a:ea typeface="Arial"/>
                <a:cs typeface="Arial"/>
                <a:sym typeface="Arial"/>
              </a:rPr>
              <a:t>.</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i="0" lang="en-US" sz="1400" u="none" cap="none" strike="noStrike">
                <a:solidFill>
                  <a:srgbClr val="161249"/>
                </a:solidFill>
                <a:latin typeface="Arial"/>
                <a:ea typeface="Arial"/>
                <a:cs typeface="Arial"/>
                <a:sym typeface="Arial"/>
              </a:rPr>
              <a:t>Asiakkaan</a:t>
            </a:r>
            <a:r>
              <a:rPr b="1" lang="en-US">
                <a:solidFill>
                  <a:srgbClr val="161249"/>
                </a:solidFill>
              </a:rPr>
              <a:t> elinkaariarvo</a:t>
            </a:r>
            <a:r>
              <a:rPr b="1" i="0" lang="en-US" sz="1400" u="none" cap="none" strike="noStrike">
                <a:solidFill>
                  <a:srgbClr val="161249"/>
                </a:solidFill>
                <a:latin typeface="Arial"/>
                <a:ea typeface="Arial"/>
                <a:cs typeface="Arial"/>
                <a:sym typeface="Arial"/>
              </a:rPr>
              <a:t> (CLV):</a:t>
            </a:r>
            <a:r>
              <a:rPr b="0" i="0" lang="en-US" sz="1400" u="none" cap="none" strike="noStrike">
                <a:solidFill>
                  <a:srgbClr val="161249"/>
                </a:solidFill>
                <a:latin typeface="Arial"/>
                <a:ea typeface="Arial"/>
                <a:cs typeface="Arial"/>
                <a:sym typeface="Arial"/>
              </a:rPr>
              <a:t> Tämä mittari arvioi asiakkaan kokonaisarvon koko sen ajan, jonka asiakas on ollut yhteydessä verkkokauppaan. Sen avulla voidaan tunnistaa arvokkaita asiakkaita ja räätälöidä markkinointistrategioita niiden mukaisesti.</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i="0" lang="en-US" sz="1400" u="none" cap="none" strike="noStrike">
                <a:solidFill>
                  <a:srgbClr val="161249"/>
                </a:solidFill>
                <a:latin typeface="Arial"/>
                <a:ea typeface="Arial"/>
                <a:cs typeface="Arial"/>
                <a:sym typeface="Arial"/>
              </a:rPr>
              <a:t>Sijoitetun pääoman tuotto (ROI):</a:t>
            </a:r>
            <a:r>
              <a:rPr b="0" i="0" lang="en-US" sz="1400" u="none" cap="none" strike="noStrike">
                <a:solidFill>
                  <a:srgbClr val="161249"/>
                </a:solidFill>
                <a:latin typeface="Arial"/>
                <a:ea typeface="Arial"/>
                <a:cs typeface="Arial"/>
                <a:sym typeface="Arial"/>
              </a:rPr>
              <a:t> Tämä on myymälän markkinointitoimien kannattavuuden mittari, joka lasketaan jakamalla markkinointikuluista saadut tulot.</a:t>
            </a:r>
            <a:endParaRPr b="0" i="0" sz="1800" u="none" cap="none" strike="noStrike">
              <a:solidFill>
                <a:srgbClr val="1612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18"/>
          <p:cNvSpPr txBox="1"/>
          <p:nvPr/>
        </p:nvSpPr>
        <p:spPr>
          <a:xfrm>
            <a:off x="311700" y="198364"/>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61249"/>
              </a:buClr>
              <a:buSzPts val="3000"/>
              <a:buFont typeface="Arial"/>
              <a:buNone/>
            </a:pPr>
            <a:r>
              <a:rPr b="1" lang="en-US" sz="3000">
                <a:solidFill>
                  <a:srgbClr val="161249"/>
                </a:solidFill>
              </a:rPr>
              <a:t>Mittaaminen </a:t>
            </a:r>
            <a:r>
              <a:rPr b="1" i="0" lang="en-US" sz="3000" u="none" cap="none" strike="noStrike">
                <a:solidFill>
                  <a:srgbClr val="161249"/>
                </a:solidFill>
                <a:latin typeface="Arial"/>
                <a:ea typeface="Arial"/>
                <a:cs typeface="Arial"/>
                <a:sym typeface="Arial"/>
              </a:rPr>
              <a:t>- keskeiset tulosmittarit</a:t>
            </a:r>
            <a:endParaRPr b="1" i="0" sz="3000" u="none" cap="none" strike="noStrike">
              <a:solidFill>
                <a:srgbClr val="161249"/>
              </a:solidFill>
              <a:latin typeface="Arial"/>
              <a:ea typeface="Arial"/>
              <a:cs typeface="Arial"/>
              <a:sym typeface="Arial"/>
            </a:endParaRPr>
          </a:p>
        </p:txBody>
      </p:sp>
      <p:sp>
        <p:nvSpPr>
          <p:cNvPr id="427" name="Google Shape;427;p18"/>
          <p:cNvSpPr txBox="1"/>
          <p:nvPr/>
        </p:nvSpPr>
        <p:spPr>
          <a:xfrm>
            <a:off x="405285" y="771064"/>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200"/>
              </a:spcBef>
              <a:spcAft>
                <a:spcPts val="0"/>
              </a:spcAft>
              <a:buClr>
                <a:srgbClr val="11AA81"/>
              </a:buClr>
              <a:buSzPts val="2400"/>
              <a:buFont typeface="Arial"/>
              <a:buNone/>
            </a:pPr>
            <a:r>
              <a:rPr b="1" i="0" lang="en-US" sz="2400" u="none" cap="none" strike="noStrike">
                <a:solidFill>
                  <a:srgbClr val="11AA81"/>
                </a:solidFill>
                <a:latin typeface="Arial"/>
                <a:ea typeface="Arial"/>
                <a:cs typeface="Arial"/>
                <a:sym typeface="Arial"/>
              </a:rPr>
              <a:t>Sanomalehden verkkosivuston </a:t>
            </a:r>
            <a:r>
              <a:rPr b="1" lang="en-US" sz="2400">
                <a:solidFill>
                  <a:srgbClr val="11AA81"/>
                </a:solidFill>
              </a:rPr>
              <a:t>KPI:t</a:t>
            </a:r>
            <a:endParaRPr b="1" i="0" sz="2400" u="none" cap="none" strike="noStrike">
              <a:solidFill>
                <a:srgbClr val="11AA81"/>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lang="en-US">
                <a:solidFill>
                  <a:srgbClr val="161249"/>
                </a:solidFill>
              </a:rPr>
              <a:t>Sivukatselut</a:t>
            </a:r>
            <a:r>
              <a:rPr b="1" i="0" lang="en-US" sz="1400" u="none" cap="none" strike="noStrike">
                <a:solidFill>
                  <a:srgbClr val="161249"/>
                </a:solidFill>
                <a:latin typeface="Arial"/>
                <a:ea typeface="Arial"/>
                <a:cs typeface="Arial"/>
                <a:sym typeface="Arial"/>
              </a:rPr>
              <a:t>:</a:t>
            </a:r>
            <a:r>
              <a:rPr b="0" i="0" lang="en-US" sz="1400" u="none" cap="none" strike="noStrike">
                <a:solidFill>
                  <a:srgbClr val="161249"/>
                </a:solidFill>
                <a:latin typeface="Arial"/>
                <a:ea typeface="Arial"/>
                <a:cs typeface="Arial"/>
                <a:sym typeface="Arial"/>
              </a:rPr>
              <a:t> Tämä mittari seuraa </a:t>
            </a:r>
            <a:r>
              <a:rPr lang="en-US">
                <a:solidFill>
                  <a:srgbClr val="161249"/>
                </a:solidFill>
              </a:rPr>
              <a:t>sivuston sisällä katseltujen </a:t>
            </a:r>
            <a:r>
              <a:rPr b="0" i="0" lang="en-US" sz="1400" u="none" cap="none" strike="noStrike">
                <a:solidFill>
                  <a:srgbClr val="161249"/>
                </a:solidFill>
                <a:latin typeface="Arial"/>
                <a:ea typeface="Arial"/>
                <a:cs typeface="Arial"/>
                <a:sym typeface="Arial"/>
              </a:rPr>
              <a:t>sivujen kokonaismäärää.</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i="0" lang="en-US" sz="1400" u="none" cap="none" strike="noStrike">
                <a:solidFill>
                  <a:srgbClr val="161249"/>
                </a:solidFill>
                <a:latin typeface="Arial"/>
                <a:ea typeface="Arial"/>
                <a:cs typeface="Arial"/>
                <a:sym typeface="Arial"/>
              </a:rPr>
              <a:t>Yksilölliset kävijät:</a:t>
            </a:r>
            <a:r>
              <a:rPr b="0" i="0" lang="en-US" sz="1400" u="none" cap="none" strike="noStrike">
                <a:solidFill>
                  <a:srgbClr val="161249"/>
                </a:solidFill>
                <a:latin typeface="Arial"/>
                <a:ea typeface="Arial"/>
                <a:cs typeface="Arial"/>
                <a:sym typeface="Arial"/>
              </a:rPr>
              <a:t> Tämä mittari mittaa yksittäisten kävijöiden määrää sivustolla.</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i="0" lang="en-US" sz="1400" u="none" cap="none" strike="noStrike">
                <a:solidFill>
                  <a:srgbClr val="161249"/>
                </a:solidFill>
                <a:latin typeface="Arial"/>
                <a:ea typeface="Arial"/>
                <a:cs typeface="Arial"/>
                <a:sym typeface="Arial"/>
              </a:rPr>
              <a:t>Aika sivulla:</a:t>
            </a:r>
            <a:r>
              <a:rPr b="0" i="0" lang="en-US" sz="1400" u="none" cap="none" strike="noStrike">
                <a:solidFill>
                  <a:srgbClr val="161249"/>
                </a:solidFill>
                <a:latin typeface="Arial"/>
                <a:ea typeface="Arial"/>
                <a:cs typeface="Arial"/>
                <a:sym typeface="Arial"/>
              </a:rPr>
              <a:t> Tämä mittari mittaa keskimääräistä aikaa, jonka vierailijat käyttävät verkkosivuston kullakin sivulla.</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i="0" lang="en-US" sz="1400" u="none" cap="none" strike="noStrike">
                <a:solidFill>
                  <a:srgbClr val="161249"/>
                </a:solidFill>
                <a:latin typeface="Arial"/>
                <a:ea typeface="Arial"/>
                <a:cs typeface="Arial"/>
                <a:sym typeface="Arial"/>
              </a:rPr>
              <a:t>Istunnon kesto:</a:t>
            </a:r>
            <a:r>
              <a:rPr b="0" i="0" lang="en-US" sz="1400" u="none" cap="none" strike="noStrike">
                <a:solidFill>
                  <a:srgbClr val="161249"/>
                </a:solidFill>
                <a:latin typeface="Arial"/>
                <a:ea typeface="Arial"/>
                <a:cs typeface="Arial"/>
                <a:sym typeface="Arial"/>
              </a:rPr>
              <a:t> Tämä mittari mittaa keskimääräistä aikaa, jonka käyttäjät käyttävät verkkosivustolla istunnon aikana.</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lang="en-US">
                <a:solidFill>
                  <a:srgbClr val="161249"/>
                </a:solidFill>
              </a:rPr>
              <a:t>Viittaava liikenne</a:t>
            </a:r>
            <a:r>
              <a:rPr b="1" i="0" lang="en-US" sz="1400" u="none" cap="none" strike="noStrike">
                <a:solidFill>
                  <a:srgbClr val="161249"/>
                </a:solidFill>
                <a:latin typeface="Arial"/>
                <a:ea typeface="Arial"/>
                <a:cs typeface="Arial"/>
                <a:sym typeface="Arial"/>
              </a:rPr>
              <a:t>:</a:t>
            </a:r>
            <a:r>
              <a:rPr b="0" i="0" lang="en-US" sz="1400" u="none" cap="none" strike="noStrike">
                <a:solidFill>
                  <a:srgbClr val="161249"/>
                </a:solidFill>
                <a:latin typeface="Arial"/>
                <a:ea typeface="Arial"/>
                <a:cs typeface="Arial"/>
                <a:sym typeface="Arial"/>
              </a:rPr>
              <a:t> Tämä mittari seuraa, mistä</a:t>
            </a:r>
            <a:r>
              <a:rPr lang="en-US">
                <a:solidFill>
                  <a:srgbClr val="161249"/>
                </a:solidFill>
              </a:rPr>
              <a:t> </a:t>
            </a:r>
            <a:r>
              <a:rPr b="0" i="0" lang="en-US" sz="1400" u="none" cap="none" strike="noStrike">
                <a:solidFill>
                  <a:srgbClr val="161249"/>
                </a:solidFill>
                <a:latin typeface="Arial"/>
                <a:ea typeface="Arial"/>
                <a:cs typeface="Arial"/>
                <a:sym typeface="Arial"/>
              </a:rPr>
              <a:t>sivuston kävijät tulevat, kuten hakukoneista, sosiaalisesta mediasta tai mui</a:t>
            </a:r>
            <a:r>
              <a:rPr lang="en-US">
                <a:solidFill>
                  <a:srgbClr val="161249"/>
                </a:solidFill>
              </a:rPr>
              <a:t>lta verkko</a:t>
            </a:r>
            <a:r>
              <a:rPr b="0" i="0" lang="en-US" sz="1400" u="none" cap="none" strike="noStrike">
                <a:solidFill>
                  <a:srgbClr val="161249"/>
                </a:solidFill>
                <a:latin typeface="Arial"/>
                <a:ea typeface="Arial"/>
                <a:cs typeface="Arial"/>
                <a:sym typeface="Arial"/>
              </a:rPr>
              <a:t>sivustoi</a:t>
            </a:r>
            <a:r>
              <a:rPr lang="en-US">
                <a:solidFill>
                  <a:srgbClr val="161249"/>
                </a:solidFill>
              </a:rPr>
              <a:t>l</a:t>
            </a:r>
            <a:r>
              <a:rPr b="0" i="0" lang="en-US" sz="1400" u="none" cap="none" strike="noStrike">
                <a:solidFill>
                  <a:srgbClr val="161249"/>
                </a:solidFill>
                <a:latin typeface="Arial"/>
                <a:ea typeface="Arial"/>
                <a:cs typeface="Arial"/>
                <a:sym typeface="Arial"/>
              </a:rPr>
              <a:t>ta.</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lang="en-US">
                <a:solidFill>
                  <a:srgbClr val="161249"/>
                </a:solidFill>
              </a:rPr>
              <a:t>Sitoutumis</a:t>
            </a:r>
            <a:r>
              <a:rPr b="1" i="0" lang="en-US" sz="1400" u="none" cap="none" strike="noStrike">
                <a:solidFill>
                  <a:srgbClr val="161249"/>
                </a:solidFill>
                <a:latin typeface="Arial"/>
                <a:ea typeface="Arial"/>
                <a:cs typeface="Arial"/>
                <a:sym typeface="Arial"/>
              </a:rPr>
              <a:t>mittarit:</a:t>
            </a:r>
            <a:r>
              <a:rPr b="0" i="0" lang="en-US" sz="1400" u="none" cap="none" strike="noStrike">
                <a:solidFill>
                  <a:srgbClr val="161249"/>
                </a:solidFill>
                <a:latin typeface="Arial"/>
                <a:ea typeface="Arial"/>
                <a:cs typeface="Arial"/>
                <a:sym typeface="Arial"/>
              </a:rPr>
              <a:t> Näitä ovat esimerkiksi vierityssyvyys (scrollaus-syvyys), video</a:t>
            </a:r>
            <a:r>
              <a:rPr lang="en-US">
                <a:solidFill>
                  <a:srgbClr val="161249"/>
                </a:solidFill>
              </a:rPr>
              <a:t>katselut</a:t>
            </a:r>
            <a:r>
              <a:rPr b="0" i="0" lang="en-US" sz="1400" u="none" cap="none" strike="noStrike">
                <a:solidFill>
                  <a:srgbClr val="161249"/>
                </a:solidFill>
                <a:latin typeface="Arial"/>
                <a:ea typeface="Arial"/>
                <a:cs typeface="Arial"/>
                <a:sym typeface="Arial"/>
              </a:rPr>
              <a:t> ja sosiaaliset </a:t>
            </a:r>
            <a:r>
              <a:rPr lang="en-US">
                <a:solidFill>
                  <a:srgbClr val="161249"/>
                </a:solidFill>
              </a:rPr>
              <a:t>jaot</a:t>
            </a:r>
            <a:r>
              <a:rPr b="0" i="0" lang="en-US" sz="1400" u="none" cap="none" strike="noStrike">
                <a:solidFill>
                  <a:srgbClr val="161249"/>
                </a:solidFill>
                <a:latin typeface="Arial"/>
                <a:ea typeface="Arial"/>
                <a:cs typeface="Arial"/>
                <a:sym typeface="Arial"/>
              </a:rPr>
              <a:t>, joiden avulla voi saada käsityksen siitä, miten vierailijat ovat vuorovaikutuksessa sivuston sisällön kanssa.</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i="0" lang="en-US" sz="1400" u="none" cap="none" strike="noStrike">
                <a:solidFill>
                  <a:srgbClr val="161249"/>
                </a:solidFill>
                <a:latin typeface="Arial"/>
                <a:ea typeface="Arial"/>
                <a:cs typeface="Arial"/>
                <a:sym typeface="Arial"/>
              </a:rPr>
              <a:t>Mainonnan tuloksellisuus:</a:t>
            </a:r>
            <a:r>
              <a:rPr b="0" i="0" lang="en-US" sz="1400" u="none" cap="none" strike="noStrike">
                <a:solidFill>
                  <a:srgbClr val="161249"/>
                </a:solidFill>
                <a:latin typeface="Arial"/>
                <a:ea typeface="Arial"/>
                <a:cs typeface="Arial"/>
                <a:sym typeface="Arial"/>
              </a:rPr>
              <a:t> Tämä mittari mittaa verkkosivuilla mainonnasta saatavia tuloja.</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200"/>
              </a:spcBef>
              <a:spcAft>
                <a:spcPts val="0"/>
              </a:spcAft>
              <a:buClr>
                <a:srgbClr val="11AA81"/>
              </a:buClr>
              <a:buSzPts val="1400"/>
              <a:buFont typeface="Arial"/>
              <a:buChar char="●"/>
            </a:pPr>
            <a:r>
              <a:rPr b="1" i="0" lang="en-US" sz="1400" u="none" cap="none" strike="noStrike">
                <a:solidFill>
                  <a:srgbClr val="161249"/>
                </a:solidFill>
                <a:latin typeface="Arial"/>
                <a:ea typeface="Arial"/>
                <a:cs typeface="Arial"/>
                <a:sym typeface="Arial"/>
              </a:rPr>
              <a:t>Sisällön </a:t>
            </a:r>
            <a:r>
              <a:rPr b="1" lang="en-US">
                <a:solidFill>
                  <a:srgbClr val="161249"/>
                </a:solidFill>
              </a:rPr>
              <a:t>suorituskyky</a:t>
            </a:r>
            <a:r>
              <a:rPr b="1" i="0" lang="en-US" sz="1400" u="none" cap="none" strike="noStrike">
                <a:solidFill>
                  <a:srgbClr val="161249"/>
                </a:solidFill>
                <a:latin typeface="Arial"/>
                <a:ea typeface="Arial"/>
                <a:cs typeface="Arial"/>
                <a:sym typeface="Arial"/>
              </a:rPr>
              <a:t>:</a:t>
            </a:r>
            <a:r>
              <a:rPr b="0" i="0" lang="en-US" sz="1400" u="none" cap="none" strike="noStrike">
                <a:solidFill>
                  <a:srgbClr val="161249"/>
                </a:solidFill>
                <a:latin typeface="Arial"/>
                <a:ea typeface="Arial"/>
                <a:cs typeface="Arial"/>
                <a:sym typeface="Arial"/>
              </a:rPr>
              <a:t> Tämä sisältää mittareita, kuten </a:t>
            </a:r>
            <a:r>
              <a:rPr lang="en-US">
                <a:solidFill>
                  <a:srgbClr val="161249"/>
                </a:solidFill>
              </a:rPr>
              <a:t>parhaiten suoriutuneita sivuja tai sisältöä sekä poistumissivuja</a:t>
            </a:r>
            <a:r>
              <a:rPr b="0" i="0" lang="en-US" sz="1400" u="none" cap="none" strike="noStrike">
                <a:solidFill>
                  <a:srgbClr val="161249"/>
                </a:solidFill>
                <a:latin typeface="Arial"/>
                <a:ea typeface="Arial"/>
                <a:cs typeface="Arial"/>
                <a:sym typeface="Arial"/>
              </a:rPr>
              <a:t>, joiden avulla voit ymmärtää, mitkä sivut ja sisältö toimivat hyvin ja mitkä saattavat vaatia parannuksia.</a:t>
            </a:r>
            <a:endParaRPr b="0" i="0" sz="1400" u="none" cap="none" strike="noStrike">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19"/>
          <p:cNvSpPr txBox="1"/>
          <p:nvPr/>
        </p:nvSpPr>
        <p:spPr>
          <a:xfrm>
            <a:off x="311700" y="228617"/>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61249"/>
              </a:buClr>
              <a:buSzPts val="3000"/>
              <a:buFont typeface="Arial"/>
              <a:buNone/>
            </a:pPr>
            <a:r>
              <a:rPr b="1" lang="en-US" sz="3000">
                <a:solidFill>
                  <a:srgbClr val="161249"/>
                </a:solidFill>
              </a:rPr>
              <a:t>Mittaaminen </a:t>
            </a:r>
            <a:r>
              <a:rPr b="1" i="0" lang="en-US" sz="3000" u="none" cap="none" strike="noStrike">
                <a:solidFill>
                  <a:srgbClr val="161249"/>
                </a:solidFill>
                <a:latin typeface="Arial"/>
                <a:ea typeface="Arial"/>
                <a:cs typeface="Arial"/>
                <a:sym typeface="Arial"/>
              </a:rPr>
              <a:t>- keskeiset tulosmittarit</a:t>
            </a:r>
            <a:endParaRPr b="1" i="0" sz="3000" u="none" cap="none" strike="noStrike">
              <a:solidFill>
                <a:srgbClr val="161249"/>
              </a:solidFill>
              <a:latin typeface="Arial"/>
              <a:ea typeface="Arial"/>
              <a:cs typeface="Arial"/>
              <a:sym typeface="Arial"/>
            </a:endParaRPr>
          </a:p>
        </p:txBody>
      </p:sp>
      <p:sp>
        <p:nvSpPr>
          <p:cNvPr id="433" name="Google Shape;433;p19"/>
          <p:cNvSpPr txBox="1"/>
          <p:nvPr/>
        </p:nvSpPr>
        <p:spPr>
          <a:xfrm>
            <a:off x="405285" y="801317"/>
            <a:ext cx="8333429" cy="3179098"/>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11AA81"/>
              </a:buClr>
              <a:buSzPts val="2400"/>
              <a:buFont typeface="Arial"/>
              <a:buNone/>
            </a:pPr>
            <a:r>
              <a:rPr b="1" i="0" lang="en-US" sz="2400" u="none" cap="none" strike="noStrike">
                <a:solidFill>
                  <a:srgbClr val="11AA81"/>
                </a:solidFill>
                <a:latin typeface="Arial"/>
                <a:ea typeface="Arial"/>
                <a:cs typeface="Arial"/>
                <a:sym typeface="Arial"/>
              </a:rPr>
              <a:t>Tuotemerkin online-läsnäolon suorituskykyilmaisimet</a:t>
            </a:r>
            <a:endParaRPr b="1" i="0" sz="2400" u="none" cap="none" strike="noStrike">
              <a:solidFill>
                <a:srgbClr val="11AA81"/>
              </a:solidFill>
              <a:latin typeface="Arial"/>
              <a:ea typeface="Arial"/>
              <a:cs typeface="Arial"/>
              <a:sym typeface="Arial"/>
            </a:endParaRPr>
          </a:p>
          <a:p>
            <a:pPr indent="-285750" lvl="0" marL="285750" marR="0" rtl="0" algn="l">
              <a:lnSpc>
                <a:spcPct val="100000"/>
              </a:lnSpc>
              <a:spcBef>
                <a:spcPts val="0"/>
              </a:spcBef>
              <a:spcAft>
                <a:spcPts val="0"/>
              </a:spcAft>
              <a:buClr>
                <a:srgbClr val="11AA81"/>
              </a:buClr>
              <a:buSzPts val="1400"/>
              <a:buFont typeface="Arial"/>
              <a:buChar char="●"/>
            </a:pPr>
            <a:r>
              <a:rPr b="1" i="0" lang="en-US" sz="1400" u="none" cap="none" strike="noStrike">
                <a:solidFill>
                  <a:srgbClr val="161249"/>
                </a:solidFill>
                <a:latin typeface="Arial"/>
                <a:ea typeface="Arial"/>
                <a:cs typeface="Arial"/>
                <a:sym typeface="Arial"/>
              </a:rPr>
              <a:t>Istunnot:</a:t>
            </a:r>
            <a:r>
              <a:rPr b="0" i="0" lang="en-US" sz="1400" u="none" cap="none" strike="noStrike">
                <a:solidFill>
                  <a:srgbClr val="161249"/>
                </a:solidFill>
                <a:latin typeface="Arial"/>
                <a:ea typeface="Arial"/>
                <a:cs typeface="Arial"/>
                <a:sym typeface="Arial"/>
              </a:rPr>
              <a:t> Tämä mittari mittaa verkkosivustollasi olevien istuntojen määrää, joka ilmaisee, kuinka monta kertaa kävijät ovat olleet vuorovaikutuksessa verkkosivustosi kanssa tiettynä ajanjaksona.</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0"/>
              </a:spcBef>
              <a:spcAft>
                <a:spcPts val="0"/>
              </a:spcAft>
              <a:buClr>
                <a:srgbClr val="11AA81"/>
              </a:buClr>
              <a:buSzPts val="1400"/>
              <a:buFont typeface="Arial"/>
              <a:buChar char="●"/>
            </a:pPr>
            <a:r>
              <a:rPr b="1" i="0" lang="en-US" sz="1400" u="none" cap="none" strike="noStrike">
                <a:solidFill>
                  <a:srgbClr val="161249"/>
                </a:solidFill>
                <a:latin typeface="Arial"/>
                <a:ea typeface="Arial"/>
                <a:cs typeface="Arial"/>
                <a:sym typeface="Arial"/>
              </a:rPr>
              <a:t>Käyttäjät:</a:t>
            </a:r>
            <a:r>
              <a:rPr b="0" i="0" lang="en-US" sz="1400" u="none" cap="none" strike="noStrike">
                <a:solidFill>
                  <a:srgbClr val="161249"/>
                </a:solidFill>
                <a:latin typeface="Arial"/>
                <a:ea typeface="Arial"/>
                <a:cs typeface="Arial"/>
                <a:sym typeface="Arial"/>
              </a:rPr>
              <a:t> Tämä mittari mittaa niiden yksilöllisten käyttäjien määrää, jotka kävivät verkkosivustossasi tiettynä ajanjaksona.</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0"/>
              </a:spcBef>
              <a:spcAft>
                <a:spcPts val="0"/>
              </a:spcAft>
              <a:buClr>
                <a:srgbClr val="11AA81"/>
              </a:buClr>
              <a:buSzPts val="1400"/>
              <a:buFont typeface="Arial"/>
              <a:buChar char="●"/>
            </a:pPr>
            <a:r>
              <a:rPr b="1" lang="en-US">
                <a:solidFill>
                  <a:srgbClr val="161249"/>
                </a:solidFill>
              </a:rPr>
              <a:t>Sivustokatselut</a:t>
            </a:r>
            <a:r>
              <a:rPr b="1" i="0" lang="en-US" sz="1400" u="none" cap="none" strike="noStrike">
                <a:solidFill>
                  <a:srgbClr val="161249"/>
                </a:solidFill>
                <a:latin typeface="Arial"/>
                <a:ea typeface="Arial"/>
                <a:cs typeface="Arial"/>
                <a:sym typeface="Arial"/>
              </a:rPr>
              <a:t>:</a:t>
            </a:r>
            <a:r>
              <a:rPr b="0" i="0" lang="en-US" sz="1400" u="none" cap="none" strike="noStrike">
                <a:solidFill>
                  <a:srgbClr val="161249"/>
                </a:solidFill>
                <a:latin typeface="Arial"/>
                <a:ea typeface="Arial"/>
                <a:cs typeface="Arial"/>
                <a:sym typeface="Arial"/>
              </a:rPr>
              <a:t> Tämä mittari mittaa sivustossa tietyn ajanjakson aikana </a:t>
            </a:r>
            <a:r>
              <a:rPr lang="en-US">
                <a:solidFill>
                  <a:srgbClr val="161249"/>
                </a:solidFill>
              </a:rPr>
              <a:t>katseltujen </a:t>
            </a:r>
            <a:r>
              <a:rPr b="0" i="0" lang="en-US" sz="1400" u="none" cap="none" strike="noStrike">
                <a:solidFill>
                  <a:srgbClr val="161249"/>
                </a:solidFill>
                <a:latin typeface="Arial"/>
                <a:ea typeface="Arial"/>
                <a:cs typeface="Arial"/>
                <a:sym typeface="Arial"/>
              </a:rPr>
              <a:t>sivujen kokonaismäärää.</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0"/>
              </a:spcBef>
              <a:spcAft>
                <a:spcPts val="0"/>
              </a:spcAft>
              <a:buClr>
                <a:srgbClr val="11AA81"/>
              </a:buClr>
              <a:buSzPts val="1400"/>
              <a:buFont typeface="Arial"/>
              <a:buChar char="●"/>
            </a:pPr>
            <a:r>
              <a:rPr b="1" i="0" lang="en-US" sz="1400" u="none" cap="none" strike="noStrike">
                <a:solidFill>
                  <a:srgbClr val="161249"/>
                </a:solidFill>
                <a:latin typeface="Arial"/>
                <a:ea typeface="Arial"/>
                <a:cs typeface="Arial"/>
                <a:sym typeface="Arial"/>
              </a:rPr>
              <a:t>Istunnon keskimääräinen kesto:</a:t>
            </a:r>
            <a:r>
              <a:rPr b="0" i="0" lang="en-US" sz="1400" u="none" cap="none" strike="noStrike">
                <a:solidFill>
                  <a:srgbClr val="161249"/>
                </a:solidFill>
                <a:latin typeface="Arial"/>
                <a:ea typeface="Arial"/>
                <a:cs typeface="Arial"/>
                <a:sym typeface="Arial"/>
              </a:rPr>
              <a:t> Tämä mittari mittaa sivuston istunnon keskimääräistä pituutta tiettynä ajanjaksona.</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0"/>
              </a:spcBef>
              <a:spcAft>
                <a:spcPts val="0"/>
              </a:spcAft>
              <a:buClr>
                <a:srgbClr val="11AA81"/>
              </a:buClr>
              <a:buSzPts val="1400"/>
              <a:buFont typeface="Arial"/>
              <a:buChar char="●"/>
            </a:pPr>
            <a:r>
              <a:rPr b="1" lang="en-US">
                <a:solidFill>
                  <a:srgbClr val="161249"/>
                </a:solidFill>
              </a:rPr>
              <a:t>Poistumisprosentti</a:t>
            </a:r>
            <a:r>
              <a:rPr b="1" i="0" lang="en-US" sz="1400" u="none" cap="none" strike="noStrike">
                <a:solidFill>
                  <a:srgbClr val="161249"/>
                </a:solidFill>
                <a:latin typeface="Arial"/>
                <a:ea typeface="Arial"/>
                <a:cs typeface="Arial"/>
                <a:sym typeface="Arial"/>
              </a:rPr>
              <a:t>:</a:t>
            </a:r>
            <a:r>
              <a:rPr b="0" i="0" lang="en-US" sz="1400" u="none" cap="none" strike="noStrike">
                <a:solidFill>
                  <a:srgbClr val="161249"/>
                </a:solidFill>
                <a:latin typeface="Arial"/>
                <a:ea typeface="Arial"/>
                <a:cs typeface="Arial"/>
                <a:sym typeface="Arial"/>
              </a:rPr>
              <a:t> mittaa niiden kävijöiden prosentuaalista osuutta, jotka poistuvat sivustoltasi vain yhden sivun tarkastelun jälkeen (</a:t>
            </a:r>
            <a:r>
              <a:rPr lang="en-US">
                <a:solidFill>
                  <a:srgbClr val="161249"/>
                </a:solidFill>
              </a:rPr>
              <a:t>tämä ei kuulu GA4:n oletusmittaristoon, mutta sen voi lisätä asetuksista</a:t>
            </a:r>
            <a:r>
              <a:rPr b="0" i="0" lang="en-US" sz="1400" u="none" cap="none" strike="noStrike">
                <a:solidFill>
                  <a:srgbClr val="161249"/>
                </a:solidFill>
                <a:latin typeface="Arial"/>
                <a:ea typeface="Arial"/>
                <a:cs typeface="Arial"/>
                <a:sym typeface="Arial"/>
              </a:rPr>
              <a:t>)</a:t>
            </a:r>
            <a:endParaRPr b="0" i="0" sz="1800" u="none" cap="none" strike="noStrike">
              <a:solidFill>
                <a:srgbClr val="161249"/>
              </a:solidFill>
              <a:latin typeface="Arial"/>
              <a:ea typeface="Arial"/>
              <a:cs typeface="Arial"/>
              <a:sym typeface="Arial"/>
            </a:endParaRPr>
          </a:p>
          <a:p>
            <a:pPr indent="-285750" lvl="0" marL="285750" marR="0" rtl="0" algn="l">
              <a:lnSpc>
                <a:spcPct val="100000"/>
              </a:lnSpc>
              <a:spcBef>
                <a:spcPts val="0"/>
              </a:spcBef>
              <a:spcAft>
                <a:spcPts val="0"/>
              </a:spcAft>
              <a:buClr>
                <a:srgbClr val="11AA81"/>
              </a:buClr>
              <a:buSzPts val="1400"/>
              <a:buFont typeface="Arial"/>
              <a:buChar char="●"/>
            </a:pPr>
            <a:r>
              <a:rPr b="1" lang="en-US">
                <a:solidFill>
                  <a:srgbClr val="161249"/>
                </a:solidFill>
              </a:rPr>
              <a:t>Sitoutumisaste</a:t>
            </a:r>
            <a:r>
              <a:rPr b="1" i="0" lang="en-US" sz="1400" u="none" cap="none" strike="noStrike">
                <a:solidFill>
                  <a:srgbClr val="161249"/>
                </a:solidFill>
                <a:latin typeface="Arial"/>
                <a:ea typeface="Arial"/>
                <a:cs typeface="Arial"/>
                <a:sym typeface="Arial"/>
              </a:rPr>
              <a:t>:</a:t>
            </a:r>
            <a:r>
              <a:rPr b="0" i="0" lang="en-US" sz="1400" u="none" cap="none" strike="noStrike">
                <a:solidFill>
                  <a:srgbClr val="161249"/>
                </a:solidFill>
                <a:latin typeface="Arial"/>
                <a:ea typeface="Arial"/>
                <a:cs typeface="Arial"/>
                <a:sym typeface="Arial"/>
              </a:rPr>
              <a:t> Näyttää </a:t>
            </a:r>
            <a:r>
              <a:rPr lang="en-US">
                <a:solidFill>
                  <a:srgbClr val="161249"/>
                </a:solidFill>
              </a:rPr>
              <a:t>niiden </a:t>
            </a:r>
            <a:r>
              <a:rPr b="0" i="0" lang="en-US" sz="1400" u="none" cap="none" strike="noStrike">
                <a:solidFill>
                  <a:srgbClr val="161249"/>
                </a:solidFill>
                <a:latin typeface="Arial"/>
                <a:ea typeface="Arial"/>
                <a:cs typeface="Arial"/>
                <a:sym typeface="Arial"/>
              </a:rPr>
              <a:t>istuntojen prosenttiosuuden, joiden aikana on tapahtunut sitoutumista (</a:t>
            </a:r>
            <a:r>
              <a:rPr lang="en-US">
                <a:solidFill>
                  <a:srgbClr val="161249"/>
                </a:solidFill>
              </a:rPr>
              <a:t>=</a:t>
            </a:r>
            <a:r>
              <a:rPr b="0" i="0" lang="en-US" sz="1400" u="none" cap="none" strike="noStrike">
                <a:solidFill>
                  <a:srgbClr val="161249"/>
                </a:solidFill>
                <a:latin typeface="Arial"/>
                <a:ea typeface="Arial"/>
                <a:cs typeface="Arial"/>
                <a:sym typeface="Arial"/>
              </a:rPr>
              <a:t>istun</a:t>
            </a:r>
            <a:r>
              <a:rPr lang="en-US">
                <a:solidFill>
                  <a:srgbClr val="161249"/>
                </a:solidFill>
              </a:rPr>
              <a:t>not</a:t>
            </a:r>
            <a:r>
              <a:rPr b="0" i="0" lang="en-US" sz="1400" u="none" cap="none" strike="noStrike">
                <a:solidFill>
                  <a:srgbClr val="161249"/>
                </a:solidFill>
                <a:latin typeface="Arial"/>
                <a:ea typeface="Arial"/>
                <a:cs typeface="Arial"/>
                <a:sym typeface="Arial"/>
              </a:rPr>
              <a:t>, </a:t>
            </a:r>
            <a:r>
              <a:rPr lang="en-US">
                <a:solidFill>
                  <a:srgbClr val="161249"/>
                </a:solidFill>
              </a:rPr>
              <a:t>jotka </a:t>
            </a:r>
            <a:r>
              <a:rPr b="0" i="0" lang="en-US" sz="1400" u="none" cap="none" strike="noStrike">
                <a:solidFill>
                  <a:srgbClr val="161249"/>
                </a:solidFill>
                <a:latin typeface="Arial"/>
                <a:ea typeface="Arial"/>
                <a:cs typeface="Arial"/>
                <a:sym typeface="Arial"/>
              </a:rPr>
              <a:t>kestä</a:t>
            </a:r>
            <a:r>
              <a:rPr lang="en-US">
                <a:solidFill>
                  <a:srgbClr val="161249"/>
                </a:solidFill>
              </a:rPr>
              <a:t>vät</a:t>
            </a:r>
            <a:r>
              <a:rPr b="0" i="0" lang="en-US" sz="1400" u="none" cap="none" strike="noStrike">
                <a:solidFill>
                  <a:srgbClr val="161249"/>
                </a:solidFill>
                <a:latin typeface="Arial"/>
                <a:ea typeface="Arial"/>
                <a:cs typeface="Arial"/>
                <a:sym typeface="Arial"/>
              </a:rPr>
              <a:t> yli 10 sekuntia, jolla on </a:t>
            </a:r>
            <a:r>
              <a:rPr lang="en-US">
                <a:solidFill>
                  <a:srgbClr val="161249"/>
                </a:solidFill>
              </a:rPr>
              <a:t>konversiotapahtuma </a:t>
            </a:r>
            <a:r>
              <a:rPr b="0" i="0" lang="en-US" sz="1400" u="none" cap="none" strike="noStrike">
                <a:solidFill>
                  <a:srgbClr val="161249"/>
                </a:solidFill>
                <a:latin typeface="Arial"/>
                <a:ea typeface="Arial"/>
                <a:cs typeface="Arial"/>
                <a:sym typeface="Arial"/>
              </a:rPr>
              <a:t>tai </a:t>
            </a:r>
            <a:r>
              <a:rPr lang="en-US">
                <a:solidFill>
                  <a:srgbClr val="161249"/>
                </a:solidFill>
              </a:rPr>
              <a:t>joiden aikana </a:t>
            </a:r>
            <a:r>
              <a:rPr b="0" i="0" lang="en-US" sz="1400" u="none" cap="none" strike="noStrike">
                <a:solidFill>
                  <a:srgbClr val="161249"/>
                </a:solidFill>
                <a:latin typeface="Arial"/>
                <a:ea typeface="Arial"/>
                <a:cs typeface="Arial"/>
                <a:sym typeface="Arial"/>
              </a:rPr>
              <a:t>on katseltu vähintään 2 sivua tai </a:t>
            </a:r>
            <a:r>
              <a:rPr lang="en-US">
                <a:solidFill>
                  <a:srgbClr val="161249"/>
                </a:solidFill>
              </a:rPr>
              <a:t>näyttönäkymää</a:t>
            </a:r>
            <a:r>
              <a:rPr b="0" i="0" lang="en-US" sz="1400" u="none" cap="none" strike="noStrike">
                <a:solidFill>
                  <a:srgbClr val="161249"/>
                </a:solidFill>
                <a:latin typeface="Arial"/>
                <a:ea typeface="Arial"/>
                <a:cs typeface="Arial"/>
                <a:sym typeface="Arial"/>
              </a:rPr>
              <a:t>).</a:t>
            </a:r>
            <a:endParaRPr b="0" i="0" sz="1400" u="none" cap="none" strike="noStrike">
              <a:solidFill>
                <a:srgbClr val="161249"/>
              </a:solidFill>
              <a:latin typeface="Arial"/>
              <a:ea typeface="Arial"/>
              <a:cs typeface="Arial"/>
              <a:sym typeface="Arial"/>
            </a:endParaRPr>
          </a:p>
          <a:p>
            <a:pPr indent="-285750" lvl="0" marL="285750" marR="0" rtl="0" algn="l">
              <a:lnSpc>
                <a:spcPct val="100000"/>
              </a:lnSpc>
              <a:spcBef>
                <a:spcPts val="0"/>
              </a:spcBef>
              <a:spcAft>
                <a:spcPts val="0"/>
              </a:spcAft>
              <a:buClr>
                <a:srgbClr val="11AA81"/>
              </a:buClr>
              <a:buSzPts val="1400"/>
              <a:buFont typeface="Arial"/>
              <a:buChar char="●"/>
            </a:pPr>
            <a:r>
              <a:rPr b="1" lang="en-US">
                <a:solidFill>
                  <a:srgbClr val="161249"/>
                </a:solidFill>
              </a:rPr>
              <a:t>Liikenteen lähteet</a:t>
            </a:r>
            <a:r>
              <a:rPr b="1" i="0" lang="en-US" sz="1400" u="none" cap="none" strike="noStrike">
                <a:solidFill>
                  <a:srgbClr val="161249"/>
                </a:solidFill>
                <a:latin typeface="Arial"/>
                <a:ea typeface="Arial"/>
                <a:cs typeface="Arial"/>
                <a:sym typeface="Arial"/>
              </a:rPr>
              <a:t>:</a:t>
            </a:r>
            <a:r>
              <a:rPr b="0" i="0" lang="en-US" sz="1400" u="none" cap="none" strike="noStrike">
                <a:solidFill>
                  <a:srgbClr val="161249"/>
                </a:solidFill>
                <a:latin typeface="Arial"/>
                <a:ea typeface="Arial"/>
                <a:cs typeface="Arial"/>
                <a:sym typeface="Arial"/>
              </a:rPr>
              <a:t> Tämä mittari mittaa lähteitä, jotka ohjaavat liikennettä verkkosivustollesi, kuten </a:t>
            </a:r>
            <a:r>
              <a:rPr lang="en-US">
                <a:solidFill>
                  <a:srgbClr val="161249"/>
                </a:solidFill>
              </a:rPr>
              <a:t>orgaaniset haut</a:t>
            </a:r>
            <a:r>
              <a:rPr b="0" i="0" lang="en-US" sz="1400" u="none" cap="none" strike="noStrike">
                <a:solidFill>
                  <a:srgbClr val="161249"/>
                </a:solidFill>
                <a:latin typeface="Arial"/>
                <a:ea typeface="Arial"/>
                <a:cs typeface="Arial"/>
                <a:sym typeface="Arial"/>
              </a:rPr>
              <a:t>, maksulli</a:t>
            </a:r>
            <a:r>
              <a:rPr lang="en-US">
                <a:solidFill>
                  <a:srgbClr val="161249"/>
                </a:solidFill>
              </a:rPr>
              <a:t>nen liikenne</a:t>
            </a:r>
            <a:r>
              <a:rPr b="0" i="0" lang="en-US" sz="1400" u="none" cap="none" strike="noStrike">
                <a:solidFill>
                  <a:srgbClr val="161249"/>
                </a:solidFill>
                <a:latin typeface="Arial"/>
                <a:ea typeface="Arial"/>
                <a:cs typeface="Arial"/>
                <a:sym typeface="Arial"/>
              </a:rPr>
              <a:t>, sosiaali</a:t>
            </a:r>
            <a:r>
              <a:rPr lang="en-US">
                <a:solidFill>
                  <a:srgbClr val="161249"/>
                </a:solidFill>
              </a:rPr>
              <a:t>nen</a:t>
            </a:r>
            <a:r>
              <a:rPr b="0" i="0" lang="en-US" sz="1400" u="none" cap="none" strike="noStrike">
                <a:solidFill>
                  <a:srgbClr val="161249"/>
                </a:solidFill>
                <a:latin typeface="Arial"/>
                <a:ea typeface="Arial"/>
                <a:cs typeface="Arial"/>
                <a:sym typeface="Arial"/>
              </a:rPr>
              <a:t> media tai </a:t>
            </a:r>
            <a:r>
              <a:rPr lang="en-US">
                <a:solidFill>
                  <a:srgbClr val="161249"/>
                </a:solidFill>
              </a:rPr>
              <a:t>viittava liikenne</a:t>
            </a:r>
            <a:r>
              <a:rPr b="0" i="0" lang="en-US" sz="1400" u="none" cap="none" strike="noStrike">
                <a:solidFill>
                  <a:srgbClr val="161249"/>
                </a:solidFill>
                <a:latin typeface="Arial"/>
                <a:ea typeface="Arial"/>
                <a:cs typeface="Arial"/>
                <a:sym typeface="Arial"/>
              </a:rPr>
              <a:t>.</a:t>
            </a:r>
            <a:endParaRPr b="0" i="0" sz="1400" u="none" cap="none" strike="noStrike">
              <a:solidFill>
                <a:srgbClr val="161249"/>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20"/>
          <p:cNvSpPr txBox="1"/>
          <p:nvPr/>
        </p:nvSpPr>
        <p:spPr>
          <a:xfrm>
            <a:off x="716400" y="1450350"/>
            <a:ext cx="7711200" cy="11214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FFFFFF"/>
              </a:buClr>
              <a:buSzPts val="6000"/>
              <a:buFont typeface="Arial"/>
              <a:buNone/>
            </a:pPr>
            <a:r>
              <a:rPr b="1" i="0" lang="en-US" sz="6000" u="none" cap="none" strike="noStrike">
                <a:solidFill>
                  <a:srgbClr val="11AA81"/>
                </a:solidFill>
                <a:latin typeface="Arial"/>
                <a:ea typeface="Arial"/>
                <a:cs typeface="Arial"/>
                <a:sym typeface="Arial"/>
              </a:rPr>
              <a:t>Aihe 3</a:t>
            </a:r>
            <a:endParaRPr b="1" i="0" sz="6000" u="none" cap="none" strike="noStrike">
              <a:solidFill>
                <a:srgbClr val="11AA81"/>
              </a:solidFill>
              <a:latin typeface="Arial"/>
              <a:ea typeface="Arial"/>
              <a:cs typeface="Arial"/>
              <a:sym typeface="Arial"/>
            </a:endParaRPr>
          </a:p>
        </p:txBody>
      </p:sp>
      <p:sp>
        <p:nvSpPr>
          <p:cNvPr id="439" name="Google Shape;439;p20"/>
          <p:cNvSpPr txBox="1"/>
          <p:nvPr/>
        </p:nvSpPr>
        <p:spPr>
          <a:xfrm>
            <a:off x="675150" y="2608375"/>
            <a:ext cx="7793700" cy="14139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161249"/>
              </a:buClr>
              <a:buSzPts val="3200"/>
              <a:buFont typeface="Arial"/>
              <a:buNone/>
            </a:pPr>
            <a:r>
              <a:rPr lang="en-US" sz="3200">
                <a:solidFill>
                  <a:srgbClr val="161249"/>
                </a:solidFill>
              </a:rPr>
              <a:t>Mittaaminen</a:t>
            </a:r>
            <a:endParaRPr b="0" i="0" sz="1800" u="none" cap="none" strike="noStrike">
              <a:solidFill>
                <a:srgbClr val="161249"/>
              </a:solidFill>
              <a:latin typeface="Arial"/>
              <a:ea typeface="Arial"/>
              <a:cs typeface="Arial"/>
              <a:sym typeface="Arial"/>
            </a:endParaRPr>
          </a:p>
          <a:p>
            <a:pPr indent="0" lvl="0" marL="0" marR="0" rtl="0" algn="ctr">
              <a:lnSpc>
                <a:spcPct val="100000"/>
              </a:lnSpc>
              <a:spcBef>
                <a:spcPts val="0"/>
              </a:spcBef>
              <a:spcAft>
                <a:spcPts val="0"/>
              </a:spcAft>
              <a:buClr>
                <a:srgbClr val="161249"/>
              </a:buClr>
              <a:buSzPts val="3200"/>
              <a:buFont typeface="Arial"/>
              <a:buNone/>
            </a:pPr>
            <a:r>
              <a:rPr b="0" i="0" lang="en-US" sz="3200" u="none" cap="none" strike="noStrike">
                <a:solidFill>
                  <a:srgbClr val="161249"/>
                </a:solidFill>
                <a:latin typeface="Arial"/>
                <a:ea typeface="Arial"/>
                <a:cs typeface="Arial"/>
                <a:sym typeface="Arial"/>
              </a:rPr>
              <a:t>Tärkeitä mittareita</a:t>
            </a:r>
            <a:endParaRPr b="0" i="0" sz="1800" u="none" cap="none" strike="noStrike">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2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445" name="Google Shape;445;p2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446" name="Google Shape;446;p21"/>
          <p:cNvSpPr txBox="1"/>
          <p:nvPr>
            <p:ph type="title"/>
          </p:nvPr>
        </p:nvSpPr>
        <p:spPr>
          <a:xfrm>
            <a:off x="628650" y="389095"/>
            <a:ext cx="7886700" cy="572701"/>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Mittaaminen - tärkeitä mittareita</a:t>
            </a:r>
            <a:endParaRPr/>
          </a:p>
        </p:txBody>
      </p:sp>
      <p:sp>
        <p:nvSpPr>
          <p:cNvPr id="447" name="Google Shape;447;p21"/>
          <p:cNvSpPr txBox="1"/>
          <p:nvPr>
            <p:ph idx="1" type="body"/>
          </p:nvPr>
        </p:nvSpPr>
        <p:spPr>
          <a:xfrm>
            <a:off x="628650" y="1386361"/>
            <a:ext cx="74727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rgbClr val="161249"/>
              </a:buClr>
              <a:buSzPts val="2000"/>
              <a:buFont typeface="Arial"/>
              <a:buNone/>
            </a:pPr>
            <a:r>
              <a:rPr b="0" i="0" lang="en-US" sz="2000" u="none" cap="none" strike="noStrike"/>
              <a:t>Mitkä ovat </a:t>
            </a:r>
            <a:r>
              <a:rPr lang="en-US" sz="2000"/>
              <a:t>verkko</a:t>
            </a:r>
            <a:r>
              <a:rPr b="0" i="0" lang="en-US" sz="2000" u="none" cap="none" strike="noStrike"/>
              <a:t>analy</a:t>
            </a:r>
            <a:r>
              <a:rPr lang="en-US" sz="2000"/>
              <a:t>tiikka</a:t>
            </a:r>
            <a:r>
              <a:rPr b="0" i="0" lang="en-US" sz="2000" u="none" cap="none" strike="noStrike"/>
              <a:t>työkalu</a:t>
            </a:r>
            <a:r>
              <a:rPr lang="en-US" sz="2000"/>
              <a:t>jen</a:t>
            </a:r>
            <a:r>
              <a:rPr b="0" i="0" lang="en-US" sz="2000" u="none" cap="none" strike="noStrike"/>
              <a:t> tarjoamat perusmittarit?</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22"/>
          <p:cNvSpPr txBox="1"/>
          <p:nvPr/>
        </p:nvSpPr>
        <p:spPr>
          <a:xfrm>
            <a:off x="1597951" y="418876"/>
            <a:ext cx="5948098"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61249"/>
              </a:buClr>
              <a:buSzPts val="3000"/>
              <a:buFont typeface="Arial"/>
              <a:buNone/>
            </a:pPr>
            <a:r>
              <a:rPr b="1" lang="en-US" sz="3000">
                <a:solidFill>
                  <a:srgbClr val="161249"/>
                </a:solidFill>
              </a:rPr>
              <a:t>Mittarit </a:t>
            </a:r>
            <a:r>
              <a:rPr b="1" i="0" lang="en-US" sz="3000" u="none" cap="none" strike="noStrike">
                <a:solidFill>
                  <a:srgbClr val="161249"/>
                </a:solidFill>
                <a:latin typeface="Arial"/>
                <a:ea typeface="Arial"/>
                <a:cs typeface="Arial"/>
                <a:sym typeface="Arial"/>
              </a:rPr>
              <a:t>- </a:t>
            </a:r>
            <a:r>
              <a:rPr b="1" lang="en-US" sz="3000">
                <a:solidFill>
                  <a:srgbClr val="161249"/>
                </a:solidFill>
              </a:rPr>
              <a:t>Tärkeitä mittareita</a:t>
            </a:r>
            <a:endParaRPr b="1" i="0" sz="3000" u="none" cap="none" strike="noStrike">
              <a:solidFill>
                <a:srgbClr val="161249"/>
              </a:solidFill>
              <a:latin typeface="Arial"/>
              <a:ea typeface="Arial"/>
              <a:cs typeface="Arial"/>
              <a:sym typeface="Arial"/>
            </a:endParaRPr>
          </a:p>
        </p:txBody>
      </p:sp>
      <p:sp>
        <p:nvSpPr>
          <p:cNvPr id="453" name="Google Shape;453;p22"/>
          <p:cNvSpPr txBox="1"/>
          <p:nvPr/>
        </p:nvSpPr>
        <p:spPr>
          <a:xfrm>
            <a:off x="607798" y="1037175"/>
            <a:ext cx="7365300" cy="2809500"/>
          </a:xfrm>
          <a:prstGeom prst="rect">
            <a:avLst/>
          </a:prstGeom>
          <a:noFill/>
          <a:ln>
            <a:noFill/>
          </a:ln>
        </p:spPr>
        <p:txBody>
          <a:bodyPr anchorCtr="0" anchor="t" bIns="91425" lIns="91425" spcFirstLastPara="1" rIns="91425" wrap="square" tIns="91425">
            <a:noAutofit/>
          </a:bodyPr>
          <a:lstStyle/>
          <a:p>
            <a:pPr indent="-279400" lvl="0" marL="342900" marR="0" rtl="0" algn="l">
              <a:lnSpc>
                <a:spcPct val="115000"/>
              </a:lnSpc>
              <a:spcBef>
                <a:spcPts val="0"/>
              </a:spcBef>
              <a:spcAft>
                <a:spcPts val="0"/>
              </a:spcAft>
              <a:buClr>
                <a:srgbClr val="11AA81"/>
              </a:buClr>
              <a:buSzPts val="1400"/>
              <a:buFont typeface="Roboto"/>
              <a:buAutoNum type="arabicPeriod"/>
            </a:pPr>
            <a:r>
              <a:rPr lang="en-US" sz="1000">
                <a:solidFill>
                  <a:srgbClr val="161249"/>
                </a:solidFill>
              </a:rPr>
              <a:t>Hankinta</a:t>
            </a:r>
            <a:endParaRPr b="0" i="0" sz="1000" u="none" cap="none" strike="noStrike">
              <a:solidFill>
                <a:srgbClr val="161249"/>
              </a:solidFill>
              <a:latin typeface="Arial"/>
              <a:ea typeface="Arial"/>
              <a:cs typeface="Arial"/>
              <a:sym typeface="Arial"/>
            </a:endParaRPr>
          </a:p>
          <a:p>
            <a:pPr indent="-279400" lvl="0" marL="342900" marR="0" rtl="0" algn="l">
              <a:lnSpc>
                <a:spcPct val="115000"/>
              </a:lnSpc>
              <a:spcBef>
                <a:spcPts val="1200"/>
              </a:spcBef>
              <a:spcAft>
                <a:spcPts val="0"/>
              </a:spcAft>
              <a:buClr>
                <a:srgbClr val="11AA81"/>
              </a:buClr>
              <a:buSzPts val="1400"/>
              <a:buFont typeface="Roboto"/>
              <a:buAutoNum type="arabicPeriod"/>
            </a:pPr>
            <a:r>
              <a:rPr lang="en-US" sz="1000">
                <a:solidFill>
                  <a:srgbClr val="161249"/>
                </a:solidFill>
              </a:rPr>
              <a:t>Tapahtumat</a:t>
            </a:r>
            <a:endParaRPr b="0" i="0" sz="1000" u="none" cap="none" strike="noStrike">
              <a:solidFill>
                <a:srgbClr val="161249"/>
              </a:solidFill>
              <a:latin typeface="Arial"/>
              <a:ea typeface="Arial"/>
              <a:cs typeface="Arial"/>
              <a:sym typeface="Arial"/>
            </a:endParaRPr>
          </a:p>
          <a:p>
            <a:pPr indent="-279400" lvl="0" marL="342900" marR="0" rtl="0" algn="l">
              <a:lnSpc>
                <a:spcPct val="115000"/>
              </a:lnSpc>
              <a:spcBef>
                <a:spcPts val="1200"/>
              </a:spcBef>
              <a:spcAft>
                <a:spcPts val="0"/>
              </a:spcAft>
              <a:buClr>
                <a:srgbClr val="11AA81"/>
              </a:buClr>
              <a:buSzPts val="1400"/>
              <a:buFont typeface="Roboto"/>
              <a:buAutoNum type="arabicPeriod"/>
            </a:pPr>
            <a:r>
              <a:rPr lang="en-US" sz="1000">
                <a:solidFill>
                  <a:srgbClr val="161249"/>
                </a:solidFill>
              </a:rPr>
              <a:t>Konversiot</a:t>
            </a:r>
            <a:endParaRPr b="0" i="0" sz="1000" u="none" cap="none" strike="noStrike">
              <a:solidFill>
                <a:srgbClr val="161249"/>
              </a:solidFill>
              <a:latin typeface="Arial"/>
              <a:ea typeface="Arial"/>
              <a:cs typeface="Arial"/>
              <a:sym typeface="Arial"/>
            </a:endParaRPr>
          </a:p>
          <a:p>
            <a:pPr indent="-279400" lvl="0" marL="342900" marR="0" rtl="0" algn="l">
              <a:lnSpc>
                <a:spcPct val="115000"/>
              </a:lnSpc>
              <a:spcBef>
                <a:spcPts val="1200"/>
              </a:spcBef>
              <a:spcAft>
                <a:spcPts val="0"/>
              </a:spcAft>
              <a:buClr>
                <a:srgbClr val="11AA81"/>
              </a:buClr>
              <a:buSzPts val="1400"/>
              <a:buFont typeface="Roboto"/>
              <a:buAutoNum type="arabicPeriod"/>
            </a:pPr>
            <a:r>
              <a:rPr lang="en-US" sz="1000">
                <a:solidFill>
                  <a:srgbClr val="161249"/>
                </a:solidFill>
              </a:rPr>
              <a:t>Sivut</a:t>
            </a:r>
            <a:endParaRPr b="0" i="0" sz="1000" u="none" cap="none" strike="noStrike">
              <a:solidFill>
                <a:srgbClr val="161249"/>
              </a:solidFill>
              <a:latin typeface="Arial"/>
              <a:ea typeface="Arial"/>
              <a:cs typeface="Arial"/>
              <a:sym typeface="Arial"/>
            </a:endParaRPr>
          </a:p>
          <a:p>
            <a:pPr indent="-279400" lvl="0" marL="342900" marR="0" rtl="0" algn="l">
              <a:lnSpc>
                <a:spcPct val="115000"/>
              </a:lnSpc>
              <a:spcBef>
                <a:spcPts val="1200"/>
              </a:spcBef>
              <a:spcAft>
                <a:spcPts val="0"/>
              </a:spcAft>
              <a:buClr>
                <a:srgbClr val="11AA81"/>
              </a:buClr>
              <a:buSzPts val="1400"/>
              <a:buFont typeface="Roboto"/>
              <a:buAutoNum type="arabicPeriod"/>
            </a:pPr>
            <a:r>
              <a:rPr lang="en-US" sz="1000">
                <a:solidFill>
                  <a:srgbClr val="161249"/>
                </a:solidFill>
              </a:rPr>
              <a:t>Laskeutumissivut</a:t>
            </a:r>
            <a:endParaRPr sz="1000">
              <a:solidFill>
                <a:srgbClr val="161249"/>
              </a:solidFill>
            </a:endParaRPr>
          </a:p>
          <a:p>
            <a:pPr indent="-279400" lvl="0" marL="342900" marR="0" rtl="0" algn="l">
              <a:lnSpc>
                <a:spcPct val="115000"/>
              </a:lnSpc>
              <a:spcBef>
                <a:spcPts val="1200"/>
              </a:spcBef>
              <a:spcAft>
                <a:spcPts val="0"/>
              </a:spcAft>
              <a:buClr>
                <a:srgbClr val="11AA81"/>
              </a:buClr>
              <a:buSzPts val="1400"/>
              <a:buFont typeface="Roboto"/>
              <a:buAutoNum type="arabicPeriod"/>
            </a:pPr>
            <a:r>
              <a:rPr lang="en-US" sz="1000">
                <a:solidFill>
                  <a:srgbClr val="161249"/>
                </a:solidFill>
              </a:rPr>
              <a:t>Palaavat asiakkaat</a:t>
            </a:r>
            <a:endParaRPr sz="1000">
              <a:solidFill>
                <a:srgbClr val="161249"/>
              </a:solidFill>
            </a:endParaRPr>
          </a:p>
          <a:p>
            <a:pPr indent="-279400" lvl="0" marL="342900" marR="0" rtl="0" algn="l">
              <a:lnSpc>
                <a:spcPct val="115000"/>
              </a:lnSpc>
              <a:spcBef>
                <a:spcPts val="1200"/>
              </a:spcBef>
              <a:spcAft>
                <a:spcPts val="0"/>
              </a:spcAft>
              <a:buClr>
                <a:srgbClr val="11AA81"/>
              </a:buClr>
              <a:buSzPts val="1400"/>
              <a:buFont typeface="Roboto"/>
              <a:buAutoNum type="arabicPeriod"/>
            </a:pPr>
            <a:r>
              <a:rPr lang="en-US" sz="1000">
                <a:solidFill>
                  <a:srgbClr val="161249"/>
                </a:solidFill>
              </a:rPr>
              <a:t>Asiakasarvo</a:t>
            </a:r>
            <a:endParaRPr sz="1000">
              <a:solidFill>
                <a:srgbClr val="161249"/>
              </a:solidFill>
            </a:endParaRPr>
          </a:p>
          <a:p>
            <a:pPr indent="-279400" lvl="0" marL="342900" marR="0" rtl="0" algn="l">
              <a:lnSpc>
                <a:spcPct val="115000"/>
              </a:lnSpc>
              <a:spcBef>
                <a:spcPts val="1200"/>
              </a:spcBef>
              <a:spcAft>
                <a:spcPts val="0"/>
              </a:spcAft>
              <a:buClr>
                <a:srgbClr val="11AA81"/>
              </a:buClr>
              <a:buSzPts val="1400"/>
              <a:buFont typeface="Roboto"/>
              <a:buAutoNum type="arabicPeriod"/>
            </a:pPr>
            <a:r>
              <a:rPr lang="en-US" sz="1000">
                <a:solidFill>
                  <a:srgbClr val="161249"/>
                </a:solidFill>
              </a:rPr>
              <a:t>Sitoutumisaste</a:t>
            </a:r>
            <a:endParaRPr sz="1000">
              <a:solidFill>
                <a:srgbClr val="161249"/>
              </a:solidFill>
            </a:endParaRPr>
          </a:p>
          <a:p>
            <a:pPr indent="-279400" lvl="0" marL="342900" marR="0" rtl="0" algn="l">
              <a:lnSpc>
                <a:spcPct val="115000"/>
              </a:lnSpc>
              <a:spcBef>
                <a:spcPts val="1200"/>
              </a:spcBef>
              <a:spcAft>
                <a:spcPts val="0"/>
              </a:spcAft>
              <a:buClr>
                <a:srgbClr val="11AA81"/>
              </a:buClr>
              <a:buSzPts val="1400"/>
              <a:buFont typeface="Roboto"/>
              <a:buAutoNum type="arabicPeriod"/>
            </a:pPr>
            <a:r>
              <a:rPr lang="en-US" sz="1000">
                <a:solidFill>
                  <a:srgbClr val="161249"/>
                </a:solidFill>
              </a:rPr>
              <a:t>Sivustohaut</a:t>
            </a:r>
            <a:endParaRPr b="0" i="0" sz="1000" u="none" cap="none" strike="noStrike">
              <a:solidFill>
                <a:srgbClr val="16124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2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459" name="Google Shape;459;p23"/>
          <p:cNvSpPr txBox="1"/>
          <p:nvPr/>
        </p:nvSpPr>
        <p:spPr>
          <a:xfrm>
            <a:off x="478339" y="1259742"/>
            <a:ext cx="8333429" cy="3330546"/>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050"/>
              <a:buFont typeface="Calibri"/>
              <a:buNone/>
            </a:pPr>
            <a:r>
              <a:t/>
            </a:r>
            <a:endParaRPr b="0" i="0" sz="1050" u="none" cap="none" strike="noStrike">
              <a:solidFill>
                <a:schemeClr val="dk1"/>
              </a:solidFill>
              <a:latin typeface="Arial"/>
              <a:ea typeface="Arial"/>
              <a:cs typeface="Arial"/>
              <a:sym typeface="Arial"/>
            </a:endParaRPr>
          </a:p>
        </p:txBody>
      </p:sp>
      <p:sp>
        <p:nvSpPr>
          <p:cNvPr id="460" name="Google Shape;460;p23"/>
          <p:cNvSpPr txBox="1"/>
          <p:nvPr>
            <p:ph idx="1" type="body"/>
          </p:nvPr>
        </p:nvSpPr>
        <p:spPr>
          <a:xfrm>
            <a:off x="840583" y="324829"/>
            <a:ext cx="6614100" cy="8166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Aktivointitehtävä</a:t>
            </a:r>
            <a:endParaRPr/>
          </a:p>
          <a:p>
            <a:pPr indent="0" lvl="0" marL="0" rtl="0" algn="l">
              <a:lnSpc>
                <a:spcPct val="90000"/>
              </a:lnSpc>
              <a:spcBef>
                <a:spcPts val="750"/>
              </a:spcBef>
              <a:spcAft>
                <a:spcPts val="0"/>
              </a:spcAft>
              <a:buClr>
                <a:schemeClr val="lt1"/>
              </a:buClr>
              <a:buSzPts val="2400"/>
              <a:buNone/>
            </a:pPr>
            <a:r>
              <a:t/>
            </a:r>
            <a:endParaRPr/>
          </a:p>
        </p:txBody>
      </p:sp>
      <p:sp>
        <p:nvSpPr>
          <p:cNvPr id="461" name="Google Shape;461;p23"/>
          <p:cNvSpPr txBox="1"/>
          <p:nvPr>
            <p:ph idx="2" type="body"/>
          </p:nvPr>
        </p:nvSpPr>
        <p:spPr>
          <a:xfrm>
            <a:off x="680850" y="815850"/>
            <a:ext cx="8115600" cy="35118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rgbClr val="11AA81"/>
              </a:buClr>
              <a:buSzPts val="2000"/>
              <a:buNone/>
            </a:pPr>
            <a:r>
              <a:t/>
            </a:r>
            <a:endParaRPr b="1" sz="1100">
              <a:solidFill>
                <a:srgbClr val="11AA81"/>
              </a:solidFill>
              <a:latin typeface="Arial"/>
              <a:ea typeface="Arial"/>
              <a:cs typeface="Arial"/>
              <a:sym typeface="Arial"/>
            </a:endParaRPr>
          </a:p>
          <a:p>
            <a:pPr indent="-283210" lvl="0" marL="457200" rtl="0" algn="l">
              <a:lnSpc>
                <a:spcPct val="100000"/>
              </a:lnSpc>
              <a:spcBef>
                <a:spcPts val="0"/>
              </a:spcBef>
              <a:spcAft>
                <a:spcPts val="0"/>
              </a:spcAft>
              <a:buClr>
                <a:srgbClr val="11AA81"/>
              </a:buClr>
              <a:buSzPts val="860"/>
              <a:buFont typeface="Roboto"/>
              <a:buAutoNum type="arabicPeriod"/>
            </a:pPr>
            <a:r>
              <a:rPr b="1" lang="en-US" sz="600"/>
              <a:t>Mitä on verkkoanalytiikka?</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Verkkosivustolta kerätyn datan analysointiprosessi ymmärtääkseen, miten käyttäjät vuorovaikuttavat sen kanssa</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Verkkosivuston luomis- ja suunnitteluprosessi</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Verkkosivuston optimointiprosessi hakukoneille</a:t>
            </a:r>
            <a:endParaRPr b="1" sz="600"/>
          </a:p>
          <a:p>
            <a:pPr indent="0" lvl="0" marL="0" rtl="0" algn="l">
              <a:lnSpc>
                <a:spcPct val="100000"/>
              </a:lnSpc>
              <a:spcBef>
                <a:spcPts val="0"/>
              </a:spcBef>
              <a:spcAft>
                <a:spcPts val="0"/>
              </a:spcAft>
              <a:buNone/>
            </a:pPr>
            <a:r>
              <a:t/>
            </a:r>
            <a:endParaRPr b="1" sz="600"/>
          </a:p>
          <a:p>
            <a:pPr indent="-283210" lvl="0" marL="457200" rtl="0" algn="l">
              <a:lnSpc>
                <a:spcPct val="100000"/>
              </a:lnSpc>
              <a:spcBef>
                <a:spcPts val="0"/>
              </a:spcBef>
              <a:spcAft>
                <a:spcPts val="0"/>
              </a:spcAft>
              <a:buClr>
                <a:srgbClr val="11AA81"/>
              </a:buClr>
              <a:buSzPts val="860"/>
              <a:buFont typeface="Roboto"/>
              <a:buAutoNum type="arabicPeriod"/>
            </a:pPr>
            <a:r>
              <a:rPr b="1" lang="en-US" sz="600"/>
              <a:t>Mikä seuraavista EI ole yleinen mittari, jota seurataan verkkonalytiikassa?</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Sivun näyttökerrat</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Aika sivustolla</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Verkkosivuston kävijän ikä</a:t>
            </a:r>
            <a:endParaRPr b="1" sz="600"/>
          </a:p>
          <a:p>
            <a:pPr indent="0" lvl="0" marL="0" rtl="0" algn="l">
              <a:lnSpc>
                <a:spcPct val="100000"/>
              </a:lnSpc>
              <a:spcBef>
                <a:spcPts val="0"/>
              </a:spcBef>
              <a:spcAft>
                <a:spcPts val="0"/>
              </a:spcAft>
              <a:buNone/>
            </a:pPr>
            <a:r>
              <a:t/>
            </a:r>
            <a:endParaRPr b="1" sz="600"/>
          </a:p>
          <a:p>
            <a:pPr indent="-283210" lvl="0" marL="457200" rtl="0" algn="l">
              <a:lnSpc>
                <a:spcPct val="100000"/>
              </a:lnSpc>
              <a:spcBef>
                <a:spcPts val="0"/>
              </a:spcBef>
              <a:spcAft>
                <a:spcPts val="0"/>
              </a:spcAft>
              <a:buClr>
                <a:srgbClr val="11AA81"/>
              </a:buClr>
              <a:buSzPts val="860"/>
              <a:buFont typeface="Roboto"/>
              <a:buAutoNum type="arabicPeriod"/>
            </a:pPr>
            <a:r>
              <a:rPr b="1" lang="en-US" sz="600"/>
              <a:t>Mikä on A/B-testauksen tarkoitus verkkoanalytiikassa?</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Verrata kahden eri version suorituskykyä verkkosivuston tai verkkosivun osalta</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Seurata klikkausten määrää tietyllä linkillä tai painikkeella</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Mittari markkinointikampanjan tehokkuuden mittaamiseen</a:t>
            </a:r>
            <a:endParaRPr b="1" sz="600"/>
          </a:p>
          <a:p>
            <a:pPr indent="0" lvl="0" marL="0" rtl="0" algn="l">
              <a:lnSpc>
                <a:spcPct val="100000"/>
              </a:lnSpc>
              <a:spcBef>
                <a:spcPts val="0"/>
              </a:spcBef>
              <a:spcAft>
                <a:spcPts val="0"/>
              </a:spcAft>
              <a:buNone/>
            </a:pPr>
            <a:r>
              <a:t/>
            </a:r>
            <a:endParaRPr b="1" sz="600"/>
          </a:p>
          <a:p>
            <a:pPr indent="-283210" lvl="0" marL="457200" rtl="0" algn="l">
              <a:lnSpc>
                <a:spcPct val="100000"/>
              </a:lnSpc>
              <a:spcBef>
                <a:spcPts val="0"/>
              </a:spcBef>
              <a:spcAft>
                <a:spcPts val="0"/>
              </a:spcAft>
              <a:buClr>
                <a:srgbClr val="11AA81"/>
              </a:buClr>
              <a:buSzPts val="860"/>
              <a:buFont typeface="Roboto"/>
              <a:buAutoNum type="arabicPeriod"/>
            </a:pPr>
            <a:r>
              <a:rPr b="1" lang="en-US" sz="600"/>
              <a:t>Mikä seuraavista EI ole yleinen työkalu, jota käytetään verkkoanalytiikassa?</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Google Analytics</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Adobe Analytics</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Microsoft Word</a:t>
            </a:r>
            <a:endParaRPr b="1" sz="600"/>
          </a:p>
          <a:p>
            <a:pPr indent="0" lvl="0" marL="0" rtl="0" algn="l">
              <a:lnSpc>
                <a:spcPct val="100000"/>
              </a:lnSpc>
              <a:spcBef>
                <a:spcPts val="0"/>
              </a:spcBef>
              <a:spcAft>
                <a:spcPts val="0"/>
              </a:spcAft>
              <a:buNone/>
            </a:pPr>
            <a:r>
              <a:t/>
            </a:r>
            <a:endParaRPr b="1" sz="600"/>
          </a:p>
          <a:p>
            <a:pPr indent="-283210" lvl="0" marL="457200" rtl="0" algn="l">
              <a:lnSpc>
                <a:spcPct val="100000"/>
              </a:lnSpc>
              <a:spcBef>
                <a:spcPts val="0"/>
              </a:spcBef>
              <a:spcAft>
                <a:spcPts val="0"/>
              </a:spcAft>
              <a:buClr>
                <a:srgbClr val="11AA81"/>
              </a:buClr>
              <a:buSzPts val="860"/>
              <a:buFont typeface="Roboto"/>
              <a:buAutoNum type="arabicPeriod"/>
            </a:pPr>
            <a:r>
              <a:rPr b="1" lang="en-US" sz="600"/>
              <a:t> Verkkoanalytiikka on hyödyllinen vain verkkokaupoille.</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Oikein</a:t>
            </a:r>
            <a:endParaRPr b="1" sz="600"/>
          </a:p>
          <a:p>
            <a:pPr indent="-283210" lvl="1" marL="914400" rtl="0" algn="l">
              <a:lnSpc>
                <a:spcPct val="100000"/>
              </a:lnSpc>
              <a:spcBef>
                <a:spcPts val="375"/>
              </a:spcBef>
              <a:spcAft>
                <a:spcPts val="0"/>
              </a:spcAft>
              <a:buClr>
                <a:srgbClr val="11AA81"/>
              </a:buClr>
              <a:buSzPts val="860"/>
              <a:buFont typeface="Roboto"/>
              <a:buAutoNum type="alphaLcPeriod"/>
            </a:pPr>
            <a:r>
              <a:rPr b="1" lang="en-US" sz="600"/>
              <a:t>Väärin</a:t>
            </a:r>
            <a:endParaRPr b="1" sz="600"/>
          </a:p>
          <a:p>
            <a:pPr indent="-161290" lvl="0" marL="228600" marR="0" rtl="0" algn="l">
              <a:lnSpc>
                <a:spcPct val="100000"/>
              </a:lnSpc>
              <a:spcBef>
                <a:spcPts val="0"/>
              </a:spcBef>
              <a:spcAft>
                <a:spcPts val="0"/>
              </a:spcAft>
              <a:buSzPts val="500"/>
              <a:buAutoNum type="arabicPeriod"/>
            </a:pPr>
            <a:r>
              <a:t/>
            </a:r>
            <a:endParaRPr b="1" sz="500"/>
          </a:p>
        </p:txBody>
      </p:sp>
      <p:sp>
        <p:nvSpPr>
          <p:cNvPr id="462" name="Google Shape;462;p23"/>
          <p:cNvSpPr txBox="1"/>
          <p:nvPr/>
        </p:nvSpPr>
        <p:spPr>
          <a:xfrm>
            <a:off x="696122" y="750300"/>
            <a:ext cx="7608900" cy="292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lang="en-US" sz="1300">
                <a:solidFill>
                  <a:srgbClr val="11AA81"/>
                </a:solidFill>
              </a:rPr>
              <a:t>Valitse oikeat väittämät:</a:t>
            </a:r>
            <a:endParaRPr b="1" i="0" sz="1300" u="none" cap="none" strike="noStrike">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2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468" name="Google Shape;468;p25"/>
          <p:cNvSpPr txBox="1"/>
          <p:nvPr/>
        </p:nvSpPr>
        <p:spPr>
          <a:xfrm>
            <a:off x="478339" y="1262790"/>
            <a:ext cx="8333429" cy="3287874"/>
          </a:xfrm>
          <a:prstGeom prst="rect">
            <a:avLst/>
          </a:prstGeom>
          <a:noFill/>
          <a:ln>
            <a:noFill/>
          </a:ln>
        </p:spPr>
        <p:txBody>
          <a:bodyPr anchorCtr="0" anchor="t" bIns="91425" lIns="91425" spcFirstLastPara="1" rIns="91425" wrap="square" tIns="91425">
            <a:noAutofit/>
          </a:bodyPr>
          <a:lstStyle/>
          <a:p>
            <a:pPr indent="0" lvl="0" marL="0" marR="0" rtl="0" algn="ctr">
              <a:lnSpc>
                <a:spcPct val="115000"/>
              </a:lnSpc>
              <a:spcBef>
                <a:spcPts val="1600"/>
              </a:spcBef>
              <a:spcAft>
                <a:spcPts val="0"/>
              </a:spcAft>
              <a:buClr>
                <a:schemeClr val="dk1"/>
              </a:buClr>
              <a:buSzPts val="1800"/>
              <a:buFont typeface="Calibri"/>
              <a:buNone/>
            </a:pPr>
            <a:r>
              <a:t/>
            </a:r>
            <a:endParaRPr b="1" i="0" sz="1800" u="none" cap="none" strike="noStrike">
              <a:solidFill>
                <a:schemeClr val="dk1"/>
              </a:solidFill>
              <a:latin typeface="Calibri"/>
              <a:ea typeface="Calibri"/>
              <a:cs typeface="Calibri"/>
              <a:sym typeface="Calibri"/>
            </a:endParaRPr>
          </a:p>
        </p:txBody>
      </p:sp>
      <p:sp>
        <p:nvSpPr>
          <p:cNvPr id="469" name="Google Shape;469;p25"/>
          <p:cNvSpPr txBox="1"/>
          <p:nvPr>
            <p:ph idx="1" type="body"/>
          </p:nvPr>
        </p:nvSpPr>
        <p:spPr>
          <a:xfrm>
            <a:off x="840583" y="324829"/>
            <a:ext cx="6614054" cy="387798"/>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Aktivointitehtävä</a:t>
            </a:r>
            <a:endParaRPr/>
          </a:p>
        </p:txBody>
      </p:sp>
      <p:sp>
        <p:nvSpPr>
          <p:cNvPr id="470" name="Google Shape;470;p25"/>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None/>
            </a:pPr>
            <a:r>
              <a:rPr lang="en-US" sz="2000"/>
              <a:t>Valitse seuraaviin kohtiin sopiva organisaatio ja sen verkkosivusto:</a:t>
            </a:r>
            <a:endParaRPr sz="1800"/>
          </a:p>
          <a:p>
            <a:pPr indent="-342900" lvl="0" marL="457200" rtl="0" algn="l">
              <a:lnSpc>
                <a:spcPct val="100000"/>
              </a:lnSpc>
              <a:spcBef>
                <a:spcPts val="1600"/>
              </a:spcBef>
              <a:spcAft>
                <a:spcPts val="0"/>
              </a:spcAft>
              <a:buSzPts val="1800"/>
              <a:buChar char="●"/>
            </a:pPr>
            <a:r>
              <a:rPr lang="en-US" sz="1800"/>
              <a:t>Verkkokauppa.</a:t>
            </a:r>
            <a:endParaRPr sz="1800"/>
          </a:p>
          <a:p>
            <a:pPr indent="-342900" lvl="0" marL="457200" rtl="0" algn="l">
              <a:lnSpc>
                <a:spcPct val="100000"/>
              </a:lnSpc>
              <a:spcBef>
                <a:spcPts val="0"/>
              </a:spcBef>
              <a:spcAft>
                <a:spcPts val="0"/>
              </a:spcAft>
              <a:buSzPts val="1800"/>
              <a:buChar char="●"/>
            </a:pPr>
            <a:r>
              <a:rPr lang="en-US" sz="1800"/>
              <a:t>Brändin verkkopresenssi (“läsnäolo”).</a:t>
            </a:r>
            <a:endParaRPr sz="1800"/>
          </a:p>
          <a:p>
            <a:pPr indent="-342900" lvl="0" marL="457200" rtl="0" algn="l">
              <a:lnSpc>
                <a:spcPct val="100000"/>
              </a:lnSpc>
              <a:spcBef>
                <a:spcPts val="0"/>
              </a:spcBef>
              <a:spcAft>
                <a:spcPts val="0"/>
              </a:spcAft>
              <a:buSzPts val="1800"/>
              <a:buChar char="●"/>
            </a:pPr>
            <a:r>
              <a:rPr lang="en-US" sz="1800"/>
              <a:t>Tietovarasto (esim. uutiset)</a:t>
            </a:r>
            <a:endParaRPr b="1" sz="1800">
              <a:solidFill>
                <a:srgbClr val="11AA81"/>
              </a:solidFill>
            </a:endParaRPr>
          </a:p>
          <a:p>
            <a:pPr indent="-285750" lvl="0" marL="285750" marR="0" rtl="0" algn="l">
              <a:lnSpc>
                <a:spcPct val="100000"/>
              </a:lnSpc>
              <a:spcBef>
                <a:spcPts val="1600"/>
              </a:spcBef>
              <a:spcAft>
                <a:spcPts val="0"/>
              </a:spcAft>
              <a:buClr>
                <a:srgbClr val="11AA81"/>
              </a:buClr>
              <a:buSzPts val="1800"/>
              <a:buFont typeface="Noto Sans Symbols"/>
              <a:buChar char="⮚"/>
            </a:pPr>
            <a:r>
              <a:rPr b="1" lang="en-US" sz="1800"/>
              <a:t>Määrittele kunkin organisaation mittausstrategia.</a:t>
            </a:r>
            <a:endParaRPr/>
          </a:p>
          <a:p>
            <a:pPr indent="-285750" lvl="0" marL="285750" marR="0" rtl="0" algn="l">
              <a:lnSpc>
                <a:spcPct val="100000"/>
              </a:lnSpc>
              <a:spcBef>
                <a:spcPts val="1600"/>
              </a:spcBef>
              <a:spcAft>
                <a:spcPts val="0"/>
              </a:spcAft>
              <a:buClr>
                <a:srgbClr val="11AA81"/>
              </a:buClr>
              <a:buSzPts val="1800"/>
              <a:buFont typeface="Noto Sans Symbols"/>
              <a:buChar char="⮚"/>
            </a:pPr>
            <a:r>
              <a:rPr b="1" lang="en-US" sz="1800"/>
              <a:t>Määrittele kunkin organisaation KPI:t.</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26"/>
          <p:cNvSpPr txBox="1"/>
          <p:nvPr/>
        </p:nvSpPr>
        <p:spPr>
          <a:xfrm>
            <a:off x="892923" y="549574"/>
            <a:ext cx="7358154"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1AA81"/>
              </a:buClr>
              <a:buSzPts val="4000"/>
              <a:buFont typeface="Arial"/>
              <a:buNone/>
            </a:pPr>
            <a:r>
              <a:rPr b="1" lang="en-US" sz="4000">
                <a:solidFill>
                  <a:srgbClr val="11AA81"/>
                </a:solidFill>
              </a:rPr>
              <a:t>Peilaus oppimistavoitteisiin</a:t>
            </a:r>
            <a:endParaRPr b="0" i="0" sz="2800" u="none" cap="none" strike="noStrike">
              <a:solidFill>
                <a:srgbClr val="11AA81"/>
              </a:solidFill>
              <a:latin typeface="Calibri"/>
              <a:ea typeface="Calibri"/>
              <a:cs typeface="Calibri"/>
              <a:sym typeface="Calibri"/>
            </a:endParaRPr>
          </a:p>
        </p:txBody>
      </p:sp>
      <p:sp>
        <p:nvSpPr>
          <p:cNvPr id="476" name="Google Shape;476;p26"/>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477" name="Google Shape;477;p26"/>
          <p:cNvSpPr txBox="1"/>
          <p:nvPr>
            <p:ph idx="1" type="body"/>
          </p:nvPr>
        </p:nvSpPr>
        <p:spPr>
          <a:xfrm>
            <a:off x="762439" y="1406341"/>
            <a:ext cx="7886700" cy="3205500"/>
          </a:xfrm>
          <a:prstGeom prst="rect">
            <a:avLst/>
          </a:prstGeom>
          <a:noFill/>
          <a:ln>
            <a:noFill/>
          </a:ln>
        </p:spPr>
        <p:txBody>
          <a:bodyPr anchorCtr="0" anchor="t" bIns="45700" lIns="91425" spcFirstLastPara="1" rIns="91425" wrap="square" tIns="45700">
            <a:spAutoFit/>
          </a:bodyPr>
          <a:lstStyle/>
          <a:p>
            <a:pPr indent="-355600" lvl="0" marL="457200" rtl="0" algn="l">
              <a:lnSpc>
                <a:spcPct val="115000"/>
              </a:lnSpc>
              <a:spcBef>
                <a:spcPts val="1600"/>
              </a:spcBef>
              <a:spcAft>
                <a:spcPts val="0"/>
              </a:spcAft>
              <a:buClr>
                <a:srgbClr val="11AA81"/>
              </a:buClr>
              <a:buSzPts val="2000"/>
              <a:buFont typeface="Noto Sans Symbols"/>
              <a:buChar char="⮚"/>
            </a:pPr>
            <a:r>
              <a:rPr lang="en-US" sz="2000"/>
              <a:t>Voitko nyt kuvailla verkkoanalytiikkaprosessin vaiheet?</a:t>
            </a:r>
            <a:endParaRPr sz="2000"/>
          </a:p>
          <a:p>
            <a:pPr indent="-355600" lvl="0" marL="457200" rtl="0" algn="l">
              <a:lnSpc>
                <a:spcPct val="115000"/>
              </a:lnSpc>
              <a:spcBef>
                <a:spcPts val="1600"/>
              </a:spcBef>
              <a:spcAft>
                <a:spcPts val="0"/>
              </a:spcAft>
              <a:buClr>
                <a:srgbClr val="11AA81"/>
              </a:buClr>
              <a:buSzPts val="2000"/>
              <a:buFont typeface="Noto Sans Symbols"/>
              <a:buChar char="⮚"/>
            </a:pPr>
            <a:r>
              <a:rPr lang="en-US" sz="2000"/>
              <a:t>Voitko nyt määrittää, mitä mittareita tulisi käyttää tietyn verkkosivuston osalta?</a:t>
            </a:r>
            <a:endParaRPr sz="2000"/>
          </a:p>
          <a:p>
            <a:pPr indent="-355600" lvl="0" marL="457200" rtl="0" algn="l">
              <a:lnSpc>
                <a:spcPct val="115000"/>
              </a:lnSpc>
              <a:spcBef>
                <a:spcPts val="1600"/>
              </a:spcBef>
              <a:spcAft>
                <a:spcPts val="0"/>
              </a:spcAft>
              <a:buClr>
                <a:srgbClr val="11AA81"/>
              </a:buClr>
              <a:buSzPts val="2000"/>
              <a:buFont typeface="Noto Sans Symbols"/>
              <a:buChar char="⮚"/>
            </a:pPr>
            <a:r>
              <a:rPr lang="en-US" sz="2000"/>
              <a:t>Voitko nyt listata keskeiset mittarit, jotka liittyvät verkkoanalytiikkaan?</a:t>
            </a:r>
            <a:endParaRPr sz="2000"/>
          </a:p>
          <a:p>
            <a:pPr indent="-342900" lvl="0" marL="342900" marR="0" rtl="0" algn="l">
              <a:lnSpc>
                <a:spcPct val="115000"/>
              </a:lnSpc>
              <a:spcBef>
                <a:spcPts val="1600"/>
              </a:spcBef>
              <a:spcAft>
                <a:spcPts val="0"/>
              </a:spcAft>
              <a:buSzPts val="2000"/>
              <a:buChar char="⮚"/>
            </a:pPr>
            <a:r>
              <a:t/>
            </a:r>
            <a:endParaRPr sz="2000"/>
          </a:p>
          <a:p>
            <a:pPr indent="-215900" lvl="0" marL="342900" rtl="0" algn="l">
              <a:lnSpc>
                <a:spcPct val="90000"/>
              </a:lnSpc>
              <a:spcBef>
                <a:spcPts val="750"/>
              </a:spcBef>
              <a:spcAft>
                <a:spcPts val="0"/>
              </a:spcAft>
              <a:buClr>
                <a:srgbClr val="11AA81"/>
              </a:buClr>
              <a:buSzPts val="2000"/>
              <a:buFont typeface="Noto Sans Symbols"/>
              <a:buNone/>
            </a:pPr>
            <a:r>
              <a:t/>
            </a:r>
            <a:endParaRPr sz="2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sp>
        <p:nvSpPr>
          <p:cNvPr id="482" name="Google Shape;482;p28"/>
          <p:cNvSpPr txBox="1"/>
          <p:nvPr/>
        </p:nvSpPr>
        <p:spPr>
          <a:xfrm>
            <a:off x="472650" y="1819644"/>
            <a:ext cx="8198700" cy="752106"/>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4800"/>
              <a:buFont typeface="Arial"/>
              <a:buNone/>
            </a:pPr>
            <a:r>
              <a:rPr b="1" lang="en-US" sz="4800">
                <a:solidFill>
                  <a:schemeClr val="lt1"/>
                </a:solidFill>
              </a:rPr>
              <a:t>Kysyttävää</a:t>
            </a:r>
            <a:r>
              <a:rPr b="1" i="0" lang="en-US" sz="4800" u="none" cap="none" strike="noStrike">
                <a:solidFill>
                  <a:schemeClr val="lt1"/>
                </a:solidFill>
                <a:latin typeface="Arial"/>
                <a:ea typeface="Arial"/>
                <a:cs typeface="Arial"/>
                <a:sym typeface="Arial"/>
              </a:rPr>
              <a:t>?</a:t>
            </a:r>
            <a:endParaRPr b="1" i="0" sz="4800" u="none" cap="none" strike="noStrike">
              <a:solidFill>
                <a:schemeClr val="lt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2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11AA81"/>
              </a:buClr>
              <a:buSzPts val="6000"/>
              <a:buFont typeface="Arial"/>
              <a:buNone/>
            </a:pPr>
            <a:r>
              <a:rPr b="1" lang="en-US" sz="5800">
                <a:solidFill>
                  <a:srgbClr val="11AA81"/>
                </a:solidFill>
              </a:rPr>
              <a:t>Seuraavalla luennolla…</a:t>
            </a:r>
            <a:endParaRPr b="0" i="0" sz="4200" u="none" cap="none" strike="noStrike">
              <a:solidFill>
                <a:srgbClr val="11AA81"/>
              </a:solidFill>
              <a:latin typeface="Calibri"/>
              <a:ea typeface="Calibri"/>
              <a:cs typeface="Calibri"/>
              <a:sym typeface="Calibri"/>
            </a:endParaRPr>
          </a:p>
        </p:txBody>
      </p:sp>
      <p:sp>
        <p:nvSpPr>
          <p:cNvPr id="488" name="Google Shape;488;p29"/>
          <p:cNvSpPr txBox="1"/>
          <p:nvPr/>
        </p:nvSpPr>
        <p:spPr>
          <a:xfrm>
            <a:off x="478339" y="1578985"/>
            <a:ext cx="8454900" cy="3006992"/>
          </a:xfrm>
          <a:prstGeom prst="rect">
            <a:avLst/>
          </a:prstGeom>
          <a:noFill/>
          <a:ln>
            <a:noFill/>
          </a:ln>
        </p:spPr>
        <p:txBody>
          <a:bodyPr anchorCtr="0" anchor="t" bIns="91425" lIns="91425" spcFirstLastPara="1" rIns="91425" wrap="square" tIns="91425">
            <a:noAutofit/>
          </a:bodyPr>
          <a:lstStyle/>
          <a:p>
            <a:pPr indent="-342900" lvl="0" marL="342900" marR="0" rtl="0" algn="l">
              <a:lnSpc>
                <a:spcPct val="115000"/>
              </a:lnSpc>
              <a:spcBef>
                <a:spcPts val="1600"/>
              </a:spcBef>
              <a:spcAft>
                <a:spcPts val="0"/>
              </a:spcAft>
              <a:buClr>
                <a:srgbClr val="11AA81"/>
              </a:buClr>
              <a:buSzPts val="2400"/>
              <a:buFont typeface="Arial"/>
              <a:buChar char="●"/>
            </a:pPr>
            <a:r>
              <a:rPr lang="en-US" sz="2400">
                <a:solidFill>
                  <a:srgbClr val="161249"/>
                </a:solidFill>
              </a:rPr>
              <a:t>Ymmärrä yleisöäsi</a:t>
            </a:r>
            <a:endParaRPr b="0" i="0" sz="2400" u="none" cap="none" strike="noStrike">
              <a:solidFill>
                <a:srgbClr val="161249"/>
              </a:solidFill>
              <a:latin typeface="Arial"/>
              <a:ea typeface="Arial"/>
              <a:cs typeface="Arial"/>
              <a:sym typeface="Arial"/>
            </a:endParaRPr>
          </a:p>
          <a:p>
            <a:pPr indent="-342900" lvl="0" marL="342900" marR="0" rtl="0" algn="l">
              <a:lnSpc>
                <a:spcPct val="115000"/>
              </a:lnSpc>
              <a:spcBef>
                <a:spcPts val="1600"/>
              </a:spcBef>
              <a:spcAft>
                <a:spcPts val="0"/>
              </a:spcAft>
              <a:buClr>
                <a:srgbClr val="11AA81"/>
              </a:buClr>
              <a:buSzPts val="2400"/>
              <a:buFont typeface="Arial"/>
              <a:buChar char="●"/>
            </a:pPr>
            <a:r>
              <a:rPr lang="en-US" sz="2400">
                <a:solidFill>
                  <a:srgbClr val="161249"/>
                </a:solidFill>
              </a:rPr>
              <a:t>Segmentointi ja filtteröinti</a:t>
            </a:r>
            <a:endParaRPr b="0" i="0" sz="2400" u="none" cap="none" strike="noStrike">
              <a:solidFill>
                <a:srgbClr val="16124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sp>
        <p:nvSpPr>
          <p:cNvPr id="493" name="Google Shape;493;g2b91b391de9_0_2"/>
          <p:cNvSpPr txBox="1"/>
          <p:nvPr>
            <p:ph idx="1" type="body"/>
          </p:nvPr>
        </p:nvSpPr>
        <p:spPr>
          <a:xfrm>
            <a:off x="628650" y="1208993"/>
            <a:ext cx="7886700" cy="3332400"/>
          </a:xfrm>
          <a:prstGeom prst="rect">
            <a:avLst/>
          </a:prstGeom>
        </p:spPr>
        <p:txBody>
          <a:bodyPr anchorCtr="0" anchor="t" bIns="45700" lIns="91425" spcFirstLastPara="1" rIns="91425" wrap="square" tIns="45700">
            <a:spAutoFit/>
          </a:bodyPr>
          <a:lstStyle/>
          <a:p>
            <a:pPr indent="0" lvl="0" marL="0" rtl="0" algn="l">
              <a:spcBef>
                <a:spcPts val="750"/>
              </a:spcBef>
              <a:spcAft>
                <a:spcPts val="0"/>
              </a:spcAft>
              <a:buClr>
                <a:schemeClr val="dk1"/>
              </a:buClr>
              <a:buSzPts val="1100"/>
              <a:buFont typeface="Arial"/>
              <a:buNone/>
            </a:pPr>
            <a:r>
              <a:rPr lang="en-US"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indent="0" lvl="0" marL="0" rtl="0" algn="l">
              <a:spcBef>
                <a:spcPts val="750"/>
              </a:spcBef>
              <a:spcAft>
                <a:spcPts val="0"/>
              </a:spcAft>
              <a:buClr>
                <a:schemeClr val="dk1"/>
              </a:buClr>
              <a:buSzPts val="1100"/>
              <a:buFont typeface="Arial"/>
              <a:buNone/>
            </a:pPr>
            <a:r>
              <a:t/>
            </a:r>
            <a:endParaRPr sz="2000"/>
          </a:p>
          <a:p>
            <a:pPr indent="0" lvl="0" marL="0" rtl="0" algn="l">
              <a:spcBef>
                <a:spcPts val="750"/>
              </a:spcBef>
              <a:spcAft>
                <a:spcPts val="0"/>
              </a:spcAft>
              <a:buNone/>
            </a:pPr>
            <a:r>
              <a:rPr lang="en-US"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494" name="Google Shape;494;g2b91b391de9_0_2"/>
          <p:cNvSpPr txBox="1"/>
          <p:nvPr>
            <p:ph type="title"/>
          </p:nvPr>
        </p:nvSpPr>
        <p:spPr>
          <a:xfrm>
            <a:off x="628650" y="273848"/>
            <a:ext cx="7886700" cy="6678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Vastuuvapauslauseke</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