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5143500" cx="9144000"/>
  <p:notesSz cx="6858000" cy="9144000"/>
  <p:embeddedFontLst>
    <p:embeddedFont>
      <p:font typeface="Dancing Script"/>
      <p:regular r:id="rId22"/>
      <p:bold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4" roundtripDataSignature="AMtx7mgQkAReWWL+jCuNkIXLI6nwHaf8v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DancingScript-regular.fntdata"/><Relationship Id="rId21" Type="http://schemas.openxmlformats.org/officeDocument/2006/relationships/slide" Target="slides/slide17.xml"/><Relationship Id="rId24" Type="http://customschemas.google.com/relationships/presentationmetadata" Target="metadata"/><Relationship Id="rId23" Type="http://schemas.openxmlformats.org/officeDocument/2006/relationships/font" Target="fonts/DancingScript-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2" name="Google Shape;172;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8" name="Google Shape;17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Ennen </a:t>
            </a:r>
            <a:r>
              <a:rPr lang="en-US"/>
              <a:t>i</a:t>
            </a:r>
            <a:r>
              <a:rPr b="0" i="0" lang="en-US" sz="1100" u="none" cap="none" strike="noStrike">
                <a:solidFill>
                  <a:srgbClr val="000000"/>
                </a:solidFill>
                <a:latin typeface="Arial"/>
                <a:ea typeface="Arial"/>
                <a:cs typeface="Arial"/>
                <a:sym typeface="Arial"/>
              </a:rPr>
              <a:t>nternetin käyttöönottoa yritykset keräsivät tietoa kuluttajista erilaisin menetelmin. Seuraavassa on joitakin yleisiä tekniikoita:</a:t>
            </a:r>
            <a:endParaRPr/>
          </a:p>
          <a:p>
            <a:pPr indent="-298450" lvl="0" marL="457200" rtl="0" algn="l">
              <a:lnSpc>
                <a:spcPct val="115000"/>
              </a:lnSpc>
              <a:spcBef>
                <a:spcPts val="120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Kyselyt ja kyselylomakkeet: yritykset tekivät kyselyjä ja jakoivat kyselylomakkeita kerätäkseen tietoa kuluttajien mieltymyksistä, ostotottumuksista ja väestörakenteesta. Nämä kyselyt tehtiin usein postitse, puheluina tai henkilökohtaisina haastatteluina.</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Markkinatutkimus: yritykset käyttivät markkinatutkimusyrityksiä tehdäkseen tutkimuksia ja kerätäkseen tietoja kuluttajien käyttäytymisestä, markkinasuuntauksista ja tuotemieltymyksistä. Näihin tutkimuksiin sisältyi usein kohderyhmiä, haastatteluja ja havainnoivaa tutkimusta.</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Ostotiedot: yritykset keräsivät tietoja myyntipistejärjestelmistä, joihin asiakkaiden ostotiedot kirjattiin. Näihin tietoihin sisältyivät ostetut tuotteet, liiketoimien määrät ja ostotiheys. Kanta-asiakasohjelmia käytettiin myös asiakkaiden ostosten ja mieltymysten seurantaan.</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Julkiset rekisterit ja hakemistot: yritykset käyttivät julkisia rekistereitä, kuten väestölaskentatietoja, kiinteistörekistereitä ja ammattihakemistoja, kerätäkseen väestötietoja kuluttajista. Tämä auttoi heitä ymmärtämään kohdeyleisöä ja räätälöimään markkinointistrategiansa sen mukaisesti.</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Suoramainontakampanjat: suoramainontakampanjoihin kuului myynninedistämismateriaalin, luetteloiden ja kyselyjen lähettäminen suoraan kuluttajien postilaatikoihin. Yritykset hyödynsivät saatuja vastauksia kerätäkseen tietoja ja ymmärtääkseen asiakkaitaan paremmin.</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Vähittäismyymälän havainnot: yritykset tarkkailivat kuluttajien käyttäytymistä ja mieltymyksiä valvomalla fyysisesti asiakkaita vähittäismyymälöissä. Tähän sisältyi asiakkaiden liikkeiden seuranta, tuotevuorovaikutuksen huomioiminen ja ostopäätösten analysointi.</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Asiakaspalaute: yritykset kannustivat asiakkaita antamaan palautetta ehdotuslaatikoiden, asiakaspalvelun vihjelinjojen tai kommenttikorttien kautta. Palaute antoi arvokasta tietoa kuluttajien tyytyväisyydestä, valituksista ja parannusehdotuksista.</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Kolmansien osapuolten tietolähteet: yritykset tekivät yhteistyötä tiedonvälittäjien ja muiden kolmansien osapuolten lähteiden kanssa saadakseen käyttöönsä tietoja, kuten postituslistoja, aikakauslehtitilauksia ja julkisia rekistereitä. Nämä lähteet tarjosivat kuluttajille lisätietoja kohdennettuja markkinointitoimia varten.</a:t>
            </a:r>
            <a:endParaRPr/>
          </a:p>
          <a:p>
            <a:pPr indent="0" lvl="0" marL="0" rtl="0" algn="l">
              <a:lnSpc>
                <a:spcPct val="115000"/>
              </a:lnSpc>
              <a:spcBef>
                <a:spcPts val="1200"/>
              </a:spcBef>
              <a:spcAft>
                <a:spcPts val="0"/>
              </a:spcAft>
              <a:buSzPts val="1100"/>
              <a:buNone/>
            </a:pPr>
            <a:r>
              <a:rPr b="0" i="0" lang="en-US" sz="1100" u="none" cap="none" strike="noStrike">
                <a:solidFill>
                  <a:srgbClr val="000000"/>
                </a:solidFill>
                <a:latin typeface="Arial"/>
                <a:ea typeface="Arial"/>
                <a:cs typeface="Arial"/>
                <a:sym typeface="Arial"/>
              </a:rPr>
              <a:t>Asiakastapahtumat olivat yrityksille keskeinen tietolähde ennen Internetiä ja verkkoa. Näin yritykset keräsivät asiakastapahtumiin liittyvää tietoa:</a:t>
            </a:r>
            <a:endParaRPr/>
          </a:p>
          <a:p>
            <a:pPr indent="-298450" lvl="0" marL="457200" rtl="0" algn="l">
              <a:lnSpc>
                <a:spcPct val="115000"/>
              </a:lnSpc>
              <a:spcBef>
                <a:spcPts val="120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Myyntipistejärjestelmät: Vähittäismyymälät ja yritykset käyttivät myyntipistejärjestelmiä (POS) asiakastapahtumien tallentamiseen. Nämä järjestelmät seurasivat yksityiskohtia, kuten ostettuja nimikkeitä, määriä, hintoja sekä tapahtumien päivämääriä ja kellonaikoja. Nämä tiedot antoivat tietoa asiakkaiden ostotottumuksista, suosituista tuotteista ja myyntitrendeistä.</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Kuitit ja laskut: yritykset lähettivät asiakkaille kuitteja ja laskuja ostoksistaan. Nämä asiakirjat sisälsivät tietoja ostetuista tuotteista tai palveluista, hinnoista ja joskus myös asiakastiedoista. Analysoimalla näitä asiakirjoja yritykset voisivat kerätä tapahtumiin liittyviä tietoja ja seurata asiakkaiden mieltymyksiä.</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Kanta-asiakasohjelmat: Monet yritykset ottivat käyttöön kanta-asiakasohjelmia, joissa asiakkaat voivat rekisteröityä ja saada yksilöllisen tunnisteen, kuten jäsenkortin tai numeron. Asiakkaat esittäisivät nämä tunnisteet liiketoimien aikana, jolloin yritykset voisivat linkittää ostot yksittäisiin henkilöihin. Tämän ansiosta yritykset voivat seurata henkilökohtaista ostokäyttäytymistä, tarjota henkilökohtaisia tarjouksia ja analysoida asiakkaiden kulutustottumuksia.</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Manuaalinen kirjanpito: ennen digitaalista aikakautta yritykset pitivät manuaalista kirjanpitoa asiakastapahtumista. He käyttivät myyntitietojen manuaaliseen tallentamiseen tilikirjoja, lokikirjoja tai tietokonejärjestelmiä, joissa ei ole Internet-yhteyttä. Nämä tietueet sisälsivät yksityiskohtaisia tietoja, kuten asiakkaiden nimet, ostetut nimikkeet ja tapahtumien summat. Vaikka tämä menetelmä oli aikaa vievämpi ja alttiimpi inhimillisille virheille, se toimi arvokkaana tapahtumatietojen lähteenä.</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Luottokortti - ja sekkimaksut: Kun asiakkaat tekivät ostoksia luottokorteilla tai sekeillä, yrityksillä oli pääsy tapahtumatietoihin maksujenkäsittelyjärjestelmien kautta. Nämä järjestelmät tallensivat maksutavan, kortti - tai sekkitiedot, tapahtumasummat ja joskus asiakastiedot. Nämä tiedot auttoivat yrityksiä analysoimaan maksusuuntauksia ja ymmärtämään paremmin asiakkaiden mieltymyksiä.</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Tilaus - ja jäsenpalvelut: tilaus - tai jäsenperusteisia palveluja tarjoavat yritykset pitävät kirjaa asiakastilauksista, uusimisesta ja peruutuksista. Nämä tiedot antoivat tietoja kanta-asiakkuudesta, säilytysasteista ja tilausasetuksista.</a:t>
            </a:r>
            <a:endParaRPr/>
          </a:p>
          <a:p>
            <a:pPr indent="0" lvl="0" marL="0" rtl="0" algn="l">
              <a:lnSpc>
                <a:spcPct val="115000"/>
              </a:lnSpc>
              <a:spcBef>
                <a:spcPts val="1200"/>
              </a:spcBef>
              <a:spcAft>
                <a:spcPts val="0"/>
              </a:spcAft>
              <a:buSzPts val="1100"/>
              <a:buNone/>
            </a:pPr>
            <a:r>
              <a:rPr b="0" i="0" lang="en-US" sz="1100" u="none" cap="none" strike="noStrike">
                <a:solidFill>
                  <a:srgbClr val="000000"/>
                </a:solidFill>
                <a:latin typeface="Arial"/>
                <a:ea typeface="Arial"/>
                <a:cs typeface="Arial"/>
                <a:sym typeface="Arial"/>
              </a:rPr>
              <a:t>Analysoimalla asiakastapahtumatietoja yritykset voivat tunnistaa suosittuja tuotteita, ymmärtää kuluttajien käyttäytymistä, parantaa varastonhallintaa ja räätälöidä markkinointi - ja myyntistrategiansa tiettyihin asiakassegmentteihin.</a:t>
            </a:r>
            <a:endParaRPr/>
          </a:p>
          <a:p>
            <a:pPr indent="0" lvl="0" marL="0" rtl="0" algn="l">
              <a:lnSpc>
                <a:spcPct val="115000"/>
              </a:lnSpc>
              <a:spcBef>
                <a:spcPts val="1200"/>
              </a:spcBef>
              <a:spcAft>
                <a:spcPts val="0"/>
              </a:spcAft>
              <a:buSzPts val="1100"/>
              <a:buNone/>
            </a:pPr>
            <a:r>
              <a:t/>
            </a:r>
            <a:endParaRPr/>
          </a:p>
          <a:p>
            <a:pPr indent="0" lvl="0" marL="0" rtl="0" algn="l">
              <a:lnSpc>
                <a:spcPct val="115000"/>
              </a:lnSpc>
              <a:spcBef>
                <a:spcPts val="1200"/>
              </a:spcBef>
              <a:spcAft>
                <a:spcPts val="0"/>
              </a:spcAft>
              <a:buSzPts val="1100"/>
              <a:buNone/>
            </a:pPr>
            <a:r>
              <a:t/>
            </a:r>
            <a:endParaRPr/>
          </a:p>
          <a:p>
            <a:pPr indent="0" lvl="0" marL="0" rtl="0" algn="l">
              <a:lnSpc>
                <a:spcPct val="115000"/>
              </a:lnSpc>
              <a:spcBef>
                <a:spcPts val="1200"/>
              </a:spcBef>
              <a:spcAft>
                <a:spcPts val="120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Ennen </a:t>
            </a:r>
            <a:r>
              <a:rPr lang="en-US"/>
              <a:t>interneti</a:t>
            </a:r>
            <a:r>
              <a:rPr b="0" i="0" lang="en-US" sz="1100" u="none" cap="none" strike="noStrike">
                <a:solidFill>
                  <a:srgbClr val="000000"/>
                </a:solidFill>
                <a:latin typeface="Arial"/>
                <a:ea typeface="Arial"/>
                <a:cs typeface="Arial"/>
                <a:sym typeface="Arial"/>
              </a:rPr>
              <a:t>n käyttöönottoa kuluttajia koskevien tietojen kerääminen edellytti erilaisia resursseja nykyiseen digitaaliseen aikakauteen verrattuna. Tässä on vertailu tarvittavista resursseista silloin ja nyt:</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Before the Internet and the web:</a:t>
            </a:r>
            <a:endParaRPr/>
          </a:p>
          <a:p>
            <a:pPr indent="-298450" lvl="0" marL="457200" rtl="0" algn="l">
              <a:lnSpc>
                <a:spcPct val="115000"/>
              </a:lnSpc>
              <a:spcBef>
                <a:spcPts val="120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Physical Infrastructure: Companies needed physical infrastructure such as retail stores, offices, call centers, and data storage facilities to conduct business operations, store customer data, and maintain records.</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Paper-based Communication: Surveys, questionnaires, and feedback forms were printed on paper and distributed through mail or conducted in-person. This required printing and mailing resources, as well as manual data entry to process the responses.</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Manual Data Storage and Management: Data collected from various sources, such as transactions and surveys, were typically stored manually in ledgers, logbooks, and filing cabinets. Managing and retrieving this data involved physical effort and space.</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Market Research Firms: Conducting comprehensive market research often required outsourcing to specialized market research firms, which involved additional costs and coordination.</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Manual Data Analysis: Analyzing consumer data involved manual processing, calculations, and statistical analysis. This required trained personnel and significant time and effort.</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Limited Reach and Speed: Collecting consumer information was slower and limited in scope due to the physical nature of data collection and communication. It often took longer to gather and process data, resulting in delayed insights.</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Now, with the Internet and the web:</a:t>
            </a:r>
            <a:endParaRPr/>
          </a:p>
          <a:p>
            <a:pPr indent="-298450" lvl="0" marL="457200" rtl="0" algn="l">
              <a:lnSpc>
                <a:spcPct val="115000"/>
              </a:lnSpc>
              <a:spcBef>
                <a:spcPts val="120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Digital Infrastructure: Companies require digital infrastructure such as websites, online platforms, and cloud storage to conduct business, collect and store consumer data, and communicate with customers.</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Online Surveys and Forms: Surveys and questionnaires can be created and distributed online, reducing the need for physical printing and manual data entry. Responses are automatically collected and stored digitally.</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Digital Data Storage and Management: Consumer data can be stored digitally, eliminating the need for physical storage space and allowing for easier data management, retrieval, and analysis.</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Data Analytics Tools: Advanced data analytics tools and software are available for efficient processing, analysis, and visualization of consumer data. These tools provide faster and more accurate insights, enabling data-driven decision-making.</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Online Market Research: Companies can conduct online market research using digital platforms, reaching a larger audience and collecting data more quickly and cost-effectively.</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Automation and AI: Automation and artificial intelligence technologies enable automated data collection, analysis, and personalized marketing efforts. Machine learning algorithms can process large volumes of data and provide targeted insights.</a:t>
            </a:r>
            <a:endParaRPr/>
          </a:p>
          <a:p>
            <a:pPr indent="-298450" lvl="0" marL="457200" rtl="0" algn="l">
              <a:lnSpc>
                <a:spcPct val="115000"/>
              </a:lnSpc>
              <a:spcBef>
                <a:spcPts val="0"/>
              </a:spcBef>
              <a:spcAft>
                <a:spcPts val="0"/>
              </a:spcAft>
              <a:buClr>
                <a:schemeClr val="dk1"/>
              </a:buClr>
              <a:buSzPts val="1100"/>
              <a:buAutoNum type="arabicPeriod"/>
            </a:pPr>
            <a:r>
              <a:rPr b="0" i="0" lang="en-US" sz="1100" u="none" cap="none" strike="noStrike">
                <a:solidFill>
                  <a:srgbClr val="000000"/>
                </a:solidFill>
                <a:latin typeface="Arial"/>
                <a:ea typeface="Arial"/>
                <a:cs typeface="Arial"/>
                <a:sym typeface="Arial"/>
              </a:rPr>
              <a:t>Global Reach and Real-time Insights: With the internet's global reach, companies can collect data from consumers worldwide and receive real-time insights, allowing for quicker response to market trends and consumer demands.</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Overall, the resources required in the digital age are more focused on digital infrastructure, online tools, and data-driven technologies, enabling faster, more efficient, and broader data collection, analysis, and decision-making processes compared to the physical and manual methods of the past.</a:t>
            </a:r>
            <a:endParaRPr/>
          </a:p>
          <a:p>
            <a:pPr indent="0" lvl="0" marL="0" rtl="0" algn="l">
              <a:lnSpc>
                <a:spcPct val="100000"/>
              </a:lnSpc>
              <a:spcBef>
                <a:spcPts val="1200"/>
              </a:spcBef>
              <a:spcAft>
                <a:spcPts val="0"/>
              </a:spcAft>
              <a:buSzPts val="1100"/>
              <a:buNone/>
            </a:pPr>
            <a:r>
              <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In comparing the timing, quality, and quantity of information available to organizations for decision-making, there are significant differences between the pre-digital era and the present digital age:</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Timing: Before the Internet and the web:</a:t>
            </a:r>
            <a:endParaRPr/>
          </a:p>
          <a:p>
            <a:pPr indent="-298450" lvl="0" marL="457200" rtl="0" algn="l">
              <a:lnSpc>
                <a:spcPct val="115000"/>
              </a:lnSpc>
              <a:spcBef>
                <a:spcPts val="120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The timing of information gathering and processing was relatively slow. Companies relied on physical methods of data collection, such as surveys, manual record-keeping, and market research studies conducted over extended periods.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The time required to distribute surveys, receive responses, manually process data, and conduct analysis often resulted in delayed insights.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Decision-making was based on historical data, and real-time information was challenging to obtain.</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Now, with the Internet and the web:</a:t>
            </a:r>
            <a:endParaRPr/>
          </a:p>
          <a:p>
            <a:pPr indent="-298450" lvl="0" marL="457200" rtl="0" algn="l">
              <a:lnSpc>
                <a:spcPct val="115000"/>
              </a:lnSpc>
              <a:spcBef>
                <a:spcPts val="120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Information can be collected, shared, and accessed in real-time. Companies can gather data rapidly through online surveys, social media monitoring, and real-time analytics.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Real-time insights enable organizations to make quicker decisions, respond to market trends promptly, and adapt their strategies dynamically.</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Quality: Before the Internet and the web:</a:t>
            </a:r>
            <a:endParaRPr/>
          </a:p>
          <a:p>
            <a:pPr indent="-298450" lvl="0" marL="457200" rtl="0" algn="l">
              <a:lnSpc>
                <a:spcPct val="115000"/>
              </a:lnSpc>
              <a:spcBef>
                <a:spcPts val="120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Data quality was dependent on manual data entry, which carried the risk of human error.</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Data collection methods, such as surveys and questionnaires, were limited by respondents' accuracy, recall biases, and interpretation errors.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Market research studies provided valuable insights, but the quality of data depended on the methodology, sample size, and researcher expertise.</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Now, with the Internet and the web:</a:t>
            </a:r>
            <a:endParaRPr/>
          </a:p>
          <a:p>
            <a:pPr indent="-298450" lvl="0" marL="457200" rtl="0" algn="l">
              <a:lnSpc>
                <a:spcPct val="115000"/>
              </a:lnSpc>
              <a:spcBef>
                <a:spcPts val="120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Advanced data collection technologies and automated systems reduce the chances of human error in data entry.</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Real-time analytics tools and machine learning algorithms can process large volumes of data, uncover patterns, and provide accurate insights.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Companies have access to a wealth of diverse data sources, including online customer interactions, social media conversations, and digital footprints, contributing to richer and more comprehensive information.</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Quantity: Before the Internet and the web:</a:t>
            </a:r>
            <a:endParaRPr/>
          </a:p>
          <a:p>
            <a:pPr indent="-298450" lvl="0" marL="457200" rtl="0" algn="l">
              <a:lnSpc>
                <a:spcPct val="115000"/>
              </a:lnSpc>
              <a:spcBef>
                <a:spcPts val="120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The quantity of available information was limited due to the constraints of physical data collection methods.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Market research studies had sample sizes based on budget and logistical considerations.</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Customer feedback was primarily obtained through direct interactions or limited response rates to surveys.</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Now, with the Internet and the web:</a:t>
            </a:r>
            <a:endParaRPr/>
          </a:p>
          <a:p>
            <a:pPr indent="-298450" lvl="0" marL="457200" rtl="0" algn="l">
              <a:lnSpc>
                <a:spcPct val="115000"/>
              </a:lnSpc>
              <a:spcBef>
                <a:spcPts val="120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The quantity of data available to organizations has increased exponentially.</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Digital interactions, social media platforms, online transactions, and IoT devices generate vast amounts of data.</a:t>
            </a:r>
            <a:endParaRPr/>
          </a:p>
          <a:p>
            <a:pPr indent="-298450" lvl="0" marL="457200" rtl="0" algn="l">
              <a:lnSpc>
                <a:spcPct val="115000"/>
              </a:lnSpc>
              <a:spcBef>
                <a:spcPts val="0"/>
              </a:spcBef>
              <a:spcAft>
                <a:spcPts val="0"/>
              </a:spcAft>
              <a:buClr>
                <a:schemeClr val="dk1"/>
              </a:buClr>
              <a:buSzPts val="1100"/>
              <a:buChar char="●"/>
            </a:pPr>
            <a:r>
              <a:rPr b="0" i="0" lang="en-US" sz="1100" u="none" cap="none" strike="noStrike">
                <a:solidFill>
                  <a:srgbClr val="000000"/>
                </a:solidFill>
                <a:latin typeface="Arial"/>
                <a:ea typeface="Arial"/>
                <a:cs typeface="Arial"/>
                <a:sym typeface="Arial"/>
              </a:rPr>
              <a:t>Big data technologies enable organizations to collect, store, and analyze large datasets, providing a deeper understanding of consumer behavior and market trends.</a:t>
            </a:r>
            <a:endParaRPr/>
          </a:p>
          <a:p>
            <a:pPr indent="0" lvl="0" marL="0" rtl="0" algn="l">
              <a:lnSpc>
                <a:spcPct val="115000"/>
              </a:lnSpc>
              <a:spcBef>
                <a:spcPts val="1200"/>
              </a:spcBef>
              <a:spcAft>
                <a:spcPts val="0"/>
              </a:spcAft>
              <a:buClr>
                <a:schemeClr val="dk1"/>
              </a:buClr>
              <a:buSzPts val="1100"/>
              <a:buFont typeface="Arial"/>
              <a:buNone/>
            </a:pPr>
            <a:r>
              <a:rPr b="0" i="0" lang="en-US" sz="1100" u="none" cap="none" strike="noStrike">
                <a:solidFill>
                  <a:srgbClr val="000000"/>
                </a:solidFill>
                <a:latin typeface="Arial"/>
                <a:ea typeface="Arial"/>
                <a:cs typeface="Arial"/>
                <a:sym typeface="Arial"/>
              </a:rPr>
              <a:t>In summary, the digital age has revolutionized the timing, quality, and quantity of information available to organizations for decision-making. Real-time data, advanced analytics, and a wealth of diverse data sources allow for faster insights, higher data quality, and more extensive datasets, empowering organizations to make more informed and timely decisions.</a:t>
            </a:r>
            <a:endParaRPr/>
          </a:p>
          <a:p>
            <a:pPr indent="0" lvl="0" marL="0" rtl="0" algn="l">
              <a:lnSpc>
                <a:spcPct val="100000"/>
              </a:lnSpc>
              <a:spcBef>
                <a:spcPts val="120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4" name="Google Shape;194;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2" name="Google Shape;202;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US"/>
              <a:t>Lainaus "Ilman dataa olet vain toinen henkilö mielipiteen kanssa" korostaa datan ja näytön käytön tärkeyttä argumenttien ja päätösten tukemisessa sen sijaan, että luotettaisiin pelkästään henkilökohtaisiin uskomuksiin tai subjektiivisiin mielipiteisiin. Tässä on selitys lainaukselle:</a:t>
            </a:r>
            <a:endParaRPr/>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0"/>
              </a:spcAft>
              <a:buClr>
                <a:schemeClr val="dk1"/>
              </a:buClr>
              <a:buSzPts val="1100"/>
              <a:buFont typeface="Arial"/>
              <a:buNone/>
            </a:pPr>
            <a:r>
              <a:rPr lang="en-US"/>
              <a:t>Tieto perustana perustelluille päätöksille: Tieto tarjoaa tosiasioihin perustuvaa tietoa, joka voi tukea ja vahvistaa argumentteja tai päätöksiä. Se tuo objektiivisuutta ja luotettavuutta päätöksentekoprosessiin, koska se perustuu todisteisiin eikä henkilökohtaisiin ennakkoluuloihin tai oletuksiin.</a:t>
            </a:r>
            <a:endParaRPr/>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0"/>
              </a:spcAft>
              <a:buClr>
                <a:schemeClr val="dk1"/>
              </a:buClr>
              <a:buSzPts val="1100"/>
              <a:buFont typeface="Arial"/>
              <a:buNone/>
            </a:pPr>
            <a:r>
              <a:rPr lang="en-US"/>
              <a:t>Tietoon perustuva päätöksenteko: Päätösten tekeminen datan perusteella auttaa vähentämään virheiden, ennakkoluulojen ja arvailujen mahdollisuutta. Analysoimalla asiaankuuluvaa dataa organisaatiot voivat tunnistaa kaavoja, trendejä ja yhteyksiä, mikä mahdollistaa tarkemmat ennusteet ja perustellut valinnat.</a:t>
            </a:r>
            <a:endParaRPr/>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0"/>
              </a:spcAft>
              <a:buClr>
                <a:schemeClr val="dk1"/>
              </a:buClr>
              <a:buSzPts val="1100"/>
              <a:buFont typeface="Arial"/>
              <a:buNone/>
            </a:pPr>
            <a:r>
              <a:rPr lang="en-US"/>
              <a:t>Uskottavuuden lisääminen: Data lisää uskottavuutta argumenteille ja päätöksille osoittamalla, että ne perustuvat empiiriseen näyttöön. Kun esitetään dataa tukevia havaintoja, yksilöt todennäköisemmin nähdään tietävinä ja luotettavina, vahvistaen heidän asemiaan.</a:t>
            </a:r>
            <a:endParaRPr/>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0"/>
              </a:spcAft>
              <a:buClr>
                <a:schemeClr val="dk1"/>
              </a:buClr>
              <a:buSzPts val="1100"/>
              <a:buFont typeface="Arial"/>
              <a:buNone/>
            </a:pPr>
            <a:r>
              <a:rPr lang="en-US"/>
              <a:t>Haastaminen subjektiivisiin mielipiteisiin: Ilman dataa mielipiteet ovat subjektiivisia ja voivat olla vaikutuksen alaisia henkilökohtaisista ennakkoluuloista, rajoitetuista kokemuksista tai anekdootteista. Data tarjoaa objektiivisemman näkökulman ja auttaa haastamaan tai hienosäätämään mielipiteitä, jotka eivät välttämättä ole yhdenmukaisia saatavilla olevan näytön kanssa.</a:t>
            </a:r>
            <a:endParaRPr/>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0"/>
              </a:spcAft>
              <a:buClr>
                <a:schemeClr val="dk1"/>
              </a:buClr>
              <a:buSzPts val="1100"/>
              <a:buFont typeface="Arial"/>
              <a:buNone/>
            </a:pPr>
            <a:r>
              <a:rPr lang="en-US"/>
              <a:t>Innovaation ja parannuksen ajamien: Data mahdollistaa organisaatioille mahdollisuuden tunnistaa parannusalueita, paljastaa nousevia trendejä ja löytää uusia mahdollisuuksia. Päätösten tekeminen dataperusteisten oivallusten pohjalta auttaa organisaatioita optimoimaan prosesseja, parantamaan tuotteita tai palveluita ja pysymään kilpailukykyisinä nopeasti muuttuvassa ympäristössä.</a:t>
            </a:r>
            <a:endParaRPr/>
          </a:p>
          <a:p>
            <a:pPr indent="0" lvl="0" marL="0" rtl="0" algn="l">
              <a:spcBef>
                <a:spcPts val="1200"/>
              </a:spcBef>
              <a:spcAft>
                <a:spcPts val="0"/>
              </a:spcAft>
              <a:buClr>
                <a:schemeClr val="dk1"/>
              </a:buClr>
              <a:buSzPts val="1100"/>
              <a:buFont typeface="Arial"/>
              <a:buNone/>
            </a:pPr>
            <a:r>
              <a:t/>
            </a:r>
            <a:endParaRPr/>
          </a:p>
          <a:p>
            <a:pPr indent="0" lvl="0" marL="0" rtl="0" algn="l">
              <a:spcBef>
                <a:spcPts val="1200"/>
              </a:spcBef>
              <a:spcAft>
                <a:spcPts val="0"/>
              </a:spcAft>
              <a:buClr>
                <a:schemeClr val="dk1"/>
              </a:buClr>
              <a:buSzPts val="1100"/>
              <a:buFont typeface="Arial"/>
              <a:buNone/>
            </a:pPr>
            <a:r>
              <a:rPr lang="en-US"/>
              <a:t>On kuitenkin syytä huomauttaa, että dataa tulisi tulkita ja soveltaa huolellisesti. On tärkeää ottaa huomioon datan laatu, mahdolliset ennakkoluulot ja se konteksti, jossa se on kerätty. Dataa tulisi analysoida kriittisesti ja yhdessä muiden tekijöiden, kuten alan asiantuntemuksen ja laadullisten näkökulmien, kanssa tehdäkseen tasapainoisia päätöksiä.</a:t>
            </a:r>
            <a:endParaRPr/>
          </a:p>
          <a:p>
            <a:pPr indent="0" lvl="0" marL="0" rtl="0" algn="l">
              <a:lnSpc>
                <a:spcPct val="100000"/>
              </a:lnSpc>
              <a:spcBef>
                <a:spcPts val="120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t>Verkkosivustot keräävät tietoa eri lähteistä, kuten käyttäjien syötteistä, evästeistä ja palvelimen lokitiedoista, tarjotakseen personoidun käyttökokemuksen ja seuratakseen käyttäjien käyttäytymistä. Digitaalisen markkinoinnin ammattilaisena on tärkeää ymmärtää näiden tietojen keräämiseen käytetyt menetelmät.</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Yksi yleinen tapa on käyttäjien syötteiden avulla, kuten lomakkeiden ja kyselyjen avulla, jotka mahdollistavat verkkosivustojen kerätä tietoa suoraan käyttäjiltä. Tämä tieto voidaan käyttää räätälöimään käyttäjän kokemus, personoida markkinointiponnistuksia ja parantaa verkkosivuston toimivuutta.</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Toinen tapa on evästeiden käyttö, pienien tekstitiedostojen avulla, jotka tallennetaan käyttäjien laitteille ja seuraavat heidän toimintaansa verkkosivustolla. Evästeitä voidaan käyttää muistamaan käyttäjän mieltymykset, tallentamaan kirjautumistiedot ja seuraamaan käyttäjien käyttäytymistä analytiikka- ja mainostustarkoituksiin.</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Lisäksi verkkosivustot keräävät tietoa palvelimen lokiin, joka tallentaa tiedot kunkin käyttäjän pyynnöstä, kuten heidän IP-osoitteensa, selaintyypin ja vieraillun sivun. Tätä tietoa käytetään verkkosivustoliikenteen seurantaan, verkkosivuston suorituskyvyn parantamiseen ja myös turvallisuustarkoituksiin, kuten haitallisen toiminnan havaitsemiseen.</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Viimeiseksi verkkosivustot voivat kerätä tietoa myös kolmannen osapuolen lähteistä, kuten sosiaalisen median alustoilta ja analytiikkatyökaluista. Tämä tieto voi tarjota kattavamman kuvan käyttäjästä, mahdollistaen verkkosivustoille käyttäjäkokemuksen personoinnin ja markkinointiponnistusten parantamisen.</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US"/>
              <a:t>Yhteenvetona voidaan todeta, että verkkosivustot keräävät tietoa eri lähteistä, mukaan lukien käyttäjien syötteet, evästeet, palvelimen lokitiedot ja kolmannen osapuolen lähteet. Digitaalisen markkinoinnin ammattilaisena on olennaista ymmärtää näiden tietojen keräämiseen käytetyt menetelmät käyttäjäkokemuksen räätälöimiseksi, käyttäjien käyttäytymisen seuraamiseksi ja markkinointiponnistusten parantamiseksi.</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5" name="Google Shape;22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6" name="Google Shape;23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0" name="Google Shape;27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1ef992a110f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1ef992a110f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 Id="rId3" Type="http://schemas.openxmlformats.org/officeDocument/2006/relationships/image" Target="../media/image11.png"/><Relationship Id="rId4" Type="http://schemas.openxmlformats.org/officeDocument/2006/relationships/image" Target="../media/image9.png"/><Relationship Id="rId5" Type="http://schemas.openxmlformats.org/officeDocument/2006/relationships/image" Target="../media/image7.jpg"/><Relationship Id="rId6" Type="http://schemas.openxmlformats.org/officeDocument/2006/relationships/image" Target="../media/image4.png"/><Relationship Id="rId7" Type="http://schemas.openxmlformats.org/officeDocument/2006/relationships/image" Target="../media/image14.png"/><Relationship Id="rId8"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png"/><Relationship Id="rId3" Type="http://schemas.openxmlformats.org/officeDocument/2006/relationships/image" Target="../media/image20.png"/><Relationship Id="rId4" Type="http://schemas.openxmlformats.org/officeDocument/2006/relationships/image" Target="../media/image16.png"/><Relationship Id="rId5" Type="http://schemas.openxmlformats.org/officeDocument/2006/relationships/image" Target="../media/image9.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7.jpg"/><Relationship Id="rId4" Type="http://schemas.openxmlformats.org/officeDocument/2006/relationships/image" Target="../media/image4.png"/><Relationship Id="rId5" Type="http://schemas.openxmlformats.org/officeDocument/2006/relationships/image" Target="../media/image14.png"/><Relationship Id="rId6" Type="http://schemas.openxmlformats.org/officeDocument/2006/relationships/image" Target="../media/image9.png"/><Relationship Id="rId7" Type="http://schemas.openxmlformats.org/officeDocument/2006/relationships/image" Target="../media/image20.png"/><Relationship Id="rId8"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9.png"/><Relationship Id="rId4" Type="http://schemas.openxmlformats.org/officeDocument/2006/relationships/image" Target="../media/image2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16.png"/><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2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jpg"/><Relationship Id="rId3" Type="http://schemas.openxmlformats.org/officeDocument/2006/relationships/image" Target="../media/image7.jpg"/><Relationship Id="rId4" Type="http://schemas.openxmlformats.org/officeDocument/2006/relationships/image" Target="../media/image4.png"/><Relationship Id="rId5" Type="http://schemas.openxmlformats.org/officeDocument/2006/relationships/image" Target="../media/image14.png"/><Relationship Id="rId6" Type="http://schemas.openxmlformats.org/officeDocument/2006/relationships/image" Target="../media/image20.png"/><Relationship Id="rId7" Type="http://schemas.openxmlformats.org/officeDocument/2006/relationships/image" Target="../media/image2.png"/><Relationship Id="rId8"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7.jpg"/><Relationship Id="rId4" Type="http://schemas.openxmlformats.org/officeDocument/2006/relationships/image" Target="../media/image4.png"/><Relationship Id="rId5" Type="http://schemas.openxmlformats.org/officeDocument/2006/relationships/image" Target="../media/image14.png"/><Relationship Id="rId6" Type="http://schemas.openxmlformats.org/officeDocument/2006/relationships/image" Target="../media/image20.png"/><Relationship Id="rId7" Type="http://schemas.openxmlformats.org/officeDocument/2006/relationships/image" Target="../media/image2.png"/><Relationship Id="rId8"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2.jpg"/><Relationship Id="rId3" Type="http://schemas.openxmlformats.org/officeDocument/2006/relationships/image" Target="../media/image7.jpg"/><Relationship Id="rId4" Type="http://schemas.openxmlformats.org/officeDocument/2006/relationships/image" Target="../media/image4.png"/><Relationship Id="rId5" Type="http://schemas.openxmlformats.org/officeDocument/2006/relationships/image" Target="../media/image14.png"/><Relationship Id="rId6" Type="http://schemas.openxmlformats.org/officeDocument/2006/relationships/image" Target="../media/image20.png"/><Relationship Id="rId7" Type="http://schemas.openxmlformats.org/officeDocument/2006/relationships/image" Target="../media/image2.png"/><Relationship Id="rId8"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7.jpg"/><Relationship Id="rId3" Type="http://schemas.openxmlformats.org/officeDocument/2006/relationships/image" Target="../media/image20.png"/><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2.jpg"/><Relationship Id="rId3" Type="http://schemas.openxmlformats.org/officeDocument/2006/relationships/image" Target="../media/image20.pn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16.png"/><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16.png"/><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16.png"/><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16.png"/><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1.jpg"/><Relationship Id="rId3" Type="http://schemas.openxmlformats.org/officeDocument/2006/relationships/image" Target="../media/image7.jpg"/><Relationship Id="rId4" Type="http://schemas.openxmlformats.org/officeDocument/2006/relationships/image" Target="../media/image4.png"/><Relationship Id="rId5" Type="http://schemas.openxmlformats.org/officeDocument/2006/relationships/image" Target="../media/image14.png"/><Relationship Id="rId6" Type="http://schemas.openxmlformats.org/officeDocument/2006/relationships/image" Target="../media/image20.png"/><Relationship Id="rId7" Type="http://schemas.openxmlformats.org/officeDocument/2006/relationships/image" Target="../media/image2.png"/><Relationship Id="rId8" Type="http://schemas.openxmlformats.org/officeDocument/2006/relationships/image" Target="../media/image9.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29.jpg"/><Relationship Id="rId4" Type="http://schemas.openxmlformats.org/officeDocument/2006/relationships/image" Target="../media/image26.jpg"/><Relationship Id="rId5" Type="http://schemas.openxmlformats.org/officeDocument/2006/relationships/image" Target="../media/image28.png"/><Relationship Id="rId6" Type="http://schemas.openxmlformats.org/officeDocument/2006/relationships/image" Target="../media/image30.png"/><Relationship Id="rId7" Type="http://schemas.openxmlformats.org/officeDocument/2006/relationships/image" Target="../media/image4.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png"/><Relationship Id="rId3" Type="http://schemas.openxmlformats.org/officeDocument/2006/relationships/image" Target="../media/image29.jpg"/><Relationship Id="rId4" Type="http://schemas.openxmlformats.org/officeDocument/2006/relationships/image" Target="../media/image26.jpg"/><Relationship Id="rId5" Type="http://schemas.openxmlformats.org/officeDocument/2006/relationships/image" Target="../media/image28.png"/><Relationship Id="rId6" Type="http://schemas.openxmlformats.org/officeDocument/2006/relationships/image" Target="../media/image30.png"/><Relationship Id="rId7"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showMasterSp="0">
  <p:cSld name="Heading">
    <p:bg>
      <p:bgPr>
        <a:blipFill>
          <a:blip r:embed="rId2">
            <a:alphaModFix/>
          </a:blip>
          <a:stretch>
            <a:fillRect/>
          </a:stretch>
        </a:blipFill>
      </p:bgPr>
    </p:bg>
    <p:spTree>
      <p:nvGrpSpPr>
        <p:cNvPr id="15" name="Shape 15"/>
        <p:cNvGrpSpPr/>
        <p:nvPr/>
      </p:nvGrpSpPr>
      <p:grpSpPr>
        <a:xfrm>
          <a:off x="0" y="0"/>
          <a:ext cx="0" cy="0"/>
          <a:chOff x="0" y="0"/>
          <a:chExt cx="0" cy="0"/>
        </a:xfrm>
      </p:grpSpPr>
      <p:sp>
        <p:nvSpPr>
          <p:cNvPr id="16" name="Google Shape;16;p18"/>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7" name="Google Shape;17;p18"/>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8" name="Google Shape;18;p18"/>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9" name="Google Shape;19;p1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20" name="Google Shape;20;p18"/>
          <p:cNvPicPr preferRelativeResize="0"/>
          <p:nvPr/>
        </p:nvPicPr>
        <p:blipFill rotWithShape="1">
          <a:blip r:embed="rId4">
            <a:alphaModFix/>
          </a:blip>
          <a:srcRect b="0" l="3024" r="3022" t="0"/>
          <a:stretch/>
        </p:blipFill>
        <p:spPr>
          <a:xfrm>
            <a:off x="324895" y="4528124"/>
            <a:ext cx="1987904" cy="440100"/>
          </a:xfrm>
          <a:prstGeom prst="rect">
            <a:avLst/>
          </a:prstGeom>
          <a:noFill/>
          <a:ln>
            <a:noFill/>
          </a:ln>
        </p:spPr>
      </p:pic>
      <p:pic>
        <p:nvPicPr>
          <p:cNvPr id="21" name="Google Shape;21;p18"/>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2" name="Google Shape;22;p18"/>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23" name="Google Shape;23;p18"/>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24" name="Google Shape;24;p18"/>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showMasterSp="0" type="obj">
  <p:cSld name="OBJECT">
    <p:spTree>
      <p:nvGrpSpPr>
        <p:cNvPr id="25" name="Shape 25"/>
        <p:cNvGrpSpPr/>
        <p:nvPr/>
      </p:nvGrpSpPr>
      <p:grpSpPr>
        <a:xfrm>
          <a:off x="0" y="0"/>
          <a:ext cx="0" cy="0"/>
          <a:chOff x="0" y="0"/>
          <a:chExt cx="0" cy="0"/>
        </a:xfrm>
      </p:grpSpPr>
      <p:pic>
        <p:nvPicPr>
          <p:cNvPr descr="A picture containing shape  Description automatically generated" id="26" name="Google Shape;26;p19"/>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7" name="Google Shape;27;p19"/>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8" name="Google Shape;28;p1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9"/>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30" name="Google Shape;30;p19"/>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31" name="Google Shape;31;p19"/>
          <p:cNvPicPr preferRelativeResize="0"/>
          <p:nvPr/>
        </p:nvPicPr>
        <p:blipFill rotWithShape="1">
          <a:blip r:embed="rId5">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showMasterSp="0">
  <p:cSld name="Table of Content">
    <p:bg>
      <p:bgPr>
        <a:blipFill>
          <a:blip r:embed="rId2">
            <a:alphaModFix/>
          </a:blip>
          <a:stretch>
            <a:fillRect/>
          </a:stretch>
        </a:blipFill>
      </p:bgPr>
    </p:bg>
    <p:spTree>
      <p:nvGrpSpPr>
        <p:cNvPr id="32" name="Shape 32"/>
        <p:cNvGrpSpPr/>
        <p:nvPr/>
      </p:nvGrpSpPr>
      <p:grpSpPr>
        <a:xfrm>
          <a:off x="0" y="0"/>
          <a:ext cx="0" cy="0"/>
          <a:chOff x="0" y="0"/>
          <a:chExt cx="0" cy="0"/>
        </a:xfrm>
      </p:grpSpPr>
      <p:sp>
        <p:nvSpPr>
          <p:cNvPr id="33" name="Google Shape;33;p20"/>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5" name="Google Shape;35;p2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36" name="Google Shape;36;p2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7" name="Google Shape;37;p2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8" name="Google Shape;38;p2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9" name="Google Shape;39;p20"/>
          <p:cNvPicPr preferRelativeResize="0"/>
          <p:nvPr/>
        </p:nvPicPr>
        <p:blipFill rotWithShape="1">
          <a:blip r:embed="rId6">
            <a:alphaModFix/>
          </a:blip>
          <a:srcRect b="0" l="3024" r="3022" t="0"/>
          <a:stretch/>
        </p:blipFill>
        <p:spPr>
          <a:xfrm>
            <a:off x="1697592" y="4528124"/>
            <a:ext cx="1987904" cy="440100"/>
          </a:xfrm>
          <a:prstGeom prst="rect">
            <a:avLst/>
          </a:prstGeom>
          <a:noFill/>
          <a:ln>
            <a:noFill/>
          </a:ln>
        </p:spPr>
      </p:pic>
      <p:pic>
        <p:nvPicPr>
          <p:cNvPr id="40" name="Google Shape;40;p20"/>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1" name="Google Shape;41;p20"/>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2" name="Google Shape;42;p20"/>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showMasterSp="0">
  <p:cSld name="quotes">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21"/>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45" name="Google Shape;45;p21"/>
          <p:cNvPicPr preferRelativeResize="0"/>
          <p:nvPr/>
        </p:nvPicPr>
        <p:blipFill rotWithShape="1">
          <a:blip r:embed="rId3">
            <a:alphaModFix/>
          </a:blip>
          <a:srcRect b="0" l="3024" r="3022" t="0"/>
          <a:stretch/>
        </p:blipFill>
        <p:spPr>
          <a:xfrm>
            <a:off x="177278" y="4576442"/>
            <a:ext cx="1987904" cy="440100"/>
          </a:xfrm>
          <a:prstGeom prst="rect">
            <a:avLst/>
          </a:prstGeom>
          <a:noFill/>
          <a:ln>
            <a:noFill/>
          </a:ln>
        </p:spPr>
      </p:pic>
      <p:pic>
        <p:nvPicPr>
          <p:cNvPr id="46" name="Google Shape;46;p21"/>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47" name="Shape 47"/>
        <p:cNvGrpSpPr/>
        <p:nvPr/>
      </p:nvGrpSpPr>
      <p:grpSpPr>
        <a:xfrm>
          <a:off x="0" y="0"/>
          <a:ext cx="0" cy="0"/>
          <a:chOff x="0" y="0"/>
          <a:chExt cx="0" cy="0"/>
        </a:xfrm>
      </p:grpSpPr>
      <p:pic>
        <p:nvPicPr>
          <p:cNvPr id="48" name="Google Shape;48;p22"/>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9" name="Google Shape;49;p2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50" name="Google Shape;50;p22"/>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51" name="Shape 51"/>
        <p:cNvGrpSpPr/>
        <p:nvPr/>
      </p:nvGrpSpPr>
      <p:grpSpPr>
        <a:xfrm>
          <a:off x="0" y="0"/>
          <a:ext cx="0" cy="0"/>
          <a:chOff x="0" y="0"/>
          <a:chExt cx="0" cy="0"/>
        </a:xfrm>
      </p:grpSpPr>
      <p:sp>
        <p:nvSpPr>
          <p:cNvPr id="52" name="Google Shape;52;p23"/>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3" name="Google Shape;53;p23"/>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54" name="Google Shape;54;p23"/>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55" name="Google Shape;55;p2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56" name="Google Shape;56;p2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7" name="Google Shape;57;p23"/>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8" name="Shape 58"/>
        <p:cNvGrpSpPr/>
        <p:nvPr/>
      </p:nvGrpSpPr>
      <p:grpSpPr>
        <a:xfrm>
          <a:off x="0" y="0"/>
          <a:ext cx="0" cy="0"/>
          <a:chOff x="0" y="0"/>
          <a:chExt cx="0" cy="0"/>
        </a:xfrm>
      </p:grpSpPr>
      <p:sp>
        <p:nvSpPr>
          <p:cNvPr id="59" name="Google Shape;59;p24"/>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1" name="Google Shape;61;p24"/>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2" name="Google Shape;62;p24"/>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63" name="Google Shape;63;p24"/>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4" name="Google Shape;64;p24"/>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5" name="Google Shape;65;p24"/>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6" name="Google Shape;66;p24"/>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7" name="Google Shape;67;p24"/>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8" name="Google Shape;68;p24"/>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9" name="Google Shape;69;p24"/>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showMasterSp="0">
  <p:cSld name="Subheading Orange">
    <p:bg>
      <p:bgPr>
        <a:blipFill>
          <a:blip r:embed="rId2">
            <a:alphaModFix/>
          </a:blip>
          <a:stretch>
            <a:fillRect/>
          </a:stretch>
        </a:blipFill>
      </p:bgPr>
    </p:bg>
    <p:spTree>
      <p:nvGrpSpPr>
        <p:cNvPr id="70" name="Shape 70"/>
        <p:cNvGrpSpPr/>
        <p:nvPr/>
      </p:nvGrpSpPr>
      <p:grpSpPr>
        <a:xfrm>
          <a:off x="0" y="0"/>
          <a:ext cx="0" cy="0"/>
          <a:chOff x="0" y="0"/>
          <a:chExt cx="0" cy="0"/>
        </a:xfrm>
      </p:grpSpPr>
      <p:sp>
        <p:nvSpPr>
          <p:cNvPr id="71" name="Google Shape;71;p25"/>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5"/>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3" name="Google Shape;73;p25"/>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4" name="Google Shape;74;p2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75" name="Google Shape;75;p25"/>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6" name="Google Shape;76;p2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7" name="Google Shape;77;p2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8" name="Google Shape;78;p2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9" name="Google Shape;79;p25"/>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0" name="Google Shape;80;p25"/>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1" name="Google Shape;81;p25"/>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2" name="Shape 82"/>
        <p:cNvGrpSpPr/>
        <p:nvPr/>
      </p:nvGrpSpPr>
      <p:grpSpPr>
        <a:xfrm>
          <a:off x="0" y="0"/>
          <a:ext cx="0" cy="0"/>
          <a:chOff x="0" y="0"/>
          <a:chExt cx="0" cy="0"/>
        </a:xfrm>
      </p:grpSpPr>
      <p:sp>
        <p:nvSpPr>
          <p:cNvPr id="83" name="Google Shape;83;p26"/>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26"/>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5" name="Google Shape;85;p26"/>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6" name="Google Shape;86;p2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87" name="Google Shape;87;p26"/>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8" name="Google Shape;88;p2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9" name="Google Shape;89;p2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0" name="Google Shape;90;p2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1" name="Google Shape;91;p26"/>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2" name="Google Shape;92;p26"/>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3" name="Google Shape;93;p26"/>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4" name="Shape 94"/>
        <p:cNvGrpSpPr/>
        <p:nvPr/>
      </p:nvGrpSpPr>
      <p:grpSpPr>
        <a:xfrm>
          <a:off x="0" y="0"/>
          <a:ext cx="0" cy="0"/>
          <a:chOff x="0" y="0"/>
          <a:chExt cx="0" cy="0"/>
        </a:xfrm>
      </p:grpSpPr>
      <p:sp>
        <p:nvSpPr>
          <p:cNvPr id="95" name="Google Shape;95;p27"/>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6" name="Google Shape;96;p27"/>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7" name="Google Shape;97;p27"/>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cxnSp>
        <p:nvCxnSpPr>
          <p:cNvPr id="98" name="Google Shape;98;p27"/>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9" name="Google Shape;99;p27"/>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0" name="Google Shape;100;p27"/>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1" name="Shape 101"/>
        <p:cNvGrpSpPr/>
        <p:nvPr/>
      </p:nvGrpSpPr>
      <p:grpSpPr>
        <a:xfrm>
          <a:off x="0" y="0"/>
          <a:ext cx="0" cy="0"/>
          <a:chOff x="0" y="0"/>
          <a:chExt cx="0" cy="0"/>
        </a:xfrm>
      </p:grpSpPr>
      <p:cxnSp>
        <p:nvCxnSpPr>
          <p:cNvPr id="102" name="Google Shape;102;p28"/>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3" name="Google Shape;103;p28"/>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4" name="Google Shape;104;p28"/>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5" name="Google Shape;105;p28"/>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106" name="Google Shape;106;p28"/>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7" name="Google Shape;107;p28"/>
          <p:cNvPicPr preferRelativeResize="0"/>
          <p:nvPr/>
        </p:nvPicPr>
        <p:blipFill rotWithShape="1">
          <a:blip r:embed="rId4">
            <a:alphaModFix/>
          </a:blip>
          <a:srcRect b="0" l="3024" r="3022"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p:cSld name="Title and Content 1">
    <p:spTree>
      <p:nvGrpSpPr>
        <p:cNvPr id="108" name="Shape 108"/>
        <p:cNvGrpSpPr/>
        <p:nvPr/>
      </p:nvGrpSpPr>
      <p:grpSpPr>
        <a:xfrm>
          <a:off x="0" y="0"/>
          <a:ext cx="0" cy="0"/>
          <a:chOff x="0" y="0"/>
          <a:chExt cx="0" cy="0"/>
        </a:xfrm>
      </p:grpSpPr>
      <p:pic>
        <p:nvPicPr>
          <p:cNvPr id="109" name="Google Shape;109;p29"/>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110" name="Google Shape;110;p2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29"/>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2" name="Google Shape;112;p29"/>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29"/>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showMasterSp="0">
  <p:cSld name="Content and Photo vertical">
    <p:spTree>
      <p:nvGrpSpPr>
        <p:cNvPr id="114" name="Shape 114"/>
        <p:cNvGrpSpPr/>
        <p:nvPr/>
      </p:nvGrpSpPr>
      <p:grpSpPr>
        <a:xfrm>
          <a:off x="0" y="0"/>
          <a:ext cx="0" cy="0"/>
          <a:chOff x="0" y="0"/>
          <a:chExt cx="0" cy="0"/>
        </a:xfrm>
      </p:grpSpPr>
      <p:pic>
        <p:nvPicPr>
          <p:cNvPr id="115" name="Google Shape;115;p30"/>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6" name="Google Shape;116;p30"/>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30"/>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8" name="Google Shape;118;p30"/>
          <p:cNvSpPr/>
          <p:nvPr>
            <p:ph idx="2" type="pic"/>
          </p:nvPr>
        </p:nvSpPr>
        <p:spPr>
          <a:xfrm>
            <a:off x="5572125" y="1"/>
            <a:ext cx="3571875" cy="5029199"/>
          </a:xfrm>
          <a:prstGeom prst="rect">
            <a:avLst/>
          </a:prstGeom>
          <a:solidFill>
            <a:srgbClr val="D3EEEF"/>
          </a:solidFill>
          <a:ln>
            <a:noFill/>
          </a:ln>
        </p:spPr>
      </p:sp>
      <p:pic>
        <p:nvPicPr>
          <p:cNvPr id="119" name="Google Shape;119;p30"/>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30"/>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showMasterSp="0">
  <p:cSld name="Content and Photo horizontal">
    <p:spTree>
      <p:nvGrpSpPr>
        <p:cNvPr id="121" name="Shape 121"/>
        <p:cNvGrpSpPr/>
        <p:nvPr/>
      </p:nvGrpSpPr>
      <p:grpSpPr>
        <a:xfrm>
          <a:off x="0" y="0"/>
          <a:ext cx="0" cy="0"/>
          <a:chOff x="0" y="0"/>
          <a:chExt cx="0" cy="0"/>
        </a:xfrm>
      </p:grpSpPr>
      <p:sp>
        <p:nvSpPr>
          <p:cNvPr id="122" name="Google Shape;122;p31"/>
          <p:cNvSpPr/>
          <p:nvPr>
            <p:ph idx="2" type="pic"/>
          </p:nvPr>
        </p:nvSpPr>
        <p:spPr>
          <a:xfrm>
            <a:off x="0" y="1"/>
            <a:ext cx="9144000" cy="2571749"/>
          </a:xfrm>
          <a:prstGeom prst="rect">
            <a:avLst/>
          </a:prstGeom>
          <a:solidFill>
            <a:srgbClr val="D3EEEF"/>
          </a:solidFill>
          <a:ln>
            <a:noFill/>
          </a:ln>
        </p:spPr>
      </p:sp>
      <p:sp>
        <p:nvSpPr>
          <p:cNvPr id="123" name="Google Shape;123;p31"/>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31"/>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31"/>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6" name="Google Shape;126;p31"/>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7" name="Google Shape;127;p31"/>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showMasterSp="0">
  <p:cSld name="Content and Graph">
    <p:spTree>
      <p:nvGrpSpPr>
        <p:cNvPr id="128" name="Shape 128"/>
        <p:cNvGrpSpPr/>
        <p:nvPr/>
      </p:nvGrpSpPr>
      <p:grpSpPr>
        <a:xfrm>
          <a:off x="0" y="0"/>
          <a:ext cx="0" cy="0"/>
          <a:chOff x="0" y="0"/>
          <a:chExt cx="0" cy="0"/>
        </a:xfrm>
      </p:grpSpPr>
      <p:pic>
        <p:nvPicPr>
          <p:cNvPr id="129" name="Google Shape;129;p32"/>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0" name="Google Shape;130;p32"/>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32"/>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2" name="Google Shape;132;p32"/>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3" name="Google Shape;133;p32"/>
          <p:cNvPicPr preferRelativeResize="0"/>
          <p:nvPr/>
        </p:nvPicPr>
        <p:blipFill rotWithShape="1">
          <a:blip r:embed="rId4">
            <a:alphaModFix/>
          </a:blip>
          <a:srcRect b="0" l="3024" r="3022"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showMasterSp="0">
  <p:cSld name="Ending">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3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lt1"/>
              </a:solidFill>
              <a:latin typeface="Calibri"/>
              <a:ea typeface="Calibri"/>
              <a:cs typeface="Calibri"/>
              <a:sym typeface="Calibri"/>
            </a:endParaRPr>
          </a:p>
        </p:txBody>
      </p:sp>
      <p:pic>
        <p:nvPicPr>
          <p:cNvPr id="136" name="Google Shape;136;p3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7" name="Google Shape;137;p3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8" name="Google Shape;138;p3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9" name="Google Shape;139;p3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0" name="Google Shape;140;p33"/>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1" name="Google Shape;141;p3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2" name="Google Shape;142;p33"/>
          <p:cNvPicPr preferRelativeResize="0"/>
          <p:nvPr/>
        </p:nvPicPr>
        <p:blipFill rotWithShape="1">
          <a:blip r:embed="rId8">
            <a:alphaModFix/>
          </a:blip>
          <a:srcRect b="0" l="3024" r="3022"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tsikkodia" type="title">
  <p:cSld name="TITLE">
    <p:spTree>
      <p:nvGrpSpPr>
        <p:cNvPr id="143" name="Shape 143"/>
        <p:cNvGrpSpPr/>
        <p:nvPr/>
      </p:nvGrpSpPr>
      <p:grpSpPr>
        <a:xfrm>
          <a:off x="0" y="0"/>
          <a:ext cx="0" cy="0"/>
          <a:chOff x="0" y="0"/>
          <a:chExt cx="0" cy="0"/>
        </a:xfrm>
      </p:grpSpPr>
      <p:sp>
        <p:nvSpPr>
          <p:cNvPr id="144" name="Google Shape;144;p34"/>
          <p:cNvSpPr txBox="1"/>
          <p:nvPr>
            <p:ph type="ctrTitle"/>
          </p:nvPr>
        </p:nvSpPr>
        <p:spPr>
          <a:xfrm>
            <a:off x="1143000" y="781050"/>
            <a:ext cx="6858000" cy="17907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5" name="Google Shape;145;p34"/>
          <p:cNvSpPr txBox="1"/>
          <p:nvPr>
            <p:ph idx="1" type="subTitle"/>
          </p:nvPr>
        </p:nvSpPr>
        <p:spPr>
          <a:xfrm>
            <a:off x="1143000" y="2701528"/>
            <a:ext cx="6858000" cy="1241822"/>
          </a:xfrm>
          <a:prstGeom prst="rect">
            <a:avLst/>
          </a:prstGeom>
          <a:noFill/>
          <a:ln>
            <a:noFill/>
          </a:ln>
        </p:spPr>
        <p:txBody>
          <a:bodyPr anchorCtr="0" anchor="t" bIns="45700" lIns="91425" spcFirstLastPara="1" rIns="91425" wrap="square" tIns="4570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grpSp>
        <p:nvGrpSpPr>
          <p:cNvPr id="146" name="Google Shape;146;p34"/>
          <p:cNvGrpSpPr/>
          <p:nvPr/>
        </p:nvGrpSpPr>
        <p:grpSpPr>
          <a:xfrm>
            <a:off x="113506" y="4583923"/>
            <a:ext cx="8916989" cy="488417"/>
            <a:chOff x="113506" y="4583923"/>
            <a:chExt cx="8916989" cy="488417"/>
          </a:xfrm>
        </p:grpSpPr>
        <p:pic>
          <p:nvPicPr>
            <p:cNvPr id="147" name="Google Shape;147;p34"/>
            <p:cNvPicPr preferRelativeResize="0"/>
            <p:nvPr/>
          </p:nvPicPr>
          <p:blipFill rotWithShape="1">
            <a:blip r:embed="rId2">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48" name="Google Shape;148;p34"/>
            <p:cNvPicPr preferRelativeResize="0"/>
            <p:nvPr/>
          </p:nvPicPr>
          <p:blipFill rotWithShape="1">
            <a:blip r:embed="rId3">
              <a:alphaModFix/>
            </a:blip>
            <a:srcRect b="0" l="0" r="5513" t="0"/>
            <a:stretch/>
          </p:blipFill>
          <p:spPr>
            <a:xfrm>
              <a:off x="1731601" y="4583923"/>
              <a:ext cx="1973257" cy="438949"/>
            </a:xfrm>
            <a:prstGeom prst="rect">
              <a:avLst/>
            </a:prstGeom>
            <a:noFill/>
            <a:ln>
              <a:noFill/>
            </a:ln>
          </p:spPr>
        </p:pic>
        <p:pic>
          <p:nvPicPr>
            <p:cNvPr descr="Gdańsk University of Technology - Wikipedia" id="149" name="Google Shape;149;p34"/>
            <p:cNvPicPr preferRelativeResize="0"/>
            <p:nvPr/>
          </p:nvPicPr>
          <p:blipFill rotWithShape="1">
            <a:blip r:embed="rId4">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50" name="Google Shape;150;p34"/>
            <p:cNvPicPr preferRelativeResize="0"/>
            <p:nvPr/>
          </p:nvPicPr>
          <p:blipFill rotWithShape="1">
            <a:blip r:embed="rId5">
              <a:alphaModFix/>
            </a:blip>
            <a:srcRect b="16796" l="7052" r="7705" t="14652"/>
            <a:stretch/>
          </p:blipFill>
          <p:spPr>
            <a:xfrm>
              <a:off x="6657766" y="4583923"/>
              <a:ext cx="1067043" cy="462232"/>
            </a:xfrm>
            <a:prstGeom prst="rect">
              <a:avLst/>
            </a:prstGeom>
            <a:noFill/>
            <a:ln>
              <a:noFill/>
            </a:ln>
          </p:spPr>
        </p:pic>
        <p:pic>
          <p:nvPicPr>
            <p:cNvPr descr="Uma imagem com texto&#10;&#10;Descrição gerada automaticamente" id="151" name="Google Shape;151;p34"/>
            <p:cNvPicPr preferRelativeResize="0"/>
            <p:nvPr/>
          </p:nvPicPr>
          <p:blipFill rotWithShape="1">
            <a:blip r:embed="rId6">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52" name="Google Shape;152;p34"/>
            <p:cNvPicPr preferRelativeResize="0"/>
            <p:nvPr/>
          </p:nvPicPr>
          <p:blipFill rotWithShape="1">
            <a:blip r:embed="rId7">
              <a:alphaModFix/>
            </a:blip>
            <a:srcRect b="0" l="0" r="0" t="0"/>
            <a:stretch/>
          </p:blipFill>
          <p:spPr>
            <a:xfrm>
              <a:off x="5244287" y="4583923"/>
              <a:ext cx="1055066" cy="432832"/>
            </a:xfrm>
            <a:prstGeom prst="rect">
              <a:avLst/>
            </a:prstGeom>
            <a:noFill/>
            <a:ln>
              <a:noFill/>
            </a:ln>
          </p:spPr>
        </p:pic>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yhjä" type="blank">
  <p:cSld name="BLANK">
    <p:spTree>
      <p:nvGrpSpPr>
        <p:cNvPr id="153" name="Shape 153"/>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or visualization">
  <p:cSld name="Chart or visualization">
    <p:spTree>
      <p:nvGrpSpPr>
        <p:cNvPr id="154" name="Shape 154"/>
        <p:cNvGrpSpPr/>
        <p:nvPr/>
      </p:nvGrpSpPr>
      <p:grpSpPr>
        <a:xfrm>
          <a:off x="0" y="0"/>
          <a:ext cx="0" cy="0"/>
          <a:chOff x="0" y="0"/>
          <a:chExt cx="0" cy="0"/>
        </a:xfrm>
      </p:grpSpPr>
      <p:sp>
        <p:nvSpPr>
          <p:cNvPr id="155" name="Google Shape;155;p36"/>
          <p:cNvSpPr txBox="1"/>
          <p:nvPr>
            <p:ph type="title"/>
          </p:nvPr>
        </p:nvSpPr>
        <p:spPr>
          <a:xfrm>
            <a:off x="629841" y="1480874"/>
            <a:ext cx="1774244" cy="120015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36"/>
          <p:cNvSpPr txBox="1"/>
          <p:nvPr>
            <p:ph idx="1" type="body"/>
          </p:nvPr>
        </p:nvSpPr>
        <p:spPr>
          <a:xfrm>
            <a:off x="629841" y="2771775"/>
            <a:ext cx="1774244" cy="1629966"/>
          </a:xfrm>
          <a:prstGeom prst="rect">
            <a:avLst/>
          </a:prstGeom>
          <a:noFill/>
          <a:ln>
            <a:noFill/>
          </a:ln>
        </p:spPr>
        <p:txBody>
          <a:bodyPr anchorCtr="0" anchor="t" bIns="45700" lIns="91425" spcFirstLastPara="1" rIns="91425" wrap="square" tIns="45700">
            <a:spAutoFit/>
          </a:bodyPr>
          <a:lstStyle>
            <a:lvl1pPr indent="-304800" lvl="0" marL="4572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indent="-228600" lvl="1" marL="914400" algn="l">
              <a:lnSpc>
                <a:spcPct val="90000"/>
              </a:lnSpc>
              <a:spcBef>
                <a:spcPts val="375"/>
              </a:spcBef>
              <a:spcAft>
                <a:spcPts val="0"/>
              </a:spcAft>
              <a:buClr>
                <a:srgbClr val="161249"/>
              </a:buClr>
              <a:buSzPts val="1050"/>
              <a:buNone/>
              <a:defRPr sz="1050"/>
            </a:lvl2pPr>
            <a:lvl3pPr indent="-228600" lvl="2" marL="1371600" algn="l">
              <a:lnSpc>
                <a:spcPct val="90000"/>
              </a:lnSpc>
              <a:spcBef>
                <a:spcPts val="375"/>
              </a:spcBef>
              <a:spcAft>
                <a:spcPts val="0"/>
              </a:spcAft>
              <a:buClr>
                <a:srgbClr val="161249"/>
              </a:buClr>
              <a:buSzPts val="900"/>
              <a:buNone/>
              <a:defRPr sz="900"/>
            </a:lvl3pPr>
            <a:lvl4pPr indent="-228600" lvl="3" marL="1828800" algn="l">
              <a:lnSpc>
                <a:spcPct val="90000"/>
              </a:lnSpc>
              <a:spcBef>
                <a:spcPts val="375"/>
              </a:spcBef>
              <a:spcAft>
                <a:spcPts val="0"/>
              </a:spcAft>
              <a:buClr>
                <a:srgbClr val="161249"/>
              </a:buClr>
              <a:buSzPts val="750"/>
              <a:buNone/>
              <a:defRPr sz="750"/>
            </a:lvl4pPr>
            <a:lvl5pPr indent="-228600" lvl="4" marL="2286000" algn="l">
              <a:lnSpc>
                <a:spcPct val="90000"/>
              </a:lnSpc>
              <a:spcBef>
                <a:spcPts val="375"/>
              </a:spcBef>
              <a:spcAft>
                <a:spcPts val="0"/>
              </a:spcAft>
              <a:buClr>
                <a:srgbClr val="161249"/>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57" name="Google Shape;157;p36"/>
          <p:cNvSpPr/>
          <p:nvPr>
            <p:ph idx="2" type="chart"/>
          </p:nvPr>
        </p:nvSpPr>
        <p:spPr>
          <a:xfrm>
            <a:off x="3800476" y="228600"/>
            <a:ext cx="5079206" cy="4229100"/>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lvl="1"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lvl="2"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lvl="3"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lvl="4"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lvl="5"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lvl="6"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lvl="7"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lvl="8"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158" name="Google Shape;158;p36"/>
          <p:cNvGrpSpPr/>
          <p:nvPr/>
        </p:nvGrpSpPr>
        <p:grpSpPr>
          <a:xfrm>
            <a:off x="113506" y="4583923"/>
            <a:ext cx="8916989" cy="488417"/>
            <a:chOff x="113506" y="4583923"/>
            <a:chExt cx="8916989" cy="488417"/>
          </a:xfrm>
        </p:grpSpPr>
        <p:pic>
          <p:nvPicPr>
            <p:cNvPr id="159" name="Google Shape;159;p36"/>
            <p:cNvPicPr preferRelativeResize="0"/>
            <p:nvPr/>
          </p:nvPicPr>
          <p:blipFill rotWithShape="1">
            <a:blip r:embed="rId2">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60" name="Google Shape;160;p36"/>
            <p:cNvPicPr preferRelativeResize="0"/>
            <p:nvPr/>
          </p:nvPicPr>
          <p:blipFill rotWithShape="1">
            <a:blip r:embed="rId3">
              <a:alphaModFix/>
            </a:blip>
            <a:srcRect b="0" l="0" r="5513" t="0"/>
            <a:stretch/>
          </p:blipFill>
          <p:spPr>
            <a:xfrm>
              <a:off x="1731601" y="4583923"/>
              <a:ext cx="1973257" cy="438949"/>
            </a:xfrm>
            <a:prstGeom prst="rect">
              <a:avLst/>
            </a:prstGeom>
            <a:noFill/>
            <a:ln>
              <a:noFill/>
            </a:ln>
          </p:spPr>
        </p:pic>
        <p:pic>
          <p:nvPicPr>
            <p:cNvPr descr="Gdańsk University of Technology - Wikipedia" id="161" name="Google Shape;161;p36"/>
            <p:cNvPicPr preferRelativeResize="0"/>
            <p:nvPr/>
          </p:nvPicPr>
          <p:blipFill rotWithShape="1">
            <a:blip r:embed="rId4">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62" name="Google Shape;162;p36"/>
            <p:cNvPicPr preferRelativeResize="0"/>
            <p:nvPr/>
          </p:nvPicPr>
          <p:blipFill rotWithShape="1">
            <a:blip r:embed="rId5">
              <a:alphaModFix/>
            </a:blip>
            <a:srcRect b="16796" l="7052" r="7705" t="14652"/>
            <a:stretch/>
          </p:blipFill>
          <p:spPr>
            <a:xfrm>
              <a:off x="6657766" y="4583923"/>
              <a:ext cx="1067043" cy="462232"/>
            </a:xfrm>
            <a:prstGeom prst="rect">
              <a:avLst/>
            </a:prstGeom>
            <a:noFill/>
            <a:ln>
              <a:noFill/>
            </a:ln>
          </p:spPr>
        </p:pic>
        <p:pic>
          <p:nvPicPr>
            <p:cNvPr descr="Uma imagem com texto&#10;&#10;Descrição gerada automaticamente" id="163" name="Google Shape;163;p36"/>
            <p:cNvPicPr preferRelativeResize="0"/>
            <p:nvPr/>
          </p:nvPicPr>
          <p:blipFill rotWithShape="1">
            <a:blip r:embed="rId6">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64" name="Google Shape;164;p36"/>
            <p:cNvPicPr preferRelativeResize="0"/>
            <p:nvPr/>
          </p:nvPicPr>
          <p:blipFill rotWithShape="1">
            <a:blip r:embed="rId7">
              <a:alphaModFix/>
            </a:blip>
            <a:srcRect b="0" l="0" r="0" t="0"/>
            <a:stretch/>
          </p:blipFill>
          <p:spPr>
            <a:xfrm>
              <a:off x="5244287" y="4583923"/>
              <a:ext cx="1055066" cy="432832"/>
            </a:xfrm>
            <a:prstGeom prst="rect">
              <a:avLst/>
            </a:prstGeom>
            <a:noFill/>
            <a:ln>
              <a:noFill/>
            </a:ln>
          </p:spPr>
        </p:pic>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White Background" type="twoColTx">
  <p:cSld name="TITLE_AND_TWO_COLUMNS">
    <p:spTree>
      <p:nvGrpSpPr>
        <p:cNvPr id="165" name="Shape 165"/>
        <p:cNvGrpSpPr/>
        <p:nvPr/>
      </p:nvGrpSpPr>
      <p:grpSpPr>
        <a:xfrm>
          <a:off x="0" y="0"/>
          <a:ext cx="0" cy="0"/>
          <a:chOff x="0" y="0"/>
          <a:chExt cx="0" cy="0"/>
        </a:xfrm>
      </p:grpSpPr>
      <p:sp>
        <p:nvSpPr>
          <p:cNvPr id="166" name="Google Shape;166;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2" type="secHead">
  <p:cSld name="SECTION_HEADER">
    <p:spTree>
      <p:nvGrpSpPr>
        <p:cNvPr id="167" name="Shape 167"/>
        <p:cNvGrpSpPr/>
        <p:nvPr/>
      </p:nvGrpSpPr>
      <p:grpSpPr>
        <a:xfrm>
          <a:off x="0" y="0"/>
          <a:ext cx="0" cy="0"/>
          <a:chOff x="0" y="0"/>
          <a:chExt cx="0" cy="0"/>
        </a:xfrm>
      </p:grpSpPr>
      <p:sp>
        <p:nvSpPr>
          <p:cNvPr id="168" name="Google Shape;168;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ck Background">
  <p:cSld name="Black Background">
    <p:spTree>
      <p:nvGrpSpPr>
        <p:cNvPr id="169"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20.png"/><Relationship Id="rId2" Type="http://schemas.openxmlformats.org/officeDocument/2006/relationships/image" Target="../media/image29.jpg"/><Relationship Id="rId3" Type="http://schemas.openxmlformats.org/officeDocument/2006/relationships/image" Target="../media/image26.jpg"/><Relationship Id="rId4" Type="http://schemas.openxmlformats.org/officeDocument/2006/relationships/image" Target="../media/image28.png"/><Relationship Id="rId9" Type="http://schemas.openxmlformats.org/officeDocument/2006/relationships/slideLayout" Target="../slideLayouts/slideLayout3.xml"/><Relationship Id="rId26" Type="http://schemas.openxmlformats.org/officeDocument/2006/relationships/slideLayout" Target="../slideLayouts/slideLayout20.xml"/><Relationship Id="rId25" Type="http://schemas.openxmlformats.org/officeDocument/2006/relationships/slideLayout" Target="../slideLayouts/slideLayout19.xml"/><Relationship Id="rId28" Type="http://schemas.openxmlformats.org/officeDocument/2006/relationships/slideLayout" Target="../slideLayouts/slideLayout22.xml"/><Relationship Id="rId27" Type="http://schemas.openxmlformats.org/officeDocument/2006/relationships/slideLayout" Target="../slideLayouts/slideLayout21.xml"/><Relationship Id="rId5" Type="http://schemas.openxmlformats.org/officeDocument/2006/relationships/image" Target="../media/image30.png"/><Relationship Id="rId6" Type="http://schemas.openxmlformats.org/officeDocument/2006/relationships/image" Target="../media/image4.png"/><Relationship Id="rId29" Type="http://schemas.openxmlformats.org/officeDocument/2006/relationships/theme" Target="../theme/theme2.xml"/><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7"/>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17"/>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17"/>
          <p:cNvGrpSpPr/>
          <p:nvPr/>
        </p:nvGrpSpPr>
        <p:grpSpPr>
          <a:xfrm>
            <a:off x="113506" y="4583923"/>
            <a:ext cx="8916989" cy="488417"/>
            <a:chOff x="113506" y="4583923"/>
            <a:chExt cx="8916989" cy="488417"/>
          </a:xfrm>
        </p:grpSpPr>
        <p:pic>
          <p:nvPicPr>
            <p:cNvPr id="9" name="Google Shape;9;p17"/>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  Description automatically generated with low confidence" id="10" name="Google Shape;10;p17"/>
            <p:cNvPicPr preferRelativeResize="0"/>
            <p:nvPr/>
          </p:nvPicPr>
          <p:blipFill rotWithShape="1">
            <a:blip r:embed="rId2">
              <a:alphaModFix/>
            </a:blip>
            <a:srcRect b="0" l="0" r="5513" t="0"/>
            <a:stretch/>
          </p:blipFill>
          <p:spPr>
            <a:xfrm>
              <a:off x="1731601" y="4583923"/>
              <a:ext cx="1973257" cy="438949"/>
            </a:xfrm>
            <a:prstGeom prst="rect">
              <a:avLst/>
            </a:prstGeom>
            <a:noFill/>
            <a:ln>
              <a:noFill/>
            </a:ln>
          </p:spPr>
        </p:pic>
        <p:pic>
          <p:nvPicPr>
            <p:cNvPr descr="Gdańsk University of Technology - Wikipedia" id="11" name="Google Shape;11;p17"/>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  Description automatically generated" id="12" name="Google Shape;12;p17"/>
            <p:cNvPicPr preferRelativeResize="0"/>
            <p:nvPr/>
          </p:nvPicPr>
          <p:blipFill rotWithShape="1">
            <a:blip r:embed="rId4">
              <a:alphaModFix/>
            </a:blip>
            <a:srcRect b="16796" l="7052" r="7705" t="14652"/>
            <a:stretch/>
          </p:blipFill>
          <p:spPr>
            <a:xfrm>
              <a:off x="6657766" y="4583923"/>
              <a:ext cx="1067043" cy="462232"/>
            </a:xfrm>
            <a:prstGeom prst="rect">
              <a:avLst/>
            </a:prstGeom>
            <a:noFill/>
            <a:ln>
              <a:noFill/>
            </a:ln>
          </p:spPr>
        </p:pic>
        <p:pic>
          <p:nvPicPr>
            <p:cNvPr descr="Uma imagem com texto  Descrição gerada automaticamente" id="13" name="Google Shape;13;p17"/>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  Description automatically generated with medium confidence" id="14" name="Google Shape;14;p17"/>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 id="2147483667" r:id="rId25"/>
    <p:sldLayoutId id="2147483668" r:id="rId26"/>
    <p:sldLayoutId id="2147483669" r:id="rId27"/>
    <p:sldLayoutId id="2147483670" r:id="rId2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33.png"/><Relationship Id="rId4" Type="http://schemas.openxmlformats.org/officeDocument/2006/relationships/image" Target="../media/image3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
          <p:cNvSpPr txBox="1"/>
          <p:nvPr>
            <p:ph type="ctrTitle"/>
          </p:nvPr>
        </p:nvSpPr>
        <p:spPr>
          <a:xfrm>
            <a:off x="637035" y="1751221"/>
            <a:ext cx="7869929" cy="1083660"/>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6000"/>
              <a:buFont typeface="Arial"/>
              <a:buNone/>
            </a:pPr>
            <a:r>
              <a:rPr lang="en-US" sz="6000"/>
              <a:t>Miten analytiikka toimii</a:t>
            </a:r>
            <a:endParaRPr sz="6000"/>
          </a:p>
        </p:txBody>
      </p:sp>
      <p:sp>
        <p:nvSpPr>
          <p:cNvPr id="175" name="Google Shape;175;p1"/>
          <p:cNvSpPr txBox="1"/>
          <p:nvPr>
            <p:ph idx="4294967295" type="subTitle"/>
          </p:nvPr>
        </p:nvSpPr>
        <p:spPr>
          <a:xfrm>
            <a:off x="1142999" y="2701925"/>
            <a:ext cx="6858000" cy="1157400"/>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lang="en-US">
                <a:solidFill>
                  <a:schemeClr val="lt1"/>
                </a:solidFill>
              </a:rPr>
              <a:t>Opettaja</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Koulu</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Digitaalinen analysointi ja seuranta</a:t>
            </a:r>
            <a:endParaRPr b="0" i="0" sz="21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181" name="Google Shape;181;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82" name="Google Shape;182;p2"/>
          <p:cNvSpPr txBox="1"/>
          <p:nvPr>
            <p:ph type="title"/>
          </p:nvPr>
        </p:nvSpPr>
        <p:spPr>
          <a:xfrm>
            <a:off x="628650" y="366825"/>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”Esihistorialliset analyysit”</a:t>
            </a:r>
            <a:endParaRPr/>
          </a:p>
        </p:txBody>
      </p:sp>
      <p:sp>
        <p:nvSpPr>
          <p:cNvPr id="183" name="Google Shape;183;p2"/>
          <p:cNvSpPr txBox="1"/>
          <p:nvPr>
            <p:ph idx="1" type="body"/>
          </p:nvPr>
        </p:nvSpPr>
        <p:spPr>
          <a:xfrm>
            <a:off x="762439" y="1188961"/>
            <a:ext cx="7886700" cy="2005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rgbClr val="161249"/>
              </a:buClr>
              <a:buSzPts val="2100"/>
              <a:buNone/>
            </a:pPr>
            <a:r>
              <a:rPr lang="en-US">
                <a:latin typeface="Arial"/>
                <a:ea typeface="Arial"/>
                <a:cs typeface="Arial"/>
                <a:sym typeface="Arial"/>
              </a:rPr>
              <a:t>Miten yritykset keräsivät tietoa kuluttajista ennen </a:t>
            </a:r>
            <a:r>
              <a:rPr lang="en-US"/>
              <a:t>i</a:t>
            </a:r>
            <a:r>
              <a:rPr lang="en-US">
                <a:latin typeface="Arial"/>
                <a:ea typeface="Arial"/>
                <a:cs typeface="Arial"/>
                <a:sym typeface="Arial"/>
              </a:rPr>
              <a:t>nterneti</a:t>
            </a:r>
            <a:r>
              <a:rPr lang="en-US"/>
              <a:t>ä?</a:t>
            </a:r>
            <a:endParaRPr>
              <a:latin typeface="Arial"/>
              <a:ea typeface="Arial"/>
              <a:cs typeface="Arial"/>
              <a:sym typeface="Arial"/>
            </a:endParaRPr>
          </a:p>
          <a:p>
            <a:pPr indent="-342900" lvl="0" marL="342900" rtl="0" algn="l">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Markkinointitutkimus</a:t>
            </a:r>
            <a:endParaRPr/>
          </a:p>
          <a:p>
            <a:pPr indent="-342900" lvl="0" marL="342900" rtl="0" algn="l">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Asiak</a:t>
            </a:r>
            <a:r>
              <a:rPr lang="en-US"/>
              <a:t>kaiden ostotapahtumat</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189" name="Google Shape;189;p3"/>
          <p:cNvSpPr txBox="1"/>
          <p:nvPr/>
        </p:nvSpPr>
        <p:spPr>
          <a:xfrm>
            <a:off x="478339" y="1262790"/>
            <a:ext cx="8454900" cy="3067049"/>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0" name="Google Shape;190;p3"/>
          <p:cNvSpPr txBox="1"/>
          <p:nvPr>
            <p:ph type="title"/>
          </p:nvPr>
        </p:nvSpPr>
        <p:spPr>
          <a:xfrm>
            <a:off x="628650" y="382817"/>
            <a:ext cx="7886700" cy="572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”Esihistorialliset analyysit”</a:t>
            </a:r>
            <a:endParaRPr/>
          </a:p>
        </p:txBody>
      </p:sp>
      <p:sp>
        <p:nvSpPr>
          <p:cNvPr id="191" name="Google Shape;191;p3"/>
          <p:cNvSpPr txBox="1"/>
          <p:nvPr>
            <p:ph idx="1" type="body"/>
          </p:nvPr>
        </p:nvSpPr>
        <p:spPr>
          <a:xfrm>
            <a:off x="628650" y="1295673"/>
            <a:ext cx="7886700" cy="2171700"/>
          </a:xfrm>
          <a:prstGeom prst="rect">
            <a:avLst/>
          </a:prstGeom>
          <a:noFill/>
          <a:ln>
            <a:noFill/>
          </a:ln>
        </p:spPr>
        <p:txBody>
          <a:bodyPr anchorCtr="0" anchor="t" bIns="45700" lIns="91425" spcFirstLastPara="1" rIns="91425" wrap="square" tIns="45700">
            <a:spAutoFit/>
          </a:bodyPr>
          <a:lstStyle/>
          <a:p>
            <a:pPr indent="-342900" lvl="0" marL="342900" rtl="0" algn="l">
              <a:lnSpc>
                <a:spcPct val="115000"/>
              </a:lnSpc>
              <a:spcBef>
                <a:spcPts val="0"/>
              </a:spcBef>
              <a:spcAft>
                <a:spcPts val="0"/>
              </a:spcAft>
              <a:buClr>
                <a:srgbClr val="F39200"/>
              </a:buClr>
              <a:buSzPts val="2100"/>
              <a:buFont typeface="Arial"/>
              <a:buChar char="●"/>
            </a:pPr>
            <a:r>
              <a:rPr lang="en-US">
                <a:latin typeface="Arial"/>
                <a:ea typeface="Arial"/>
                <a:cs typeface="Arial"/>
                <a:sym typeface="Arial"/>
              </a:rPr>
              <a:t>Vertaa aiemmin </a:t>
            </a:r>
            <a:r>
              <a:rPr lang="en-US"/>
              <a:t>vaadittuja </a:t>
            </a:r>
            <a:r>
              <a:rPr lang="en-US">
                <a:latin typeface="Arial"/>
                <a:ea typeface="Arial"/>
                <a:cs typeface="Arial"/>
                <a:sym typeface="Arial"/>
              </a:rPr>
              <a:t>resursseja ja nyt tarvittavia resursseja</a:t>
            </a:r>
            <a:endParaRPr/>
          </a:p>
          <a:p>
            <a:pPr indent="-342900" lvl="0" marL="342900" rtl="0" algn="l">
              <a:lnSpc>
                <a:spcPct val="115000"/>
              </a:lnSpc>
              <a:spcBef>
                <a:spcPts val="1600"/>
              </a:spcBef>
              <a:spcAft>
                <a:spcPts val="0"/>
              </a:spcAft>
              <a:buClr>
                <a:srgbClr val="F39200"/>
              </a:buClr>
              <a:buSzPts val="2100"/>
              <a:buFont typeface="Arial"/>
              <a:buChar char="●"/>
            </a:pPr>
            <a:r>
              <a:rPr lang="en-US">
                <a:latin typeface="Arial"/>
                <a:ea typeface="Arial"/>
                <a:cs typeface="Arial"/>
                <a:sym typeface="Arial"/>
              </a:rPr>
              <a:t>Vertaa organisaatioiden päätöksentekoon käytettävissä olevien tietojen </a:t>
            </a:r>
            <a:r>
              <a:rPr lang="en-US"/>
              <a:t>aikaa</a:t>
            </a:r>
            <a:r>
              <a:rPr lang="en-US">
                <a:latin typeface="Arial"/>
                <a:ea typeface="Arial"/>
                <a:cs typeface="Arial"/>
                <a:sym typeface="Arial"/>
              </a:rPr>
              <a:t>, laatua ja määrää</a:t>
            </a:r>
            <a:endParaRPr>
              <a:latin typeface="Arial"/>
              <a:ea typeface="Arial"/>
              <a:cs typeface="Arial"/>
              <a:sym typeface="Arial"/>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197" name="Google Shape;197;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8" name="Google Shape;198;p4"/>
          <p:cNvSpPr txBox="1"/>
          <p:nvPr>
            <p:ph type="title"/>
          </p:nvPr>
        </p:nvSpPr>
        <p:spPr>
          <a:xfrm>
            <a:off x="762439" y="273844"/>
            <a:ext cx="7886700" cy="66775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Oppimistavoitteet</a:t>
            </a:r>
            <a:endParaRPr/>
          </a:p>
        </p:txBody>
      </p:sp>
      <p:sp>
        <p:nvSpPr>
          <p:cNvPr id="199" name="Google Shape;199;p4"/>
          <p:cNvSpPr txBox="1"/>
          <p:nvPr>
            <p:ph idx="1" type="body"/>
          </p:nvPr>
        </p:nvSpPr>
        <p:spPr>
          <a:xfrm>
            <a:off x="762439" y="1369218"/>
            <a:ext cx="7886700" cy="811800"/>
          </a:xfrm>
          <a:prstGeom prst="rect">
            <a:avLst/>
          </a:prstGeom>
          <a:noFill/>
          <a:ln>
            <a:noFill/>
          </a:ln>
        </p:spPr>
        <p:txBody>
          <a:bodyPr anchorCtr="0" anchor="t" bIns="45700" lIns="91425" spcFirstLastPara="1" rIns="91425" wrap="square" tIns="45700">
            <a:spAutoFit/>
          </a:bodyPr>
          <a:lstStyle/>
          <a:p>
            <a:pPr indent="-342900" lvl="0" marL="342900" rtl="0" algn="l">
              <a:lnSpc>
                <a:spcPct val="90000"/>
              </a:lnSpc>
              <a:spcBef>
                <a:spcPts val="0"/>
              </a:spcBef>
              <a:spcAft>
                <a:spcPts val="0"/>
              </a:spcAft>
              <a:buClr>
                <a:srgbClr val="F39200"/>
              </a:buClr>
              <a:buSzPts val="2400"/>
              <a:buFont typeface="Noto Sans Symbols"/>
              <a:buChar char="⮚"/>
            </a:pPr>
            <a:r>
              <a:rPr lang="en-US" sz="2400">
                <a:latin typeface="Calibri"/>
                <a:ea typeface="Calibri"/>
                <a:cs typeface="Calibri"/>
                <a:sym typeface="Calibri"/>
              </a:rPr>
              <a:t>Kuvaile, miten verkkosivuston analytiikka toimii</a:t>
            </a:r>
            <a:endParaRPr>
              <a:latin typeface="Arial"/>
              <a:ea typeface="Arial"/>
              <a:cs typeface="Arial"/>
              <a:sym typeface="Arial"/>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5"/>
          <p:cNvSpPr txBox="1"/>
          <p:nvPr>
            <p:ph type="title"/>
          </p:nvPr>
        </p:nvSpPr>
        <p:spPr>
          <a:xfrm>
            <a:off x="1633585" y="1147240"/>
            <a:ext cx="1734304" cy="499214"/>
          </a:xfrm>
          <a:prstGeom prst="rect">
            <a:avLst/>
          </a:prstGeom>
          <a:noFill/>
          <a:ln>
            <a:noFill/>
          </a:ln>
        </p:spPr>
        <p:txBody>
          <a:bodyPr anchorCtr="0" anchor="t" bIns="45700" lIns="91425" spcFirstLastPara="1" rIns="91425" wrap="square" tIns="45700">
            <a:normAutofit fontScale="90000"/>
          </a:bodyPr>
          <a:lstStyle/>
          <a:p>
            <a:pPr indent="0" lvl="0" marL="0" rtl="0" algn="l">
              <a:lnSpc>
                <a:spcPct val="90000"/>
              </a:lnSpc>
              <a:spcBef>
                <a:spcPts val="0"/>
              </a:spcBef>
              <a:spcAft>
                <a:spcPts val="0"/>
              </a:spcAft>
              <a:buClr>
                <a:schemeClr val="lt1"/>
              </a:buClr>
              <a:buSzPct val="100000"/>
              <a:buFont typeface="Arial"/>
              <a:buNone/>
            </a:pPr>
            <a:r>
              <a:rPr lang="en-US" sz="3600"/>
              <a:t>Aihe</a:t>
            </a:r>
            <a:endParaRPr/>
          </a:p>
        </p:txBody>
      </p:sp>
      <p:sp>
        <p:nvSpPr>
          <p:cNvPr id="205" name="Google Shape;205;p5"/>
          <p:cNvSpPr txBox="1"/>
          <p:nvPr>
            <p:ph idx="1" type="body"/>
          </p:nvPr>
        </p:nvSpPr>
        <p:spPr>
          <a:xfrm>
            <a:off x="3983426" y="1226031"/>
            <a:ext cx="4606200" cy="341700"/>
          </a:xfrm>
          <a:prstGeom prst="rect">
            <a:avLst/>
          </a:prstGeom>
          <a:noFill/>
          <a:ln>
            <a:noFill/>
          </a:ln>
        </p:spPr>
        <p:txBody>
          <a:bodyPr anchorCtr="0" anchor="t" bIns="45700" lIns="91425" spcFirstLastPara="1" rIns="91425" wrap="square" tIns="45700">
            <a:spAutoFit/>
          </a:bodyPr>
          <a:lstStyle/>
          <a:p>
            <a:pPr indent="-373063" lvl="0" marL="385763" rtl="0" algn="l">
              <a:lnSpc>
                <a:spcPct val="90000"/>
              </a:lnSpc>
              <a:spcBef>
                <a:spcPts val="0"/>
              </a:spcBef>
              <a:spcAft>
                <a:spcPts val="0"/>
              </a:spcAft>
              <a:buClr>
                <a:schemeClr val="lt1"/>
              </a:buClr>
              <a:buSzPts val="1800"/>
              <a:buFont typeface="Arial"/>
              <a:buChar char="•"/>
            </a:pPr>
            <a:r>
              <a:rPr lang="en-US" sz="1800"/>
              <a:t>Miten </a:t>
            </a:r>
            <a:r>
              <a:rPr lang="en-US" sz="1800">
                <a:solidFill>
                  <a:srgbClr val="FFFFFF"/>
                </a:solidFill>
              </a:rPr>
              <a:t>verkkosivustot </a:t>
            </a:r>
            <a:r>
              <a:rPr lang="en-US" sz="1800"/>
              <a:t>keräävät tietoa?</a:t>
            </a: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6"/>
          <p:cNvSpPr txBox="1"/>
          <p:nvPr/>
        </p:nvSpPr>
        <p:spPr>
          <a:xfrm>
            <a:off x="450410" y="887241"/>
            <a:ext cx="8243180" cy="2934566"/>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200"/>
              <a:buFont typeface="Arial"/>
              <a:buNone/>
            </a:pPr>
            <a:r>
              <a:rPr b="1" i="0" lang="en-US" sz="3200" u="none" cap="none" strike="noStrike">
                <a:solidFill>
                  <a:schemeClr val="lt1"/>
                </a:solidFill>
                <a:latin typeface="Arial"/>
                <a:ea typeface="Arial"/>
                <a:cs typeface="Arial"/>
                <a:sym typeface="Arial"/>
              </a:rPr>
              <a:t>”Ilman </a:t>
            </a:r>
            <a:r>
              <a:rPr b="1" lang="en-US" sz="3200">
                <a:solidFill>
                  <a:schemeClr val="lt1"/>
                </a:solidFill>
              </a:rPr>
              <a:t>kerättyä dataa </a:t>
            </a:r>
            <a:r>
              <a:rPr b="1" i="0" lang="en-US" sz="3200" u="none" cap="none" strike="noStrike">
                <a:solidFill>
                  <a:schemeClr val="lt1"/>
                </a:solidFill>
                <a:latin typeface="Arial"/>
                <a:ea typeface="Arial"/>
                <a:cs typeface="Arial"/>
                <a:sym typeface="Arial"/>
              </a:rPr>
              <a:t>olet vain yksi ihminen, jolla on mielipide.”</a:t>
            </a:r>
            <a:endParaRPr/>
          </a:p>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chemeClr val="lt1"/>
              </a:solidFill>
              <a:latin typeface="Arial"/>
              <a:ea typeface="Arial"/>
              <a:cs typeface="Arial"/>
              <a:sym typeface="Arial"/>
            </a:endParaRPr>
          </a:p>
          <a:p>
            <a:pPr indent="0" lvl="0" marL="0" marR="0" rtl="0" algn="r">
              <a:lnSpc>
                <a:spcPct val="100000"/>
              </a:lnSpc>
              <a:spcBef>
                <a:spcPts val="0"/>
              </a:spcBef>
              <a:spcAft>
                <a:spcPts val="0"/>
              </a:spcAft>
              <a:buClr>
                <a:srgbClr val="000000"/>
              </a:buClr>
              <a:buSzPts val="2400"/>
              <a:buFont typeface="Arial"/>
              <a:buNone/>
            </a:pPr>
            <a:r>
              <a:rPr b="0" i="1" lang="en-US" sz="2400" u="none" cap="none" strike="noStrike">
                <a:solidFill>
                  <a:schemeClr val="lt1"/>
                </a:solidFill>
                <a:latin typeface="Dancing Script"/>
                <a:ea typeface="Dancing Script"/>
                <a:cs typeface="Dancing Script"/>
                <a:sym typeface="Dancing Script"/>
              </a:rPr>
              <a:t>W. Edwards Deming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Aihe 1</a:t>
            </a:r>
            <a:endParaRPr b="1" i="0" sz="6000" u="none" cap="none" strike="noStrike">
              <a:solidFill>
                <a:srgbClr val="FFFFFF"/>
              </a:solidFill>
              <a:latin typeface="Arial"/>
              <a:ea typeface="Arial"/>
              <a:cs typeface="Arial"/>
              <a:sym typeface="Arial"/>
            </a:endParaRPr>
          </a:p>
        </p:txBody>
      </p:sp>
      <p:sp>
        <p:nvSpPr>
          <p:cNvPr id="216" name="Google Shape;216;p7"/>
          <p:cNvSpPr txBox="1"/>
          <p:nvPr/>
        </p:nvSpPr>
        <p:spPr>
          <a:xfrm>
            <a:off x="716400" y="2014329"/>
            <a:ext cx="7793700" cy="557421"/>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1" i="0" lang="en-US" sz="3600" u="none" cap="none" strike="noStrike">
                <a:solidFill>
                  <a:srgbClr val="161249"/>
                </a:solidFill>
                <a:latin typeface="Arial"/>
                <a:ea typeface="Arial"/>
                <a:cs typeface="Arial"/>
                <a:sym typeface="Arial"/>
              </a:rPr>
              <a:t>Miten</a:t>
            </a:r>
            <a:r>
              <a:rPr b="1" lang="en-US" sz="3600">
                <a:solidFill>
                  <a:srgbClr val="161249"/>
                </a:solidFill>
              </a:rPr>
              <a:t> verkko</a:t>
            </a:r>
            <a:r>
              <a:rPr b="1" i="0" lang="en-US" sz="3600" u="none" cap="none" strike="noStrike">
                <a:solidFill>
                  <a:srgbClr val="161249"/>
                </a:solidFill>
                <a:latin typeface="Arial"/>
                <a:ea typeface="Arial"/>
                <a:cs typeface="Arial"/>
                <a:sym typeface="Arial"/>
              </a:rPr>
              <a:t>sivustot keräävät tieto</a:t>
            </a:r>
            <a:r>
              <a:rPr b="1" lang="en-US" sz="3600">
                <a:solidFill>
                  <a:srgbClr val="161249"/>
                </a:solidFill>
              </a:rPr>
              <a:t>a?</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8"/>
          <p:cNvSpPr txBox="1"/>
          <p:nvPr/>
        </p:nvSpPr>
        <p:spPr>
          <a:xfrm>
            <a:off x="478339" y="249535"/>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rPr b="1" i="0" lang="en-US" sz="3000" u="none" cap="none" strike="noStrike">
                <a:solidFill>
                  <a:srgbClr val="161249"/>
                </a:solidFill>
                <a:latin typeface="Arial"/>
                <a:ea typeface="Arial"/>
                <a:cs typeface="Arial"/>
                <a:sym typeface="Arial"/>
              </a:rPr>
              <a:t>Miten </a:t>
            </a:r>
            <a:r>
              <a:rPr b="1" lang="en-US" sz="3000">
                <a:solidFill>
                  <a:srgbClr val="161249"/>
                </a:solidFill>
              </a:rPr>
              <a:t>verkko</a:t>
            </a:r>
            <a:r>
              <a:rPr b="1" i="0" lang="en-US" sz="3000" u="none" cap="none" strike="noStrike">
                <a:solidFill>
                  <a:srgbClr val="161249"/>
                </a:solidFill>
                <a:latin typeface="Arial"/>
                <a:ea typeface="Arial"/>
                <a:cs typeface="Arial"/>
                <a:sym typeface="Arial"/>
              </a:rPr>
              <a:t>sivustot keräävät tieto</a:t>
            </a:r>
            <a:r>
              <a:rPr b="1" lang="en-US" sz="3000">
                <a:solidFill>
                  <a:srgbClr val="161249"/>
                </a:solidFill>
              </a:rPr>
              <a:t>a</a:t>
            </a:r>
            <a:r>
              <a:rPr b="1" i="0" lang="en-US" sz="3000" u="none" cap="none" strike="noStrike">
                <a:solidFill>
                  <a:srgbClr val="161249"/>
                </a:solidFill>
                <a:latin typeface="Arial"/>
                <a:ea typeface="Arial"/>
                <a:cs typeface="Arial"/>
                <a:sym typeface="Arial"/>
              </a:rPr>
              <a:t>?</a:t>
            </a:r>
            <a:endParaRPr/>
          </a:p>
        </p:txBody>
      </p:sp>
      <p:sp>
        <p:nvSpPr>
          <p:cNvPr id="222" name="Google Shape;222;p8"/>
          <p:cNvSpPr txBox="1"/>
          <p:nvPr/>
        </p:nvSpPr>
        <p:spPr>
          <a:xfrm>
            <a:off x="478339" y="822235"/>
            <a:ext cx="8454900" cy="3084484"/>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rgbClr val="000000"/>
              </a:buClr>
              <a:buSzPts val="2000"/>
              <a:buFont typeface="Arial"/>
              <a:buNone/>
            </a:pPr>
            <a:r>
              <a:rPr b="1" i="0" lang="en-US" sz="2000" u="none" cap="none" strike="noStrike">
                <a:solidFill>
                  <a:srgbClr val="F39200"/>
                </a:solidFill>
                <a:latin typeface="Arial"/>
                <a:ea typeface="Arial"/>
                <a:cs typeface="Arial"/>
                <a:sym typeface="Arial"/>
              </a:rPr>
              <a:t>Verkkoanalytiikan neljä keskeistä tietolähdettä ovat seuraavat:</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Hypertekstinsiirtoprotokollan (HTTP) pyynnöt (javascript-koodikatkelmien tai evästeiden </a:t>
            </a:r>
            <a:r>
              <a:rPr lang="en-US" sz="1600">
                <a:solidFill>
                  <a:srgbClr val="161249"/>
                </a:solidFill>
              </a:rPr>
              <a:t>avulla</a:t>
            </a:r>
            <a:r>
              <a:rPr b="0" i="0" lang="en-US" sz="1600" u="none" cap="none" strike="noStrike">
                <a:solidFill>
                  <a:srgbClr val="161249"/>
                </a:solidFill>
                <a:latin typeface="Arial"/>
                <a:ea typeface="Arial"/>
                <a:cs typeface="Arial"/>
                <a:sym typeface="Arial"/>
              </a:rPr>
              <a:t>)</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Tiedot palvelimesta, joka ei ole HTTP-pyynnön osa</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Tiedot </a:t>
            </a:r>
            <a:r>
              <a:rPr lang="en-US" sz="1600">
                <a:solidFill>
                  <a:srgbClr val="161249"/>
                </a:solidFill>
              </a:rPr>
              <a:t>verkko</a:t>
            </a:r>
            <a:r>
              <a:rPr b="0" i="0" lang="en-US" sz="1600" u="none" cap="none" strike="noStrike">
                <a:solidFill>
                  <a:srgbClr val="161249"/>
                </a:solidFill>
                <a:latin typeface="Arial"/>
                <a:ea typeface="Arial"/>
                <a:cs typeface="Arial"/>
                <a:sym typeface="Arial"/>
              </a:rPr>
              <a:t>sivustosovelluksista, kuten JavaScript</a:t>
            </a:r>
            <a:r>
              <a:rPr lang="en-US" sz="1600">
                <a:solidFill>
                  <a:srgbClr val="161249"/>
                </a:solidFill>
              </a:rPr>
              <a:t>-</a:t>
            </a:r>
            <a:r>
              <a:rPr b="0" i="0" lang="en-US" sz="1600" u="none" cap="none" strike="noStrike">
                <a:solidFill>
                  <a:srgbClr val="161249"/>
                </a:solidFill>
                <a:latin typeface="Arial"/>
                <a:ea typeface="Arial"/>
                <a:cs typeface="Arial"/>
                <a:sym typeface="Arial"/>
              </a:rPr>
              <a:t> tai hypertekstisuoritin- (PHP) laajennuksista</a:t>
            </a:r>
            <a:endParaRPr/>
          </a:p>
          <a:p>
            <a:pPr indent="-342900" lvl="0" marL="342900" marR="0" rtl="0" algn="l">
              <a:lnSpc>
                <a:spcPct val="115000"/>
              </a:lnSpc>
              <a:spcBef>
                <a:spcPts val="1600"/>
              </a:spcBef>
              <a:spcAft>
                <a:spcPts val="0"/>
              </a:spcAft>
              <a:buClr>
                <a:srgbClr val="F39200"/>
              </a:buClr>
              <a:buSzPts val="1920"/>
              <a:buFont typeface="Calibri"/>
              <a:buAutoNum type="arabicPeriod"/>
            </a:pPr>
            <a:r>
              <a:rPr b="0" i="0" lang="en-US" sz="1600" u="none" cap="none" strike="noStrike">
                <a:solidFill>
                  <a:srgbClr val="161249"/>
                </a:solidFill>
                <a:latin typeface="Arial"/>
                <a:ea typeface="Arial"/>
                <a:cs typeface="Arial"/>
                <a:sym typeface="Arial"/>
              </a:rPr>
              <a:t>Kolmansien osapuolten tai ulkoiset tiedot linkitetyistä ohjelmistoista ja sovelluksista, kuten sähköpostimarkkinoinnista tai sosiaalisen median ympäristöistä</a:t>
            </a:r>
            <a:endParaRPr b="0" i="0" sz="1600" u="none" cap="none" strike="noStrik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9"/>
          <p:cNvSpPr txBox="1"/>
          <p:nvPr/>
        </p:nvSpPr>
        <p:spPr>
          <a:xfrm>
            <a:off x="579003" y="357506"/>
            <a:ext cx="8520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3000"/>
              <a:buFont typeface="Arial"/>
              <a:buNone/>
            </a:pPr>
            <a:r>
              <a:rPr b="1" lang="en-US" sz="3000">
                <a:solidFill>
                  <a:srgbClr val="161249"/>
                </a:solidFill>
              </a:rPr>
              <a:t>Miten verkkosivustot keräävät tietoa?</a:t>
            </a:r>
            <a:endParaRPr b="1" sz="3200">
              <a:solidFill>
                <a:srgbClr val="161249"/>
              </a:solidFill>
            </a:endParaRPr>
          </a:p>
        </p:txBody>
      </p:sp>
      <p:grpSp>
        <p:nvGrpSpPr>
          <p:cNvPr id="228" name="Google Shape;228;p9"/>
          <p:cNvGrpSpPr/>
          <p:nvPr/>
        </p:nvGrpSpPr>
        <p:grpSpPr>
          <a:xfrm>
            <a:off x="5640480" y="1392360"/>
            <a:ext cx="3159488" cy="2531751"/>
            <a:chOff x="5321054" y="1753238"/>
            <a:chExt cx="2981679" cy="2389269"/>
          </a:xfrm>
        </p:grpSpPr>
        <p:pic>
          <p:nvPicPr>
            <p:cNvPr descr="Diagram  Description automatically generated" id="229" name="Google Shape;229;p9"/>
            <p:cNvPicPr preferRelativeResize="0"/>
            <p:nvPr/>
          </p:nvPicPr>
          <p:blipFill rotWithShape="1">
            <a:blip r:embed="rId3">
              <a:alphaModFix/>
            </a:blip>
            <a:srcRect b="0" l="0" r="0" t="0"/>
            <a:stretch/>
          </p:blipFill>
          <p:spPr>
            <a:xfrm>
              <a:off x="5436045" y="1753238"/>
              <a:ext cx="2751698" cy="2079060"/>
            </a:xfrm>
            <a:prstGeom prst="rect">
              <a:avLst/>
            </a:prstGeom>
            <a:noFill/>
            <a:ln cap="flat" cmpd="sng" w="76200">
              <a:solidFill>
                <a:srgbClr val="F39200"/>
              </a:solidFill>
              <a:prstDash val="solid"/>
              <a:round/>
              <a:headEnd len="sm" w="sm" type="none"/>
              <a:tailEnd len="sm" w="sm" type="none"/>
            </a:ln>
          </p:spPr>
        </p:pic>
        <p:sp>
          <p:nvSpPr>
            <p:cNvPr id="230" name="Google Shape;230;p9"/>
            <p:cNvSpPr txBox="1"/>
            <p:nvPr/>
          </p:nvSpPr>
          <p:spPr>
            <a:xfrm>
              <a:off x="5321054" y="3896286"/>
              <a:ext cx="2981679"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161249"/>
                  </a:solidFill>
                  <a:latin typeface="Arial"/>
                  <a:ea typeface="Arial"/>
                  <a:cs typeface="Arial"/>
                  <a:sym typeface="Arial"/>
                </a:rPr>
                <a:t>https://www.seobility.net/en/wiki/Tracking_Pixels</a:t>
              </a:r>
              <a:endParaRPr/>
            </a:p>
          </p:txBody>
        </p:sp>
      </p:grpSp>
      <p:grpSp>
        <p:nvGrpSpPr>
          <p:cNvPr id="231" name="Google Shape;231;p9"/>
          <p:cNvGrpSpPr/>
          <p:nvPr/>
        </p:nvGrpSpPr>
        <p:grpSpPr>
          <a:xfrm>
            <a:off x="579003" y="1394234"/>
            <a:ext cx="4733463" cy="2529877"/>
            <a:chOff x="243859" y="1496297"/>
            <a:chExt cx="4470445" cy="2389303"/>
          </a:xfrm>
        </p:grpSpPr>
        <p:pic>
          <p:nvPicPr>
            <p:cNvPr descr="Diagram  Description automatically generated" id="232" name="Google Shape;232;p9"/>
            <p:cNvPicPr preferRelativeResize="0"/>
            <p:nvPr/>
          </p:nvPicPr>
          <p:blipFill rotWithShape="1">
            <a:blip r:embed="rId4">
              <a:alphaModFix/>
            </a:blip>
            <a:srcRect b="19807" l="7879" r="12030" t="27873"/>
            <a:stretch/>
          </p:blipFill>
          <p:spPr>
            <a:xfrm>
              <a:off x="382090" y="1496297"/>
              <a:ext cx="4332214" cy="2079060"/>
            </a:xfrm>
            <a:prstGeom prst="rect">
              <a:avLst/>
            </a:prstGeom>
            <a:noFill/>
            <a:ln cap="flat" cmpd="sng" w="76200">
              <a:solidFill>
                <a:srgbClr val="F39200"/>
              </a:solidFill>
              <a:prstDash val="solid"/>
              <a:round/>
              <a:headEnd len="sm" w="sm" type="none"/>
              <a:tailEnd len="sm" w="sm" type="none"/>
            </a:ln>
          </p:spPr>
        </p:pic>
        <p:sp>
          <p:nvSpPr>
            <p:cNvPr id="233" name="Google Shape;233;p9"/>
            <p:cNvSpPr txBox="1"/>
            <p:nvPr/>
          </p:nvSpPr>
          <p:spPr>
            <a:xfrm>
              <a:off x="243859" y="3639379"/>
              <a:ext cx="4015924" cy="24622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000"/>
                <a:buFont typeface="Arial"/>
                <a:buNone/>
              </a:pPr>
              <a:r>
                <a:rPr b="0" i="0" lang="en-US" sz="1000" u="none" cap="none" strike="noStrike">
                  <a:solidFill>
                    <a:srgbClr val="161249"/>
                  </a:solidFill>
                  <a:latin typeface="Arial"/>
                  <a:ea typeface="Arial"/>
                  <a:cs typeface="Arial"/>
                  <a:sym typeface="Arial"/>
                </a:rPr>
                <a:t>https://www.rawsoft.com/blog/how-does-google-analytics-work/</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239" name="Google Shape;239;p1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240" name="Google Shape;240;p10"/>
          <p:cNvSpPr txBox="1"/>
          <p:nvPr>
            <p:ph idx="1" type="body"/>
          </p:nvPr>
        </p:nvSpPr>
        <p:spPr>
          <a:xfrm>
            <a:off x="840583" y="312995"/>
            <a:ext cx="6614100" cy="761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b="1" lang="en-US" sz="2400">
                <a:solidFill>
                  <a:schemeClr val="lt1"/>
                </a:solidFill>
                <a:latin typeface="Arial"/>
                <a:ea typeface="Arial"/>
                <a:cs typeface="Arial"/>
                <a:sym typeface="Arial"/>
              </a:rPr>
              <a:t>A</a:t>
            </a:r>
            <a:r>
              <a:rPr lang="en-US"/>
              <a:t>ktivointi</a:t>
            </a:r>
            <a:r>
              <a:rPr b="1" lang="en-US" sz="2400">
                <a:solidFill>
                  <a:schemeClr val="lt1"/>
                </a:solidFill>
                <a:latin typeface="Arial"/>
                <a:ea typeface="Arial"/>
                <a:cs typeface="Arial"/>
                <a:sym typeface="Arial"/>
              </a:rPr>
              <a:t>tehtävä</a:t>
            </a:r>
            <a:endParaRPr/>
          </a:p>
          <a:p>
            <a:pPr indent="0" lvl="0" marL="0" rtl="0" algn="l">
              <a:lnSpc>
                <a:spcPct val="90000"/>
              </a:lnSpc>
              <a:spcBef>
                <a:spcPts val="750"/>
              </a:spcBef>
              <a:spcAft>
                <a:spcPts val="0"/>
              </a:spcAft>
              <a:buClr>
                <a:schemeClr val="lt1"/>
              </a:buClr>
              <a:buSzPts val="2400"/>
              <a:buNone/>
            </a:pPr>
            <a:r>
              <a:t/>
            </a:r>
            <a:endParaRPr/>
          </a:p>
        </p:txBody>
      </p:sp>
      <p:sp>
        <p:nvSpPr>
          <p:cNvPr id="241" name="Google Shape;241;p10"/>
          <p:cNvSpPr txBox="1"/>
          <p:nvPr>
            <p:ph idx="2" type="body"/>
          </p:nvPr>
        </p:nvSpPr>
        <p:spPr>
          <a:xfrm>
            <a:off x="840582" y="884798"/>
            <a:ext cx="7090253"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Clr>
                <a:srgbClr val="F39200"/>
              </a:buClr>
              <a:buSzPts val="2000"/>
              <a:buNone/>
            </a:pPr>
            <a:r>
              <a:rPr b="1" lang="en-US" sz="2000">
                <a:solidFill>
                  <a:srgbClr val="F39200"/>
                </a:solidFill>
              </a:rPr>
              <a:t>Mikä väittämistä on oikein?</a:t>
            </a:r>
            <a:endParaRPr b="1" sz="2000">
              <a:solidFill>
                <a:srgbClr val="F39200"/>
              </a:solidFill>
              <a:latin typeface="Arial"/>
              <a:ea typeface="Arial"/>
              <a:cs typeface="Arial"/>
              <a:sym typeface="Arial"/>
            </a:endParaRPr>
          </a:p>
          <a:p>
            <a:pPr indent="-285750" lvl="0" marL="285750" rtl="0" algn="l">
              <a:lnSpc>
                <a:spcPct val="115000"/>
              </a:lnSpc>
              <a:spcBef>
                <a:spcPts val="1600"/>
              </a:spcBef>
              <a:spcAft>
                <a:spcPts val="0"/>
              </a:spcAft>
              <a:buClr>
                <a:srgbClr val="F39200"/>
              </a:buClr>
              <a:buSzPts val="1870"/>
              <a:buFont typeface="Noto Sans Symbols"/>
              <a:buChar char="❑"/>
            </a:pPr>
            <a:r>
              <a:rPr lang="en-US" sz="1700">
                <a:latin typeface="Arial"/>
                <a:ea typeface="Arial"/>
                <a:cs typeface="Arial"/>
                <a:sym typeface="Arial"/>
              </a:rPr>
              <a:t>On välttämätöntä tietää, miten verkkosivut keräävät tietoa.</a:t>
            </a:r>
            <a:endParaRPr/>
          </a:p>
          <a:p>
            <a:pPr indent="-285750" lvl="0" marL="285750" rtl="0" algn="l">
              <a:lnSpc>
                <a:spcPct val="115000"/>
              </a:lnSpc>
              <a:spcBef>
                <a:spcPts val="2200"/>
              </a:spcBef>
              <a:spcAft>
                <a:spcPts val="0"/>
              </a:spcAft>
              <a:buClr>
                <a:srgbClr val="F39200"/>
              </a:buClr>
              <a:buSzPts val="1870"/>
              <a:buFont typeface="Noto Sans Symbols"/>
              <a:buChar char="❑"/>
            </a:pPr>
            <a:r>
              <a:rPr lang="en-US" sz="1700"/>
              <a:t>Verkko</a:t>
            </a:r>
            <a:r>
              <a:rPr lang="en-US" sz="1700">
                <a:latin typeface="Arial"/>
                <a:ea typeface="Arial"/>
                <a:cs typeface="Arial"/>
                <a:sym typeface="Arial"/>
              </a:rPr>
              <a:t>sivuston analysoinnissa käytetään vain yhtä menetelmää tietojen seuraamiseen.</a:t>
            </a:r>
            <a:endParaRPr/>
          </a:p>
          <a:p>
            <a:pPr indent="-285750" lvl="0" marL="285750" rtl="0" algn="l">
              <a:lnSpc>
                <a:spcPct val="115000"/>
              </a:lnSpc>
              <a:spcBef>
                <a:spcPts val="2200"/>
              </a:spcBef>
              <a:spcAft>
                <a:spcPts val="0"/>
              </a:spcAft>
              <a:buClr>
                <a:srgbClr val="F39200"/>
              </a:buClr>
              <a:buSzPts val="1870"/>
              <a:buFont typeface="Noto Sans Symbols"/>
              <a:buChar char="❑"/>
            </a:pPr>
            <a:r>
              <a:rPr lang="en-US" sz="1700"/>
              <a:t>Verkkoanalytiikkatyökalut</a:t>
            </a:r>
            <a:r>
              <a:rPr lang="en-US" sz="1700">
                <a:latin typeface="Arial"/>
                <a:ea typeface="Arial"/>
                <a:cs typeface="Arial"/>
                <a:sym typeface="Arial"/>
              </a:rPr>
              <a:t> </a:t>
            </a:r>
            <a:r>
              <a:rPr lang="en-US" sz="1700"/>
              <a:t>lisäävät</a:t>
            </a:r>
            <a:r>
              <a:rPr lang="en-US" sz="1700">
                <a:latin typeface="Arial"/>
                <a:ea typeface="Arial"/>
                <a:cs typeface="Arial"/>
                <a:sym typeface="Arial"/>
              </a:rPr>
              <a:t> JavaScript-koodin </a:t>
            </a:r>
            <a:r>
              <a:rPr lang="en-US" sz="1700"/>
              <a:t>verkko</a:t>
            </a:r>
            <a:r>
              <a:rPr lang="en-US" sz="1700">
                <a:latin typeface="Arial"/>
                <a:ea typeface="Arial"/>
                <a:cs typeface="Arial"/>
                <a:sym typeface="Arial"/>
              </a:rPr>
              <a:t>sivujen HTML-tekstiin, jotta ne voivat tallentaa tietoja </a:t>
            </a:r>
            <a:r>
              <a:rPr lang="en-US" sz="1700"/>
              <a:t>tietokantaan.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1"/>
          <p:cNvSpPr txBox="1"/>
          <p:nvPr/>
        </p:nvSpPr>
        <p:spPr>
          <a:xfrm>
            <a:off x="0" y="746391"/>
            <a:ext cx="9144000" cy="3128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4800"/>
              <a:buFont typeface="Arial"/>
              <a:buNone/>
            </a:pPr>
            <a:r>
              <a:rPr b="1" lang="en-US" sz="3600">
                <a:solidFill>
                  <a:srgbClr val="161249"/>
                </a:solidFill>
              </a:rPr>
              <a:t>Oppimisen vahvistustehtävä</a:t>
            </a:r>
            <a:endParaRPr b="1" sz="4000">
              <a:solidFill>
                <a:srgbClr val="161249"/>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252" name="Google Shape;252;p12"/>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1000"/>
              </a:spcAft>
              <a:buClr>
                <a:srgbClr val="000000"/>
              </a:buClr>
              <a:buSzPts val="1800"/>
              <a:buFont typeface="Arial"/>
              <a:buNone/>
            </a:pPr>
            <a:r>
              <a:t/>
            </a:r>
            <a:endParaRPr b="1" i="1" sz="1800" u="none" cap="none" strike="noStrike">
              <a:solidFill>
                <a:schemeClr val="dk1"/>
              </a:solidFill>
              <a:latin typeface="Arial"/>
              <a:ea typeface="Arial"/>
              <a:cs typeface="Arial"/>
              <a:sym typeface="Arial"/>
            </a:endParaRPr>
          </a:p>
        </p:txBody>
      </p:sp>
      <p:sp>
        <p:nvSpPr>
          <p:cNvPr id="253" name="Google Shape;253;p12"/>
          <p:cNvSpPr txBox="1"/>
          <p:nvPr>
            <p:ph idx="1" type="body"/>
          </p:nvPr>
        </p:nvSpPr>
        <p:spPr>
          <a:xfrm>
            <a:off x="840583" y="312995"/>
            <a:ext cx="6614100" cy="14262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a:t>Oppimisen vahvistustehtävä</a:t>
            </a:r>
            <a:endParaRPr/>
          </a:p>
          <a:p>
            <a:pPr indent="0" lvl="0" marL="0" rtl="0" algn="l">
              <a:spcBef>
                <a:spcPts val="0"/>
              </a:spcBef>
              <a:spcAft>
                <a:spcPts val="0"/>
              </a:spcAft>
              <a:buClr>
                <a:schemeClr val="dk1"/>
              </a:buClr>
              <a:buSzPts val="1100"/>
              <a:buFont typeface="Arial"/>
              <a:buNone/>
            </a:pPr>
            <a:r>
              <a:t/>
            </a:r>
            <a:endParaRPr/>
          </a:p>
          <a:p>
            <a:pPr indent="0" lvl="0" marL="0" rtl="0" algn="l">
              <a:lnSpc>
                <a:spcPct val="90000"/>
              </a:lnSpc>
              <a:spcBef>
                <a:spcPts val="0"/>
              </a:spcBef>
              <a:spcAft>
                <a:spcPts val="0"/>
              </a:spcAft>
              <a:buClr>
                <a:schemeClr val="lt1"/>
              </a:buClr>
              <a:buSzPts val="2400"/>
              <a:buNone/>
            </a:pPr>
            <a:r>
              <a:t/>
            </a:r>
            <a:endParaRPr/>
          </a:p>
          <a:p>
            <a:pPr indent="0" lvl="0" marL="0" rtl="0" algn="l">
              <a:lnSpc>
                <a:spcPct val="90000"/>
              </a:lnSpc>
              <a:spcBef>
                <a:spcPts val="750"/>
              </a:spcBef>
              <a:spcAft>
                <a:spcPts val="0"/>
              </a:spcAft>
              <a:buClr>
                <a:schemeClr val="lt1"/>
              </a:buClr>
              <a:buSzPts val="2400"/>
              <a:buNone/>
            </a:pPr>
            <a:r>
              <a:t/>
            </a:r>
            <a:endParaRPr/>
          </a:p>
        </p:txBody>
      </p:sp>
      <p:sp>
        <p:nvSpPr>
          <p:cNvPr id="254" name="Google Shape;254;p12"/>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rtl="0" algn="l">
              <a:lnSpc>
                <a:spcPct val="115000"/>
              </a:lnSpc>
              <a:spcBef>
                <a:spcPts val="0"/>
              </a:spcBef>
              <a:spcAft>
                <a:spcPts val="0"/>
              </a:spcAft>
              <a:buNone/>
            </a:pPr>
            <a:r>
              <a:rPr b="1" lang="en-US" sz="1800">
                <a:solidFill>
                  <a:srgbClr val="F39200"/>
                </a:solidFill>
              </a:rPr>
              <a:t>Mikä voi johtaa virheellisiin tietojenkeruutuloksiin analytiikkatyökaluilla?</a:t>
            </a:r>
            <a:endParaRPr b="1" sz="1800">
              <a:solidFill>
                <a:srgbClr val="F39200"/>
              </a:solidFill>
            </a:endParaRPr>
          </a:p>
          <a:p>
            <a:pPr indent="-285750" lvl="0" marL="285750" rtl="0" algn="l">
              <a:lnSpc>
                <a:spcPct val="115000"/>
              </a:lnSpc>
              <a:spcBef>
                <a:spcPts val="1600"/>
              </a:spcBef>
              <a:spcAft>
                <a:spcPts val="0"/>
              </a:spcAft>
              <a:buClr>
                <a:srgbClr val="F39200"/>
              </a:buClr>
              <a:buSzPts val="1800"/>
              <a:buFont typeface="Arial"/>
              <a:buChar char="●"/>
            </a:pPr>
            <a:r>
              <a:rPr lang="en-US" sz="1800"/>
              <a:t>Kokoonnu ryhmätyöryhmäsi kanssa</a:t>
            </a:r>
            <a:endParaRPr/>
          </a:p>
          <a:p>
            <a:pPr indent="-285750" lvl="0" marL="285750" rtl="0" algn="l">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Kukin ryhmän jäsen tekee tutkimusta sellaisten tekijöiden tunnistamiseksi, jotka voivat johtaa virheisiin tiedonkeruussa</a:t>
            </a:r>
            <a:endParaRPr/>
          </a:p>
          <a:p>
            <a:pPr indent="-285750" lvl="0" marL="285750" rtl="0" algn="l">
              <a:lnSpc>
                <a:spcPct val="115000"/>
              </a:lnSpc>
              <a:spcBef>
                <a:spcPts val="1600"/>
              </a:spcBef>
              <a:spcAft>
                <a:spcPts val="0"/>
              </a:spcAft>
              <a:buClr>
                <a:srgbClr val="F39200"/>
              </a:buClr>
              <a:buSzPts val="1800"/>
              <a:buFont typeface="Arial"/>
              <a:buChar char="●"/>
            </a:pPr>
            <a:r>
              <a:rPr lang="en-US" sz="1800">
                <a:latin typeface="Arial"/>
                <a:ea typeface="Arial"/>
                <a:cs typeface="Arial"/>
                <a:sym typeface="Arial"/>
              </a:rPr>
              <a:t>Keskustele </a:t>
            </a:r>
            <a:r>
              <a:rPr lang="en-US" sz="1800"/>
              <a:t>ryhmäsi jäsenten </a:t>
            </a:r>
            <a:r>
              <a:rPr lang="en-US" sz="1800">
                <a:latin typeface="Arial"/>
                <a:ea typeface="Arial"/>
                <a:cs typeface="Arial"/>
                <a:sym typeface="Arial"/>
              </a:rPr>
              <a:t>kanssa ja </a:t>
            </a:r>
            <a:r>
              <a:rPr lang="en-US" sz="1800"/>
              <a:t>luokaa </a:t>
            </a:r>
            <a:r>
              <a:rPr lang="en-US" sz="1800">
                <a:latin typeface="Arial"/>
                <a:ea typeface="Arial"/>
                <a:cs typeface="Arial"/>
                <a:sym typeface="Arial"/>
              </a:rPr>
              <a:t>luettelo tärkeimmistä tekijöistä</a:t>
            </a:r>
            <a:endParaRPr sz="1800">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3"/>
          <p:cNvSpPr txBox="1"/>
          <p:nvPr/>
        </p:nvSpPr>
        <p:spPr>
          <a:xfrm>
            <a:off x="873659" y="556681"/>
            <a:ext cx="7396681"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4000"/>
              <a:buFont typeface="Arial"/>
              <a:buNone/>
            </a:pPr>
            <a:r>
              <a:rPr b="1" i="0" lang="en-US" sz="4000" u="none" cap="none" strike="noStrike">
                <a:solidFill>
                  <a:srgbClr val="F39200"/>
                </a:solidFill>
                <a:latin typeface="Arial"/>
                <a:ea typeface="Arial"/>
                <a:cs typeface="Arial"/>
                <a:sym typeface="Arial"/>
              </a:rPr>
              <a:t>Oppimistavoitteiden yhteenveto</a:t>
            </a:r>
            <a:endParaRPr/>
          </a:p>
        </p:txBody>
      </p:sp>
      <p:sp>
        <p:nvSpPr>
          <p:cNvPr id="260" name="Google Shape;260;p13"/>
          <p:cNvSpPr txBox="1"/>
          <p:nvPr/>
        </p:nvSpPr>
        <p:spPr>
          <a:xfrm>
            <a:off x="412639" y="1643204"/>
            <a:ext cx="8454900" cy="950614"/>
          </a:xfrm>
          <a:prstGeom prst="rect">
            <a:avLst/>
          </a:prstGeom>
          <a:noFill/>
          <a:ln>
            <a:noFill/>
          </a:ln>
        </p:spPr>
        <p:txBody>
          <a:bodyPr anchorCtr="0" anchor="t" bIns="91425" lIns="91425" spcFirstLastPara="1" rIns="91425" wrap="square" tIns="91425">
            <a:noAutofit/>
          </a:bodyPr>
          <a:lstStyle/>
          <a:p>
            <a:pPr indent="-342900" lvl="0" marL="342900" marR="0" rtl="0" algn="ctr">
              <a:lnSpc>
                <a:spcPct val="115000"/>
              </a:lnSpc>
              <a:spcBef>
                <a:spcPts val="1600"/>
              </a:spcBef>
              <a:spcAft>
                <a:spcPts val="0"/>
              </a:spcAft>
              <a:buClr>
                <a:srgbClr val="F39200"/>
              </a:buClr>
              <a:buSzPts val="2400"/>
              <a:buFont typeface="Noto Sans Symbols"/>
              <a:buChar char="⮚"/>
            </a:pPr>
            <a:r>
              <a:rPr lang="en-US" sz="2400">
                <a:solidFill>
                  <a:srgbClr val="161249"/>
                </a:solidFill>
              </a:rPr>
              <a:t>Osaatko nyt </a:t>
            </a:r>
            <a:r>
              <a:rPr b="0" i="0" lang="en-US" sz="2400" u="none" cap="none" strike="noStrike">
                <a:solidFill>
                  <a:srgbClr val="161249"/>
                </a:solidFill>
                <a:latin typeface="Arial"/>
                <a:ea typeface="Arial"/>
                <a:cs typeface="Arial"/>
                <a:sym typeface="Arial"/>
              </a:rPr>
              <a:t>kuvailla, miten analytiikka toimii </a:t>
            </a:r>
            <a:r>
              <a:rPr lang="en-US" sz="2400">
                <a:solidFill>
                  <a:srgbClr val="161249"/>
                </a:solidFill>
              </a:rPr>
              <a:t>verkkosivustolla</a:t>
            </a:r>
            <a:r>
              <a:rPr b="0" i="0" lang="en-US" sz="2400" u="none" cap="none" strike="noStrike">
                <a:solidFill>
                  <a:srgbClr val="161249"/>
                </a:solidFill>
                <a:latin typeface="Arial"/>
                <a:ea typeface="Arial"/>
                <a:cs typeface="Arial"/>
                <a:sym typeface="Arial"/>
              </a:rPr>
              <a:t>?</a:t>
            </a:r>
            <a:endParaRPr b="0" i="0" sz="2400" u="none" cap="none" strike="noStrik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Arial"/>
              <a:ea typeface="Arial"/>
              <a:cs typeface="Arial"/>
              <a:sym typeface="Arial"/>
            </a:endParaRPr>
          </a:p>
        </p:txBody>
      </p:sp>
      <p:sp>
        <p:nvSpPr>
          <p:cNvPr id="266" name="Google Shape;266;p14"/>
          <p:cNvSpPr txBox="1"/>
          <p:nvPr>
            <p:ph type="title"/>
          </p:nvPr>
        </p:nvSpPr>
        <p:spPr>
          <a:xfrm>
            <a:off x="348348" y="556100"/>
            <a:ext cx="6598200" cy="706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39200"/>
              </a:buClr>
              <a:buSzPts val="4000"/>
              <a:buFont typeface="Arial"/>
              <a:buNone/>
            </a:pPr>
            <a:r>
              <a:rPr lang="en-US" sz="4000">
                <a:solidFill>
                  <a:srgbClr val="F39200"/>
                </a:solidFill>
              </a:rPr>
              <a:t>Yhteenveto oppimisesta</a:t>
            </a:r>
            <a:endParaRPr/>
          </a:p>
        </p:txBody>
      </p:sp>
      <p:sp>
        <p:nvSpPr>
          <p:cNvPr id="267" name="Google Shape;267;p14"/>
          <p:cNvSpPr txBox="1"/>
          <p:nvPr>
            <p:ph idx="1" type="body"/>
          </p:nvPr>
        </p:nvSpPr>
        <p:spPr>
          <a:xfrm>
            <a:off x="907327" y="1704196"/>
            <a:ext cx="7329300" cy="1670100"/>
          </a:xfrm>
          <a:prstGeom prst="rect">
            <a:avLst/>
          </a:prstGeom>
          <a:noFill/>
          <a:ln>
            <a:noFill/>
          </a:ln>
        </p:spPr>
        <p:txBody>
          <a:bodyPr anchorCtr="0" anchor="t" bIns="45700" lIns="91425" spcFirstLastPara="1" rIns="91425" wrap="square" tIns="45700">
            <a:spAutoFit/>
          </a:bodyPr>
          <a:lstStyle/>
          <a:p>
            <a:pPr indent="-342900" lvl="0" marL="342900" rtl="0" algn="l">
              <a:lnSpc>
                <a:spcPct val="100000"/>
              </a:lnSpc>
              <a:spcBef>
                <a:spcPts val="0"/>
              </a:spcBef>
              <a:spcAft>
                <a:spcPts val="0"/>
              </a:spcAft>
              <a:buClr>
                <a:srgbClr val="F39200"/>
              </a:buClr>
              <a:buSzPts val="2000"/>
              <a:buFont typeface="Arial"/>
              <a:buChar char="●"/>
            </a:pPr>
            <a:r>
              <a:rPr lang="en-US" sz="2000"/>
              <a:t>Mitä ideoita sait mukaan tämän päivän aiheesta?</a:t>
            </a:r>
            <a:endParaRPr sz="2000"/>
          </a:p>
          <a:p>
            <a:pPr indent="-342900" lvl="0" marL="342900" rtl="0" algn="l">
              <a:lnSpc>
                <a:spcPct val="100000"/>
              </a:lnSpc>
              <a:spcBef>
                <a:spcPts val="1950"/>
              </a:spcBef>
              <a:spcAft>
                <a:spcPts val="0"/>
              </a:spcAft>
              <a:buClr>
                <a:srgbClr val="F39200"/>
              </a:buClr>
              <a:buSzPts val="2000"/>
              <a:buFont typeface="Arial"/>
              <a:buChar char="●"/>
            </a:pPr>
            <a:r>
              <a:rPr lang="en-US" sz="2000"/>
              <a:t>Kuvaile kolme oppimaasi asiaa, kaksi asiaa, joihin kaipaat selvennystä, ja yksi asia, joka oli erityisen kiinnostava.</a:t>
            </a:r>
            <a:endParaRPr sz="2000"/>
          </a:p>
          <a:p>
            <a:pPr indent="-215900" lvl="0" marL="342900" rtl="0" algn="l">
              <a:lnSpc>
                <a:spcPct val="100000"/>
              </a:lnSpc>
              <a:spcBef>
                <a:spcPts val="750"/>
              </a:spcBef>
              <a:spcAft>
                <a:spcPts val="0"/>
              </a:spcAft>
              <a:buClr>
                <a:srgbClr val="F39200"/>
              </a:buClr>
              <a:buSzPts val="2000"/>
              <a:buFont typeface="Arial"/>
              <a:buNone/>
            </a:pPr>
            <a:r>
              <a:t/>
            </a:r>
            <a:endParaRPr sz="20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5"/>
          <p:cNvSpPr txBox="1"/>
          <p:nvPr/>
        </p:nvSpPr>
        <p:spPr>
          <a:xfrm>
            <a:off x="472650" y="1847566"/>
            <a:ext cx="8198700" cy="724184"/>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lt1"/>
              </a:buClr>
              <a:buSzPts val="4800"/>
              <a:buFont typeface="Arial"/>
              <a:buNone/>
            </a:pPr>
            <a:r>
              <a:rPr b="1" i="0" lang="en-US" sz="4800" u="none" cap="none" strike="noStrike">
                <a:solidFill>
                  <a:schemeClr val="lt1"/>
                </a:solidFill>
                <a:latin typeface="Arial"/>
                <a:ea typeface="Arial"/>
                <a:cs typeface="Arial"/>
                <a:sym typeface="Arial"/>
              </a:rPr>
              <a:t>Kysymyksiä?</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6"/>
          <p:cNvSpPr txBox="1"/>
          <p:nvPr/>
        </p:nvSpPr>
        <p:spPr>
          <a:xfrm>
            <a:off x="689100"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6000"/>
              <a:buFont typeface="Arial"/>
              <a:buNone/>
            </a:pPr>
            <a:r>
              <a:rPr b="1" i="0" lang="en-US" sz="6000" u="none" cap="none" strike="noStrike">
                <a:solidFill>
                  <a:srgbClr val="F39200"/>
                </a:solidFill>
                <a:latin typeface="Arial"/>
                <a:ea typeface="Arial"/>
                <a:cs typeface="Arial"/>
                <a:sym typeface="Arial"/>
              </a:rPr>
              <a:t>Seuraava </a:t>
            </a:r>
            <a:r>
              <a:rPr b="1" lang="en-US" sz="6000">
                <a:solidFill>
                  <a:srgbClr val="F39200"/>
                </a:solidFill>
              </a:rPr>
              <a:t>luento</a:t>
            </a:r>
            <a:r>
              <a:rPr b="1" i="0" lang="en-US" sz="6000" u="none" cap="none" strike="noStrike">
                <a:solidFill>
                  <a:srgbClr val="F39200"/>
                </a:solidFill>
                <a:latin typeface="Arial"/>
                <a:ea typeface="Arial"/>
                <a:cs typeface="Arial"/>
                <a:sym typeface="Arial"/>
              </a:rPr>
              <a:t>…</a:t>
            </a:r>
            <a:endParaRPr/>
          </a:p>
        </p:txBody>
      </p:sp>
      <p:sp>
        <p:nvSpPr>
          <p:cNvPr id="278" name="Google Shape;278;p16"/>
          <p:cNvSpPr txBox="1"/>
          <p:nvPr/>
        </p:nvSpPr>
        <p:spPr>
          <a:xfrm>
            <a:off x="689100" y="1716596"/>
            <a:ext cx="8454900" cy="1797280"/>
          </a:xfrm>
          <a:prstGeom prst="rect">
            <a:avLst/>
          </a:prstGeom>
          <a:noFill/>
          <a:ln>
            <a:noFill/>
          </a:ln>
        </p:spPr>
        <p:txBody>
          <a:bodyPr anchorCtr="0" anchor="t" bIns="91425" lIns="91425" spcFirstLastPara="1" rIns="91425" wrap="square" tIns="91425">
            <a:noAutofit/>
          </a:bodyPr>
          <a:lstStyle/>
          <a:p>
            <a:pPr indent="-342900" lvl="0" marL="342900" marR="0" rtl="0" algn="l">
              <a:lnSpc>
                <a:spcPct val="115000"/>
              </a:lnSpc>
              <a:spcBef>
                <a:spcPts val="1600"/>
              </a:spcBef>
              <a:spcAft>
                <a:spcPts val="0"/>
              </a:spcAft>
              <a:buClr>
                <a:srgbClr val="F39200"/>
              </a:buClr>
              <a:buSzPts val="2400"/>
              <a:buFont typeface="Arial"/>
              <a:buChar char="●"/>
            </a:pPr>
            <a:r>
              <a:rPr b="0" i="0" lang="en-US" sz="2400" u="none" cap="none" strike="noStrike">
                <a:solidFill>
                  <a:srgbClr val="161249"/>
                </a:solidFill>
                <a:latin typeface="Arial"/>
                <a:ea typeface="Arial"/>
                <a:cs typeface="Arial"/>
                <a:sym typeface="Arial"/>
              </a:rPr>
              <a:t>Metriikka, </a:t>
            </a:r>
            <a:r>
              <a:rPr lang="en-US" sz="2400">
                <a:solidFill>
                  <a:srgbClr val="161249"/>
                </a:solidFill>
              </a:rPr>
              <a:t>KPI:t (“suorituskykymittaristo”) </a:t>
            </a:r>
            <a:r>
              <a:rPr b="0" i="0" lang="en-US" sz="2400" u="none" cap="none" strike="noStrike">
                <a:solidFill>
                  <a:srgbClr val="161249"/>
                </a:solidFill>
                <a:latin typeface="Arial"/>
                <a:ea typeface="Arial"/>
                <a:cs typeface="Arial"/>
                <a:sym typeface="Arial"/>
              </a:rPr>
              <a:t>jne.</a:t>
            </a:r>
            <a:endParaRPr/>
          </a:p>
          <a:p>
            <a:pPr indent="-342900" lvl="0" marL="342900" marR="0" rtl="0" algn="l">
              <a:lnSpc>
                <a:spcPct val="115000"/>
              </a:lnSpc>
              <a:spcBef>
                <a:spcPts val="1600"/>
              </a:spcBef>
              <a:spcAft>
                <a:spcPts val="0"/>
              </a:spcAft>
              <a:buClr>
                <a:srgbClr val="F39200"/>
              </a:buClr>
              <a:buSzPts val="2400"/>
              <a:buFont typeface="Arial"/>
              <a:buChar char="●"/>
            </a:pPr>
            <a:r>
              <a:rPr b="0" i="0" lang="en-US" sz="2400" u="none" cap="none" strike="noStrike">
                <a:solidFill>
                  <a:srgbClr val="161249"/>
                </a:solidFill>
                <a:latin typeface="Arial"/>
                <a:ea typeface="Arial"/>
                <a:cs typeface="Arial"/>
                <a:sym typeface="Arial"/>
              </a:rPr>
              <a:t>Ymmärrä yleisöäsi</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g1ef992a110f_0_4"/>
          <p:cNvSpPr txBox="1"/>
          <p:nvPr>
            <p:ph idx="1" type="body"/>
          </p:nvPr>
        </p:nvSpPr>
        <p:spPr>
          <a:xfrm>
            <a:off x="628650" y="1208993"/>
            <a:ext cx="7886700" cy="33324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84" name="Google Shape;284;g1ef992a110f_0_4"/>
          <p:cNvSpPr txBox="1"/>
          <p:nvPr>
            <p:ph type="title"/>
          </p:nvPr>
        </p:nvSpPr>
        <p:spPr>
          <a:xfrm>
            <a:off x="628650" y="273848"/>
            <a:ext cx="7886700" cy="667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