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9144000" cy="5143500" type="screen16x9"/>
  <p:notesSz cx="6858000" cy="9144000"/>
  <p:embeddedFontLst>
    <p:embeddedFont>
      <p:font typeface="Calibri" panose="020F0502020204030204" pitchFamily="34" charset="0"/>
      <p:regular r:id="rId23"/>
      <p:bold r:id="rId24"/>
      <p:italic r:id="rId25"/>
      <p:boldItalic r:id="rId26"/>
    </p:embeddedFont>
    <p:embeddedFont>
      <p:font typeface="Open Sans" panose="020B0606030504020204" pitchFamily="34" charset="0"/>
      <p:regular r:id="rId27"/>
      <p:bold r:id="rId28"/>
      <p:italic r:id="rId29"/>
      <p:boldItalic r:id="rId30"/>
    </p:embeddedFont>
    <p:embeddedFont>
      <p:font typeface="Roboto" panose="02000000000000000000" pitchFamily="2" charset="0"/>
      <p:regular r:id="rId31"/>
      <p:bold r:id="rId32"/>
      <p:italic r:id="rId33"/>
      <p:boldItalic r:id="rId3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5" roundtripDataSignature="AMtx7mi9uZrrcKU6JjXrwTnD0PHCcrJC3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800"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font" Target="fonts/font1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font" Target="fonts/font11.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font" Target="fonts/font8.fntdata"/><Relationship Id="rId35" Type="http://customschemas.google.com/relationships/presentationmetadata" Target="metadata"/><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coosto.com/en/knowledge-center/content-marketing/perfect-post-calculator"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9" name="Google Shape;149;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5" name="Google Shape;155;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Clr>
                <a:schemeClr val="dk1"/>
              </a:buClr>
              <a:buSzPts val="1100"/>
              <a:buChar char="●"/>
            </a:pPr>
            <a:r>
              <a:rPr lang="nl-NL">
                <a:solidFill>
                  <a:schemeClr val="dk1"/>
                </a:solidFill>
              </a:rPr>
              <a:t>Oppimalla ja ymmärtämällä PESOMALLIN käyttöä saat kattavan käsityksen siitä, miten eri viestintäkanavat yhdistetään tehokkaasti, jotta brändiisi saadaan mahdollisimman suuri vaikutus.</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nl-NL">
                <a:solidFill>
                  <a:schemeClr val="dk1"/>
                </a:solidFill>
              </a:rPr>
              <a:t>Kun opit kuvailemaan, mitä voit pitää onnistuneena sisällön lähettämisessä ja sen mittaamisessa, voit kehittää datalähtöisen lähestymistavan sosiaalisen median strategiaasi ja saavuttaa mielekkäitä tuloksia.</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nl-NL">
                <a:solidFill>
                  <a:schemeClr val="dk1"/>
                </a:solidFill>
              </a:rPr>
              <a:t>Kun tiedät, milloin ja miksi on parasta julkaista sisältöä tiettynä aikana, voit tavoittaa yleisösi, kun he ovat aktiivisimpia ja sitoutuneimpia, mikä auttaa sinua lisäämään näkyvyyttäsi ja sitoutumistasi sosiaaliseen mediaan.</a:t>
            </a: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3" name="Google Shape;163;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9" name="Google Shape;169;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Clr>
                <a:schemeClr val="dk1"/>
              </a:buClr>
              <a:buSzPts val="1100"/>
              <a:buChar char="●"/>
            </a:pPr>
            <a:r>
              <a:rPr lang="nl-NL">
                <a:solidFill>
                  <a:schemeClr val="dk1"/>
                </a:solidFill>
              </a:rPr>
              <a:t>PESO-malli on kehys, jossa erityyppiset tiedotusvälineet luokitellaan niiden alkuperän perusteella (palkallinen, ansaittu, jaettu, omistettu) yhdennetyn markkinointistrategian luomiseksi.</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nl-NL">
                <a:solidFill>
                  <a:schemeClr val="dk1"/>
                </a:solidFill>
              </a:rPr>
              <a:t>Hyödyntämällä kaikkia neljää mediatyyppiä strategisella tavalla markkinoijat voivat maksimoida tuotemerkkinsä näkyvyyden, rakentaa luottamusta ja arvovaltaa sekä edistää sitoutumista kohdeyleisönsä kanssa.</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nl-NL">
                <a:solidFill>
                  <a:schemeClr val="dk1"/>
                </a:solidFill>
              </a:rPr>
              <a:t>PESO-malli on erityisen tärkeä nykypäivän digitaalisessa ympäristössä, jossa kuluttajilla on käytettävissään laaja valikoima mediakanavia ja he odottavat tuotemerkeiltä personoitua ja aitoa sisältöä.</a:t>
            </a: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7" name="Google Shape;177;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nl-NL">
                <a:solidFill>
                  <a:schemeClr val="dk1"/>
                </a:solidFill>
              </a:rPr>
              <a:t>Esimerkki:</a:t>
            </a: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nl-NL">
                <a:solidFill>
                  <a:schemeClr val="dk1"/>
                </a:solidFill>
              </a:rPr>
              <a:t>Sanotaan, että yritys haluaa edistää uutta tuotteiden lanseerausta. Ne voivat käyttää PESO-mallia kehittääkseen integroidun markkinointistrategian, joka hyödyntää kaikkia neljää medialajia:</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nl-NL">
                <a:solidFill>
                  <a:schemeClr val="dk1"/>
                </a:solidFill>
              </a:rPr>
              <a:t>Maksullinen media: Yritys voi toteuttaa maksullisia mainoskampanjoita sosiaalisessa mediassa, hakukoneissa tai muissa digitaalisissa alustoissa tavoittaakseen kohdeyleisönsä ja mainostaakseen uutta tuotettaan.</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nl-NL">
                <a:solidFill>
                  <a:schemeClr val="dk1"/>
                </a:solidFill>
              </a:rPr>
              <a:t>Ansaittu media: Yritys voi kääntyä toimittajien, vaikuttajien ja bloggaajien puoleen tarkastellakseen uutta tuotteitaan ja luodakseen hämmennystä ja julkisuutta myönteisten arvostelujen ja mainintojen avulla.</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nl-NL">
                <a:solidFill>
                  <a:schemeClr val="dk1"/>
                </a:solidFill>
              </a:rPr>
              <a:t>Jaettu tietoväline: Yritys voi luoda jaettavaa sisältöä, kuten videoita, infografiikkaa tai blogikirjoituksia, jotka tuovat esiin uuden tuotteensa etuja ja ominaisuuksia ja jakavat niitä sosiaalisessa mediassa ja muissa verkkoyhteisöissä, jotta ne voivat olla yhteydessä kohdeyleisönsä ja kannustaa heitä jakamaan sisältöä omien verkkojensa kanssa.</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nl-NL">
                <a:solidFill>
                  <a:schemeClr val="dk1"/>
                </a:solidFill>
              </a:rPr>
              <a:t>Omistettu tietoväline: Yritys voi käyttää omia kanavia, kuten verkkosivustoaan, sähköpostiuutiskirjeitään tai sosiaalisen median tilejään, uuden tuotteensa markkinointiin, perusteellisen tiedon tarjoamiseen ja erityiseen myynninedistämiseen uskollisille asiakkailleen.</a:t>
            </a: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nl-NL">
                <a:solidFill>
                  <a:schemeClr val="dk1"/>
                </a:solidFill>
              </a:rPr>
              <a:t>PESO-mallin avulla yritys voi luoda kokonaisvaltaisen ja yhtenäisen markkinointistrategian, jossa yhdistetään erilaisia mediatyyppejä niiden kattavuuden maksimoimiseksi, luottamuksen ja auktoriteetin rakentamiseksi sekä sitoutumisen ja myynnin edistämiseksi niiden uutta tuotelanseerausta varten.</a:t>
            </a: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4" name="Google Shape;184;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2" name="Google Shape;192;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9" name="Google Shape;209;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Clr>
                <a:schemeClr val="dk1"/>
              </a:buClr>
              <a:buSzPts val="1100"/>
              <a:buChar char="●"/>
            </a:pPr>
            <a:r>
              <a:rPr lang="nl-NL">
                <a:solidFill>
                  <a:schemeClr val="dk1"/>
                </a:solidFill>
              </a:rPr>
              <a:t>Hootsuite on sosiaalisen median hallintaalusta, jonka avulla yritykset ja yksilöt voivat hallita sosiaalisen median läsnäoloaan yhdestä koontinäytöstä.</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nl-NL">
                <a:solidFill>
                  <a:schemeClr val="dk1"/>
                </a:solidFill>
              </a:rPr>
              <a:t>Hootsuiten avulla käyttäjät voivat ajoittaa viestejä, keskustella yleisönsä kanssa ja seurata sosiaalisen median suorituskykyään useissa sosiaalisissa verkoissa, kuten Facebookissa, Instagramissa, Twitterissä ja LinkedInissä.</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nl-NL">
                <a:solidFill>
                  <a:schemeClr val="dk1"/>
                </a:solidFill>
              </a:rPr>
              <a:t>Hootsuite offers a range of features such as social media analytics, team collaboration, and social listening that help businesses to optimize their social media strategy and improve their social media ROI.</a:t>
            </a: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nl-NL">
                <a:solidFill>
                  <a:schemeClr val="dk1"/>
                </a:solidFill>
              </a:rPr>
              <a:t>Source: Hootsuite.</a:t>
            </a: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g1df90cf2a91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5" name="Google Shape;215;g1df90cf2a91_0_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3" name="Google Shape;223;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nl-NL">
                <a:solidFill>
                  <a:schemeClr val="dk1"/>
                </a:solidFill>
              </a:rPr>
              <a:t>Coosto on sosiaalisen median seuranta- ja analytiikkatyökalu, joka auttaa yrityksiä kuuntelemaan ja vuorovaikuttamaan yleisönsä kanssa eri sosiaalisen median kanavissa.</a:t>
            </a:r>
            <a:endParaRPr>
              <a:solidFill>
                <a:schemeClr val="dk1"/>
              </a:solidFill>
            </a:endParaRPr>
          </a:p>
          <a:p>
            <a:pPr marL="0" lvl="0" indent="0" algn="l" rtl="0">
              <a:spcBef>
                <a:spcPts val="0"/>
              </a:spcBef>
              <a:spcAft>
                <a:spcPts val="0"/>
              </a:spcAft>
              <a:buClr>
                <a:schemeClr val="dk1"/>
              </a:buClr>
              <a:buSzPts val="1100"/>
              <a:buFont typeface="Arial"/>
              <a:buNone/>
            </a:pPr>
            <a:r>
              <a:rPr lang="nl-NL">
                <a:solidFill>
                  <a:schemeClr val="dk1"/>
                </a:solidFill>
              </a:rPr>
              <a:t>Cooston avulla käyttäjät voivat seurata ja analysoida reaaliajassa sosiaalisen median keskusteluja, jotka liittyvät heidän brändiinsä, alaansa tai kilpailijoihinsa.</a:t>
            </a:r>
            <a:endParaRPr>
              <a:solidFill>
                <a:schemeClr val="dk1"/>
              </a:solidFill>
            </a:endParaRPr>
          </a:p>
          <a:p>
            <a:pPr marL="0" lvl="0" indent="0" algn="l" rtl="0">
              <a:spcBef>
                <a:spcPts val="0"/>
              </a:spcBef>
              <a:spcAft>
                <a:spcPts val="0"/>
              </a:spcAft>
              <a:buClr>
                <a:schemeClr val="dk1"/>
              </a:buClr>
              <a:buSzPts val="1100"/>
              <a:buFont typeface="Arial"/>
              <a:buNone/>
            </a:pPr>
            <a:r>
              <a:rPr lang="nl-NL">
                <a:solidFill>
                  <a:schemeClr val="dk1"/>
                </a:solidFill>
              </a:rPr>
              <a:t>Coosto tarjoaa monia ominaisuuksia, kuten tunteiden analyysin, avainsanaseurannan ja sosiaalisen median julkaisun, jotka auttavat yrityksiä parantamaan sosiaalisen median strategiaansa ja optimoimaan verkkopresenssiään.</a:t>
            </a:r>
            <a:endParaRPr>
              <a:solidFill>
                <a:schemeClr val="dk1"/>
              </a:solidFill>
            </a:endParaRPr>
          </a:p>
          <a:p>
            <a:pPr marL="0" lvl="0" indent="0" algn="l" rtl="0">
              <a:spcBef>
                <a:spcPts val="0"/>
              </a:spcBef>
              <a:spcAft>
                <a:spcPts val="0"/>
              </a:spcAft>
              <a:buClr>
                <a:schemeClr val="dk1"/>
              </a:buClr>
              <a:buSzPts val="1100"/>
              <a:buFont typeface="Arial"/>
              <a:buNone/>
            </a:pPr>
            <a:r>
              <a:rPr lang="nl-NL">
                <a:solidFill>
                  <a:schemeClr val="dk1"/>
                </a:solidFill>
              </a:rPr>
              <a:t>Lähde: Coosto.</a:t>
            </a:r>
            <a:endParaRPr>
              <a:solidFill>
                <a:schemeClr val="dk1"/>
              </a:solidFill>
            </a:endParaRPr>
          </a:p>
          <a:p>
            <a:pPr marL="0" lvl="0" indent="0" algn="l" rtl="0">
              <a:lnSpc>
                <a:spcPct val="100000"/>
              </a:lnSpc>
              <a:spcBef>
                <a:spcPts val="0"/>
              </a:spcBef>
              <a:spcAft>
                <a:spcPts val="0"/>
              </a:spcAft>
              <a:buSzPts val="1100"/>
              <a:buNone/>
            </a:pPr>
            <a:endParaRPr>
              <a:solidFill>
                <a:schemeClr val="dk1"/>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9" name="Google Shape;229;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nl-NL">
                <a:solidFill>
                  <a:schemeClr val="dk1"/>
                </a:solidFill>
              </a:rPr>
              <a:t>Cooston Perfect Post Calculator (ilmaiseksi käytettävissä) analysoi käyttäjän sosiaalisen median julkaisun tekijöiden, kuten sisällön, sävyn, pituuden ja ajankohdan perusteella, jotta voidaan arvioida sen todennäköisyyttä olla kiinnostava ja tehokas.</a:t>
            </a:r>
            <a:endParaRPr>
              <a:solidFill>
                <a:schemeClr val="dk1"/>
              </a:solidFill>
            </a:endParaRPr>
          </a:p>
          <a:p>
            <a:pPr marL="0" lvl="0" indent="0" algn="l" rtl="0">
              <a:spcBef>
                <a:spcPts val="0"/>
              </a:spcBef>
              <a:spcAft>
                <a:spcPts val="0"/>
              </a:spcAft>
              <a:buClr>
                <a:schemeClr val="dk1"/>
              </a:buClr>
              <a:buSzPts val="1100"/>
              <a:buFont typeface="Arial"/>
              <a:buNone/>
            </a:pPr>
            <a:r>
              <a:rPr lang="nl-NL">
                <a:solidFill>
                  <a:schemeClr val="dk1"/>
                </a:solidFill>
              </a:rPr>
              <a:t>Työkalu antaa käyttäjille pisteitä julkaisustaan ja ehdotuksia sen parantamiseksi, kuten visuaalisten elementtien lisääminen, sävyn säätäminen tai julkaiseminen eri aikaan.</a:t>
            </a:r>
            <a:endParaRPr>
              <a:solidFill>
                <a:schemeClr val="dk1"/>
              </a:solidFill>
            </a:endParaRPr>
          </a:p>
          <a:p>
            <a:pPr marL="0" lvl="0" indent="0" algn="l" rtl="0">
              <a:spcBef>
                <a:spcPts val="0"/>
              </a:spcBef>
              <a:spcAft>
                <a:spcPts val="0"/>
              </a:spcAft>
              <a:buClr>
                <a:schemeClr val="dk1"/>
              </a:buClr>
              <a:buSzPts val="1100"/>
              <a:buFont typeface="Arial"/>
              <a:buNone/>
            </a:pPr>
            <a:r>
              <a:rPr lang="nl-NL">
                <a:solidFill>
                  <a:schemeClr val="dk1"/>
                </a:solidFill>
              </a:rPr>
              <a:t>Perfect Post Calculator on saatavilla Facebookille ja se voi olla hyödyllinen työkalu yrityksille ja yksityishenkilöille, jotka haluavat parantaa sosiaalisen median suoritustaan ja lisätä sitoutumista kohdeyleisöönsä.</a:t>
            </a:r>
            <a:endParaRPr>
              <a:solidFill>
                <a:schemeClr val="dk1"/>
              </a:solidFill>
            </a:endParaRPr>
          </a:p>
          <a:p>
            <a:pPr marL="0" lvl="0" indent="0" algn="l" rtl="0">
              <a:spcBef>
                <a:spcPts val="0"/>
              </a:spcBef>
              <a:spcAft>
                <a:spcPts val="0"/>
              </a:spcAft>
              <a:buClr>
                <a:schemeClr val="dk1"/>
              </a:buClr>
              <a:buSzPts val="1100"/>
              <a:buFont typeface="Arial"/>
              <a:buNone/>
            </a:pPr>
            <a:r>
              <a:rPr lang="nl-NL">
                <a:solidFill>
                  <a:schemeClr val="dk1"/>
                </a:solidFill>
              </a:rPr>
              <a:t>Lähde: Coosto.</a:t>
            </a:r>
            <a:endParaRPr>
              <a:solidFill>
                <a:schemeClr val="dk1"/>
              </a:solidFill>
            </a:endParaRPr>
          </a:p>
          <a:p>
            <a:pPr marL="0" lvl="0" indent="0" algn="l" rtl="0">
              <a:lnSpc>
                <a:spcPct val="100000"/>
              </a:lnSpc>
              <a:spcBef>
                <a:spcPts val="0"/>
              </a:spcBef>
              <a:spcAft>
                <a:spcPts val="0"/>
              </a:spcAft>
              <a:buSzPts val="1100"/>
              <a:buNone/>
            </a:pPr>
            <a:endParaRPr>
              <a:solidFill>
                <a:schemeClr val="dk1"/>
              </a:solidFil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4" name="Google Shape;234;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nl-NL">
                <a:solidFill>
                  <a:schemeClr val="dk1"/>
                </a:solidFill>
              </a:rPr>
              <a:t>Source: Coosto.</a:t>
            </a:r>
            <a:br>
              <a:rPr lang="nl-NL">
                <a:solidFill>
                  <a:schemeClr val="dk1"/>
                </a:solidFill>
              </a:rPr>
            </a:br>
            <a:endParaRPr/>
          </a:p>
        </p:txBody>
      </p:sp>
      <p:sp>
        <p:nvSpPr>
          <p:cNvPr id="241" name="Google Shape;241;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nl-NL">
                <a:solidFill>
                  <a:schemeClr val="dk1"/>
                </a:solidFill>
              </a:rPr>
              <a:t>And a Facebook example, source: Coosto.</a:t>
            </a:r>
            <a:endParaRPr>
              <a:solidFill>
                <a:schemeClr val="dk1"/>
              </a:solidFill>
            </a:endParaRPr>
          </a:p>
          <a:p>
            <a:pPr marL="0" lvl="0" indent="0" algn="l" rtl="0">
              <a:lnSpc>
                <a:spcPct val="100000"/>
              </a:lnSpc>
              <a:spcBef>
                <a:spcPts val="0"/>
              </a:spcBef>
              <a:spcAft>
                <a:spcPts val="0"/>
              </a:spcAft>
              <a:buSzPts val="1100"/>
              <a:buNone/>
            </a:pPr>
            <a:endParaRPr/>
          </a:p>
        </p:txBody>
      </p:sp>
      <p:sp>
        <p:nvSpPr>
          <p:cNvPr id="249" name="Google Shape;249;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57" name="Google Shape;257;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nl-NL">
                <a:solidFill>
                  <a:schemeClr val="dk1"/>
                </a:solidFill>
              </a:rPr>
              <a:t>Download link: </a:t>
            </a:r>
            <a:r>
              <a:rPr lang="nl-NL" u="sng">
                <a:solidFill>
                  <a:schemeClr val="hlink"/>
                </a:solidFill>
                <a:hlinkClick r:id="rId3"/>
              </a:rPr>
              <a:t>https://www.coosto.com/en/knowledge-center/content-marketing/perfect-post-calculator</a:t>
            </a:r>
            <a:endParaRPr>
              <a:solidFill>
                <a:schemeClr val="dk1"/>
              </a:solidFill>
            </a:endParaRPr>
          </a:p>
          <a:p>
            <a:pPr marL="0" lvl="0" indent="0" algn="l" rtl="0">
              <a:lnSpc>
                <a:spcPct val="100000"/>
              </a:lnSpc>
              <a:spcBef>
                <a:spcPts val="0"/>
              </a:spcBef>
              <a:spcAft>
                <a:spcPts val="0"/>
              </a:spcAft>
              <a:buSzPts val="1100"/>
              <a:buNone/>
            </a:pPr>
            <a:endParaRPr/>
          </a:p>
        </p:txBody>
      </p:sp>
      <p:sp>
        <p:nvSpPr>
          <p:cNvPr id="264" name="Google Shape;264;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nl-NL">
                <a:solidFill>
                  <a:schemeClr val="dk1"/>
                </a:solidFill>
              </a:rPr>
              <a:t>Esimerkki laskurista</a:t>
            </a:r>
            <a:endParaRPr/>
          </a:p>
        </p:txBody>
      </p:sp>
      <p:sp>
        <p:nvSpPr>
          <p:cNvPr id="286" name="Google Shape;286;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3" name="Google Shape;293;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98" name="Google Shape;298;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g2b9d0308b00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0" name="Google Shape;310;g2b9d0308b0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image" Target="../media/image10.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9.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8"/>
        <p:cNvGrpSpPr/>
        <p:nvPr/>
      </p:nvGrpSpPr>
      <p:grpSpPr>
        <a:xfrm>
          <a:off x="0" y="0"/>
          <a:ext cx="0" cy="0"/>
          <a:chOff x="0" y="0"/>
          <a:chExt cx="0" cy="0"/>
        </a:xfrm>
      </p:grpSpPr>
      <p:sp>
        <p:nvSpPr>
          <p:cNvPr id="9" name="Google Shape;9;p33"/>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0" name="Google Shape;10;p33"/>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33"/>
          <p:cNvPicPr preferRelativeResize="0"/>
          <p:nvPr/>
        </p:nvPicPr>
        <p:blipFill rotWithShape="1">
          <a:blip r:embed="rId3">
            <a:alphaModFix/>
          </a:blip>
          <a:srcRect t="2266" b="2265"/>
          <a:stretch/>
        </p:blipFill>
        <p:spPr>
          <a:xfrm>
            <a:off x="471000" y="467399"/>
            <a:ext cx="2218858" cy="824085"/>
          </a:xfrm>
          <a:prstGeom prst="rect">
            <a:avLst/>
          </a:prstGeom>
          <a:noFill/>
          <a:ln>
            <a:noFill/>
          </a:ln>
        </p:spPr>
      </p:pic>
      <p:sp>
        <p:nvSpPr>
          <p:cNvPr id="12" name="Google Shape;12;p3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13" name="Google Shape;13;p33"/>
          <p:cNvPicPr preferRelativeResize="0"/>
          <p:nvPr/>
        </p:nvPicPr>
        <p:blipFill rotWithShape="1">
          <a:blip r:embed="rId4">
            <a:alphaModFix/>
          </a:blip>
          <a:srcRect l="3024" r="3022"/>
          <a:stretch/>
        </p:blipFill>
        <p:spPr>
          <a:xfrm>
            <a:off x="324895" y="4528124"/>
            <a:ext cx="1987904" cy="440100"/>
          </a:xfrm>
          <a:prstGeom prst="rect">
            <a:avLst/>
          </a:prstGeom>
          <a:noFill/>
          <a:ln>
            <a:noFill/>
          </a:ln>
        </p:spPr>
      </p:pic>
      <p:pic>
        <p:nvPicPr>
          <p:cNvPr id="14" name="Google Shape;14;p33"/>
          <p:cNvPicPr preferRelativeResize="0"/>
          <p:nvPr/>
        </p:nvPicPr>
        <p:blipFill rotWithShape="1">
          <a:blip r:embed="rId5">
            <a:alphaModFix/>
          </a:blip>
          <a:srcRect/>
          <a:stretch/>
        </p:blipFill>
        <p:spPr>
          <a:xfrm>
            <a:off x="4572000" y="4435832"/>
            <a:ext cx="775407" cy="547632"/>
          </a:xfrm>
          <a:prstGeom prst="rect">
            <a:avLst/>
          </a:prstGeom>
          <a:noFill/>
          <a:ln>
            <a:noFill/>
          </a:ln>
        </p:spPr>
      </p:pic>
      <p:pic>
        <p:nvPicPr>
          <p:cNvPr id="15" name="Google Shape;15;p33"/>
          <p:cNvPicPr preferRelativeResize="0"/>
          <p:nvPr/>
        </p:nvPicPr>
        <p:blipFill rotWithShape="1">
          <a:blip r:embed="rId6">
            <a:alphaModFix/>
          </a:blip>
          <a:srcRect/>
          <a:stretch/>
        </p:blipFill>
        <p:spPr>
          <a:xfrm>
            <a:off x="5572275" y="4556846"/>
            <a:ext cx="858148" cy="352949"/>
          </a:xfrm>
          <a:prstGeom prst="rect">
            <a:avLst/>
          </a:prstGeom>
          <a:noFill/>
          <a:ln>
            <a:noFill/>
          </a:ln>
        </p:spPr>
      </p:pic>
      <p:pic>
        <p:nvPicPr>
          <p:cNvPr id="16" name="Google Shape;16;p33"/>
          <p:cNvPicPr preferRelativeResize="0"/>
          <p:nvPr/>
        </p:nvPicPr>
        <p:blipFill rotWithShape="1">
          <a:blip r:embed="rId7">
            <a:alphaModFix/>
          </a:blip>
          <a:srcRect/>
          <a:stretch/>
        </p:blipFill>
        <p:spPr>
          <a:xfrm>
            <a:off x="6725411" y="4559992"/>
            <a:ext cx="845283" cy="370912"/>
          </a:xfrm>
          <a:prstGeom prst="rect">
            <a:avLst/>
          </a:prstGeom>
          <a:noFill/>
          <a:ln>
            <a:noFill/>
          </a:ln>
        </p:spPr>
      </p:pic>
      <p:pic>
        <p:nvPicPr>
          <p:cNvPr id="17" name="Google Shape;17;p33"/>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18"/>
        <p:cNvGrpSpPr/>
        <p:nvPr/>
      </p:nvGrpSpPr>
      <p:grpSpPr>
        <a:xfrm>
          <a:off x="0" y="0"/>
          <a:ext cx="0" cy="0"/>
          <a:chOff x="0" y="0"/>
          <a:chExt cx="0" cy="0"/>
        </a:xfrm>
      </p:grpSpPr>
      <p:pic>
        <p:nvPicPr>
          <p:cNvPr id="19" name="Google Shape;19;p34"/>
          <p:cNvPicPr preferRelativeResize="0"/>
          <p:nvPr/>
        </p:nvPicPr>
        <p:blipFill rotWithShape="1">
          <a:blip r:embed="rId2">
            <a:alphaModFix/>
          </a:blip>
          <a:srcRect r="63278"/>
          <a:stretch/>
        </p:blipFill>
        <p:spPr>
          <a:xfrm>
            <a:off x="7624814" y="202594"/>
            <a:ext cx="1274218" cy="488417"/>
          </a:xfrm>
          <a:prstGeom prst="rect">
            <a:avLst/>
          </a:prstGeom>
          <a:noFill/>
          <a:ln>
            <a:noFill/>
          </a:ln>
        </p:spPr>
      </p:pic>
      <p:sp>
        <p:nvSpPr>
          <p:cNvPr id="20" name="Google Shape;20;p34"/>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34"/>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2" name="Google Shape;22;p34"/>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3" name="Google Shape;23;p34"/>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24"/>
        <p:cNvGrpSpPr/>
        <p:nvPr/>
      </p:nvGrpSpPr>
      <p:grpSpPr>
        <a:xfrm>
          <a:off x="0" y="0"/>
          <a:ext cx="0" cy="0"/>
          <a:chOff x="0" y="0"/>
          <a:chExt cx="0" cy="0"/>
        </a:xfrm>
      </p:grpSpPr>
      <p:sp>
        <p:nvSpPr>
          <p:cNvPr id="25" name="Google Shape;25;p35"/>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35"/>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7" name="Google Shape;27;p35"/>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28" name="Google Shape;28;p35"/>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29" name="Google Shape;29;p35"/>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30" name="Google Shape;30;p35"/>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31" name="Google Shape;31;p35"/>
          <p:cNvPicPr preferRelativeResize="0"/>
          <p:nvPr/>
        </p:nvPicPr>
        <p:blipFill rotWithShape="1">
          <a:blip r:embed="rId6">
            <a:alphaModFix/>
          </a:blip>
          <a:srcRect l="3024" r="3022"/>
          <a:stretch/>
        </p:blipFill>
        <p:spPr>
          <a:xfrm>
            <a:off x="1697592" y="4528124"/>
            <a:ext cx="1987904" cy="440100"/>
          </a:xfrm>
          <a:prstGeom prst="rect">
            <a:avLst/>
          </a:prstGeom>
          <a:noFill/>
          <a:ln>
            <a:noFill/>
          </a:ln>
        </p:spPr>
      </p:pic>
      <p:pic>
        <p:nvPicPr>
          <p:cNvPr id="32" name="Google Shape;32;p35"/>
          <p:cNvPicPr preferRelativeResize="0"/>
          <p:nvPr/>
        </p:nvPicPr>
        <p:blipFill rotWithShape="1">
          <a:blip r:embed="rId7">
            <a:alphaModFix/>
          </a:blip>
          <a:srcRect r="63278"/>
          <a:stretch/>
        </p:blipFill>
        <p:spPr>
          <a:xfrm>
            <a:off x="211687" y="4503966"/>
            <a:ext cx="1274218" cy="488417"/>
          </a:xfrm>
          <a:prstGeom prst="rect">
            <a:avLst/>
          </a:prstGeom>
          <a:noFill/>
          <a:ln>
            <a:noFill/>
          </a:ln>
        </p:spPr>
      </p:pic>
      <p:cxnSp>
        <p:nvCxnSpPr>
          <p:cNvPr id="33" name="Google Shape;33;p35"/>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34" name="Google Shape;34;p35"/>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35"/>
        <p:cNvGrpSpPr/>
        <p:nvPr/>
      </p:nvGrpSpPr>
      <p:grpSpPr>
        <a:xfrm>
          <a:off x="0" y="0"/>
          <a:ext cx="0" cy="0"/>
          <a:chOff x="0" y="0"/>
          <a:chExt cx="0" cy="0"/>
        </a:xfrm>
      </p:grpSpPr>
      <p:pic>
        <p:nvPicPr>
          <p:cNvPr id="36" name="Google Shape;36;p36" descr="A picture containing shape  Description automatically generated"/>
          <p:cNvPicPr preferRelativeResize="0"/>
          <p:nvPr/>
        </p:nvPicPr>
        <p:blipFill rotWithShape="1">
          <a:blip r:embed="rId2">
            <a:alphaModFix amt="27000"/>
          </a:blip>
          <a:srcRect/>
          <a:stretch/>
        </p:blipFill>
        <p:spPr>
          <a:xfrm>
            <a:off x="5958140" y="2038825"/>
            <a:ext cx="3755545" cy="3437279"/>
          </a:xfrm>
          <a:prstGeom prst="rect">
            <a:avLst/>
          </a:prstGeom>
          <a:noFill/>
          <a:ln>
            <a:noFill/>
          </a:ln>
        </p:spPr>
      </p:pic>
      <p:pic>
        <p:nvPicPr>
          <p:cNvPr id="37" name="Google Shape;37;p36"/>
          <p:cNvPicPr preferRelativeResize="0"/>
          <p:nvPr/>
        </p:nvPicPr>
        <p:blipFill rotWithShape="1">
          <a:blip r:embed="rId3">
            <a:alphaModFix/>
          </a:blip>
          <a:srcRect r="63278"/>
          <a:stretch/>
        </p:blipFill>
        <p:spPr>
          <a:xfrm>
            <a:off x="7624814" y="202594"/>
            <a:ext cx="1274218" cy="488417"/>
          </a:xfrm>
          <a:prstGeom prst="rect">
            <a:avLst/>
          </a:prstGeom>
          <a:noFill/>
          <a:ln>
            <a:noFill/>
          </a:ln>
        </p:spPr>
      </p:pic>
      <p:sp>
        <p:nvSpPr>
          <p:cNvPr id="38" name="Google Shape;38;p36"/>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36"/>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40" name="Google Shape;40;p36"/>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41" name="Google Shape;41;p36"/>
          <p:cNvPicPr preferRelativeResize="0"/>
          <p:nvPr/>
        </p:nvPicPr>
        <p:blipFill rotWithShape="1">
          <a:blip r:embed="rId5">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42"/>
        <p:cNvGrpSpPr/>
        <p:nvPr/>
      </p:nvGrpSpPr>
      <p:grpSpPr>
        <a:xfrm>
          <a:off x="0" y="0"/>
          <a:ext cx="0" cy="0"/>
          <a:chOff x="0" y="0"/>
          <a:chExt cx="0" cy="0"/>
        </a:xfrm>
      </p:grpSpPr>
      <p:pic>
        <p:nvPicPr>
          <p:cNvPr id="43" name="Google Shape;43;p37"/>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sp>
        <p:nvSpPr>
          <p:cNvPr id="44" name="Google Shape;44;p37"/>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37"/>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46" name="Google Shape;46;p37"/>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47" name="Google Shape;47;p37"/>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48"/>
        <p:cNvGrpSpPr/>
        <p:nvPr/>
      </p:nvGrpSpPr>
      <p:grpSpPr>
        <a:xfrm>
          <a:off x="0" y="0"/>
          <a:ext cx="0" cy="0"/>
          <a:chOff x="0" y="0"/>
          <a:chExt cx="0" cy="0"/>
        </a:xfrm>
      </p:grpSpPr>
      <p:pic>
        <p:nvPicPr>
          <p:cNvPr id="49" name="Google Shape;49;p38"/>
          <p:cNvPicPr preferRelativeResize="0"/>
          <p:nvPr/>
        </p:nvPicPr>
        <p:blipFill rotWithShape="1">
          <a:blip r:embed="rId2">
            <a:alphaModFix/>
          </a:blip>
          <a:srcRect r="63278"/>
          <a:stretch/>
        </p:blipFill>
        <p:spPr>
          <a:xfrm>
            <a:off x="7624814" y="202594"/>
            <a:ext cx="1274218" cy="488417"/>
          </a:xfrm>
          <a:prstGeom prst="rect">
            <a:avLst/>
          </a:prstGeom>
          <a:noFill/>
          <a:ln>
            <a:noFill/>
          </a:ln>
        </p:spPr>
      </p:pic>
      <p:pic>
        <p:nvPicPr>
          <p:cNvPr id="50" name="Google Shape;50;p38"/>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51" name="Google Shape;51;p38"/>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52"/>
        <p:cNvGrpSpPr/>
        <p:nvPr/>
      </p:nvGrpSpPr>
      <p:grpSpPr>
        <a:xfrm>
          <a:off x="0" y="0"/>
          <a:ext cx="0" cy="0"/>
          <a:chOff x="0" y="0"/>
          <a:chExt cx="0" cy="0"/>
        </a:xfrm>
      </p:grpSpPr>
      <p:sp>
        <p:nvSpPr>
          <p:cNvPr id="53" name="Google Shape;53;p39"/>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54" name="Google Shape;54;p39"/>
          <p:cNvPicPr preferRelativeResize="0"/>
          <p:nvPr/>
        </p:nvPicPr>
        <p:blipFill rotWithShape="1">
          <a:blip r:embed="rId3">
            <a:alphaModFix/>
          </a:blip>
          <a:srcRect l="3024" r="3022"/>
          <a:stretch/>
        </p:blipFill>
        <p:spPr>
          <a:xfrm>
            <a:off x="177278" y="4576442"/>
            <a:ext cx="1987904" cy="440100"/>
          </a:xfrm>
          <a:prstGeom prst="rect">
            <a:avLst/>
          </a:prstGeom>
          <a:noFill/>
          <a:ln>
            <a:noFill/>
          </a:ln>
        </p:spPr>
      </p:pic>
      <p:pic>
        <p:nvPicPr>
          <p:cNvPr id="55" name="Google Shape;55;p39"/>
          <p:cNvPicPr preferRelativeResize="0"/>
          <p:nvPr/>
        </p:nvPicPr>
        <p:blipFill rotWithShape="1">
          <a:blip r:embed="rId4">
            <a:alphaModFix/>
          </a:blip>
          <a:srcRect r="63278"/>
          <a:stretch/>
        </p:blipFill>
        <p:spPr>
          <a:xfrm>
            <a:off x="7692505" y="4552283"/>
            <a:ext cx="1274218" cy="488417"/>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56"/>
        <p:cNvGrpSpPr/>
        <p:nvPr/>
      </p:nvGrpSpPr>
      <p:grpSpPr>
        <a:xfrm>
          <a:off x="0" y="0"/>
          <a:ext cx="0" cy="0"/>
          <a:chOff x="0" y="0"/>
          <a:chExt cx="0" cy="0"/>
        </a:xfrm>
      </p:grpSpPr>
      <p:sp>
        <p:nvSpPr>
          <p:cNvPr id="57" name="Google Shape;57;p40"/>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p40"/>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9" name="Google Shape;59;p40"/>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0" name="Google Shape;60;p4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61" name="Google Shape;61;p40"/>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62" name="Google Shape;62;p40"/>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63" name="Google Shape;63;p40"/>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64" name="Google Shape;64;p40"/>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65" name="Google Shape;65;p40"/>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66" name="Google Shape;66;p40"/>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67" name="Google Shape;67;p40"/>
          <p:cNvPicPr preferRelativeResize="0"/>
          <p:nvPr/>
        </p:nvPicPr>
        <p:blipFill rotWithShape="1">
          <a:blip r:embed="rId8">
            <a:alphaModFix/>
          </a:blip>
          <a:srcRect l="3024" r="3022"/>
          <a:stretch/>
        </p:blipFill>
        <p:spPr>
          <a:xfrm>
            <a:off x="1697592" y="4528124"/>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68"/>
        <p:cNvGrpSpPr/>
        <p:nvPr/>
      </p:nvGrpSpPr>
      <p:grpSpPr>
        <a:xfrm>
          <a:off x="0" y="0"/>
          <a:ext cx="0" cy="0"/>
          <a:chOff x="0" y="0"/>
          <a:chExt cx="0" cy="0"/>
        </a:xfrm>
      </p:grpSpPr>
      <p:sp>
        <p:nvSpPr>
          <p:cNvPr id="69" name="Google Shape;69;p41"/>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41"/>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1" name="Google Shape;71;p41"/>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2" name="Google Shape;72;p4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73" name="Google Shape;73;p41"/>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74" name="Google Shape;74;p41"/>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75" name="Google Shape;75;p41"/>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76" name="Google Shape;76;p41"/>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77" name="Google Shape;77;p41"/>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78" name="Google Shape;78;p41"/>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79" name="Google Shape;79;p41"/>
          <p:cNvPicPr preferRelativeResize="0"/>
          <p:nvPr/>
        </p:nvPicPr>
        <p:blipFill rotWithShape="1">
          <a:blip r:embed="rId8">
            <a:alphaModFix/>
          </a:blip>
          <a:srcRect l="3024" r="3022"/>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80"/>
        <p:cNvGrpSpPr/>
        <p:nvPr/>
      </p:nvGrpSpPr>
      <p:grpSpPr>
        <a:xfrm>
          <a:off x="0" y="0"/>
          <a:ext cx="0" cy="0"/>
          <a:chOff x="0" y="0"/>
          <a:chExt cx="0" cy="0"/>
        </a:xfrm>
      </p:grpSpPr>
      <p:sp>
        <p:nvSpPr>
          <p:cNvPr id="81" name="Google Shape;81;p42"/>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42"/>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3" name="Google Shape;83;p42"/>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4" name="Google Shape;84;p4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85" name="Google Shape;85;p42"/>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86" name="Google Shape;86;p42"/>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87" name="Google Shape;87;p42"/>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88" name="Google Shape;88;p42"/>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89" name="Google Shape;89;p42"/>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90" name="Google Shape;90;p42"/>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91" name="Google Shape;91;p42"/>
          <p:cNvPicPr preferRelativeResize="0"/>
          <p:nvPr/>
        </p:nvPicPr>
        <p:blipFill rotWithShape="1">
          <a:blip r:embed="rId8">
            <a:alphaModFix/>
          </a:blip>
          <a:srcRect l="3024" r="3022"/>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92"/>
        <p:cNvGrpSpPr/>
        <p:nvPr/>
      </p:nvGrpSpPr>
      <p:grpSpPr>
        <a:xfrm>
          <a:off x="0" y="0"/>
          <a:ext cx="0" cy="0"/>
          <a:chOff x="0" y="0"/>
          <a:chExt cx="0" cy="0"/>
        </a:xfrm>
      </p:grpSpPr>
      <p:sp>
        <p:nvSpPr>
          <p:cNvPr id="93" name="Google Shape;93;p43"/>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4" name="Google Shape;94;p43"/>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5" name="Google Shape;95;p43"/>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96" name="Google Shape;96;p43"/>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97" name="Google Shape;97;p43"/>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98" name="Google Shape;98;p43"/>
          <p:cNvPicPr preferRelativeResize="0"/>
          <p:nvPr/>
        </p:nvPicPr>
        <p:blipFill rotWithShape="1">
          <a:blip r:embed="rId4">
            <a:alphaModFix/>
          </a:blip>
          <a:srcRect l="3024" r="3022"/>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99"/>
        <p:cNvGrpSpPr/>
        <p:nvPr/>
      </p:nvGrpSpPr>
      <p:grpSpPr>
        <a:xfrm>
          <a:off x="0" y="0"/>
          <a:ext cx="0" cy="0"/>
          <a:chOff x="0" y="0"/>
          <a:chExt cx="0" cy="0"/>
        </a:xfrm>
      </p:grpSpPr>
      <p:sp>
        <p:nvSpPr>
          <p:cNvPr id="100" name="Google Shape;100;p44"/>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1" name="Google Shape;101;p44"/>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102" name="Google Shape;102;p44"/>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103" name="Google Shape;103;p44"/>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104" name="Google Shape;104;p44"/>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05" name="Google Shape;105;p44"/>
          <p:cNvPicPr preferRelativeResize="0"/>
          <p:nvPr/>
        </p:nvPicPr>
        <p:blipFill rotWithShape="1">
          <a:blip r:embed="rId4">
            <a:alphaModFix/>
          </a:blip>
          <a:srcRect l="3024" r="3022"/>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106"/>
        <p:cNvGrpSpPr/>
        <p:nvPr/>
      </p:nvGrpSpPr>
      <p:grpSpPr>
        <a:xfrm>
          <a:off x="0" y="0"/>
          <a:ext cx="0" cy="0"/>
          <a:chOff x="0" y="0"/>
          <a:chExt cx="0" cy="0"/>
        </a:xfrm>
      </p:grpSpPr>
      <p:cxnSp>
        <p:nvCxnSpPr>
          <p:cNvPr id="107" name="Google Shape;107;p45"/>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108" name="Google Shape;108;p45"/>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9" name="Google Shape;109;p45"/>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0" name="Google Shape;110;p45"/>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111" name="Google Shape;111;p45"/>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12" name="Google Shape;112;p45"/>
          <p:cNvPicPr preferRelativeResize="0"/>
          <p:nvPr/>
        </p:nvPicPr>
        <p:blipFill rotWithShape="1">
          <a:blip r:embed="rId4">
            <a:alphaModFix/>
          </a:blip>
          <a:srcRect l="3024" r="3022"/>
          <a:stretch/>
        </p:blipFill>
        <p:spPr>
          <a:xfrm>
            <a:off x="156283" y="4667387"/>
            <a:ext cx="1987904" cy="4401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13"/>
        <p:cNvGrpSpPr/>
        <p:nvPr/>
      </p:nvGrpSpPr>
      <p:grpSpPr>
        <a:xfrm>
          <a:off x="0" y="0"/>
          <a:ext cx="0" cy="0"/>
          <a:chOff x="0" y="0"/>
          <a:chExt cx="0" cy="0"/>
        </a:xfrm>
      </p:grpSpPr>
      <p:pic>
        <p:nvPicPr>
          <p:cNvPr id="114" name="Google Shape;114;p46"/>
          <p:cNvPicPr preferRelativeResize="0"/>
          <p:nvPr/>
        </p:nvPicPr>
        <p:blipFill rotWithShape="1">
          <a:blip r:embed="rId2">
            <a:alphaModFix/>
          </a:blip>
          <a:srcRect r="63278"/>
          <a:stretch/>
        </p:blipFill>
        <p:spPr>
          <a:xfrm>
            <a:off x="4147413" y="4437741"/>
            <a:ext cx="1274218" cy="488417"/>
          </a:xfrm>
          <a:prstGeom prst="rect">
            <a:avLst/>
          </a:prstGeom>
          <a:noFill/>
          <a:ln>
            <a:noFill/>
          </a:ln>
        </p:spPr>
      </p:pic>
      <p:sp>
        <p:nvSpPr>
          <p:cNvPr id="115" name="Google Shape;115;p46"/>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6" name="Google Shape;116;p46"/>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7" name="Google Shape;117;p46"/>
          <p:cNvSpPr>
            <a:spLocks noGrp="1"/>
          </p:cNvSpPr>
          <p:nvPr>
            <p:ph type="pic" idx="2"/>
          </p:nvPr>
        </p:nvSpPr>
        <p:spPr>
          <a:xfrm>
            <a:off x="5572125" y="1"/>
            <a:ext cx="3571875" cy="5029199"/>
          </a:xfrm>
          <a:prstGeom prst="rect">
            <a:avLst/>
          </a:prstGeom>
          <a:solidFill>
            <a:srgbClr val="D3EEEF"/>
          </a:solidFill>
          <a:ln>
            <a:noFill/>
          </a:ln>
        </p:spPr>
      </p:sp>
      <p:pic>
        <p:nvPicPr>
          <p:cNvPr id="118" name="Google Shape;118;p46"/>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19" name="Google Shape;119;p46"/>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20"/>
        <p:cNvGrpSpPr/>
        <p:nvPr/>
      </p:nvGrpSpPr>
      <p:grpSpPr>
        <a:xfrm>
          <a:off x="0" y="0"/>
          <a:ext cx="0" cy="0"/>
          <a:chOff x="0" y="0"/>
          <a:chExt cx="0" cy="0"/>
        </a:xfrm>
      </p:grpSpPr>
      <p:sp>
        <p:nvSpPr>
          <p:cNvPr id="121" name="Google Shape;121;p47"/>
          <p:cNvSpPr>
            <a:spLocks noGrp="1"/>
          </p:cNvSpPr>
          <p:nvPr>
            <p:ph type="pic" idx="2"/>
          </p:nvPr>
        </p:nvSpPr>
        <p:spPr>
          <a:xfrm>
            <a:off x="0" y="1"/>
            <a:ext cx="9144000" cy="2571749"/>
          </a:xfrm>
          <a:prstGeom prst="rect">
            <a:avLst/>
          </a:prstGeom>
          <a:solidFill>
            <a:srgbClr val="D3EEEF"/>
          </a:solidFill>
          <a:ln>
            <a:noFill/>
          </a:ln>
        </p:spPr>
      </p:sp>
      <p:sp>
        <p:nvSpPr>
          <p:cNvPr id="122" name="Google Shape;122;p47"/>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3" name="Google Shape;123;p47"/>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24" name="Google Shape;124;p47"/>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pic>
        <p:nvPicPr>
          <p:cNvPr id="125" name="Google Shape;125;p47"/>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6" name="Google Shape;126;p47"/>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27"/>
        <p:cNvGrpSpPr/>
        <p:nvPr/>
      </p:nvGrpSpPr>
      <p:grpSpPr>
        <a:xfrm>
          <a:off x="0" y="0"/>
          <a:ext cx="0" cy="0"/>
          <a:chOff x="0" y="0"/>
          <a:chExt cx="0" cy="0"/>
        </a:xfrm>
      </p:grpSpPr>
      <p:sp>
        <p:nvSpPr>
          <p:cNvPr id="128" name="Google Shape;128;p4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129" name="Google Shape;129;p48"/>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130" name="Google Shape;130;p48"/>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131" name="Google Shape;131;p48"/>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132" name="Google Shape;132;p48"/>
          <p:cNvPicPr preferRelativeResize="0"/>
          <p:nvPr/>
        </p:nvPicPr>
        <p:blipFill rotWithShape="1">
          <a:blip r:embed="rId6">
            <a:alphaModFix/>
          </a:blip>
          <a:srcRect r="63278"/>
          <a:stretch/>
        </p:blipFill>
        <p:spPr>
          <a:xfrm>
            <a:off x="211687" y="4503966"/>
            <a:ext cx="1274218" cy="488417"/>
          </a:xfrm>
          <a:prstGeom prst="rect">
            <a:avLst/>
          </a:prstGeom>
          <a:noFill/>
          <a:ln>
            <a:noFill/>
          </a:ln>
        </p:spPr>
      </p:pic>
      <p:sp>
        <p:nvSpPr>
          <p:cNvPr id="133" name="Google Shape;133;p48"/>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4" name="Google Shape;134;p48"/>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35" name="Google Shape;135;p48"/>
          <p:cNvPicPr preferRelativeResize="0"/>
          <p:nvPr/>
        </p:nvPicPr>
        <p:blipFill rotWithShape="1">
          <a:blip r:embed="rId8">
            <a:alphaModFix/>
          </a:blip>
          <a:srcRect l="3024" r="3022"/>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tsikkodia" type="title">
  <p:cSld name="TITLE">
    <p:spTree>
      <p:nvGrpSpPr>
        <p:cNvPr id="1" name="Shape 136"/>
        <p:cNvGrpSpPr/>
        <p:nvPr/>
      </p:nvGrpSpPr>
      <p:grpSpPr>
        <a:xfrm>
          <a:off x="0" y="0"/>
          <a:ext cx="0" cy="0"/>
          <a:chOff x="0" y="0"/>
          <a:chExt cx="0" cy="0"/>
        </a:xfrm>
      </p:grpSpPr>
      <p:sp>
        <p:nvSpPr>
          <p:cNvPr id="137" name="Google Shape;137;p49"/>
          <p:cNvSpPr txBox="1">
            <a:spLocks noGrp="1"/>
          </p:cNvSpPr>
          <p:nvPr>
            <p:ph type="ctrTitle"/>
          </p:nvPr>
        </p:nvSpPr>
        <p:spPr>
          <a:xfrm>
            <a:off x="1143000" y="781050"/>
            <a:ext cx="6858000" cy="17907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500"/>
              <a:buFont typeface="Roboto"/>
              <a:buNone/>
              <a:defRPr sz="45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8" name="Google Shape;138;p49"/>
          <p:cNvSpPr txBox="1">
            <a:spLocks noGrp="1"/>
          </p:cNvSpPr>
          <p:nvPr>
            <p:ph type="subTitle" idx="1"/>
          </p:nvPr>
        </p:nvSpPr>
        <p:spPr>
          <a:xfrm>
            <a:off x="1143000" y="2701528"/>
            <a:ext cx="6858000" cy="124182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750"/>
              </a:spcBef>
              <a:spcAft>
                <a:spcPts val="0"/>
              </a:spcAft>
              <a:buClr>
                <a:schemeClr val="lt1"/>
              </a:buClr>
              <a:buSzPts val="1800"/>
              <a:buNone/>
              <a:defRPr sz="1800">
                <a:solidFill>
                  <a:schemeClr val="lt1"/>
                </a:solidFill>
              </a:defRPr>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yhjä" type="blank">
  <p:cSld name="BLANK">
    <p:spTree>
      <p:nvGrpSpPr>
        <p:cNvPr id="1" name="Shape 139"/>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hart or visualization">
  <p:cSld name="Chart or visualization">
    <p:spTree>
      <p:nvGrpSpPr>
        <p:cNvPr id="1" name="Shape 140"/>
        <p:cNvGrpSpPr/>
        <p:nvPr/>
      </p:nvGrpSpPr>
      <p:grpSpPr>
        <a:xfrm>
          <a:off x="0" y="0"/>
          <a:ext cx="0" cy="0"/>
          <a:chOff x="0" y="0"/>
          <a:chExt cx="0" cy="0"/>
        </a:xfrm>
      </p:grpSpPr>
      <p:sp>
        <p:nvSpPr>
          <p:cNvPr id="141" name="Google Shape;141;p51"/>
          <p:cNvSpPr txBox="1">
            <a:spLocks noGrp="1"/>
          </p:cNvSpPr>
          <p:nvPr>
            <p:ph type="title"/>
          </p:nvPr>
        </p:nvSpPr>
        <p:spPr>
          <a:xfrm>
            <a:off x="629841" y="1480874"/>
            <a:ext cx="1774244" cy="120015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2400"/>
              <a:buFont typeface="Roboto"/>
              <a:buNone/>
              <a:defRPr sz="24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2" name="Google Shape;142;p51"/>
          <p:cNvSpPr txBox="1">
            <a:spLocks noGrp="1"/>
          </p:cNvSpPr>
          <p:nvPr>
            <p:ph type="body" idx="1"/>
          </p:nvPr>
        </p:nvSpPr>
        <p:spPr>
          <a:xfrm>
            <a:off x="629841" y="2771775"/>
            <a:ext cx="1774244" cy="1629966"/>
          </a:xfrm>
          <a:prstGeom prst="rect">
            <a:avLst/>
          </a:prstGeom>
          <a:noFill/>
          <a:ln>
            <a:noFill/>
          </a:ln>
        </p:spPr>
        <p:txBody>
          <a:bodyPr spcFirstLastPara="1" wrap="square" lIns="91425" tIns="45700" rIns="91425" bIns="45700" anchor="t" anchorCtr="0">
            <a:normAutofit/>
          </a:bodyPr>
          <a:lstStyle>
            <a:lvl1pPr marL="457200" lvl="0" indent="-304800" algn="l">
              <a:lnSpc>
                <a:spcPct val="90000"/>
              </a:lnSpc>
              <a:spcBef>
                <a:spcPts val="750"/>
              </a:spcBef>
              <a:spcAft>
                <a:spcPts val="0"/>
              </a:spcAft>
              <a:buClr>
                <a:schemeClr val="lt1"/>
              </a:buClr>
              <a:buSzPts val="1200"/>
              <a:buFont typeface="Roboto"/>
              <a:buAutoNum type="arabicPeriod"/>
              <a:defRPr sz="1200">
                <a:solidFill>
                  <a:schemeClr val="lt1"/>
                </a:solidFill>
              </a:defRPr>
            </a:lvl1pPr>
            <a:lvl2pPr marL="914400" lvl="1" indent="-228600" algn="l">
              <a:lnSpc>
                <a:spcPct val="90000"/>
              </a:lnSpc>
              <a:spcBef>
                <a:spcPts val="375"/>
              </a:spcBef>
              <a:spcAft>
                <a:spcPts val="0"/>
              </a:spcAft>
              <a:buClr>
                <a:schemeClr val="dk1"/>
              </a:buClr>
              <a:buSzPts val="1050"/>
              <a:buNone/>
              <a:defRPr sz="1050"/>
            </a:lvl2pPr>
            <a:lvl3pPr marL="1371600" lvl="2" indent="-228600" algn="l">
              <a:lnSpc>
                <a:spcPct val="90000"/>
              </a:lnSpc>
              <a:spcBef>
                <a:spcPts val="375"/>
              </a:spcBef>
              <a:spcAft>
                <a:spcPts val="0"/>
              </a:spcAft>
              <a:buClr>
                <a:schemeClr val="dk1"/>
              </a:buClr>
              <a:buSzPts val="900"/>
              <a:buNone/>
              <a:defRPr sz="900"/>
            </a:lvl3pPr>
            <a:lvl4pPr marL="1828800" lvl="3" indent="-228600" algn="l">
              <a:lnSpc>
                <a:spcPct val="90000"/>
              </a:lnSpc>
              <a:spcBef>
                <a:spcPts val="375"/>
              </a:spcBef>
              <a:spcAft>
                <a:spcPts val="0"/>
              </a:spcAft>
              <a:buClr>
                <a:schemeClr val="dk1"/>
              </a:buClr>
              <a:buSzPts val="750"/>
              <a:buNone/>
              <a:defRPr sz="750"/>
            </a:lvl4pPr>
            <a:lvl5pPr marL="2286000" lvl="4" indent="-228600" algn="l">
              <a:lnSpc>
                <a:spcPct val="90000"/>
              </a:lnSpc>
              <a:spcBef>
                <a:spcPts val="375"/>
              </a:spcBef>
              <a:spcAft>
                <a:spcPts val="0"/>
              </a:spcAft>
              <a:buClr>
                <a:schemeClr val="dk1"/>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143" name="Google Shape;143;p51"/>
          <p:cNvSpPr>
            <a:spLocks noGrp="1"/>
          </p:cNvSpPr>
          <p:nvPr>
            <p:ph type="chart" idx="2"/>
          </p:nvPr>
        </p:nvSpPr>
        <p:spPr>
          <a:xfrm>
            <a:off x="3800476" y="228600"/>
            <a:ext cx="5079206" cy="4229100"/>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750"/>
              </a:spcBef>
              <a:spcAft>
                <a:spcPts val="0"/>
              </a:spcAft>
              <a:buClr>
                <a:schemeClr val="dk1"/>
              </a:buClr>
              <a:buSzPts val="2100"/>
              <a:buFont typeface="Noto Sans Symbols"/>
              <a:buChar char="▪"/>
              <a:defRPr sz="2100" b="0" i="0" u="none" strike="noStrike" cap="none">
                <a:solidFill>
                  <a:schemeClr val="dk1"/>
                </a:solidFill>
                <a:latin typeface="Open Sans"/>
                <a:ea typeface="Open Sans"/>
                <a:cs typeface="Open Sans"/>
                <a:sym typeface="Open Sans"/>
              </a:defRPr>
            </a:lvl1pPr>
            <a:lvl2pPr marR="0" lvl="1" algn="l" rtl="0">
              <a:lnSpc>
                <a:spcPct val="90000"/>
              </a:lnSpc>
              <a:spcBef>
                <a:spcPts val="375"/>
              </a:spcBef>
              <a:spcAft>
                <a:spcPts val="0"/>
              </a:spcAft>
              <a:buClr>
                <a:schemeClr val="dk1"/>
              </a:buClr>
              <a:buSzPts val="1800"/>
              <a:buFont typeface="Noto Sans Symbols"/>
              <a:buChar char="▪"/>
              <a:defRPr sz="1800" b="0" i="0" u="none" strike="noStrike" cap="none">
                <a:solidFill>
                  <a:schemeClr val="dk1"/>
                </a:solidFill>
                <a:latin typeface="Open Sans"/>
                <a:ea typeface="Open Sans"/>
                <a:cs typeface="Open Sans"/>
                <a:sym typeface="Open Sans"/>
              </a:defRPr>
            </a:lvl2pPr>
            <a:lvl3pPr marR="0" lvl="2" algn="l" rtl="0">
              <a:lnSpc>
                <a:spcPct val="90000"/>
              </a:lnSpc>
              <a:spcBef>
                <a:spcPts val="375"/>
              </a:spcBef>
              <a:spcAft>
                <a:spcPts val="0"/>
              </a:spcAft>
              <a:buClr>
                <a:schemeClr val="dk1"/>
              </a:buClr>
              <a:buSzPts val="1500"/>
              <a:buFont typeface="Noto Sans Symbols"/>
              <a:buChar char="▪"/>
              <a:defRPr sz="1500" b="0" i="0" u="none" strike="noStrike" cap="none">
                <a:solidFill>
                  <a:schemeClr val="dk1"/>
                </a:solidFill>
                <a:latin typeface="Open Sans"/>
                <a:ea typeface="Open Sans"/>
                <a:cs typeface="Open Sans"/>
                <a:sym typeface="Open Sans"/>
              </a:defRPr>
            </a:lvl3pPr>
            <a:lvl4pPr marR="0" lvl="3" algn="l" rtl="0">
              <a:lnSpc>
                <a:spcPct val="90000"/>
              </a:lnSpc>
              <a:spcBef>
                <a:spcPts val="375"/>
              </a:spcBef>
              <a:spcAft>
                <a:spcPts val="0"/>
              </a:spcAft>
              <a:buClr>
                <a:schemeClr val="dk1"/>
              </a:buClr>
              <a:buSzPts val="1350"/>
              <a:buFont typeface="Noto Sans Symbols"/>
              <a:buChar char="▪"/>
              <a:defRPr sz="1350" b="0" i="0" u="none" strike="noStrike" cap="none">
                <a:solidFill>
                  <a:schemeClr val="dk1"/>
                </a:solidFill>
                <a:latin typeface="Open Sans"/>
                <a:ea typeface="Open Sans"/>
                <a:cs typeface="Open Sans"/>
                <a:sym typeface="Open Sans"/>
              </a:defRPr>
            </a:lvl4pPr>
            <a:lvl5pPr marR="0" lvl="4" algn="l" rtl="0">
              <a:lnSpc>
                <a:spcPct val="90000"/>
              </a:lnSpc>
              <a:spcBef>
                <a:spcPts val="375"/>
              </a:spcBef>
              <a:spcAft>
                <a:spcPts val="0"/>
              </a:spcAft>
              <a:buClr>
                <a:schemeClr val="dk1"/>
              </a:buClr>
              <a:buSzPts val="1350"/>
              <a:buFont typeface="Noto Sans Symbols"/>
              <a:buChar char="▪"/>
              <a:defRPr sz="1350" b="0" i="0" u="none" strike="noStrike" cap="none">
                <a:solidFill>
                  <a:schemeClr val="dk1"/>
                </a:solidFill>
                <a:latin typeface="Open Sans"/>
                <a:ea typeface="Open Sans"/>
                <a:cs typeface="Open Sans"/>
                <a:sym typeface="Open Sans"/>
              </a:defRPr>
            </a:lvl5pPr>
            <a:lvl6pPr marR="0" lvl="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Open Sans"/>
                <a:ea typeface="Open Sans"/>
                <a:cs typeface="Open Sans"/>
                <a:sym typeface="Open Sans"/>
              </a:defRPr>
            </a:lvl6pPr>
            <a:lvl7pPr marR="0" lvl="6"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Open Sans"/>
                <a:ea typeface="Open Sans"/>
                <a:cs typeface="Open Sans"/>
                <a:sym typeface="Open Sans"/>
              </a:defRPr>
            </a:lvl7pPr>
            <a:lvl8pPr marR="0" lvl="7"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Open Sans"/>
                <a:ea typeface="Open Sans"/>
                <a:cs typeface="Open Sans"/>
                <a:sym typeface="Open Sans"/>
              </a:defRPr>
            </a:lvl8pPr>
            <a:lvl9pPr marR="0" lvl="8"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Open Sans"/>
                <a:ea typeface="Open Sans"/>
                <a:cs typeface="Open Sans"/>
                <a:sym typeface="Open Sans"/>
              </a:defRPr>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Header 2" type="secHead">
  <p:cSld name="SECTION_HEADER">
    <p:spTree>
      <p:nvGrpSpPr>
        <p:cNvPr id="1" name="Shape 144"/>
        <p:cNvGrpSpPr/>
        <p:nvPr/>
      </p:nvGrpSpPr>
      <p:grpSpPr>
        <a:xfrm>
          <a:off x="0" y="0"/>
          <a:ext cx="0" cy="0"/>
          <a:chOff x="0" y="0"/>
          <a:chExt cx="0" cy="0"/>
        </a:xfrm>
      </p:grpSpPr>
      <p:sp>
        <p:nvSpPr>
          <p:cNvPr id="145" name="Google Shape;145;p5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1pPr>
            <a:lvl2pPr marL="0" marR="0" lvl="1" indent="0" algn="l" rtl="0">
              <a:lnSpc>
                <a:spcPct val="100000"/>
              </a:lnSpc>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2pPr>
            <a:lvl3pPr marL="0" marR="0" lvl="2" indent="0" algn="l" rtl="0">
              <a:lnSpc>
                <a:spcPct val="100000"/>
              </a:lnSpc>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3pPr>
            <a:lvl4pPr marL="0" marR="0" lvl="3" indent="0" algn="l" rtl="0">
              <a:lnSpc>
                <a:spcPct val="100000"/>
              </a:lnSpc>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4pPr>
            <a:lvl5pPr marL="0" marR="0" lvl="4" indent="0" algn="l" rtl="0">
              <a:lnSpc>
                <a:spcPct val="100000"/>
              </a:lnSpc>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5pPr>
            <a:lvl6pPr marL="0" marR="0" lvl="5" indent="0" algn="l" rtl="0">
              <a:lnSpc>
                <a:spcPct val="100000"/>
              </a:lnSpc>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6pPr>
            <a:lvl7pPr marL="0" marR="0" lvl="6" indent="0" algn="l" rtl="0">
              <a:lnSpc>
                <a:spcPct val="100000"/>
              </a:lnSpc>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7pPr>
            <a:lvl8pPr marL="0" marR="0" lvl="7" indent="0" algn="l" rtl="0">
              <a:lnSpc>
                <a:spcPct val="100000"/>
              </a:lnSpc>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8pPr>
            <a:lvl9pPr marL="0" marR="0" lvl="8" indent="0" algn="l" rtl="0">
              <a:lnSpc>
                <a:spcPct val="100000"/>
              </a:lnSpc>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9pPr>
          </a:lstStyle>
          <a:p>
            <a:pPr marL="0" lvl="0" indent="0" algn="l"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lack Background">
  <p:cSld name="Black Background">
    <p:spTree>
      <p:nvGrpSpPr>
        <p:cNvPr id="1" name="Shape 146"/>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32"/>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hyperlink" Target="http://www.youtube.com/watch?v=5A2NDsibmZI" TargetMode="External"/><Relationship Id="rId2" Type="http://schemas.openxmlformats.org/officeDocument/2006/relationships/notesSlide" Target="../notesSlides/notesSlide9.xml"/><Relationship Id="rId1" Type="http://schemas.openxmlformats.org/officeDocument/2006/relationships/slideLayout" Target="../slideLayouts/slideLayout6.xml"/><Relationship Id="rId5" Type="http://schemas.openxmlformats.org/officeDocument/2006/relationships/hyperlink" Target="https://www.youtube.com/watch?v=5A2NDsibmZI&amp;t=9s&amp;ab_channel=Hootsuite" TargetMode="External"/><Relationship Id="rId4" Type="http://schemas.openxmlformats.org/officeDocument/2006/relationships/image" Target="../media/image18.jp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hyperlink" Target="https://www.coosto.com/en/knowledge-center/content-marketing/perfect-post-calculator" TargetMode="External"/><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hyperlink" Target="https://www.coosto.com/en/blogs/best-time-post-instagram" TargetMode="External"/><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hyperlink" Target="https://www.coosto.com/en/blogs/best-times-post-facebook-2020" TargetMode="External"/><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hyperlink" Target="https://www.coosto.com/en/knowledge-center/content-marketing/perfect-post-calculator"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p1"/>
          <p:cNvSpPr txBox="1">
            <a:spLocks noGrp="1"/>
          </p:cNvSpPr>
          <p:nvPr>
            <p:ph type="ctrTitle"/>
          </p:nvPr>
        </p:nvSpPr>
        <p:spPr>
          <a:xfrm>
            <a:off x="824757" y="1691838"/>
            <a:ext cx="7494486" cy="879912"/>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lt1"/>
              </a:buClr>
              <a:buSzPts val="4500"/>
              <a:buFont typeface="Roboto"/>
              <a:buNone/>
            </a:pPr>
            <a:r>
              <a:rPr lang="nl-NL" sz="6600"/>
              <a:t>Sisäinen analytiikka</a:t>
            </a:r>
            <a:endParaRPr sz="6600"/>
          </a:p>
        </p:txBody>
      </p:sp>
      <p:sp>
        <p:nvSpPr>
          <p:cNvPr id="152" name="Google Shape;152;p1"/>
          <p:cNvSpPr txBox="1">
            <a:spLocks noGrp="1"/>
          </p:cNvSpPr>
          <p:nvPr>
            <p:ph type="subTitle" idx="4294967295"/>
          </p:nvPr>
        </p:nvSpPr>
        <p:spPr>
          <a:xfrm>
            <a:off x="1143000" y="2735481"/>
            <a:ext cx="6858000" cy="1241425"/>
          </a:xfrm>
          <a:prstGeom prst="rect">
            <a:avLst/>
          </a:prstGeom>
          <a:noFill/>
          <a:ln>
            <a:noFill/>
          </a:ln>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chemeClr val="lt1"/>
              </a:buClr>
              <a:buSzPts val="1800"/>
              <a:buFont typeface="Arial"/>
              <a:buNone/>
            </a:pPr>
            <a:r>
              <a:rPr lang="nl-NL">
                <a:solidFill>
                  <a:schemeClr val="lt1"/>
                </a:solidFill>
              </a:rPr>
              <a:t>Opettaja</a:t>
            </a:r>
            <a:endParaRPr sz="2100" b="0" i="0" u="none" strike="noStrike" cap="none">
              <a:solidFill>
                <a:schemeClr val="lt1"/>
              </a:solidFill>
              <a:latin typeface="Arial"/>
              <a:ea typeface="Arial"/>
              <a:cs typeface="Arial"/>
              <a:sym typeface="Arial"/>
            </a:endParaRPr>
          </a:p>
          <a:p>
            <a:pPr marL="0" marR="0" lvl="0" indent="0" algn="ctr" rtl="0">
              <a:lnSpc>
                <a:spcPct val="90000"/>
              </a:lnSpc>
              <a:spcBef>
                <a:spcPts val="750"/>
              </a:spcBef>
              <a:spcAft>
                <a:spcPts val="0"/>
              </a:spcAft>
              <a:buClr>
                <a:schemeClr val="lt1"/>
              </a:buClr>
              <a:buSzPts val="1800"/>
              <a:buFont typeface="Arial"/>
              <a:buNone/>
            </a:pPr>
            <a:r>
              <a:rPr lang="nl-NL" sz="2100" b="0" i="0" u="none" strike="noStrike" cap="none">
                <a:solidFill>
                  <a:schemeClr val="lt1"/>
                </a:solidFill>
                <a:latin typeface="Arial"/>
                <a:ea typeface="Arial"/>
                <a:cs typeface="Arial"/>
                <a:sym typeface="Arial"/>
              </a:rPr>
              <a:t>Koulu</a:t>
            </a:r>
            <a:endParaRPr sz="2100" b="0" i="0" u="none" strike="noStrike" cap="none">
              <a:solidFill>
                <a:schemeClr val="lt1"/>
              </a:solidFill>
              <a:latin typeface="Arial"/>
              <a:ea typeface="Arial"/>
              <a:cs typeface="Arial"/>
              <a:sym typeface="Arial"/>
            </a:endParaRPr>
          </a:p>
          <a:p>
            <a:pPr marL="0" marR="0" lvl="0" indent="0" algn="ctr" rtl="0">
              <a:lnSpc>
                <a:spcPct val="90000"/>
              </a:lnSpc>
              <a:spcBef>
                <a:spcPts val="750"/>
              </a:spcBef>
              <a:spcAft>
                <a:spcPts val="0"/>
              </a:spcAft>
              <a:buClr>
                <a:schemeClr val="lt1"/>
              </a:buClr>
              <a:buSzPts val="1800"/>
              <a:buFont typeface="Arial"/>
              <a:buNone/>
            </a:pPr>
            <a:r>
              <a:rPr lang="nl-NL" sz="2100" b="0" i="0" u="none" strike="noStrike" cap="none">
                <a:solidFill>
                  <a:schemeClr val="lt1"/>
                </a:solidFill>
                <a:latin typeface="Arial"/>
                <a:ea typeface="Arial"/>
                <a:cs typeface="Arial"/>
                <a:sym typeface="Arial"/>
              </a:rPr>
              <a:t>Digitaalinen analysointi ja seuranta</a:t>
            </a:r>
            <a:endParaRPr sz="2100" b="0"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2"/>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3000"/>
              <a:buFont typeface="Calibri"/>
              <a:buNone/>
            </a:pPr>
            <a:endParaRPr sz="3000" b="1" i="0" u="none" strike="noStrike" cap="none">
              <a:solidFill>
                <a:schemeClr val="dk1"/>
              </a:solidFill>
              <a:latin typeface="Arial"/>
              <a:ea typeface="Arial"/>
              <a:cs typeface="Arial"/>
              <a:sym typeface="Arial"/>
            </a:endParaRPr>
          </a:p>
        </p:txBody>
      </p:sp>
      <p:sp>
        <p:nvSpPr>
          <p:cNvPr id="158" name="Google Shape;158;p2"/>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59" name="Google Shape;159;p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nl-NL"/>
              <a:t>Oppimistavoitteet</a:t>
            </a:r>
            <a:endParaRPr/>
          </a:p>
        </p:txBody>
      </p:sp>
      <p:sp>
        <p:nvSpPr>
          <p:cNvPr id="160" name="Google Shape;160;p2"/>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fontScale="85000" lnSpcReduction="20000"/>
          </a:bodyPr>
          <a:lstStyle/>
          <a:p>
            <a:pPr marL="342900" marR="0" lvl="0" indent="-331469" algn="l" rtl="0">
              <a:lnSpc>
                <a:spcPct val="115000"/>
              </a:lnSpc>
              <a:spcBef>
                <a:spcPts val="0"/>
              </a:spcBef>
              <a:spcAft>
                <a:spcPts val="0"/>
              </a:spcAft>
              <a:buClr>
                <a:srgbClr val="D12477"/>
              </a:buClr>
              <a:buSzPct val="100000"/>
              <a:buFont typeface="Arial"/>
              <a:buChar char="●"/>
            </a:pPr>
            <a:r>
              <a:rPr lang="nl-NL" sz="2400"/>
              <a:t>PESO-mallin käytön oppiminen ja ymmärtäminen.</a:t>
            </a:r>
            <a:endParaRPr/>
          </a:p>
          <a:p>
            <a:pPr marL="342900" marR="0" lvl="0" indent="-331469" algn="l" rtl="0">
              <a:lnSpc>
                <a:spcPct val="115000"/>
              </a:lnSpc>
              <a:spcBef>
                <a:spcPts val="1600"/>
              </a:spcBef>
              <a:spcAft>
                <a:spcPts val="0"/>
              </a:spcAft>
              <a:buClr>
                <a:srgbClr val="D12477"/>
              </a:buClr>
              <a:buSzPct val="100000"/>
              <a:buFont typeface="Arial"/>
              <a:buChar char="●"/>
            </a:pPr>
            <a:r>
              <a:rPr lang="nl-NL" sz="2400"/>
              <a:t>Opit kuvailemaan, mitä seikkoja voit pitää onnistuneena sisällön julkaisemisessa ja sen mittaamisessa.</a:t>
            </a:r>
            <a:endParaRPr/>
          </a:p>
          <a:p>
            <a:pPr marL="342900" marR="0" lvl="0" indent="-331469" algn="l" rtl="0">
              <a:lnSpc>
                <a:spcPct val="115000"/>
              </a:lnSpc>
              <a:spcBef>
                <a:spcPts val="1600"/>
              </a:spcBef>
              <a:spcAft>
                <a:spcPts val="0"/>
              </a:spcAft>
              <a:buClr>
                <a:srgbClr val="D12477"/>
              </a:buClr>
              <a:buSzPct val="100000"/>
              <a:buFont typeface="Arial"/>
              <a:buChar char="●"/>
            </a:pPr>
            <a:r>
              <a:rPr lang="nl-NL" sz="2400"/>
              <a:t>Tieto siitä, milloin ja miksi on parasta julkaista sisältöä tiettynä ajankohtana.</a:t>
            </a:r>
            <a:endParaRPr/>
          </a:p>
          <a:p>
            <a:pPr marL="0" marR="0" lvl="0" indent="0" algn="l" rtl="0">
              <a:lnSpc>
                <a:spcPct val="115000"/>
              </a:lnSpc>
              <a:spcBef>
                <a:spcPts val="1600"/>
              </a:spcBef>
              <a:spcAft>
                <a:spcPts val="0"/>
              </a:spcAft>
              <a:buClr>
                <a:srgbClr val="161249"/>
              </a:buClr>
              <a:buSzPct val="100000"/>
              <a:buNone/>
            </a:pPr>
            <a:endParaRPr sz="2400">
              <a:solidFill>
                <a:schemeClr val="dk1"/>
              </a:solidFill>
              <a:latin typeface="Calibri"/>
              <a:ea typeface="Calibri"/>
              <a:cs typeface="Calibri"/>
              <a:sym typeface="Calibri"/>
            </a:endParaRPr>
          </a:p>
          <a:p>
            <a:pPr marL="0" lvl="0" indent="0" algn="l" rtl="0">
              <a:lnSpc>
                <a:spcPct val="90000"/>
              </a:lnSpc>
              <a:spcBef>
                <a:spcPts val="750"/>
              </a:spcBef>
              <a:spcAft>
                <a:spcPts val="0"/>
              </a:spcAft>
              <a:buClr>
                <a:srgbClr val="161249"/>
              </a:buClr>
              <a:buSzPct val="100000"/>
              <a:buFont typeface="Arial"/>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3"/>
          <p:cNvSpPr txBox="1">
            <a:spLocks noGrp="1"/>
          </p:cNvSpPr>
          <p:nvPr>
            <p:ph type="title"/>
          </p:nvPr>
        </p:nvSpPr>
        <p:spPr>
          <a:xfrm>
            <a:off x="1715068" y="1453297"/>
            <a:ext cx="1734304" cy="548371"/>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3300"/>
              <a:buFont typeface="Arial"/>
              <a:buNone/>
            </a:pPr>
            <a:r>
              <a:rPr lang="nl-NL">
                <a:solidFill>
                  <a:schemeClr val="lt1"/>
                </a:solidFill>
              </a:rPr>
              <a:t>Aiheet</a:t>
            </a:r>
            <a:endParaRPr/>
          </a:p>
        </p:txBody>
      </p:sp>
      <p:sp>
        <p:nvSpPr>
          <p:cNvPr id="166" name="Google Shape;166;p3"/>
          <p:cNvSpPr txBox="1">
            <a:spLocks noGrp="1"/>
          </p:cNvSpPr>
          <p:nvPr>
            <p:ph type="body" idx="1"/>
          </p:nvPr>
        </p:nvSpPr>
        <p:spPr>
          <a:xfrm>
            <a:off x="3992479" y="1057820"/>
            <a:ext cx="4606200" cy="1862400"/>
          </a:xfrm>
          <a:prstGeom prst="rect">
            <a:avLst/>
          </a:prstGeom>
          <a:noFill/>
          <a:ln>
            <a:noFill/>
          </a:ln>
        </p:spPr>
        <p:txBody>
          <a:bodyPr spcFirstLastPara="1" wrap="square" lIns="91425" tIns="45700" rIns="91425" bIns="45700" anchor="t" anchorCtr="0">
            <a:spAutoFit/>
          </a:bodyPr>
          <a:lstStyle/>
          <a:p>
            <a:pPr marL="385763" lvl="0" indent="-385763" algn="l" rtl="0">
              <a:lnSpc>
                <a:spcPct val="100000"/>
              </a:lnSpc>
              <a:spcBef>
                <a:spcPts val="0"/>
              </a:spcBef>
              <a:spcAft>
                <a:spcPts val="0"/>
              </a:spcAft>
              <a:buClr>
                <a:schemeClr val="lt1"/>
              </a:buClr>
              <a:buSzPts val="1800"/>
              <a:buFont typeface="Arial"/>
              <a:buChar char="•"/>
            </a:pPr>
            <a:r>
              <a:rPr lang="nl-NL" sz="1800" b="0" i="0" u="none" strike="noStrike" cap="none">
                <a:solidFill>
                  <a:schemeClr val="lt1"/>
                </a:solidFill>
              </a:rPr>
              <a:t>PESO-malli</a:t>
            </a:r>
            <a:endParaRPr/>
          </a:p>
          <a:p>
            <a:pPr marL="385763" lvl="0" indent="-385763" algn="l" rtl="0">
              <a:lnSpc>
                <a:spcPct val="100000"/>
              </a:lnSpc>
              <a:spcBef>
                <a:spcPts val="750"/>
              </a:spcBef>
              <a:spcAft>
                <a:spcPts val="0"/>
              </a:spcAft>
              <a:buClr>
                <a:srgbClr val="FFFFFF"/>
              </a:buClr>
              <a:buSzPts val="1800"/>
              <a:buFont typeface="Arial"/>
              <a:buChar char="•"/>
            </a:pPr>
            <a:r>
              <a:rPr lang="nl-NL" sz="1800" b="0" i="0" u="none" strike="noStrike" cap="none">
                <a:solidFill>
                  <a:srgbClr val="FFFFFF"/>
                </a:solidFill>
              </a:rPr>
              <a:t>Sosiaalisen median analysointi</a:t>
            </a:r>
            <a:endParaRPr/>
          </a:p>
          <a:p>
            <a:pPr marL="385763" lvl="0" indent="-385763" algn="l" rtl="0">
              <a:lnSpc>
                <a:spcPct val="100000"/>
              </a:lnSpc>
              <a:spcBef>
                <a:spcPts val="750"/>
              </a:spcBef>
              <a:spcAft>
                <a:spcPts val="0"/>
              </a:spcAft>
              <a:buClr>
                <a:srgbClr val="FFFFFF"/>
              </a:buClr>
              <a:buSzPts val="1800"/>
              <a:buFont typeface="Arial"/>
              <a:buChar char="•"/>
            </a:pPr>
            <a:r>
              <a:rPr lang="nl-NL" sz="1800" b="0" i="0" u="none" strike="noStrike" cap="none">
                <a:solidFill>
                  <a:srgbClr val="FFFFFF"/>
                </a:solidFill>
              </a:rPr>
              <a:t>Hoots</a:t>
            </a:r>
            <a:r>
              <a:rPr lang="nl-NL" sz="1800">
                <a:solidFill>
                  <a:srgbClr val="FFFFFF"/>
                </a:solidFill>
              </a:rPr>
              <a:t>uite</a:t>
            </a:r>
            <a:endParaRPr/>
          </a:p>
          <a:p>
            <a:pPr marL="385763" lvl="0" indent="-385763" algn="l" rtl="0">
              <a:lnSpc>
                <a:spcPct val="100000"/>
              </a:lnSpc>
              <a:spcBef>
                <a:spcPts val="750"/>
              </a:spcBef>
              <a:spcAft>
                <a:spcPts val="0"/>
              </a:spcAft>
              <a:buClr>
                <a:schemeClr val="lt1"/>
              </a:buClr>
              <a:buSzPts val="1800"/>
              <a:buFont typeface="Arial"/>
              <a:buChar char="•"/>
            </a:pPr>
            <a:r>
              <a:rPr lang="nl-NL" sz="1800" b="0" i="0" u="none" strike="noStrike" cap="none">
                <a:solidFill>
                  <a:schemeClr val="lt1"/>
                </a:solidFill>
              </a:rPr>
              <a:t>Coosto</a:t>
            </a:r>
            <a:endParaRPr/>
          </a:p>
          <a:p>
            <a:pPr marL="385763" lvl="0" indent="-385763" algn="l" rtl="0">
              <a:lnSpc>
                <a:spcPct val="100000"/>
              </a:lnSpc>
              <a:spcBef>
                <a:spcPts val="750"/>
              </a:spcBef>
              <a:spcAft>
                <a:spcPts val="0"/>
              </a:spcAft>
              <a:buClr>
                <a:srgbClr val="FFFFFF"/>
              </a:buClr>
              <a:buSzPts val="1800"/>
              <a:buFont typeface="Arial"/>
              <a:buChar char="•"/>
            </a:pPr>
            <a:r>
              <a:rPr lang="nl-NL" sz="1800" b="0" i="0" u="none" strike="noStrike" cap="none">
                <a:solidFill>
                  <a:srgbClr val="FFFFFF"/>
                </a:solidFill>
              </a:rPr>
              <a:t>Tee se itse: täydellinen </a:t>
            </a:r>
            <a:r>
              <a:rPr lang="nl-NL" sz="1800">
                <a:solidFill>
                  <a:srgbClr val="FFFFFF"/>
                </a:solidFill>
              </a:rPr>
              <a:t>julkaisulaskuri</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4"/>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FFFFFF"/>
              </a:buClr>
              <a:buSzPts val="6000"/>
              <a:buFont typeface="Arial"/>
              <a:buNone/>
            </a:pPr>
            <a:r>
              <a:rPr lang="nl-NL" sz="6000" b="1" i="0" u="none" strike="noStrike" cap="none">
                <a:solidFill>
                  <a:srgbClr val="FFFFFF"/>
                </a:solidFill>
                <a:latin typeface="Arial"/>
                <a:ea typeface="Arial"/>
                <a:cs typeface="Arial"/>
                <a:sym typeface="Arial"/>
              </a:rPr>
              <a:t>Aihe 1</a:t>
            </a:r>
            <a:endParaRPr sz="6000" b="1" i="0" u="none" strike="noStrike" cap="none">
              <a:solidFill>
                <a:srgbClr val="FFFFFF"/>
              </a:solidFill>
              <a:latin typeface="Arial"/>
              <a:ea typeface="Arial"/>
              <a:cs typeface="Arial"/>
              <a:sym typeface="Arial"/>
            </a:endParaRPr>
          </a:p>
        </p:txBody>
      </p:sp>
      <p:sp>
        <p:nvSpPr>
          <p:cNvPr id="172" name="Google Shape;172;p4"/>
          <p:cNvSpPr txBox="1"/>
          <p:nvPr/>
        </p:nvSpPr>
        <p:spPr>
          <a:xfrm>
            <a:off x="-591200" y="0"/>
            <a:ext cx="7793700" cy="14139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73" name="Google Shape;173;p4"/>
          <p:cNvSpPr txBox="1">
            <a:spLocks noGrp="1"/>
          </p:cNvSpPr>
          <p:nvPr>
            <p:ph type="title"/>
          </p:nvPr>
        </p:nvSpPr>
        <p:spPr>
          <a:xfrm>
            <a:off x="628650" y="143852"/>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nl-NL"/>
              <a:t>PESO-malli</a:t>
            </a:r>
            <a:br>
              <a:rPr lang="nl-NL"/>
            </a:br>
            <a:endParaRPr/>
          </a:p>
        </p:txBody>
      </p:sp>
      <p:sp>
        <p:nvSpPr>
          <p:cNvPr id="174" name="Google Shape;174;p4"/>
          <p:cNvSpPr txBox="1">
            <a:spLocks noGrp="1"/>
          </p:cNvSpPr>
          <p:nvPr>
            <p:ph type="body" idx="1"/>
          </p:nvPr>
        </p:nvSpPr>
        <p:spPr>
          <a:xfrm>
            <a:off x="628650" y="707730"/>
            <a:ext cx="7886700" cy="3861623"/>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rgbClr val="161249"/>
              </a:buClr>
              <a:buSzPts val="1350"/>
              <a:buNone/>
            </a:pPr>
            <a:r>
              <a:rPr lang="nl-NL" sz="1150"/>
              <a:t>PESO-malli on kehys, jota käytetään viestinnässä ja markkinoinnissa erilaisten mediakanavien luokitteluun. PESO tarkoittaa maksettua, ansaittua, jaettua ja omistettua mediaa, ja jokainen luokka edustaa eri tapaa jakaa sisältöä ja tavoittaa yleisö.</a:t>
            </a:r>
            <a:endParaRPr sz="1900"/>
          </a:p>
          <a:p>
            <a:pPr marL="0" lvl="0" indent="0" algn="l" rtl="0">
              <a:lnSpc>
                <a:spcPct val="100000"/>
              </a:lnSpc>
              <a:spcBef>
                <a:spcPts val="0"/>
              </a:spcBef>
              <a:spcAft>
                <a:spcPts val="0"/>
              </a:spcAft>
              <a:buClr>
                <a:srgbClr val="161249"/>
              </a:buClr>
              <a:buSzPts val="1350"/>
              <a:buNone/>
            </a:pPr>
            <a:endParaRPr sz="1150"/>
          </a:p>
          <a:p>
            <a:pPr marL="0" lvl="0" indent="0" algn="l" rtl="0">
              <a:lnSpc>
                <a:spcPct val="100000"/>
              </a:lnSpc>
              <a:spcBef>
                <a:spcPts val="0"/>
              </a:spcBef>
              <a:spcAft>
                <a:spcPts val="0"/>
              </a:spcAft>
              <a:buClr>
                <a:srgbClr val="161249"/>
              </a:buClr>
              <a:buSzPts val="1350"/>
              <a:buNone/>
            </a:pPr>
            <a:r>
              <a:rPr lang="nl-NL" sz="1150"/>
              <a:t>Seuraavassa lyhyt katsaus kuhunkin luokkaan:</a:t>
            </a:r>
            <a:endParaRPr sz="1900"/>
          </a:p>
          <a:p>
            <a:pPr marL="457200" lvl="0" indent="-317500" algn="l" rtl="0">
              <a:lnSpc>
                <a:spcPct val="100000"/>
              </a:lnSpc>
              <a:spcBef>
                <a:spcPts val="0"/>
              </a:spcBef>
              <a:spcAft>
                <a:spcPts val="0"/>
              </a:spcAft>
              <a:buClr>
                <a:srgbClr val="D12477"/>
              </a:buClr>
              <a:buSzPts val="1400"/>
              <a:buAutoNum type="arabicPeriod"/>
            </a:pPr>
            <a:r>
              <a:rPr lang="nl-NL" sz="1900" b="1">
                <a:solidFill>
                  <a:srgbClr val="D12477"/>
                </a:solidFill>
              </a:rPr>
              <a:t>Maksullinen media:</a:t>
            </a:r>
            <a:r>
              <a:rPr lang="nl-NL" sz="1150"/>
              <a:t> Tällä tarkoitetaan mitä tahansa sisältöä tai mainontaa, josta brändi maksaa, kuten näyttömainoksia, sponsoroituja julkaisuja sosiaalisessa mediassa tai pay per click -mainoksia (PPC).</a:t>
            </a:r>
            <a:endParaRPr sz="1900"/>
          </a:p>
          <a:p>
            <a:pPr marL="457200" lvl="0" indent="-317500" algn="l" rtl="0">
              <a:lnSpc>
                <a:spcPct val="100000"/>
              </a:lnSpc>
              <a:spcBef>
                <a:spcPts val="0"/>
              </a:spcBef>
              <a:spcAft>
                <a:spcPts val="0"/>
              </a:spcAft>
              <a:buClr>
                <a:srgbClr val="D12477"/>
              </a:buClr>
              <a:buSzPts val="1400"/>
              <a:buAutoNum type="arabicPeriod"/>
            </a:pPr>
            <a:r>
              <a:rPr lang="nl-NL" sz="1900" b="1">
                <a:solidFill>
                  <a:srgbClr val="D12477"/>
                </a:solidFill>
              </a:rPr>
              <a:t>Ansaittu media:</a:t>
            </a:r>
            <a:r>
              <a:rPr lang="nl-NL" sz="1150"/>
              <a:t> Tämä on sisältöä, jota brändi ansaitsee PR-toimintansa kautta, kuten uutisia, arvosteluita tai sosiaalisen median jakoja.</a:t>
            </a:r>
            <a:endParaRPr sz="1900"/>
          </a:p>
          <a:p>
            <a:pPr marL="457200" lvl="0" indent="-317500" algn="l" rtl="0">
              <a:lnSpc>
                <a:spcPct val="100000"/>
              </a:lnSpc>
              <a:spcBef>
                <a:spcPts val="0"/>
              </a:spcBef>
              <a:spcAft>
                <a:spcPts val="0"/>
              </a:spcAft>
              <a:buClr>
                <a:srgbClr val="D12477"/>
              </a:buClr>
              <a:buSzPts val="1400"/>
              <a:buAutoNum type="arabicPeriod"/>
            </a:pPr>
            <a:r>
              <a:rPr lang="nl-NL" sz="1900" b="1">
                <a:solidFill>
                  <a:srgbClr val="D12477"/>
                </a:solidFill>
              </a:rPr>
              <a:t>Jaettu media:</a:t>
            </a:r>
            <a:r>
              <a:rPr lang="nl-NL" sz="1150"/>
              <a:t> Tämä sisältää sosiaalisen median ympäristöt, joissa käyttäjät voivat jakaa tuotemerkin luomaa tai julkaisemaa sisältöä. Jaettuun mediaan voi sisältyä myös käyttäjien luomaa sisältöä tai vaikuttajakumppanuuksia.</a:t>
            </a:r>
            <a:endParaRPr sz="1900"/>
          </a:p>
          <a:p>
            <a:pPr marL="457200" lvl="0" indent="-317500" algn="l" rtl="0">
              <a:lnSpc>
                <a:spcPct val="100000"/>
              </a:lnSpc>
              <a:spcBef>
                <a:spcPts val="0"/>
              </a:spcBef>
              <a:spcAft>
                <a:spcPts val="0"/>
              </a:spcAft>
              <a:buClr>
                <a:srgbClr val="D12477"/>
              </a:buClr>
              <a:buSzPts val="1400"/>
              <a:buAutoNum type="arabicPeriod"/>
            </a:pPr>
            <a:r>
              <a:rPr lang="nl-NL" sz="1900" b="1">
                <a:solidFill>
                  <a:srgbClr val="D12477"/>
                </a:solidFill>
              </a:rPr>
              <a:t>Omistettu media:</a:t>
            </a:r>
            <a:r>
              <a:rPr lang="nl-NL" sz="1150"/>
              <a:t> Tämä on mitä tahansa sisältöä, jonka brändi luo ja jota se hallitsee, kuten oma verkkosivusto, blogi tai uutiskirje.</a:t>
            </a:r>
            <a:endParaRPr sz="1900"/>
          </a:p>
          <a:p>
            <a:pPr marL="0" lvl="0" indent="0" algn="l" rtl="0">
              <a:lnSpc>
                <a:spcPct val="100000"/>
              </a:lnSpc>
              <a:spcBef>
                <a:spcPts val="0"/>
              </a:spcBef>
              <a:spcAft>
                <a:spcPts val="0"/>
              </a:spcAft>
              <a:buClr>
                <a:srgbClr val="161249"/>
              </a:buClr>
              <a:buSzPts val="1350"/>
              <a:buNone/>
            </a:pPr>
            <a:endParaRPr sz="1150"/>
          </a:p>
          <a:p>
            <a:pPr marL="0" lvl="0" indent="0" algn="l" rtl="0">
              <a:lnSpc>
                <a:spcPct val="100000"/>
              </a:lnSpc>
              <a:spcBef>
                <a:spcPts val="0"/>
              </a:spcBef>
              <a:spcAft>
                <a:spcPts val="0"/>
              </a:spcAft>
              <a:buClr>
                <a:srgbClr val="161249"/>
              </a:buClr>
              <a:buSzPts val="1350"/>
              <a:buNone/>
            </a:pPr>
            <a:r>
              <a:rPr lang="nl-NL" sz="1150"/>
              <a:t>Käyttämällä PESO-mallia brändit voivat luoda kokonaisvaltaisemman lähestymistavan markkinointi- ja viestintästrategioihinsa ja ymmärtää paremmin, miten kutakin mediakanavaa voidaan hyödyntää kohdeyleisön tavoittamiseksi.</a:t>
            </a:r>
            <a:endParaRPr sz="1150">
              <a:solidFill>
                <a:srgbClr val="374151"/>
              </a:solidFill>
              <a:highlight>
                <a:srgbClr val="F7F7F8"/>
              </a:highlight>
            </a:endParaRPr>
          </a:p>
          <a:p>
            <a:pPr marL="0" lvl="0" indent="0" algn="l" rtl="0">
              <a:lnSpc>
                <a:spcPct val="100000"/>
              </a:lnSpc>
              <a:spcBef>
                <a:spcPts val="750"/>
              </a:spcBef>
              <a:spcAft>
                <a:spcPts val="0"/>
              </a:spcAft>
              <a:buClr>
                <a:srgbClr val="161249"/>
              </a:buClr>
              <a:buSzPts val="1350"/>
              <a:buNone/>
            </a:pPr>
            <a:endParaRPr sz="115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5"/>
          <p:cNvSpPr txBox="1"/>
          <p:nvPr/>
        </p:nvSpPr>
        <p:spPr>
          <a:xfrm>
            <a:off x="3073510" y="259390"/>
            <a:ext cx="2996975" cy="722037"/>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600"/>
              </a:spcAft>
              <a:buClr>
                <a:srgbClr val="161249"/>
              </a:buClr>
              <a:buSzPts val="3600"/>
              <a:buFont typeface="Arial"/>
              <a:buNone/>
            </a:pPr>
            <a:r>
              <a:rPr lang="nl-NL" sz="3600" b="1" i="0" u="none" strike="noStrike" cap="none">
                <a:solidFill>
                  <a:srgbClr val="161249"/>
                </a:solidFill>
                <a:latin typeface="Arial"/>
                <a:ea typeface="Arial"/>
                <a:cs typeface="Arial"/>
                <a:sym typeface="Arial"/>
              </a:rPr>
              <a:t>PESO-malli</a:t>
            </a:r>
            <a:endParaRPr sz="3600" b="0" i="0" u="none" strike="noStrike" cap="none">
              <a:solidFill>
                <a:srgbClr val="161249"/>
              </a:solidFill>
              <a:latin typeface="Arial"/>
              <a:ea typeface="Arial"/>
              <a:cs typeface="Arial"/>
              <a:sym typeface="Arial"/>
            </a:endParaRPr>
          </a:p>
        </p:txBody>
      </p:sp>
      <p:pic>
        <p:nvPicPr>
          <p:cNvPr id="180" name="Google Shape;180;p5" descr="http://thinkpyxl.com/blog/wp-content/uploads/2015/01/peso.png"/>
          <p:cNvPicPr preferRelativeResize="0"/>
          <p:nvPr/>
        </p:nvPicPr>
        <p:blipFill rotWithShape="1">
          <a:blip r:embed="rId3">
            <a:alphaModFix/>
          </a:blip>
          <a:srcRect/>
          <a:stretch/>
        </p:blipFill>
        <p:spPr>
          <a:xfrm>
            <a:off x="1180973" y="868389"/>
            <a:ext cx="6782051" cy="3814903"/>
          </a:xfrm>
          <a:prstGeom prst="snip2DiagRect">
            <a:avLst>
              <a:gd name="adj1" fmla="val 0"/>
              <a:gd name="adj2" fmla="val 16667"/>
            </a:avLst>
          </a:prstGeom>
          <a:solidFill>
            <a:srgbClr val="FFFFFF"/>
          </a:solidFill>
          <a:ln>
            <a:noFill/>
          </a:ln>
        </p:spPr>
      </p:pic>
      <p:sp>
        <p:nvSpPr>
          <p:cNvPr id="181" name="Google Shape;181;p5"/>
          <p:cNvSpPr txBox="1"/>
          <p:nvPr/>
        </p:nvSpPr>
        <p:spPr>
          <a:xfrm>
            <a:off x="6426106" y="4592758"/>
            <a:ext cx="4572000"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600"/>
              <a:buFont typeface="Arial"/>
              <a:buNone/>
            </a:pPr>
            <a:r>
              <a:rPr lang="nl-NL" sz="1600" b="0" i="0" u="none" strike="noStrike" cap="none">
                <a:solidFill>
                  <a:srgbClr val="161249"/>
                </a:solidFill>
                <a:latin typeface="Arial"/>
                <a:ea typeface="Arial"/>
                <a:cs typeface="Arial"/>
                <a:sym typeface="Arial"/>
              </a:rPr>
              <a:t>Kuvahyvitys: Mukautettava</a:t>
            </a:r>
            <a:endParaRPr sz="1600" b="0" i="0" u="none" strike="noStrike" cap="none">
              <a:solidFill>
                <a:srgbClr val="161249"/>
              </a:solidFill>
              <a:latin typeface="Open Sans"/>
              <a:ea typeface="Open Sans"/>
              <a:cs typeface="Open Sans"/>
              <a:sym typeface="Open San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6"/>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87" name="Google Shape;187;p6"/>
          <p:cNvSpPr txBox="1"/>
          <p:nvPr/>
        </p:nvSpPr>
        <p:spPr>
          <a:xfrm>
            <a:off x="478339" y="1262790"/>
            <a:ext cx="8454900" cy="3067049"/>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
        <p:nvSpPr>
          <p:cNvPr id="188" name="Google Shape;188;p6"/>
          <p:cNvSpPr txBox="1">
            <a:spLocks noGrp="1"/>
          </p:cNvSpPr>
          <p:nvPr>
            <p:ph type="title"/>
          </p:nvPr>
        </p:nvSpPr>
        <p:spPr>
          <a:xfrm>
            <a:off x="628650" y="273844"/>
            <a:ext cx="7886700" cy="57270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161249"/>
              </a:buClr>
              <a:buSzPts val="3600"/>
              <a:buFont typeface="Arial"/>
              <a:buNone/>
            </a:pPr>
            <a:r>
              <a:rPr lang="nl-NL" sz="3600"/>
              <a:t>Sosiaalisen median analysointi</a:t>
            </a:r>
            <a:endParaRPr/>
          </a:p>
        </p:txBody>
      </p:sp>
      <p:sp>
        <p:nvSpPr>
          <p:cNvPr id="189" name="Google Shape;189;p6"/>
          <p:cNvSpPr txBox="1">
            <a:spLocks noGrp="1"/>
          </p:cNvSpPr>
          <p:nvPr>
            <p:ph type="body" idx="1"/>
          </p:nvPr>
        </p:nvSpPr>
        <p:spPr>
          <a:xfrm>
            <a:off x="628650" y="1137406"/>
            <a:ext cx="7886700" cy="27486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Clr>
                <a:srgbClr val="D12477"/>
              </a:buClr>
              <a:buSzPts val="2400"/>
              <a:buFont typeface="Arial"/>
              <a:buNone/>
            </a:pPr>
            <a:r>
              <a:rPr lang="nl-NL" sz="2400" b="1" i="0" u="none" strike="noStrike" cap="none">
                <a:solidFill>
                  <a:srgbClr val="D12477"/>
                </a:solidFill>
              </a:rPr>
              <a:t>Mitä se tarkoittaa?</a:t>
            </a:r>
            <a:endParaRPr/>
          </a:p>
          <a:p>
            <a:pPr marL="285750" marR="0" lvl="0" indent="-285750" algn="l" rtl="0">
              <a:lnSpc>
                <a:spcPct val="115000"/>
              </a:lnSpc>
              <a:spcBef>
                <a:spcPts val="1600"/>
              </a:spcBef>
              <a:spcAft>
                <a:spcPts val="0"/>
              </a:spcAft>
              <a:buClr>
                <a:srgbClr val="D12477"/>
              </a:buClr>
              <a:buSzPts val="1800"/>
              <a:buFont typeface="Noto Sans Symbols"/>
              <a:buChar char="⮚"/>
            </a:pPr>
            <a:r>
              <a:rPr lang="nl-NL" b="0"/>
              <a:t>Sosiaalisen median analytiikan tavoitteena</a:t>
            </a:r>
            <a:r>
              <a:rPr lang="nl-NL" sz="1800" i="0" u="none" strike="noStrike" cap="none"/>
              <a:t> </a:t>
            </a:r>
            <a:r>
              <a:rPr lang="nl-NL" b="1"/>
              <a:t>on löytää sosiaalisen median datasta merkitystä markkinointipäätösten tueksi</a:t>
            </a:r>
            <a:r>
              <a:rPr lang="nl-NL" b="0"/>
              <a:t>.</a:t>
            </a:r>
            <a:endParaRPr sz="1800" b="0" i="0" u="none" strike="noStrike" cap="none"/>
          </a:p>
          <a:p>
            <a:pPr marL="285750" marR="0" lvl="0" indent="-285750" algn="l" rtl="0">
              <a:lnSpc>
                <a:spcPct val="115000"/>
              </a:lnSpc>
              <a:spcBef>
                <a:spcPts val="1600"/>
              </a:spcBef>
              <a:spcAft>
                <a:spcPts val="0"/>
              </a:spcAft>
              <a:buClr>
                <a:srgbClr val="D12477"/>
              </a:buClr>
              <a:buSzPts val="1800"/>
              <a:buFont typeface="Noto Sans Symbols"/>
              <a:buChar char="⮚"/>
            </a:pPr>
            <a:r>
              <a:rPr lang="nl-NL" sz="1800" b="0" i="0" u="none" strike="noStrike" cap="none"/>
              <a:t>Se mittaa myös toimien tuloksellisuutta.</a:t>
            </a:r>
            <a:endParaRPr sz="1800" b="0" i="0" u="none" strike="noStrike" cap="none"/>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7"/>
          <p:cNvSpPr txBox="1"/>
          <p:nvPr/>
        </p:nvSpPr>
        <p:spPr>
          <a:xfrm>
            <a:off x="678268" y="106310"/>
            <a:ext cx="7787464"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161249"/>
              </a:buClr>
              <a:buSzPts val="3000"/>
              <a:buFont typeface="Arial"/>
              <a:buNone/>
            </a:pPr>
            <a:r>
              <a:rPr lang="nl-NL" sz="3000" b="1" i="0" u="none" strike="noStrike" cap="none">
                <a:solidFill>
                  <a:srgbClr val="161249"/>
                </a:solidFill>
                <a:latin typeface="Arial"/>
                <a:ea typeface="Arial"/>
                <a:cs typeface="Arial"/>
                <a:sym typeface="Arial"/>
              </a:rPr>
              <a:t>Tärkeitä käsitteitä sosiaalisen median analyysii</a:t>
            </a:r>
            <a:r>
              <a:rPr lang="nl-NL" sz="3000" b="1">
                <a:solidFill>
                  <a:srgbClr val="161249"/>
                </a:solidFill>
              </a:rPr>
              <a:t>n liittyen</a:t>
            </a:r>
            <a:endParaRPr sz="1800" b="0" i="0" u="none" strike="noStrike" cap="none">
              <a:solidFill>
                <a:srgbClr val="161249"/>
              </a:solidFill>
              <a:latin typeface="Calibri"/>
              <a:ea typeface="Calibri"/>
              <a:cs typeface="Calibri"/>
              <a:sym typeface="Calibri"/>
            </a:endParaRPr>
          </a:p>
        </p:txBody>
      </p:sp>
      <p:sp>
        <p:nvSpPr>
          <p:cNvPr id="195" name="Google Shape;195;p7"/>
          <p:cNvSpPr txBox="1"/>
          <p:nvPr/>
        </p:nvSpPr>
        <p:spPr>
          <a:xfrm>
            <a:off x="478350" y="1262803"/>
            <a:ext cx="8454900" cy="4000500"/>
          </a:xfrm>
          <a:prstGeom prst="rect">
            <a:avLst/>
          </a:prstGeom>
          <a:noFill/>
          <a:ln>
            <a:noFill/>
          </a:ln>
        </p:spPr>
        <p:txBody>
          <a:bodyPr spcFirstLastPara="1" wrap="square" lIns="91425" tIns="91425" rIns="91425" bIns="91425" anchor="ctr" anchorCtr="1">
            <a:noAutofit/>
          </a:bodyPr>
          <a:lstStyle/>
          <a:p>
            <a:pPr marL="285750" marR="0" lvl="0" indent="-171450" algn="l" rtl="0">
              <a:lnSpc>
                <a:spcPct val="115000"/>
              </a:lnSpc>
              <a:spcBef>
                <a:spcPts val="160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grpSp>
        <p:nvGrpSpPr>
          <p:cNvPr id="196" name="Google Shape;196;p7"/>
          <p:cNvGrpSpPr/>
          <p:nvPr/>
        </p:nvGrpSpPr>
        <p:grpSpPr>
          <a:xfrm>
            <a:off x="551519" y="938425"/>
            <a:ext cx="8040960" cy="3403576"/>
            <a:chOff x="0" y="290537"/>
            <a:chExt cx="8040960" cy="3403576"/>
          </a:xfrm>
        </p:grpSpPr>
        <p:sp>
          <p:nvSpPr>
            <p:cNvPr id="197" name="Google Shape;197;p7"/>
            <p:cNvSpPr/>
            <p:nvPr/>
          </p:nvSpPr>
          <p:spPr>
            <a:xfrm>
              <a:off x="0" y="290541"/>
              <a:ext cx="2512800" cy="1507680"/>
            </a:xfrm>
            <a:prstGeom prst="rect">
              <a:avLst/>
            </a:prstGeom>
            <a:solidFill>
              <a:srgbClr val="11AA81"/>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8" name="Google Shape;198;p7"/>
            <p:cNvSpPr txBox="1"/>
            <p:nvPr/>
          </p:nvSpPr>
          <p:spPr>
            <a:xfrm>
              <a:off x="0" y="290541"/>
              <a:ext cx="2512800" cy="1507680"/>
            </a:xfrm>
            <a:prstGeom prst="rect">
              <a:avLst/>
            </a:prstGeom>
            <a:noFill/>
            <a:ln>
              <a:noFill/>
            </a:ln>
          </p:spPr>
          <p:txBody>
            <a:bodyPr spcFirstLastPara="1" wrap="square" lIns="72000" tIns="180000" rIns="72000" bIns="72000" anchor="t" anchorCtr="0">
              <a:noAutofit/>
            </a:bodyPr>
            <a:lstStyle/>
            <a:p>
              <a:pPr marL="0" marR="0" lvl="0" indent="0" algn="ctr" rtl="0">
                <a:lnSpc>
                  <a:spcPct val="90000"/>
                </a:lnSpc>
                <a:spcBef>
                  <a:spcPts val="0"/>
                </a:spcBef>
                <a:spcAft>
                  <a:spcPts val="0"/>
                </a:spcAft>
                <a:buClr>
                  <a:schemeClr val="lt1"/>
                </a:buClr>
                <a:buSzPts val="1700"/>
                <a:buFont typeface="Arial"/>
                <a:buNone/>
              </a:pPr>
              <a:r>
                <a:rPr lang="nl-NL" sz="1600" b="1">
                  <a:solidFill>
                    <a:schemeClr val="lt1"/>
                  </a:solidFill>
                </a:rPr>
                <a:t>Läpiklikkaussuhde (CTR)</a:t>
              </a:r>
              <a:r>
                <a:rPr lang="nl-NL" sz="1600" b="1" i="0" u="none" strike="noStrike" cap="none">
                  <a:solidFill>
                    <a:schemeClr val="lt1"/>
                  </a:solidFill>
                  <a:latin typeface="Arial"/>
                  <a:ea typeface="Arial"/>
                  <a:cs typeface="Arial"/>
                  <a:sym typeface="Arial"/>
                </a:rPr>
                <a:t>:</a:t>
              </a:r>
              <a:r>
                <a:rPr lang="nl-NL" sz="1600" b="0" i="0" u="none" strike="noStrike" cap="none">
                  <a:solidFill>
                    <a:schemeClr val="lt1"/>
                  </a:solidFill>
                  <a:latin typeface="Arial"/>
                  <a:ea typeface="Arial"/>
                  <a:cs typeface="Arial"/>
                  <a:sym typeface="Arial"/>
                </a:rPr>
                <a:t> vastaanotettujen </a:t>
              </a:r>
              <a:r>
                <a:rPr lang="nl-NL" sz="1600">
                  <a:solidFill>
                    <a:schemeClr val="lt1"/>
                  </a:solidFill>
                </a:rPr>
                <a:t>klikkausten </a:t>
              </a:r>
              <a:r>
                <a:rPr lang="nl-NL" sz="1600" b="0" i="0" u="none" strike="noStrike" cap="none">
                  <a:solidFill>
                    <a:schemeClr val="lt1"/>
                  </a:solidFill>
                  <a:latin typeface="Arial"/>
                  <a:ea typeface="Arial"/>
                  <a:cs typeface="Arial"/>
                  <a:sym typeface="Arial"/>
                </a:rPr>
                <a:t>määrä jaettuna </a:t>
              </a:r>
              <a:r>
                <a:rPr lang="nl-NL" sz="1600">
                  <a:solidFill>
                    <a:schemeClr val="lt1"/>
                  </a:solidFill>
                </a:rPr>
                <a:t>mainoksen </a:t>
              </a:r>
              <a:r>
                <a:rPr lang="nl-NL" sz="1600" b="0" i="0" u="none" strike="noStrike" cap="none">
                  <a:solidFill>
                    <a:schemeClr val="lt1"/>
                  </a:solidFill>
                  <a:latin typeface="Arial"/>
                  <a:ea typeface="Arial"/>
                  <a:cs typeface="Arial"/>
                  <a:sym typeface="Arial"/>
                </a:rPr>
                <a:t>esittämiskertojen määrällä.</a:t>
              </a:r>
              <a:endParaRPr sz="1300" b="0" i="0" u="none" strike="noStrike" cap="none">
                <a:solidFill>
                  <a:srgbClr val="000000"/>
                </a:solidFill>
                <a:latin typeface="Arial"/>
                <a:ea typeface="Arial"/>
                <a:cs typeface="Arial"/>
                <a:sym typeface="Arial"/>
              </a:endParaRPr>
            </a:p>
          </p:txBody>
        </p:sp>
        <p:sp>
          <p:nvSpPr>
            <p:cNvPr id="199" name="Google Shape;199;p7"/>
            <p:cNvSpPr/>
            <p:nvPr/>
          </p:nvSpPr>
          <p:spPr>
            <a:xfrm>
              <a:off x="2764080" y="290541"/>
              <a:ext cx="2512800" cy="1507680"/>
            </a:xfrm>
            <a:prstGeom prst="rect">
              <a:avLst/>
            </a:prstGeom>
            <a:solidFill>
              <a:srgbClr val="863EAB"/>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0" name="Google Shape;200;p7"/>
            <p:cNvSpPr txBox="1"/>
            <p:nvPr/>
          </p:nvSpPr>
          <p:spPr>
            <a:xfrm>
              <a:off x="2764081" y="290537"/>
              <a:ext cx="2599800" cy="1507800"/>
            </a:xfrm>
            <a:prstGeom prst="rect">
              <a:avLst/>
            </a:prstGeom>
            <a:noFill/>
            <a:ln>
              <a:noFill/>
            </a:ln>
          </p:spPr>
          <p:txBody>
            <a:bodyPr spcFirstLastPara="1" wrap="square" lIns="72000" tIns="180000" rIns="72000" bIns="72000" anchor="t" anchorCtr="0">
              <a:noAutofit/>
            </a:bodyPr>
            <a:lstStyle/>
            <a:p>
              <a:pPr marL="0" marR="0" lvl="0" indent="0" algn="ctr" rtl="0">
                <a:lnSpc>
                  <a:spcPct val="90000"/>
                </a:lnSpc>
                <a:spcBef>
                  <a:spcPts val="0"/>
                </a:spcBef>
                <a:spcAft>
                  <a:spcPts val="0"/>
                </a:spcAft>
                <a:buClr>
                  <a:schemeClr val="lt1"/>
                </a:buClr>
                <a:buSzPts val="1700"/>
                <a:buFont typeface="Arial"/>
                <a:buNone/>
              </a:pPr>
              <a:r>
                <a:rPr lang="nl-NL" sz="1500" b="1">
                  <a:solidFill>
                    <a:schemeClr val="lt1"/>
                  </a:solidFill>
                </a:rPr>
                <a:t>Konversioaste</a:t>
              </a:r>
              <a:r>
                <a:rPr lang="nl-NL" sz="1500" b="1" i="0" u="none" strike="noStrike" cap="none">
                  <a:solidFill>
                    <a:schemeClr val="lt1"/>
                  </a:solidFill>
                  <a:latin typeface="Arial"/>
                  <a:ea typeface="Arial"/>
                  <a:cs typeface="Arial"/>
                  <a:sym typeface="Arial"/>
                </a:rPr>
                <a:t>:</a:t>
              </a:r>
              <a:br>
                <a:rPr lang="nl-NL" sz="1500" b="0" i="0" u="none" strike="noStrike" cap="none">
                  <a:solidFill>
                    <a:schemeClr val="lt1"/>
                  </a:solidFill>
                  <a:latin typeface="Arial"/>
                  <a:ea typeface="Arial"/>
                  <a:cs typeface="Arial"/>
                  <a:sym typeface="Arial"/>
                </a:rPr>
              </a:br>
              <a:r>
                <a:rPr lang="nl-NL" sz="1500" b="0" i="0" u="none" strike="noStrike" cap="none">
                  <a:solidFill>
                    <a:schemeClr val="lt1"/>
                  </a:solidFill>
                  <a:latin typeface="Arial"/>
                  <a:ea typeface="Arial"/>
                  <a:cs typeface="Arial"/>
                  <a:sym typeface="Arial"/>
                </a:rPr>
                <a:t> prosenttiosuus markkinointikampanjoiden, </a:t>
              </a:r>
              <a:r>
                <a:rPr lang="nl-NL" sz="1500">
                  <a:solidFill>
                    <a:schemeClr val="lt1"/>
                  </a:solidFill>
                </a:rPr>
                <a:t>konversioiden </a:t>
              </a:r>
              <a:r>
                <a:rPr lang="nl-NL" sz="1500" b="0" i="0" u="none" strike="noStrike" cap="none">
                  <a:solidFill>
                    <a:schemeClr val="lt1"/>
                  </a:solidFill>
                  <a:latin typeface="Arial"/>
                  <a:ea typeface="Arial"/>
                  <a:cs typeface="Arial"/>
                  <a:sym typeface="Arial"/>
                </a:rPr>
                <a:t>tai liikenteen tehokkuuden arvioimiseksi.</a:t>
              </a:r>
              <a:endParaRPr sz="1200" b="0" i="0" u="none" strike="noStrike" cap="none">
                <a:solidFill>
                  <a:srgbClr val="000000"/>
                </a:solidFill>
                <a:latin typeface="Arial"/>
                <a:ea typeface="Arial"/>
                <a:cs typeface="Arial"/>
                <a:sym typeface="Arial"/>
              </a:endParaRPr>
            </a:p>
          </p:txBody>
        </p:sp>
        <p:sp>
          <p:nvSpPr>
            <p:cNvPr id="201" name="Google Shape;201;p7"/>
            <p:cNvSpPr/>
            <p:nvPr/>
          </p:nvSpPr>
          <p:spPr>
            <a:xfrm>
              <a:off x="5528160" y="290541"/>
              <a:ext cx="2512800" cy="1507680"/>
            </a:xfrm>
            <a:prstGeom prst="rect">
              <a:avLst/>
            </a:prstGeom>
            <a:solidFill>
              <a:srgbClr val="D12477"/>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2" name="Google Shape;202;p7"/>
            <p:cNvSpPr txBox="1"/>
            <p:nvPr/>
          </p:nvSpPr>
          <p:spPr>
            <a:xfrm>
              <a:off x="5528160" y="290541"/>
              <a:ext cx="2512800" cy="1507680"/>
            </a:xfrm>
            <a:prstGeom prst="rect">
              <a:avLst/>
            </a:prstGeom>
            <a:noFill/>
            <a:ln>
              <a:noFill/>
            </a:ln>
          </p:spPr>
          <p:txBody>
            <a:bodyPr spcFirstLastPara="1" wrap="square" lIns="72000" tIns="180000" rIns="72000" bIns="72000" anchor="t" anchorCtr="0">
              <a:noAutofit/>
            </a:bodyPr>
            <a:lstStyle/>
            <a:p>
              <a:pPr marL="0" marR="0" lvl="0" indent="0" algn="ctr" rtl="0">
                <a:lnSpc>
                  <a:spcPct val="90000"/>
                </a:lnSpc>
                <a:spcBef>
                  <a:spcPts val="0"/>
                </a:spcBef>
                <a:spcAft>
                  <a:spcPts val="0"/>
                </a:spcAft>
                <a:buClr>
                  <a:schemeClr val="lt1"/>
                </a:buClr>
                <a:buSzPts val="1700"/>
                <a:buFont typeface="Arial"/>
                <a:buNone/>
              </a:pPr>
              <a:r>
                <a:rPr lang="nl-NL" sz="1700" b="1" i="0" u="none" strike="noStrike" cap="none">
                  <a:solidFill>
                    <a:schemeClr val="lt1"/>
                  </a:solidFill>
                  <a:latin typeface="Arial"/>
                  <a:ea typeface="Arial"/>
                  <a:cs typeface="Arial"/>
                  <a:sym typeface="Arial"/>
                </a:rPr>
                <a:t>Kustannukset miljoonaa kohti (C</a:t>
              </a:r>
              <a:r>
                <a:rPr lang="nl-NL" sz="1700" b="1">
                  <a:solidFill>
                    <a:schemeClr val="lt1"/>
                  </a:solidFill>
                </a:rPr>
                <a:t>PM)</a:t>
              </a:r>
              <a:r>
                <a:rPr lang="nl-NL" sz="1700" b="1" i="0" u="none" strike="noStrike" cap="none">
                  <a:solidFill>
                    <a:schemeClr val="lt1"/>
                  </a:solidFill>
                  <a:latin typeface="Arial"/>
                  <a:ea typeface="Arial"/>
                  <a:cs typeface="Arial"/>
                  <a:sym typeface="Arial"/>
                </a:rPr>
                <a:t>:</a:t>
              </a:r>
              <a:br>
                <a:rPr lang="nl-NL" sz="1700" b="0" i="0" u="none" strike="noStrike" cap="none">
                  <a:solidFill>
                    <a:schemeClr val="lt1"/>
                  </a:solidFill>
                  <a:latin typeface="Arial"/>
                  <a:ea typeface="Arial"/>
                  <a:cs typeface="Arial"/>
                  <a:sym typeface="Arial"/>
                </a:rPr>
              </a:br>
              <a:r>
                <a:rPr lang="nl-NL" sz="1700" b="0" i="0" u="none" strike="noStrike" cap="none">
                  <a:solidFill>
                    <a:schemeClr val="lt1"/>
                  </a:solidFill>
                  <a:latin typeface="Arial"/>
                  <a:ea typeface="Arial"/>
                  <a:cs typeface="Arial"/>
                  <a:sym typeface="Arial"/>
                </a:rPr>
                <a:t> hinta tuhatta näkymää kohti (</a:t>
              </a:r>
              <a:r>
                <a:rPr lang="nl-NL" sz="1700">
                  <a:solidFill>
                    <a:schemeClr val="lt1"/>
                  </a:solidFill>
                </a:rPr>
                <a:t>impressions</a:t>
              </a:r>
              <a:r>
                <a:rPr lang="nl-NL" sz="1700" b="0" i="0" u="none" strike="noStrike" cap="none">
                  <a:solidFill>
                    <a:schemeClr val="lt1"/>
                  </a:solidFill>
                  <a:latin typeface="Arial"/>
                  <a:ea typeface="Arial"/>
                  <a:cs typeface="Arial"/>
                  <a:sym typeface="Arial"/>
                </a:rPr>
                <a:t>)</a:t>
              </a:r>
              <a:endParaRPr sz="1400" b="0" i="0" u="none" strike="noStrike" cap="none">
                <a:solidFill>
                  <a:srgbClr val="000000"/>
                </a:solidFill>
                <a:latin typeface="Arial"/>
                <a:ea typeface="Arial"/>
                <a:cs typeface="Arial"/>
                <a:sym typeface="Arial"/>
              </a:endParaRPr>
            </a:p>
          </p:txBody>
        </p:sp>
        <p:sp>
          <p:nvSpPr>
            <p:cNvPr id="203" name="Google Shape;203;p7"/>
            <p:cNvSpPr/>
            <p:nvPr/>
          </p:nvSpPr>
          <p:spPr>
            <a:xfrm>
              <a:off x="1382040" y="2049501"/>
              <a:ext cx="2512800" cy="1507680"/>
            </a:xfrm>
            <a:prstGeom prst="rect">
              <a:avLst/>
            </a:prstGeom>
            <a:solidFill>
              <a:srgbClr val="E14E34"/>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4" name="Google Shape;204;p7"/>
            <p:cNvSpPr txBox="1"/>
            <p:nvPr/>
          </p:nvSpPr>
          <p:spPr>
            <a:xfrm>
              <a:off x="1382040" y="2049501"/>
              <a:ext cx="2512800" cy="1507680"/>
            </a:xfrm>
            <a:prstGeom prst="rect">
              <a:avLst/>
            </a:prstGeom>
            <a:noFill/>
            <a:ln>
              <a:noFill/>
            </a:ln>
          </p:spPr>
          <p:txBody>
            <a:bodyPr spcFirstLastPara="1" wrap="square" lIns="72000" tIns="180000" rIns="72000" bIns="72000" anchor="t" anchorCtr="0">
              <a:noAutofit/>
            </a:bodyPr>
            <a:lstStyle/>
            <a:p>
              <a:pPr marL="0" marR="0" lvl="0" indent="0" algn="ctr" rtl="0">
                <a:lnSpc>
                  <a:spcPct val="90000"/>
                </a:lnSpc>
                <a:spcBef>
                  <a:spcPts val="0"/>
                </a:spcBef>
                <a:spcAft>
                  <a:spcPts val="0"/>
                </a:spcAft>
                <a:buClr>
                  <a:schemeClr val="lt1"/>
                </a:buClr>
                <a:buSzPts val="1700"/>
                <a:buFont typeface="Arial"/>
                <a:buNone/>
              </a:pPr>
              <a:r>
                <a:rPr lang="nl-NL" sz="1700" b="1">
                  <a:solidFill>
                    <a:schemeClr val="lt1"/>
                  </a:solidFill>
                </a:rPr>
                <a:t>Sitoutumisaste</a:t>
              </a:r>
              <a:r>
                <a:rPr lang="nl-NL" sz="1700" b="1" i="0" u="none" strike="noStrike" cap="none">
                  <a:solidFill>
                    <a:schemeClr val="lt1"/>
                  </a:solidFill>
                  <a:latin typeface="Arial"/>
                  <a:ea typeface="Arial"/>
                  <a:cs typeface="Arial"/>
                  <a:sym typeface="Arial"/>
                </a:rPr>
                <a:t>:</a:t>
              </a:r>
              <a:r>
                <a:rPr lang="nl-NL" sz="1700" b="0" i="0" u="none" strike="noStrike" cap="none">
                  <a:solidFill>
                    <a:schemeClr val="lt1"/>
                  </a:solidFill>
                  <a:latin typeface="Arial"/>
                  <a:ea typeface="Arial"/>
                  <a:cs typeface="Arial"/>
                  <a:sym typeface="Arial"/>
                </a:rPr>
                <a:t> mittari, joka seuraa, miten aktiivisesti yleisösi </a:t>
              </a:r>
              <a:r>
                <a:rPr lang="nl-NL" sz="1700">
                  <a:solidFill>
                    <a:schemeClr val="lt1"/>
                  </a:solidFill>
                </a:rPr>
                <a:t>sitoutuu </a:t>
              </a:r>
              <a:r>
                <a:rPr lang="nl-NL" sz="1700" b="0" i="0" u="none" strike="noStrike" cap="none">
                  <a:solidFill>
                    <a:schemeClr val="lt1"/>
                  </a:solidFill>
                  <a:latin typeface="Arial"/>
                  <a:ea typeface="Arial"/>
                  <a:cs typeface="Arial"/>
                  <a:sym typeface="Arial"/>
                </a:rPr>
                <a:t>sisältöösi</a:t>
              </a:r>
              <a:endParaRPr sz="1400" b="0" i="0" u="none" strike="noStrike" cap="none">
                <a:solidFill>
                  <a:srgbClr val="000000"/>
                </a:solidFill>
                <a:latin typeface="Arial"/>
                <a:ea typeface="Arial"/>
                <a:cs typeface="Arial"/>
                <a:sym typeface="Arial"/>
              </a:endParaRPr>
            </a:p>
          </p:txBody>
        </p:sp>
        <p:sp>
          <p:nvSpPr>
            <p:cNvPr id="205" name="Google Shape;205;p7"/>
            <p:cNvSpPr/>
            <p:nvPr/>
          </p:nvSpPr>
          <p:spPr>
            <a:xfrm>
              <a:off x="4146120" y="2049501"/>
              <a:ext cx="2512800" cy="1507680"/>
            </a:xfrm>
            <a:prstGeom prst="rect">
              <a:avLst/>
            </a:prstGeom>
            <a:solidFill>
              <a:srgbClr val="EFA700"/>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6" name="Google Shape;206;p7"/>
            <p:cNvSpPr txBox="1"/>
            <p:nvPr/>
          </p:nvSpPr>
          <p:spPr>
            <a:xfrm>
              <a:off x="4146131" y="2049513"/>
              <a:ext cx="2580000" cy="1644600"/>
            </a:xfrm>
            <a:prstGeom prst="rect">
              <a:avLst/>
            </a:prstGeom>
            <a:noFill/>
            <a:ln>
              <a:noFill/>
            </a:ln>
          </p:spPr>
          <p:txBody>
            <a:bodyPr spcFirstLastPara="1" wrap="square" lIns="72000" tIns="180000" rIns="72000" bIns="72000" anchor="t" anchorCtr="0">
              <a:noAutofit/>
            </a:bodyPr>
            <a:lstStyle/>
            <a:p>
              <a:pPr marL="0" marR="0" lvl="0" indent="0" algn="ctr" rtl="0">
                <a:lnSpc>
                  <a:spcPct val="90000"/>
                </a:lnSpc>
                <a:spcBef>
                  <a:spcPts val="0"/>
                </a:spcBef>
                <a:spcAft>
                  <a:spcPts val="0"/>
                </a:spcAft>
                <a:buClr>
                  <a:schemeClr val="lt1"/>
                </a:buClr>
                <a:buSzPts val="1700"/>
                <a:buFont typeface="Arial"/>
                <a:buNone/>
              </a:pPr>
              <a:r>
                <a:rPr lang="nl-NL" sz="1500" b="1" i="0" u="none" strike="noStrike" cap="none">
                  <a:solidFill>
                    <a:schemeClr val="lt1"/>
                  </a:solidFill>
                  <a:latin typeface="Arial"/>
                  <a:ea typeface="Arial"/>
                  <a:cs typeface="Arial"/>
                  <a:sym typeface="Arial"/>
                </a:rPr>
                <a:t>Liidi:</a:t>
              </a:r>
              <a:br>
                <a:rPr lang="nl-NL" sz="1500" b="0" i="0" u="none" strike="noStrike" cap="none">
                  <a:solidFill>
                    <a:schemeClr val="lt1"/>
                  </a:solidFill>
                  <a:latin typeface="Arial"/>
                  <a:ea typeface="Arial"/>
                  <a:cs typeface="Arial"/>
                  <a:sym typeface="Arial"/>
                </a:rPr>
              </a:br>
              <a:r>
                <a:rPr lang="nl-NL" sz="1500" b="0" i="0" u="none" strike="noStrike" cap="none">
                  <a:solidFill>
                    <a:schemeClr val="lt1"/>
                  </a:solidFill>
                  <a:latin typeface="Arial"/>
                  <a:ea typeface="Arial"/>
                  <a:cs typeface="Arial"/>
                  <a:sym typeface="Arial"/>
                </a:rPr>
                <a:t> tunnistettu </a:t>
              </a:r>
              <a:r>
                <a:rPr lang="nl-NL" sz="1500">
                  <a:solidFill>
                    <a:schemeClr val="lt1"/>
                  </a:solidFill>
                </a:rPr>
                <a:t>henkilö</a:t>
              </a:r>
              <a:r>
                <a:rPr lang="nl-NL" sz="1500" b="0" i="0" u="none" strike="noStrike" cap="none">
                  <a:solidFill>
                    <a:schemeClr val="lt1"/>
                  </a:solidFill>
                  <a:latin typeface="Arial"/>
                  <a:ea typeface="Arial"/>
                  <a:cs typeface="Arial"/>
                  <a:sym typeface="Arial"/>
                </a:rPr>
                <a:t>, joka on</a:t>
              </a:r>
              <a:r>
                <a:rPr lang="nl-NL" sz="1500">
                  <a:solidFill>
                    <a:schemeClr val="lt1"/>
                  </a:solidFill>
                </a:rPr>
                <a:t> ollut tekemisissä sisältösi/valikoimasi kanssa (esim. tilannut uutiskirjeen)</a:t>
              </a:r>
              <a:endParaRPr sz="1200" b="0" i="0" u="none" strike="noStrike" cap="none">
                <a:solidFill>
                  <a:srgbClr val="000000"/>
                </a:solidFill>
                <a:latin typeface="Arial"/>
                <a:ea typeface="Arial"/>
                <a:cs typeface="Arial"/>
                <a:sym typeface="Arial"/>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Google Shape;211;p8"/>
          <p:cNvSpPr txBox="1"/>
          <p:nvPr/>
        </p:nvSpPr>
        <p:spPr>
          <a:xfrm>
            <a:off x="2521349" y="0"/>
            <a:ext cx="4101300" cy="9090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chemeClr val="dk1"/>
              </a:buClr>
              <a:buSzPts val="4800"/>
              <a:buFont typeface="Arial"/>
              <a:buNone/>
            </a:pPr>
            <a:r>
              <a:rPr lang="nl-NL" sz="4000" b="1">
                <a:solidFill>
                  <a:srgbClr val="161249"/>
                </a:solidFill>
              </a:rPr>
              <a:t>Hootsuite</a:t>
            </a:r>
            <a:endParaRPr sz="1400" b="0" i="0" u="none" strike="noStrike" cap="none">
              <a:solidFill>
                <a:srgbClr val="161249"/>
              </a:solidFill>
              <a:latin typeface="Arial"/>
              <a:ea typeface="Arial"/>
              <a:cs typeface="Arial"/>
              <a:sym typeface="Arial"/>
            </a:endParaRPr>
          </a:p>
        </p:txBody>
      </p:sp>
      <p:pic>
        <p:nvPicPr>
          <p:cNvPr id="212" name="Google Shape;212;p8"/>
          <p:cNvPicPr preferRelativeResize="0"/>
          <p:nvPr/>
        </p:nvPicPr>
        <p:blipFill rotWithShape="1">
          <a:blip r:embed="rId3">
            <a:alphaModFix/>
          </a:blip>
          <a:srcRect/>
          <a:stretch/>
        </p:blipFill>
        <p:spPr>
          <a:xfrm>
            <a:off x="877862" y="909000"/>
            <a:ext cx="7388275" cy="3538799"/>
          </a:xfrm>
          <a:prstGeom prst="rect">
            <a:avLst/>
          </a:prstGeom>
          <a:noFill/>
          <a:ln w="38100" cap="flat" cmpd="sng">
            <a:solidFill>
              <a:srgbClr val="FF4C47"/>
            </a:solidFill>
            <a:prstDash val="solid"/>
            <a:round/>
            <a:headEnd type="none" w="sm" len="sm"/>
            <a:tailEnd type="none" w="sm" len="sm"/>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217" name="Google Shape;217;g1df90cf2a91_0_6"/>
          <p:cNvSpPr txBox="1"/>
          <p:nvPr/>
        </p:nvSpPr>
        <p:spPr>
          <a:xfrm>
            <a:off x="0" y="836925"/>
            <a:ext cx="9144000" cy="31284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chemeClr val="dk1"/>
              </a:buClr>
              <a:buSzPts val="4800"/>
              <a:buFont typeface="Arial"/>
              <a:buNone/>
            </a:pPr>
            <a:endParaRPr sz="1800" b="0" i="0" u="none" strike="noStrike" cap="none">
              <a:solidFill>
                <a:schemeClr val="dk1"/>
              </a:solidFill>
              <a:latin typeface="Calibri"/>
              <a:ea typeface="Calibri"/>
              <a:cs typeface="Calibri"/>
              <a:sym typeface="Calibri"/>
            </a:endParaRPr>
          </a:p>
        </p:txBody>
      </p:sp>
      <p:pic>
        <p:nvPicPr>
          <p:cNvPr id="218" name="Google Shape;218;g1df90cf2a91_0_6" descr="Pssssst: you're really gonna want to experience our full Social Media Trends Report for 2023: http://ow.ly/PLwe50Lzm78  Ready for what social media’s serving in 2023? Get the data and actionable insights you need to future-proof your business—with Hootsuite's Social Media Trends 2023 report. A web experience and report that shines a light on what to expect in the future when it comes to social media marketing, social media customer care, and social commerce.  ---- TIMESTAMPS 0:00 Social Media Trend 1: The Creator Trend with @benkielesinski  0:15 Social Media Trend 2: The ROI Trend with Robyn DelMonte aka GirlBossTown* 0:32 Social Media Trend 3: The Content Trend with @pleasesponsorus2026  and @Derek_Gerard  0:43 Social Media Trend 4: The Social Shopping Trend with GirlBossTown again ;) 1:03 Social Media Trend 5: The Social Search Trend with Shannon from @HootsuiteLabs  1:15 Social Media Trend 6: The Chatbot Trend with @heynicolewong  1:25 Social Media Trend 7: The Customer Care Trend ----  🏆 Get more of our sweet, sweet expertise over on the Hootsuite blog: https://blog.hootsuite.com/  🧑🏻‍🔬 Subscribe to our (other) YouTube channel, where we share our social media experiments, tips, and strategies every week: @HootsuiteLabs   🦉 Plus, stay connected with us on social, obvi: TikTok: https://www.tiktok.com/@hootsuite  Instagram: https://www.instagram.com/hootsuite/ Twitter: https://twitter.com/hootsuite Facebook: https://www.facebook.com/hootsuite  *GirlBossTown isn't on YouTube but here's her TikTok!: https://www.tiktok.com/@girlbosstown" title="Social Media Trends 2023: welcome to the wildest future, y'all">
            <a:hlinkClick r:id="rId3"/>
          </p:cNvPr>
          <p:cNvPicPr preferRelativeResize="0"/>
          <p:nvPr/>
        </p:nvPicPr>
        <p:blipFill rotWithShape="1">
          <a:blip r:embed="rId4">
            <a:alphaModFix/>
          </a:blip>
          <a:srcRect/>
          <a:stretch/>
        </p:blipFill>
        <p:spPr>
          <a:xfrm>
            <a:off x="2071294" y="1256657"/>
            <a:ext cx="5001411" cy="2813297"/>
          </a:xfrm>
          <a:prstGeom prst="rect">
            <a:avLst/>
          </a:prstGeom>
          <a:noFill/>
          <a:ln>
            <a:noFill/>
          </a:ln>
        </p:spPr>
      </p:pic>
      <p:sp>
        <p:nvSpPr>
          <p:cNvPr id="219" name="Google Shape;219;g1df90cf2a91_0_6"/>
          <p:cNvSpPr txBox="1"/>
          <p:nvPr/>
        </p:nvSpPr>
        <p:spPr>
          <a:xfrm>
            <a:off x="1176093" y="78080"/>
            <a:ext cx="6610800" cy="978900"/>
          </a:xfrm>
          <a:prstGeom prst="rect">
            <a:avLst/>
          </a:prstGeom>
          <a:noFill/>
          <a:ln>
            <a:noFill/>
          </a:ln>
        </p:spPr>
        <p:txBody>
          <a:bodyPr spcFirstLastPara="1" wrap="square" lIns="91425" tIns="91425" rIns="91425" bIns="91425" anchor="t" anchorCtr="0">
            <a:spAutoFit/>
          </a:bodyPr>
          <a:lstStyle/>
          <a:p>
            <a:pPr marL="0" marR="0" lvl="0" indent="0" algn="ctr" rtl="0">
              <a:lnSpc>
                <a:spcPct val="115000"/>
              </a:lnSpc>
              <a:spcBef>
                <a:spcPts val="0"/>
              </a:spcBef>
              <a:spcAft>
                <a:spcPts val="0"/>
              </a:spcAft>
              <a:buClr>
                <a:srgbClr val="161249"/>
              </a:buClr>
              <a:buSzPts val="2800"/>
              <a:buFont typeface="Arial"/>
              <a:buNone/>
            </a:pPr>
            <a:r>
              <a:rPr lang="nl-NL" sz="2400" b="1" i="0" u="none" strike="noStrike" cap="none">
                <a:solidFill>
                  <a:srgbClr val="161249"/>
                </a:solidFill>
                <a:latin typeface="Arial"/>
                <a:ea typeface="Arial"/>
                <a:cs typeface="Arial"/>
                <a:sym typeface="Arial"/>
              </a:rPr>
              <a:t>Hoots</a:t>
            </a:r>
            <a:r>
              <a:rPr lang="nl-NL" sz="2400" b="1">
                <a:solidFill>
                  <a:srgbClr val="161249"/>
                </a:solidFill>
              </a:rPr>
              <a:t>uite</a:t>
            </a:r>
            <a:r>
              <a:rPr lang="nl-NL" sz="2400" b="1" i="0" u="none" strike="noStrike" cap="none">
                <a:solidFill>
                  <a:srgbClr val="161249"/>
                </a:solidFill>
                <a:latin typeface="Arial"/>
                <a:ea typeface="Arial"/>
                <a:cs typeface="Arial"/>
                <a:sym typeface="Arial"/>
              </a:rPr>
              <a:t>: sosiaalisen median trendit 2023:</a:t>
            </a:r>
            <a:br>
              <a:rPr lang="nl-NL" sz="2400" b="1" i="0" u="none" strike="noStrike" cap="none">
                <a:solidFill>
                  <a:srgbClr val="161249"/>
                </a:solidFill>
                <a:latin typeface="Arial"/>
                <a:ea typeface="Arial"/>
                <a:cs typeface="Arial"/>
                <a:sym typeface="Arial"/>
              </a:rPr>
            </a:br>
            <a:r>
              <a:rPr lang="nl-NL" sz="2400" b="1" i="0" u="none" strike="noStrike" cap="none">
                <a:solidFill>
                  <a:srgbClr val="161249"/>
                </a:solidFill>
                <a:latin typeface="Arial"/>
                <a:ea typeface="Arial"/>
                <a:cs typeface="Arial"/>
                <a:sym typeface="Arial"/>
              </a:rPr>
              <a:t> Tervetuloa </a:t>
            </a:r>
            <a:r>
              <a:rPr lang="nl-NL" sz="2400" b="1">
                <a:solidFill>
                  <a:srgbClr val="161249"/>
                </a:solidFill>
              </a:rPr>
              <a:t>villiin </a:t>
            </a:r>
            <a:r>
              <a:rPr lang="nl-NL" sz="2400" b="1" i="0" u="none" strike="noStrike" cap="none">
                <a:solidFill>
                  <a:srgbClr val="161249"/>
                </a:solidFill>
                <a:latin typeface="Arial"/>
                <a:ea typeface="Arial"/>
                <a:cs typeface="Arial"/>
                <a:sym typeface="Arial"/>
              </a:rPr>
              <a:t>tulevaisuuteen.</a:t>
            </a:r>
            <a:endParaRPr sz="2400" b="1" i="0" u="none" strike="noStrike" cap="none">
              <a:solidFill>
                <a:srgbClr val="161249"/>
              </a:solidFill>
              <a:latin typeface="Arial"/>
              <a:ea typeface="Arial"/>
              <a:cs typeface="Arial"/>
              <a:sym typeface="Arial"/>
            </a:endParaRPr>
          </a:p>
        </p:txBody>
      </p:sp>
      <p:sp>
        <p:nvSpPr>
          <p:cNvPr id="220" name="Google Shape;220;g1df90cf2a91_0_6"/>
          <p:cNvSpPr txBox="1"/>
          <p:nvPr/>
        </p:nvSpPr>
        <p:spPr>
          <a:xfrm>
            <a:off x="470780" y="4075757"/>
            <a:ext cx="8202440" cy="461635"/>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chemeClr val="hlink"/>
              </a:buClr>
              <a:buSzPts val="1800"/>
              <a:buFont typeface="Calibri"/>
              <a:buNone/>
            </a:pPr>
            <a:r>
              <a:rPr lang="nl-NL" sz="1800" b="0" i="0" u="sng" strike="noStrike" cap="none">
                <a:solidFill>
                  <a:schemeClr val="hlink"/>
                </a:solidFill>
                <a:latin typeface="Calibri"/>
                <a:ea typeface="Calibri"/>
                <a:cs typeface="Calibri"/>
                <a:sym typeface="Calibri"/>
                <a:hlinkClick r:id="rId5"/>
              </a:rPr>
              <a:t>https://www.youtube.com/watch?v=5A2NDsibmZI&amp;t=9s&amp;ab_channel=Hootsuite</a:t>
            </a:r>
            <a:endParaRPr sz="1800" b="0" i="0" u="none" strike="noStrike" cap="none">
              <a:solidFill>
                <a:schemeClr val="dk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8"/>
                                        </p:tgtEl>
                                        <p:attrNameLst>
                                          <p:attrName>style.visibility</p:attrName>
                                        </p:attrNameLst>
                                      </p:cBhvr>
                                      <p:to>
                                        <p:strVal val="visible"/>
                                      </p:to>
                                    </p:set>
                                    <p:animEffect transition="in" filter="fade">
                                      <p:cBhvr>
                                        <p:cTn id="7" dur="1000"/>
                                        <p:tgtEl>
                                          <p:spTgt spid="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9"/>
          <p:cNvSpPr txBox="1"/>
          <p:nvPr/>
        </p:nvSpPr>
        <p:spPr>
          <a:xfrm>
            <a:off x="2279100" y="525101"/>
            <a:ext cx="4585800" cy="600138"/>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chemeClr val="dk1"/>
              </a:buClr>
              <a:buSzPts val="4800"/>
              <a:buFont typeface="Arial"/>
              <a:buNone/>
            </a:pPr>
            <a:r>
              <a:rPr lang="nl-NL" sz="4400" b="1" i="0" u="none" strike="noStrike" cap="none">
                <a:solidFill>
                  <a:srgbClr val="161249"/>
                </a:solidFill>
                <a:latin typeface="Arial"/>
                <a:ea typeface="Arial"/>
                <a:cs typeface="Arial"/>
                <a:sym typeface="Arial"/>
              </a:rPr>
              <a:t>Coosto</a:t>
            </a:r>
            <a:endParaRPr sz="4400" b="1" i="0" u="none" strike="noStrike" cap="none">
              <a:solidFill>
                <a:srgbClr val="161249"/>
              </a:solidFill>
              <a:latin typeface="Arial"/>
              <a:ea typeface="Arial"/>
              <a:cs typeface="Arial"/>
              <a:sym typeface="Arial"/>
            </a:endParaRPr>
          </a:p>
        </p:txBody>
      </p:sp>
      <p:pic>
        <p:nvPicPr>
          <p:cNvPr id="226" name="Google Shape;226;p9"/>
          <p:cNvPicPr preferRelativeResize="0"/>
          <p:nvPr/>
        </p:nvPicPr>
        <p:blipFill rotWithShape="1">
          <a:blip r:embed="rId3">
            <a:alphaModFix/>
          </a:blip>
          <a:srcRect/>
          <a:stretch/>
        </p:blipFill>
        <p:spPr>
          <a:xfrm>
            <a:off x="152400" y="1660680"/>
            <a:ext cx="8839200" cy="1822139"/>
          </a:xfrm>
          <a:prstGeom prst="rect">
            <a:avLst/>
          </a:prstGeom>
          <a:noFill/>
          <a:ln w="38100" cap="flat" cmpd="sng">
            <a:solidFill>
              <a:srgbClr val="D12477"/>
            </a:solidFill>
            <a:prstDash val="solid"/>
            <a:round/>
            <a:headEnd type="none" w="sm" len="sm"/>
            <a:tailEnd type="none" w="sm" len="sm"/>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p10"/>
          <p:cNvSpPr txBox="1"/>
          <p:nvPr/>
        </p:nvSpPr>
        <p:spPr>
          <a:xfrm>
            <a:off x="0" y="1842425"/>
            <a:ext cx="9144000" cy="729325"/>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chemeClr val="dk1"/>
              </a:buClr>
              <a:buSzPts val="4800"/>
              <a:buFont typeface="Arial"/>
              <a:buNone/>
            </a:pPr>
            <a:r>
              <a:rPr lang="nl-NL" sz="4000" b="1" i="0" u="none" strike="noStrike" cap="none">
                <a:solidFill>
                  <a:srgbClr val="161249"/>
                </a:solidFill>
                <a:latin typeface="Arial"/>
                <a:ea typeface="Arial"/>
                <a:cs typeface="Arial"/>
                <a:sym typeface="Arial"/>
              </a:rPr>
              <a:t>Täydellinen </a:t>
            </a:r>
            <a:r>
              <a:rPr lang="nl-NL" sz="4000" b="1">
                <a:solidFill>
                  <a:srgbClr val="161249"/>
                </a:solidFill>
              </a:rPr>
              <a:t>julkaisu</a:t>
            </a:r>
            <a:r>
              <a:rPr lang="nl-NL" sz="4000" b="1" i="0" u="none" strike="noStrike" cap="none">
                <a:solidFill>
                  <a:srgbClr val="161249"/>
                </a:solidFill>
                <a:latin typeface="Arial"/>
                <a:ea typeface="Arial"/>
                <a:cs typeface="Arial"/>
                <a:sym typeface="Arial"/>
              </a:rPr>
              <a:t>laskuri</a:t>
            </a:r>
            <a:endParaRPr sz="1400" b="0" i="0" u="none" strike="noStrike" cap="none">
              <a:solidFill>
                <a:srgbClr val="161249"/>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11"/>
          <p:cNvSpPr txBox="1"/>
          <p:nvPr/>
        </p:nvSpPr>
        <p:spPr>
          <a:xfrm>
            <a:off x="478339" y="368899"/>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161249"/>
              </a:buClr>
              <a:buSzPts val="3200"/>
              <a:buFont typeface="Arial"/>
              <a:buNone/>
            </a:pPr>
            <a:r>
              <a:rPr lang="nl-NL" sz="3200" b="1" i="0" u="none" strike="noStrike" cap="none">
                <a:solidFill>
                  <a:srgbClr val="161249"/>
                </a:solidFill>
                <a:latin typeface="Arial"/>
                <a:ea typeface="Arial"/>
                <a:cs typeface="Arial"/>
                <a:sym typeface="Arial"/>
              </a:rPr>
              <a:t>Täydellinen </a:t>
            </a:r>
            <a:r>
              <a:rPr lang="nl-NL" sz="3200" b="1">
                <a:solidFill>
                  <a:srgbClr val="161249"/>
                </a:solidFill>
              </a:rPr>
              <a:t>julkaisu</a:t>
            </a:r>
            <a:r>
              <a:rPr lang="nl-NL" sz="3200" b="1" i="0" u="none" strike="noStrike" cap="none">
                <a:solidFill>
                  <a:srgbClr val="161249"/>
                </a:solidFill>
                <a:latin typeface="Arial"/>
                <a:ea typeface="Arial"/>
                <a:cs typeface="Arial"/>
                <a:sym typeface="Arial"/>
              </a:rPr>
              <a:t>laskuri</a:t>
            </a:r>
            <a:endParaRPr sz="2000" b="0" i="0" u="none" strike="noStrike" cap="none">
              <a:solidFill>
                <a:srgbClr val="161249"/>
              </a:solidFill>
              <a:latin typeface="Calibri"/>
              <a:ea typeface="Calibri"/>
              <a:cs typeface="Calibri"/>
              <a:sym typeface="Calibri"/>
            </a:endParaRPr>
          </a:p>
        </p:txBody>
      </p:sp>
      <p:sp>
        <p:nvSpPr>
          <p:cNvPr id="237" name="Google Shape;237;p11"/>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1"/>
              </a:buClr>
              <a:buSzPts val="1800"/>
              <a:buFont typeface="Open Sans"/>
              <a:buNone/>
            </a:pPr>
            <a:r>
              <a:rPr lang="nl-NL" sz="1800" b="1" i="0" u="none" strike="noStrike" cap="none">
                <a:solidFill>
                  <a:srgbClr val="D12477"/>
                </a:solidFill>
                <a:latin typeface="Arial"/>
                <a:ea typeface="Arial"/>
                <a:cs typeface="Arial"/>
                <a:sym typeface="Arial"/>
              </a:rPr>
              <a:t>” Ajoitus on edelleen tärkeä tekijä Instagram-viesteihisi sitoutumisessa. Pienet muutokset julkaisuajassa voivat johtaa merkittäviin muutoksiin näkemysten, mieltymysten ja kommenttien määrässä.”</a:t>
            </a: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Open Sans"/>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r>
              <a:rPr lang="nl-NL" sz="1800" b="0" i="0" u="none" strike="noStrike" cap="none">
                <a:solidFill>
                  <a:srgbClr val="161249"/>
                </a:solidFill>
                <a:latin typeface="Arial"/>
                <a:ea typeface="Arial"/>
                <a:cs typeface="Arial"/>
                <a:sym typeface="Arial"/>
              </a:rPr>
              <a:t>Löydä paras julkaisuaikasi, ihanteellinen </a:t>
            </a:r>
            <a:r>
              <a:rPr lang="nl-NL" sz="1800">
                <a:solidFill>
                  <a:srgbClr val="161249"/>
                </a:solidFill>
              </a:rPr>
              <a:t>julkaisun </a:t>
            </a:r>
            <a:r>
              <a:rPr lang="nl-NL" sz="1800" b="0" i="0" u="none" strike="noStrike" cap="none">
                <a:solidFill>
                  <a:srgbClr val="161249"/>
                </a:solidFill>
                <a:latin typeface="Arial"/>
                <a:ea typeface="Arial"/>
                <a:cs typeface="Arial"/>
                <a:sym typeface="Arial"/>
              </a:rPr>
              <a:t>pituus, </a:t>
            </a:r>
            <a:r>
              <a:rPr lang="nl-NL" sz="1800">
                <a:solidFill>
                  <a:srgbClr val="161249"/>
                </a:solidFill>
              </a:rPr>
              <a:t>hashtagien </a:t>
            </a:r>
            <a:r>
              <a:rPr lang="nl-NL" sz="1800" b="0" i="0" u="none" strike="noStrike" cap="none">
                <a:solidFill>
                  <a:srgbClr val="161249"/>
                </a:solidFill>
                <a:latin typeface="Arial"/>
                <a:ea typeface="Arial"/>
                <a:cs typeface="Arial"/>
                <a:sym typeface="Arial"/>
              </a:rPr>
              <a:t>käyttö ja paljon muuta, kaikki yhdessä laskentataulukossa.</a:t>
            </a:r>
            <a:endParaRPr sz="18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Open Sans"/>
              <a:buNone/>
            </a:pPr>
            <a:endParaRPr sz="1800" b="0" i="0" u="none" strike="noStrike" cap="none">
              <a:solidFill>
                <a:schemeClr val="dk1"/>
              </a:solidFill>
              <a:latin typeface="Arial"/>
              <a:ea typeface="Arial"/>
              <a:cs typeface="Arial"/>
              <a:sym typeface="Arial"/>
            </a:endParaRPr>
          </a:p>
          <a:p>
            <a:pPr marL="1371600" marR="0" lvl="0" indent="0" algn="l" rtl="0">
              <a:lnSpc>
                <a:spcPct val="100000"/>
              </a:lnSpc>
              <a:spcBef>
                <a:spcPts val="0"/>
              </a:spcBef>
              <a:spcAft>
                <a:spcPts val="0"/>
              </a:spcAft>
              <a:buClr>
                <a:schemeClr val="dk1"/>
              </a:buClr>
              <a:buSzPts val="1800"/>
              <a:buFont typeface="Arial"/>
              <a:buNone/>
            </a:pPr>
            <a:r>
              <a:rPr lang="nl-NL" sz="1800" b="0" i="0" u="none" strike="noStrike" cap="none">
                <a:solidFill>
                  <a:schemeClr val="dk1"/>
                </a:solidFill>
                <a:latin typeface="Arial"/>
                <a:ea typeface="Arial"/>
                <a:cs typeface="Arial"/>
                <a:sym typeface="Arial"/>
              </a:rPr>
              <a:t> </a:t>
            </a:r>
            <a:endParaRPr sz="1800" b="0" i="0" u="none" strike="noStrike" cap="none">
              <a:solidFill>
                <a:schemeClr val="dk1"/>
              </a:solidFill>
              <a:latin typeface="Arial"/>
              <a:ea typeface="Arial"/>
              <a:cs typeface="Arial"/>
              <a:sym typeface="Arial"/>
            </a:endParaRPr>
          </a:p>
          <a:p>
            <a:pPr marL="0" marR="0" lvl="0" indent="0" algn="l" rtl="0">
              <a:lnSpc>
                <a:spcPct val="115000"/>
              </a:lnSpc>
              <a:spcBef>
                <a:spcPts val="1600"/>
              </a:spcBef>
              <a:spcAft>
                <a:spcPts val="1000"/>
              </a:spcAft>
              <a:buClr>
                <a:schemeClr val="dk1"/>
              </a:buClr>
              <a:buSzPts val="1800"/>
              <a:buFont typeface="Calibri"/>
              <a:buNone/>
            </a:pPr>
            <a:endParaRPr sz="1800" b="1" i="1" u="none" strike="noStrike" cap="none">
              <a:solidFill>
                <a:schemeClr val="dk1"/>
              </a:solidFill>
              <a:latin typeface="Arial"/>
              <a:ea typeface="Arial"/>
              <a:cs typeface="Arial"/>
              <a:sym typeface="Arial"/>
            </a:endParaRPr>
          </a:p>
        </p:txBody>
      </p:sp>
      <p:sp>
        <p:nvSpPr>
          <p:cNvPr id="238" name="Google Shape;238;p11"/>
          <p:cNvSpPr txBox="1"/>
          <p:nvPr/>
        </p:nvSpPr>
        <p:spPr>
          <a:xfrm>
            <a:off x="478339" y="3334766"/>
            <a:ext cx="8333428"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70C0"/>
              </a:buClr>
              <a:buSzPts val="1800"/>
              <a:buFont typeface="Arial"/>
              <a:buNone/>
            </a:pPr>
            <a:r>
              <a:rPr lang="nl-NL" sz="1800" b="0" i="0" u="sng" strike="noStrike" cap="none">
                <a:solidFill>
                  <a:srgbClr val="0070C0"/>
                </a:solidFill>
                <a:latin typeface="Arial"/>
                <a:ea typeface="Arial"/>
                <a:cs typeface="Arial"/>
                <a:sym typeface="Arial"/>
                <a:hlinkClick r:id="rId3">
                  <a:extLst>
                    <a:ext uri="{A12FA001-AC4F-418D-AE19-62706E023703}">
                      <ahyp:hlinkClr xmlns:ahyp="http://schemas.microsoft.com/office/drawing/2018/hyperlinkcolor" val="tx"/>
                    </a:ext>
                  </a:extLst>
                </a:hlinkClick>
              </a:rPr>
              <a:t>https://www.coosto.com/en/knowledge-center/content-marketing/perfect-post-calculator</a:t>
            </a:r>
            <a:endParaRPr sz="1800" b="0" i="0" u="none" strike="noStrike" cap="none">
              <a:solidFill>
                <a:srgbClr val="0070C0"/>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pic>
        <p:nvPicPr>
          <p:cNvPr id="243" name="Google Shape;243;p12" descr="best-times-days-engagement-instagram"/>
          <p:cNvPicPr preferRelativeResize="0"/>
          <p:nvPr/>
        </p:nvPicPr>
        <p:blipFill rotWithShape="1">
          <a:blip r:embed="rId3">
            <a:alphaModFix/>
          </a:blip>
          <a:srcRect/>
          <a:stretch/>
        </p:blipFill>
        <p:spPr>
          <a:xfrm>
            <a:off x="5851434" y="728390"/>
            <a:ext cx="2935991" cy="3504022"/>
          </a:xfrm>
          <a:prstGeom prst="rect">
            <a:avLst/>
          </a:prstGeom>
          <a:noFill/>
          <a:ln>
            <a:noFill/>
          </a:ln>
        </p:spPr>
      </p:pic>
      <p:sp>
        <p:nvSpPr>
          <p:cNvPr id="244" name="Google Shape;244;p12"/>
          <p:cNvSpPr txBox="1">
            <a:spLocks noGrp="1"/>
          </p:cNvSpPr>
          <p:nvPr>
            <p:ph type="title"/>
          </p:nvPr>
        </p:nvSpPr>
        <p:spPr>
          <a:xfrm>
            <a:off x="432725" y="195375"/>
            <a:ext cx="7344300" cy="533100"/>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3300"/>
              <a:buFont typeface="Roboto"/>
              <a:buNone/>
            </a:pPr>
            <a:r>
              <a:rPr lang="nl-NL"/>
              <a:t>Paras aika julkaista Instagramissa</a:t>
            </a:r>
            <a:endParaRPr/>
          </a:p>
        </p:txBody>
      </p:sp>
      <p:pic>
        <p:nvPicPr>
          <p:cNvPr id="245" name="Google Shape;245;p12" descr="best-times-days-post-engagement-instagram"/>
          <p:cNvPicPr preferRelativeResize="0"/>
          <p:nvPr/>
        </p:nvPicPr>
        <p:blipFill rotWithShape="1">
          <a:blip r:embed="rId4">
            <a:alphaModFix/>
          </a:blip>
          <a:srcRect/>
          <a:stretch/>
        </p:blipFill>
        <p:spPr>
          <a:xfrm>
            <a:off x="302255" y="1009769"/>
            <a:ext cx="5373974" cy="3222643"/>
          </a:xfrm>
          <a:prstGeom prst="rect">
            <a:avLst/>
          </a:prstGeom>
          <a:noFill/>
          <a:ln>
            <a:noFill/>
          </a:ln>
        </p:spPr>
      </p:pic>
      <p:sp>
        <p:nvSpPr>
          <p:cNvPr id="246" name="Google Shape;246;p12"/>
          <p:cNvSpPr/>
          <p:nvPr/>
        </p:nvSpPr>
        <p:spPr>
          <a:xfrm>
            <a:off x="1693787" y="4343100"/>
            <a:ext cx="5756426"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70C0"/>
              </a:buClr>
              <a:buSzPts val="1600"/>
              <a:buFont typeface="Arial"/>
              <a:buNone/>
            </a:pPr>
            <a:r>
              <a:rPr lang="nl-NL" sz="1600" b="0" i="0" u="sng" strike="noStrike" cap="none">
                <a:solidFill>
                  <a:srgbClr val="0070C0"/>
                </a:solidFill>
                <a:latin typeface="Arial"/>
                <a:ea typeface="Arial"/>
                <a:cs typeface="Arial"/>
                <a:sym typeface="Arial"/>
                <a:hlinkClick r:id="rId5">
                  <a:extLst>
                    <a:ext uri="{A12FA001-AC4F-418D-AE19-62706E023703}">
                      <ahyp:hlinkClr xmlns:ahyp="http://schemas.microsoft.com/office/drawing/2018/hyperlinkcolor" val="tx"/>
                    </a:ext>
                  </a:extLst>
                </a:hlinkClick>
              </a:rPr>
              <a:t>https://www.coosto.com/en/blogs/best-time-post-instagram</a:t>
            </a:r>
            <a:endParaRPr sz="2400" b="0" i="0" u="none" strike="noStrike" cap="none">
              <a:solidFill>
                <a:srgbClr val="0070C0"/>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13"/>
          <p:cNvSpPr txBox="1">
            <a:spLocks noGrp="1"/>
          </p:cNvSpPr>
          <p:nvPr>
            <p:ph type="title"/>
          </p:nvPr>
        </p:nvSpPr>
        <p:spPr>
          <a:xfrm>
            <a:off x="511398" y="175375"/>
            <a:ext cx="7240800" cy="5772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300"/>
              <a:buFont typeface="Roboto"/>
              <a:buNone/>
            </a:pPr>
            <a:r>
              <a:rPr lang="nl-NL"/>
              <a:t>Paras aika julkaista Facebookissa</a:t>
            </a:r>
            <a:endParaRPr/>
          </a:p>
        </p:txBody>
      </p:sp>
      <p:pic>
        <p:nvPicPr>
          <p:cNvPr id="252" name="Google Shape;252;p13" descr="best-times-days-post-facebook"/>
          <p:cNvPicPr preferRelativeResize="0"/>
          <p:nvPr/>
        </p:nvPicPr>
        <p:blipFill rotWithShape="1">
          <a:blip r:embed="rId3">
            <a:alphaModFix/>
          </a:blip>
          <a:srcRect/>
          <a:stretch/>
        </p:blipFill>
        <p:spPr>
          <a:xfrm>
            <a:off x="356648" y="982051"/>
            <a:ext cx="5305329" cy="3227810"/>
          </a:xfrm>
          <a:prstGeom prst="rect">
            <a:avLst/>
          </a:prstGeom>
          <a:noFill/>
          <a:ln>
            <a:noFill/>
          </a:ln>
        </p:spPr>
      </p:pic>
      <p:pic>
        <p:nvPicPr>
          <p:cNvPr id="253" name="Google Shape;253;p13" descr="times-days-post-facebook"/>
          <p:cNvPicPr preferRelativeResize="0"/>
          <p:nvPr/>
        </p:nvPicPr>
        <p:blipFill rotWithShape="1">
          <a:blip r:embed="rId4">
            <a:alphaModFix/>
          </a:blip>
          <a:srcRect/>
          <a:stretch/>
        </p:blipFill>
        <p:spPr>
          <a:xfrm>
            <a:off x="5877793" y="741481"/>
            <a:ext cx="2909559" cy="3468380"/>
          </a:xfrm>
          <a:prstGeom prst="rect">
            <a:avLst/>
          </a:prstGeom>
          <a:noFill/>
          <a:ln>
            <a:noFill/>
          </a:ln>
        </p:spPr>
      </p:pic>
      <p:sp>
        <p:nvSpPr>
          <p:cNvPr id="254" name="Google Shape;254;p13"/>
          <p:cNvSpPr/>
          <p:nvPr/>
        </p:nvSpPr>
        <p:spPr>
          <a:xfrm>
            <a:off x="1475098" y="4268975"/>
            <a:ext cx="6193804"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70C0"/>
              </a:buClr>
              <a:buSzPts val="1600"/>
              <a:buFont typeface="Arial"/>
              <a:buNone/>
            </a:pPr>
            <a:r>
              <a:rPr lang="nl-NL" sz="1600" b="0" i="0" u="sng" strike="noStrike" cap="none">
                <a:solidFill>
                  <a:srgbClr val="0070C0"/>
                </a:solidFill>
                <a:latin typeface="Arial"/>
                <a:ea typeface="Arial"/>
                <a:cs typeface="Arial"/>
                <a:sym typeface="Arial"/>
                <a:hlinkClick r:id="rId5">
                  <a:extLst>
                    <a:ext uri="{A12FA001-AC4F-418D-AE19-62706E023703}">
                      <ahyp:hlinkClr xmlns:ahyp="http://schemas.microsoft.com/office/drawing/2018/hyperlinkcolor" val="tx"/>
                    </a:ext>
                  </a:extLst>
                </a:hlinkClick>
              </a:rPr>
              <a:t>https://www.coosto.com/en/blogs/best-times-post-facebook-2020</a:t>
            </a:r>
            <a:endParaRPr sz="1600" b="0" i="0" u="sng" strike="noStrike" cap="none">
              <a:solidFill>
                <a:srgbClr val="0070C0"/>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14"/>
          <p:cNvSpPr txBox="1">
            <a:spLocks noGrp="1"/>
          </p:cNvSpPr>
          <p:nvPr>
            <p:ph type="title"/>
          </p:nvPr>
        </p:nvSpPr>
        <p:spPr>
          <a:xfrm>
            <a:off x="1145726" y="176700"/>
            <a:ext cx="5904900" cy="5592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300"/>
              <a:buFont typeface="Roboto"/>
              <a:buNone/>
            </a:pPr>
            <a:r>
              <a:rPr lang="nl-NL"/>
              <a:t>Omalle yrityksellesi:</a:t>
            </a:r>
            <a:endParaRPr/>
          </a:p>
        </p:txBody>
      </p:sp>
      <p:sp>
        <p:nvSpPr>
          <p:cNvPr id="260" name="Google Shape;260;p14"/>
          <p:cNvSpPr/>
          <p:nvPr/>
        </p:nvSpPr>
        <p:spPr>
          <a:xfrm>
            <a:off x="499474" y="4086806"/>
            <a:ext cx="8145048"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70C0"/>
              </a:buClr>
              <a:buSzPts val="1600"/>
              <a:buFont typeface="Arial"/>
              <a:buNone/>
            </a:pPr>
            <a:r>
              <a:rPr lang="nl-NL" sz="1600" b="0" i="0" u="sng" strike="noStrike" cap="none">
                <a:solidFill>
                  <a:srgbClr val="0070C0"/>
                </a:solidFill>
                <a:latin typeface="Arial"/>
                <a:ea typeface="Arial"/>
                <a:cs typeface="Arial"/>
                <a:sym typeface="Arial"/>
                <a:hlinkClick r:id="rId3">
                  <a:extLst>
                    <a:ext uri="{A12FA001-AC4F-418D-AE19-62706E023703}">
                      <ahyp:hlinkClr xmlns:ahyp="http://schemas.microsoft.com/office/drawing/2018/hyperlinkcolor" val="tx"/>
                    </a:ext>
                  </a:extLst>
                </a:hlinkClick>
              </a:rPr>
              <a:t>https://www.coosto.com/en/knowledge-center/content-marketing/perfect-post-calculator</a:t>
            </a:r>
            <a:endParaRPr sz="2400" b="0" i="0" u="none" strike="noStrike" cap="none">
              <a:solidFill>
                <a:srgbClr val="0070C0"/>
              </a:solidFill>
              <a:latin typeface="Arial"/>
              <a:ea typeface="Arial"/>
              <a:cs typeface="Arial"/>
              <a:sym typeface="Arial"/>
            </a:endParaRPr>
          </a:p>
        </p:txBody>
      </p:sp>
      <p:pic>
        <p:nvPicPr>
          <p:cNvPr id="261" name="Google Shape;261;p14"/>
          <p:cNvPicPr preferRelativeResize="0"/>
          <p:nvPr/>
        </p:nvPicPr>
        <p:blipFill rotWithShape="1">
          <a:blip r:embed="rId4">
            <a:alphaModFix/>
          </a:blip>
          <a:srcRect/>
          <a:stretch/>
        </p:blipFill>
        <p:spPr>
          <a:xfrm>
            <a:off x="764768" y="887437"/>
            <a:ext cx="7614461" cy="2994636"/>
          </a:xfrm>
          <a:prstGeom prst="rect">
            <a:avLst/>
          </a:prstGeom>
          <a:noFill/>
          <a:ln w="38100" cap="flat" cmpd="sng">
            <a:solidFill>
              <a:srgbClr val="D12477"/>
            </a:solidFill>
            <a:prstDash val="solid"/>
            <a:round/>
            <a:headEnd type="none" w="sm" len="sm"/>
            <a:tailEnd type="none" w="sm" len="sm"/>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p15"/>
          <p:cNvSpPr txBox="1">
            <a:spLocks noGrp="1"/>
          </p:cNvSpPr>
          <p:nvPr>
            <p:ph type="title"/>
          </p:nvPr>
        </p:nvSpPr>
        <p:spPr>
          <a:xfrm>
            <a:off x="1343025" y="600441"/>
            <a:ext cx="6457950" cy="676097"/>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300"/>
              <a:buFont typeface="Roboto"/>
              <a:buNone/>
            </a:pPr>
            <a:r>
              <a:rPr lang="nl-NL"/>
              <a:t>Konkreettisesti sanottuna:</a:t>
            </a:r>
            <a:endParaRPr/>
          </a:p>
        </p:txBody>
      </p:sp>
      <p:grpSp>
        <p:nvGrpSpPr>
          <p:cNvPr id="267" name="Google Shape;267;p15"/>
          <p:cNvGrpSpPr/>
          <p:nvPr/>
        </p:nvGrpSpPr>
        <p:grpSpPr>
          <a:xfrm>
            <a:off x="514508" y="1553541"/>
            <a:ext cx="8114983" cy="2296693"/>
            <a:chOff x="158" y="175426"/>
            <a:chExt cx="8114983" cy="2296693"/>
          </a:xfrm>
        </p:grpSpPr>
        <p:sp>
          <p:nvSpPr>
            <p:cNvPr id="268" name="Google Shape;268;p15"/>
            <p:cNvSpPr/>
            <p:nvPr/>
          </p:nvSpPr>
          <p:spPr>
            <a:xfrm>
              <a:off x="158" y="175426"/>
              <a:ext cx="1913911" cy="2296693"/>
            </a:xfrm>
            <a:prstGeom prst="rect">
              <a:avLst/>
            </a:prstGeom>
            <a:gradFill>
              <a:gsLst>
                <a:gs pos="0">
                  <a:srgbClr val="7DE9E2"/>
                </a:gs>
                <a:gs pos="50000">
                  <a:srgbClr val="64ECE2"/>
                </a:gs>
                <a:gs pos="100000">
                  <a:srgbClr val="51D8CE"/>
                </a:gs>
              </a:gsLst>
              <a:lin ang="5400000" scaled="0"/>
            </a:gradFill>
            <a:ln w="9525" cap="flat" cmpd="sng">
              <a:solidFill>
                <a:srgbClr val="6BE7DE"/>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69" name="Google Shape;269;p15"/>
            <p:cNvSpPr txBox="1"/>
            <p:nvPr/>
          </p:nvSpPr>
          <p:spPr>
            <a:xfrm>
              <a:off x="158" y="1094104"/>
              <a:ext cx="1913911" cy="1378015"/>
            </a:xfrm>
            <a:prstGeom prst="rect">
              <a:avLst/>
            </a:prstGeom>
            <a:solidFill>
              <a:srgbClr val="11AA81"/>
            </a:solidFill>
            <a:ln>
              <a:noFill/>
            </a:ln>
          </p:spPr>
          <p:txBody>
            <a:bodyPr spcFirstLastPara="1" wrap="square" lIns="189050" tIns="0" rIns="189050" bIns="330200" anchor="t" anchorCtr="0">
              <a:noAutofit/>
            </a:bodyPr>
            <a:lstStyle/>
            <a:p>
              <a:pPr marL="0" marR="0" lvl="0" indent="0" algn="l" rtl="0">
                <a:lnSpc>
                  <a:spcPct val="90000"/>
                </a:lnSpc>
                <a:spcBef>
                  <a:spcPts val="0"/>
                </a:spcBef>
                <a:spcAft>
                  <a:spcPts val="0"/>
                </a:spcAft>
                <a:buClr>
                  <a:schemeClr val="lt1"/>
                </a:buClr>
                <a:buSzPts val="2000"/>
                <a:buFont typeface="Open Sans"/>
                <a:buNone/>
              </a:pPr>
              <a:r>
                <a:rPr lang="nl-NL" sz="2000" b="0" i="0" u="none" strike="noStrike" cap="none">
                  <a:solidFill>
                    <a:schemeClr val="lt1"/>
                  </a:solidFill>
                  <a:latin typeface="Arial"/>
                  <a:ea typeface="Arial"/>
                  <a:cs typeface="Arial"/>
                  <a:sym typeface="Arial"/>
                </a:rPr>
                <a:t>1. Lataa laskuri</a:t>
              </a:r>
              <a:endParaRPr sz="2000" b="0" i="0" u="none" strike="noStrike" cap="none">
                <a:solidFill>
                  <a:schemeClr val="lt1"/>
                </a:solidFill>
                <a:latin typeface="Arial"/>
                <a:ea typeface="Arial"/>
                <a:cs typeface="Arial"/>
                <a:sym typeface="Arial"/>
              </a:endParaRPr>
            </a:p>
          </p:txBody>
        </p:sp>
        <p:sp>
          <p:nvSpPr>
            <p:cNvPr id="270" name="Google Shape;270;p15"/>
            <p:cNvSpPr/>
            <p:nvPr/>
          </p:nvSpPr>
          <p:spPr>
            <a:xfrm>
              <a:off x="158" y="175426"/>
              <a:ext cx="1913911" cy="918677"/>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71" name="Google Shape;271;p15"/>
            <p:cNvSpPr txBox="1"/>
            <p:nvPr/>
          </p:nvSpPr>
          <p:spPr>
            <a:xfrm>
              <a:off x="158" y="175426"/>
              <a:ext cx="1913911" cy="918677"/>
            </a:xfrm>
            <a:prstGeom prst="rect">
              <a:avLst/>
            </a:prstGeom>
            <a:solidFill>
              <a:srgbClr val="11AA81"/>
            </a:solidFill>
            <a:ln>
              <a:noFill/>
            </a:ln>
          </p:spPr>
          <p:txBody>
            <a:bodyPr spcFirstLastPara="1" wrap="square" lIns="189050" tIns="165100" rIns="189050" bIns="165100" anchor="ctr" anchorCtr="0">
              <a:noAutofit/>
            </a:bodyPr>
            <a:lstStyle/>
            <a:p>
              <a:pPr marL="0" marR="0" lvl="0" indent="0" algn="l" rtl="0">
                <a:lnSpc>
                  <a:spcPct val="90000"/>
                </a:lnSpc>
                <a:spcBef>
                  <a:spcPts val="0"/>
                </a:spcBef>
                <a:spcAft>
                  <a:spcPts val="0"/>
                </a:spcAft>
                <a:buClr>
                  <a:schemeClr val="lt1"/>
                </a:buClr>
                <a:buSzPts val="3700"/>
                <a:buFont typeface="Open Sans"/>
                <a:buNone/>
              </a:pPr>
              <a:r>
                <a:rPr lang="nl-NL" sz="3700" b="0" i="0" u="none" strike="noStrike" cap="none">
                  <a:solidFill>
                    <a:schemeClr val="lt1"/>
                  </a:solidFill>
                  <a:latin typeface="Arial"/>
                  <a:ea typeface="Arial"/>
                  <a:cs typeface="Arial"/>
                  <a:sym typeface="Arial"/>
                </a:rPr>
                <a:t>01</a:t>
              </a:r>
              <a:endParaRPr sz="1800" b="0" i="0" u="none" strike="noStrike" cap="none">
                <a:solidFill>
                  <a:schemeClr val="dk1"/>
                </a:solidFill>
                <a:latin typeface="Arial"/>
                <a:ea typeface="Arial"/>
                <a:cs typeface="Arial"/>
                <a:sym typeface="Arial"/>
              </a:endParaRPr>
            </a:p>
          </p:txBody>
        </p:sp>
        <p:sp>
          <p:nvSpPr>
            <p:cNvPr id="272" name="Google Shape;272;p15"/>
            <p:cNvSpPr/>
            <p:nvPr/>
          </p:nvSpPr>
          <p:spPr>
            <a:xfrm>
              <a:off x="2067182" y="175426"/>
              <a:ext cx="1913911" cy="2296693"/>
            </a:xfrm>
            <a:prstGeom prst="rect">
              <a:avLst/>
            </a:prstGeom>
            <a:gradFill>
              <a:gsLst>
                <a:gs pos="0">
                  <a:srgbClr val="9047F1"/>
                </a:gs>
                <a:gs pos="50000">
                  <a:srgbClr val="8400F4"/>
                </a:gs>
                <a:gs pos="100000">
                  <a:srgbClr val="7500E1"/>
                </a:gs>
              </a:gsLst>
              <a:lin ang="5400000" scaled="0"/>
            </a:gradFill>
            <a:ln w="9525" cap="flat" cmpd="sng">
              <a:solidFill>
                <a:schemeClr val="accent3"/>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73" name="Google Shape;273;p15"/>
            <p:cNvSpPr txBox="1"/>
            <p:nvPr/>
          </p:nvSpPr>
          <p:spPr>
            <a:xfrm>
              <a:off x="2067182" y="1094104"/>
              <a:ext cx="1913911" cy="1378015"/>
            </a:xfrm>
            <a:prstGeom prst="rect">
              <a:avLst/>
            </a:prstGeom>
            <a:solidFill>
              <a:srgbClr val="863EAB"/>
            </a:solidFill>
            <a:ln>
              <a:noFill/>
            </a:ln>
          </p:spPr>
          <p:txBody>
            <a:bodyPr spcFirstLastPara="1" wrap="square" lIns="189050" tIns="0" rIns="189050" bIns="330200" anchor="t" anchorCtr="0">
              <a:noAutofit/>
            </a:bodyPr>
            <a:lstStyle/>
            <a:p>
              <a:pPr marL="0" marR="0" lvl="0" indent="0" algn="l" rtl="0">
                <a:lnSpc>
                  <a:spcPct val="90000"/>
                </a:lnSpc>
                <a:spcBef>
                  <a:spcPts val="0"/>
                </a:spcBef>
                <a:spcAft>
                  <a:spcPts val="0"/>
                </a:spcAft>
                <a:buClr>
                  <a:schemeClr val="lt1"/>
                </a:buClr>
                <a:buSzPts val="2000"/>
                <a:buFont typeface="Open Sans"/>
                <a:buNone/>
              </a:pPr>
              <a:r>
                <a:rPr lang="nl-NL" sz="2000" b="0" i="0" u="none" strike="noStrike" cap="none">
                  <a:solidFill>
                    <a:schemeClr val="lt1"/>
                  </a:solidFill>
                  <a:latin typeface="Arial"/>
                  <a:ea typeface="Arial"/>
                  <a:cs typeface="Arial"/>
                  <a:sym typeface="Arial"/>
                </a:rPr>
                <a:t>2. Lataa tiedot</a:t>
              </a:r>
              <a:endParaRPr sz="2000" b="0" i="0" u="none" strike="noStrike" cap="none">
                <a:solidFill>
                  <a:schemeClr val="lt1"/>
                </a:solidFill>
                <a:latin typeface="Arial"/>
                <a:ea typeface="Arial"/>
                <a:cs typeface="Arial"/>
                <a:sym typeface="Arial"/>
              </a:endParaRPr>
            </a:p>
          </p:txBody>
        </p:sp>
        <p:sp>
          <p:nvSpPr>
            <p:cNvPr id="274" name="Google Shape;274;p15"/>
            <p:cNvSpPr/>
            <p:nvPr/>
          </p:nvSpPr>
          <p:spPr>
            <a:xfrm>
              <a:off x="2067182" y="175426"/>
              <a:ext cx="1913911" cy="918677"/>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75" name="Google Shape;275;p15"/>
            <p:cNvSpPr txBox="1"/>
            <p:nvPr/>
          </p:nvSpPr>
          <p:spPr>
            <a:xfrm>
              <a:off x="2067182" y="175426"/>
              <a:ext cx="1913911" cy="918677"/>
            </a:xfrm>
            <a:prstGeom prst="rect">
              <a:avLst/>
            </a:prstGeom>
            <a:solidFill>
              <a:srgbClr val="863EAB"/>
            </a:solidFill>
            <a:ln>
              <a:noFill/>
            </a:ln>
          </p:spPr>
          <p:txBody>
            <a:bodyPr spcFirstLastPara="1" wrap="square" lIns="189050" tIns="165100" rIns="189050" bIns="165100" anchor="ctr" anchorCtr="0">
              <a:noAutofit/>
            </a:bodyPr>
            <a:lstStyle/>
            <a:p>
              <a:pPr marL="0" marR="0" lvl="0" indent="0" algn="l" rtl="0">
                <a:lnSpc>
                  <a:spcPct val="90000"/>
                </a:lnSpc>
                <a:spcBef>
                  <a:spcPts val="0"/>
                </a:spcBef>
                <a:spcAft>
                  <a:spcPts val="0"/>
                </a:spcAft>
                <a:buClr>
                  <a:schemeClr val="lt1"/>
                </a:buClr>
                <a:buSzPts val="3700"/>
                <a:buFont typeface="Open Sans"/>
                <a:buNone/>
              </a:pPr>
              <a:r>
                <a:rPr lang="nl-NL" sz="3700" b="0" i="0" u="none" strike="noStrike" cap="none">
                  <a:solidFill>
                    <a:schemeClr val="lt1"/>
                  </a:solidFill>
                  <a:latin typeface="Arial"/>
                  <a:ea typeface="Arial"/>
                  <a:cs typeface="Arial"/>
                  <a:sym typeface="Arial"/>
                </a:rPr>
                <a:t>02</a:t>
              </a:r>
              <a:endParaRPr sz="1800" b="0" i="0" u="none" strike="noStrike" cap="none">
                <a:solidFill>
                  <a:schemeClr val="dk1"/>
                </a:solidFill>
                <a:latin typeface="Arial"/>
                <a:ea typeface="Arial"/>
                <a:cs typeface="Arial"/>
                <a:sym typeface="Arial"/>
              </a:endParaRPr>
            </a:p>
          </p:txBody>
        </p:sp>
        <p:sp>
          <p:nvSpPr>
            <p:cNvPr id="276" name="Google Shape;276;p15"/>
            <p:cNvSpPr/>
            <p:nvPr/>
          </p:nvSpPr>
          <p:spPr>
            <a:xfrm>
              <a:off x="4134206" y="175426"/>
              <a:ext cx="1913911" cy="2296693"/>
            </a:xfrm>
            <a:prstGeom prst="rect">
              <a:avLst/>
            </a:prstGeom>
            <a:gradFill>
              <a:gsLst>
                <a:gs pos="0">
                  <a:srgbClr val="F879BC"/>
                </a:gs>
                <a:gs pos="50000">
                  <a:srgbClr val="FD5DB4"/>
                </a:gs>
                <a:gs pos="100000">
                  <a:srgbClr val="E34A9F"/>
                </a:gs>
              </a:gsLst>
              <a:lin ang="5400000" scaled="0"/>
            </a:gradFill>
            <a:ln w="9525" cap="flat" cmpd="sng">
              <a:solidFill>
                <a:srgbClr val="F666B4"/>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77" name="Google Shape;277;p15"/>
            <p:cNvSpPr txBox="1"/>
            <p:nvPr/>
          </p:nvSpPr>
          <p:spPr>
            <a:xfrm>
              <a:off x="4134206" y="1094104"/>
              <a:ext cx="1913911" cy="1378015"/>
            </a:xfrm>
            <a:prstGeom prst="rect">
              <a:avLst/>
            </a:prstGeom>
            <a:solidFill>
              <a:srgbClr val="D12477"/>
            </a:solidFill>
            <a:ln>
              <a:noFill/>
            </a:ln>
          </p:spPr>
          <p:txBody>
            <a:bodyPr spcFirstLastPara="1" wrap="square" lIns="189050" tIns="0" rIns="189050" bIns="330200" anchor="t" anchorCtr="0">
              <a:noAutofit/>
            </a:bodyPr>
            <a:lstStyle/>
            <a:p>
              <a:pPr marL="0" marR="0" lvl="0" indent="0" algn="l" rtl="0">
                <a:lnSpc>
                  <a:spcPct val="90000"/>
                </a:lnSpc>
                <a:spcBef>
                  <a:spcPts val="0"/>
                </a:spcBef>
                <a:spcAft>
                  <a:spcPts val="0"/>
                </a:spcAft>
                <a:buClr>
                  <a:schemeClr val="lt1"/>
                </a:buClr>
                <a:buSzPts val="2000"/>
                <a:buFont typeface="Open Sans"/>
                <a:buNone/>
              </a:pPr>
              <a:r>
                <a:rPr lang="nl-NL" sz="2000" b="0" i="0" u="none" strike="noStrike" cap="none">
                  <a:solidFill>
                    <a:schemeClr val="lt1"/>
                  </a:solidFill>
                  <a:latin typeface="Arial"/>
                  <a:ea typeface="Arial"/>
                  <a:cs typeface="Arial"/>
                  <a:sym typeface="Arial"/>
                </a:rPr>
                <a:t>3. Liitä tiedot laskimeen</a:t>
              </a:r>
              <a:endParaRPr sz="2000" b="0" i="0" u="none" strike="noStrike" cap="none">
                <a:solidFill>
                  <a:schemeClr val="lt1"/>
                </a:solidFill>
                <a:latin typeface="Arial"/>
                <a:ea typeface="Arial"/>
                <a:cs typeface="Arial"/>
                <a:sym typeface="Arial"/>
              </a:endParaRPr>
            </a:p>
          </p:txBody>
        </p:sp>
        <p:sp>
          <p:nvSpPr>
            <p:cNvPr id="278" name="Google Shape;278;p15"/>
            <p:cNvSpPr/>
            <p:nvPr/>
          </p:nvSpPr>
          <p:spPr>
            <a:xfrm>
              <a:off x="4134206" y="175426"/>
              <a:ext cx="1913911" cy="918677"/>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79" name="Google Shape;279;p15"/>
            <p:cNvSpPr txBox="1"/>
            <p:nvPr/>
          </p:nvSpPr>
          <p:spPr>
            <a:xfrm>
              <a:off x="4134206" y="175426"/>
              <a:ext cx="1913911" cy="918677"/>
            </a:xfrm>
            <a:prstGeom prst="rect">
              <a:avLst/>
            </a:prstGeom>
            <a:solidFill>
              <a:srgbClr val="D12477"/>
            </a:solidFill>
            <a:ln>
              <a:noFill/>
            </a:ln>
          </p:spPr>
          <p:txBody>
            <a:bodyPr spcFirstLastPara="1" wrap="square" lIns="189050" tIns="165100" rIns="189050" bIns="165100" anchor="ctr" anchorCtr="0">
              <a:noAutofit/>
            </a:bodyPr>
            <a:lstStyle/>
            <a:p>
              <a:pPr marL="0" marR="0" lvl="0" indent="0" algn="l" rtl="0">
                <a:lnSpc>
                  <a:spcPct val="90000"/>
                </a:lnSpc>
                <a:spcBef>
                  <a:spcPts val="0"/>
                </a:spcBef>
                <a:spcAft>
                  <a:spcPts val="0"/>
                </a:spcAft>
                <a:buClr>
                  <a:schemeClr val="lt1"/>
                </a:buClr>
                <a:buSzPts val="3700"/>
                <a:buFont typeface="Open Sans"/>
                <a:buNone/>
              </a:pPr>
              <a:r>
                <a:rPr lang="nl-NL" sz="3700" b="0" i="0" u="none" strike="noStrike" cap="none">
                  <a:solidFill>
                    <a:schemeClr val="lt1"/>
                  </a:solidFill>
                  <a:latin typeface="Arial"/>
                  <a:ea typeface="Arial"/>
                  <a:cs typeface="Arial"/>
                  <a:sym typeface="Arial"/>
                </a:rPr>
                <a:t>03</a:t>
              </a:r>
              <a:endParaRPr sz="1800" b="0" i="0" u="none" strike="noStrike" cap="none">
                <a:solidFill>
                  <a:schemeClr val="dk1"/>
                </a:solidFill>
                <a:latin typeface="Arial"/>
                <a:ea typeface="Arial"/>
                <a:cs typeface="Arial"/>
                <a:sym typeface="Arial"/>
              </a:endParaRPr>
            </a:p>
          </p:txBody>
        </p:sp>
        <p:sp>
          <p:nvSpPr>
            <p:cNvPr id="280" name="Google Shape;280;p15"/>
            <p:cNvSpPr/>
            <p:nvPr/>
          </p:nvSpPr>
          <p:spPr>
            <a:xfrm>
              <a:off x="6201230" y="175426"/>
              <a:ext cx="1913911" cy="2296693"/>
            </a:xfrm>
            <a:prstGeom prst="rect">
              <a:avLst/>
            </a:prstGeom>
            <a:gradFill>
              <a:gsLst>
                <a:gs pos="0">
                  <a:srgbClr val="FE9E9F"/>
                </a:gs>
                <a:gs pos="50000">
                  <a:srgbClr val="FF8A8B"/>
                </a:gs>
                <a:gs pos="100000">
                  <a:srgbClr val="E37274"/>
                </a:gs>
              </a:gsLst>
              <a:lin ang="5400000" scaled="0"/>
            </a:gradFill>
            <a:ln w="9525" cap="flat" cmpd="sng">
              <a:solidFill>
                <a:srgbClr val="FD909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81" name="Google Shape;281;p15"/>
            <p:cNvSpPr txBox="1"/>
            <p:nvPr/>
          </p:nvSpPr>
          <p:spPr>
            <a:xfrm>
              <a:off x="6201230" y="1094104"/>
              <a:ext cx="1913911" cy="1378015"/>
            </a:xfrm>
            <a:prstGeom prst="rect">
              <a:avLst/>
            </a:prstGeom>
            <a:solidFill>
              <a:srgbClr val="E14E34"/>
            </a:solidFill>
            <a:ln>
              <a:noFill/>
            </a:ln>
          </p:spPr>
          <p:txBody>
            <a:bodyPr spcFirstLastPara="1" wrap="square" lIns="189050" tIns="0" rIns="189050" bIns="330200" anchor="t" anchorCtr="0">
              <a:noAutofit/>
            </a:bodyPr>
            <a:lstStyle/>
            <a:p>
              <a:pPr marL="0" marR="0" lvl="0" indent="0" algn="l" rtl="0">
                <a:lnSpc>
                  <a:spcPct val="90000"/>
                </a:lnSpc>
                <a:spcBef>
                  <a:spcPts val="0"/>
                </a:spcBef>
                <a:spcAft>
                  <a:spcPts val="0"/>
                </a:spcAft>
                <a:buClr>
                  <a:schemeClr val="lt1"/>
                </a:buClr>
                <a:buSzPts val="2000"/>
                <a:buFont typeface="Open Sans"/>
                <a:buNone/>
              </a:pPr>
              <a:r>
                <a:rPr lang="nl-NL" sz="2000" b="1" i="0" u="none" strike="noStrike" cap="none">
                  <a:solidFill>
                    <a:schemeClr val="lt1"/>
                  </a:solidFill>
                  <a:latin typeface="Arial"/>
                  <a:ea typeface="Arial"/>
                  <a:cs typeface="Arial"/>
                  <a:sym typeface="Arial"/>
                </a:rPr>
                <a:t>DEMO!</a:t>
              </a:r>
              <a:endParaRPr sz="2000" b="0" i="0" u="none" strike="noStrike" cap="none">
                <a:solidFill>
                  <a:schemeClr val="lt1"/>
                </a:solidFill>
                <a:latin typeface="Arial"/>
                <a:ea typeface="Arial"/>
                <a:cs typeface="Arial"/>
                <a:sym typeface="Arial"/>
              </a:endParaRPr>
            </a:p>
          </p:txBody>
        </p:sp>
        <p:sp>
          <p:nvSpPr>
            <p:cNvPr id="282" name="Google Shape;282;p15"/>
            <p:cNvSpPr/>
            <p:nvPr/>
          </p:nvSpPr>
          <p:spPr>
            <a:xfrm>
              <a:off x="6201230" y="175426"/>
              <a:ext cx="1913911" cy="918677"/>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83" name="Google Shape;283;p15"/>
            <p:cNvSpPr txBox="1"/>
            <p:nvPr/>
          </p:nvSpPr>
          <p:spPr>
            <a:xfrm>
              <a:off x="6201230" y="175426"/>
              <a:ext cx="1913911" cy="918677"/>
            </a:xfrm>
            <a:prstGeom prst="rect">
              <a:avLst/>
            </a:prstGeom>
            <a:solidFill>
              <a:srgbClr val="E14E34"/>
            </a:solidFill>
            <a:ln>
              <a:noFill/>
            </a:ln>
          </p:spPr>
          <p:txBody>
            <a:bodyPr spcFirstLastPara="1" wrap="square" lIns="189050" tIns="165100" rIns="189050" bIns="165100" anchor="ctr" anchorCtr="0">
              <a:noAutofit/>
            </a:bodyPr>
            <a:lstStyle/>
            <a:p>
              <a:pPr marL="0" marR="0" lvl="0" indent="0" algn="l" rtl="0">
                <a:lnSpc>
                  <a:spcPct val="90000"/>
                </a:lnSpc>
                <a:spcBef>
                  <a:spcPts val="0"/>
                </a:spcBef>
                <a:spcAft>
                  <a:spcPts val="0"/>
                </a:spcAft>
                <a:buClr>
                  <a:schemeClr val="lt1"/>
                </a:buClr>
                <a:buSzPts val="3700"/>
                <a:buFont typeface="Open Sans"/>
                <a:buNone/>
              </a:pPr>
              <a:r>
                <a:rPr lang="nl-NL" sz="3700" b="0" i="0" u="none" strike="noStrike" cap="none">
                  <a:solidFill>
                    <a:schemeClr val="lt1"/>
                  </a:solidFill>
                  <a:latin typeface="Arial"/>
                  <a:ea typeface="Arial"/>
                  <a:cs typeface="Arial"/>
                  <a:sym typeface="Arial"/>
                </a:rPr>
                <a:t>04</a:t>
              </a:r>
              <a:endParaRPr sz="1800" b="0" i="0" u="none" strike="noStrike" cap="none">
                <a:solidFill>
                  <a:schemeClr val="dk1"/>
                </a:solidFill>
                <a:latin typeface="Arial"/>
                <a:ea typeface="Arial"/>
                <a:cs typeface="Arial"/>
                <a:sym typeface="Arial"/>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sp>
        <p:nvSpPr>
          <p:cNvPr id="288" name="Google Shape;288;p16"/>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endParaRPr/>
          </a:p>
        </p:txBody>
      </p:sp>
      <p:sp>
        <p:nvSpPr>
          <p:cNvPr id="289" name="Google Shape;289;p16"/>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161249"/>
              </a:buClr>
              <a:buSzPts val="2100"/>
              <a:buNone/>
            </a:pPr>
            <a:endParaRPr/>
          </a:p>
        </p:txBody>
      </p:sp>
      <p:pic>
        <p:nvPicPr>
          <p:cNvPr id="290" name="Google Shape;290;p16"/>
          <p:cNvPicPr preferRelativeResize="0"/>
          <p:nvPr/>
        </p:nvPicPr>
        <p:blipFill rotWithShape="1">
          <a:blip r:embed="rId3">
            <a:alphaModFix/>
          </a:blip>
          <a:srcRect/>
          <a:stretch/>
        </p:blipFill>
        <p:spPr>
          <a:xfrm>
            <a:off x="227367" y="28745"/>
            <a:ext cx="8689265" cy="443185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17"/>
          <p:cNvSpPr txBox="1"/>
          <p:nvPr/>
        </p:nvSpPr>
        <p:spPr>
          <a:xfrm>
            <a:off x="472650" y="1838512"/>
            <a:ext cx="8198700" cy="733238"/>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chemeClr val="dk1"/>
              </a:buClr>
              <a:buSzPts val="4800"/>
              <a:buFont typeface="Arial"/>
              <a:buNone/>
            </a:pPr>
            <a:r>
              <a:rPr lang="nl-NL" sz="4800" b="1" i="0" u="none" strike="noStrike" cap="none">
                <a:solidFill>
                  <a:schemeClr val="lt1"/>
                </a:solidFill>
                <a:latin typeface="Arial"/>
                <a:ea typeface="Arial"/>
                <a:cs typeface="Arial"/>
                <a:sym typeface="Arial"/>
              </a:rPr>
              <a:t>Kysymyksiä?</a:t>
            </a:r>
            <a:endParaRPr sz="4800" b="1" i="0" u="none" strike="noStrike" cap="none">
              <a:solidFill>
                <a:schemeClr val="lt1"/>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grpSp>
        <p:nvGrpSpPr>
          <p:cNvPr id="300" name="Google Shape;300;p18"/>
          <p:cNvGrpSpPr/>
          <p:nvPr/>
        </p:nvGrpSpPr>
        <p:grpSpPr>
          <a:xfrm>
            <a:off x="3958725" y="528845"/>
            <a:ext cx="4727603" cy="4203503"/>
            <a:chOff x="-9933" y="0"/>
            <a:chExt cx="4727603" cy="4203503"/>
          </a:xfrm>
        </p:grpSpPr>
        <p:cxnSp>
          <p:nvCxnSpPr>
            <p:cNvPr id="301" name="Google Shape;301;p18"/>
            <p:cNvCxnSpPr/>
            <p:nvPr/>
          </p:nvCxnSpPr>
          <p:spPr>
            <a:xfrm>
              <a:off x="0" y="0"/>
              <a:ext cx="4717670" cy="0"/>
            </a:xfrm>
            <a:prstGeom prst="straightConnector1">
              <a:avLst/>
            </a:prstGeom>
            <a:gradFill>
              <a:gsLst>
                <a:gs pos="0">
                  <a:srgbClr val="FE9E9F"/>
                </a:gs>
                <a:gs pos="50000">
                  <a:srgbClr val="FF8A8B"/>
                </a:gs>
                <a:gs pos="100000">
                  <a:srgbClr val="E37274"/>
                </a:gs>
              </a:gsLst>
              <a:lin ang="5400000" scaled="0"/>
            </a:gradFill>
            <a:ln>
              <a:noFill/>
            </a:ln>
          </p:spPr>
        </p:cxnSp>
        <p:sp>
          <p:nvSpPr>
            <p:cNvPr id="302" name="Google Shape;302;p18"/>
            <p:cNvSpPr/>
            <p:nvPr/>
          </p:nvSpPr>
          <p:spPr>
            <a:xfrm>
              <a:off x="0" y="0"/>
              <a:ext cx="4717670" cy="2042904"/>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303" name="Google Shape;303;p18"/>
            <p:cNvSpPr txBox="1"/>
            <p:nvPr/>
          </p:nvSpPr>
          <p:spPr>
            <a:xfrm>
              <a:off x="-9933" y="58848"/>
              <a:ext cx="3972111" cy="2042904"/>
            </a:xfrm>
            <a:prstGeom prst="rect">
              <a:avLst/>
            </a:prstGeom>
            <a:solidFill>
              <a:srgbClr val="EFA700"/>
            </a:solidFill>
            <a:ln>
              <a:noFill/>
            </a:ln>
          </p:spPr>
          <p:txBody>
            <a:bodyPr spcFirstLastPara="1" wrap="square" lIns="110475" tIns="110475" rIns="110475" bIns="110475" anchor="t" anchorCtr="0">
              <a:noAutofit/>
            </a:bodyPr>
            <a:lstStyle/>
            <a:p>
              <a:pPr marL="0" marR="0" lvl="0" indent="0" algn="l" rtl="0">
                <a:lnSpc>
                  <a:spcPct val="90000"/>
                </a:lnSpc>
                <a:spcBef>
                  <a:spcPts val="0"/>
                </a:spcBef>
                <a:spcAft>
                  <a:spcPts val="0"/>
                </a:spcAft>
                <a:buClr>
                  <a:schemeClr val="dk1"/>
                </a:buClr>
                <a:buSzPts val="2900"/>
                <a:buFont typeface="Open Sans"/>
                <a:buNone/>
              </a:pPr>
              <a:r>
                <a:rPr lang="nl-NL" sz="2200" b="1" i="0" u="none" strike="noStrike" cap="none">
                  <a:solidFill>
                    <a:schemeClr val="lt1"/>
                  </a:solidFill>
                  <a:latin typeface="Arial"/>
                  <a:ea typeface="Arial"/>
                  <a:cs typeface="Arial"/>
                  <a:sym typeface="Arial"/>
                </a:rPr>
                <a:t>Selvitä kolme D</a:t>
              </a:r>
              <a:r>
                <a:rPr lang="nl-NL" sz="2200" b="1">
                  <a:solidFill>
                    <a:schemeClr val="lt1"/>
                  </a:solidFill>
                </a:rPr>
                <a:t>o</a:t>
              </a:r>
              <a:r>
                <a:rPr lang="nl-NL" sz="2200" b="1" i="0" u="none" strike="noStrike" cap="none">
                  <a:solidFill>
                    <a:schemeClr val="lt1"/>
                  </a:solidFill>
                  <a:latin typeface="Arial"/>
                  <a:ea typeface="Arial"/>
                  <a:cs typeface="Arial"/>
                  <a:sym typeface="Arial"/>
                </a:rPr>
                <a:t>: ta ja D</a:t>
              </a:r>
              <a:r>
                <a:rPr lang="nl-NL" sz="2200" b="1">
                  <a:solidFill>
                    <a:schemeClr val="lt1"/>
                  </a:solidFill>
                </a:rPr>
                <a:t>ont’s</a:t>
              </a:r>
              <a:r>
                <a:rPr lang="nl-NL" sz="2200" b="1" i="0" u="none" strike="noStrike" cap="none">
                  <a:solidFill>
                    <a:schemeClr val="lt1"/>
                  </a:solidFill>
                  <a:latin typeface="Arial"/>
                  <a:ea typeface="Arial"/>
                  <a:cs typeface="Arial"/>
                  <a:sym typeface="Arial"/>
                </a:rPr>
                <a:t>: ta teemastasi markkinointiammattilaisille.</a:t>
              </a:r>
              <a:endParaRPr sz="2200" b="1" i="0" u="none" strike="noStrike" cap="none">
                <a:solidFill>
                  <a:schemeClr val="lt1"/>
                </a:solidFill>
                <a:latin typeface="Arial"/>
                <a:ea typeface="Arial"/>
                <a:cs typeface="Arial"/>
                <a:sym typeface="Arial"/>
              </a:endParaRPr>
            </a:p>
          </p:txBody>
        </p:sp>
        <p:cxnSp>
          <p:nvCxnSpPr>
            <p:cNvPr id="304" name="Google Shape;304;p18"/>
            <p:cNvCxnSpPr/>
            <p:nvPr/>
          </p:nvCxnSpPr>
          <p:spPr>
            <a:xfrm>
              <a:off x="0" y="2042904"/>
              <a:ext cx="4717670" cy="0"/>
            </a:xfrm>
            <a:prstGeom prst="straightConnector1">
              <a:avLst/>
            </a:prstGeom>
            <a:gradFill>
              <a:gsLst>
                <a:gs pos="0">
                  <a:srgbClr val="FAC55E"/>
                </a:gs>
                <a:gs pos="50000">
                  <a:srgbClr val="FFC137"/>
                </a:gs>
                <a:gs pos="100000">
                  <a:srgbClr val="E3AD25"/>
                </a:gs>
              </a:gsLst>
              <a:lin ang="5400000" scaled="0"/>
            </a:gradFill>
            <a:ln>
              <a:noFill/>
            </a:ln>
          </p:spPr>
        </p:cxnSp>
        <p:sp>
          <p:nvSpPr>
            <p:cNvPr id="305" name="Google Shape;305;p18"/>
            <p:cNvSpPr/>
            <p:nvPr/>
          </p:nvSpPr>
          <p:spPr>
            <a:xfrm>
              <a:off x="0" y="2042904"/>
              <a:ext cx="4717670" cy="2042904"/>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306" name="Google Shape;306;p18"/>
            <p:cNvSpPr txBox="1"/>
            <p:nvPr/>
          </p:nvSpPr>
          <p:spPr>
            <a:xfrm>
              <a:off x="-9933" y="2160599"/>
              <a:ext cx="3972111" cy="2042904"/>
            </a:xfrm>
            <a:prstGeom prst="rect">
              <a:avLst/>
            </a:prstGeom>
            <a:solidFill>
              <a:srgbClr val="D12477"/>
            </a:solidFill>
            <a:ln>
              <a:noFill/>
            </a:ln>
          </p:spPr>
          <p:txBody>
            <a:bodyPr spcFirstLastPara="1" wrap="square" lIns="110475" tIns="110475" rIns="110475" bIns="110475" anchor="t" anchorCtr="0">
              <a:noAutofit/>
            </a:bodyPr>
            <a:lstStyle/>
            <a:p>
              <a:pPr marL="0" marR="0" lvl="0" indent="0" algn="l" rtl="0">
                <a:lnSpc>
                  <a:spcPct val="90000"/>
                </a:lnSpc>
                <a:spcBef>
                  <a:spcPts val="0"/>
                </a:spcBef>
                <a:spcAft>
                  <a:spcPts val="0"/>
                </a:spcAft>
                <a:buClr>
                  <a:schemeClr val="dk1"/>
                </a:buClr>
                <a:buSzPts val="2900"/>
                <a:buFont typeface="Open Sans"/>
                <a:buNone/>
              </a:pPr>
              <a:r>
                <a:rPr lang="nl-NL" sz="2400" b="1" i="0" u="none" strike="noStrike" cap="none">
                  <a:solidFill>
                    <a:schemeClr val="lt1"/>
                  </a:solidFill>
                  <a:latin typeface="Arial"/>
                  <a:ea typeface="Arial"/>
                  <a:cs typeface="Arial"/>
                  <a:sym typeface="Arial"/>
                </a:rPr>
                <a:t>Tee suosituksistasi mahdollisimman </a:t>
              </a:r>
              <a:r>
                <a:rPr lang="nl-NL" sz="2400" b="1">
                  <a:solidFill>
                    <a:schemeClr val="lt1"/>
                  </a:solidFill>
                </a:rPr>
                <a:t>käytännönläheisiä.</a:t>
              </a:r>
              <a:endParaRPr sz="1400" b="1" i="0" u="none" strike="noStrike" cap="none">
                <a:solidFill>
                  <a:schemeClr val="lt1"/>
                </a:solidFill>
                <a:latin typeface="Arial"/>
                <a:ea typeface="Arial"/>
                <a:cs typeface="Arial"/>
                <a:sym typeface="Arial"/>
              </a:endParaRPr>
            </a:p>
          </p:txBody>
        </p:sp>
      </p:grpSp>
      <p:sp>
        <p:nvSpPr>
          <p:cNvPr id="307" name="Google Shape;307;p18"/>
          <p:cNvSpPr txBox="1">
            <a:spLocks noGrp="1"/>
          </p:cNvSpPr>
          <p:nvPr>
            <p:ph type="title"/>
          </p:nvPr>
        </p:nvSpPr>
        <p:spPr>
          <a:xfrm>
            <a:off x="113100" y="587700"/>
            <a:ext cx="3580200" cy="2296200"/>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3300"/>
              <a:buFont typeface="Roboto"/>
              <a:buNone/>
            </a:pPr>
            <a:r>
              <a:rPr lang="nl-NL" sz="3000"/>
              <a:t>Kuunteluraportin Do’s ja Dont’s</a:t>
            </a:r>
            <a:endParaRPr sz="300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g2b9d0308b00_0_0"/>
          <p:cNvSpPr txBox="1">
            <a:spLocks noGrp="1"/>
          </p:cNvSpPr>
          <p:nvPr>
            <p:ph type="body" idx="1"/>
          </p:nvPr>
        </p:nvSpPr>
        <p:spPr>
          <a:xfrm>
            <a:off x="628650" y="1208993"/>
            <a:ext cx="7886700" cy="3332400"/>
          </a:xfrm>
          <a:prstGeom prst="rect">
            <a:avLst/>
          </a:prstGeom>
        </p:spPr>
        <p:txBody>
          <a:bodyPr spcFirstLastPara="1" wrap="square" lIns="91425" tIns="45700" rIns="91425" bIns="45700" anchor="t" anchorCtr="0">
            <a:normAutofit/>
          </a:bodyPr>
          <a:lstStyle/>
          <a:p>
            <a:pPr marL="0" lvl="0" indent="0" algn="l" rtl="0">
              <a:spcBef>
                <a:spcPts val="750"/>
              </a:spcBef>
              <a:spcAft>
                <a:spcPts val="0"/>
              </a:spcAft>
              <a:buClr>
                <a:schemeClr val="dk1"/>
              </a:buClr>
              <a:buSzPts val="1100"/>
              <a:buFont typeface="Arial"/>
              <a:buNone/>
            </a:pPr>
            <a:r>
              <a:rPr lang="nl-NL" sz="2000"/>
              <a:t>DEMS-aineistolla pyritään vahvistamaan korkeakoulujen digitaalisia markkinointitaitoja ja ymmärtämään organisaatioiden keskeiset tarpeet. Saat käyttöösi laajoja diasarjoja, joissa on luokan toimintoja ja tehtäviä sekä yksityiskohtaisia opettajan käyttöohjeita.</a:t>
            </a:r>
            <a:endParaRPr sz="2000"/>
          </a:p>
          <a:p>
            <a:pPr marL="0" lvl="0" indent="0" algn="l" rtl="0">
              <a:spcBef>
                <a:spcPts val="750"/>
              </a:spcBef>
              <a:spcAft>
                <a:spcPts val="0"/>
              </a:spcAft>
              <a:buClr>
                <a:schemeClr val="dk1"/>
              </a:buClr>
              <a:buSzPts val="1100"/>
              <a:buFont typeface="Arial"/>
              <a:buNone/>
            </a:pPr>
            <a:endParaRPr sz="2000"/>
          </a:p>
          <a:p>
            <a:pPr marL="0" lvl="0" indent="0" algn="l" rtl="0">
              <a:spcBef>
                <a:spcPts val="750"/>
              </a:spcBef>
              <a:spcAft>
                <a:spcPts val="0"/>
              </a:spcAft>
              <a:buNone/>
            </a:pPr>
            <a:r>
              <a:rPr lang="nl-NL" sz="2000"/>
              <a:t>Huomautus: aineisto sisältää Internetistä noudettuja sisältöjä ja lukuja, joten siihen tehdään muutoksia. Lähteet on ilmoitettu oikeudenmukaista käyttöä koskevien sääntöjen mukaisesti. Kustantajan vastuu rajoittuu alkuperäiseen aineistoon, joka on tallennettu www.dems.pro. Kaikki materiaali tuotetaan avoimeen käyttöön ja yhteisrahoitetaan Erasmus + - ohjelmasta.</a:t>
            </a:r>
            <a:endParaRPr sz="2000"/>
          </a:p>
        </p:txBody>
      </p:sp>
      <p:sp>
        <p:nvSpPr>
          <p:cNvPr id="313" name="Google Shape;313;g2b9d0308b00_0_0"/>
          <p:cNvSpPr txBox="1">
            <a:spLocks noGrp="1"/>
          </p:cNvSpPr>
          <p:nvPr>
            <p:ph type="title"/>
          </p:nvPr>
        </p:nvSpPr>
        <p:spPr>
          <a:xfrm>
            <a:off x="628650" y="273848"/>
            <a:ext cx="7886700" cy="6678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nl-NL"/>
              <a:t>Vastuuvapauslauseke</a:t>
            </a: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1234</Words>
  <Application>Microsoft Office PowerPoint</Application>
  <PresentationFormat>On-screen Show (16:9)</PresentationFormat>
  <Paragraphs>101</Paragraphs>
  <Slides>20</Slides>
  <Notes>20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Open Sans</vt:lpstr>
      <vt:lpstr>Calibri</vt:lpstr>
      <vt:lpstr>Roboto</vt:lpstr>
      <vt:lpstr>Noto Sans Symbols</vt:lpstr>
      <vt:lpstr>DEMS NEW</vt:lpstr>
      <vt:lpstr>Sisäinen analytiikka</vt:lpstr>
      <vt:lpstr>Oppimistavoitteet</vt:lpstr>
      <vt:lpstr>Aiheet</vt:lpstr>
      <vt:lpstr>PESO-malli </vt:lpstr>
      <vt:lpstr>PowerPoint Presentation</vt:lpstr>
      <vt:lpstr>Sosiaalisen median analysointi</vt:lpstr>
      <vt:lpstr>PowerPoint Presentation</vt:lpstr>
      <vt:lpstr>PowerPoint Presentation</vt:lpstr>
      <vt:lpstr>PowerPoint Presentation</vt:lpstr>
      <vt:lpstr>PowerPoint Presentation</vt:lpstr>
      <vt:lpstr>PowerPoint Presentation</vt:lpstr>
      <vt:lpstr>PowerPoint Presentation</vt:lpstr>
      <vt:lpstr>Paras aika julkaista Instagramissa</vt:lpstr>
      <vt:lpstr>Paras aika julkaista Facebookissa</vt:lpstr>
      <vt:lpstr>Omalle yrityksellesi:</vt:lpstr>
      <vt:lpstr>Konkreettisesti sanottuna:</vt:lpstr>
      <vt:lpstr>PowerPoint Presentation</vt:lpstr>
      <vt:lpstr>PowerPoint Presentation</vt:lpstr>
      <vt:lpstr>Kuunteluraportin Do’s ja Dont’s</vt:lpstr>
      <vt:lpstr>Vastuuvapauslauseke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Sisäinen analytiikka</dc:title>
  <dc:creator>a20160391@pbs.up.pt</dc:creator>
  <cp:lastModifiedBy>Tikkanen Saara</cp:lastModifiedBy>
  <cp:revision>1</cp:revision>
  <dcterms:modified xsi:type="dcterms:W3CDTF">2024-02-16T12:51:31Z</dcterms:modified>
</cp:coreProperties>
</file>