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embeddedFontLst>
    <p:embeddedFont>
      <p:font typeface="Calibri" panose="020F0502020204030204" pitchFamily="34" charset="0"/>
      <p:regular r:id="rId14"/>
      <p:bold r:id="rId15"/>
      <p:italic r:id="rId16"/>
      <p:boldItalic r:id="rId17"/>
    </p:embeddedFont>
    <p:embeddedFont>
      <p:font typeface="Open Sans" panose="020B0606030504020204" pitchFamily="34" charset="0"/>
      <p:regular r:id="rId18"/>
      <p:bold r:id="rId19"/>
      <p:italic r:id="rId20"/>
      <p:boldItalic r:id="rId21"/>
    </p:embeddedFont>
    <p:embeddedFont>
      <p:font typeface="Roboto" panose="02000000000000000000" pitchFamily="2"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6" roundtripDataSignature="AMtx7miru+rKS1G6KBtwJTCbxLJ3/J8+t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customschemas.google.com/relationships/presentationmetadata" Target="meta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7" name="Google Shape;14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nl-NL">
                <a:solidFill>
                  <a:schemeClr val="dk1"/>
                </a:solidFill>
              </a:rPr>
              <a:t>Kun opiskelijat oppivat käyttämään verkkotyökaluja oman trendinsä tutkimiseen, he saavat käytännön kokemusta verkkotutkimuksen tekemisestä ja oman toimialansa tai kiinnostuksenkohteensa keskeisten trendien tunnistamisesta.</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Se, että opiskelijat pystyvät perustelemaan ja esittämään, miksi heidän trendinsä on merkityksellinen heidän yleisölleen, auttaa heitä kehittämään viestintä - ja esitystaitojaan sekä osoittamaan kykynsä ajatella kriittisesti ja strategisesti markkinointitoimiaan.</a:t>
            </a:r>
            <a:endParaRPr>
              <a:solidFill>
                <a:schemeClr val="dk1"/>
              </a:solidFill>
            </a:endParaRPr>
          </a:p>
          <a:p>
            <a:pPr marL="457200" lvl="0" indent="-298450" algn="l" rtl="0">
              <a:lnSpc>
                <a:spcPct val="100000"/>
              </a:lnSpc>
              <a:spcBef>
                <a:spcPts val="0"/>
              </a:spcBef>
              <a:spcAft>
                <a:spcPts val="0"/>
              </a:spcAft>
              <a:buClr>
                <a:schemeClr val="dk1"/>
              </a:buClr>
              <a:buSzPts val="1100"/>
              <a:buChar char="●"/>
            </a:pPr>
            <a:r>
              <a:rPr lang="nl-NL">
                <a:solidFill>
                  <a:schemeClr val="dk1"/>
                </a:solidFill>
              </a:rPr>
              <a:t>Systemaattisen kuunteluanalyysin oppiminen digitaalisten työkalujen avulla antaa opiskelijoille arvokkaan taitovalikoiman, jolla on suuri kysyntä markkinointialalla, ja antaa heille mahdollisuuden tehdä datavetoisia päätöksiä, jotka voivat tuottaa todellisia tuloksia heidän liiketoiminnalleen tai organisaatiolleen.</a:t>
            </a:r>
            <a:endParaRPr>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8" name="Google Shape;16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nl-NL">
                <a:solidFill>
                  <a:schemeClr val="dk1"/>
                </a:solidFill>
              </a:rPr>
              <a:t>Tämän päivän nopeassa markkinointimaisemassa on tärkeää pysyä ajan tasalla uusimmista trendeistä ja aiheista menestyäkseen. Markkinoijina on tärkeää pystyä levittämään ideoita ja strategioita tehokkaasti saadakseen yleisön huomion. Tässä tehtävässä saat tilaisuuden esitellä aihettasi kahden minuutin puheenvuorossa ja selittää, miksi se on tärkeää nykypäivän markkinoijille. Tämä harjoitus auttaa sinua parantamaan viestintätaitojasi ja kehittämään suostuttelevaa puhetta, joka resonoi yleisöösi.</a:t>
            </a:r>
            <a:endParaRPr>
              <a:solidFill>
                <a:schemeClr val="dk1"/>
              </a:solidFill>
            </a:endParaRPr>
          </a:p>
          <a:p>
            <a:pPr marL="457200" lvl="0" indent="-228600" algn="l" rtl="0">
              <a:lnSpc>
                <a:spcPct val="100000"/>
              </a:lnSpc>
              <a:spcBef>
                <a:spcPts val="0"/>
              </a:spcBef>
              <a:spcAft>
                <a:spcPts val="0"/>
              </a:spcAft>
              <a:buSzPts val="1100"/>
              <a:buNone/>
            </a:pPr>
            <a:endParaRPr/>
          </a:p>
        </p:txBody>
      </p:sp>
      <p:sp>
        <p:nvSpPr>
          <p:cNvPr id="169" name="Google Shape;169;p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Arial"/>
              <a:buNone/>
            </a:pPr>
            <a:fld id="{00000000-1234-1234-1234-123412341234}" type="slidenum">
              <a:rPr lang="nl-NL" sz="1800" b="0" i="0" u="none" strike="noStrike" cap="none">
                <a:solidFill>
                  <a:schemeClr val="dk1"/>
                </a:solidFill>
                <a:latin typeface="Arial"/>
                <a:ea typeface="Arial"/>
                <a:cs typeface="Arial"/>
                <a:sym typeface="Arial"/>
              </a:rPr>
              <a:t>4</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8" name="Google Shape;18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 name="Google Shape;19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0" name="Google Shape;20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8" name="Google Shape;20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8" name="Google Shape;21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7" name="Google Shape;237;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2b9b9be5c79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2b9b9be5c7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2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24"/>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2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3" name="Google Shape;13;p24"/>
          <p:cNvPicPr preferRelativeResize="0"/>
          <p:nvPr/>
        </p:nvPicPr>
        <p:blipFill rotWithShape="1">
          <a:blip r:embed="rId4">
            <a:alphaModFix/>
          </a:blip>
          <a:srcRect l="3024" r="3022"/>
          <a:stretch/>
        </p:blipFill>
        <p:spPr>
          <a:xfrm>
            <a:off x="324895" y="4528124"/>
            <a:ext cx="1987904" cy="440100"/>
          </a:xfrm>
          <a:prstGeom prst="rect">
            <a:avLst/>
          </a:prstGeom>
          <a:noFill/>
          <a:ln>
            <a:noFill/>
          </a:ln>
        </p:spPr>
      </p:pic>
      <p:pic>
        <p:nvPicPr>
          <p:cNvPr id="14" name="Google Shape;14;p24"/>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24"/>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24"/>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24"/>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2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0" name="Google Shape;20;p2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2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2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3" name="Google Shape;23;p25"/>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2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2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28" name="Google Shape;28;p2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9" name="Google Shape;29;p2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0" name="Google Shape;30;p2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1" name="Google Shape;31;p26"/>
          <p:cNvPicPr preferRelativeResize="0"/>
          <p:nvPr/>
        </p:nvPicPr>
        <p:blipFill rotWithShape="1">
          <a:blip r:embed="rId6">
            <a:alphaModFix/>
          </a:blip>
          <a:srcRect l="3024" r="3022"/>
          <a:stretch/>
        </p:blipFill>
        <p:spPr>
          <a:xfrm>
            <a:off x="1697592" y="4528124"/>
            <a:ext cx="1987904" cy="440100"/>
          </a:xfrm>
          <a:prstGeom prst="rect">
            <a:avLst/>
          </a:prstGeom>
          <a:noFill/>
          <a:ln>
            <a:noFill/>
          </a:ln>
        </p:spPr>
      </p:pic>
      <p:pic>
        <p:nvPicPr>
          <p:cNvPr id="32" name="Google Shape;32;p2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33" name="Google Shape;33;p2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2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35"/>
        <p:cNvGrpSpPr/>
        <p:nvPr/>
      </p:nvGrpSpPr>
      <p:grpSpPr>
        <a:xfrm>
          <a:off x="0" y="0"/>
          <a:ext cx="0" cy="0"/>
          <a:chOff x="0" y="0"/>
          <a:chExt cx="0" cy="0"/>
        </a:xfrm>
      </p:grpSpPr>
      <p:sp>
        <p:nvSpPr>
          <p:cNvPr id="36" name="Google Shape;36;p2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37" name="Google Shape;37;p27"/>
          <p:cNvPicPr preferRelativeResize="0"/>
          <p:nvPr/>
        </p:nvPicPr>
        <p:blipFill rotWithShape="1">
          <a:blip r:embed="rId3">
            <a:alphaModFix/>
          </a:blip>
          <a:srcRect l="3024" r="3022"/>
          <a:stretch/>
        </p:blipFill>
        <p:spPr>
          <a:xfrm>
            <a:off x="177278" y="4576442"/>
            <a:ext cx="1987904" cy="440100"/>
          </a:xfrm>
          <a:prstGeom prst="rect">
            <a:avLst/>
          </a:prstGeom>
          <a:noFill/>
          <a:ln>
            <a:noFill/>
          </a:ln>
        </p:spPr>
      </p:pic>
      <p:pic>
        <p:nvPicPr>
          <p:cNvPr id="38" name="Google Shape;38;p2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2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1" name="Google Shape;41;p2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28"/>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3"/>
        <p:cNvGrpSpPr/>
        <p:nvPr/>
      </p:nvGrpSpPr>
      <p:grpSpPr>
        <a:xfrm>
          <a:off x="0" y="0"/>
          <a:ext cx="0" cy="0"/>
          <a:chOff x="0" y="0"/>
          <a:chExt cx="0" cy="0"/>
        </a:xfrm>
      </p:grpSpPr>
      <p:pic>
        <p:nvPicPr>
          <p:cNvPr id="44" name="Google Shape;44;p29"/>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45" name="Google Shape;45;p2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2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7" name="Google Shape;47;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8" name="Google Shape;48;p29"/>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49"/>
        <p:cNvGrpSpPr/>
        <p:nvPr/>
      </p:nvGrpSpPr>
      <p:grpSpPr>
        <a:xfrm>
          <a:off x="0" y="0"/>
          <a:ext cx="0" cy="0"/>
          <a:chOff x="0" y="0"/>
          <a:chExt cx="0" cy="0"/>
        </a:xfrm>
      </p:grpSpPr>
      <p:sp>
        <p:nvSpPr>
          <p:cNvPr id="50" name="Google Shape;50;p3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3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3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3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54" name="Google Shape;54;p3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5" name="Google Shape;55;p3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56" name="Google Shape;56;p3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57" name="Google Shape;57;p3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8" name="Google Shape;58;p3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59" name="Google Shape;59;p3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0" name="Google Shape;60;p30"/>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3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3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3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3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66" name="Google Shape;66;p3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67" name="Google Shape;67;p3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8" name="Google Shape;68;p3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69" name="Google Shape;69;p3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0" name="Google Shape;70;p3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1" name="Google Shape;71;p3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2" name="Google Shape;72;p31"/>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3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3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6" name="Google Shape;76;p3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7" name="Google Shape;77;p3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78" name="Google Shape;78;p3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79" name="Google Shape;79;p3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0" name="Google Shape;80;p3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1" name="Google Shape;81;p3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2" name="Google Shape;82;p3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3" name="Google Shape;83;p3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4" name="Google Shape;84;p32"/>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3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7" name="Google Shape;87;p3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8" name="Google Shape;88;p3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cxnSp>
        <p:nvCxnSpPr>
          <p:cNvPr id="89" name="Google Shape;89;p3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0" name="Google Shape;90;p3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1" name="Google Shape;91;p33"/>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2"/>
        <p:cNvGrpSpPr/>
        <p:nvPr/>
      </p:nvGrpSpPr>
      <p:grpSpPr>
        <a:xfrm>
          <a:off x="0" y="0"/>
          <a:ext cx="0" cy="0"/>
          <a:chOff x="0" y="0"/>
          <a:chExt cx="0" cy="0"/>
        </a:xfrm>
      </p:grpSpPr>
      <p:sp>
        <p:nvSpPr>
          <p:cNvPr id="93" name="Google Shape;93;p3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4" name="Google Shape;94;p3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5" name="Google Shape;95;p34"/>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6" name="Google Shape;96;p3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97" name="Google Shape;97;p3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8" name="Google Shape;98;p34"/>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99"/>
        <p:cNvGrpSpPr/>
        <p:nvPr/>
      </p:nvGrpSpPr>
      <p:grpSpPr>
        <a:xfrm>
          <a:off x="0" y="0"/>
          <a:ext cx="0" cy="0"/>
          <a:chOff x="0" y="0"/>
          <a:chExt cx="0" cy="0"/>
        </a:xfrm>
      </p:grpSpPr>
      <p:cxnSp>
        <p:nvCxnSpPr>
          <p:cNvPr id="100" name="Google Shape;100;p3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1" name="Google Shape;101;p3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3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 name="Google Shape;103;p3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04" name="Google Shape;104;p3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5" name="Google Shape;105;p35"/>
          <p:cNvPicPr preferRelativeResize="0"/>
          <p:nvPr/>
        </p:nvPicPr>
        <p:blipFill rotWithShape="1">
          <a:blip r:embed="rId4">
            <a:alphaModFix/>
          </a:blip>
          <a:srcRect l="3024" r="3022"/>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6"/>
        <p:cNvGrpSpPr/>
        <p:nvPr/>
      </p:nvGrpSpPr>
      <p:grpSpPr>
        <a:xfrm>
          <a:off x="0" y="0"/>
          <a:ext cx="0" cy="0"/>
          <a:chOff x="0" y="0"/>
          <a:chExt cx="0" cy="0"/>
        </a:xfrm>
      </p:grpSpPr>
      <p:pic>
        <p:nvPicPr>
          <p:cNvPr id="107" name="Google Shape;107;p36"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108" name="Google Shape;108;p36"/>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109" name="Google Shape;109;p3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3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1" name="Google Shape;111;p3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112" name="Google Shape;112;p36"/>
          <p:cNvPicPr preferRelativeResize="0"/>
          <p:nvPr/>
        </p:nvPicPr>
        <p:blipFill rotWithShape="1">
          <a:blip r:embed="rId5">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37"/>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5" name="Google Shape;115;p3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3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37"/>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3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9" name="Google Shape;119;p37"/>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38"/>
          <p:cNvSpPr>
            <a:spLocks noGrp="1"/>
          </p:cNvSpPr>
          <p:nvPr>
            <p:ph type="pic" idx="2"/>
          </p:nvPr>
        </p:nvSpPr>
        <p:spPr>
          <a:xfrm>
            <a:off x="0" y="1"/>
            <a:ext cx="9144000" cy="2571749"/>
          </a:xfrm>
          <a:prstGeom prst="rect">
            <a:avLst/>
          </a:prstGeom>
          <a:solidFill>
            <a:srgbClr val="D3EEEF"/>
          </a:solidFill>
          <a:ln>
            <a:noFill/>
          </a:ln>
        </p:spPr>
      </p:sp>
      <p:sp>
        <p:nvSpPr>
          <p:cNvPr id="122" name="Google Shape;122;p3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3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3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5" name="Google Shape;125;p3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38"/>
          <p:cNvPicPr preferRelativeResize="0"/>
          <p:nvPr/>
        </p:nvPicPr>
        <p:blipFill rotWithShape="1">
          <a:blip r:embed="rId4">
            <a:alphaModFix/>
          </a:blip>
          <a:srcRect l="3024" r="3022"/>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3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Calibri"/>
              <a:ea typeface="Calibri"/>
              <a:cs typeface="Calibri"/>
              <a:sym typeface="Calibri"/>
            </a:endParaRPr>
          </a:p>
        </p:txBody>
      </p:sp>
      <p:pic>
        <p:nvPicPr>
          <p:cNvPr id="129" name="Google Shape;129;p3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3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3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3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3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3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39"/>
          <p:cNvPicPr preferRelativeResize="0"/>
          <p:nvPr/>
        </p:nvPicPr>
        <p:blipFill rotWithShape="1">
          <a:blip r:embed="rId8">
            <a:alphaModFix/>
          </a:blip>
          <a:srcRect l="3024" r="3022"/>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4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4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42"/>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2" name="Google Shape;142;p42"/>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43" name="Google Shape;143;p42"/>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4"/>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2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
          <p:cNvSpPr txBox="1">
            <a:spLocks noGrp="1"/>
          </p:cNvSpPr>
          <p:nvPr>
            <p:ph type="ctrTitle"/>
          </p:nvPr>
        </p:nvSpPr>
        <p:spPr>
          <a:xfrm>
            <a:off x="789102" y="1436914"/>
            <a:ext cx="7565793" cy="1647655"/>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nl-NL" sz="5400" b="1" i="0">
                <a:solidFill>
                  <a:schemeClr val="lt1"/>
                </a:solidFill>
                <a:latin typeface="Arial"/>
                <a:ea typeface="Arial"/>
                <a:cs typeface="Arial"/>
                <a:sym typeface="Arial"/>
              </a:rPr>
              <a:t>Töihin! Luo oma kuunteluraportti</a:t>
            </a:r>
            <a:endParaRPr/>
          </a:p>
        </p:txBody>
      </p:sp>
      <p:sp>
        <p:nvSpPr>
          <p:cNvPr id="150" name="Google Shape;150;p1"/>
          <p:cNvSpPr txBox="1">
            <a:spLocks noGrp="1"/>
          </p:cNvSpPr>
          <p:nvPr>
            <p:ph type="subTitle" idx="4294967295"/>
          </p:nvPr>
        </p:nvSpPr>
        <p:spPr>
          <a:xfrm>
            <a:off x="1142999" y="3084569"/>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chemeClr val="lt1"/>
              </a:buClr>
              <a:buSzPts val="1800"/>
              <a:buFont typeface="Arial"/>
              <a:buNone/>
            </a:pPr>
            <a:r>
              <a:rPr lang="nl-NL" sz="2000">
                <a:solidFill>
                  <a:schemeClr val="lt1"/>
                </a:solidFill>
              </a:rPr>
              <a:t>Opettaja</a:t>
            </a:r>
            <a:endParaRPr sz="20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nl-NL" sz="2000" b="0" i="0" u="none" strike="noStrike" cap="none">
                <a:solidFill>
                  <a:schemeClr val="lt1"/>
                </a:solidFill>
                <a:latin typeface="Arial"/>
                <a:ea typeface="Arial"/>
                <a:cs typeface="Arial"/>
                <a:sym typeface="Arial"/>
              </a:rPr>
              <a:t>Koulu</a:t>
            </a:r>
            <a:endParaRPr sz="20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nl-NL" sz="2000" b="0" i="0" u="none" strike="noStrike" cap="none">
                <a:solidFill>
                  <a:schemeClr val="lt1"/>
                </a:solidFill>
                <a:latin typeface="Arial"/>
                <a:ea typeface="Arial"/>
                <a:cs typeface="Arial"/>
                <a:sym typeface="Arial"/>
              </a:rPr>
              <a:t>Digitaalinen analysointi ja seuranta</a:t>
            </a:r>
            <a:endParaRPr sz="20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6" name="Google Shape;156;p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7" name="Google Shape;157;p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nl-NL"/>
              <a:t>Oppimistavoitteet</a:t>
            </a:r>
            <a:br>
              <a:rPr lang="nl-NL"/>
            </a:br>
            <a:endParaRPr/>
          </a:p>
        </p:txBody>
      </p:sp>
      <p:sp>
        <p:nvSpPr>
          <p:cNvPr id="158" name="Google Shape;158;p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285750" marR="0" lvl="0" indent="-285750" algn="l" rtl="0">
              <a:lnSpc>
                <a:spcPct val="115000"/>
              </a:lnSpc>
              <a:spcBef>
                <a:spcPts val="0"/>
              </a:spcBef>
              <a:spcAft>
                <a:spcPts val="0"/>
              </a:spcAft>
              <a:buClr>
                <a:srgbClr val="11AA81"/>
              </a:buClr>
              <a:buSzPts val="1800"/>
              <a:buFont typeface="Arial"/>
              <a:buChar char="●"/>
            </a:pPr>
            <a:r>
              <a:rPr lang="nl-NL" sz="1800" b="0" i="0" u="none" strike="noStrike" cap="none"/>
              <a:t>Opiskelijat </a:t>
            </a:r>
            <a:r>
              <a:rPr lang="nl-NL" sz="1800"/>
              <a:t>osaavat </a:t>
            </a:r>
            <a:r>
              <a:rPr lang="nl-NL" sz="1800" b="0" i="0" u="none" strike="noStrike" cap="none"/>
              <a:t>käyttää verkkotyökaluja </a:t>
            </a:r>
            <a:r>
              <a:rPr lang="nl-NL" sz="1800"/>
              <a:t>valitsemansa teeman </a:t>
            </a:r>
            <a:r>
              <a:rPr lang="nl-NL" sz="1800" b="0" i="0" u="none" strike="noStrike" cap="none"/>
              <a:t>tutkimiseen</a:t>
            </a:r>
            <a:endParaRPr/>
          </a:p>
          <a:p>
            <a:pPr marL="285750" marR="0" lvl="0" indent="-285750" algn="l" rtl="0">
              <a:lnSpc>
                <a:spcPct val="115000"/>
              </a:lnSpc>
              <a:spcBef>
                <a:spcPts val="1600"/>
              </a:spcBef>
              <a:spcAft>
                <a:spcPts val="0"/>
              </a:spcAft>
              <a:buClr>
                <a:srgbClr val="11AA81"/>
              </a:buClr>
              <a:buSzPts val="1800"/>
              <a:buFont typeface="Arial"/>
              <a:buChar char="●"/>
            </a:pPr>
            <a:r>
              <a:rPr lang="nl-NL" sz="1800" b="0" i="0" u="none" strike="noStrike" cap="none"/>
              <a:t>Opiskelijat </a:t>
            </a:r>
            <a:r>
              <a:rPr lang="nl-NL" sz="1800"/>
              <a:t>osaavat </a:t>
            </a:r>
            <a:r>
              <a:rPr lang="nl-NL" sz="1800" b="0" i="0" u="none" strike="noStrike" cap="none"/>
              <a:t>osoittaa ja esittää, miksi heidän </a:t>
            </a:r>
            <a:r>
              <a:rPr lang="nl-NL" sz="1800"/>
              <a:t>teemansa </a:t>
            </a:r>
            <a:r>
              <a:rPr lang="nl-NL" sz="1800" b="0" i="0" u="none" strike="noStrike" cap="none"/>
              <a:t>on merkityksellinen yleisönsä kannalta.</a:t>
            </a:r>
            <a:endParaRPr/>
          </a:p>
          <a:p>
            <a:pPr marL="285750" marR="0" lvl="0" indent="-285750" algn="l" rtl="0">
              <a:lnSpc>
                <a:spcPct val="115000"/>
              </a:lnSpc>
              <a:spcBef>
                <a:spcPts val="1600"/>
              </a:spcBef>
              <a:spcAft>
                <a:spcPts val="0"/>
              </a:spcAft>
              <a:buClr>
                <a:srgbClr val="11AA81"/>
              </a:buClr>
              <a:buSzPts val="1800"/>
              <a:buFont typeface="Arial"/>
              <a:buChar char="●"/>
            </a:pPr>
            <a:r>
              <a:rPr lang="nl-NL" sz="1800"/>
              <a:t>Opiskelijat kykenevät </a:t>
            </a:r>
            <a:r>
              <a:rPr lang="nl-NL" sz="1800" b="0" i="0" u="none" strike="noStrike" cap="none"/>
              <a:t>systemaattiseen kuunteluanalyysiin digitaalisilla työkaluilla.</a:t>
            </a:r>
            <a:endParaRPr sz="1800" b="0" i="0" u="none" strike="noStrike" cap="none"/>
          </a:p>
          <a:p>
            <a:pPr marL="342900" lvl="0" indent="-20955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
          <p:cNvSpPr txBox="1"/>
          <p:nvPr/>
        </p:nvSpPr>
        <p:spPr>
          <a:xfrm>
            <a:off x="629841" y="1480874"/>
            <a:ext cx="2949178" cy="1200150"/>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60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64" name="Google Shape;164;p3"/>
          <p:cNvSpPr txBox="1">
            <a:spLocks noGrp="1"/>
          </p:cNvSpPr>
          <p:nvPr>
            <p:ph type="title"/>
          </p:nvPr>
        </p:nvSpPr>
        <p:spPr>
          <a:xfrm>
            <a:off x="1680615" y="1480874"/>
            <a:ext cx="1669488" cy="58755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nl-NL">
                <a:solidFill>
                  <a:schemeClr val="lt1"/>
                </a:solidFill>
              </a:rPr>
              <a:t>Aiheet</a:t>
            </a:r>
            <a:endParaRPr/>
          </a:p>
        </p:txBody>
      </p:sp>
      <p:sp>
        <p:nvSpPr>
          <p:cNvPr id="165" name="Google Shape;165;p3"/>
          <p:cNvSpPr txBox="1">
            <a:spLocks noGrp="1"/>
          </p:cNvSpPr>
          <p:nvPr>
            <p:ph type="body" idx="1"/>
          </p:nvPr>
        </p:nvSpPr>
        <p:spPr>
          <a:xfrm>
            <a:off x="3893051" y="1028291"/>
            <a:ext cx="4606200" cy="1392900"/>
          </a:xfrm>
          <a:prstGeom prst="rect">
            <a:avLst/>
          </a:prstGeom>
          <a:noFill/>
          <a:ln>
            <a:noFill/>
          </a:ln>
        </p:spPr>
        <p:txBody>
          <a:bodyPr spcFirstLastPara="1" wrap="square" lIns="91425" tIns="45700" rIns="91425" bIns="45700" anchor="t" anchorCtr="0">
            <a:spAutoFit/>
          </a:bodyPr>
          <a:lstStyle/>
          <a:p>
            <a:pPr marL="285750" lvl="0" indent="-285750" algn="l" rtl="0">
              <a:lnSpc>
                <a:spcPct val="150000"/>
              </a:lnSpc>
              <a:spcBef>
                <a:spcPts val="0"/>
              </a:spcBef>
              <a:spcAft>
                <a:spcPts val="0"/>
              </a:spcAft>
              <a:buClr>
                <a:schemeClr val="lt1"/>
              </a:buClr>
              <a:buSzPts val="1800"/>
              <a:buFont typeface="Arial"/>
              <a:buChar char="•"/>
            </a:pPr>
            <a:r>
              <a:rPr lang="nl-NL" sz="1800"/>
              <a:t>Oman aiheen esittely</a:t>
            </a:r>
            <a:endParaRPr sz="1800"/>
          </a:p>
          <a:p>
            <a:pPr marL="285750" lvl="0" indent="-285750" algn="l" rtl="0">
              <a:lnSpc>
                <a:spcPct val="150000"/>
              </a:lnSpc>
              <a:spcBef>
                <a:spcPts val="750"/>
              </a:spcBef>
              <a:spcAft>
                <a:spcPts val="0"/>
              </a:spcAft>
              <a:buClr>
                <a:srgbClr val="FFFFFF"/>
              </a:buClr>
              <a:buSzPts val="1800"/>
              <a:buFont typeface="Arial"/>
              <a:buChar char="•"/>
            </a:pPr>
            <a:r>
              <a:rPr lang="nl-NL" sz="1800" b="0" i="0" u="none" strike="noStrike" cap="none">
                <a:solidFill>
                  <a:srgbClr val="FFFFFF"/>
                </a:solidFill>
              </a:rPr>
              <a:t>Miten?</a:t>
            </a:r>
            <a:endParaRPr/>
          </a:p>
          <a:p>
            <a:pPr marL="285750" lvl="0" indent="-285750" algn="l" rtl="0">
              <a:lnSpc>
                <a:spcPct val="150000"/>
              </a:lnSpc>
              <a:spcBef>
                <a:spcPts val="750"/>
              </a:spcBef>
              <a:spcAft>
                <a:spcPts val="0"/>
              </a:spcAft>
              <a:buClr>
                <a:srgbClr val="FFFFFF"/>
              </a:buClr>
              <a:buSzPts val="1800"/>
              <a:buFont typeface="Arial"/>
              <a:buChar char="•"/>
            </a:pPr>
            <a:r>
              <a:rPr lang="nl-NL" sz="1800" b="0" i="0" u="none" strike="noStrike" cap="none">
                <a:solidFill>
                  <a:srgbClr val="FFFFFF"/>
                </a:solidFill>
              </a:rPr>
              <a:t>Kysymyksiä?</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4"/>
          <p:cNvSpPr txBox="1">
            <a:spLocks noGrp="1"/>
          </p:cNvSpPr>
          <p:nvPr>
            <p:ph type="title"/>
          </p:nvPr>
        </p:nvSpPr>
        <p:spPr>
          <a:xfrm>
            <a:off x="431748" y="682219"/>
            <a:ext cx="2942292" cy="1026229"/>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2325"/>
              <a:buFont typeface="Roboto"/>
              <a:buNone/>
            </a:pPr>
            <a:r>
              <a:rPr lang="nl-NL" sz="3200"/>
              <a:t>Oman aiheen esittely</a:t>
            </a:r>
            <a:endParaRPr sz="2800">
              <a:solidFill>
                <a:srgbClr val="11AA81"/>
              </a:solidFill>
            </a:endParaRPr>
          </a:p>
        </p:txBody>
      </p:sp>
      <p:grpSp>
        <p:nvGrpSpPr>
          <p:cNvPr id="172" name="Google Shape;172;p4"/>
          <p:cNvGrpSpPr/>
          <p:nvPr/>
        </p:nvGrpSpPr>
        <p:grpSpPr>
          <a:xfrm>
            <a:off x="3684475" y="689067"/>
            <a:ext cx="4127589" cy="3592241"/>
            <a:chOff x="0" y="0"/>
            <a:chExt cx="4127589" cy="3592241"/>
          </a:xfrm>
        </p:grpSpPr>
        <p:sp>
          <p:nvSpPr>
            <p:cNvPr id="173" name="Google Shape;173;p4"/>
            <p:cNvSpPr/>
            <p:nvPr/>
          </p:nvSpPr>
          <p:spPr>
            <a:xfrm>
              <a:off x="0" y="0"/>
              <a:ext cx="4127589" cy="102622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4" name="Google Shape;174;p4"/>
            <p:cNvSpPr/>
            <p:nvPr/>
          </p:nvSpPr>
          <p:spPr>
            <a:xfrm>
              <a:off x="310434" y="231340"/>
              <a:ext cx="564426" cy="564426"/>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5" name="Google Shape;175;p4"/>
            <p:cNvSpPr/>
            <p:nvPr/>
          </p:nvSpPr>
          <p:spPr>
            <a:xfrm>
              <a:off x="1185295" y="438"/>
              <a:ext cx="2942293" cy="102622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6" name="Google Shape;176;p4"/>
            <p:cNvSpPr txBox="1"/>
            <p:nvPr/>
          </p:nvSpPr>
          <p:spPr>
            <a:xfrm>
              <a:off x="1185295" y="438"/>
              <a:ext cx="2942293" cy="1026229"/>
            </a:xfrm>
            <a:prstGeom prst="rect">
              <a:avLst/>
            </a:prstGeom>
            <a:noFill/>
            <a:ln>
              <a:noFill/>
            </a:ln>
          </p:spPr>
          <p:txBody>
            <a:bodyPr spcFirstLastPara="1" wrap="square" lIns="108600" tIns="108600" rIns="108600" bIns="108600" anchor="ctr" anchorCtr="0">
              <a:noAutofit/>
            </a:bodyPr>
            <a:lstStyle/>
            <a:p>
              <a:pPr marL="0" marR="0" lvl="0" indent="0" algn="l" rtl="0">
                <a:lnSpc>
                  <a:spcPct val="90000"/>
                </a:lnSpc>
                <a:spcBef>
                  <a:spcPts val="0"/>
                </a:spcBef>
                <a:spcAft>
                  <a:spcPts val="0"/>
                </a:spcAft>
                <a:buClr>
                  <a:schemeClr val="dk1"/>
                </a:buClr>
                <a:buSzPts val="1700"/>
                <a:buFont typeface="Open Sans"/>
                <a:buNone/>
              </a:pPr>
              <a:r>
                <a:rPr lang="nl-NL" sz="1700" b="1">
                  <a:solidFill>
                    <a:srgbClr val="161249"/>
                  </a:solidFill>
                </a:rPr>
                <a:t>Pitch </a:t>
              </a:r>
              <a:r>
                <a:rPr lang="nl-NL" sz="1700">
                  <a:solidFill>
                    <a:srgbClr val="161249"/>
                  </a:solidFill>
                </a:rPr>
                <a:t>noin</a:t>
              </a:r>
              <a:r>
                <a:rPr lang="nl-NL" sz="1700" b="0" i="0" u="none" strike="noStrike" cap="none">
                  <a:solidFill>
                    <a:srgbClr val="161249"/>
                  </a:solidFill>
                  <a:latin typeface="Arial"/>
                  <a:ea typeface="Arial"/>
                  <a:cs typeface="Arial"/>
                  <a:sym typeface="Arial"/>
                </a:rPr>
                <a:t> 2 minuuttia</a:t>
              </a:r>
              <a:endParaRPr sz="1700" b="0" i="0" u="none" strike="noStrike" cap="none">
                <a:solidFill>
                  <a:srgbClr val="161249"/>
                </a:solidFill>
                <a:latin typeface="Arial"/>
                <a:ea typeface="Arial"/>
                <a:cs typeface="Arial"/>
                <a:sym typeface="Arial"/>
              </a:endParaRPr>
            </a:p>
          </p:txBody>
        </p:sp>
        <p:sp>
          <p:nvSpPr>
            <p:cNvPr id="177" name="Google Shape;177;p4"/>
            <p:cNvSpPr/>
            <p:nvPr/>
          </p:nvSpPr>
          <p:spPr>
            <a:xfrm>
              <a:off x="0" y="1283225"/>
              <a:ext cx="4127589" cy="102622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8" name="Google Shape;178;p4" descr="Presentation with checklist with solid fill"/>
            <p:cNvSpPr/>
            <p:nvPr/>
          </p:nvSpPr>
          <p:spPr>
            <a:xfrm>
              <a:off x="310434" y="1514127"/>
              <a:ext cx="564426" cy="564426"/>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79" name="Google Shape;179;p4"/>
            <p:cNvSpPr/>
            <p:nvPr/>
          </p:nvSpPr>
          <p:spPr>
            <a:xfrm>
              <a:off x="1185295" y="1283225"/>
              <a:ext cx="2942293" cy="102622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0" name="Google Shape;180;p4"/>
            <p:cNvSpPr txBox="1"/>
            <p:nvPr/>
          </p:nvSpPr>
          <p:spPr>
            <a:xfrm>
              <a:off x="1185295" y="1283225"/>
              <a:ext cx="2942293" cy="1026229"/>
            </a:xfrm>
            <a:prstGeom prst="rect">
              <a:avLst/>
            </a:prstGeom>
            <a:noFill/>
            <a:ln>
              <a:noFill/>
            </a:ln>
          </p:spPr>
          <p:txBody>
            <a:bodyPr spcFirstLastPara="1" wrap="square" lIns="108600" tIns="108600" rIns="108600" bIns="108600" anchor="ctr" anchorCtr="0">
              <a:noAutofit/>
            </a:bodyPr>
            <a:lstStyle/>
            <a:p>
              <a:pPr marL="0" marR="0" lvl="0" indent="0" algn="l" rtl="0">
                <a:lnSpc>
                  <a:spcPct val="90000"/>
                </a:lnSpc>
                <a:spcBef>
                  <a:spcPts val="0"/>
                </a:spcBef>
                <a:spcAft>
                  <a:spcPts val="0"/>
                </a:spcAft>
                <a:buClr>
                  <a:schemeClr val="dk1"/>
                </a:buClr>
                <a:buSzPts val="1700"/>
                <a:buFont typeface="Open Sans"/>
                <a:buNone/>
              </a:pPr>
              <a:r>
                <a:rPr lang="nl-NL" sz="1700" b="0" i="0" u="none" strike="noStrike" cap="none">
                  <a:solidFill>
                    <a:srgbClr val="161249"/>
                  </a:solidFill>
                  <a:latin typeface="Arial"/>
                  <a:ea typeface="Arial"/>
                  <a:cs typeface="Arial"/>
                  <a:sym typeface="Arial"/>
                </a:rPr>
                <a:t>Mikä on aiheesi?</a:t>
              </a:r>
              <a:endParaRPr sz="1700" b="0" i="0" u="none" strike="noStrike" cap="none">
                <a:solidFill>
                  <a:srgbClr val="161249"/>
                </a:solidFill>
                <a:latin typeface="Arial"/>
                <a:ea typeface="Arial"/>
                <a:cs typeface="Arial"/>
                <a:sym typeface="Arial"/>
              </a:endParaRPr>
            </a:p>
          </p:txBody>
        </p:sp>
        <p:sp>
          <p:nvSpPr>
            <p:cNvPr id="181" name="Google Shape;181;p4"/>
            <p:cNvSpPr/>
            <p:nvPr/>
          </p:nvSpPr>
          <p:spPr>
            <a:xfrm>
              <a:off x="0" y="2566012"/>
              <a:ext cx="4127589" cy="1026229"/>
            </a:xfrm>
            <a:prstGeom prst="roundRect">
              <a:avLst>
                <a:gd name="adj" fmla="val 10000"/>
              </a:avLst>
            </a:prstGeom>
            <a:solidFill>
              <a:srgbClr val="F2F2F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2" name="Google Shape;182;p4"/>
            <p:cNvSpPr/>
            <p:nvPr/>
          </p:nvSpPr>
          <p:spPr>
            <a:xfrm>
              <a:off x="1185295" y="2566012"/>
              <a:ext cx="2942293" cy="1026229"/>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3" name="Google Shape;183;p4"/>
            <p:cNvSpPr txBox="1"/>
            <p:nvPr/>
          </p:nvSpPr>
          <p:spPr>
            <a:xfrm>
              <a:off x="1185295" y="2566012"/>
              <a:ext cx="2942293" cy="1026229"/>
            </a:xfrm>
            <a:prstGeom prst="rect">
              <a:avLst/>
            </a:prstGeom>
            <a:noFill/>
            <a:ln>
              <a:noFill/>
            </a:ln>
          </p:spPr>
          <p:txBody>
            <a:bodyPr spcFirstLastPara="1" wrap="square" lIns="108600" tIns="108600" rIns="108600" bIns="108600" anchor="ctr" anchorCtr="0">
              <a:noAutofit/>
            </a:bodyPr>
            <a:lstStyle/>
            <a:p>
              <a:pPr marL="0" marR="0" lvl="0" indent="0" algn="l" rtl="0">
                <a:lnSpc>
                  <a:spcPct val="90000"/>
                </a:lnSpc>
                <a:spcBef>
                  <a:spcPts val="0"/>
                </a:spcBef>
                <a:spcAft>
                  <a:spcPts val="0"/>
                </a:spcAft>
                <a:buClr>
                  <a:schemeClr val="dk1"/>
                </a:buClr>
                <a:buSzPts val="1700"/>
                <a:buFont typeface="Open Sans"/>
                <a:buNone/>
              </a:pPr>
              <a:r>
                <a:rPr lang="nl-NL" sz="1700" b="0" i="0" u="none" strike="noStrike" cap="none">
                  <a:solidFill>
                    <a:srgbClr val="161249"/>
                  </a:solidFill>
                  <a:latin typeface="Arial"/>
                  <a:ea typeface="Arial"/>
                  <a:cs typeface="Arial"/>
                  <a:sym typeface="Arial"/>
                </a:rPr>
                <a:t>Miksi aihe on tärkeä nykyajan markkinoijille?</a:t>
              </a:r>
              <a:endParaRPr sz="1700" b="0" i="0" u="none" strike="noStrike" cap="none">
                <a:solidFill>
                  <a:srgbClr val="161249"/>
                </a:solidFill>
                <a:latin typeface="Arial"/>
                <a:ea typeface="Arial"/>
                <a:cs typeface="Arial"/>
                <a:sym typeface="Arial"/>
              </a:endParaRPr>
            </a:p>
          </p:txBody>
        </p:sp>
      </p:grpSp>
      <p:pic>
        <p:nvPicPr>
          <p:cNvPr id="184" name="Google Shape;184;p4" descr="Group brainstorm with solid fill"/>
          <p:cNvPicPr preferRelativeResize="0"/>
          <p:nvPr/>
        </p:nvPicPr>
        <p:blipFill rotWithShape="1">
          <a:blip r:embed="rId5">
            <a:alphaModFix/>
          </a:blip>
          <a:srcRect/>
          <a:stretch/>
        </p:blipFill>
        <p:spPr>
          <a:xfrm>
            <a:off x="3845251" y="3262363"/>
            <a:ext cx="881460" cy="881460"/>
          </a:xfrm>
          <a:prstGeom prst="rect">
            <a:avLst/>
          </a:prstGeom>
          <a:noFill/>
          <a:ln>
            <a:noFill/>
          </a:ln>
        </p:spPr>
      </p:pic>
      <p:sp>
        <p:nvSpPr>
          <p:cNvPr id="185" name="Google Shape;185;p4"/>
          <p:cNvSpPr txBox="1"/>
          <p:nvPr/>
        </p:nvSpPr>
        <p:spPr>
          <a:xfrm>
            <a:off x="431748" y="2069907"/>
            <a:ext cx="4648800" cy="738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nl-NL" sz="2400" b="1" i="0" u="none" strike="noStrike" cap="none">
                <a:solidFill>
                  <a:srgbClr val="11AA81"/>
                </a:solidFill>
                <a:latin typeface="Arial"/>
                <a:ea typeface="Arial"/>
                <a:cs typeface="Arial"/>
                <a:sym typeface="Arial"/>
              </a:rPr>
              <a:t>Anna palautetta!</a:t>
            </a:r>
            <a:endParaRPr sz="2400" b="1" i="0" u="none" strike="noStrike" cap="none">
              <a:solidFill>
                <a:srgbClr val="11AA81"/>
              </a:solidFill>
              <a:latin typeface="Arial"/>
              <a:ea typeface="Arial"/>
              <a:cs typeface="Arial"/>
              <a:sym typeface="Arial"/>
            </a:endParaRPr>
          </a:p>
          <a:p>
            <a:pPr marL="0" marR="0" lvl="0" indent="0" algn="l" rtl="0">
              <a:lnSpc>
                <a:spcPct val="100000"/>
              </a:lnSpc>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5"/>
          <p:cNvSpPr txBox="1">
            <a:spLocks noGrp="1"/>
          </p:cNvSpPr>
          <p:nvPr>
            <p:ph type="title"/>
          </p:nvPr>
        </p:nvSpPr>
        <p:spPr>
          <a:xfrm>
            <a:off x="628650" y="273844"/>
            <a:ext cx="7886700" cy="600096"/>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000"/>
              <a:buFont typeface="Roboto"/>
              <a:buNone/>
            </a:pPr>
            <a:r>
              <a:rPr lang="nl-NL" sz="3000"/>
              <a:t>Brief: Kuunteluraportti</a:t>
            </a:r>
            <a:endParaRPr sz="3000"/>
          </a:p>
        </p:txBody>
      </p:sp>
      <p:sp>
        <p:nvSpPr>
          <p:cNvPr id="191" name="Google Shape;191;p5"/>
          <p:cNvSpPr txBox="1">
            <a:spLocks noGrp="1"/>
          </p:cNvSpPr>
          <p:nvPr>
            <p:ph type="body" idx="1"/>
          </p:nvPr>
        </p:nvSpPr>
        <p:spPr>
          <a:xfrm>
            <a:off x="628650" y="1010848"/>
            <a:ext cx="8065294" cy="3390364"/>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110000"/>
              </a:lnSpc>
              <a:spcBef>
                <a:spcPts val="0"/>
              </a:spcBef>
              <a:spcAft>
                <a:spcPts val="0"/>
              </a:spcAft>
              <a:buClr>
                <a:schemeClr val="dk1"/>
              </a:buClr>
              <a:buSzPct val="100000"/>
              <a:buNone/>
            </a:pPr>
            <a:r>
              <a:rPr lang="nl-NL" sz="1800"/>
              <a:t>Miten kuunteluraportti tehdään? Teeman valitsemisen jälkeen:</a:t>
            </a:r>
            <a:endParaRPr sz="1800"/>
          </a:p>
          <a:p>
            <a:pPr marL="171450" lvl="0" indent="-152400" algn="l" rtl="0">
              <a:lnSpc>
                <a:spcPct val="110000"/>
              </a:lnSpc>
              <a:spcBef>
                <a:spcPts val="750"/>
              </a:spcBef>
              <a:spcAft>
                <a:spcPts val="0"/>
              </a:spcAft>
              <a:buClr>
                <a:srgbClr val="11AA81"/>
              </a:buClr>
              <a:buSzPct val="111111"/>
              <a:buChar char="▪"/>
            </a:pPr>
            <a:r>
              <a:rPr lang="nl-NL" b="1">
                <a:solidFill>
                  <a:srgbClr val="11AA81"/>
                </a:solidFill>
              </a:rPr>
              <a:t>Vaihe 1:</a:t>
            </a:r>
            <a:br>
              <a:rPr lang="nl-NL" sz="1800" b="1"/>
            </a:br>
            <a:r>
              <a:rPr lang="nl-NL" sz="1800"/>
              <a:t> Käytä monikanavaista lähestymistapaa ja kartoita aiheeseen liittyviä </a:t>
            </a:r>
            <a:r>
              <a:rPr lang="nl-NL" b="1"/>
              <a:t>blogeja</a:t>
            </a:r>
            <a:r>
              <a:rPr lang="nl-NL" sz="1800"/>
              <a:t>, </a:t>
            </a:r>
            <a:r>
              <a:rPr lang="nl-NL" b="1"/>
              <a:t>verkkosivustoja</a:t>
            </a:r>
            <a:r>
              <a:rPr lang="nl-NL" sz="1800"/>
              <a:t>, </a:t>
            </a:r>
            <a:r>
              <a:rPr lang="nl-NL" b="1"/>
              <a:t>offline- ja online -aikakauslehtiä</a:t>
            </a:r>
            <a:r>
              <a:rPr lang="nl-NL" sz="1800"/>
              <a:t>, </a:t>
            </a:r>
            <a:r>
              <a:rPr lang="nl-NL" sz="1800" b="1"/>
              <a:t>tutkimuksia </a:t>
            </a:r>
            <a:r>
              <a:rPr lang="nl-NL" sz="1800"/>
              <a:t>ja </a:t>
            </a:r>
            <a:r>
              <a:rPr lang="nl-NL" b="1"/>
              <a:t>ajatusjohtajia</a:t>
            </a:r>
            <a:r>
              <a:rPr lang="nl-NL" sz="1800"/>
              <a:t>.</a:t>
            </a:r>
            <a:endParaRPr sz="1800"/>
          </a:p>
          <a:p>
            <a:pPr marL="171450" lvl="0" indent="-152400" algn="l" rtl="0">
              <a:lnSpc>
                <a:spcPct val="110000"/>
              </a:lnSpc>
              <a:spcBef>
                <a:spcPts val="750"/>
              </a:spcBef>
              <a:spcAft>
                <a:spcPts val="0"/>
              </a:spcAft>
              <a:buClr>
                <a:srgbClr val="11AA81"/>
              </a:buClr>
              <a:buSzPct val="100000"/>
              <a:buChar char="▪"/>
            </a:pPr>
            <a:r>
              <a:rPr lang="nl-NL" sz="2000" b="1">
                <a:solidFill>
                  <a:srgbClr val="11AA81"/>
                </a:solidFill>
              </a:rPr>
              <a:t>Vaihe 2:</a:t>
            </a:r>
            <a:br>
              <a:rPr lang="nl-NL" sz="1800" b="1"/>
            </a:br>
            <a:r>
              <a:rPr lang="nl-NL">
                <a:latin typeface="Arial"/>
                <a:ea typeface="Arial"/>
                <a:cs typeface="Arial"/>
                <a:sym typeface="Arial"/>
              </a:rPr>
              <a:t> </a:t>
            </a:r>
            <a:r>
              <a:rPr lang="nl-NL" sz="1800"/>
              <a:t>Lue, mitä teemastasi kirjoitetaan.</a:t>
            </a:r>
            <a:endParaRPr/>
          </a:p>
          <a:p>
            <a:pPr marL="171450" lvl="0" indent="-152400" algn="l" rtl="0">
              <a:lnSpc>
                <a:spcPct val="110000"/>
              </a:lnSpc>
              <a:spcBef>
                <a:spcPts val="750"/>
              </a:spcBef>
              <a:spcAft>
                <a:spcPts val="0"/>
              </a:spcAft>
              <a:buClr>
                <a:srgbClr val="11AA81"/>
              </a:buClr>
              <a:buSzPct val="100000"/>
              <a:buChar char="▪"/>
            </a:pPr>
            <a:r>
              <a:rPr lang="nl-NL" sz="2000" b="1">
                <a:solidFill>
                  <a:srgbClr val="11AA81"/>
                </a:solidFill>
              </a:rPr>
              <a:t>Vaihe 3:</a:t>
            </a:r>
            <a:br>
              <a:rPr lang="nl-NL" sz="1800" b="1"/>
            </a:br>
            <a:r>
              <a:rPr lang="nl-NL">
                <a:latin typeface="Arial"/>
                <a:ea typeface="Arial"/>
                <a:cs typeface="Arial"/>
                <a:sym typeface="Arial"/>
              </a:rPr>
              <a:t> </a:t>
            </a:r>
            <a:r>
              <a:rPr lang="nl-NL" sz="1800"/>
              <a:t>Kerro lyhyesti, mitä teemaasi liittyen puhutaan, ja kirjoita kuunteluraporttisi.</a:t>
            </a:r>
            <a:endParaRPr/>
          </a:p>
          <a:p>
            <a:pPr marL="0" lvl="0" indent="0" algn="l" rtl="0">
              <a:lnSpc>
                <a:spcPct val="110000"/>
              </a:lnSpc>
              <a:spcBef>
                <a:spcPts val="750"/>
              </a:spcBef>
              <a:spcAft>
                <a:spcPts val="0"/>
              </a:spcAft>
              <a:buClr>
                <a:schemeClr val="dk1"/>
              </a:buClr>
              <a:buSzPct val="100000"/>
              <a:buNone/>
            </a:pPr>
            <a:br>
              <a:rPr lang="nl-NL" sz="1800"/>
            </a:br>
            <a:r>
              <a:rPr lang="nl-NL" sz="1800"/>
              <a:t>Ehdotus: rajoita selvityksesi </a:t>
            </a:r>
            <a:r>
              <a:rPr lang="nl-NL" b="1"/>
              <a:t>5 lähteeseen</a:t>
            </a:r>
            <a:r>
              <a:rPr lang="nl-NL" sz="1800"/>
              <a:t> kutakin kanavatyyppiä kohden, mutta käytä </a:t>
            </a:r>
            <a:r>
              <a:rPr lang="nl-NL" b="1"/>
              <a:t>vähintään 3 lähdettä.</a:t>
            </a:r>
            <a:endParaRPr sz="1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6"/>
          <p:cNvSpPr txBox="1">
            <a:spLocks noGrp="1"/>
          </p:cNvSpPr>
          <p:nvPr>
            <p:ph type="ctrTitle" idx="4294967295"/>
          </p:nvPr>
        </p:nvSpPr>
        <p:spPr>
          <a:xfrm>
            <a:off x="1109619" y="1022826"/>
            <a:ext cx="6924759" cy="1241425"/>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lt1"/>
              </a:buClr>
              <a:buSzPts val="4500"/>
              <a:buFont typeface="Roboto"/>
              <a:buNone/>
            </a:pPr>
            <a:r>
              <a:rPr lang="nl-NL" sz="3600">
                <a:solidFill>
                  <a:schemeClr val="lt1"/>
                </a:solidFill>
              </a:rPr>
              <a:t>Kädet saveen!</a:t>
            </a:r>
            <a:endParaRPr sz="3600" b="1" i="0" u="none" strike="noStrike" cap="none">
              <a:solidFill>
                <a:schemeClr val="lt1"/>
              </a:solidFill>
              <a:latin typeface="Arial"/>
              <a:ea typeface="Arial"/>
              <a:cs typeface="Arial"/>
              <a:sym typeface="Arial"/>
            </a:endParaRPr>
          </a:p>
        </p:txBody>
      </p:sp>
      <p:sp>
        <p:nvSpPr>
          <p:cNvPr id="197" name="Google Shape;197;p6"/>
          <p:cNvSpPr txBox="1"/>
          <p:nvPr/>
        </p:nvSpPr>
        <p:spPr>
          <a:xfrm>
            <a:off x="1348875" y="2574225"/>
            <a:ext cx="6734400" cy="5727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nl-NL" sz="2800" b="1">
                <a:solidFill>
                  <a:schemeClr val="lt1"/>
                </a:solidFill>
              </a:rPr>
              <a:t>Tee oma kuunteluraporttisi!</a:t>
            </a:r>
            <a:endParaRPr sz="2800" b="1">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7"/>
          <p:cNvSpPr txBox="1">
            <a:spLocks noGrp="1"/>
          </p:cNvSpPr>
          <p:nvPr>
            <p:ph type="title"/>
          </p:nvPr>
        </p:nvSpPr>
        <p:spPr>
          <a:xfrm>
            <a:off x="628650" y="92419"/>
            <a:ext cx="7886700" cy="99417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Mahdollisia teemoja (trendejä)</a:t>
            </a:r>
            <a:endParaRPr/>
          </a:p>
        </p:txBody>
      </p:sp>
      <p:sp>
        <p:nvSpPr>
          <p:cNvPr id="203" name="Google Shape;203;p7"/>
          <p:cNvSpPr txBox="1">
            <a:spLocks noGrp="1"/>
          </p:cNvSpPr>
          <p:nvPr>
            <p:ph type="body" idx="1"/>
          </p:nvPr>
        </p:nvSpPr>
        <p:spPr>
          <a:xfrm>
            <a:off x="295714" y="906675"/>
            <a:ext cx="7886700" cy="3624865"/>
          </a:xfrm>
          <a:prstGeom prst="rect">
            <a:avLst/>
          </a:prstGeom>
          <a:noFill/>
          <a:ln>
            <a:noFill/>
          </a:ln>
        </p:spPr>
        <p:txBody>
          <a:bodyPr spcFirstLastPara="1" wrap="square" lIns="91425" tIns="45700" rIns="91425" bIns="45700" anchor="t" anchorCtr="0">
            <a:noAutofit/>
          </a:bodyPr>
          <a:lstStyle/>
          <a:p>
            <a:pPr marL="628650" lvl="1" indent="-285750" algn="l" rtl="0">
              <a:lnSpc>
                <a:spcPct val="120000"/>
              </a:lnSpc>
              <a:spcBef>
                <a:spcPts val="0"/>
              </a:spcBef>
              <a:spcAft>
                <a:spcPts val="0"/>
              </a:spcAft>
              <a:buClr>
                <a:srgbClr val="11AA81"/>
              </a:buClr>
              <a:buSzPts val="1400"/>
              <a:buFont typeface="Arial"/>
              <a:buChar char="●"/>
            </a:pPr>
            <a:r>
              <a:rPr lang="nl-NL" sz="1400"/>
              <a:t>Lohkoketjuteknologia</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Sosiaalinen liiketoiminta</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VR mainonnassa/mainonta VR:ssa</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Tarinankerronta</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Sisältömarkkinointi</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Mobiili</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Online-asiakaskokemus</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Natiivimainonta</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Muoti</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Kulttuuriala</a:t>
            </a:r>
            <a:endParaRPr sz="1400"/>
          </a:p>
          <a:p>
            <a:pPr marL="628650" lvl="1" indent="-285750" algn="l" rtl="0">
              <a:lnSpc>
                <a:spcPct val="120000"/>
              </a:lnSpc>
              <a:spcBef>
                <a:spcPts val="0"/>
              </a:spcBef>
              <a:spcAft>
                <a:spcPts val="0"/>
              </a:spcAft>
              <a:buClr>
                <a:srgbClr val="11AA81"/>
              </a:buClr>
              <a:buSzPts val="1400"/>
              <a:buFont typeface="Arial"/>
              <a:buChar char="●"/>
            </a:pPr>
            <a:r>
              <a:rPr lang="nl-NL" sz="1400"/>
              <a:t>Journalismin tulevaisuus</a:t>
            </a:r>
            <a:endParaRPr sz="1400"/>
          </a:p>
          <a:p>
            <a:pPr marL="3429" lvl="1" indent="0" algn="l" rtl="0">
              <a:lnSpc>
                <a:spcPct val="100000"/>
              </a:lnSpc>
              <a:spcBef>
                <a:spcPts val="600"/>
              </a:spcBef>
              <a:spcAft>
                <a:spcPts val="0"/>
              </a:spcAft>
              <a:buClr>
                <a:schemeClr val="dk1"/>
              </a:buClr>
              <a:buSzPts val="1400"/>
              <a:buNone/>
            </a:pPr>
            <a:r>
              <a:rPr lang="nl-NL" sz="1400"/>
              <a:t>… ja niin edelleen</a:t>
            </a:r>
            <a:endParaRPr sz="1400"/>
          </a:p>
          <a:p>
            <a:pPr marL="628650" lvl="1" indent="-285750" algn="l" rtl="0">
              <a:lnSpc>
                <a:spcPct val="100000"/>
              </a:lnSpc>
              <a:spcBef>
                <a:spcPts val="600"/>
              </a:spcBef>
              <a:spcAft>
                <a:spcPts val="0"/>
              </a:spcAft>
              <a:buClr>
                <a:srgbClr val="11AA81"/>
              </a:buClr>
              <a:buSzPts val="1800"/>
              <a:buFont typeface="Arial"/>
              <a:buChar char="●"/>
            </a:pPr>
            <a:r>
              <a:rPr lang="nl-NL" b="1"/>
              <a:t>Missä teemassa/aiheessa haluaisin olla spesialisti?</a:t>
            </a:r>
            <a:endParaRPr/>
          </a:p>
        </p:txBody>
      </p:sp>
      <p:pic>
        <p:nvPicPr>
          <p:cNvPr id="204" name="Google Shape;204;p7" descr="Afbeeldingsresultaat voor personal branding"/>
          <p:cNvPicPr preferRelativeResize="0"/>
          <p:nvPr/>
        </p:nvPicPr>
        <p:blipFill rotWithShape="1">
          <a:blip r:embed="rId3">
            <a:alphaModFix/>
          </a:blip>
          <a:srcRect/>
          <a:stretch/>
        </p:blipFill>
        <p:spPr>
          <a:xfrm>
            <a:off x="6191633" y="1798135"/>
            <a:ext cx="2826915" cy="1499996"/>
          </a:xfrm>
          <a:prstGeom prst="rect">
            <a:avLst/>
          </a:prstGeom>
          <a:noFill/>
          <a:ln>
            <a:noFill/>
          </a:ln>
        </p:spPr>
      </p:pic>
      <p:pic>
        <p:nvPicPr>
          <p:cNvPr id="205" name="Google Shape;205;p7" descr="TIME MAGAZINE - MAY 11, 2020 - NOPE (THE LONG ROAD BACK): Time Magazine:  Amazon.com: Books"/>
          <p:cNvPicPr preferRelativeResize="0"/>
          <p:nvPr/>
        </p:nvPicPr>
        <p:blipFill rotWithShape="1">
          <a:blip r:embed="rId4">
            <a:alphaModFix/>
          </a:blip>
          <a:srcRect/>
          <a:stretch/>
        </p:blipFill>
        <p:spPr>
          <a:xfrm>
            <a:off x="4239064" y="1192786"/>
            <a:ext cx="1563671" cy="206661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8"/>
          <p:cNvSpPr txBox="1">
            <a:spLocks noGrp="1"/>
          </p:cNvSpPr>
          <p:nvPr>
            <p:ph type="title" idx="4294967295"/>
          </p:nvPr>
        </p:nvSpPr>
        <p:spPr>
          <a:xfrm>
            <a:off x="257441" y="65900"/>
            <a:ext cx="7361400" cy="9954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sz="3300" b="1" i="0" u="none" strike="noStrike" cap="none">
                <a:solidFill>
                  <a:srgbClr val="161249"/>
                </a:solidFill>
                <a:latin typeface="Arial"/>
                <a:ea typeface="Arial"/>
                <a:cs typeface="Arial"/>
                <a:sym typeface="Arial"/>
              </a:rPr>
              <a:t>Harjoittele kotona:</a:t>
            </a:r>
            <a:endParaRPr/>
          </a:p>
        </p:txBody>
      </p:sp>
      <p:sp>
        <p:nvSpPr>
          <p:cNvPr id="211" name="Google Shape;211;p8"/>
          <p:cNvSpPr txBox="1">
            <a:spLocks noGrp="1"/>
          </p:cNvSpPr>
          <p:nvPr>
            <p:ph type="body" idx="4294967295"/>
          </p:nvPr>
        </p:nvSpPr>
        <p:spPr>
          <a:xfrm>
            <a:off x="257460" y="925591"/>
            <a:ext cx="3646475" cy="2241550"/>
          </a:xfrm>
          <a:prstGeom prst="rect">
            <a:avLst/>
          </a:prstGeom>
          <a:noFill/>
          <a:ln>
            <a:noFill/>
          </a:ln>
        </p:spPr>
        <p:txBody>
          <a:bodyPr spcFirstLastPara="1" wrap="square" lIns="91425" tIns="45700" rIns="91425" bIns="45700" anchor="t" anchorCtr="0">
            <a:noAutofit/>
          </a:bodyPr>
          <a:lstStyle/>
          <a:p>
            <a:pPr marL="266700" lvl="0" indent="-266700" algn="l" rtl="0">
              <a:lnSpc>
                <a:spcPct val="100000"/>
              </a:lnSpc>
              <a:spcBef>
                <a:spcPts val="0"/>
              </a:spcBef>
              <a:spcAft>
                <a:spcPts val="0"/>
              </a:spcAft>
              <a:buClr>
                <a:srgbClr val="11AA81"/>
              </a:buClr>
              <a:buSzPts val="1800"/>
              <a:buFont typeface="Arial"/>
              <a:buChar char="●"/>
            </a:pPr>
            <a:r>
              <a:rPr lang="nl-NL" sz="1800"/>
              <a:t>Ala tutkia teemaasi.</a:t>
            </a:r>
            <a:endParaRPr sz="1800"/>
          </a:p>
          <a:p>
            <a:pPr marL="266700" lvl="0" indent="-266700" algn="l" rtl="0">
              <a:lnSpc>
                <a:spcPct val="100000"/>
              </a:lnSpc>
              <a:spcBef>
                <a:spcPts val="750"/>
              </a:spcBef>
              <a:spcAft>
                <a:spcPts val="0"/>
              </a:spcAft>
              <a:buClr>
                <a:srgbClr val="11AA81"/>
              </a:buClr>
              <a:buSzPts val="1800"/>
              <a:buFont typeface="Arial"/>
              <a:buChar char="●"/>
            </a:pPr>
            <a:r>
              <a:rPr lang="nl-NL" sz="1800"/>
              <a:t>Käytä sitä kuunteluraportin aloituspisteenä.</a:t>
            </a:r>
            <a:endParaRPr sz="1800"/>
          </a:p>
          <a:p>
            <a:pPr marL="266700" lvl="0" indent="-266700" algn="l" rtl="0">
              <a:lnSpc>
                <a:spcPct val="100000"/>
              </a:lnSpc>
              <a:spcBef>
                <a:spcPts val="750"/>
              </a:spcBef>
              <a:spcAft>
                <a:spcPts val="0"/>
              </a:spcAft>
              <a:buClr>
                <a:srgbClr val="11AA81"/>
              </a:buClr>
              <a:buSzPts val="1800"/>
              <a:buFont typeface="Arial"/>
              <a:buChar char="●"/>
            </a:pPr>
            <a:r>
              <a:rPr lang="nl-NL" sz="1800"/>
              <a:t>Todista, että käytit kuunteluraportissasi sosiaalista kuunteluohjelmaa.</a:t>
            </a:r>
            <a:endParaRPr sz="1800"/>
          </a:p>
        </p:txBody>
      </p:sp>
      <p:pic>
        <p:nvPicPr>
          <p:cNvPr id="212" name="Google Shape;212;p8" descr="http://suroscopia.com/wp-content/uploads/2014/07/do-it-yourself.jpg"/>
          <p:cNvPicPr preferRelativeResize="0"/>
          <p:nvPr/>
        </p:nvPicPr>
        <p:blipFill rotWithShape="1">
          <a:blip r:embed="rId3">
            <a:alphaModFix/>
          </a:blip>
          <a:srcRect/>
          <a:stretch/>
        </p:blipFill>
        <p:spPr>
          <a:xfrm>
            <a:off x="537882" y="2946282"/>
            <a:ext cx="2299602" cy="1471969"/>
          </a:xfrm>
          <a:prstGeom prst="rect">
            <a:avLst/>
          </a:prstGeom>
          <a:noFill/>
          <a:ln w="28575" cap="flat" cmpd="sng">
            <a:solidFill>
              <a:srgbClr val="11AA81"/>
            </a:solidFill>
            <a:prstDash val="solid"/>
            <a:round/>
            <a:headEnd type="none" w="sm" len="sm"/>
            <a:tailEnd type="none" w="sm" len="sm"/>
          </a:ln>
        </p:spPr>
      </p:pic>
      <p:pic>
        <p:nvPicPr>
          <p:cNvPr id="213" name="Google Shape;213;p8"/>
          <p:cNvPicPr preferRelativeResize="0"/>
          <p:nvPr/>
        </p:nvPicPr>
        <p:blipFill rotWithShape="1">
          <a:blip r:embed="rId4">
            <a:alphaModFix/>
          </a:blip>
          <a:srcRect/>
          <a:stretch/>
        </p:blipFill>
        <p:spPr>
          <a:xfrm>
            <a:off x="4262294" y="2766586"/>
            <a:ext cx="4510958" cy="2136770"/>
          </a:xfrm>
          <a:prstGeom prst="rect">
            <a:avLst/>
          </a:prstGeom>
          <a:noFill/>
          <a:ln w="28575" cap="flat" cmpd="sng">
            <a:solidFill>
              <a:srgbClr val="11AA81"/>
            </a:solidFill>
            <a:prstDash val="solid"/>
            <a:round/>
            <a:headEnd type="none" w="sm" len="sm"/>
            <a:tailEnd type="none" w="sm" len="sm"/>
          </a:ln>
        </p:spPr>
      </p:pic>
      <p:sp>
        <p:nvSpPr>
          <p:cNvPr id="214" name="Google Shape;214;p8"/>
          <p:cNvSpPr/>
          <p:nvPr/>
        </p:nvSpPr>
        <p:spPr>
          <a:xfrm>
            <a:off x="3770886" y="593400"/>
            <a:ext cx="4572000" cy="400069"/>
          </a:xfrm>
          <a:prstGeom prst="rect">
            <a:avLst/>
          </a:prstGeom>
          <a:noFill/>
          <a:ln>
            <a:noFill/>
          </a:ln>
        </p:spPr>
        <p:txBody>
          <a:bodyPr spcFirstLastPara="1" wrap="square" lIns="91425" tIns="45700" rIns="91425" bIns="45700" anchor="t" anchorCtr="0">
            <a:spAutoFit/>
          </a:bodyPr>
          <a:lstStyle/>
          <a:p>
            <a:pPr marL="542925" marR="0" lvl="1" indent="-171450" algn="l" rtl="0">
              <a:lnSpc>
                <a:spcPct val="100000"/>
              </a:lnSpc>
              <a:spcBef>
                <a:spcPts val="0"/>
              </a:spcBef>
              <a:spcAft>
                <a:spcPts val="0"/>
              </a:spcAft>
              <a:buClr>
                <a:srgbClr val="11AA81"/>
              </a:buClr>
              <a:buSzPts val="2000"/>
              <a:buFont typeface="Arial"/>
              <a:buChar char="●"/>
            </a:pPr>
            <a:r>
              <a:rPr lang="nl-NL" sz="2000" b="1" i="0" u="none" strike="noStrike" cap="none">
                <a:solidFill>
                  <a:srgbClr val="11AA81"/>
                </a:solidFill>
                <a:latin typeface="Arial"/>
                <a:ea typeface="Arial"/>
                <a:cs typeface="Arial"/>
                <a:sym typeface="Arial"/>
              </a:rPr>
              <a:t>Esimerkk</a:t>
            </a:r>
            <a:r>
              <a:rPr lang="nl-NL" sz="2000" b="1">
                <a:solidFill>
                  <a:srgbClr val="11AA81"/>
                </a:solidFill>
              </a:rPr>
              <a:t>i</a:t>
            </a:r>
            <a:r>
              <a:rPr lang="nl-NL" sz="2000" b="1" i="0" u="none" strike="noStrike" cap="none">
                <a:solidFill>
                  <a:srgbClr val="11AA81"/>
                </a:solidFill>
                <a:latin typeface="Arial"/>
                <a:ea typeface="Arial"/>
                <a:cs typeface="Arial"/>
                <a:sym typeface="Arial"/>
              </a:rPr>
              <a:t>: </a:t>
            </a:r>
            <a:r>
              <a:rPr lang="nl-NL" sz="2000" b="1">
                <a:solidFill>
                  <a:srgbClr val="11AA81"/>
                </a:solidFill>
              </a:rPr>
              <a:t>“autoteollisuus”</a:t>
            </a:r>
            <a:endParaRPr sz="2000" b="1" i="0" u="none" strike="noStrike" cap="none">
              <a:solidFill>
                <a:srgbClr val="11AA81"/>
              </a:solidFill>
              <a:latin typeface="Arial"/>
              <a:ea typeface="Arial"/>
              <a:cs typeface="Arial"/>
              <a:sym typeface="Arial"/>
            </a:endParaRPr>
          </a:p>
        </p:txBody>
      </p:sp>
      <p:pic>
        <p:nvPicPr>
          <p:cNvPr id="215" name="Google Shape;215;p8"/>
          <p:cNvPicPr preferRelativeResize="0"/>
          <p:nvPr/>
        </p:nvPicPr>
        <p:blipFill rotWithShape="1">
          <a:blip r:embed="rId5">
            <a:alphaModFix/>
          </a:blip>
          <a:srcRect/>
          <a:stretch/>
        </p:blipFill>
        <p:spPr>
          <a:xfrm>
            <a:off x="4262294" y="1061269"/>
            <a:ext cx="3011004" cy="1569718"/>
          </a:xfrm>
          <a:prstGeom prst="rect">
            <a:avLst/>
          </a:prstGeom>
          <a:noFill/>
          <a:ln w="28575" cap="flat" cmpd="sng">
            <a:solidFill>
              <a:srgbClr val="11AA81"/>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9"/>
          <p:cNvSpPr txBox="1">
            <a:spLocks noGrp="1"/>
          </p:cNvSpPr>
          <p:nvPr>
            <p:ph type="title"/>
          </p:nvPr>
        </p:nvSpPr>
        <p:spPr>
          <a:xfrm>
            <a:off x="532810" y="151924"/>
            <a:ext cx="8078380" cy="99417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nl-NL"/>
              <a:t>Valitse teemasi &amp; yhdistä ”pelikenttäsi”</a:t>
            </a:r>
            <a:endParaRPr/>
          </a:p>
        </p:txBody>
      </p:sp>
      <p:pic>
        <p:nvPicPr>
          <p:cNvPr id="221" name="Google Shape;221;p9" descr="Headphones with solid fill"/>
          <p:cNvPicPr preferRelativeResize="0"/>
          <p:nvPr/>
        </p:nvPicPr>
        <p:blipFill rotWithShape="1">
          <a:blip r:embed="rId3">
            <a:alphaModFix/>
          </a:blip>
          <a:srcRect/>
          <a:stretch/>
        </p:blipFill>
        <p:spPr>
          <a:xfrm>
            <a:off x="3801478" y="1095134"/>
            <a:ext cx="972834" cy="972834"/>
          </a:xfrm>
          <a:prstGeom prst="rect">
            <a:avLst/>
          </a:prstGeom>
          <a:noFill/>
          <a:ln>
            <a:noFill/>
          </a:ln>
        </p:spPr>
      </p:pic>
      <p:grpSp>
        <p:nvGrpSpPr>
          <p:cNvPr id="222" name="Google Shape;222;p9"/>
          <p:cNvGrpSpPr/>
          <p:nvPr/>
        </p:nvGrpSpPr>
        <p:grpSpPr>
          <a:xfrm>
            <a:off x="655712" y="2116849"/>
            <a:ext cx="8351894" cy="2022128"/>
            <a:chOff x="-421908" y="523166"/>
            <a:chExt cx="8409660" cy="1707525"/>
          </a:xfrm>
        </p:grpSpPr>
        <p:sp>
          <p:nvSpPr>
            <p:cNvPr id="223" name="Google Shape;223;p9"/>
            <p:cNvSpPr/>
            <p:nvPr/>
          </p:nvSpPr>
          <p:spPr>
            <a:xfrm>
              <a:off x="7901" y="528423"/>
              <a:ext cx="1953678" cy="11830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4" name="Google Shape;224;p9"/>
            <p:cNvSpPr txBox="1"/>
            <p:nvPr/>
          </p:nvSpPr>
          <p:spPr>
            <a:xfrm>
              <a:off x="-421908" y="523166"/>
              <a:ext cx="2339700" cy="11832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400"/>
                <a:buFont typeface="Open Sans"/>
                <a:buNone/>
              </a:pPr>
              <a:r>
                <a:rPr lang="nl-NL" sz="1400" b="1" i="0" u="none" strike="noStrike" cap="none">
                  <a:solidFill>
                    <a:srgbClr val="161249"/>
                  </a:solidFill>
                  <a:latin typeface="Arial"/>
                  <a:ea typeface="Arial"/>
                  <a:cs typeface="Arial"/>
                  <a:sym typeface="Arial"/>
                </a:rPr>
                <a:t>Etsi työkaluilla aiheeseen liittyviä blogeja, </a:t>
              </a:r>
              <a:r>
                <a:rPr lang="nl-NL" b="1">
                  <a:solidFill>
                    <a:srgbClr val="161249"/>
                  </a:solidFill>
                </a:rPr>
                <a:t>verkko</a:t>
              </a:r>
              <a:r>
                <a:rPr lang="nl-NL" sz="1400" b="1" i="0" u="none" strike="noStrike" cap="none">
                  <a:solidFill>
                    <a:srgbClr val="161249"/>
                  </a:solidFill>
                  <a:latin typeface="Arial"/>
                  <a:ea typeface="Arial"/>
                  <a:cs typeface="Arial"/>
                  <a:sym typeface="Arial"/>
                </a:rPr>
                <a:t>sivustoja, offline-aikakauslehtiä, artikkeleita ja ajatu</a:t>
              </a:r>
              <a:r>
                <a:rPr lang="nl-NL" b="1">
                  <a:solidFill>
                    <a:srgbClr val="161249"/>
                  </a:solidFill>
                </a:rPr>
                <a:t>sjohtajia</a:t>
              </a:r>
              <a:r>
                <a:rPr lang="nl-NL" sz="1400" b="1" i="0" u="none" strike="noStrike" cap="none">
                  <a:solidFill>
                    <a:srgbClr val="161249"/>
                  </a:solidFill>
                  <a:latin typeface="Arial"/>
                  <a:ea typeface="Arial"/>
                  <a:cs typeface="Arial"/>
                  <a:sym typeface="Arial"/>
                </a:rPr>
                <a:t> (henkilökohtainen brändäys).</a:t>
              </a:r>
              <a:endParaRPr sz="1400" b="1" i="0" u="none" strike="noStrike" cap="none">
                <a:solidFill>
                  <a:srgbClr val="161249"/>
                </a:solidFill>
                <a:latin typeface="Arial"/>
                <a:ea typeface="Arial"/>
                <a:cs typeface="Arial"/>
                <a:sym typeface="Arial"/>
              </a:endParaRPr>
            </a:p>
          </p:txBody>
        </p:sp>
        <p:sp>
          <p:nvSpPr>
            <p:cNvPr id="225" name="Google Shape;225;p9"/>
            <p:cNvSpPr/>
            <p:nvPr/>
          </p:nvSpPr>
          <p:spPr>
            <a:xfrm>
              <a:off x="7901" y="1739722"/>
              <a:ext cx="1953678" cy="327313"/>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6" name="Google Shape;226;p9"/>
            <p:cNvSpPr/>
            <p:nvPr/>
          </p:nvSpPr>
          <p:spPr>
            <a:xfrm>
              <a:off x="2303473" y="528423"/>
              <a:ext cx="1953678" cy="11830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7" name="Google Shape;227;p9"/>
            <p:cNvSpPr txBox="1"/>
            <p:nvPr/>
          </p:nvSpPr>
          <p:spPr>
            <a:xfrm>
              <a:off x="2474421" y="549228"/>
              <a:ext cx="1953678" cy="118305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400"/>
                <a:buFont typeface="Open Sans"/>
                <a:buNone/>
              </a:pPr>
              <a:r>
                <a:rPr lang="nl-NL" sz="1400" b="1" i="0" u="none" strike="noStrike" cap="none">
                  <a:solidFill>
                    <a:srgbClr val="161249"/>
                  </a:solidFill>
                  <a:latin typeface="Arial"/>
                  <a:ea typeface="Arial"/>
                  <a:cs typeface="Arial"/>
                  <a:sym typeface="Arial"/>
                </a:rPr>
                <a:t>Kirjoita kuunteluraporttisi </a:t>
              </a:r>
              <a:r>
                <a:rPr lang="nl-NL" b="1">
                  <a:solidFill>
                    <a:srgbClr val="161249"/>
                  </a:solidFill>
                </a:rPr>
                <a:t>nykypäivän</a:t>
              </a:r>
              <a:r>
                <a:rPr lang="nl-NL" sz="1400" b="1" i="0" u="none" strike="noStrike" cap="none">
                  <a:solidFill>
                    <a:srgbClr val="161249"/>
                  </a:solidFill>
                  <a:latin typeface="Arial"/>
                  <a:ea typeface="Arial"/>
                  <a:cs typeface="Arial"/>
                  <a:sym typeface="Arial"/>
                </a:rPr>
                <a:t> markkinoijille.</a:t>
              </a:r>
              <a:endParaRPr sz="1400" b="0" i="0" u="none" strike="noStrike" cap="none">
                <a:solidFill>
                  <a:srgbClr val="161249"/>
                </a:solidFill>
                <a:latin typeface="Arial"/>
                <a:ea typeface="Arial"/>
                <a:cs typeface="Arial"/>
                <a:sym typeface="Arial"/>
              </a:endParaRPr>
            </a:p>
          </p:txBody>
        </p:sp>
        <p:sp>
          <p:nvSpPr>
            <p:cNvPr id="228" name="Google Shape;228;p9"/>
            <p:cNvSpPr/>
            <p:nvPr/>
          </p:nvSpPr>
          <p:spPr>
            <a:xfrm>
              <a:off x="2303473" y="1739722"/>
              <a:ext cx="1953678" cy="327313"/>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9" name="Google Shape;229;p9"/>
            <p:cNvSpPr/>
            <p:nvPr/>
          </p:nvSpPr>
          <p:spPr>
            <a:xfrm>
              <a:off x="4599046" y="528423"/>
              <a:ext cx="1953678" cy="118305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0" name="Google Shape;230;p9"/>
            <p:cNvSpPr txBox="1"/>
            <p:nvPr/>
          </p:nvSpPr>
          <p:spPr>
            <a:xfrm>
              <a:off x="5028851" y="549238"/>
              <a:ext cx="2958900" cy="11829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dk1"/>
                </a:buClr>
                <a:buSzPts val="1400"/>
                <a:buFont typeface="Open Sans"/>
                <a:buNone/>
              </a:pPr>
              <a:r>
                <a:rPr lang="nl-NL" sz="1400" b="1" i="0" u="none" strike="noStrike" cap="none">
                  <a:solidFill>
                    <a:srgbClr val="161249"/>
                  </a:solidFill>
                  <a:latin typeface="Arial"/>
                  <a:ea typeface="Arial"/>
                  <a:cs typeface="Arial"/>
                  <a:sym typeface="Arial"/>
                </a:rPr>
                <a:t>Vaatimukset:</a:t>
              </a:r>
              <a:endParaRPr/>
            </a:p>
            <a:p>
              <a:pPr marL="285750" marR="0" lvl="0" indent="-285750" algn="l" rtl="0">
                <a:lnSpc>
                  <a:spcPct val="100000"/>
                </a:lnSpc>
                <a:spcBef>
                  <a:spcPts val="0"/>
                </a:spcBef>
                <a:spcAft>
                  <a:spcPts val="0"/>
                </a:spcAft>
                <a:buClr>
                  <a:srgbClr val="11AA81"/>
                </a:buClr>
                <a:buSzPts val="1400"/>
                <a:buFont typeface="Arial"/>
                <a:buChar char="●"/>
              </a:pPr>
              <a:r>
                <a:rPr lang="nl-NL" sz="1400" b="1" i="0" u="none" strike="noStrike" cap="none">
                  <a:solidFill>
                    <a:srgbClr val="161249"/>
                  </a:solidFill>
                  <a:latin typeface="Arial"/>
                  <a:ea typeface="Arial"/>
                  <a:cs typeface="Arial"/>
                  <a:sym typeface="Arial"/>
                </a:rPr>
                <a:t>Kuunteluraportti: 1 500 sanaa (pelkkä teksti).</a:t>
              </a:r>
              <a:endParaRPr/>
            </a:p>
            <a:p>
              <a:pPr marL="285750" marR="0" lvl="0" indent="-285750" algn="l" rtl="0">
                <a:lnSpc>
                  <a:spcPct val="100000"/>
                </a:lnSpc>
                <a:spcBef>
                  <a:spcPts val="0"/>
                </a:spcBef>
                <a:spcAft>
                  <a:spcPts val="0"/>
                </a:spcAft>
                <a:buClr>
                  <a:srgbClr val="11AA81"/>
                </a:buClr>
                <a:buSzPts val="1400"/>
                <a:buFont typeface="Arial"/>
                <a:buChar char="●"/>
              </a:pPr>
              <a:r>
                <a:rPr lang="nl-NL" b="1">
                  <a:solidFill>
                    <a:srgbClr val="161249"/>
                  </a:solidFill>
                </a:rPr>
                <a:t>Lähteet ja tekstiviitteet</a:t>
              </a:r>
              <a:endParaRPr/>
            </a:p>
            <a:p>
              <a:pPr marL="285750" marR="0" lvl="0" indent="-285750" algn="l" rtl="0">
                <a:lnSpc>
                  <a:spcPct val="100000"/>
                </a:lnSpc>
                <a:spcBef>
                  <a:spcPts val="0"/>
                </a:spcBef>
                <a:spcAft>
                  <a:spcPts val="0"/>
                </a:spcAft>
                <a:buClr>
                  <a:srgbClr val="11AA81"/>
                </a:buClr>
                <a:buSzPts val="1400"/>
                <a:buFont typeface="Arial"/>
                <a:buChar char="●"/>
              </a:pPr>
              <a:r>
                <a:rPr lang="nl-NL" b="1">
                  <a:solidFill>
                    <a:srgbClr val="161249"/>
                  </a:solidFill>
                </a:rPr>
                <a:t>Kansilehti</a:t>
              </a:r>
              <a:endParaRPr/>
            </a:p>
            <a:p>
              <a:pPr marL="0" marR="0" lvl="0" indent="0" algn="ctr" rtl="0">
                <a:lnSpc>
                  <a:spcPct val="100000"/>
                </a:lnSpc>
                <a:spcBef>
                  <a:spcPts val="0"/>
                </a:spcBef>
                <a:spcAft>
                  <a:spcPts val="0"/>
                </a:spcAft>
                <a:buClr>
                  <a:schemeClr val="dk1"/>
                </a:buClr>
                <a:buSzPts val="1400"/>
                <a:buFont typeface="Open Sans"/>
                <a:buNone/>
              </a:pPr>
              <a:endParaRPr sz="1400" b="0" i="0" u="none" strike="noStrike" cap="none">
                <a:solidFill>
                  <a:srgbClr val="161249"/>
                </a:solidFill>
                <a:latin typeface="Arial"/>
                <a:ea typeface="Arial"/>
                <a:cs typeface="Arial"/>
                <a:sym typeface="Arial"/>
              </a:endParaRPr>
            </a:p>
          </p:txBody>
        </p:sp>
        <p:sp>
          <p:nvSpPr>
            <p:cNvPr id="231" name="Google Shape;231;p9"/>
            <p:cNvSpPr/>
            <p:nvPr/>
          </p:nvSpPr>
          <p:spPr>
            <a:xfrm>
              <a:off x="4052015" y="1903378"/>
              <a:ext cx="1953678" cy="327313"/>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2" name="Google Shape;232;p9"/>
            <p:cNvSpPr txBox="1"/>
            <p:nvPr/>
          </p:nvSpPr>
          <p:spPr>
            <a:xfrm>
              <a:off x="4048571" y="1783831"/>
              <a:ext cx="2165703" cy="327313"/>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100"/>
                <a:buFont typeface="Open Sans"/>
                <a:buNone/>
              </a:pPr>
              <a:endParaRPr sz="1600" b="0" i="0" u="none" strike="noStrike" cap="none">
                <a:solidFill>
                  <a:srgbClr val="11AA81"/>
                </a:solidFill>
                <a:latin typeface="Arial"/>
                <a:ea typeface="Arial"/>
                <a:cs typeface="Arial"/>
                <a:sym typeface="Arial"/>
              </a:endParaRPr>
            </a:p>
          </p:txBody>
        </p:sp>
      </p:grpSp>
      <p:pic>
        <p:nvPicPr>
          <p:cNvPr id="233" name="Google Shape;233;p9" descr="Blog with solid fill"/>
          <p:cNvPicPr preferRelativeResize="0"/>
          <p:nvPr/>
        </p:nvPicPr>
        <p:blipFill rotWithShape="1">
          <a:blip r:embed="rId4">
            <a:alphaModFix/>
          </a:blip>
          <a:srcRect/>
          <a:stretch/>
        </p:blipFill>
        <p:spPr>
          <a:xfrm>
            <a:off x="1082569" y="1125263"/>
            <a:ext cx="908119" cy="908119"/>
          </a:xfrm>
          <a:prstGeom prst="rect">
            <a:avLst/>
          </a:prstGeom>
          <a:noFill/>
          <a:ln>
            <a:noFill/>
          </a:ln>
        </p:spPr>
      </p:pic>
      <p:pic>
        <p:nvPicPr>
          <p:cNvPr id="234" name="Google Shape;234;p9" descr="Stopwatch with solid fill"/>
          <p:cNvPicPr preferRelativeResize="0"/>
          <p:nvPr/>
        </p:nvPicPr>
        <p:blipFill rotWithShape="1">
          <a:blip r:embed="rId5">
            <a:alphaModFix/>
          </a:blip>
          <a:srcRect/>
          <a:stretch/>
        </p:blipFill>
        <p:spPr>
          <a:xfrm>
            <a:off x="6585102" y="1095134"/>
            <a:ext cx="972834" cy="97283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10"/>
          <p:cNvSpPr txBox="1"/>
          <p:nvPr/>
        </p:nvSpPr>
        <p:spPr>
          <a:xfrm>
            <a:off x="472650" y="1527650"/>
            <a:ext cx="8198700" cy="1044100"/>
          </a:xfrm>
          <a:prstGeom prst="rect">
            <a:avLst/>
          </a:prstGeom>
          <a:no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chemeClr val="dk1"/>
              </a:buClr>
              <a:buSzPts val="4800"/>
              <a:buFont typeface="Arial"/>
              <a:buNone/>
            </a:pPr>
            <a:r>
              <a:rPr lang="nl-NL" sz="4800" b="1" i="0" u="none" strike="noStrike" cap="none">
                <a:solidFill>
                  <a:schemeClr val="lt1"/>
                </a:solidFill>
                <a:latin typeface="Arial"/>
                <a:ea typeface="Arial"/>
                <a:cs typeface="Arial"/>
                <a:sym typeface="Arial"/>
              </a:rPr>
              <a:t>Kysymyksiä?</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g2b9b9be5c79_0_0"/>
          <p:cNvSpPr txBox="1">
            <a:spLocks noGrp="1"/>
          </p:cNvSpPr>
          <p:nvPr>
            <p:ph type="body" idx="1"/>
          </p:nvPr>
        </p:nvSpPr>
        <p:spPr>
          <a:xfrm>
            <a:off x="628650" y="1208993"/>
            <a:ext cx="7886700" cy="33324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Clr>
                <a:schemeClr val="dk1"/>
              </a:buClr>
              <a:buSzPts val="1100"/>
              <a:buFont typeface="Arial"/>
              <a:buNone/>
            </a:pPr>
            <a:r>
              <a:rPr lang="nl-NL"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marL="0" lvl="0" indent="0" algn="l" rtl="0">
              <a:spcBef>
                <a:spcPts val="750"/>
              </a:spcBef>
              <a:spcAft>
                <a:spcPts val="0"/>
              </a:spcAft>
              <a:buClr>
                <a:schemeClr val="dk1"/>
              </a:buClr>
              <a:buSzPts val="1100"/>
              <a:buFont typeface="Arial"/>
              <a:buNone/>
            </a:pPr>
            <a:endParaRPr sz="2000"/>
          </a:p>
          <a:p>
            <a:pPr marL="0" lvl="0" indent="0" algn="l" rtl="0">
              <a:spcBef>
                <a:spcPts val="750"/>
              </a:spcBef>
              <a:spcAft>
                <a:spcPts val="0"/>
              </a:spcAft>
              <a:buNone/>
            </a:pPr>
            <a:r>
              <a:rPr lang="nl-NL"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245" name="Google Shape;245;g2b9b9be5c79_0_0"/>
          <p:cNvSpPr txBox="1">
            <a:spLocks noGrp="1"/>
          </p:cNvSpPr>
          <p:nvPr>
            <p:ph type="title"/>
          </p:nvPr>
        </p:nvSpPr>
        <p:spPr>
          <a:xfrm>
            <a:off x="628650" y="273848"/>
            <a:ext cx="7886700" cy="6678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nl-NL"/>
              <a:t>Vastuuvapauslauseke</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501</Words>
  <Application>Microsoft Office PowerPoint</Application>
  <PresentationFormat>On-screen Show (16:9)</PresentationFormat>
  <Paragraphs>61</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Open Sans</vt:lpstr>
      <vt:lpstr>Calibri</vt:lpstr>
      <vt:lpstr>Roboto</vt:lpstr>
      <vt:lpstr>Noto Sans Symbols</vt:lpstr>
      <vt:lpstr>DEMS NEW</vt:lpstr>
      <vt:lpstr>Töihin! Luo oma kuunteluraportti</vt:lpstr>
      <vt:lpstr>Oppimistavoitteet </vt:lpstr>
      <vt:lpstr>Aiheet</vt:lpstr>
      <vt:lpstr>Oman aiheen esittely</vt:lpstr>
      <vt:lpstr>Brief: Kuunteluraportti</vt:lpstr>
      <vt:lpstr>Kädet saveen!</vt:lpstr>
      <vt:lpstr>Mahdollisia teemoja (trendejä)</vt:lpstr>
      <vt:lpstr>Harjoittele kotona:</vt:lpstr>
      <vt:lpstr>Valitse teemasi &amp; yhdistä ”pelikenttäsi”</vt:lpstr>
      <vt:lpstr>PowerPoint Presentation</vt:lpstr>
      <vt:lpstr>Vastuuvapauslauseke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Töihin! Luo oma kuunteluraportti</dc:title>
  <dc:creator>a20160391@pbs.up.pt</dc:creator>
  <cp:lastModifiedBy>Tikkanen Saara</cp:lastModifiedBy>
  <cp:revision>1</cp:revision>
  <dcterms:modified xsi:type="dcterms:W3CDTF">2024-02-16T12:17:46Z</dcterms:modified>
</cp:coreProperties>
</file>