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embeddedFontLst>
    <p:embeddedFont>
      <p:font typeface="Calibri" panose="020F0502020204030204" pitchFamily="34" charset="0"/>
      <p:regular r:id="rId22"/>
      <p:bold r:id="rId23"/>
      <p:italic r:id="rId24"/>
      <p:boldItalic r:id="rId25"/>
    </p:embeddedFont>
    <p:embeddedFont>
      <p:font typeface="Open Sans" panose="020B0606030504020204" pitchFamily="34" charset="0"/>
      <p:regular r:id="rId26"/>
      <p:bold r:id="rId27"/>
      <p:italic r:id="rId28"/>
      <p:boldItalic r:id="rId29"/>
    </p:embeddedFont>
    <p:embeddedFont>
      <p:font typeface="Roboto" panose="02000000000000000000" pitchFamily="2" charset="0"/>
      <p:regular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1" roundtripDataSignature="AMtx7mgGnqyX1iRq1LhpB32OK7U/4RAj7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87719" autoAdjust="0"/>
  </p:normalViewPr>
  <p:slideViewPr>
    <p:cSldViewPr snapToGrid="0">
      <p:cViewPr varScale="1">
        <p:scale>
          <a:sx n="77" d="100"/>
          <a:sy n="77" d="100"/>
        </p:scale>
        <p:origin x="132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22860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Clr>
                <a:schemeClr val="dk1"/>
              </a:buClr>
              <a:buSzPts val="1100"/>
              <a:buChar char="●"/>
            </a:pPr>
            <a:r>
              <a:rPr lang="en-US">
                <a:solidFill>
                  <a:schemeClr val="dk1"/>
                </a:solidFill>
              </a:rPr>
              <a:t>Verkkokuuntelun ymmärtäminen auttaa sinua saamaan arvokasta tietoa yleisösi mieltymyksistä, mielipiteistä ja käytöksestä, mikä auttaa räätälöimään markkinointisi mahdollisimman tehokkaan vaikutuksen.</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Sen tietäminen, mihin verkkokuuntelua käytetään, auttaa sinua tunnistamaan uusia mahdollisuuksia yrityksellesi, pysymään alan trendien tasalla ja hallitsemaan brändisi mainetta verkossa.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Kun opit itse käyttämään verkkokuuntelun työkaluja, saat taitoja ja tietoa, joiden avulla voit tehokkaasti seurata ja analysoida verkkokeskusteluja brändistasi, kilpailijoistasi ja alastasi, jolloin voit tehdä tietoon perustuvia päätöksiä ja pysyä eturintamassa.</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 name="Google Shape;16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 name="Google Shape;18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solidFill>
                  <a:schemeClr val="dk1"/>
                </a:solidFill>
              </a:rPr>
              <a:t>Tapaustutkimuksen tavoitteet:</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Tehokkaalla verkossa tapahtuvalla kuuntelulla kansalaisjärjestöt voivat parantaa peruslinjaansa ja saavuttaa kestävän kasvun.</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Havainnollistaa verkossa kuuntelemisen merkitystä markkinoinnissa.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Osoittaa, miten verkossa kuunteleminen voi auttaa yrityksiä parantamaan brändin mainettaan ja houkuttelemaan uusia asiakkaita.</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6" name="Google Shape;21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solidFill>
                  <a:schemeClr val="dk1"/>
                </a:solidFill>
              </a:rPr>
              <a:t>Coosto on sosiaalisen median hallinta- ja seurantatyökalu, jonka avulla käyttäjät voivat hallita sosiaalisen median tilejään, olla yhteydessä seuraajiinsa ja analysoida sosiaalisen median suorituskykyään. Siinä on erilaisia ominaisuuksia, kuten sosiaalisen median aikataulutus, sosiaalisen median kuuntelu ja sosiaalisen median raportointi. Kaikenkokoiset yritykset käyttävät Coostoa sosiaalisen median näkyvyyden parantamiseen ja yhteydenpitoon kohdeyleisönsä kanssa.</a:t>
            </a:r>
            <a:br>
              <a:rPr lang="en-US">
                <a:solidFill>
                  <a:schemeClr val="dk1"/>
                </a:solidFill>
              </a:rPr>
            </a:br>
            <a:br>
              <a:rPr lang="en-US">
                <a:solidFill>
                  <a:schemeClr val="dk1"/>
                </a:solidFill>
              </a:rPr>
            </a:br>
            <a:r>
              <a:rPr lang="en-US">
                <a:solidFill>
                  <a:schemeClr val="dk1"/>
                </a:solidFill>
              </a:rPr>
              <a:t> NÄYTÄ VIDEO</a:t>
            </a:r>
            <a:br>
              <a:rPr lang="en-US">
                <a:solidFill>
                  <a:schemeClr val="dk1"/>
                </a:solidFill>
              </a:rPr>
            </a:br>
            <a:br>
              <a:rPr lang="en-US">
                <a:solidFill>
                  <a:schemeClr val="dk1"/>
                </a:solidFill>
              </a:rPr>
            </a:br>
            <a:r>
              <a:rPr lang="en-US">
                <a:solidFill>
                  <a:schemeClr val="dk1"/>
                </a:solidFill>
              </a:rPr>
              <a:t>Toivomme, että tämä opetusvideo on auttanut sinua ymmärtämään hyvin, miten Coostoa käytetään sosiaalisen median hallintaan ja seurantaan. Oletpa uusi sosiaalisen median markkinoinnissa tai yrität parantaa nykyisiä pyrkimyksiäsi, Coosto voi auttaa sinua saavuttamaan tavoitteesi. Muista kokeilla Cooston ominaisuuksia ja noudattaa parhaita käytäntöjä saadaksesi parhaan hyödyn tästä tehokkaasta työkalusta.</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solidFill>
                  <a:schemeClr val="dk1"/>
                </a:solidFill>
              </a:rPr>
              <a:t>Johdanto:</a:t>
            </a:r>
            <a:br>
              <a:rPr lang="en-US">
                <a:solidFill>
                  <a:schemeClr val="dk1"/>
                </a:solidFill>
              </a:rPr>
            </a:br>
            <a:br>
              <a:rPr lang="en-US">
                <a:solidFill>
                  <a:schemeClr val="dk1"/>
                </a:solidFill>
              </a:rPr>
            </a:br>
            <a:r>
              <a:rPr lang="en-US">
                <a:solidFill>
                  <a:schemeClr val="dk1"/>
                </a:solidFill>
              </a:rPr>
              <a:t>Talkwalker on merkityksellinen online-kuuntelussa, koska se tarjoaa kattavan sosiaalisen median kuuntelu - ja analysointiympäristön, jonka avulla käyttäjät voivat seurata ja analysoida brändiään, kilpailijoitaan ja toimialaansa koskevia keskusteluja reaaliaikaisesti. Sen tekoälypohjaisilla toiminnoilla käyttäjät voivat saada käyttökelpoisia näkemyksiä, tunnistaa trendejä ja tehdä datavetoisia päätöksiä parantaakseen verkkoläsnäoloaan ja asiakassitoumustaan.</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solidFill>
                  <a:schemeClr val="dk1"/>
                </a:solidFill>
              </a:rPr>
              <a:t>Talkwalker-ilmoitukset on ilmainen verkkotyökalu, jonka avulla käyttäjät voivat seurata brändinsä, kilpailijoidensa ja alan avainsanojen mainintoja verkossa ja sosiaalisessa mediassa.</a:t>
            </a:r>
            <a:endParaRPr/>
          </a:p>
        </p:txBody>
      </p:sp>
      <p:sp>
        <p:nvSpPr>
          <p:cNvPr id="229" name="Google Shape;22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6" name="Google Shape;23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solidFill>
                  <a:schemeClr val="dk1"/>
                </a:solidFill>
              </a:rPr>
              <a:t>Miksi Google-ilmoitukset on tärkeä verkkokuuntelun kannalta: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Google-ilmoitukset on ilmainen ja helppokäyttöinen työkalu, jonka avulla käyttäjät voivat seurata brändinsä, kilpailijoidensa ja alan avainsanojen mainintoja verkossa.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Se antaa oikea-aikaisia ilmoituksia aina, kun määritellyistä avainsanoista tulee uusia mainintoja, mikä auttaa käyttäjiä pysymään verkkomaineensa ja toimialan trendien kärjessä.</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Google-ilmoitusten avulla käyttäjät voivat myös seurata kilpailijoidensa verkkotoimintaa, saada tietoa heidän strategioistaan ja tunnistaa mahdollisuuksia parantaa omaa verkkotoimintaansa.</a:t>
            </a:r>
            <a:endParaRPr>
              <a:solidFill>
                <a:schemeClr val="dk1"/>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solidFill>
                  <a:schemeClr val="dk1"/>
                </a:solidFill>
              </a:rPr>
              <a:t>Esimerkki toiminnasta.</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a:solidFill>
                  <a:schemeClr val="dk1"/>
                </a:solidFill>
              </a:rPr>
              <a:t>Voit pyytää oppilaita kokeilemaan itse muutaman minuutin ajan.</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
        <p:nvSpPr>
          <p:cNvPr id="242" name="Google Shape;24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9" name="Google Shape;249;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solidFill>
                  <a:schemeClr val="dk1"/>
                </a:solidFill>
              </a:rPr>
              <a:t>Johdanto: Google Trends on ilmainen työkalu, jonka avulla käyttäjät voivat tutkia hakusanojen ja aiheiden suosiota Googlessa.</a:t>
            </a:r>
            <a:endParaRPr>
              <a:solidFill>
                <a:schemeClr val="dk1"/>
              </a:solidFill>
            </a:endParaRPr>
          </a:p>
          <a:p>
            <a:pPr marL="0" lvl="0" indent="0" algn="l" rtl="0">
              <a:lnSpc>
                <a:spcPct val="100000"/>
              </a:lnSpc>
              <a:spcBef>
                <a:spcPts val="0"/>
              </a:spcBef>
              <a:spcAft>
                <a:spcPts val="0"/>
              </a:spcAft>
              <a:buSzPts val="1100"/>
              <a:buNone/>
            </a:pP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a:solidFill>
                  <a:schemeClr val="dk1"/>
                </a:solidFill>
              </a:rPr>
              <a:t>Miksi Google Trends on merkityksellinen verkkokuuntelun kannalta, kolme kohtaa: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Google Trends voi auttaa käyttäjiä tunnistamaan suosittuja hakusanoja ja aiheita, jotka liittyvät heidän brandiinsä, toimialaansa tai kilpailijoihinsa, ja antaa arvokasta tietoa siitä, mistä kohderyhmä on kiinnostunut.</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Se voi myös auttaa käyttäjiä seuraamaan hakuvolyymin muutoksia ajan mittaan, jolloin he saavat paremman käsityksen siitä, miten heidän tuotemerkkinsä tai toimialansa kehittyy ja miten he voivat mukauttaa verkkostrategiaansa sen mukaisesti.</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en-US">
                <a:solidFill>
                  <a:schemeClr val="dk1"/>
                </a:solidFill>
              </a:rPr>
              <a:t>Google Trendsin avulla käyttäjät voivat vertailla eri hakusanojen ja aiheiden suosiota, mikä auttaa heitä tunnistamaan nousevia trendejä ja pysymään verkkoläsnäolossaan ajan tasalla.</a:t>
            </a:r>
            <a:endParaRPr>
              <a:solidFill>
                <a:schemeClr val="dk1"/>
              </a:solidFill>
            </a:endParaRPr>
          </a:p>
          <a:p>
            <a:pPr marL="0" lvl="0" indent="0" algn="l" rtl="0">
              <a:lnSpc>
                <a:spcPct val="100000"/>
              </a:lnSpc>
              <a:spcBef>
                <a:spcPts val="0"/>
              </a:spcBef>
              <a:spcAft>
                <a:spcPts val="0"/>
              </a:spcAft>
              <a:buSzPts val="1100"/>
              <a:buNone/>
            </a:pPr>
            <a:endParaRPr>
              <a:solidFill>
                <a:schemeClr val="dk1"/>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solidFill>
                  <a:schemeClr val="dk1"/>
                </a:solidFill>
              </a:rPr>
              <a:t>Googlen Year in Search on vuosittainen raportti, jossa esitetään yhteenveto vuoden suosituimmista hauista ja aiheista eri kategorioissa, kuten uutistapahtumat, ihmiset, elokuvat, TV-ohjelmat, urheilu ja muut. Se tarjoaa tietoa siitä, mistä ihmiset ympäri maailmaa olivat kiinnostuneita ja mikä hallitsi kulttuurikeskustelua vuoden aikana.</a:t>
            </a:r>
            <a:endParaRPr/>
          </a:p>
        </p:txBody>
      </p:sp>
      <p:sp>
        <p:nvSpPr>
          <p:cNvPr id="255" name="Google Shape;25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2" name="Google Shape;262;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solidFill>
                  <a:schemeClr val="dk1"/>
                </a:solidFill>
              </a:rPr>
              <a:t>Oppilaat kirjoittavat itse kuunteluraportin käyttäen apuvälineitä. Ensi viikoksi he voivat valmistella seuraavaa:</a:t>
            </a:r>
            <a:endParaRPr/>
          </a:p>
        </p:txBody>
      </p:sp>
      <p:sp>
        <p:nvSpPr>
          <p:cNvPr id="267" name="Google Shape;26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b9a5a93780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2b9a5a93780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3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3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34"/>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3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34"/>
          <p:cNvPicPr preferRelativeResize="0"/>
          <p:nvPr/>
        </p:nvPicPr>
        <p:blipFill rotWithShape="1">
          <a:blip r:embed="rId4">
            <a:alphaModFix/>
          </a:blip>
          <a:srcRect l="3024" r="3022"/>
          <a:stretch/>
        </p:blipFill>
        <p:spPr>
          <a:xfrm>
            <a:off x="324895" y="4528124"/>
            <a:ext cx="1987904" cy="440100"/>
          </a:xfrm>
          <a:prstGeom prst="rect">
            <a:avLst/>
          </a:prstGeom>
          <a:noFill/>
          <a:ln>
            <a:noFill/>
          </a:ln>
        </p:spPr>
      </p:pic>
      <p:pic>
        <p:nvPicPr>
          <p:cNvPr id="14" name="Google Shape;14;p34"/>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34"/>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34"/>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34"/>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35"/>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0" name="Google Shape;20;p3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5"/>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3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3" name="Google Shape;23;p35"/>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4"/>
        <p:cNvGrpSpPr/>
        <p:nvPr/>
      </p:nvGrpSpPr>
      <p:grpSpPr>
        <a:xfrm>
          <a:off x="0" y="0"/>
          <a:ext cx="0" cy="0"/>
          <a:chOff x="0" y="0"/>
          <a:chExt cx="0" cy="0"/>
        </a:xfrm>
      </p:grpSpPr>
      <p:sp>
        <p:nvSpPr>
          <p:cNvPr id="25" name="Google Shape;25;p3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3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8" name="Google Shape;28;p3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9" name="Google Shape;29;p3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0" name="Google Shape;30;p3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1" name="Google Shape;31;p36"/>
          <p:cNvPicPr preferRelativeResize="0"/>
          <p:nvPr/>
        </p:nvPicPr>
        <p:blipFill rotWithShape="1">
          <a:blip r:embed="rId6">
            <a:alphaModFix/>
          </a:blip>
          <a:srcRect l="3024" r="3022"/>
          <a:stretch/>
        </p:blipFill>
        <p:spPr>
          <a:xfrm>
            <a:off x="1697592" y="4528124"/>
            <a:ext cx="1987904" cy="440100"/>
          </a:xfrm>
          <a:prstGeom prst="rect">
            <a:avLst/>
          </a:prstGeom>
          <a:noFill/>
          <a:ln>
            <a:noFill/>
          </a:ln>
        </p:spPr>
      </p:pic>
      <p:pic>
        <p:nvPicPr>
          <p:cNvPr id="32" name="Google Shape;32;p3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33" name="Google Shape;33;p3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3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35"/>
        <p:cNvGrpSpPr/>
        <p:nvPr/>
      </p:nvGrpSpPr>
      <p:grpSpPr>
        <a:xfrm>
          <a:off x="0" y="0"/>
          <a:ext cx="0" cy="0"/>
          <a:chOff x="0" y="0"/>
          <a:chExt cx="0" cy="0"/>
        </a:xfrm>
      </p:grpSpPr>
      <p:sp>
        <p:nvSpPr>
          <p:cNvPr id="36" name="Google Shape;36;p3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37" name="Google Shape;37;p37"/>
          <p:cNvPicPr preferRelativeResize="0"/>
          <p:nvPr/>
        </p:nvPicPr>
        <p:blipFill rotWithShape="1">
          <a:blip r:embed="rId3">
            <a:alphaModFix/>
          </a:blip>
          <a:srcRect l="3024" r="3022"/>
          <a:stretch/>
        </p:blipFill>
        <p:spPr>
          <a:xfrm>
            <a:off x="177278" y="4576442"/>
            <a:ext cx="1987904" cy="440100"/>
          </a:xfrm>
          <a:prstGeom prst="rect">
            <a:avLst/>
          </a:prstGeom>
          <a:noFill/>
          <a:ln>
            <a:noFill/>
          </a:ln>
        </p:spPr>
      </p:pic>
      <p:pic>
        <p:nvPicPr>
          <p:cNvPr id="38" name="Google Shape;38;p3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38"/>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1" name="Google Shape;41;p3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2" name="Google Shape;42;p38"/>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3"/>
        <p:cNvGrpSpPr/>
        <p:nvPr/>
      </p:nvGrpSpPr>
      <p:grpSpPr>
        <a:xfrm>
          <a:off x="0" y="0"/>
          <a:ext cx="0" cy="0"/>
          <a:chOff x="0" y="0"/>
          <a:chExt cx="0" cy="0"/>
        </a:xfrm>
      </p:grpSpPr>
      <p:pic>
        <p:nvPicPr>
          <p:cNvPr id="44" name="Google Shape;44;p39" descr="A picture containing shape  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45" name="Google Shape;45;p39"/>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46" name="Google Shape;46;p3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39"/>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8" name="Google Shape;48;p39"/>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9" name="Google Shape;49;p39"/>
          <p:cNvPicPr preferRelativeResize="0"/>
          <p:nvPr/>
        </p:nvPicPr>
        <p:blipFill rotWithShape="1">
          <a:blip r:embed="rId5">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4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4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3" name="Google Shape;53;p4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 name="Google Shape;54;p4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55" name="Google Shape;55;p40"/>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6" name="Google Shape;56;p4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57" name="Google Shape;57;p4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58" name="Google Shape;58;p4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59" name="Google Shape;59;p4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0" name="Google Shape;60;p4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1" name="Google Shape;61;p40"/>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2"/>
        <p:cNvGrpSpPr/>
        <p:nvPr/>
      </p:nvGrpSpPr>
      <p:grpSpPr>
        <a:xfrm>
          <a:off x="0" y="0"/>
          <a:ext cx="0" cy="0"/>
          <a:chOff x="0" y="0"/>
          <a:chExt cx="0" cy="0"/>
        </a:xfrm>
      </p:grpSpPr>
      <p:sp>
        <p:nvSpPr>
          <p:cNvPr id="63" name="Google Shape;63;p4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4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5" name="Google Shape;65;p4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6" name="Google Shape;66;p4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67" name="Google Shape;67;p41"/>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68" name="Google Shape;68;p4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9" name="Google Shape;69;p4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0" name="Google Shape;70;p4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1" name="Google Shape;71;p4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2" name="Google Shape;72;p4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3" name="Google Shape;73;p41"/>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74"/>
        <p:cNvGrpSpPr/>
        <p:nvPr/>
      </p:nvGrpSpPr>
      <p:grpSpPr>
        <a:xfrm>
          <a:off x="0" y="0"/>
          <a:ext cx="0" cy="0"/>
          <a:chOff x="0" y="0"/>
          <a:chExt cx="0" cy="0"/>
        </a:xfrm>
      </p:grpSpPr>
      <p:sp>
        <p:nvSpPr>
          <p:cNvPr id="75" name="Google Shape;75;p4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4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7" name="Google Shape;77;p4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8" name="Google Shape;78;p4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79" name="Google Shape;79;p42"/>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0" name="Google Shape;80;p4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1" name="Google Shape;81;p4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2" name="Google Shape;82;p4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3" name="Google Shape;83;p4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4" name="Google Shape;84;p4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5" name="Google Shape;85;p42"/>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86"/>
        <p:cNvGrpSpPr/>
        <p:nvPr/>
      </p:nvGrpSpPr>
      <p:grpSpPr>
        <a:xfrm>
          <a:off x="0" y="0"/>
          <a:ext cx="0" cy="0"/>
          <a:chOff x="0" y="0"/>
          <a:chExt cx="0" cy="0"/>
        </a:xfrm>
      </p:grpSpPr>
      <p:sp>
        <p:nvSpPr>
          <p:cNvPr id="87" name="Google Shape;87;p4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8" name="Google Shape;88;p4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 name="Google Shape;89;p4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90" name="Google Shape;90;p4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1" name="Google Shape;91;p4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2" name="Google Shape;92;p43"/>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4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4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6" name="Google Shape;96;p44"/>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7" name="Google Shape;97;p4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98" name="Google Shape;98;p4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44"/>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4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4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4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4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05" name="Google Shape;105;p4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45"/>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46"/>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4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4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46"/>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4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46"/>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47"/>
          <p:cNvSpPr>
            <a:spLocks noGrp="1"/>
          </p:cNvSpPr>
          <p:nvPr>
            <p:ph type="pic" idx="2"/>
          </p:nvPr>
        </p:nvSpPr>
        <p:spPr>
          <a:xfrm>
            <a:off x="0" y="1"/>
            <a:ext cx="9144000" cy="2571749"/>
          </a:xfrm>
          <a:prstGeom prst="rect">
            <a:avLst/>
          </a:prstGeom>
          <a:solidFill>
            <a:srgbClr val="D3EEEF"/>
          </a:solidFill>
          <a:ln>
            <a:noFill/>
          </a:ln>
        </p:spPr>
      </p:sp>
      <p:sp>
        <p:nvSpPr>
          <p:cNvPr id="116" name="Google Shape;116;p4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4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4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4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47"/>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4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23" name="Google Shape;123;p48"/>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4" name="Google Shape;124;p48"/>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4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48"/>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4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9" name="Google Shape;129;p4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4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4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4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4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4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49"/>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6"/>
        <p:cNvGrpSpPr/>
        <p:nvPr/>
      </p:nvGrpSpPr>
      <p:grpSpPr>
        <a:xfrm>
          <a:off x="0" y="0"/>
          <a:ext cx="0" cy="0"/>
          <a:chOff x="0" y="0"/>
          <a:chExt cx="0" cy="0"/>
        </a:xfrm>
      </p:grpSpPr>
      <p:sp>
        <p:nvSpPr>
          <p:cNvPr id="137" name="Google Shape;137;p5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5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40"/>
        <p:cNvGrpSpPr/>
        <p:nvPr/>
      </p:nvGrpSpPr>
      <p:grpSpPr>
        <a:xfrm>
          <a:off x="0" y="0"/>
          <a:ext cx="0" cy="0"/>
          <a:chOff x="0" y="0"/>
          <a:chExt cx="0" cy="0"/>
        </a:xfrm>
      </p:grpSpPr>
      <p:sp>
        <p:nvSpPr>
          <p:cNvPr id="141" name="Google Shape;141;p52"/>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52"/>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normAutofit/>
          </a:bodyPr>
          <a:lstStyle>
            <a:lvl1pPr marL="457200" lvl="0" indent="-3048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43" name="Google Shape;143;p52"/>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100"/>
              <a:buFont typeface="Noto Sans Symbols"/>
              <a:buChar char="▪"/>
              <a:defRPr sz="2100" b="0" i="0" u="none" strike="noStrike" cap="none">
                <a:solidFill>
                  <a:schemeClr val="dk1"/>
                </a:solidFill>
                <a:latin typeface="Open Sans"/>
                <a:ea typeface="Open Sans"/>
                <a:cs typeface="Open Sans"/>
                <a:sym typeface="Open Sans"/>
              </a:defRPr>
            </a:lvl1pPr>
            <a:lvl2pPr marR="0" lvl="1" algn="l" rtl="0">
              <a:lnSpc>
                <a:spcPct val="90000"/>
              </a:lnSpc>
              <a:spcBef>
                <a:spcPts val="375"/>
              </a:spcBef>
              <a:spcAft>
                <a:spcPts val="0"/>
              </a:spcAft>
              <a:buClr>
                <a:schemeClr val="dk1"/>
              </a:buClr>
              <a:buSzPts val="1800"/>
              <a:buFont typeface="Noto Sans Symbols"/>
              <a:buChar char="▪"/>
              <a:defRPr sz="1800" b="0" i="0" u="none" strike="noStrike" cap="none">
                <a:solidFill>
                  <a:schemeClr val="dk1"/>
                </a:solidFill>
                <a:latin typeface="Open Sans"/>
                <a:ea typeface="Open Sans"/>
                <a:cs typeface="Open Sans"/>
                <a:sym typeface="Open Sans"/>
              </a:defRPr>
            </a:lvl2pPr>
            <a:lvl3pPr marR="0" lvl="2" algn="l" rtl="0">
              <a:lnSpc>
                <a:spcPct val="90000"/>
              </a:lnSpc>
              <a:spcBef>
                <a:spcPts val="375"/>
              </a:spcBef>
              <a:spcAft>
                <a:spcPts val="0"/>
              </a:spcAft>
              <a:buClr>
                <a:schemeClr val="dk1"/>
              </a:buClr>
              <a:buSzPts val="1500"/>
              <a:buFont typeface="Noto Sans Symbols"/>
              <a:buChar char="▪"/>
              <a:defRPr sz="1500" b="0" i="0" u="none" strike="noStrike" cap="none">
                <a:solidFill>
                  <a:schemeClr val="dk1"/>
                </a:solidFill>
                <a:latin typeface="Open Sans"/>
                <a:ea typeface="Open Sans"/>
                <a:cs typeface="Open Sans"/>
                <a:sym typeface="Open Sans"/>
              </a:defRPr>
            </a:lvl3pPr>
            <a:lvl4pPr marR="0" lvl="3"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4pPr>
            <a:lvl5pPr marR="0" lvl="4"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44"/>
        <p:cNvGrpSpPr/>
        <p:nvPr/>
      </p:nvGrpSpPr>
      <p:grpSpPr>
        <a:xfrm>
          <a:off x="0" y="0"/>
          <a:ext cx="0" cy="0"/>
          <a:chOff x="0" y="0"/>
          <a:chExt cx="0" cy="0"/>
        </a:xfrm>
      </p:grpSpPr>
      <p:sp>
        <p:nvSpPr>
          <p:cNvPr id="145" name="Google Shape;145;p5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1pPr>
            <a:lvl2pPr marL="0" marR="0" lvl="1"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2pPr>
            <a:lvl3pPr marL="0" marR="0" lvl="2"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3pPr>
            <a:lvl4pPr marL="0" marR="0" lvl="3"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4pPr>
            <a:lvl5pPr marL="0" marR="0" lvl="4"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5pPr>
            <a:lvl6pPr marL="0" marR="0" lvl="5"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6pPr>
            <a:lvl7pPr marL="0" marR="0" lvl="6"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7pPr>
            <a:lvl8pPr marL="0" marR="0" lvl="7"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8pPr>
            <a:lvl9pPr marL="0" marR="0" lvl="8"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46"/>
        <p:cNvGrpSpPr/>
        <p:nvPr/>
      </p:nvGrpSpPr>
      <p:grpSpPr>
        <a:xfrm>
          <a:off x="0" y="0"/>
          <a:ext cx="0" cy="0"/>
          <a:chOff x="0" y="0"/>
          <a:chExt cx="0" cy="0"/>
        </a:xfrm>
      </p:grpSpPr>
      <p:sp>
        <p:nvSpPr>
          <p:cNvPr id="147" name="Google Shape;147;p5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1pPr>
            <a:lvl2pPr marL="0" marR="0" lvl="1"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2pPr>
            <a:lvl3pPr marL="0" marR="0" lvl="2"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3pPr>
            <a:lvl4pPr marL="0" marR="0" lvl="3"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4pPr>
            <a:lvl5pPr marL="0" marR="0" lvl="4"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5pPr>
            <a:lvl6pPr marL="0" marR="0" lvl="5"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6pPr>
            <a:lvl7pPr marL="0" marR="0" lvl="6"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7pPr>
            <a:lvl8pPr marL="0" marR="0" lvl="7"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8pPr>
            <a:lvl9pPr marL="0" marR="0" lvl="8" indent="0" algn="l" rtl="0">
              <a:lnSpc>
                <a:spcPct val="100000"/>
              </a:lnSpc>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48"/>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Kaksi sisältökohdetta" type="twoObj">
  <p:cSld name="TWO_OBJECTS">
    <p:spTree>
      <p:nvGrpSpPr>
        <p:cNvPr id="1" name="Shape 149"/>
        <p:cNvGrpSpPr/>
        <p:nvPr/>
      </p:nvGrpSpPr>
      <p:grpSpPr>
        <a:xfrm>
          <a:off x="0" y="0"/>
          <a:ext cx="0" cy="0"/>
          <a:chOff x="0" y="0"/>
          <a:chExt cx="0" cy="0"/>
        </a:xfrm>
      </p:grpSpPr>
      <p:sp>
        <p:nvSpPr>
          <p:cNvPr id="150" name="Google Shape;150;p56"/>
          <p:cNvSpPr txBox="1">
            <a:spLocks noGrp="1"/>
          </p:cNvSpPr>
          <p:nvPr>
            <p:ph type="title"/>
          </p:nvPr>
        </p:nvSpPr>
        <p:spPr>
          <a:xfrm>
            <a:off x="2154447" y="273844"/>
            <a:ext cx="6360903" cy="99417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1" name="Google Shape;151;p56"/>
          <p:cNvSpPr txBox="1">
            <a:spLocks noGrp="1"/>
          </p:cNvSpPr>
          <p:nvPr>
            <p:ph type="body" idx="1"/>
          </p:nvPr>
        </p:nvSpPr>
        <p:spPr>
          <a:xfrm>
            <a:off x="628650" y="1369219"/>
            <a:ext cx="3886200" cy="326350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52" name="Google Shape;152;p56"/>
          <p:cNvSpPr txBox="1">
            <a:spLocks noGrp="1"/>
          </p:cNvSpPr>
          <p:nvPr>
            <p:ph type="body" idx="2"/>
          </p:nvPr>
        </p:nvSpPr>
        <p:spPr>
          <a:xfrm>
            <a:off x="4629150" y="1369219"/>
            <a:ext cx="3886200" cy="326350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33"/>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coosto.com/en/platform/social-listening"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reputationup.com/google-alerts-guide/"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redirect?event=video_description&amp;redir_token=QUFFLUhqbGtiYnEwb0lNYXJ2a0ZMMW9XS3dKMVhGN1lUZ3xBQ3Jtc0tuRzFSR3RFWFAwQmlyZ2d3SWJwQUs5MjdPenpmd01zbjg5Wi1jcnRIbmVQa1JsdlJHX2VKczJsV3BkYUt1VEktTDhqMjdUVGVrbGpFbUR5VUZlOWFBWGVyTlRqSDlQRTlEVkF1NVlKSnhSY1RnX1h3Yw&amp;q=https%3A%2F%2Fyearinsearch.google%2F&amp;v=4WXs3sKu41I" TargetMode="External"/><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
          <p:cNvSpPr txBox="1">
            <a:spLocks noGrp="1"/>
          </p:cNvSpPr>
          <p:nvPr>
            <p:ph type="ctrTitle"/>
          </p:nvPr>
        </p:nvSpPr>
        <p:spPr>
          <a:xfrm>
            <a:off x="1143000" y="632177"/>
            <a:ext cx="6858000" cy="2586000"/>
          </a:xfrm>
          <a:prstGeom prst="rect">
            <a:avLst/>
          </a:prstGeom>
          <a:noFill/>
          <a:ln>
            <a:noFill/>
          </a:ln>
        </p:spPr>
        <p:txBody>
          <a:bodyPr spcFirstLastPara="1" wrap="square" lIns="91425" tIns="45700" rIns="91425" bIns="45700" anchor="b" anchorCtr="0">
            <a:spAutoFit/>
          </a:bodyPr>
          <a:lstStyle/>
          <a:p>
            <a:pPr marL="0" lvl="0" indent="0" algn="ctr" rtl="0">
              <a:lnSpc>
                <a:spcPct val="90000"/>
              </a:lnSpc>
              <a:spcBef>
                <a:spcPts val="0"/>
              </a:spcBef>
              <a:spcAft>
                <a:spcPts val="0"/>
              </a:spcAft>
              <a:buClr>
                <a:schemeClr val="lt1"/>
              </a:buClr>
              <a:buSzPts val="4500"/>
              <a:buFont typeface="Roboto"/>
              <a:buNone/>
            </a:pPr>
            <a:r>
              <a:rPr lang="en-US" sz="6000"/>
              <a:t>Miten verkkokuuntelu toimii</a:t>
            </a:r>
            <a:endParaRPr/>
          </a:p>
        </p:txBody>
      </p:sp>
      <p:sp>
        <p:nvSpPr>
          <p:cNvPr id="158" name="Google Shape;158;p1"/>
          <p:cNvSpPr txBox="1">
            <a:spLocks noGrp="1"/>
          </p:cNvSpPr>
          <p:nvPr>
            <p:ph type="subTitle" idx="4294967295"/>
          </p:nvPr>
        </p:nvSpPr>
        <p:spPr>
          <a:xfrm>
            <a:off x="1143000" y="3050003"/>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100000"/>
              </a:lnSpc>
              <a:spcBef>
                <a:spcPts val="0"/>
              </a:spcBef>
              <a:spcAft>
                <a:spcPts val="0"/>
              </a:spcAft>
              <a:buClr>
                <a:schemeClr val="lt1"/>
              </a:buClr>
              <a:buSzPts val="1800"/>
              <a:buFont typeface="Arial"/>
              <a:buNone/>
            </a:pPr>
            <a:r>
              <a:rPr lang="en-US">
                <a:solidFill>
                  <a:schemeClr val="lt1"/>
                </a:solidFill>
              </a:rPr>
              <a:t>Opettaja</a:t>
            </a:r>
            <a:endParaRPr sz="21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Koulu</a:t>
            </a:r>
            <a:endParaRPr sz="21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Digitaalinen </a:t>
            </a:r>
            <a:r>
              <a:rPr lang="en-US">
                <a:solidFill>
                  <a:schemeClr val="lt1"/>
                </a:solidFill>
              </a:rPr>
              <a:t>analytiikka </a:t>
            </a:r>
            <a:r>
              <a:rPr lang="en-US" sz="2100" b="0" i="0" u="none" strike="noStrike" cap="none">
                <a:solidFill>
                  <a:schemeClr val="lt1"/>
                </a:solidFill>
                <a:latin typeface="Arial"/>
                <a:ea typeface="Arial"/>
                <a:cs typeface="Arial"/>
                <a:sym typeface="Arial"/>
              </a:rPr>
              <a:t>ja seuranta</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64" name="Google Shape;164;p2"/>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65" name="Google Shape;165;p2"/>
          <p:cNvSpPr txBox="1">
            <a:spLocks noGrp="1"/>
          </p:cNvSpPr>
          <p:nvPr>
            <p:ph type="title"/>
          </p:nvPr>
        </p:nvSpPr>
        <p:spPr>
          <a:xfrm>
            <a:off x="628650" y="273844"/>
            <a:ext cx="7886700" cy="66775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Oppimistavoitteet</a:t>
            </a:r>
            <a:endParaRPr/>
          </a:p>
        </p:txBody>
      </p:sp>
      <p:sp>
        <p:nvSpPr>
          <p:cNvPr id="166" name="Google Shape;166;p2"/>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lnSpcReduction="20000"/>
          </a:bodyPr>
          <a:lstStyle/>
          <a:p>
            <a:pPr marL="0" marR="0" lvl="0" indent="0" algn="l" rtl="0">
              <a:lnSpc>
                <a:spcPct val="115000"/>
              </a:lnSpc>
              <a:spcBef>
                <a:spcPts val="0"/>
              </a:spcBef>
              <a:spcAft>
                <a:spcPts val="0"/>
              </a:spcAft>
              <a:buNone/>
            </a:pPr>
            <a:r>
              <a:rPr lang="en-US" sz="1800"/>
              <a:t>Tavoitteena on</a:t>
            </a:r>
            <a:endParaRPr sz="1800"/>
          </a:p>
          <a:p>
            <a:pPr marL="0" marR="0" lvl="0" indent="0" algn="l" rtl="0">
              <a:lnSpc>
                <a:spcPct val="115000"/>
              </a:lnSpc>
              <a:spcBef>
                <a:spcPts val="0"/>
              </a:spcBef>
              <a:spcAft>
                <a:spcPts val="0"/>
              </a:spcAft>
              <a:buNone/>
            </a:pPr>
            <a:endParaRPr sz="1800"/>
          </a:p>
          <a:p>
            <a:pPr marL="285750" marR="0" lvl="0" indent="-285750" algn="l" rtl="0">
              <a:lnSpc>
                <a:spcPct val="115000"/>
              </a:lnSpc>
              <a:spcBef>
                <a:spcPts val="0"/>
              </a:spcBef>
              <a:spcAft>
                <a:spcPts val="0"/>
              </a:spcAft>
              <a:buClr>
                <a:srgbClr val="F39200"/>
              </a:buClr>
              <a:buSzPts val="1800"/>
              <a:buFont typeface="Arial"/>
              <a:buChar char="●"/>
            </a:pPr>
            <a:r>
              <a:rPr lang="en-US" sz="1800" b="0" i="0" u="none" strike="noStrike" cap="none"/>
              <a:t>Ymmär</a:t>
            </a:r>
            <a:r>
              <a:rPr lang="en-US" sz="1800"/>
              <a:t>tää,</a:t>
            </a:r>
            <a:r>
              <a:rPr lang="en-US" sz="1800" b="0" i="0" u="none" strike="noStrike" cap="none"/>
              <a:t> mitä verk</a:t>
            </a:r>
            <a:r>
              <a:rPr lang="en-US" sz="1800"/>
              <a:t>ko</a:t>
            </a:r>
            <a:r>
              <a:rPr lang="en-US" sz="1800" b="0" i="0" u="none" strike="noStrike" cap="none"/>
              <a:t>kuuntel</a:t>
            </a:r>
            <a:r>
              <a:rPr lang="en-US" sz="1800"/>
              <a:t>u</a:t>
            </a:r>
            <a:r>
              <a:rPr lang="en-US" sz="1800" b="0" i="0" u="none" strike="noStrike" cap="none"/>
              <a:t> on.</a:t>
            </a:r>
            <a:endParaRPr/>
          </a:p>
          <a:p>
            <a:pPr marL="285750" marR="0" lvl="0" indent="-285750" algn="l" rtl="0">
              <a:lnSpc>
                <a:spcPct val="115000"/>
              </a:lnSpc>
              <a:spcBef>
                <a:spcPts val="1600"/>
              </a:spcBef>
              <a:spcAft>
                <a:spcPts val="0"/>
              </a:spcAft>
              <a:buClr>
                <a:srgbClr val="F39200"/>
              </a:buClr>
              <a:buSzPts val="1800"/>
              <a:buFont typeface="Arial"/>
              <a:buChar char="●"/>
            </a:pPr>
            <a:r>
              <a:rPr lang="en-US" sz="1800" b="0" i="0" u="none" strike="noStrike" cap="none"/>
              <a:t>Tie</a:t>
            </a:r>
            <a:r>
              <a:rPr lang="en-US" sz="1800"/>
              <a:t>tää,</a:t>
            </a:r>
            <a:r>
              <a:rPr lang="en-US" sz="1800" b="0" i="0" u="none" strike="noStrike" cap="none"/>
              <a:t> mihin </a:t>
            </a:r>
            <a:r>
              <a:rPr lang="en-US" sz="1800"/>
              <a:t>verkkokuuntelua käytetään</a:t>
            </a:r>
            <a:r>
              <a:rPr lang="en-US" sz="1800" b="0" i="0" u="none" strike="noStrike" cap="none"/>
              <a:t>.</a:t>
            </a:r>
            <a:endParaRPr/>
          </a:p>
          <a:p>
            <a:pPr marL="285750" marR="0" lvl="0" indent="-285750" algn="l" rtl="0">
              <a:lnSpc>
                <a:spcPct val="115000"/>
              </a:lnSpc>
              <a:spcBef>
                <a:spcPts val="1600"/>
              </a:spcBef>
              <a:spcAft>
                <a:spcPts val="0"/>
              </a:spcAft>
              <a:buClr>
                <a:srgbClr val="F39200"/>
              </a:buClr>
              <a:buSzPts val="1800"/>
              <a:buFont typeface="Arial"/>
              <a:buChar char="●"/>
            </a:pPr>
            <a:r>
              <a:rPr lang="en-US" sz="1800" b="0" i="0" u="none" strike="noStrike" cap="none"/>
              <a:t>Op</a:t>
            </a:r>
            <a:r>
              <a:rPr lang="en-US" sz="1800"/>
              <a:t>pia itse</a:t>
            </a:r>
            <a:r>
              <a:rPr lang="en-US" sz="1800" b="0" i="0" u="none" strike="noStrike" cap="none"/>
              <a:t> käyttämään verk</a:t>
            </a:r>
            <a:r>
              <a:rPr lang="en-US" sz="1800"/>
              <a:t>kokuuntelun</a:t>
            </a:r>
            <a:r>
              <a:rPr lang="en-US" sz="1800" b="0" i="0" u="none" strike="noStrike" cap="none"/>
              <a:t> työkaluja.</a:t>
            </a:r>
            <a:endParaRPr/>
          </a:p>
          <a:p>
            <a:pPr marL="0" marR="0" lvl="0" indent="0" algn="l" rtl="0">
              <a:lnSpc>
                <a:spcPct val="115000"/>
              </a:lnSpc>
              <a:spcBef>
                <a:spcPts val="1600"/>
              </a:spcBef>
              <a:spcAft>
                <a:spcPts val="0"/>
              </a:spcAft>
              <a:buClr>
                <a:srgbClr val="161249"/>
              </a:buClr>
              <a:buSzPts val="1800"/>
              <a:buFont typeface="Arial"/>
              <a:buNone/>
            </a:pPr>
            <a:endParaRPr sz="1800" b="0" i="0" u="none" strike="noStrike" cap="none"/>
          </a:p>
          <a:p>
            <a:pPr marL="0" lvl="0" indent="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3"/>
          <p:cNvSpPr txBox="1">
            <a:spLocks noGrp="1"/>
          </p:cNvSpPr>
          <p:nvPr>
            <p:ph type="title"/>
          </p:nvPr>
        </p:nvSpPr>
        <p:spPr>
          <a:xfrm>
            <a:off x="1585780" y="1452022"/>
            <a:ext cx="1635986" cy="539148"/>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en-US">
                <a:solidFill>
                  <a:schemeClr val="lt1"/>
                </a:solidFill>
              </a:rPr>
              <a:t>Aiheet</a:t>
            </a:r>
            <a:endParaRPr/>
          </a:p>
        </p:txBody>
      </p:sp>
      <p:sp>
        <p:nvSpPr>
          <p:cNvPr id="172" name="Google Shape;172;p3"/>
          <p:cNvSpPr txBox="1">
            <a:spLocks noGrp="1"/>
          </p:cNvSpPr>
          <p:nvPr>
            <p:ph type="body" idx="1"/>
          </p:nvPr>
        </p:nvSpPr>
        <p:spPr>
          <a:xfrm>
            <a:off x="3909067" y="889139"/>
            <a:ext cx="4606200" cy="30507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90000"/>
              </a:lnSpc>
              <a:spcBef>
                <a:spcPts val="0"/>
              </a:spcBef>
              <a:spcAft>
                <a:spcPts val="0"/>
              </a:spcAft>
              <a:buClr>
                <a:srgbClr val="FFFFFF"/>
              </a:buClr>
              <a:buSzPts val="1800"/>
              <a:buFont typeface="Arial"/>
              <a:buChar char="•"/>
            </a:pPr>
            <a:r>
              <a:rPr lang="en-US" sz="1800">
                <a:solidFill>
                  <a:srgbClr val="FFFFFF"/>
                </a:solidFill>
              </a:rPr>
              <a:t>Verkko</a:t>
            </a:r>
            <a:r>
              <a:rPr lang="en-US" sz="1800" b="0" i="0" u="none" strike="noStrike" cap="none">
                <a:solidFill>
                  <a:srgbClr val="FFFFFF"/>
                </a:solidFill>
              </a:rPr>
              <a:t>kuuntelu</a:t>
            </a:r>
            <a:endParaRPr sz="1800" b="0" i="0" u="none" strike="noStrike" cap="none">
              <a:solidFill>
                <a:srgbClr val="000000"/>
              </a:solidFill>
            </a:endParaRPr>
          </a:p>
          <a:p>
            <a:pPr marL="285750" lvl="0" indent="-285750" algn="l" rtl="0">
              <a:lnSpc>
                <a:spcPct val="90000"/>
              </a:lnSpc>
              <a:spcBef>
                <a:spcPts val="750"/>
              </a:spcBef>
              <a:spcAft>
                <a:spcPts val="0"/>
              </a:spcAft>
              <a:buClr>
                <a:schemeClr val="lt1"/>
              </a:buClr>
              <a:buSzPts val="1800"/>
              <a:buFont typeface="Arial"/>
              <a:buChar char="•"/>
            </a:pPr>
            <a:r>
              <a:rPr lang="en-US" sz="1800"/>
              <a:t>Esimerkki</a:t>
            </a:r>
            <a:endParaRPr/>
          </a:p>
          <a:p>
            <a:pPr marL="285750" lvl="0" indent="-285750" algn="l" rtl="0">
              <a:lnSpc>
                <a:spcPct val="90000"/>
              </a:lnSpc>
              <a:spcBef>
                <a:spcPts val="750"/>
              </a:spcBef>
              <a:spcAft>
                <a:spcPts val="0"/>
              </a:spcAft>
              <a:buClr>
                <a:srgbClr val="FFFFFF"/>
              </a:buClr>
              <a:buSzPts val="1800"/>
              <a:buFont typeface="Arial"/>
              <a:buChar char="•"/>
            </a:pPr>
            <a:r>
              <a:rPr lang="en-US" sz="1800" b="0" i="0" u="none" strike="noStrike" cap="none">
                <a:solidFill>
                  <a:srgbClr val="FFFFFF"/>
                </a:solidFill>
              </a:rPr>
              <a:t>Coosto</a:t>
            </a:r>
            <a:endParaRPr sz="1800" b="0" i="0" u="none" strike="noStrike" cap="none">
              <a:solidFill>
                <a:srgbClr val="FFFFFF"/>
              </a:solidFill>
            </a:endParaRPr>
          </a:p>
          <a:p>
            <a:pPr marL="285750" lvl="0" indent="-285750" algn="l" rtl="0">
              <a:lnSpc>
                <a:spcPct val="90000"/>
              </a:lnSpc>
              <a:spcBef>
                <a:spcPts val="750"/>
              </a:spcBef>
              <a:spcAft>
                <a:spcPts val="0"/>
              </a:spcAft>
              <a:buClr>
                <a:schemeClr val="lt1"/>
              </a:buClr>
              <a:buSzPts val="1800"/>
              <a:buFont typeface="Arial"/>
              <a:buChar char="•"/>
            </a:pPr>
            <a:r>
              <a:rPr lang="en-US" sz="1800"/>
              <a:t>Talkwalker</a:t>
            </a:r>
            <a:endParaRPr sz="1800" b="0" i="0" u="none" strike="noStrike" cap="none">
              <a:solidFill>
                <a:schemeClr val="lt1"/>
              </a:solidFill>
            </a:endParaRPr>
          </a:p>
          <a:p>
            <a:pPr marL="285750" lvl="0" indent="-285750" algn="l" rtl="0">
              <a:lnSpc>
                <a:spcPct val="90000"/>
              </a:lnSpc>
              <a:spcBef>
                <a:spcPts val="750"/>
              </a:spcBef>
              <a:spcAft>
                <a:spcPts val="0"/>
              </a:spcAft>
              <a:buClr>
                <a:srgbClr val="FFFFFF"/>
              </a:buClr>
              <a:buSzPts val="1800"/>
              <a:buFont typeface="Arial"/>
              <a:buChar char="•"/>
            </a:pPr>
            <a:r>
              <a:rPr lang="en-US" sz="1800" b="0" i="0" u="none" strike="noStrike" cap="none">
                <a:solidFill>
                  <a:srgbClr val="FFFFFF"/>
                </a:solidFill>
              </a:rPr>
              <a:t>Google-ilmoitukset (Google </a:t>
            </a:r>
            <a:r>
              <a:rPr lang="en-US" sz="1800">
                <a:solidFill>
                  <a:srgbClr val="FFFFFF"/>
                </a:solidFill>
              </a:rPr>
              <a:t>Alerts)</a:t>
            </a:r>
            <a:endParaRPr/>
          </a:p>
          <a:p>
            <a:pPr marL="285750" lvl="0" indent="-285750" algn="l" rtl="0">
              <a:lnSpc>
                <a:spcPct val="90000"/>
              </a:lnSpc>
              <a:spcBef>
                <a:spcPts val="750"/>
              </a:spcBef>
              <a:spcAft>
                <a:spcPts val="0"/>
              </a:spcAft>
              <a:buClr>
                <a:srgbClr val="FFFFFF"/>
              </a:buClr>
              <a:buSzPts val="1800"/>
              <a:buFont typeface="Arial"/>
              <a:buChar char="•"/>
            </a:pPr>
            <a:r>
              <a:rPr lang="en-US" sz="1800" b="0" i="0" u="none" strike="noStrike" cap="none">
                <a:solidFill>
                  <a:srgbClr val="FFFFFF"/>
                </a:solidFill>
              </a:rPr>
              <a:t>Google</a:t>
            </a:r>
            <a:r>
              <a:rPr lang="en-US" sz="1800">
                <a:solidFill>
                  <a:srgbClr val="FFFFFF"/>
                </a:solidFill>
              </a:rPr>
              <a:t> Trends</a:t>
            </a:r>
            <a:endParaRPr/>
          </a:p>
          <a:p>
            <a:pPr marL="285750" lvl="0" indent="-285750" algn="l" rtl="0">
              <a:lnSpc>
                <a:spcPct val="90000"/>
              </a:lnSpc>
              <a:spcBef>
                <a:spcPts val="750"/>
              </a:spcBef>
              <a:spcAft>
                <a:spcPts val="0"/>
              </a:spcAft>
              <a:buClr>
                <a:srgbClr val="FFFFFF"/>
              </a:buClr>
              <a:buSzPts val="1800"/>
              <a:buFont typeface="Arial"/>
              <a:buChar char="•"/>
            </a:pPr>
            <a:r>
              <a:rPr lang="en-US" sz="1800">
                <a:solidFill>
                  <a:srgbClr val="FFFFFF"/>
                </a:solidFill>
              </a:rPr>
              <a:t>Lopetus</a:t>
            </a:r>
            <a:endParaRPr sz="1800"/>
          </a:p>
          <a:p>
            <a:pPr marL="0" lvl="0" indent="0" algn="l" rtl="0">
              <a:lnSpc>
                <a:spcPct val="90000"/>
              </a:lnSpc>
              <a:spcBef>
                <a:spcPts val="750"/>
              </a:spcBef>
              <a:spcAft>
                <a:spcPts val="0"/>
              </a:spcAft>
              <a:buClr>
                <a:schemeClr val="lt1"/>
              </a:buClr>
              <a:buSzPts val="1600"/>
              <a:buNone/>
            </a:pPr>
            <a:endParaRPr sz="1600" b="0" i="0" u="none" strike="noStrike" cap="none">
              <a:solidFill>
                <a:srgbClr val="FFFFFF"/>
              </a:solidFill>
            </a:endParaRPr>
          </a:p>
          <a:p>
            <a:pPr marL="0" lvl="0" indent="0" algn="l" rtl="0">
              <a:lnSpc>
                <a:spcPct val="90000"/>
              </a:lnSpc>
              <a:spcBef>
                <a:spcPts val="750"/>
              </a:spcBef>
              <a:spcAft>
                <a:spcPts val="0"/>
              </a:spcAft>
              <a:buClr>
                <a:schemeClr val="lt1"/>
              </a:buClr>
              <a:buSzPts val="1600"/>
              <a:buNone/>
            </a:pPr>
            <a:endParaRPr sz="16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4"/>
          <p:cNvSpPr txBox="1"/>
          <p:nvPr/>
        </p:nvSpPr>
        <p:spPr>
          <a:xfrm>
            <a:off x="445400" y="693500"/>
            <a:ext cx="8456700" cy="3128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sz="1800">
                <a:solidFill>
                  <a:schemeClr val="lt1"/>
                </a:solidFill>
              </a:rPr>
              <a:t>Opiskelijat tekevät verkkokuuntelua huomaamattaan jo opiskeluaikana. </a:t>
            </a:r>
            <a:endParaRPr sz="1800">
              <a:solidFill>
                <a:schemeClr val="lt1"/>
              </a:solidFill>
            </a:endParaRPr>
          </a:p>
          <a:p>
            <a:pPr marL="0" lvl="0" indent="0" algn="ctr" rtl="0">
              <a:spcBef>
                <a:spcPts val="0"/>
              </a:spcBef>
              <a:spcAft>
                <a:spcPts val="0"/>
              </a:spcAft>
              <a:buClr>
                <a:schemeClr val="dk1"/>
              </a:buClr>
              <a:buSzPts val="1100"/>
              <a:buFont typeface="Arial"/>
              <a:buNone/>
            </a:pPr>
            <a:endParaRPr sz="1800">
              <a:solidFill>
                <a:schemeClr val="lt1"/>
              </a:solidFill>
            </a:endParaRPr>
          </a:p>
          <a:p>
            <a:pPr marL="0" lvl="0" indent="0" algn="ctr" rtl="0">
              <a:spcBef>
                <a:spcPts val="0"/>
              </a:spcBef>
              <a:spcAft>
                <a:spcPts val="0"/>
              </a:spcAft>
              <a:buClr>
                <a:schemeClr val="dk1"/>
              </a:buClr>
              <a:buSzPts val="1100"/>
              <a:buFont typeface="Arial"/>
              <a:buNone/>
            </a:pPr>
            <a:r>
              <a:rPr lang="en-US" sz="1800">
                <a:solidFill>
                  <a:schemeClr val="lt1"/>
                </a:solidFill>
              </a:rPr>
              <a:t>Opiskelijat tutkivat, mitä</a:t>
            </a:r>
            <a:endParaRPr sz="1800">
              <a:solidFill>
                <a:schemeClr val="lt1"/>
              </a:solidFill>
            </a:endParaRPr>
          </a:p>
          <a:p>
            <a:pPr marL="0" lvl="0" indent="0" algn="ctr" rtl="0">
              <a:spcBef>
                <a:spcPts val="0"/>
              </a:spcBef>
              <a:spcAft>
                <a:spcPts val="0"/>
              </a:spcAft>
              <a:buClr>
                <a:schemeClr val="dk1"/>
              </a:buClr>
              <a:buSzPts val="1100"/>
              <a:buFont typeface="Arial"/>
              <a:buNone/>
            </a:pPr>
            <a:r>
              <a:rPr lang="en-US" sz="1800">
                <a:solidFill>
                  <a:schemeClr val="lt1"/>
                </a:solidFill>
              </a:rPr>
              <a:t>markkinoilla tai yhteiskunnassa tapahtuu tietyn teeman osalta.</a:t>
            </a:r>
            <a:endParaRPr sz="1800">
              <a:solidFill>
                <a:schemeClr val="lt1"/>
              </a:solidFill>
            </a:endParaRPr>
          </a:p>
          <a:p>
            <a:pPr marL="0" lvl="0" indent="0" algn="ctr" rtl="0">
              <a:spcBef>
                <a:spcPts val="0"/>
              </a:spcBef>
              <a:spcAft>
                <a:spcPts val="0"/>
              </a:spcAft>
              <a:buClr>
                <a:schemeClr val="dk1"/>
              </a:buClr>
              <a:buSzPts val="1100"/>
              <a:buFont typeface="Arial"/>
              <a:buNone/>
            </a:pPr>
            <a:endParaRPr sz="1800">
              <a:solidFill>
                <a:schemeClr val="lt1"/>
              </a:solidFill>
            </a:endParaRPr>
          </a:p>
          <a:p>
            <a:pPr marL="0" lvl="0" indent="0" algn="ctr" rtl="0">
              <a:spcBef>
                <a:spcPts val="0"/>
              </a:spcBef>
              <a:spcAft>
                <a:spcPts val="0"/>
              </a:spcAft>
              <a:buClr>
                <a:schemeClr val="dk1"/>
              </a:buClr>
              <a:buSzPts val="1100"/>
              <a:buFont typeface="Arial"/>
              <a:buNone/>
            </a:pPr>
            <a:r>
              <a:rPr lang="en-US" sz="1800">
                <a:solidFill>
                  <a:schemeClr val="lt1"/>
                </a:solidFill>
              </a:rPr>
              <a:t>Tätä samaa verkkokuuntelua tehdään niin</a:t>
            </a:r>
            <a:endParaRPr sz="1800">
              <a:solidFill>
                <a:schemeClr val="lt1"/>
              </a:solidFill>
            </a:endParaRPr>
          </a:p>
          <a:p>
            <a:pPr marL="0" lvl="0" indent="0" algn="ctr" rtl="0">
              <a:spcBef>
                <a:spcPts val="0"/>
              </a:spcBef>
              <a:spcAft>
                <a:spcPts val="0"/>
              </a:spcAft>
              <a:buClr>
                <a:schemeClr val="dk1"/>
              </a:buClr>
              <a:buSzPts val="1100"/>
              <a:buFont typeface="Arial"/>
              <a:buNone/>
            </a:pPr>
            <a:r>
              <a:rPr lang="en-US" sz="1800">
                <a:solidFill>
                  <a:schemeClr val="lt1"/>
                </a:solidFill>
              </a:rPr>
              <a:t>viestintä- kuin mainostoimistoissa, kuin myös julkisella sektorilla.</a:t>
            </a:r>
            <a:endParaRPr sz="1800">
              <a:solidFill>
                <a:schemeClr val="lt1"/>
              </a:solidFill>
            </a:endParaRPr>
          </a:p>
          <a:p>
            <a:pPr marL="0" marR="0" lvl="0" indent="0" algn="ctr" rtl="0">
              <a:lnSpc>
                <a:spcPct val="100000"/>
              </a:lnSpc>
              <a:spcBef>
                <a:spcPts val="0"/>
              </a:spcBef>
              <a:spcAft>
                <a:spcPts val="0"/>
              </a:spcAft>
              <a:buClr>
                <a:schemeClr val="lt1"/>
              </a:buClr>
              <a:buSzPts val="1800"/>
              <a:buFont typeface="Arial"/>
              <a:buNone/>
            </a:pPr>
            <a:endParaRPr sz="18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5"/>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a:t>
            </a:r>
            <a:endParaRPr sz="6000" b="1" i="0" u="none" strike="noStrike" cap="none">
              <a:solidFill>
                <a:srgbClr val="FFFFFF"/>
              </a:solidFill>
              <a:latin typeface="Arial"/>
              <a:ea typeface="Arial"/>
              <a:cs typeface="Arial"/>
              <a:sym typeface="Arial"/>
            </a:endParaRPr>
          </a:p>
        </p:txBody>
      </p:sp>
      <p:sp>
        <p:nvSpPr>
          <p:cNvPr id="183" name="Google Shape;183;p5"/>
          <p:cNvSpPr txBox="1"/>
          <p:nvPr/>
        </p:nvSpPr>
        <p:spPr>
          <a:xfrm>
            <a:off x="1875818" y="1864800"/>
            <a:ext cx="5392364" cy="743575"/>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161249"/>
              </a:buClr>
              <a:buSzPts val="4000"/>
              <a:buFont typeface="Arial"/>
              <a:buNone/>
            </a:pPr>
            <a:r>
              <a:rPr lang="en-US" sz="4000" b="1" i="0" u="none" strike="noStrike" cap="none">
                <a:solidFill>
                  <a:srgbClr val="161249"/>
                </a:solidFill>
                <a:latin typeface="Arial"/>
                <a:ea typeface="Arial"/>
                <a:cs typeface="Arial"/>
                <a:sym typeface="Arial"/>
              </a:rPr>
              <a:t>Mistä on kyse?</a:t>
            </a:r>
            <a:endParaRPr sz="2400" b="1"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161249"/>
              </a:solidFill>
              <a:latin typeface="Calibri"/>
              <a:ea typeface="Calibri"/>
              <a:cs typeface="Calibri"/>
              <a:sym typeface="Calibri"/>
            </a:endParaRPr>
          </a:p>
        </p:txBody>
      </p:sp>
      <p:sp>
        <p:nvSpPr>
          <p:cNvPr id="189" name="Google Shape;189;p6"/>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just" rtl="0">
              <a:lnSpc>
                <a:spcPct val="115000"/>
              </a:lnSpc>
              <a:spcBef>
                <a:spcPts val="0"/>
              </a:spcBef>
              <a:spcAft>
                <a:spcPts val="0"/>
              </a:spcAft>
              <a:buClr>
                <a:schemeClr val="dk1"/>
              </a:buClr>
              <a:buSzPts val="1800"/>
              <a:buFont typeface="Calibri"/>
              <a:buNone/>
            </a:pPr>
            <a:endParaRPr sz="1800" b="0" i="0" u="none" strike="noStrike" cap="none">
              <a:solidFill>
                <a:srgbClr val="161249"/>
              </a:solidFill>
              <a:latin typeface="Arial"/>
              <a:ea typeface="Arial"/>
              <a:cs typeface="Arial"/>
              <a:sym typeface="Arial"/>
            </a:endParaRPr>
          </a:p>
        </p:txBody>
      </p:sp>
      <p:sp>
        <p:nvSpPr>
          <p:cNvPr id="190" name="Google Shape;190;p6"/>
          <p:cNvSpPr txBox="1">
            <a:spLocks noGrp="1"/>
          </p:cNvSpPr>
          <p:nvPr>
            <p:ph type="title"/>
          </p:nvPr>
        </p:nvSpPr>
        <p:spPr>
          <a:xfrm>
            <a:off x="628650" y="273844"/>
            <a:ext cx="7886700" cy="6250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Mitä verkkokuuntelu on?</a:t>
            </a:r>
            <a:endParaRPr/>
          </a:p>
        </p:txBody>
      </p:sp>
      <p:sp>
        <p:nvSpPr>
          <p:cNvPr id="191" name="Google Shape;191;p6"/>
          <p:cNvSpPr txBox="1">
            <a:spLocks noGrp="1"/>
          </p:cNvSpPr>
          <p:nvPr>
            <p:ph type="body" idx="1"/>
          </p:nvPr>
        </p:nvSpPr>
        <p:spPr>
          <a:xfrm>
            <a:off x="628650" y="1190089"/>
            <a:ext cx="6917400" cy="24036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2000"/>
              <a:buNone/>
            </a:pPr>
            <a:r>
              <a:rPr lang="en-US" sz="2000" b="0" i="0" u="none" strike="noStrike" cap="none">
                <a:solidFill>
                  <a:srgbClr val="161249"/>
                </a:solidFill>
                <a:latin typeface="Arial"/>
                <a:ea typeface="Arial"/>
                <a:cs typeface="Arial"/>
                <a:sym typeface="Arial"/>
              </a:rPr>
              <a:t>Mittaa brändi</a:t>
            </a:r>
            <a:r>
              <a:rPr lang="en-US" sz="2000"/>
              <a:t>si</a:t>
            </a:r>
            <a:r>
              <a:rPr lang="en-US" sz="2000" b="0" i="0" u="none" strike="noStrike" cap="none">
                <a:solidFill>
                  <a:srgbClr val="161249"/>
                </a:solidFill>
                <a:latin typeface="Arial"/>
                <a:ea typeface="Arial"/>
                <a:cs typeface="Arial"/>
                <a:sym typeface="Arial"/>
              </a:rPr>
              <a:t> imagoa tai yritykse</a:t>
            </a:r>
            <a:r>
              <a:rPr lang="en-US" sz="2000"/>
              <a:t>si</a:t>
            </a:r>
            <a:r>
              <a:rPr lang="en-US" sz="2000" b="0" i="0" u="none" strike="noStrike" cap="none">
                <a:solidFill>
                  <a:srgbClr val="161249"/>
                </a:solidFill>
                <a:latin typeface="Arial"/>
                <a:ea typeface="Arial"/>
                <a:cs typeface="Arial"/>
                <a:sym typeface="Arial"/>
              </a:rPr>
              <a:t> mainetta sosiaalisen median</a:t>
            </a:r>
            <a:r>
              <a:rPr lang="en-US" sz="2000"/>
              <a:t> mielipiteiden perusteella </a:t>
            </a:r>
            <a:r>
              <a:rPr lang="en-US" sz="2000" b="0" i="0" u="none" strike="noStrike" cap="none">
                <a:solidFill>
                  <a:srgbClr val="161249"/>
                </a:solidFill>
                <a:latin typeface="Arial"/>
                <a:ea typeface="Arial"/>
                <a:cs typeface="Arial"/>
                <a:sym typeface="Arial"/>
              </a:rPr>
              <a:t>ja analysoi taustalla olevia tunteita, ongelmia ja tarpeita. Reaaliaikai</a:t>
            </a:r>
            <a:r>
              <a:rPr lang="en-US" sz="2000"/>
              <a:t>st</a:t>
            </a:r>
            <a:r>
              <a:rPr lang="en-US" sz="2000" b="0" i="0" u="none" strike="noStrike" cap="none">
                <a:solidFill>
                  <a:srgbClr val="161249"/>
                </a:solidFill>
                <a:latin typeface="Arial"/>
                <a:ea typeface="Arial"/>
                <a:cs typeface="Arial"/>
                <a:sym typeface="Arial"/>
              </a:rPr>
              <a:t>en </a:t>
            </a:r>
            <a:r>
              <a:rPr lang="en-US" sz="2000"/>
              <a:t>ilmoitusten</a:t>
            </a:r>
            <a:r>
              <a:rPr lang="en-US" sz="2000" b="0" i="0" u="none" strike="noStrike" cap="none">
                <a:solidFill>
                  <a:srgbClr val="161249"/>
                </a:solidFill>
                <a:latin typeface="Arial"/>
                <a:ea typeface="Arial"/>
                <a:cs typeface="Arial"/>
                <a:sym typeface="Arial"/>
              </a:rPr>
              <a:t>, push-ilmoitusten ja automaattisten analyysien avulla voit helposti ehkäistä ja ratkaista minkä tahansa kriisin.</a:t>
            </a:r>
            <a:endParaRPr/>
          </a:p>
          <a:p>
            <a:pPr marL="0" lvl="0" indent="0" algn="l" rtl="0">
              <a:lnSpc>
                <a:spcPct val="90000"/>
              </a:lnSpc>
              <a:spcBef>
                <a:spcPts val="1950"/>
              </a:spcBef>
              <a:spcAft>
                <a:spcPts val="0"/>
              </a:spcAft>
              <a:buClr>
                <a:srgbClr val="161249"/>
              </a:buClr>
              <a:buSzPts val="2100"/>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97" name="Google Shape;197;p7"/>
          <p:cNvSpPr txBox="1"/>
          <p:nvPr/>
        </p:nvSpPr>
        <p:spPr>
          <a:xfrm>
            <a:off x="478339" y="126279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98" name="Google Shape;198;p7"/>
          <p:cNvSpPr txBox="1">
            <a:spLocks noGrp="1"/>
          </p:cNvSpPr>
          <p:nvPr>
            <p:ph type="title"/>
          </p:nvPr>
        </p:nvSpPr>
        <p:spPr>
          <a:xfrm>
            <a:off x="628650" y="273844"/>
            <a:ext cx="7886700" cy="57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Verkkokuuntelu</a:t>
            </a:r>
            <a:endParaRPr/>
          </a:p>
        </p:txBody>
      </p:sp>
      <p:sp>
        <p:nvSpPr>
          <p:cNvPr id="199" name="Google Shape;199;p7"/>
          <p:cNvSpPr txBox="1">
            <a:spLocks noGrp="1"/>
          </p:cNvSpPr>
          <p:nvPr>
            <p:ph type="body" idx="1"/>
          </p:nvPr>
        </p:nvSpPr>
        <p:spPr>
          <a:xfrm>
            <a:off x="628650" y="1369218"/>
            <a:ext cx="6968700" cy="22356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US" sz="2000"/>
              <a:t>Tutki tietyn teeman tai aiheen sosiaalisen median viestejä ja suodata ne eri ominaisuuksien perusteella. Analysoi</a:t>
            </a:r>
            <a:endParaRPr sz="2000"/>
          </a:p>
          <a:p>
            <a:pPr marL="0" lvl="0" indent="0" algn="l" rtl="0">
              <a:lnSpc>
                <a:spcPct val="115000"/>
              </a:lnSpc>
              <a:spcBef>
                <a:spcPts val="0"/>
              </a:spcBef>
              <a:spcAft>
                <a:spcPts val="0"/>
              </a:spcAft>
              <a:buClr>
                <a:schemeClr val="dk1"/>
              </a:buClr>
              <a:buSzPts val="1100"/>
              <a:buFont typeface="Arial"/>
              <a:buNone/>
            </a:pPr>
            <a:r>
              <a:rPr lang="en-US" sz="2000"/>
              <a:t>helposti tietoja sosiaalisista verkostosivustoista, blogeista, foorumeista, (online- ja offline-) uutissivustoista,</a:t>
            </a:r>
            <a:endParaRPr sz="2000"/>
          </a:p>
          <a:p>
            <a:pPr marL="0" lvl="0" indent="0" algn="l" rtl="0">
              <a:lnSpc>
                <a:spcPct val="115000"/>
              </a:lnSpc>
              <a:spcBef>
                <a:spcPts val="0"/>
              </a:spcBef>
              <a:spcAft>
                <a:spcPts val="0"/>
              </a:spcAft>
              <a:buClr>
                <a:schemeClr val="dk1"/>
              </a:buClr>
              <a:buSzPts val="1100"/>
              <a:buNone/>
            </a:pPr>
            <a:r>
              <a:rPr lang="en-US" sz="2000"/>
              <a:t>radiosta ja televisiosta. </a:t>
            </a:r>
            <a:endParaRPr sz="2000"/>
          </a:p>
          <a:p>
            <a:pPr marL="0" lvl="0" indent="0" algn="l" rtl="0">
              <a:lnSpc>
                <a:spcPct val="90000"/>
              </a:lnSpc>
              <a:spcBef>
                <a:spcPts val="750"/>
              </a:spcBef>
              <a:spcAft>
                <a:spcPts val="0"/>
              </a:spcAft>
              <a:buClr>
                <a:srgbClr val="161249"/>
              </a:buClr>
              <a:buSzPts val="2000"/>
              <a:buNone/>
            </a:pPr>
            <a:endParaRPr sz="2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5" name="Google Shape;205;p8"/>
          <p:cNvSpPr txBox="1"/>
          <p:nvPr/>
        </p:nvSpPr>
        <p:spPr>
          <a:xfrm>
            <a:off x="478339" y="106384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06" name="Google Shape;206;p8"/>
          <p:cNvSpPr txBox="1">
            <a:spLocks noGrp="1"/>
          </p:cNvSpPr>
          <p:nvPr>
            <p:ph type="title"/>
          </p:nvPr>
        </p:nvSpPr>
        <p:spPr>
          <a:xfrm>
            <a:off x="628650" y="215404"/>
            <a:ext cx="7886700" cy="598257"/>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Verkkokuuntelu</a:t>
            </a:r>
            <a:endParaRPr/>
          </a:p>
        </p:txBody>
      </p:sp>
      <p:sp>
        <p:nvSpPr>
          <p:cNvPr id="207" name="Google Shape;207;p8"/>
          <p:cNvSpPr txBox="1">
            <a:spLocks noGrp="1"/>
          </p:cNvSpPr>
          <p:nvPr>
            <p:ph type="body" idx="1"/>
          </p:nvPr>
        </p:nvSpPr>
        <p:spPr>
          <a:xfrm>
            <a:off x="628650" y="1369218"/>
            <a:ext cx="7886700" cy="117360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F39200"/>
              </a:buClr>
              <a:buSzPts val="2000"/>
              <a:buFont typeface="Arial"/>
              <a:buChar char="●"/>
            </a:pPr>
            <a:r>
              <a:rPr lang="en-US" sz="2000" b="0" i="0" u="none" strike="noStrike" cap="none">
                <a:latin typeface="Arial"/>
                <a:ea typeface="Arial"/>
                <a:cs typeface="Arial"/>
                <a:sym typeface="Arial"/>
              </a:rPr>
              <a:t>Tärkeää: </a:t>
            </a:r>
            <a:r>
              <a:rPr lang="en-US" sz="2000"/>
              <a:t>verkkokuuntelua tulee tehdä niin yrityksissä ja yhteisöissä kuin julkisissa organisaatioissa.</a:t>
            </a:r>
            <a:endParaRPr sz="2000"/>
          </a:p>
          <a:p>
            <a:pPr marL="342900" lvl="0" indent="-215900" algn="l" rtl="0">
              <a:lnSpc>
                <a:spcPct val="90000"/>
              </a:lnSpc>
              <a:spcBef>
                <a:spcPts val="750"/>
              </a:spcBef>
              <a:spcAft>
                <a:spcPts val="0"/>
              </a:spcAft>
              <a:buClr>
                <a:srgbClr val="F39200"/>
              </a:buClr>
              <a:buSzPts val="2000"/>
              <a:buFont typeface="Arial"/>
              <a:buNone/>
            </a:pP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9"/>
          <p:cNvSpPr txBox="1"/>
          <p:nvPr/>
        </p:nvSpPr>
        <p:spPr>
          <a:xfrm>
            <a:off x="512522" y="362654"/>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Esimerkki:</a:t>
            </a:r>
            <a:endParaRPr sz="2400" b="0" i="0" u="none" strike="noStrike" cap="none">
              <a:solidFill>
                <a:srgbClr val="161249"/>
              </a:solidFill>
              <a:latin typeface="Calibri"/>
              <a:ea typeface="Calibri"/>
              <a:cs typeface="Calibri"/>
              <a:sym typeface="Calibri"/>
            </a:endParaRPr>
          </a:p>
        </p:txBody>
      </p:sp>
      <p:sp>
        <p:nvSpPr>
          <p:cNvPr id="213" name="Google Shape;213;p9"/>
          <p:cNvSpPr txBox="1"/>
          <p:nvPr/>
        </p:nvSpPr>
        <p:spPr>
          <a:xfrm>
            <a:off x="512522" y="935354"/>
            <a:ext cx="7337700" cy="3355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600"/>
              </a:spcBef>
              <a:spcAft>
                <a:spcPts val="0"/>
              </a:spcAft>
              <a:buClr>
                <a:schemeClr val="dk1"/>
              </a:buClr>
              <a:buSzPts val="1800"/>
              <a:buFont typeface="Open Sans"/>
              <a:buNone/>
            </a:pPr>
            <a:r>
              <a:rPr lang="en-US" sz="1800" b="0" i="0" u="none" strike="noStrike" cap="none">
                <a:solidFill>
                  <a:srgbClr val="161249"/>
                </a:solidFill>
                <a:latin typeface="Arial"/>
                <a:ea typeface="Arial"/>
                <a:cs typeface="Arial"/>
                <a:sym typeface="Arial"/>
              </a:rPr>
              <a:t>Teema:</a:t>
            </a:r>
            <a:r>
              <a:rPr lang="en-US" sz="1400" b="0" i="0" u="none" strike="noStrike" cap="none">
                <a:solidFill>
                  <a:srgbClr val="000000"/>
                </a:solidFill>
                <a:latin typeface="Arial"/>
                <a:ea typeface="Arial"/>
                <a:cs typeface="Arial"/>
                <a:sym typeface="Arial"/>
              </a:rPr>
              <a:t> </a:t>
            </a:r>
            <a:r>
              <a:rPr lang="en-US" sz="2000" b="1" i="0" u="none" strike="noStrike" cap="none">
                <a:solidFill>
                  <a:srgbClr val="F39200"/>
                </a:solidFill>
                <a:latin typeface="Arial"/>
                <a:ea typeface="Arial"/>
                <a:cs typeface="Arial"/>
                <a:sym typeface="Arial"/>
              </a:rPr>
              <a:t>rahan antaminen hyväntekeväisyysjärjestöille</a:t>
            </a:r>
            <a:endParaRPr sz="2000" b="0" i="0" u="none" strike="noStrike" cap="none">
              <a:solidFill>
                <a:srgbClr val="F39200"/>
              </a:solidFill>
              <a:latin typeface="Arial"/>
              <a:ea typeface="Arial"/>
              <a:cs typeface="Arial"/>
              <a:sym typeface="Arial"/>
            </a:endParaRPr>
          </a:p>
          <a:p>
            <a:pPr marL="0" marR="0" lvl="0" indent="0" algn="l" rtl="0">
              <a:lnSpc>
                <a:spcPct val="100000"/>
              </a:lnSpc>
              <a:spcBef>
                <a:spcPts val="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Trenditutkimus:</a:t>
            </a:r>
            <a:endParaRPr sz="1800" b="0" i="0" u="none" strike="noStrike" cap="none">
              <a:solidFill>
                <a:srgbClr val="161249"/>
              </a:solidFill>
              <a:latin typeface="Arial"/>
              <a:ea typeface="Arial"/>
              <a:cs typeface="Arial"/>
              <a:sym typeface="Arial"/>
            </a:endParaRPr>
          </a:p>
          <a:p>
            <a:pPr marL="285750" marR="0" lvl="0" indent="-285750" algn="l" rtl="0">
              <a:lnSpc>
                <a:spcPct val="100000"/>
              </a:lnSpc>
              <a:spcBef>
                <a:spcPts val="600"/>
              </a:spcBef>
              <a:spcAft>
                <a:spcPts val="0"/>
              </a:spcAft>
              <a:buClr>
                <a:srgbClr val="F39200"/>
              </a:buClr>
              <a:buSzPts val="1800"/>
              <a:buFont typeface="Arial"/>
              <a:buChar char="●"/>
            </a:pPr>
            <a:r>
              <a:rPr lang="en-US" sz="1800" b="0" i="0" u="none" strike="noStrike" cap="none">
                <a:solidFill>
                  <a:srgbClr val="161249"/>
                </a:solidFill>
                <a:latin typeface="Arial"/>
                <a:ea typeface="Arial"/>
                <a:cs typeface="Arial"/>
                <a:sym typeface="Arial"/>
              </a:rPr>
              <a:t>Yhä useammat vanhukset antavat hyväntekeväisyyteen. Tämä vaikuttaa </a:t>
            </a:r>
            <a:r>
              <a:rPr lang="en-US" sz="1800">
                <a:solidFill>
                  <a:srgbClr val="161249"/>
                </a:solidFill>
              </a:rPr>
              <a:t>lahjoitus</a:t>
            </a:r>
            <a:r>
              <a:rPr lang="en-US" sz="1800" b="0" i="0" u="none" strike="noStrike" cap="none">
                <a:solidFill>
                  <a:srgbClr val="161249"/>
                </a:solidFill>
                <a:latin typeface="Arial"/>
                <a:ea typeface="Arial"/>
                <a:cs typeface="Arial"/>
                <a:sym typeface="Arial"/>
              </a:rPr>
              <a:t>käyttäytymiseen (</a:t>
            </a:r>
            <a:r>
              <a:rPr lang="en-US" sz="1800">
                <a:solidFill>
                  <a:srgbClr val="161249"/>
                </a:solidFill>
              </a:rPr>
              <a:t>perintölahjoitukset</a:t>
            </a:r>
            <a:r>
              <a:rPr lang="en-US" sz="1800" b="0" i="0" u="none" strike="noStrike" cap="none">
                <a:solidFill>
                  <a:srgbClr val="161249"/>
                </a:solidFill>
                <a:latin typeface="Arial"/>
                <a:ea typeface="Arial"/>
                <a:cs typeface="Arial"/>
                <a:sym typeface="Arial"/>
              </a:rPr>
              <a:t>)</a:t>
            </a:r>
            <a:endParaRPr sz="1800" b="0" i="0" u="none" strike="noStrike" cap="none">
              <a:solidFill>
                <a:srgbClr val="161249"/>
              </a:solidFill>
              <a:latin typeface="Arial"/>
              <a:ea typeface="Arial"/>
              <a:cs typeface="Arial"/>
              <a:sym typeface="Arial"/>
            </a:endParaRPr>
          </a:p>
          <a:p>
            <a:pPr marL="285750" marR="0" lvl="0" indent="-285750" algn="l" rtl="0">
              <a:lnSpc>
                <a:spcPct val="100000"/>
              </a:lnSpc>
              <a:spcBef>
                <a:spcPts val="600"/>
              </a:spcBef>
              <a:spcAft>
                <a:spcPts val="0"/>
              </a:spcAft>
              <a:buClr>
                <a:srgbClr val="F39200"/>
              </a:buClr>
              <a:buSzPts val="1800"/>
              <a:buFont typeface="Arial"/>
              <a:buChar char="●"/>
            </a:pPr>
            <a:r>
              <a:rPr lang="en-US" sz="1800">
                <a:solidFill>
                  <a:srgbClr val="161249"/>
                </a:solidFill>
              </a:rPr>
              <a:t>Viestintä suurista taloudellisista lahjoituksista hyödyttää hyväntekeväisyyteen lahjoittamista. </a:t>
            </a:r>
            <a:endParaRPr sz="1800">
              <a:solidFill>
                <a:srgbClr val="161249"/>
              </a:solidFill>
            </a:endParaRPr>
          </a:p>
          <a:p>
            <a:pPr marL="285750" marR="0" lvl="0" indent="-285750" algn="l" rtl="0">
              <a:lnSpc>
                <a:spcPct val="100000"/>
              </a:lnSpc>
              <a:spcBef>
                <a:spcPts val="600"/>
              </a:spcBef>
              <a:spcAft>
                <a:spcPts val="0"/>
              </a:spcAft>
              <a:buClr>
                <a:srgbClr val="F39200"/>
              </a:buClr>
              <a:buSzPts val="1800"/>
              <a:buFont typeface="Arial"/>
              <a:buChar char="●"/>
            </a:pPr>
            <a:r>
              <a:rPr lang="en-US" sz="1800">
                <a:solidFill>
                  <a:srgbClr val="161249"/>
                </a:solidFill>
              </a:rPr>
              <a:t>Nuoria tulee lähestyä tunteiden kautta. Kuitenkin faktat ovat erittäin tärkeitä tälle ryhmälle. </a:t>
            </a:r>
            <a:endParaRPr sz="1800">
              <a:solidFill>
                <a:srgbClr val="161249"/>
              </a:solidFill>
            </a:endParaRPr>
          </a:p>
          <a:p>
            <a:pPr marL="285750" marR="0" lvl="0" indent="-285750" algn="l" rtl="0">
              <a:lnSpc>
                <a:spcPct val="100000"/>
              </a:lnSpc>
              <a:spcBef>
                <a:spcPts val="600"/>
              </a:spcBef>
              <a:spcAft>
                <a:spcPts val="0"/>
              </a:spcAft>
              <a:buClr>
                <a:srgbClr val="F39200"/>
              </a:buClr>
              <a:buSzPts val="1800"/>
              <a:buFont typeface="Arial"/>
              <a:buChar char="●"/>
            </a:pPr>
            <a:r>
              <a:rPr lang="en-US" sz="1800">
                <a:solidFill>
                  <a:srgbClr val="161249"/>
                </a:solidFill>
              </a:rPr>
              <a:t>Tee lahjoittaminen helpoksi. </a:t>
            </a:r>
            <a:endParaRPr sz="1800">
              <a:solidFill>
                <a:srgbClr val="161249"/>
              </a:solidFill>
            </a:endParaRPr>
          </a:p>
          <a:p>
            <a:pPr marL="285750" marR="0" lvl="0" indent="-285750" algn="l" rtl="0">
              <a:lnSpc>
                <a:spcPct val="100000"/>
              </a:lnSpc>
              <a:spcBef>
                <a:spcPts val="600"/>
              </a:spcBef>
              <a:spcAft>
                <a:spcPts val="0"/>
              </a:spcAft>
              <a:buClr>
                <a:srgbClr val="F39200"/>
              </a:buClr>
              <a:buSzPts val="1800"/>
              <a:buFont typeface="Arial"/>
              <a:buChar char="●"/>
            </a:pPr>
            <a:r>
              <a:rPr lang="en-US" sz="1800">
                <a:solidFill>
                  <a:srgbClr val="161249"/>
                </a:solidFill>
              </a:rPr>
              <a:t>Joukkorahoitus.</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0"/>
          <p:cNvSpPr txBox="1"/>
          <p:nvPr/>
        </p:nvSpPr>
        <p:spPr>
          <a:xfrm>
            <a:off x="1170775" y="137111"/>
            <a:ext cx="7353122" cy="994172"/>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600"/>
              </a:spcAft>
              <a:buClr>
                <a:srgbClr val="161249"/>
              </a:buClr>
              <a:buSzPts val="3300"/>
              <a:buFont typeface="Arial"/>
              <a:buNone/>
            </a:pPr>
            <a:r>
              <a:rPr lang="en-US" sz="3300" b="1">
                <a:solidFill>
                  <a:srgbClr val="161249"/>
                </a:solidFill>
              </a:rPr>
              <a:t>E</a:t>
            </a:r>
            <a:r>
              <a:rPr lang="en-US" sz="3300" b="1" i="0" u="none" strike="noStrike" cap="none">
                <a:solidFill>
                  <a:srgbClr val="161249"/>
                </a:solidFill>
                <a:latin typeface="Arial"/>
                <a:ea typeface="Arial"/>
                <a:cs typeface="Arial"/>
                <a:sym typeface="Arial"/>
              </a:rPr>
              <a:t>simerkki: Coosto (Coosto, 2023)</a:t>
            </a:r>
            <a:endParaRPr sz="1800" b="0" i="0" u="none" strike="noStrike" cap="none">
              <a:solidFill>
                <a:srgbClr val="161249"/>
              </a:solidFill>
              <a:latin typeface="Arial"/>
              <a:ea typeface="Arial"/>
              <a:cs typeface="Arial"/>
              <a:sym typeface="Arial"/>
            </a:endParaRPr>
          </a:p>
        </p:txBody>
      </p:sp>
      <p:pic>
        <p:nvPicPr>
          <p:cNvPr id="219" name="Google Shape;219;p10"/>
          <p:cNvPicPr preferRelativeResize="0"/>
          <p:nvPr/>
        </p:nvPicPr>
        <p:blipFill rotWithShape="1">
          <a:blip r:embed="rId3">
            <a:alphaModFix/>
          </a:blip>
          <a:srcRect/>
          <a:stretch/>
        </p:blipFill>
        <p:spPr>
          <a:xfrm>
            <a:off x="2414686" y="1203384"/>
            <a:ext cx="4865300" cy="2736731"/>
          </a:xfrm>
          <a:prstGeom prst="rect">
            <a:avLst/>
          </a:prstGeom>
          <a:noFill/>
          <a:ln>
            <a:noFill/>
          </a:ln>
        </p:spPr>
      </p:pic>
      <p:sp>
        <p:nvSpPr>
          <p:cNvPr id="220" name="Google Shape;220;p10"/>
          <p:cNvSpPr txBox="1"/>
          <p:nvPr/>
        </p:nvSpPr>
        <p:spPr>
          <a:xfrm>
            <a:off x="2341547" y="3940115"/>
            <a:ext cx="6879364" cy="46163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hlink"/>
              </a:buClr>
              <a:buSzPts val="1800"/>
              <a:buFont typeface="Calibri"/>
              <a:buNone/>
            </a:pPr>
            <a:r>
              <a:rPr lang="en-US" sz="1800" b="0" i="0" u="sng" strike="noStrike" cap="none">
                <a:solidFill>
                  <a:schemeClr val="hlink"/>
                </a:solidFill>
                <a:latin typeface="Calibri"/>
                <a:ea typeface="Calibri"/>
                <a:cs typeface="Calibri"/>
                <a:sym typeface="Calibri"/>
                <a:hlinkClick r:id="rId4"/>
              </a:rPr>
              <a:t>https://www.coosto.com/en/platform/social-listening</a:t>
            </a: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1"/>
          <p:cNvSpPr txBox="1"/>
          <p:nvPr/>
        </p:nvSpPr>
        <p:spPr>
          <a:xfrm>
            <a:off x="1739700" y="81702"/>
            <a:ext cx="5664600" cy="695965"/>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en-US" sz="4000" b="1">
                <a:solidFill>
                  <a:srgbClr val="161249"/>
                </a:solidFill>
              </a:rPr>
              <a:t>Talkwalker</a:t>
            </a:r>
            <a:endParaRPr sz="4000" b="1" i="0" u="none" strike="noStrike" cap="none">
              <a:solidFill>
                <a:srgbClr val="161249"/>
              </a:solidFill>
              <a:latin typeface="Arial"/>
              <a:ea typeface="Arial"/>
              <a:cs typeface="Arial"/>
              <a:sym typeface="Arial"/>
            </a:endParaRPr>
          </a:p>
        </p:txBody>
      </p:sp>
      <p:sp>
        <p:nvSpPr>
          <p:cNvPr id="226" name="Google Shape;226;p11"/>
          <p:cNvSpPr txBox="1"/>
          <p:nvPr/>
        </p:nvSpPr>
        <p:spPr>
          <a:xfrm>
            <a:off x="555740" y="1094437"/>
            <a:ext cx="8032500" cy="32325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Talkwalker on sosiaalisen median ja </a:t>
            </a:r>
            <a:r>
              <a:rPr lang="en-US" sz="1800">
                <a:solidFill>
                  <a:srgbClr val="161249"/>
                </a:solidFill>
              </a:rPr>
              <a:t>verkkoseurannan </a:t>
            </a:r>
            <a:r>
              <a:rPr lang="en-US" sz="1800" b="0" i="0" u="none" strike="noStrike" cap="none">
                <a:solidFill>
                  <a:srgbClr val="161249"/>
                </a:solidFill>
                <a:latin typeface="Arial"/>
                <a:ea typeface="Arial"/>
                <a:cs typeface="Arial"/>
                <a:sym typeface="Arial"/>
              </a:rPr>
              <a:t>työkalu, jonka avulla yritykset ja organisaatiot voivat seurata ja analysoida </a:t>
            </a:r>
            <a:r>
              <a:rPr lang="en-US" sz="1800">
                <a:solidFill>
                  <a:srgbClr val="161249"/>
                </a:solidFill>
              </a:rPr>
              <a:t>verkko</a:t>
            </a:r>
            <a:r>
              <a:rPr lang="en-US" sz="1800" b="0" i="0" u="none" strike="noStrike" cap="none">
                <a:solidFill>
                  <a:srgbClr val="161249"/>
                </a:solidFill>
                <a:latin typeface="Arial"/>
                <a:ea typeface="Arial"/>
                <a:cs typeface="Arial"/>
                <a:sym typeface="Arial"/>
              </a:rPr>
              <a:t>läsnäoloaan. Se tarjoaa reaaliaikaista tietoa verkkokeskusteluista ja -suuntauksista, minkä ansiosta käyttäjät voivat tehdä datapohjaisia päätöksiä ja toteuttaa ennakoivia toimia hallitakseen </a:t>
            </a:r>
            <a:r>
              <a:rPr lang="en-US" sz="1800">
                <a:solidFill>
                  <a:srgbClr val="161249"/>
                </a:solidFill>
              </a:rPr>
              <a:t>verkko</a:t>
            </a:r>
            <a:r>
              <a:rPr lang="en-US" sz="1800" b="0" i="0" u="none" strike="noStrike" cap="none">
                <a:solidFill>
                  <a:srgbClr val="161249"/>
                </a:solidFill>
                <a:latin typeface="Arial"/>
                <a:ea typeface="Arial"/>
                <a:cs typeface="Arial"/>
                <a:sym typeface="Arial"/>
              </a:rPr>
              <a:t>mainettaan.</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Alusta käyttää kehittynyttä tekoälyteknologiaa miljoonien lähteiden seurantaan, kuten sosiaalisen median alusto</a:t>
            </a:r>
            <a:r>
              <a:rPr lang="en-US" sz="1800">
                <a:solidFill>
                  <a:srgbClr val="161249"/>
                </a:solidFill>
              </a:rPr>
              <a:t>ja</a:t>
            </a:r>
            <a:r>
              <a:rPr lang="en-US" sz="1800" b="0" i="0" u="none" strike="noStrike" cap="none">
                <a:solidFill>
                  <a:srgbClr val="161249"/>
                </a:solidFill>
                <a:latin typeface="Arial"/>
                <a:ea typeface="Arial"/>
                <a:cs typeface="Arial"/>
                <a:sym typeface="Arial"/>
              </a:rPr>
              <a:t>, uutissivustoj</a:t>
            </a:r>
            <a:r>
              <a:rPr lang="en-US" sz="1800">
                <a:solidFill>
                  <a:srgbClr val="161249"/>
                </a:solidFill>
              </a:rPr>
              <a:t>a</a:t>
            </a:r>
            <a:r>
              <a:rPr lang="en-US" sz="1800" b="0" i="0" u="none" strike="noStrike" cap="none">
                <a:solidFill>
                  <a:srgbClr val="161249"/>
                </a:solidFill>
                <a:latin typeface="Arial"/>
                <a:ea typeface="Arial"/>
                <a:cs typeface="Arial"/>
                <a:sym typeface="Arial"/>
              </a:rPr>
              <a:t>, foorum</a:t>
            </a:r>
            <a:r>
              <a:rPr lang="en-US" sz="1800">
                <a:solidFill>
                  <a:srgbClr val="161249"/>
                </a:solidFill>
              </a:rPr>
              <a:t>eja</a:t>
            </a:r>
            <a:r>
              <a:rPr lang="en-US" sz="1800" b="0" i="0" u="none" strike="noStrike" cap="none">
                <a:solidFill>
                  <a:srgbClr val="161249"/>
                </a:solidFill>
                <a:latin typeface="Arial"/>
                <a:ea typeface="Arial"/>
                <a:cs typeface="Arial"/>
                <a:sym typeface="Arial"/>
              </a:rPr>
              <a:t> ja blog</a:t>
            </a:r>
            <a:r>
              <a:rPr lang="en-US" sz="1800">
                <a:solidFill>
                  <a:srgbClr val="161249"/>
                </a:solidFill>
              </a:rPr>
              <a:t>eja</a:t>
            </a:r>
            <a:r>
              <a:rPr lang="en-US" sz="1800" b="0" i="0" u="none" strike="noStrike" cap="none">
                <a:solidFill>
                  <a:srgbClr val="161249"/>
                </a:solidFill>
                <a:latin typeface="Arial"/>
                <a:ea typeface="Arial"/>
                <a:cs typeface="Arial"/>
                <a:sym typeface="Arial"/>
              </a:rPr>
              <a:t>, yli 187 kielellä. Se voi seurata </a:t>
            </a:r>
            <a:r>
              <a:rPr lang="en-US" sz="1800">
                <a:solidFill>
                  <a:srgbClr val="161249"/>
                </a:solidFill>
              </a:rPr>
              <a:t>brandien </a:t>
            </a:r>
            <a:r>
              <a:rPr lang="en-US" sz="1800" b="0" i="0" u="none" strike="noStrike" cap="none">
                <a:solidFill>
                  <a:srgbClr val="161249"/>
                </a:solidFill>
                <a:latin typeface="Arial"/>
                <a:ea typeface="Arial"/>
                <a:cs typeface="Arial"/>
                <a:sym typeface="Arial"/>
              </a:rPr>
              <a:t>mainintoja, </a:t>
            </a:r>
            <a:r>
              <a:rPr lang="en-US" sz="1800">
                <a:solidFill>
                  <a:srgbClr val="161249"/>
                </a:solidFill>
              </a:rPr>
              <a:t>tunne</a:t>
            </a:r>
            <a:r>
              <a:rPr lang="en-US" sz="1800" b="0" i="0" u="none" strike="noStrike" cap="none">
                <a:solidFill>
                  <a:srgbClr val="161249"/>
                </a:solidFill>
                <a:latin typeface="Arial"/>
                <a:ea typeface="Arial"/>
                <a:cs typeface="Arial"/>
                <a:sym typeface="Arial"/>
              </a:rPr>
              <a:t>analyysejä ja kilpailijoiden näkemyksiä sekä tarjota mukautettavia raportteja ja </a:t>
            </a:r>
            <a:r>
              <a:rPr lang="en-US" sz="1800">
                <a:solidFill>
                  <a:srgbClr val="161249"/>
                </a:solidFill>
              </a:rPr>
              <a:t>ilmoituksia</a:t>
            </a:r>
            <a:r>
              <a:rPr lang="en-US" sz="1800" b="0" i="0" u="none" strike="noStrike" cap="none">
                <a:solidFill>
                  <a:srgbClr val="161249"/>
                </a:solidFill>
                <a:latin typeface="Arial"/>
                <a:ea typeface="Arial"/>
                <a:cs typeface="Arial"/>
                <a:sym typeface="Arial"/>
              </a:rPr>
              <a:t>.</a:t>
            </a:r>
            <a:endParaRPr sz="1200" b="0" i="0" u="none" strike="noStrike" cap="none">
              <a:solidFill>
                <a:srgbClr val="161249"/>
              </a:solidFill>
              <a:highlight>
                <a:srgbClr val="F7F7F8"/>
              </a:highlight>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2"/>
          <p:cNvSpPr txBox="1">
            <a:spLocks noGrp="1"/>
          </p:cNvSpPr>
          <p:nvPr>
            <p:ph type="title"/>
          </p:nvPr>
        </p:nvSpPr>
        <p:spPr>
          <a:xfrm>
            <a:off x="2355626" y="249800"/>
            <a:ext cx="4164000" cy="5475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58593"/>
              <a:buFont typeface="Roboto"/>
              <a:buNone/>
            </a:pPr>
            <a:r>
              <a:rPr lang="en-US" sz="3200"/>
              <a:t>Talkwalker-ilmoitukset</a:t>
            </a:r>
            <a:endParaRPr sz="4800"/>
          </a:p>
        </p:txBody>
      </p:sp>
      <p:sp>
        <p:nvSpPr>
          <p:cNvPr id="232" name="Google Shape;232;p12"/>
          <p:cNvSpPr txBox="1">
            <a:spLocks noGrp="1"/>
          </p:cNvSpPr>
          <p:nvPr>
            <p:ph type="body" idx="1"/>
          </p:nvPr>
        </p:nvSpPr>
        <p:spPr>
          <a:xfrm>
            <a:off x="651085" y="968637"/>
            <a:ext cx="7706702" cy="1296460"/>
          </a:xfrm>
          <a:prstGeom prst="rect">
            <a:avLst/>
          </a:prstGeom>
          <a:noFill/>
          <a:ln>
            <a:noFill/>
          </a:ln>
        </p:spPr>
        <p:txBody>
          <a:bodyPr spcFirstLastPara="1" wrap="square" lIns="91425" tIns="45700" rIns="91425" bIns="45700" anchor="t" anchorCtr="0">
            <a:noAutofit/>
          </a:bodyPr>
          <a:lstStyle/>
          <a:p>
            <a:pPr marL="285750" lvl="0" indent="-285750" algn="l" rtl="0">
              <a:lnSpc>
                <a:spcPct val="100000"/>
              </a:lnSpc>
              <a:spcBef>
                <a:spcPts val="0"/>
              </a:spcBef>
              <a:spcAft>
                <a:spcPts val="0"/>
              </a:spcAft>
              <a:buClr>
                <a:srgbClr val="F39200"/>
              </a:buClr>
              <a:buSzPts val="1600"/>
              <a:buFont typeface="Arial"/>
              <a:buChar char="●"/>
            </a:pPr>
            <a:r>
              <a:rPr lang="en-US" sz="1600"/>
              <a:t>Kirjoita hakuun yrityksesi tai tuotteesi ja tiedä, missä siitä keskustellaan. Talkwalker seuraa mm. blogeja, X:ää ja nettisivuja.</a:t>
            </a:r>
            <a:endParaRPr sz="1600"/>
          </a:p>
          <a:p>
            <a:pPr marL="285750" lvl="0" indent="-285750" algn="l" rtl="0">
              <a:lnSpc>
                <a:spcPct val="100000"/>
              </a:lnSpc>
              <a:spcBef>
                <a:spcPts val="750"/>
              </a:spcBef>
              <a:spcAft>
                <a:spcPts val="0"/>
              </a:spcAft>
              <a:buClr>
                <a:srgbClr val="F39200"/>
              </a:buClr>
              <a:buSzPts val="1600"/>
              <a:buFont typeface="Arial"/>
              <a:buChar char="●"/>
            </a:pPr>
            <a:r>
              <a:rPr lang="en-US" sz="1600"/>
              <a:t>Opiskelijan esimerkki: kirjoita oma nimesi. Vastaanota ilmoituksia, kun sinusta puhutaan.</a:t>
            </a:r>
            <a:endParaRPr sz="1600"/>
          </a:p>
        </p:txBody>
      </p:sp>
      <p:pic>
        <p:nvPicPr>
          <p:cNvPr id="233" name="Google Shape;233;p12"/>
          <p:cNvPicPr preferRelativeResize="0"/>
          <p:nvPr/>
        </p:nvPicPr>
        <p:blipFill rotWithShape="1">
          <a:blip r:embed="rId3">
            <a:alphaModFix/>
          </a:blip>
          <a:srcRect/>
          <a:stretch/>
        </p:blipFill>
        <p:spPr>
          <a:xfrm>
            <a:off x="2837145" y="2226053"/>
            <a:ext cx="5655770" cy="2313871"/>
          </a:xfrm>
          <a:prstGeom prst="rect">
            <a:avLst/>
          </a:prstGeom>
          <a:noFill/>
          <a:ln w="38100" cap="flat" cmpd="sng">
            <a:solidFill>
              <a:srgbClr val="F39200"/>
            </a:solidFill>
            <a:prstDash val="solid"/>
            <a:round/>
            <a:headEnd type="none" w="sm" len="sm"/>
            <a:tailEnd type="none" w="sm" len="sm"/>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3"/>
          <p:cNvSpPr txBox="1"/>
          <p:nvPr/>
        </p:nvSpPr>
        <p:spPr>
          <a:xfrm>
            <a:off x="832950" y="76925"/>
            <a:ext cx="6772800" cy="8487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Google-ilmoitukset (Google Alerts)</a:t>
            </a:r>
            <a:endParaRPr sz="3600" b="1" i="0" u="none" strike="noStrike" cap="none">
              <a:solidFill>
                <a:srgbClr val="161249"/>
              </a:solidFill>
              <a:latin typeface="Arial"/>
              <a:ea typeface="Arial"/>
              <a:cs typeface="Arial"/>
              <a:sym typeface="Arial"/>
            </a:endParaRPr>
          </a:p>
        </p:txBody>
      </p:sp>
      <p:sp>
        <p:nvSpPr>
          <p:cNvPr id="239" name="Google Shape;239;p13"/>
          <p:cNvSpPr txBox="1"/>
          <p:nvPr/>
        </p:nvSpPr>
        <p:spPr>
          <a:xfrm>
            <a:off x="832949" y="1094437"/>
            <a:ext cx="7478100" cy="32325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Google</a:t>
            </a:r>
            <a:r>
              <a:rPr lang="en-US" sz="1800">
                <a:solidFill>
                  <a:srgbClr val="161249"/>
                </a:solidFill>
              </a:rPr>
              <a:t>-ilmoitukset </a:t>
            </a:r>
            <a:r>
              <a:rPr lang="en-US" sz="1800" b="0" i="0" u="none" strike="noStrike" cap="none">
                <a:solidFill>
                  <a:srgbClr val="161249"/>
                </a:solidFill>
                <a:latin typeface="Arial"/>
                <a:ea typeface="Arial"/>
                <a:cs typeface="Arial"/>
                <a:sym typeface="Arial"/>
              </a:rPr>
              <a:t>on Googlen maksuton palvelu, joka lähettää käyttäjille sähköposti-ilmoituksia, kun verkossa ilmestyy uutta sisältöä, joka vastaa käyttäjien valitsemia hakukyselyitä. Nämä hakukyselyt voivat perustua käyttäjän kannalta kiinnostaviin avainsanoihin, lauseisiin tai aiheisiin.</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Käyttäjät voivat luoda useita ilmoituksia eri hakukyselyihin ja valita sähköposti-ilmoitusten tiheyden (esim. tapauksen mukaan, kerran päivässä tai kerran viikossa). Google-</a:t>
            </a:r>
            <a:r>
              <a:rPr lang="en-US" sz="1800">
                <a:solidFill>
                  <a:srgbClr val="161249"/>
                </a:solidFill>
              </a:rPr>
              <a:t>ilmoitusten</a:t>
            </a:r>
            <a:r>
              <a:rPr lang="en-US" sz="1800" b="0" i="0" u="none" strike="noStrike" cap="none">
                <a:solidFill>
                  <a:srgbClr val="161249"/>
                </a:solidFill>
                <a:latin typeface="Arial"/>
                <a:ea typeface="Arial"/>
                <a:cs typeface="Arial"/>
                <a:sym typeface="Arial"/>
              </a:rPr>
              <a:t> avulla voidaan seurata tuotemerkkien mainintoja, seurata alan uutisia, seurata kilpailijoita ja pysyä ajan tasalla eri aiheista.</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4"/>
          <p:cNvSpPr txBox="1">
            <a:spLocks noGrp="1"/>
          </p:cNvSpPr>
          <p:nvPr>
            <p:ph type="title"/>
          </p:nvPr>
        </p:nvSpPr>
        <p:spPr>
          <a:xfrm>
            <a:off x="555477" y="202411"/>
            <a:ext cx="6791503" cy="994172"/>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100000"/>
              </a:lnSpc>
              <a:spcBef>
                <a:spcPts val="0"/>
              </a:spcBef>
              <a:spcAft>
                <a:spcPts val="0"/>
              </a:spcAft>
              <a:buClr>
                <a:schemeClr val="dk1"/>
              </a:buClr>
              <a:buSzPct val="100000"/>
              <a:buFont typeface="Roboto"/>
              <a:buNone/>
            </a:pPr>
            <a:r>
              <a:rPr lang="en-US" sz="3600"/>
              <a:t>Kirjoita aiheesi ja tiedä, missä aiheesta keskustellaan</a:t>
            </a:r>
            <a:endParaRPr/>
          </a:p>
        </p:txBody>
      </p:sp>
      <p:pic>
        <p:nvPicPr>
          <p:cNvPr id="245" name="Google Shape;245;p14"/>
          <p:cNvPicPr preferRelativeResize="0"/>
          <p:nvPr/>
        </p:nvPicPr>
        <p:blipFill rotWithShape="1">
          <a:blip r:embed="rId3">
            <a:alphaModFix/>
          </a:blip>
          <a:srcRect/>
          <a:stretch/>
        </p:blipFill>
        <p:spPr>
          <a:xfrm>
            <a:off x="4144529" y="1620927"/>
            <a:ext cx="4580350" cy="2823076"/>
          </a:xfrm>
          <a:prstGeom prst="rect">
            <a:avLst/>
          </a:prstGeom>
          <a:noFill/>
          <a:ln w="38100" cap="flat" cmpd="sng">
            <a:solidFill>
              <a:srgbClr val="F39200"/>
            </a:solidFill>
            <a:prstDash val="solid"/>
            <a:round/>
            <a:headEnd type="none" w="sm" len="sm"/>
            <a:tailEnd type="none" w="sm" len="sm"/>
          </a:ln>
        </p:spPr>
      </p:pic>
      <p:sp>
        <p:nvSpPr>
          <p:cNvPr id="246" name="Google Shape;246;p14"/>
          <p:cNvSpPr txBox="1"/>
          <p:nvPr/>
        </p:nvSpPr>
        <p:spPr>
          <a:xfrm>
            <a:off x="555477" y="1556118"/>
            <a:ext cx="3213300" cy="10158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Lisätietoja </a:t>
            </a:r>
            <a:r>
              <a:rPr lang="en-US" sz="1800">
                <a:solidFill>
                  <a:srgbClr val="161249"/>
                </a:solidFill>
              </a:rPr>
              <a:t>linkistä</a:t>
            </a:r>
            <a:r>
              <a:rPr lang="en-US" sz="1800" b="0" i="0" u="none" strike="noStrike" cap="none">
                <a:solidFill>
                  <a:srgbClr val="161249"/>
                </a:solidFill>
                <a:latin typeface="Arial"/>
                <a:ea typeface="Arial"/>
                <a:cs typeface="Arial"/>
                <a:sym typeface="Arial"/>
              </a:rPr>
              <a:t>:</a:t>
            </a:r>
            <a:r>
              <a:rPr lang="en-US" sz="1800" b="0" i="0" u="none" strike="noStrike" cap="none">
                <a:solidFill>
                  <a:srgbClr val="000000"/>
                </a:solidFill>
                <a:latin typeface="Arial"/>
                <a:ea typeface="Arial"/>
                <a:cs typeface="Arial"/>
                <a:sym typeface="Arial"/>
              </a:rPr>
              <a:t> </a:t>
            </a:r>
            <a:r>
              <a:rPr lang="en-US" sz="1800" b="0" i="0" u="sng" strike="noStrike" cap="none">
                <a:solidFill>
                  <a:schemeClr val="hlink"/>
                </a:solidFill>
                <a:latin typeface="Arial"/>
                <a:ea typeface="Arial"/>
                <a:cs typeface="Arial"/>
                <a:sym typeface="Arial"/>
                <a:hlinkClick r:id="rId4"/>
              </a:rPr>
              <a:t>https://reputationup.com/google-alerts-guide/</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5"/>
          <p:cNvSpPr txBox="1"/>
          <p:nvPr/>
        </p:nvSpPr>
        <p:spPr>
          <a:xfrm>
            <a:off x="0" y="188007"/>
            <a:ext cx="9144000" cy="743484"/>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en-US" sz="4000" b="1" i="0" u="none" strike="noStrike" cap="none">
                <a:solidFill>
                  <a:srgbClr val="161249"/>
                </a:solidFill>
                <a:latin typeface="Arial"/>
                <a:ea typeface="Arial"/>
                <a:cs typeface="Arial"/>
                <a:sym typeface="Arial"/>
              </a:rPr>
              <a:t>Google</a:t>
            </a:r>
            <a:r>
              <a:rPr lang="en-US" sz="4000" b="1">
                <a:solidFill>
                  <a:srgbClr val="161249"/>
                </a:solidFill>
              </a:rPr>
              <a:t> T</a:t>
            </a:r>
            <a:r>
              <a:rPr lang="en-US" sz="4000" b="1" i="0" u="none" strike="noStrike" cap="none">
                <a:solidFill>
                  <a:srgbClr val="161249"/>
                </a:solidFill>
                <a:latin typeface="Arial"/>
                <a:ea typeface="Arial"/>
                <a:cs typeface="Arial"/>
                <a:sym typeface="Arial"/>
              </a:rPr>
              <a:t>rend</a:t>
            </a:r>
            <a:r>
              <a:rPr lang="en-US" sz="4000" b="1">
                <a:solidFill>
                  <a:srgbClr val="161249"/>
                </a:solidFill>
              </a:rPr>
              <a:t>s</a:t>
            </a:r>
            <a:endParaRPr sz="4000" b="1" i="0" u="none" strike="noStrike" cap="none">
              <a:solidFill>
                <a:srgbClr val="161249"/>
              </a:solidFill>
              <a:latin typeface="Arial"/>
              <a:ea typeface="Arial"/>
              <a:cs typeface="Arial"/>
              <a:sym typeface="Arial"/>
            </a:endParaRPr>
          </a:p>
        </p:txBody>
      </p:sp>
      <p:sp>
        <p:nvSpPr>
          <p:cNvPr id="252" name="Google Shape;252;p15"/>
          <p:cNvSpPr txBox="1">
            <a:spLocks noGrp="1"/>
          </p:cNvSpPr>
          <p:nvPr>
            <p:ph type="body" idx="1"/>
          </p:nvPr>
        </p:nvSpPr>
        <p:spPr>
          <a:xfrm>
            <a:off x="628650" y="1121390"/>
            <a:ext cx="7886700" cy="3236100"/>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1800"/>
              <a:buNone/>
            </a:pPr>
            <a:r>
              <a:rPr lang="en-US" sz="1800"/>
              <a:t>Google Trends on Googlen tarjoama ilmainen työkalu, jonka avulla käyttäjät voivat tutkia ja analysoida hakukyselyjen suosiota ajan mittaan ja eri maantieteellisissä paikoissa. Se antaa tietoa eri hakutermien suhteellisesta suosiosta sekä niihin liittyvistä aiheista ja kyselyistä.</a:t>
            </a:r>
            <a:endParaRPr/>
          </a:p>
          <a:p>
            <a:pPr marL="0" lvl="0" indent="0" algn="l" rtl="0">
              <a:lnSpc>
                <a:spcPct val="100000"/>
              </a:lnSpc>
              <a:spcBef>
                <a:spcPts val="0"/>
              </a:spcBef>
              <a:spcAft>
                <a:spcPts val="0"/>
              </a:spcAft>
              <a:buClr>
                <a:srgbClr val="161249"/>
              </a:buClr>
              <a:buSzPts val="1800"/>
              <a:buNone/>
            </a:pPr>
            <a:endParaRPr sz="1800"/>
          </a:p>
          <a:p>
            <a:pPr marL="0" lvl="0" indent="0" algn="l" rtl="0">
              <a:lnSpc>
                <a:spcPct val="100000"/>
              </a:lnSpc>
              <a:spcBef>
                <a:spcPts val="0"/>
              </a:spcBef>
              <a:spcAft>
                <a:spcPts val="0"/>
              </a:spcAft>
              <a:buClr>
                <a:srgbClr val="161249"/>
              </a:buClr>
              <a:buSzPts val="1800"/>
              <a:buNone/>
            </a:pPr>
            <a:r>
              <a:rPr lang="en-US" sz="1800"/>
              <a:t>Käyttäjät voivat syöttää hakuehtoja ja suodattaa sijainnin, aikavyöhykkeen ja luokan mukaan nähdäkseen, miten hakukiinnostus on muuttunut ajan myötä. Työkalu voi myös luoda aineistosta visualisointeja, kuten viivakaavioita, karttoja ja pylväskaavioita, joiden avulla käyttäjät voivat paremmin ymmärtää trendejä ja kuvioita.</a:t>
            </a:r>
            <a:endParaRPr/>
          </a:p>
          <a:p>
            <a:pPr marL="0" lvl="0" indent="0" algn="l" rtl="0">
              <a:lnSpc>
                <a:spcPct val="100000"/>
              </a:lnSpc>
              <a:spcBef>
                <a:spcPts val="750"/>
              </a:spcBef>
              <a:spcAft>
                <a:spcPts val="0"/>
              </a:spcAft>
              <a:buClr>
                <a:srgbClr val="161249"/>
              </a:buClr>
              <a:buSzPts val="1800"/>
              <a:buNone/>
            </a:pPr>
            <a:endParaRPr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a:spLocks noGrp="1"/>
          </p:cNvSpPr>
          <p:nvPr>
            <p:ph type="title" idx="4294967295"/>
          </p:nvPr>
        </p:nvSpPr>
        <p:spPr>
          <a:xfrm>
            <a:off x="2485305" y="218800"/>
            <a:ext cx="4173389" cy="58474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en-US" sz="3300" b="1" i="0" u="none" strike="noStrike" cap="none">
                <a:solidFill>
                  <a:srgbClr val="161249"/>
                </a:solidFill>
                <a:latin typeface="Arial"/>
                <a:ea typeface="Arial"/>
                <a:cs typeface="Arial"/>
                <a:sym typeface="Arial"/>
              </a:rPr>
              <a:t>Hakuvuosi 2022</a:t>
            </a:r>
            <a:endParaRPr/>
          </a:p>
        </p:txBody>
      </p:sp>
      <p:sp>
        <p:nvSpPr>
          <p:cNvPr id="258" name="Google Shape;258;p16"/>
          <p:cNvSpPr txBox="1">
            <a:spLocks noGrp="1"/>
          </p:cNvSpPr>
          <p:nvPr>
            <p:ph type="body" idx="4294967295"/>
          </p:nvPr>
        </p:nvSpPr>
        <p:spPr>
          <a:xfrm>
            <a:off x="837025" y="1121650"/>
            <a:ext cx="3511200" cy="3374100"/>
          </a:xfrm>
          <a:prstGeom prst="rect">
            <a:avLst/>
          </a:prstGeom>
          <a:noFill/>
          <a:ln w="38100" cap="flat" cmpd="sng">
            <a:solidFill>
              <a:srgbClr val="F3920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0F0F0F"/>
              </a:buClr>
              <a:buSzPts val="2100"/>
              <a:buNone/>
            </a:pPr>
            <a:r>
              <a:rPr lang="en-US" sz="1700"/>
              <a:t>Vuonna 2022 maailma teki</a:t>
            </a:r>
            <a:r>
              <a:rPr lang="en-US" sz="1700" i="0"/>
              <a:t>”</a:t>
            </a:r>
            <a:r>
              <a:rPr lang="en-US" sz="1700" i="1"/>
              <a:t>Can I change</a:t>
            </a:r>
            <a:r>
              <a:rPr lang="en-US" sz="1700" i="0"/>
              <a:t>”-hakuja </a:t>
            </a:r>
            <a:r>
              <a:rPr lang="en-US" sz="1700"/>
              <a:t>enemmän kuin koskaan aikaisemmin. </a:t>
            </a:r>
            <a:endParaRPr sz="1700"/>
          </a:p>
          <a:p>
            <a:pPr marL="0" lvl="0" indent="0" algn="l" rtl="0">
              <a:lnSpc>
                <a:spcPct val="100000"/>
              </a:lnSpc>
              <a:spcBef>
                <a:spcPts val="0"/>
              </a:spcBef>
              <a:spcAft>
                <a:spcPts val="0"/>
              </a:spcAft>
              <a:buClr>
                <a:srgbClr val="0F0F0F"/>
              </a:buClr>
              <a:buSzPts val="2100"/>
              <a:buNone/>
            </a:pPr>
            <a:endParaRPr sz="1700"/>
          </a:p>
          <a:p>
            <a:pPr marL="0" lvl="0" indent="0" algn="l" rtl="0">
              <a:lnSpc>
                <a:spcPct val="100000"/>
              </a:lnSpc>
              <a:spcBef>
                <a:spcPts val="0"/>
              </a:spcBef>
              <a:spcAft>
                <a:spcPts val="0"/>
              </a:spcAft>
              <a:buClr>
                <a:srgbClr val="0F0F0F"/>
              </a:buClr>
              <a:buSzPts val="2100"/>
              <a:buNone/>
            </a:pPr>
            <a:r>
              <a:rPr lang="en-US" sz="1700"/>
              <a:t>Uran vaihtamisesta uusien elämänkatsomusten etsimiseen, ihmiset etsivät tapoja kuvitella itseään uudelleen ja muokata ympäröivää maailmaa.</a:t>
            </a:r>
            <a:br>
              <a:rPr lang="en-US" sz="1700" i="0"/>
            </a:br>
            <a:endParaRPr sz="1700"/>
          </a:p>
          <a:p>
            <a:pPr marL="0" lvl="0" indent="0" algn="l" rtl="0">
              <a:lnSpc>
                <a:spcPct val="100000"/>
              </a:lnSpc>
              <a:spcBef>
                <a:spcPts val="0"/>
              </a:spcBef>
              <a:spcAft>
                <a:spcPts val="0"/>
              </a:spcAft>
              <a:buClr>
                <a:srgbClr val="0F0F0F"/>
              </a:buClr>
              <a:buSzPts val="2100"/>
              <a:buNone/>
            </a:pPr>
            <a:r>
              <a:rPr lang="en-US" sz="1700" i="0"/>
              <a:t>Tutki vuoden trendejä </a:t>
            </a:r>
            <a:r>
              <a:rPr lang="en-US" sz="1700" u="sng">
                <a:solidFill>
                  <a:schemeClr val="hlink"/>
                </a:solidFill>
                <a:hlinkClick r:id="rId3"/>
              </a:rPr>
              <a:t>vuosihaussa</a:t>
            </a:r>
            <a:r>
              <a:rPr lang="en-US" sz="1700">
                <a:solidFill>
                  <a:srgbClr val="0F0F0F"/>
                </a:solidFill>
              </a:rPr>
              <a:t>.</a:t>
            </a:r>
            <a:endParaRPr sz="1700"/>
          </a:p>
        </p:txBody>
      </p:sp>
      <p:pic>
        <p:nvPicPr>
          <p:cNvPr id="259" name="Google Shape;259;p16" title="Google — Year in Search 2022"/>
          <p:cNvPicPr preferRelativeResize="0"/>
          <p:nvPr/>
        </p:nvPicPr>
        <p:blipFill rotWithShape="1">
          <a:blip r:embed="rId4">
            <a:alphaModFix/>
          </a:blip>
          <a:srcRect/>
          <a:stretch/>
        </p:blipFill>
        <p:spPr>
          <a:xfrm>
            <a:off x="4571999" y="1370013"/>
            <a:ext cx="3886200" cy="2195703"/>
          </a:xfrm>
          <a:prstGeom prst="rect">
            <a:avLst/>
          </a:prstGeom>
          <a:noFill/>
          <a:ln w="38100" cap="flat" cmpd="sng">
            <a:solidFill>
              <a:srgbClr val="F392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9"/>
                                        </p:tgtEl>
                                        <p:attrNameLst>
                                          <p:attrName>style.visibility</p:attrName>
                                        </p:attrNameLst>
                                      </p:cBhvr>
                                      <p:to>
                                        <p:strVal val="visible"/>
                                      </p:to>
                                    </p:set>
                                    <p:animEffect transition="in" filter="fade">
                                      <p:cBhvr>
                                        <p:cTn id="7" dur="1"/>
                                        <p:tgtEl>
                                          <p:spTgt spid="2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17"/>
          <p:cNvSpPr txBox="1"/>
          <p:nvPr/>
        </p:nvSpPr>
        <p:spPr>
          <a:xfrm>
            <a:off x="472650" y="1776915"/>
            <a:ext cx="8198700" cy="794835"/>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en-US" sz="5400" b="1" i="0" u="none" strike="noStrike" cap="none">
                <a:solidFill>
                  <a:schemeClr val="lt1"/>
                </a:solidFill>
                <a:latin typeface="Arial"/>
                <a:ea typeface="Arial"/>
                <a:cs typeface="Arial"/>
                <a:sym typeface="Arial"/>
              </a:rPr>
              <a:t>Kysymyksiä?</a:t>
            </a:r>
            <a:endParaRPr sz="5400" b="1" i="0" u="none" strike="noStrike" cap="non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18"/>
          <p:cNvSpPr txBox="1">
            <a:spLocks noGrp="1"/>
          </p:cNvSpPr>
          <p:nvPr>
            <p:ph type="title"/>
          </p:nvPr>
        </p:nvSpPr>
        <p:spPr>
          <a:xfrm>
            <a:off x="1204900" y="302650"/>
            <a:ext cx="6100800" cy="6168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300"/>
              <a:buFont typeface="Roboto"/>
              <a:buNone/>
            </a:pPr>
            <a:r>
              <a:rPr lang="en-US" sz="4400">
                <a:solidFill>
                  <a:srgbClr val="F39200"/>
                </a:solidFill>
              </a:rPr>
              <a:t>Seuraavalle luennolle:</a:t>
            </a:r>
            <a:endParaRPr sz="4400">
              <a:solidFill>
                <a:srgbClr val="F39200"/>
              </a:solidFill>
            </a:endParaRPr>
          </a:p>
        </p:txBody>
      </p:sp>
      <p:grpSp>
        <p:nvGrpSpPr>
          <p:cNvPr id="270" name="Google Shape;270;p18"/>
          <p:cNvGrpSpPr/>
          <p:nvPr/>
        </p:nvGrpSpPr>
        <p:grpSpPr>
          <a:xfrm>
            <a:off x="1459340" y="1266151"/>
            <a:ext cx="6923018" cy="2180595"/>
            <a:chOff x="1899758" y="607793"/>
            <a:chExt cx="6923018" cy="2180595"/>
          </a:xfrm>
        </p:grpSpPr>
        <p:sp>
          <p:nvSpPr>
            <p:cNvPr id="271" name="Google Shape;271;p18"/>
            <p:cNvSpPr/>
            <p:nvPr/>
          </p:nvSpPr>
          <p:spPr>
            <a:xfrm>
              <a:off x="6889436" y="946307"/>
              <a:ext cx="1933340" cy="1842081"/>
            </a:xfrm>
            <a:prstGeom prst="rect">
              <a:avLst/>
            </a:prstGeom>
            <a:blipFill rotWithShape="1">
              <a:blip r:embed="rId3">
                <a:alphaModFix/>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2" name="Google Shape;272;p18"/>
            <p:cNvSpPr/>
            <p:nvPr/>
          </p:nvSpPr>
          <p:spPr>
            <a:xfrm>
              <a:off x="1899759" y="1610179"/>
              <a:ext cx="4315781" cy="61680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3" name="Google Shape;273;p18"/>
            <p:cNvSpPr txBox="1"/>
            <p:nvPr/>
          </p:nvSpPr>
          <p:spPr>
            <a:xfrm>
              <a:off x="1899760" y="607793"/>
              <a:ext cx="5402932" cy="616809"/>
            </a:xfrm>
            <a:prstGeom prst="rect">
              <a:avLst/>
            </a:prstGeom>
            <a:noFill/>
            <a:ln>
              <a:noFill/>
            </a:ln>
          </p:spPr>
          <p:txBody>
            <a:bodyPr spcFirstLastPara="1" wrap="square" lIns="0" tIns="0" rIns="0" bIns="0" anchor="t" anchorCtr="0">
              <a:noAutofit/>
            </a:bodyPr>
            <a:lstStyle/>
            <a:p>
              <a:pPr marL="0" marR="0" lvl="0" indent="0" algn="l" rtl="0">
                <a:lnSpc>
                  <a:spcPct val="150000"/>
                </a:lnSpc>
                <a:spcBef>
                  <a:spcPts val="0"/>
                </a:spcBef>
                <a:spcAft>
                  <a:spcPts val="0"/>
                </a:spcAft>
                <a:buClr>
                  <a:schemeClr val="dk1"/>
                </a:buClr>
                <a:buSzPts val="1400"/>
                <a:buFont typeface="Open Sans"/>
                <a:buNone/>
              </a:pPr>
              <a:r>
                <a:rPr lang="en-US" sz="1800" b="1" i="0" u="none" strike="noStrike" cap="none">
                  <a:solidFill>
                    <a:srgbClr val="161249"/>
                  </a:solidFill>
                  <a:latin typeface="Arial"/>
                  <a:ea typeface="Arial"/>
                  <a:cs typeface="Arial"/>
                  <a:sym typeface="Arial"/>
                </a:rPr>
                <a:t>Laadi henkilökohtainen esitelmä tehtäväsi aiheesta, </a:t>
              </a:r>
              <a:r>
                <a:rPr lang="en-US" sz="1800" b="1">
                  <a:solidFill>
                    <a:srgbClr val="161249"/>
                  </a:solidFill>
                </a:rPr>
                <a:t>m</a:t>
              </a:r>
              <a:r>
                <a:rPr lang="en-US" sz="1800" b="1" i="0" u="none" strike="noStrike" cap="none">
                  <a:solidFill>
                    <a:srgbClr val="161249"/>
                  </a:solidFill>
                  <a:latin typeface="Arial"/>
                  <a:ea typeface="Arial"/>
                  <a:cs typeface="Arial"/>
                  <a:sym typeface="Arial"/>
                </a:rPr>
                <a:t>ax. 2 minuuttia.</a:t>
              </a:r>
              <a:endParaRPr sz="1800" b="0" i="0" u="none" strike="noStrike" cap="none">
                <a:solidFill>
                  <a:srgbClr val="161249"/>
                </a:solidFill>
                <a:latin typeface="Arial"/>
                <a:ea typeface="Arial"/>
                <a:cs typeface="Arial"/>
                <a:sym typeface="Arial"/>
              </a:endParaRPr>
            </a:p>
          </p:txBody>
        </p:sp>
        <p:sp>
          <p:nvSpPr>
            <p:cNvPr id="274" name="Google Shape;274;p18"/>
            <p:cNvSpPr/>
            <p:nvPr/>
          </p:nvSpPr>
          <p:spPr>
            <a:xfrm>
              <a:off x="1899759" y="2277440"/>
              <a:ext cx="4315781" cy="307621"/>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5" name="Google Shape;275;p18"/>
            <p:cNvSpPr txBox="1"/>
            <p:nvPr/>
          </p:nvSpPr>
          <p:spPr>
            <a:xfrm>
              <a:off x="1899758" y="1559727"/>
              <a:ext cx="4315781" cy="307621"/>
            </a:xfrm>
            <a:prstGeom prst="rect">
              <a:avLst/>
            </a:prstGeom>
            <a:noFill/>
            <a:ln>
              <a:noFill/>
            </a:ln>
          </p:spPr>
          <p:txBody>
            <a:bodyPr spcFirstLastPara="1" wrap="square" lIns="0" tIns="0" rIns="0" bIns="0" anchor="t" anchorCtr="0">
              <a:noAutofit/>
            </a:bodyPr>
            <a:lstStyle/>
            <a:p>
              <a:pPr marL="285750" marR="0" lvl="0" indent="-285750" algn="l" rtl="0">
                <a:lnSpc>
                  <a:spcPct val="150000"/>
                </a:lnSpc>
                <a:spcBef>
                  <a:spcPts val="0"/>
                </a:spcBef>
                <a:spcAft>
                  <a:spcPts val="0"/>
                </a:spcAft>
                <a:buClr>
                  <a:srgbClr val="F39200"/>
                </a:buClr>
                <a:buSzPts val="1800"/>
                <a:buFont typeface="Noto Sans Symbols"/>
                <a:buChar char="⮚"/>
              </a:pPr>
              <a:r>
                <a:rPr lang="en-US" sz="1800" b="0" i="0" u="none" strike="noStrike" cap="none">
                  <a:solidFill>
                    <a:srgbClr val="161249"/>
                  </a:solidFill>
                  <a:latin typeface="Arial"/>
                  <a:ea typeface="Arial"/>
                  <a:cs typeface="Arial"/>
                  <a:sym typeface="Arial"/>
                </a:rPr>
                <a:t>Mikä on aiheesi?</a:t>
              </a:r>
              <a:endParaRPr sz="1800" b="0" i="0" u="none" strike="noStrike" cap="none">
                <a:solidFill>
                  <a:srgbClr val="161249"/>
                </a:solidFill>
                <a:latin typeface="Arial"/>
                <a:ea typeface="Arial"/>
                <a:cs typeface="Arial"/>
                <a:sym typeface="Arial"/>
              </a:endParaRPr>
            </a:p>
            <a:p>
              <a:pPr marL="285750" marR="0" lvl="0" indent="-285750" algn="l" rtl="0">
                <a:lnSpc>
                  <a:spcPct val="150000"/>
                </a:lnSpc>
                <a:spcBef>
                  <a:spcPts val="385"/>
                </a:spcBef>
                <a:spcAft>
                  <a:spcPts val="0"/>
                </a:spcAft>
                <a:buClr>
                  <a:srgbClr val="F39200"/>
                </a:buClr>
                <a:buSzPts val="1800"/>
                <a:buFont typeface="Noto Sans Symbols"/>
                <a:buChar char="⮚"/>
              </a:pPr>
              <a:r>
                <a:rPr lang="en-US" sz="1800" b="0" i="0" u="none" strike="noStrike" cap="none">
                  <a:solidFill>
                    <a:srgbClr val="161249"/>
                  </a:solidFill>
                  <a:latin typeface="Arial"/>
                  <a:ea typeface="Arial"/>
                  <a:cs typeface="Arial"/>
                  <a:sym typeface="Arial"/>
                </a:rPr>
                <a:t>Miksi aihee</a:t>
              </a:r>
              <a:r>
                <a:rPr lang="en-US" sz="1800">
                  <a:solidFill>
                    <a:srgbClr val="161249"/>
                  </a:solidFill>
                </a:rPr>
                <a:t>si</a:t>
              </a:r>
              <a:r>
                <a:rPr lang="en-US" sz="1800" b="0" i="0" u="none" strike="noStrike" cap="none">
                  <a:solidFill>
                    <a:srgbClr val="161249"/>
                  </a:solidFill>
                  <a:latin typeface="Arial"/>
                  <a:ea typeface="Arial"/>
                  <a:cs typeface="Arial"/>
                  <a:sym typeface="Arial"/>
                </a:rPr>
                <a:t> on tärkeä nykyajan markkinoijille?</a:t>
              </a:r>
              <a:endParaRPr sz="1800" b="0" i="0" u="none" strike="noStrike" cap="none">
                <a:solidFill>
                  <a:srgbClr val="161249"/>
                </a:solidFill>
                <a:latin typeface="Arial"/>
                <a:ea typeface="Arial"/>
                <a:cs typeface="Arial"/>
                <a:sym typeface="Aria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g2b9a5a93780_0_3"/>
          <p:cNvSpPr txBox="1">
            <a:spLocks noGrp="1"/>
          </p:cNvSpPr>
          <p:nvPr>
            <p:ph type="body" idx="1"/>
          </p:nvPr>
        </p:nvSpPr>
        <p:spPr>
          <a:xfrm>
            <a:off x="628650" y="1208993"/>
            <a:ext cx="7886700" cy="33324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Clr>
                <a:schemeClr val="dk1"/>
              </a:buClr>
              <a:buSzPts val="1100"/>
              <a:buFont typeface="Arial"/>
              <a:buNone/>
            </a:pPr>
            <a:r>
              <a:rPr lang="en-US"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marL="0" lvl="0" indent="0" algn="l" rtl="0">
              <a:spcBef>
                <a:spcPts val="750"/>
              </a:spcBef>
              <a:spcAft>
                <a:spcPts val="0"/>
              </a:spcAft>
              <a:buClr>
                <a:schemeClr val="dk1"/>
              </a:buClr>
              <a:buSzPts val="1100"/>
              <a:buFont typeface="Arial"/>
              <a:buNone/>
            </a:pPr>
            <a:endParaRPr sz="2000"/>
          </a:p>
          <a:p>
            <a:pPr marL="0" lvl="0" indent="0" algn="l" rtl="0">
              <a:spcBef>
                <a:spcPts val="750"/>
              </a:spcBef>
              <a:spcAft>
                <a:spcPts val="0"/>
              </a:spcAft>
              <a:buNone/>
            </a:pPr>
            <a:r>
              <a:rPr lang="en-US"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281" name="Google Shape;281;g2b9a5a93780_0_3"/>
          <p:cNvSpPr txBox="1">
            <a:spLocks noGrp="1"/>
          </p:cNvSpPr>
          <p:nvPr>
            <p:ph type="title"/>
          </p:nvPr>
        </p:nvSpPr>
        <p:spPr>
          <a:xfrm>
            <a:off x="628650" y="273848"/>
            <a:ext cx="7886700" cy="667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Vastuuvapauslauseke</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1281</Words>
  <Application>Microsoft Office PowerPoint</Application>
  <PresentationFormat>On-screen Show (16:9)</PresentationFormat>
  <Paragraphs>101</Paragraphs>
  <Slides>19</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Open Sans</vt:lpstr>
      <vt:lpstr>Calibri</vt:lpstr>
      <vt:lpstr>Roboto</vt:lpstr>
      <vt:lpstr>Noto Sans Symbols</vt:lpstr>
      <vt:lpstr>DEMS NEW</vt:lpstr>
      <vt:lpstr>Miten verkkokuuntelu toimii</vt:lpstr>
      <vt:lpstr>Oppimistavoitteet</vt:lpstr>
      <vt:lpstr>Aiheet</vt:lpstr>
      <vt:lpstr>PowerPoint Presentation</vt:lpstr>
      <vt:lpstr>PowerPoint Presentation</vt:lpstr>
      <vt:lpstr>Mitä verkkokuuntelu on?</vt:lpstr>
      <vt:lpstr>Verkkokuuntelu</vt:lpstr>
      <vt:lpstr>Verkkokuuntelu</vt:lpstr>
      <vt:lpstr>PowerPoint Presentation</vt:lpstr>
      <vt:lpstr>PowerPoint Presentation</vt:lpstr>
      <vt:lpstr>PowerPoint Presentation</vt:lpstr>
      <vt:lpstr>Talkwalker-ilmoitukset</vt:lpstr>
      <vt:lpstr>PowerPoint Presentation</vt:lpstr>
      <vt:lpstr>Kirjoita aiheesi ja tiedä, missä aiheesta keskustellaan</vt:lpstr>
      <vt:lpstr>PowerPoint Presentation</vt:lpstr>
      <vt:lpstr>Hakuvuosi 2022</vt:lpstr>
      <vt:lpstr>PowerPoint Presentation</vt:lpstr>
      <vt:lpstr>Seuraavalle luennolle:</vt:lpstr>
      <vt:lpstr>Vastuuvapauslauseke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Miten verkkokuuntelu toimii</dc:title>
  <dc:creator>a20160391@pbs.up.pt</dc:creator>
  <cp:lastModifiedBy>Tikkanen Saara</cp:lastModifiedBy>
  <cp:revision>1</cp:revision>
  <dcterms:modified xsi:type="dcterms:W3CDTF">2024-02-16T11:05:37Z</dcterms:modified>
</cp:coreProperties>
</file>