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5143500" cx="9144000"/>
  <p:notesSz cx="6858000" cy="9144000"/>
  <p:embeddedFontLst>
    <p:embeddedFont>
      <p:font typeface="Roboto"/>
      <p:regular r:id="rId24"/>
      <p:bold r:id="rId25"/>
      <p:italic r:id="rId26"/>
      <p:boldItalic r:id="rId27"/>
    </p:embeddedFont>
    <p:embeddedFont>
      <p:font typeface="Dancing Script"/>
      <p:regular r:id="rId28"/>
      <p:bold r:id="rId29"/>
    </p:embeddedFont>
    <p:embeddedFont>
      <p:font typeface="Open Sans"/>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4" roundtripDataSignature="AMtx7mhdfVVk6EHVl3ALTsNYMcEuRJnkI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font" Target="fonts/Roboto-regular.fntdata"/><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Roboto-italic.fntdata"/><Relationship Id="rId25" Type="http://schemas.openxmlformats.org/officeDocument/2006/relationships/font" Target="fonts/Roboto-bold.fntdata"/><Relationship Id="rId28" Type="http://schemas.openxmlformats.org/officeDocument/2006/relationships/font" Target="fonts/DancingScript-regular.fntdata"/><Relationship Id="rId27" Type="http://schemas.openxmlformats.org/officeDocument/2006/relationships/font" Target="fonts/Roboto-boldItalic.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DancingScript-bold.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OpenSans-bold.fntdata"/><Relationship Id="rId30" Type="http://schemas.openxmlformats.org/officeDocument/2006/relationships/font" Target="fonts/OpenSans-regular.fntdata"/><Relationship Id="rId11" Type="http://schemas.openxmlformats.org/officeDocument/2006/relationships/slide" Target="slides/slide7.xml"/><Relationship Id="rId33" Type="http://schemas.openxmlformats.org/officeDocument/2006/relationships/font" Target="fonts/OpenSans-boldItalic.fntdata"/><Relationship Id="rId10" Type="http://schemas.openxmlformats.org/officeDocument/2006/relationships/slide" Target="slides/slide6.xml"/><Relationship Id="rId32" Type="http://schemas.openxmlformats.org/officeDocument/2006/relationships/font" Target="fonts/OpenSans-italic.fntdata"/><Relationship Id="rId13" Type="http://schemas.openxmlformats.org/officeDocument/2006/relationships/slide" Target="slides/slide9.xml"/><Relationship Id="rId12" Type="http://schemas.openxmlformats.org/officeDocument/2006/relationships/slide" Target="slides/slide8.xml"/><Relationship Id="rId34" Type="http://customschemas.google.com/relationships/presentationmetadata" Target="meta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6" name="Google Shape;17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5" name="Google Shape;19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9" name="Google Shape;20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7" name="Google Shape;21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3" name="Google Shape;22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1" name="Google Shape;231;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6" name="Google Shape;236;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6" name="Google Shape;256;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27bd648dd6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27bd648dd6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image" Target="../media/image5.jpg"/><Relationship Id="rId6" Type="http://schemas.openxmlformats.org/officeDocument/2006/relationships/image" Target="../media/image7.png"/><Relationship Id="rId7" Type="http://schemas.openxmlformats.org/officeDocument/2006/relationships/image" Target="../media/image24.png"/><Relationship Id="rId8"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5.jpg"/><Relationship Id="rId4" Type="http://schemas.openxmlformats.org/officeDocument/2006/relationships/image" Target="../media/image7.png"/><Relationship Id="rId5" Type="http://schemas.openxmlformats.org/officeDocument/2006/relationships/image" Target="../media/image24.png"/><Relationship Id="rId6" Type="http://schemas.openxmlformats.org/officeDocument/2006/relationships/image" Target="../media/image13.png"/><Relationship Id="rId7" Type="http://schemas.openxmlformats.org/officeDocument/2006/relationships/image" Target="../media/image2.png"/><Relationship Id="rId8"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9.png"/><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5.jpg"/><Relationship Id="rId4" Type="http://schemas.openxmlformats.org/officeDocument/2006/relationships/image" Target="../media/image7.png"/><Relationship Id="rId5" Type="http://schemas.openxmlformats.org/officeDocument/2006/relationships/image" Target="../media/image24.png"/><Relationship Id="rId6" Type="http://schemas.openxmlformats.org/officeDocument/2006/relationships/image" Target="../media/image1.png"/><Relationship Id="rId7" Type="http://schemas.openxmlformats.org/officeDocument/2006/relationships/image" Target="../media/image13.png"/><Relationship Id="rId8"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1.png"/><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9.png"/><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 Id="rId3" Type="http://schemas.openxmlformats.org/officeDocument/2006/relationships/image" Target="../media/image13.png"/><Relationship Id="rId4" Type="http://schemas.openxmlformats.org/officeDocument/2006/relationships/image" Target="../media/image9.png"/><Relationship Id="rId5"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13.png"/><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5.jpg"/><Relationship Id="rId4" Type="http://schemas.openxmlformats.org/officeDocument/2006/relationships/image" Target="../media/image7.png"/><Relationship Id="rId5" Type="http://schemas.openxmlformats.org/officeDocument/2006/relationships/image" Target="../media/image24.png"/><Relationship Id="rId6" Type="http://schemas.openxmlformats.org/officeDocument/2006/relationships/image" Target="../media/image13.png"/><Relationship Id="rId7" Type="http://schemas.openxmlformats.org/officeDocument/2006/relationships/image" Target="../media/image2.png"/><Relationship Id="rId8"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5.jpg"/><Relationship Id="rId4" Type="http://schemas.openxmlformats.org/officeDocument/2006/relationships/image" Target="../media/image7.png"/><Relationship Id="rId5" Type="http://schemas.openxmlformats.org/officeDocument/2006/relationships/image" Target="../media/image24.png"/><Relationship Id="rId6" Type="http://schemas.openxmlformats.org/officeDocument/2006/relationships/image" Target="../media/image13.png"/><Relationship Id="rId7" Type="http://schemas.openxmlformats.org/officeDocument/2006/relationships/image" Target="../media/image2.png"/><Relationship Id="rId8"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1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13.png"/><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9.png"/><Relationship Id="rId4"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9.png"/><Relationship Id="rId4"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9.png"/><Relationship Id="rId4"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5.jpg"/><Relationship Id="rId4" Type="http://schemas.openxmlformats.org/officeDocument/2006/relationships/image" Target="../media/image7.png"/><Relationship Id="rId5" Type="http://schemas.openxmlformats.org/officeDocument/2006/relationships/image" Target="../media/image24.png"/><Relationship Id="rId6" Type="http://schemas.openxmlformats.org/officeDocument/2006/relationships/image" Target="../media/image13.png"/><Relationship Id="rId7" Type="http://schemas.openxmlformats.org/officeDocument/2006/relationships/image" Target="../media/image2.png"/><Relationship Id="rId8"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35"/>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35"/>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35"/>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3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3" name="Google Shape;13;p35"/>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35"/>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35"/>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35"/>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35"/>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36"/>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6"/>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1" name="Google Shape;21;p36"/>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2" name="Google Shape;22;p3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23" name="Google Shape;23;p36"/>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24" name="Google Shape;24;p3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25" name="Google Shape;25;p3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26" name="Google Shape;26;p3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27" name="Google Shape;27;p36"/>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28" name="Google Shape;28;p36"/>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29" name="Google Shape;29;p36"/>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30" name="Shape 30"/>
        <p:cNvGrpSpPr/>
        <p:nvPr/>
      </p:nvGrpSpPr>
      <p:grpSpPr>
        <a:xfrm>
          <a:off x="0" y="0"/>
          <a:ext cx="0" cy="0"/>
          <a:chOff x="0" y="0"/>
          <a:chExt cx="0" cy="0"/>
        </a:xfrm>
      </p:grpSpPr>
      <p:pic>
        <p:nvPicPr>
          <p:cNvPr id="31" name="Google Shape;31;p37"/>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2" name="Google Shape;32;p3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7"/>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4" name="Google Shape;34;p3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5" name="Google Shape;35;p3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38"/>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8"/>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9" name="Google Shape;39;p3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0" name="Google Shape;40;p3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41" name="Google Shape;41;p3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2" name="Google Shape;42;p3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43" name="Google Shape;43;p38"/>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44" name="Google Shape;44;p38"/>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5" name="Google Shape;45;p38"/>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6" name="Google Shape;46;p38"/>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7" name="Shape 47"/>
        <p:cNvGrpSpPr/>
        <p:nvPr/>
      </p:nvGrpSpPr>
      <p:grpSpPr>
        <a:xfrm>
          <a:off x="0" y="0"/>
          <a:ext cx="0" cy="0"/>
          <a:chOff x="0" y="0"/>
          <a:chExt cx="0" cy="0"/>
        </a:xfrm>
      </p:grpSpPr>
      <p:sp>
        <p:nvSpPr>
          <p:cNvPr id="48" name="Google Shape;48;p39"/>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9" name="Google Shape;49;p39"/>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50" name="Google Shape;50;p39"/>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51" name="Shape 51"/>
        <p:cNvGrpSpPr/>
        <p:nvPr/>
      </p:nvGrpSpPr>
      <p:grpSpPr>
        <a:xfrm>
          <a:off x="0" y="0"/>
          <a:ext cx="0" cy="0"/>
          <a:chOff x="0" y="0"/>
          <a:chExt cx="0" cy="0"/>
        </a:xfrm>
      </p:grpSpPr>
      <p:pic>
        <p:nvPicPr>
          <p:cNvPr id="52" name="Google Shape;52;p40"/>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53" name="Google Shape;53;p4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4" name="Google Shape;54;p40"/>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55" name="Shape 55"/>
        <p:cNvGrpSpPr/>
        <p:nvPr/>
      </p:nvGrpSpPr>
      <p:grpSpPr>
        <a:xfrm>
          <a:off x="0" y="0"/>
          <a:ext cx="0" cy="0"/>
          <a:chOff x="0" y="0"/>
          <a:chExt cx="0" cy="0"/>
        </a:xfrm>
      </p:grpSpPr>
      <p:pic>
        <p:nvPicPr>
          <p:cNvPr descr="A picture containing shape  Description automatically generated" id="56" name="Google Shape;56;p41"/>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57" name="Google Shape;57;p41"/>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58" name="Google Shape;58;p4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41"/>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0" name="Google Shape;60;p41"/>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61" name="Google Shape;61;p41"/>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42"/>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4" name="Google Shape;64;p42"/>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5" name="Google Shape;65;p42"/>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66" name="Google Shape;66;p42"/>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7" name="Google Shape;67;p42"/>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68" name="Google Shape;68;p42"/>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4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4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4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74" name="Google Shape;74;p43"/>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4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4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4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4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4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43"/>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4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4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4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4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86" name="Google Shape;86;p44"/>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4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4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4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4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4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4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45"/>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4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6" name="Google Shape;96;p45"/>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45"/>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98" name="Google Shape;98;p45"/>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45"/>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46"/>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4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4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4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05" name="Google Shape;105;p4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46"/>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47"/>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47"/>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47"/>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47"/>
          <p:cNvSpPr/>
          <p:nvPr>
            <p:ph idx="2" type="pic"/>
          </p:nvPr>
        </p:nvSpPr>
        <p:spPr>
          <a:xfrm>
            <a:off x="5572125" y="1"/>
            <a:ext cx="3571875" cy="5029199"/>
          </a:xfrm>
          <a:prstGeom prst="rect">
            <a:avLst/>
          </a:prstGeom>
          <a:solidFill>
            <a:srgbClr val="D3EEEF"/>
          </a:solidFill>
          <a:ln>
            <a:noFill/>
          </a:ln>
        </p:spPr>
      </p:sp>
      <p:pic>
        <p:nvPicPr>
          <p:cNvPr id="112" name="Google Shape;112;p4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4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48"/>
          <p:cNvSpPr/>
          <p:nvPr>
            <p:ph idx="2" type="pic"/>
          </p:nvPr>
        </p:nvSpPr>
        <p:spPr>
          <a:xfrm>
            <a:off x="0" y="1"/>
            <a:ext cx="9144000" cy="2571749"/>
          </a:xfrm>
          <a:prstGeom prst="rect">
            <a:avLst/>
          </a:prstGeom>
          <a:solidFill>
            <a:srgbClr val="D3EEEF"/>
          </a:solidFill>
          <a:ln>
            <a:noFill/>
          </a:ln>
        </p:spPr>
      </p:sp>
      <p:sp>
        <p:nvSpPr>
          <p:cNvPr id="116" name="Google Shape;116;p48"/>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48"/>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48"/>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4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4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49"/>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49"/>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9"/>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4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4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5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29" name="Google Shape;129;p5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5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5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5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50"/>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5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50"/>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136"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52"/>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39" name="Google Shape;139;p52"/>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2.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4"/>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
          <p:cNvSpPr txBox="1"/>
          <p:nvPr>
            <p:ph type="ctrTitle"/>
          </p:nvPr>
        </p:nvSpPr>
        <p:spPr>
          <a:xfrm>
            <a:off x="67650" y="478697"/>
            <a:ext cx="9008699" cy="188441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Roboto"/>
              <a:buNone/>
            </a:pPr>
            <a:r>
              <a:rPr b="1" i="0" lang="en-US" sz="5400">
                <a:solidFill>
                  <a:schemeClr val="lt1"/>
                </a:solidFill>
                <a:latin typeface="Arial"/>
                <a:ea typeface="Arial"/>
                <a:cs typeface="Arial"/>
                <a:sym typeface="Arial"/>
              </a:rPr>
              <a:t>SEO-strategia – </a:t>
            </a:r>
            <a:r>
              <a:rPr lang="en-US"/>
              <a:t>A</a:t>
            </a:r>
            <a:r>
              <a:rPr b="1" i="0" lang="en-US" sz="5400">
                <a:solidFill>
                  <a:schemeClr val="lt1"/>
                </a:solidFill>
                <a:latin typeface="Arial"/>
                <a:ea typeface="Arial"/>
                <a:cs typeface="Arial"/>
                <a:sym typeface="Arial"/>
              </a:rPr>
              <a:t>rviointi</a:t>
            </a:r>
            <a:endParaRPr/>
          </a:p>
        </p:txBody>
      </p:sp>
      <p:sp>
        <p:nvSpPr>
          <p:cNvPr id="145" name="Google Shape;145;p1"/>
          <p:cNvSpPr txBox="1"/>
          <p:nvPr>
            <p:ph idx="4294967295" type="subTitle"/>
          </p:nvPr>
        </p:nvSpPr>
        <p:spPr>
          <a:xfrm>
            <a:off x="1142999" y="2664506"/>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Arial"/>
              <a:buNone/>
            </a:pPr>
            <a:r>
              <a:rPr lang="en-US">
                <a:solidFill>
                  <a:schemeClr val="lt1"/>
                </a:solidFill>
              </a:rPr>
              <a:t>Opettaja</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Koulu</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Hakukoneoptimointi</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1" name="Google Shape;151;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52" name="Google Shape;152;p2"/>
          <p:cNvSpPr txBox="1"/>
          <p:nvPr>
            <p:ph type="title"/>
          </p:nvPr>
        </p:nvSpPr>
        <p:spPr>
          <a:xfrm>
            <a:off x="797371" y="1499820"/>
            <a:ext cx="4996013" cy="1358279"/>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11AA81"/>
              </a:buClr>
              <a:buSzPts val="4400"/>
              <a:buFont typeface="Arial"/>
              <a:buNone/>
            </a:pPr>
            <a:r>
              <a:rPr b="1" i="0" lang="en-US" sz="4400" u="none" cap="none" strike="noStrike">
                <a:solidFill>
                  <a:srgbClr val="11AA81"/>
                </a:solidFill>
                <a:latin typeface="Arial"/>
                <a:ea typeface="Arial"/>
                <a:cs typeface="Arial"/>
                <a:sym typeface="Arial"/>
              </a:rPr>
              <a:t>SEO-strategia – </a:t>
            </a:r>
            <a:r>
              <a:rPr lang="en-US" sz="4400">
                <a:solidFill>
                  <a:srgbClr val="11AA81"/>
                </a:solidFill>
              </a:rPr>
              <a:t>A</a:t>
            </a:r>
            <a:r>
              <a:rPr b="1" i="0" lang="en-US" sz="4400" u="none" cap="none" strike="noStrike">
                <a:solidFill>
                  <a:srgbClr val="11AA81"/>
                </a:solidFill>
                <a:latin typeface="Arial"/>
                <a:ea typeface="Arial"/>
                <a:cs typeface="Arial"/>
                <a:sym typeface="Arial"/>
              </a:rPr>
              <a:t>rviointi</a:t>
            </a:r>
            <a:br>
              <a:rPr lang="en-US" sz="4400">
                <a:solidFill>
                  <a:srgbClr val="11AA81"/>
                </a:solidFill>
              </a:rPr>
            </a:br>
            <a:endParaRPr sz="4400">
              <a:solidFill>
                <a:srgbClr val="11AA81"/>
              </a:solidFill>
            </a:endParaRPr>
          </a:p>
        </p:txBody>
      </p:sp>
      <p:sp>
        <p:nvSpPr>
          <p:cNvPr id="153" name="Google Shape;153;p2"/>
          <p:cNvSpPr txBox="1"/>
          <p:nvPr>
            <p:ph idx="1" type="body"/>
          </p:nvPr>
        </p:nvSpPr>
        <p:spPr>
          <a:xfrm>
            <a:off x="872799" y="2299120"/>
            <a:ext cx="6614100" cy="18087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Clr>
                <a:schemeClr val="lt1"/>
              </a:buClr>
              <a:buSzPts val="2100"/>
              <a:buNone/>
            </a:pPr>
            <a:r>
              <a:rPr b="1" lang="en-US" sz="2100">
                <a:solidFill>
                  <a:schemeClr val="lt1"/>
                </a:solidFill>
                <a:latin typeface="Arial"/>
                <a:ea typeface="Arial"/>
                <a:cs typeface="Arial"/>
                <a:sym typeface="Arial"/>
              </a:rPr>
              <a:t>Tiedättekö covid-19-pandemiaan liittyvät luvut? Entä espanja</a:t>
            </a:r>
            <a:r>
              <a:rPr lang="en-US"/>
              <a:t>ntautiin liittyvät </a:t>
            </a:r>
            <a:r>
              <a:rPr b="1" lang="en-US" sz="2100">
                <a:solidFill>
                  <a:schemeClr val="lt1"/>
                </a:solidFill>
                <a:latin typeface="Arial"/>
                <a:ea typeface="Arial"/>
                <a:cs typeface="Arial"/>
                <a:sym typeface="Arial"/>
              </a:rPr>
              <a:t>viime vuosisadalla?</a:t>
            </a:r>
            <a:endParaRPr/>
          </a:p>
          <a:p>
            <a:pPr indent="0" lvl="0" marL="0" rtl="0" algn="l">
              <a:lnSpc>
                <a:spcPct val="100000"/>
              </a:lnSpc>
              <a:spcBef>
                <a:spcPts val="750"/>
              </a:spcBef>
              <a:spcAft>
                <a:spcPts val="0"/>
              </a:spcAft>
              <a:buClr>
                <a:schemeClr val="lt1"/>
              </a:buClr>
              <a:buSzPts val="2100"/>
              <a:buNone/>
            </a:pPr>
            <a:r>
              <a:rPr lang="en-US"/>
              <a:t>Osaatteko arvata</a:t>
            </a:r>
            <a:r>
              <a:rPr b="1" lang="en-US" sz="2100">
                <a:solidFill>
                  <a:schemeClr val="lt1"/>
                </a:solidFill>
                <a:latin typeface="Arial"/>
                <a:ea typeface="Arial"/>
                <a:cs typeface="Arial"/>
                <a:sym typeface="Arial"/>
              </a:rPr>
              <a:t>, </a:t>
            </a:r>
            <a:r>
              <a:rPr lang="en-US"/>
              <a:t>missä maissa kuolleisuus oli korkeina</a:t>
            </a:r>
            <a:r>
              <a:rPr b="1" lang="en-US" sz="2100">
                <a:solidFill>
                  <a:schemeClr val="lt1"/>
                </a:solidFill>
                <a:latin typeface="Arial"/>
                <a:ea typeface="Arial"/>
                <a:cs typeface="Arial"/>
                <a:sym typeface="Arial"/>
              </a:rPr>
              <a:t> toisessa maailmansodassa?</a:t>
            </a:r>
            <a:endParaRPr/>
          </a:p>
          <a:p>
            <a:pPr indent="0" lvl="0" marL="0" rtl="0" algn="l">
              <a:lnSpc>
                <a:spcPct val="100000"/>
              </a:lnSpc>
              <a:spcBef>
                <a:spcPts val="750"/>
              </a:spcBef>
              <a:spcAft>
                <a:spcPts val="0"/>
              </a:spcAft>
              <a:buClr>
                <a:schemeClr val="lt1"/>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59" name="Google Shape;159;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0"/>
              </a:spcAft>
              <a:buClr>
                <a:schemeClr val="dk1"/>
              </a:buClr>
              <a:buSzPts val="1800"/>
              <a:buFont typeface="Arial"/>
              <a:buNone/>
            </a:pPr>
            <a:r>
              <a:t/>
            </a:r>
            <a:endParaRPr b="0" i="0" sz="1800" u="none" cap="none" strike="noStrike">
              <a:solidFill>
                <a:srgbClr val="262626"/>
              </a:solidFill>
              <a:latin typeface="Open Sans"/>
              <a:ea typeface="Open Sans"/>
              <a:cs typeface="Open Sans"/>
              <a:sym typeface="Open Sans"/>
            </a:endParaRPr>
          </a:p>
        </p:txBody>
      </p:sp>
      <p:sp>
        <p:nvSpPr>
          <p:cNvPr id="160" name="Google Shape;160;p3"/>
          <p:cNvSpPr txBox="1"/>
          <p:nvPr>
            <p:ph type="title"/>
          </p:nvPr>
        </p:nvSpPr>
        <p:spPr>
          <a:xfrm>
            <a:off x="628650" y="466619"/>
            <a:ext cx="7886700" cy="69408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sz="3600"/>
              <a:t>Oppimistavoitteet</a:t>
            </a:r>
            <a:endParaRPr/>
          </a:p>
        </p:txBody>
      </p:sp>
      <p:sp>
        <p:nvSpPr>
          <p:cNvPr id="161" name="Google Shape;161;p3"/>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285750" lvl="0" marL="285750" marR="0" rtl="0" algn="l">
              <a:lnSpc>
                <a:spcPct val="115000"/>
              </a:lnSpc>
              <a:spcBef>
                <a:spcPts val="0"/>
              </a:spcBef>
              <a:spcAft>
                <a:spcPts val="0"/>
              </a:spcAft>
              <a:buClr>
                <a:srgbClr val="11AA81"/>
              </a:buClr>
              <a:buSzPts val="3600"/>
              <a:buFont typeface="Arial"/>
              <a:buChar char="•"/>
            </a:pPr>
            <a:r>
              <a:rPr b="0" i="0" lang="en-US" sz="2400" u="none" cap="none" strike="noStrike"/>
              <a:t>SEO-strategian </a:t>
            </a:r>
            <a:r>
              <a:rPr lang="en-US" sz="2400"/>
              <a:t>tehokkuuden ja tuloksellisuuden </a:t>
            </a:r>
            <a:r>
              <a:rPr b="0" i="0" lang="en-US" sz="2400" u="none" cap="none" strike="noStrike"/>
              <a:t>arviointi</a:t>
            </a:r>
            <a:endParaRPr b="0" i="0" sz="2400" u="none" cap="none" strike="noStrike"/>
          </a:p>
          <a:p>
            <a:pPr indent="-76200" lvl="0" marL="342900" rtl="0" algn="l">
              <a:lnSpc>
                <a:spcPct val="90000"/>
              </a:lnSpc>
              <a:spcBef>
                <a:spcPts val="1950"/>
              </a:spcBef>
              <a:spcAft>
                <a:spcPts val="0"/>
              </a:spcAft>
              <a:buClr>
                <a:srgbClr val="11AA81"/>
              </a:buClr>
              <a:buSzPts val="4200"/>
              <a:buFont typeface="Arial"/>
              <a:buNone/>
            </a:pPr>
            <a:r>
              <a:t/>
            </a:r>
            <a:endParaRPr sz="28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4"/>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chemeClr val="lt1"/>
              </a:buClr>
              <a:buSzPts val="2400"/>
              <a:buFont typeface="Roboto"/>
              <a:buNone/>
            </a:pPr>
            <a:r>
              <a:rPr b="1" i="0" lang="en-US" sz="2400" u="none" cap="none" strike="noStrike">
                <a:solidFill>
                  <a:schemeClr val="lt1"/>
                </a:solidFill>
                <a:latin typeface="Roboto"/>
                <a:ea typeface="Roboto"/>
                <a:cs typeface="Roboto"/>
                <a:sym typeface="Roboto"/>
              </a:rPr>
              <a:t> </a:t>
            </a:r>
            <a:endParaRPr b="0" i="0" sz="1800" u="none" cap="none" strike="noStrike">
              <a:solidFill>
                <a:schemeClr val="dk1"/>
              </a:solidFill>
              <a:latin typeface="Calibri"/>
              <a:ea typeface="Calibri"/>
              <a:cs typeface="Calibri"/>
              <a:sym typeface="Calibri"/>
            </a:endParaRPr>
          </a:p>
        </p:txBody>
      </p:sp>
      <p:sp>
        <p:nvSpPr>
          <p:cNvPr id="167" name="Google Shape;167;p4"/>
          <p:cNvSpPr txBox="1"/>
          <p:nvPr>
            <p:ph type="title"/>
          </p:nvPr>
        </p:nvSpPr>
        <p:spPr>
          <a:xfrm>
            <a:off x="1018947" y="1217920"/>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solidFill>
                  <a:schemeClr val="lt1"/>
                </a:solidFill>
              </a:rPr>
              <a:t>Aiheet</a:t>
            </a:r>
            <a:endParaRPr/>
          </a:p>
        </p:txBody>
      </p:sp>
      <p:sp>
        <p:nvSpPr>
          <p:cNvPr id="168" name="Google Shape;168;p4"/>
          <p:cNvSpPr txBox="1"/>
          <p:nvPr>
            <p:ph idx="1" type="body"/>
          </p:nvPr>
        </p:nvSpPr>
        <p:spPr>
          <a:xfrm>
            <a:off x="4002881" y="1217920"/>
            <a:ext cx="4606200" cy="1627800"/>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2500"/>
              <a:buFont typeface="Arial"/>
              <a:buChar char="•"/>
            </a:pPr>
            <a:r>
              <a:rPr lang="en-US" sz="2000"/>
              <a:t>Tiedon valmistelu</a:t>
            </a:r>
            <a:endParaRPr/>
          </a:p>
          <a:p>
            <a:pPr indent="-385763" lvl="0" marL="385763" rtl="0" algn="l">
              <a:lnSpc>
                <a:spcPct val="90000"/>
              </a:lnSpc>
              <a:spcBef>
                <a:spcPts val="750"/>
              </a:spcBef>
              <a:spcAft>
                <a:spcPts val="0"/>
              </a:spcAft>
              <a:buClr>
                <a:schemeClr val="lt1"/>
              </a:buClr>
              <a:buSzPts val="2500"/>
              <a:buFont typeface="Arial"/>
              <a:buChar char="•"/>
            </a:pPr>
            <a:r>
              <a:rPr b="0" i="0" lang="en-US" sz="2000" u="none" cap="none" strike="noStrike">
                <a:solidFill>
                  <a:schemeClr val="lt1"/>
                </a:solidFill>
              </a:rPr>
              <a:t>Mittarit</a:t>
            </a:r>
            <a:endParaRPr/>
          </a:p>
          <a:p>
            <a:pPr indent="-227013" lvl="0" marL="385763" rtl="0" algn="l">
              <a:lnSpc>
                <a:spcPct val="90000"/>
              </a:lnSpc>
              <a:spcBef>
                <a:spcPts val="750"/>
              </a:spcBef>
              <a:spcAft>
                <a:spcPts val="0"/>
              </a:spcAft>
              <a:buClr>
                <a:schemeClr val="lt1"/>
              </a:buClr>
              <a:buSzPts val="2500"/>
              <a:buFont typeface="Arial"/>
              <a:buNone/>
            </a:pPr>
            <a:r>
              <a:t/>
            </a:r>
            <a:endParaRPr b="0" i="0" sz="2000" u="none" cap="none" strike="noStrike">
              <a:solidFill>
                <a:srgbClr val="FFFFFF"/>
              </a:solidFill>
            </a:endParaRPr>
          </a:p>
          <a:p>
            <a:pPr indent="-227013" lvl="0" marL="385763" rtl="0" algn="l">
              <a:lnSpc>
                <a:spcPct val="90000"/>
              </a:lnSpc>
              <a:spcBef>
                <a:spcPts val="750"/>
              </a:spcBef>
              <a:spcAft>
                <a:spcPts val="0"/>
              </a:spcAft>
              <a:buClr>
                <a:schemeClr val="lt1"/>
              </a:buClr>
              <a:buSzPts val="2500"/>
              <a:buFont typeface="Arial"/>
              <a:buNone/>
            </a:pPr>
            <a:r>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 Tilastot ovat kuin </a:t>
            </a:r>
            <a:r>
              <a:rPr b="1" lang="en-US" sz="3200">
                <a:solidFill>
                  <a:schemeClr val="lt1"/>
                </a:solidFill>
              </a:rPr>
              <a:t>bikinit</a:t>
            </a:r>
            <a:r>
              <a:rPr b="1" i="0" lang="en-US" sz="3200" u="none" cap="none" strike="noStrike">
                <a:solidFill>
                  <a:schemeClr val="lt1"/>
                </a:solidFill>
                <a:latin typeface="Arial"/>
                <a:ea typeface="Arial"/>
                <a:cs typeface="Arial"/>
                <a:sym typeface="Arial"/>
              </a:rPr>
              <a:t>. Se, mitä </a:t>
            </a:r>
            <a:r>
              <a:rPr b="1" lang="en-US" sz="3200">
                <a:solidFill>
                  <a:schemeClr val="lt1"/>
                </a:solidFill>
              </a:rPr>
              <a:t>n</a:t>
            </a:r>
            <a:r>
              <a:rPr b="1" i="0" lang="en-US" sz="3200" u="none" cap="none" strike="noStrike">
                <a:solidFill>
                  <a:schemeClr val="lt1"/>
                </a:solidFill>
                <a:latin typeface="Arial"/>
                <a:ea typeface="Arial"/>
                <a:cs typeface="Arial"/>
                <a:sym typeface="Arial"/>
              </a:rPr>
              <a:t>e paljastavat, on </a:t>
            </a:r>
            <a:r>
              <a:rPr b="1" lang="en-US" sz="3200">
                <a:solidFill>
                  <a:schemeClr val="lt1"/>
                </a:solidFill>
              </a:rPr>
              <a:t>viitteellistä</a:t>
            </a:r>
            <a:r>
              <a:rPr b="1" i="0" lang="en-US" sz="3200" u="none" cap="none" strike="noStrike">
                <a:solidFill>
                  <a:schemeClr val="lt1"/>
                </a:solidFill>
                <a:latin typeface="Arial"/>
                <a:ea typeface="Arial"/>
                <a:cs typeface="Arial"/>
                <a:sym typeface="Arial"/>
              </a:rPr>
              <a:t>, mutta se, mitä </a:t>
            </a:r>
            <a:r>
              <a:rPr b="1" lang="en-US" sz="3200">
                <a:solidFill>
                  <a:schemeClr val="lt1"/>
                </a:solidFill>
              </a:rPr>
              <a:t>ne peittävät</a:t>
            </a:r>
            <a:r>
              <a:rPr b="1" i="0" lang="en-US" sz="3200" u="none" cap="none" strike="noStrike">
                <a:solidFill>
                  <a:schemeClr val="lt1"/>
                </a:solidFill>
                <a:latin typeface="Arial"/>
                <a:ea typeface="Arial"/>
                <a:cs typeface="Arial"/>
                <a:sym typeface="Arial"/>
              </a:rPr>
              <a:t>, on tärkeää.”</a:t>
            </a:r>
            <a:endParaRPr b="0" i="0"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Aaron Levenstein</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”Jos joku kiduttaa dataa tarpeeksi, se tunnustaa kaiken.”</a:t>
            </a:r>
            <a:endParaRPr b="0" i="0"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Paolo Magrassi</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Aihe 1</a:t>
            </a:r>
            <a:endParaRPr b="1" i="0" sz="6000" u="none" cap="none" strike="noStrike">
              <a:solidFill>
                <a:srgbClr val="FFFFFF"/>
              </a:solidFill>
              <a:latin typeface="Arial"/>
              <a:ea typeface="Arial"/>
              <a:cs typeface="Arial"/>
              <a:sym typeface="Arial"/>
            </a:endParaRPr>
          </a:p>
        </p:txBody>
      </p:sp>
      <p:sp>
        <p:nvSpPr>
          <p:cNvPr id="184" name="Google Shape;184;p7"/>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rPr>
              <a:t>Tiedon valmistelu</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90" name="Google Shape;190;p8"/>
          <p:cNvSpPr txBox="1"/>
          <p:nvPr/>
        </p:nvSpPr>
        <p:spPr>
          <a:xfrm>
            <a:off x="478339" y="1059295"/>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91" name="Google Shape;191;p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sz="3600"/>
              <a:t>Tiedon valmistelu</a:t>
            </a:r>
            <a:endParaRPr sz="3600"/>
          </a:p>
          <a:p>
            <a:pPr indent="0" lvl="0" marL="0" rtl="0" algn="l">
              <a:lnSpc>
                <a:spcPct val="90000"/>
              </a:lnSpc>
              <a:spcBef>
                <a:spcPts val="0"/>
              </a:spcBef>
              <a:spcAft>
                <a:spcPts val="0"/>
              </a:spcAft>
              <a:buClr>
                <a:srgbClr val="161249"/>
              </a:buClr>
              <a:buSzPct val="100000"/>
              <a:buFont typeface="Arial"/>
              <a:buNone/>
            </a:pPr>
            <a:r>
              <a:t/>
            </a:r>
            <a:endParaRPr sz="3600"/>
          </a:p>
        </p:txBody>
      </p:sp>
      <p:sp>
        <p:nvSpPr>
          <p:cNvPr id="192" name="Google Shape;192;p8"/>
          <p:cNvSpPr txBox="1"/>
          <p:nvPr>
            <p:ph idx="1" type="body"/>
          </p:nvPr>
        </p:nvSpPr>
        <p:spPr>
          <a:xfrm>
            <a:off x="599900" y="912804"/>
            <a:ext cx="7886700" cy="4067400"/>
          </a:xfrm>
          <a:prstGeom prst="rect">
            <a:avLst/>
          </a:prstGeom>
          <a:noFill/>
          <a:ln>
            <a:noFill/>
          </a:ln>
        </p:spPr>
        <p:txBody>
          <a:bodyPr anchorCtr="0" anchor="t" bIns="45700" lIns="91425" spcFirstLastPara="1" rIns="91425" wrap="square" tIns="45700">
            <a:spAutoFit/>
          </a:bodyPr>
          <a:lstStyle/>
          <a:p>
            <a:pPr indent="-279400" lvl="0" marL="285750" marR="0" rtl="0" algn="l">
              <a:lnSpc>
                <a:spcPct val="100000"/>
              </a:lnSpc>
              <a:spcBef>
                <a:spcPts val="0"/>
              </a:spcBef>
              <a:spcAft>
                <a:spcPts val="0"/>
              </a:spcAft>
              <a:buClr>
                <a:srgbClr val="11AA81"/>
              </a:buClr>
              <a:buSzPts val="2600"/>
              <a:buFont typeface="Arial"/>
              <a:buChar char="•"/>
            </a:pPr>
            <a:r>
              <a:rPr lang="en-US" sz="1700"/>
              <a:t>Datan esikäsittely (“siivoaminen”) </a:t>
            </a:r>
            <a:r>
              <a:rPr lang="en-US" sz="1700"/>
              <a:t>on tärkeä vaihe SEO-suorituskyvyn mittaamisessa, koska se auttaa varmistamaan, että analysoitavat tiedot ovat tarkkoja ja merkityksellisiä</a:t>
            </a:r>
            <a:endParaRPr sz="1700"/>
          </a:p>
          <a:p>
            <a:pPr indent="-279400" lvl="0" marL="285750" marR="0" rtl="0" algn="l">
              <a:lnSpc>
                <a:spcPct val="100000"/>
              </a:lnSpc>
              <a:spcBef>
                <a:spcPts val="600"/>
              </a:spcBef>
              <a:spcAft>
                <a:spcPts val="0"/>
              </a:spcAft>
              <a:buClr>
                <a:srgbClr val="11AA81"/>
              </a:buClr>
              <a:buSzPts val="2600"/>
              <a:buFont typeface="Arial"/>
              <a:buChar char="•"/>
            </a:pPr>
            <a:r>
              <a:rPr lang="en-US" sz="1700"/>
              <a:t>Tähän sisältyy päällekkäisten tai merkityksettömien tietojen poistaminen, epätarkkuuksien korjaaminen ja tiedon muotojen standardointi. Jos tietoja ei esikäsitellä, tiedoista tehdyt analyysit tai havainnot voivat olla harhaanjohtavia tai virheellisiä.</a:t>
            </a:r>
            <a:endParaRPr sz="1700"/>
          </a:p>
          <a:p>
            <a:pPr indent="-279400" lvl="1" marL="742950" marR="0" rtl="0" algn="l">
              <a:lnSpc>
                <a:spcPct val="100000"/>
              </a:lnSpc>
              <a:spcBef>
                <a:spcPts val="600"/>
              </a:spcBef>
              <a:spcAft>
                <a:spcPts val="0"/>
              </a:spcAft>
              <a:buClr>
                <a:srgbClr val="11AA81"/>
              </a:buClr>
              <a:buSzPts val="2600"/>
              <a:buFont typeface="Arial"/>
              <a:buChar char="•"/>
            </a:pPr>
            <a:r>
              <a:rPr b="0" i="0" lang="en-US" sz="1700" u="none" cap="none" strike="noStrike"/>
              <a:t>Suodata bottien tiedot</a:t>
            </a:r>
            <a:endParaRPr sz="1700"/>
          </a:p>
          <a:p>
            <a:pPr indent="-279400" lvl="1" marL="742950" marR="0" rtl="0" algn="l">
              <a:lnSpc>
                <a:spcPct val="100000"/>
              </a:lnSpc>
              <a:spcBef>
                <a:spcPts val="600"/>
              </a:spcBef>
              <a:spcAft>
                <a:spcPts val="0"/>
              </a:spcAft>
              <a:buClr>
                <a:srgbClr val="11AA81"/>
              </a:buClr>
              <a:buSzPts val="2600"/>
              <a:buFont typeface="Arial"/>
              <a:buChar char="•"/>
            </a:pPr>
            <a:r>
              <a:rPr b="0" i="0" lang="en-US" sz="1700" u="none" cap="none" strike="noStrike"/>
              <a:t>Suodata sisäise</a:t>
            </a:r>
            <a:r>
              <a:rPr lang="en-US" sz="1700"/>
              <a:t>stä</a:t>
            </a:r>
            <a:r>
              <a:rPr b="0" i="0" lang="en-US" sz="1700" u="none" cap="none" strike="noStrike"/>
              <a:t> liikenteestä aiheu</a:t>
            </a:r>
            <a:r>
              <a:rPr lang="en-US" sz="1700"/>
              <a:t>tunut tieto</a:t>
            </a:r>
            <a:endParaRPr sz="1700"/>
          </a:p>
          <a:p>
            <a:pPr indent="-279400" lvl="1" marL="742950" marR="0" rtl="0" algn="l">
              <a:lnSpc>
                <a:spcPct val="100000"/>
              </a:lnSpc>
              <a:spcBef>
                <a:spcPts val="600"/>
              </a:spcBef>
              <a:spcAft>
                <a:spcPts val="0"/>
              </a:spcAft>
              <a:buClr>
                <a:srgbClr val="11AA81"/>
              </a:buClr>
              <a:buSzPts val="2600"/>
              <a:buFont typeface="Arial"/>
              <a:buChar char="•"/>
            </a:pPr>
            <a:r>
              <a:rPr b="0" i="0" lang="en-US" sz="1700" u="none" cap="none" strike="noStrike"/>
              <a:t>Suodata roskapostisivustojen tie</a:t>
            </a:r>
            <a:r>
              <a:rPr lang="en-US" sz="1700"/>
              <a:t>dot</a:t>
            </a:r>
            <a:endParaRPr sz="1700"/>
          </a:p>
          <a:p>
            <a:pPr indent="0" lvl="0" marL="0" rtl="0" algn="l">
              <a:lnSpc>
                <a:spcPct val="100000"/>
              </a:lnSpc>
              <a:spcBef>
                <a:spcPts val="750"/>
              </a:spcBef>
              <a:spcAft>
                <a:spcPts val="0"/>
              </a:spcAft>
              <a:buClr>
                <a:srgbClr val="11AA81"/>
              </a:buClr>
              <a:buSzPts val="2250"/>
              <a:buNone/>
            </a:pPr>
            <a:r>
              <a:t/>
            </a:r>
            <a:endParaRPr sz="17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98" name="Google Shape;198;p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99" name="Google Shape;199;p9"/>
          <p:cNvSpPr txBox="1"/>
          <p:nvPr>
            <p:ph idx="1" type="body"/>
          </p:nvPr>
        </p:nvSpPr>
        <p:spPr>
          <a:xfrm>
            <a:off x="840583" y="324829"/>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200" name="Google Shape;200;p9"/>
          <p:cNvSpPr txBox="1"/>
          <p:nvPr>
            <p:ph idx="2" type="body"/>
          </p:nvPr>
        </p:nvSpPr>
        <p:spPr>
          <a:xfrm>
            <a:off x="840574" y="813650"/>
            <a:ext cx="7947300" cy="2863500"/>
          </a:xfrm>
          <a:prstGeom prst="rect">
            <a:avLst/>
          </a:prstGeom>
          <a:noFill/>
          <a:ln>
            <a:noFill/>
          </a:ln>
        </p:spPr>
        <p:txBody>
          <a:bodyPr anchorCtr="0" anchor="t" bIns="0" lIns="0" spcFirstLastPara="1" rIns="0" wrap="square" tIns="0">
            <a:noAutofit/>
          </a:bodyPr>
          <a:lstStyle/>
          <a:p>
            <a:pPr indent="0" lvl="0" marL="0" marR="0" rtl="0" algn="l">
              <a:lnSpc>
                <a:spcPct val="104516"/>
              </a:lnSpc>
              <a:spcBef>
                <a:spcPts val="0"/>
              </a:spcBef>
              <a:spcAft>
                <a:spcPts val="0"/>
              </a:spcAft>
              <a:buClr>
                <a:schemeClr val="lt1"/>
              </a:buClr>
              <a:buSzPts val="1550"/>
              <a:buNone/>
            </a:pPr>
            <a:r>
              <a:rPr lang="en-US" sz="1350"/>
              <a:t>Tarkoitus: ymmärtää tietojen esikäsittelyn ja valmistelun merkitys SEO-mittausanalyyseissä ja harjoittaa näitä taitoja konkreettisesti.</a:t>
            </a:r>
            <a:endParaRPr sz="1350"/>
          </a:p>
          <a:p>
            <a:pPr indent="-260350" lvl="0" marL="342900" marR="0" rtl="0" algn="l">
              <a:lnSpc>
                <a:spcPct val="104516"/>
              </a:lnSpc>
              <a:spcBef>
                <a:spcPts val="0"/>
              </a:spcBef>
              <a:spcAft>
                <a:spcPts val="0"/>
              </a:spcAft>
              <a:buClr>
                <a:schemeClr val="dk1"/>
              </a:buClr>
              <a:buSzPts val="1300"/>
              <a:buFont typeface="Roboto"/>
              <a:buNone/>
            </a:pPr>
            <a:r>
              <a:t/>
            </a:r>
            <a:endParaRPr sz="1350"/>
          </a:p>
          <a:p>
            <a:pPr indent="-330200" lvl="0" marL="342900" marR="0" rtl="0" algn="l">
              <a:lnSpc>
                <a:spcPct val="104516"/>
              </a:lnSpc>
              <a:spcBef>
                <a:spcPts val="0"/>
              </a:spcBef>
              <a:spcAft>
                <a:spcPts val="0"/>
              </a:spcAft>
              <a:buClr>
                <a:srgbClr val="11AA81"/>
              </a:buClr>
              <a:buSzPts val="1350"/>
              <a:buFont typeface="Roboto"/>
              <a:buAutoNum type="arabicPeriod"/>
            </a:pPr>
            <a:r>
              <a:rPr lang="en-US" sz="1350"/>
              <a:t>Muodotetaan 3-4 hengen ryhmät</a:t>
            </a:r>
            <a:endParaRPr sz="1350"/>
          </a:p>
          <a:p>
            <a:pPr indent="-330200" lvl="0" marL="342900" marR="0" rtl="0" algn="l">
              <a:lnSpc>
                <a:spcPct val="104516"/>
              </a:lnSpc>
              <a:spcBef>
                <a:spcPts val="0"/>
              </a:spcBef>
              <a:spcAft>
                <a:spcPts val="0"/>
              </a:spcAft>
              <a:buClr>
                <a:srgbClr val="11AA81"/>
              </a:buClr>
              <a:buSzPts val="1350"/>
              <a:buFont typeface="Roboto"/>
              <a:buAutoNum type="arabicPeriod"/>
            </a:pPr>
            <a:r>
              <a:rPr lang="en-US" sz="1350"/>
              <a:t>Kunkin ryhmän on valittava verkkosivustoon liittyvien tietojen tietokokonaisuus, johon sisältyvät tiedot orgaanisesta liikenteestä, avainsanojen sijoittelusta, välittömien poistumisten määrästä, sivustolla vietetystä ajasta ja konversioista.</a:t>
            </a:r>
            <a:endParaRPr sz="1350"/>
          </a:p>
          <a:p>
            <a:pPr indent="-330200" lvl="0" marL="342900" marR="0" rtl="0" algn="l">
              <a:lnSpc>
                <a:spcPct val="104516"/>
              </a:lnSpc>
              <a:spcBef>
                <a:spcPts val="0"/>
              </a:spcBef>
              <a:spcAft>
                <a:spcPts val="0"/>
              </a:spcAft>
              <a:buClr>
                <a:srgbClr val="11AA81"/>
              </a:buClr>
              <a:buSzPts val="1350"/>
              <a:buFont typeface="Roboto"/>
              <a:buAutoNum type="arabicPeriod"/>
            </a:pPr>
            <a:r>
              <a:rPr lang="en-US" sz="1350"/>
              <a:t>Kunkin ryhmän on “siivottava” ja valmisteltava tiedot analysoitavaksi. Tähän olisi sisällyttävä:</a:t>
            </a:r>
            <a:endParaRPr sz="1350"/>
          </a:p>
          <a:p>
            <a:pPr indent="-330200" lvl="1" marL="800100" marR="0" rtl="0" algn="l">
              <a:lnSpc>
                <a:spcPct val="90000"/>
              </a:lnSpc>
              <a:spcBef>
                <a:spcPts val="0"/>
              </a:spcBef>
              <a:spcAft>
                <a:spcPts val="0"/>
              </a:spcAft>
              <a:buClr>
                <a:schemeClr val="lt1"/>
              </a:buClr>
              <a:buSzPts val="1400"/>
              <a:buFont typeface="Roboto"/>
              <a:buAutoNum type="arabicPeriod"/>
            </a:pPr>
            <a:r>
              <a:rPr b="0" i="0" lang="en-US" sz="1400" u="none" cap="none" strike="noStrike">
                <a:solidFill>
                  <a:srgbClr val="11AA81"/>
                </a:solidFill>
              </a:rPr>
              <a:t>Poistetaan tietojen kaksoiskappale</a:t>
            </a:r>
            <a:r>
              <a:rPr lang="en-US" sz="1400">
                <a:solidFill>
                  <a:srgbClr val="11AA81"/>
                </a:solidFill>
              </a:rPr>
              <a:t>et</a:t>
            </a:r>
            <a:endParaRPr sz="1400">
              <a:solidFill>
                <a:srgbClr val="11AA81"/>
              </a:solidFill>
            </a:endParaRPr>
          </a:p>
          <a:p>
            <a:pPr indent="-330200" lvl="1" marL="800100" marR="0" rtl="0" algn="l">
              <a:lnSpc>
                <a:spcPct val="90000"/>
              </a:lnSpc>
              <a:spcBef>
                <a:spcPts val="0"/>
              </a:spcBef>
              <a:spcAft>
                <a:spcPts val="0"/>
              </a:spcAft>
              <a:buClr>
                <a:schemeClr val="lt1"/>
              </a:buClr>
              <a:buSzPts val="1400"/>
              <a:buFont typeface="Roboto"/>
              <a:buAutoNum type="arabicPeriod"/>
            </a:pPr>
            <a:r>
              <a:rPr b="0" i="0" lang="en-US" sz="1400" u="none" cap="none" strike="noStrike">
                <a:solidFill>
                  <a:srgbClr val="11AA81"/>
                </a:solidFill>
              </a:rPr>
              <a:t>Tietojen mahdollisten epätarkkuuksien korjaaminen</a:t>
            </a:r>
            <a:endParaRPr sz="1400">
              <a:solidFill>
                <a:srgbClr val="11AA81"/>
              </a:solidFill>
            </a:endParaRPr>
          </a:p>
          <a:p>
            <a:pPr indent="-330200" lvl="1" marL="800100" marR="0" rtl="0" algn="l">
              <a:lnSpc>
                <a:spcPct val="90000"/>
              </a:lnSpc>
              <a:spcBef>
                <a:spcPts val="0"/>
              </a:spcBef>
              <a:spcAft>
                <a:spcPts val="0"/>
              </a:spcAft>
              <a:buClr>
                <a:schemeClr val="lt1"/>
              </a:buClr>
              <a:buSzPts val="1400"/>
              <a:buFont typeface="Roboto"/>
              <a:buAutoNum type="arabicPeriod"/>
            </a:pPr>
            <a:r>
              <a:rPr lang="en-US" sz="1400">
                <a:solidFill>
                  <a:srgbClr val="11AA81"/>
                </a:solidFill>
              </a:rPr>
              <a:t>Tiedon muotojen </a:t>
            </a:r>
            <a:r>
              <a:rPr b="0" i="0" lang="en-US" sz="1400" u="none" cap="none" strike="noStrike">
                <a:solidFill>
                  <a:srgbClr val="11AA81"/>
                </a:solidFill>
              </a:rPr>
              <a:t>standardointi</a:t>
            </a:r>
            <a:endParaRPr sz="1400">
              <a:solidFill>
                <a:srgbClr val="11AA81"/>
              </a:solidFill>
            </a:endParaRPr>
          </a:p>
          <a:p>
            <a:pPr indent="-330200" lvl="1" marL="800100" marR="0" rtl="0" algn="l">
              <a:lnSpc>
                <a:spcPct val="90000"/>
              </a:lnSpc>
              <a:spcBef>
                <a:spcPts val="0"/>
              </a:spcBef>
              <a:spcAft>
                <a:spcPts val="0"/>
              </a:spcAft>
              <a:buClr>
                <a:schemeClr val="lt1"/>
              </a:buClr>
              <a:buSzPts val="1400"/>
              <a:buFont typeface="Roboto"/>
              <a:buAutoNum type="arabicPeriod"/>
            </a:pPr>
            <a:r>
              <a:rPr b="0" i="0" lang="en-US" sz="1400" u="none" cap="none" strike="noStrike">
                <a:solidFill>
                  <a:srgbClr val="11AA81"/>
                </a:solidFill>
              </a:rPr>
              <a:t>Merkityksettömien tietojen poistaminen</a:t>
            </a:r>
            <a:endParaRPr sz="1400">
              <a:solidFill>
                <a:srgbClr val="11AA81"/>
              </a:solidFill>
            </a:endParaRPr>
          </a:p>
          <a:p>
            <a:pPr indent="-330200" lvl="0" marL="342900" marR="0" rtl="0" algn="l">
              <a:lnSpc>
                <a:spcPct val="104516"/>
              </a:lnSpc>
              <a:spcBef>
                <a:spcPts val="0"/>
              </a:spcBef>
              <a:spcAft>
                <a:spcPts val="0"/>
              </a:spcAft>
              <a:buClr>
                <a:srgbClr val="11AA81"/>
              </a:buClr>
              <a:buSzPts val="1350"/>
              <a:buFont typeface="Roboto"/>
              <a:buAutoNum type="arabicPeriod"/>
            </a:pPr>
            <a:r>
              <a:rPr lang="en-US" sz="1350"/>
              <a:t>Kun tiedot on siivottu ja valmisteltu, kunkin ryhmän on laadittava raportti, joka sisältää seuraavat tiedot:</a:t>
            </a:r>
            <a:endParaRPr sz="1350"/>
          </a:p>
          <a:p>
            <a:pPr indent="-330200" lvl="1" marL="800100" marR="0" rtl="0" algn="l">
              <a:lnSpc>
                <a:spcPct val="90000"/>
              </a:lnSpc>
              <a:spcBef>
                <a:spcPts val="0"/>
              </a:spcBef>
              <a:spcAft>
                <a:spcPts val="0"/>
              </a:spcAft>
              <a:buClr>
                <a:schemeClr val="lt1"/>
              </a:buClr>
              <a:buSzPts val="1400"/>
              <a:buFont typeface="Roboto"/>
              <a:buAutoNum type="arabicPeriod"/>
            </a:pPr>
            <a:r>
              <a:rPr b="0" i="0" lang="en-US" sz="1400" u="none" cap="none" strike="noStrike">
                <a:solidFill>
                  <a:srgbClr val="11AA81"/>
                </a:solidFill>
              </a:rPr>
              <a:t>Yhteenveto tietojen </a:t>
            </a:r>
            <a:r>
              <a:rPr lang="en-US" sz="1400">
                <a:solidFill>
                  <a:srgbClr val="11AA81"/>
                </a:solidFill>
              </a:rPr>
              <a:t>siivous</a:t>
            </a:r>
            <a:r>
              <a:rPr b="0" i="0" lang="en-US" sz="1400" u="none" cap="none" strike="noStrike">
                <a:solidFill>
                  <a:srgbClr val="11AA81"/>
                </a:solidFill>
              </a:rPr>
              <a:t>- ja valmisteluprosessista</a:t>
            </a:r>
            <a:endParaRPr sz="1400">
              <a:solidFill>
                <a:srgbClr val="11AA81"/>
              </a:solidFill>
            </a:endParaRPr>
          </a:p>
          <a:p>
            <a:pPr indent="-330200" lvl="1" marL="800100" marR="0" rtl="0" algn="l">
              <a:lnSpc>
                <a:spcPct val="90000"/>
              </a:lnSpc>
              <a:spcBef>
                <a:spcPts val="0"/>
              </a:spcBef>
              <a:spcAft>
                <a:spcPts val="0"/>
              </a:spcAft>
              <a:buClr>
                <a:schemeClr val="lt1"/>
              </a:buClr>
              <a:buSzPts val="1400"/>
              <a:buFont typeface="Roboto"/>
              <a:buAutoNum type="arabicPeriod"/>
            </a:pPr>
            <a:r>
              <a:rPr b="0" i="0" lang="en-US" sz="1400" u="none" cap="none" strike="noStrike">
                <a:solidFill>
                  <a:srgbClr val="11AA81"/>
                </a:solidFill>
              </a:rPr>
              <a:t>Yhteenveto tietojen laadusta ja oivalluksista</a:t>
            </a:r>
            <a:endParaRPr sz="1400">
              <a:solidFill>
                <a:srgbClr val="11AA81"/>
              </a:solidFill>
            </a:endParaRPr>
          </a:p>
          <a:p>
            <a:pPr indent="-330200" lvl="0" marL="342900" marR="0" rtl="0" algn="l">
              <a:lnSpc>
                <a:spcPct val="104516"/>
              </a:lnSpc>
              <a:spcBef>
                <a:spcPts val="0"/>
              </a:spcBef>
              <a:spcAft>
                <a:spcPts val="0"/>
              </a:spcAft>
              <a:buClr>
                <a:srgbClr val="11AA81"/>
              </a:buClr>
              <a:buSzPts val="1350"/>
              <a:buFont typeface="Roboto"/>
              <a:buAutoNum type="arabicPeriod"/>
            </a:pPr>
            <a:r>
              <a:rPr lang="en-US" sz="1350"/>
              <a:t>Kukin ryhmä esittelee raporttinsa luokalle ja keskustelee havainnoistaan ja oppimistaan asioista.</a:t>
            </a:r>
            <a:endParaRPr sz="1350"/>
          </a:p>
          <a:p>
            <a:pPr indent="0" lvl="0" marL="0" rtl="0" algn="l">
              <a:lnSpc>
                <a:spcPct val="104516"/>
              </a:lnSpc>
              <a:spcBef>
                <a:spcPts val="0"/>
              </a:spcBef>
              <a:spcAft>
                <a:spcPts val="0"/>
              </a:spcAft>
              <a:buClr>
                <a:schemeClr val="lt1"/>
              </a:buClr>
              <a:buSzPts val="1550"/>
              <a:buNone/>
            </a:pPr>
            <a:r>
              <a:t/>
            </a:r>
            <a:endParaRPr sz="135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0"/>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Aihe 1</a:t>
            </a:r>
            <a:endParaRPr b="1" i="0" sz="6000" u="none" cap="none" strike="noStrike">
              <a:solidFill>
                <a:srgbClr val="FFFFFF"/>
              </a:solidFill>
              <a:latin typeface="Arial"/>
              <a:ea typeface="Arial"/>
              <a:cs typeface="Arial"/>
              <a:sym typeface="Arial"/>
            </a:endParaRPr>
          </a:p>
        </p:txBody>
      </p:sp>
      <p:sp>
        <p:nvSpPr>
          <p:cNvPr id="206" name="Google Shape;206;p10"/>
          <p:cNvSpPr txBox="1"/>
          <p:nvPr/>
        </p:nvSpPr>
        <p:spPr>
          <a:xfrm>
            <a:off x="675150" y="1812908"/>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4000"/>
              <a:buFont typeface="Arial"/>
              <a:buNone/>
            </a:pPr>
            <a:r>
              <a:rPr b="1" i="0" lang="en-US" sz="4000" u="none" cap="none" strike="noStrike">
                <a:solidFill>
                  <a:srgbClr val="161249"/>
                </a:solidFill>
                <a:latin typeface="Arial"/>
                <a:ea typeface="Arial"/>
                <a:cs typeface="Arial"/>
                <a:sym typeface="Arial"/>
              </a:rPr>
              <a:t>Mittarit</a:t>
            </a:r>
            <a:endParaRPr b="1" i="0" sz="4000" u="none" cap="none" strike="noStrike">
              <a:solidFill>
                <a:srgbClr val="161249"/>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2"/>
          <p:cNvSpPr txBox="1"/>
          <p:nvPr/>
        </p:nvSpPr>
        <p:spPr>
          <a:xfrm>
            <a:off x="478339" y="212908"/>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Mittarit</a:t>
            </a:r>
            <a:endParaRPr b="0" i="0" sz="2000" u="none" cap="none" strike="noStrike">
              <a:solidFill>
                <a:srgbClr val="161249"/>
              </a:solidFill>
              <a:latin typeface="Arial"/>
              <a:ea typeface="Arial"/>
              <a:cs typeface="Arial"/>
              <a:sym typeface="Arial"/>
            </a:endParaRPr>
          </a:p>
        </p:txBody>
      </p:sp>
      <p:sp>
        <p:nvSpPr>
          <p:cNvPr id="212" name="Google Shape;212;p12"/>
          <p:cNvSpPr txBox="1"/>
          <p:nvPr/>
        </p:nvSpPr>
        <p:spPr>
          <a:xfrm>
            <a:off x="478350" y="2293900"/>
            <a:ext cx="3152100" cy="2339700"/>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None/>
            </a:pPr>
            <a:r>
              <a:rPr b="1" lang="en-US" sz="1500">
                <a:solidFill>
                  <a:srgbClr val="11AA81"/>
                </a:solidFill>
              </a:rPr>
              <a:t>1. </a:t>
            </a:r>
            <a:r>
              <a:rPr b="1" i="0" lang="en-US" sz="1500" u="none" cap="none" strike="noStrike">
                <a:solidFill>
                  <a:srgbClr val="11AA81"/>
                </a:solidFill>
                <a:latin typeface="Arial"/>
                <a:ea typeface="Arial"/>
                <a:cs typeface="Arial"/>
                <a:sym typeface="Arial"/>
              </a:rPr>
              <a:t>Tietoisuusmittarit</a:t>
            </a:r>
            <a:endParaRPr b="1" i="0" sz="1500" u="none" cap="none" strike="noStrike">
              <a:solidFill>
                <a:srgbClr val="11AA81"/>
              </a:solidFill>
              <a:latin typeface="Arial"/>
              <a:ea typeface="Arial"/>
              <a:cs typeface="Arial"/>
              <a:sym typeface="Arial"/>
            </a:endParaRPr>
          </a:p>
          <a:p>
            <a:pPr indent="-336550" lvl="0" marL="457200" marR="0" rtl="0" algn="l">
              <a:spcBef>
                <a:spcPts val="0"/>
              </a:spcBef>
              <a:spcAft>
                <a:spcPts val="0"/>
              </a:spcAft>
              <a:buClr>
                <a:srgbClr val="11AA81"/>
              </a:buClr>
              <a:buSzPts val="1700"/>
              <a:buFont typeface="Arial"/>
              <a:buChar char="●"/>
            </a:pPr>
            <a:r>
              <a:rPr lang="en-US" sz="1300">
                <a:solidFill>
                  <a:srgbClr val="161249"/>
                </a:solidFill>
              </a:rPr>
              <a:t>Brändi</a:t>
            </a:r>
            <a:r>
              <a:rPr b="0" i="0" lang="en-US" sz="1300" u="none" cap="none" strike="noStrike">
                <a:solidFill>
                  <a:srgbClr val="161249"/>
                </a:solidFill>
                <a:latin typeface="Arial"/>
                <a:ea typeface="Arial"/>
                <a:cs typeface="Arial"/>
                <a:sym typeface="Arial"/>
              </a:rPr>
              <a:t>maininnat</a:t>
            </a:r>
            <a:endParaRPr b="0" i="0" sz="1300" u="none" cap="none" strike="noStrike">
              <a:solidFill>
                <a:srgbClr val="161249"/>
              </a:solidFill>
              <a:latin typeface="Arial"/>
              <a:ea typeface="Arial"/>
              <a:cs typeface="Arial"/>
              <a:sym typeface="Arial"/>
            </a:endParaRPr>
          </a:p>
          <a:p>
            <a:pPr indent="-336550" lvl="0" marL="457200" marR="0" rtl="0" algn="l">
              <a:spcBef>
                <a:spcPts val="0"/>
              </a:spcBef>
              <a:spcAft>
                <a:spcPts val="0"/>
              </a:spcAft>
              <a:buClr>
                <a:srgbClr val="11AA81"/>
              </a:buClr>
              <a:buSzPts val="1700"/>
              <a:buFont typeface="Arial"/>
              <a:buChar char="●"/>
            </a:pPr>
            <a:r>
              <a:rPr lang="en-US" sz="1300">
                <a:solidFill>
                  <a:srgbClr val="161249"/>
                </a:solidFill>
              </a:rPr>
              <a:t>Back</a:t>
            </a:r>
            <a:r>
              <a:rPr b="0" i="0" lang="en-US" sz="1300" u="none" cap="none" strike="noStrike">
                <a:solidFill>
                  <a:srgbClr val="161249"/>
                </a:solidFill>
                <a:latin typeface="Arial"/>
                <a:ea typeface="Arial"/>
                <a:cs typeface="Arial"/>
                <a:sym typeface="Arial"/>
              </a:rPr>
              <a:t>linkit</a:t>
            </a:r>
            <a:endParaRPr sz="1300">
              <a:solidFill>
                <a:srgbClr val="161249"/>
              </a:solidFill>
            </a:endParaRPr>
          </a:p>
          <a:p>
            <a:pPr indent="-336550" lvl="0" marL="457200" marR="0" rtl="0" algn="l">
              <a:spcBef>
                <a:spcPts val="0"/>
              </a:spcBef>
              <a:spcAft>
                <a:spcPts val="0"/>
              </a:spcAft>
              <a:buClr>
                <a:srgbClr val="11AA81"/>
              </a:buClr>
              <a:buSzPts val="1700"/>
              <a:buFont typeface="Arial"/>
              <a:buChar char="●"/>
            </a:pPr>
            <a:r>
              <a:rPr b="0" i="0" lang="en-US" sz="1300" u="none" cap="none" strike="noStrike">
                <a:solidFill>
                  <a:srgbClr val="161249"/>
                </a:solidFill>
                <a:latin typeface="Arial"/>
                <a:ea typeface="Arial"/>
                <a:cs typeface="Arial"/>
                <a:sym typeface="Arial"/>
              </a:rPr>
              <a:t>Suppilon yläosan avainsan</a:t>
            </a:r>
            <a:r>
              <a:rPr lang="en-US" sz="1300">
                <a:solidFill>
                  <a:srgbClr val="161249"/>
                </a:solidFill>
              </a:rPr>
              <a:t>at</a:t>
            </a:r>
            <a:endParaRPr b="0" i="0" sz="1300" u="none" cap="none" strike="noStrike">
              <a:solidFill>
                <a:srgbClr val="161249"/>
              </a:solidFill>
              <a:latin typeface="Arial"/>
              <a:ea typeface="Arial"/>
              <a:cs typeface="Arial"/>
              <a:sym typeface="Arial"/>
            </a:endParaRPr>
          </a:p>
          <a:p>
            <a:pPr indent="-254000" lvl="1" marL="800100" marR="0" rtl="0" algn="l">
              <a:spcBef>
                <a:spcPts val="0"/>
              </a:spcBef>
              <a:spcAft>
                <a:spcPts val="0"/>
              </a:spcAft>
              <a:buClr>
                <a:schemeClr val="dk1"/>
              </a:buClr>
              <a:buSzPts val="1400"/>
              <a:buFont typeface="Arial"/>
              <a:buNone/>
            </a:pPr>
            <a:r>
              <a:t/>
            </a:r>
            <a:endParaRPr b="0" i="0" sz="900" u="none" cap="none" strike="noStrike">
              <a:solidFill>
                <a:srgbClr val="161249"/>
              </a:solidFill>
              <a:latin typeface="Arial"/>
              <a:ea typeface="Arial"/>
              <a:cs typeface="Arial"/>
              <a:sym typeface="Arial"/>
            </a:endParaRPr>
          </a:p>
          <a:p>
            <a:pPr indent="-254000" lvl="1" marL="800100" marR="0" rtl="0" algn="l">
              <a:spcBef>
                <a:spcPts val="0"/>
              </a:spcBef>
              <a:spcAft>
                <a:spcPts val="0"/>
              </a:spcAft>
              <a:buClr>
                <a:schemeClr val="dk1"/>
              </a:buClr>
              <a:buSzPts val="1400"/>
              <a:buFont typeface="Arial"/>
              <a:buNone/>
            </a:pPr>
            <a:r>
              <a:t/>
            </a:r>
            <a:endParaRPr b="0" i="0" sz="900" u="none" cap="none" strike="noStrike">
              <a:solidFill>
                <a:srgbClr val="161249"/>
              </a:solidFill>
              <a:latin typeface="Arial"/>
              <a:ea typeface="Arial"/>
              <a:cs typeface="Arial"/>
              <a:sym typeface="Arial"/>
            </a:endParaRPr>
          </a:p>
        </p:txBody>
      </p:sp>
      <p:sp>
        <p:nvSpPr>
          <p:cNvPr id="213" name="Google Shape;213;p12"/>
          <p:cNvSpPr txBox="1"/>
          <p:nvPr/>
        </p:nvSpPr>
        <p:spPr>
          <a:xfrm>
            <a:off x="478339" y="863603"/>
            <a:ext cx="8333429" cy="884682"/>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rgbClr val="161249"/>
              </a:buClr>
              <a:buSzPts val="1600"/>
              <a:buFont typeface="Arial"/>
              <a:buNone/>
            </a:pPr>
            <a:r>
              <a:rPr lang="en-US">
                <a:solidFill>
                  <a:srgbClr val="161249"/>
                </a:solidFill>
              </a:rPr>
              <a:t>Mittareiden hyödyntäminen on</a:t>
            </a:r>
            <a:r>
              <a:rPr b="0" i="0" lang="en-US" u="none" cap="none" strike="noStrike">
                <a:solidFill>
                  <a:srgbClr val="161249"/>
                </a:solidFill>
                <a:latin typeface="Arial"/>
                <a:ea typeface="Arial"/>
                <a:cs typeface="Arial"/>
                <a:sym typeface="Arial"/>
              </a:rPr>
              <a:t> arvokas</a:t>
            </a:r>
            <a:r>
              <a:rPr lang="en-US">
                <a:solidFill>
                  <a:srgbClr val="161249"/>
                </a:solidFill>
              </a:rPr>
              <a:t> toimintatapa </a:t>
            </a:r>
            <a:r>
              <a:rPr b="0" i="0" lang="en-US" u="none" cap="none" strike="noStrike">
                <a:solidFill>
                  <a:srgbClr val="161249"/>
                </a:solidFill>
                <a:latin typeface="Arial"/>
                <a:ea typeface="Arial"/>
                <a:cs typeface="Arial"/>
                <a:sym typeface="Arial"/>
              </a:rPr>
              <a:t>SEO-strategian tehokkuuden ja tuloksellisuuden arvioinnissa. </a:t>
            </a:r>
            <a:r>
              <a:rPr lang="en-US">
                <a:solidFill>
                  <a:srgbClr val="161249"/>
                </a:solidFill>
              </a:rPr>
              <a:t>Mittaaminen on </a:t>
            </a:r>
            <a:r>
              <a:rPr b="0" i="0" lang="en-US" u="none" cap="none" strike="noStrike">
                <a:solidFill>
                  <a:srgbClr val="161249"/>
                </a:solidFill>
                <a:latin typeface="Arial"/>
                <a:ea typeface="Arial"/>
                <a:cs typeface="Arial"/>
                <a:sym typeface="Arial"/>
              </a:rPr>
              <a:t>määrällinen tapa </a:t>
            </a:r>
            <a:r>
              <a:rPr lang="en-US">
                <a:solidFill>
                  <a:srgbClr val="161249"/>
                </a:solidFill>
              </a:rPr>
              <a:t>seurata </a:t>
            </a:r>
            <a:r>
              <a:rPr b="0" i="0" lang="en-US" u="none" cap="none" strike="noStrike">
                <a:solidFill>
                  <a:srgbClr val="161249"/>
                </a:solidFill>
                <a:latin typeface="Arial"/>
                <a:ea typeface="Arial"/>
                <a:cs typeface="Arial"/>
                <a:sym typeface="Arial"/>
              </a:rPr>
              <a:t>edistymistä ja arvioida eri taktiikoiden tehokkuutta</a:t>
            </a:r>
            <a:r>
              <a:rPr b="0" i="0" lang="en-US" u="none" cap="none" strike="noStrike">
                <a:solidFill>
                  <a:srgbClr val="161249"/>
                </a:solidFill>
                <a:latin typeface="Arial"/>
                <a:ea typeface="Arial"/>
                <a:cs typeface="Arial"/>
                <a:sym typeface="Arial"/>
              </a:rPr>
              <a:t>. </a:t>
            </a:r>
            <a:endParaRPr b="0" i="0" u="none" cap="none" strike="noStrike">
              <a:solidFill>
                <a:srgbClr val="161249"/>
              </a:solidFill>
              <a:latin typeface="Arial"/>
              <a:ea typeface="Arial"/>
              <a:cs typeface="Arial"/>
              <a:sym typeface="Arial"/>
            </a:endParaRPr>
          </a:p>
          <a:p>
            <a:pPr indent="0" lvl="0" marL="0" marR="0" rtl="0" algn="l">
              <a:spcBef>
                <a:spcPts val="0"/>
              </a:spcBef>
              <a:spcAft>
                <a:spcPts val="0"/>
              </a:spcAft>
              <a:buClr>
                <a:srgbClr val="161249"/>
              </a:buClr>
              <a:buSzPts val="1600"/>
              <a:buFont typeface="Arial"/>
              <a:buNone/>
            </a:pPr>
            <a:r>
              <a:t/>
            </a:r>
            <a:endParaRPr>
              <a:solidFill>
                <a:srgbClr val="161249"/>
              </a:solidFill>
            </a:endParaRPr>
          </a:p>
          <a:p>
            <a:pPr indent="0" lvl="0" marL="0" marR="0" rtl="0" algn="l">
              <a:spcBef>
                <a:spcPts val="0"/>
              </a:spcBef>
              <a:spcAft>
                <a:spcPts val="0"/>
              </a:spcAft>
              <a:buClr>
                <a:srgbClr val="161249"/>
              </a:buClr>
              <a:buSzPts val="1600"/>
              <a:buFont typeface="Arial"/>
              <a:buNone/>
            </a:pPr>
            <a:r>
              <a:rPr b="0" i="0" lang="en-US" u="none" cap="none" strike="noStrike">
                <a:solidFill>
                  <a:srgbClr val="161249"/>
                </a:solidFill>
                <a:latin typeface="Arial"/>
                <a:ea typeface="Arial"/>
                <a:cs typeface="Arial"/>
                <a:sym typeface="Arial"/>
              </a:rPr>
              <a:t>SEO:n suorituskyvyn arvioinnissa käytetään esimerkiksi seuraavia yleisiä mittareita:</a:t>
            </a:r>
            <a:endParaRPr b="0" i="0" sz="1800" u="none" cap="none" strike="noStrike">
              <a:solidFill>
                <a:srgbClr val="161249"/>
              </a:solidFill>
              <a:latin typeface="Arial"/>
              <a:ea typeface="Arial"/>
              <a:cs typeface="Arial"/>
              <a:sym typeface="Arial"/>
            </a:endParaRPr>
          </a:p>
        </p:txBody>
      </p:sp>
      <p:sp>
        <p:nvSpPr>
          <p:cNvPr id="214" name="Google Shape;214;p12"/>
          <p:cNvSpPr txBox="1"/>
          <p:nvPr/>
        </p:nvSpPr>
        <p:spPr>
          <a:xfrm>
            <a:off x="3853525" y="2293900"/>
            <a:ext cx="5459100" cy="3016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a:solidFill>
                  <a:srgbClr val="11AA81"/>
                </a:solidFill>
              </a:rPr>
              <a:t>2. Sivuston (on-site) mittarit</a:t>
            </a:r>
            <a:endParaRPr b="1">
              <a:solidFill>
                <a:srgbClr val="11AA81"/>
              </a:solidFill>
            </a:endParaRPr>
          </a:p>
          <a:p>
            <a:pPr indent="-330200" lvl="0" marL="457200" rtl="0" algn="l">
              <a:spcBef>
                <a:spcPts val="0"/>
              </a:spcBef>
              <a:spcAft>
                <a:spcPts val="0"/>
              </a:spcAft>
              <a:buClr>
                <a:srgbClr val="11AA81"/>
              </a:buClr>
              <a:buSzPts val="1600"/>
              <a:buChar char="●"/>
            </a:pPr>
            <a:r>
              <a:rPr lang="en-US" sz="1200">
                <a:solidFill>
                  <a:srgbClr val="161249"/>
                </a:solidFill>
              </a:rPr>
              <a:t>Orgaaninen liikenne</a:t>
            </a:r>
            <a:endParaRPr sz="1200">
              <a:solidFill>
                <a:srgbClr val="161249"/>
              </a:solidFill>
            </a:endParaRPr>
          </a:p>
          <a:p>
            <a:pPr indent="-330200" lvl="0" marL="457200" rtl="0" algn="l">
              <a:spcBef>
                <a:spcPts val="0"/>
              </a:spcBef>
              <a:spcAft>
                <a:spcPts val="0"/>
              </a:spcAft>
              <a:buClr>
                <a:srgbClr val="11AA81"/>
              </a:buClr>
              <a:buSzPts val="1600"/>
              <a:buChar char="●"/>
            </a:pPr>
            <a:r>
              <a:rPr lang="en-US" sz="1200">
                <a:solidFill>
                  <a:srgbClr val="161249"/>
                </a:solidFill>
              </a:rPr>
              <a:t>Viittaava liikenne</a:t>
            </a:r>
            <a:endParaRPr sz="1200">
              <a:solidFill>
                <a:srgbClr val="161249"/>
              </a:solidFill>
            </a:endParaRPr>
          </a:p>
          <a:p>
            <a:pPr indent="-330200" lvl="0" marL="457200" rtl="0" algn="l">
              <a:spcBef>
                <a:spcPts val="0"/>
              </a:spcBef>
              <a:spcAft>
                <a:spcPts val="0"/>
              </a:spcAft>
              <a:buClr>
                <a:srgbClr val="11AA81"/>
              </a:buClr>
              <a:buSzPts val="1600"/>
              <a:buChar char="●"/>
            </a:pPr>
            <a:r>
              <a:rPr lang="en-US" sz="1200">
                <a:solidFill>
                  <a:srgbClr val="161249"/>
                </a:solidFill>
              </a:rPr>
              <a:t>Uudet käyttäjät</a:t>
            </a:r>
            <a:endParaRPr sz="1200">
              <a:solidFill>
                <a:srgbClr val="161249"/>
              </a:solidFill>
            </a:endParaRPr>
          </a:p>
          <a:p>
            <a:pPr indent="-330200" lvl="0" marL="457200" rtl="0" algn="l">
              <a:spcBef>
                <a:spcPts val="0"/>
              </a:spcBef>
              <a:spcAft>
                <a:spcPts val="0"/>
              </a:spcAft>
              <a:buClr>
                <a:srgbClr val="11AA81"/>
              </a:buClr>
              <a:buSzPts val="1600"/>
              <a:buChar char="●"/>
            </a:pPr>
            <a:r>
              <a:rPr lang="en-US" sz="1200">
                <a:solidFill>
                  <a:srgbClr val="161249"/>
                </a:solidFill>
              </a:rPr>
              <a:t>Suppilon keskiosan avainsanojen </a:t>
            </a:r>
            <a:endParaRPr sz="1000">
              <a:solidFill>
                <a:schemeClr val="dk1"/>
              </a:solidFill>
            </a:endParaRPr>
          </a:p>
          <a:p>
            <a:pPr indent="0" lvl="1" marL="457200" rtl="0" algn="l">
              <a:spcBef>
                <a:spcPts val="0"/>
              </a:spcBef>
              <a:spcAft>
                <a:spcPts val="0"/>
              </a:spcAft>
              <a:buNone/>
            </a:pPr>
            <a:r>
              <a:t/>
            </a:r>
            <a:endParaRPr sz="1200">
              <a:solidFill>
                <a:srgbClr val="161249"/>
              </a:solidFill>
            </a:endParaRPr>
          </a:p>
          <a:p>
            <a:pPr indent="0" lvl="0" marL="0" rtl="0" algn="l">
              <a:spcBef>
                <a:spcPts val="0"/>
              </a:spcBef>
              <a:spcAft>
                <a:spcPts val="0"/>
              </a:spcAft>
              <a:buNone/>
            </a:pPr>
            <a:r>
              <a:rPr b="1" lang="en-US">
                <a:solidFill>
                  <a:srgbClr val="11AA81"/>
                </a:solidFill>
              </a:rPr>
              <a:t>3. Konversiomittarit</a:t>
            </a:r>
            <a:endParaRPr b="1">
              <a:solidFill>
                <a:srgbClr val="11AA81"/>
              </a:solidFill>
            </a:endParaRPr>
          </a:p>
          <a:p>
            <a:pPr indent="-330200" lvl="0" marL="457200" rtl="0" algn="l">
              <a:spcBef>
                <a:spcPts val="0"/>
              </a:spcBef>
              <a:spcAft>
                <a:spcPts val="0"/>
              </a:spcAft>
              <a:buClr>
                <a:srgbClr val="11AA81"/>
              </a:buClr>
              <a:buSzPts val="1600"/>
              <a:buChar char="●"/>
            </a:pPr>
            <a:r>
              <a:rPr lang="en-US" sz="1200">
                <a:solidFill>
                  <a:srgbClr val="161249"/>
                </a:solidFill>
              </a:rPr>
              <a:t>Sivuston selaussyvyys ja sivustolla vietetty aika</a:t>
            </a:r>
            <a:endParaRPr sz="1200">
              <a:solidFill>
                <a:srgbClr val="161249"/>
              </a:solidFill>
            </a:endParaRPr>
          </a:p>
          <a:p>
            <a:pPr indent="-330200" lvl="0" marL="457200" rtl="0" algn="l">
              <a:spcBef>
                <a:spcPts val="0"/>
              </a:spcBef>
              <a:spcAft>
                <a:spcPts val="0"/>
              </a:spcAft>
              <a:buClr>
                <a:srgbClr val="11AA81"/>
              </a:buClr>
              <a:buSzPts val="1600"/>
              <a:buChar char="●"/>
            </a:pPr>
            <a:r>
              <a:rPr lang="en-US" sz="1200">
                <a:solidFill>
                  <a:srgbClr val="161249"/>
                </a:solidFill>
              </a:rPr>
              <a:t>Konversiot</a:t>
            </a:r>
            <a:endParaRPr sz="1200">
              <a:solidFill>
                <a:srgbClr val="161249"/>
              </a:solidFill>
            </a:endParaRPr>
          </a:p>
          <a:p>
            <a:pPr indent="-330200" lvl="0" marL="457200" rtl="0" algn="l">
              <a:spcBef>
                <a:spcPts val="0"/>
              </a:spcBef>
              <a:spcAft>
                <a:spcPts val="0"/>
              </a:spcAft>
              <a:buClr>
                <a:srgbClr val="11AA81"/>
              </a:buClr>
              <a:buSzPts val="1600"/>
              <a:buChar char="●"/>
            </a:pPr>
            <a:r>
              <a:rPr lang="en-US" sz="1200">
                <a:solidFill>
                  <a:srgbClr val="161249"/>
                </a:solidFill>
              </a:rPr>
              <a:t>Konversion arvo</a:t>
            </a:r>
            <a:endParaRPr sz="1200">
              <a:solidFill>
                <a:srgbClr val="161249"/>
              </a:solidFill>
            </a:endParaRPr>
          </a:p>
          <a:p>
            <a:pPr indent="-330200" lvl="0" marL="457200" rtl="0" algn="l">
              <a:spcBef>
                <a:spcPts val="0"/>
              </a:spcBef>
              <a:spcAft>
                <a:spcPts val="0"/>
              </a:spcAft>
              <a:buClr>
                <a:srgbClr val="11AA81"/>
              </a:buClr>
              <a:buSzPts val="1600"/>
              <a:buChar char="●"/>
            </a:pPr>
            <a:r>
              <a:rPr lang="en-US" sz="1200">
                <a:solidFill>
                  <a:srgbClr val="161249"/>
                </a:solidFill>
              </a:rPr>
              <a:t>Suppilon alaosan avainsanat</a:t>
            </a:r>
            <a:endParaRPr sz="1200">
              <a:solidFill>
                <a:srgbClr val="161249"/>
              </a:solidFill>
            </a:endParaRPr>
          </a:p>
          <a:p>
            <a:pPr indent="-254000" lvl="1" marL="800100" rtl="0" algn="l">
              <a:spcBef>
                <a:spcPts val="0"/>
              </a:spcBef>
              <a:spcAft>
                <a:spcPts val="0"/>
              </a:spcAft>
              <a:buNone/>
            </a:pPr>
            <a:r>
              <a:t/>
            </a:r>
            <a:endParaRPr sz="800">
              <a:solidFill>
                <a:srgbClr val="161249"/>
              </a:solidFill>
            </a:endParaRPr>
          </a:p>
          <a:p>
            <a:pPr indent="-254000" lvl="1" marL="800100" rtl="0" algn="l">
              <a:spcBef>
                <a:spcPts val="0"/>
              </a:spcBef>
              <a:spcAft>
                <a:spcPts val="0"/>
              </a:spcAft>
              <a:buNone/>
            </a:pPr>
            <a:r>
              <a:t/>
            </a:r>
            <a:endParaRPr sz="800">
              <a:solidFill>
                <a:srgbClr val="161249"/>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3"/>
          <p:cNvSpPr txBox="1"/>
          <p:nvPr/>
        </p:nvSpPr>
        <p:spPr>
          <a:xfrm>
            <a:off x="478339" y="27215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Mittarit</a:t>
            </a:r>
            <a:endParaRPr b="0" i="0" sz="3600" u="none" cap="none" strike="noStrike">
              <a:solidFill>
                <a:srgbClr val="161249"/>
              </a:solidFill>
              <a:latin typeface="Calibri"/>
              <a:ea typeface="Calibri"/>
              <a:cs typeface="Calibri"/>
              <a:sym typeface="Calibri"/>
            </a:endParaRPr>
          </a:p>
        </p:txBody>
      </p:sp>
      <p:sp>
        <p:nvSpPr>
          <p:cNvPr id="220" name="Google Shape;220;p13"/>
          <p:cNvSpPr txBox="1"/>
          <p:nvPr/>
        </p:nvSpPr>
        <p:spPr>
          <a:xfrm>
            <a:off x="478339" y="844855"/>
            <a:ext cx="8333429" cy="3734402"/>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rgbClr val="161249"/>
              </a:buClr>
              <a:buSzPts val="1800"/>
              <a:buFont typeface="Arial"/>
              <a:buNone/>
            </a:pPr>
            <a:r>
              <a:rPr b="1" i="0" lang="en-US" sz="1200" u="none" cap="none" strike="noStrike">
                <a:solidFill>
                  <a:srgbClr val="161249"/>
                </a:solidFill>
              </a:rPr>
              <a:t>Arvioitavat mittarit:</a:t>
            </a:r>
            <a:endParaRPr b="1" i="0" sz="1200" u="none" cap="none" strike="noStrike">
              <a:solidFill>
                <a:srgbClr val="161249"/>
              </a:solidFill>
            </a:endParaRPr>
          </a:p>
          <a:p>
            <a:pPr indent="0" lvl="0" marL="0" marR="0" rtl="0" algn="l">
              <a:spcBef>
                <a:spcPts val="0"/>
              </a:spcBef>
              <a:spcAft>
                <a:spcPts val="0"/>
              </a:spcAft>
              <a:buClr>
                <a:schemeClr val="dk1"/>
              </a:buClr>
              <a:buSzPts val="1800"/>
              <a:buFont typeface="Calibri"/>
              <a:buNone/>
            </a:pPr>
            <a:r>
              <a:t/>
            </a:r>
            <a:endParaRPr b="0" i="0" sz="1200" u="none" cap="none" strike="noStrike">
              <a:solidFill>
                <a:srgbClr val="161249"/>
              </a:solidFill>
              <a:latin typeface="Arial"/>
              <a:ea typeface="Arial"/>
              <a:cs typeface="Arial"/>
              <a:sym typeface="Arial"/>
            </a:endParaRPr>
          </a:p>
          <a:p>
            <a:pPr indent="-361950" lvl="0" marL="457200" rtl="0" algn="l">
              <a:spcBef>
                <a:spcPts val="0"/>
              </a:spcBef>
              <a:spcAft>
                <a:spcPts val="0"/>
              </a:spcAft>
              <a:buClr>
                <a:srgbClr val="11AA81"/>
              </a:buClr>
              <a:buSzPts val="2100"/>
              <a:buChar char="•"/>
            </a:pPr>
            <a:r>
              <a:rPr lang="en-US" sz="1200">
                <a:solidFill>
                  <a:srgbClr val="161249"/>
                </a:solidFill>
              </a:rPr>
              <a:t>Sivuston hakutuloksissa sijoittuvien avainsanojen määrä</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Sivuston hakutuloksissa sijoittuvien </a:t>
            </a:r>
            <a:r>
              <a:rPr b="1" lang="en-US" sz="1200">
                <a:solidFill>
                  <a:srgbClr val="161249"/>
                </a:solidFill>
              </a:rPr>
              <a:t>relevanttien </a:t>
            </a:r>
            <a:r>
              <a:rPr lang="en-US" sz="1200">
                <a:solidFill>
                  <a:srgbClr val="161249"/>
                </a:solidFill>
              </a:rPr>
              <a:t>avainsanojen määrä</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Orgaanisen liikenteen määrä</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Liikenteen määrä avainsanakohtaisesti</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Saapuvien linkkien määrä</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Sijoituksen nousu tavoiteavainsanojen osalta</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Liidien ja myyntien määrä orgaanisesta liikenteestä</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Konversiot</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Verkkotunnuksesi auktoriteetti ja linkit</a:t>
            </a:r>
            <a:endParaRPr sz="1200">
              <a:solidFill>
                <a:srgbClr val="161249"/>
              </a:solidFill>
            </a:endParaRPr>
          </a:p>
          <a:p>
            <a:pPr indent="-361950" lvl="0" marL="457200" rtl="0" algn="l">
              <a:spcBef>
                <a:spcPts val="0"/>
              </a:spcBef>
              <a:spcAft>
                <a:spcPts val="0"/>
              </a:spcAft>
              <a:buClr>
                <a:srgbClr val="11AA81"/>
              </a:buClr>
              <a:buSzPts val="2100"/>
              <a:buChar char="•"/>
            </a:pPr>
            <a:r>
              <a:rPr lang="en-US" sz="1200">
                <a:solidFill>
                  <a:srgbClr val="161249"/>
                </a:solidFill>
              </a:rPr>
              <a:t>Sosiaalinen media ja arvostelut</a:t>
            </a:r>
            <a:endParaRPr sz="1200">
              <a:solidFill>
                <a:srgbClr val="161249"/>
              </a:solidFill>
            </a:endParaRPr>
          </a:p>
          <a:p>
            <a:pPr indent="-190500" lvl="0" marL="285750" marR="0" rtl="0" algn="l">
              <a:spcBef>
                <a:spcPts val="0"/>
              </a:spcBef>
              <a:spcAft>
                <a:spcPts val="0"/>
              </a:spcAft>
              <a:buClr>
                <a:srgbClr val="161249"/>
              </a:buClr>
              <a:buSzPts val="1200"/>
              <a:buChar char="•"/>
            </a:pPr>
            <a:r>
              <a:t/>
            </a:r>
            <a:endParaRPr sz="1200">
              <a:solidFill>
                <a:srgbClr val="16124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26" name="Google Shape;226;p14"/>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27" name="Google Shape;227;p14"/>
          <p:cNvSpPr txBox="1"/>
          <p:nvPr>
            <p:ph idx="1" type="body"/>
          </p:nvPr>
        </p:nvSpPr>
        <p:spPr>
          <a:xfrm>
            <a:off x="840583" y="324829"/>
            <a:ext cx="6614054" cy="38779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Arviointitehtävä</a:t>
            </a:r>
            <a:endParaRPr/>
          </a:p>
        </p:txBody>
      </p:sp>
      <p:sp>
        <p:nvSpPr>
          <p:cNvPr id="228" name="Google Shape;228;p14"/>
          <p:cNvSpPr txBox="1"/>
          <p:nvPr>
            <p:ph idx="2" type="body"/>
          </p:nvPr>
        </p:nvSpPr>
        <p:spPr>
          <a:xfrm>
            <a:off x="840583" y="720745"/>
            <a:ext cx="7825078" cy="2863361"/>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chemeClr val="lt1"/>
              </a:buClr>
              <a:buSzPts val="1400"/>
              <a:buNone/>
            </a:pPr>
            <a:r>
              <a:rPr b="1" lang="en-US" sz="1400"/>
              <a:t>Tarkoitus: ymmärtää, miten SEO-strategian tuloksellisuutta arvioidaan mittareiden avulla</a:t>
            </a:r>
            <a:endParaRPr/>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Muodostetaan </a:t>
            </a:r>
            <a:r>
              <a:rPr lang="en-US" sz="1600"/>
              <a:t>3-4 hengen ryhmät</a:t>
            </a:r>
            <a:endParaRPr sz="1600"/>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Kukin ryhmä valitsee verkkosivuston analysoitavaksi.</a:t>
            </a:r>
            <a:endParaRPr sz="1600"/>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Kukin ryhmä </a:t>
            </a:r>
            <a:r>
              <a:rPr lang="en-US" sz="1600"/>
              <a:t>voi käyttää seuraavia SEO-mittareita verkkosivustonsa analysoinnissa: orgaaninen liikenne, avainsanojen sijoitukset, poistumisprosentti, aika sivustolla ja konversiot.</a:t>
            </a:r>
            <a:endParaRPr sz="1600"/>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Kunkin ryhmän olisi laadittava raportti, joka sisältää seuraavat tiedot:</a:t>
            </a:r>
            <a:endParaRPr sz="1600"/>
          </a:p>
          <a:p>
            <a:pPr indent="-342900" lvl="1" marL="800100" marR="0" rtl="0" algn="l">
              <a:lnSpc>
                <a:spcPct val="10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Yleiskatsaus verkkosivustoon ja sen tarkoitukseen</a:t>
            </a:r>
            <a:endParaRPr sz="1600">
              <a:solidFill>
                <a:srgbClr val="11AA81"/>
              </a:solidFill>
            </a:endParaRPr>
          </a:p>
          <a:p>
            <a:pPr indent="-342900" lvl="1" marL="800100" marR="0" rtl="0" algn="l">
              <a:lnSpc>
                <a:spcPct val="10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Kuvaus verkkosivuston nykyisestä SEO-suorituskyvystä, mukaan lukien vahvuudet ja heikkoudet</a:t>
            </a:r>
            <a:endParaRPr sz="1600">
              <a:solidFill>
                <a:srgbClr val="11AA81"/>
              </a:solidFill>
            </a:endParaRPr>
          </a:p>
          <a:p>
            <a:pPr indent="-342900" lvl="1" marL="800100" marR="0" rtl="0" algn="l">
              <a:lnSpc>
                <a:spcPct val="10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Analyys</a:t>
            </a:r>
            <a:r>
              <a:rPr lang="en-US" sz="1600">
                <a:solidFill>
                  <a:srgbClr val="11AA81"/>
                </a:solidFill>
              </a:rPr>
              <a:t>i </a:t>
            </a:r>
            <a:r>
              <a:rPr b="0" i="0" lang="en-US" sz="1600" u="none" cap="none" strike="noStrike">
                <a:solidFill>
                  <a:srgbClr val="11AA81"/>
                </a:solidFill>
              </a:rPr>
              <a:t>sivuston liikenteestä, avainsanojen sijoituksista, </a:t>
            </a:r>
            <a:r>
              <a:rPr lang="en-US" sz="1600">
                <a:solidFill>
                  <a:srgbClr val="11AA81"/>
                </a:solidFill>
              </a:rPr>
              <a:t>poistumisprosentista</a:t>
            </a:r>
            <a:r>
              <a:rPr b="0" i="0" lang="en-US" sz="1600" u="none" cap="none" strike="noStrike">
                <a:solidFill>
                  <a:srgbClr val="11AA81"/>
                </a:solidFill>
              </a:rPr>
              <a:t>, </a:t>
            </a:r>
            <a:r>
              <a:rPr lang="en-US" sz="1600">
                <a:solidFill>
                  <a:srgbClr val="11AA81"/>
                </a:solidFill>
              </a:rPr>
              <a:t>sivustolla käytetystä </a:t>
            </a:r>
            <a:r>
              <a:rPr b="0" i="0" lang="en-US" sz="1600" u="none" cap="none" strike="noStrike">
                <a:solidFill>
                  <a:srgbClr val="11AA81"/>
                </a:solidFill>
              </a:rPr>
              <a:t>ajasta ja </a:t>
            </a:r>
            <a:r>
              <a:rPr lang="en-US" sz="1600">
                <a:solidFill>
                  <a:srgbClr val="11AA81"/>
                </a:solidFill>
              </a:rPr>
              <a:t>konversioista</a:t>
            </a:r>
            <a:r>
              <a:rPr b="0" i="0" lang="en-US" sz="1600" u="none" cap="none" strike="noStrike">
                <a:solidFill>
                  <a:srgbClr val="11AA81"/>
                </a:solidFill>
              </a:rPr>
              <a:t>, mukaan lukien </a:t>
            </a:r>
            <a:r>
              <a:rPr lang="en-US" sz="1600">
                <a:solidFill>
                  <a:srgbClr val="11AA81"/>
                </a:solidFill>
              </a:rPr>
              <a:t>trendit </a:t>
            </a:r>
            <a:r>
              <a:rPr b="0" i="0" lang="en-US" sz="1600" u="none" cap="none" strike="noStrike">
                <a:solidFill>
                  <a:srgbClr val="11AA81"/>
                </a:solidFill>
              </a:rPr>
              <a:t>ja </a:t>
            </a:r>
            <a:r>
              <a:rPr lang="en-US" sz="1600">
                <a:solidFill>
                  <a:srgbClr val="11AA81"/>
                </a:solidFill>
              </a:rPr>
              <a:t>näkemykset</a:t>
            </a:r>
            <a:endParaRPr sz="1600">
              <a:solidFill>
                <a:srgbClr val="11AA81"/>
              </a:solidFill>
            </a:endParaRPr>
          </a:p>
          <a:p>
            <a:pPr indent="-342900" lvl="1" marL="800100" marR="0" rtl="0" algn="l">
              <a:lnSpc>
                <a:spcPct val="100000"/>
              </a:lnSpc>
              <a:spcBef>
                <a:spcPts val="0"/>
              </a:spcBef>
              <a:spcAft>
                <a:spcPts val="0"/>
              </a:spcAft>
              <a:buClr>
                <a:schemeClr val="lt1"/>
              </a:buClr>
              <a:buSzPts val="1600"/>
              <a:buFont typeface="Roboto"/>
              <a:buAutoNum type="arabicPeriod"/>
            </a:pPr>
            <a:r>
              <a:rPr b="0" i="0" lang="en-US" sz="1600" u="none" cap="none" strike="noStrike">
                <a:solidFill>
                  <a:srgbClr val="11AA81"/>
                </a:solidFill>
              </a:rPr>
              <a:t>Suositukset verkkosivuston SEO-suorituskyvyn parantamiseksi</a:t>
            </a:r>
            <a:endParaRPr sz="1600">
              <a:solidFill>
                <a:srgbClr val="11AA81"/>
              </a:solidFill>
            </a:endParaRPr>
          </a:p>
          <a:p>
            <a:pPr indent="-342900" lvl="0" marL="342900" marR="0" rtl="0" algn="l">
              <a:lnSpc>
                <a:spcPct val="100000"/>
              </a:lnSpc>
              <a:spcBef>
                <a:spcPts val="0"/>
              </a:spcBef>
              <a:spcAft>
                <a:spcPts val="0"/>
              </a:spcAft>
              <a:buClr>
                <a:srgbClr val="11AA81"/>
              </a:buClr>
              <a:buSzPts val="1600"/>
              <a:buFont typeface="Roboto"/>
              <a:buAutoNum type="arabicPeriod"/>
            </a:pPr>
            <a:r>
              <a:rPr lang="en-US" sz="1600"/>
              <a:t>Kukin ryhmä esittelee raporttinsa luokalle ja keskustelee havainnoistaan.</a:t>
            </a:r>
            <a:endParaRPr sz="1600"/>
          </a:p>
          <a:p>
            <a:pPr indent="0" lvl="0" marL="0" rtl="0" algn="l">
              <a:lnSpc>
                <a:spcPct val="100000"/>
              </a:lnSpc>
              <a:spcBef>
                <a:spcPts val="0"/>
              </a:spcBef>
              <a:spcAft>
                <a:spcPts val="0"/>
              </a:spcAft>
              <a:buClr>
                <a:schemeClr val="lt1"/>
              </a:buClr>
              <a:buSzPts val="15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5"/>
          <p:cNvSpPr txBox="1"/>
          <p:nvPr/>
        </p:nvSpPr>
        <p:spPr>
          <a:xfrm>
            <a:off x="0" y="83692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4000">
                <a:solidFill>
                  <a:srgbClr val="161249"/>
                </a:solidFill>
              </a:rPr>
              <a:t>Oppimisen vahvistustehtävä</a:t>
            </a:r>
            <a:endParaRPr b="1" i="0" sz="4000" u="none" cap="none" strike="noStrik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39" name="Google Shape;239;p16"/>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600"/>
              <a:buFont typeface="Calibri"/>
              <a:buNone/>
            </a:pPr>
            <a:r>
              <a:t/>
            </a:r>
            <a:endParaRPr b="0" i="0" sz="1600" u="none" cap="none" strike="noStrike">
              <a:solidFill>
                <a:schemeClr val="dk1"/>
              </a:solidFill>
              <a:latin typeface="Calibri"/>
              <a:ea typeface="Calibri"/>
              <a:cs typeface="Calibri"/>
              <a:sym typeface="Calibri"/>
            </a:endParaRPr>
          </a:p>
        </p:txBody>
      </p:sp>
      <p:sp>
        <p:nvSpPr>
          <p:cNvPr id="240" name="Google Shape;240;p16"/>
          <p:cNvSpPr txBox="1"/>
          <p:nvPr>
            <p:ph idx="1" type="body"/>
          </p:nvPr>
        </p:nvSpPr>
        <p:spPr>
          <a:xfrm>
            <a:off x="840583" y="324829"/>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Oppimisen vahvistustehtävä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241" name="Google Shape;241;p16"/>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165100" lvl="0" marL="0" rtl="0" algn="l">
              <a:lnSpc>
                <a:spcPct val="115000"/>
              </a:lnSpc>
              <a:spcBef>
                <a:spcPts val="600"/>
              </a:spcBef>
              <a:spcAft>
                <a:spcPts val="0"/>
              </a:spcAft>
              <a:buClr>
                <a:srgbClr val="11AA81"/>
              </a:buClr>
              <a:buSzPts val="2600"/>
              <a:buChar char="•"/>
            </a:pPr>
            <a:r>
              <a:rPr lang="en-US" sz="1700"/>
              <a:t>Valitse seuraaviin kohtiin sopiva organisaatio ja sen verkkosivusto:</a:t>
            </a:r>
            <a:endParaRPr sz="1700"/>
          </a:p>
          <a:p>
            <a:pPr indent="-165100" lvl="0" marL="0" rtl="0" algn="l">
              <a:lnSpc>
                <a:spcPct val="115000"/>
              </a:lnSpc>
              <a:spcBef>
                <a:spcPts val="600"/>
              </a:spcBef>
              <a:spcAft>
                <a:spcPts val="0"/>
              </a:spcAft>
              <a:buClr>
                <a:srgbClr val="11AA81"/>
              </a:buClr>
              <a:buSzPts val="2600"/>
              <a:buChar char="•"/>
            </a:pPr>
            <a:r>
              <a:rPr lang="en-US" sz="1700"/>
              <a:t> Verkkokauppa.</a:t>
            </a:r>
            <a:endParaRPr sz="1700"/>
          </a:p>
          <a:p>
            <a:pPr indent="-165100" lvl="0" marL="0" rtl="0" algn="l">
              <a:lnSpc>
                <a:spcPct val="115000"/>
              </a:lnSpc>
              <a:spcBef>
                <a:spcPts val="600"/>
              </a:spcBef>
              <a:spcAft>
                <a:spcPts val="0"/>
              </a:spcAft>
              <a:buClr>
                <a:srgbClr val="11AA81"/>
              </a:buClr>
              <a:buSzPts val="2600"/>
              <a:buChar char="•"/>
            </a:pPr>
            <a:r>
              <a:rPr lang="en-US" sz="1700"/>
              <a:t> Brändin verkkopresenssi (“läsnäolo”).</a:t>
            </a:r>
            <a:endParaRPr sz="1700"/>
          </a:p>
          <a:p>
            <a:pPr indent="-165100" lvl="0" marL="0" rtl="0" algn="l">
              <a:lnSpc>
                <a:spcPct val="115000"/>
              </a:lnSpc>
              <a:spcBef>
                <a:spcPts val="600"/>
              </a:spcBef>
              <a:spcAft>
                <a:spcPts val="0"/>
              </a:spcAft>
              <a:buClr>
                <a:srgbClr val="11AA81"/>
              </a:buClr>
              <a:buSzPts val="2600"/>
              <a:buChar char="•"/>
            </a:pPr>
            <a:r>
              <a:rPr lang="en-US" sz="1700"/>
              <a:t> Tietovarasto (esim. uutiset).</a:t>
            </a:r>
            <a:endParaRPr sz="1700"/>
          </a:p>
          <a:p>
            <a:pPr indent="0" lvl="0" marL="0" marR="0" rtl="0" algn="l">
              <a:lnSpc>
                <a:spcPct val="115000"/>
              </a:lnSpc>
              <a:spcBef>
                <a:spcPts val="600"/>
              </a:spcBef>
              <a:spcAft>
                <a:spcPts val="0"/>
              </a:spcAft>
              <a:buClr>
                <a:schemeClr val="lt1"/>
              </a:buClr>
              <a:buSzPts val="1800"/>
              <a:buNone/>
            </a:pPr>
            <a:r>
              <a:t/>
            </a:r>
            <a:endParaRPr sz="1700"/>
          </a:p>
          <a:p>
            <a:pPr indent="0" lvl="0" marL="0" marR="0" rtl="0" algn="l">
              <a:lnSpc>
                <a:spcPct val="115000"/>
              </a:lnSpc>
              <a:spcBef>
                <a:spcPts val="600"/>
              </a:spcBef>
              <a:spcAft>
                <a:spcPts val="0"/>
              </a:spcAft>
              <a:buClr>
                <a:schemeClr val="lt1"/>
              </a:buClr>
              <a:buSzPts val="1800"/>
              <a:buNone/>
            </a:pPr>
            <a:r>
              <a:rPr lang="en-US" sz="1700"/>
              <a:t>Suorita organisaation SEO-strategian suoritusarviointi.</a:t>
            </a:r>
            <a:endParaRPr sz="1400"/>
          </a:p>
          <a:p>
            <a:pPr indent="0" lvl="0" marL="0" rtl="0" algn="l">
              <a:lnSpc>
                <a:spcPct val="90000"/>
              </a:lnSpc>
              <a:spcBef>
                <a:spcPts val="600"/>
              </a:spcBef>
              <a:spcAft>
                <a:spcPts val="0"/>
              </a:spcAft>
              <a:buClr>
                <a:schemeClr val="lt1"/>
              </a:buClr>
              <a:buSzPts val="1800"/>
              <a:buNone/>
            </a:pPr>
            <a:r>
              <a:t/>
            </a:r>
            <a:endParaRPr sz="17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US" sz="4400">
                <a:solidFill>
                  <a:srgbClr val="11AA81"/>
                </a:solidFill>
              </a:rPr>
              <a:t>Peilaus oppimistavoitteisiin</a:t>
            </a:r>
            <a:endParaRPr b="1" sz="4400">
              <a:solidFill>
                <a:srgbClr val="11AA81"/>
              </a:solidFill>
            </a:endParaRPr>
          </a:p>
          <a:p>
            <a:pPr indent="0" lvl="0" marL="0" marR="0" rtl="0" algn="l">
              <a:spcBef>
                <a:spcPts val="0"/>
              </a:spcBef>
              <a:spcAft>
                <a:spcPts val="0"/>
              </a:spcAft>
              <a:buClr>
                <a:srgbClr val="11AA81"/>
              </a:buClr>
              <a:buSzPts val="4400"/>
              <a:buFont typeface="Arial"/>
              <a:buNone/>
            </a:pPr>
            <a:r>
              <a:t/>
            </a:r>
            <a:endParaRPr b="1" sz="4400">
              <a:solidFill>
                <a:srgbClr val="11AA81"/>
              </a:solidFill>
            </a:endParaRPr>
          </a:p>
        </p:txBody>
      </p:sp>
      <p:sp>
        <p:nvSpPr>
          <p:cNvPr id="247" name="Google Shape;247;p17"/>
          <p:cNvSpPr txBox="1"/>
          <p:nvPr/>
        </p:nvSpPr>
        <p:spPr>
          <a:xfrm>
            <a:off x="478339" y="975179"/>
            <a:ext cx="8454900" cy="133985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2400"/>
              <a:buFont typeface="Calibri"/>
              <a:buNone/>
            </a:pPr>
            <a:r>
              <a:t/>
            </a:r>
            <a:endParaRPr b="0" i="0" sz="24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161249"/>
              </a:buClr>
              <a:buSzPts val="2400"/>
              <a:buFont typeface="Arial"/>
              <a:buNone/>
            </a:pPr>
            <a:r>
              <a:rPr lang="en-US" sz="2400">
                <a:solidFill>
                  <a:srgbClr val="161249"/>
                </a:solidFill>
              </a:rPr>
              <a:t>Osaatko </a:t>
            </a:r>
            <a:r>
              <a:rPr b="0" i="0" lang="en-US" sz="2400" u="none" cap="none" strike="noStrike">
                <a:solidFill>
                  <a:srgbClr val="161249"/>
                </a:solidFill>
                <a:latin typeface="Arial"/>
                <a:ea typeface="Arial"/>
                <a:cs typeface="Arial"/>
                <a:sym typeface="Arial"/>
              </a:rPr>
              <a:t>arvioida SEO-strategian toimivuutta?</a:t>
            </a:r>
            <a:endParaRPr b="0" i="0" sz="2400" u="none" cap="none" strike="noStrike">
              <a:solidFill>
                <a:srgbClr val="161249"/>
              </a:solidFill>
              <a:latin typeface="Arial"/>
              <a:ea typeface="Arial"/>
              <a:cs typeface="Arial"/>
              <a:sym typeface="Arial"/>
            </a:endParaRPr>
          </a:p>
          <a:p>
            <a:pPr indent="0" lvl="0" marL="0" marR="0" rtl="0" algn="ctr">
              <a:lnSpc>
                <a:spcPct val="115000"/>
              </a:lnSpc>
              <a:spcBef>
                <a:spcPts val="1600"/>
              </a:spcBef>
              <a:spcAft>
                <a:spcPts val="0"/>
              </a:spcAft>
              <a:buClr>
                <a:schemeClr val="dk1"/>
              </a:buClr>
              <a:buSzPts val="2400"/>
              <a:buFont typeface="Calibri"/>
              <a:buNone/>
            </a:pPr>
            <a:r>
              <a:t/>
            </a:r>
            <a:endParaRPr b="0" i="0" sz="2400" u="none" cap="none" strike="noStrik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US" sz="4400">
                <a:solidFill>
                  <a:srgbClr val="11AA81"/>
                </a:solidFill>
              </a:rPr>
              <a:t>Peilaus oppimistavoitteisiin</a:t>
            </a:r>
            <a:endParaRPr b="1" sz="4400">
              <a:solidFill>
                <a:srgbClr val="11AA81"/>
              </a:solidFill>
            </a:endParaRPr>
          </a:p>
          <a:p>
            <a:pPr indent="0" lvl="0" marL="0" marR="0" rtl="0" algn="l">
              <a:spcBef>
                <a:spcPts val="0"/>
              </a:spcBef>
              <a:spcAft>
                <a:spcPts val="0"/>
              </a:spcAft>
              <a:buClr>
                <a:srgbClr val="11AA81"/>
              </a:buClr>
              <a:buSzPts val="4400"/>
              <a:buFont typeface="Arial"/>
              <a:buNone/>
            </a:pPr>
            <a:r>
              <a:t/>
            </a:r>
            <a:endParaRPr b="1" sz="4400">
              <a:solidFill>
                <a:srgbClr val="11AA81"/>
              </a:solidFill>
            </a:endParaRPr>
          </a:p>
        </p:txBody>
      </p:sp>
      <p:sp>
        <p:nvSpPr>
          <p:cNvPr id="253" name="Google Shape;253;p18"/>
          <p:cNvSpPr txBox="1"/>
          <p:nvPr/>
        </p:nvSpPr>
        <p:spPr>
          <a:xfrm>
            <a:off x="511189" y="1386361"/>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3000"/>
              <a:buFont typeface="Arial"/>
              <a:buChar char="•"/>
            </a:pPr>
            <a:r>
              <a:rPr b="0" i="0" lang="en-US" sz="2000" u="none" cap="none" strike="noStrike">
                <a:solidFill>
                  <a:srgbClr val="161249"/>
                </a:solidFill>
                <a:latin typeface="Arial"/>
                <a:ea typeface="Arial"/>
                <a:cs typeface="Arial"/>
                <a:sym typeface="Arial"/>
              </a:rPr>
              <a:t>Arvioi ymmärryksesi päivän aiheesta asteikolla 1-10.</a:t>
            </a:r>
            <a:endParaRPr b="0" i="0" sz="2000" u="none" cap="none" strike="noStrike">
              <a:solidFill>
                <a:srgbClr val="161249"/>
              </a:solidFill>
              <a:latin typeface="Arial"/>
              <a:ea typeface="Arial"/>
              <a:cs typeface="Arial"/>
              <a:sym typeface="Arial"/>
            </a:endParaRPr>
          </a:p>
          <a:p>
            <a:pPr indent="-285750" lvl="0" marL="285750" marR="0" rtl="0" algn="l">
              <a:lnSpc>
                <a:spcPct val="115000"/>
              </a:lnSpc>
              <a:spcBef>
                <a:spcPts val="1600"/>
              </a:spcBef>
              <a:spcAft>
                <a:spcPts val="0"/>
              </a:spcAft>
              <a:buClr>
                <a:srgbClr val="11AA81"/>
              </a:buClr>
              <a:buSzPts val="3000"/>
              <a:buFont typeface="Arial"/>
              <a:buChar char="•"/>
            </a:pPr>
            <a:r>
              <a:rPr b="0" i="0" lang="en-US" sz="2000" u="none" cap="none" strike="noStrike">
                <a:solidFill>
                  <a:srgbClr val="161249"/>
                </a:solidFill>
                <a:latin typeface="Arial"/>
                <a:ea typeface="Arial"/>
                <a:cs typeface="Arial"/>
                <a:sym typeface="Arial"/>
              </a:rPr>
              <a:t>Jos sinun pitäisi </a:t>
            </a:r>
            <a:r>
              <a:rPr lang="en-US" sz="2000">
                <a:solidFill>
                  <a:srgbClr val="161249"/>
                </a:solidFill>
              </a:rPr>
              <a:t>suunnitella </a:t>
            </a:r>
            <a:r>
              <a:rPr b="0" i="0" lang="en-US" sz="2000" u="none" cap="none" strike="noStrike">
                <a:solidFill>
                  <a:srgbClr val="161249"/>
                </a:solidFill>
                <a:latin typeface="Arial"/>
                <a:ea typeface="Arial"/>
                <a:cs typeface="Arial"/>
                <a:sym typeface="Arial"/>
              </a:rPr>
              <a:t>seuraava </a:t>
            </a:r>
            <a:r>
              <a:rPr lang="en-US" sz="2000">
                <a:solidFill>
                  <a:srgbClr val="161249"/>
                </a:solidFill>
              </a:rPr>
              <a:t>luento</a:t>
            </a:r>
            <a:r>
              <a:rPr b="0" i="0" lang="en-US" sz="2000" u="none" cap="none" strike="noStrike">
                <a:solidFill>
                  <a:srgbClr val="161249"/>
                </a:solidFill>
                <a:latin typeface="Arial"/>
                <a:ea typeface="Arial"/>
                <a:cs typeface="Arial"/>
                <a:sym typeface="Arial"/>
              </a:rPr>
              <a:t>, mi</a:t>
            </a:r>
            <a:r>
              <a:rPr lang="en-US" sz="2000">
                <a:solidFill>
                  <a:srgbClr val="161249"/>
                </a:solidFill>
              </a:rPr>
              <a:t>tä se pitäisi sisällään</a:t>
            </a:r>
            <a:r>
              <a:rPr b="0" i="0" lang="en-US" sz="2000" u="none" cap="none" strike="noStrike">
                <a:solidFill>
                  <a:srgbClr val="161249"/>
                </a:solidFill>
                <a:latin typeface="Arial"/>
                <a:ea typeface="Arial"/>
                <a:cs typeface="Arial"/>
                <a:sym typeface="Arial"/>
              </a:rPr>
              <a:t>?</a:t>
            </a:r>
            <a:endParaRPr b="0" i="0" sz="2000" u="none" cap="none" strike="noStrik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9"/>
          <p:cNvSpPr txBox="1"/>
          <p:nvPr/>
        </p:nvSpPr>
        <p:spPr>
          <a:xfrm>
            <a:off x="472650" y="1564404"/>
            <a:ext cx="8198700" cy="1094431"/>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800" u="none" cap="none" strike="noStrike">
                <a:solidFill>
                  <a:schemeClr val="lt1"/>
                </a:solidFill>
                <a:latin typeface="Arial"/>
                <a:ea typeface="Arial"/>
                <a:cs typeface="Arial"/>
                <a:sym typeface="Arial"/>
              </a:rPr>
              <a:t>Kysymyksiä?</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g27bd648dd69_0_0"/>
          <p:cNvSpPr txBox="1"/>
          <p:nvPr>
            <p:ph idx="1" type="body"/>
          </p:nvPr>
        </p:nvSpPr>
        <p:spPr>
          <a:xfrm>
            <a:off x="628650" y="1208993"/>
            <a:ext cx="7886700" cy="33324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indent="0" lvl="0" marL="0" rtl="0" algn="l">
              <a:spcBef>
                <a:spcPts val="750"/>
              </a:spcBef>
              <a:spcAft>
                <a:spcPts val="0"/>
              </a:spcAft>
              <a:buClr>
                <a:schemeClr val="dk1"/>
              </a:buClr>
              <a:buSzPts val="1100"/>
              <a:buFont typeface="Arial"/>
              <a:buNone/>
            </a:pPr>
            <a:r>
              <a:t/>
            </a:r>
            <a:endParaRPr sz="2000"/>
          </a:p>
          <a:p>
            <a:pPr indent="0" lvl="0" marL="0" rtl="0" algn="l">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264" name="Google Shape;264;g27bd648dd69_0_0"/>
          <p:cNvSpPr txBox="1"/>
          <p:nvPr/>
        </p:nvSpPr>
        <p:spPr>
          <a:xfrm>
            <a:off x="473525" y="359225"/>
            <a:ext cx="7140900" cy="6417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None/>
            </a:pPr>
            <a:r>
              <a:rPr b="1" lang="en-US" sz="3300">
                <a:solidFill>
                  <a:srgbClr val="161249"/>
                </a:solidFill>
              </a:rPr>
              <a:t>Vastuuvapauslauseke</a:t>
            </a:r>
            <a:endParaRPr>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