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Dancing Script" panose="020B0604020202020204" charset="0"/>
      <p:regular r:id="rId27"/>
      <p:bold r:id="rId28"/>
    </p:embeddedFont>
    <p:embeddedFont>
      <p:font typeface="Open Sans" panose="020B0606030504020204" pitchFamily="34" charset="0"/>
      <p:regular r:id="rId29"/>
      <p:bold r:id="rId30"/>
      <p:italic r:id="rId31"/>
      <p:boldItalic r:id="rId32"/>
    </p:embeddedFont>
    <p:embeddedFont>
      <p:font typeface="Roboto" panose="02000000000000000000" pitchFamily="2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7" roundtripDataSignature="AMtx7mgJM6Bg2NXwNK0LGw7tLIf/07vn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03" autoAdjust="0"/>
  </p:normalViewPr>
  <p:slideViewPr>
    <p:cSldViewPr snapToGrid="0">
      <p:cViewPr varScale="1">
        <p:scale>
          <a:sx n="81" d="100"/>
          <a:sy n="81" d="100"/>
        </p:scale>
        <p:origin x="86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7" name="Google Shape;21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4" name="Google Shape;22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0" name="Google Shape;23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80b42ddca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80b42ddca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5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5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5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6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6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1" name="Google Shape;21;p36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3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" name="Google Shape;23;p36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" name="Google Shape;24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3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3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6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3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3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38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3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38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" name="Google Shape;46;p3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9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39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3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4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41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4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0" name="Google Shape;60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1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2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42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42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42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4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4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4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4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4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4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4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4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4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4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46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4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4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4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4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7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47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8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48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8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4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4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4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9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0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2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52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67650" y="478697"/>
            <a:ext cx="9008699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/>
              <a:t>SEO-strategie - Evalueren</a:t>
            </a:r>
            <a:endParaRPr/>
          </a:p>
        </p:txBody>
      </p:sp>
      <p:sp>
        <p:nvSpPr>
          <p:cNvPr id="145" name="Google Shape;145;p1"/>
          <p:cNvSpPr txBox="1">
            <a:spLocks noGrp="1"/>
          </p:cNvSpPr>
          <p:nvPr>
            <p:ph type="subTitle" idx="4294967295"/>
          </p:nvPr>
        </p:nvSpPr>
        <p:spPr>
          <a:xfrm>
            <a:off x="1142999" y="2664506"/>
            <a:ext cx="6858000" cy="1241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Professor</a:t>
            </a:r>
            <a:endParaRPr sz="2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School</a:t>
            </a:r>
            <a:endParaRPr sz="2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Zoekmachine optimalisatie</a:t>
            </a:r>
            <a:endParaRPr sz="2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 txBox="1">
            <a:spLocks noGrp="1"/>
          </p:cNvSpPr>
          <p:nvPr>
            <p:ph type="title"/>
          </p:nvPr>
        </p:nvSpPr>
        <p:spPr>
          <a:xfrm>
            <a:off x="797371" y="1499820"/>
            <a:ext cx="4996013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SEO-strategie - Evalueren</a:t>
            </a:r>
            <a:br>
              <a:rPr lang="en-US" sz="4400">
                <a:solidFill>
                  <a:srgbClr val="11AA81"/>
                </a:solidFill>
              </a:rPr>
            </a:br>
            <a:endParaRPr sz="4400">
              <a:solidFill>
                <a:srgbClr val="11AA81"/>
              </a:solidFill>
            </a:endParaRPr>
          </a:p>
        </p:txBody>
      </p:sp>
      <p:sp>
        <p:nvSpPr>
          <p:cNvPr id="153" name="Google Shape;153;p2"/>
          <p:cNvSpPr txBox="1">
            <a:spLocks noGrp="1"/>
          </p:cNvSpPr>
          <p:nvPr>
            <p:ph type="body" idx="1"/>
          </p:nvPr>
        </p:nvSpPr>
        <p:spPr>
          <a:xfrm>
            <a:off x="872799" y="2299120"/>
            <a:ext cx="6614054" cy="2144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en-US"/>
              <a:t>Ken je de cijfers van de Covid-19 pandemie? Hoe zit het met de Spaanse grieppandemie van de vorige eeuw?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en-US"/>
              <a:t>Kun je raden welke landen de meeste doden hadden in de Tweede Wereldoorlog?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6262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0" name="Google Shape;160;p3"/>
          <p:cNvSpPr txBox="1">
            <a:spLocks noGrp="1"/>
          </p:cNvSpPr>
          <p:nvPr>
            <p:ph type="title"/>
          </p:nvPr>
        </p:nvSpPr>
        <p:spPr>
          <a:xfrm>
            <a:off x="628650" y="466619"/>
            <a:ext cx="7886700" cy="694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/>
              <a:t>Leerdoelen</a:t>
            </a:r>
            <a:endParaRPr/>
          </a:p>
        </p:txBody>
      </p:sp>
      <p:sp>
        <p:nvSpPr>
          <p:cNvPr id="161" name="Google Shape;161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Char char="•"/>
            </a:pPr>
            <a:r>
              <a:rPr lang="en-US" sz="2400" b="0" i="0" u="none" strike="noStrike" cap="none"/>
              <a:t>De prestaties van de SEO-strategie beoordelen </a:t>
            </a:r>
            <a:endParaRPr sz="2400" b="0" i="0" u="none" strike="noStrike" cap="none"/>
          </a:p>
          <a:p>
            <a:pPr marL="342900" lvl="0" indent="-7620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1AA81"/>
              </a:buClr>
              <a:buSzPts val="4200"/>
              <a:buFont typeface="Arial"/>
              <a:buNone/>
            </a:pPr>
            <a:endParaRPr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2400"/>
              <a:buFont typeface="Roboto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4"/>
          <p:cNvSpPr txBox="1">
            <a:spLocks noGrp="1"/>
          </p:cNvSpPr>
          <p:nvPr>
            <p:ph type="title"/>
          </p:nvPr>
        </p:nvSpPr>
        <p:spPr>
          <a:xfrm>
            <a:off x="540779" y="1717383"/>
            <a:ext cx="3752838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 dirty="0" err="1"/>
              <a:t>Onderwerpen</a:t>
            </a:r>
            <a:endParaRPr dirty="0"/>
          </a:p>
        </p:txBody>
      </p:sp>
      <p:sp>
        <p:nvSpPr>
          <p:cNvPr id="168" name="Google Shape;168;p4"/>
          <p:cNvSpPr txBox="1">
            <a:spLocks noGrp="1"/>
          </p:cNvSpPr>
          <p:nvPr>
            <p:ph type="body" idx="1"/>
          </p:nvPr>
        </p:nvSpPr>
        <p:spPr>
          <a:xfrm>
            <a:off x="4002881" y="1217920"/>
            <a:ext cx="4606283" cy="1508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</a:rPr>
              <a:t>De gegevens voorbereiden</a:t>
            </a:r>
            <a:endParaRPr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</a:rPr>
              <a:t>Metriek</a:t>
            </a:r>
            <a:endParaRPr/>
          </a:p>
          <a:p>
            <a:pPr marL="385763" lvl="0" indent="-2270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endParaRPr sz="2000" b="0" i="0" u="none" strike="noStrike" cap="none">
              <a:solidFill>
                <a:srgbClr val="FFFFFF"/>
              </a:solidFill>
            </a:endParaRPr>
          </a:p>
          <a:p>
            <a:pPr marL="385763" lvl="0" indent="-2270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"Statistieken zijn als bikini's. Wat ze onthullen is suggestief, maar wat ze verbergen is van vitaal belang."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Aaron Levenstein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"Als iemand de gegevens genoeg martelt, zullen ze alles bekennen."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  Paolo Magrassi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7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 </a:t>
            </a: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gegevens </a:t>
            </a: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voorbereiden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8"/>
          <p:cNvSpPr txBox="1"/>
          <p:nvPr/>
        </p:nvSpPr>
        <p:spPr>
          <a:xfrm>
            <a:off x="478339" y="1059295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3600"/>
              <a:t>De gegevens voorbereiden</a:t>
            </a:r>
            <a:br>
              <a:rPr lang="en-US" sz="3200"/>
            </a:br>
            <a:endParaRPr sz="3200"/>
          </a:p>
        </p:txBody>
      </p:sp>
      <p:sp>
        <p:nvSpPr>
          <p:cNvPr id="192" name="Google Shape;192;p8"/>
          <p:cNvSpPr txBox="1">
            <a:spLocks noGrp="1"/>
          </p:cNvSpPr>
          <p:nvPr>
            <p:ph type="body" idx="1"/>
          </p:nvPr>
        </p:nvSpPr>
        <p:spPr>
          <a:xfrm>
            <a:off x="628650" y="908004"/>
            <a:ext cx="7886700" cy="3795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700" dirty="0"/>
              <a:t>Het </a:t>
            </a:r>
            <a:r>
              <a:rPr lang="en-US" sz="1700" dirty="0" err="1"/>
              <a:t>opschonen</a:t>
            </a:r>
            <a:r>
              <a:rPr lang="en-US" sz="1700" dirty="0"/>
              <a:t> van </a:t>
            </a:r>
            <a:r>
              <a:rPr lang="en-US" sz="1700" dirty="0" err="1"/>
              <a:t>gegevens</a:t>
            </a:r>
            <a:r>
              <a:rPr lang="en-US" sz="1700" dirty="0"/>
              <a:t> is een </a:t>
            </a:r>
            <a:r>
              <a:rPr lang="en-US" sz="1700" dirty="0" err="1"/>
              <a:t>belangrijke</a:t>
            </a:r>
            <a:r>
              <a:rPr lang="en-US" sz="1700" dirty="0"/>
              <a:t> </a:t>
            </a:r>
            <a:r>
              <a:rPr lang="en-US" sz="1700" dirty="0" err="1"/>
              <a:t>stap</a:t>
            </a:r>
            <a:r>
              <a:rPr lang="en-US" sz="1700" dirty="0"/>
              <a:t> in het </a:t>
            </a:r>
            <a:r>
              <a:rPr lang="en-US" sz="1700" dirty="0" err="1"/>
              <a:t>meten</a:t>
            </a:r>
            <a:r>
              <a:rPr lang="en-US" sz="1700" dirty="0"/>
              <a:t> van SEO </a:t>
            </a:r>
            <a:r>
              <a:rPr lang="en-US" sz="1700" dirty="0" err="1"/>
              <a:t>prestaties</a:t>
            </a:r>
            <a:r>
              <a:rPr lang="en-US" sz="1700" dirty="0"/>
              <a:t> </a:t>
            </a:r>
            <a:r>
              <a:rPr lang="en-US" sz="1700" dirty="0" err="1"/>
              <a:t>omdat</a:t>
            </a:r>
            <a:r>
              <a:rPr lang="en-US" sz="1700" dirty="0"/>
              <a:t> het </a:t>
            </a:r>
            <a:r>
              <a:rPr lang="en-US" sz="1700" dirty="0" err="1"/>
              <a:t>helpt</a:t>
            </a:r>
            <a:r>
              <a:rPr lang="en-US" sz="1700" dirty="0"/>
              <a:t> om </a:t>
            </a:r>
            <a:r>
              <a:rPr lang="en-US" sz="1700" dirty="0" err="1"/>
              <a:t>ervoor</a:t>
            </a:r>
            <a:r>
              <a:rPr lang="en-US" sz="1700" dirty="0"/>
              <a:t> te </a:t>
            </a:r>
            <a:r>
              <a:rPr lang="en-US" sz="1700" dirty="0" err="1"/>
              <a:t>zorgen</a:t>
            </a:r>
            <a:r>
              <a:rPr lang="en-US" sz="1700" dirty="0"/>
              <a:t> </a:t>
            </a:r>
            <a:r>
              <a:rPr lang="en-US" sz="1700" dirty="0" err="1"/>
              <a:t>dat</a:t>
            </a:r>
            <a:r>
              <a:rPr lang="en-US" sz="1700" dirty="0"/>
              <a:t> de </a:t>
            </a:r>
            <a:r>
              <a:rPr lang="en-US" sz="1700" dirty="0" err="1"/>
              <a:t>gegevens</a:t>
            </a:r>
            <a:r>
              <a:rPr lang="en-US" sz="1700" dirty="0"/>
              <a:t> die </a:t>
            </a:r>
            <a:r>
              <a:rPr lang="en-US" sz="1700" dirty="0" err="1"/>
              <a:t>worden</a:t>
            </a:r>
            <a:r>
              <a:rPr lang="en-US" sz="1700" dirty="0"/>
              <a:t> </a:t>
            </a:r>
            <a:r>
              <a:rPr lang="en-US" sz="1700" dirty="0" err="1"/>
              <a:t>geanalyseerd</a:t>
            </a:r>
            <a:r>
              <a:rPr lang="en-US" sz="1700" dirty="0"/>
              <a:t> </a:t>
            </a:r>
            <a:r>
              <a:rPr lang="en-US" sz="1700" dirty="0" err="1"/>
              <a:t>accuraat</a:t>
            </a:r>
            <a:r>
              <a:rPr lang="en-US" sz="1700" dirty="0"/>
              <a:t> en relevant zijn.</a:t>
            </a:r>
            <a:br>
              <a:rPr lang="en-US" sz="1700" dirty="0"/>
            </a:br>
            <a:endParaRPr sz="17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700" dirty="0"/>
              <a:t>Dit </a:t>
            </a:r>
            <a:r>
              <a:rPr lang="en-US" sz="1700" dirty="0" err="1"/>
              <a:t>omvat</a:t>
            </a:r>
            <a:r>
              <a:rPr lang="en-US" sz="1700" dirty="0"/>
              <a:t> het </a:t>
            </a:r>
            <a:r>
              <a:rPr lang="en-US" sz="1700" dirty="0" err="1"/>
              <a:t>verwijderen</a:t>
            </a:r>
            <a:r>
              <a:rPr lang="en-US" sz="1700" dirty="0"/>
              <a:t> van </a:t>
            </a:r>
            <a:r>
              <a:rPr lang="en-US" sz="1700" dirty="0" err="1"/>
              <a:t>dubbele</a:t>
            </a:r>
            <a:r>
              <a:rPr lang="en-US" sz="1700" dirty="0"/>
              <a:t> of </a:t>
            </a:r>
            <a:r>
              <a:rPr lang="en-US" sz="1700" dirty="0" err="1"/>
              <a:t>irrelevante</a:t>
            </a:r>
            <a:r>
              <a:rPr lang="en-US" sz="1700" dirty="0"/>
              <a:t> </a:t>
            </a:r>
            <a:r>
              <a:rPr lang="en-US" sz="1700" dirty="0" err="1"/>
              <a:t>gegevens</a:t>
            </a:r>
            <a:r>
              <a:rPr lang="en-US" sz="1700" dirty="0"/>
              <a:t>, het </a:t>
            </a:r>
            <a:r>
              <a:rPr lang="en-US" sz="1700" dirty="0" err="1"/>
              <a:t>corrigeren</a:t>
            </a:r>
            <a:r>
              <a:rPr lang="en-US" sz="1700" dirty="0"/>
              <a:t> van </a:t>
            </a:r>
            <a:r>
              <a:rPr lang="en-US" sz="1700" dirty="0" err="1"/>
              <a:t>onnauwkeurigheden</a:t>
            </a:r>
            <a:r>
              <a:rPr lang="en-US" sz="1700" dirty="0"/>
              <a:t> en het </a:t>
            </a:r>
            <a:r>
              <a:rPr lang="en-US" sz="1700" dirty="0" err="1"/>
              <a:t>standaardiseren</a:t>
            </a:r>
            <a:r>
              <a:rPr lang="en-US" sz="1700" dirty="0"/>
              <a:t> van </a:t>
            </a:r>
            <a:r>
              <a:rPr lang="en-US" sz="1700" dirty="0" err="1"/>
              <a:t>gegevensformaten</a:t>
            </a:r>
            <a:r>
              <a:rPr lang="en-US" sz="1700" dirty="0"/>
              <a:t>. </a:t>
            </a:r>
            <a:r>
              <a:rPr lang="en-US" sz="1700" dirty="0" err="1"/>
              <a:t>Zonder</a:t>
            </a:r>
            <a:r>
              <a:rPr lang="en-US" sz="1700" dirty="0"/>
              <a:t> het </a:t>
            </a:r>
            <a:r>
              <a:rPr lang="en-US" sz="1700" dirty="0" err="1"/>
              <a:t>opschonen</a:t>
            </a:r>
            <a:r>
              <a:rPr lang="en-US" sz="1700" dirty="0"/>
              <a:t> van de </a:t>
            </a:r>
            <a:r>
              <a:rPr lang="en-US" sz="1700" dirty="0" err="1"/>
              <a:t>gegevens</a:t>
            </a:r>
            <a:r>
              <a:rPr lang="en-US" sz="1700" dirty="0"/>
              <a:t> kunnen analyses of </a:t>
            </a:r>
            <a:r>
              <a:rPr lang="en-US" sz="1700" dirty="0" err="1"/>
              <a:t>inzichten</a:t>
            </a:r>
            <a:r>
              <a:rPr lang="en-US" sz="1700" dirty="0"/>
              <a:t> op basis van de </a:t>
            </a:r>
            <a:r>
              <a:rPr lang="en-US" sz="1700" dirty="0" err="1"/>
              <a:t>gegevens</a:t>
            </a:r>
            <a:r>
              <a:rPr lang="en-US" sz="1700" dirty="0"/>
              <a:t> </a:t>
            </a:r>
            <a:r>
              <a:rPr lang="en-US" sz="1700" dirty="0" err="1"/>
              <a:t>misleidend</a:t>
            </a:r>
            <a:r>
              <a:rPr lang="en-US" sz="1700" dirty="0"/>
              <a:t> of </a:t>
            </a:r>
            <a:r>
              <a:rPr lang="en-US" sz="1700" dirty="0" err="1"/>
              <a:t>onjuist</a:t>
            </a:r>
            <a:r>
              <a:rPr lang="en-US" sz="1700" dirty="0"/>
              <a:t> zijn. </a:t>
            </a:r>
            <a:endParaRPr sz="1700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700" b="0" i="0" u="none" strike="noStrike" cap="none" dirty="0" err="1"/>
              <a:t>Gegevens</a:t>
            </a:r>
            <a:r>
              <a:rPr lang="en-US" sz="1700" b="0" i="0" u="none" strike="noStrike" cap="none" dirty="0"/>
              <a:t> van bots </a:t>
            </a:r>
            <a:r>
              <a:rPr lang="en-US" sz="1700" b="0" i="0" u="none" strike="noStrike" cap="none" dirty="0" err="1"/>
              <a:t>filteren</a:t>
            </a:r>
            <a:endParaRPr sz="1700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700" b="0" i="0" u="none" strike="noStrike" cap="none" dirty="0" err="1"/>
              <a:t>Gegevens</a:t>
            </a:r>
            <a:r>
              <a:rPr lang="en-US" sz="1700" b="0" i="0" u="none" strike="noStrike" cap="none" dirty="0"/>
              <a:t> </a:t>
            </a:r>
            <a:r>
              <a:rPr lang="en-US" sz="1700" b="0" i="0" u="none" strike="noStrike" cap="none" dirty="0" err="1"/>
              <a:t>filteren</a:t>
            </a:r>
            <a:r>
              <a:rPr lang="en-US" sz="1700" b="0" i="0" u="none" strike="noStrike" cap="none" dirty="0"/>
              <a:t> </a:t>
            </a:r>
            <a:r>
              <a:rPr lang="en-US" sz="1700" b="0" i="0" u="none" strike="noStrike" cap="none" dirty="0" err="1"/>
              <a:t>uit</a:t>
            </a:r>
            <a:r>
              <a:rPr lang="en-US" sz="1700" b="0" i="0" u="none" strike="noStrike" cap="none" dirty="0"/>
              <a:t> intern </a:t>
            </a:r>
            <a:r>
              <a:rPr lang="en-US" sz="1700" b="0" i="0" u="none" strike="noStrike" cap="none" dirty="0" err="1"/>
              <a:t>verkeer</a:t>
            </a:r>
            <a:endParaRPr sz="1700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700" b="0" i="0" u="none" strike="noStrike" cap="none" dirty="0" err="1"/>
              <a:t>Gegevens</a:t>
            </a:r>
            <a:r>
              <a:rPr lang="en-US" sz="1700" b="0" i="0" u="none" strike="noStrike" cap="none" dirty="0"/>
              <a:t> </a:t>
            </a:r>
            <a:r>
              <a:rPr lang="en-US" sz="1700" b="0" i="0" u="none" strike="noStrike" cap="none" dirty="0" err="1"/>
              <a:t>filteren</a:t>
            </a:r>
            <a:r>
              <a:rPr lang="en-US" sz="1700" b="0" i="0" u="none" strike="noStrike" cap="none" dirty="0"/>
              <a:t> van SPAM-websites</a:t>
            </a:r>
            <a:endParaRPr sz="1700"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25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9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Beoordelingsactiviteit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00" name="Google Shape;200;p9"/>
          <p:cNvSpPr txBox="1">
            <a:spLocks noGrp="1"/>
          </p:cNvSpPr>
          <p:nvPr>
            <p:ph type="body" idx="2"/>
          </p:nvPr>
        </p:nvSpPr>
        <p:spPr>
          <a:xfrm>
            <a:off x="840583" y="813661"/>
            <a:ext cx="7229360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0"/>
              <a:buNone/>
            </a:pPr>
            <a:r>
              <a:rPr lang="en-US" sz="1300" dirty="0"/>
              <a:t>Doel: Het </a:t>
            </a:r>
            <a:r>
              <a:rPr lang="en-US" sz="1300" dirty="0" err="1"/>
              <a:t>belang</a:t>
            </a:r>
            <a:r>
              <a:rPr lang="en-US" sz="1300" dirty="0"/>
              <a:t> </a:t>
            </a:r>
            <a:r>
              <a:rPr lang="en-US" sz="1300" dirty="0" err="1"/>
              <a:t>begrijpen</a:t>
            </a:r>
            <a:r>
              <a:rPr lang="en-US" sz="1300" dirty="0"/>
              <a:t> van het </a:t>
            </a:r>
            <a:r>
              <a:rPr lang="en-US" sz="1300" dirty="0" err="1"/>
              <a:t>opschonen</a:t>
            </a:r>
            <a:r>
              <a:rPr lang="en-US" sz="1300" dirty="0"/>
              <a:t> en </a:t>
            </a:r>
            <a:r>
              <a:rPr lang="en-US" sz="1300" dirty="0" err="1"/>
              <a:t>voorbereiden</a:t>
            </a:r>
            <a:r>
              <a:rPr lang="en-US" sz="1300" dirty="0"/>
              <a:t> van </a:t>
            </a:r>
            <a:r>
              <a:rPr lang="en-US" sz="1300" dirty="0" err="1"/>
              <a:t>gegevens</a:t>
            </a:r>
            <a:r>
              <a:rPr lang="en-US" sz="1300" dirty="0"/>
              <a:t> in SEO metrics </a:t>
            </a:r>
            <a:r>
              <a:rPr lang="en-US" sz="1300" dirty="0" err="1"/>
              <a:t>analyse</a:t>
            </a:r>
            <a:r>
              <a:rPr lang="en-US" sz="1300" dirty="0"/>
              <a:t>, en </a:t>
            </a:r>
            <a:r>
              <a:rPr lang="en-US" sz="1300" dirty="0" err="1"/>
              <a:t>deze</a:t>
            </a:r>
            <a:r>
              <a:rPr lang="en-US" sz="1300" dirty="0"/>
              <a:t> </a:t>
            </a:r>
            <a:r>
              <a:rPr lang="en-US" sz="1300" dirty="0" err="1"/>
              <a:t>vaardigheden</a:t>
            </a:r>
            <a:r>
              <a:rPr lang="en-US" sz="1300" dirty="0"/>
              <a:t> op een </a:t>
            </a:r>
            <a:r>
              <a:rPr lang="en-US" sz="1300" dirty="0" err="1"/>
              <a:t>praktische</a:t>
            </a:r>
            <a:r>
              <a:rPr lang="en-US" sz="1300" dirty="0"/>
              <a:t> </a:t>
            </a:r>
            <a:r>
              <a:rPr lang="en-US" sz="1300" dirty="0" err="1"/>
              <a:t>manier</a:t>
            </a:r>
            <a:r>
              <a:rPr lang="en-US" sz="1300" dirty="0"/>
              <a:t> </a:t>
            </a:r>
            <a:r>
              <a:rPr lang="en-US" sz="1300" dirty="0" err="1"/>
              <a:t>oefenen</a:t>
            </a:r>
            <a:r>
              <a:rPr lang="en-US" sz="1300" dirty="0"/>
              <a:t>.</a:t>
            </a:r>
            <a:endParaRPr sz="1300" dirty="0"/>
          </a:p>
          <a:p>
            <a:pPr marL="342900" marR="0" lvl="0" indent="-26035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Roboto"/>
              <a:buNone/>
            </a:pPr>
            <a:endParaRPr sz="1300" dirty="0"/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300" dirty="0"/>
              <a:t>Teams van 3-4</a:t>
            </a:r>
            <a:endParaRPr sz="1300" dirty="0"/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moet</a:t>
            </a:r>
            <a:r>
              <a:rPr lang="en-US" sz="1300" dirty="0"/>
              <a:t> een dataset van </a:t>
            </a:r>
            <a:r>
              <a:rPr lang="en-US" sz="1300" dirty="0" err="1"/>
              <a:t>websitegegevens</a:t>
            </a:r>
            <a:r>
              <a:rPr lang="en-US" sz="1300" dirty="0"/>
              <a:t> </a:t>
            </a:r>
            <a:r>
              <a:rPr lang="en-US" sz="1300" dirty="0" err="1"/>
              <a:t>kiezen</a:t>
            </a:r>
            <a:r>
              <a:rPr lang="en-US" sz="1300" dirty="0"/>
              <a:t>, </a:t>
            </a:r>
            <a:r>
              <a:rPr lang="en-US" sz="1300" dirty="0" err="1"/>
              <a:t>waaronder</a:t>
            </a:r>
            <a:r>
              <a:rPr lang="en-US" sz="1300" dirty="0"/>
              <a:t> </a:t>
            </a:r>
            <a:r>
              <a:rPr lang="en-US" sz="1300" dirty="0" err="1"/>
              <a:t>informatie</a:t>
            </a:r>
            <a:r>
              <a:rPr lang="en-US" sz="1300" dirty="0"/>
              <a:t> over </a:t>
            </a:r>
            <a:r>
              <a:rPr lang="en-US" sz="1300" dirty="0" err="1"/>
              <a:t>organisch</a:t>
            </a:r>
            <a:r>
              <a:rPr lang="en-US" sz="1300" dirty="0"/>
              <a:t> </a:t>
            </a:r>
            <a:r>
              <a:rPr lang="en-US" sz="1300" dirty="0" err="1"/>
              <a:t>verkeer</a:t>
            </a:r>
            <a:r>
              <a:rPr lang="en-US" sz="1300" dirty="0"/>
              <a:t>, </a:t>
            </a:r>
            <a:r>
              <a:rPr lang="en-US" sz="1300" dirty="0" err="1"/>
              <a:t>trefwoordrangschikking</a:t>
            </a:r>
            <a:r>
              <a:rPr lang="en-US" sz="1300" dirty="0"/>
              <a:t>, </a:t>
            </a:r>
            <a:r>
              <a:rPr lang="en-US" sz="1300" dirty="0" err="1"/>
              <a:t>bouncepercentage</a:t>
            </a:r>
            <a:r>
              <a:rPr lang="en-US" sz="1300" dirty="0"/>
              <a:t>, </a:t>
            </a:r>
            <a:r>
              <a:rPr lang="en-US" sz="1300" dirty="0" err="1"/>
              <a:t>tijd</a:t>
            </a:r>
            <a:r>
              <a:rPr lang="en-US" sz="1300" dirty="0"/>
              <a:t> op de site en </a:t>
            </a:r>
            <a:r>
              <a:rPr lang="en-US" sz="1300" dirty="0" err="1"/>
              <a:t>conversies</a:t>
            </a:r>
            <a:endParaRPr sz="1300" dirty="0"/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moet</a:t>
            </a:r>
            <a:r>
              <a:rPr lang="en-US" sz="1300" dirty="0"/>
              <a:t> de </a:t>
            </a:r>
            <a:r>
              <a:rPr lang="en-US" sz="1300" dirty="0" err="1"/>
              <a:t>gegevens</a:t>
            </a:r>
            <a:r>
              <a:rPr lang="en-US" sz="1300" dirty="0"/>
              <a:t> </a:t>
            </a:r>
            <a:r>
              <a:rPr lang="en-US" sz="1300" dirty="0" err="1"/>
              <a:t>opschonen</a:t>
            </a:r>
            <a:r>
              <a:rPr lang="en-US" sz="1300" dirty="0"/>
              <a:t> en </a:t>
            </a:r>
            <a:r>
              <a:rPr lang="en-US" sz="1300" dirty="0" err="1"/>
              <a:t>klaarmaken</a:t>
            </a:r>
            <a:r>
              <a:rPr lang="en-US" sz="1300" dirty="0"/>
              <a:t> voor </a:t>
            </a:r>
            <a:r>
              <a:rPr lang="en-US" sz="1300" dirty="0" err="1"/>
              <a:t>analyse</a:t>
            </a:r>
            <a:r>
              <a:rPr lang="en-US" sz="1300" dirty="0"/>
              <a:t>. Dit </a:t>
            </a:r>
            <a:r>
              <a:rPr lang="en-US" sz="1300" dirty="0" err="1"/>
              <a:t>omvat</a:t>
            </a:r>
            <a:r>
              <a:rPr lang="en-US" sz="1300" dirty="0"/>
              <a:t>:</a:t>
            </a:r>
            <a:endParaRPr sz="1300" dirty="0"/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Dubbele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gegevens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verwijderen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Onjuistheden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in de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gegevens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corrigeren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Gegevensformaten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standaardiseren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Verwijderen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irrelevante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gegevens</a:t>
            </a:r>
            <a:endParaRPr sz="1300" dirty="0">
              <a:solidFill>
                <a:srgbClr val="11AA81"/>
              </a:solidFill>
            </a:endParaRPr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300" dirty="0"/>
              <a:t>Nadat de </a:t>
            </a:r>
            <a:r>
              <a:rPr lang="en-US" sz="1300" dirty="0" err="1"/>
              <a:t>gegevens</a:t>
            </a:r>
            <a:r>
              <a:rPr lang="en-US" sz="1300" dirty="0"/>
              <a:t> zijn </a:t>
            </a:r>
            <a:r>
              <a:rPr lang="en-US" sz="1300" dirty="0" err="1"/>
              <a:t>opgeschoond</a:t>
            </a:r>
            <a:r>
              <a:rPr lang="en-US" sz="1300" dirty="0"/>
              <a:t> en </a:t>
            </a:r>
            <a:r>
              <a:rPr lang="en-US" sz="1300" dirty="0" err="1"/>
              <a:t>voorbereid</a:t>
            </a:r>
            <a:r>
              <a:rPr lang="en-US" sz="1300" dirty="0"/>
              <a:t>, </a:t>
            </a:r>
            <a:r>
              <a:rPr lang="en-US" sz="1300" dirty="0" err="1"/>
              <a:t>moet</a:t>
            </a:r>
            <a:r>
              <a:rPr lang="en-US" sz="1300" dirty="0"/>
              <a:t> elk team een rapport </a:t>
            </a:r>
            <a:r>
              <a:rPr lang="en-US" sz="1300" dirty="0" err="1"/>
              <a:t>maken</a:t>
            </a:r>
            <a:r>
              <a:rPr lang="en-US" sz="1300" dirty="0"/>
              <a:t> </a:t>
            </a:r>
            <a:r>
              <a:rPr lang="en-US" sz="1300" dirty="0" err="1"/>
              <a:t>dat</a:t>
            </a:r>
            <a:r>
              <a:rPr lang="en-US" sz="1300" dirty="0"/>
              <a:t> het </a:t>
            </a:r>
            <a:r>
              <a:rPr lang="en-US" sz="1300" dirty="0" err="1"/>
              <a:t>volgende</a:t>
            </a:r>
            <a:r>
              <a:rPr lang="en-US" sz="1300" dirty="0"/>
              <a:t> </a:t>
            </a:r>
            <a:r>
              <a:rPr lang="en-US" sz="1300" dirty="0" err="1"/>
              <a:t>bevat</a:t>
            </a:r>
            <a:r>
              <a:rPr lang="en-US" sz="1300" dirty="0"/>
              <a:t>:</a:t>
            </a:r>
            <a:endParaRPr sz="1300" dirty="0"/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>
                <a:solidFill>
                  <a:srgbClr val="11AA81"/>
                </a:solidFill>
              </a:rPr>
              <a:t>Een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samenvatting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het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opschonen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voorbereiden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gegevens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Samenvatting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gegevenskwaliteit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inzichten</a:t>
            </a:r>
            <a:endParaRPr sz="1300" dirty="0">
              <a:solidFill>
                <a:srgbClr val="11AA81"/>
              </a:solidFill>
            </a:endParaRPr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presenteert</a:t>
            </a:r>
            <a:r>
              <a:rPr lang="en-US" sz="1300" dirty="0"/>
              <a:t> zijn rapport </a:t>
            </a:r>
            <a:r>
              <a:rPr lang="en-US" sz="1300" dirty="0" err="1"/>
              <a:t>aan</a:t>
            </a:r>
            <a:r>
              <a:rPr lang="en-US" sz="1300" dirty="0"/>
              <a:t> de </a:t>
            </a:r>
            <a:r>
              <a:rPr lang="en-US" sz="1300" dirty="0" err="1"/>
              <a:t>klas</a:t>
            </a:r>
            <a:r>
              <a:rPr lang="en-US" sz="1300" dirty="0"/>
              <a:t> en </a:t>
            </a:r>
            <a:r>
              <a:rPr lang="en-US" sz="1300" dirty="0" err="1"/>
              <a:t>bespreekt</a:t>
            </a:r>
            <a:r>
              <a:rPr lang="en-US" sz="1300" dirty="0"/>
              <a:t> zijn </a:t>
            </a:r>
            <a:r>
              <a:rPr lang="en-US" sz="1300" dirty="0" err="1"/>
              <a:t>bevindingen</a:t>
            </a:r>
            <a:r>
              <a:rPr lang="en-US" sz="1300" dirty="0"/>
              <a:t> en </a:t>
            </a:r>
            <a:r>
              <a:rPr lang="en-US" sz="1300" dirty="0" err="1"/>
              <a:t>leerpunten</a:t>
            </a:r>
            <a:r>
              <a:rPr lang="en-US" sz="1300" dirty="0"/>
              <a:t>.</a:t>
            </a:r>
            <a:endParaRPr sz="1300" dirty="0"/>
          </a:p>
          <a:p>
            <a:pPr marL="0" lvl="0" indent="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0"/>
              <a:buNone/>
            </a:pPr>
            <a:endParaRPr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0"/>
          <p:cNvSpPr txBox="1"/>
          <p:nvPr/>
        </p:nvSpPr>
        <p:spPr>
          <a:xfrm>
            <a:off x="675150" y="1812908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Metriek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1"/>
          <p:cNvSpPr txBox="1"/>
          <p:nvPr/>
        </p:nvSpPr>
        <p:spPr>
          <a:xfrm>
            <a:off x="478339" y="1319022"/>
            <a:ext cx="8333429" cy="2987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4000"/>
              <a:t>Metriek</a:t>
            </a:r>
            <a:br>
              <a:rPr lang="en-US" sz="3200"/>
            </a:br>
            <a:endParaRPr sz="3200"/>
          </a:p>
        </p:txBody>
      </p:sp>
      <p:sp>
        <p:nvSpPr>
          <p:cNvPr id="214" name="Google Shape;214;p11"/>
          <p:cNvSpPr txBox="1">
            <a:spLocks noGrp="1"/>
          </p:cNvSpPr>
          <p:nvPr>
            <p:ph type="body" idx="1"/>
          </p:nvPr>
        </p:nvSpPr>
        <p:spPr>
          <a:xfrm>
            <a:off x="628650" y="1095317"/>
            <a:ext cx="7886700" cy="2964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Eenvoudige statistieken om te evalueren:</a:t>
            </a:r>
            <a:endParaRPr sz="1800"/>
          </a:p>
          <a:p>
            <a:pPr marL="28575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None/>
            </a:pP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Het aantal trefwoorden waarop de site scoort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Het aantal relevante zoekwoorden waarop de site scoort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De hoeveelheid organisch verkeer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Het aantal inkomende links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De ranking van de doelzoekwoorden stijgt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Het aantal leads en verkopen van organisch verkeer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Conversies</a:t>
            </a:r>
            <a:endParaRPr sz="1800"/>
          </a:p>
          <a:p>
            <a:pPr marL="285750" lvl="0" indent="-142875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250"/>
              <a:buFont typeface="Arial"/>
              <a:buNone/>
            </a:pP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"/>
          <p:cNvSpPr txBox="1"/>
          <p:nvPr/>
        </p:nvSpPr>
        <p:spPr>
          <a:xfrm>
            <a:off x="478339" y="13491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Metriek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1181061" y="1385679"/>
            <a:ext cx="8333429" cy="2948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13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Bewustzijn</a:t>
            </a:r>
            <a:r>
              <a:rPr lang="en-US" sz="13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meetgegevens</a:t>
            </a:r>
            <a:endParaRPr sz="13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Merkvermeldingen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Inkomende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links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Top van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trefwoorden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13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Metriek</a:t>
            </a:r>
            <a:r>
              <a:rPr lang="en-US" sz="13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op </a:t>
            </a:r>
            <a:r>
              <a:rPr lang="en-US" sz="13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locatie</a:t>
            </a:r>
            <a:endParaRPr sz="13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Organisch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verkeer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Verwijzend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verkeer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Nieuwe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gebruikers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Trefwoorden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in het midden van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trechter</a:t>
            </a:r>
            <a:endParaRPr sz="1300" dirty="0"/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13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Conversiegegevens</a:t>
            </a:r>
            <a:endParaRPr sz="13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Paginadiepte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en -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duur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Conversies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Waarde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per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conversie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Trefwoorden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voor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onderkant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van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trechter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2"/>
          <p:cNvSpPr txBox="1"/>
          <p:nvPr/>
        </p:nvSpPr>
        <p:spPr>
          <a:xfrm>
            <a:off x="478339" y="650768"/>
            <a:ext cx="8333429" cy="884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Metrics kunnen een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waardevol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hulpmiddel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zijn voor het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evalueren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van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prestaties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van een SEO-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strategie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Ze kunnen een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kwantitatieve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manier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bieden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om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voortgang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en de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effectiviteit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van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verschillende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tactieken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beoordelen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Enkele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veelgebruikte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statistieken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die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worden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gebruikt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om SEO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prestaties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te </a:t>
            </a:r>
            <a:r>
              <a:rPr lang="en-US" sz="13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evalueren</a:t>
            </a:r>
            <a:r>
              <a:rPr lang="en-US" sz="13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zijn:</a:t>
            </a:r>
            <a:endParaRPr sz="13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"/>
          <p:cNvSpPr txBox="1"/>
          <p:nvPr/>
        </p:nvSpPr>
        <p:spPr>
          <a:xfrm>
            <a:off x="478339" y="2721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Metriek</a:t>
            </a:r>
            <a:endParaRPr sz="36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3"/>
          <p:cNvSpPr txBox="1"/>
          <p:nvPr/>
        </p:nvSpPr>
        <p:spPr>
          <a:xfrm>
            <a:off x="478339" y="844855"/>
            <a:ext cx="8333429" cy="373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Eenvoudige statistieken om te evalueren: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Het aantal trefwoorden waarop de site scoort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Het aantal relevante zoekwoorden waarop de site scoort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 hoeveelheid organisch verkeer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Het verkeersvolume per trefwoord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Het aantal inkomende links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 ranking van de doelzoekwoorden stijgt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Het aantal leads en verkopen van organisch verkeer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Conversies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Uw domein autoriteit en links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Sociale media en recensies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4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Beoordelingsactiviteit</a:t>
            </a:r>
            <a:endParaRPr/>
          </a:p>
        </p:txBody>
      </p:sp>
      <p:sp>
        <p:nvSpPr>
          <p:cNvPr id="235" name="Google Shape;235;p14"/>
          <p:cNvSpPr txBox="1">
            <a:spLocks noGrp="1"/>
          </p:cNvSpPr>
          <p:nvPr>
            <p:ph type="body" idx="2"/>
          </p:nvPr>
        </p:nvSpPr>
        <p:spPr>
          <a:xfrm>
            <a:off x="840583" y="720745"/>
            <a:ext cx="7825078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US" sz="1300" b="1" dirty="0"/>
              <a:t>Doel: </a:t>
            </a:r>
            <a:r>
              <a:rPr lang="en-US" sz="1300" b="1" dirty="0" err="1"/>
              <a:t>Begrijpen</a:t>
            </a:r>
            <a:r>
              <a:rPr lang="en-US" sz="1300" b="1" dirty="0"/>
              <a:t> hoe je metrics </a:t>
            </a:r>
            <a:r>
              <a:rPr lang="en-US" sz="1300" b="1" dirty="0" err="1"/>
              <a:t>kunt</a:t>
            </a:r>
            <a:r>
              <a:rPr lang="en-US" sz="1300" b="1" dirty="0"/>
              <a:t> </a:t>
            </a:r>
            <a:r>
              <a:rPr lang="en-US" sz="1300" b="1" dirty="0" err="1"/>
              <a:t>gebruiken</a:t>
            </a:r>
            <a:r>
              <a:rPr lang="en-US" sz="1300" b="1" dirty="0"/>
              <a:t> om de </a:t>
            </a:r>
            <a:r>
              <a:rPr lang="en-US" sz="1300" b="1" dirty="0" err="1"/>
              <a:t>prestaties</a:t>
            </a:r>
            <a:r>
              <a:rPr lang="en-US" sz="1300" b="1" dirty="0"/>
              <a:t> van een SEO-</a:t>
            </a:r>
            <a:r>
              <a:rPr lang="en-US" sz="1300" b="1" dirty="0" err="1"/>
              <a:t>strategie</a:t>
            </a:r>
            <a:r>
              <a:rPr lang="en-US" sz="1300" b="1" dirty="0"/>
              <a:t> te </a:t>
            </a:r>
            <a:r>
              <a:rPr lang="en-US" sz="1300" b="1" dirty="0" err="1"/>
              <a:t>evalueren</a:t>
            </a:r>
            <a:r>
              <a:rPr lang="en-US" sz="1300" b="1" dirty="0"/>
              <a:t>.</a:t>
            </a:r>
            <a:endParaRPr sz="13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300" dirty="0"/>
              <a:t>Teams van 3-4</a:t>
            </a:r>
            <a:endParaRPr sz="13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moet</a:t>
            </a:r>
            <a:r>
              <a:rPr lang="en-US" sz="1300" dirty="0"/>
              <a:t> een website </a:t>
            </a:r>
            <a:r>
              <a:rPr lang="en-US" sz="1300" dirty="0" err="1"/>
              <a:t>kiezen</a:t>
            </a:r>
            <a:r>
              <a:rPr lang="en-US" sz="1300" dirty="0"/>
              <a:t> om te </a:t>
            </a:r>
            <a:r>
              <a:rPr lang="en-US" sz="1300" dirty="0" err="1"/>
              <a:t>analyseren</a:t>
            </a:r>
            <a:endParaRPr sz="13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300" dirty="0"/>
              <a:t>Elk team mag </a:t>
            </a:r>
            <a:r>
              <a:rPr lang="en-US" sz="1300" dirty="0" err="1"/>
              <a:t>gegevens</a:t>
            </a:r>
            <a:r>
              <a:rPr lang="en-US" sz="1300" dirty="0"/>
              <a:t> </a:t>
            </a:r>
            <a:r>
              <a:rPr lang="en-US" sz="1300" dirty="0" err="1"/>
              <a:t>gebruiken</a:t>
            </a:r>
            <a:r>
              <a:rPr lang="en-US" sz="1300" dirty="0"/>
              <a:t> over de </a:t>
            </a:r>
            <a:r>
              <a:rPr lang="en-US" sz="1300" dirty="0" err="1"/>
              <a:t>volgende</a:t>
            </a:r>
            <a:r>
              <a:rPr lang="en-US" sz="1300" dirty="0"/>
              <a:t> SEO-</a:t>
            </a:r>
            <a:r>
              <a:rPr lang="en-US" sz="1300" dirty="0" err="1"/>
              <a:t>kengetallen</a:t>
            </a:r>
            <a:r>
              <a:rPr lang="en-US" sz="1300" dirty="0"/>
              <a:t> voor de </a:t>
            </a:r>
            <a:r>
              <a:rPr lang="en-US" sz="1300" dirty="0" err="1"/>
              <a:t>aan</a:t>
            </a:r>
            <a:r>
              <a:rPr lang="en-US" sz="1300" dirty="0"/>
              <a:t> hen </a:t>
            </a:r>
            <a:r>
              <a:rPr lang="en-US" sz="1300" dirty="0" err="1"/>
              <a:t>toegewezen</a:t>
            </a:r>
            <a:r>
              <a:rPr lang="en-US" sz="1300" dirty="0"/>
              <a:t> website: </a:t>
            </a:r>
            <a:r>
              <a:rPr lang="en-US" sz="1300" dirty="0" err="1"/>
              <a:t>organisch</a:t>
            </a:r>
            <a:r>
              <a:rPr lang="en-US" sz="1300" dirty="0"/>
              <a:t> </a:t>
            </a:r>
            <a:r>
              <a:rPr lang="en-US" sz="1300" dirty="0" err="1"/>
              <a:t>verkeer</a:t>
            </a:r>
            <a:r>
              <a:rPr lang="en-US" sz="1300" dirty="0"/>
              <a:t>, </a:t>
            </a:r>
            <a:r>
              <a:rPr lang="en-US" sz="1300" dirty="0" err="1"/>
              <a:t>trefwoordrangschikking</a:t>
            </a:r>
            <a:r>
              <a:rPr lang="en-US" sz="1300" dirty="0"/>
              <a:t>, </a:t>
            </a:r>
            <a:r>
              <a:rPr lang="en-US" sz="1300" dirty="0" err="1"/>
              <a:t>bouncepercentage</a:t>
            </a:r>
            <a:r>
              <a:rPr lang="en-US" sz="1300" dirty="0"/>
              <a:t>, </a:t>
            </a:r>
            <a:r>
              <a:rPr lang="en-US" sz="1300" dirty="0" err="1"/>
              <a:t>tijd</a:t>
            </a:r>
            <a:r>
              <a:rPr lang="en-US" sz="1300" dirty="0"/>
              <a:t> op de site en </a:t>
            </a:r>
            <a:r>
              <a:rPr lang="en-US" sz="1300" dirty="0" err="1"/>
              <a:t>conversies</a:t>
            </a:r>
            <a:r>
              <a:rPr lang="en-US" sz="1300" dirty="0"/>
              <a:t>.</a:t>
            </a:r>
            <a:endParaRPr sz="13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moet</a:t>
            </a:r>
            <a:r>
              <a:rPr lang="en-US" sz="1300" dirty="0"/>
              <a:t> de </a:t>
            </a:r>
            <a:r>
              <a:rPr lang="en-US" sz="1300" dirty="0" err="1"/>
              <a:t>verstrekte</a:t>
            </a:r>
            <a:r>
              <a:rPr lang="en-US" sz="1300" dirty="0"/>
              <a:t> </a:t>
            </a:r>
            <a:r>
              <a:rPr lang="en-US" sz="1300" dirty="0" err="1"/>
              <a:t>gegevens</a:t>
            </a:r>
            <a:r>
              <a:rPr lang="en-US" sz="1300" dirty="0"/>
              <a:t> </a:t>
            </a:r>
            <a:r>
              <a:rPr lang="en-US" sz="1300" dirty="0" err="1"/>
              <a:t>gebruiken</a:t>
            </a:r>
            <a:r>
              <a:rPr lang="en-US" sz="1300" dirty="0"/>
              <a:t> om de </a:t>
            </a:r>
            <a:r>
              <a:rPr lang="en-US" sz="1300" dirty="0" err="1"/>
              <a:t>prestaties</a:t>
            </a:r>
            <a:r>
              <a:rPr lang="en-US" sz="1300" dirty="0"/>
              <a:t> van de website op het </a:t>
            </a:r>
            <a:r>
              <a:rPr lang="en-US" sz="1300" dirty="0" err="1"/>
              <a:t>gebied</a:t>
            </a:r>
            <a:r>
              <a:rPr lang="en-US" sz="1300" dirty="0"/>
              <a:t> van SEO te </a:t>
            </a:r>
            <a:r>
              <a:rPr lang="en-US" sz="1300" dirty="0" err="1"/>
              <a:t>analyseren</a:t>
            </a:r>
            <a:r>
              <a:rPr lang="en-US" sz="1300" dirty="0"/>
              <a:t>.</a:t>
            </a:r>
            <a:endParaRPr sz="13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moet</a:t>
            </a:r>
            <a:r>
              <a:rPr lang="en-US" sz="1300" dirty="0"/>
              <a:t> een rapport </a:t>
            </a:r>
            <a:r>
              <a:rPr lang="en-US" sz="1300" dirty="0" err="1"/>
              <a:t>maken</a:t>
            </a:r>
            <a:r>
              <a:rPr lang="en-US" sz="1300" dirty="0"/>
              <a:t> </a:t>
            </a:r>
            <a:r>
              <a:rPr lang="en-US" sz="1300" dirty="0" err="1"/>
              <a:t>dat</a:t>
            </a:r>
            <a:r>
              <a:rPr lang="en-US" sz="1300" dirty="0"/>
              <a:t> het </a:t>
            </a:r>
            <a:r>
              <a:rPr lang="en-US" sz="1300" dirty="0" err="1"/>
              <a:t>volgende</a:t>
            </a:r>
            <a:r>
              <a:rPr lang="en-US" sz="1300" dirty="0"/>
              <a:t> </a:t>
            </a:r>
            <a:r>
              <a:rPr lang="en-US" sz="1300" dirty="0" err="1"/>
              <a:t>bevat</a:t>
            </a:r>
            <a:r>
              <a:rPr lang="en-US" sz="1300" dirty="0"/>
              <a:t>:</a:t>
            </a:r>
            <a:endParaRPr sz="1300" dirty="0"/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>
                <a:solidFill>
                  <a:srgbClr val="11AA81"/>
                </a:solidFill>
              </a:rPr>
              <a:t>Een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overzicht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de website en het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doel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ervan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>
                <a:solidFill>
                  <a:srgbClr val="11AA81"/>
                </a:solidFill>
              </a:rPr>
              <a:t>Een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beschrijving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de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huidige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SEO-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prestaties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de website,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inclusief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sterke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zwakke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punten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>
                <a:solidFill>
                  <a:srgbClr val="11AA81"/>
                </a:solidFill>
              </a:rPr>
              <a:t>Een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analyse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het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websiteverkeer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trefwoordrangschikking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bouncepercentage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tijd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op de site 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conversies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inclusief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trends en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inzichten</a:t>
            </a:r>
            <a:endParaRPr sz="13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Aanbevelingen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om de SEO-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prestaties</a:t>
            </a:r>
            <a:r>
              <a:rPr lang="en-US" sz="1300" b="0" i="0" u="none" strike="noStrike" cap="none" dirty="0">
                <a:solidFill>
                  <a:srgbClr val="11AA81"/>
                </a:solidFill>
              </a:rPr>
              <a:t> van de website te </a:t>
            </a:r>
            <a:r>
              <a:rPr lang="en-US" sz="1300" b="0" i="0" u="none" strike="noStrike" cap="none" dirty="0" err="1">
                <a:solidFill>
                  <a:srgbClr val="11AA81"/>
                </a:solidFill>
              </a:rPr>
              <a:t>verbeteren</a:t>
            </a:r>
            <a:endParaRPr sz="1300" dirty="0">
              <a:solidFill>
                <a:srgbClr val="11AA8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300" dirty="0"/>
              <a:t>Elk team </a:t>
            </a:r>
            <a:r>
              <a:rPr lang="en-US" sz="1300" dirty="0" err="1"/>
              <a:t>presenteert</a:t>
            </a:r>
            <a:r>
              <a:rPr lang="en-US" sz="1300" dirty="0"/>
              <a:t> zijn rapport </a:t>
            </a:r>
            <a:r>
              <a:rPr lang="en-US" sz="1300" dirty="0" err="1"/>
              <a:t>aan</a:t>
            </a:r>
            <a:r>
              <a:rPr lang="en-US" sz="1300" dirty="0"/>
              <a:t> de </a:t>
            </a:r>
            <a:r>
              <a:rPr lang="en-US" sz="1300" dirty="0" err="1"/>
              <a:t>klas</a:t>
            </a:r>
            <a:r>
              <a:rPr lang="en-US" sz="1300" dirty="0"/>
              <a:t> en </a:t>
            </a:r>
            <a:r>
              <a:rPr lang="en-US" sz="1300" dirty="0" err="1"/>
              <a:t>bespreekt</a:t>
            </a:r>
            <a:r>
              <a:rPr lang="en-US" sz="1300" dirty="0"/>
              <a:t> zijn </a:t>
            </a:r>
            <a:r>
              <a:rPr lang="en-US" sz="1300" dirty="0" err="1"/>
              <a:t>bevindingen</a:t>
            </a:r>
            <a:r>
              <a:rPr lang="en-US" sz="1300" dirty="0"/>
              <a:t>.</a:t>
            </a:r>
            <a:endParaRPr sz="13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5"/>
          <p:cNvSpPr txBox="1"/>
          <p:nvPr/>
        </p:nvSpPr>
        <p:spPr>
          <a:xfrm>
            <a:off x="0" y="83692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Consolidatie Activiteit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6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6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Consolidatie Activiteit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48" name="Google Shape;248;p16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Kies voor de volgende lijst een organisatie en haar website: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Online winkel.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Online merkaanwezigheid.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Informatieopslagplaats (bijv. nieuws)</a:t>
            </a:r>
            <a:endParaRPr sz="1800"/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/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Voer een prestatiebeoordeling uit van de SEO-strategie van de organisatie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Samenvatting </a:t>
            </a:r>
            <a:r>
              <a:rPr lang="en-US" sz="48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van </a:t>
            </a:r>
            <a:r>
              <a:rPr lang="en-US" sz="44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leerdoelen</a:t>
            </a:r>
            <a:endParaRPr sz="3200" b="0" i="0" u="none" strike="noStrike" cap="none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7"/>
          <p:cNvSpPr txBox="1"/>
          <p:nvPr/>
        </p:nvSpPr>
        <p:spPr>
          <a:xfrm>
            <a:off x="478339" y="975179"/>
            <a:ext cx="8454900" cy="1339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Kun je nu de prestaties van de SEO-strategie beoordelen?</a:t>
            </a: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Samenvatting van leerdoelen</a:t>
            </a:r>
            <a:endParaRPr sz="3200" b="0" i="0" u="none" strike="noStrike" cap="none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8"/>
          <p:cNvSpPr txBox="1"/>
          <p:nvPr/>
        </p:nvSpPr>
        <p:spPr>
          <a:xfrm>
            <a:off x="511189" y="1386361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Geef je begrip van het onderwerp van vandaag een cijfer van 1-10.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Als je de volgende les zou moeten structureren, hoe zou de indeling er dan uitzien?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9"/>
          <p:cNvSpPr txBox="1"/>
          <p:nvPr/>
        </p:nvSpPr>
        <p:spPr>
          <a:xfrm>
            <a:off x="472650" y="1564404"/>
            <a:ext cx="8198700" cy="1094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Vragen?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280b42ddca9_0_0"/>
          <p:cNvSpPr txBox="1">
            <a:spLocks noGrp="1"/>
          </p:cNvSpPr>
          <p:nvPr>
            <p:ph type="body" idx="1"/>
          </p:nvPr>
        </p:nvSpPr>
        <p:spPr>
          <a:xfrm>
            <a:off x="628650" y="1019793"/>
            <a:ext cx="7886700" cy="389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r>
              <a:rPr lang="en-US" sz="1800" dirty="0"/>
              <a:t>Het DEMS-</a:t>
            </a:r>
            <a:r>
              <a:rPr lang="en-US" sz="1800" dirty="0" err="1"/>
              <a:t>materiaal</a:t>
            </a:r>
            <a:r>
              <a:rPr lang="en-US" sz="1800" dirty="0"/>
              <a:t> is </a:t>
            </a:r>
            <a:r>
              <a:rPr lang="en-US" sz="1800" dirty="0" err="1"/>
              <a:t>gericht</a:t>
            </a:r>
            <a:r>
              <a:rPr lang="en-US" sz="1800" dirty="0"/>
              <a:t> op het </a:t>
            </a:r>
            <a:r>
              <a:rPr lang="en-US" sz="1800" dirty="0" err="1"/>
              <a:t>verbeteren</a:t>
            </a:r>
            <a:r>
              <a:rPr lang="en-US" sz="1800" dirty="0"/>
              <a:t> van </a:t>
            </a:r>
            <a:r>
              <a:rPr lang="en-US" sz="1800" dirty="0" err="1"/>
              <a:t>digitale</a:t>
            </a:r>
            <a:r>
              <a:rPr lang="en-US" sz="1800" dirty="0"/>
              <a:t> </a:t>
            </a:r>
            <a:r>
              <a:rPr lang="en-US" sz="1800" dirty="0" err="1"/>
              <a:t>marketingvaardigheden</a:t>
            </a:r>
            <a:r>
              <a:rPr lang="en-US" sz="1800" dirty="0"/>
              <a:t> in het </a:t>
            </a:r>
            <a:r>
              <a:rPr lang="en-US" sz="1800" dirty="0" err="1"/>
              <a:t>hoger</a:t>
            </a:r>
            <a:r>
              <a:rPr lang="en-US" sz="1800" dirty="0"/>
              <a:t> </a:t>
            </a:r>
            <a:r>
              <a:rPr lang="en-US" sz="1800" dirty="0" err="1"/>
              <a:t>onderwijs</a:t>
            </a:r>
            <a:r>
              <a:rPr lang="en-US" sz="1800" dirty="0"/>
              <a:t>, </a:t>
            </a:r>
            <a:r>
              <a:rPr lang="en-US" sz="1800" dirty="0" err="1"/>
              <a:t>waarbij</a:t>
            </a:r>
            <a:r>
              <a:rPr lang="en-US" sz="1800" dirty="0"/>
              <a:t> de </a:t>
            </a:r>
            <a:r>
              <a:rPr lang="en-US" sz="1800" dirty="0" err="1"/>
              <a:t>essentiële</a:t>
            </a:r>
            <a:r>
              <a:rPr lang="en-US" sz="1800" dirty="0"/>
              <a:t> </a:t>
            </a:r>
            <a:r>
              <a:rPr lang="en-US" sz="1800" dirty="0" err="1"/>
              <a:t>behoeften</a:t>
            </a:r>
            <a:r>
              <a:rPr lang="en-US" sz="1800" dirty="0"/>
              <a:t> in </a:t>
            </a:r>
            <a:r>
              <a:rPr lang="en-US" sz="1800" dirty="0" err="1"/>
              <a:t>organisaties</a:t>
            </a:r>
            <a:r>
              <a:rPr lang="en-US" sz="1800" dirty="0"/>
              <a:t> </a:t>
            </a:r>
            <a:r>
              <a:rPr lang="en-US" sz="1800" dirty="0" err="1"/>
              <a:t>worden</a:t>
            </a:r>
            <a:r>
              <a:rPr lang="en-US" sz="1800" dirty="0"/>
              <a:t> </a:t>
            </a:r>
            <a:r>
              <a:rPr lang="en-US" sz="1800" dirty="0" err="1"/>
              <a:t>begrepen</a:t>
            </a:r>
            <a:r>
              <a:rPr lang="en-US" sz="1800" dirty="0"/>
              <a:t>. Je </a:t>
            </a:r>
            <a:r>
              <a:rPr lang="en-US" sz="1800" dirty="0" err="1"/>
              <a:t>hebt</a:t>
            </a:r>
            <a:r>
              <a:rPr lang="en-US" sz="1800" dirty="0"/>
              <a:t> </a:t>
            </a:r>
            <a:r>
              <a:rPr lang="en-US" sz="1800" dirty="0" err="1"/>
              <a:t>toegang</a:t>
            </a:r>
            <a:r>
              <a:rPr lang="en-US" sz="1800" dirty="0"/>
              <a:t> tot </a:t>
            </a:r>
            <a:r>
              <a:rPr lang="en-US" sz="1800" dirty="0" err="1"/>
              <a:t>uitgebreide</a:t>
            </a:r>
            <a:r>
              <a:rPr lang="en-US" sz="1800" dirty="0"/>
              <a:t> </a:t>
            </a:r>
            <a:r>
              <a:rPr lang="en-US" sz="1800" dirty="0" err="1"/>
              <a:t>diasets</a:t>
            </a:r>
            <a:r>
              <a:rPr lang="en-US" sz="1800" dirty="0"/>
              <a:t> met </a:t>
            </a:r>
            <a:r>
              <a:rPr lang="en-US" sz="1800" dirty="0" err="1"/>
              <a:t>klassikale</a:t>
            </a:r>
            <a:r>
              <a:rPr lang="en-US" sz="1800" dirty="0"/>
              <a:t> activiteiten en </a:t>
            </a:r>
            <a:r>
              <a:rPr lang="en-US" sz="1800" dirty="0" err="1"/>
              <a:t>opdrachten</a:t>
            </a:r>
            <a:r>
              <a:rPr lang="en-US" sz="1800" dirty="0"/>
              <a:t>, </a:t>
            </a:r>
            <a:r>
              <a:rPr lang="en-US" sz="1800" dirty="0" err="1"/>
              <a:t>evenals</a:t>
            </a:r>
            <a:r>
              <a:rPr lang="en-US" sz="1800" dirty="0"/>
              <a:t> </a:t>
            </a:r>
            <a:r>
              <a:rPr lang="en-US" sz="1800" dirty="0" err="1"/>
              <a:t>gedetailleerde</a:t>
            </a:r>
            <a:r>
              <a:rPr lang="en-US" sz="1800" dirty="0"/>
              <a:t> </a:t>
            </a:r>
            <a:r>
              <a:rPr lang="en-US" sz="1800" dirty="0" err="1"/>
              <a:t>gebruikersinstructies</a:t>
            </a:r>
            <a:r>
              <a:rPr lang="en-US" sz="1800" dirty="0"/>
              <a:t> voor </a:t>
            </a:r>
            <a:r>
              <a:rPr lang="en-US" sz="1800" dirty="0" err="1"/>
              <a:t>docenten</a:t>
            </a:r>
            <a:r>
              <a:rPr lang="en-US" sz="1800" dirty="0"/>
              <a:t>. </a:t>
            </a:r>
            <a:endParaRPr sz="18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endParaRPr sz="18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r>
              <a:rPr lang="en-US" sz="1800" dirty="0" err="1"/>
              <a:t>Opmerking</a:t>
            </a:r>
            <a:r>
              <a:rPr lang="en-US" sz="1800" dirty="0"/>
              <a:t>: Het </a:t>
            </a:r>
            <a:r>
              <a:rPr lang="en-US" sz="1800" dirty="0" err="1"/>
              <a:t>materiaal</a:t>
            </a:r>
            <a:r>
              <a:rPr lang="en-US" sz="1800" dirty="0"/>
              <a:t> </a:t>
            </a:r>
            <a:r>
              <a:rPr lang="en-US" sz="1800" dirty="0" err="1"/>
              <a:t>bevat</a:t>
            </a:r>
            <a:r>
              <a:rPr lang="en-US" sz="1800" dirty="0"/>
              <a:t> </a:t>
            </a:r>
            <a:r>
              <a:rPr lang="en-US" sz="1800" dirty="0" err="1"/>
              <a:t>inhoud</a:t>
            </a:r>
            <a:r>
              <a:rPr lang="en-US" sz="1800" dirty="0"/>
              <a:t> en </a:t>
            </a:r>
            <a:r>
              <a:rPr lang="en-US" sz="1800" dirty="0" err="1"/>
              <a:t>cijfers</a:t>
            </a:r>
            <a:r>
              <a:rPr lang="en-US" sz="1800" dirty="0"/>
              <a:t> die van het internet zijn </a:t>
            </a:r>
            <a:r>
              <a:rPr lang="en-US" sz="1800" dirty="0" err="1"/>
              <a:t>gehaald</a:t>
            </a:r>
            <a:r>
              <a:rPr lang="en-US" sz="1800" dirty="0"/>
              <a:t> en is </a:t>
            </a:r>
            <a:r>
              <a:rPr lang="en-US" sz="1800" dirty="0" err="1"/>
              <a:t>dus</a:t>
            </a:r>
            <a:r>
              <a:rPr lang="en-US" sz="1800" dirty="0"/>
              <a:t> </a:t>
            </a:r>
            <a:r>
              <a:rPr lang="en-US" sz="1800" dirty="0" err="1"/>
              <a:t>onderhevig</a:t>
            </a:r>
            <a:r>
              <a:rPr lang="en-US" sz="1800" dirty="0"/>
              <a:t> </a:t>
            </a:r>
            <a:r>
              <a:rPr lang="en-US" sz="1800" dirty="0" err="1"/>
              <a:t>aan</a:t>
            </a:r>
            <a:r>
              <a:rPr lang="en-US" sz="1800" dirty="0"/>
              <a:t> </a:t>
            </a:r>
            <a:r>
              <a:rPr lang="en-US" sz="1800" dirty="0" err="1"/>
              <a:t>wijzigingen</a:t>
            </a:r>
            <a:r>
              <a:rPr lang="en-US" sz="1800" dirty="0"/>
              <a:t>. De </a:t>
            </a:r>
            <a:r>
              <a:rPr lang="en-US" sz="1800" dirty="0" err="1"/>
              <a:t>bronnen</a:t>
            </a:r>
            <a:r>
              <a:rPr lang="en-US" sz="1800" dirty="0"/>
              <a:t> zijn </a:t>
            </a:r>
            <a:r>
              <a:rPr lang="en-US" sz="1800" dirty="0" err="1"/>
              <a:t>bekendgemaakt</a:t>
            </a:r>
            <a:r>
              <a:rPr lang="en-US" sz="1800" dirty="0"/>
              <a:t> </a:t>
            </a:r>
            <a:r>
              <a:rPr lang="en-US" sz="1800" dirty="0" err="1"/>
              <a:t>volgens</a:t>
            </a:r>
            <a:r>
              <a:rPr lang="en-US" sz="1800" dirty="0"/>
              <a:t> de regels van fair use. De </a:t>
            </a:r>
            <a:r>
              <a:rPr lang="en-US" sz="1800" dirty="0" err="1"/>
              <a:t>verantwoordelijkheid</a:t>
            </a:r>
            <a:r>
              <a:rPr lang="en-US" sz="1800" dirty="0"/>
              <a:t> van de </a:t>
            </a:r>
            <a:r>
              <a:rPr lang="en-US" sz="1800" dirty="0" err="1"/>
              <a:t>uitgever</a:t>
            </a:r>
            <a:r>
              <a:rPr lang="en-US" sz="1800" dirty="0"/>
              <a:t> is </a:t>
            </a:r>
            <a:r>
              <a:rPr lang="en-US" sz="1800" dirty="0" err="1"/>
              <a:t>beperkt</a:t>
            </a:r>
            <a:r>
              <a:rPr lang="en-US" sz="1800" dirty="0"/>
              <a:t> tot het </a:t>
            </a:r>
            <a:r>
              <a:rPr lang="en-US" sz="1800" dirty="0" err="1"/>
              <a:t>originele</a:t>
            </a:r>
            <a:r>
              <a:rPr lang="en-US" sz="1800" dirty="0"/>
              <a:t> </a:t>
            </a:r>
            <a:r>
              <a:rPr lang="en-US" sz="1800" dirty="0" err="1"/>
              <a:t>materiaal</a:t>
            </a:r>
            <a:r>
              <a:rPr lang="en-US" sz="1800" dirty="0"/>
              <a:t> </a:t>
            </a:r>
            <a:r>
              <a:rPr lang="en-US" sz="1800" dirty="0" err="1"/>
              <a:t>dat</a:t>
            </a:r>
            <a:r>
              <a:rPr lang="en-US" sz="1800" dirty="0"/>
              <a:t> is </a:t>
            </a:r>
            <a:r>
              <a:rPr lang="en-US" sz="1800" dirty="0" err="1"/>
              <a:t>opgeslagen</a:t>
            </a:r>
            <a:r>
              <a:rPr lang="en-US" sz="1800" dirty="0"/>
              <a:t> op www.dems.pro.  Al het </a:t>
            </a:r>
            <a:r>
              <a:rPr lang="en-US" sz="1800" dirty="0" err="1"/>
              <a:t>materiaal</a:t>
            </a:r>
            <a:r>
              <a:rPr lang="en-US" sz="1800" dirty="0"/>
              <a:t> is </a:t>
            </a:r>
            <a:r>
              <a:rPr lang="en-US" sz="1800" dirty="0" err="1"/>
              <a:t>geproduceerd</a:t>
            </a:r>
            <a:r>
              <a:rPr lang="en-US" sz="1800" dirty="0"/>
              <a:t> voor open </a:t>
            </a:r>
            <a:r>
              <a:rPr lang="en-US" sz="1800" dirty="0" err="1"/>
              <a:t>gebruik</a:t>
            </a:r>
            <a:r>
              <a:rPr lang="en-US" sz="1800" dirty="0"/>
              <a:t> en </a:t>
            </a:r>
            <a:r>
              <a:rPr lang="en-US" sz="1800" dirty="0" err="1"/>
              <a:t>medegefinancierd</a:t>
            </a:r>
            <a:r>
              <a:rPr lang="en-US" sz="1800" dirty="0"/>
              <a:t> door Erasmus +.</a:t>
            </a:r>
            <a:endParaRPr sz="18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endParaRPr sz="18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endParaRPr sz="1900" dirty="0"/>
          </a:p>
        </p:txBody>
      </p:sp>
      <p:sp>
        <p:nvSpPr>
          <p:cNvPr id="271" name="Google Shape;271;g280b42ddca9_0_0"/>
          <p:cNvSpPr txBox="1">
            <a:spLocks noGrp="1"/>
          </p:cNvSpPr>
          <p:nvPr>
            <p:ph type="title"/>
          </p:nvPr>
        </p:nvSpPr>
        <p:spPr>
          <a:xfrm>
            <a:off x="628650" y="-154031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/>
              <a:t>Disclaimer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876</Words>
  <Application>Microsoft Office PowerPoint</Application>
  <PresentationFormat>Diavoorstelling (16:9)</PresentationFormat>
  <Paragraphs>115</Paragraphs>
  <Slides>20</Slides>
  <Notes>20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Dancing Script</vt:lpstr>
      <vt:lpstr>Arial</vt:lpstr>
      <vt:lpstr>Calibri</vt:lpstr>
      <vt:lpstr>Roboto</vt:lpstr>
      <vt:lpstr>Open Sans</vt:lpstr>
      <vt:lpstr>DEMS NEW</vt:lpstr>
      <vt:lpstr>SEO-strategie - Evalueren</vt:lpstr>
      <vt:lpstr>SEO-strategie - Evalueren </vt:lpstr>
      <vt:lpstr>Leerdoelen</vt:lpstr>
      <vt:lpstr>Onderwerpen</vt:lpstr>
      <vt:lpstr>PowerPoint-presentatie</vt:lpstr>
      <vt:lpstr>PowerPoint-presentatie</vt:lpstr>
      <vt:lpstr>PowerPoint-presentatie</vt:lpstr>
      <vt:lpstr>De gegevens voorbereiden </vt:lpstr>
      <vt:lpstr>PowerPoint-presentatie</vt:lpstr>
      <vt:lpstr>PowerPoint-presentatie</vt:lpstr>
      <vt:lpstr>Metriek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Disclaimer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SEO-strategie - Evalueren</dc:title>
  <dc:creator>a20160391@pbs.up.pt</dc:creator>
  <cp:keywords>, docId:A485B1D55F327846B29490B39D480A80</cp:keywords>
  <cp:lastModifiedBy>Lisanne van den Broek</cp:lastModifiedBy>
  <cp:revision>2</cp:revision>
  <dcterms:modified xsi:type="dcterms:W3CDTF">2023-11-14T13:57:14Z</dcterms:modified>
</cp:coreProperties>
</file>