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embeddedFontLst>
    <p:embeddedFont>
      <p:font typeface="Calibri" panose="020F0502020204030204" pitchFamily="34" charset="0"/>
      <p:regular r:id="rId22"/>
      <p:bold r:id="rId23"/>
      <p:italic r:id="rId24"/>
      <p:boldItalic r:id="rId25"/>
    </p:embeddedFont>
    <p:embeddedFont>
      <p:font typeface="Dancing Script" panose="020B0604020202020204" charset="0"/>
      <p:regular r:id="rId26"/>
      <p:bold r:id="rId27"/>
    </p:embeddedFont>
    <p:embeddedFont>
      <p:font typeface="Open Sans" panose="020B0606030504020204" pitchFamily="34"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2" roundtripDataSignature="AMtx7miFS0ZUpEjBKRdnoohsDVmedj1T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9" name="Google Shape;14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Linkbuilding is het proces van het verkrijgen van hoogwaardige, relevante backlinks naar een website, die door zoekmachines worden gebruikt om de autoriteit en geloofwaardigheid van een website te bepalen. Backlinks, ook wel inbound links of inkomende links genoemd, zijn links van andere websites die naar jouw website verwijzen.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Linkbuilding is om verschillende redenen belangrijk:</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Ranking in zoekmachines: Backlinks zijn een van de belangrijkste rankingfactoren die zoekmachines gebruiken om de relevantie en autoriteit van een website te bepalen. Door het verwerven van backlinks van hoge kwaliteit kan een website zijn ranking in zoekmachines verbeteren en daarmee zijn zichtbaarheid in de resultatenpagina's van zoekmachines.</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Verwijzend verkeer: Backlinks kunnen ook verwijzingsverkeer naar een website leiden, wat verkeer is dat afkomstig is van andere websites. Dit verwijzingsverkeer kan helpen om de zichtbaarheid van een website te vergroten en meer potentiële klanten aan te trekken.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Domein autoriteit: Domein autoriteit is een metriek die wordt gebruikt door zoekmachines om de autoriteit van een website te bepalen en wordt beïnvloed door het aantal en de kwaliteit van de backlinks die naar een website verwijzen. Door backlinks van hoge kwaliteit te verzamelen, kan een website zijn domein autoriteit en zichtbaarheid in de resultatenpagina's van zoekmachines verbeteren.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Vertrouwen en geloofwaardigheid: Backlinks van geloofwaardige, gezaghebbende websites kunnen helpen om vertrouwen en geloofwaardigheid voor een website op te bouwen, wat gunstig kan zijn voor zowel zoekmachineoptimalisatie als het opbouwen van merkreputatie.</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Het is echter belangrijk op te merken dat niet alle backlinks gelijk zijn en dat de kwaliteit van een backlink belangrijker is dan de kwantiteit. Zoekmachines zoeken naar backlinks van hoogwaardige, relevante websites en links van spammy websites of websites van lage kwaliteit kunnen een negatieve invloed hebben op de ranking en reputatie van een website.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Kortom, linkbuilding is een essentieel onderdeel van een algehele SEO-strategie en het is belangrijk voor websites om relevante backlinks van hoge kwaliteit te verwerven om hun zoekmachine ranking, verwijzend verkeer, domein autoriteit en geloofwaardigheid te verbeteren. Door zich te richten op het verkrijgen van backlinks van hoge kwaliteit, kunnen websites hun online zichtbaarheid vergroten, meer potentiële klanten aantrekken en uiteindelijk hun bedrijf laten groeien.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8" name="Google Shape;18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Het implementeren van een linkbuildingstrategie kan een complex en tijdrovend proces zijn, maar het is essentieel voor een succesvolle SEO-campagne. Hier zijn enkele stappen die u moet volgen bij het implementeren van een linkbuildingstrategie:</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Voer een backlinkanalyse uit: Begin met het uitvoeren van een backlinkanalyse van je eigen website en de websites van je concurrenten om inzicht te krijgen in de soorten backlinks die ze hebben, de bronnen van deze links en de kwaliteit van deze links. Deze analyse kan je helpen bij het identificeren van mogelijkheden om nieuwe backlinks te verwerven en je eigen linkprofiel te verbeteren.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Ontwikkel een contentmarketingplan: Contentmarketing is een belangrijk onderdeel van een succesvolle linkbuildingstrategie, omdat relevante inhoud van hoge kwaliteit vaak de sleutel is tot het verkrijgen van backlinks. Ontwikkel een contentmarketingplan dat zich richt op het creëren van hoogwaardige, deelbare content die links van andere websites kan aantrekken.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Bereiken en netwerken: Benader websites die relevant zijn voor je branche en die een hoge domein autoriteit hebben, en bied aan hen te voorzien van waardevolle content in ruil voor een link. Netwerken met andere websites en industrieleiders kan ook helpen om relaties op te bouwen en backlinks aan te trekken.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Gastbloggen: Gastbloggen is een geweldige manier om relaties op te bouwen met andere websites en backlinks te verwerven. Bied aan om gastberichten te schrijven voor relevante websites in uw branche en neem een link naar uw eigen website op in uw auteursbio.</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Gesponsorde inhoud en betaalde links: Betaalde links en gesponsorde inhoud kunnen een effectieve manier zijn om snel backlinks van hoge kwaliteit te verwerven, maar het is belangrijk om voorzichtig te zijn met deze aanpak. Zoekmachines treden hard op tegen betaalde links en het is belangrijk om ervoor te zorgen dat alle links die je verwerft van hoge kwaliteit en relevant zijn.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Geavanceerde opties voor linkbuilding zijn onder andere:</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Broken Link Building: Broken link building is het proces van het identificeren van gebroken links op andere websites en het aanbieden om deze te vervangen door een link naar je eigen website. Dit kan een waardevolle manier zijn om backlinks van hoge kwaliteit te verkrijgen van relevante websites.</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Influencerbereik: Influencer outreach is het proces van het bereiken van beïnvloeders in je branche en hen vragen om je inhoud te delen en een link naar je website te plaatsen. Influencer outreach kan helpen om verwijzingsverkeer te genereren en backlinks van hoge kwaliteit aan te trekken van gezaghebbende websites.</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Wolkenkrabbertechniek: De wolkenkrabbertechniek is een linkbuildingstrategie waarbij hoogwaardige, diepgaande inhoud wordt gecreëerd die beter is dan alle andere inhoud over hetzelfde onderwerp. Deze inhoud kan hoogwaardige backlinks van andere websites aantrekken, evenals verwijzend verkeer en shares in sociale media.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Linkbaiting: Link baiting is het proces van het creëren van inhoud die is ontworpen om op natuurlijke wijze backlinks aan te trekken, zonder dat je andere websites hoeft te benaderen. Dit kan een waardevolle manier zijn om backlinks van hoge kwaliteit te verkrijgen, maar het vereist een goed begrip van je doelgroep en welke inhoud hen het meest zal aanspreken.</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6" name="Google Shape;19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4" name="Google Shape;20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2" name="Google Shape;21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0" name="Google Shape;220;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Sociale media kunnen een belangrijke rol spelen in het versterken van een SEO-strategie door de zichtbaarheid van het merk te vergroten en verkeer naar een website te leiden. Dit is hoe:</a:t>
            </a:r>
            <a:endParaRPr/>
          </a:p>
          <a:p>
            <a:pPr marL="171450" lvl="0" indent="-171450" algn="l" rtl="0">
              <a:lnSpc>
                <a:spcPct val="100000"/>
              </a:lnSpc>
              <a:spcBef>
                <a:spcPts val="0"/>
              </a:spcBef>
              <a:spcAft>
                <a:spcPts val="0"/>
              </a:spcAft>
              <a:buSzPts val="1100"/>
              <a:buChar char="●"/>
            </a:pPr>
            <a:r>
              <a:rPr lang="en-US"/>
              <a:t>Verhoogde zichtbaarheid van het merk: Door actief gebruik te maken van sociale mediaplatforms kan een bedrijf een breder publiek bereiken en de zichtbaarheid van het merk vergroten. Dit kan helpen om de merkherkenning en -bekendheid te vergroten, wat na verloop van tijd meer organisch verkeer naar een website kan leiden.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Verkeer genereren: Sociale media kunnen aanzienlijke hoeveelheden verkeer naar een website leiden. Door inhoud te delen op sociale media kan een bedrijf nieuwe bezoekers naar hun website trekken die hen anders misschien niet hadden gevonden. Daarnaast kunnen sociale media helpen bij het opbouwen van links, omdat andere websites een link kunnen plaatsen naar de inhoud van het bedrijf als deze wordt gedeeld en gebruikt op sociale media.</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Relaties opbouwen: Sociale media zijn een geweldige manier om relaties op te bouwen met klanten en andere bedrijven. Door in gesprek te gaan met klanten en andere belanghebbenden op sociale media, kan een bedrijf zijn expertise aantonen en een positieve reputatie opbouwen, wat na verloop van tijd kan leiden tot meer organisch verkeer.</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Influencermarketing: Sociale media kunnen een geweldig platform zijn voor influencer marketing, waarbij bedrijven samenwerken met influencers om hun producten of diensten te promoten. Influencermarketing kan veel verkeer naar een website leiden en de zichtbaarheid van het merk vergroten.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Verbeterde rankings: Google en andere zoekmachines gebruiken sociale signalen als een rangschikkingsfactor, dus een sterke aanwezigheid in sociale media kan helpen de rangschikking in zoekmachines te verbeteren.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Om een social media-strategie te implementeren, moeten bedrijven de platforms identificeren die hun doelpubliek gebruikt, boeiende inhoud creëren die aanslaat bij hun publiek en regelmatig de dialoog aangaan met hun volgers. Geavanceerde opties zijn het gebruik van advertenties in sociale media, het gebruik van door gebruikers gegenereerde inhoud en het gebruik van tools voor sociale-media-analyse om het succes van de strategie te volgen.</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4" name="Google Shape;234;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9" name="Google Shape;239;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7" name="Google Shape;247;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3" name="Google Shape;253;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280b36305e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280b36305e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8.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20"/>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20"/>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20"/>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2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20"/>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20"/>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20"/>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20"/>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20"/>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2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2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8" name="Google Shape;28;p2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9" name="Google Shape;29;p2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30" name="Google Shape;30;p2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31" name="Google Shape;31;p2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2" name="Google Shape;32;p2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3" name="Google Shape;33;p2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4" name="Google Shape;34;p2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35" name="Google Shape;35;p2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36" name="Google Shape;36;p2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1" type="obj">
  <p:cSld name="OBJECT">
    <p:spTree>
      <p:nvGrpSpPr>
        <p:cNvPr id="1" name="Shape 37"/>
        <p:cNvGrpSpPr/>
        <p:nvPr/>
      </p:nvGrpSpPr>
      <p:grpSpPr>
        <a:xfrm>
          <a:off x="0" y="0"/>
          <a:ext cx="0" cy="0"/>
          <a:chOff x="0" y="0"/>
          <a:chExt cx="0" cy="0"/>
        </a:xfrm>
      </p:grpSpPr>
      <p:pic>
        <p:nvPicPr>
          <p:cNvPr id="38" name="Google Shape;38;p22"/>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9" name="Google Shape;39;p2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1" name="Google Shape;41;p2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2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2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23"/>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2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7" name="Google Shape;47;p23"/>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8" name="Google Shape;48;p23"/>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9" name="Google Shape;49;p23"/>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0" name="Google Shape;50;p23"/>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51" name="Google Shape;51;p23"/>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52" name="Google Shape;52;p23"/>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53" name="Google Shape;53;p23"/>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24"/>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24"/>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7" name="Google Shape;57;p24"/>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58"/>
        <p:cNvGrpSpPr/>
        <p:nvPr/>
      </p:nvGrpSpPr>
      <p:grpSpPr>
        <a:xfrm>
          <a:off x="0" y="0"/>
          <a:ext cx="0" cy="0"/>
          <a:chOff x="0" y="0"/>
          <a:chExt cx="0" cy="0"/>
        </a:xfrm>
      </p:grpSpPr>
      <p:pic>
        <p:nvPicPr>
          <p:cNvPr id="59" name="Google Shape;59;p2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60" name="Google Shape;60;p2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1" name="Google Shape;61;p2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Title and Content 2">
  <p:cSld name="Title and Content 2">
    <p:spTree>
      <p:nvGrpSpPr>
        <p:cNvPr id="1" name="Shape 62"/>
        <p:cNvGrpSpPr/>
        <p:nvPr/>
      </p:nvGrpSpPr>
      <p:grpSpPr>
        <a:xfrm>
          <a:off x="0" y="0"/>
          <a:ext cx="0" cy="0"/>
          <a:chOff x="0" y="0"/>
          <a:chExt cx="0" cy="0"/>
        </a:xfrm>
      </p:grpSpPr>
      <p:pic>
        <p:nvPicPr>
          <p:cNvPr id="63" name="Google Shape;63;p26"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64" name="Google Shape;64;p26"/>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65" name="Google Shape;65;p2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2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7" name="Google Shape;67;p26"/>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8" name="Google Shape;68;p26"/>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69"/>
        <p:cNvGrpSpPr/>
        <p:nvPr/>
      </p:nvGrpSpPr>
      <p:grpSpPr>
        <a:xfrm>
          <a:off x="0" y="0"/>
          <a:ext cx="0" cy="0"/>
          <a:chOff x="0" y="0"/>
          <a:chExt cx="0" cy="0"/>
        </a:xfrm>
      </p:grpSpPr>
      <p:cxnSp>
        <p:nvCxnSpPr>
          <p:cNvPr id="70" name="Google Shape;70;p2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71" name="Google Shape;71;p2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2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2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74" name="Google Shape;74;p2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75" name="Google Shape;75;p2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76"/>
        <p:cNvGrpSpPr/>
        <p:nvPr/>
      </p:nvGrpSpPr>
      <p:grpSpPr>
        <a:xfrm>
          <a:off x="0" y="0"/>
          <a:ext cx="0" cy="0"/>
          <a:chOff x="0" y="0"/>
          <a:chExt cx="0" cy="0"/>
        </a:xfrm>
      </p:grpSpPr>
      <p:sp>
        <p:nvSpPr>
          <p:cNvPr id="77" name="Google Shape;77;p2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 name="Google Shape;78;p2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9" name="Google Shape;79;p2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0" name="Google Shape;80;p2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1" name="Google Shape;81;p2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82" name="Google Shape;82;p2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3" name="Google Shape;83;p2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4" name="Google Shape;84;p2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5" name="Google Shape;85;p2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6" name="Google Shape;86;p2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7" name="Google Shape;87;p2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88"/>
        <p:cNvGrpSpPr/>
        <p:nvPr/>
      </p:nvGrpSpPr>
      <p:grpSpPr>
        <a:xfrm>
          <a:off x="0" y="0"/>
          <a:ext cx="0" cy="0"/>
          <a:chOff x="0" y="0"/>
          <a:chExt cx="0" cy="0"/>
        </a:xfrm>
      </p:grpSpPr>
      <p:sp>
        <p:nvSpPr>
          <p:cNvPr id="89" name="Google Shape;89;p2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0" name="Google Shape;90;p2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1" name="Google Shape;91;p2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2" name="Google Shape;92;p2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3" name="Google Shape;93;p2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94" name="Google Shape;94;p2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95" name="Google Shape;95;p2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96" name="Google Shape;96;p2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7" name="Google Shape;97;p2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8" name="Google Shape;98;p2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9" name="Google Shape;99;p2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00"/>
        <p:cNvGrpSpPr/>
        <p:nvPr/>
      </p:nvGrpSpPr>
      <p:grpSpPr>
        <a:xfrm>
          <a:off x="0" y="0"/>
          <a:ext cx="0" cy="0"/>
          <a:chOff x="0" y="0"/>
          <a:chExt cx="0" cy="0"/>
        </a:xfrm>
      </p:grpSpPr>
      <p:sp>
        <p:nvSpPr>
          <p:cNvPr id="101" name="Google Shape;101;p30"/>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2" name="Google Shape;102;p30"/>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3" name="Google Shape;103;p3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4" name="Google Shape;104;p30"/>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5" name="Google Shape;105;p3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30"/>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7"/>
        <p:cNvGrpSpPr/>
        <p:nvPr/>
      </p:nvGrpSpPr>
      <p:grpSpPr>
        <a:xfrm>
          <a:off x="0" y="0"/>
          <a:ext cx="0" cy="0"/>
          <a:chOff x="0" y="0"/>
          <a:chExt cx="0" cy="0"/>
        </a:xfrm>
      </p:grpSpPr>
      <p:sp>
        <p:nvSpPr>
          <p:cNvPr id="108" name="Google Shape;108;p31"/>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9" name="Google Shape;109;p31"/>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0" name="Google Shape;110;p31"/>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1" name="Google Shape;111;p3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2" name="Google Shape;112;p31"/>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13" name="Google Shape;113;p31"/>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14"/>
        <p:cNvGrpSpPr/>
        <p:nvPr/>
      </p:nvGrpSpPr>
      <p:grpSpPr>
        <a:xfrm>
          <a:off x="0" y="0"/>
          <a:ext cx="0" cy="0"/>
          <a:chOff x="0" y="0"/>
          <a:chExt cx="0" cy="0"/>
        </a:xfrm>
      </p:grpSpPr>
      <p:pic>
        <p:nvPicPr>
          <p:cNvPr id="115" name="Google Shape;115;p32"/>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6" name="Google Shape;116;p32"/>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32"/>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 name="Google Shape;118;p32"/>
          <p:cNvSpPr>
            <a:spLocks noGrp="1"/>
          </p:cNvSpPr>
          <p:nvPr>
            <p:ph type="pic" idx="2"/>
          </p:nvPr>
        </p:nvSpPr>
        <p:spPr>
          <a:xfrm>
            <a:off x="5572125" y="1"/>
            <a:ext cx="3571875" cy="5029199"/>
          </a:xfrm>
          <a:prstGeom prst="rect">
            <a:avLst/>
          </a:prstGeom>
          <a:solidFill>
            <a:srgbClr val="D3EEEF"/>
          </a:solidFill>
          <a:ln>
            <a:noFill/>
          </a:ln>
        </p:spPr>
      </p:sp>
      <p:pic>
        <p:nvPicPr>
          <p:cNvPr id="119" name="Google Shape;119;p3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3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1"/>
        <p:cNvGrpSpPr/>
        <p:nvPr/>
      </p:nvGrpSpPr>
      <p:grpSpPr>
        <a:xfrm>
          <a:off x="0" y="0"/>
          <a:ext cx="0" cy="0"/>
          <a:chOff x="0" y="0"/>
          <a:chExt cx="0" cy="0"/>
        </a:xfrm>
      </p:grpSpPr>
      <p:sp>
        <p:nvSpPr>
          <p:cNvPr id="122" name="Google Shape;122;p33"/>
          <p:cNvSpPr>
            <a:spLocks noGrp="1"/>
          </p:cNvSpPr>
          <p:nvPr>
            <p:ph type="pic" idx="2"/>
          </p:nvPr>
        </p:nvSpPr>
        <p:spPr>
          <a:xfrm>
            <a:off x="0" y="1"/>
            <a:ext cx="9144000" cy="2571749"/>
          </a:xfrm>
          <a:prstGeom prst="rect">
            <a:avLst/>
          </a:prstGeom>
          <a:solidFill>
            <a:srgbClr val="D3EEEF"/>
          </a:solidFill>
          <a:ln>
            <a:noFill/>
          </a:ln>
        </p:spPr>
      </p:sp>
      <p:sp>
        <p:nvSpPr>
          <p:cNvPr id="123" name="Google Shape;123;p3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3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33"/>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6" name="Google Shape;126;p3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3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128"/>
        <p:cNvGrpSpPr/>
        <p:nvPr/>
      </p:nvGrpSpPr>
      <p:grpSpPr>
        <a:xfrm>
          <a:off x="0" y="0"/>
          <a:ext cx="0" cy="0"/>
          <a:chOff x="0" y="0"/>
          <a:chExt cx="0" cy="0"/>
        </a:xfrm>
      </p:grpSpPr>
      <p:pic>
        <p:nvPicPr>
          <p:cNvPr id="129" name="Google Shape;129;p34"/>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30" name="Google Shape;130;p3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3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3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3" name="Google Shape;133;p3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6" name="Google Shape;136;p3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7" name="Google Shape;137;p3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8" name="Google Shape;138;p3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9" name="Google Shape;139;p3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0" name="Google Shape;140;p35"/>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3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2" name="Google Shape;142;p3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quote">
  <p:cSld name="quote">
    <p:bg>
      <p:bgPr>
        <a:blipFill>
          <a:blip r:embed="rId2">
            <a:alphaModFix/>
          </a:blip>
          <a:stretch>
            <a:fillRect/>
          </a:stretch>
        </a:blipFill>
        <a:effectLst/>
      </p:bgPr>
    </p:bg>
    <p:spTree>
      <p:nvGrpSpPr>
        <p:cNvPr id="1"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In-class activity">
  <p:cSld name="In-class activity">
    <p:bg>
      <p:bgPr>
        <a:blipFill>
          <a:blip r:embed="rId2">
            <a:alphaModFix/>
          </a:blip>
          <a:stretch>
            <a:fillRect/>
          </a:stretch>
        </a:blipFill>
        <a:effectLst/>
      </p:bgPr>
    </p:bg>
    <p:spTree>
      <p:nvGrpSpPr>
        <p:cNvPr id="1" name="Shape 144"/>
        <p:cNvGrpSpPr/>
        <p:nvPr/>
      </p:nvGrpSpPr>
      <p:grpSpPr>
        <a:xfrm>
          <a:off x="0" y="0"/>
          <a:ext cx="0" cy="0"/>
          <a:chOff x="0" y="0"/>
          <a:chExt cx="0" cy="0"/>
        </a:xfrm>
      </p:grpSpPr>
      <p:sp>
        <p:nvSpPr>
          <p:cNvPr id="145" name="Google Shape;145;p37"/>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6" name="Google Shape;146;p37"/>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9"/>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19"/>
          <p:cNvGrpSpPr/>
          <p:nvPr/>
        </p:nvGrpSpPr>
        <p:grpSpPr>
          <a:xfrm>
            <a:off x="113506" y="4583923"/>
            <a:ext cx="8916989" cy="488417"/>
            <a:chOff x="113506" y="4583923"/>
            <a:chExt cx="8916989" cy="488417"/>
          </a:xfrm>
        </p:grpSpPr>
        <p:pic>
          <p:nvPicPr>
            <p:cNvPr id="9" name="Google Shape;9;p19"/>
            <p:cNvPicPr preferRelativeResize="0"/>
            <p:nvPr/>
          </p:nvPicPr>
          <p:blipFill rotWithShape="1">
            <a:blip r:embed="rId20">
              <a:alphaModFix/>
            </a:blip>
            <a:srcRect r="63698"/>
            <a:stretch/>
          </p:blipFill>
          <p:spPr>
            <a:xfrm>
              <a:off x="113506" y="4583923"/>
              <a:ext cx="1259682" cy="488417"/>
            </a:xfrm>
            <a:prstGeom prst="rect">
              <a:avLst/>
            </a:prstGeom>
            <a:noFill/>
            <a:ln>
              <a:noFill/>
            </a:ln>
          </p:spPr>
        </p:pic>
        <p:pic>
          <p:nvPicPr>
            <p:cNvPr id="10" name="Google Shape;10;p19" descr="Text&#10;&#10;Description automatically generated with low confidence"/>
            <p:cNvPicPr preferRelativeResize="0"/>
            <p:nvPr/>
          </p:nvPicPr>
          <p:blipFill rotWithShape="1">
            <a:blip r:embed="rId21">
              <a:alphaModFix/>
            </a:blip>
            <a:srcRect r="5514"/>
            <a:stretch/>
          </p:blipFill>
          <p:spPr>
            <a:xfrm>
              <a:off x="1731601" y="4583923"/>
              <a:ext cx="1973257" cy="438949"/>
            </a:xfrm>
            <a:prstGeom prst="rect">
              <a:avLst/>
            </a:prstGeom>
            <a:noFill/>
            <a:ln>
              <a:noFill/>
            </a:ln>
          </p:spPr>
        </p:pic>
        <p:pic>
          <p:nvPicPr>
            <p:cNvPr id="11" name="Google Shape;11;p19" descr="Gdańsk University of Technology - Wikipedia"/>
            <p:cNvPicPr preferRelativeResize="0"/>
            <p:nvPr/>
          </p:nvPicPr>
          <p:blipFill rotWithShape="1">
            <a:blip r:embed="rId22">
              <a:alphaModFix/>
            </a:blip>
            <a:srcRect t="14145" b="8136"/>
            <a:stretch/>
          </p:blipFill>
          <p:spPr>
            <a:xfrm>
              <a:off x="4063271" y="4583923"/>
              <a:ext cx="822603" cy="451887"/>
            </a:xfrm>
            <a:prstGeom prst="rect">
              <a:avLst/>
            </a:prstGeom>
            <a:noFill/>
            <a:ln>
              <a:noFill/>
            </a:ln>
          </p:spPr>
        </p:pic>
        <p:pic>
          <p:nvPicPr>
            <p:cNvPr id="12" name="Google Shape;12;p19" descr="A picture containing logo&#10;&#10;Description automatically generated"/>
            <p:cNvPicPr preferRelativeResize="0"/>
            <p:nvPr/>
          </p:nvPicPr>
          <p:blipFill rotWithShape="1">
            <a:blip r:embed="rId23">
              <a:alphaModFix/>
            </a:blip>
            <a:srcRect l="7053" t="14652" r="7705" b="16796"/>
            <a:stretch/>
          </p:blipFill>
          <p:spPr>
            <a:xfrm>
              <a:off x="6657766" y="4583923"/>
              <a:ext cx="1067043" cy="462232"/>
            </a:xfrm>
            <a:prstGeom prst="rect">
              <a:avLst/>
            </a:prstGeom>
            <a:noFill/>
            <a:ln>
              <a:noFill/>
            </a:ln>
          </p:spPr>
        </p:pic>
        <p:pic>
          <p:nvPicPr>
            <p:cNvPr id="13" name="Google Shape;13;p19" descr="Uma imagem com texto&#10;&#10;Descrição gerada automaticamente"/>
            <p:cNvPicPr preferRelativeResize="0"/>
            <p:nvPr/>
          </p:nvPicPr>
          <p:blipFill rotWithShape="1">
            <a:blip r:embed="rId24">
              <a:alphaModFix/>
            </a:blip>
            <a:srcRect/>
            <a:stretch/>
          </p:blipFill>
          <p:spPr>
            <a:xfrm>
              <a:off x="8083223" y="4583923"/>
              <a:ext cx="947272" cy="433376"/>
            </a:xfrm>
            <a:prstGeom prst="rect">
              <a:avLst/>
            </a:prstGeom>
            <a:noFill/>
            <a:ln>
              <a:noFill/>
            </a:ln>
          </p:spPr>
        </p:pic>
        <p:pic>
          <p:nvPicPr>
            <p:cNvPr id="14" name="Google Shape;14;p19" descr="Logo&#10;&#10;Description automatically generated with medium confidence"/>
            <p:cNvPicPr preferRelativeResize="0"/>
            <p:nvPr/>
          </p:nvPicPr>
          <p:blipFill rotWithShape="1">
            <a:blip r:embed="rId25">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
          <p:cNvSpPr txBox="1">
            <a:spLocks noGrp="1"/>
          </p:cNvSpPr>
          <p:nvPr>
            <p:ph type="ctrTitle"/>
          </p:nvPr>
        </p:nvSpPr>
        <p:spPr>
          <a:xfrm>
            <a:off x="555513" y="1569500"/>
            <a:ext cx="8505360" cy="1884419"/>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4800"/>
              <a:buFont typeface="Arial"/>
              <a:buNone/>
            </a:pPr>
            <a:r>
              <a:rPr lang="en-US" sz="4800"/>
              <a:t>SEO-strategie - Vergroten</a:t>
            </a:r>
            <a:endParaRPr sz="4800"/>
          </a:p>
        </p:txBody>
      </p:sp>
      <p:sp>
        <p:nvSpPr>
          <p:cNvPr id="152" name="Google Shape;152;p1"/>
          <p:cNvSpPr txBox="1">
            <a:spLocks noGrp="1"/>
          </p:cNvSpPr>
          <p:nvPr>
            <p:ph type="subTitle" idx="4294967295"/>
          </p:nvPr>
        </p:nvSpPr>
        <p:spPr>
          <a:xfrm>
            <a:off x="1143000" y="2573177"/>
            <a:ext cx="6858000" cy="1169987"/>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Professor</a:t>
            </a:r>
            <a:endParaRPr/>
          </a:p>
          <a:p>
            <a:pPr marL="0" marR="0" lvl="0" indent="0" algn="ctr" rtl="0">
              <a:lnSpc>
                <a:spcPct val="90000"/>
              </a:lnSpc>
              <a:spcBef>
                <a:spcPts val="75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School</a:t>
            </a:r>
            <a:endParaRPr/>
          </a:p>
          <a:p>
            <a:pPr marL="0" marR="0" lvl="0" indent="0" algn="ctr" rtl="0">
              <a:lnSpc>
                <a:spcPct val="90000"/>
              </a:lnSpc>
              <a:spcBef>
                <a:spcPts val="750"/>
              </a:spcBef>
              <a:spcAft>
                <a:spcPts val="0"/>
              </a:spcAft>
              <a:buClr>
                <a:schemeClr val="lt1"/>
              </a:buClr>
              <a:buSzPts val="2100"/>
              <a:buFont typeface="Arial"/>
              <a:buNone/>
            </a:pPr>
            <a:r>
              <a:rPr lang="en-US" sz="2100" b="0" i="0" u="none" strike="noStrike" cap="none">
                <a:solidFill>
                  <a:schemeClr val="lt1"/>
                </a:solidFill>
                <a:latin typeface="Arial"/>
                <a:ea typeface="Arial"/>
                <a:cs typeface="Arial"/>
                <a:sym typeface="Arial"/>
              </a:rPr>
              <a:t>Zoekmachine optimalisatie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58" name="Google Shape;158;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b="0" i="0" u="none" strike="noStrike" cap="none">
              <a:solidFill>
                <a:schemeClr val="dk1"/>
              </a:solidFill>
              <a:latin typeface="Arial"/>
              <a:ea typeface="Arial"/>
              <a:cs typeface="Arial"/>
              <a:sym typeface="Arial"/>
            </a:endParaRPr>
          </a:p>
        </p:txBody>
      </p:sp>
      <p:sp>
        <p:nvSpPr>
          <p:cNvPr id="159" name="Google Shape;159;p2"/>
          <p:cNvSpPr txBox="1">
            <a:spLocks noGrp="1"/>
          </p:cNvSpPr>
          <p:nvPr>
            <p:ph type="title"/>
          </p:nvPr>
        </p:nvSpPr>
        <p:spPr>
          <a:xfrm>
            <a:off x="840582" y="1773302"/>
            <a:ext cx="4056369" cy="1033839"/>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D12477"/>
              </a:buClr>
              <a:buSzPts val="4400"/>
              <a:buFont typeface="Arial"/>
              <a:buNone/>
            </a:pPr>
            <a:r>
              <a:rPr lang="en-US" sz="4400" b="1">
                <a:solidFill>
                  <a:srgbClr val="D12477"/>
                </a:solidFill>
                <a:latin typeface="Arial"/>
                <a:ea typeface="Arial"/>
                <a:cs typeface="Arial"/>
                <a:sym typeface="Arial"/>
              </a:rPr>
              <a:t>SEO-strategie - Vergroten</a:t>
            </a:r>
            <a:br>
              <a:rPr lang="en-US" sz="4400" b="1">
                <a:solidFill>
                  <a:srgbClr val="D12477"/>
                </a:solidFill>
                <a:latin typeface="Arial"/>
                <a:ea typeface="Arial"/>
                <a:cs typeface="Arial"/>
                <a:sym typeface="Arial"/>
              </a:rPr>
            </a:br>
            <a:endParaRPr sz="4400">
              <a:solidFill>
                <a:srgbClr val="D12477"/>
              </a:solidFill>
            </a:endParaRPr>
          </a:p>
        </p:txBody>
      </p:sp>
      <p:sp>
        <p:nvSpPr>
          <p:cNvPr id="160" name="Google Shape;160;p2"/>
          <p:cNvSpPr txBox="1">
            <a:spLocks noGrp="1"/>
          </p:cNvSpPr>
          <p:nvPr>
            <p:ph type="body" idx="1"/>
          </p:nvPr>
        </p:nvSpPr>
        <p:spPr>
          <a:xfrm>
            <a:off x="840582" y="2403328"/>
            <a:ext cx="6614054" cy="2205732"/>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Clr>
                <a:schemeClr val="lt1"/>
              </a:buClr>
              <a:buSzPts val="2000"/>
              <a:buNone/>
            </a:pPr>
            <a:r>
              <a:rPr lang="en-US" sz="2000"/>
              <a:t>Wat moet een boer doen om zijn gewassen te laten groeien?</a:t>
            </a:r>
            <a:endParaRPr/>
          </a:p>
          <a:p>
            <a:pPr marL="0" lvl="0" indent="0" algn="l" rtl="0">
              <a:lnSpc>
                <a:spcPct val="115000"/>
              </a:lnSpc>
              <a:spcBef>
                <a:spcPts val="1600"/>
              </a:spcBef>
              <a:spcAft>
                <a:spcPts val="0"/>
              </a:spcAft>
              <a:buClr>
                <a:schemeClr val="lt1"/>
              </a:buClr>
              <a:buSzPts val="2000"/>
              <a:buNone/>
            </a:pPr>
            <a:r>
              <a:rPr lang="en-US" sz="2000"/>
              <a:t>Hoe kunnen we van een minder populair kind een populair kind maken?</a:t>
            </a:r>
            <a:endParaRPr/>
          </a:p>
          <a:p>
            <a:pPr marL="0" lvl="0" indent="0" algn="l" rtl="0">
              <a:lnSpc>
                <a:spcPct val="115000"/>
              </a:lnSpc>
              <a:spcBef>
                <a:spcPts val="1600"/>
              </a:spcBef>
              <a:spcAft>
                <a:spcPts val="0"/>
              </a:spcAft>
              <a:buClr>
                <a:schemeClr val="lt1"/>
              </a:buClr>
              <a:buSzPts val="2000"/>
              <a:buNone/>
            </a:pPr>
            <a:endParaRPr sz="2000"/>
          </a:p>
          <a:p>
            <a:pPr marL="0" lvl="0" indent="0" algn="l" rtl="0">
              <a:lnSpc>
                <a:spcPct val="90000"/>
              </a:lnSpc>
              <a:spcBef>
                <a:spcPts val="750"/>
              </a:spcBef>
              <a:spcAft>
                <a:spcPts val="0"/>
              </a:spcAft>
              <a:buClr>
                <a:schemeClr val="lt1"/>
              </a:buClr>
              <a:buSzPts val="2000"/>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1200"/>
              </a:spcAft>
              <a:buClr>
                <a:schemeClr val="dk1"/>
              </a:buClr>
              <a:buSzPts val="1800"/>
              <a:buFont typeface="Arial"/>
              <a:buNone/>
            </a:pPr>
            <a:endParaRPr sz="1800" b="0" i="0" u="none" strike="noStrike" cap="none">
              <a:solidFill>
                <a:srgbClr val="262626"/>
              </a:solidFill>
              <a:latin typeface="Open Sans"/>
              <a:ea typeface="Open Sans"/>
              <a:cs typeface="Open Sans"/>
              <a:sym typeface="Open Sans"/>
            </a:endParaRPr>
          </a:p>
        </p:txBody>
      </p:sp>
      <p:sp>
        <p:nvSpPr>
          <p:cNvPr id="167" name="Google Shape;167;p3"/>
          <p:cNvSpPr txBox="1">
            <a:spLocks noGrp="1"/>
          </p:cNvSpPr>
          <p:nvPr>
            <p:ph type="title"/>
          </p:nvPr>
        </p:nvSpPr>
        <p:spPr>
          <a:xfrm>
            <a:off x="628650" y="316575"/>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Leerdoelen</a:t>
            </a:r>
            <a:br>
              <a:rPr lang="en-US" sz="3600"/>
            </a:br>
            <a:endParaRPr sz="3600"/>
          </a:p>
        </p:txBody>
      </p:sp>
      <p:sp>
        <p:nvSpPr>
          <p:cNvPr id="168" name="Google Shape;168;p3"/>
          <p:cNvSpPr txBox="1">
            <a:spLocks noGrp="1"/>
          </p:cNvSpPr>
          <p:nvPr>
            <p:ph type="body" idx="1"/>
          </p:nvPr>
        </p:nvSpPr>
        <p:spPr>
          <a:xfrm>
            <a:off x="628650" y="1260409"/>
            <a:ext cx="7886700" cy="2905898"/>
          </a:xfrm>
          <a:prstGeom prst="rect">
            <a:avLst/>
          </a:prstGeom>
          <a:noFill/>
          <a:ln>
            <a:noFill/>
          </a:ln>
        </p:spPr>
        <p:txBody>
          <a:bodyPr spcFirstLastPara="1" wrap="square" lIns="91425" tIns="45700" rIns="91425" bIns="45700" anchor="t" anchorCtr="0">
            <a:normAutofit/>
          </a:bodyPr>
          <a:lstStyle/>
          <a:p>
            <a:pPr marL="285750" lvl="0" indent="-285750" rtl="0">
              <a:lnSpc>
                <a:spcPct val="115000"/>
              </a:lnSpc>
              <a:spcBef>
                <a:spcPts val="0"/>
              </a:spcBef>
              <a:spcAft>
                <a:spcPts val="0"/>
              </a:spcAft>
              <a:buClr>
                <a:srgbClr val="D12477"/>
              </a:buClr>
              <a:buSzPts val="3600"/>
              <a:buFont typeface="Arial"/>
              <a:buChar char="•"/>
            </a:pPr>
            <a:r>
              <a:rPr lang="en-US" sz="2400" b="0" i="0" u="none" strike="noStrike" dirty="0"/>
              <a:t>Een </a:t>
            </a:r>
            <a:r>
              <a:rPr lang="en-US" sz="2400" b="0" i="0" u="none" strike="noStrike" dirty="0" err="1"/>
              <a:t>linkbuildingstrategie</a:t>
            </a:r>
            <a:r>
              <a:rPr lang="en-US" sz="2400" b="0" i="0" u="none" strike="noStrike" dirty="0"/>
              <a:t> </a:t>
            </a:r>
            <a:r>
              <a:rPr lang="en-US" sz="2400" b="0" i="0" u="none" strike="noStrike" dirty="0" err="1"/>
              <a:t>opzetten</a:t>
            </a:r>
            <a:r>
              <a:rPr lang="en-US" sz="2400" b="0" i="0" u="none" strike="noStrike" dirty="0"/>
              <a:t> om SEO te </a:t>
            </a:r>
            <a:r>
              <a:rPr lang="en-US" sz="2400" b="0" i="0" u="none" strike="noStrike" dirty="0" err="1"/>
              <a:t>versterken</a:t>
            </a:r>
            <a:r>
              <a:rPr lang="en-US" sz="2400" b="0" i="0" u="none" strike="noStrike" dirty="0"/>
              <a:t> </a:t>
            </a:r>
            <a:endParaRPr dirty="0"/>
          </a:p>
          <a:p>
            <a:pPr marL="285750" lvl="0" indent="-285750" rtl="0">
              <a:lnSpc>
                <a:spcPct val="115000"/>
              </a:lnSpc>
              <a:spcBef>
                <a:spcPts val="1950"/>
              </a:spcBef>
              <a:spcAft>
                <a:spcPts val="0"/>
              </a:spcAft>
              <a:buClr>
                <a:srgbClr val="D12477"/>
              </a:buClr>
              <a:buSzPts val="3600"/>
              <a:buFont typeface="Arial"/>
              <a:buChar char="•"/>
            </a:pPr>
            <a:r>
              <a:rPr lang="en-US" sz="2400" b="0" i="0" u="none" strike="noStrike" dirty="0"/>
              <a:t>Een </a:t>
            </a:r>
            <a:r>
              <a:rPr lang="en-US" sz="2400" b="0" i="0" u="none" strike="noStrike" dirty="0" err="1"/>
              <a:t>sociale-mediastrategie</a:t>
            </a:r>
            <a:r>
              <a:rPr lang="en-US" sz="2400" b="0" i="0" u="none" strike="noStrike" dirty="0"/>
              <a:t> </a:t>
            </a:r>
            <a:r>
              <a:rPr lang="en-US" sz="2400" b="0" i="0" u="none" strike="noStrike" dirty="0" err="1"/>
              <a:t>opzetten</a:t>
            </a:r>
            <a:r>
              <a:rPr lang="en-US" sz="2400" b="0" i="0" u="none" strike="noStrike" dirty="0"/>
              <a:t> om SEO te </a:t>
            </a:r>
            <a:r>
              <a:rPr lang="en-US" sz="2400" b="0" i="0" u="none" strike="noStrike" dirty="0" err="1"/>
              <a:t>versterken</a:t>
            </a:r>
            <a:endParaRPr dirty="0"/>
          </a:p>
          <a:p>
            <a:pPr marL="285750" lvl="0" indent="-57150" algn="just" rtl="0">
              <a:lnSpc>
                <a:spcPct val="115000"/>
              </a:lnSpc>
              <a:spcBef>
                <a:spcPts val="1950"/>
              </a:spcBef>
              <a:spcAft>
                <a:spcPts val="0"/>
              </a:spcAft>
              <a:buClr>
                <a:srgbClr val="D12477"/>
              </a:buClr>
              <a:buSzPts val="3600"/>
              <a:buFont typeface="Arial"/>
              <a:buNone/>
            </a:pPr>
            <a:endParaRPr sz="2400" dirty="0"/>
          </a:p>
          <a:p>
            <a:pPr marL="285750" lvl="0" indent="-57150" algn="just" rtl="0">
              <a:lnSpc>
                <a:spcPct val="115000"/>
              </a:lnSpc>
              <a:spcBef>
                <a:spcPts val="1950"/>
              </a:spcBef>
              <a:spcAft>
                <a:spcPts val="0"/>
              </a:spcAft>
              <a:buClr>
                <a:srgbClr val="D12477"/>
              </a:buClr>
              <a:buSzPts val="3600"/>
              <a:buFont typeface="Arial"/>
              <a:buNone/>
            </a:pPr>
            <a:endParaRPr sz="2400" b="0" i="0" u="none" strike="noStrike" dirty="0"/>
          </a:p>
          <a:p>
            <a:pPr marL="0" lvl="0" indent="0" algn="l" rtl="0">
              <a:lnSpc>
                <a:spcPct val="90000"/>
              </a:lnSpc>
              <a:spcBef>
                <a:spcPts val="1950"/>
              </a:spcBef>
              <a:spcAft>
                <a:spcPts val="0"/>
              </a:spcAft>
              <a:buClr>
                <a:srgbClr val="D12477"/>
              </a:buClr>
              <a:buSzPts val="3600"/>
              <a:buNone/>
            </a:pPr>
            <a:endParaRPr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4"/>
          <p:cNvSpPr txBox="1">
            <a:spLocks noGrp="1"/>
          </p:cNvSpPr>
          <p:nvPr>
            <p:ph type="title"/>
          </p:nvPr>
        </p:nvSpPr>
        <p:spPr>
          <a:xfrm>
            <a:off x="484917" y="1808022"/>
            <a:ext cx="3702881"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74" name="Google Shape;174;p4"/>
          <p:cNvSpPr txBox="1">
            <a:spLocks noGrp="1"/>
          </p:cNvSpPr>
          <p:nvPr>
            <p:ph type="body" idx="1"/>
          </p:nvPr>
        </p:nvSpPr>
        <p:spPr>
          <a:xfrm>
            <a:off x="3985907" y="1299094"/>
            <a:ext cx="4606283" cy="1785104"/>
          </a:xfrm>
          <a:prstGeom prst="rect">
            <a:avLst/>
          </a:prstGeom>
          <a:noFill/>
          <a:ln>
            <a:noFill/>
          </a:ln>
        </p:spPr>
        <p:txBody>
          <a:bodyPr spcFirstLastPara="1" wrap="square" lIns="91425" tIns="45700" rIns="91425" bIns="45700" anchor="t" anchorCtr="0">
            <a:spAutoFit/>
          </a:bodyPr>
          <a:lstStyle/>
          <a:p>
            <a:pPr marL="385763" lvl="0" indent="-385763" algn="l" rtl="0">
              <a:lnSpc>
                <a:spcPct val="100000"/>
              </a:lnSpc>
              <a:spcBef>
                <a:spcPts val="0"/>
              </a:spcBef>
              <a:spcAft>
                <a:spcPts val="0"/>
              </a:spcAft>
              <a:buClr>
                <a:schemeClr val="lt1"/>
              </a:buClr>
              <a:buSzPts val="2250"/>
              <a:buFont typeface="Arial"/>
              <a:buChar char="•"/>
            </a:pPr>
            <a:r>
              <a:rPr lang="en-US" sz="1800"/>
              <a:t>Link building-strategie</a:t>
            </a:r>
            <a:endParaRPr/>
          </a:p>
          <a:p>
            <a:pPr marL="385763" lvl="0" indent="-385763" algn="l" rtl="0">
              <a:lnSpc>
                <a:spcPct val="100000"/>
              </a:lnSpc>
              <a:spcBef>
                <a:spcPts val="750"/>
              </a:spcBef>
              <a:spcAft>
                <a:spcPts val="0"/>
              </a:spcAft>
              <a:buClr>
                <a:schemeClr val="lt1"/>
              </a:buClr>
              <a:buSzPts val="2250"/>
              <a:buFont typeface="Arial"/>
              <a:buChar char="•"/>
            </a:pPr>
            <a:r>
              <a:rPr lang="en-US" sz="1800"/>
              <a:t>Sociale media om de SEO-strategie te versterken</a:t>
            </a:r>
            <a:endParaRPr/>
          </a:p>
          <a:p>
            <a:pPr marL="385763" lvl="0" indent="-242888" algn="l" rtl="0">
              <a:lnSpc>
                <a:spcPct val="100000"/>
              </a:lnSpc>
              <a:spcBef>
                <a:spcPts val="750"/>
              </a:spcBef>
              <a:spcAft>
                <a:spcPts val="0"/>
              </a:spcAft>
              <a:buClr>
                <a:schemeClr val="lt1"/>
              </a:buClr>
              <a:buSzPts val="2250"/>
              <a:buFont typeface="Arial"/>
              <a:buNone/>
            </a:pPr>
            <a:endParaRPr sz="1800">
              <a:solidFill>
                <a:srgbClr val="FFFFFF"/>
              </a:solidFill>
              <a:latin typeface="Open Sans"/>
              <a:ea typeface="Open Sans"/>
              <a:cs typeface="Open Sans"/>
              <a:sym typeface="Open Sans"/>
            </a:endParaRPr>
          </a:p>
          <a:p>
            <a:pPr marL="385763" lvl="0" indent="-242888" algn="l" rtl="0">
              <a:lnSpc>
                <a:spcPct val="100000"/>
              </a:lnSpc>
              <a:spcBef>
                <a:spcPts val="750"/>
              </a:spcBef>
              <a:spcAft>
                <a:spcPts val="0"/>
              </a:spcAft>
              <a:buClr>
                <a:schemeClr val="lt1"/>
              </a:buClr>
              <a:buSzPts val="2250"/>
              <a:buFont typeface="Arial"/>
              <a:buNone/>
            </a:pP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en-US" sz="2800" b="1" i="0" u="none" strike="noStrike" cap="none">
                <a:solidFill>
                  <a:schemeClr val="lt1"/>
                </a:solidFill>
                <a:latin typeface="Arial"/>
                <a:ea typeface="Arial"/>
                <a:cs typeface="Arial"/>
                <a:sym typeface="Arial"/>
              </a:rPr>
              <a:t>"De beste bron van een link is een website die zowel als gezaghebbend als relevant voor jouw website wordt beschouwd."</a:t>
            </a:r>
            <a:endParaRPr/>
          </a:p>
          <a:p>
            <a:pPr marL="0" marR="0" lvl="0" indent="0" algn="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ctr" rtl="0">
              <a:spcBef>
                <a:spcPts val="0"/>
              </a:spcBef>
              <a:spcAft>
                <a:spcPts val="0"/>
              </a:spcAft>
              <a:buNone/>
            </a:pPr>
            <a:r>
              <a:rPr lang="en-US" sz="2800" b="0" i="1" u="none" strike="noStrike" cap="none">
                <a:solidFill>
                  <a:schemeClr val="lt1"/>
                </a:solidFill>
                <a:latin typeface="Dancing Script"/>
                <a:ea typeface="Dancing Script"/>
                <a:cs typeface="Dancing Script"/>
                <a:sym typeface="Dancing Script"/>
              </a:rPr>
              <a:t>                                              Helen Pollitt</a:t>
            </a:r>
            <a:endParaRPr sz="28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85" name="Google Shape;185;p6"/>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600" b="1" i="0" u="none" strike="noStrike" cap="none">
                <a:solidFill>
                  <a:srgbClr val="161249"/>
                </a:solidFill>
                <a:latin typeface="Arial"/>
                <a:ea typeface="Arial"/>
                <a:cs typeface="Arial"/>
                <a:sym typeface="Arial"/>
              </a:rPr>
              <a:t>Link building-strategie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191" name="Google Shape;191;p7"/>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192" name="Google Shape;192;p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Link building-strategie</a:t>
            </a:r>
            <a:br>
              <a:rPr lang="en-US" sz="3200"/>
            </a:br>
            <a:endParaRPr sz="3200"/>
          </a:p>
        </p:txBody>
      </p:sp>
      <p:sp>
        <p:nvSpPr>
          <p:cNvPr id="193" name="Google Shape;193;p7"/>
          <p:cNvSpPr txBox="1">
            <a:spLocks noGrp="1"/>
          </p:cNvSpPr>
          <p:nvPr>
            <p:ph type="body" idx="1"/>
          </p:nvPr>
        </p:nvSpPr>
        <p:spPr>
          <a:xfrm>
            <a:off x="701703" y="1181639"/>
            <a:ext cx="7886700" cy="3224985"/>
          </a:xfrm>
          <a:prstGeom prst="rect">
            <a:avLst/>
          </a:prstGeom>
          <a:noFill/>
          <a:ln>
            <a:noFill/>
          </a:ln>
        </p:spPr>
        <p:txBody>
          <a:bodyPr spcFirstLastPara="1" wrap="square" lIns="91425" tIns="45700" rIns="91425" bIns="45700" anchor="t" anchorCtr="0">
            <a:spAutoFit/>
          </a:bodyPr>
          <a:lstStyle/>
          <a:p>
            <a:pPr marL="285750" lvl="0" indent="-285750" algn="l" rtl="0">
              <a:lnSpc>
                <a:spcPct val="100000"/>
              </a:lnSpc>
              <a:spcBef>
                <a:spcPts val="0"/>
              </a:spcBef>
              <a:spcAft>
                <a:spcPts val="0"/>
              </a:spcAft>
              <a:buClr>
                <a:srgbClr val="D12477"/>
              </a:buClr>
              <a:buSzPts val="3150"/>
              <a:buFont typeface="Arial"/>
              <a:buChar char="•"/>
            </a:pPr>
            <a:r>
              <a:rPr lang="en-US"/>
              <a:t>Linkbuilding is het proces van het verkrijgen van hyperlinks van andere websites naar je eigen website. </a:t>
            </a:r>
            <a:endParaRPr/>
          </a:p>
          <a:p>
            <a:pPr marL="285750" lvl="0" indent="-285750" algn="l" rtl="0">
              <a:lnSpc>
                <a:spcPct val="100000"/>
              </a:lnSpc>
              <a:spcBef>
                <a:spcPts val="600"/>
              </a:spcBef>
              <a:spcAft>
                <a:spcPts val="0"/>
              </a:spcAft>
              <a:buClr>
                <a:srgbClr val="D12477"/>
              </a:buClr>
              <a:buSzPts val="3150"/>
              <a:buFont typeface="Arial"/>
              <a:buChar char="•"/>
            </a:pPr>
            <a:r>
              <a:rPr lang="en-US"/>
              <a:t>Linkbuilding is een belangrijk onderdeel van zoekmachineoptimalisatie (SEO) omdat zoekmachines links gebruiken om nieuwe webpagina's te ontdekken en om te begrijpen hoe de pagina's aan elkaar en aan de rest van het web gerelateerd zijn.</a:t>
            </a:r>
            <a:endParaRPr/>
          </a:p>
          <a:p>
            <a:pPr marL="285750" lvl="0" indent="-285750" algn="l" rtl="0">
              <a:lnSpc>
                <a:spcPct val="100000"/>
              </a:lnSpc>
              <a:spcBef>
                <a:spcPts val="600"/>
              </a:spcBef>
              <a:spcAft>
                <a:spcPts val="0"/>
              </a:spcAft>
              <a:buClr>
                <a:srgbClr val="D12477"/>
              </a:buClr>
              <a:buSzPts val="3150"/>
              <a:buFont typeface="Arial"/>
              <a:buChar char="•"/>
            </a:pPr>
            <a:r>
              <a:rPr lang="en-US"/>
              <a:t>Een link building strategie is een plan voor het verkrijgen van links naar je website vanaf andere websites.</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199" name="Google Shape;199;p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600"/>
              </a:spcBef>
              <a:spcAft>
                <a:spcPts val="0"/>
              </a:spcAft>
              <a:buNone/>
            </a:pPr>
            <a:endParaRPr sz="1800">
              <a:solidFill>
                <a:schemeClr val="dk1"/>
              </a:solidFill>
              <a:latin typeface="Calibri"/>
              <a:ea typeface="Calibri"/>
              <a:cs typeface="Calibri"/>
              <a:sym typeface="Calibri"/>
            </a:endParaRPr>
          </a:p>
        </p:txBody>
      </p:sp>
      <p:sp>
        <p:nvSpPr>
          <p:cNvPr id="200" name="Google Shape;200;p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Link building-strategie</a:t>
            </a:r>
            <a:br>
              <a:rPr lang="en-US" sz="3200"/>
            </a:br>
            <a:endParaRPr sz="3200"/>
          </a:p>
        </p:txBody>
      </p:sp>
      <p:sp>
        <p:nvSpPr>
          <p:cNvPr id="201" name="Google Shape;201;p8"/>
          <p:cNvSpPr txBox="1">
            <a:spLocks noGrp="1"/>
          </p:cNvSpPr>
          <p:nvPr>
            <p:ph type="body" idx="1"/>
          </p:nvPr>
        </p:nvSpPr>
        <p:spPr>
          <a:xfrm>
            <a:off x="628650" y="1100011"/>
            <a:ext cx="7886700" cy="3113673"/>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800"/>
              <a:buNone/>
            </a:pPr>
            <a:r>
              <a:rPr lang="en-US" sz="1800"/>
              <a:t>Er zijn veel manieren om links op te bouwen:</a:t>
            </a:r>
            <a:endParaRPr/>
          </a:p>
          <a:p>
            <a:pPr marL="342900" lvl="0" indent="-342900" algn="l" rtl="0">
              <a:lnSpc>
                <a:spcPct val="100000"/>
              </a:lnSpc>
              <a:spcBef>
                <a:spcPts val="750"/>
              </a:spcBef>
              <a:spcAft>
                <a:spcPts val="0"/>
              </a:spcAft>
              <a:buClr>
                <a:srgbClr val="D12477"/>
              </a:buClr>
              <a:buSzPts val="2700"/>
              <a:buFont typeface="Arial"/>
              <a:buChar char="•"/>
            </a:pPr>
            <a:r>
              <a:rPr lang="en-US" sz="1800"/>
              <a:t>Inhoud van hoge kwaliteit maken waar andere mensen naar willen linken</a:t>
            </a:r>
            <a:endParaRPr/>
          </a:p>
          <a:p>
            <a:pPr marL="342900" lvl="0" indent="-342900" algn="l" rtl="0">
              <a:lnSpc>
                <a:spcPct val="100000"/>
              </a:lnSpc>
              <a:spcBef>
                <a:spcPts val="750"/>
              </a:spcBef>
              <a:spcAft>
                <a:spcPts val="0"/>
              </a:spcAft>
              <a:buClr>
                <a:srgbClr val="D12477"/>
              </a:buClr>
              <a:buSzPts val="2700"/>
              <a:buFont typeface="Arial"/>
              <a:buChar char="•"/>
            </a:pPr>
            <a:r>
              <a:rPr lang="en-US" sz="1800"/>
              <a:t>Andere website-eigenaren benaderen en om een link vragen</a:t>
            </a:r>
            <a:endParaRPr/>
          </a:p>
          <a:p>
            <a:pPr marL="342900" lvl="0" indent="-342900" algn="l" rtl="0">
              <a:lnSpc>
                <a:spcPct val="100000"/>
              </a:lnSpc>
              <a:spcBef>
                <a:spcPts val="750"/>
              </a:spcBef>
              <a:spcAft>
                <a:spcPts val="0"/>
              </a:spcAft>
              <a:buClr>
                <a:srgbClr val="D12477"/>
              </a:buClr>
              <a:buSzPts val="2700"/>
              <a:buFont typeface="Arial"/>
              <a:buChar char="•"/>
            </a:pPr>
            <a:r>
              <a:rPr lang="en-US" sz="1800"/>
              <a:t>Deelnemen aan online gemeenschappen en forums, en een link naar de website opnemen</a:t>
            </a:r>
            <a:endParaRPr/>
          </a:p>
          <a:p>
            <a:pPr marL="342900" lvl="0" indent="-342900" algn="l" rtl="0">
              <a:lnSpc>
                <a:spcPct val="100000"/>
              </a:lnSpc>
              <a:spcBef>
                <a:spcPts val="750"/>
              </a:spcBef>
              <a:spcAft>
                <a:spcPts val="0"/>
              </a:spcAft>
              <a:buClr>
                <a:srgbClr val="D12477"/>
              </a:buClr>
              <a:buSzPts val="2700"/>
              <a:buFont typeface="Arial"/>
              <a:buChar char="•"/>
            </a:pPr>
            <a:r>
              <a:rPr lang="en-US" sz="1800"/>
              <a:t>Waardevolle bronnen aanbieden, zoals tools of gidsen, waar andere mensen een link naar willen plaatsen</a:t>
            </a:r>
            <a:endParaRPr/>
          </a:p>
          <a:p>
            <a:pPr marL="285750" lvl="0" indent="-158750" algn="l" rtl="0">
              <a:lnSpc>
                <a:spcPct val="100000"/>
              </a:lnSpc>
              <a:spcBef>
                <a:spcPts val="600"/>
              </a:spcBef>
              <a:spcAft>
                <a:spcPts val="0"/>
              </a:spcAft>
              <a:buClr>
                <a:srgbClr val="D12477"/>
              </a:buClr>
              <a:buSzPts val="2000"/>
              <a:buFont typeface="Arial"/>
              <a:buNone/>
            </a:pPr>
            <a:endParaRPr sz="1600"/>
          </a:p>
          <a:p>
            <a:pPr marL="0" lvl="0" indent="0" algn="l" rtl="0">
              <a:lnSpc>
                <a:spcPct val="100000"/>
              </a:lnSpc>
              <a:spcBef>
                <a:spcPts val="750"/>
              </a:spcBef>
              <a:spcAft>
                <a:spcPts val="0"/>
              </a:spcAft>
              <a:buClr>
                <a:srgbClr val="161249"/>
              </a:buClr>
              <a:buSzPts val="1600"/>
              <a:buNone/>
            </a:pPr>
            <a:endParaRPr sz="16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07" name="Google Shape;207;p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0"/>
              </a:spcBef>
              <a:spcAft>
                <a:spcPts val="120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8" name="Google Shape;208;p9"/>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209" name="Google Shape;209;p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r>
              <a:rPr lang="en-US" sz="2000"/>
              <a:t>Het creëren van inhoud van hoge kwaliteit op een website, zoals een blogbericht of een informatiegids, en vervolgens andere websites in dezelfde branche of niche vragen of ze een link naar de inhoud willen plaatsen, is een voorbeeld van linkbuilding. Maak nog een opmerking.</a:t>
            </a:r>
            <a:endParaRPr sz="2000"/>
          </a:p>
          <a:p>
            <a:pPr marL="285750" lvl="0" indent="-171450" algn="l" rtl="0">
              <a:lnSpc>
                <a:spcPct val="100000"/>
              </a:lnSpc>
              <a:spcBef>
                <a:spcPts val="1200"/>
              </a:spcBef>
              <a:spcAft>
                <a:spcPts val="0"/>
              </a:spcAft>
              <a:buClr>
                <a:schemeClr val="lt1"/>
              </a:buClr>
              <a:buSzPts val="1800"/>
              <a:buFont typeface="Arial"/>
              <a:buNone/>
            </a:pPr>
            <a:endParaRPr sz="1800"/>
          </a:p>
          <a:p>
            <a:pPr marL="0" lvl="0" indent="0" algn="l" rtl="0">
              <a:lnSpc>
                <a:spcPct val="100000"/>
              </a:lnSpc>
              <a:spcBef>
                <a:spcPts val="1200"/>
              </a:spcBef>
              <a:spcAft>
                <a:spcPts val="0"/>
              </a:spcAft>
              <a:buClr>
                <a:schemeClr val="lt1"/>
              </a:buClr>
              <a:buSzPts val="1800"/>
              <a:buNone/>
            </a:pP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15" name="Google Shape;215;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342900" marR="0" lvl="0" indent="-254000" algn="l" rtl="0">
              <a:spcBef>
                <a:spcPts val="0"/>
              </a:spcBef>
              <a:spcAft>
                <a:spcPts val="0"/>
              </a:spcAft>
              <a:buClr>
                <a:schemeClr val="dk1"/>
              </a:buClr>
              <a:buSzPts val="1400"/>
              <a:buFont typeface="Calibri"/>
              <a:buNone/>
            </a:pPr>
            <a:endParaRPr sz="1400">
              <a:solidFill>
                <a:schemeClr val="dk1"/>
              </a:solidFill>
              <a:latin typeface="Calibri"/>
              <a:ea typeface="Calibri"/>
              <a:cs typeface="Calibri"/>
              <a:sym typeface="Calibri"/>
            </a:endParaRPr>
          </a:p>
        </p:txBody>
      </p:sp>
      <p:sp>
        <p:nvSpPr>
          <p:cNvPr id="216" name="Google Shape;216;p1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3200"/>
              <a:buNone/>
            </a:pPr>
            <a:endParaRPr sz="3200"/>
          </a:p>
        </p:txBody>
      </p:sp>
      <p:sp>
        <p:nvSpPr>
          <p:cNvPr id="217" name="Google Shape;217;p10"/>
          <p:cNvSpPr txBox="1">
            <a:spLocks noGrp="1"/>
          </p:cNvSpPr>
          <p:nvPr>
            <p:ph type="body" idx="2"/>
          </p:nvPr>
        </p:nvSpPr>
        <p:spPr>
          <a:xfrm>
            <a:off x="840583" y="718543"/>
            <a:ext cx="6614054" cy="2836283"/>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D12477"/>
              </a:buClr>
              <a:buSzPts val="1400"/>
              <a:buFont typeface="Calibri"/>
              <a:buAutoNum type="arabicPeriod"/>
            </a:pPr>
            <a:r>
              <a:rPr lang="en-US" sz="1300" dirty="0"/>
              <a:t>Begin met het </a:t>
            </a:r>
            <a:r>
              <a:rPr lang="en-US" sz="1300" dirty="0" err="1"/>
              <a:t>maken</a:t>
            </a:r>
            <a:r>
              <a:rPr lang="en-US" sz="1300" dirty="0"/>
              <a:t> van een spreadsheet om je </a:t>
            </a:r>
            <a:r>
              <a:rPr lang="en-US" sz="1300" dirty="0" err="1"/>
              <a:t>voortgang</a:t>
            </a:r>
            <a:r>
              <a:rPr lang="en-US" sz="1300" dirty="0"/>
              <a:t> </a:t>
            </a:r>
            <a:r>
              <a:rPr lang="en-US" sz="1300" dirty="0" err="1"/>
              <a:t>bij</a:t>
            </a:r>
            <a:r>
              <a:rPr lang="en-US" sz="1300" dirty="0"/>
              <a:t> te </a:t>
            </a:r>
            <a:r>
              <a:rPr lang="en-US" sz="1300" dirty="0" err="1"/>
              <a:t>houden</a:t>
            </a:r>
            <a:r>
              <a:rPr lang="en-US" sz="1300" dirty="0"/>
              <a:t>. Je </a:t>
            </a:r>
            <a:r>
              <a:rPr lang="en-US" sz="1300" dirty="0" err="1"/>
              <a:t>kunt</a:t>
            </a:r>
            <a:r>
              <a:rPr lang="en-US" sz="1300" dirty="0"/>
              <a:t> de spreadsheet </a:t>
            </a:r>
            <a:r>
              <a:rPr lang="en-US" sz="1300" dirty="0" err="1"/>
              <a:t>gebruiken</a:t>
            </a:r>
            <a:r>
              <a:rPr lang="en-US" sz="1300" dirty="0"/>
              <a:t> om </a:t>
            </a:r>
            <a:r>
              <a:rPr lang="en-US" sz="1300" dirty="0" err="1"/>
              <a:t>bij</a:t>
            </a:r>
            <a:r>
              <a:rPr lang="en-US" sz="1300" dirty="0"/>
              <a:t> te </a:t>
            </a:r>
            <a:r>
              <a:rPr lang="en-US" sz="1300" dirty="0" err="1"/>
              <a:t>houden</a:t>
            </a:r>
            <a:r>
              <a:rPr lang="en-US" sz="1300" dirty="0"/>
              <a:t> met </a:t>
            </a:r>
            <a:r>
              <a:rPr lang="en-US" sz="1300" dirty="0" err="1"/>
              <a:t>welke</a:t>
            </a:r>
            <a:r>
              <a:rPr lang="en-US" sz="1300" dirty="0"/>
              <a:t> websites je contact </a:t>
            </a:r>
            <a:r>
              <a:rPr lang="en-US" sz="1300" dirty="0" err="1"/>
              <a:t>opneemt</a:t>
            </a:r>
            <a:r>
              <a:rPr lang="en-US" sz="1300" dirty="0"/>
              <a:t>, wat de status van je </a:t>
            </a:r>
            <a:r>
              <a:rPr lang="en-US" sz="1300" dirty="0" err="1"/>
              <a:t>bereik</a:t>
            </a:r>
            <a:r>
              <a:rPr lang="en-US" sz="1300" dirty="0"/>
              <a:t> is en </a:t>
            </a:r>
            <a:r>
              <a:rPr lang="en-US" sz="1300" dirty="0" err="1"/>
              <a:t>welke</a:t>
            </a:r>
            <a:r>
              <a:rPr lang="en-US" sz="1300" dirty="0"/>
              <a:t> links je </a:t>
            </a:r>
            <a:r>
              <a:rPr lang="en-US" sz="1300" dirty="0" err="1"/>
              <a:t>hebt</a:t>
            </a:r>
            <a:r>
              <a:rPr lang="en-US" sz="1300" dirty="0"/>
              <a:t> </a:t>
            </a:r>
            <a:r>
              <a:rPr lang="en-US" sz="1300" dirty="0" err="1"/>
              <a:t>verkregen</a:t>
            </a:r>
            <a:r>
              <a:rPr lang="en-US" sz="1300" dirty="0"/>
              <a:t>.</a:t>
            </a:r>
            <a:br>
              <a:rPr lang="en-US" sz="1300" dirty="0"/>
            </a:br>
            <a:endParaRPr sz="1300" dirty="0"/>
          </a:p>
          <a:p>
            <a:pPr marL="342900" lvl="0" indent="-342900" algn="l" rtl="0">
              <a:lnSpc>
                <a:spcPct val="100000"/>
              </a:lnSpc>
              <a:spcBef>
                <a:spcPts val="0"/>
              </a:spcBef>
              <a:spcAft>
                <a:spcPts val="0"/>
              </a:spcAft>
              <a:buClr>
                <a:srgbClr val="D12477"/>
              </a:buClr>
              <a:buSzPts val="1400"/>
              <a:buFont typeface="Calibri"/>
              <a:buAutoNum type="arabicPeriod"/>
            </a:pPr>
            <a:r>
              <a:rPr lang="en-US" sz="1300" dirty="0" err="1"/>
              <a:t>Onderzoek</a:t>
            </a:r>
            <a:r>
              <a:rPr lang="en-US" sz="1300" dirty="0"/>
              <a:t> </a:t>
            </a:r>
            <a:r>
              <a:rPr lang="en-US" sz="1300" dirty="0" err="1"/>
              <a:t>potentiële</a:t>
            </a:r>
            <a:r>
              <a:rPr lang="en-US" sz="1300" dirty="0"/>
              <a:t> </a:t>
            </a:r>
            <a:r>
              <a:rPr lang="en-US" sz="1300" dirty="0" err="1"/>
              <a:t>linkpartners</a:t>
            </a:r>
            <a:r>
              <a:rPr lang="en-US" sz="1300" dirty="0"/>
              <a:t> door te </a:t>
            </a:r>
            <a:r>
              <a:rPr lang="en-US" sz="1300" dirty="0" err="1"/>
              <a:t>zoeken</a:t>
            </a:r>
            <a:r>
              <a:rPr lang="en-US" sz="1300" dirty="0"/>
              <a:t> </a:t>
            </a:r>
            <a:r>
              <a:rPr lang="en-US" sz="1300" dirty="0" err="1"/>
              <a:t>naar</a:t>
            </a:r>
            <a:r>
              <a:rPr lang="en-US" sz="1300" dirty="0"/>
              <a:t> </a:t>
            </a:r>
            <a:r>
              <a:rPr lang="en-US" sz="1300" dirty="0" err="1"/>
              <a:t>relevante</a:t>
            </a:r>
            <a:r>
              <a:rPr lang="en-US" sz="1300" dirty="0"/>
              <a:t> websites in </a:t>
            </a:r>
            <a:r>
              <a:rPr lang="en-US" sz="1300" dirty="0" err="1"/>
              <a:t>jouw</a:t>
            </a:r>
            <a:r>
              <a:rPr lang="en-US" sz="1300" dirty="0"/>
              <a:t> </a:t>
            </a:r>
            <a:r>
              <a:rPr lang="en-US" sz="1300" dirty="0" err="1"/>
              <a:t>branche</a:t>
            </a:r>
            <a:r>
              <a:rPr lang="en-US" sz="1300" dirty="0"/>
              <a:t> of niche. </a:t>
            </a:r>
            <a:r>
              <a:rPr lang="en-US" sz="1300" dirty="0" err="1"/>
              <a:t>Zoek</a:t>
            </a:r>
            <a:r>
              <a:rPr lang="en-US" sz="1300" dirty="0"/>
              <a:t> </a:t>
            </a:r>
            <a:r>
              <a:rPr lang="en-US" sz="1300" dirty="0" err="1"/>
              <a:t>naar</a:t>
            </a:r>
            <a:r>
              <a:rPr lang="en-US" sz="1300" dirty="0"/>
              <a:t> sites die een </a:t>
            </a:r>
            <a:r>
              <a:rPr lang="en-US" sz="1300" dirty="0" err="1"/>
              <a:t>goede</a:t>
            </a:r>
            <a:r>
              <a:rPr lang="en-US" sz="1300" dirty="0"/>
              <a:t> </a:t>
            </a:r>
            <a:r>
              <a:rPr lang="en-US" sz="1300" dirty="0" err="1"/>
              <a:t>reputatie</a:t>
            </a:r>
            <a:r>
              <a:rPr lang="en-US" sz="1300" dirty="0"/>
              <a:t> hebben en die </a:t>
            </a:r>
            <a:r>
              <a:rPr lang="en-US" sz="1300" dirty="0" err="1"/>
              <a:t>inhoud</a:t>
            </a:r>
            <a:r>
              <a:rPr lang="en-US" sz="1300" dirty="0"/>
              <a:t> van </a:t>
            </a:r>
            <a:r>
              <a:rPr lang="en-US" sz="1300" dirty="0" err="1"/>
              <a:t>hoge</a:t>
            </a:r>
            <a:r>
              <a:rPr lang="en-US" sz="1300" dirty="0"/>
              <a:t> </a:t>
            </a:r>
            <a:r>
              <a:rPr lang="en-US" sz="1300" dirty="0" err="1"/>
              <a:t>kwaliteit</a:t>
            </a:r>
            <a:r>
              <a:rPr lang="en-US" sz="1300" dirty="0"/>
              <a:t> </a:t>
            </a:r>
            <a:r>
              <a:rPr lang="en-US" sz="1300" dirty="0" err="1"/>
              <a:t>produceren</a:t>
            </a:r>
            <a:r>
              <a:rPr lang="en-US" sz="1300" dirty="0"/>
              <a:t>.</a:t>
            </a:r>
            <a:br>
              <a:rPr lang="en-US" sz="1300" dirty="0"/>
            </a:br>
            <a:endParaRPr sz="1300" dirty="0"/>
          </a:p>
          <a:p>
            <a:pPr marL="342900" lvl="0" indent="-342900" algn="l" rtl="0">
              <a:lnSpc>
                <a:spcPct val="100000"/>
              </a:lnSpc>
              <a:spcBef>
                <a:spcPts val="0"/>
              </a:spcBef>
              <a:spcAft>
                <a:spcPts val="0"/>
              </a:spcAft>
              <a:buClr>
                <a:srgbClr val="D12477"/>
              </a:buClr>
              <a:buSzPts val="1400"/>
              <a:buFont typeface="Calibri"/>
              <a:buAutoNum type="arabicPeriod"/>
            </a:pPr>
            <a:r>
              <a:rPr lang="en-US" sz="1300" dirty="0" err="1"/>
              <a:t>Gebruik</a:t>
            </a:r>
            <a:r>
              <a:rPr lang="en-US" sz="1300" dirty="0"/>
              <a:t> tools </a:t>
            </a:r>
            <a:r>
              <a:rPr lang="en-US" sz="1300" dirty="0" err="1"/>
              <a:t>zoals</a:t>
            </a:r>
            <a:r>
              <a:rPr lang="en-US" sz="1300" dirty="0"/>
              <a:t> </a:t>
            </a:r>
            <a:r>
              <a:rPr lang="en-US" sz="1300" dirty="0" err="1"/>
              <a:t>Moz</a:t>
            </a:r>
            <a:r>
              <a:rPr lang="en-US" sz="1300" dirty="0"/>
              <a:t>, </a:t>
            </a:r>
            <a:r>
              <a:rPr lang="en-US" sz="1300" dirty="0" err="1"/>
              <a:t>Ahrefs</a:t>
            </a:r>
            <a:r>
              <a:rPr lang="en-US" sz="1300" dirty="0"/>
              <a:t>, Majestic, </a:t>
            </a:r>
            <a:r>
              <a:rPr lang="en-US" sz="1300" dirty="0" err="1"/>
              <a:t>SEMRush</a:t>
            </a:r>
            <a:r>
              <a:rPr lang="en-US" sz="1300" dirty="0"/>
              <a:t> om de </a:t>
            </a:r>
            <a:r>
              <a:rPr lang="en-US" sz="1300" dirty="0" err="1"/>
              <a:t>domein</a:t>
            </a:r>
            <a:r>
              <a:rPr lang="en-US" sz="1300" dirty="0"/>
              <a:t>- en </a:t>
            </a:r>
            <a:r>
              <a:rPr lang="en-US" sz="1300" dirty="0" err="1"/>
              <a:t>paginabevoegdheid</a:t>
            </a:r>
            <a:r>
              <a:rPr lang="en-US" sz="1300" dirty="0"/>
              <a:t> te </a:t>
            </a:r>
            <a:r>
              <a:rPr lang="en-US" sz="1300" dirty="0" err="1"/>
              <a:t>controleren</a:t>
            </a:r>
            <a:r>
              <a:rPr lang="en-US" sz="1300" dirty="0"/>
              <a:t> en </a:t>
            </a:r>
            <a:r>
              <a:rPr lang="en-US" sz="1300" dirty="0" err="1"/>
              <a:t>ook</a:t>
            </a:r>
            <a:r>
              <a:rPr lang="en-US" sz="1300" dirty="0"/>
              <a:t> om de backlinks van je </a:t>
            </a:r>
            <a:r>
              <a:rPr lang="en-US" sz="1300" dirty="0" err="1"/>
              <a:t>concurrenten</a:t>
            </a:r>
            <a:r>
              <a:rPr lang="en-US" sz="1300" dirty="0"/>
              <a:t> te </a:t>
            </a:r>
            <a:r>
              <a:rPr lang="en-US" sz="1300" dirty="0" err="1"/>
              <a:t>vinden</a:t>
            </a:r>
            <a:r>
              <a:rPr lang="en-US" sz="1300" dirty="0"/>
              <a:t>.</a:t>
            </a:r>
            <a:br>
              <a:rPr lang="en-US" sz="1300" dirty="0"/>
            </a:br>
            <a:endParaRPr sz="1300" dirty="0"/>
          </a:p>
          <a:p>
            <a:pPr marL="342900" lvl="0" indent="-342900" algn="l" rtl="0">
              <a:lnSpc>
                <a:spcPct val="100000"/>
              </a:lnSpc>
              <a:spcBef>
                <a:spcPts val="0"/>
              </a:spcBef>
              <a:spcAft>
                <a:spcPts val="0"/>
              </a:spcAft>
              <a:buClr>
                <a:srgbClr val="D12477"/>
              </a:buClr>
              <a:buSzPts val="1400"/>
              <a:buFont typeface="Calibri"/>
              <a:buAutoNum type="arabicPeriod"/>
            </a:pPr>
            <a:r>
              <a:rPr lang="en-US" sz="1300" dirty="0" err="1"/>
              <a:t>Gebruik</a:t>
            </a:r>
            <a:r>
              <a:rPr lang="en-US" sz="1300" dirty="0"/>
              <a:t> </a:t>
            </a:r>
            <a:r>
              <a:rPr lang="en-US" sz="1300" dirty="0" err="1"/>
              <a:t>deze</a:t>
            </a:r>
            <a:r>
              <a:rPr lang="en-US" sz="1300" dirty="0"/>
              <a:t> sites om de </a:t>
            </a:r>
            <a:r>
              <a:rPr lang="en-US" sz="1300" dirty="0" err="1"/>
              <a:t>contactgegevens</a:t>
            </a:r>
            <a:r>
              <a:rPr lang="en-US" sz="1300" dirty="0"/>
              <a:t> van de </a:t>
            </a:r>
            <a:r>
              <a:rPr lang="en-US" sz="1300" dirty="0" err="1"/>
              <a:t>eigenaren</a:t>
            </a:r>
            <a:r>
              <a:rPr lang="en-US" sz="1300" dirty="0"/>
              <a:t> of </a:t>
            </a:r>
            <a:r>
              <a:rPr lang="en-US" sz="1300" dirty="0" err="1"/>
              <a:t>redacteuren</a:t>
            </a:r>
            <a:r>
              <a:rPr lang="en-US" sz="1300" dirty="0"/>
              <a:t> van de website te </a:t>
            </a:r>
            <a:r>
              <a:rPr lang="en-US" sz="1300" dirty="0" err="1"/>
              <a:t>vinden</a:t>
            </a:r>
            <a:r>
              <a:rPr lang="en-US" sz="1300" dirty="0"/>
              <a:t>. Je </a:t>
            </a:r>
            <a:r>
              <a:rPr lang="en-US" sz="1300" dirty="0" err="1"/>
              <a:t>kunt</a:t>
            </a:r>
            <a:r>
              <a:rPr lang="en-US" sz="1300" dirty="0"/>
              <a:t> </a:t>
            </a:r>
            <a:r>
              <a:rPr lang="en-US" sz="1300" dirty="0" err="1"/>
              <a:t>ook</a:t>
            </a:r>
            <a:r>
              <a:rPr lang="en-US" sz="1300" dirty="0"/>
              <a:t> tools </a:t>
            </a:r>
            <a:r>
              <a:rPr lang="en-US" sz="1300" dirty="0" err="1"/>
              <a:t>zoals</a:t>
            </a:r>
            <a:r>
              <a:rPr lang="en-US" sz="1300" dirty="0"/>
              <a:t> Hunter.io </a:t>
            </a:r>
            <a:r>
              <a:rPr lang="en-US" sz="1300" dirty="0" err="1"/>
              <a:t>gebruiken</a:t>
            </a:r>
            <a:r>
              <a:rPr lang="en-US" sz="1300" dirty="0"/>
              <a:t> om e-</a:t>
            </a:r>
            <a:r>
              <a:rPr lang="en-US" sz="1300" dirty="0" err="1"/>
              <a:t>mailadressen</a:t>
            </a:r>
            <a:r>
              <a:rPr lang="en-US" sz="1300" dirty="0"/>
              <a:t> van </a:t>
            </a:r>
            <a:r>
              <a:rPr lang="en-US" sz="1300" dirty="0" err="1"/>
              <a:t>belangrijke</a:t>
            </a:r>
            <a:r>
              <a:rPr lang="en-US" sz="1300" dirty="0"/>
              <a:t> </a:t>
            </a:r>
            <a:r>
              <a:rPr lang="en-US" sz="1300" dirty="0" err="1"/>
              <a:t>medewerkers</a:t>
            </a:r>
            <a:r>
              <a:rPr lang="en-US" sz="1300" dirty="0"/>
              <a:t> te </a:t>
            </a:r>
            <a:r>
              <a:rPr lang="en-US" sz="1300" dirty="0" err="1"/>
              <a:t>vinden</a:t>
            </a:r>
            <a:r>
              <a:rPr lang="en-US" sz="1300" dirty="0"/>
              <a:t>.</a:t>
            </a:r>
            <a:br>
              <a:rPr lang="en-US" sz="1300" dirty="0"/>
            </a:br>
            <a:endParaRPr sz="1300" dirty="0"/>
          </a:p>
          <a:p>
            <a:pPr marL="342900" lvl="0" indent="-342900" algn="l" rtl="0">
              <a:lnSpc>
                <a:spcPct val="100000"/>
              </a:lnSpc>
              <a:spcBef>
                <a:spcPts val="0"/>
              </a:spcBef>
              <a:spcAft>
                <a:spcPts val="0"/>
              </a:spcAft>
              <a:buClr>
                <a:srgbClr val="D12477"/>
              </a:buClr>
              <a:buSzPts val="1400"/>
              <a:buFont typeface="Calibri"/>
              <a:buAutoNum type="arabicPeriod"/>
            </a:pPr>
            <a:r>
              <a:rPr lang="en-US" sz="1300" dirty="0"/>
              <a:t>Stel een </a:t>
            </a:r>
            <a:r>
              <a:rPr lang="en-US" sz="1300" dirty="0" err="1"/>
              <a:t>persoonlijke</a:t>
            </a:r>
            <a:r>
              <a:rPr lang="en-US" sz="1300" dirty="0"/>
              <a:t> e-mail op om </a:t>
            </a:r>
            <a:r>
              <a:rPr lang="en-US" sz="1300" dirty="0" err="1"/>
              <a:t>naar</a:t>
            </a:r>
            <a:r>
              <a:rPr lang="en-US" sz="1300" dirty="0"/>
              <a:t> </a:t>
            </a:r>
            <a:r>
              <a:rPr lang="en-US" sz="1300" dirty="0" err="1"/>
              <a:t>elke</a:t>
            </a:r>
            <a:r>
              <a:rPr lang="en-US" sz="1300" dirty="0"/>
              <a:t> website-</a:t>
            </a:r>
            <a:r>
              <a:rPr lang="en-US" sz="1300" dirty="0" err="1"/>
              <a:t>eigenaar</a:t>
            </a:r>
            <a:r>
              <a:rPr lang="en-US" sz="1300" dirty="0"/>
              <a:t> of redacteur te </a:t>
            </a:r>
            <a:r>
              <a:rPr lang="en-US" sz="1300" dirty="0" err="1"/>
              <a:t>sturen</a:t>
            </a:r>
            <a:r>
              <a:rPr lang="en-US" sz="1300" dirty="0"/>
              <a:t>. Leg in de e-mail </a:t>
            </a:r>
            <a:r>
              <a:rPr lang="en-US" sz="1300" dirty="0" err="1"/>
              <a:t>uit</a:t>
            </a:r>
            <a:r>
              <a:rPr lang="en-US" sz="1300" dirty="0"/>
              <a:t> </a:t>
            </a:r>
            <a:r>
              <a:rPr lang="en-US" sz="1300" dirty="0" err="1"/>
              <a:t>wie</a:t>
            </a:r>
            <a:r>
              <a:rPr lang="en-US" sz="1300" dirty="0"/>
              <a:t> je bent, wat het </a:t>
            </a:r>
            <a:r>
              <a:rPr lang="en-US" sz="1300" dirty="0" err="1"/>
              <a:t>doel</a:t>
            </a:r>
            <a:r>
              <a:rPr lang="en-US" sz="1300" dirty="0"/>
              <a:t> van je website is en </a:t>
            </a:r>
            <a:r>
              <a:rPr lang="en-US" sz="1300" dirty="0" err="1"/>
              <a:t>waarom</a:t>
            </a:r>
            <a:r>
              <a:rPr lang="en-US" sz="1300" dirty="0"/>
              <a:t> je </a:t>
            </a:r>
            <a:r>
              <a:rPr lang="en-US" sz="1300" dirty="0" err="1"/>
              <a:t>denkt</a:t>
            </a:r>
            <a:r>
              <a:rPr lang="en-US" sz="1300" dirty="0"/>
              <a:t> </a:t>
            </a:r>
            <a:r>
              <a:rPr lang="en-US" sz="1300" dirty="0" err="1"/>
              <a:t>dat</a:t>
            </a:r>
            <a:r>
              <a:rPr lang="en-US" sz="1300" dirty="0"/>
              <a:t> de </a:t>
            </a:r>
            <a:r>
              <a:rPr lang="en-US" sz="1300" dirty="0" err="1"/>
              <a:t>inhoud</a:t>
            </a:r>
            <a:r>
              <a:rPr lang="en-US" sz="1300" dirty="0"/>
              <a:t> die je </a:t>
            </a:r>
            <a:r>
              <a:rPr lang="en-US" sz="1300" dirty="0" err="1"/>
              <a:t>hebt</a:t>
            </a:r>
            <a:r>
              <a:rPr lang="en-US" sz="1300" dirty="0"/>
              <a:t> </a:t>
            </a:r>
            <a:r>
              <a:rPr lang="en-US" sz="1300" dirty="0" err="1"/>
              <a:t>gemaakt</a:t>
            </a:r>
            <a:r>
              <a:rPr lang="en-US" sz="1300" dirty="0"/>
              <a:t> </a:t>
            </a:r>
            <a:r>
              <a:rPr lang="en-US" sz="1300" dirty="0" err="1"/>
              <a:t>goed</a:t>
            </a:r>
            <a:r>
              <a:rPr lang="en-US" sz="1300" dirty="0"/>
              <a:t> zou </a:t>
            </a:r>
            <a:r>
              <a:rPr lang="en-US" sz="1300" dirty="0" err="1"/>
              <a:t>passen</a:t>
            </a:r>
            <a:r>
              <a:rPr lang="en-US" sz="1300" dirty="0"/>
              <a:t> </a:t>
            </a:r>
            <a:r>
              <a:rPr lang="en-US" sz="1300" dirty="0" err="1"/>
              <a:t>bij</a:t>
            </a:r>
            <a:r>
              <a:rPr lang="en-US" sz="1300" dirty="0"/>
              <a:t> </a:t>
            </a:r>
            <a:r>
              <a:rPr lang="en-US" sz="1300" dirty="0" err="1"/>
              <a:t>hun</a:t>
            </a:r>
            <a:r>
              <a:rPr lang="en-US" sz="1300" dirty="0"/>
              <a:t> </a:t>
            </a:r>
            <a:r>
              <a:rPr lang="en-US" sz="1300" dirty="0" err="1"/>
              <a:t>publiek</a:t>
            </a:r>
            <a:r>
              <a:rPr lang="en-US" sz="1300" dirty="0"/>
              <a:t>.</a:t>
            </a:r>
            <a:endParaRPr sz="1300" dirty="0"/>
          </a:p>
          <a:p>
            <a:pPr marL="0" lvl="0" indent="0" algn="l" rtl="0">
              <a:lnSpc>
                <a:spcPct val="100000"/>
              </a:lnSpc>
              <a:spcBef>
                <a:spcPts val="0"/>
              </a:spcBef>
              <a:spcAft>
                <a:spcPts val="0"/>
              </a:spcAft>
              <a:buClr>
                <a:srgbClr val="D12477"/>
              </a:buClr>
              <a:buSzPts val="1500"/>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sp>
        <p:nvSpPr>
          <p:cNvPr id="222" name="Google Shape;222;p11"/>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a:solidFill>
                  <a:srgbClr val="FFFFFF"/>
                </a:solidFill>
                <a:latin typeface="Arial"/>
                <a:ea typeface="Arial"/>
                <a:cs typeface="Arial"/>
                <a:sym typeface="Arial"/>
              </a:rPr>
              <a:t>Onderwerp 1 </a:t>
            </a:r>
            <a:endParaRPr sz="6000" b="1">
              <a:solidFill>
                <a:srgbClr val="FFFFFF"/>
              </a:solidFill>
              <a:latin typeface="Arial"/>
              <a:ea typeface="Arial"/>
              <a:cs typeface="Arial"/>
              <a:sym typeface="Arial"/>
            </a:endParaRPr>
          </a:p>
        </p:txBody>
      </p:sp>
      <p:sp>
        <p:nvSpPr>
          <p:cNvPr id="223" name="Google Shape;223;p11"/>
          <p:cNvSpPr txBox="1"/>
          <p:nvPr/>
        </p:nvSpPr>
        <p:spPr>
          <a:xfrm>
            <a:off x="675150" y="1668254"/>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3600" b="1">
                <a:solidFill>
                  <a:srgbClr val="161249"/>
                </a:solidFill>
                <a:latin typeface="Arial"/>
                <a:ea typeface="Arial"/>
                <a:cs typeface="Arial"/>
                <a:sym typeface="Arial"/>
              </a:rPr>
              <a:t>Sociale media om de SEO-strategie te versterken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1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29" name="Google Shape;229;p1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
        <p:nvSpPr>
          <p:cNvPr id="230" name="Google Shape;230;p12"/>
          <p:cNvSpPr txBox="1">
            <a:spLocks noGrp="1"/>
          </p:cNvSpPr>
          <p:nvPr>
            <p:ph type="title"/>
          </p:nvPr>
        </p:nvSpPr>
        <p:spPr>
          <a:xfrm>
            <a:off x="628650" y="247983"/>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2800"/>
              <a:buFont typeface="Arial"/>
              <a:buNone/>
            </a:pPr>
            <a:r>
              <a:rPr lang="en-US" sz="2800"/>
              <a:t>Sociale media om de SEO-strategie te versterken</a:t>
            </a:r>
            <a:br>
              <a:rPr lang="en-US" sz="2800"/>
            </a:br>
            <a:endParaRPr sz="2800"/>
          </a:p>
        </p:txBody>
      </p:sp>
      <p:sp>
        <p:nvSpPr>
          <p:cNvPr id="231" name="Google Shape;231;p12"/>
          <p:cNvSpPr txBox="1">
            <a:spLocks noGrp="1"/>
          </p:cNvSpPr>
          <p:nvPr>
            <p:ph type="body" idx="1"/>
          </p:nvPr>
        </p:nvSpPr>
        <p:spPr>
          <a:xfrm>
            <a:off x="628650" y="937902"/>
            <a:ext cx="7886700" cy="3693278"/>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400"/>
              <a:buNone/>
            </a:pPr>
            <a:r>
              <a:rPr lang="en-US" sz="1200" dirty="0" err="1"/>
              <a:t>Sociale</a:t>
            </a:r>
            <a:r>
              <a:rPr lang="en-US" sz="1200" dirty="0"/>
              <a:t> media kunnen </a:t>
            </a:r>
            <a:r>
              <a:rPr lang="en-US" sz="1200" dirty="0" err="1"/>
              <a:t>worden</a:t>
            </a:r>
            <a:r>
              <a:rPr lang="en-US" sz="1200" dirty="0"/>
              <a:t> </a:t>
            </a:r>
            <a:r>
              <a:rPr lang="en-US" sz="1200" dirty="0" err="1"/>
              <a:t>gebruikt</a:t>
            </a:r>
            <a:r>
              <a:rPr lang="en-US" sz="1200" dirty="0"/>
              <a:t> om een SEO-</a:t>
            </a:r>
            <a:r>
              <a:rPr lang="en-US" sz="1200" dirty="0" err="1"/>
              <a:t>strategie</a:t>
            </a:r>
            <a:r>
              <a:rPr lang="en-US" sz="1200" dirty="0"/>
              <a:t> te </a:t>
            </a:r>
            <a:r>
              <a:rPr lang="en-US" sz="1200" dirty="0" err="1"/>
              <a:t>versterken</a:t>
            </a:r>
            <a:r>
              <a:rPr lang="en-US" sz="1200" dirty="0"/>
              <a:t> en er zijn </a:t>
            </a:r>
            <a:r>
              <a:rPr lang="en-US" sz="1200" dirty="0" err="1"/>
              <a:t>verschillende</a:t>
            </a:r>
            <a:r>
              <a:rPr lang="en-US" sz="1200" dirty="0"/>
              <a:t> </a:t>
            </a:r>
            <a:r>
              <a:rPr lang="en-US" sz="1200" dirty="0" err="1"/>
              <a:t>manieren</a:t>
            </a:r>
            <a:r>
              <a:rPr lang="en-US" sz="1200" dirty="0"/>
              <a:t> </a:t>
            </a:r>
            <a:r>
              <a:rPr lang="en-US" sz="1200" dirty="0" err="1"/>
              <a:t>waarop</a:t>
            </a:r>
            <a:r>
              <a:rPr lang="en-US" sz="1200" dirty="0"/>
              <a:t> </a:t>
            </a:r>
            <a:r>
              <a:rPr lang="en-US" sz="1200" dirty="0" err="1"/>
              <a:t>sociale</a:t>
            </a:r>
            <a:r>
              <a:rPr lang="en-US" sz="1200" dirty="0"/>
              <a:t> media kunnen </a:t>
            </a:r>
            <a:r>
              <a:rPr lang="en-US" sz="1200" dirty="0" err="1"/>
              <a:t>helpen</a:t>
            </a:r>
            <a:r>
              <a:rPr lang="en-US" sz="1200" dirty="0"/>
              <a:t> om de </a:t>
            </a:r>
            <a:r>
              <a:rPr lang="en-US" sz="1200" dirty="0" err="1"/>
              <a:t>zoekmachine</a:t>
            </a:r>
            <a:r>
              <a:rPr lang="en-US" sz="1200" dirty="0"/>
              <a:t> rankings van een website te </a:t>
            </a:r>
            <a:r>
              <a:rPr lang="en-US" sz="1200" dirty="0" err="1"/>
              <a:t>verbeteren</a:t>
            </a:r>
            <a:r>
              <a:rPr lang="en-US" sz="1200" dirty="0"/>
              <a:t>:</a:t>
            </a:r>
            <a:endParaRPr sz="12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Sociale</a:t>
            </a:r>
            <a:r>
              <a:rPr lang="en-US" sz="1200" dirty="0"/>
              <a:t> </a:t>
            </a:r>
            <a:r>
              <a:rPr lang="en-US" sz="1200" dirty="0" err="1"/>
              <a:t>signalen</a:t>
            </a:r>
            <a:r>
              <a:rPr lang="en-US" sz="1200" dirty="0"/>
              <a:t>: </a:t>
            </a:r>
            <a:r>
              <a:rPr lang="en-US" sz="1200" dirty="0" err="1"/>
              <a:t>Sociale</a:t>
            </a:r>
            <a:r>
              <a:rPr lang="en-US" sz="1200" dirty="0"/>
              <a:t> media-</a:t>
            </a:r>
            <a:r>
              <a:rPr lang="en-US" sz="1200" dirty="0" err="1"/>
              <a:t>activiteit</a:t>
            </a:r>
            <a:r>
              <a:rPr lang="en-US" sz="1200" dirty="0"/>
              <a:t>, </a:t>
            </a:r>
            <a:r>
              <a:rPr lang="en-US" sz="1200" dirty="0" err="1"/>
              <a:t>zoals</a:t>
            </a:r>
            <a:r>
              <a:rPr lang="en-US" sz="1200" dirty="0"/>
              <a:t> </a:t>
            </a:r>
            <a:r>
              <a:rPr lang="en-US" sz="1200" dirty="0" err="1"/>
              <a:t>delen</a:t>
            </a:r>
            <a:r>
              <a:rPr lang="en-US" sz="1200" dirty="0"/>
              <a:t>, '</a:t>
            </a:r>
            <a:r>
              <a:rPr lang="en-US" sz="1200" dirty="0" err="1"/>
              <a:t>vind</a:t>
            </a:r>
            <a:r>
              <a:rPr lang="en-US" sz="1200" dirty="0"/>
              <a:t> ik </a:t>
            </a:r>
            <a:r>
              <a:rPr lang="en-US" sz="1200" dirty="0" err="1"/>
              <a:t>leuk</a:t>
            </a:r>
            <a:r>
              <a:rPr lang="en-US" sz="1200" dirty="0"/>
              <a:t>' en </a:t>
            </a:r>
            <a:r>
              <a:rPr lang="en-US" sz="1200" dirty="0" err="1"/>
              <a:t>opmerkingen</a:t>
            </a:r>
            <a:r>
              <a:rPr lang="en-US" sz="1200" dirty="0"/>
              <a:t>, kunnen voor </a:t>
            </a:r>
            <a:r>
              <a:rPr lang="en-US" sz="1200" dirty="0" err="1"/>
              <a:t>zoekmachines</a:t>
            </a:r>
            <a:r>
              <a:rPr lang="en-US" sz="1200" dirty="0"/>
              <a:t> </a:t>
            </a:r>
            <a:r>
              <a:rPr lang="en-US" sz="1200" dirty="0" err="1"/>
              <a:t>fungeren</a:t>
            </a:r>
            <a:r>
              <a:rPr lang="en-US" sz="1200" dirty="0"/>
              <a:t> </a:t>
            </a:r>
            <a:r>
              <a:rPr lang="en-US" sz="1200" dirty="0" err="1"/>
              <a:t>als</a:t>
            </a:r>
            <a:r>
              <a:rPr lang="en-US" sz="1200" dirty="0"/>
              <a:t> '</a:t>
            </a:r>
            <a:r>
              <a:rPr lang="en-US" sz="1200" dirty="0" err="1"/>
              <a:t>sociale</a:t>
            </a:r>
            <a:r>
              <a:rPr lang="en-US" sz="1200" dirty="0"/>
              <a:t> </a:t>
            </a:r>
            <a:r>
              <a:rPr lang="en-US" sz="1200" dirty="0" err="1"/>
              <a:t>signalen</a:t>
            </a:r>
            <a:r>
              <a:rPr lang="en-US" sz="1200" dirty="0"/>
              <a:t>' die </a:t>
            </a:r>
            <a:r>
              <a:rPr lang="en-US" sz="1200" dirty="0" err="1"/>
              <a:t>aangeven</a:t>
            </a:r>
            <a:r>
              <a:rPr lang="en-US" sz="1200" dirty="0"/>
              <a:t> </a:t>
            </a:r>
            <a:r>
              <a:rPr lang="en-US" sz="1200" dirty="0" err="1"/>
              <a:t>dat</a:t>
            </a:r>
            <a:r>
              <a:rPr lang="en-US" sz="1200" dirty="0"/>
              <a:t> een </a:t>
            </a:r>
            <a:r>
              <a:rPr lang="en-US" sz="1200" dirty="0" err="1"/>
              <a:t>stuk</a:t>
            </a:r>
            <a:r>
              <a:rPr lang="en-US" sz="1200" dirty="0"/>
              <a:t> </a:t>
            </a:r>
            <a:r>
              <a:rPr lang="en-US" sz="1200" dirty="0" err="1"/>
              <a:t>inhoud</a:t>
            </a:r>
            <a:r>
              <a:rPr lang="en-US" sz="1200" dirty="0"/>
              <a:t> </a:t>
            </a:r>
            <a:r>
              <a:rPr lang="en-US" sz="1200" dirty="0" err="1"/>
              <a:t>waardevol</a:t>
            </a:r>
            <a:r>
              <a:rPr lang="en-US" sz="1200" dirty="0"/>
              <a:t> en relevant is. Dit kan </a:t>
            </a:r>
            <a:r>
              <a:rPr lang="en-US" sz="1200" dirty="0" err="1"/>
              <a:t>helpen</a:t>
            </a:r>
            <a:r>
              <a:rPr lang="en-US" sz="1200" dirty="0"/>
              <a:t> om de </a:t>
            </a:r>
            <a:r>
              <a:rPr lang="en-US" sz="1200" dirty="0" err="1"/>
              <a:t>positie</a:t>
            </a:r>
            <a:r>
              <a:rPr lang="en-US" sz="1200" dirty="0"/>
              <a:t> van de </a:t>
            </a:r>
            <a:r>
              <a:rPr lang="en-US" sz="1200" dirty="0" err="1"/>
              <a:t>inhoud</a:t>
            </a:r>
            <a:r>
              <a:rPr lang="en-US" sz="1200" dirty="0"/>
              <a:t> in </a:t>
            </a:r>
            <a:r>
              <a:rPr lang="en-US" sz="1200" dirty="0" err="1"/>
              <a:t>zoekmachines</a:t>
            </a:r>
            <a:r>
              <a:rPr lang="en-US" sz="1200" dirty="0"/>
              <a:t> te </a:t>
            </a:r>
            <a:r>
              <a:rPr lang="en-US" sz="1200" dirty="0" err="1"/>
              <a:t>verbeteren</a:t>
            </a:r>
            <a:r>
              <a:rPr lang="en-US" sz="1200" dirty="0"/>
              <a:t>.</a:t>
            </a:r>
            <a:endParaRPr sz="12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a:t>Backlinks: </a:t>
            </a:r>
            <a:r>
              <a:rPr lang="en-US" sz="1200" dirty="0" err="1"/>
              <a:t>Sociale</a:t>
            </a:r>
            <a:r>
              <a:rPr lang="en-US" sz="1200" dirty="0"/>
              <a:t> media kunnen </a:t>
            </a:r>
            <a:r>
              <a:rPr lang="en-US" sz="1200" dirty="0" err="1"/>
              <a:t>ook</a:t>
            </a:r>
            <a:r>
              <a:rPr lang="en-US" sz="1200" dirty="0"/>
              <a:t> een </a:t>
            </a:r>
            <a:r>
              <a:rPr lang="en-US" sz="1200" dirty="0" err="1"/>
              <a:t>bron</a:t>
            </a:r>
            <a:r>
              <a:rPr lang="en-US" sz="1200" dirty="0"/>
              <a:t> van backlinks voor een website zijn. </a:t>
            </a:r>
            <a:r>
              <a:rPr lang="en-US" sz="1200" dirty="0" err="1"/>
              <a:t>Wanneer</a:t>
            </a:r>
            <a:r>
              <a:rPr lang="en-US" sz="1200" dirty="0"/>
              <a:t> een </a:t>
            </a:r>
            <a:r>
              <a:rPr lang="en-US" sz="1200" dirty="0" err="1"/>
              <a:t>stuk</a:t>
            </a:r>
            <a:r>
              <a:rPr lang="en-US" sz="1200" dirty="0"/>
              <a:t> </a:t>
            </a:r>
            <a:r>
              <a:rPr lang="en-US" sz="1200" dirty="0" err="1"/>
              <a:t>inhoud</a:t>
            </a:r>
            <a:r>
              <a:rPr lang="en-US" sz="1200" dirty="0"/>
              <a:t> wordt </a:t>
            </a:r>
            <a:r>
              <a:rPr lang="en-US" sz="1200" dirty="0" err="1"/>
              <a:t>gedeeld</a:t>
            </a:r>
            <a:r>
              <a:rPr lang="en-US" sz="1200" dirty="0"/>
              <a:t> op </a:t>
            </a:r>
            <a:r>
              <a:rPr lang="en-US" sz="1200" dirty="0" err="1"/>
              <a:t>sociale</a:t>
            </a:r>
            <a:r>
              <a:rPr lang="en-US" sz="1200" dirty="0"/>
              <a:t> media en </a:t>
            </a:r>
            <a:r>
              <a:rPr lang="en-US" sz="1200" dirty="0" err="1"/>
              <a:t>mensen</a:t>
            </a:r>
            <a:r>
              <a:rPr lang="en-US" sz="1200" dirty="0"/>
              <a:t> op de link </a:t>
            </a:r>
            <a:r>
              <a:rPr lang="en-US" sz="1200" dirty="0" err="1"/>
              <a:t>klikken</a:t>
            </a:r>
            <a:r>
              <a:rPr lang="en-US" sz="1200" dirty="0"/>
              <a:t>, kan </a:t>
            </a:r>
            <a:r>
              <a:rPr lang="en-US" sz="1200" dirty="0" err="1"/>
              <a:t>dit</a:t>
            </a:r>
            <a:r>
              <a:rPr lang="en-US" sz="1200" dirty="0"/>
              <a:t> </a:t>
            </a:r>
            <a:r>
              <a:rPr lang="en-US" sz="1200" dirty="0" err="1"/>
              <a:t>verkeer</a:t>
            </a:r>
            <a:r>
              <a:rPr lang="en-US" sz="1200" dirty="0"/>
              <a:t> </a:t>
            </a:r>
            <a:r>
              <a:rPr lang="en-US" sz="1200" dirty="0" err="1"/>
              <a:t>naar</a:t>
            </a:r>
            <a:r>
              <a:rPr lang="en-US" sz="1200" dirty="0"/>
              <a:t> de website </a:t>
            </a:r>
            <a:r>
              <a:rPr lang="en-US" sz="1200" dirty="0" err="1"/>
              <a:t>leiden</a:t>
            </a:r>
            <a:r>
              <a:rPr lang="en-US" sz="1200" dirty="0"/>
              <a:t> en </a:t>
            </a:r>
            <a:r>
              <a:rPr lang="en-US" sz="1200" dirty="0" err="1"/>
              <a:t>ook</a:t>
            </a:r>
            <a:r>
              <a:rPr lang="en-US" sz="1200" dirty="0"/>
              <a:t> een backlink </a:t>
            </a:r>
            <a:r>
              <a:rPr lang="en-US" sz="1200" dirty="0" err="1"/>
              <a:t>creëren</a:t>
            </a:r>
            <a:r>
              <a:rPr lang="en-US" sz="1200" dirty="0"/>
              <a:t>.</a:t>
            </a:r>
            <a:endParaRPr sz="12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a:t>Branding: </a:t>
            </a:r>
            <a:r>
              <a:rPr lang="en-US" sz="1200" dirty="0" err="1"/>
              <a:t>Consistente</a:t>
            </a:r>
            <a:r>
              <a:rPr lang="en-US" sz="1200" dirty="0"/>
              <a:t> en </a:t>
            </a:r>
            <a:r>
              <a:rPr lang="en-US" sz="1200" dirty="0" err="1"/>
              <a:t>actieve</a:t>
            </a:r>
            <a:r>
              <a:rPr lang="en-US" sz="1200" dirty="0"/>
              <a:t> </a:t>
            </a:r>
            <a:r>
              <a:rPr lang="en-US" sz="1200" dirty="0" err="1"/>
              <a:t>aanwezigheid</a:t>
            </a:r>
            <a:r>
              <a:rPr lang="en-US" sz="1200" dirty="0"/>
              <a:t> in </a:t>
            </a:r>
            <a:r>
              <a:rPr lang="en-US" sz="1200" dirty="0" err="1"/>
              <a:t>sociale</a:t>
            </a:r>
            <a:r>
              <a:rPr lang="en-US" sz="1200" dirty="0"/>
              <a:t> media kan </a:t>
            </a:r>
            <a:r>
              <a:rPr lang="en-US" sz="1200" dirty="0" err="1"/>
              <a:t>helpen</a:t>
            </a:r>
            <a:r>
              <a:rPr lang="en-US" sz="1200" dirty="0"/>
              <a:t> om de </a:t>
            </a:r>
            <a:r>
              <a:rPr lang="en-US" sz="1200" dirty="0" err="1"/>
              <a:t>autoriteit</a:t>
            </a:r>
            <a:r>
              <a:rPr lang="en-US" sz="1200" dirty="0"/>
              <a:t> en het </a:t>
            </a:r>
            <a:r>
              <a:rPr lang="en-US" sz="1200" dirty="0" err="1"/>
              <a:t>vertrouwen</a:t>
            </a:r>
            <a:r>
              <a:rPr lang="en-US" sz="1200" dirty="0"/>
              <a:t> van een merk te </a:t>
            </a:r>
            <a:r>
              <a:rPr lang="en-US" sz="1200" dirty="0" err="1"/>
              <a:t>vestigen</a:t>
            </a:r>
            <a:r>
              <a:rPr lang="en-US" sz="1200" dirty="0"/>
              <a:t>, wat een </a:t>
            </a:r>
            <a:r>
              <a:rPr lang="en-US" sz="1200" dirty="0" err="1"/>
              <a:t>positieve</a:t>
            </a:r>
            <a:r>
              <a:rPr lang="en-US" sz="1200" dirty="0"/>
              <a:t> </a:t>
            </a:r>
            <a:r>
              <a:rPr lang="en-US" sz="1200" dirty="0" err="1"/>
              <a:t>invloed</a:t>
            </a:r>
            <a:r>
              <a:rPr lang="en-US" sz="1200" dirty="0"/>
              <a:t> kan hebben op de </a:t>
            </a:r>
            <a:r>
              <a:rPr lang="en-US" sz="1200" dirty="0" err="1"/>
              <a:t>zoekmachineranking</a:t>
            </a:r>
            <a:r>
              <a:rPr lang="en-US" sz="1200" dirty="0"/>
              <a:t> van een website.</a:t>
            </a:r>
            <a:endParaRPr sz="12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Trefwoordonderzoek</a:t>
            </a:r>
            <a:r>
              <a:rPr lang="en-US" sz="1200" dirty="0"/>
              <a:t>: </a:t>
            </a:r>
            <a:r>
              <a:rPr lang="en-US" sz="1200" dirty="0" err="1"/>
              <a:t>Sociale</a:t>
            </a:r>
            <a:r>
              <a:rPr lang="en-US" sz="1200" dirty="0"/>
              <a:t> media kunnen </a:t>
            </a:r>
            <a:r>
              <a:rPr lang="en-US" sz="1200" dirty="0" err="1"/>
              <a:t>ook</a:t>
            </a:r>
            <a:r>
              <a:rPr lang="en-US" sz="1200" dirty="0"/>
              <a:t> </a:t>
            </a:r>
            <a:r>
              <a:rPr lang="en-US" sz="1200" dirty="0" err="1"/>
              <a:t>worden</a:t>
            </a:r>
            <a:r>
              <a:rPr lang="en-US" sz="1200" dirty="0"/>
              <a:t> </a:t>
            </a:r>
            <a:r>
              <a:rPr lang="en-US" sz="1200" dirty="0" err="1"/>
              <a:t>gebruikt</a:t>
            </a:r>
            <a:r>
              <a:rPr lang="en-US" sz="1200" dirty="0"/>
              <a:t> om </a:t>
            </a:r>
            <a:r>
              <a:rPr lang="en-US" sz="1200" dirty="0" err="1"/>
              <a:t>trefwoordonderzoek</a:t>
            </a:r>
            <a:r>
              <a:rPr lang="en-US" sz="1200" dirty="0"/>
              <a:t> te doen, door te </a:t>
            </a:r>
            <a:r>
              <a:rPr lang="en-US" sz="1200" dirty="0" err="1"/>
              <a:t>kijken</a:t>
            </a:r>
            <a:r>
              <a:rPr lang="en-US" sz="1200" dirty="0"/>
              <a:t> </a:t>
            </a:r>
            <a:r>
              <a:rPr lang="en-US" sz="1200" dirty="0" err="1"/>
              <a:t>welke</a:t>
            </a:r>
            <a:r>
              <a:rPr lang="en-US" sz="1200" dirty="0"/>
              <a:t> termen en </a:t>
            </a:r>
            <a:r>
              <a:rPr lang="en-US" sz="1200" dirty="0" err="1"/>
              <a:t>zinnen</a:t>
            </a:r>
            <a:r>
              <a:rPr lang="en-US" sz="1200" dirty="0"/>
              <a:t> </a:t>
            </a:r>
            <a:r>
              <a:rPr lang="en-US" sz="1200" dirty="0" err="1"/>
              <a:t>vaak</a:t>
            </a:r>
            <a:r>
              <a:rPr lang="en-US" sz="1200" dirty="0"/>
              <a:t> </a:t>
            </a:r>
            <a:r>
              <a:rPr lang="en-US" sz="1200" dirty="0" err="1"/>
              <a:t>worden</a:t>
            </a:r>
            <a:r>
              <a:rPr lang="en-US" sz="1200" dirty="0"/>
              <a:t> </a:t>
            </a:r>
            <a:r>
              <a:rPr lang="en-US" sz="1200" dirty="0" err="1"/>
              <a:t>gebruikt</a:t>
            </a:r>
            <a:r>
              <a:rPr lang="en-US" sz="1200" dirty="0"/>
              <a:t> door je </a:t>
            </a:r>
            <a:r>
              <a:rPr lang="en-US" sz="1200" dirty="0" err="1"/>
              <a:t>doelgroep</a:t>
            </a:r>
            <a:r>
              <a:rPr lang="en-US" sz="1200" dirty="0"/>
              <a:t>.</a:t>
            </a:r>
            <a:endParaRPr sz="1200" dirty="0"/>
          </a:p>
          <a:p>
            <a:pPr marL="342900" lvl="0" indent="-342900" algn="l" rtl="0">
              <a:lnSpc>
                <a:spcPct val="100000"/>
              </a:lnSpc>
              <a:spcBef>
                <a:spcPts val="750"/>
              </a:spcBef>
              <a:spcAft>
                <a:spcPts val="0"/>
              </a:spcAft>
              <a:buClr>
                <a:srgbClr val="D12477"/>
              </a:buClr>
              <a:buSzPts val="1400"/>
              <a:buFont typeface="Calibri"/>
              <a:buAutoNum type="arabicPeriod"/>
            </a:pPr>
            <a:r>
              <a:rPr lang="en-US" sz="1200" dirty="0" err="1"/>
              <a:t>Distributie</a:t>
            </a:r>
            <a:r>
              <a:rPr lang="en-US" sz="1200" dirty="0"/>
              <a:t> van </a:t>
            </a:r>
            <a:r>
              <a:rPr lang="en-US" sz="1200" dirty="0" err="1"/>
              <a:t>inhoud</a:t>
            </a:r>
            <a:r>
              <a:rPr lang="en-US" sz="1200" dirty="0"/>
              <a:t>: </a:t>
            </a:r>
            <a:r>
              <a:rPr lang="en-US" sz="1200" dirty="0" err="1"/>
              <a:t>Sociale</a:t>
            </a:r>
            <a:r>
              <a:rPr lang="en-US" sz="1200" dirty="0"/>
              <a:t> </a:t>
            </a:r>
            <a:r>
              <a:rPr lang="en-US" sz="1200" dirty="0" err="1"/>
              <a:t>mediaplatforms</a:t>
            </a:r>
            <a:r>
              <a:rPr lang="en-US" sz="1200" dirty="0"/>
              <a:t> zijn </a:t>
            </a:r>
            <a:r>
              <a:rPr lang="en-US" sz="1200" dirty="0" err="1"/>
              <a:t>geweldige</a:t>
            </a:r>
            <a:r>
              <a:rPr lang="en-US" sz="1200" dirty="0"/>
              <a:t> </a:t>
            </a:r>
            <a:r>
              <a:rPr lang="en-US" sz="1200" dirty="0" err="1"/>
              <a:t>kanalen</a:t>
            </a:r>
            <a:r>
              <a:rPr lang="en-US" sz="1200" dirty="0"/>
              <a:t> om de </a:t>
            </a:r>
            <a:r>
              <a:rPr lang="en-US" sz="1200" dirty="0" err="1"/>
              <a:t>inhoud</a:t>
            </a:r>
            <a:r>
              <a:rPr lang="en-US" sz="1200" dirty="0"/>
              <a:t> van </a:t>
            </a:r>
            <a:r>
              <a:rPr lang="en-US" sz="1200" dirty="0" err="1"/>
              <a:t>uw</a:t>
            </a:r>
            <a:r>
              <a:rPr lang="en-US" sz="1200" dirty="0"/>
              <a:t> website te </a:t>
            </a:r>
            <a:r>
              <a:rPr lang="en-US" sz="1200" dirty="0" err="1"/>
              <a:t>verspreiden</a:t>
            </a:r>
            <a:r>
              <a:rPr lang="en-US" sz="1200" dirty="0"/>
              <a:t> en </a:t>
            </a:r>
            <a:r>
              <a:rPr lang="en-US" sz="1200" dirty="0" err="1"/>
              <a:t>als</a:t>
            </a:r>
            <a:r>
              <a:rPr lang="en-US" sz="1200" dirty="0"/>
              <a:t> het </a:t>
            </a:r>
            <a:r>
              <a:rPr lang="en-US" sz="1200" dirty="0" err="1"/>
              <a:t>viraal</a:t>
            </a:r>
            <a:r>
              <a:rPr lang="en-US" sz="1200" dirty="0"/>
              <a:t> </a:t>
            </a:r>
            <a:r>
              <a:rPr lang="en-US" sz="1200" dirty="0" err="1"/>
              <a:t>gaat</a:t>
            </a:r>
            <a:r>
              <a:rPr lang="en-US" sz="1200" dirty="0"/>
              <a:t>, kan het </a:t>
            </a:r>
            <a:r>
              <a:rPr lang="en-US" sz="1200" dirty="0" err="1"/>
              <a:t>meer</a:t>
            </a:r>
            <a:r>
              <a:rPr lang="en-US" sz="1200" dirty="0"/>
              <a:t> </a:t>
            </a:r>
            <a:r>
              <a:rPr lang="en-US" sz="1200" dirty="0" err="1"/>
              <a:t>organisch</a:t>
            </a:r>
            <a:r>
              <a:rPr lang="en-US" sz="1200" dirty="0"/>
              <a:t> </a:t>
            </a:r>
            <a:r>
              <a:rPr lang="en-US" sz="1200" dirty="0" err="1"/>
              <a:t>verkeer</a:t>
            </a:r>
            <a:r>
              <a:rPr lang="en-US" sz="1200" dirty="0"/>
              <a:t> </a:t>
            </a:r>
            <a:r>
              <a:rPr lang="en-US" sz="1200" dirty="0" err="1"/>
              <a:t>naar</a:t>
            </a:r>
            <a:r>
              <a:rPr lang="en-US" sz="1200" dirty="0"/>
              <a:t> </a:t>
            </a:r>
            <a:r>
              <a:rPr lang="en-US" sz="1200" dirty="0" err="1"/>
              <a:t>uw</a:t>
            </a:r>
            <a:r>
              <a:rPr lang="en-US" sz="1200" dirty="0"/>
              <a:t> website </a:t>
            </a:r>
            <a:r>
              <a:rPr lang="en-US" sz="1200" dirty="0" err="1"/>
              <a:t>leiden</a:t>
            </a:r>
            <a:r>
              <a:rPr lang="en-US" sz="1200" dirty="0"/>
              <a:t>.</a:t>
            </a:r>
            <a:endParaRPr sz="1200" dirty="0"/>
          </a:p>
          <a:p>
            <a:pPr marL="0" lvl="0" indent="0" algn="l" rtl="0">
              <a:lnSpc>
                <a:spcPct val="100000"/>
              </a:lnSpc>
              <a:spcBef>
                <a:spcPts val="750"/>
              </a:spcBef>
              <a:spcAft>
                <a:spcPts val="0"/>
              </a:spcAft>
              <a:buClr>
                <a:srgbClr val="161249"/>
              </a:buClr>
              <a:buSzPts val="1400"/>
              <a:buNone/>
            </a:pPr>
            <a:endParaRPr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13"/>
          <p:cNvSpPr txBox="1"/>
          <p:nvPr/>
        </p:nvSpPr>
        <p:spPr>
          <a:xfrm>
            <a:off x="0" y="660192"/>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3600"/>
              <a:buFont typeface="Arial"/>
              <a:buNone/>
            </a:pPr>
            <a:r>
              <a:rPr lang="en-US" sz="3600" b="1">
                <a:solidFill>
                  <a:srgbClr val="161249"/>
                </a:solidFill>
                <a:latin typeface="Arial"/>
                <a:ea typeface="Arial"/>
                <a:cs typeface="Arial"/>
                <a:sym typeface="Arial"/>
              </a:rPr>
              <a:t>Consolidatie Activiteit</a:t>
            </a:r>
            <a:endParaRPr sz="3600" b="1">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42" name="Google Shape;242;p1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600"/>
              </a:spcAft>
              <a:buNone/>
            </a:pPr>
            <a:endParaRPr sz="1600">
              <a:solidFill>
                <a:schemeClr val="dk1"/>
              </a:solidFill>
              <a:latin typeface="Calibri"/>
              <a:ea typeface="Calibri"/>
              <a:cs typeface="Calibri"/>
              <a:sym typeface="Calibri"/>
            </a:endParaRPr>
          </a:p>
        </p:txBody>
      </p:sp>
      <p:sp>
        <p:nvSpPr>
          <p:cNvPr id="243" name="Google Shape;243;p1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a:p>
            <a:pPr marL="0" lvl="0" indent="0" algn="l" rtl="0">
              <a:lnSpc>
                <a:spcPct val="90000"/>
              </a:lnSpc>
              <a:spcBef>
                <a:spcPts val="750"/>
              </a:spcBef>
              <a:spcAft>
                <a:spcPts val="0"/>
              </a:spcAft>
              <a:buClr>
                <a:schemeClr val="lt1"/>
              </a:buClr>
              <a:buSzPts val="2800"/>
              <a:buNone/>
            </a:pPr>
            <a:endParaRPr sz="2800"/>
          </a:p>
        </p:txBody>
      </p:sp>
      <p:sp>
        <p:nvSpPr>
          <p:cNvPr id="244" name="Google Shape;244;p1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lt1"/>
              </a:buClr>
              <a:buSzPts val="1800"/>
              <a:buNone/>
            </a:pPr>
            <a:r>
              <a:rPr lang="en-US" sz="1800"/>
              <a:t>Kies voor de volgende lijst een organisatie en haar website:</a:t>
            </a:r>
            <a:endParaRPr sz="1800"/>
          </a:p>
          <a:p>
            <a:pPr marL="285750" lvl="0" indent="-285750" algn="l" rtl="0">
              <a:lnSpc>
                <a:spcPct val="115000"/>
              </a:lnSpc>
              <a:spcBef>
                <a:spcPts val="600"/>
              </a:spcBef>
              <a:spcAft>
                <a:spcPts val="0"/>
              </a:spcAft>
              <a:buClr>
                <a:srgbClr val="D12477"/>
              </a:buClr>
              <a:buSzPts val="2700"/>
              <a:buFont typeface="Arial"/>
              <a:buChar char="•"/>
            </a:pPr>
            <a:r>
              <a:rPr lang="en-US" sz="1800"/>
              <a:t>Online winkel.</a:t>
            </a:r>
            <a:endParaRPr sz="1800"/>
          </a:p>
          <a:p>
            <a:pPr marL="285750" lvl="0" indent="-285750" algn="l" rtl="0">
              <a:lnSpc>
                <a:spcPct val="115000"/>
              </a:lnSpc>
              <a:spcBef>
                <a:spcPts val="600"/>
              </a:spcBef>
              <a:spcAft>
                <a:spcPts val="0"/>
              </a:spcAft>
              <a:buClr>
                <a:srgbClr val="D12477"/>
              </a:buClr>
              <a:buSzPts val="2700"/>
              <a:buFont typeface="Arial"/>
              <a:buChar char="•"/>
            </a:pPr>
            <a:r>
              <a:rPr lang="en-US" sz="1800"/>
              <a:t>Online merkaanwezigheid.</a:t>
            </a:r>
            <a:endParaRPr sz="1800"/>
          </a:p>
          <a:p>
            <a:pPr marL="285750" lvl="0" indent="-285750" algn="l" rtl="0">
              <a:lnSpc>
                <a:spcPct val="115000"/>
              </a:lnSpc>
              <a:spcBef>
                <a:spcPts val="600"/>
              </a:spcBef>
              <a:spcAft>
                <a:spcPts val="0"/>
              </a:spcAft>
              <a:buClr>
                <a:srgbClr val="D12477"/>
              </a:buClr>
              <a:buSzPts val="2700"/>
              <a:buFont typeface="Arial"/>
              <a:buChar char="•"/>
            </a:pPr>
            <a:r>
              <a:rPr lang="en-US" sz="1800"/>
              <a:t>Informatieopslagplaats (bijv. nieuws)</a:t>
            </a:r>
            <a:endParaRPr/>
          </a:p>
          <a:p>
            <a:pPr marL="0" lvl="0" indent="0" algn="l" rtl="0">
              <a:lnSpc>
                <a:spcPct val="115000"/>
              </a:lnSpc>
              <a:spcBef>
                <a:spcPts val="600"/>
              </a:spcBef>
              <a:spcAft>
                <a:spcPts val="0"/>
              </a:spcAft>
              <a:buClr>
                <a:schemeClr val="lt1"/>
              </a:buClr>
              <a:buSzPts val="1800"/>
              <a:buNone/>
            </a:pPr>
            <a:endParaRPr sz="1800"/>
          </a:p>
          <a:p>
            <a:pPr marL="0" lvl="0" indent="0" algn="l" rtl="0">
              <a:lnSpc>
                <a:spcPct val="115000"/>
              </a:lnSpc>
              <a:spcBef>
                <a:spcPts val="600"/>
              </a:spcBef>
              <a:spcAft>
                <a:spcPts val="0"/>
              </a:spcAft>
              <a:buClr>
                <a:schemeClr val="lt1"/>
              </a:buClr>
              <a:buSzPts val="1800"/>
              <a:buNone/>
            </a:pPr>
            <a:r>
              <a:rPr lang="en-US" sz="1800"/>
              <a:t>Maak een linkbuilding om de SEO-strategie te versterken.</a:t>
            </a:r>
            <a:endParaRPr/>
          </a:p>
          <a:p>
            <a:pPr marL="0" lvl="0" indent="0" algn="l" rtl="0">
              <a:lnSpc>
                <a:spcPct val="115000"/>
              </a:lnSpc>
              <a:spcBef>
                <a:spcPts val="600"/>
              </a:spcBef>
              <a:spcAft>
                <a:spcPts val="0"/>
              </a:spcAft>
              <a:buClr>
                <a:schemeClr val="lt1"/>
              </a:buClr>
              <a:buSzPts val="1800"/>
              <a:buNone/>
            </a:pPr>
            <a:r>
              <a:rPr lang="en-US" sz="1800"/>
              <a:t>Creëer sociale media om de SEO-strategie te versterken.</a:t>
            </a:r>
            <a:endParaRPr sz="1800"/>
          </a:p>
          <a:p>
            <a:pPr marL="0" lvl="0" indent="0" algn="l" rtl="0">
              <a:lnSpc>
                <a:spcPct val="90000"/>
              </a:lnSpc>
              <a:spcBef>
                <a:spcPts val="600"/>
              </a:spcBef>
              <a:spcAft>
                <a:spcPts val="0"/>
              </a:spcAft>
              <a:buClr>
                <a:schemeClr val="lt1"/>
              </a:buClr>
              <a:buSzPts val="1800"/>
              <a:buNone/>
            </a:pPr>
            <a:endParaRPr sz="18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5"/>
          <p:cNvSpPr txBox="1"/>
          <p:nvPr/>
        </p:nvSpPr>
        <p:spPr>
          <a:xfrm>
            <a:off x="562943" y="433142"/>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600" b="1">
                <a:solidFill>
                  <a:srgbClr val="D12477"/>
                </a:solidFill>
                <a:latin typeface="Arial"/>
                <a:ea typeface="Arial"/>
                <a:cs typeface="Arial"/>
                <a:sym typeface="Arial"/>
              </a:rPr>
              <a:t>Samenvatting van leerdoelen</a:t>
            </a:r>
            <a:endParaRPr/>
          </a:p>
        </p:txBody>
      </p:sp>
      <p:sp>
        <p:nvSpPr>
          <p:cNvPr id="250" name="Google Shape;250;p15"/>
          <p:cNvSpPr txBox="1"/>
          <p:nvPr/>
        </p:nvSpPr>
        <p:spPr>
          <a:xfrm>
            <a:off x="185853" y="1279529"/>
            <a:ext cx="8454900" cy="2939111"/>
          </a:xfrm>
          <a:prstGeom prst="rect">
            <a:avLst/>
          </a:prstGeom>
          <a:noFill/>
          <a:ln>
            <a:noFill/>
          </a:ln>
        </p:spPr>
        <p:txBody>
          <a:bodyPr spcFirstLastPara="1" wrap="square" lIns="91425" tIns="91425" rIns="91425" bIns="91425" anchor="t" anchorCtr="0">
            <a:noAutofit/>
          </a:bodyPr>
          <a:lstStyle/>
          <a:p>
            <a:pPr marL="0" marR="0" lvl="0" indent="0" algn="ctr" rtl="0">
              <a:lnSpc>
                <a:spcPct val="115000"/>
              </a:lnSpc>
              <a:spcBef>
                <a:spcPts val="1600"/>
              </a:spcBef>
              <a:spcAft>
                <a:spcPts val="0"/>
              </a:spcAft>
              <a:buNone/>
            </a:pPr>
            <a:r>
              <a:rPr lang="en-US" sz="2000">
                <a:solidFill>
                  <a:srgbClr val="161249"/>
                </a:solidFill>
                <a:latin typeface="Arial"/>
                <a:ea typeface="Arial"/>
                <a:cs typeface="Arial"/>
                <a:sym typeface="Arial"/>
              </a:rPr>
              <a:t>Kun je nu een linkbuildingstrategie ontwikkelen om SEO te versterken?</a:t>
            </a:r>
            <a:endParaRPr/>
          </a:p>
          <a:p>
            <a:pPr marL="0" marR="0" lvl="0" indent="0" algn="ctr" rtl="0">
              <a:lnSpc>
                <a:spcPct val="115000"/>
              </a:lnSpc>
              <a:spcBef>
                <a:spcPts val="1600"/>
              </a:spcBef>
              <a:spcAft>
                <a:spcPts val="0"/>
              </a:spcAft>
              <a:buNone/>
            </a:pPr>
            <a:r>
              <a:rPr lang="en-US" sz="2000">
                <a:solidFill>
                  <a:srgbClr val="161249"/>
                </a:solidFill>
                <a:latin typeface="Arial"/>
                <a:ea typeface="Arial"/>
                <a:cs typeface="Arial"/>
                <a:sym typeface="Arial"/>
              </a:rPr>
              <a:t>Kun je nu een sociale-mediastrategie ontwikkelen om SEO te versterken?</a:t>
            </a:r>
            <a:endParaRPr/>
          </a:p>
          <a:p>
            <a:pPr marL="0" marR="0" lvl="0" indent="0" algn="ctr" rtl="0">
              <a:lnSpc>
                <a:spcPct val="115000"/>
              </a:lnSpc>
              <a:spcBef>
                <a:spcPts val="1600"/>
              </a:spcBef>
              <a:spcAft>
                <a:spcPts val="0"/>
              </a:spcAft>
              <a:buNone/>
            </a:pPr>
            <a:endParaRPr sz="2000">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16"/>
          <p:cNvSpPr txBox="1"/>
          <p:nvPr/>
        </p:nvSpPr>
        <p:spPr>
          <a:xfrm>
            <a:off x="547829" y="38180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3600" b="1">
                <a:solidFill>
                  <a:srgbClr val="D12477"/>
                </a:solidFill>
                <a:latin typeface="Arial"/>
                <a:ea typeface="Arial"/>
                <a:cs typeface="Arial"/>
                <a:sym typeface="Arial"/>
              </a:rPr>
              <a:t>Samenvatting van leerdoelen</a:t>
            </a:r>
            <a:endParaRPr/>
          </a:p>
        </p:txBody>
      </p:sp>
      <p:sp>
        <p:nvSpPr>
          <p:cNvPr id="256" name="Google Shape;256;p16"/>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Geef je begrip van het onderwerp van vandaag een cijfer van 1-10.</a:t>
            </a:r>
            <a:endParaRPr/>
          </a:p>
          <a:p>
            <a:pPr marL="285750" marR="0" lvl="0" indent="-285750" algn="l" rtl="0">
              <a:lnSpc>
                <a:spcPct val="115000"/>
              </a:lnSpc>
              <a:spcBef>
                <a:spcPts val="1600"/>
              </a:spcBef>
              <a:spcAft>
                <a:spcPts val="0"/>
              </a:spcAft>
              <a:buClr>
                <a:srgbClr val="D12477"/>
              </a:buClr>
              <a:buSzPts val="3000"/>
              <a:buFont typeface="Arial"/>
              <a:buChar char="•"/>
            </a:pPr>
            <a:r>
              <a:rPr lang="en-US" sz="2000">
                <a:solidFill>
                  <a:srgbClr val="161249"/>
                </a:solidFill>
                <a:latin typeface="Arial"/>
                <a:ea typeface="Arial"/>
                <a:cs typeface="Arial"/>
                <a:sym typeface="Arial"/>
              </a:rPr>
              <a:t>Als je de volgende les zou moeten structureren, hoe zou de indeling er dan uitzien?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17"/>
          <p:cNvSpPr txBox="1"/>
          <p:nvPr/>
        </p:nvSpPr>
        <p:spPr>
          <a:xfrm>
            <a:off x="472650" y="783137"/>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en-US" sz="4800" b="1">
                <a:solidFill>
                  <a:schemeClr val="lt1"/>
                </a:solidFill>
                <a:latin typeface="Arial"/>
                <a:ea typeface="Arial"/>
                <a:cs typeface="Arial"/>
                <a:sym typeface="Arial"/>
              </a:rPr>
              <a:t>Vragen?</a:t>
            </a:r>
            <a:endParaRPr sz="4800" b="1">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5400" b="1">
                <a:solidFill>
                  <a:srgbClr val="D12477"/>
                </a:solidFill>
                <a:latin typeface="Arial"/>
                <a:ea typeface="Arial"/>
                <a:cs typeface="Arial"/>
                <a:sym typeface="Arial"/>
              </a:rPr>
              <a:t>Volgende klas...</a:t>
            </a:r>
            <a:endParaRPr/>
          </a:p>
        </p:txBody>
      </p:sp>
      <p:sp>
        <p:nvSpPr>
          <p:cNvPr id="267" name="Google Shape;267;p18"/>
          <p:cNvSpPr txBox="1"/>
          <p:nvPr/>
        </p:nvSpPr>
        <p:spPr>
          <a:xfrm>
            <a:off x="478339" y="1388970"/>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D12477"/>
              </a:buClr>
              <a:buSzPts val="3600"/>
              <a:buFont typeface="Arial"/>
              <a:buChar char="•"/>
            </a:pPr>
            <a:r>
              <a:rPr lang="en-US" sz="2400">
                <a:solidFill>
                  <a:srgbClr val="161249"/>
                </a:solidFill>
                <a:latin typeface="Arial"/>
                <a:ea typeface="Arial"/>
                <a:cs typeface="Arial"/>
                <a:sym typeface="Arial"/>
              </a:rPr>
              <a:t>SEO strategie; laten we de details bekijken. Laten we een SEO-strategie evalueren.</a:t>
            </a:r>
            <a:endParaRPr sz="2400">
              <a:solidFill>
                <a:srgbClr val="161249"/>
              </a:solidFill>
              <a:latin typeface="Arial"/>
              <a:ea typeface="Arial"/>
              <a:cs typeface="Arial"/>
              <a:sym typeface="Arial"/>
            </a:endParaRPr>
          </a:p>
          <a:p>
            <a:pPr marL="285750" marR="0" lvl="0" indent="-127000" algn="l" rtl="0">
              <a:lnSpc>
                <a:spcPct val="115000"/>
              </a:lnSpc>
              <a:spcBef>
                <a:spcPts val="1600"/>
              </a:spcBef>
              <a:spcAft>
                <a:spcPts val="0"/>
              </a:spcAft>
              <a:buClr>
                <a:srgbClr val="D12477"/>
              </a:buClr>
              <a:buSzPts val="2500"/>
              <a:buFont typeface="Arial"/>
              <a:buNone/>
            </a:pPr>
            <a:endParaRPr sz="2000">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g280b36305e9_0_0"/>
          <p:cNvSpPr txBox="1">
            <a:spLocks noGrp="1"/>
          </p:cNvSpPr>
          <p:nvPr>
            <p:ph type="body" idx="1"/>
          </p:nvPr>
        </p:nvSpPr>
        <p:spPr>
          <a:xfrm>
            <a:off x="628650" y="1019793"/>
            <a:ext cx="7886700" cy="38988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None/>
            </a:pPr>
            <a:r>
              <a:rPr lang="en-US" sz="1800" dirty="0"/>
              <a:t>Het DEMS-</a:t>
            </a:r>
            <a:r>
              <a:rPr lang="en-US" sz="1800" dirty="0" err="1"/>
              <a:t>materiaal</a:t>
            </a:r>
            <a:r>
              <a:rPr lang="en-US" sz="1800" dirty="0"/>
              <a:t> is </a:t>
            </a:r>
            <a:r>
              <a:rPr lang="en-US" sz="1800" dirty="0" err="1"/>
              <a:t>gericht</a:t>
            </a:r>
            <a:r>
              <a:rPr lang="en-US" sz="1800" dirty="0"/>
              <a:t> op het </a:t>
            </a:r>
            <a:r>
              <a:rPr lang="en-US" sz="1800" dirty="0" err="1"/>
              <a:t>verbeteren</a:t>
            </a:r>
            <a:r>
              <a:rPr lang="en-US" sz="1800" dirty="0"/>
              <a:t> van </a:t>
            </a:r>
            <a:r>
              <a:rPr lang="en-US" sz="1800" dirty="0" err="1"/>
              <a:t>digitale</a:t>
            </a:r>
            <a:r>
              <a:rPr lang="en-US" sz="1800" dirty="0"/>
              <a:t> </a:t>
            </a:r>
            <a:r>
              <a:rPr lang="en-US" sz="1800" dirty="0" err="1"/>
              <a:t>marketingvaardigheden</a:t>
            </a:r>
            <a:r>
              <a:rPr lang="en-US" sz="1800" dirty="0"/>
              <a:t> in het </a:t>
            </a:r>
            <a:r>
              <a:rPr lang="en-US" sz="1800" dirty="0" err="1"/>
              <a:t>hoger</a:t>
            </a:r>
            <a:r>
              <a:rPr lang="en-US" sz="1800" dirty="0"/>
              <a:t> </a:t>
            </a:r>
            <a:r>
              <a:rPr lang="en-US" sz="1800" dirty="0" err="1"/>
              <a:t>onderwijs</a:t>
            </a:r>
            <a:r>
              <a:rPr lang="en-US" sz="1800" dirty="0"/>
              <a:t>, </a:t>
            </a:r>
            <a:r>
              <a:rPr lang="en-US" sz="1800" dirty="0" err="1"/>
              <a:t>waarbij</a:t>
            </a:r>
            <a:r>
              <a:rPr lang="en-US" sz="1800" dirty="0"/>
              <a:t> de </a:t>
            </a:r>
            <a:r>
              <a:rPr lang="en-US" sz="1800" dirty="0" err="1"/>
              <a:t>essentiële</a:t>
            </a:r>
            <a:r>
              <a:rPr lang="en-US" sz="1800" dirty="0"/>
              <a:t> </a:t>
            </a:r>
            <a:r>
              <a:rPr lang="en-US" sz="1800" dirty="0" err="1"/>
              <a:t>behoeften</a:t>
            </a:r>
            <a:r>
              <a:rPr lang="en-US" sz="1800" dirty="0"/>
              <a:t> in </a:t>
            </a:r>
            <a:r>
              <a:rPr lang="en-US" sz="1800" dirty="0" err="1"/>
              <a:t>organisaties</a:t>
            </a:r>
            <a:r>
              <a:rPr lang="en-US" sz="1800" dirty="0"/>
              <a:t> </a:t>
            </a:r>
            <a:r>
              <a:rPr lang="en-US" sz="1800" dirty="0" err="1"/>
              <a:t>worden</a:t>
            </a:r>
            <a:r>
              <a:rPr lang="en-US" sz="1800" dirty="0"/>
              <a:t> </a:t>
            </a:r>
            <a:r>
              <a:rPr lang="en-US" sz="1800" dirty="0" err="1"/>
              <a:t>begrepen</a:t>
            </a:r>
            <a:r>
              <a:rPr lang="en-US" sz="1800" dirty="0"/>
              <a:t>. Je </a:t>
            </a:r>
            <a:r>
              <a:rPr lang="en-US" sz="1800" dirty="0" err="1"/>
              <a:t>hebt</a:t>
            </a:r>
            <a:r>
              <a:rPr lang="en-US" sz="1800" dirty="0"/>
              <a:t> </a:t>
            </a:r>
            <a:r>
              <a:rPr lang="en-US" sz="1800" dirty="0" err="1"/>
              <a:t>toegang</a:t>
            </a:r>
            <a:r>
              <a:rPr lang="en-US" sz="1800" dirty="0"/>
              <a:t> tot </a:t>
            </a:r>
            <a:r>
              <a:rPr lang="en-US" sz="1800" dirty="0" err="1"/>
              <a:t>uitgebreide</a:t>
            </a:r>
            <a:r>
              <a:rPr lang="en-US" sz="1800" dirty="0"/>
              <a:t> </a:t>
            </a:r>
            <a:r>
              <a:rPr lang="en-US" sz="1800" dirty="0" err="1"/>
              <a:t>diasets</a:t>
            </a:r>
            <a:r>
              <a:rPr lang="en-US" sz="1800" dirty="0"/>
              <a:t> met </a:t>
            </a:r>
            <a:r>
              <a:rPr lang="en-US" sz="1800" dirty="0" err="1"/>
              <a:t>klassikale</a:t>
            </a:r>
            <a:r>
              <a:rPr lang="en-US" sz="1800" dirty="0"/>
              <a:t> activiteiten en </a:t>
            </a:r>
            <a:r>
              <a:rPr lang="en-US" sz="1800" dirty="0" err="1"/>
              <a:t>opdrachten</a:t>
            </a:r>
            <a:r>
              <a:rPr lang="en-US" sz="1800" dirty="0"/>
              <a:t>, </a:t>
            </a:r>
            <a:r>
              <a:rPr lang="en-US" sz="1800" dirty="0" err="1"/>
              <a:t>evenals</a:t>
            </a:r>
            <a:r>
              <a:rPr lang="en-US" sz="1800" dirty="0"/>
              <a:t> </a:t>
            </a:r>
            <a:r>
              <a:rPr lang="en-US" sz="1800" dirty="0" err="1"/>
              <a:t>gedetailleerde</a:t>
            </a:r>
            <a:r>
              <a:rPr lang="en-US" sz="1800" dirty="0"/>
              <a:t> </a:t>
            </a:r>
            <a:r>
              <a:rPr lang="en-US" sz="1800" dirty="0" err="1"/>
              <a:t>gebruikersinstructies</a:t>
            </a:r>
            <a:r>
              <a:rPr lang="en-US" sz="1800" dirty="0"/>
              <a:t> voor </a:t>
            </a:r>
            <a:r>
              <a:rPr lang="en-US" sz="1800" dirty="0" err="1"/>
              <a:t>docenten</a:t>
            </a:r>
            <a:r>
              <a:rPr lang="en-US" sz="1800" dirty="0"/>
              <a:t>. </a:t>
            </a:r>
            <a:endParaRPr sz="1800" dirty="0"/>
          </a:p>
          <a:p>
            <a:pPr marL="0" lvl="0" indent="0" algn="l" rtl="0">
              <a:spcBef>
                <a:spcPts val="750"/>
              </a:spcBef>
              <a:spcAft>
                <a:spcPts val="0"/>
              </a:spcAft>
              <a:buNone/>
            </a:pPr>
            <a:endParaRPr sz="1800" dirty="0"/>
          </a:p>
          <a:p>
            <a:pPr marL="0" lvl="0" indent="0" algn="l" rtl="0">
              <a:spcBef>
                <a:spcPts val="750"/>
              </a:spcBef>
              <a:spcAft>
                <a:spcPts val="0"/>
              </a:spcAft>
              <a:buNone/>
            </a:pPr>
            <a:r>
              <a:rPr lang="en-US" sz="1800" dirty="0" err="1"/>
              <a:t>Opmerking</a:t>
            </a:r>
            <a:r>
              <a:rPr lang="en-US" sz="1800" dirty="0"/>
              <a:t>: Het </a:t>
            </a:r>
            <a:r>
              <a:rPr lang="en-US" sz="1800" dirty="0" err="1"/>
              <a:t>materiaal</a:t>
            </a:r>
            <a:r>
              <a:rPr lang="en-US" sz="1800" dirty="0"/>
              <a:t> </a:t>
            </a:r>
            <a:r>
              <a:rPr lang="en-US" sz="1800" dirty="0" err="1"/>
              <a:t>bevat</a:t>
            </a:r>
            <a:r>
              <a:rPr lang="en-US" sz="1800" dirty="0"/>
              <a:t> </a:t>
            </a:r>
            <a:r>
              <a:rPr lang="en-US" sz="1800" dirty="0" err="1"/>
              <a:t>inhoud</a:t>
            </a:r>
            <a:r>
              <a:rPr lang="en-US" sz="1800" dirty="0"/>
              <a:t> en </a:t>
            </a:r>
            <a:r>
              <a:rPr lang="en-US" sz="1800" dirty="0" err="1"/>
              <a:t>cijfers</a:t>
            </a:r>
            <a:r>
              <a:rPr lang="en-US" sz="1800" dirty="0"/>
              <a:t> die van het internet zijn </a:t>
            </a:r>
            <a:r>
              <a:rPr lang="en-US" sz="1800" dirty="0" err="1"/>
              <a:t>gehaald</a:t>
            </a:r>
            <a:r>
              <a:rPr lang="en-US" sz="1800" dirty="0"/>
              <a:t> en is </a:t>
            </a:r>
            <a:r>
              <a:rPr lang="en-US" sz="1800" dirty="0" err="1"/>
              <a:t>dus</a:t>
            </a:r>
            <a:r>
              <a:rPr lang="en-US" sz="1800" dirty="0"/>
              <a:t> </a:t>
            </a:r>
            <a:r>
              <a:rPr lang="en-US" sz="1800" dirty="0" err="1"/>
              <a:t>onderhevig</a:t>
            </a:r>
            <a:r>
              <a:rPr lang="en-US" sz="1800" dirty="0"/>
              <a:t> </a:t>
            </a:r>
            <a:r>
              <a:rPr lang="en-US" sz="1800" dirty="0" err="1"/>
              <a:t>aan</a:t>
            </a:r>
            <a:r>
              <a:rPr lang="en-US" sz="1800" dirty="0"/>
              <a:t> </a:t>
            </a:r>
            <a:r>
              <a:rPr lang="en-US" sz="1800" dirty="0" err="1"/>
              <a:t>wijzigingen</a:t>
            </a:r>
            <a:r>
              <a:rPr lang="en-US" sz="1800" dirty="0"/>
              <a:t>. De </a:t>
            </a:r>
            <a:r>
              <a:rPr lang="en-US" sz="1800" dirty="0" err="1"/>
              <a:t>bronnen</a:t>
            </a:r>
            <a:r>
              <a:rPr lang="en-US" sz="1800" dirty="0"/>
              <a:t> zijn </a:t>
            </a:r>
            <a:r>
              <a:rPr lang="en-US" sz="1800" dirty="0" err="1"/>
              <a:t>bekendgemaakt</a:t>
            </a:r>
            <a:r>
              <a:rPr lang="en-US" sz="1800" dirty="0"/>
              <a:t> </a:t>
            </a:r>
            <a:r>
              <a:rPr lang="en-US" sz="1800" dirty="0" err="1"/>
              <a:t>volgens</a:t>
            </a:r>
            <a:r>
              <a:rPr lang="en-US" sz="1800" dirty="0"/>
              <a:t> de regels van fair use. De </a:t>
            </a:r>
            <a:r>
              <a:rPr lang="en-US" sz="1800" dirty="0" err="1"/>
              <a:t>verantwoordelijkheid</a:t>
            </a:r>
            <a:r>
              <a:rPr lang="en-US" sz="1800" dirty="0"/>
              <a:t> van de </a:t>
            </a:r>
            <a:r>
              <a:rPr lang="en-US" sz="1800" dirty="0" err="1"/>
              <a:t>uitgever</a:t>
            </a:r>
            <a:r>
              <a:rPr lang="en-US" sz="1800" dirty="0"/>
              <a:t> is </a:t>
            </a:r>
            <a:r>
              <a:rPr lang="en-US" sz="1800" dirty="0" err="1"/>
              <a:t>beperkt</a:t>
            </a:r>
            <a:r>
              <a:rPr lang="en-US" sz="1800" dirty="0"/>
              <a:t> tot het </a:t>
            </a:r>
            <a:r>
              <a:rPr lang="en-US" sz="1800" dirty="0" err="1"/>
              <a:t>originele</a:t>
            </a:r>
            <a:r>
              <a:rPr lang="en-US" sz="1800" dirty="0"/>
              <a:t> </a:t>
            </a:r>
            <a:r>
              <a:rPr lang="en-US" sz="1800" dirty="0" err="1"/>
              <a:t>materiaal</a:t>
            </a:r>
            <a:r>
              <a:rPr lang="en-US" sz="1800" dirty="0"/>
              <a:t> </a:t>
            </a:r>
            <a:r>
              <a:rPr lang="en-US" sz="1800" dirty="0" err="1"/>
              <a:t>dat</a:t>
            </a:r>
            <a:r>
              <a:rPr lang="en-US" sz="1800" dirty="0"/>
              <a:t> is </a:t>
            </a:r>
            <a:r>
              <a:rPr lang="en-US" sz="1800" dirty="0" err="1"/>
              <a:t>opgeslagen</a:t>
            </a:r>
            <a:r>
              <a:rPr lang="en-US" sz="1800" dirty="0"/>
              <a:t> op www.dems.pro.  Al het </a:t>
            </a:r>
            <a:r>
              <a:rPr lang="en-US" sz="1800" dirty="0" err="1"/>
              <a:t>materiaal</a:t>
            </a:r>
            <a:r>
              <a:rPr lang="en-US" sz="1800" dirty="0"/>
              <a:t> is </a:t>
            </a:r>
            <a:r>
              <a:rPr lang="en-US" sz="1800" dirty="0" err="1"/>
              <a:t>geproduceerd</a:t>
            </a:r>
            <a:r>
              <a:rPr lang="en-US" sz="1800" dirty="0"/>
              <a:t> voor open </a:t>
            </a:r>
            <a:r>
              <a:rPr lang="en-US" sz="1800" dirty="0" err="1"/>
              <a:t>gebruik</a:t>
            </a:r>
            <a:r>
              <a:rPr lang="en-US" sz="1800" dirty="0"/>
              <a:t> en </a:t>
            </a:r>
            <a:r>
              <a:rPr lang="en-US" sz="1800" dirty="0" err="1"/>
              <a:t>medegefinancierd</a:t>
            </a:r>
            <a:r>
              <a:rPr lang="en-US" sz="1800" dirty="0"/>
              <a:t> door Erasmus +.</a:t>
            </a:r>
            <a:endParaRPr sz="1800" dirty="0"/>
          </a:p>
          <a:p>
            <a:pPr marL="0" lvl="0" indent="0" algn="l" rtl="0">
              <a:spcBef>
                <a:spcPts val="750"/>
              </a:spcBef>
              <a:spcAft>
                <a:spcPts val="0"/>
              </a:spcAft>
              <a:buNone/>
            </a:pPr>
            <a:endParaRPr sz="1900" dirty="0"/>
          </a:p>
          <a:p>
            <a:pPr marL="0" lvl="0" indent="0" algn="l" rtl="0">
              <a:spcBef>
                <a:spcPts val="750"/>
              </a:spcBef>
              <a:spcAft>
                <a:spcPts val="0"/>
              </a:spcAft>
              <a:buNone/>
            </a:pPr>
            <a:endParaRPr sz="1900" dirty="0"/>
          </a:p>
        </p:txBody>
      </p:sp>
      <p:sp>
        <p:nvSpPr>
          <p:cNvPr id="273" name="Google Shape;273;g280b36305e9_0_0"/>
          <p:cNvSpPr txBox="1">
            <a:spLocks noGrp="1"/>
          </p:cNvSpPr>
          <p:nvPr>
            <p:ph type="title"/>
          </p:nvPr>
        </p:nvSpPr>
        <p:spPr>
          <a:xfrm>
            <a:off x="628650" y="-154031"/>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2221</Words>
  <Application>Microsoft Office PowerPoint</Application>
  <PresentationFormat>Diavoorstelling (16:9)</PresentationFormat>
  <Paragraphs>116</Paragraphs>
  <Slides>19</Slides>
  <Notes>19</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19</vt:i4>
      </vt:variant>
    </vt:vector>
  </HeadingPairs>
  <TitlesOfParts>
    <vt:vector size="24" baseType="lpstr">
      <vt:lpstr>Dancing Script</vt:lpstr>
      <vt:lpstr>Arial</vt:lpstr>
      <vt:lpstr>Calibri</vt:lpstr>
      <vt:lpstr>Open Sans</vt:lpstr>
      <vt:lpstr>DEMS NEW</vt:lpstr>
      <vt:lpstr>SEO-strategie - Vergroten</vt:lpstr>
      <vt:lpstr>SEO-strategie - Vergroten </vt:lpstr>
      <vt:lpstr>Leerdoelen </vt:lpstr>
      <vt:lpstr>Onderwerpen</vt:lpstr>
      <vt:lpstr>PowerPoint-presentatie</vt:lpstr>
      <vt:lpstr>PowerPoint-presentatie</vt:lpstr>
      <vt:lpstr>Link building-strategie </vt:lpstr>
      <vt:lpstr>Link building-strategie </vt:lpstr>
      <vt:lpstr>PowerPoint-presentatie</vt:lpstr>
      <vt:lpstr>PowerPoint-presentatie</vt:lpstr>
      <vt:lpstr>PowerPoint-presentatie</vt:lpstr>
      <vt:lpstr>Sociale media om de SEO-strategie te versterken </vt:lpstr>
      <vt:lpstr>PowerPoint-presentatie</vt:lpstr>
      <vt:lpstr>PowerPoint-presentatie</vt:lpstr>
      <vt:lpstr>PowerPoint-presentatie</vt:lpstr>
      <vt:lpstr>PowerPoint-presentatie</vt:lpstr>
      <vt:lpstr>PowerPoint-presentatie</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SEO-strategie - Vergroten</dc:title>
  <dc:creator>a20160391@pbs.up.pt</dc:creator>
  <cp:keywords>, docId:50B1B2960DDE693942E712BD0D77F3E3</cp:keywords>
  <cp:lastModifiedBy>Lisanne van den Broek</cp:lastModifiedBy>
  <cp:revision>2</cp:revision>
  <dcterms:modified xsi:type="dcterms:W3CDTF">2023-11-14T13:58:32Z</dcterms:modified>
</cp:coreProperties>
</file>