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Lst>
  <p:sldSz cx="9144000" cy="5143500" type="screen16x9"/>
  <p:notesSz cx="6858000" cy="9144000"/>
  <p:embeddedFontLst>
    <p:embeddedFont>
      <p:font typeface="Calibri" panose="020F0502020204030204" pitchFamily="34" charset="0"/>
      <p:regular r:id="rId27"/>
      <p:bold r:id="rId28"/>
      <p:italic r:id="rId29"/>
      <p:boldItalic r:id="rId30"/>
    </p:embeddedFont>
    <p:embeddedFont>
      <p:font typeface="Dancing Script" panose="020B0604020202020204" charset="0"/>
      <p:regular r:id="rId31"/>
      <p:bold r:id="rId32"/>
    </p:embeddedFont>
    <p:embeddedFont>
      <p:font typeface="Open Sans" panose="020B0606030504020204" pitchFamily="34" charset="0"/>
      <p:regular r:id="rId33"/>
      <p:bold r:id="rId34"/>
      <p:italic r:id="rId35"/>
      <p:boldItalic r:id="rId36"/>
    </p:embeddedFont>
    <p:embeddedFont>
      <p:font typeface="Roboto" panose="02000000000000000000" pitchFamily="2" charset="0"/>
      <p:regular r:id="rId37"/>
      <p:bold r:id="rId38"/>
      <p:italic r:id="rId39"/>
      <p:boldItalic r:id="rId4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41" roundtripDataSignature="AMtx7mi2dZLEYcqCk/LnwNgoy62Rv0skv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80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openxmlformats.org/officeDocument/2006/relationships/font" Target="fonts/font13.fntdata"/><Relationship Id="rId21" Type="http://schemas.openxmlformats.org/officeDocument/2006/relationships/slide" Target="slides/slide20.xml"/><Relationship Id="rId34" Type="http://schemas.openxmlformats.org/officeDocument/2006/relationships/font" Target="fonts/font8.fntdata"/><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font" Target="fonts/font6.fntdata"/><Relationship Id="rId37" Type="http://schemas.openxmlformats.org/officeDocument/2006/relationships/font" Target="fonts/font11.fntdata"/><Relationship Id="rId40" Type="http://schemas.openxmlformats.org/officeDocument/2006/relationships/font" Target="fonts/font14.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font" Target="fonts/font2.fntdata"/><Relationship Id="rId36"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5.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1.fntdata"/><Relationship Id="rId30" Type="http://schemas.openxmlformats.org/officeDocument/2006/relationships/font" Target="fonts/font4.fntdata"/><Relationship Id="rId35" Type="http://schemas.openxmlformats.org/officeDocument/2006/relationships/font" Target="fonts/font9.fntdata"/><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font" Target="fonts/font7.fntdata"/><Relationship Id="rId38" Type="http://schemas.openxmlformats.org/officeDocument/2006/relationships/font" Target="fonts/font12.fntdata"/><Relationship Id="rId20" Type="http://schemas.openxmlformats.org/officeDocument/2006/relationships/slide" Target="slides/slide19.xml"/><Relationship Id="rId41"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2" name="Google Shape;14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8" name="Google Shape;148;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6" name="Google Shape;156;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4" name="Google Shape;164;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0" name="Google Shape;17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1" name="Google Shape;181;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Websiteoptimalisatie is een essentieel onderdeel van een succesvolle SEO-strategie. Het verwijst naar het proces van het aanbrengen van wijzigingen en verbeteringen aan een website om de zichtbaarheid en de positie op de resultatenpagina's van zoekmachines (SERP's) te verbeteren.</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Om een website te optimaliseren voor SEO, moeten bedrijven de volgende criteria in overweging nemen:</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On-page optimalisatie: Dit houdt in dat individuele webpagina's worden geoptimaliseerd voor specifieke zoekwoorden en zinnen, door deze op te nemen in de paginatitel, meta-beschrijving, koptekst en inhoud. Optimalisatie op de pagina omvat ook het optimaliseren van afbeeldingen, video's en andere multimedia-inhoud door beschrijvende alt-tekst en de juiste bestandsnamen op te nemen.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Mobiele optimalisatie: Hierbij wordt de website geoptimaliseerd voor mobiele apparaten, waaronder smartphones en tablets, door ervoor te zorgen dat de website responsief is, gemakkelijk navigeerbaar is en een goede gebruikerservaring biedt op kleinere schermen. Mobiele optimalisatie wordt steeds belangrijker, omdat steeds meer gebruikers het internet gebruiken vanaf mobiele apparaten en zoekmachines meer nadruk leggen op mobielvriendelijke websites.</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Gebruikerservaring: Hierbij gaat het om het bieden van een gebruiksvriendelijke ervaring voor websitebezoekers, door middel van duidelijke en gemakkelijk te begrijpen informatie, een goed ontworpen en intuïtieve navigatiestructuur en multimedia-inhoud van hoge kwaliteit. Gebruikerservaring kan ook invloed hebben op de positie in zoekmachines, omdat zoekmachines meer nadruk leggen op het aanbieden van relevante en gebruiksvriendelijke websites aan gebruikers.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Kortom, website optimalisatie is een cruciaal onderdeel van een succesvolle SEO strategie. Door rekening te houden met factoren zoals technische optimalisatie, on-page optimalisatie, contentoptimalisatie, linkbuilding, mobiele optimalisatie, lokale optimalisatie en gebruikerservaring, kunnen bedrijven een geoptimaliseerde website creëren die waarde biedt aan gebruikers, de zichtbaarheid en ranking op de resultatenpagina's van zoekmachines verbetert en verkeer en inkomsten naar de website leidt.</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Websiteoptimalisatie is om verschillende redenen belangrijk:</a:t>
            </a:r>
            <a:endParaRPr/>
          </a:p>
          <a:p>
            <a:pPr marL="0" lvl="0" indent="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Verbeterde gebruikerservaring: Het optimaliseren van een website voor gebruikers door duidelijke en eenvoudig te begrijpen informatie, een goed ontworpen en intuïtieve navigatiestructuur en multimedia-inhoud van hoge kwaliteit te bieden, kan de algehele gebruikerservaring verbeteren en de kans vergroten dat bezoekers langer op de website blijven en zich betrokken voelen bij de inhoud.</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Verhoogde zichtbaarheid en ranking in resultatenpagina's van zoekmachines: Door een website te optimaliseren voor zoekmachines kunnen bedrijven de zichtbaarheid en de positie in de resultatenpagina's van zoekmachines verbeteren, waardoor het voor gebruikers gemakkelijker wordt om de website te vinden en te openen en waardoor de kans op verkeer en inkomsten naar de website toeneemt.</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Concurrentievoordeel: Door hun websites te optimaliseren kunnen bedrijven een concurrentievoordeel behalen ten opzichte van hun concurrenten, doordat ze hoger op de resultatenpagina's van zoekmachines verschijnen en een betere gebruikerservaring bieden dan hun concurrenten.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Verbeterde conversiepercentages: Door een gebruiksvriendelijke en geoptimaliseerde website aan te bieden, kunnen bedrijven de kans vergroten dat bezoekers klanten worden en zich omzetten in betalende klanten, wat het algehele conversiepercentage van de website kan verbeteren.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Kosteneffectieve marketing: Het optimaliseren van een website voor zoekmachines is een kosteneffectieve marketingstrategie, omdat er niet betaald hoeft te worden voor advertenties en het kan resulteren in langetermijnvoordelen en rendement op de investering.</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Grotere geloofwaardigheid en vertrouwen: Door relevante informatie van hoge kwaliteit op een website te plaatsen, kunnen bedrijven hun geloofwaardigheid en vertrouwen bij gebruikers vergroten en de algehele reputatie van het bedrijf verbeteren.</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9" name="Google Shape;18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3" name="Google Shape;20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1" name="Google Shape;211;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9" name="Google Shape;21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7" name="Google Shape;22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3" name="Google Shape;23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71450" lvl="0" indent="-171450" algn="l" rtl="0">
              <a:lnSpc>
                <a:spcPct val="100000"/>
              </a:lnSpc>
              <a:spcBef>
                <a:spcPts val="0"/>
              </a:spcBef>
              <a:spcAft>
                <a:spcPts val="0"/>
              </a:spcAft>
              <a:buSzPts val="1100"/>
              <a:buChar char="●"/>
            </a:pPr>
            <a:r>
              <a:rPr lang="en-US"/>
              <a:t>URL-structuur: Een duidelijke en beknopte URL-structuur kan de algehele gebruikerservaring verbeteren en het voor zoekmachines gemakkelijker maken om een website te crawlen en te indexeren. Een goede URL-structuur bevat trefwoorden en is voor gebruikers gemakkelijk te begrijpen en te onthouden.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Redirects: Redirects zijn belangrijk voor technische optimalisatie, omdat ze ervoor zorgen dat gebruikers en zoekmachines naar de juiste pagina worden geleid wanneer ze een website bezoeken. Dit kan helpen om de algehele gebruikerservaring te verbeteren en te voorkomen dat gebruikers gebroken links of 404-foutpagina's tegenkomen.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Sitemap en Robots.txt: Sitemaps en robots.txt-bestanden geven zoekmachines informatie over de structuur en inhoud van een website en helpen ervoor te zorgen dat zoekmachines de website effectief crawlen en indexeren. Een goed gestructureerde sitemap en robots.txt-bestand kunnen de zichtbaarheid van een website op de resultatenpagina's van zoekmachines verbeteren.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Mobiel-vriendelijkheid: Omdat steeds meer gebruikers websites openen vanaf mobiele apparaten, is mobielvriendelijkheid steeds belangrijker geworden voor technische optimalisatie. Een voor mobiel geoptimaliseerde website kan de algehele gebruikerservaring voor mobiele gebruikers verbeteren en ervoor zorgen dat de website toegankelijk en bruikbaar is op verschillende apparaten.</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Snelheid van de website: De snelheid van de website is een cruciaal aspect van technische optimalisatie, omdat het zowel de gebruikerservaring als de positie in zoekmachines beïnvloedt. Een snel ladende website kan de algehele gebruikerservaring verbeteren en de kans vergroten dat gebruikers langer op de website blijven en zich verdiepen in de inhoud.</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SSL: Secure Socket Layer (SSL) is belangrijk voor technische optimalisatie, omdat het een extra beveiligingslaag biedt voor gebruikers en gevoelige informatie die via een website wordt verzonden, helpt te beschermen. Een website met een SSL-certificaat heeft ook meer kans om hoger te scoren in de resultatenpagina's van zoekmachines, omdat zoekmachines de voorkeur geven aan veilige websites.</a:t>
            </a:r>
            <a:endParaRPr/>
          </a:p>
          <a:p>
            <a:pPr marL="171450" lvl="0" indent="-101600" algn="l" rtl="0">
              <a:lnSpc>
                <a:spcPct val="100000"/>
              </a:lnSpc>
              <a:spcBef>
                <a:spcPts val="0"/>
              </a:spcBef>
              <a:spcAft>
                <a:spcPts val="0"/>
              </a:spcAft>
              <a:buSzPts val="1100"/>
              <a:buNone/>
            </a:pPr>
            <a:endParaRPr/>
          </a:p>
          <a:p>
            <a:pPr marL="171450" lvl="0" indent="-171450" algn="l" rtl="0">
              <a:lnSpc>
                <a:spcPct val="100000"/>
              </a:lnSpc>
              <a:spcBef>
                <a:spcPts val="0"/>
              </a:spcBef>
              <a:spcAft>
                <a:spcPts val="0"/>
              </a:spcAft>
              <a:buSzPts val="1100"/>
              <a:buChar char="●"/>
            </a:pPr>
            <a:r>
              <a:rPr lang="en-US"/>
              <a:t>Gebroken links: Gebroken links kunnen een negatieve invloed hebben op de gebruikerservaring en ook op de positie in zoekmachines. Het regelmatig controleren op en herstellen van gebroken links is een belangrijk onderdeel van technische optimalisatie, omdat het helpt om een soepele en naadloze gebruikerservaring op een website te garanderen.</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2" name="Google Shape;242;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Lokale SEO is een type zoekmachineoptimalisatie dat zich richt op het optimaliseren van een website om goed te scoren in lokale zoekresultaten. Het is ontworpen om lokale bedrijven te helpen hun zichtbaarheid in de resultatenpagina's van zoekmachines te verbeteren wanneer gebruikers zoeken naar producten of diensten binnen een specifieke geografische locatie. Lokale SEO is belangrijk voor bedrijven met een fysieke locatie, omdat het hen in staat stelt potentiële klanten te bereiken die actief zoeken naar hun producten of diensten in hun lokale omgeving. Door te optimaliseren voor lokale zoekopdrachten kunnen bedrijven hun zichtbaarheid verbeteren en meer lokale klanten aantrekken, wat leidt tot meer voetgangers en meer verkoop. Hier zijn enkele belangrijke onderdelen van een lokale SEO-strategie:</a:t>
            </a:r>
            <a:endParaRPr/>
          </a:p>
          <a:p>
            <a:pPr marL="457200" lvl="0" indent="-298450" algn="l" rtl="0">
              <a:lnSpc>
                <a:spcPct val="100000"/>
              </a:lnSpc>
              <a:spcBef>
                <a:spcPts val="0"/>
              </a:spcBef>
              <a:spcAft>
                <a:spcPts val="0"/>
              </a:spcAft>
              <a:buSzPts val="1100"/>
              <a:buFont typeface="Arial"/>
              <a:buAutoNum type="arabicPeriod"/>
            </a:pPr>
            <a:r>
              <a:rPr lang="en-US"/>
              <a:t>NAP-consistentie: NAP staat voor Naam, Adres en Telefoonnummer en het is belangrijk voor bedrijven om ervoor te zorgen dat hun NAP-informatie consistent is in alle online directory's en vermeldingen. Dit helpt zoekmachines om het bedrijf en de locatie te identificeren en de zichtbaarheid in lokale zoekresultaten te verbeteren.</a:t>
            </a:r>
            <a:endParaRPr/>
          </a:p>
          <a:p>
            <a:pPr marL="457200" lvl="0" indent="-298450" algn="l" rtl="0">
              <a:lnSpc>
                <a:spcPct val="100000"/>
              </a:lnSpc>
              <a:spcBef>
                <a:spcPts val="0"/>
              </a:spcBef>
              <a:spcAft>
                <a:spcPts val="0"/>
              </a:spcAft>
              <a:buSzPts val="1100"/>
              <a:buFont typeface="Arial"/>
              <a:buAutoNum type="arabicPeriod"/>
            </a:pPr>
            <a:r>
              <a:rPr lang="en-US"/>
              <a:t>Lokale vermeldingen: Lokale vermeldingen zijn online vermeldingen van de NAP-informatie van een bedrijf, en ze kunnen een aanzienlijke invloed hebben op de lokale zichtbaarheid. Bedrijven moeten ervoor zorgen dat ze accurate en consistente lokale vermeldingen hebben in online directory's en lijsten, zoals Google Mijn Bedrijf, Yelp en Bing Places.</a:t>
            </a:r>
            <a:endParaRPr/>
          </a:p>
          <a:p>
            <a:pPr marL="457200" lvl="0" indent="-298450" algn="l" rtl="0">
              <a:lnSpc>
                <a:spcPct val="100000"/>
              </a:lnSpc>
              <a:spcBef>
                <a:spcPts val="0"/>
              </a:spcBef>
              <a:spcAft>
                <a:spcPts val="0"/>
              </a:spcAft>
              <a:buSzPts val="1100"/>
              <a:buFont typeface="Arial"/>
              <a:buAutoNum type="arabicPeriod"/>
            </a:pPr>
            <a:r>
              <a:rPr lang="en-US"/>
              <a:t>Google Mijn Bedrijf: Google Mijn Bedrijf is een gratis tool waarmee bedrijven hun online aanwezigheid in Google kunnen beheren, inclusief zoekopdrachten en kaarten. Door hun informatie te verifiëren, foto's en video's toe te voegen en te reageren op beoordelingen van klanten, kunnen bedrijven hun zichtbaarheid in lokale zoekresultaten verbeteren en meer lokale klanten aantrekken.</a:t>
            </a:r>
            <a:endParaRPr/>
          </a:p>
          <a:p>
            <a:pPr marL="457200" lvl="0" indent="-298450" algn="l" rtl="0">
              <a:lnSpc>
                <a:spcPct val="100000"/>
              </a:lnSpc>
              <a:spcBef>
                <a:spcPts val="0"/>
              </a:spcBef>
              <a:spcAft>
                <a:spcPts val="0"/>
              </a:spcAft>
              <a:buSzPts val="1100"/>
              <a:buFont typeface="Arial"/>
              <a:buAutoNum type="arabicPeriod"/>
            </a:pPr>
            <a:r>
              <a:rPr lang="en-US"/>
              <a:t>Recensies: Recensies spelen een cruciale rol in lokale SEO, omdat ze de zichtbaarheid en reputatie van een bedrijf in lokale zoekresultaten kunnen beïnvloeden. Bedrijven moeten hun klanten aanmoedigen om beoordelingen achter te laten op hun Google Mijn Bedrijf-vermelding en andere beoordelingsplatforms, en op een professionele en tijdige manier reageren op zowel positieve als negatieve beoordelingen.</a:t>
            </a:r>
            <a:endParaRPr/>
          </a:p>
          <a:p>
            <a:pPr marL="457200" lvl="0" indent="-298450" algn="l" rtl="0">
              <a:lnSpc>
                <a:spcPct val="100000"/>
              </a:lnSpc>
              <a:spcBef>
                <a:spcPts val="0"/>
              </a:spcBef>
              <a:spcAft>
                <a:spcPts val="0"/>
              </a:spcAft>
              <a:buSzPts val="1100"/>
              <a:buFont typeface="Arial"/>
              <a:buAutoNum type="arabicPeriod"/>
            </a:pPr>
            <a:r>
              <a:rPr lang="en-US"/>
              <a:t>Lokale zoekwoorden: Lokale zoekwoorden zijn zoekwoorden die een specifieke geografische locatie bevatten, en ze spelen een belangrijke rol in lokale SEO. Door zich te richten op lokale zoekwoorden kunnen bedrijven hun zichtbaarheid in lokale zoekresultaten verbeteren en meer lokale klanten aantrekken.</a:t>
            </a: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
        <p:cNvGrpSpPr/>
        <p:nvPr/>
      </p:nvGrpSpPr>
      <p:grpSpPr>
        <a:xfrm>
          <a:off x="0" y="0"/>
          <a:ext cx="0" cy="0"/>
          <a:chOff x="0" y="0"/>
          <a:chExt cx="0" cy="0"/>
        </a:xfrm>
      </p:grpSpPr>
      <p:sp>
        <p:nvSpPr>
          <p:cNvPr id="273" name="Google Shape;273;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4" name="Google Shape;274;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p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9" name="Google Shape;279;p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7" name="Google Shape;287;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
        <p:cNvGrpSpPr/>
        <p:nvPr/>
      </p:nvGrpSpPr>
      <p:grpSpPr>
        <a:xfrm>
          <a:off x="0" y="0"/>
          <a:ext cx="0" cy="0"/>
          <a:chOff x="0" y="0"/>
          <a:chExt cx="0" cy="0"/>
        </a:xfrm>
      </p:grpSpPr>
      <p:sp>
        <p:nvSpPr>
          <p:cNvPr id="292" name="Google Shape;292;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3" name="Google Shape;29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2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28095573a5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0" name="Google Shape;310;g28095573a5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8.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9.png"/><Relationship Id="rId2" Type="http://schemas.openxmlformats.org/officeDocument/2006/relationships/image" Target="../media/image11.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jp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9.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9"/>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39"/>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9"/>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3" name="Google Shape;13;p39"/>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39"/>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9"/>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9"/>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9"/>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18"/>
        <p:cNvGrpSpPr/>
        <p:nvPr/>
      </p:nvGrpSpPr>
      <p:grpSpPr>
        <a:xfrm>
          <a:off x="0" y="0"/>
          <a:ext cx="0" cy="0"/>
          <a:chOff x="0" y="0"/>
          <a:chExt cx="0" cy="0"/>
        </a:xfrm>
      </p:grpSpPr>
      <p:sp>
        <p:nvSpPr>
          <p:cNvPr id="19" name="Google Shape;19;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0" name="Google Shape;20;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1" name="Google Shape;21;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 name="Google Shape;22;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23" name="Google Shape;23;p4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4" name="Google Shape;24;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5" name="Google Shape;25;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26" name="Google Shape;26;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27" name="Google Shape;27;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28" name="Google Shape;28;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29" name="Google Shape;29;p4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30"/>
        <p:cNvGrpSpPr/>
        <p:nvPr/>
      </p:nvGrpSpPr>
      <p:grpSpPr>
        <a:xfrm>
          <a:off x="0" y="0"/>
          <a:ext cx="0" cy="0"/>
          <a:chOff x="0" y="0"/>
          <a:chExt cx="0" cy="0"/>
        </a:xfrm>
      </p:grpSpPr>
      <p:pic>
        <p:nvPicPr>
          <p:cNvPr id="31" name="Google Shape;31;p41"/>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32" name="Google Shape;32;p4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41"/>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4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35" name="Google Shape;35;p4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36"/>
        <p:cNvGrpSpPr/>
        <p:nvPr/>
      </p:nvGrpSpPr>
      <p:grpSpPr>
        <a:xfrm>
          <a:off x="0" y="0"/>
          <a:ext cx="0" cy="0"/>
          <a:chOff x="0" y="0"/>
          <a:chExt cx="0" cy="0"/>
        </a:xfrm>
      </p:grpSpPr>
      <p:sp>
        <p:nvSpPr>
          <p:cNvPr id="37" name="Google Shape;37;p42"/>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42"/>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9" name="Google Shape;39;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0" name="Google Shape;40;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41" name="Google Shape;41;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42" name="Google Shape;42;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43" name="Google Shape;43;p42"/>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44" name="Google Shape;44;p42"/>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45" name="Google Shape;45;p42"/>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46" name="Google Shape;46;p42"/>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47"/>
        <p:cNvGrpSpPr/>
        <p:nvPr/>
      </p:nvGrpSpPr>
      <p:grpSpPr>
        <a:xfrm>
          <a:off x="0" y="0"/>
          <a:ext cx="0" cy="0"/>
          <a:chOff x="0" y="0"/>
          <a:chExt cx="0" cy="0"/>
        </a:xfrm>
      </p:grpSpPr>
      <p:sp>
        <p:nvSpPr>
          <p:cNvPr id="48" name="Google Shape;48;p43"/>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49" name="Google Shape;49;p43"/>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50" name="Google Shape;50;p43"/>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1"/>
        <p:cNvGrpSpPr/>
        <p:nvPr/>
      </p:nvGrpSpPr>
      <p:grpSpPr>
        <a:xfrm>
          <a:off x="0" y="0"/>
          <a:ext cx="0" cy="0"/>
          <a:chOff x="0" y="0"/>
          <a:chExt cx="0" cy="0"/>
        </a:xfrm>
      </p:grpSpPr>
      <p:pic>
        <p:nvPicPr>
          <p:cNvPr id="52" name="Google Shape;52;p44"/>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53" name="Google Shape;53;p44"/>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54" name="Google Shape;54;p44"/>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55"/>
        <p:cNvGrpSpPr/>
        <p:nvPr/>
      </p:nvGrpSpPr>
      <p:grpSpPr>
        <a:xfrm>
          <a:off x="0" y="0"/>
          <a:ext cx="0" cy="0"/>
          <a:chOff x="0" y="0"/>
          <a:chExt cx="0" cy="0"/>
        </a:xfrm>
      </p:grpSpPr>
      <p:pic>
        <p:nvPicPr>
          <p:cNvPr id="56" name="Google Shape;56;p45"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57" name="Google Shape;57;p45"/>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58" name="Google Shape;58;p4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4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0" name="Google Shape;60;p45"/>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61" name="Google Shape;61;p45"/>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46"/>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46"/>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65" name="Google Shape;65;p46"/>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66" name="Google Shape;66;p46"/>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67" name="Google Shape;67;p46"/>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68" name="Google Shape;68;p46"/>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69"/>
        <p:cNvGrpSpPr/>
        <p:nvPr/>
      </p:nvGrpSpPr>
      <p:grpSpPr>
        <a:xfrm>
          <a:off x="0" y="0"/>
          <a:ext cx="0" cy="0"/>
          <a:chOff x="0" y="0"/>
          <a:chExt cx="0" cy="0"/>
        </a:xfrm>
      </p:grpSpPr>
      <p:sp>
        <p:nvSpPr>
          <p:cNvPr id="70" name="Google Shape;70;p4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1" name="Google Shape;71;p4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2" name="Google Shape;72;p4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3" name="Google Shape;73;p4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74" name="Google Shape;74;p47"/>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5" name="Google Shape;75;p47"/>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76" name="Google Shape;76;p47"/>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7" name="Google Shape;77;p47"/>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8" name="Google Shape;78;p47"/>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9" name="Google Shape;79;p47"/>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0" name="Google Shape;80;p47"/>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81"/>
        <p:cNvGrpSpPr/>
        <p:nvPr/>
      </p:nvGrpSpPr>
      <p:grpSpPr>
        <a:xfrm>
          <a:off x="0" y="0"/>
          <a:ext cx="0" cy="0"/>
          <a:chOff x="0" y="0"/>
          <a:chExt cx="0" cy="0"/>
        </a:xfrm>
      </p:grpSpPr>
      <p:sp>
        <p:nvSpPr>
          <p:cNvPr id="82" name="Google Shape;82;p4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3" name="Google Shape;83;p4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4" name="Google Shape;84;p4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5" name="Google Shape;85;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86" name="Google Shape;86;p4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7" name="Google Shape;87;p48"/>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8" name="Google Shape;88;p48"/>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9" name="Google Shape;89;p48"/>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90" name="Google Shape;90;p48"/>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91" name="Google Shape;91;p48"/>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92" name="Google Shape;92;p48"/>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49"/>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49"/>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6" name="Google Shape;96;p49"/>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cxnSp>
        <p:nvCxnSpPr>
          <p:cNvPr id="97" name="Google Shape;97;p49"/>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8" name="Google Shape;98;p49"/>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49"/>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50"/>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50"/>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50"/>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50"/>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05" name="Google Shape;105;p50"/>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50"/>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51"/>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51"/>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51"/>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51"/>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51"/>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51"/>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52"/>
          <p:cNvSpPr>
            <a:spLocks noGrp="1"/>
          </p:cNvSpPr>
          <p:nvPr>
            <p:ph type="pic" idx="2"/>
          </p:nvPr>
        </p:nvSpPr>
        <p:spPr>
          <a:xfrm>
            <a:off x="0" y="1"/>
            <a:ext cx="9144000" cy="2571749"/>
          </a:xfrm>
          <a:prstGeom prst="rect">
            <a:avLst/>
          </a:prstGeom>
          <a:solidFill>
            <a:srgbClr val="D3EEEF"/>
          </a:solidFill>
          <a:ln>
            <a:noFill/>
          </a:ln>
        </p:spPr>
      </p:sp>
      <p:sp>
        <p:nvSpPr>
          <p:cNvPr id="116" name="Google Shape;116;p5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52"/>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52"/>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52"/>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52"/>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53"/>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53"/>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53"/>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53"/>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53"/>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5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129" name="Google Shape;129;p54"/>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54"/>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54"/>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54"/>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54"/>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54"/>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54"/>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quote">
  <p:cSld name="quote">
    <p:bg>
      <p:bgPr>
        <a:blipFill>
          <a:blip r:embed="rId2">
            <a:alphaModFix/>
          </a:blip>
          <a:stretch>
            <a:fillRect/>
          </a:stretch>
        </a:blipFill>
        <a:effectLst/>
      </p:bgPr>
    </p:bg>
    <p:spTree>
      <p:nvGrpSpPr>
        <p:cNvPr id="1"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a:alphaModFix/>
          </a:blip>
          <a:stretch>
            <a:fillRect/>
          </a:stretch>
        </a:blipFill>
        <a:effectLst/>
      </p:bgPr>
    </p:bg>
    <p:spTree>
      <p:nvGrpSpPr>
        <p:cNvPr id="1" name="Shape 137"/>
        <p:cNvGrpSpPr/>
        <p:nvPr/>
      </p:nvGrpSpPr>
      <p:grpSpPr>
        <a:xfrm>
          <a:off x="0" y="0"/>
          <a:ext cx="0" cy="0"/>
          <a:chOff x="0" y="0"/>
          <a:chExt cx="0" cy="0"/>
        </a:xfrm>
      </p:grpSpPr>
      <p:sp>
        <p:nvSpPr>
          <p:cNvPr id="138" name="Google Shape;138;p56"/>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39" name="Google Shape;139;p56"/>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8"/>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1"/>
          <p:cNvSpPr txBox="1">
            <a:spLocks noGrp="1"/>
          </p:cNvSpPr>
          <p:nvPr>
            <p:ph type="ctrTitle"/>
          </p:nvPr>
        </p:nvSpPr>
        <p:spPr>
          <a:xfrm>
            <a:off x="-129492" y="415563"/>
            <a:ext cx="8597639" cy="1884419"/>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chemeClr val="lt1"/>
              </a:buClr>
              <a:buSzPts val="4500"/>
              <a:buFont typeface="Roboto"/>
              <a:buNone/>
            </a:pPr>
            <a:r>
              <a:rPr lang="en-US" sz="4800"/>
              <a:t>SEO-strategie - verbeteren</a:t>
            </a:r>
            <a:endParaRPr sz="4800"/>
          </a:p>
        </p:txBody>
      </p:sp>
      <p:sp>
        <p:nvSpPr>
          <p:cNvPr id="145" name="Google Shape;145;p1"/>
          <p:cNvSpPr txBox="1">
            <a:spLocks noGrp="1"/>
          </p:cNvSpPr>
          <p:nvPr>
            <p:ph type="subTitle" idx="4294967295"/>
          </p:nvPr>
        </p:nvSpPr>
        <p:spPr>
          <a:xfrm>
            <a:off x="1143000" y="2571750"/>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9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Professor</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School</a:t>
            </a:r>
            <a:endParaRPr sz="2100" b="0" i="0" u="none" strike="noStrike" cap="none">
              <a:solidFill>
                <a:schemeClr val="lt1"/>
              </a:solidFill>
              <a:latin typeface="Arial"/>
              <a:ea typeface="Arial"/>
              <a:cs typeface="Arial"/>
              <a:sym typeface="Arial"/>
            </a:endParaRPr>
          </a:p>
          <a:p>
            <a:pPr marL="0" marR="0" lvl="0" indent="0" algn="ctr" rtl="0">
              <a:lnSpc>
                <a:spcPct val="90000"/>
              </a:lnSpc>
              <a:spcBef>
                <a:spcPts val="75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Zoekmachine optimalisatie</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1" name="Google Shape;151;p2"/>
          <p:cNvSpPr txBox="1"/>
          <p:nvPr/>
        </p:nvSpPr>
        <p:spPr>
          <a:xfrm>
            <a:off x="478339" y="1262789"/>
            <a:ext cx="8454900"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52" name="Google Shape;152;p2"/>
          <p:cNvSpPr txBox="1">
            <a:spLocks noGrp="1"/>
          </p:cNvSpPr>
          <p:nvPr>
            <p:ph type="title"/>
          </p:nvPr>
        </p:nvSpPr>
        <p:spPr>
          <a:xfrm>
            <a:off x="863071" y="1296387"/>
            <a:ext cx="3586637" cy="1358279"/>
          </a:xfrm>
          <a:prstGeom prst="rect">
            <a:avLst/>
          </a:prstGeom>
          <a:noFill/>
          <a:ln>
            <a:noFill/>
          </a:ln>
        </p:spPr>
        <p:txBody>
          <a:bodyPr spcFirstLastPara="1" wrap="square" lIns="0" tIns="45700" rIns="0" bIns="45700" anchor="b" anchorCtr="0">
            <a:noAutofit/>
          </a:bodyPr>
          <a:lstStyle/>
          <a:p>
            <a:pPr marL="0" lvl="0" indent="0" algn="l" rtl="0">
              <a:lnSpc>
                <a:spcPct val="90000"/>
              </a:lnSpc>
              <a:spcBef>
                <a:spcPts val="0"/>
              </a:spcBef>
              <a:spcAft>
                <a:spcPts val="0"/>
              </a:spcAft>
              <a:buClr>
                <a:srgbClr val="F39200"/>
              </a:buClr>
              <a:buSzPts val="3600"/>
              <a:buFont typeface="Arial"/>
              <a:buNone/>
            </a:pPr>
            <a:r>
              <a:rPr lang="en-US" sz="3600">
                <a:solidFill>
                  <a:srgbClr val="F39200"/>
                </a:solidFill>
              </a:rPr>
              <a:t>SEO-strategie - verbeteren</a:t>
            </a:r>
            <a:br>
              <a:rPr lang="en-US" sz="3600">
                <a:solidFill>
                  <a:srgbClr val="F39200"/>
                </a:solidFill>
              </a:rPr>
            </a:br>
            <a:endParaRPr sz="3600">
              <a:solidFill>
                <a:srgbClr val="F39200"/>
              </a:solidFill>
            </a:endParaRPr>
          </a:p>
        </p:txBody>
      </p:sp>
      <p:sp>
        <p:nvSpPr>
          <p:cNvPr id="153" name="Google Shape;153;p2"/>
          <p:cNvSpPr txBox="1">
            <a:spLocks noGrp="1"/>
          </p:cNvSpPr>
          <p:nvPr>
            <p:ph type="body" idx="1"/>
          </p:nvPr>
        </p:nvSpPr>
        <p:spPr>
          <a:xfrm>
            <a:off x="863071" y="2329290"/>
            <a:ext cx="6614054" cy="2000548"/>
          </a:xfrm>
          <a:prstGeom prst="rect">
            <a:avLst/>
          </a:prstGeom>
          <a:noFill/>
          <a:ln>
            <a:noFill/>
          </a:ln>
        </p:spPr>
        <p:txBody>
          <a:bodyPr spcFirstLastPara="1" wrap="square" lIns="0" tIns="0" rIns="0" bIns="0" anchor="t" anchorCtr="0">
            <a:spAutoFit/>
          </a:bodyPr>
          <a:lstStyle/>
          <a:p>
            <a:pPr marL="0" marR="0" lvl="0" indent="0" algn="l" rtl="0">
              <a:lnSpc>
                <a:spcPct val="115000"/>
              </a:lnSpc>
              <a:spcBef>
                <a:spcPts val="0"/>
              </a:spcBef>
              <a:spcAft>
                <a:spcPts val="0"/>
              </a:spcAft>
              <a:buClr>
                <a:schemeClr val="lt1"/>
              </a:buClr>
              <a:buSzPts val="2000"/>
              <a:buNone/>
            </a:pPr>
            <a:r>
              <a:rPr lang="en-US" sz="2000" b="0" i="0" u="none" strike="noStrike" cap="none"/>
              <a:t>Is het mogelijk om herhaaldelijk producten te oogsten zonder kennis en zonder de gewassen te planten, te verzorgen en te verzamelen?</a:t>
            </a:r>
            <a:endParaRPr sz="2000"/>
          </a:p>
          <a:p>
            <a:pPr marL="0" marR="0" lvl="0" indent="0" algn="l" rtl="0">
              <a:lnSpc>
                <a:spcPct val="115000"/>
              </a:lnSpc>
              <a:spcBef>
                <a:spcPts val="1600"/>
              </a:spcBef>
              <a:spcAft>
                <a:spcPts val="0"/>
              </a:spcAft>
              <a:buClr>
                <a:schemeClr val="lt1"/>
              </a:buClr>
              <a:buSzPts val="2000"/>
              <a:buNone/>
            </a:pPr>
            <a:r>
              <a:rPr lang="en-US" sz="2000" b="0" i="0" u="none" strike="noStrike" cap="none"/>
              <a:t>Geldt hetzelfde voor SEO?</a:t>
            </a:r>
            <a:endParaRPr sz="2000"/>
          </a:p>
          <a:p>
            <a:pPr marL="0" lvl="0" indent="0" algn="l" rtl="0">
              <a:lnSpc>
                <a:spcPct val="90000"/>
              </a:lnSpc>
              <a:spcBef>
                <a:spcPts val="750"/>
              </a:spcBef>
              <a:spcAft>
                <a:spcPts val="0"/>
              </a:spcAft>
              <a:buClr>
                <a:schemeClr val="lt1"/>
              </a:buClr>
              <a:buSzPts val="2000"/>
              <a:buNone/>
            </a:pPr>
            <a:endParaRPr sz="20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59" name="Google Shape;159;p3"/>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285750" marR="0" lvl="0" indent="-171450" algn="just" rtl="0">
              <a:lnSpc>
                <a:spcPct val="115000"/>
              </a:lnSpc>
              <a:spcBef>
                <a:spcPts val="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60" name="Google Shape;160;p3"/>
          <p:cNvSpPr txBox="1">
            <a:spLocks noGrp="1"/>
          </p:cNvSpPr>
          <p:nvPr>
            <p:ph type="title"/>
          </p:nvPr>
        </p:nvSpPr>
        <p:spPr>
          <a:xfrm>
            <a:off x="628650" y="444513"/>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Leerdoelen</a:t>
            </a:r>
            <a:br>
              <a:rPr lang="en-US" sz="3600"/>
            </a:br>
            <a:endParaRPr sz="3600"/>
          </a:p>
        </p:txBody>
      </p:sp>
      <p:sp>
        <p:nvSpPr>
          <p:cNvPr id="161" name="Google Shape;161;p3"/>
          <p:cNvSpPr txBox="1">
            <a:spLocks noGrp="1"/>
          </p:cNvSpPr>
          <p:nvPr>
            <p:ph type="body" idx="1"/>
          </p:nvPr>
        </p:nvSpPr>
        <p:spPr>
          <a:xfrm>
            <a:off x="628650" y="1222837"/>
            <a:ext cx="7886700" cy="2905898"/>
          </a:xfrm>
          <a:prstGeom prst="rect">
            <a:avLst/>
          </a:prstGeom>
          <a:noFill/>
          <a:ln>
            <a:noFill/>
          </a:ln>
        </p:spPr>
        <p:txBody>
          <a:bodyPr spcFirstLastPara="1" wrap="square" lIns="91425" tIns="45700" rIns="91425" bIns="45700" anchor="t" anchorCtr="0">
            <a:normAutofit/>
          </a:bodyPr>
          <a:lstStyle/>
          <a:p>
            <a:pPr marL="342900" lvl="0" indent="-142875" algn="l" rtl="0">
              <a:lnSpc>
                <a:spcPct val="90000"/>
              </a:lnSpc>
              <a:spcBef>
                <a:spcPts val="0"/>
              </a:spcBef>
              <a:spcAft>
                <a:spcPts val="0"/>
              </a:spcAft>
              <a:buClr>
                <a:srgbClr val="F39200"/>
              </a:buClr>
              <a:buSzPts val="3150"/>
              <a:buFont typeface="Arial"/>
              <a:buNone/>
            </a:pPr>
            <a:endParaRPr/>
          </a:p>
          <a:p>
            <a:pPr marL="342900" lvl="0" indent="-342900" algn="l" rtl="0">
              <a:lnSpc>
                <a:spcPct val="90000"/>
              </a:lnSpc>
              <a:spcBef>
                <a:spcPts val="750"/>
              </a:spcBef>
              <a:spcAft>
                <a:spcPts val="0"/>
              </a:spcAft>
              <a:buClr>
                <a:srgbClr val="F39200"/>
              </a:buClr>
              <a:buSzPts val="3150"/>
              <a:buFont typeface="Arial"/>
              <a:buChar char="•"/>
            </a:pPr>
            <a:r>
              <a:rPr lang="en-US"/>
              <a:t>Een plan ontwikkelen voor optimalisatie van een SEO-strategie</a:t>
            </a:r>
            <a:endParaRPr/>
          </a:p>
          <a:p>
            <a:pPr marL="342900" lvl="0" indent="-342900" algn="l" rtl="0">
              <a:lnSpc>
                <a:spcPct val="90000"/>
              </a:lnSpc>
              <a:spcBef>
                <a:spcPts val="750"/>
              </a:spcBef>
              <a:spcAft>
                <a:spcPts val="0"/>
              </a:spcAft>
              <a:buClr>
                <a:srgbClr val="F39200"/>
              </a:buClr>
              <a:buSzPts val="3150"/>
              <a:buFont typeface="Arial"/>
              <a:buChar char="•"/>
            </a:pPr>
            <a:r>
              <a:rPr lang="en-US"/>
              <a:t>Voer een SEO optimalisatie uit</a:t>
            </a:r>
            <a:endParaRPr/>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4"/>
          <p:cNvSpPr txBox="1">
            <a:spLocks noGrp="1"/>
          </p:cNvSpPr>
          <p:nvPr>
            <p:ph type="title"/>
          </p:nvPr>
        </p:nvSpPr>
        <p:spPr>
          <a:xfrm>
            <a:off x="342100" y="1880022"/>
            <a:ext cx="3484549"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en-US" dirty="0" err="1"/>
              <a:t>Onderwerpen</a:t>
            </a:r>
            <a:endParaRPr dirty="0"/>
          </a:p>
        </p:txBody>
      </p:sp>
      <p:sp>
        <p:nvSpPr>
          <p:cNvPr id="167" name="Google Shape;167;p4"/>
          <p:cNvSpPr txBox="1">
            <a:spLocks noGrp="1"/>
          </p:cNvSpPr>
          <p:nvPr>
            <p:ph type="body" idx="1"/>
          </p:nvPr>
        </p:nvSpPr>
        <p:spPr>
          <a:xfrm>
            <a:off x="3983426" y="1147952"/>
            <a:ext cx="4606283" cy="1707647"/>
          </a:xfrm>
          <a:prstGeom prst="rect">
            <a:avLst/>
          </a:prstGeom>
          <a:noFill/>
          <a:ln>
            <a:noFill/>
          </a:ln>
        </p:spPr>
        <p:txBody>
          <a:bodyPr spcFirstLastPara="1" wrap="square" lIns="91425" tIns="45700" rIns="91425" bIns="45700" anchor="t" anchorCtr="0">
            <a:spAutoFit/>
          </a:bodyPr>
          <a:lstStyle/>
          <a:p>
            <a:pPr marL="385763" lvl="0" indent="-385763" algn="l" rtl="0">
              <a:lnSpc>
                <a:spcPct val="90000"/>
              </a:lnSpc>
              <a:spcBef>
                <a:spcPts val="0"/>
              </a:spcBef>
              <a:spcAft>
                <a:spcPts val="0"/>
              </a:spcAft>
              <a:buClr>
                <a:schemeClr val="lt1"/>
              </a:buClr>
              <a:buSzPts val="2250"/>
              <a:buFont typeface="Arial"/>
              <a:buChar char="•"/>
            </a:pPr>
            <a:r>
              <a:rPr lang="en-US" sz="1800" b="0" i="0" u="none" strike="noStrike" cap="none">
                <a:solidFill>
                  <a:schemeClr val="lt1"/>
                </a:solidFill>
              </a:rPr>
              <a:t>De website optimaliseren</a:t>
            </a:r>
            <a:endParaRPr sz="1800" b="0" i="0" u="none" strike="noStrike" cap="none">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en-US" sz="1800" b="0" i="0" u="none" strike="noStrike" cap="none">
                <a:solidFill>
                  <a:schemeClr val="lt1"/>
                </a:solidFill>
              </a:rPr>
              <a:t>Inhoud optimaliseren voor een SEO-strategie</a:t>
            </a:r>
            <a:endParaRPr/>
          </a:p>
          <a:p>
            <a:pPr marL="385763" lvl="0" indent="-385763" algn="l" rtl="0">
              <a:lnSpc>
                <a:spcPct val="90000"/>
              </a:lnSpc>
              <a:spcBef>
                <a:spcPts val="750"/>
              </a:spcBef>
              <a:spcAft>
                <a:spcPts val="0"/>
              </a:spcAft>
              <a:buClr>
                <a:schemeClr val="lt1"/>
              </a:buClr>
              <a:buSzPts val="2250"/>
              <a:buFont typeface="Arial"/>
              <a:buChar char="•"/>
            </a:pPr>
            <a:r>
              <a:rPr lang="en-US" sz="1800" b="0" i="0" u="none" strike="noStrike" cap="none">
                <a:solidFill>
                  <a:schemeClr val="lt1"/>
                </a:solidFill>
              </a:rPr>
              <a:t>Technische optimalisatie</a:t>
            </a:r>
            <a:endParaRPr sz="1800" b="0" i="0" u="none" strike="noStrike" cap="none">
              <a:solidFill>
                <a:srgbClr val="FFFFFF"/>
              </a:solidFill>
            </a:endParaRPr>
          </a:p>
          <a:p>
            <a:pPr marL="385763" lvl="0" indent="-385763" algn="l" rtl="0">
              <a:lnSpc>
                <a:spcPct val="90000"/>
              </a:lnSpc>
              <a:spcBef>
                <a:spcPts val="750"/>
              </a:spcBef>
              <a:spcAft>
                <a:spcPts val="0"/>
              </a:spcAft>
              <a:buClr>
                <a:schemeClr val="lt1"/>
              </a:buClr>
              <a:buSzPts val="2250"/>
              <a:buFont typeface="Arial"/>
              <a:buChar char="•"/>
            </a:pPr>
            <a:r>
              <a:rPr lang="en-US" sz="1800" b="0" i="0" u="none" strike="noStrike" cap="none">
                <a:solidFill>
                  <a:schemeClr val="lt1"/>
                </a:solidFill>
              </a:rPr>
              <a:t>Lokale SEO</a:t>
            </a:r>
            <a:endParaRPr sz="1800" b="0" i="0" u="none" strike="noStrike" cap="none">
              <a:solidFill>
                <a:srgbClr val="FFFFFF"/>
              </a:solidFill>
            </a:endParaRPr>
          </a:p>
          <a:p>
            <a:pPr marL="385763" lvl="0" indent="-284163" algn="l" rtl="0">
              <a:lnSpc>
                <a:spcPct val="90000"/>
              </a:lnSpc>
              <a:spcBef>
                <a:spcPts val="750"/>
              </a:spcBef>
              <a:spcAft>
                <a:spcPts val="0"/>
              </a:spcAft>
              <a:buClr>
                <a:schemeClr val="lt1"/>
              </a:buClr>
              <a:buSzPts val="1600"/>
              <a:buFont typeface="Calibri"/>
              <a:buNone/>
            </a:pP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sp>
        <p:nvSpPr>
          <p:cNvPr id="172" name="Google Shape;172;p5"/>
          <p:cNvSpPr txBox="1"/>
          <p:nvPr/>
        </p:nvSpPr>
        <p:spPr>
          <a:xfrm>
            <a:off x="0" y="84731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3200"/>
              <a:buFont typeface="Arial"/>
              <a:buNone/>
            </a:pPr>
            <a:r>
              <a:rPr lang="en-US" sz="3200" b="1" i="0" u="none" strike="noStrike" cap="none">
                <a:solidFill>
                  <a:schemeClr val="lt1"/>
                </a:solidFill>
                <a:latin typeface="Arial"/>
                <a:ea typeface="Arial"/>
                <a:cs typeface="Arial"/>
                <a:sym typeface="Arial"/>
              </a:rPr>
              <a:t>"Optimaliseer voor wat er zou gebeuren als je zou ranken, optimaliseer niet om te ranken."</a:t>
            </a:r>
            <a:endParaRPr sz="1800" b="0" i="0" u="none" strike="noStrike" cap="none">
              <a:solidFill>
                <a:schemeClr val="lt1"/>
              </a:solidFill>
              <a:latin typeface="Calibri"/>
              <a:ea typeface="Calibri"/>
              <a:cs typeface="Calibri"/>
              <a:sym typeface="Calibri"/>
            </a:endParaRPr>
          </a:p>
          <a:p>
            <a:pPr marL="0" marR="0" lvl="0" indent="0" algn="ctr" rtl="0">
              <a:spcBef>
                <a:spcPts val="0"/>
              </a:spcBef>
              <a:spcAft>
                <a:spcPts val="0"/>
              </a:spcAft>
              <a:buClr>
                <a:schemeClr val="dk1"/>
              </a:buClr>
              <a:buSzPts val="3200"/>
              <a:buFont typeface="Calibri"/>
              <a:buNone/>
            </a:pPr>
            <a:endParaRPr sz="3200" b="1" i="0" u="none" strike="noStrike" cap="none">
              <a:solidFill>
                <a:schemeClr val="lt1"/>
              </a:solidFill>
              <a:latin typeface="Arial"/>
              <a:ea typeface="Arial"/>
              <a:cs typeface="Arial"/>
              <a:sym typeface="Arial"/>
            </a:endParaRPr>
          </a:p>
          <a:p>
            <a:pPr marL="0" marR="0" lvl="0" indent="0" algn="ctr" rtl="0">
              <a:spcBef>
                <a:spcPts val="0"/>
              </a:spcBef>
              <a:spcAft>
                <a:spcPts val="0"/>
              </a:spcAft>
              <a:buClr>
                <a:schemeClr val="lt1"/>
              </a:buClr>
              <a:buSzPts val="3200"/>
              <a:buFont typeface="Dancing Script"/>
              <a:buNone/>
            </a:pPr>
            <a:r>
              <a:rPr lang="en-US" sz="3200" b="0" i="1" u="none" strike="noStrike" cap="none">
                <a:solidFill>
                  <a:schemeClr val="lt1"/>
                </a:solidFill>
                <a:latin typeface="Dancing Script"/>
                <a:ea typeface="Dancing Script"/>
                <a:cs typeface="Dancing Script"/>
                <a:sym typeface="Dancing Script"/>
              </a:rPr>
              <a:t>                                                    Will Crithlow</a:t>
            </a:r>
            <a:endParaRPr sz="3200" b="0" i="1" u="none" strike="noStrike" cap="none">
              <a:solidFill>
                <a:schemeClr val="lt1"/>
              </a:solidFill>
              <a:latin typeface="Dancing Script"/>
              <a:ea typeface="Dancing Script"/>
              <a:cs typeface="Dancing Script"/>
              <a:sym typeface="Dancing Scrip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78" name="Google Shape;178;p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De website optimaliseren</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84" name="Google Shape;184;p7"/>
          <p:cNvSpPr txBox="1"/>
          <p:nvPr/>
        </p:nvSpPr>
        <p:spPr>
          <a:xfrm>
            <a:off x="628650" y="1102194"/>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85" name="Google Shape;185;p7"/>
          <p:cNvSpPr txBox="1">
            <a:spLocks noGrp="1"/>
          </p:cNvSpPr>
          <p:nvPr>
            <p:ph type="title"/>
          </p:nvPr>
        </p:nvSpPr>
        <p:spPr>
          <a:xfrm>
            <a:off x="628650" y="459750"/>
            <a:ext cx="7886700" cy="994172"/>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3600"/>
              <a:buFont typeface="Arial"/>
              <a:buNone/>
            </a:pPr>
            <a:r>
              <a:rPr lang="en-US" sz="3600"/>
              <a:t>De website optimaliseren</a:t>
            </a:r>
            <a:br>
              <a:rPr lang="en-US" sz="3600"/>
            </a:br>
            <a:endParaRPr sz="3600"/>
          </a:p>
        </p:txBody>
      </p:sp>
      <p:sp>
        <p:nvSpPr>
          <p:cNvPr id="186" name="Google Shape;186;p7"/>
          <p:cNvSpPr txBox="1">
            <a:spLocks noGrp="1"/>
          </p:cNvSpPr>
          <p:nvPr>
            <p:ph type="body" idx="1"/>
          </p:nvPr>
        </p:nvSpPr>
        <p:spPr>
          <a:xfrm>
            <a:off x="628650" y="1100011"/>
            <a:ext cx="7886700" cy="4041106"/>
          </a:xfrm>
          <a:prstGeom prst="rect">
            <a:avLst/>
          </a:prstGeom>
          <a:noFill/>
          <a:ln>
            <a:noFill/>
          </a:ln>
        </p:spPr>
        <p:txBody>
          <a:bodyPr spcFirstLastPara="1" wrap="square" lIns="91425" tIns="45700" rIns="91425" bIns="45700" anchor="t" anchorCtr="0">
            <a:spAutoFit/>
          </a:bodyPr>
          <a:lstStyle/>
          <a:p>
            <a:pPr marL="285750" marR="0" lvl="0" indent="-142875" algn="l" rtl="0">
              <a:lnSpc>
                <a:spcPct val="90000"/>
              </a:lnSpc>
              <a:spcBef>
                <a:spcPts val="0"/>
              </a:spcBef>
              <a:spcAft>
                <a:spcPts val="0"/>
              </a:spcAft>
              <a:buClr>
                <a:srgbClr val="F39200"/>
              </a:buClr>
              <a:buSzPts val="2250"/>
              <a:buFont typeface="Arial"/>
              <a:buNone/>
            </a:pPr>
            <a:endParaRPr sz="1800"/>
          </a:p>
          <a:p>
            <a:pPr marL="285750" marR="0" lvl="0" indent="-285750" algn="l" rtl="0">
              <a:lnSpc>
                <a:spcPct val="90000"/>
              </a:lnSpc>
              <a:spcBef>
                <a:spcPts val="600"/>
              </a:spcBef>
              <a:spcAft>
                <a:spcPts val="0"/>
              </a:spcAft>
              <a:buClr>
                <a:srgbClr val="F39200"/>
              </a:buClr>
              <a:buSzPts val="3000"/>
              <a:buFont typeface="Arial"/>
              <a:buChar char="•"/>
            </a:pPr>
            <a:r>
              <a:rPr lang="en-US" sz="2000"/>
              <a:t>Informatie-architectuur</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Bruikbaarheid en gebruikerservaring</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Mobiel</a:t>
            </a:r>
            <a:endParaRPr sz="2000"/>
          </a:p>
          <a:p>
            <a:pPr marL="285750" marR="0" lvl="0" indent="-285750" algn="l" rtl="0">
              <a:lnSpc>
                <a:spcPct val="90000"/>
              </a:lnSpc>
              <a:spcBef>
                <a:spcPts val="600"/>
              </a:spcBef>
              <a:spcAft>
                <a:spcPts val="0"/>
              </a:spcAft>
              <a:buClr>
                <a:srgbClr val="F39200"/>
              </a:buClr>
              <a:buSzPts val="3000"/>
              <a:buFont typeface="Arial"/>
              <a:buChar char="•"/>
            </a:pPr>
            <a:r>
              <a:rPr lang="en-US" sz="2000"/>
              <a:t>Schema</a:t>
            </a:r>
            <a:endParaRPr sz="20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400050" marR="0" lvl="0" indent="-114300" algn="l" rtl="0">
              <a:lnSpc>
                <a:spcPct val="90000"/>
              </a:lnSpc>
              <a:spcBef>
                <a:spcPts val="600"/>
              </a:spcBef>
              <a:spcAft>
                <a:spcPts val="0"/>
              </a:spcAft>
              <a:buClr>
                <a:srgbClr val="F39200"/>
              </a:buClr>
              <a:buSzPts val="2700"/>
              <a:buFont typeface="Arial"/>
              <a:buNone/>
            </a:pPr>
            <a:endParaRPr sz="1800"/>
          </a:p>
          <a:p>
            <a:pPr marL="114300" marR="0" lvl="0" indent="0" algn="l" rtl="0">
              <a:lnSpc>
                <a:spcPct val="90000"/>
              </a:lnSpc>
              <a:spcBef>
                <a:spcPts val="600"/>
              </a:spcBef>
              <a:spcAft>
                <a:spcPts val="0"/>
              </a:spcAft>
              <a:buClr>
                <a:srgbClr val="F39200"/>
              </a:buClr>
              <a:buSzPts val="2700"/>
              <a:buNone/>
            </a:pPr>
            <a:endParaRPr sz="1800"/>
          </a:p>
          <a:p>
            <a:pPr marL="285750" marR="0" lvl="0" indent="-285750" algn="l" rtl="0">
              <a:lnSpc>
                <a:spcPct val="90000"/>
              </a:lnSpc>
              <a:spcBef>
                <a:spcPts val="600"/>
              </a:spcBef>
              <a:spcAft>
                <a:spcPts val="0"/>
              </a:spcAft>
              <a:buClr>
                <a:srgbClr val="F39200"/>
              </a:buClr>
              <a:buSzPts val="3000"/>
              <a:buFont typeface="Arial"/>
              <a:buChar char="•"/>
            </a:pPr>
            <a:r>
              <a:rPr lang="en-US" sz="2000"/>
              <a:t>On-page optimalisatie</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Trefwoorden</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Links</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Afbeeldingen</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Toegankelijkheid</a:t>
            </a:r>
            <a:endParaRPr sz="2000"/>
          </a:p>
          <a:p>
            <a:pPr marL="742950" marR="0" lvl="1" indent="-285750" algn="l" rtl="0">
              <a:lnSpc>
                <a:spcPct val="90000"/>
              </a:lnSpc>
              <a:spcBef>
                <a:spcPts val="600"/>
              </a:spcBef>
              <a:spcAft>
                <a:spcPts val="0"/>
              </a:spcAft>
              <a:buClr>
                <a:srgbClr val="F39200"/>
              </a:buClr>
              <a:buSzPts val="3000"/>
              <a:buFont typeface="Arial"/>
              <a:buChar char="•"/>
            </a:pPr>
            <a:r>
              <a:rPr lang="en-US" sz="2000" b="0" i="0" u="none" strike="noStrike" cap="none"/>
              <a:t>Tags</a:t>
            </a:r>
            <a:endParaRPr sz="2000"/>
          </a:p>
          <a:p>
            <a:pPr marL="285750" marR="0" lvl="0" indent="-171450" algn="l" rtl="0">
              <a:lnSpc>
                <a:spcPct val="90000"/>
              </a:lnSpc>
              <a:spcBef>
                <a:spcPts val="600"/>
              </a:spcBef>
              <a:spcAft>
                <a:spcPts val="0"/>
              </a:spcAft>
              <a:buClr>
                <a:schemeClr val="dk1"/>
              </a:buClr>
              <a:buSzPts val="1800"/>
              <a:buFont typeface="Arial"/>
              <a:buNone/>
            </a:pPr>
            <a:endParaRPr sz="1800">
              <a:solidFill>
                <a:schemeClr val="dk1"/>
              </a:solidFill>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92" name="Google Shape;192;p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193" name="Google Shape;193;p8"/>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194" name="Google Shape;194;p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800"/>
              <a:buNone/>
            </a:pPr>
            <a:r>
              <a:rPr lang="en-US" sz="1800"/>
              <a:t>Kies voor de volgende lijst een organisatie en haar website:</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a:t>Online winkel.</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a:t>Online merkaanwezigheid.</a:t>
            </a:r>
            <a:endParaRPr sz="1800"/>
          </a:p>
          <a:p>
            <a:pPr marL="285750" marR="0" lvl="0" indent="-285750" algn="l" rtl="0">
              <a:lnSpc>
                <a:spcPct val="115000"/>
              </a:lnSpc>
              <a:spcBef>
                <a:spcPts val="1200"/>
              </a:spcBef>
              <a:spcAft>
                <a:spcPts val="0"/>
              </a:spcAft>
              <a:buClr>
                <a:srgbClr val="F39200"/>
              </a:buClr>
              <a:buSzPts val="2700"/>
              <a:buFont typeface="Arial"/>
              <a:buChar char="•"/>
            </a:pPr>
            <a:r>
              <a:rPr lang="en-US" sz="1800"/>
              <a:t>Informatieopslagplaats (bijv. nieuws)</a:t>
            </a:r>
            <a:endParaRPr sz="1800"/>
          </a:p>
          <a:p>
            <a:pPr marL="0" marR="0" lvl="0" indent="0" algn="l" rtl="0">
              <a:lnSpc>
                <a:spcPct val="115000"/>
              </a:lnSpc>
              <a:spcBef>
                <a:spcPts val="1200"/>
              </a:spcBef>
              <a:spcAft>
                <a:spcPts val="0"/>
              </a:spcAft>
              <a:buClr>
                <a:schemeClr val="lt1"/>
              </a:buClr>
              <a:buSzPts val="1800"/>
              <a:buNone/>
            </a:pPr>
            <a:endParaRPr sz="1800"/>
          </a:p>
          <a:p>
            <a:pPr marL="0" marR="0" lvl="0" indent="0" algn="l" rtl="0">
              <a:lnSpc>
                <a:spcPct val="115000"/>
              </a:lnSpc>
              <a:spcBef>
                <a:spcPts val="1200"/>
              </a:spcBef>
              <a:spcAft>
                <a:spcPts val="0"/>
              </a:spcAft>
              <a:buClr>
                <a:schemeClr val="lt1"/>
              </a:buClr>
              <a:buSzPts val="1800"/>
              <a:buNone/>
            </a:pPr>
            <a:r>
              <a:rPr lang="en-US" sz="1800"/>
              <a:t>De belangrijkste websitepagina's identificeren en verbeteringen voorstellen. </a:t>
            </a:r>
            <a:endParaRPr/>
          </a:p>
          <a:p>
            <a:pPr marL="0" marR="0" lvl="0" indent="0" algn="l" rtl="0">
              <a:lnSpc>
                <a:spcPct val="115000"/>
              </a:lnSpc>
              <a:spcBef>
                <a:spcPts val="1200"/>
              </a:spcBef>
              <a:spcAft>
                <a:spcPts val="0"/>
              </a:spcAft>
              <a:buClr>
                <a:schemeClr val="lt1"/>
              </a:buClr>
              <a:buSzPts val="1800"/>
              <a:buNone/>
            </a:pPr>
            <a:endParaRPr sz="1800"/>
          </a:p>
          <a:p>
            <a:pPr marL="285750" marR="0" lvl="0" indent="-171450" algn="l" rtl="0">
              <a:lnSpc>
                <a:spcPct val="115000"/>
              </a:lnSpc>
              <a:spcBef>
                <a:spcPts val="1200"/>
              </a:spcBef>
              <a:spcAft>
                <a:spcPts val="0"/>
              </a:spcAft>
              <a:buClr>
                <a:schemeClr val="dk1"/>
              </a:buClr>
              <a:buSzPts val="1800"/>
              <a:buFont typeface="Open Sans"/>
              <a:buNone/>
            </a:pPr>
            <a:endParaRPr sz="1800"/>
          </a:p>
          <a:p>
            <a:pPr marL="0" lvl="0" indent="0" algn="l" rtl="0">
              <a:lnSpc>
                <a:spcPct val="90000"/>
              </a:lnSpc>
              <a:spcBef>
                <a:spcPts val="1200"/>
              </a:spcBef>
              <a:spcAft>
                <a:spcPts val="0"/>
              </a:spcAft>
              <a:buClr>
                <a:schemeClr val="lt1"/>
              </a:buClr>
              <a:buSzPts val="1800"/>
              <a:buNone/>
            </a:pP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8"/>
        <p:cNvGrpSpPr/>
        <p:nvPr/>
      </p:nvGrpSpPr>
      <p:grpSpPr>
        <a:xfrm>
          <a:off x="0" y="0"/>
          <a:ext cx="0" cy="0"/>
          <a:chOff x="0" y="0"/>
          <a:chExt cx="0" cy="0"/>
        </a:xfrm>
      </p:grpSpPr>
      <p:sp>
        <p:nvSpPr>
          <p:cNvPr id="199" name="Google Shape;199;p9"/>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00" name="Google Shape;200;p9"/>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Inhoud optimaliseren voor een SEO-strategie</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0"/>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6" name="Google Shape;206;p10"/>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7" name="Google Shape;207;p10"/>
          <p:cNvSpPr txBox="1">
            <a:spLocks noGrp="1"/>
          </p:cNvSpPr>
          <p:nvPr>
            <p:ph type="title"/>
          </p:nvPr>
        </p:nvSpPr>
        <p:spPr>
          <a:xfrm>
            <a:off x="628650" y="541140"/>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Inhoud optimaliseren voor een SEO-strategie</a:t>
            </a:r>
            <a:br>
              <a:rPr lang="en-US" sz="3200"/>
            </a:br>
            <a:endParaRPr sz="3200"/>
          </a:p>
        </p:txBody>
      </p:sp>
      <p:sp>
        <p:nvSpPr>
          <p:cNvPr id="208" name="Google Shape;208;p10"/>
          <p:cNvSpPr txBox="1">
            <a:spLocks noGrp="1"/>
          </p:cNvSpPr>
          <p:nvPr>
            <p:ph type="body" idx="1"/>
          </p:nvPr>
        </p:nvSpPr>
        <p:spPr>
          <a:xfrm>
            <a:off x="628650" y="1369218"/>
            <a:ext cx="7886700" cy="2855654"/>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39200"/>
              </a:buClr>
              <a:buSzPts val="2700"/>
              <a:buFont typeface="Arial"/>
              <a:buChar char="•"/>
            </a:pPr>
            <a:r>
              <a:rPr lang="en-US" sz="1800" b="0" i="0" u="none" strike="noStrike" cap="none"/>
              <a:t>Content optimalisatie voor SEO verwijst naar het proces van het creëren van hoogwaardige, relevante en boeiende content die is geoptimaliseerd voor de zoekwoorden waarop wordt gemikt.</a:t>
            </a:r>
            <a:br>
              <a:rPr lang="en-US" sz="1800" b="0" i="0" u="none" strike="noStrike" cap="none"/>
            </a:b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Het doel is om inhoud te maken die zowel waardevol is voor gebruikers als zoekmachines, zodat deze goed scoort op de resultatenpagina's van zoekmachines (SERP's) en meer verkeer naar uw website leidt.</a:t>
            </a:r>
            <a:endParaRPr sz="1800" b="0" i="0" u="none" strike="noStrike" cap="none"/>
          </a:p>
          <a:p>
            <a:pPr marL="285750" marR="0" lvl="0" indent="-171450" algn="l" rtl="0">
              <a:lnSpc>
                <a:spcPct val="100000"/>
              </a:lnSpc>
              <a:spcBef>
                <a:spcPts val="600"/>
              </a:spcBef>
              <a:spcAft>
                <a:spcPts val="0"/>
              </a:spcAft>
              <a:buClr>
                <a:srgbClr val="000000"/>
              </a:buClr>
              <a:buSzPts val="1800"/>
              <a:buFont typeface="Arial"/>
              <a:buNone/>
            </a:pPr>
            <a:endParaRPr sz="1800" b="0" i="0" u="none" strike="noStrike" cap="none">
              <a:solidFill>
                <a:srgbClr val="000000"/>
              </a:solidFill>
              <a:latin typeface="Calibri"/>
              <a:ea typeface="Calibri"/>
              <a:cs typeface="Calibri"/>
              <a:sym typeface="Calibri"/>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14" name="Google Shape;214;p11"/>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96850" algn="l" rtl="0">
              <a:spcBef>
                <a:spcPts val="600"/>
              </a:spcBef>
              <a:spcAft>
                <a:spcPts val="0"/>
              </a:spcAft>
              <a:buClr>
                <a:schemeClr val="dk1"/>
              </a:buClr>
              <a:buSzPts val="1400"/>
              <a:buFont typeface="Arial"/>
              <a:buNone/>
            </a:pPr>
            <a:endParaRPr sz="1400" b="0" i="0" u="none" strike="noStrike" cap="none">
              <a:solidFill>
                <a:schemeClr val="dk1"/>
              </a:solidFill>
              <a:latin typeface="Calibri"/>
              <a:ea typeface="Calibri"/>
              <a:cs typeface="Calibri"/>
              <a:sym typeface="Calibri"/>
            </a:endParaRPr>
          </a:p>
        </p:txBody>
      </p:sp>
      <p:sp>
        <p:nvSpPr>
          <p:cNvPr id="215" name="Google Shape;215;p11"/>
          <p:cNvSpPr txBox="1">
            <a:spLocks noGrp="1"/>
          </p:cNvSpPr>
          <p:nvPr>
            <p:ph type="title"/>
          </p:nvPr>
        </p:nvSpPr>
        <p:spPr>
          <a:xfrm>
            <a:off x="332232" y="392189"/>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ts val="3200"/>
              <a:buFont typeface="Arial"/>
              <a:buNone/>
            </a:pPr>
            <a:r>
              <a:rPr lang="en-US" sz="3000" dirty="0" err="1"/>
              <a:t>Inhoud</a:t>
            </a:r>
            <a:r>
              <a:rPr lang="en-US" sz="3000" dirty="0"/>
              <a:t> </a:t>
            </a:r>
            <a:r>
              <a:rPr lang="en-US" sz="3000" dirty="0" err="1"/>
              <a:t>optimaliseren</a:t>
            </a:r>
            <a:r>
              <a:rPr lang="en-US" sz="3000" dirty="0"/>
              <a:t> voor een SEO-</a:t>
            </a:r>
            <a:r>
              <a:rPr lang="en-US" sz="3000" dirty="0" err="1"/>
              <a:t>strategie</a:t>
            </a:r>
            <a:br>
              <a:rPr lang="en-US" sz="3200" dirty="0"/>
            </a:br>
            <a:endParaRPr sz="3200" dirty="0"/>
          </a:p>
        </p:txBody>
      </p:sp>
      <p:sp>
        <p:nvSpPr>
          <p:cNvPr id="216" name="Google Shape;216;p11"/>
          <p:cNvSpPr txBox="1">
            <a:spLocks noGrp="1"/>
          </p:cNvSpPr>
          <p:nvPr>
            <p:ph type="body" idx="1"/>
          </p:nvPr>
        </p:nvSpPr>
        <p:spPr>
          <a:xfrm>
            <a:off x="628650" y="1100011"/>
            <a:ext cx="7886700" cy="358812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39200"/>
              </a:buClr>
              <a:buSzPts val="2250"/>
              <a:buFont typeface="Arial"/>
              <a:buChar char="•"/>
            </a:pPr>
            <a:r>
              <a:rPr lang="en-US" sz="1300" b="0" i="0" u="none" strike="noStrike" cap="none" dirty="0" err="1"/>
              <a:t>Onderzoek</a:t>
            </a:r>
            <a:r>
              <a:rPr lang="en-US" sz="1300" b="0" i="0" u="none" strike="noStrike" cap="none" dirty="0"/>
              <a:t> </a:t>
            </a:r>
            <a:r>
              <a:rPr lang="en-US" sz="1300" b="0" i="0" u="none" strike="noStrike" cap="none" dirty="0" err="1"/>
              <a:t>zoekwoorden</a:t>
            </a:r>
            <a:r>
              <a:rPr lang="en-US" sz="1300" b="0" i="0" u="none" strike="noStrike" cap="none" dirty="0"/>
              <a:t>: </a:t>
            </a:r>
            <a:r>
              <a:rPr lang="en-US" sz="1300" b="0" i="0" u="none" strike="noStrike" cap="none" dirty="0" err="1"/>
              <a:t>Onderzoek</a:t>
            </a:r>
            <a:r>
              <a:rPr lang="en-US" sz="1300" b="0" i="0" u="none" strike="noStrike" cap="none" dirty="0"/>
              <a:t> </a:t>
            </a:r>
            <a:r>
              <a:rPr lang="en-US" sz="1300" b="0" i="0" u="none" strike="noStrike" cap="none" dirty="0" err="1"/>
              <a:t>voordat</a:t>
            </a:r>
            <a:r>
              <a:rPr lang="en-US" sz="1300" b="0" i="0" u="none" strike="noStrike" cap="none" dirty="0"/>
              <a:t> je </a:t>
            </a:r>
            <a:r>
              <a:rPr lang="en-US" sz="1300" b="0" i="0" u="none" strike="noStrike" cap="none" dirty="0" err="1"/>
              <a:t>inhoud</a:t>
            </a:r>
            <a:r>
              <a:rPr lang="en-US" sz="1300" b="0" i="0" u="none" strike="noStrike" cap="none" dirty="0"/>
              <a:t> </a:t>
            </a:r>
            <a:r>
              <a:rPr lang="en-US" sz="1300" b="0" i="0" u="none" strike="noStrike" cap="none" dirty="0" err="1"/>
              <a:t>maakt</a:t>
            </a:r>
            <a:r>
              <a:rPr lang="en-US" sz="1300" b="0" i="0" u="none" strike="noStrike" cap="none" dirty="0"/>
              <a:t> de </a:t>
            </a:r>
            <a:r>
              <a:rPr lang="en-US" sz="1300" b="0" i="0" u="none" strike="noStrike" cap="none" dirty="0" err="1"/>
              <a:t>zoekwoorden</a:t>
            </a:r>
            <a:r>
              <a:rPr lang="en-US" sz="1300" b="0" i="0" u="none" strike="noStrike" cap="none" dirty="0"/>
              <a:t> </a:t>
            </a:r>
            <a:r>
              <a:rPr lang="en-US" sz="1300" b="0" i="0" u="none" strike="noStrike" cap="none" dirty="0" err="1"/>
              <a:t>waarop</a:t>
            </a:r>
            <a:r>
              <a:rPr lang="en-US" sz="1300" b="0" i="0" u="none" strike="noStrike" cap="none" dirty="0"/>
              <a:t> de </a:t>
            </a:r>
            <a:r>
              <a:rPr lang="en-US" sz="1300" b="0" i="0" u="none" strike="noStrike" cap="none" dirty="0" err="1"/>
              <a:t>doelgroep</a:t>
            </a:r>
            <a:r>
              <a:rPr lang="en-US" sz="1300" b="0" i="0" u="none" strike="noStrike" cap="none" dirty="0"/>
              <a:t> </a:t>
            </a:r>
            <a:r>
              <a:rPr lang="en-US" sz="1300" b="0" i="0" u="none" strike="noStrike" cap="none" dirty="0" err="1"/>
              <a:t>zoekt</a:t>
            </a:r>
            <a:r>
              <a:rPr lang="en-US" sz="1300" b="0" i="0" u="none" strike="noStrike" cap="none" dirty="0"/>
              <a:t>. Dit </a:t>
            </a:r>
            <a:r>
              <a:rPr lang="en-US" sz="1300" b="0" i="0" u="none" strike="noStrike" cap="none" dirty="0" err="1"/>
              <a:t>zal</a:t>
            </a:r>
            <a:r>
              <a:rPr lang="en-US" sz="1300" b="0" i="0" u="none" strike="noStrike" cap="none" dirty="0"/>
              <a:t> </a:t>
            </a:r>
            <a:r>
              <a:rPr lang="en-US" sz="1300" b="0" i="0" u="none" strike="noStrike" cap="none" dirty="0" err="1"/>
              <a:t>helpen</a:t>
            </a:r>
            <a:r>
              <a:rPr lang="en-US" sz="1300" b="0" i="0" u="none" strike="noStrike" cap="none" dirty="0"/>
              <a:t> om </a:t>
            </a:r>
            <a:r>
              <a:rPr lang="en-US" sz="1300" b="0" i="0" u="none" strike="noStrike" cap="none" dirty="0" err="1"/>
              <a:t>inhoud</a:t>
            </a:r>
            <a:r>
              <a:rPr lang="en-US" sz="1300" b="0" i="0" u="none" strike="noStrike" cap="none" dirty="0"/>
              <a:t> te </a:t>
            </a:r>
            <a:r>
              <a:rPr lang="en-US" sz="1300" b="0" i="0" u="none" strike="noStrike" cap="none" dirty="0" err="1"/>
              <a:t>maken</a:t>
            </a:r>
            <a:r>
              <a:rPr lang="en-US" sz="1300" b="0" i="0" u="none" strike="noStrike" cap="none" dirty="0"/>
              <a:t> die relevant en </a:t>
            </a:r>
            <a:r>
              <a:rPr lang="en-US" sz="1300" b="0" i="0" u="none" strike="noStrike" cap="none" dirty="0" err="1"/>
              <a:t>nuttig</a:t>
            </a:r>
            <a:r>
              <a:rPr lang="en-US" sz="1300" b="0" i="0" u="none" strike="noStrike" cap="none" dirty="0"/>
              <a:t> voor hen is. </a:t>
            </a:r>
            <a:r>
              <a:rPr lang="en-US" sz="1300" b="0" i="0" u="none" strike="noStrike" cap="none" dirty="0" err="1"/>
              <a:t>Gebruik</a:t>
            </a:r>
            <a:r>
              <a:rPr lang="en-US" sz="1300" b="0" i="0" u="none" strike="noStrike" cap="none" dirty="0"/>
              <a:t> tools voor </a:t>
            </a:r>
            <a:r>
              <a:rPr lang="en-US" sz="1300" b="0" i="0" u="none" strike="noStrike" cap="none" dirty="0" err="1"/>
              <a:t>zoekwoordenonderzoek</a:t>
            </a:r>
            <a:r>
              <a:rPr lang="en-US" sz="1300" b="0" i="0" u="none" strike="noStrike" cap="none" dirty="0"/>
              <a:t> </a:t>
            </a:r>
            <a:r>
              <a:rPr lang="en-US" sz="1300" b="0" i="0" u="none" strike="noStrike" cap="none" dirty="0" err="1"/>
              <a:t>zoals</a:t>
            </a:r>
            <a:r>
              <a:rPr lang="en-US" sz="1300" b="0" i="0" u="none" strike="noStrike" cap="none" dirty="0"/>
              <a:t> Google Keyword Planner om de </a:t>
            </a:r>
            <a:r>
              <a:rPr lang="en-US" sz="1300" b="0" i="0" u="none" strike="noStrike" cap="none" dirty="0" err="1"/>
              <a:t>relevante</a:t>
            </a:r>
            <a:r>
              <a:rPr lang="en-US" sz="1300" b="0" i="0" u="none" strike="noStrike" cap="none" dirty="0"/>
              <a:t> </a:t>
            </a:r>
            <a:r>
              <a:rPr lang="en-US" sz="1300" b="0" i="0" u="none" strike="noStrike" cap="none" dirty="0" err="1"/>
              <a:t>zoekwoorden</a:t>
            </a:r>
            <a:r>
              <a:rPr lang="en-US" sz="1300" b="0" i="0" u="none" strike="noStrike" cap="none" dirty="0"/>
              <a:t> en het </a:t>
            </a:r>
            <a:r>
              <a:rPr lang="en-US" sz="1300" b="0" i="0" u="none" strike="noStrike" cap="none" dirty="0" err="1"/>
              <a:t>zoekvolume</a:t>
            </a:r>
            <a:r>
              <a:rPr lang="en-US" sz="1300" b="0" i="0" u="none" strike="noStrike" cap="none" dirty="0"/>
              <a:t> te </a:t>
            </a:r>
            <a:r>
              <a:rPr lang="en-US" sz="1300" b="0" i="0" u="none" strike="noStrike" cap="none" dirty="0" err="1"/>
              <a:t>vinden</a:t>
            </a:r>
            <a:r>
              <a:rPr lang="en-US" sz="1300" b="0" i="0" u="none" strike="noStrike" cap="none" dirty="0"/>
              <a:t>.</a:t>
            </a:r>
            <a:endParaRPr sz="1300" b="0" i="0" u="none" strike="noStrike" cap="none" dirty="0"/>
          </a:p>
          <a:p>
            <a:pPr marL="285750" marR="0" lvl="0" indent="-285750" algn="l" rtl="0">
              <a:lnSpc>
                <a:spcPct val="100000"/>
              </a:lnSpc>
              <a:spcBef>
                <a:spcPts val="600"/>
              </a:spcBef>
              <a:spcAft>
                <a:spcPts val="0"/>
              </a:spcAft>
              <a:buClr>
                <a:srgbClr val="F39200"/>
              </a:buClr>
              <a:buSzPts val="2250"/>
              <a:buFont typeface="Arial"/>
              <a:buChar char="•"/>
            </a:pPr>
            <a:r>
              <a:rPr lang="en-US" sz="1300" b="0" i="0" u="none" strike="noStrike" cap="none" dirty="0" err="1"/>
              <a:t>Creëer</a:t>
            </a:r>
            <a:r>
              <a:rPr lang="en-US" sz="1300" b="0" i="0" u="none" strike="noStrike" cap="none" dirty="0"/>
              <a:t> </a:t>
            </a:r>
            <a:r>
              <a:rPr lang="en-US" sz="1300" b="0" i="0" u="none" strike="noStrike" cap="none" dirty="0" err="1"/>
              <a:t>inhoud</a:t>
            </a:r>
            <a:r>
              <a:rPr lang="en-US" sz="1300" b="0" i="0" u="none" strike="noStrike" cap="none" dirty="0"/>
              <a:t> van </a:t>
            </a:r>
            <a:r>
              <a:rPr lang="en-US" sz="1300" b="0" i="0" u="none" strike="noStrike" cap="none" dirty="0" err="1"/>
              <a:t>hoge</a:t>
            </a:r>
            <a:r>
              <a:rPr lang="en-US" sz="1300" b="0" i="0" u="none" strike="noStrike" cap="none" dirty="0"/>
              <a:t> </a:t>
            </a:r>
            <a:r>
              <a:rPr lang="en-US" sz="1300" b="0" i="0" u="none" strike="noStrike" cap="none" dirty="0" err="1"/>
              <a:t>kwaliteit</a:t>
            </a:r>
            <a:r>
              <a:rPr lang="en-US" sz="1300" b="0" i="0" u="none" strike="noStrike" cap="none" dirty="0"/>
              <a:t>: </a:t>
            </a:r>
            <a:r>
              <a:rPr lang="en-US" sz="1300" b="0" i="0" u="none" strike="noStrike" cap="none" dirty="0" err="1"/>
              <a:t>Kwalitatief</a:t>
            </a:r>
            <a:r>
              <a:rPr lang="en-US" sz="1300" b="0" i="0" u="none" strike="noStrike" cap="none" dirty="0"/>
              <a:t> </a:t>
            </a:r>
            <a:r>
              <a:rPr lang="en-US" sz="1300" b="0" i="0" u="none" strike="noStrike" cap="none" dirty="0" err="1"/>
              <a:t>hoogwaardige</a:t>
            </a:r>
            <a:r>
              <a:rPr lang="en-US" sz="1300" b="0" i="0" u="none" strike="noStrike" cap="none" dirty="0"/>
              <a:t> </a:t>
            </a:r>
            <a:r>
              <a:rPr lang="en-US" sz="1300" b="0" i="0" u="none" strike="noStrike" cap="none" dirty="0" err="1"/>
              <a:t>inhoud</a:t>
            </a:r>
            <a:r>
              <a:rPr lang="en-US" sz="1300" b="0" i="0" u="none" strike="noStrike" cap="none" dirty="0"/>
              <a:t> is </a:t>
            </a:r>
            <a:r>
              <a:rPr lang="en-US" sz="1300" b="0" i="0" u="none" strike="noStrike" cap="none" dirty="0" err="1"/>
              <a:t>inhoud</a:t>
            </a:r>
            <a:r>
              <a:rPr lang="en-US" sz="1300" b="0" i="0" u="none" strike="noStrike" cap="none" dirty="0"/>
              <a:t> die </a:t>
            </a:r>
            <a:r>
              <a:rPr lang="en-US" sz="1300" b="0" i="0" u="none" strike="noStrike" cap="none" dirty="0" err="1"/>
              <a:t>goed</a:t>
            </a:r>
            <a:r>
              <a:rPr lang="en-US" sz="1300" b="0" i="0" u="none" strike="noStrike" cap="none" dirty="0"/>
              <a:t> </a:t>
            </a:r>
            <a:r>
              <a:rPr lang="en-US" sz="1300" b="0" i="0" u="none" strike="noStrike" cap="none" dirty="0" err="1"/>
              <a:t>geschreven</a:t>
            </a:r>
            <a:r>
              <a:rPr lang="en-US" sz="1300" b="0" i="0" u="none" strike="noStrike" cap="none" dirty="0"/>
              <a:t>, </a:t>
            </a:r>
            <a:r>
              <a:rPr lang="en-US" sz="1300" b="0" i="0" u="none" strike="noStrike" cap="none" dirty="0" err="1"/>
              <a:t>informatief</a:t>
            </a:r>
            <a:r>
              <a:rPr lang="en-US" sz="1300" b="0" i="0" u="none" strike="noStrike" cap="none" dirty="0"/>
              <a:t> en </a:t>
            </a:r>
            <a:r>
              <a:rPr lang="en-US" sz="1300" b="0" i="0" u="none" strike="noStrike" cap="none" dirty="0" err="1"/>
              <a:t>boeiend</a:t>
            </a:r>
            <a:r>
              <a:rPr lang="en-US" sz="1300" b="0" i="0" u="none" strike="noStrike" cap="none" dirty="0"/>
              <a:t> is en die </a:t>
            </a:r>
            <a:r>
              <a:rPr lang="en-US" sz="1300" b="0" i="0" u="none" strike="noStrike" cap="none" dirty="0" err="1"/>
              <a:t>geen</a:t>
            </a:r>
            <a:r>
              <a:rPr lang="en-US" sz="1300" b="0" i="0" u="none" strike="noStrike" cap="none" dirty="0"/>
              <a:t> </a:t>
            </a:r>
            <a:r>
              <a:rPr lang="en-US" sz="1300" b="0" i="0" u="none" strike="noStrike" cap="none" dirty="0" err="1"/>
              <a:t>spel</a:t>
            </a:r>
            <a:r>
              <a:rPr lang="en-US" sz="1300" b="0" i="0" u="none" strike="noStrike" cap="none" dirty="0"/>
              <a:t>- en </a:t>
            </a:r>
            <a:r>
              <a:rPr lang="en-US" sz="1300" b="0" i="0" u="none" strike="noStrike" cap="none" dirty="0" err="1"/>
              <a:t>grammaticafouten</a:t>
            </a:r>
            <a:r>
              <a:rPr lang="en-US" sz="1300" b="0" i="0" u="none" strike="noStrike" cap="none" dirty="0"/>
              <a:t> </a:t>
            </a:r>
            <a:r>
              <a:rPr lang="en-US" sz="1300" b="0" i="0" u="none" strike="noStrike" cap="none" dirty="0" err="1"/>
              <a:t>bevat</a:t>
            </a:r>
            <a:r>
              <a:rPr lang="en-US" sz="1300" b="0" i="0" u="none" strike="noStrike" cap="none" dirty="0"/>
              <a:t> en </a:t>
            </a:r>
            <a:r>
              <a:rPr lang="en-US" sz="1300" b="0" i="0" u="none" strike="noStrike" cap="none" dirty="0" err="1"/>
              <a:t>gemakkelijk</a:t>
            </a:r>
            <a:r>
              <a:rPr lang="en-US" sz="1300" b="0" i="0" u="none" strike="noStrike" cap="none" dirty="0"/>
              <a:t> te </a:t>
            </a:r>
            <a:r>
              <a:rPr lang="en-US" sz="1300" b="0" i="0" u="none" strike="noStrike" cap="none" dirty="0" err="1"/>
              <a:t>lezen</a:t>
            </a:r>
            <a:r>
              <a:rPr lang="en-US" sz="1300" b="0" i="0" u="none" strike="noStrike" cap="none" dirty="0"/>
              <a:t> en te </a:t>
            </a:r>
            <a:r>
              <a:rPr lang="en-US" sz="1300" b="0" i="0" u="none" strike="noStrike" cap="none" dirty="0" err="1"/>
              <a:t>begrijpen</a:t>
            </a:r>
            <a:r>
              <a:rPr lang="en-US" sz="1300" b="0" i="0" u="none" strike="noStrike" cap="none" dirty="0"/>
              <a:t> is.</a:t>
            </a:r>
            <a:endParaRPr sz="1300" b="0" i="0" u="none" strike="noStrike" cap="none" dirty="0"/>
          </a:p>
          <a:p>
            <a:pPr marL="285750" marR="0" lvl="0" indent="-285750" algn="l" rtl="0">
              <a:lnSpc>
                <a:spcPct val="100000"/>
              </a:lnSpc>
              <a:spcBef>
                <a:spcPts val="600"/>
              </a:spcBef>
              <a:spcAft>
                <a:spcPts val="0"/>
              </a:spcAft>
              <a:buClr>
                <a:srgbClr val="F39200"/>
              </a:buClr>
              <a:buSzPts val="2250"/>
              <a:buFont typeface="Arial"/>
              <a:buChar char="•"/>
            </a:pPr>
            <a:r>
              <a:rPr lang="en-US" sz="1300" b="0" i="0" u="none" strike="noStrike" cap="none" dirty="0" err="1"/>
              <a:t>Optimaliseer</a:t>
            </a:r>
            <a:r>
              <a:rPr lang="en-US" sz="1300" b="0" i="0" u="none" strike="noStrike" cap="none" dirty="0"/>
              <a:t> voor </a:t>
            </a:r>
            <a:r>
              <a:rPr lang="en-US" sz="1300" b="0" i="0" u="none" strike="noStrike" cap="none" dirty="0" err="1"/>
              <a:t>trefwoorden</a:t>
            </a:r>
            <a:r>
              <a:rPr lang="en-US" sz="1300" b="0" i="0" u="none" strike="noStrike" cap="none" dirty="0"/>
              <a:t>: </a:t>
            </a:r>
            <a:r>
              <a:rPr lang="en-US" sz="1300" b="0" i="0" u="none" strike="noStrike" cap="none" dirty="0" err="1"/>
              <a:t>Zodra</a:t>
            </a:r>
            <a:r>
              <a:rPr lang="en-US" sz="1300" b="0" i="0" u="none" strike="noStrike" cap="none" dirty="0"/>
              <a:t> men de </a:t>
            </a:r>
            <a:r>
              <a:rPr lang="en-US" sz="1300" b="0" i="0" u="none" strike="noStrike" cap="none" dirty="0" err="1"/>
              <a:t>trefwoorden</a:t>
            </a:r>
            <a:r>
              <a:rPr lang="en-US" sz="1300" b="0" i="0" u="none" strike="noStrike" cap="none" dirty="0"/>
              <a:t> </a:t>
            </a:r>
            <a:r>
              <a:rPr lang="en-US" sz="1300" b="0" i="0" u="none" strike="noStrike" cap="none" dirty="0" err="1"/>
              <a:t>heeft</a:t>
            </a:r>
            <a:r>
              <a:rPr lang="en-US" sz="1300" b="0" i="0" u="none" strike="noStrike" cap="none" dirty="0"/>
              <a:t>, moeten </a:t>
            </a:r>
            <a:r>
              <a:rPr lang="en-US" sz="1300" b="0" i="0" u="none" strike="noStrike" cap="none" dirty="0" err="1"/>
              <a:t>deze</a:t>
            </a:r>
            <a:r>
              <a:rPr lang="en-US" sz="1300" b="0" i="0" u="none" strike="noStrike" cap="none" dirty="0"/>
              <a:t> </a:t>
            </a:r>
            <a:r>
              <a:rPr lang="en-US" sz="1300" b="0" i="0" u="none" strike="noStrike" cap="none" dirty="0" err="1"/>
              <a:t>worden</a:t>
            </a:r>
            <a:r>
              <a:rPr lang="en-US" sz="1300" b="0" i="0" u="none" strike="noStrike" cap="none" dirty="0"/>
              <a:t> </a:t>
            </a:r>
            <a:r>
              <a:rPr lang="en-US" sz="1300" b="0" i="0" u="none" strike="noStrike" cap="none" dirty="0" err="1"/>
              <a:t>opgenomen</a:t>
            </a:r>
            <a:r>
              <a:rPr lang="en-US" sz="1300" b="0" i="0" u="none" strike="noStrike" cap="none" dirty="0"/>
              <a:t> in de </a:t>
            </a:r>
            <a:r>
              <a:rPr lang="en-US" sz="1300" b="0" i="0" u="none" strike="noStrike" cap="none" dirty="0" err="1"/>
              <a:t>koppen</a:t>
            </a:r>
            <a:r>
              <a:rPr lang="en-US" sz="1300" b="0" i="0" u="none" strike="noStrike" cap="none" dirty="0"/>
              <a:t>, meta-</a:t>
            </a:r>
            <a:r>
              <a:rPr lang="en-US" sz="1300" b="0" i="0" u="none" strike="noStrike" cap="none" dirty="0" err="1"/>
              <a:t>beschrijving</a:t>
            </a:r>
            <a:r>
              <a:rPr lang="en-US" sz="1300" b="0" i="0" u="none" strike="noStrike" cap="none" dirty="0"/>
              <a:t> en </a:t>
            </a:r>
            <a:r>
              <a:rPr lang="en-US" sz="1300" b="0" i="0" u="none" strike="noStrike" cap="none" dirty="0" err="1"/>
              <a:t>hoofdtekst</a:t>
            </a:r>
            <a:r>
              <a:rPr lang="en-US" sz="1300" b="0" i="0" u="none" strike="noStrike" cap="none" dirty="0"/>
              <a:t> van de </a:t>
            </a:r>
            <a:r>
              <a:rPr lang="en-US" sz="1300" b="0" i="0" u="none" strike="noStrike" cap="none" dirty="0" err="1"/>
              <a:t>inhoud</a:t>
            </a:r>
            <a:r>
              <a:rPr lang="en-US" sz="1300" b="0" i="0" u="none" strike="noStrike" cap="none" dirty="0"/>
              <a:t>.</a:t>
            </a:r>
            <a:endParaRPr sz="1300" b="0" i="0" u="none" strike="noStrike" cap="none" dirty="0"/>
          </a:p>
          <a:p>
            <a:pPr marL="285750" marR="0" lvl="0" indent="-285750" algn="l" rtl="0">
              <a:lnSpc>
                <a:spcPct val="100000"/>
              </a:lnSpc>
              <a:spcBef>
                <a:spcPts val="600"/>
              </a:spcBef>
              <a:spcAft>
                <a:spcPts val="0"/>
              </a:spcAft>
              <a:buClr>
                <a:srgbClr val="F39200"/>
              </a:buClr>
              <a:buSzPts val="2250"/>
              <a:buFont typeface="Arial"/>
              <a:buChar char="•"/>
            </a:pPr>
            <a:r>
              <a:rPr lang="en-US" sz="1300" b="0" i="0" u="none" strike="noStrike" cap="none" dirty="0" err="1"/>
              <a:t>Koppen</a:t>
            </a:r>
            <a:r>
              <a:rPr lang="en-US" sz="1300" b="0" i="0" u="none" strike="noStrike" cap="none" dirty="0"/>
              <a:t> en </a:t>
            </a:r>
            <a:r>
              <a:rPr lang="en-US" sz="1300" b="0" i="0" u="none" strike="noStrike" cap="none" dirty="0" err="1"/>
              <a:t>subkoppen</a:t>
            </a:r>
            <a:r>
              <a:rPr lang="en-US" sz="1300" b="0" i="0" u="none" strike="noStrike" cap="none" dirty="0"/>
              <a:t>: </a:t>
            </a:r>
            <a:r>
              <a:rPr lang="en-US" sz="1300" b="0" i="0" u="none" strike="noStrike" cap="none" dirty="0" err="1"/>
              <a:t>koppen</a:t>
            </a:r>
            <a:r>
              <a:rPr lang="en-US" sz="1300" b="0" i="0" u="none" strike="noStrike" cap="none" dirty="0"/>
              <a:t> en </a:t>
            </a:r>
            <a:r>
              <a:rPr lang="en-US" sz="1300" b="0" i="0" u="none" strike="noStrike" cap="none" dirty="0" err="1"/>
              <a:t>subkoppen</a:t>
            </a:r>
            <a:r>
              <a:rPr lang="en-US" sz="1300" b="0" i="0" u="none" strike="noStrike" cap="none" dirty="0"/>
              <a:t> moeten </a:t>
            </a:r>
            <a:r>
              <a:rPr lang="en-US" sz="1300" b="0" i="0" u="none" strike="noStrike" cap="none" dirty="0" err="1"/>
              <a:t>worden</a:t>
            </a:r>
            <a:r>
              <a:rPr lang="en-US" sz="1300" b="0" i="0" u="none" strike="noStrike" cap="none" dirty="0"/>
              <a:t> </a:t>
            </a:r>
            <a:r>
              <a:rPr lang="en-US" sz="1300" b="0" i="0" u="none" strike="noStrike" cap="none" dirty="0" err="1"/>
              <a:t>gebruikt</a:t>
            </a:r>
            <a:r>
              <a:rPr lang="en-US" sz="1300" b="0" i="0" u="none" strike="noStrike" cap="none" dirty="0"/>
              <a:t> om de </a:t>
            </a:r>
            <a:r>
              <a:rPr lang="en-US" sz="1300" b="0" i="0" u="none" strike="noStrike" cap="none" dirty="0" err="1"/>
              <a:t>inhoud</a:t>
            </a:r>
            <a:r>
              <a:rPr lang="en-US" sz="1300" b="0" i="0" u="none" strike="noStrike" cap="none" dirty="0"/>
              <a:t> te </a:t>
            </a:r>
            <a:r>
              <a:rPr lang="en-US" sz="1300" b="0" i="0" u="none" strike="noStrike" cap="none" dirty="0" err="1"/>
              <a:t>organiseren</a:t>
            </a:r>
            <a:r>
              <a:rPr lang="en-US" sz="1300" b="0" i="0" u="none" strike="noStrike" cap="none" dirty="0"/>
              <a:t> en </a:t>
            </a:r>
            <a:r>
              <a:rPr lang="en-US" sz="1300" b="0" i="0" u="none" strike="noStrike" cap="none" dirty="0" err="1"/>
              <a:t>leesbaar</a:t>
            </a:r>
            <a:r>
              <a:rPr lang="en-US" sz="1300" b="0" i="0" u="none" strike="noStrike" cap="none" dirty="0"/>
              <a:t> te </a:t>
            </a:r>
            <a:r>
              <a:rPr lang="en-US" sz="1300" b="0" i="0" u="none" strike="noStrike" cap="none" dirty="0" err="1"/>
              <a:t>maken</a:t>
            </a:r>
            <a:r>
              <a:rPr lang="en-US" sz="1300" b="0" i="0" u="none" strike="noStrike" cap="none" dirty="0"/>
              <a:t> (H1, H2, H3, etc.) en om de </a:t>
            </a:r>
            <a:r>
              <a:rPr lang="en-US" sz="1300" b="0" i="0" u="none" strike="noStrike" cap="none" dirty="0" err="1"/>
              <a:t>hiërarchie</a:t>
            </a:r>
            <a:r>
              <a:rPr lang="en-US" sz="1300" b="0" i="0" u="none" strike="noStrike" cap="none" dirty="0"/>
              <a:t> van de </a:t>
            </a:r>
            <a:r>
              <a:rPr lang="en-US" sz="1300" b="0" i="0" u="none" strike="noStrike" cap="none" dirty="0" err="1"/>
              <a:t>inhoud</a:t>
            </a:r>
            <a:r>
              <a:rPr lang="en-US" sz="1300" b="0" i="0" u="none" strike="noStrike" cap="none" dirty="0"/>
              <a:t> </a:t>
            </a:r>
            <a:r>
              <a:rPr lang="en-US" sz="1300" b="0" i="0" u="none" strike="noStrike" cap="none" dirty="0" err="1"/>
              <a:t>aan</a:t>
            </a:r>
            <a:r>
              <a:rPr lang="en-US" sz="1300" b="0" i="0" u="none" strike="noStrike" cap="none" dirty="0"/>
              <a:t> te </a:t>
            </a:r>
            <a:r>
              <a:rPr lang="en-US" sz="1300" b="0" i="0" u="none" strike="noStrike" cap="none" dirty="0" err="1"/>
              <a:t>geven</a:t>
            </a:r>
            <a:r>
              <a:rPr lang="en-US" sz="1300" b="0" i="0" u="none" strike="noStrike" cap="none" dirty="0"/>
              <a:t>.</a:t>
            </a:r>
            <a:endParaRPr sz="1300" b="0" i="0" u="none" strike="noStrike" cap="none" dirty="0"/>
          </a:p>
          <a:p>
            <a:pPr marL="285750" marR="0" lvl="0" indent="-285750" algn="l" rtl="0">
              <a:lnSpc>
                <a:spcPct val="100000"/>
              </a:lnSpc>
              <a:spcBef>
                <a:spcPts val="600"/>
              </a:spcBef>
              <a:spcAft>
                <a:spcPts val="0"/>
              </a:spcAft>
              <a:buClr>
                <a:srgbClr val="F39200"/>
              </a:buClr>
              <a:buSzPts val="2250"/>
              <a:buFont typeface="Arial"/>
              <a:buChar char="•"/>
            </a:pPr>
            <a:r>
              <a:rPr lang="en-US" sz="1300" b="0" i="0" u="none" strike="noStrike" cap="none" dirty="0" err="1"/>
              <a:t>Voeg</a:t>
            </a:r>
            <a:r>
              <a:rPr lang="en-US" sz="1300" b="0" i="0" u="none" strike="noStrike" cap="none" dirty="0"/>
              <a:t> </a:t>
            </a:r>
            <a:r>
              <a:rPr lang="en-US" sz="1300" b="0" i="0" u="none" strike="noStrike" cap="none" dirty="0" err="1"/>
              <a:t>afbeeldingen</a:t>
            </a:r>
            <a:r>
              <a:rPr lang="en-US" sz="1300" b="0" i="0" u="none" strike="noStrike" cap="none" dirty="0"/>
              <a:t> en video's toe </a:t>
            </a:r>
            <a:r>
              <a:rPr lang="en-US" sz="1300" b="0" i="0" u="none" strike="noStrike" cap="none" dirty="0" err="1"/>
              <a:t>aan</a:t>
            </a:r>
            <a:r>
              <a:rPr lang="en-US" sz="1300" b="0" i="0" u="none" strike="noStrike" cap="none" dirty="0"/>
              <a:t> de </a:t>
            </a:r>
            <a:r>
              <a:rPr lang="en-US" sz="1300" b="0" i="0" u="none" strike="noStrike" cap="none" dirty="0" err="1"/>
              <a:t>inhoud</a:t>
            </a:r>
            <a:r>
              <a:rPr lang="en-US" sz="1300" b="0" i="0" u="none" strike="noStrike" cap="none" dirty="0"/>
              <a:t> om </a:t>
            </a:r>
            <a:r>
              <a:rPr lang="en-US" sz="1300" b="0" i="0" u="none" strike="noStrike" cap="none" dirty="0" err="1"/>
              <a:t>deze</a:t>
            </a:r>
            <a:r>
              <a:rPr lang="en-US" sz="1300" b="0" i="0" u="none" strike="noStrike" cap="none" dirty="0"/>
              <a:t> </a:t>
            </a:r>
            <a:r>
              <a:rPr lang="en-US" sz="1300" b="0" i="0" u="none" strike="noStrike" cap="none" dirty="0" err="1"/>
              <a:t>visueel</a:t>
            </a:r>
            <a:r>
              <a:rPr lang="en-US" sz="1300" b="0" i="0" u="none" strike="noStrike" cap="none" dirty="0"/>
              <a:t> </a:t>
            </a:r>
            <a:r>
              <a:rPr lang="en-US" sz="1300" b="0" i="0" u="none" strike="noStrike" cap="none" dirty="0" err="1"/>
              <a:t>aantrekkelijker</a:t>
            </a:r>
            <a:r>
              <a:rPr lang="en-US" sz="1300" b="0" i="0" u="none" strike="noStrike" cap="none" dirty="0"/>
              <a:t> en </a:t>
            </a:r>
            <a:r>
              <a:rPr lang="en-US" sz="1300" b="0" i="0" u="none" strike="noStrike" cap="none" dirty="0" err="1"/>
              <a:t>boeiender</a:t>
            </a:r>
            <a:r>
              <a:rPr lang="en-US" sz="1300" b="0" i="0" u="none" strike="noStrike" cap="none" dirty="0"/>
              <a:t> te </a:t>
            </a:r>
            <a:r>
              <a:rPr lang="en-US" sz="1300" b="0" i="0" u="none" strike="noStrike" cap="none" dirty="0" err="1"/>
              <a:t>maken</a:t>
            </a:r>
            <a:endParaRPr sz="1300" b="0" i="0" u="none" strike="noStrike" cap="none" dirty="0"/>
          </a:p>
          <a:p>
            <a:pPr marL="285750" marR="0" lvl="0" indent="-285750" algn="l" rtl="0">
              <a:lnSpc>
                <a:spcPct val="100000"/>
              </a:lnSpc>
              <a:spcBef>
                <a:spcPts val="600"/>
              </a:spcBef>
              <a:spcAft>
                <a:spcPts val="0"/>
              </a:spcAft>
              <a:buClr>
                <a:srgbClr val="F39200"/>
              </a:buClr>
              <a:buSzPts val="2250"/>
              <a:buFont typeface="Arial"/>
              <a:buChar char="•"/>
            </a:pPr>
            <a:r>
              <a:rPr lang="en-US" sz="1300" b="0" i="0" u="none" strike="noStrike" cap="none" dirty="0"/>
              <a:t>Interne en </a:t>
            </a:r>
            <a:r>
              <a:rPr lang="en-US" sz="1300" b="0" i="0" u="none" strike="noStrike" cap="none" dirty="0" err="1"/>
              <a:t>externe</a:t>
            </a:r>
            <a:r>
              <a:rPr lang="en-US" sz="1300" b="0" i="0" u="none" strike="noStrike" cap="none" dirty="0"/>
              <a:t> links </a:t>
            </a:r>
            <a:r>
              <a:rPr lang="en-US" sz="1300" b="0" i="0" u="none" strike="noStrike" cap="none" dirty="0" err="1"/>
              <a:t>toevoegen</a:t>
            </a:r>
            <a:endParaRPr sz="1300" b="0" i="0" u="none" strike="noStrike" cap="none" dirty="0"/>
          </a:p>
          <a:p>
            <a:pPr marL="0" lvl="0" indent="0" algn="l" rtl="0">
              <a:lnSpc>
                <a:spcPct val="90000"/>
              </a:lnSpc>
              <a:spcBef>
                <a:spcPts val="750"/>
              </a:spcBef>
              <a:spcAft>
                <a:spcPts val="0"/>
              </a:spcAft>
              <a:buClr>
                <a:srgbClr val="F39200"/>
              </a:buClr>
              <a:buSzPts val="1875"/>
              <a:buNone/>
            </a:pPr>
            <a:endParaRPr sz="15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22" name="Google Shape;222;p12"/>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223" name="Google Shape;223;p12"/>
          <p:cNvSpPr txBox="1">
            <a:spLocks noGrp="1"/>
          </p:cNvSpPr>
          <p:nvPr>
            <p:ph type="body" idx="1"/>
          </p:nvPr>
        </p:nvSpPr>
        <p:spPr>
          <a:xfrm>
            <a:off x="840583" y="312995"/>
            <a:ext cx="6614054" cy="8781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800"/>
              <a:buNone/>
            </a:pPr>
            <a:endParaRPr sz="2800"/>
          </a:p>
        </p:txBody>
      </p:sp>
      <p:sp>
        <p:nvSpPr>
          <p:cNvPr id="224" name="Google Shape;224;p1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800"/>
              <a:buFont typeface="Arial"/>
              <a:buNone/>
            </a:pPr>
            <a:r>
              <a:rPr lang="en-US" sz="1800" b="0" i="0" u="none" strike="noStrike" cap="none"/>
              <a:t>Kies voor de volgende lijst een organisatie en haar website:</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Online winkel.</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Online merkaanwezigheid.</a:t>
            </a:r>
            <a:endParaRPr sz="1800" b="0" i="0" u="none" strike="noStrike" cap="none"/>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Informatieopslagplaats (bijv. nieuws)</a:t>
            </a: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r>
              <a:rPr lang="en-US" sz="1800" b="0" i="0" u="none" strike="noStrike" cap="none"/>
              <a:t>Identificeer de belangrijkste websitepagina's en onderzoek de juiste zoekwoorden.</a:t>
            </a:r>
            <a:endParaRPr/>
          </a:p>
          <a:p>
            <a:pPr marL="0" marR="0" lvl="0" indent="0" algn="l" rtl="0">
              <a:lnSpc>
                <a:spcPct val="115000"/>
              </a:lnSpc>
              <a:spcBef>
                <a:spcPts val="1200"/>
              </a:spcBef>
              <a:spcAft>
                <a:spcPts val="0"/>
              </a:spcAft>
              <a:buClr>
                <a:schemeClr val="lt1"/>
              </a:buClr>
              <a:buSzPts val="1800"/>
              <a:buFont typeface="Arial"/>
              <a:buNone/>
            </a:pPr>
            <a:endParaRPr sz="1800" b="0" i="0" u="none" strike="noStrike" cap="none">
              <a:solidFill>
                <a:srgbClr val="000000"/>
              </a:solidFill>
              <a:latin typeface="Calibri"/>
              <a:ea typeface="Calibri"/>
              <a:cs typeface="Calibri"/>
              <a:sym typeface="Calibri"/>
            </a:endParaRPr>
          </a:p>
          <a:p>
            <a:pPr marL="285750" marR="0" lvl="0" indent="-171450" algn="l" rtl="0">
              <a:lnSpc>
                <a:spcPct val="115000"/>
              </a:lnSpc>
              <a:spcBef>
                <a:spcPts val="1200"/>
              </a:spcBef>
              <a:spcAft>
                <a:spcPts val="0"/>
              </a:spcAft>
              <a:buClr>
                <a:srgbClr val="000000"/>
              </a:buClr>
              <a:buSzPts val="1800"/>
              <a:buFont typeface="Open Sans"/>
              <a:buNone/>
            </a:pPr>
            <a:endParaRPr sz="1800" b="0" i="0" u="none" strike="noStrike" cap="none">
              <a:solidFill>
                <a:srgbClr val="000000"/>
              </a:solidFill>
              <a:latin typeface="Calibri"/>
              <a:ea typeface="Calibri"/>
              <a:cs typeface="Calibri"/>
              <a:sym typeface="Calibri"/>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3"/>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30" name="Google Shape;230;p13"/>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Technische optimalisatie</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4"/>
        <p:cNvGrpSpPr/>
        <p:nvPr/>
      </p:nvGrpSpPr>
      <p:grpSpPr>
        <a:xfrm>
          <a:off x="0" y="0"/>
          <a:ext cx="0" cy="0"/>
          <a:chOff x="0" y="0"/>
          <a:chExt cx="0" cy="0"/>
        </a:xfrm>
      </p:grpSpPr>
      <p:sp>
        <p:nvSpPr>
          <p:cNvPr id="235" name="Google Shape;235;p14"/>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36" name="Google Shape;236;p14"/>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37" name="Google Shape;237;p14"/>
          <p:cNvSpPr txBox="1"/>
          <p:nvPr/>
        </p:nvSpPr>
        <p:spPr>
          <a:xfrm>
            <a:off x="5438776" y="4255056"/>
            <a:ext cx="3467100" cy="27695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Clr>
                <a:srgbClr val="161249"/>
              </a:buClr>
              <a:buSzPts val="1200"/>
              <a:buFont typeface="Arial"/>
              <a:buNone/>
            </a:pPr>
            <a:r>
              <a:rPr lang="en-US" sz="1200" b="1" i="1" u="none" strike="noStrike" cap="none">
                <a:solidFill>
                  <a:srgbClr val="161249"/>
                </a:solidFill>
                <a:latin typeface="Arial"/>
                <a:ea typeface="Arial"/>
                <a:cs typeface="Arial"/>
                <a:sym typeface="Arial"/>
              </a:rPr>
              <a:t>Richtlijnen Google Search Quality Evaluator</a:t>
            </a:r>
            <a:endParaRPr sz="1200" b="1" i="1" u="none" strike="noStrike" cap="none">
              <a:solidFill>
                <a:srgbClr val="161249"/>
              </a:solidFill>
              <a:latin typeface="Arial"/>
              <a:ea typeface="Arial"/>
              <a:cs typeface="Arial"/>
              <a:sym typeface="Arial"/>
            </a:endParaRPr>
          </a:p>
        </p:txBody>
      </p:sp>
      <p:sp>
        <p:nvSpPr>
          <p:cNvPr id="238" name="Google Shape;238;p1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en-US" sz="3600"/>
              <a:t>Technische optimalisatie</a:t>
            </a:r>
            <a:br>
              <a:rPr lang="en-US" sz="3600"/>
            </a:br>
            <a:endParaRPr sz="3600"/>
          </a:p>
        </p:txBody>
      </p:sp>
      <p:sp>
        <p:nvSpPr>
          <p:cNvPr id="239" name="Google Shape;239;p14"/>
          <p:cNvSpPr txBox="1">
            <a:spLocks noGrp="1"/>
          </p:cNvSpPr>
          <p:nvPr>
            <p:ph type="body" idx="1"/>
          </p:nvPr>
        </p:nvSpPr>
        <p:spPr>
          <a:xfrm>
            <a:off x="628650" y="1369218"/>
            <a:ext cx="7886700" cy="288643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F39200"/>
              </a:buClr>
              <a:buSzPts val="2700"/>
              <a:buFont typeface="Arial"/>
              <a:buChar char="•"/>
            </a:pPr>
            <a:r>
              <a:rPr lang="en-US" sz="1800" b="0" i="0" u="none" strike="noStrike" cap="none"/>
              <a:t>URL-structuur</a:t>
            </a: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Omleidingen</a:t>
            </a: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Sitemap en Robots.txt</a:t>
            </a: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Mobiel-vriendelijkheid</a:t>
            </a:r>
            <a:endParaRPr/>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Snelheid website</a:t>
            </a: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SSL</a:t>
            </a:r>
            <a:endParaRPr sz="1800" b="0" i="0" u="none" strike="noStrike" cap="none"/>
          </a:p>
          <a:p>
            <a:pPr marL="285750" marR="0" lvl="0" indent="-285750" algn="l" rtl="0">
              <a:lnSpc>
                <a:spcPct val="100000"/>
              </a:lnSpc>
              <a:spcBef>
                <a:spcPts val="600"/>
              </a:spcBef>
              <a:spcAft>
                <a:spcPts val="0"/>
              </a:spcAft>
              <a:buClr>
                <a:srgbClr val="F39200"/>
              </a:buClr>
              <a:buSzPts val="2700"/>
              <a:buFont typeface="Arial"/>
              <a:buChar char="•"/>
            </a:pPr>
            <a:r>
              <a:rPr lang="en-US" sz="1800" b="0" i="0" u="none" strike="noStrike" cap="none"/>
              <a:t>Gebroken koppelingen</a:t>
            </a:r>
            <a:endParaRPr/>
          </a:p>
          <a:p>
            <a:pPr marL="0" lvl="0" indent="0" algn="l" rtl="0">
              <a:lnSpc>
                <a:spcPct val="90000"/>
              </a:lnSpc>
              <a:spcBef>
                <a:spcPts val="750"/>
              </a:spcBef>
              <a:spcAft>
                <a:spcPts val="0"/>
              </a:spcAft>
              <a:buClr>
                <a:srgbClr val="161249"/>
              </a:buClr>
              <a:buSzPts val="2100"/>
              <a:buNone/>
            </a:pP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45" name="Google Shape;245;p15"/>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200"/>
              </a:spcBef>
              <a:spcAft>
                <a:spcPts val="1200"/>
              </a:spcAft>
              <a:buClr>
                <a:schemeClr val="dk1"/>
              </a:buClr>
              <a:buSzPts val="1800"/>
              <a:buFont typeface="Open Sans"/>
              <a:buNone/>
            </a:pPr>
            <a:endParaRPr sz="1800" b="0" i="0" u="none" strike="noStrike" cap="none">
              <a:solidFill>
                <a:schemeClr val="dk1"/>
              </a:solidFill>
              <a:latin typeface="Calibri"/>
              <a:ea typeface="Calibri"/>
              <a:cs typeface="Calibri"/>
              <a:sym typeface="Calibri"/>
            </a:endParaRPr>
          </a:p>
        </p:txBody>
      </p:sp>
      <p:sp>
        <p:nvSpPr>
          <p:cNvPr id="246" name="Google Shape;246;p15"/>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Beoordelingsactiviteit</a:t>
            </a:r>
            <a:endParaRPr/>
          </a:p>
          <a:p>
            <a:pPr marL="0" lvl="0" indent="0" algn="l" rtl="0">
              <a:lnSpc>
                <a:spcPct val="90000"/>
              </a:lnSpc>
              <a:spcBef>
                <a:spcPts val="750"/>
              </a:spcBef>
              <a:spcAft>
                <a:spcPts val="0"/>
              </a:spcAft>
              <a:buClr>
                <a:schemeClr val="lt1"/>
              </a:buClr>
              <a:buSzPts val="2400"/>
              <a:buNone/>
            </a:pPr>
            <a:endParaRPr/>
          </a:p>
        </p:txBody>
      </p:sp>
      <p:sp>
        <p:nvSpPr>
          <p:cNvPr id="247" name="Google Shape;247;p1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800"/>
              <a:buFont typeface="Arial"/>
              <a:buNone/>
            </a:pPr>
            <a:r>
              <a:rPr lang="en-US" sz="1800" b="0" i="0" u="none" strike="noStrike" cap="none"/>
              <a:t>Kies voor de volgende lijst een organisatie en haar website:</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Online winkel.</a:t>
            </a:r>
            <a:endParaRPr/>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Online merkaanwezigheid.</a:t>
            </a:r>
            <a:endParaRPr sz="1800" b="0" i="0" u="none" strike="noStrike" cap="none"/>
          </a:p>
          <a:p>
            <a:pPr marL="285750" marR="0" lvl="0" indent="-285750" algn="l" rtl="0">
              <a:lnSpc>
                <a:spcPct val="115000"/>
              </a:lnSpc>
              <a:spcBef>
                <a:spcPts val="1200"/>
              </a:spcBef>
              <a:spcAft>
                <a:spcPts val="0"/>
              </a:spcAft>
              <a:buClr>
                <a:srgbClr val="F39200"/>
              </a:buClr>
              <a:buSzPts val="2700"/>
              <a:buFont typeface="Arial"/>
              <a:buChar char="•"/>
            </a:pPr>
            <a:r>
              <a:rPr lang="en-US" sz="1800" b="0" i="0" u="none" strike="noStrike" cap="none"/>
              <a:t>Informatieopslagplaats (bijv. nieuws)</a:t>
            </a: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endParaRPr sz="1800" b="0" i="0" u="none" strike="noStrike" cap="none"/>
          </a:p>
          <a:p>
            <a:pPr marL="0" marR="0" lvl="0" indent="0" algn="l" rtl="0">
              <a:lnSpc>
                <a:spcPct val="115000"/>
              </a:lnSpc>
              <a:spcBef>
                <a:spcPts val="1200"/>
              </a:spcBef>
              <a:spcAft>
                <a:spcPts val="0"/>
              </a:spcAft>
              <a:buClr>
                <a:schemeClr val="lt1"/>
              </a:buClr>
              <a:buSzPts val="1800"/>
              <a:buFont typeface="Arial"/>
              <a:buNone/>
            </a:pPr>
            <a:r>
              <a:rPr lang="en-US" sz="1800" b="0" i="0" u="none" strike="noStrike" cap="none"/>
              <a:t>De snelheid van de website optimaliseren</a:t>
            </a:r>
            <a:endParaRPr/>
          </a:p>
          <a:p>
            <a:pPr marL="285750" marR="0" lvl="0" indent="-171450" algn="l" rtl="0">
              <a:lnSpc>
                <a:spcPct val="115000"/>
              </a:lnSpc>
              <a:spcBef>
                <a:spcPts val="1200"/>
              </a:spcBef>
              <a:spcAft>
                <a:spcPts val="0"/>
              </a:spcAft>
              <a:buClr>
                <a:srgbClr val="000000"/>
              </a:buClr>
              <a:buSzPts val="1800"/>
              <a:buFont typeface="Open Sans"/>
              <a:buNone/>
            </a:pPr>
            <a:endParaRPr sz="1800" b="0" i="0" u="none" strike="noStrike" cap="none"/>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1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253" name="Google Shape;253;p16"/>
          <p:cNvSpPr txBox="1"/>
          <p:nvPr/>
        </p:nvSpPr>
        <p:spPr>
          <a:xfrm>
            <a:off x="675150" y="1849533"/>
            <a:ext cx="7793700" cy="758842"/>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Lokale SEO</a:t>
            </a:r>
            <a:endParaRPr sz="2000" b="1"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grpSp>
        <p:nvGrpSpPr>
          <p:cNvPr id="258" name="Google Shape;258;p17"/>
          <p:cNvGrpSpPr/>
          <p:nvPr/>
        </p:nvGrpSpPr>
        <p:grpSpPr>
          <a:xfrm>
            <a:off x="1237243" y="1294730"/>
            <a:ext cx="6657490" cy="3251066"/>
            <a:chOff x="1043804" y="-9059"/>
            <a:chExt cx="6657490" cy="3251066"/>
          </a:xfrm>
        </p:grpSpPr>
        <p:sp>
          <p:nvSpPr>
            <p:cNvPr id="259" name="Google Shape;259;p17"/>
            <p:cNvSpPr/>
            <p:nvPr/>
          </p:nvSpPr>
          <p:spPr>
            <a:xfrm>
              <a:off x="1043804" y="-9059"/>
              <a:ext cx="6657490" cy="969584"/>
            </a:xfrm>
            <a:prstGeom prst="rightArrow">
              <a:avLst>
                <a:gd name="adj1" fmla="val 50000"/>
                <a:gd name="adj2" fmla="val 50000"/>
              </a:avLst>
            </a:prstGeom>
            <a:solidFill>
              <a:srgbClr val="9235A9"/>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0" name="Google Shape;260;p17"/>
            <p:cNvSpPr txBox="1"/>
            <p:nvPr/>
          </p:nvSpPr>
          <p:spPr>
            <a:xfrm>
              <a:off x="1046873" y="249883"/>
              <a:ext cx="6415094" cy="484792"/>
            </a:xfrm>
            <a:prstGeom prst="rect">
              <a:avLst/>
            </a:prstGeom>
            <a:solidFill>
              <a:srgbClr val="9235A9"/>
            </a:solid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Registreer</a:t>
              </a:r>
              <a:endParaRPr sz="1800" b="0" i="0" u="none" strike="noStrike" cap="none">
                <a:solidFill>
                  <a:schemeClr val="dk1"/>
                </a:solidFill>
                <a:latin typeface="Arial"/>
                <a:ea typeface="Arial"/>
                <a:cs typeface="Arial"/>
                <a:sym typeface="Arial"/>
              </a:endParaRPr>
            </a:p>
          </p:txBody>
        </p:sp>
        <p:sp>
          <p:nvSpPr>
            <p:cNvPr id="261" name="Google Shape;261;p17"/>
            <p:cNvSpPr/>
            <p:nvPr/>
          </p:nvSpPr>
          <p:spPr>
            <a:xfrm>
              <a:off x="1046873" y="755177"/>
              <a:ext cx="2050507" cy="1867776"/>
            </a:xfrm>
            <a:prstGeom prst="rect">
              <a:avLst/>
            </a:prstGeom>
            <a:solidFill>
              <a:schemeClr val="lt1"/>
            </a:solidFill>
            <a:ln w="12700" cap="flat" cmpd="sng">
              <a:solidFill>
                <a:srgbClr val="6200AE"/>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2" name="Google Shape;262;p17"/>
            <p:cNvSpPr txBox="1"/>
            <p:nvPr/>
          </p:nvSpPr>
          <p:spPr>
            <a:xfrm>
              <a:off x="1046873" y="755177"/>
              <a:ext cx="2050507" cy="1867776"/>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 ecosysteem</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 Mijn Bedrijf</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Youtube</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Facebook</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Twitter</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LinkedIn</a:t>
              </a:r>
              <a:endParaRPr sz="1400" b="0" i="0" u="none" strike="noStrike" cap="none">
                <a:solidFill>
                  <a:schemeClr val="dk1"/>
                </a:solidFill>
                <a:latin typeface="Arial"/>
                <a:ea typeface="Arial"/>
                <a:cs typeface="Arial"/>
                <a:sym typeface="Arial"/>
              </a:endParaRPr>
            </a:p>
          </p:txBody>
        </p:sp>
        <p:sp>
          <p:nvSpPr>
            <p:cNvPr id="263" name="Google Shape;263;p17"/>
            <p:cNvSpPr/>
            <p:nvPr/>
          </p:nvSpPr>
          <p:spPr>
            <a:xfrm>
              <a:off x="3094311" y="312458"/>
              <a:ext cx="4606983" cy="969584"/>
            </a:xfrm>
            <a:prstGeom prst="rightArrow">
              <a:avLst>
                <a:gd name="adj1" fmla="val 50000"/>
                <a:gd name="adj2" fmla="val 50000"/>
              </a:avLst>
            </a:prstGeom>
            <a:solidFill>
              <a:srgbClr val="F1148B"/>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4" name="Google Shape;264;p17"/>
            <p:cNvSpPr txBox="1"/>
            <p:nvPr/>
          </p:nvSpPr>
          <p:spPr>
            <a:xfrm>
              <a:off x="3097380" y="573078"/>
              <a:ext cx="4364587" cy="484792"/>
            </a:xfrm>
            <a:prstGeom prst="rect">
              <a:avLst/>
            </a:prstGeom>
            <a:no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Consistente informatie</a:t>
              </a:r>
              <a:endParaRPr sz="1700" b="0" i="0" u="none" strike="noStrike" cap="none">
                <a:solidFill>
                  <a:schemeClr val="lt1"/>
                </a:solidFill>
                <a:latin typeface="Arial"/>
                <a:ea typeface="Arial"/>
                <a:cs typeface="Arial"/>
                <a:sym typeface="Arial"/>
              </a:endParaRPr>
            </a:p>
          </p:txBody>
        </p:sp>
        <p:sp>
          <p:nvSpPr>
            <p:cNvPr id="265" name="Google Shape;265;p17"/>
            <p:cNvSpPr/>
            <p:nvPr/>
          </p:nvSpPr>
          <p:spPr>
            <a:xfrm>
              <a:off x="3097380" y="1078371"/>
              <a:ext cx="2050507" cy="1867776"/>
            </a:xfrm>
            <a:prstGeom prst="rect">
              <a:avLst/>
            </a:prstGeom>
            <a:solidFill>
              <a:schemeClr val="lt1"/>
            </a:solidFill>
            <a:ln w="12700" cap="flat" cmpd="sng">
              <a:solidFill>
                <a:srgbClr val="F1148B"/>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6" name="Google Shape;266;p17"/>
            <p:cNvSpPr txBox="1"/>
            <p:nvPr/>
          </p:nvSpPr>
          <p:spPr>
            <a:xfrm>
              <a:off x="3097380" y="1078371"/>
              <a:ext cx="2050507" cy="1867776"/>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Aanbod</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N.A.P. (Naam, Adres,</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Telefoon)</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Foto's</a:t>
              </a:r>
              <a:endParaRPr sz="14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Reacties</a:t>
              </a:r>
              <a:endParaRPr sz="1400" b="0" i="0" u="none" strike="noStrike" cap="none">
                <a:solidFill>
                  <a:schemeClr val="dk1"/>
                </a:solidFill>
                <a:latin typeface="Arial"/>
                <a:ea typeface="Arial"/>
                <a:cs typeface="Arial"/>
                <a:sym typeface="Arial"/>
              </a:endParaRPr>
            </a:p>
          </p:txBody>
        </p:sp>
        <p:sp>
          <p:nvSpPr>
            <p:cNvPr id="267" name="Google Shape;267;p17"/>
            <p:cNvSpPr/>
            <p:nvPr/>
          </p:nvSpPr>
          <p:spPr>
            <a:xfrm>
              <a:off x="5144818" y="649320"/>
              <a:ext cx="2556476" cy="969584"/>
            </a:xfrm>
            <a:prstGeom prst="rightArrow">
              <a:avLst>
                <a:gd name="adj1" fmla="val 50000"/>
                <a:gd name="adj2" fmla="val 50000"/>
              </a:avLst>
            </a:prstGeom>
            <a:solidFill>
              <a:srgbClr val="F39200"/>
            </a:solidFill>
            <a:ln w="12700" cap="flat" cmpd="sng">
              <a:solidFill>
                <a:schemeClr val="lt1"/>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68" name="Google Shape;268;p17"/>
            <p:cNvSpPr txBox="1"/>
            <p:nvPr/>
          </p:nvSpPr>
          <p:spPr>
            <a:xfrm>
              <a:off x="5160481" y="929365"/>
              <a:ext cx="2314080" cy="419977"/>
            </a:xfrm>
            <a:prstGeom prst="rect">
              <a:avLst/>
            </a:prstGeom>
            <a:solidFill>
              <a:srgbClr val="F39200"/>
            </a:solidFill>
            <a:ln>
              <a:noFill/>
            </a:ln>
          </p:spPr>
          <p:txBody>
            <a:bodyPr spcFirstLastPara="1" wrap="square" lIns="64750" tIns="64750" rIns="254000" bIns="153900" anchor="ctr" anchorCtr="0">
              <a:noAutofit/>
            </a:bodyPr>
            <a:lstStyle/>
            <a:p>
              <a:pPr marL="0" marR="0" lvl="0" indent="0" algn="l" rtl="0">
                <a:lnSpc>
                  <a:spcPct val="90000"/>
                </a:lnSpc>
                <a:spcBef>
                  <a:spcPts val="0"/>
                </a:spcBef>
                <a:spcAft>
                  <a:spcPts val="0"/>
                </a:spcAft>
                <a:buClr>
                  <a:schemeClr val="lt1"/>
                </a:buClr>
                <a:buSzPts val="1700"/>
                <a:buFont typeface="Open Sans"/>
                <a:buNone/>
              </a:pPr>
              <a:r>
                <a:rPr lang="en-US" sz="1700" b="0" i="0" u="none" strike="noStrike" cap="none">
                  <a:solidFill>
                    <a:schemeClr val="lt1"/>
                  </a:solidFill>
                  <a:latin typeface="Arial"/>
                  <a:ea typeface="Arial"/>
                  <a:cs typeface="Arial"/>
                  <a:sym typeface="Arial"/>
                </a:rPr>
                <a:t>Optimaliseer</a:t>
              </a:r>
              <a:endParaRPr sz="1700" b="0" i="0" u="none" strike="noStrike" cap="none">
                <a:solidFill>
                  <a:schemeClr val="lt1"/>
                </a:solidFill>
                <a:latin typeface="Arial"/>
                <a:ea typeface="Arial"/>
                <a:cs typeface="Arial"/>
                <a:sym typeface="Arial"/>
              </a:endParaRPr>
            </a:p>
          </p:txBody>
        </p:sp>
        <p:sp>
          <p:nvSpPr>
            <p:cNvPr id="269" name="Google Shape;269;p17"/>
            <p:cNvSpPr/>
            <p:nvPr/>
          </p:nvSpPr>
          <p:spPr>
            <a:xfrm>
              <a:off x="5147887" y="1401566"/>
              <a:ext cx="2050507" cy="1840441"/>
            </a:xfrm>
            <a:prstGeom prst="rect">
              <a:avLst/>
            </a:prstGeom>
            <a:solidFill>
              <a:schemeClr val="lt1"/>
            </a:solidFill>
            <a:ln w="12700" cap="flat" cmpd="sng">
              <a:solidFill>
                <a:srgbClr val="E5A007"/>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0" name="Google Shape;270;p17"/>
            <p:cNvSpPr txBox="1"/>
            <p:nvPr/>
          </p:nvSpPr>
          <p:spPr>
            <a:xfrm>
              <a:off x="5147887" y="1401566"/>
              <a:ext cx="2050507" cy="1840441"/>
            </a:xfrm>
            <a:prstGeom prst="rect">
              <a:avLst/>
            </a:prstGeom>
            <a:noFill/>
            <a:ln>
              <a:noFill/>
            </a:ln>
          </p:spPr>
          <p:txBody>
            <a:bodyPr spcFirstLastPara="1" wrap="square" lIns="53325" tIns="53325" rIns="53325" bIns="53325" anchor="t" anchorCtr="0">
              <a:noAutofit/>
            </a:bodyPr>
            <a:lstStyle/>
            <a:p>
              <a:pPr marL="0" marR="0" lvl="0" indent="0" algn="l" rtl="0">
                <a:lnSpc>
                  <a:spcPct val="90000"/>
                </a:lnSpc>
                <a:spcBef>
                  <a:spcPts val="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Sociale media</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Website</a:t>
              </a:r>
              <a:endParaRPr sz="1800" b="0" i="0" u="none" strike="noStrike" cap="none">
                <a:solidFill>
                  <a:schemeClr val="dk1"/>
                </a:solidFill>
                <a:latin typeface="Arial"/>
                <a:ea typeface="Arial"/>
                <a:cs typeface="Arial"/>
                <a:sym typeface="Arial"/>
              </a:endParaRPr>
            </a:p>
            <a:p>
              <a:pPr marL="0" marR="0" lvl="0" indent="0" algn="l" rtl="0">
                <a:lnSpc>
                  <a:spcPct val="90000"/>
                </a:lnSpc>
                <a:spcBef>
                  <a:spcPts val="490"/>
                </a:spcBef>
                <a:spcAft>
                  <a:spcPts val="0"/>
                </a:spcAft>
                <a:buClr>
                  <a:schemeClr val="dk1"/>
                </a:buClr>
                <a:buSzPts val="1400"/>
                <a:buFont typeface="Open Sans"/>
                <a:buNone/>
              </a:pPr>
              <a:r>
                <a:rPr lang="en-US" sz="1400" b="0" i="0" u="none" strike="noStrike" cap="none">
                  <a:solidFill>
                    <a:schemeClr val="dk1"/>
                  </a:solidFill>
                  <a:latin typeface="Arial"/>
                  <a:ea typeface="Arial"/>
                  <a:cs typeface="Arial"/>
                  <a:sym typeface="Arial"/>
                </a:rPr>
                <a:t>Google</a:t>
              </a:r>
              <a:endParaRPr sz="1800" b="0" i="0" u="none" strike="noStrike" cap="none">
                <a:solidFill>
                  <a:schemeClr val="dk1"/>
                </a:solidFill>
                <a:latin typeface="Arial"/>
                <a:ea typeface="Arial"/>
                <a:cs typeface="Arial"/>
                <a:sym typeface="Arial"/>
              </a:endParaRPr>
            </a:p>
          </p:txBody>
        </p:sp>
      </p:grpSp>
      <p:sp>
        <p:nvSpPr>
          <p:cNvPr id="271" name="Google Shape;271;p17"/>
          <p:cNvSpPr txBox="1"/>
          <p:nvPr/>
        </p:nvSpPr>
        <p:spPr>
          <a:xfrm>
            <a:off x="478339" y="59770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Lokale SEO</a:t>
            </a:r>
            <a:endParaRPr sz="2400" b="0" i="0" u="none" strike="noStrike" cap="none">
              <a:solidFill>
                <a:srgbClr val="161249"/>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75"/>
        <p:cNvGrpSpPr/>
        <p:nvPr/>
      </p:nvGrpSpPr>
      <p:grpSpPr>
        <a:xfrm>
          <a:off x="0" y="0"/>
          <a:ext cx="0" cy="0"/>
          <a:chOff x="0" y="0"/>
          <a:chExt cx="0" cy="0"/>
        </a:xfrm>
      </p:grpSpPr>
      <p:sp>
        <p:nvSpPr>
          <p:cNvPr id="276" name="Google Shape;276;p18"/>
          <p:cNvSpPr txBox="1"/>
          <p:nvPr/>
        </p:nvSpPr>
        <p:spPr>
          <a:xfrm>
            <a:off x="0" y="703575"/>
            <a:ext cx="9144000"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000" b="1" i="0" u="none" strike="noStrike" cap="none">
                <a:solidFill>
                  <a:srgbClr val="161249"/>
                </a:solidFill>
                <a:latin typeface="Arial"/>
                <a:ea typeface="Arial"/>
                <a:cs typeface="Arial"/>
                <a:sym typeface="Arial"/>
              </a:rPr>
              <a:t>Consolidatie Activiteit</a:t>
            </a:r>
            <a:endParaRPr sz="4000" b="1" i="0" u="none" strike="noStrike" cap="none">
              <a:solidFill>
                <a:srgbClr val="161249"/>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19"/>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82" name="Google Shape;282;p19"/>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Clr>
                <a:schemeClr val="dk1"/>
              </a:buClr>
              <a:buSzPts val="1600"/>
              <a:buFont typeface="Calibri"/>
              <a:buNone/>
            </a:pPr>
            <a:endParaRPr sz="1600" b="0" i="0" u="none" strike="noStrike" cap="none">
              <a:solidFill>
                <a:schemeClr val="dk1"/>
              </a:solidFill>
              <a:latin typeface="Calibri"/>
              <a:ea typeface="Calibri"/>
              <a:cs typeface="Calibri"/>
              <a:sym typeface="Calibri"/>
            </a:endParaRPr>
          </a:p>
        </p:txBody>
      </p:sp>
      <p:sp>
        <p:nvSpPr>
          <p:cNvPr id="283" name="Google Shape;283;p19"/>
          <p:cNvSpPr txBox="1">
            <a:spLocks noGrp="1"/>
          </p:cNvSpPr>
          <p:nvPr>
            <p:ph type="body" idx="1"/>
          </p:nvPr>
        </p:nvSpPr>
        <p:spPr>
          <a:xfrm>
            <a:off x="840583" y="312995"/>
            <a:ext cx="6614054" cy="82278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2800"/>
              <a:t>Consolidatie Activiteit</a:t>
            </a:r>
            <a:endParaRPr/>
          </a:p>
          <a:p>
            <a:pPr marL="0" lvl="0" indent="0" algn="l" rtl="0">
              <a:lnSpc>
                <a:spcPct val="90000"/>
              </a:lnSpc>
              <a:spcBef>
                <a:spcPts val="750"/>
              </a:spcBef>
              <a:spcAft>
                <a:spcPts val="0"/>
              </a:spcAft>
              <a:buClr>
                <a:schemeClr val="lt1"/>
              </a:buClr>
              <a:buSzPts val="2400"/>
              <a:buNone/>
            </a:pPr>
            <a:endParaRPr/>
          </a:p>
        </p:txBody>
      </p:sp>
      <p:sp>
        <p:nvSpPr>
          <p:cNvPr id="284" name="Google Shape;284;p19"/>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p>
            <a:pPr marL="0" marR="0" lvl="0" indent="0" algn="l" rtl="0">
              <a:lnSpc>
                <a:spcPct val="115000"/>
              </a:lnSpc>
              <a:spcBef>
                <a:spcPts val="0"/>
              </a:spcBef>
              <a:spcAft>
                <a:spcPts val="0"/>
              </a:spcAft>
              <a:buClr>
                <a:schemeClr val="lt1"/>
              </a:buClr>
              <a:buSzPts val="1600"/>
              <a:buNone/>
            </a:pPr>
            <a:r>
              <a:rPr lang="en-US" sz="1600"/>
              <a:t>Kies voor de volgende lijst een organisatie en haar website:</a:t>
            </a:r>
            <a:endParaRPr/>
          </a:p>
          <a:p>
            <a:pPr marL="285750" marR="0" lvl="0" indent="-285750" algn="l" rtl="0">
              <a:lnSpc>
                <a:spcPct val="115000"/>
              </a:lnSpc>
              <a:spcBef>
                <a:spcPts val="600"/>
              </a:spcBef>
              <a:spcAft>
                <a:spcPts val="0"/>
              </a:spcAft>
              <a:buClr>
                <a:srgbClr val="F39200"/>
              </a:buClr>
              <a:buSzPts val="2400"/>
              <a:buFont typeface="Arial"/>
              <a:buChar char="•"/>
            </a:pPr>
            <a:r>
              <a:rPr lang="en-US" sz="1600"/>
              <a:t>Online winkel.</a:t>
            </a:r>
            <a:endParaRPr/>
          </a:p>
          <a:p>
            <a:pPr marL="285750" marR="0" lvl="0" indent="-285750" algn="l" rtl="0">
              <a:lnSpc>
                <a:spcPct val="115000"/>
              </a:lnSpc>
              <a:spcBef>
                <a:spcPts val="600"/>
              </a:spcBef>
              <a:spcAft>
                <a:spcPts val="0"/>
              </a:spcAft>
              <a:buClr>
                <a:srgbClr val="F39200"/>
              </a:buClr>
              <a:buSzPts val="2400"/>
              <a:buFont typeface="Arial"/>
              <a:buChar char="•"/>
            </a:pPr>
            <a:r>
              <a:rPr lang="en-US" sz="1600"/>
              <a:t>Online merkaanwezigheid.</a:t>
            </a:r>
            <a:endParaRPr/>
          </a:p>
          <a:p>
            <a:pPr marL="285750" marR="0" lvl="0" indent="-285750" algn="l" rtl="0">
              <a:lnSpc>
                <a:spcPct val="115000"/>
              </a:lnSpc>
              <a:spcBef>
                <a:spcPts val="600"/>
              </a:spcBef>
              <a:spcAft>
                <a:spcPts val="0"/>
              </a:spcAft>
              <a:buClr>
                <a:srgbClr val="F39200"/>
              </a:buClr>
              <a:buSzPts val="2400"/>
              <a:buFont typeface="Arial"/>
              <a:buChar char="•"/>
            </a:pPr>
            <a:r>
              <a:rPr lang="en-US" sz="1600"/>
              <a:t>Informatieopslagplaats (bijv. nieuws)</a:t>
            </a:r>
            <a:br>
              <a:rPr lang="en-US" sz="1600"/>
            </a:br>
            <a:endParaRPr sz="1600"/>
          </a:p>
          <a:p>
            <a:pPr marL="342900" marR="0" lvl="0" indent="-342900" algn="l" rtl="0">
              <a:lnSpc>
                <a:spcPct val="100000"/>
              </a:lnSpc>
              <a:spcBef>
                <a:spcPts val="600"/>
              </a:spcBef>
              <a:spcAft>
                <a:spcPts val="0"/>
              </a:spcAft>
              <a:buClr>
                <a:srgbClr val="F39200"/>
              </a:buClr>
              <a:buSzPts val="1600"/>
              <a:buFont typeface="Roboto"/>
              <a:buAutoNum type="arabicPeriod"/>
            </a:pPr>
            <a:r>
              <a:rPr lang="en-US" sz="1600"/>
              <a:t>Herontwerp de belangrijkste pagina's vanuit een SEO-perspectief; stel een informatiearchitectuur voor</a:t>
            </a:r>
            <a:endParaRPr/>
          </a:p>
          <a:p>
            <a:pPr marL="342900" marR="0" lvl="0" indent="-342900" algn="l" rtl="0">
              <a:lnSpc>
                <a:spcPct val="100000"/>
              </a:lnSpc>
              <a:spcBef>
                <a:spcPts val="600"/>
              </a:spcBef>
              <a:spcAft>
                <a:spcPts val="0"/>
              </a:spcAft>
              <a:buClr>
                <a:srgbClr val="F39200"/>
              </a:buClr>
              <a:buSzPts val="1600"/>
              <a:buFont typeface="Roboto"/>
              <a:buAutoNum type="arabicPeriod"/>
            </a:pPr>
            <a:r>
              <a:rPr lang="en-US" sz="1600"/>
              <a:t>Herdefinieer de inhoud van de belangrijkste pagina's van de website volgens de SEO-aanpak</a:t>
            </a:r>
            <a:endParaRPr/>
          </a:p>
          <a:p>
            <a:pPr marL="342900" marR="0" lvl="0" indent="-342900" algn="l" rtl="0">
              <a:lnSpc>
                <a:spcPct val="100000"/>
              </a:lnSpc>
              <a:spcBef>
                <a:spcPts val="600"/>
              </a:spcBef>
              <a:spcAft>
                <a:spcPts val="0"/>
              </a:spcAft>
              <a:buClr>
                <a:srgbClr val="F39200"/>
              </a:buClr>
              <a:buSzPts val="1600"/>
              <a:buFont typeface="Roboto"/>
              <a:buAutoNum type="arabicPeriod"/>
            </a:pPr>
            <a:r>
              <a:rPr lang="en-US" sz="1600"/>
              <a:t>Aanbevelingen doen om technische problemen te verbeteren</a:t>
            </a:r>
            <a:endParaRPr/>
          </a:p>
          <a:p>
            <a:pPr marL="342900" marR="0" lvl="0" indent="-342900" algn="l" rtl="0">
              <a:lnSpc>
                <a:spcPct val="100000"/>
              </a:lnSpc>
              <a:spcBef>
                <a:spcPts val="600"/>
              </a:spcBef>
              <a:spcAft>
                <a:spcPts val="0"/>
              </a:spcAft>
              <a:buClr>
                <a:srgbClr val="F39200"/>
              </a:buClr>
              <a:buSzPts val="1600"/>
              <a:buFont typeface="Roboto"/>
              <a:buAutoNum type="arabicPeriod"/>
            </a:pPr>
            <a:r>
              <a:rPr lang="en-US" sz="1600"/>
              <a:t>De digitale strategie aanpassen aan Local SEO</a:t>
            </a:r>
            <a:endParaRPr/>
          </a:p>
          <a:p>
            <a:pPr marL="0" lvl="0" indent="0" algn="l" rtl="0">
              <a:lnSpc>
                <a:spcPct val="101250"/>
              </a:lnSpc>
              <a:spcBef>
                <a:spcPts val="600"/>
              </a:spcBef>
              <a:spcAft>
                <a:spcPts val="0"/>
              </a:spcAft>
              <a:buClr>
                <a:schemeClr val="lt1"/>
              </a:buClr>
              <a:buSzPts val="1600"/>
              <a:buNone/>
            </a:pPr>
            <a:endParaRPr sz="16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0"/>
          <p:cNvSpPr txBox="1"/>
          <p:nvPr/>
        </p:nvSpPr>
        <p:spPr>
          <a:xfrm>
            <a:off x="463825" y="545146"/>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F39200"/>
              </a:buClr>
              <a:buSzPts val="4000"/>
              <a:buFont typeface="Arial"/>
              <a:buNone/>
            </a:pPr>
            <a:r>
              <a:rPr lang="en-US" sz="4000" b="1" i="0" u="none" strike="noStrike" cap="none">
                <a:solidFill>
                  <a:srgbClr val="F39200"/>
                </a:solidFill>
                <a:latin typeface="Arial"/>
                <a:ea typeface="Arial"/>
                <a:cs typeface="Arial"/>
                <a:sym typeface="Arial"/>
              </a:rPr>
              <a:t>Samenvatting van leerdoelen</a:t>
            </a:r>
            <a:endParaRPr sz="2800" b="0" i="0" u="none" strike="noStrike" cap="none">
              <a:solidFill>
                <a:srgbClr val="F39200"/>
              </a:solidFill>
              <a:latin typeface="Calibri"/>
              <a:ea typeface="Calibri"/>
              <a:cs typeface="Calibri"/>
              <a:sym typeface="Calibri"/>
            </a:endParaRPr>
          </a:p>
        </p:txBody>
      </p:sp>
      <p:sp>
        <p:nvSpPr>
          <p:cNvPr id="290" name="Google Shape;290;p20"/>
          <p:cNvSpPr txBox="1"/>
          <p:nvPr/>
        </p:nvSpPr>
        <p:spPr>
          <a:xfrm>
            <a:off x="463825" y="1379104"/>
            <a:ext cx="8454900" cy="1400175"/>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een plan ontwikkelen voor de optimalisatie van een SEO-strategie?</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Kun je nu een SEO optimalisatie uitvoeren?</a:t>
            </a:r>
            <a:endParaRPr sz="1800" b="0" i="0" u="none" strike="noStrike" cap="none">
              <a:solidFill>
                <a:srgbClr val="161249"/>
              </a:solidFill>
              <a:latin typeface="Arial"/>
              <a:ea typeface="Arial"/>
              <a:cs typeface="Arial"/>
              <a:sym typeface="Arial"/>
            </a:endParaRPr>
          </a:p>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94"/>
        <p:cNvGrpSpPr/>
        <p:nvPr/>
      </p:nvGrpSpPr>
      <p:grpSpPr>
        <a:xfrm>
          <a:off x="0" y="0"/>
          <a:ext cx="0" cy="0"/>
          <a:chOff x="0" y="0"/>
          <a:chExt cx="0" cy="0"/>
        </a:xfrm>
      </p:grpSpPr>
      <p:sp>
        <p:nvSpPr>
          <p:cNvPr id="295" name="Google Shape;295;p21"/>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F39200"/>
              </a:buClr>
              <a:buSzPts val="4000"/>
              <a:buFont typeface="Arial"/>
              <a:buNone/>
            </a:pPr>
            <a:r>
              <a:rPr lang="en-US" sz="4000" b="1" i="0" u="none" strike="noStrike" cap="none">
                <a:solidFill>
                  <a:srgbClr val="F39200"/>
                </a:solidFill>
                <a:latin typeface="Arial"/>
                <a:ea typeface="Arial"/>
                <a:cs typeface="Arial"/>
                <a:sym typeface="Arial"/>
              </a:rPr>
              <a:t>Samenvatting van leerdoelen</a:t>
            </a:r>
            <a:endParaRPr sz="2800" b="0" i="0" u="none" strike="noStrike" cap="none">
              <a:solidFill>
                <a:srgbClr val="F39200"/>
              </a:solidFill>
              <a:latin typeface="Calibri"/>
              <a:ea typeface="Calibri"/>
              <a:cs typeface="Calibri"/>
              <a:sym typeface="Calibri"/>
            </a:endParaRPr>
          </a:p>
        </p:txBody>
      </p:sp>
      <p:sp>
        <p:nvSpPr>
          <p:cNvPr id="296" name="Google Shape;296;p21"/>
          <p:cNvSpPr txBox="1"/>
          <p:nvPr/>
        </p:nvSpPr>
        <p:spPr>
          <a:xfrm>
            <a:off x="478339" y="1390728"/>
            <a:ext cx="8454900" cy="2939111"/>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F39200"/>
              </a:buClr>
              <a:buSzPts val="2700"/>
              <a:buFont typeface="Arial"/>
              <a:buChar char="•"/>
            </a:pPr>
            <a:r>
              <a:rPr lang="en-US" sz="1800" b="0" i="0" u="none" strike="noStrike" cap="none">
                <a:solidFill>
                  <a:srgbClr val="161249"/>
                </a:solidFill>
                <a:latin typeface="Arial"/>
                <a:ea typeface="Arial"/>
                <a:cs typeface="Arial"/>
                <a:sym typeface="Arial"/>
              </a:rPr>
              <a:t>Geef je begrip van het onderwerp van vandaag een cijfer van 1-10.</a:t>
            </a:r>
            <a:endParaRPr sz="1800" b="0" i="0" u="none" strike="noStrike" cap="none">
              <a:solidFill>
                <a:srgbClr val="161249"/>
              </a:solidFill>
              <a:latin typeface="Calibri"/>
              <a:ea typeface="Calibri"/>
              <a:cs typeface="Calibri"/>
              <a:sym typeface="Calibri"/>
            </a:endParaRPr>
          </a:p>
          <a:p>
            <a:pPr marL="285750" marR="0" lvl="0" indent="-285750" algn="l" rtl="0">
              <a:lnSpc>
                <a:spcPct val="115000"/>
              </a:lnSpc>
              <a:spcBef>
                <a:spcPts val="1600"/>
              </a:spcBef>
              <a:spcAft>
                <a:spcPts val="0"/>
              </a:spcAft>
              <a:buClr>
                <a:srgbClr val="F39200"/>
              </a:buClr>
              <a:buSzPts val="2700"/>
              <a:buFont typeface="Arial"/>
              <a:buChar char="•"/>
            </a:pPr>
            <a:r>
              <a:rPr lang="en-US" sz="1800" b="0" i="0" u="none" strike="noStrike" cap="none">
                <a:solidFill>
                  <a:srgbClr val="161249"/>
                </a:solidFill>
                <a:latin typeface="Arial"/>
                <a:ea typeface="Arial"/>
                <a:cs typeface="Arial"/>
                <a:sym typeface="Arial"/>
              </a:rPr>
              <a:t>Als je de volgende les zou moeten structureren, hoe zou de indeling er dan uitzien?</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22"/>
          <p:cNvSpPr txBox="1"/>
          <p:nvPr/>
        </p:nvSpPr>
        <p:spPr>
          <a:xfrm>
            <a:off x="472650" y="1702964"/>
            <a:ext cx="8198700" cy="1037567"/>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800" b="1" i="0" u="none" strike="noStrike" cap="none">
                <a:solidFill>
                  <a:schemeClr val="lt1"/>
                </a:solidFill>
                <a:latin typeface="Arial"/>
                <a:ea typeface="Arial"/>
                <a:cs typeface="Arial"/>
                <a:sym typeface="Arial"/>
              </a:rPr>
              <a:t>Vragen?</a:t>
            </a:r>
            <a:endParaRPr sz="4800" b="1" i="0" u="none" strike="noStrike" cap="none">
              <a:solidFill>
                <a:schemeClr val="lt1"/>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23"/>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F39200"/>
              </a:buClr>
              <a:buSzPts val="5400"/>
              <a:buFont typeface="Arial"/>
              <a:buNone/>
            </a:pPr>
            <a:r>
              <a:rPr lang="en-US" sz="5400" b="1" i="0" u="none" strike="noStrike" cap="none">
                <a:solidFill>
                  <a:srgbClr val="F39200"/>
                </a:solidFill>
                <a:latin typeface="Arial"/>
                <a:ea typeface="Arial"/>
                <a:cs typeface="Arial"/>
                <a:sym typeface="Arial"/>
              </a:rPr>
              <a:t>Volgende klas...</a:t>
            </a:r>
            <a:endParaRPr sz="4000" b="0" i="0" u="none" strike="noStrike" cap="none">
              <a:solidFill>
                <a:srgbClr val="F39200"/>
              </a:solidFill>
              <a:latin typeface="Calibri"/>
              <a:ea typeface="Calibri"/>
              <a:cs typeface="Calibri"/>
              <a:sym typeface="Calibri"/>
            </a:endParaRPr>
          </a:p>
        </p:txBody>
      </p:sp>
      <p:sp>
        <p:nvSpPr>
          <p:cNvPr id="307" name="Google Shape;307;p23"/>
          <p:cNvSpPr txBox="1"/>
          <p:nvPr/>
        </p:nvSpPr>
        <p:spPr>
          <a:xfrm>
            <a:off x="478339" y="1386361"/>
            <a:ext cx="8454900" cy="3006992"/>
          </a:xfrm>
          <a:prstGeom prst="rect">
            <a:avLst/>
          </a:prstGeom>
          <a:noFill/>
          <a:ln>
            <a:noFill/>
          </a:ln>
        </p:spPr>
        <p:txBody>
          <a:bodyPr spcFirstLastPara="1" wrap="square" lIns="91425" tIns="91425" rIns="91425" bIns="91425" anchor="t" anchorCtr="0">
            <a:noAutofit/>
          </a:bodyPr>
          <a:lstStyle/>
          <a:p>
            <a:pPr marL="285750" marR="0" lvl="0" indent="-285750" algn="l" rtl="0">
              <a:lnSpc>
                <a:spcPct val="115000"/>
              </a:lnSpc>
              <a:spcBef>
                <a:spcPts val="1600"/>
              </a:spcBef>
              <a:spcAft>
                <a:spcPts val="0"/>
              </a:spcAft>
              <a:buClr>
                <a:srgbClr val="F39200"/>
              </a:buClr>
              <a:buSzPts val="3600"/>
              <a:buFont typeface="Arial"/>
              <a:buChar char="•"/>
            </a:pPr>
            <a:r>
              <a:rPr lang="en-US" sz="2400" b="0" i="0" u="none" strike="noStrike" cap="none">
                <a:solidFill>
                  <a:srgbClr val="161249"/>
                </a:solidFill>
                <a:latin typeface="Arial"/>
                <a:ea typeface="Arial"/>
                <a:cs typeface="Arial"/>
                <a:sym typeface="Arial"/>
              </a:rPr>
              <a:t>SEO strategie; laten we de details bekijken. Laten we een SEO strategie vergroten.</a:t>
            </a:r>
            <a:endParaRPr sz="2400" b="0" i="0" u="none" strike="noStrike" cap="none">
              <a:solidFill>
                <a:srgbClr val="161249"/>
              </a:solidFill>
              <a:latin typeface="Arial"/>
              <a:ea typeface="Arial"/>
              <a:cs typeface="Arial"/>
              <a:sym typeface="Arial"/>
            </a:endParaRPr>
          </a:p>
          <a:p>
            <a:pPr marL="285750" marR="0" lvl="0" indent="-171450" algn="l" rtl="0">
              <a:lnSpc>
                <a:spcPct val="115000"/>
              </a:lnSpc>
              <a:spcBef>
                <a:spcPts val="1600"/>
              </a:spcBef>
              <a:spcAft>
                <a:spcPts val="0"/>
              </a:spcAft>
              <a:buClr>
                <a:srgbClr val="F39200"/>
              </a:buClr>
              <a:buSzPts val="3600"/>
              <a:buFont typeface="Arial"/>
              <a:buNone/>
            </a:pPr>
            <a:endParaRPr sz="2400" b="0" i="0" u="none" strike="noStrike" cap="none">
              <a:solidFill>
                <a:srgbClr val="161249"/>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g28095573a5f_0_0"/>
          <p:cNvSpPr txBox="1">
            <a:spLocks noGrp="1"/>
          </p:cNvSpPr>
          <p:nvPr>
            <p:ph type="body" idx="1"/>
          </p:nvPr>
        </p:nvSpPr>
        <p:spPr>
          <a:xfrm>
            <a:off x="628650" y="1019793"/>
            <a:ext cx="7886700" cy="3898800"/>
          </a:xfrm>
          <a:prstGeom prst="rect">
            <a:avLst/>
          </a:prstGeom>
        </p:spPr>
        <p:txBody>
          <a:bodyPr spcFirstLastPara="1" wrap="square" lIns="91425" tIns="45700" rIns="91425" bIns="45700" anchor="t" anchorCtr="0">
            <a:normAutofit/>
          </a:bodyPr>
          <a:lstStyle/>
          <a:p>
            <a:pPr marL="0" lvl="0" indent="0" algn="l" rtl="0">
              <a:spcBef>
                <a:spcPts val="750"/>
              </a:spcBef>
              <a:spcAft>
                <a:spcPts val="0"/>
              </a:spcAft>
              <a:buNone/>
            </a:pPr>
            <a:r>
              <a:rPr lang="en-US" sz="1700" dirty="0"/>
              <a:t>Het DEMS-</a:t>
            </a:r>
            <a:r>
              <a:rPr lang="en-US" sz="1700" dirty="0" err="1"/>
              <a:t>materiaal</a:t>
            </a:r>
            <a:r>
              <a:rPr lang="en-US" sz="1700" dirty="0"/>
              <a:t> is </a:t>
            </a:r>
            <a:r>
              <a:rPr lang="en-US" sz="1700" dirty="0" err="1"/>
              <a:t>gericht</a:t>
            </a:r>
            <a:r>
              <a:rPr lang="en-US" sz="1700" dirty="0"/>
              <a:t> op het </a:t>
            </a:r>
            <a:r>
              <a:rPr lang="en-US" sz="1700" dirty="0" err="1"/>
              <a:t>verbeteren</a:t>
            </a:r>
            <a:r>
              <a:rPr lang="en-US" sz="1700" dirty="0"/>
              <a:t> van </a:t>
            </a:r>
            <a:r>
              <a:rPr lang="en-US" sz="1700" dirty="0" err="1"/>
              <a:t>digitale</a:t>
            </a:r>
            <a:r>
              <a:rPr lang="en-US" sz="1700" dirty="0"/>
              <a:t> </a:t>
            </a:r>
            <a:r>
              <a:rPr lang="en-US" sz="1700" dirty="0" err="1"/>
              <a:t>marketingvaardigheden</a:t>
            </a:r>
            <a:r>
              <a:rPr lang="en-US" sz="1700" dirty="0"/>
              <a:t> in het </a:t>
            </a:r>
            <a:r>
              <a:rPr lang="en-US" sz="1700" dirty="0" err="1"/>
              <a:t>hoger</a:t>
            </a:r>
            <a:r>
              <a:rPr lang="en-US" sz="1700" dirty="0"/>
              <a:t> </a:t>
            </a:r>
            <a:r>
              <a:rPr lang="en-US" sz="1700" dirty="0" err="1"/>
              <a:t>onderwijs</a:t>
            </a:r>
            <a:r>
              <a:rPr lang="en-US" sz="1700" dirty="0"/>
              <a:t>, </a:t>
            </a:r>
            <a:r>
              <a:rPr lang="en-US" sz="1700" dirty="0" err="1"/>
              <a:t>waarbij</a:t>
            </a:r>
            <a:r>
              <a:rPr lang="en-US" sz="1700" dirty="0"/>
              <a:t> de </a:t>
            </a:r>
            <a:r>
              <a:rPr lang="en-US" sz="1700" dirty="0" err="1"/>
              <a:t>essentiële</a:t>
            </a:r>
            <a:r>
              <a:rPr lang="en-US" sz="1700" dirty="0"/>
              <a:t> </a:t>
            </a:r>
            <a:r>
              <a:rPr lang="en-US" sz="1700" dirty="0" err="1"/>
              <a:t>behoeften</a:t>
            </a:r>
            <a:r>
              <a:rPr lang="en-US" sz="1700" dirty="0"/>
              <a:t> in </a:t>
            </a:r>
            <a:r>
              <a:rPr lang="en-US" sz="1700" dirty="0" err="1"/>
              <a:t>organisaties</a:t>
            </a:r>
            <a:r>
              <a:rPr lang="en-US" sz="1700" dirty="0"/>
              <a:t> </a:t>
            </a:r>
            <a:r>
              <a:rPr lang="en-US" sz="1700" dirty="0" err="1"/>
              <a:t>worden</a:t>
            </a:r>
            <a:r>
              <a:rPr lang="en-US" sz="1700" dirty="0"/>
              <a:t> </a:t>
            </a:r>
            <a:r>
              <a:rPr lang="en-US" sz="1700" dirty="0" err="1"/>
              <a:t>begrepen</a:t>
            </a:r>
            <a:r>
              <a:rPr lang="en-US" sz="1700" dirty="0"/>
              <a:t>. Je </a:t>
            </a:r>
            <a:r>
              <a:rPr lang="en-US" sz="1700" dirty="0" err="1"/>
              <a:t>hebt</a:t>
            </a:r>
            <a:r>
              <a:rPr lang="en-US" sz="1700" dirty="0"/>
              <a:t> </a:t>
            </a:r>
            <a:r>
              <a:rPr lang="en-US" sz="1700" dirty="0" err="1"/>
              <a:t>toegang</a:t>
            </a:r>
            <a:r>
              <a:rPr lang="en-US" sz="1700" dirty="0"/>
              <a:t> tot </a:t>
            </a:r>
            <a:r>
              <a:rPr lang="en-US" sz="1700" dirty="0" err="1"/>
              <a:t>uitgebreide</a:t>
            </a:r>
            <a:r>
              <a:rPr lang="en-US" sz="1700" dirty="0"/>
              <a:t> </a:t>
            </a:r>
            <a:r>
              <a:rPr lang="en-US" sz="1700" dirty="0" err="1"/>
              <a:t>diasets</a:t>
            </a:r>
            <a:r>
              <a:rPr lang="en-US" sz="1700" dirty="0"/>
              <a:t> met </a:t>
            </a:r>
            <a:r>
              <a:rPr lang="en-US" sz="1700" dirty="0" err="1"/>
              <a:t>klassikale</a:t>
            </a:r>
            <a:r>
              <a:rPr lang="en-US" sz="1700" dirty="0"/>
              <a:t> activiteiten en </a:t>
            </a:r>
            <a:r>
              <a:rPr lang="en-US" sz="1700" dirty="0" err="1"/>
              <a:t>opdrachten</a:t>
            </a:r>
            <a:r>
              <a:rPr lang="en-US" sz="1700" dirty="0"/>
              <a:t>, </a:t>
            </a:r>
            <a:r>
              <a:rPr lang="en-US" sz="1700" dirty="0" err="1"/>
              <a:t>evenals</a:t>
            </a:r>
            <a:r>
              <a:rPr lang="en-US" sz="1700" dirty="0"/>
              <a:t> </a:t>
            </a:r>
            <a:r>
              <a:rPr lang="en-US" sz="1700" dirty="0" err="1"/>
              <a:t>gedetailleerde</a:t>
            </a:r>
            <a:r>
              <a:rPr lang="en-US" sz="1700" dirty="0"/>
              <a:t> </a:t>
            </a:r>
            <a:r>
              <a:rPr lang="en-US" sz="1700" dirty="0" err="1"/>
              <a:t>gebruikersinstructies</a:t>
            </a:r>
            <a:r>
              <a:rPr lang="en-US" sz="1700" dirty="0"/>
              <a:t> voor </a:t>
            </a:r>
            <a:r>
              <a:rPr lang="en-US" sz="1700" dirty="0" err="1"/>
              <a:t>docenten</a:t>
            </a:r>
            <a:r>
              <a:rPr lang="en-US" sz="1700" dirty="0"/>
              <a:t>. </a:t>
            </a:r>
            <a:endParaRPr sz="1700" dirty="0"/>
          </a:p>
          <a:p>
            <a:pPr marL="0" lvl="0" indent="0" algn="l" rtl="0">
              <a:spcBef>
                <a:spcPts val="750"/>
              </a:spcBef>
              <a:spcAft>
                <a:spcPts val="0"/>
              </a:spcAft>
              <a:buNone/>
            </a:pPr>
            <a:endParaRPr sz="1700" dirty="0"/>
          </a:p>
          <a:p>
            <a:pPr marL="0" lvl="0" indent="0" algn="l" rtl="0">
              <a:spcBef>
                <a:spcPts val="750"/>
              </a:spcBef>
              <a:spcAft>
                <a:spcPts val="0"/>
              </a:spcAft>
              <a:buNone/>
            </a:pPr>
            <a:r>
              <a:rPr lang="en-US" sz="1700" dirty="0" err="1"/>
              <a:t>Opmerking</a:t>
            </a:r>
            <a:r>
              <a:rPr lang="en-US" sz="1700" dirty="0"/>
              <a:t>: Het </a:t>
            </a:r>
            <a:r>
              <a:rPr lang="en-US" sz="1700" dirty="0" err="1"/>
              <a:t>materiaal</a:t>
            </a:r>
            <a:r>
              <a:rPr lang="en-US" sz="1700" dirty="0"/>
              <a:t> </a:t>
            </a:r>
            <a:r>
              <a:rPr lang="en-US" sz="1700" dirty="0" err="1"/>
              <a:t>bevat</a:t>
            </a:r>
            <a:r>
              <a:rPr lang="en-US" sz="1700" dirty="0"/>
              <a:t> </a:t>
            </a:r>
            <a:r>
              <a:rPr lang="en-US" sz="1700" dirty="0" err="1"/>
              <a:t>inhoud</a:t>
            </a:r>
            <a:r>
              <a:rPr lang="en-US" sz="1700" dirty="0"/>
              <a:t> en </a:t>
            </a:r>
            <a:r>
              <a:rPr lang="en-US" sz="1700" dirty="0" err="1"/>
              <a:t>cijfers</a:t>
            </a:r>
            <a:r>
              <a:rPr lang="en-US" sz="1700" dirty="0"/>
              <a:t> die van het internet zijn </a:t>
            </a:r>
            <a:r>
              <a:rPr lang="en-US" sz="1700" dirty="0" err="1"/>
              <a:t>gehaald</a:t>
            </a:r>
            <a:r>
              <a:rPr lang="en-US" sz="1700" dirty="0"/>
              <a:t> en is </a:t>
            </a:r>
            <a:r>
              <a:rPr lang="en-US" sz="1700" dirty="0" err="1"/>
              <a:t>dus</a:t>
            </a:r>
            <a:r>
              <a:rPr lang="en-US" sz="1700" dirty="0"/>
              <a:t> </a:t>
            </a:r>
            <a:r>
              <a:rPr lang="en-US" sz="1700" dirty="0" err="1"/>
              <a:t>onderhevig</a:t>
            </a:r>
            <a:r>
              <a:rPr lang="en-US" sz="1700" dirty="0"/>
              <a:t> </a:t>
            </a:r>
            <a:r>
              <a:rPr lang="en-US" sz="1700" dirty="0" err="1"/>
              <a:t>aan</a:t>
            </a:r>
            <a:r>
              <a:rPr lang="en-US" sz="1700" dirty="0"/>
              <a:t> </a:t>
            </a:r>
            <a:r>
              <a:rPr lang="en-US" sz="1700" dirty="0" err="1"/>
              <a:t>wijzigingen</a:t>
            </a:r>
            <a:r>
              <a:rPr lang="en-US" sz="1700" dirty="0"/>
              <a:t>. De </a:t>
            </a:r>
            <a:r>
              <a:rPr lang="en-US" sz="1700" dirty="0" err="1"/>
              <a:t>bronnen</a:t>
            </a:r>
            <a:r>
              <a:rPr lang="en-US" sz="1700" dirty="0"/>
              <a:t> zijn </a:t>
            </a:r>
            <a:r>
              <a:rPr lang="en-US" sz="1700" dirty="0" err="1"/>
              <a:t>bekendgemaakt</a:t>
            </a:r>
            <a:r>
              <a:rPr lang="en-US" sz="1700" dirty="0"/>
              <a:t> </a:t>
            </a:r>
            <a:r>
              <a:rPr lang="en-US" sz="1700" dirty="0" err="1"/>
              <a:t>volgens</a:t>
            </a:r>
            <a:r>
              <a:rPr lang="en-US" sz="1700" dirty="0"/>
              <a:t> de regels van fair use. De </a:t>
            </a:r>
            <a:r>
              <a:rPr lang="en-US" sz="1700" dirty="0" err="1"/>
              <a:t>verantwoordelijkheid</a:t>
            </a:r>
            <a:r>
              <a:rPr lang="en-US" sz="1700" dirty="0"/>
              <a:t> van de </a:t>
            </a:r>
            <a:r>
              <a:rPr lang="en-US" sz="1700" dirty="0" err="1"/>
              <a:t>uitgever</a:t>
            </a:r>
            <a:r>
              <a:rPr lang="en-US" sz="1700" dirty="0"/>
              <a:t> is </a:t>
            </a:r>
            <a:r>
              <a:rPr lang="en-US" sz="1700" dirty="0" err="1"/>
              <a:t>beperkt</a:t>
            </a:r>
            <a:r>
              <a:rPr lang="en-US" sz="1700" dirty="0"/>
              <a:t> tot het </a:t>
            </a:r>
            <a:r>
              <a:rPr lang="en-US" sz="1700" dirty="0" err="1"/>
              <a:t>originele</a:t>
            </a:r>
            <a:r>
              <a:rPr lang="en-US" sz="1700" dirty="0"/>
              <a:t> </a:t>
            </a:r>
            <a:r>
              <a:rPr lang="en-US" sz="1700" dirty="0" err="1"/>
              <a:t>materiaal</a:t>
            </a:r>
            <a:r>
              <a:rPr lang="en-US" sz="1700" dirty="0"/>
              <a:t> </a:t>
            </a:r>
            <a:r>
              <a:rPr lang="en-US" sz="1700" dirty="0" err="1"/>
              <a:t>dat</a:t>
            </a:r>
            <a:r>
              <a:rPr lang="en-US" sz="1700" dirty="0"/>
              <a:t> is </a:t>
            </a:r>
            <a:r>
              <a:rPr lang="en-US" sz="1700" dirty="0" err="1"/>
              <a:t>opgeslagen</a:t>
            </a:r>
            <a:r>
              <a:rPr lang="en-US" sz="1700" dirty="0"/>
              <a:t> op www.dems.pro.  Al het </a:t>
            </a:r>
            <a:r>
              <a:rPr lang="en-US" sz="1700" dirty="0" err="1"/>
              <a:t>materiaal</a:t>
            </a:r>
            <a:r>
              <a:rPr lang="en-US" sz="1700" dirty="0"/>
              <a:t> is </a:t>
            </a:r>
            <a:r>
              <a:rPr lang="en-US" sz="1700" dirty="0" err="1"/>
              <a:t>geproduceerd</a:t>
            </a:r>
            <a:r>
              <a:rPr lang="en-US" sz="1700" dirty="0"/>
              <a:t> voor open </a:t>
            </a:r>
            <a:r>
              <a:rPr lang="en-US" sz="1700" dirty="0" err="1"/>
              <a:t>gebruik</a:t>
            </a:r>
            <a:r>
              <a:rPr lang="en-US" sz="1700" dirty="0"/>
              <a:t> en </a:t>
            </a:r>
            <a:r>
              <a:rPr lang="en-US" sz="1700" dirty="0" err="1"/>
              <a:t>medegefinancierd</a:t>
            </a:r>
            <a:r>
              <a:rPr lang="en-US" sz="1700" dirty="0"/>
              <a:t> door Erasmus +.</a:t>
            </a:r>
            <a:endParaRPr sz="1700" dirty="0"/>
          </a:p>
          <a:p>
            <a:pPr marL="0" lvl="0" indent="0" algn="l" rtl="0">
              <a:spcBef>
                <a:spcPts val="750"/>
              </a:spcBef>
              <a:spcAft>
                <a:spcPts val="0"/>
              </a:spcAft>
              <a:buNone/>
            </a:pPr>
            <a:endParaRPr sz="1900" dirty="0"/>
          </a:p>
          <a:p>
            <a:pPr marL="0" lvl="0" indent="0" algn="l" rtl="0">
              <a:spcBef>
                <a:spcPts val="750"/>
              </a:spcBef>
              <a:spcAft>
                <a:spcPts val="0"/>
              </a:spcAft>
              <a:buNone/>
            </a:pPr>
            <a:endParaRPr sz="1900" dirty="0"/>
          </a:p>
        </p:txBody>
      </p:sp>
      <p:sp>
        <p:nvSpPr>
          <p:cNvPr id="313" name="Google Shape;313;g28095573a5f_0_0"/>
          <p:cNvSpPr txBox="1">
            <a:spLocks noGrp="1"/>
          </p:cNvSpPr>
          <p:nvPr>
            <p:ph type="title"/>
          </p:nvPr>
        </p:nvSpPr>
        <p:spPr>
          <a:xfrm>
            <a:off x="628650" y="-154031"/>
            <a:ext cx="7886700" cy="9942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2123</Words>
  <Application>Microsoft Office PowerPoint</Application>
  <PresentationFormat>Diavoorstelling (16:9)</PresentationFormat>
  <Paragraphs>174</Paragraphs>
  <Slides>24</Slides>
  <Notes>24</Notes>
  <HiddenSlides>0</HiddenSlides>
  <MMClips>0</MMClips>
  <ScaleCrop>false</ScaleCrop>
  <HeadingPairs>
    <vt:vector size="6" baseType="variant">
      <vt:variant>
        <vt:lpstr>Gebruikte lettertypen</vt:lpstr>
      </vt:variant>
      <vt:variant>
        <vt:i4>5</vt:i4>
      </vt:variant>
      <vt:variant>
        <vt:lpstr>Thema</vt:lpstr>
      </vt:variant>
      <vt:variant>
        <vt:i4>1</vt:i4>
      </vt:variant>
      <vt:variant>
        <vt:lpstr>Diatitels</vt:lpstr>
      </vt:variant>
      <vt:variant>
        <vt:i4>24</vt:i4>
      </vt:variant>
    </vt:vector>
  </HeadingPairs>
  <TitlesOfParts>
    <vt:vector size="30" baseType="lpstr">
      <vt:lpstr>Roboto</vt:lpstr>
      <vt:lpstr>Arial</vt:lpstr>
      <vt:lpstr>Calibri</vt:lpstr>
      <vt:lpstr>Dancing Script</vt:lpstr>
      <vt:lpstr>Open Sans</vt:lpstr>
      <vt:lpstr>DEMS NEW</vt:lpstr>
      <vt:lpstr>SEO-strategie - verbeteren</vt:lpstr>
      <vt:lpstr>SEO-strategie - verbeteren </vt:lpstr>
      <vt:lpstr>Leerdoelen </vt:lpstr>
      <vt:lpstr>Onderwerpen</vt:lpstr>
      <vt:lpstr>PowerPoint-presentatie</vt:lpstr>
      <vt:lpstr>PowerPoint-presentatie</vt:lpstr>
      <vt:lpstr>De website optimaliseren </vt:lpstr>
      <vt:lpstr>PowerPoint-presentatie</vt:lpstr>
      <vt:lpstr>PowerPoint-presentatie</vt:lpstr>
      <vt:lpstr>Inhoud optimaliseren voor een SEO-strategie </vt:lpstr>
      <vt:lpstr>Inhoud optimaliseren voor een SEO-strategie </vt:lpstr>
      <vt:lpstr>PowerPoint-presentatie</vt:lpstr>
      <vt:lpstr>PowerPoint-presentatie</vt:lpstr>
      <vt:lpstr>Technische optimalisatie </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SEO-strategie - verbeteren</dc:title>
  <dc:creator>a20160391@pbs.up.pt</dc:creator>
  <cp:keywords>, docId:BDF5E43283311333722D71E53EBDE971</cp:keywords>
  <cp:lastModifiedBy>Lisanne van den Broek</cp:lastModifiedBy>
  <cp:revision>2</cp:revision>
  <dcterms:modified xsi:type="dcterms:W3CDTF">2023-11-14T13:44:32Z</dcterms:modified>
</cp:coreProperties>
</file>