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9144000" cy="5143500" type="screen16x9"/>
  <p:notesSz cx="6858000" cy="9144000"/>
  <p:embeddedFontLst>
    <p:embeddedFont>
      <p:font typeface="Calibri" panose="020F0502020204030204" pitchFamily="34" charset="0"/>
      <p:regular r:id="rId29"/>
      <p:bold r:id="rId30"/>
      <p:italic r:id="rId31"/>
      <p:boldItalic r:id="rId32"/>
    </p:embeddedFont>
    <p:embeddedFont>
      <p:font typeface="Dancing Script" panose="020B0604020202020204" charset="0"/>
      <p:regular r:id="rId33"/>
      <p:bold r:id="rId34"/>
    </p:embeddedFont>
    <p:embeddedFont>
      <p:font typeface="Open Sans" panose="020B0606030504020204" pitchFamily="34"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9" roundtripDataSignature="AMtx7mj0KaUYl7YjaXCahm3EQ9CTMXjF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customschemas.google.com/relationships/presentationmetadata" Target="metadata"/><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6" name="Google Shape;15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 name="Google Shape;17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 name="Google Shape;193;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t-PT"/>
              <a:t>Hoofdinhoud is een cruciaal onderdeel van een SEO-strategie, omdat het de relevantie en kwaliteit van een website bepaalt en de zoekmachine rankings beïnvloedt. Hoofdinhoud is de primaire informatie op een website die waarde biedt aan gebruikers en zoekmachines, en wordt meestal prominent op de pagina weergegeven. De hoofdinhoud is waarvoor een gebruiker naar de website komt en wat zoekmachines gebruiken om het doel en de relevantie van de website te begrijpen.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Er zijn verschillende belangrijke elementen waarmee rekening moet worden gehouden bij het maken van hoofdinhoud voor een SEO-strategie, waaronder:</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Relevantie: De belangrijkste inhoud moet relevant zijn voor het doelpubliek en afgestemd zijn op de producten of diensten van het bedrijf. Dit helpt om de autoriteit en geloofwaardigheid van de website te vestigen en zorgt ervoor dat het gegenereerde verkeer van hoge kwaliteit en relevant voor het bedrijf is.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Trefwoordoptimalisatie: De hoofdinhoud moet worden geoptimaliseerd voor trefwoorden, inclusief relevante trefwoorden en zinnen die de zoekintentie van de gebruiker weerspiegelen. Trefwoordoptimalisatie helpt zoekmachines om de relevantie van de website te begrijpen en kan zoekmachine rankings voor de trefwoorden verbeteren.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Gebruikerservaring: De belangrijkste inhoud moet aantrekkelijk en gebruiksvriendelijk zijn en waarde bieden aan de gebruiker. Dit kan informatie, afbeeldingen, video's of andere soorten multimedia-inhoud omvatten die relevant en nuttig is voor de gebruiker. Een positieve gebruikerservaring kan de algemene autoriteit en geloofwaardigheid van de website verbeteren en de betrokkenheid en conversies verhogen.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Verse en unieke inhoud: De belangrijkste inhoud moet vers en uniek zijn, en niet gedupliceerd uit andere bronnen. Dit draagt bij aan de autoriteit en geloofwaardigheid van de website en kan de positie in zoekmachines en het verkeer verbeteren.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Lengte: De belangrijkste inhoud moet lang genoeg zijn om waarde te bieden aan de gebruiker en zoekmachines, maar niet zo lang dat het vervelend of repetitief wordt. De ideale lengte hangt af van het type inhoud, het doelpubliek en de trefwoorden, maar een goede vuistregel is om te streven naar minstens 300 woorden inhoud per pagina.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Concluderend kan worden gesteld dat hoofdinhoud een cruciaal onderdeel is van een SEO-strategie en een sleutelrol speelt bij het bepalen van de relevantie en kwaliteit van een website en de zoekmachine rankings. Door rekening te houden met factoren als relevantie, zoekwoordoptimalisatie, gebruikerservaring, verse en unieke inhoud en lengte, kunnen bedrijven effectieve hoofdinhoud creëren die waarde biedt aan gebruikers en zoekmachines en helpt de zoekmachine rankings en het verkeer te verbeteren.</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4" name="Google Shape;244;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1" name="Google Shape;25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t-PT"/>
              <a:t>Aanvullende inhoud verwijst naar extra informatie op een website die context en ondersteunende informatie biedt voor de hoofdinhoud. Het is belangrijk in een SEO-strategie omdat het kan helpen om de gebruikerservaring te verbeteren, de betrokkenheid te vergroten en de hoofdinhoud te ondersteunen bij het behalen van hogere zoekmachinerankings.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Er zijn verschillende belangrijke elementen waarmee rekening moet worden gehouden bij het maken van aanvullende inhoud voor een SEO-strategie, waaronder:</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Relevantie: De aanvullende inhoud moet relevant zijn voor de hoofdinhoud en het doelpubliek, en aanvullende informatie of context bieden die nuttig en waardevol is voor de gebruiker.</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Gebruikerservaring: De aanvullende inhoud moet aantrekkelijk en gebruiksvriendelijk zijn en waarde bieden aan de gebruiker. Dit kunnen afbeeldingen, video's, infografieken of andere soorten multimedia-inhoud zijn die relevant en nuttig zijn voor de gebruiker.</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Verse en unieke inhoud: De aanvullende inhoud moet vers en uniek zijn, en niet gedupliceerd uit andere bronnen. Dit draagt bij aan de autoriteit en geloofwaardigheid van de website en kan de ranking en het verkeer in zoekmachines verbeteren.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Lengte: De aanvullende inhoud moet lang genoeg zijn om waarde te bieden aan de gebruiker en zoekmachines, maar niet zo lang dat het vervelend of repetitief wordt. De ideale lengte hangt af van het type inhoud, het doelpubliek en de trefwoorden, maar een goede vuistregel is om te streven naar minstens 100-200 woorden inhoud per pagina.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Trefwoordoptimalisatie: De aanvullende inhoud moet worden geoptimaliseerd voor trefwoorden, inclusief relevante trefwoorden en zinnen die de zoekintentie van de gebruiker weerspiegelen. Trefwoordoptimalisatie helpt zoekmachines om de relevantie van de website te begrijpen en kan de zoekmachineranking voor de trefwoorden verbeteren.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Concluderend kan worden gesteld dat aanvullende inhoud een belangrijk onderdeel is van een SEO-strategie, omdat het extra informatie, context en waarde kan bieden aan de gebruiker en de hoofdinhoud kan ondersteunen bij het bereiken van hogere zoekmachine rankings. Door rekening te houden met factoren zoals relevantie, gebruikerservaring, verse en unieke inhoud, lengte en zoekwoordoptimalisatie, kunnen bedrijven effectieve aanvullende inhoud creëren die waarde biedt aan gebruikers en zoekmachines en helpt om de algehele SEO-prestaties van de website te verbeteren.</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7" name="Google Shape;257;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t-PT"/>
              <a:t>Your Money or Your Life (YMYL) is een term die wordt gebruikt om websites te beschrijven die informatie of diensten bieden die mogelijk van invloed zijn op het financiële welzijn of de gezondheid van de gebruiker. Voorbeelden van YMYL-inhoud zijn websites met financieel advies, medische informatie, juridisch advies of informatie over producten en diensten die een directe impact hebben op de gezondheid en financiële zekerheid van de gebruiker.</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In een SEO-strategie is YMYL-inhoud van cruciaal belang omdat het een hoger niveau van geloofwaardigheid, autoriteit en vertrouwen vereist van zowel de gebruiker als de zoekmachines. Een slecht geoptimaliseerde of onbetrouwbare YMYL website kan negatieve gevolgen hebben voor de gebruiker, dus het is essentieel om ervoor te zorgen dat YMYL inhoud accuraat, betrouwbaar en up-to-date is.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Om YMYL-inhoud te optimaliseren voor SEO, moeten bedrijven rekening houden met de volgende criteria:</a:t>
            </a:r>
            <a:endParaRPr/>
          </a:p>
          <a:p>
            <a:pPr marL="0" lvl="0" indent="0" algn="l" rtl="0">
              <a:lnSpc>
                <a:spcPct val="100000"/>
              </a:lnSpc>
              <a:spcBef>
                <a:spcPts val="0"/>
              </a:spcBef>
              <a:spcAft>
                <a:spcPts val="0"/>
              </a:spcAft>
              <a:buSzPts val="1100"/>
              <a:buNone/>
            </a:pPr>
            <a:endParaRPr/>
          </a:p>
          <a:p>
            <a:pPr marL="228600" lvl="0" indent="-228600" algn="l" rtl="0">
              <a:lnSpc>
                <a:spcPct val="100000"/>
              </a:lnSpc>
              <a:spcBef>
                <a:spcPts val="0"/>
              </a:spcBef>
              <a:spcAft>
                <a:spcPts val="0"/>
              </a:spcAft>
              <a:buSzPts val="1100"/>
              <a:buFont typeface="Arial"/>
              <a:buAutoNum type="arabicPeriod"/>
            </a:pPr>
            <a:r>
              <a:rPr lang="pt-PT"/>
              <a:t>    Deskundigheid: De informatie moet worden geschreven of geleverd door experts op het gebied, met de juiste referenties en gebaseerd op betrouwbare bronnen. Dit helpt om de autoriteit en geloofwaardigheid van de website te vergroten en de positie in zoekmachines te verbeteren.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pt-PT"/>
              <a:t>    Relevantie: De informatie moet relevant zijn voor het doelpubliek en waarde bieden aan de gebruiker door in te gaan op hun specifieke behoeften en vragen.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pt-PT"/>
              <a:t>    Verse en unieke inhoud: De inhoud moet vers en uniek zijn, en niet gedupliceerd uit andere bronnen. Dit draagt bij aan de autoriteit en geloofwaardigheid van de website en kan de ranking en het verkeer in zoekmachines verbeteren.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pt-PT"/>
              <a:t>    Gebruikerservaring: De website moet een gebruiksvriendelijke ervaring bieden, met duidelijke en gemakkelijk te begrijpen informatie en een goed ontworpen en intuïtieve navigatiestructuur.</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pt-PT"/>
              <a:t>    Geloofwaardigheid en vertrouwen: De website moet transparant zijn over zijn informatiebronnen en duidelijke en toegankelijke contactinformatie geven, waaronder een fysiek adres, telefoonnummer en e-mailadres. De website moet ook transparant zijn over mogelijke belangenconflicten of vooroordelen en waar nodig duidelijke verklaringen geven.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pt-PT"/>
              <a:t>    Linkbuilding: De website moet een sterk backlinkprofiel hebben, met hoogwaardige en relevante backlinks van geloofwaardige en gezaghebbende websites. Dit helpt om de geloofwaardigheid en autoriteit van de website vast te stellen en kan de ranking in zoekmachines verbeteren.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Concluderend is YMYL-inhoud een cruciaal onderdeel van een SEO-strategie, omdat het een hoger niveau van geloofwaardigheid, autoriteit en vertrouwen vereist van zowel de gebruiker als de zoekmachines. Door rekening te houden met factoren zoals expertise, relevantie, verse en unieke inhoud, gebruikerservaring, geloofwaardigheid en vertrouwen, en linkbuilding, kunnen bedrijven effectieve YMYL inhoud creëren die waarde biedt aan gebruikers en zoekmachines en helpt om de algehele SEO prestaties van de website te verbeteren.</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7" name="Google Shape;277;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7" name="Google Shape;28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6" name="Google Shape;296;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4" name="Google Shape;30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9" name="Google Shape;309;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7" name="Google Shape;317;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3" name="Google Shape;323;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9" name="Google Shape;32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4" name="Google Shape;334;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280af1e1a3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280af1e1a3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4.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7" name="Google Shape;17;p27"/>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27"/>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2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27"/>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21" name="Google Shape;21;p27"/>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27"/>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27"/>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27"/>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2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2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8" name="Google Shape;28;p2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9" name="Google Shape;29;p2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30" name="Google Shape;30;p2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31" name="Google Shape;31;p2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2" name="Google Shape;32;p2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3" name="Google Shape;33;p2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4" name="Google Shape;34;p2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35" name="Google Shape;35;p2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36" name="Google Shape;36;p28"/>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1" type="obj">
  <p:cSld name="OBJECT">
    <p:spTree>
      <p:nvGrpSpPr>
        <p:cNvPr id="1" name="Shape 37"/>
        <p:cNvGrpSpPr/>
        <p:nvPr/>
      </p:nvGrpSpPr>
      <p:grpSpPr>
        <a:xfrm>
          <a:off x="0" y="0"/>
          <a:ext cx="0" cy="0"/>
          <a:chOff x="0" y="0"/>
          <a:chExt cx="0" cy="0"/>
        </a:xfrm>
      </p:grpSpPr>
      <p:pic>
        <p:nvPicPr>
          <p:cNvPr id="38" name="Google Shape;38;p29"/>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39" name="Google Shape;39;p2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29"/>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1" name="Google Shape;41;p2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2" name="Google Shape;42;p2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30"/>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30"/>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6" name="Google Shape;46;p3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7" name="Google Shape;47;p3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8" name="Google Shape;48;p3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9" name="Google Shape;49;p3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50" name="Google Shape;50;p30"/>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51" name="Google Shape;51;p30"/>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52" name="Google Shape;52;p30"/>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53" name="Google Shape;53;p30"/>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4"/>
        <p:cNvGrpSpPr/>
        <p:nvPr/>
      </p:nvGrpSpPr>
      <p:grpSpPr>
        <a:xfrm>
          <a:off x="0" y="0"/>
          <a:ext cx="0" cy="0"/>
          <a:chOff x="0" y="0"/>
          <a:chExt cx="0" cy="0"/>
        </a:xfrm>
      </p:grpSpPr>
      <p:sp>
        <p:nvSpPr>
          <p:cNvPr id="55" name="Google Shape;55;p31"/>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31"/>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7" name="Google Shape;57;p31"/>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58"/>
        <p:cNvGrpSpPr/>
        <p:nvPr/>
      </p:nvGrpSpPr>
      <p:grpSpPr>
        <a:xfrm>
          <a:off x="0" y="0"/>
          <a:ext cx="0" cy="0"/>
          <a:chOff x="0" y="0"/>
          <a:chExt cx="0" cy="0"/>
        </a:xfrm>
      </p:grpSpPr>
      <p:pic>
        <p:nvPicPr>
          <p:cNvPr id="59" name="Google Shape;59;p32"/>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60" name="Google Shape;60;p3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1" name="Google Shape;61;p3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62"/>
        <p:cNvGrpSpPr/>
        <p:nvPr/>
      </p:nvGrpSpPr>
      <p:grpSpPr>
        <a:xfrm>
          <a:off x="0" y="0"/>
          <a:ext cx="0" cy="0"/>
          <a:chOff x="0" y="0"/>
          <a:chExt cx="0" cy="0"/>
        </a:xfrm>
      </p:grpSpPr>
      <p:sp>
        <p:nvSpPr>
          <p:cNvPr id="63" name="Google Shape;63;p3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3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 name="Google Shape;65;p3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66" name="Google Shape;66;p3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7" name="Google Shape;67;p3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68" name="Google Shape;68;p33"/>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34"/>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34"/>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34"/>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3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4" name="Google Shape;74;p34"/>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5" name="Google Shape;75;p34"/>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34"/>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34"/>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34"/>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34"/>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34"/>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3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3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3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3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6" name="Google Shape;86;p35"/>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3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3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3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3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3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35"/>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36"/>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36"/>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6" name="Google Shape;96;p36"/>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97" name="Google Shape;97;p36"/>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98" name="Google Shape;98;p36"/>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36"/>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3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3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3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3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05" name="Google Shape;105;p37"/>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37"/>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and Content 2">
  <p:cSld name="Title and Content 2">
    <p:spTree>
      <p:nvGrpSpPr>
        <p:cNvPr id="1" name="Shape 107"/>
        <p:cNvGrpSpPr/>
        <p:nvPr/>
      </p:nvGrpSpPr>
      <p:grpSpPr>
        <a:xfrm>
          <a:off x="0" y="0"/>
          <a:ext cx="0" cy="0"/>
          <a:chOff x="0" y="0"/>
          <a:chExt cx="0" cy="0"/>
        </a:xfrm>
      </p:grpSpPr>
      <p:pic>
        <p:nvPicPr>
          <p:cNvPr id="108" name="Google Shape;108;p38"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109" name="Google Shape;109;p38"/>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110" name="Google Shape;110;p3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38"/>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2" name="Google Shape;112;p38"/>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113" name="Google Shape;113;p38"/>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14"/>
        <p:cNvGrpSpPr/>
        <p:nvPr/>
      </p:nvGrpSpPr>
      <p:grpSpPr>
        <a:xfrm>
          <a:off x="0" y="0"/>
          <a:ext cx="0" cy="0"/>
          <a:chOff x="0" y="0"/>
          <a:chExt cx="0" cy="0"/>
        </a:xfrm>
      </p:grpSpPr>
      <p:pic>
        <p:nvPicPr>
          <p:cNvPr id="115" name="Google Shape;115;p39"/>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6" name="Google Shape;116;p39"/>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39"/>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8" name="Google Shape;118;p39"/>
          <p:cNvSpPr>
            <a:spLocks noGrp="1"/>
          </p:cNvSpPr>
          <p:nvPr>
            <p:ph type="pic" idx="2"/>
          </p:nvPr>
        </p:nvSpPr>
        <p:spPr>
          <a:xfrm>
            <a:off x="5572125" y="1"/>
            <a:ext cx="3571875" cy="5029199"/>
          </a:xfrm>
          <a:prstGeom prst="rect">
            <a:avLst/>
          </a:prstGeom>
          <a:solidFill>
            <a:srgbClr val="D3EEEF"/>
          </a:solidFill>
          <a:ln>
            <a:noFill/>
          </a:ln>
        </p:spPr>
      </p:sp>
      <p:pic>
        <p:nvPicPr>
          <p:cNvPr id="119" name="Google Shape;119;p3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3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1"/>
        <p:cNvGrpSpPr/>
        <p:nvPr/>
      </p:nvGrpSpPr>
      <p:grpSpPr>
        <a:xfrm>
          <a:off x="0" y="0"/>
          <a:ext cx="0" cy="0"/>
          <a:chOff x="0" y="0"/>
          <a:chExt cx="0" cy="0"/>
        </a:xfrm>
      </p:grpSpPr>
      <p:sp>
        <p:nvSpPr>
          <p:cNvPr id="122" name="Google Shape;122;p40"/>
          <p:cNvSpPr>
            <a:spLocks noGrp="1"/>
          </p:cNvSpPr>
          <p:nvPr>
            <p:ph type="pic" idx="2"/>
          </p:nvPr>
        </p:nvSpPr>
        <p:spPr>
          <a:xfrm>
            <a:off x="0" y="1"/>
            <a:ext cx="9144000" cy="2571749"/>
          </a:xfrm>
          <a:prstGeom prst="rect">
            <a:avLst/>
          </a:prstGeom>
          <a:solidFill>
            <a:srgbClr val="D3EEEF"/>
          </a:solidFill>
          <a:ln>
            <a:noFill/>
          </a:ln>
        </p:spPr>
      </p:sp>
      <p:sp>
        <p:nvSpPr>
          <p:cNvPr id="123" name="Google Shape;123;p4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4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40"/>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6" name="Google Shape;126;p4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40"/>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128"/>
        <p:cNvGrpSpPr/>
        <p:nvPr/>
      </p:nvGrpSpPr>
      <p:grpSpPr>
        <a:xfrm>
          <a:off x="0" y="0"/>
          <a:ext cx="0" cy="0"/>
          <a:chOff x="0" y="0"/>
          <a:chExt cx="0" cy="0"/>
        </a:xfrm>
      </p:grpSpPr>
      <p:pic>
        <p:nvPicPr>
          <p:cNvPr id="129" name="Google Shape;129;p41"/>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30" name="Google Shape;130;p41"/>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41"/>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4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3" name="Google Shape;133;p4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4"/>
        <p:cNvGrpSpPr/>
        <p:nvPr/>
      </p:nvGrpSpPr>
      <p:grpSpPr>
        <a:xfrm>
          <a:off x="0" y="0"/>
          <a:ext cx="0" cy="0"/>
          <a:chOff x="0" y="0"/>
          <a:chExt cx="0" cy="0"/>
        </a:xfrm>
      </p:grpSpPr>
      <p:sp>
        <p:nvSpPr>
          <p:cNvPr id="135" name="Google Shape;135;p4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6" name="Google Shape;136;p4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7" name="Google Shape;137;p4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8" name="Google Shape;138;p4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9" name="Google Shape;139;p4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0" name="Google Shape;140;p42"/>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4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2" name="Google Shape;142;p4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quote">
  <p:cSld name="quote">
    <p:bg>
      <p:bgPr>
        <a:blipFill>
          <a:blip r:embed="rId2">
            <a:alphaModFix/>
          </a:blip>
          <a:stretch>
            <a:fillRect/>
          </a:stretch>
        </a:blipFill>
        <a:effectLst/>
      </p:bgPr>
    </p:bg>
    <p:spTree>
      <p:nvGrpSpPr>
        <p:cNvPr id="1" name="Shape 143"/>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In-class activity">
  <p:cSld name="In-class activity">
    <p:bg>
      <p:bgPr>
        <a:blipFill>
          <a:blip r:embed="rId2">
            <a:alphaModFix/>
          </a:blip>
          <a:stretch>
            <a:fillRect/>
          </a:stretch>
        </a:blipFill>
        <a:effectLst/>
      </p:bgPr>
    </p:bg>
    <p:spTree>
      <p:nvGrpSpPr>
        <p:cNvPr id="1" name="Shape 144"/>
        <p:cNvGrpSpPr/>
        <p:nvPr/>
      </p:nvGrpSpPr>
      <p:grpSpPr>
        <a:xfrm>
          <a:off x="0" y="0"/>
          <a:ext cx="0" cy="0"/>
          <a:chOff x="0" y="0"/>
          <a:chExt cx="0" cy="0"/>
        </a:xfrm>
      </p:grpSpPr>
      <p:sp>
        <p:nvSpPr>
          <p:cNvPr id="145" name="Google Shape;145;p44"/>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46" name="Google Shape;146;p44"/>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47"/>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6.png"/><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4.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3.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6"/>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26"/>
          <p:cNvGrpSpPr/>
          <p:nvPr/>
        </p:nvGrpSpPr>
        <p:grpSpPr>
          <a:xfrm>
            <a:off x="113506" y="4583923"/>
            <a:ext cx="8916989" cy="488417"/>
            <a:chOff x="113506" y="4583923"/>
            <a:chExt cx="8916989" cy="488417"/>
          </a:xfrm>
        </p:grpSpPr>
        <p:pic>
          <p:nvPicPr>
            <p:cNvPr id="9" name="Google Shape;9;p26"/>
            <p:cNvPicPr preferRelativeResize="0"/>
            <p:nvPr/>
          </p:nvPicPr>
          <p:blipFill rotWithShape="1">
            <a:blip r:embed="rId21">
              <a:alphaModFix/>
            </a:blip>
            <a:srcRect r="63698"/>
            <a:stretch/>
          </p:blipFill>
          <p:spPr>
            <a:xfrm>
              <a:off x="113506" y="4583923"/>
              <a:ext cx="1259682" cy="488417"/>
            </a:xfrm>
            <a:prstGeom prst="rect">
              <a:avLst/>
            </a:prstGeom>
            <a:noFill/>
            <a:ln>
              <a:noFill/>
            </a:ln>
          </p:spPr>
        </p:pic>
        <p:pic>
          <p:nvPicPr>
            <p:cNvPr id="10" name="Google Shape;10;p26" descr="Text&#10;&#10;Description automatically generated with low confidence"/>
            <p:cNvPicPr preferRelativeResize="0"/>
            <p:nvPr/>
          </p:nvPicPr>
          <p:blipFill rotWithShape="1">
            <a:blip r:embed="rId22">
              <a:alphaModFix/>
            </a:blip>
            <a:srcRect r="5514"/>
            <a:stretch/>
          </p:blipFill>
          <p:spPr>
            <a:xfrm>
              <a:off x="1731601" y="4583923"/>
              <a:ext cx="1973257" cy="438949"/>
            </a:xfrm>
            <a:prstGeom prst="rect">
              <a:avLst/>
            </a:prstGeom>
            <a:noFill/>
            <a:ln>
              <a:noFill/>
            </a:ln>
          </p:spPr>
        </p:pic>
        <p:pic>
          <p:nvPicPr>
            <p:cNvPr id="11" name="Google Shape;11;p26" descr="Gdańsk University of Technology - Wikipedia"/>
            <p:cNvPicPr preferRelativeResize="0"/>
            <p:nvPr/>
          </p:nvPicPr>
          <p:blipFill rotWithShape="1">
            <a:blip r:embed="rId23">
              <a:alphaModFix/>
            </a:blip>
            <a:srcRect t="14145" b="8136"/>
            <a:stretch/>
          </p:blipFill>
          <p:spPr>
            <a:xfrm>
              <a:off x="4063271" y="4583923"/>
              <a:ext cx="822603" cy="451887"/>
            </a:xfrm>
            <a:prstGeom prst="rect">
              <a:avLst/>
            </a:prstGeom>
            <a:noFill/>
            <a:ln>
              <a:noFill/>
            </a:ln>
          </p:spPr>
        </p:pic>
        <p:pic>
          <p:nvPicPr>
            <p:cNvPr id="12" name="Google Shape;12;p26" descr="A picture containing logo&#10;&#10;Description automatically generated"/>
            <p:cNvPicPr preferRelativeResize="0"/>
            <p:nvPr/>
          </p:nvPicPr>
          <p:blipFill rotWithShape="1">
            <a:blip r:embed="rId24">
              <a:alphaModFix/>
            </a:blip>
            <a:srcRect l="7053" t="14652" r="7705" b="16796"/>
            <a:stretch/>
          </p:blipFill>
          <p:spPr>
            <a:xfrm>
              <a:off x="6657766" y="4583923"/>
              <a:ext cx="1067043" cy="462232"/>
            </a:xfrm>
            <a:prstGeom prst="rect">
              <a:avLst/>
            </a:prstGeom>
            <a:noFill/>
            <a:ln>
              <a:noFill/>
            </a:ln>
          </p:spPr>
        </p:pic>
        <p:pic>
          <p:nvPicPr>
            <p:cNvPr id="13" name="Google Shape;13;p26" descr="Uma imagem com texto&#10;&#10;Descrição gerada automaticamente"/>
            <p:cNvPicPr preferRelativeResize="0"/>
            <p:nvPr/>
          </p:nvPicPr>
          <p:blipFill rotWithShape="1">
            <a:blip r:embed="rId25">
              <a:alphaModFix/>
            </a:blip>
            <a:srcRect/>
            <a:stretch/>
          </p:blipFill>
          <p:spPr>
            <a:xfrm>
              <a:off x="8083223" y="4583923"/>
              <a:ext cx="947272" cy="433376"/>
            </a:xfrm>
            <a:prstGeom prst="rect">
              <a:avLst/>
            </a:prstGeom>
            <a:noFill/>
            <a:ln>
              <a:noFill/>
            </a:ln>
          </p:spPr>
        </p:pic>
        <p:pic>
          <p:nvPicPr>
            <p:cNvPr id="14" name="Google Shape;14;p26" descr="Logo&#10;&#10;Description automatically generated with medium confidence"/>
            <p:cNvPicPr preferRelativeResize="0"/>
            <p:nvPr/>
          </p:nvPicPr>
          <p:blipFill rotWithShape="1">
            <a:blip r:embed="rId26">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
          <p:cNvSpPr txBox="1">
            <a:spLocks noGrp="1"/>
          </p:cNvSpPr>
          <p:nvPr>
            <p:ph type="ctrTitle"/>
          </p:nvPr>
        </p:nvSpPr>
        <p:spPr>
          <a:xfrm>
            <a:off x="545650" y="1499365"/>
            <a:ext cx="8598350" cy="1884419"/>
          </a:xfrm>
          <a:prstGeom prst="rect">
            <a:avLst/>
          </a:prstGeom>
          <a:noFill/>
          <a:ln>
            <a:noFill/>
          </a:ln>
        </p:spPr>
        <p:txBody>
          <a:bodyPr spcFirstLastPara="1" wrap="square" lIns="91425" tIns="45700" rIns="91425" bIns="0" anchor="t" anchorCtr="0">
            <a:noAutofit/>
          </a:bodyPr>
          <a:lstStyle/>
          <a:p>
            <a:pPr marL="0" lvl="0" indent="0" algn="l" rtl="0">
              <a:lnSpc>
                <a:spcPct val="90000"/>
              </a:lnSpc>
              <a:spcBef>
                <a:spcPts val="0"/>
              </a:spcBef>
              <a:spcAft>
                <a:spcPts val="0"/>
              </a:spcAft>
              <a:buClr>
                <a:schemeClr val="lt1"/>
              </a:buClr>
              <a:buSzPts val="4800"/>
              <a:buFont typeface="Arial"/>
              <a:buNone/>
            </a:pPr>
            <a:r>
              <a:rPr lang="pt-PT" sz="4800"/>
              <a:t>SEO-strategie - Vaststellen</a:t>
            </a:r>
            <a:endParaRPr sz="4800"/>
          </a:p>
        </p:txBody>
      </p:sp>
      <p:sp>
        <p:nvSpPr>
          <p:cNvPr id="153" name="Google Shape;153;p1"/>
          <p:cNvSpPr txBox="1">
            <a:spLocks noGrp="1"/>
          </p:cNvSpPr>
          <p:nvPr>
            <p:ph type="subTitle" idx="4294967295"/>
          </p:nvPr>
        </p:nvSpPr>
        <p:spPr>
          <a:xfrm>
            <a:off x="1143000" y="2798790"/>
            <a:ext cx="6858000" cy="1169988"/>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chemeClr val="lt1"/>
              </a:buClr>
              <a:buSzPts val="2100"/>
              <a:buFont typeface="Arial"/>
              <a:buNone/>
            </a:pPr>
            <a:r>
              <a:rPr lang="pt-PT" sz="2100" b="0" i="0" u="none" strike="noStrike" cap="none">
                <a:solidFill>
                  <a:schemeClr val="lt1"/>
                </a:solidFill>
                <a:latin typeface="Arial"/>
                <a:ea typeface="Arial"/>
                <a:cs typeface="Arial"/>
                <a:sym typeface="Arial"/>
              </a:rPr>
              <a:t>Professor</a:t>
            </a:r>
            <a:endParaRPr/>
          </a:p>
          <a:p>
            <a:pPr marL="0" marR="0" lvl="0" indent="0" algn="ctr" rtl="0">
              <a:lnSpc>
                <a:spcPct val="90000"/>
              </a:lnSpc>
              <a:spcBef>
                <a:spcPts val="750"/>
              </a:spcBef>
              <a:spcAft>
                <a:spcPts val="0"/>
              </a:spcAft>
              <a:buClr>
                <a:schemeClr val="lt1"/>
              </a:buClr>
              <a:buSzPts val="2100"/>
              <a:buFont typeface="Arial"/>
              <a:buNone/>
            </a:pPr>
            <a:r>
              <a:rPr lang="pt-PT" sz="2100" b="0" i="0" u="none" strike="noStrike" cap="none">
                <a:solidFill>
                  <a:schemeClr val="lt1"/>
                </a:solidFill>
                <a:latin typeface="Arial"/>
                <a:ea typeface="Arial"/>
                <a:cs typeface="Arial"/>
                <a:sym typeface="Arial"/>
              </a:rPr>
              <a:t>School</a:t>
            </a:r>
            <a:endParaRPr/>
          </a:p>
          <a:p>
            <a:pPr marL="0" marR="0" lvl="0" indent="0" algn="ctr" rtl="0">
              <a:lnSpc>
                <a:spcPct val="90000"/>
              </a:lnSpc>
              <a:spcBef>
                <a:spcPts val="750"/>
              </a:spcBef>
              <a:spcAft>
                <a:spcPts val="0"/>
              </a:spcAft>
              <a:buClr>
                <a:schemeClr val="lt1"/>
              </a:buClr>
              <a:buSzPts val="2100"/>
              <a:buFont typeface="Arial"/>
              <a:buNone/>
            </a:pPr>
            <a:r>
              <a:rPr lang="pt-PT" sz="2100" b="0" i="0" u="none" strike="noStrike" cap="none">
                <a:solidFill>
                  <a:schemeClr val="lt1"/>
                </a:solidFill>
                <a:latin typeface="Arial"/>
                <a:ea typeface="Arial"/>
                <a:cs typeface="Arial"/>
                <a:sym typeface="Arial"/>
              </a:rPr>
              <a:t>Zoekmachine optimalisatie</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
          <p:cNvSpPr txBox="1"/>
          <p:nvPr/>
        </p:nvSpPr>
        <p:spPr>
          <a:xfrm>
            <a:off x="761560" y="1262789"/>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600" b="1" i="0" u="none" strike="noStrike" cap="none">
                <a:solidFill>
                  <a:srgbClr val="11AA81"/>
                </a:solidFill>
                <a:latin typeface="Arial"/>
                <a:ea typeface="Arial"/>
                <a:cs typeface="Arial"/>
                <a:sym typeface="Arial"/>
              </a:rPr>
              <a:t>SEO-strategie - </a:t>
            </a:r>
            <a:endParaRPr/>
          </a:p>
          <a:p>
            <a:pPr marL="0" marR="0" lvl="0" indent="0" algn="l" rtl="0">
              <a:spcBef>
                <a:spcPts val="0"/>
              </a:spcBef>
              <a:spcAft>
                <a:spcPts val="0"/>
              </a:spcAft>
              <a:buNone/>
            </a:pPr>
            <a:r>
              <a:rPr lang="pt-PT" sz="3600" b="1" i="0" u="none" strike="noStrike" cap="none">
                <a:solidFill>
                  <a:srgbClr val="11AA81"/>
                </a:solidFill>
                <a:latin typeface="Arial"/>
                <a:ea typeface="Arial"/>
                <a:cs typeface="Arial"/>
                <a:sym typeface="Arial"/>
              </a:rPr>
              <a:t>vaststellen</a:t>
            </a:r>
            <a:endParaRPr/>
          </a:p>
        </p:txBody>
      </p:sp>
      <p:sp>
        <p:nvSpPr>
          <p:cNvPr id="159" name="Google Shape;159;p2"/>
          <p:cNvSpPr txBox="1"/>
          <p:nvPr/>
        </p:nvSpPr>
        <p:spPr>
          <a:xfrm>
            <a:off x="478339" y="134370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endParaRPr sz="1800" b="0" i="0" u="none" strike="noStrike" cap="none">
              <a:solidFill>
                <a:schemeClr val="dk1"/>
              </a:solidFill>
              <a:latin typeface="Arial"/>
              <a:ea typeface="Arial"/>
              <a:cs typeface="Arial"/>
              <a:sym typeface="Arial"/>
            </a:endParaRPr>
          </a:p>
        </p:txBody>
      </p:sp>
      <p:sp>
        <p:nvSpPr>
          <p:cNvPr id="160" name="Google Shape;160;p2"/>
          <p:cNvSpPr txBox="1">
            <a:spLocks noGrp="1"/>
          </p:cNvSpPr>
          <p:nvPr>
            <p:ph type="body" idx="1"/>
          </p:nvPr>
        </p:nvSpPr>
        <p:spPr>
          <a:xfrm>
            <a:off x="863071" y="2431105"/>
            <a:ext cx="6614054" cy="1448089"/>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Clr>
                <a:schemeClr val="lt1"/>
              </a:buClr>
              <a:buSzPts val="2400"/>
              <a:buNone/>
            </a:pPr>
            <a:r>
              <a:rPr lang="pt-PT" sz="2400" b="0"/>
              <a:t>Op welk gebied wordt auditing vaak gebruikt?</a:t>
            </a:r>
            <a:endParaRPr/>
          </a:p>
          <a:p>
            <a:pPr marL="0" lvl="0" indent="0" algn="l" rtl="0">
              <a:lnSpc>
                <a:spcPct val="115000"/>
              </a:lnSpc>
              <a:spcBef>
                <a:spcPts val="1600"/>
              </a:spcBef>
              <a:spcAft>
                <a:spcPts val="0"/>
              </a:spcAft>
              <a:buClr>
                <a:schemeClr val="lt1"/>
              </a:buClr>
              <a:buSzPts val="2400"/>
              <a:buNone/>
            </a:pPr>
            <a:r>
              <a:rPr lang="pt-PT" sz="2400" b="0"/>
              <a:t>Waarom is auditing op </a:t>
            </a:r>
            <a:r>
              <a:rPr lang="pt-PT" b="0"/>
              <a:t>dat gebied </a:t>
            </a:r>
            <a:r>
              <a:rPr lang="pt-PT" sz="2400" b="0"/>
              <a:t>belangrijk</a:t>
            </a:r>
            <a:r>
              <a:rPr lang="pt-PT" b="0"/>
              <a:t>?</a:t>
            </a:r>
            <a:endParaRPr b="0"/>
          </a:p>
          <a:p>
            <a:pPr marL="0" lvl="0" indent="0" algn="l" rtl="0">
              <a:lnSpc>
                <a:spcPct val="90000"/>
              </a:lnSpc>
              <a:spcBef>
                <a:spcPts val="750"/>
              </a:spcBef>
              <a:spcAft>
                <a:spcPts val="0"/>
              </a:spcAft>
              <a:buClr>
                <a:schemeClr val="lt1"/>
              </a:buClr>
              <a:buSzPts val="2100"/>
              <a:buNone/>
            </a:pPr>
            <a:endParaRPr b="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66" name="Google Shape;166;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0"/>
              </a:spcBef>
              <a:spcAft>
                <a:spcPts val="1200"/>
              </a:spcAft>
              <a:buClr>
                <a:schemeClr val="dk1"/>
              </a:buClr>
              <a:buSzPts val="1800"/>
              <a:buFont typeface="Arial"/>
              <a:buNone/>
            </a:pPr>
            <a:endParaRPr sz="1800" b="0" i="0" u="none" strike="noStrike" cap="none">
              <a:solidFill>
                <a:srgbClr val="262626"/>
              </a:solidFill>
              <a:latin typeface="Open Sans"/>
              <a:ea typeface="Open Sans"/>
              <a:cs typeface="Open Sans"/>
              <a:sym typeface="Open Sans"/>
            </a:endParaRPr>
          </a:p>
        </p:txBody>
      </p:sp>
      <p:sp>
        <p:nvSpPr>
          <p:cNvPr id="167" name="Google Shape;167;p3"/>
          <p:cNvSpPr txBox="1">
            <a:spLocks noGrp="1"/>
          </p:cNvSpPr>
          <p:nvPr>
            <p:ph type="title"/>
          </p:nvPr>
        </p:nvSpPr>
        <p:spPr>
          <a:xfrm>
            <a:off x="628650" y="444513"/>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pt-PT" sz="3600"/>
              <a:t>Leerdoelen</a:t>
            </a:r>
            <a:br>
              <a:rPr lang="pt-PT" sz="3600"/>
            </a:br>
            <a:endParaRPr sz="3600"/>
          </a:p>
        </p:txBody>
      </p:sp>
      <p:sp>
        <p:nvSpPr>
          <p:cNvPr id="168" name="Google Shape;168;p3"/>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285750" lvl="0" indent="-285750" algn="just" rtl="0">
              <a:lnSpc>
                <a:spcPct val="115000"/>
              </a:lnSpc>
              <a:spcBef>
                <a:spcPts val="0"/>
              </a:spcBef>
              <a:spcAft>
                <a:spcPts val="0"/>
              </a:spcAft>
              <a:buClr>
                <a:srgbClr val="11AA81"/>
              </a:buClr>
              <a:buSzPts val="3000"/>
              <a:buFont typeface="Arial"/>
              <a:buChar char="•"/>
            </a:pPr>
            <a:r>
              <a:rPr lang="pt-PT" sz="2400" b="0" i="0" u="none" strike="noStrike"/>
              <a:t>Stel een SEO-audit op</a:t>
            </a:r>
            <a:endParaRPr/>
          </a:p>
          <a:p>
            <a:pPr marL="285750" lvl="0" indent="-285750" algn="just" rtl="0">
              <a:lnSpc>
                <a:spcPct val="115000"/>
              </a:lnSpc>
              <a:spcBef>
                <a:spcPts val="1950"/>
              </a:spcBef>
              <a:spcAft>
                <a:spcPts val="0"/>
              </a:spcAft>
              <a:buClr>
                <a:srgbClr val="11AA81"/>
              </a:buClr>
              <a:buSzPts val="3000"/>
              <a:buFont typeface="Arial"/>
              <a:buChar char="•"/>
            </a:pPr>
            <a:r>
              <a:rPr lang="pt-PT" sz="2400" b="0" i="0" u="none" strike="noStrike"/>
              <a:t>Een SEO-audit beoordelen</a:t>
            </a:r>
            <a:endParaRPr/>
          </a:p>
          <a:p>
            <a:pPr marL="0" lvl="0" indent="0" algn="l" rtl="0">
              <a:lnSpc>
                <a:spcPct val="90000"/>
              </a:lnSpc>
              <a:spcBef>
                <a:spcPts val="1950"/>
              </a:spcBef>
              <a:spcAft>
                <a:spcPts val="0"/>
              </a:spcAft>
              <a:buClr>
                <a:srgbClr val="11AA81"/>
              </a:buClr>
              <a:buSzPts val="2500"/>
              <a:buNone/>
            </a:pPr>
            <a:endParaRPr sz="20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4"/>
          <p:cNvSpPr txBox="1">
            <a:spLocks noGrp="1"/>
          </p:cNvSpPr>
          <p:nvPr>
            <p:ph type="title"/>
          </p:nvPr>
        </p:nvSpPr>
        <p:spPr>
          <a:xfrm>
            <a:off x="371541" y="1796053"/>
            <a:ext cx="320153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pt-PT" dirty="0"/>
              <a:t>Onderwerpen</a:t>
            </a:r>
            <a:endParaRPr dirty="0"/>
          </a:p>
        </p:txBody>
      </p:sp>
      <p:sp>
        <p:nvSpPr>
          <p:cNvPr id="174" name="Google Shape;174;p4"/>
          <p:cNvSpPr txBox="1">
            <a:spLocks noGrp="1"/>
          </p:cNvSpPr>
          <p:nvPr>
            <p:ph type="body" idx="1"/>
          </p:nvPr>
        </p:nvSpPr>
        <p:spPr>
          <a:xfrm>
            <a:off x="3983426" y="1188294"/>
            <a:ext cx="4606283" cy="1707647"/>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chemeClr val="lt1"/>
              </a:buClr>
              <a:buSzPts val="2250"/>
              <a:buFont typeface="Arial"/>
              <a:buChar char="•"/>
            </a:pPr>
            <a:r>
              <a:rPr lang="pt-PT" sz="1800">
                <a:solidFill>
                  <a:srgbClr val="FFFFFF"/>
                </a:solidFill>
              </a:rPr>
              <a:t>Website controleren</a:t>
            </a:r>
            <a:endParaRPr/>
          </a:p>
          <a:p>
            <a:pPr marL="385763" lvl="0" indent="-385763" algn="l" rtl="0">
              <a:lnSpc>
                <a:spcPct val="90000"/>
              </a:lnSpc>
              <a:spcBef>
                <a:spcPts val="750"/>
              </a:spcBef>
              <a:spcAft>
                <a:spcPts val="0"/>
              </a:spcAft>
              <a:buClr>
                <a:schemeClr val="lt1"/>
              </a:buClr>
              <a:buSzPts val="2250"/>
              <a:buFont typeface="Arial"/>
              <a:buChar char="•"/>
            </a:pPr>
            <a:r>
              <a:rPr lang="pt-PT" sz="1800"/>
              <a:t>Inhoud</a:t>
            </a:r>
            <a:endParaRPr sz="1800"/>
          </a:p>
          <a:p>
            <a:pPr marL="385763" lvl="0" indent="-385763" algn="l" rtl="0">
              <a:lnSpc>
                <a:spcPct val="90000"/>
              </a:lnSpc>
              <a:spcBef>
                <a:spcPts val="750"/>
              </a:spcBef>
              <a:spcAft>
                <a:spcPts val="0"/>
              </a:spcAft>
              <a:buClr>
                <a:schemeClr val="lt1"/>
              </a:buClr>
              <a:buSzPts val="2250"/>
              <a:buFont typeface="Arial"/>
              <a:buChar char="•"/>
            </a:pPr>
            <a:r>
              <a:rPr lang="pt-PT" sz="1800"/>
              <a:t>Aanvullende inhoud</a:t>
            </a:r>
            <a:endParaRPr sz="1800">
              <a:solidFill>
                <a:srgbClr val="FFFFFF"/>
              </a:solidFill>
            </a:endParaRPr>
          </a:p>
          <a:p>
            <a:pPr marL="385763" lvl="0" indent="-385763" algn="l" rtl="0">
              <a:lnSpc>
                <a:spcPct val="90000"/>
              </a:lnSpc>
              <a:spcBef>
                <a:spcPts val="750"/>
              </a:spcBef>
              <a:spcAft>
                <a:spcPts val="0"/>
              </a:spcAft>
              <a:buClr>
                <a:schemeClr val="lt1"/>
              </a:buClr>
              <a:buSzPts val="2250"/>
              <a:buFont typeface="Arial"/>
              <a:buChar char="•"/>
            </a:pPr>
            <a:r>
              <a:rPr lang="pt-PT" sz="1800"/>
              <a:t>YMYL en EEAT</a:t>
            </a:r>
            <a:endParaRPr sz="1800">
              <a:solidFill>
                <a:srgbClr val="FFFFFF"/>
              </a:solidFill>
            </a:endParaRPr>
          </a:p>
          <a:p>
            <a:pPr marL="0" lvl="0" indent="0" algn="l" rtl="0">
              <a:lnSpc>
                <a:spcPct val="90000"/>
              </a:lnSpc>
              <a:spcBef>
                <a:spcPts val="750"/>
              </a:spcBef>
              <a:spcAft>
                <a:spcPts val="0"/>
              </a:spcAft>
              <a:buClr>
                <a:schemeClr val="lt1"/>
              </a:buClr>
              <a:buSzPts val="1500"/>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5"/>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pt-PT" sz="2800" b="1" i="0" u="none" strike="noStrike" cap="none">
                <a:solidFill>
                  <a:schemeClr val="lt1"/>
                </a:solidFill>
                <a:latin typeface="Arial"/>
                <a:ea typeface="Arial"/>
                <a:cs typeface="Arial"/>
                <a:sym typeface="Arial"/>
              </a:rPr>
              <a:t>"Controleer het leven niet. Kom opdagen en haal er nu het beste uit."</a:t>
            </a:r>
            <a:endParaRPr/>
          </a:p>
          <a:p>
            <a:pPr marL="0" marR="0" lvl="0" indent="0" algn="ctr" rtl="0">
              <a:spcBef>
                <a:spcPts val="0"/>
              </a:spcBef>
              <a:spcAft>
                <a:spcPts val="0"/>
              </a:spcAft>
              <a:buNone/>
            </a:pPr>
            <a:endParaRPr sz="2800" b="1" i="0" u="none" strike="noStrike" cap="none">
              <a:solidFill>
                <a:schemeClr val="lt1"/>
              </a:solidFill>
              <a:latin typeface="Arial"/>
              <a:ea typeface="Arial"/>
              <a:cs typeface="Arial"/>
              <a:sym typeface="Arial"/>
            </a:endParaRPr>
          </a:p>
          <a:p>
            <a:pPr marL="0" marR="0" lvl="0" indent="0" algn="ctr" rtl="0">
              <a:spcBef>
                <a:spcPts val="0"/>
              </a:spcBef>
              <a:spcAft>
                <a:spcPts val="0"/>
              </a:spcAft>
              <a:buNone/>
            </a:pPr>
            <a:r>
              <a:rPr lang="pt-PT" sz="2800" b="0" i="1" u="none" strike="noStrike" cap="none">
                <a:solidFill>
                  <a:schemeClr val="lt1"/>
                </a:solidFill>
                <a:latin typeface="Dancing Script"/>
                <a:ea typeface="Dancing Script"/>
                <a:cs typeface="Dancing Script"/>
                <a:sym typeface="Dancing Script"/>
              </a:rPr>
              <a:t>                                              Regina Brett</a:t>
            </a:r>
            <a:endParaRPr sz="28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6"/>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pt-PT" sz="2400" b="1" i="0" u="none" strike="noStrike" cap="none">
                <a:solidFill>
                  <a:schemeClr val="lt1"/>
                </a:solidFill>
                <a:latin typeface="Arial"/>
                <a:ea typeface="Arial"/>
                <a:cs typeface="Arial"/>
                <a:sym typeface="Arial"/>
              </a:rPr>
              <a:t>"Je kunt op elke leeftijd of in elke levensfase een levensaudit doen. Verspil geen tijd aan dingen die niet nodig of goed voor je zijn. Het leven is kort. Doe de dingen die je moet doen en gebruik de rest van je leven om een geweldige tijd te hebben."</a:t>
            </a:r>
            <a:endParaRPr sz="2400" b="1" i="0" u="none" strike="noStrike" cap="none">
              <a:solidFill>
                <a:schemeClr val="lt1"/>
              </a:solidFill>
              <a:latin typeface="Arial"/>
              <a:ea typeface="Arial"/>
              <a:cs typeface="Arial"/>
              <a:sym typeface="Arial"/>
            </a:endParaRPr>
          </a:p>
          <a:p>
            <a:pPr marL="0" marR="0" lvl="0" indent="0" algn="r" rtl="0">
              <a:spcBef>
                <a:spcPts val="0"/>
              </a:spcBef>
              <a:spcAft>
                <a:spcPts val="0"/>
              </a:spcAft>
              <a:buNone/>
            </a:pPr>
            <a:endParaRPr sz="3200" b="0" i="1" u="none" strike="noStrike" cap="none">
              <a:solidFill>
                <a:schemeClr val="lt1"/>
              </a:solidFill>
              <a:latin typeface="Dancing Script"/>
              <a:ea typeface="Dancing Script"/>
              <a:cs typeface="Dancing Script"/>
              <a:sym typeface="Dancing Script"/>
            </a:endParaRPr>
          </a:p>
          <a:p>
            <a:pPr marL="0" marR="0" lvl="0" indent="0" algn="ctr" rtl="0">
              <a:spcBef>
                <a:spcPts val="0"/>
              </a:spcBef>
              <a:spcAft>
                <a:spcPts val="0"/>
              </a:spcAft>
              <a:buNone/>
            </a:pPr>
            <a:r>
              <a:rPr lang="pt-PT" sz="3200" b="0" i="1" u="none" strike="noStrike" cap="none">
                <a:solidFill>
                  <a:schemeClr val="lt1"/>
                </a:solidFill>
                <a:latin typeface="Dancing Script"/>
                <a:ea typeface="Dancing Script"/>
                <a:cs typeface="Dancing Script"/>
                <a:sym typeface="Dancing Script"/>
              </a:rPr>
              <a:t>                              Caroline Righton</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pt-PT"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190" name="Google Shape;190;p7"/>
          <p:cNvSpPr txBox="1"/>
          <p:nvPr/>
        </p:nvSpPr>
        <p:spPr>
          <a:xfrm>
            <a:off x="675150" y="1854094"/>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pt-PT" sz="3600" b="1" i="0" u="none" strike="noStrike" cap="none">
                <a:solidFill>
                  <a:srgbClr val="161249"/>
                </a:solidFill>
                <a:latin typeface="Arial"/>
                <a:ea typeface="Arial"/>
                <a:cs typeface="Arial"/>
                <a:sym typeface="Arial"/>
              </a:rPr>
              <a:t>Website controleren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8"/>
          <p:cNvSpPr txBox="1"/>
          <p:nvPr/>
        </p:nvSpPr>
        <p:spPr>
          <a:xfrm>
            <a:off x="478339" y="409074"/>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600" b="1" i="0" u="none" strike="noStrike" cap="none">
                <a:solidFill>
                  <a:srgbClr val="161249"/>
                </a:solidFill>
                <a:latin typeface="Arial"/>
                <a:ea typeface="Arial"/>
                <a:cs typeface="Arial"/>
                <a:sym typeface="Arial"/>
              </a:rPr>
              <a:t>Website controleren</a:t>
            </a:r>
            <a:endParaRPr/>
          </a:p>
        </p:txBody>
      </p:sp>
      <p:grpSp>
        <p:nvGrpSpPr>
          <p:cNvPr id="196" name="Google Shape;196;p8"/>
          <p:cNvGrpSpPr/>
          <p:nvPr/>
        </p:nvGrpSpPr>
        <p:grpSpPr>
          <a:xfrm>
            <a:off x="1450787" y="1161069"/>
            <a:ext cx="6169273" cy="3250176"/>
            <a:chOff x="1194756" y="3178"/>
            <a:chExt cx="6169273" cy="3250176"/>
          </a:xfrm>
        </p:grpSpPr>
        <p:sp>
          <p:nvSpPr>
            <p:cNvPr id="197" name="Google Shape;197;p8"/>
            <p:cNvSpPr/>
            <p:nvPr/>
          </p:nvSpPr>
          <p:spPr>
            <a:xfrm>
              <a:off x="4242900" y="2354463"/>
              <a:ext cx="405102" cy="91440"/>
            </a:xfrm>
            <a:custGeom>
              <a:avLst/>
              <a:gdLst/>
              <a:ahLst/>
              <a:cxnLst/>
              <a:rect l="l" t="t" r="r" b="b"/>
              <a:pathLst>
                <a:path w="120000" h="120000" extrusionOk="0">
                  <a:moveTo>
                    <a:pt x="0" y="60000"/>
                  </a:moveTo>
                  <a:lnTo>
                    <a:pt x="120000" y="60000"/>
                  </a:lnTo>
                </a:path>
              </a:pathLst>
            </a:custGeom>
            <a:noFill/>
            <a:ln w="12700" cap="flat" cmpd="sng">
              <a:solidFill>
                <a:srgbClr val="171616"/>
              </a:solidFill>
              <a:prstDash val="solid"/>
              <a:miter lim="800000"/>
              <a:headEnd type="triangle" w="med" len="med"/>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8"/>
            <p:cNvSpPr txBox="1"/>
            <p:nvPr/>
          </p:nvSpPr>
          <p:spPr>
            <a:xfrm>
              <a:off x="4435323" y="2390056"/>
              <a:ext cx="20255" cy="20255"/>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chemeClr val="dk1"/>
                </a:buClr>
                <a:buSzPts val="500"/>
                <a:buFont typeface="Calibri"/>
                <a:buNone/>
              </a:pPr>
              <a:endParaRPr sz="500">
                <a:solidFill>
                  <a:schemeClr val="dk1"/>
                </a:solidFill>
                <a:latin typeface="Calibri"/>
                <a:ea typeface="Calibri"/>
                <a:cs typeface="Calibri"/>
                <a:sym typeface="Calibri"/>
              </a:endParaRPr>
            </a:p>
          </p:txBody>
        </p:sp>
        <p:sp>
          <p:nvSpPr>
            <p:cNvPr id="199" name="Google Shape;199;p8"/>
            <p:cNvSpPr/>
            <p:nvPr/>
          </p:nvSpPr>
          <p:spPr>
            <a:xfrm>
              <a:off x="1812288" y="1628266"/>
              <a:ext cx="405102" cy="771916"/>
            </a:xfrm>
            <a:custGeom>
              <a:avLst/>
              <a:gdLst/>
              <a:ahLst/>
              <a:cxnLst/>
              <a:rect l="l" t="t" r="r" b="b"/>
              <a:pathLst>
                <a:path w="120000" h="120000" extrusionOk="0">
                  <a:moveTo>
                    <a:pt x="0" y="0"/>
                  </a:moveTo>
                  <a:lnTo>
                    <a:pt x="60000" y="0"/>
                  </a:lnTo>
                  <a:lnTo>
                    <a:pt x="60000" y="120000"/>
                  </a:lnTo>
                  <a:lnTo>
                    <a:pt x="120000" y="120000"/>
                  </a:lnTo>
                </a:path>
              </a:pathLst>
            </a:custGeom>
            <a:noFill/>
            <a:ln w="12700" cap="flat" cmpd="sng">
              <a:solidFill>
                <a:srgbClr val="171616"/>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8"/>
            <p:cNvSpPr txBox="1"/>
            <p:nvPr/>
          </p:nvSpPr>
          <p:spPr>
            <a:xfrm>
              <a:off x="1993045" y="1992431"/>
              <a:ext cx="43587" cy="43587"/>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chemeClr val="dk1"/>
                </a:buClr>
                <a:buSzPts val="500"/>
                <a:buFont typeface="Calibri"/>
                <a:buNone/>
              </a:pPr>
              <a:endParaRPr sz="500">
                <a:solidFill>
                  <a:schemeClr val="dk1"/>
                </a:solidFill>
                <a:latin typeface="Calibri"/>
                <a:ea typeface="Calibri"/>
                <a:cs typeface="Calibri"/>
                <a:sym typeface="Calibri"/>
              </a:endParaRPr>
            </a:p>
          </p:txBody>
        </p:sp>
        <p:sp>
          <p:nvSpPr>
            <p:cNvPr id="201" name="Google Shape;201;p8"/>
            <p:cNvSpPr/>
            <p:nvPr/>
          </p:nvSpPr>
          <p:spPr>
            <a:xfrm>
              <a:off x="1812288" y="1582546"/>
              <a:ext cx="405102" cy="91440"/>
            </a:xfrm>
            <a:custGeom>
              <a:avLst/>
              <a:gdLst/>
              <a:ahLst/>
              <a:cxnLst/>
              <a:rect l="l" t="t" r="r" b="b"/>
              <a:pathLst>
                <a:path w="120000" h="120000" extrusionOk="0">
                  <a:moveTo>
                    <a:pt x="0" y="60000"/>
                  </a:moveTo>
                  <a:lnTo>
                    <a:pt x="120000" y="60000"/>
                  </a:lnTo>
                </a:path>
              </a:pathLst>
            </a:custGeom>
            <a:noFill/>
            <a:ln w="12700" cap="flat" cmpd="sng">
              <a:solidFill>
                <a:srgbClr val="171616"/>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8"/>
            <p:cNvSpPr txBox="1"/>
            <p:nvPr/>
          </p:nvSpPr>
          <p:spPr>
            <a:xfrm>
              <a:off x="2004711" y="1618139"/>
              <a:ext cx="20255" cy="20255"/>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chemeClr val="dk1"/>
                </a:buClr>
                <a:buSzPts val="500"/>
                <a:buFont typeface="Calibri"/>
                <a:buNone/>
              </a:pPr>
              <a:endParaRPr sz="500">
                <a:solidFill>
                  <a:schemeClr val="dk1"/>
                </a:solidFill>
                <a:latin typeface="Calibri"/>
                <a:ea typeface="Calibri"/>
                <a:cs typeface="Calibri"/>
                <a:sym typeface="Calibri"/>
              </a:endParaRPr>
            </a:p>
          </p:txBody>
        </p:sp>
        <p:sp>
          <p:nvSpPr>
            <p:cNvPr id="203" name="Google Shape;203;p8"/>
            <p:cNvSpPr/>
            <p:nvPr/>
          </p:nvSpPr>
          <p:spPr>
            <a:xfrm>
              <a:off x="4242900" y="810630"/>
              <a:ext cx="405102" cy="91440"/>
            </a:xfrm>
            <a:custGeom>
              <a:avLst/>
              <a:gdLst/>
              <a:ahLst/>
              <a:cxnLst/>
              <a:rect l="l" t="t" r="r" b="b"/>
              <a:pathLst>
                <a:path w="120000" h="120000" extrusionOk="0">
                  <a:moveTo>
                    <a:pt x="0" y="60000"/>
                  </a:moveTo>
                  <a:lnTo>
                    <a:pt x="120000" y="60000"/>
                  </a:lnTo>
                </a:path>
              </a:pathLst>
            </a:custGeom>
            <a:noFill/>
            <a:ln w="12700" cap="flat" cmpd="sng">
              <a:solidFill>
                <a:srgbClr val="171616"/>
              </a:solidFill>
              <a:prstDash val="solid"/>
              <a:miter lim="800000"/>
              <a:headEnd type="triangle" w="med" len="med"/>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8"/>
            <p:cNvSpPr txBox="1"/>
            <p:nvPr/>
          </p:nvSpPr>
          <p:spPr>
            <a:xfrm>
              <a:off x="4435323" y="846222"/>
              <a:ext cx="20255" cy="20255"/>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chemeClr val="dk1"/>
                </a:buClr>
                <a:buSzPts val="500"/>
                <a:buFont typeface="Calibri"/>
                <a:buNone/>
              </a:pPr>
              <a:endParaRPr sz="500">
                <a:solidFill>
                  <a:schemeClr val="dk1"/>
                </a:solidFill>
                <a:latin typeface="Calibri"/>
                <a:ea typeface="Calibri"/>
                <a:cs typeface="Calibri"/>
                <a:sym typeface="Calibri"/>
              </a:endParaRPr>
            </a:p>
          </p:txBody>
        </p:sp>
        <p:sp>
          <p:nvSpPr>
            <p:cNvPr id="205" name="Google Shape;205;p8"/>
            <p:cNvSpPr/>
            <p:nvPr/>
          </p:nvSpPr>
          <p:spPr>
            <a:xfrm>
              <a:off x="1812288" y="856350"/>
              <a:ext cx="405102" cy="771916"/>
            </a:xfrm>
            <a:custGeom>
              <a:avLst/>
              <a:gdLst/>
              <a:ahLst/>
              <a:cxnLst/>
              <a:rect l="l" t="t" r="r" b="b"/>
              <a:pathLst>
                <a:path w="120000" h="120000" extrusionOk="0">
                  <a:moveTo>
                    <a:pt x="0" y="120000"/>
                  </a:moveTo>
                  <a:lnTo>
                    <a:pt x="60000" y="120000"/>
                  </a:lnTo>
                  <a:lnTo>
                    <a:pt x="60000" y="0"/>
                  </a:lnTo>
                  <a:lnTo>
                    <a:pt x="120000" y="0"/>
                  </a:lnTo>
                </a:path>
              </a:pathLst>
            </a:custGeom>
            <a:noFill/>
            <a:ln w="12700" cap="flat" cmpd="sng">
              <a:solidFill>
                <a:srgbClr val="171616"/>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8"/>
            <p:cNvSpPr txBox="1"/>
            <p:nvPr/>
          </p:nvSpPr>
          <p:spPr>
            <a:xfrm>
              <a:off x="1993045" y="1220514"/>
              <a:ext cx="43587" cy="43587"/>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chemeClr val="dk1"/>
                </a:buClr>
                <a:buSzPts val="500"/>
                <a:buFont typeface="Calibri"/>
                <a:buNone/>
              </a:pPr>
              <a:endParaRPr sz="500">
                <a:solidFill>
                  <a:schemeClr val="dk1"/>
                </a:solidFill>
                <a:latin typeface="Calibri"/>
                <a:ea typeface="Calibri"/>
                <a:cs typeface="Calibri"/>
                <a:sym typeface="Calibri"/>
              </a:endParaRPr>
            </a:p>
          </p:txBody>
        </p:sp>
        <p:sp>
          <p:nvSpPr>
            <p:cNvPr id="207" name="Google Shape;207;p8"/>
            <p:cNvSpPr/>
            <p:nvPr/>
          </p:nvSpPr>
          <p:spPr>
            <a:xfrm rot="-5400000">
              <a:off x="-121566" y="1319500"/>
              <a:ext cx="3250176" cy="617533"/>
            </a:xfrm>
            <a:prstGeom prst="rect">
              <a:avLst/>
            </a:prstGeom>
            <a:solidFill>
              <a:srgbClr val="6160AD"/>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8"/>
            <p:cNvSpPr txBox="1"/>
            <p:nvPr/>
          </p:nvSpPr>
          <p:spPr>
            <a:xfrm rot="-5400000">
              <a:off x="-121566" y="1319500"/>
              <a:ext cx="3250176" cy="617533"/>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SEO controle</a:t>
              </a:r>
              <a:endParaRPr sz="4000">
                <a:solidFill>
                  <a:schemeClr val="lt1"/>
                </a:solidFill>
                <a:latin typeface="Calibri"/>
                <a:ea typeface="Calibri"/>
                <a:cs typeface="Calibri"/>
                <a:sym typeface="Calibri"/>
              </a:endParaRPr>
            </a:p>
          </p:txBody>
        </p:sp>
        <p:sp>
          <p:nvSpPr>
            <p:cNvPr id="209" name="Google Shape;209;p8"/>
            <p:cNvSpPr/>
            <p:nvPr/>
          </p:nvSpPr>
          <p:spPr>
            <a:xfrm>
              <a:off x="2217390" y="547583"/>
              <a:ext cx="2025510" cy="617533"/>
            </a:xfrm>
            <a:prstGeom prst="rect">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8"/>
            <p:cNvSpPr txBox="1"/>
            <p:nvPr/>
          </p:nvSpPr>
          <p:spPr>
            <a:xfrm>
              <a:off x="2217390" y="547583"/>
              <a:ext cx="2025510" cy="617533"/>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Kruipen</a:t>
              </a:r>
              <a:endParaRPr/>
            </a:p>
          </p:txBody>
        </p:sp>
        <p:sp>
          <p:nvSpPr>
            <p:cNvPr id="211" name="Google Shape;211;p8"/>
            <p:cNvSpPr/>
            <p:nvPr/>
          </p:nvSpPr>
          <p:spPr>
            <a:xfrm>
              <a:off x="4648002" y="212830"/>
              <a:ext cx="2691700" cy="1287038"/>
            </a:xfrm>
            <a:prstGeom prst="rect">
              <a:avLst/>
            </a:prstGeom>
            <a:gradFill>
              <a:gsLst>
                <a:gs pos="0">
                  <a:srgbClr val="04A57B"/>
                </a:gs>
                <a:gs pos="50000">
                  <a:srgbClr val="338394"/>
                </a:gs>
                <a:gs pos="100000">
                  <a:srgbClr val="6160AD"/>
                </a:gs>
              </a:gsLst>
              <a:lin ang="5400000" scaled="0"/>
            </a:gra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8"/>
            <p:cNvSpPr txBox="1"/>
            <p:nvPr/>
          </p:nvSpPr>
          <p:spPr>
            <a:xfrm>
              <a:off x="4648002" y="212830"/>
              <a:ext cx="2691700" cy="1287038"/>
            </a:xfrm>
            <a:prstGeom prst="rect">
              <a:avLst/>
            </a:prstGeom>
            <a:noFill/>
            <a:ln>
              <a:noFill/>
            </a:ln>
          </p:spPr>
          <p:txBody>
            <a:bodyPr spcFirstLastPara="1" wrap="square" lIns="16500" tIns="16500" rIns="16500" bIns="16500" anchor="ctr" anchorCtr="0">
              <a:noAutofit/>
            </a:bodyPr>
            <a:lstStyle/>
            <a:p>
              <a:pPr marL="0" marR="0" lvl="0" indent="0" algn="ctr" rtl="0">
                <a:lnSpc>
                  <a:spcPct val="90000"/>
                </a:lnSpc>
                <a:spcBef>
                  <a:spcPts val="0"/>
                </a:spcBef>
                <a:spcAft>
                  <a:spcPts val="0"/>
                </a:spcAft>
                <a:buClr>
                  <a:schemeClr val="lt1"/>
                </a:buClr>
                <a:buSzPts val="2600"/>
                <a:buFont typeface="Arial"/>
                <a:buNone/>
              </a:pPr>
              <a:r>
                <a:rPr lang="pt-PT" sz="2600" b="1">
                  <a:solidFill>
                    <a:schemeClr val="lt1"/>
                  </a:solidFill>
                  <a:latin typeface="Arial"/>
                  <a:ea typeface="Arial"/>
                  <a:cs typeface="Arial"/>
                  <a:sym typeface="Arial"/>
                </a:rPr>
                <a:t>Niet indexeren vanwege crawlproblemen</a:t>
              </a:r>
              <a:endParaRPr sz="2600" b="1">
                <a:solidFill>
                  <a:schemeClr val="lt1"/>
                </a:solidFill>
                <a:latin typeface="Arial"/>
                <a:ea typeface="Arial"/>
                <a:cs typeface="Arial"/>
                <a:sym typeface="Arial"/>
              </a:endParaRPr>
            </a:p>
          </p:txBody>
        </p:sp>
        <p:sp>
          <p:nvSpPr>
            <p:cNvPr id="213" name="Google Shape;213;p8"/>
            <p:cNvSpPr/>
            <p:nvPr/>
          </p:nvSpPr>
          <p:spPr>
            <a:xfrm>
              <a:off x="2217390" y="1319500"/>
              <a:ext cx="2025510" cy="617533"/>
            </a:xfrm>
            <a:prstGeom prst="rect">
              <a:avLst/>
            </a:prstGeom>
            <a:solidFill>
              <a:srgbClr val="6160AD"/>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8"/>
            <p:cNvSpPr txBox="1"/>
            <p:nvPr/>
          </p:nvSpPr>
          <p:spPr>
            <a:xfrm>
              <a:off x="2217390" y="1319500"/>
              <a:ext cx="2025510" cy="617533"/>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Index</a:t>
              </a:r>
              <a:endParaRPr/>
            </a:p>
          </p:txBody>
        </p:sp>
        <p:sp>
          <p:nvSpPr>
            <p:cNvPr id="215" name="Google Shape;215;p8"/>
            <p:cNvSpPr/>
            <p:nvPr/>
          </p:nvSpPr>
          <p:spPr>
            <a:xfrm>
              <a:off x="2217390" y="2091417"/>
              <a:ext cx="2025510" cy="617533"/>
            </a:xfrm>
            <a:prstGeom prst="rect">
              <a:avLst/>
            </a:prstGeom>
            <a:solidFill>
              <a:srgbClr val="CC2574"/>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8"/>
            <p:cNvSpPr txBox="1"/>
            <p:nvPr/>
          </p:nvSpPr>
          <p:spPr>
            <a:xfrm>
              <a:off x="2217390" y="2091417"/>
              <a:ext cx="2025510" cy="617533"/>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Rang</a:t>
              </a:r>
              <a:endParaRPr sz="4000">
                <a:solidFill>
                  <a:schemeClr val="lt1"/>
                </a:solidFill>
                <a:latin typeface="Calibri"/>
                <a:ea typeface="Calibri"/>
                <a:cs typeface="Calibri"/>
                <a:sym typeface="Calibri"/>
              </a:endParaRPr>
            </a:p>
          </p:txBody>
        </p:sp>
        <p:sp>
          <p:nvSpPr>
            <p:cNvPr id="217" name="Google Shape;217;p8"/>
            <p:cNvSpPr/>
            <p:nvPr/>
          </p:nvSpPr>
          <p:spPr>
            <a:xfrm>
              <a:off x="4648002" y="1685432"/>
              <a:ext cx="2716026" cy="1429503"/>
            </a:xfrm>
            <a:prstGeom prst="rect">
              <a:avLst/>
            </a:prstGeom>
            <a:gradFill>
              <a:gsLst>
                <a:gs pos="0">
                  <a:srgbClr val="6160AD"/>
                </a:gs>
                <a:gs pos="54000">
                  <a:srgbClr val="9F2DA2"/>
                </a:gs>
                <a:gs pos="100000">
                  <a:srgbClr val="CC2574"/>
                </a:gs>
              </a:gsLst>
              <a:lin ang="5400000" scaled="0"/>
            </a:gra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8"/>
            <p:cNvSpPr txBox="1"/>
            <p:nvPr/>
          </p:nvSpPr>
          <p:spPr>
            <a:xfrm>
              <a:off x="4648002" y="1685432"/>
              <a:ext cx="2716026" cy="1429503"/>
            </a:xfrm>
            <a:prstGeom prst="rect">
              <a:avLst/>
            </a:prstGeom>
            <a:noFill/>
            <a:ln>
              <a:noFill/>
            </a:ln>
          </p:spPr>
          <p:txBody>
            <a:bodyPr spcFirstLastPara="1" wrap="square" lIns="15225" tIns="15225" rIns="15225" bIns="15225" anchor="ctr" anchorCtr="0">
              <a:noAutofit/>
            </a:bodyPr>
            <a:lstStyle/>
            <a:p>
              <a:pPr marL="0" marR="0" lvl="0" indent="0" algn="ctr" rtl="0">
                <a:lnSpc>
                  <a:spcPct val="90000"/>
                </a:lnSpc>
                <a:spcBef>
                  <a:spcPts val="0"/>
                </a:spcBef>
                <a:spcAft>
                  <a:spcPts val="0"/>
                </a:spcAft>
                <a:buClr>
                  <a:schemeClr val="lt1"/>
                </a:buClr>
                <a:buSzPts val="2400"/>
                <a:buFont typeface="Calibri"/>
                <a:buNone/>
              </a:pPr>
              <a:r>
                <a:rPr lang="pt-PT" sz="2400" b="1">
                  <a:solidFill>
                    <a:schemeClr val="lt1"/>
                  </a:solidFill>
                  <a:latin typeface="Calibri"/>
                  <a:ea typeface="Calibri"/>
                  <a:cs typeface="Calibri"/>
                  <a:sym typeface="Calibri"/>
                </a:rPr>
                <a:t>Niet gerangschikt vanwege index- of inhoudsproblemen</a:t>
              </a:r>
              <a:endParaRPr sz="2400" b="1">
                <a:solidFill>
                  <a:schemeClr val="lt1"/>
                </a:solidFill>
                <a:latin typeface="Calibri"/>
                <a:ea typeface="Calibri"/>
                <a:cs typeface="Calibri"/>
                <a:sym typeface="Calibri"/>
              </a:endParaRPr>
            </a:p>
          </p:txBody>
        </p:sp>
      </p:grpSp>
      <p:cxnSp>
        <p:nvCxnSpPr>
          <p:cNvPr id="219" name="Google Shape;219;p8"/>
          <p:cNvCxnSpPr/>
          <p:nvPr/>
        </p:nvCxnSpPr>
        <p:spPr>
          <a:xfrm rot="10800000" flipH="1">
            <a:off x="4486083" y="2528408"/>
            <a:ext cx="417310" cy="257750"/>
          </a:xfrm>
          <a:prstGeom prst="straightConnector1">
            <a:avLst/>
          </a:prstGeom>
          <a:noFill/>
          <a:ln w="12700" cap="flat" cmpd="sng">
            <a:solidFill>
              <a:schemeClr val="dk1"/>
            </a:solidFill>
            <a:prstDash val="solid"/>
            <a:miter lim="800000"/>
            <a:headEnd type="triangle" w="med" len="med"/>
            <a:tailEnd type="none" w="sm" len="sm"/>
          </a:ln>
        </p:spPr>
      </p:cxnSp>
      <p:cxnSp>
        <p:nvCxnSpPr>
          <p:cNvPr id="220" name="Google Shape;220;p8"/>
          <p:cNvCxnSpPr/>
          <p:nvPr/>
        </p:nvCxnSpPr>
        <p:spPr>
          <a:xfrm>
            <a:off x="4486083" y="3123689"/>
            <a:ext cx="417310" cy="343667"/>
          </a:xfrm>
          <a:prstGeom prst="straightConnector1">
            <a:avLst/>
          </a:prstGeom>
          <a:noFill/>
          <a:ln w="12700" cap="flat" cmpd="sng">
            <a:solidFill>
              <a:schemeClr val="dk1"/>
            </a:solidFill>
            <a:prstDash val="solid"/>
            <a:miter lim="800000"/>
            <a:headEnd type="triangle" w="med" len="med"/>
            <a:tailEnd type="none" w="sm" len="sm"/>
          </a:ln>
        </p:spPr>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9"/>
          <p:cNvSpPr txBox="1"/>
          <p:nvPr/>
        </p:nvSpPr>
        <p:spPr>
          <a:xfrm>
            <a:off x="478339" y="423233"/>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600" b="1">
                <a:solidFill>
                  <a:srgbClr val="161249"/>
                </a:solidFill>
                <a:latin typeface="Arial"/>
                <a:ea typeface="Arial"/>
                <a:cs typeface="Arial"/>
                <a:sym typeface="Arial"/>
              </a:rPr>
              <a:t>Website controleren</a:t>
            </a:r>
            <a:endParaRPr/>
          </a:p>
        </p:txBody>
      </p:sp>
      <p:sp>
        <p:nvSpPr>
          <p:cNvPr id="226" name="Google Shape;226;p9"/>
          <p:cNvSpPr txBox="1"/>
          <p:nvPr/>
        </p:nvSpPr>
        <p:spPr>
          <a:xfrm>
            <a:off x="363079" y="993005"/>
            <a:ext cx="7651369" cy="2939111"/>
          </a:xfrm>
          <a:prstGeom prst="rect">
            <a:avLst/>
          </a:prstGeom>
          <a:noFill/>
          <a:ln>
            <a:noFill/>
          </a:ln>
        </p:spPr>
        <p:txBody>
          <a:bodyPr spcFirstLastPara="1" wrap="square" lIns="91425" tIns="91425" rIns="91425" bIns="91425" anchor="t" anchorCtr="0">
            <a:noAutofit/>
          </a:bodyPr>
          <a:lstStyle/>
          <a:p>
            <a:pPr marL="285750" marR="0" lvl="0" indent="-285750" algn="l" rtl="0">
              <a:spcBef>
                <a:spcPts val="600"/>
              </a:spcBef>
              <a:spcAft>
                <a:spcPts val="0"/>
              </a:spcAft>
              <a:buClr>
                <a:srgbClr val="04A57B"/>
              </a:buClr>
              <a:buSzPts val="2700"/>
              <a:buFont typeface="Arial"/>
              <a:buChar char="•"/>
            </a:pPr>
            <a:r>
              <a:rPr lang="pt-PT" dirty="0">
                <a:solidFill>
                  <a:srgbClr val="161249"/>
                </a:solidFill>
                <a:latin typeface="Arial"/>
                <a:ea typeface="Arial"/>
                <a:cs typeface="Arial"/>
                <a:sym typeface="Arial"/>
              </a:rPr>
              <a:t>Geschiktheid van het domein</a:t>
            </a:r>
            <a:endParaRPr dirty="0"/>
          </a:p>
          <a:p>
            <a:pPr marL="285750" marR="0" lvl="0" indent="-285750" algn="l" rtl="0">
              <a:spcBef>
                <a:spcPts val="600"/>
              </a:spcBef>
              <a:spcAft>
                <a:spcPts val="0"/>
              </a:spcAft>
              <a:buClr>
                <a:srgbClr val="04A57B"/>
              </a:buClr>
              <a:buSzPts val="2700"/>
              <a:buFont typeface="Arial"/>
              <a:buChar char="•"/>
            </a:pPr>
            <a:r>
              <a:rPr lang="pt-PT" dirty="0">
                <a:solidFill>
                  <a:srgbClr val="161249"/>
                </a:solidFill>
                <a:latin typeface="Arial"/>
                <a:ea typeface="Arial"/>
                <a:cs typeface="Arial"/>
                <a:sym typeface="Arial"/>
              </a:rPr>
              <a:t>Geschiktheid van websiteontwerp en UX</a:t>
            </a:r>
            <a:endParaRPr dirty="0">
              <a:solidFill>
                <a:srgbClr val="161249"/>
              </a:solidFill>
              <a:latin typeface="Arial"/>
              <a:ea typeface="Arial"/>
              <a:cs typeface="Arial"/>
              <a:sym typeface="Arial"/>
            </a:endParaRPr>
          </a:p>
          <a:p>
            <a:pPr marL="285750" marR="0" lvl="0" indent="-285750" algn="l" rtl="0">
              <a:spcBef>
                <a:spcPts val="600"/>
              </a:spcBef>
              <a:spcAft>
                <a:spcPts val="0"/>
              </a:spcAft>
              <a:buClr>
                <a:srgbClr val="04A57B"/>
              </a:buClr>
              <a:buSzPts val="2700"/>
              <a:buFont typeface="Arial"/>
              <a:buChar char="•"/>
            </a:pPr>
            <a:r>
              <a:rPr lang="pt-PT" dirty="0">
                <a:solidFill>
                  <a:srgbClr val="161249"/>
                </a:solidFill>
                <a:latin typeface="Arial"/>
                <a:ea typeface="Arial"/>
                <a:cs typeface="Arial"/>
                <a:sym typeface="Arial"/>
              </a:rPr>
              <a:t>Bestaan van canonicalisatie controleren</a:t>
            </a:r>
            <a:endParaRPr dirty="0"/>
          </a:p>
          <a:p>
            <a:pPr marL="285750" marR="0" lvl="0" indent="-285750" algn="l" rtl="0">
              <a:spcBef>
                <a:spcPts val="600"/>
              </a:spcBef>
              <a:spcAft>
                <a:spcPts val="0"/>
              </a:spcAft>
              <a:buClr>
                <a:srgbClr val="04A57B"/>
              </a:buClr>
              <a:buSzPts val="2700"/>
              <a:buFont typeface="Arial"/>
              <a:buChar char="•"/>
            </a:pPr>
            <a:r>
              <a:rPr lang="pt-PT" dirty="0">
                <a:solidFill>
                  <a:srgbClr val="161249"/>
                </a:solidFill>
                <a:latin typeface="Arial"/>
                <a:ea typeface="Arial"/>
                <a:cs typeface="Arial"/>
                <a:sym typeface="Arial"/>
              </a:rPr>
              <a:t>Controleer Robots.txt en het Spiderability-bestand</a:t>
            </a:r>
            <a:endParaRPr dirty="0"/>
          </a:p>
          <a:p>
            <a:pPr marL="285750" marR="0" lvl="0" indent="-285750" algn="l" rtl="0">
              <a:spcBef>
                <a:spcPts val="600"/>
              </a:spcBef>
              <a:spcAft>
                <a:spcPts val="0"/>
              </a:spcAft>
              <a:buClr>
                <a:srgbClr val="04A57B"/>
              </a:buClr>
              <a:buSzPts val="2700"/>
              <a:buFont typeface="Arial"/>
              <a:buChar char="•"/>
            </a:pPr>
            <a:r>
              <a:rPr lang="pt-PT" dirty="0">
                <a:solidFill>
                  <a:srgbClr val="161249"/>
                </a:solidFill>
                <a:latin typeface="Arial"/>
                <a:ea typeface="Arial"/>
                <a:cs typeface="Arial"/>
                <a:sym typeface="Arial"/>
              </a:rPr>
              <a:t>Controleer Sitemaps.xml bestand</a:t>
            </a:r>
            <a:endParaRPr dirty="0"/>
          </a:p>
          <a:p>
            <a:pPr marL="285750" marR="0" lvl="0" indent="-285750" algn="l" rtl="0">
              <a:spcBef>
                <a:spcPts val="600"/>
              </a:spcBef>
              <a:spcAft>
                <a:spcPts val="0"/>
              </a:spcAft>
              <a:buClr>
                <a:srgbClr val="04A57B"/>
              </a:buClr>
              <a:buSzPts val="2700"/>
              <a:buFont typeface="Arial"/>
              <a:buChar char="•"/>
            </a:pPr>
            <a:r>
              <a:rPr lang="pt-PT" dirty="0">
                <a:solidFill>
                  <a:srgbClr val="161249"/>
                </a:solidFill>
                <a:latin typeface="Arial"/>
                <a:ea typeface="Arial"/>
                <a:cs typeface="Arial"/>
                <a:sym typeface="Arial"/>
              </a:rPr>
              <a:t>Geblokkeerde pagina's</a:t>
            </a:r>
            <a:endParaRPr dirty="0">
              <a:solidFill>
                <a:srgbClr val="161249"/>
              </a:solidFill>
              <a:latin typeface="Arial"/>
              <a:ea typeface="Arial"/>
              <a:cs typeface="Arial"/>
              <a:sym typeface="Arial"/>
            </a:endParaRPr>
          </a:p>
          <a:p>
            <a:pPr marL="285750" marR="0" lvl="0" indent="-285750" algn="l" rtl="0">
              <a:spcBef>
                <a:spcPts val="600"/>
              </a:spcBef>
              <a:spcAft>
                <a:spcPts val="0"/>
              </a:spcAft>
              <a:buClr>
                <a:srgbClr val="04A57B"/>
              </a:buClr>
              <a:buSzPts val="2700"/>
              <a:buFont typeface="Arial"/>
              <a:buChar char="•"/>
            </a:pPr>
            <a:r>
              <a:rPr lang="pt-PT" dirty="0">
                <a:solidFill>
                  <a:srgbClr val="161249"/>
                </a:solidFill>
                <a:latin typeface="Arial"/>
                <a:ea typeface="Arial"/>
                <a:cs typeface="Arial"/>
                <a:sym typeface="Arial"/>
              </a:rPr>
              <a:t>Gebroken koppelingen</a:t>
            </a:r>
            <a:endParaRPr dirty="0"/>
          </a:p>
        </p:txBody>
      </p:sp>
      <p:sp>
        <p:nvSpPr>
          <p:cNvPr id="3" name="Tekstvak 2">
            <a:extLst>
              <a:ext uri="{FF2B5EF4-FFF2-40B4-BE49-F238E27FC236}">
                <a16:creationId xmlns:a16="http://schemas.microsoft.com/office/drawing/2014/main" id="{8CDE3548-3FA5-2FCC-ABFA-41F604CE76B2}"/>
              </a:ext>
            </a:extLst>
          </p:cNvPr>
          <p:cNvSpPr txBox="1"/>
          <p:nvPr/>
        </p:nvSpPr>
        <p:spPr>
          <a:xfrm>
            <a:off x="4662287" y="1102366"/>
            <a:ext cx="4652682" cy="2569934"/>
          </a:xfrm>
          <a:prstGeom prst="rect">
            <a:avLst/>
          </a:prstGeom>
          <a:noFill/>
        </p:spPr>
        <p:txBody>
          <a:bodyPr wrap="square">
            <a:spAutoFit/>
          </a:bodyPr>
          <a:lstStyle/>
          <a:p>
            <a:pPr marL="285750" marR="0" lvl="0" indent="-285750" algn="l" rtl="0">
              <a:spcBef>
                <a:spcPts val="600"/>
              </a:spcBef>
              <a:spcAft>
                <a:spcPts val="0"/>
              </a:spcAft>
              <a:buClr>
                <a:srgbClr val="04A57B"/>
              </a:buClr>
              <a:buSzPts val="2700"/>
              <a:buFont typeface="Arial"/>
              <a:buChar char="•"/>
            </a:pPr>
            <a:r>
              <a:rPr lang="nl-NL" sz="1400" dirty="0">
                <a:solidFill>
                  <a:srgbClr val="161249"/>
                </a:solidFill>
                <a:latin typeface="Arial"/>
                <a:ea typeface="Arial"/>
                <a:cs typeface="Arial"/>
                <a:sym typeface="Arial"/>
              </a:rPr>
              <a:t>Structuur van de site</a:t>
            </a:r>
            <a:endParaRPr lang="nl-NL" sz="1400" dirty="0"/>
          </a:p>
          <a:p>
            <a:pPr marL="285750" marR="0" lvl="0" indent="-285750" algn="l" rtl="0">
              <a:spcBef>
                <a:spcPts val="600"/>
              </a:spcBef>
              <a:spcAft>
                <a:spcPts val="0"/>
              </a:spcAft>
              <a:buClr>
                <a:srgbClr val="04A57B"/>
              </a:buClr>
              <a:buSzPts val="2700"/>
              <a:buFont typeface="Arial"/>
              <a:buChar char="•"/>
            </a:pPr>
            <a:r>
              <a:rPr lang="nl-NL" sz="1400" dirty="0">
                <a:solidFill>
                  <a:srgbClr val="161249"/>
                </a:solidFill>
                <a:latin typeface="Arial"/>
                <a:ea typeface="Arial"/>
                <a:cs typeface="Arial"/>
                <a:sym typeface="Arial"/>
              </a:rPr>
              <a:t>Hetzelfde trefwoord geassocieerd met meerdere pagina's (kannibalisatie)</a:t>
            </a:r>
            <a:endParaRPr lang="nl-NL" sz="1400" dirty="0"/>
          </a:p>
          <a:p>
            <a:pPr marL="285750" marR="0" lvl="0" indent="-285750" algn="l" rtl="0">
              <a:spcBef>
                <a:spcPts val="600"/>
              </a:spcBef>
              <a:spcAft>
                <a:spcPts val="0"/>
              </a:spcAft>
              <a:buClr>
                <a:srgbClr val="04A57B"/>
              </a:buClr>
              <a:buSzPts val="2700"/>
              <a:buFont typeface="Arial"/>
              <a:buChar char="•"/>
            </a:pPr>
            <a:r>
              <a:rPr lang="nl-NL" sz="1400" dirty="0">
                <a:solidFill>
                  <a:srgbClr val="161249"/>
                </a:solidFill>
                <a:latin typeface="Arial"/>
                <a:ea typeface="Arial"/>
                <a:cs typeface="Arial"/>
                <a:sym typeface="Arial"/>
              </a:rPr>
              <a:t>Dubbele inhoud</a:t>
            </a:r>
            <a:endParaRPr lang="nl-NL" sz="1400" dirty="0"/>
          </a:p>
          <a:p>
            <a:pPr marL="285750" marR="0" lvl="0" indent="-285750" algn="l" rtl="0">
              <a:spcBef>
                <a:spcPts val="600"/>
              </a:spcBef>
              <a:spcAft>
                <a:spcPts val="0"/>
              </a:spcAft>
              <a:buClr>
                <a:srgbClr val="04A57B"/>
              </a:buClr>
              <a:buSzPts val="2700"/>
              <a:buFont typeface="Arial"/>
              <a:buChar char="•"/>
            </a:pPr>
            <a:r>
              <a:rPr lang="nl-NL" sz="1400" dirty="0">
                <a:solidFill>
                  <a:srgbClr val="161249"/>
                </a:solidFill>
                <a:latin typeface="Arial"/>
                <a:ea typeface="Arial"/>
                <a:cs typeface="Arial"/>
                <a:sym typeface="Arial"/>
              </a:rPr>
              <a:t>omleiden</a:t>
            </a:r>
            <a:endParaRPr lang="nl-NL" sz="1400" dirty="0"/>
          </a:p>
          <a:p>
            <a:pPr marL="285750" marR="0" lvl="0" indent="-285750" algn="l" rtl="0">
              <a:spcBef>
                <a:spcPts val="600"/>
              </a:spcBef>
              <a:spcAft>
                <a:spcPts val="0"/>
              </a:spcAft>
              <a:buClr>
                <a:srgbClr val="04A57B"/>
              </a:buClr>
              <a:buSzPts val="2700"/>
              <a:buFont typeface="Arial"/>
              <a:buChar char="•"/>
            </a:pPr>
            <a:r>
              <a:rPr lang="nl-NL" sz="1400" dirty="0" err="1">
                <a:solidFill>
                  <a:srgbClr val="161249"/>
                </a:solidFill>
                <a:latin typeface="Arial"/>
                <a:ea typeface="Arial"/>
                <a:cs typeface="Arial"/>
                <a:sym typeface="Arial"/>
              </a:rPr>
              <a:t>Geo</a:t>
            </a:r>
            <a:r>
              <a:rPr lang="nl-NL" dirty="0">
                <a:solidFill>
                  <a:srgbClr val="161249"/>
                </a:solidFill>
              </a:rPr>
              <a:t>-l</a:t>
            </a:r>
            <a:r>
              <a:rPr lang="nl-NL" sz="1400" dirty="0">
                <a:solidFill>
                  <a:srgbClr val="161249"/>
                </a:solidFill>
                <a:latin typeface="Arial"/>
                <a:ea typeface="Arial"/>
                <a:cs typeface="Arial"/>
                <a:sym typeface="Arial"/>
              </a:rPr>
              <a:t>ocatie en taalinstelling</a:t>
            </a:r>
            <a:endParaRPr lang="nl-NL" sz="1400" dirty="0"/>
          </a:p>
          <a:p>
            <a:pPr marL="285750" marR="0" lvl="0" indent="-285750" algn="l" rtl="0">
              <a:spcBef>
                <a:spcPts val="600"/>
              </a:spcBef>
              <a:spcAft>
                <a:spcPts val="0"/>
              </a:spcAft>
              <a:buClr>
                <a:srgbClr val="04A57B"/>
              </a:buClr>
              <a:buSzPts val="2700"/>
              <a:buFont typeface="Arial"/>
              <a:buChar char="•"/>
            </a:pPr>
            <a:r>
              <a:rPr lang="nl-NL" sz="1400" dirty="0">
                <a:solidFill>
                  <a:srgbClr val="161249"/>
                </a:solidFill>
                <a:latin typeface="Arial"/>
                <a:ea typeface="Arial"/>
                <a:cs typeface="Arial"/>
                <a:sym typeface="Arial"/>
              </a:rPr>
              <a:t>Laadtijd pagina</a:t>
            </a:r>
            <a:endParaRPr lang="nl-NL" sz="1400" dirty="0"/>
          </a:p>
          <a:p>
            <a:pPr marL="285750" marR="0" lvl="0" indent="-285750" algn="l" rtl="0">
              <a:spcBef>
                <a:spcPts val="600"/>
              </a:spcBef>
              <a:spcAft>
                <a:spcPts val="0"/>
              </a:spcAft>
              <a:buClr>
                <a:srgbClr val="04A57B"/>
              </a:buClr>
              <a:buSzPts val="2700"/>
              <a:buFont typeface="Arial"/>
              <a:buChar char="•"/>
            </a:pPr>
            <a:r>
              <a:rPr lang="nl-NL" sz="1400" dirty="0">
                <a:solidFill>
                  <a:srgbClr val="161249"/>
                </a:solidFill>
                <a:latin typeface="Arial"/>
                <a:ea typeface="Arial"/>
                <a:cs typeface="Arial"/>
                <a:sym typeface="Arial"/>
              </a:rPr>
              <a:t>Mobiele website-audit</a:t>
            </a:r>
            <a:endParaRPr lang="nl-NL" sz="1400" dirty="0"/>
          </a:p>
          <a:p>
            <a:pPr marL="285750" marR="0" lvl="0" indent="-285750" algn="l" rtl="0">
              <a:spcBef>
                <a:spcPts val="600"/>
              </a:spcBef>
              <a:spcAft>
                <a:spcPts val="0"/>
              </a:spcAft>
              <a:buClr>
                <a:srgbClr val="04A57B"/>
              </a:buClr>
              <a:buSzPts val="2700"/>
              <a:buFont typeface="Arial"/>
              <a:buChar char="•"/>
            </a:pPr>
            <a:r>
              <a:rPr lang="nl-NL" sz="1400" dirty="0">
                <a:solidFill>
                  <a:srgbClr val="161249"/>
                </a:solidFill>
                <a:latin typeface="Arial"/>
                <a:ea typeface="Arial"/>
                <a:cs typeface="Arial"/>
                <a:sym typeface="Arial"/>
              </a:rPr>
              <a:t>Toegankelijkheid</a:t>
            </a:r>
            <a:endParaRPr lang="nl-NL"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0"/>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pt-PT" sz="6000" b="1">
                <a:solidFill>
                  <a:srgbClr val="FFFFFF"/>
                </a:solidFill>
                <a:latin typeface="Arial"/>
                <a:ea typeface="Arial"/>
                <a:cs typeface="Arial"/>
                <a:sym typeface="Arial"/>
              </a:rPr>
              <a:t>Onderwerp 1 </a:t>
            </a:r>
            <a:endParaRPr sz="6000" b="1">
              <a:solidFill>
                <a:srgbClr val="FFFFFF"/>
              </a:solidFill>
              <a:latin typeface="Arial"/>
              <a:ea typeface="Arial"/>
              <a:cs typeface="Arial"/>
              <a:sym typeface="Arial"/>
            </a:endParaRPr>
          </a:p>
        </p:txBody>
      </p:sp>
      <p:sp>
        <p:nvSpPr>
          <p:cNvPr id="232" name="Google Shape;232;p10"/>
          <p:cNvSpPr txBox="1"/>
          <p:nvPr/>
        </p:nvSpPr>
        <p:spPr>
          <a:xfrm>
            <a:off x="675150" y="1957660"/>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pt-PT" sz="3600" b="1">
                <a:solidFill>
                  <a:srgbClr val="161249"/>
                </a:solidFill>
                <a:latin typeface="Arial"/>
                <a:ea typeface="Arial"/>
                <a:cs typeface="Arial"/>
                <a:sym typeface="Arial"/>
              </a:rPr>
              <a:t>Inhoud</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38" name="Google Shape;238;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spcBef>
                <a:spcPts val="60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239" name="Google Shape;239;p11"/>
          <p:cNvSpPr txBox="1"/>
          <p:nvPr/>
        </p:nvSpPr>
        <p:spPr>
          <a:xfrm>
            <a:off x="5533178" y="4255056"/>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Richtlijnen Google Search Quality Evaluator</a:t>
            </a:r>
            <a:endParaRPr sz="1200" b="1" i="1">
              <a:solidFill>
                <a:srgbClr val="161249"/>
              </a:solidFill>
              <a:latin typeface="Arial"/>
              <a:ea typeface="Arial"/>
              <a:cs typeface="Arial"/>
              <a:sym typeface="Arial"/>
            </a:endParaRPr>
          </a:p>
        </p:txBody>
      </p:sp>
      <p:sp>
        <p:nvSpPr>
          <p:cNvPr id="240" name="Google Shape;240;p11"/>
          <p:cNvSpPr txBox="1">
            <a:spLocks noGrp="1"/>
          </p:cNvSpPr>
          <p:nvPr>
            <p:ph type="title"/>
          </p:nvPr>
        </p:nvSpPr>
        <p:spPr>
          <a:xfrm>
            <a:off x="628650" y="26579"/>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pt-PT"/>
              <a:t>Inhoud</a:t>
            </a:r>
            <a:endParaRPr/>
          </a:p>
        </p:txBody>
      </p:sp>
      <p:sp>
        <p:nvSpPr>
          <p:cNvPr id="241" name="Google Shape;241;p11"/>
          <p:cNvSpPr txBox="1">
            <a:spLocks noGrp="1"/>
          </p:cNvSpPr>
          <p:nvPr>
            <p:ph type="body" idx="1"/>
          </p:nvPr>
        </p:nvSpPr>
        <p:spPr>
          <a:xfrm>
            <a:off x="628650" y="1109258"/>
            <a:ext cx="7886700" cy="3511098"/>
          </a:xfrm>
          <a:prstGeom prst="rect">
            <a:avLst/>
          </a:prstGeom>
          <a:noFill/>
          <a:ln>
            <a:noFill/>
          </a:ln>
        </p:spPr>
        <p:txBody>
          <a:bodyPr spcFirstLastPara="1" wrap="square" lIns="91425" tIns="45700" rIns="91425" bIns="45700" anchor="t" anchorCtr="0">
            <a:normAutofit/>
          </a:bodyPr>
          <a:lstStyle/>
          <a:p>
            <a:pPr marL="285750" lvl="0" indent="-285750" algn="l" rtl="0">
              <a:lnSpc>
                <a:spcPct val="100000"/>
              </a:lnSpc>
              <a:spcBef>
                <a:spcPts val="0"/>
              </a:spcBef>
              <a:spcAft>
                <a:spcPts val="0"/>
              </a:spcAft>
              <a:buClr>
                <a:srgbClr val="04A57B"/>
              </a:buClr>
              <a:buSzPts val="2700"/>
              <a:buFont typeface="Arial"/>
              <a:buChar char="•"/>
            </a:pPr>
            <a:r>
              <a:rPr lang="pt-PT" sz="1800"/>
              <a:t>In de context van webontwikkeling en zoekmachineoptimalisatie verwijst de term "hoofdinhoud" (MC) naar de primaire inhoud van een webpagina die direct relevant is voor het onderwerp van de pagina.</a:t>
            </a:r>
            <a:endParaRPr/>
          </a:p>
          <a:p>
            <a:pPr marL="285750" lvl="0" indent="-285750" algn="l" rtl="0">
              <a:lnSpc>
                <a:spcPct val="100000"/>
              </a:lnSpc>
              <a:spcBef>
                <a:spcPts val="600"/>
              </a:spcBef>
              <a:spcAft>
                <a:spcPts val="0"/>
              </a:spcAft>
              <a:buClr>
                <a:srgbClr val="04A57B"/>
              </a:buClr>
              <a:buSzPts val="2700"/>
              <a:buFont typeface="Arial"/>
              <a:buChar char="•"/>
            </a:pPr>
            <a:r>
              <a:rPr lang="pt-PT" sz="1800"/>
              <a:t>De hoofdinhoud is het deel van de pagina dat het belangrijkst is voor de gebruiker en is meestal de belangrijkste reden waarom de gebruiker de pagina heeft bezocht. Het is meestal de focus van de pagina en het deel van de pagina waar zoekmachines de meeste aandacht aan besteden bij het rangschikken van de pagina in de zoekresultaten.</a:t>
            </a:r>
            <a:endParaRPr/>
          </a:p>
          <a:p>
            <a:pPr marL="285750" lvl="0" indent="-285750" algn="l" rtl="0">
              <a:lnSpc>
                <a:spcPct val="100000"/>
              </a:lnSpc>
              <a:spcBef>
                <a:spcPts val="600"/>
              </a:spcBef>
              <a:spcAft>
                <a:spcPts val="0"/>
              </a:spcAft>
              <a:buClr>
                <a:srgbClr val="04A57B"/>
              </a:buClr>
              <a:buSzPts val="2700"/>
              <a:buFont typeface="Arial"/>
              <a:buChar char="•"/>
            </a:pPr>
            <a:r>
              <a:rPr lang="pt-PT" sz="1800"/>
              <a:t>Hoofdinhoud kan verschillende soorten inhoud bevatten, zoals tekst, afbeeldingen, video's en andere media.</a:t>
            </a:r>
            <a:endParaRPr sz="1800">
              <a:latin typeface="Calibri"/>
              <a:ea typeface="Calibri"/>
              <a:cs typeface="Calibri"/>
              <a:sym typeface="Calibri"/>
            </a:endParaRPr>
          </a:p>
          <a:p>
            <a:pPr marL="0" lvl="0" indent="0" algn="l" rtl="0">
              <a:lnSpc>
                <a:spcPct val="100000"/>
              </a:lnSpc>
              <a:spcBef>
                <a:spcPts val="750"/>
              </a:spcBef>
              <a:spcAft>
                <a:spcPts val="0"/>
              </a:spcAft>
              <a:buClr>
                <a:srgbClr val="04A57B"/>
              </a:buClr>
              <a:buSzPts val="2250"/>
              <a:buNone/>
            </a:pPr>
            <a:endParaRPr sz="18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2"/>
          <p:cNvSpPr txBox="1"/>
          <p:nvPr/>
        </p:nvSpPr>
        <p:spPr>
          <a:xfrm>
            <a:off x="478339" y="265873"/>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000" b="1">
                <a:solidFill>
                  <a:srgbClr val="161249"/>
                </a:solidFill>
                <a:latin typeface="Arial"/>
                <a:ea typeface="Arial"/>
                <a:cs typeface="Arial"/>
                <a:sym typeface="Arial"/>
              </a:rPr>
              <a:t>Inhoud</a:t>
            </a:r>
            <a:endParaRPr/>
          </a:p>
        </p:txBody>
      </p:sp>
      <p:sp>
        <p:nvSpPr>
          <p:cNvPr id="247" name="Google Shape;247;p12"/>
          <p:cNvSpPr txBox="1"/>
          <p:nvPr/>
        </p:nvSpPr>
        <p:spPr>
          <a:xfrm>
            <a:off x="478339" y="838573"/>
            <a:ext cx="8333429" cy="352477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None/>
            </a:pPr>
            <a:r>
              <a:rPr lang="nl-NL" sz="1300" dirty="0">
                <a:solidFill>
                  <a:srgbClr val="161249"/>
                </a:solidFill>
                <a:latin typeface="Arial"/>
                <a:ea typeface="Arial"/>
                <a:cs typeface="Arial"/>
                <a:sym typeface="Arial"/>
              </a:rPr>
              <a:t>Type pagina en doel </a:t>
            </a:r>
            <a:endParaRPr lang="nl-NL" sz="1300" dirty="0"/>
          </a:p>
          <a:p>
            <a:pPr marL="285750" marR="0" lvl="0" indent="-285750" algn="l" rtl="0">
              <a:spcBef>
                <a:spcPts val="600"/>
              </a:spcBef>
              <a:spcAft>
                <a:spcPts val="0"/>
              </a:spcAft>
              <a:buClr>
                <a:srgbClr val="04A57B"/>
              </a:buClr>
              <a:buSzPts val="1875"/>
              <a:buFont typeface="Arial"/>
              <a:buChar char="•"/>
            </a:pPr>
            <a:r>
              <a:rPr lang="nl-NL" sz="1300" dirty="0">
                <a:solidFill>
                  <a:srgbClr val="161249"/>
                </a:solidFill>
                <a:latin typeface="Arial"/>
                <a:ea typeface="Arial"/>
                <a:cs typeface="Arial"/>
                <a:sym typeface="Arial"/>
              </a:rPr>
              <a:t>Startpagina van nieuwssite: het doel is om gebruikers te informeren over recente of belangrijke gebeurtenissen</a:t>
            </a:r>
            <a:endParaRPr lang="nl-NL" sz="1300" dirty="0"/>
          </a:p>
          <a:p>
            <a:pPr marL="285750" marR="0" lvl="0" indent="-285750" algn="l" rtl="0">
              <a:spcBef>
                <a:spcPts val="600"/>
              </a:spcBef>
              <a:spcAft>
                <a:spcPts val="0"/>
              </a:spcAft>
              <a:buClr>
                <a:srgbClr val="04A57B"/>
              </a:buClr>
              <a:buSzPts val="1875"/>
              <a:buFont typeface="Arial"/>
              <a:buChar char="•"/>
            </a:pPr>
            <a:r>
              <a:rPr lang="nl-NL" sz="1300" dirty="0" err="1">
                <a:solidFill>
                  <a:srgbClr val="161249"/>
                </a:solidFill>
                <a:latin typeface="Arial"/>
                <a:ea typeface="Arial"/>
                <a:cs typeface="Arial"/>
                <a:sym typeface="Arial"/>
              </a:rPr>
              <a:t>Nieuwsartikelpagina</a:t>
            </a:r>
            <a:r>
              <a:rPr lang="nl-NL" sz="1300" dirty="0">
                <a:solidFill>
                  <a:srgbClr val="161249"/>
                </a:solidFill>
                <a:latin typeface="Arial"/>
                <a:ea typeface="Arial"/>
                <a:cs typeface="Arial"/>
                <a:sym typeface="Arial"/>
              </a:rPr>
              <a:t>: het doel is om informatie over een gebeurtenis of nieuwsonderwerp te communiceren</a:t>
            </a:r>
            <a:endParaRPr lang="nl-NL" sz="1300" dirty="0"/>
          </a:p>
          <a:p>
            <a:pPr marL="285750" marR="0" lvl="0" indent="-285750" algn="l" rtl="0">
              <a:spcBef>
                <a:spcPts val="600"/>
              </a:spcBef>
              <a:spcAft>
                <a:spcPts val="0"/>
              </a:spcAft>
              <a:buClr>
                <a:srgbClr val="04A57B"/>
              </a:buClr>
              <a:buSzPts val="1875"/>
              <a:buFont typeface="Arial"/>
              <a:buChar char="•"/>
            </a:pPr>
            <a:r>
              <a:rPr lang="nl-NL" sz="1300" dirty="0">
                <a:solidFill>
                  <a:srgbClr val="161249"/>
                </a:solidFill>
                <a:latin typeface="Arial"/>
                <a:ea typeface="Arial"/>
                <a:cs typeface="Arial"/>
                <a:sym typeface="Arial"/>
              </a:rPr>
              <a:t>Productpagina van de winkel: het doel is om het product te verkopen of er informatie over te geven (inhoud achter de tabbladen Recensies, Verzending en Veiligheidsinformatie wordt beschouwd als onderdeel van de MC)</a:t>
            </a:r>
            <a:endParaRPr lang="nl-NL" sz="1300" dirty="0"/>
          </a:p>
          <a:p>
            <a:pPr marL="285750" marR="0" lvl="0" indent="-285750" algn="l" rtl="0">
              <a:spcBef>
                <a:spcPts val="600"/>
              </a:spcBef>
              <a:spcAft>
                <a:spcPts val="0"/>
              </a:spcAft>
              <a:buClr>
                <a:srgbClr val="04A57B"/>
              </a:buClr>
              <a:buSzPts val="1875"/>
              <a:buFont typeface="Arial"/>
              <a:buChar char="•"/>
            </a:pPr>
            <a:r>
              <a:rPr lang="nl-NL" sz="1300" dirty="0">
                <a:solidFill>
                  <a:srgbClr val="161249"/>
                </a:solidFill>
                <a:latin typeface="Arial"/>
                <a:ea typeface="Arial"/>
                <a:cs typeface="Arial"/>
                <a:sym typeface="Arial"/>
              </a:rPr>
              <a:t>Pagina met valutacalculator: het doel is om equivalente bedragen in verschillende valuta te berekenen</a:t>
            </a:r>
            <a:endParaRPr lang="nl-NL" sz="1300" dirty="0"/>
          </a:p>
          <a:p>
            <a:pPr marL="285750" marR="0" lvl="0" indent="-285750" algn="l" rtl="0">
              <a:spcBef>
                <a:spcPts val="600"/>
              </a:spcBef>
              <a:spcAft>
                <a:spcPts val="0"/>
              </a:spcAft>
              <a:buClr>
                <a:srgbClr val="04A57B"/>
              </a:buClr>
              <a:buSzPts val="1875"/>
              <a:buFont typeface="Arial"/>
              <a:buChar char="•"/>
            </a:pPr>
            <a:r>
              <a:rPr lang="nl-NL" sz="1300" dirty="0">
                <a:solidFill>
                  <a:srgbClr val="161249"/>
                </a:solidFill>
                <a:latin typeface="Arial"/>
                <a:ea typeface="Arial"/>
                <a:cs typeface="Arial"/>
                <a:sym typeface="Arial"/>
              </a:rPr>
              <a:t>Blog post pagina: het doel is om muziek te delen die gebruikt is in een TV show</a:t>
            </a:r>
            <a:endParaRPr lang="nl-NL" sz="1300" dirty="0"/>
          </a:p>
          <a:p>
            <a:pPr marL="285750" marR="0" lvl="0" indent="-285750" algn="l" rtl="0">
              <a:spcBef>
                <a:spcPts val="600"/>
              </a:spcBef>
              <a:spcAft>
                <a:spcPts val="0"/>
              </a:spcAft>
              <a:buClr>
                <a:srgbClr val="04A57B"/>
              </a:buClr>
              <a:buSzPts val="1875"/>
              <a:buFont typeface="Arial"/>
              <a:buChar char="•"/>
            </a:pPr>
            <a:r>
              <a:rPr lang="nl-NL" sz="1300" dirty="0">
                <a:solidFill>
                  <a:srgbClr val="161249"/>
                </a:solidFill>
                <a:latin typeface="Arial"/>
                <a:ea typeface="Arial"/>
                <a:cs typeface="Arial"/>
                <a:sym typeface="Arial"/>
              </a:rPr>
              <a:t>Startpagina van zoekmachine: het doel is om gebruikers de mogelijkheid te geven een zoekopdracht in te voeren en op internet te zoeken</a:t>
            </a:r>
            <a:endParaRPr lang="nl-NL" sz="1300" dirty="0"/>
          </a:p>
          <a:p>
            <a:pPr marL="285750" marR="0" lvl="0" indent="-285750" algn="l" rtl="0">
              <a:spcBef>
                <a:spcPts val="600"/>
              </a:spcBef>
              <a:spcAft>
                <a:spcPts val="600"/>
              </a:spcAft>
              <a:buClr>
                <a:srgbClr val="04A57B"/>
              </a:buClr>
              <a:buSzPts val="1875"/>
              <a:buFont typeface="Arial"/>
              <a:buChar char="•"/>
            </a:pPr>
            <a:r>
              <a:rPr lang="nl-NL" sz="1300" dirty="0">
                <a:solidFill>
                  <a:srgbClr val="161249"/>
                </a:solidFill>
                <a:latin typeface="Arial"/>
                <a:ea typeface="Arial"/>
                <a:cs typeface="Arial"/>
                <a:sym typeface="Arial"/>
              </a:rPr>
              <a:t>Inlogpagina voor bank: het doel is om gebruikers in staat te stellen in te loggen bij online bankieren</a:t>
            </a:r>
          </a:p>
        </p:txBody>
      </p:sp>
      <p:sp>
        <p:nvSpPr>
          <p:cNvPr id="248" name="Google Shape;248;p12"/>
          <p:cNvSpPr txBox="1"/>
          <p:nvPr/>
        </p:nvSpPr>
        <p:spPr>
          <a:xfrm>
            <a:off x="5600234" y="4452777"/>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Richtlijnen Google Search Quality Evaluator</a:t>
            </a:r>
            <a:endParaRPr sz="1200" b="1" i="1">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13"/>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pt-PT" sz="6000" b="1">
                <a:solidFill>
                  <a:srgbClr val="FFFFFF"/>
                </a:solidFill>
                <a:latin typeface="Arial"/>
                <a:ea typeface="Arial"/>
                <a:cs typeface="Arial"/>
                <a:sym typeface="Arial"/>
              </a:rPr>
              <a:t>Onderwerp 1 </a:t>
            </a:r>
            <a:endParaRPr sz="6000" b="1">
              <a:solidFill>
                <a:srgbClr val="FFFFFF"/>
              </a:solidFill>
              <a:latin typeface="Arial"/>
              <a:ea typeface="Arial"/>
              <a:cs typeface="Arial"/>
              <a:sym typeface="Arial"/>
            </a:endParaRPr>
          </a:p>
        </p:txBody>
      </p:sp>
      <p:sp>
        <p:nvSpPr>
          <p:cNvPr id="254" name="Google Shape;254;p13"/>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pt-PT" sz="3600" b="1">
                <a:solidFill>
                  <a:srgbClr val="161249"/>
                </a:solidFill>
                <a:latin typeface="Arial"/>
                <a:ea typeface="Arial"/>
                <a:cs typeface="Arial"/>
                <a:sym typeface="Arial"/>
              </a:rPr>
              <a:t>Aanvullende inhoud</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4"/>
          <p:cNvSpPr txBox="1"/>
          <p:nvPr/>
        </p:nvSpPr>
        <p:spPr>
          <a:xfrm>
            <a:off x="478339" y="377163"/>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200" b="1">
                <a:solidFill>
                  <a:srgbClr val="161249"/>
                </a:solidFill>
                <a:latin typeface="Arial"/>
                <a:ea typeface="Arial"/>
                <a:cs typeface="Arial"/>
                <a:sym typeface="Arial"/>
              </a:rPr>
              <a:t>Aanvullende inhoud</a:t>
            </a:r>
            <a:endParaRPr/>
          </a:p>
        </p:txBody>
      </p:sp>
      <p:sp>
        <p:nvSpPr>
          <p:cNvPr id="260" name="Google Shape;260;p14"/>
          <p:cNvSpPr txBox="1"/>
          <p:nvPr/>
        </p:nvSpPr>
        <p:spPr>
          <a:xfrm>
            <a:off x="478339" y="1084784"/>
            <a:ext cx="8333429" cy="2939111"/>
          </a:xfrm>
          <a:prstGeom prst="rect">
            <a:avLst/>
          </a:prstGeom>
          <a:noFill/>
          <a:ln>
            <a:noFill/>
          </a:ln>
        </p:spPr>
        <p:txBody>
          <a:bodyPr spcFirstLastPara="1" wrap="square" lIns="91425" tIns="91425" rIns="91425" bIns="91425" anchor="t" anchorCtr="0">
            <a:noAutofit/>
          </a:bodyPr>
          <a:lstStyle/>
          <a:p>
            <a:pPr marL="285750" marR="0" lvl="0" indent="-285750" algn="l" rtl="0">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Aanvullende inhoud (SC) is inhoud die niet wordt beschouwd als de hoofdinhoud van een webpagina, maar nog steeds relevant is voor het onderwerp van de pagina en nuttig kan zijn voor gebruikers.</a:t>
            </a:r>
            <a:endParaRPr/>
          </a:p>
          <a:p>
            <a:pPr marL="285750" marR="0" lvl="0" indent="-285750" algn="l" rtl="0">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Het is meestal niet de belangrijkste reden waarom een gebruiker de pagina bezoekt, maar het kan extra informatie of context bieden die de ervaring van de gebruiker verbetert.</a:t>
            </a:r>
            <a:endParaRPr/>
          </a:p>
          <a:p>
            <a:pPr marL="285750" marR="0" lvl="0" indent="-285750" algn="l" rtl="0">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In de context van zoekmachineoptimalisatie wordt bij het rangschikken van pagina's in de zoekresultaten meestal minder gewicht toegekend aan aanvullende inhoud dan aan de hoofdinhoud. Voorbeelden van aanvullende inhoud zijn navigatiekoppelingen, voettekst, advertenties en gerelateerde links.</a:t>
            </a:r>
            <a:endParaRPr sz="1800">
              <a:solidFill>
                <a:srgbClr val="161249"/>
              </a:solidFill>
              <a:latin typeface="Arial"/>
              <a:ea typeface="Arial"/>
              <a:cs typeface="Arial"/>
              <a:sym typeface="Arial"/>
            </a:endParaRPr>
          </a:p>
        </p:txBody>
      </p:sp>
      <p:sp>
        <p:nvSpPr>
          <p:cNvPr id="261" name="Google Shape;261;p14"/>
          <p:cNvSpPr txBox="1"/>
          <p:nvPr/>
        </p:nvSpPr>
        <p:spPr>
          <a:xfrm>
            <a:off x="5533178" y="4255056"/>
            <a:ext cx="3328283"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chemeClr val="dk1"/>
                </a:solidFill>
                <a:latin typeface="Calibri"/>
                <a:ea typeface="Calibri"/>
                <a:cs typeface="Calibri"/>
                <a:sym typeface="Calibri"/>
              </a:rPr>
              <a:t>Richtlijnen Google Search Quality Evaluator</a:t>
            </a:r>
            <a:endParaRPr sz="1200" b="1" i="1">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5"/>
          <p:cNvSpPr txBox="1"/>
          <p:nvPr/>
        </p:nvSpPr>
        <p:spPr>
          <a:xfrm>
            <a:off x="478339" y="565986"/>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200" b="1">
                <a:solidFill>
                  <a:srgbClr val="161249"/>
                </a:solidFill>
                <a:latin typeface="Arial"/>
                <a:ea typeface="Arial"/>
                <a:cs typeface="Arial"/>
                <a:sym typeface="Arial"/>
              </a:rPr>
              <a:t>Aanvullende inhoud</a:t>
            </a:r>
            <a:endParaRPr/>
          </a:p>
        </p:txBody>
      </p:sp>
      <p:sp>
        <p:nvSpPr>
          <p:cNvPr id="267" name="Google Shape;267;p15"/>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None/>
            </a:pPr>
            <a:r>
              <a:rPr lang="pt-PT" sz="1800">
                <a:solidFill>
                  <a:srgbClr val="161249"/>
                </a:solidFill>
                <a:latin typeface="Arial"/>
                <a:ea typeface="Arial"/>
                <a:cs typeface="Arial"/>
                <a:sym typeface="Arial"/>
              </a:rPr>
              <a:t>Type pagina en doel </a:t>
            </a:r>
            <a:endParaRPr/>
          </a:p>
          <a:p>
            <a:pPr marL="285750" marR="0" lvl="0" indent="-285750" algn="l" rtl="0">
              <a:spcBef>
                <a:spcPts val="600"/>
              </a:spcBef>
              <a:spcAft>
                <a:spcPts val="0"/>
              </a:spcAft>
              <a:buClr>
                <a:srgbClr val="11AA81"/>
              </a:buClr>
              <a:buSzPts val="2700"/>
              <a:buFont typeface="Arial"/>
              <a:buChar char="•"/>
            </a:pPr>
            <a:r>
              <a:rPr lang="pt-PT" sz="1800">
                <a:solidFill>
                  <a:srgbClr val="161249"/>
                </a:solidFill>
                <a:latin typeface="Arial"/>
                <a:ea typeface="Arial"/>
                <a:cs typeface="Arial"/>
                <a:sym typeface="Arial"/>
              </a:rPr>
              <a:t>Nieuwsartikelpagina: het doel is om informatie over een gebeurtenis of nieuwsonderwerp te communiceren</a:t>
            </a:r>
            <a:endParaRPr/>
          </a:p>
          <a:p>
            <a:pPr marL="285750" marR="0" lvl="0" indent="-285750" algn="l" rtl="0">
              <a:spcBef>
                <a:spcPts val="600"/>
              </a:spcBef>
              <a:spcAft>
                <a:spcPts val="0"/>
              </a:spcAft>
              <a:buClr>
                <a:srgbClr val="11AA81"/>
              </a:buClr>
              <a:buSzPts val="2700"/>
              <a:buFont typeface="Arial"/>
              <a:buChar char="•"/>
            </a:pPr>
            <a:r>
              <a:rPr lang="pt-PT" sz="1800">
                <a:solidFill>
                  <a:srgbClr val="161249"/>
                </a:solidFill>
                <a:latin typeface="Arial"/>
                <a:ea typeface="Arial"/>
                <a:cs typeface="Arial"/>
                <a:sym typeface="Arial"/>
              </a:rPr>
              <a:t>Productpagina van de winkel: het doel is om het product te verkopen of er informatie over te geven</a:t>
            </a:r>
            <a:endParaRPr/>
          </a:p>
          <a:p>
            <a:pPr marL="285750" marR="0" lvl="0" indent="-285750" algn="l" rtl="0">
              <a:spcBef>
                <a:spcPts val="600"/>
              </a:spcBef>
              <a:spcAft>
                <a:spcPts val="600"/>
              </a:spcAft>
              <a:buClr>
                <a:srgbClr val="11AA81"/>
              </a:buClr>
              <a:buSzPts val="2700"/>
              <a:buFont typeface="Arial"/>
              <a:buChar char="•"/>
            </a:pPr>
            <a:r>
              <a:rPr lang="pt-PT" sz="1800">
                <a:solidFill>
                  <a:srgbClr val="161249"/>
                </a:solidFill>
                <a:latin typeface="Arial"/>
                <a:ea typeface="Arial"/>
                <a:cs typeface="Arial"/>
                <a:sym typeface="Arial"/>
              </a:rPr>
              <a:t>Blog post pagina: het doel is om muziek te delen die gebruikt is in een TV show</a:t>
            </a:r>
            <a:endParaRPr sz="1800">
              <a:solidFill>
                <a:srgbClr val="161249"/>
              </a:solidFill>
              <a:latin typeface="Arial"/>
              <a:ea typeface="Arial"/>
              <a:cs typeface="Arial"/>
              <a:sym typeface="Arial"/>
            </a:endParaRPr>
          </a:p>
        </p:txBody>
      </p:sp>
      <p:sp>
        <p:nvSpPr>
          <p:cNvPr id="268" name="Google Shape;268;p15"/>
          <p:cNvSpPr txBox="1"/>
          <p:nvPr/>
        </p:nvSpPr>
        <p:spPr>
          <a:xfrm>
            <a:off x="5600234" y="4314278"/>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Richtlijnen Google Search Quality Evaluator</a:t>
            </a:r>
            <a:endParaRPr sz="1200" b="1" i="1">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pt-PT" sz="6000" b="1">
                <a:solidFill>
                  <a:srgbClr val="FFFFFF"/>
                </a:solidFill>
                <a:latin typeface="Arial"/>
                <a:ea typeface="Arial"/>
                <a:cs typeface="Arial"/>
                <a:sym typeface="Arial"/>
              </a:rPr>
              <a:t>Onderwerp 1 </a:t>
            </a:r>
            <a:endParaRPr sz="6000" b="1">
              <a:solidFill>
                <a:srgbClr val="FFFFFF"/>
              </a:solidFill>
              <a:latin typeface="Arial"/>
              <a:ea typeface="Arial"/>
              <a:cs typeface="Arial"/>
              <a:sym typeface="Arial"/>
            </a:endParaRPr>
          </a:p>
        </p:txBody>
      </p:sp>
      <p:sp>
        <p:nvSpPr>
          <p:cNvPr id="274" name="Google Shape;274;p16"/>
          <p:cNvSpPr txBox="1"/>
          <p:nvPr/>
        </p:nvSpPr>
        <p:spPr>
          <a:xfrm>
            <a:off x="71640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pt-PT" sz="3600" b="1">
                <a:solidFill>
                  <a:srgbClr val="161249"/>
                </a:solidFill>
                <a:latin typeface="Arial"/>
                <a:ea typeface="Arial"/>
                <a:cs typeface="Arial"/>
                <a:sym typeface="Arial"/>
              </a:rPr>
              <a:t>YMYL en EEAT</a:t>
            </a:r>
            <a:endParaRPr sz="3600" b="1">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1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200" b="1">
                <a:solidFill>
                  <a:srgbClr val="161249"/>
                </a:solidFill>
                <a:latin typeface="Arial"/>
                <a:ea typeface="Arial"/>
                <a:cs typeface="Arial"/>
                <a:sym typeface="Arial"/>
              </a:rPr>
              <a:t>EEAT</a:t>
            </a:r>
            <a:endParaRPr sz="3200" b="1">
              <a:solidFill>
                <a:srgbClr val="161249"/>
              </a:solidFill>
              <a:latin typeface="Arial"/>
              <a:ea typeface="Arial"/>
              <a:cs typeface="Arial"/>
              <a:sym typeface="Arial"/>
            </a:endParaRPr>
          </a:p>
        </p:txBody>
      </p:sp>
      <p:sp>
        <p:nvSpPr>
          <p:cNvPr id="280" name="Google Shape;280;p17"/>
          <p:cNvSpPr txBox="1"/>
          <p:nvPr/>
        </p:nvSpPr>
        <p:spPr>
          <a:xfrm>
            <a:off x="5600234" y="4314278"/>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Richtlijnen Google Search Quality Evaluator</a:t>
            </a:r>
            <a:endParaRPr sz="1200" b="1" i="1">
              <a:solidFill>
                <a:srgbClr val="161249"/>
              </a:solidFill>
              <a:latin typeface="Arial"/>
              <a:ea typeface="Arial"/>
              <a:cs typeface="Arial"/>
              <a:sym typeface="Arial"/>
            </a:endParaRPr>
          </a:p>
        </p:txBody>
      </p:sp>
      <p:sp>
        <p:nvSpPr>
          <p:cNvPr id="281" name="Google Shape;281;p17"/>
          <p:cNvSpPr/>
          <p:nvPr/>
        </p:nvSpPr>
        <p:spPr>
          <a:xfrm>
            <a:off x="3231196" y="440418"/>
            <a:ext cx="2354107" cy="2354107"/>
          </a:xfrm>
          <a:custGeom>
            <a:avLst/>
            <a:gdLst/>
            <a:ahLst/>
            <a:cxnLst/>
            <a:rect l="l" t="t" r="r" b="b"/>
            <a:pathLst>
              <a:path w="1800001" h="1800001" extrusionOk="0">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rgbClr val="11AA81">
              <a:alpha val="49803"/>
            </a:srgbClr>
          </a:solidFill>
          <a:ln w="12700" cap="flat" cmpd="sng">
            <a:solidFill>
              <a:schemeClr val="lt1"/>
            </a:solidFill>
            <a:prstDash val="solid"/>
            <a:miter lim="800000"/>
            <a:headEnd type="none" w="sm" len="sm"/>
            <a:tailEnd type="none" w="sm" len="sm"/>
          </a:ln>
        </p:spPr>
        <p:txBody>
          <a:bodyPr spcFirstLastPara="1" wrap="square" lIns="277550" tIns="277550" rIns="277550" bIns="277550" anchor="ctr" anchorCtr="0">
            <a:noAutofit/>
          </a:bodyPr>
          <a:lstStyle/>
          <a:p>
            <a:pPr marL="0" marR="0" lvl="0" indent="0" algn="ctr" rtl="0">
              <a:lnSpc>
                <a:spcPct val="90000"/>
              </a:lnSpc>
              <a:spcBef>
                <a:spcPts val="0"/>
              </a:spcBef>
              <a:spcAft>
                <a:spcPts val="0"/>
              </a:spcAft>
              <a:buClr>
                <a:schemeClr val="dk1"/>
              </a:buClr>
              <a:buSzPts val="1400"/>
              <a:buFont typeface="Arial"/>
              <a:buNone/>
            </a:pPr>
            <a:r>
              <a:rPr lang="pt-PT" sz="1400" b="1" i="0">
                <a:solidFill>
                  <a:schemeClr val="dk1"/>
                </a:solidFill>
                <a:latin typeface="Arial"/>
                <a:ea typeface="Arial"/>
                <a:cs typeface="Arial"/>
                <a:sym typeface="Arial"/>
              </a:rPr>
              <a:t>Ervaring</a:t>
            </a:r>
            <a:endParaRPr sz="1050" b="1" i="0">
              <a:solidFill>
                <a:schemeClr val="dk1"/>
              </a:solidFill>
              <a:latin typeface="Arial"/>
              <a:ea typeface="Arial"/>
              <a:cs typeface="Arial"/>
              <a:sym typeface="Arial"/>
            </a:endParaRPr>
          </a:p>
          <a:p>
            <a:pPr marL="0" marR="0" lvl="0" indent="0" algn="ctr" rtl="0">
              <a:lnSpc>
                <a:spcPct val="90000"/>
              </a:lnSpc>
              <a:spcBef>
                <a:spcPts val="490"/>
              </a:spcBef>
              <a:spcAft>
                <a:spcPts val="0"/>
              </a:spcAft>
              <a:buClr>
                <a:schemeClr val="dk1"/>
              </a:buClr>
              <a:buSzPts val="1050"/>
              <a:buFont typeface="Calibri"/>
              <a:buNone/>
            </a:pPr>
            <a:endParaRPr sz="1050" b="1">
              <a:solidFill>
                <a:schemeClr val="dk1"/>
              </a:solidFill>
              <a:latin typeface="Calibri"/>
              <a:ea typeface="Calibri"/>
              <a:cs typeface="Calibri"/>
              <a:sym typeface="Calibri"/>
            </a:endParaRPr>
          </a:p>
          <a:p>
            <a:pPr marL="0" marR="0" lvl="0" indent="0" algn="ctr" rtl="0">
              <a:lnSpc>
                <a:spcPct val="90000"/>
              </a:lnSpc>
              <a:spcBef>
                <a:spcPts val="368"/>
              </a:spcBef>
              <a:spcAft>
                <a:spcPts val="0"/>
              </a:spcAft>
              <a:buClr>
                <a:schemeClr val="dk1"/>
              </a:buClr>
              <a:buSzPts val="1050"/>
              <a:buFont typeface="Calibri"/>
              <a:buNone/>
            </a:pPr>
            <a:endParaRPr sz="1050" b="1">
              <a:solidFill>
                <a:schemeClr val="dk1"/>
              </a:solidFill>
              <a:latin typeface="Calibri"/>
              <a:ea typeface="Calibri"/>
              <a:cs typeface="Calibri"/>
              <a:sym typeface="Calibri"/>
            </a:endParaRPr>
          </a:p>
        </p:txBody>
      </p:sp>
      <p:sp>
        <p:nvSpPr>
          <p:cNvPr id="282" name="Google Shape;282;p17"/>
          <p:cNvSpPr/>
          <p:nvPr/>
        </p:nvSpPr>
        <p:spPr>
          <a:xfrm>
            <a:off x="4021342" y="1962171"/>
            <a:ext cx="2354107" cy="2354107"/>
          </a:xfrm>
          <a:custGeom>
            <a:avLst/>
            <a:gdLst/>
            <a:ahLst/>
            <a:cxnLst/>
            <a:rect l="l" t="t" r="r" b="b"/>
            <a:pathLst>
              <a:path w="1800001" h="1800001" extrusionOk="0">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chemeClr val="accent1">
              <a:alpha val="49803"/>
            </a:schemeClr>
          </a:solidFill>
          <a:ln w="12700" cap="flat" cmpd="sng">
            <a:solidFill>
              <a:schemeClr val="lt1"/>
            </a:solidFill>
            <a:prstDash val="solid"/>
            <a:miter lim="800000"/>
            <a:headEnd type="none" w="sm" len="sm"/>
            <a:tailEnd type="none" w="sm" len="sm"/>
          </a:ln>
        </p:spPr>
        <p:txBody>
          <a:bodyPr spcFirstLastPara="1" wrap="square" lIns="277550" tIns="277550" rIns="277550" bIns="277550" anchor="ctr" anchorCtr="0">
            <a:noAutofit/>
          </a:bodyPr>
          <a:lstStyle/>
          <a:p>
            <a:pPr marL="0" marR="0" lvl="0" indent="0" algn="ctr" rtl="0">
              <a:lnSpc>
                <a:spcPct val="90000"/>
              </a:lnSpc>
              <a:spcBef>
                <a:spcPts val="0"/>
              </a:spcBef>
              <a:spcAft>
                <a:spcPts val="0"/>
              </a:spcAft>
              <a:buClr>
                <a:schemeClr val="dk1"/>
              </a:buClr>
              <a:buSzPts val="1050"/>
              <a:buFont typeface="Calibri"/>
              <a:buNone/>
            </a:pPr>
            <a:endParaRPr sz="1050" b="1" i="0">
              <a:solidFill>
                <a:schemeClr val="dk1"/>
              </a:solidFill>
              <a:latin typeface="Calibri"/>
              <a:ea typeface="Calibri"/>
              <a:cs typeface="Calibri"/>
              <a:sym typeface="Calibri"/>
            </a:endParaRPr>
          </a:p>
          <a:p>
            <a:pPr marL="0" marR="0" lvl="0" indent="0" algn="ctr" rtl="0">
              <a:lnSpc>
                <a:spcPct val="90000"/>
              </a:lnSpc>
              <a:spcBef>
                <a:spcPts val="368"/>
              </a:spcBef>
              <a:spcAft>
                <a:spcPts val="0"/>
              </a:spcAft>
              <a:buClr>
                <a:schemeClr val="dk1"/>
              </a:buClr>
              <a:buSzPts val="1050"/>
              <a:buFont typeface="Calibri"/>
              <a:buNone/>
            </a:pPr>
            <a:endParaRPr sz="1050" b="1">
              <a:solidFill>
                <a:schemeClr val="dk1"/>
              </a:solidFill>
              <a:latin typeface="Calibri"/>
              <a:ea typeface="Calibri"/>
              <a:cs typeface="Calibri"/>
              <a:sym typeface="Calibri"/>
            </a:endParaRPr>
          </a:p>
          <a:p>
            <a:pPr marL="0" marR="0" lvl="0" indent="0" algn="ctr" rtl="0">
              <a:lnSpc>
                <a:spcPct val="90000"/>
              </a:lnSpc>
              <a:spcBef>
                <a:spcPts val="368"/>
              </a:spcBef>
              <a:spcAft>
                <a:spcPts val="0"/>
              </a:spcAft>
              <a:buClr>
                <a:schemeClr val="dk1"/>
              </a:buClr>
              <a:buSzPts val="1050"/>
              <a:buFont typeface="Calibri"/>
              <a:buNone/>
            </a:pPr>
            <a:endParaRPr sz="1050" b="1">
              <a:solidFill>
                <a:schemeClr val="dk1"/>
              </a:solidFill>
              <a:latin typeface="Calibri"/>
              <a:ea typeface="Calibri"/>
              <a:cs typeface="Calibri"/>
              <a:sym typeface="Calibri"/>
            </a:endParaRPr>
          </a:p>
          <a:p>
            <a:pPr marL="0" marR="0" lvl="0" indent="0" algn="ctr" rtl="0">
              <a:lnSpc>
                <a:spcPct val="90000"/>
              </a:lnSpc>
              <a:spcBef>
                <a:spcPts val="368"/>
              </a:spcBef>
              <a:spcAft>
                <a:spcPts val="0"/>
              </a:spcAft>
              <a:buClr>
                <a:schemeClr val="dk1"/>
              </a:buClr>
              <a:buSzPts val="1050"/>
              <a:buFont typeface="Calibri"/>
              <a:buNone/>
            </a:pPr>
            <a:endParaRPr sz="1050" b="1">
              <a:solidFill>
                <a:schemeClr val="dk1"/>
              </a:solidFill>
              <a:latin typeface="Calibri"/>
              <a:ea typeface="Calibri"/>
              <a:cs typeface="Calibri"/>
              <a:sym typeface="Calibri"/>
            </a:endParaRPr>
          </a:p>
          <a:p>
            <a:pPr marL="0" marR="0" lvl="0" indent="0" algn="ctr" rtl="0">
              <a:lnSpc>
                <a:spcPct val="90000"/>
              </a:lnSpc>
              <a:spcBef>
                <a:spcPts val="368"/>
              </a:spcBef>
              <a:spcAft>
                <a:spcPts val="0"/>
              </a:spcAft>
              <a:buClr>
                <a:schemeClr val="dk1"/>
              </a:buClr>
              <a:buSzPts val="1050"/>
              <a:buFont typeface="Calibri"/>
              <a:buNone/>
            </a:pPr>
            <a:r>
              <a:rPr lang="pt-PT" sz="1050" b="1">
                <a:solidFill>
                  <a:schemeClr val="dk1"/>
                </a:solidFill>
                <a:latin typeface="Calibri"/>
                <a:ea typeface="Calibri"/>
                <a:cs typeface="Calibri"/>
                <a:sym typeface="Calibri"/>
              </a:rPr>
              <a:t>              </a:t>
            </a:r>
            <a:endParaRPr/>
          </a:p>
          <a:p>
            <a:pPr marL="0" marR="0" lvl="0" indent="0" algn="ctr" rtl="0">
              <a:lnSpc>
                <a:spcPct val="90000"/>
              </a:lnSpc>
              <a:spcBef>
                <a:spcPts val="368"/>
              </a:spcBef>
              <a:spcAft>
                <a:spcPts val="0"/>
              </a:spcAft>
              <a:buClr>
                <a:schemeClr val="dk1"/>
              </a:buClr>
              <a:buSzPts val="1050"/>
              <a:buFont typeface="Arial"/>
              <a:buNone/>
            </a:pPr>
            <a:r>
              <a:rPr lang="pt-PT" sz="1050" b="1" i="0">
                <a:solidFill>
                  <a:schemeClr val="dk1"/>
                </a:solidFill>
                <a:latin typeface="Arial"/>
                <a:ea typeface="Arial"/>
                <a:cs typeface="Arial"/>
                <a:sym typeface="Arial"/>
              </a:rPr>
              <a:t>        </a:t>
            </a:r>
            <a:endParaRPr/>
          </a:p>
          <a:p>
            <a:pPr marL="0" marR="0" lvl="0" indent="0" algn="ctr" rtl="0">
              <a:lnSpc>
                <a:spcPct val="90000"/>
              </a:lnSpc>
              <a:spcBef>
                <a:spcPts val="368"/>
              </a:spcBef>
              <a:spcAft>
                <a:spcPts val="0"/>
              </a:spcAft>
              <a:buClr>
                <a:schemeClr val="dk1"/>
              </a:buClr>
              <a:buSzPts val="1400"/>
              <a:buFont typeface="Arial"/>
              <a:buNone/>
            </a:pPr>
            <a:r>
              <a:rPr lang="pt-PT" sz="1400" b="1" i="0">
                <a:solidFill>
                  <a:schemeClr val="dk1"/>
                </a:solidFill>
                <a:latin typeface="Arial"/>
                <a:ea typeface="Arial"/>
                <a:cs typeface="Arial"/>
                <a:sym typeface="Arial"/>
              </a:rPr>
              <a:t>Expertise</a:t>
            </a:r>
            <a:endParaRPr sz="1050" b="1">
              <a:solidFill>
                <a:schemeClr val="dk1"/>
              </a:solidFill>
              <a:latin typeface="Arial"/>
              <a:ea typeface="Arial"/>
              <a:cs typeface="Arial"/>
              <a:sym typeface="Arial"/>
            </a:endParaRPr>
          </a:p>
        </p:txBody>
      </p:sp>
      <p:sp>
        <p:nvSpPr>
          <p:cNvPr id="283" name="Google Shape;283;p17"/>
          <p:cNvSpPr/>
          <p:nvPr/>
        </p:nvSpPr>
        <p:spPr>
          <a:xfrm>
            <a:off x="2274658" y="1962171"/>
            <a:ext cx="2354107" cy="2354107"/>
          </a:xfrm>
          <a:custGeom>
            <a:avLst/>
            <a:gdLst/>
            <a:ahLst/>
            <a:cxnLst/>
            <a:rect l="l" t="t" r="r" b="b"/>
            <a:pathLst>
              <a:path w="1800001" h="1800001" extrusionOk="0">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rgbClr val="9F2DA2">
              <a:alpha val="49803"/>
            </a:srgbClr>
          </a:solidFill>
          <a:ln w="12700" cap="flat" cmpd="sng">
            <a:solidFill>
              <a:schemeClr val="lt1"/>
            </a:solidFill>
            <a:prstDash val="solid"/>
            <a:miter lim="800000"/>
            <a:headEnd type="none" w="sm" len="sm"/>
            <a:tailEnd type="none" w="sm" len="sm"/>
          </a:ln>
        </p:spPr>
        <p:txBody>
          <a:bodyPr spcFirstLastPara="1" wrap="square" lIns="36000" tIns="36000" rIns="36000" bIns="36000" anchor="ctr" anchorCtr="0">
            <a:noAutofit/>
          </a:bodyPr>
          <a:lstStyle/>
          <a:p>
            <a:pPr marL="0" marR="0" lvl="0" indent="0" algn="ctr" rtl="0">
              <a:lnSpc>
                <a:spcPct val="90000"/>
              </a:lnSpc>
              <a:spcBef>
                <a:spcPts val="0"/>
              </a:spcBef>
              <a:spcAft>
                <a:spcPts val="0"/>
              </a:spcAft>
              <a:buClr>
                <a:schemeClr val="dk1"/>
              </a:buClr>
              <a:buSzPts val="1100"/>
              <a:buFont typeface="Calibri"/>
              <a:buNone/>
            </a:pPr>
            <a:endParaRPr sz="1100" b="1" i="0" dirty="0">
              <a:solidFill>
                <a:schemeClr val="dk1"/>
              </a:solidFill>
              <a:latin typeface="Arial"/>
              <a:ea typeface="Arial"/>
              <a:cs typeface="Arial"/>
              <a:sym typeface="Arial"/>
            </a:endParaRPr>
          </a:p>
          <a:p>
            <a:pPr marL="0" marR="0" lvl="0" indent="0" algn="ctr" rtl="0">
              <a:lnSpc>
                <a:spcPct val="90000"/>
              </a:lnSpc>
              <a:spcBef>
                <a:spcPts val="385"/>
              </a:spcBef>
              <a:spcAft>
                <a:spcPts val="0"/>
              </a:spcAft>
              <a:buClr>
                <a:schemeClr val="dk1"/>
              </a:buClr>
              <a:buSzPts val="1100"/>
              <a:buFont typeface="Calibri"/>
              <a:buNone/>
            </a:pPr>
            <a:endParaRPr sz="1100" b="1" dirty="0">
              <a:solidFill>
                <a:schemeClr val="dk1"/>
              </a:solidFill>
              <a:latin typeface="Arial"/>
              <a:ea typeface="Arial"/>
              <a:cs typeface="Arial"/>
              <a:sym typeface="Arial"/>
            </a:endParaRPr>
          </a:p>
          <a:p>
            <a:pPr marL="0" marR="0" lvl="0" indent="0" algn="ctr" rtl="0">
              <a:lnSpc>
                <a:spcPct val="90000"/>
              </a:lnSpc>
              <a:spcBef>
                <a:spcPts val="385"/>
              </a:spcBef>
              <a:spcAft>
                <a:spcPts val="0"/>
              </a:spcAft>
              <a:buClr>
                <a:schemeClr val="dk1"/>
              </a:buClr>
              <a:buSzPts val="1100"/>
              <a:buFont typeface="Calibri"/>
              <a:buNone/>
            </a:pPr>
            <a:endParaRPr sz="1100" b="1" i="0" dirty="0">
              <a:solidFill>
                <a:schemeClr val="dk1"/>
              </a:solidFill>
              <a:latin typeface="Arial"/>
              <a:ea typeface="Arial"/>
              <a:cs typeface="Arial"/>
              <a:sym typeface="Arial"/>
            </a:endParaRPr>
          </a:p>
          <a:p>
            <a:pPr marL="0" marR="0" lvl="0" indent="0" algn="ctr" rtl="0">
              <a:lnSpc>
                <a:spcPct val="90000"/>
              </a:lnSpc>
              <a:spcBef>
                <a:spcPts val="385"/>
              </a:spcBef>
              <a:spcAft>
                <a:spcPts val="0"/>
              </a:spcAft>
              <a:buClr>
                <a:schemeClr val="dk1"/>
              </a:buClr>
              <a:buSzPts val="1400"/>
              <a:buFont typeface="Calibri"/>
              <a:buNone/>
            </a:pPr>
            <a:endParaRPr sz="1400" b="1" i="0" dirty="0">
              <a:solidFill>
                <a:schemeClr val="dk1"/>
              </a:solidFill>
              <a:latin typeface="Arial"/>
              <a:ea typeface="Arial"/>
              <a:cs typeface="Arial"/>
              <a:sym typeface="Arial"/>
            </a:endParaRPr>
          </a:p>
          <a:p>
            <a:pPr marL="0" marR="0" lvl="0" indent="0" algn="ctr" rtl="0">
              <a:lnSpc>
                <a:spcPct val="90000"/>
              </a:lnSpc>
              <a:spcBef>
                <a:spcPts val="490"/>
              </a:spcBef>
              <a:spcAft>
                <a:spcPts val="0"/>
              </a:spcAft>
              <a:buClr>
                <a:schemeClr val="dk1"/>
              </a:buClr>
              <a:buSzPts val="1400"/>
              <a:buFont typeface="Calibri"/>
              <a:buNone/>
            </a:pPr>
            <a:endParaRPr sz="1400" b="1" dirty="0">
              <a:solidFill>
                <a:schemeClr val="dk1"/>
              </a:solidFill>
              <a:latin typeface="Arial"/>
              <a:ea typeface="Arial"/>
              <a:cs typeface="Arial"/>
              <a:sym typeface="Arial"/>
            </a:endParaRPr>
          </a:p>
          <a:p>
            <a:pPr marL="0" marR="0" lvl="0" indent="0" algn="ctr" rtl="0">
              <a:lnSpc>
                <a:spcPct val="90000"/>
              </a:lnSpc>
              <a:spcBef>
                <a:spcPts val="490"/>
              </a:spcBef>
              <a:spcAft>
                <a:spcPts val="0"/>
              </a:spcAft>
              <a:buClr>
                <a:schemeClr val="dk1"/>
              </a:buClr>
              <a:buSzPts val="1400"/>
              <a:buFont typeface="Arial"/>
              <a:buNone/>
            </a:pPr>
            <a:r>
              <a:rPr lang="pt-PT" sz="1300" b="1" i="0" dirty="0">
                <a:solidFill>
                  <a:schemeClr val="dk1"/>
                </a:solidFill>
                <a:latin typeface="Arial"/>
                <a:ea typeface="Arial"/>
                <a:cs typeface="Arial"/>
                <a:sym typeface="Arial"/>
              </a:rPr>
              <a:t>Gezaghebbendheid</a:t>
            </a:r>
            <a:endParaRPr sz="1300" b="1" dirty="0">
              <a:solidFill>
                <a:schemeClr val="dk1"/>
              </a:solidFill>
              <a:latin typeface="Arial"/>
              <a:ea typeface="Arial"/>
              <a:cs typeface="Arial"/>
              <a:sym typeface="Arial"/>
            </a:endParaRPr>
          </a:p>
        </p:txBody>
      </p:sp>
      <p:sp>
        <p:nvSpPr>
          <p:cNvPr id="284" name="Google Shape;284;p17"/>
          <p:cNvSpPr/>
          <p:nvPr/>
        </p:nvSpPr>
        <p:spPr>
          <a:xfrm>
            <a:off x="3402608" y="1593819"/>
            <a:ext cx="2011284" cy="2011284"/>
          </a:xfrm>
          <a:custGeom>
            <a:avLst/>
            <a:gdLst/>
            <a:ahLst/>
            <a:cxnLst/>
            <a:rect l="l" t="t" r="r" b="b"/>
            <a:pathLst>
              <a:path w="1799988" h="1799988" extrusionOk="0">
                <a:moveTo>
                  <a:pt x="0" y="899994"/>
                </a:moveTo>
                <a:cubicBezTo>
                  <a:pt x="0" y="402941"/>
                  <a:pt x="402941" y="0"/>
                  <a:pt x="899994" y="0"/>
                </a:cubicBezTo>
                <a:cubicBezTo>
                  <a:pt x="1397047" y="0"/>
                  <a:pt x="1799988" y="402941"/>
                  <a:pt x="1799988" y="899994"/>
                </a:cubicBezTo>
                <a:cubicBezTo>
                  <a:pt x="1799988" y="1397047"/>
                  <a:pt x="1397047" y="1799988"/>
                  <a:pt x="899994" y="1799988"/>
                </a:cubicBezTo>
                <a:cubicBezTo>
                  <a:pt x="402941" y="1799988"/>
                  <a:pt x="0" y="1397047"/>
                  <a:pt x="0" y="899994"/>
                </a:cubicBezTo>
                <a:close/>
              </a:path>
            </a:pathLst>
          </a:custGeom>
          <a:solidFill>
            <a:srgbClr val="FFC000"/>
          </a:solidFill>
          <a:ln>
            <a:noFill/>
          </a:ln>
        </p:spPr>
        <p:txBody>
          <a:bodyPr spcFirstLastPara="1" wrap="square" lIns="277550" tIns="277550" rIns="277550" bIns="277550" anchor="ctr" anchorCtr="0">
            <a:noAutofit/>
          </a:bodyPr>
          <a:lstStyle/>
          <a:p>
            <a:pPr marL="0" marR="0" lvl="0" indent="0" algn="ctr" rtl="0">
              <a:lnSpc>
                <a:spcPct val="90000"/>
              </a:lnSpc>
              <a:spcBef>
                <a:spcPts val="0"/>
              </a:spcBef>
              <a:spcAft>
                <a:spcPts val="0"/>
              </a:spcAft>
              <a:buClr>
                <a:schemeClr val="dk1"/>
              </a:buClr>
              <a:buSzPts val="1400"/>
              <a:buFont typeface="Arial"/>
              <a:buNone/>
            </a:pPr>
            <a:r>
              <a:rPr lang="pt-PT" sz="1400" b="1">
                <a:solidFill>
                  <a:schemeClr val="dk1"/>
                </a:solidFill>
                <a:latin typeface="Arial"/>
                <a:ea typeface="Arial"/>
                <a:cs typeface="Arial"/>
                <a:sym typeface="Arial"/>
              </a:rPr>
              <a:t>Vertrouwen</a:t>
            </a:r>
            <a:endParaRPr sz="1050" b="1">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1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90" name="Google Shape;290;p18"/>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84150" algn="l" rtl="0">
              <a:spcBef>
                <a:spcPts val="0"/>
              </a:spcBef>
              <a:spcAft>
                <a:spcPts val="600"/>
              </a:spcAft>
              <a:buClr>
                <a:schemeClr val="dk1"/>
              </a:buClr>
              <a:buSzPts val="1600"/>
              <a:buFont typeface="Arial"/>
              <a:buNone/>
            </a:pPr>
            <a:endParaRPr sz="1600">
              <a:solidFill>
                <a:schemeClr val="dk1"/>
              </a:solidFill>
              <a:latin typeface="Calibri"/>
              <a:ea typeface="Calibri"/>
              <a:cs typeface="Calibri"/>
              <a:sym typeface="Calibri"/>
            </a:endParaRPr>
          </a:p>
        </p:txBody>
      </p:sp>
      <p:sp>
        <p:nvSpPr>
          <p:cNvPr id="291" name="Google Shape;291;p18"/>
          <p:cNvSpPr txBox="1"/>
          <p:nvPr/>
        </p:nvSpPr>
        <p:spPr>
          <a:xfrm>
            <a:off x="5600234" y="4314278"/>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Richtlijnen Google Search Quality Evaluator</a:t>
            </a:r>
            <a:endParaRPr sz="1200" b="1" i="1">
              <a:solidFill>
                <a:srgbClr val="161249"/>
              </a:solidFill>
              <a:latin typeface="Arial"/>
              <a:ea typeface="Arial"/>
              <a:cs typeface="Arial"/>
              <a:sym typeface="Arial"/>
            </a:endParaRPr>
          </a:p>
        </p:txBody>
      </p:sp>
      <p:sp>
        <p:nvSpPr>
          <p:cNvPr id="292" name="Google Shape;292;p18"/>
          <p:cNvSpPr txBox="1">
            <a:spLocks noGrp="1"/>
          </p:cNvSpPr>
          <p:nvPr>
            <p:ph type="title"/>
          </p:nvPr>
        </p:nvSpPr>
        <p:spPr>
          <a:xfrm>
            <a:off x="628650" y="22776"/>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pt-PT"/>
              <a:t>EEAT</a:t>
            </a:r>
            <a:endParaRPr/>
          </a:p>
        </p:txBody>
      </p:sp>
      <p:sp>
        <p:nvSpPr>
          <p:cNvPr id="293" name="Google Shape;293;p18"/>
          <p:cNvSpPr txBox="1">
            <a:spLocks noGrp="1"/>
          </p:cNvSpPr>
          <p:nvPr>
            <p:ph type="body" idx="1"/>
          </p:nvPr>
        </p:nvSpPr>
        <p:spPr>
          <a:xfrm>
            <a:off x="628650" y="1016948"/>
            <a:ext cx="7886700" cy="3724985"/>
          </a:xfrm>
          <a:prstGeom prst="rect">
            <a:avLst/>
          </a:prstGeom>
          <a:noFill/>
          <a:ln>
            <a:noFill/>
          </a:ln>
        </p:spPr>
        <p:txBody>
          <a:bodyPr spcFirstLastPara="1" wrap="square" lIns="91425" tIns="45700" rIns="91425" bIns="45700" anchor="t" anchorCtr="0">
            <a:normAutofit fontScale="70000" lnSpcReduction="20000"/>
          </a:bodyPr>
          <a:lstStyle/>
          <a:p>
            <a:pPr marL="285750" lvl="0" indent="-285750" algn="l" rtl="0">
              <a:lnSpc>
                <a:spcPct val="120000"/>
              </a:lnSpc>
              <a:spcBef>
                <a:spcPts val="0"/>
              </a:spcBef>
              <a:spcAft>
                <a:spcPts val="0"/>
              </a:spcAft>
              <a:buClr>
                <a:srgbClr val="11AA81"/>
              </a:buClr>
              <a:buSzPct val="150000"/>
              <a:buFont typeface="Arial"/>
              <a:buChar char="•"/>
            </a:pPr>
            <a:r>
              <a:rPr lang="pt-PT" sz="2400"/>
              <a:t>EAT staat voor "Ervaring, Expertise, Autoriteit, Betrouwbaarheid".</a:t>
            </a:r>
            <a:endParaRPr/>
          </a:p>
          <a:p>
            <a:pPr marL="285750" lvl="0" indent="-285750" algn="l" rtl="0">
              <a:lnSpc>
                <a:spcPct val="120000"/>
              </a:lnSpc>
              <a:spcBef>
                <a:spcPts val="1350"/>
              </a:spcBef>
              <a:spcAft>
                <a:spcPts val="0"/>
              </a:spcAft>
              <a:buClr>
                <a:srgbClr val="11AA81"/>
              </a:buClr>
              <a:buSzPct val="150000"/>
              <a:buFont typeface="Arial"/>
              <a:buChar char="•"/>
            </a:pPr>
            <a:r>
              <a:rPr lang="pt-PT" sz="2400"/>
              <a:t>In de context van zoekmachineoptimalisatie (SEO) is EEAT een term die verwijst naar het belang van kwalitatief hoogwaardige inhoud op een website die is geschreven door ervaringsdeskundigen en betrouwbaar en gezaghebbend is. Google en andere zoekmachines gebruiken EEAT als rankingfactor bij het bepalen van de kwaliteit en relevantie van een webpagina.</a:t>
            </a:r>
            <a:endParaRPr/>
          </a:p>
          <a:p>
            <a:pPr marL="285750" lvl="0" indent="-285750" algn="l" rtl="0">
              <a:lnSpc>
                <a:spcPct val="120000"/>
              </a:lnSpc>
              <a:spcBef>
                <a:spcPts val="1350"/>
              </a:spcBef>
              <a:spcAft>
                <a:spcPts val="0"/>
              </a:spcAft>
              <a:buClr>
                <a:srgbClr val="11AA81"/>
              </a:buClr>
              <a:buSzPct val="150000"/>
              <a:buFont typeface="Arial"/>
              <a:buChar char="•"/>
            </a:pPr>
            <a:r>
              <a:rPr lang="pt-PT" sz="2400"/>
              <a:t>Om de EEAT van een website te verbeteren, is het belangrijk om te focussen op het produceren van inhoud van hoge kwaliteit die geschreven is door experts met ervaring in het vakgebied, nauwkeurig en goed onderzocht is, en betrouwbaar is. Daarnaast kan een goed ontworpen en gebruiksvriendelijke website ook bijdragen aan de EEAT.</a:t>
            </a:r>
            <a:endParaRPr sz="2400"/>
          </a:p>
          <a:p>
            <a:pPr marL="0" lvl="0" indent="0" algn="l" rtl="0">
              <a:lnSpc>
                <a:spcPct val="120000"/>
              </a:lnSpc>
              <a:spcBef>
                <a:spcPts val="1350"/>
              </a:spcBef>
              <a:spcAft>
                <a:spcPts val="0"/>
              </a:spcAft>
              <a:buClr>
                <a:srgbClr val="161249"/>
              </a:buClr>
              <a:buSzPct val="100000"/>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19"/>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84150" algn="l" rtl="0">
              <a:spcBef>
                <a:spcPts val="0"/>
              </a:spcBef>
              <a:spcAft>
                <a:spcPts val="600"/>
              </a:spcAft>
              <a:buClr>
                <a:schemeClr val="dk1"/>
              </a:buClr>
              <a:buSzPts val="1600"/>
              <a:buFont typeface="Arial"/>
              <a:buNone/>
            </a:pPr>
            <a:endParaRPr sz="1600">
              <a:solidFill>
                <a:schemeClr val="dk1"/>
              </a:solidFill>
              <a:latin typeface="Calibri"/>
              <a:ea typeface="Calibri"/>
              <a:cs typeface="Calibri"/>
              <a:sym typeface="Calibri"/>
            </a:endParaRPr>
          </a:p>
        </p:txBody>
      </p:sp>
      <p:sp>
        <p:nvSpPr>
          <p:cNvPr id="299" name="Google Shape;299;p19"/>
          <p:cNvSpPr txBox="1"/>
          <p:nvPr/>
        </p:nvSpPr>
        <p:spPr>
          <a:xfrm>
            <a:off x="5600234" y="4314278"/>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Richtlijnen Google Search Quality Evaluator</a:t>
            </a:r>
            <a:endParaRPr sz="1200" b="1" i="1">
              <a:solidFill>
                <a:srgbClr val="161249"/>
              </a:solidFill>
              <a:latin typeface="Arial"/>
              <a:ea typeface="Arial"/>
              <a:cs typeface="Arial"/>
              <a:sym typeface="Arial"/>
            </a:endParaRPr>
          </a:p>
        </p:txBody>
      </p:sp>
      <p:sp>
        <p:nvSpPr>
          <p:cNvPr id="300" name="Google Shape;300;p19"/>
          <p:cNvSpPr txBox="1">
            <a:spLocks noGrp="1"/>
          </p:cNvSpPr>
          <p:nvPr>
            <p:ph type="title"/>
          </p:nvPr>
        </p:nvSpPr>
        <p:spPr>
          <a:xfrm>
            <a:off x="628650" y="893"/>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pt-PT"/>
              <a:t>YMYL</a:t>
            </a:r>
            <a:endParaRPr/>
          </a:p>
        </p:txBody>
      </p:sp>
      <p:sp>
        <p:nvSpPr>
          <p:cNvPr id="301" name="Google Shape;301;p19"/>
          <p:cNvSpPr txBox="1">
            <a:spLocks noGrp="1"/>
          </p:cNvSpPr>
          <p:nvPr>
            <p:ph type="body" idx="1"/>
          </p:nvPr>
        </p:nvSpPr>
        <p:spPr>
          <a:xfrm>
            <a:off x="628650" y="941599"/>
            <a:ext cx="7886700" cy="3333518"/>
          </a:xfrm>
          <a:prstGeom prst="rect">
            <a:avLst/>
          </a:prstGeom>
          <a:noFill/>
          <a:ln>
            <a:noFill/>
          </a:ln>
        </p:spPr>
        <p:txBody>
          <a:bodyPr spcFirstLastPara="1" wrap="square" lIns="91425" tIns="45700" rIns="91425" bIns="45700" anchor="t" anchorCtr="0">
            <a:normAutofit/>
          </a:bodyPr>
          <a:lstStyle/>
          <a:p>
            <a:pPr marL="285750" marR="0" lvl="0" indent="-285750" algn="l" rtl="0">
              <a:lnSpc>
                <a:spcPct val="100000"/>
              </a:lnSpc>
              <a:spcBef>
                <a:spcPts val="0"/>
              </a:spcBef>
              <a:spcAft>
                <a:spcPts val="0"/>
              </a:spcAft>
              <a:buClr>
                <a:srgbClr val="11AA81"/>
              </a:buClr>
              <a:buSzPts val="2400"/>
              <a:buFont typeface="Arial"/>
              <a:buChar char="•"/>
            </a:pPr>
            <a:r>
              <a:rPr lang="pt-PT" sz="1600" b="0" i="0" u="none" strike="noStrike" cap="none"/>
              <a:t>YMYL staat voor "Uw Geld of Uw Leven".</a:t>
            </a:r>
            <a:endParaRPr/>
          </a:p>
          <a:p>
            <a:pPr marL="285750" marR="0" lvl="0" indent="-285750" algn="l" rtl="0">
              <a:lnSpc>
                <a:spcPct val="100000"/>
              </a:lnSpc>
              <a:spcBef>
                <a:spcPts val="600"/>
              </a:spcBef>
              <a:spcAft>
                <a:spcPts val="0"/>
              </a:spcAft>
              <a:buClr>
                <a:srgbClr val="11AA81"/>
              </a:buClr>
              <a:buSzPts val="2400"/>
              <a:buFont typeface="Arial"/>
              <a:buChar char="•"/>
            </a:pPr>
            <a:r>
              <a:rPr lang="pt-PT" sz="1600" b="0" i="0" u="none" strike="noStrike" cap="none"/>
              <a:t>In de context van zoekmachineoptimalisatie (SEO) verwijst YMYL naar websites die de financiële stabiliteit, gezondheid of het algehele welzijn van een persoon kunnen beïnvloeden. Dit soort websites worden door Google en andere zoekmachines aan hogere eisen gesteld omdat de informatie op deze websites ernstige gevolgen kan hebben als deze niet nauwkeurig of betrouwbaar is.</a:t>
            </a:r>
            <a:endParaRPr/>
          </a:p>
          <a:p>
            <a:pPr marL="285750" marR="0" lvl="0" indent="-285750" algn="l" rtl="0">
              <a:lnSpc>
                <a:spcPct val="100000"/>
              </a:lnSpc>
              <a:spcBef>
                <a:spcPts val="600"/>
              </a:spcBef>
              <a:spcAft>
                <a:spcPts val="0"/>
              </a:spcAft>
              <a:buClr>
                <a:srgbClr val="11AA81"/>
              </a:buClr>
              <a:buSzPts val="2400"/>
              <a:buFont typeface="Arial"/>
              <a:buChar char="•"/>
            </a:pPr>
            <a:r>
              <a:rPr lang="pt-PT" sz="1600" b="0" i="0" u="none" strike="noStrike" cap="none"/>
              <a:t>Voorbeelden van YMYL-websites zijn websites met financieel advies, medische websites en online winkels die producten of diensten verkopen die een directe impact hebben op iemands financiële of fysieke welzijn.</a:t>
            </a:r>
            <a:endParaRPr/>
          </a:p>
          <a:p>
            <a:pPr marL="285750" marR="0" lvl="0" indent="-285750" algn="l" rtl="0">
              <a:lnSpc>
                <a:spcPct val="100000"/>
              </a:lnSpc>
              <a:spcBef>
                <a:spcPts val="600"/>
              </a:spcBef>
              <a:spcAft>
                <a:spcPts val="0"/>
              </a:spcAft>
              <a:buClr>
                <a:srgbClr val="11AA81"/>
              </a:buClr>
              <a:buSzPts val="2400"/>
              <a:buFont typeface="Arial"/>
              <a:buChar char="•"/>
            </a:pPr>
            <a:r>
              <a:rPr lang="pt-PT" sz="1600" b="0" i="0" u="none" strike="noStrike" cap="none"/>
              <a:t>Om de SEO van een YMYL website te verbeteren, is het belangrijk om te focussen op het produceren van kwalitatieve, accurate en betrouwbare inhoud die geschreven is door experts met ervaring in het vakgebied en die betrouwbaar en gezaghebbend is.</a:t>
            </a:r>
            <a:endParaRPr sz="1600" b="0" i="0" u="none" strike="noStrike" cap="none"/>
          </a:p>
          <a:p>
            <a:pPr marL="0" lvl="0" indent="0" algn="l" rtl="0">
              <a:lnSpc>
                <a:spcPct val="90000"/>
              </a:lnSpc>
              <a:spcBef>
                <a:spcPts val="1350"/>
              </a:spcBef>
              <a:spcAft>
                <a:spcPts val="0"/>
              </a:spcAft>
              <a:buClr>
                <a:srgbClr val="11AA81"/>
              </a:buClr>
              <a:buSzPts val="2625"/>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0"/>
          <p:cNvSpPr txBox="1"/>
          <p:nvPr/>
        </p:nvSpPr>
        <p:spPr>
          <a:xfrm>
            <a:off x="0" y="1820707"/>
            <a:ext cx="9144000" cy="825615"/>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rgbClr val="161249"/>
              </a:buClr>
              <a:buSzPts val="3600"/>
              <a:buFont typeface="Arial"/>
              <a:buNone/>
            </a:pPr>
            <a:r>
              <a:rPr lang="pt-PT" sz="3600" b="1">
                <a:solidFill>
                  <a:srgbClr val="161249"/>
                </a:solidFill>
                <a:latin typeface="Arial"/>
                <a:ea typeface="Arial"/>
                <a:cs typeface="Arial"/>
                <a:sym typeface="Arial"/>
              </a:rPr>
              <a:t>Consolidatie Activiteit</a:t>
            </a:r>
            <a:endParaRPr sz="3600" b="1">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2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312" name="Google Shape;312;p2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a:solidFill>
                <a:schemeClr val="lt1"/>
              </a:solidFill>
              <a:latin typeface="Arial"/>
              <a:ea typeface="Arial"/>
              <a:cs typeface="Arial"/>
              <a:sym typeface="Arial"/>
            </a:endParaRPr>
          </a:p>
        </p:txBody>
      </p:sp>
      <p:sp>
        <p:nvSpPr>
          <p:cNvPr id="313" name="Google Shape;313;p21"/>
          <p:cNvSpPr txBox="1">
            <a:spLocks noGrp="1"/>
          </p:cNvSpPr>
          <p:nvPr>
            <p:ph type="body" idx="1"/>
          </p:nvPr>
        </p:nvSpPr>
        <p:spPr>
          <a:xfrm>
            <a:off x="840583" y="324829"/>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pt-PT" sz="2800"/>
              <a:t>Consolidatie Activiteit</a:t>
            </a:r>
            <a:endParaRPr/>
          </a:p>
          <a:p>
            <a:pPr marL="0" lvl="0" indent="0" algn="l" rtl="0">
              <a:lnSpc>
                <a:spcPct val="90000"/>
              </a:lnSpc>
              <a:spcBef>
                <a:spcPts val="750"/>
              </a:spcBef>
              <a:spcAft>
                <a:spcPts val="0"/>
              </a:spcAft>
              <a:buClr>
                <a:schemeClr val="lt1"/>
              </a:buClr>
              <a:buSzPts val="2800"/>
              <a:buNone/>
            </a:pPr>
            <a:endParaRPr sz="2800"/>
          </a:p>
        </p:txBody>
      </p:sp>
      <p:sp>
        <p:nvSpPr>
          <p:cNvPr id="314" name="Google Shape;314;p2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rgbClr val="FFFFFF"/>
              </a:buClr>
              <a:buSzPts val="1800"/>
              <a:buFont typeface="Arial"/>
              <a:buNone/>
            </a:pPr>
            <a:r>
              <a:rPr lang="pt-PT" sz="1800" b="0" i="0" u="none" strike="noStrike" cap="none">
                <a:solidFill>
                  <a:srgbClr val="FFFFFF"/>
                </a:solidFill>
              </a:rPr>
              <a:t>Kies voor de volgende lijst een organisatie en haar website:</a:t>
            </a:r>
            <a:endParaRPr sz="1800" b="0" i="0" u="none" strike="noStrike" cap="none">
              <a:solidFill>
                <a:srgbClr val="FFFFFF"/>
              </a:solidFill>
            </a:endParaRPr>
          </a:p>
          <a:p>
            <a:pPr marL="285750" marR="0" lvl="0" indent="-285750" algn="l" rtl="0">
              <a:lnSpc>
                <a:spcPct val="115000"/>
              </a:lnSpc>
              <a:spcBef>
                <a:spcPts val="1200"/>
              </a:spcBef>
              <a:spcAft>
                <a:spcPts val="0"/>
              </a:spcAft>
              <a:buClr>
                <a:srgbClr val="11AA81"/>
              </a:buClr>
              <a:buSzPts val="2700"/>
              <a:buFont typeface="Arial"/>
              <a:buChar char="•"/>
            </a:pPr>
            <a:r>
              <a:rPr lang="pt-PT" sz="1800" b="0" i="0" u="none" strike="noStrike" cap="none">
                <a:solidFill>
                  <a:srgbClr val="FFFFFF"/>
                </a:solidFill>
              </a:rPr>
              <a:t>Online winkel.</a:t>
            </a:r>
            <a:endParaRPr sz="1800" b="0" i="0" u="none" strike="noStrike" cap="none">
              <a:solidFill>
                <a:srgbClr val="FFFFFF"/>
              </a:solidFill>
            </a:endParaRPr>
          </a:p>
          <a:p>
            <a:pPr marL="285750" marR="0" lvl="0" indent="-285750" algn="l" rtl="0">
              <a:lnSpc>
                <a:spcPct val="115000"/>
              </a:lnSpc>
              <a:spcBef>
                <a:spcPts val="1200"/>
              </a:spcBef>
              <a:spcAft>
                <a:spcPts val="0"/>
              </a:spcAft>
              <a:buClr>
                <a:srgbClr val="11AA81"/>
              </a:buClr>
              <a:buSzPts val="2700"/>
              <a:buFont typeface="Arial"/>
              <a:buChar char="•"/>
            </a:pPr>
            <a:r>
              <a:rPr lang="pt-PT" sz="1800" b="0" i="0" u="none" strike="noStrike" cap="none">
                <a:solidFill>
                  <a:srgbClr val="FFFFFF"/>
                </a:solidFill>
              </a:rPr>
              <a:t>Online merkaanwezigheid.</a:t>
            </a:r>
            <a:endParaRPr sz="1800" b="0" i="0" u="none" strike="noStrike" cap="none">
              <a:solidFill>
                <a:srgbClr val="FFFFFF"/>
              </a:solidFill>
            </a:endParaRPr>
          </a:p>
          <a:p>
            <a:pPr marL="285750" marR="0" lvl="0" indent="-285750" algn="l" rtl="0">
              <a:lnSpc>
                <a:spcPct val="115000"/>
              </a:lnSpc>
              <a:spcBef>
                <a:spcPts val="1200"/>
              </a:spcBef>
              <a:spcAft>
                <a:spcPts val="0"/>
              </a:spcAft>
              <a:buClr>
                <a:srgbClr val="11AA81"/>
              </a:buClr>
              <a:buSzPts val="2700"/>
              <a:buFont typeface="Arial"/>
              <a:buChar char="•"/>
            </a:pPr>
            <a:r>
              <a:rPr lang="pt-PT" sz="1800" b="0" i="0" u="none" strike="noStrike" cap="none">
                <a:solidFill>
                  <a:srgbClr val="FFFFFF"/>
                </a:solidFill>
              </a:rPr>
              <a:t>Informatieopslagplaats (bijv. nieuws)</a:t>
            </a:r>
            <a:endParaRPr sz="1800" b="0" i="0" u="none" strike="noStrike" cap="none">
              <a:solidFill>
                <a:srgbClr val="FFFFFF"/>
              </a:solidFill>
            </a:endParaRPr>
          </a:p>
          <a:p>
            <a:pPr marL="0" marR="0" lvl="0" indent="0" algn="l" rtl="0">
              <a:lnSpc>
                <a:spcPct val="115000"/>
              </a:lnSpc>
              <a:spcBef>
                <a:spcPts val="1200"/>
              </a:spcBef>
              <a:spcAft>
                <a:spcPts val="0"/>
              </a:spcAft>
              <a:buClr>
                <a:srgbClr val="FFFFFF"/>
              </a:buClr>
              <a:buSzPts val="1800"/>
              <a:buFont typeface="Arial"/>
              <a:buNone/>
            </a:pPr>
            <a:r>
              <a:rPr lang="pt-PT" sz="1800" b="0" i="0" u="none" strike="noStrike" cap="none">
                <a:solidFill>
                  <a:srgbClr val="FFFFFF"/>
                </a:solidFill>
              </a:rPr>
              <a:t>Stel een SEO-audit voor de website op</a:t>
            </a:r>
            <a:endParaRPr sz="1800" b="0" i="0" u="none" strike="noStrike" cap="none">
              <a:solidFill>
                <a:srgbClr val="FFFFFF"/>
              </a:solidFill>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22"/>
          <p:cNvSpPr txBox="1"/>
          <p:nvPr/>
        </p:nvSpPr>
        <p:spPr>
          <a:xfrm>
            <a:off x="478339" y="52731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600" b="1">
                <a:solidFill>
                  <a:srgbClr val="11AA81"/>
                </a:solidFill>
                <a:latin typeface="Arial"/>
                <a:ea typeface="Arial"/>
                <a:cs typeface="Arial"/>
                <a:sym typeface="Arial"/>
              </a:rPr>
              <a:t>Samenvatting van leerdoelen</a:t>
            </a:r>
            <a:endParaRPr/>
          </a:p>
        </p:txBody>
      </p:sp>
      <p:sp>
        <p:nvSpPr>
          <p:cNvPr id="320" name="Google Shape;320;p22"/>
          <p:cNvSpPr txBox="1"/>
          <p:nvPr/>
        </p:nvSpPr>
        <p:spPr>
          <a:xfrm>
            <a:off x="478339" y="1185276"/>
            <a:ext cx="8454900" cy="14101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r>
              <a:rPr lang="pt-PT" sz="2400">
                <a:solidFill>
                  <a:srgbClr val="161249"/>
                </a:solidFill>
                <a:latin typeface="Arial"/>
                <a:ea typeface="Arial"/>
                <a:cs typeface="Arial"/>
                <a:sym typeface="Arial"/>
              </a:rPr>
              <a:t>Kun je nu een SEO-audit uitvoeren?</a:t>
            </a:r>
            <a:endParaRPr/>
          </a:p>
          <a:p>
            <a:pPr marL="0" marR="0" lvl="0" indent="0" algn="l" rtl="0">
              <a:lnSpc>
                <a:spcPct val="115000"/>
              </a:lnSpc>
              <a:spcBef>
                <a:spcPts val="1600"/>
              </a:spcBef>
              <a:spcAft>
                <a:spcPts val="0"/>
              </a:spcAft>
              <a:buNone/>
            </a:pPr>
            <a:r>
              <a:rPr lang="pt-PT" sz="2400">
                <a:solidFill>
                  <a:srgbClr val="161249"/>
                </a:solidFill>
                <a:latin typeface="Arial"/>
                <a:ea typeface="Arial"/>
                <a:cs typeface="Arial"/>
                <a:sym typeface="Arial"/>
              </a:rPr>
              <a:t>Kun je nu een SEO-audit beoordelen?</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3"/>
          <p:cNvSpPr txBox="1"/>
          <p:nvPr/>
        </p:nvSpPr>
        <p:spPr>
          <a:xfrm>
            <a:off x="478339" y="52731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600" b="1">
                <a:solidFill>
                  <a:srgbClr val="11AA81"/>
                </a:solidFill>
                <a:latin typeface="Arial"/>
                <a:ea typeface="Arial"/>
                <a:cs typeface="Arial"/>
                <a:sym typeface="Arial"/>
              </a:rPr>
              <a:t>Samenvatting van leerdoelen</a:t>
            </a:r>
            <a:endParaRPr/>
          </a:p>
        </p:txBody>
      </p:sp>
      <p:sp>
        <p:nvSpPr>
          <p:cNvPr id="326" name="Google Shape;326;p23"/>
          <p:cNvSpPr txBox="1"/>
          <p:nvPr/>
        </p:nvSpPr>
        <p:spPr>
          <a:xfrm>
            <a:off x="478339" y="1102194"/>
            <a:ext cx="8454900"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11AA81"/>
              </a:buClr>
              <a:buSzPts val="3000"/>
              <a:buFont typeface="Arial"/>
              <a:buChar char="•"/>
            </a:pPr>
            <a:r>
              <a:rPr lang="pt-PT" sz="2000">
                <a:solidFill>
                  <a:srgbClr val="161249"/>
                </a:solidFill>
                <a:latin typeface="Arial"/>
                <a:ea typeface="Arial"/>
                <a:cs typeface="Arial"/>
                <a:sym typeface="Arial"/>
              </a:rPr>
              <a:t>Als je een quiz zou schrijven over het materiaal van vandaag, welke twee vragen zou je dan toevoegen?</a:t>
            </a:r>
            <a:endParaRPr/>
          </a:p>
          <a:p>
            <a:pPr marL="285750" marR="0" lvl="0" indent="-285750" algn="l" rtl="0">
              <a:lnSpc>
                <a:spcPct val="115000"/>
              </a:lnSpc>
              <a:spcBef>
                <a:spcPts val="1600"/>
              </a:spcBef>
              <a:spcAft>
                <a:spcPts val="0"/>
              </a:spcAft>
              <a:buClr>
                <a:srgbClr val="11AA81"/>
              </a:buClr>
              <a:buSzPts val="3000"/>
              <a:buFont typeface="Arial"/>
              <a:buChar char="•"/>
            </a:pPr>
            <a:r>
              <a:rPr lang="pt-PT" sz="2000">
                <a:solidFill>
                  <a:srgbClr val="161249"/>
                </a:solidFill>
                <a:latin typeface="Arial"/>
                <a:ea typeface="Arial"/>
                <a:cs typeface="Arial"/>
                <a:sym typeface="Arial"/>
              </a:rPr>
              <a:t>Beschrijf drie dingen die je vandaag geleerd hebt, twee dingen die je nog wilt ophelderen en één ding dat je interessant vond.</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4"/>
          <p:cNvSpPr txBox="1"/>
          <p:nvPr/>
        </p:nvSpPr>
        <p:spPr>
          <a:xfrm>
            <a:off x="472650" y="836925"/>
            <a:ext cx="81987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4800"/>
              <a:buFont typeface="Arial"/>
              <a:buNone/>
            </a:pPr>
            <a:r>
              <a:rPr lang="pt-PT" sz="4800" b="1">
                <a:solidFill>
                  <a:schemeClr val="lt1"/>
                </a:solidFill>
                <a:latin typeface="Arial"/>
                <a:ea typeface="Arial"/>
                <a:cs typeface="Arial"/>
                <a:sym typeface="Arial"/>
              </a:rPr>
              <a:t>Vragen?</a:t>
            </a:r>
            <a:endParaRPr sz="4800" b="1">
              <a:solidFill>
                <a:schemeClr val="lt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2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5400" b="1">
                <a:solidFill>
                  <a:srgbClr val="11AA81"/>
                </a:solidFill>
                <a:latin typeface="Arial"/>
                <a:ea typeface="Arial"/>
                <a:cs typeface="Arial"/>
                <a:sym typeface="Arial"/>
              </a:rPr>
              <a:t>Volgende klas...</a:t>
            </a:r>
            <a:endParaRPr/>
          </a:p>
        </p:txBody>
      </p:sp>
      <p:sp>
        <p:nvSpPr>
          <p:cNvPr id="337" name="Google Shape;337;p25"/>
          <p:cNvSpPr txBox="1"/>
          <p:nvPr/>
        </p:nvSpPr>
        <p:spPr>
          <a:xfrm>
            <a:off x="478339" y="1674491"/>
            <a:ext cx="8454900" cy="3006992"/>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11AA81"/>
              </a:buClr>
              <a:buSzPts val="3600"/>
              <a:buFont typeface="Arial"/>
              <a:buChar char="•"/>
            </a:pPr>
            <a:r>
              <a:rPr lang="pt-PT" sz="2400">
                <a:solidFill>
                  <a:srgbClr val="161249"/>
                </a:solidFill>
                <a:latin typeface="Arial"/>
                <a:ea typeface="Arial"/>
                <a:cs typeface="Arial"/>
                <a:sym typeface="Arial"/>
              </a:rPr>
              <a:t>SEO-strategie; laten we de details bekijken. Laten we een SEO strategie verbeteren.</a:t>
            </a:r>
            <a:endParaRPr sz="2400">
              <a:solidFill>
                <a:srgbClr val="161249"/>
              </a:solidFill>
              <a:latin typeface="Arial"/>
              <a:ea typeface="Arial"/>
              <a:cs typeface="Arial"/>
              <a:sym typeface="Arial"/>
            </a:endParaRPr>
          </a:p>
          <a:p>
            <a:pPr marL="285750" marR="0" lvl="0" indent="-19050" algn="l" rtl="0">
              <a:lnSpc>
                <a:spcPct val="115000"/>
              </a:lnSpc>
              <a:spcBef>
                <a:spcPts val="1600"/>
              </a:spcBef>
              <a:spcAft>
                <a:spcPts val="0"/>
              </a:spcAft>
              <a:buClr>
                <a:schemeClr val="dk1"/>
              </a:buClr>
              <a:buSzPts val="4200"/>
              <a:buFont typeface="Arial"/>
              <a:buNone/>
            </a:pPr>
            <a:endParaRPr sz="2800">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g280af1e1a3c_0_0"/>
          <p:cNvSpPr txBox="1">
            <a:spLocks noGrp="1"/>
          </p:cNvSpPr>
          <p:nvPr>
            <p:ph type="body" idx="1"/>
          </p:nvPr>
        </p:nvSpPr>
        <p:spPr>
          <a:xfrm>
            <a:off x="628650" y="1019793"/>
            <a:ext cx="7886700" cy="3898800"/>
          </a:xfrm>
          <a:prstGeom prst="rect">
            <a:avLst/>
          </a:prstGeom>
        </p:spPr>
        <p:txBody>
          <a:bodyPr spcFirstLastPara="1" wrap="square" lIns="91425" tIns="45700" rIns="91425" bIns="45700" anchor="t" anchorCtr="0">
            <a:normAutofit/>
          </a:bodyPr>
          <a:lstStyle/>
          <a:p>
            <a:pPr marL="0" lvl="0" indent="0" algn="l" rtl="0">
              <a:spcBef>
                <a:spcPts val="750"/>
              </a:spcBef>
              <a:spcAft>
                <a:spcPts val="0"/>
              </a:spcAft>
              <a:buNone/>
            </a:pPr>
            <a:r>
              <a:rPr lang="pt-PT" sz="1800" dirty="0"/>
              <a:t>Het DEMS-materiaal is gericht op het verbeteren van digitale marketingvaardigheden in het hoger onderwijs, waarbij de essentiële behoeften in organisaties worden begrepen. Je hebt toegang tot uitgebreide diasets met klassikale activiteiten en opdrachten, evenals gedetailleerde gebruikersinstructies voor docenten. </a:t>
            </a:r>
            <a:endParaRPr sz="1800" dirty="0"/>
          </a:p>
          <a:p>
            <a:pPr marL="0" lvl="0" indent="0" algn="l" rtl="0">
              <a:spcBef>
                <a:spcPts val="750"/>
              </a:spcBef>
              <a:spcAft>
                <a:spcPts val="0"/>
              </a:spcAft>
              <a:buNone/>
            </a:pPr>
            <a:endParaRPr sz="1800" dirty="0"/>
          </a:p>
          <a:p>
            <a:pPr marL="0" lvl="0" indent="0" algn="l" rtl="0">
              <a:spcBef>
                <a:spcPts val="750"/>
              </a:spcBef>
              <a:spcAft>
                <a:spcPts val="0"/>
              </a:spcAft>
              <a:buNone/>
            </a:pPr>
            <a:r>
              <a:rPr lang="pt-PT" sz="1800" dirty="0"/>
              <a:t>Opmerking: Het materiaal bevat inhoud en cijfers die van het internet zijn gehaald en is dus onderhevig aan wijzigingen. De bronnen zijn bekendgemaakt volgens de regels van fair use. De verantwoordelijkheid van de uitgever is beperkt tot het originele materiaal dat is opgeslagen op www.dems.pro.  Al het materiaal is geproduceerd voor open gebruik en medegefinancierd door Erasmus +.</a:t>
            </a:r>
            <a:endParaRPr sz="1800" dirty="0"/>
          </a:p>
          <a:p>
            <a:pPr marL="0" lvl="0" indent="0" algn="l" rtl="0">
              <a:spcBef>
                <a:spcPts val="750"/>
              </a:spcBef>
              <a:spcAft>
                <a:spcPts val="0"/>
              </a:spcAft>
              <a:buNone/>
            </a:pPr>
            <a:endParaRPr sz="1900" dirty="0"/>
          </a:p>
          <a:p>
            <a:pPr marL="0" lvl="0" indent="0" algn="l" rtl="0">
              <a:spcBef>
                <a:spcPts val="750"/>
              </a:spcBef>
              <a:spcAft>
                <a:spcPts val="0"/>
              </a:spcAft>
              <a:buNone/>
            </a:pPr>
            <a:endParaRPr sz="1900" dirty="0"/>
          </a:p>
        </p:txBody>
      </p:sp>
      <p:sp>
        <p:nvSpPr>
          <p:cNvPr id="343" name="Google Shape;343;g280af1e1a3c_0_0"/>
          <p:cNvSpPr txBox="1">
            <a:spLocks noGrp="1"/>
          </p:cNvSpPr>
          <p:nvPr>
            <p:ph type="title"/>
          </p:nvPr>
        </p:nvSpPr>
        <p:spPr>
          <a:xfrm>
            <a:off x="628650" y="-154031"/>
            <a:ext cx="7886700" cy="99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pt-PT"/>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2453</Words>
  <Application>Microsoft Office PowerPoint</Application>
  <PresentationFormat>Diavoorstelling (16:9)</PresentationFormat>
  <Paragraphs>176</Paragraphs>
  <Slides>26</Slides>
  <Notes>26</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26</vt:i4>
      </vt:variant>
    </vt:vector>
  </HeadingPairs>
  <TitlesOfParts>
    <vt:vector size="31" baseType="lpstr">
      <vt:lpstr>Arial</vt:lpstr>
      <vt:lpstr>Calibri</vt:lpstr>
      <vt:lpstr>Open Sans</vt:lpstr>
      <vt:lpstr>Dancing Script</vt:lpstr>
      <vt:lpstr>DEMS NEW</vt:lpstr>
      <vt:lpstr>SEO-strategie - Vaststellen</vt:lpstr>
      <vt:lpstr>PowerPoint-presentatie</vt:lpstr>
      <vt:lpstr>Leerdoelen </vt:lpstr>
      <vt:lpstr>Onderwerpen</vt:lpstr>
      <vt:lpstr>PowerPoint-presentatie</vt:lpstr>
      <vt:lpstr>PowerPoint-presentatie</vt:lpstr>
      <vt:lpstr>PowerPoint-presentatie</vt:lpstr>
      <vt:lpstr>PowerPoint-presentatie</vt:lpstr>
      <vt:lpstr>PowerPoint-presentatie</vt:lpstr>
      <vt:lpstr>PowerPoint-presentatie</vt:lpstr>
      <vt:lpstr>Inhoud</vt:lpstr>
      <vt:lpstr>PowerPoint-presentatie</vt:lpstr>
      <vt:lpstr>PowerPoint-presentatie</vt:lpstr>
      <vt:lpstr>PowerPoint-presentatie</vt:lpstr>
      <vt:lpstr>PowerPoint-presentatie</vt:lpstr>
      <vt:lpstr>PowerPoint-presentatie</vt:lpstr>
      <vt:lpstr>PowerPoint-presentatie</vt:lpstr>
      <vt:lpstr>EEAT</vt:lpstr>
      <vt:lpstr>YMYL</vt:lpstr>
      <vt:lpstr>PowerPoint-presentatie</vt:lpstr>
      <vt:lpstr>PowerPoint-presentatie</vt:lpstr>
      <vt:lpstr>PowerPoint-presentatie</vt:lpstr>
      <vt:lpstr>PowerPoint-presentatie</vt:lpstr>
      <vt:lpstr>PowerPoint-presentatie</vt:lpstr>
      <vt:lpstr>PowerPoint-presentatie</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SEO-strategie - Vaststellen</dc:title>
  <dc:creator>a20160391@pbs.up.pt</dc:creator>
  <cp:keywords>, docId:52E0B9698019A943446A11C2655FA544</cp:keywords>
  <cp:lastModifiedBy>Lisanne van den Broek</cp:lastModifiedBy>
  <cp:revision>2</cp:revision>
  <dcterms:modified xsi:type="dcterms:W3CDTF">2023-11-14T13:42:53Z</dcterms:modified>
</cp:coreProperties>
</file>