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5143500" type="screen16x9"/>
  <p:notesSz cx="6858000" cy="9144000"/>
  <p:embeddedFontLst>
    <p:embeddedFont>
      <p:font typeface="Calibri" panose="020F0502020204030204" pitchFamily="34" charset="0"/>
      <p:regular r:id="rId32"/>
      <p:bold r:id="rId33"/>
      <p:italic r:id="rId34"/>
      <p:boldItalic r:id="rId35"/>
    </p:embeddedFont>
    <p:embeddedFont>
      <p:font typeface="Dancing Script" panose="020B0604020202020204" charset="0"/>
      <p:regular r:id="rId36"/>
      <p:bold r:id="rId37"/>
    </p:embeddedFont>
    <p:embeddedFont>
      <p:font typeface="Open Sans" panose="020B0606030504020204" pitchFamily="34" charset="0"/>
      <p:regular r:id="rId38"/>
      <p:bold r:id="rId39"/>
      <p:italic r:id="rId40"/>
      <p:boldItalic r:id="rId41"/>
    </p:embeddedFont>
    <p:embeddedFont>
      <p:font typeface="Roboto" panose="02000000000000000000" pitchFamily="2"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6" roundtripDataSignature="AMtx7mjnYMGl5BfqV513/IUqy/2fQwhAZ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customschemas.google.com/relationships/presentationmetadata" Target="metadata"/><Relationship Id="rId20" Type="http://schemas.openxmlformats.org/officeDocument/2006/relationships/slide" Target="slides/slide19.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Een verkooptrechter is een cruciaal onderdeel van digitale marketing dat de verschillende fasen van de reis van een klant schetst, van de eerste kennismaking met een product of dienst tot de uiteindelijke verkoop. Het is een visuele weergave van de stappen die een klant doorloopt voordat hij een aankoop doet, en het biedt een kader om te begrijpen hoe de klantervaring kan worden geoptimaliseerd en conversies kunnen worden verhoogd.</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De typische verkooptrechter bestaat uit vier fasen: Bewustwording, interesse, verlangen en actie (AIDA). De Bewustwordingsfase is de fase waarin een klant zich voor het eerst bewust wordt van een product of dienst, meestal door reclame- of marketingcampagnes. Het interessestadium is het stadium waarin een klant zich met het product of de dienst begint bezig te houden en het verder begint te onderzoeken. In de fase van het verlangen begint een klant een sterke band te voelen met het product of de dienst en begint hij het te zien als een oplossing voor zijn behoeften. In de actiefase ten slotte doet de klant een aankoop.</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De verkooptrechter is een cruciaal onderdeel van digitale marketing omdat het bedrijven helpt te begrijpen hoe ze met klanten in contact kunnen komen en hoe ze de klantervaring kunnen optimaliseren om de conversie te verhogen. Door de belangrijkste fasen van de trechter te identificeren en te begrijpen hoe klanten zich door de trechter bewegen, kunnen bedrijven strategieën ontwikkelen die gericht zijn op specifieke klantsegmenten en ervaringen op maat leveren die geoptimaliseerd zijn voor conversie.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Een van de belangrijkste voordelen van een verkooptrechter is dat het bedrijven helpt om klantgedrag te volgen en gebieden te identificeren die voor verbetering vatbaar zijn. Door bij te houden hoe klanten zich door de trechter bewegen en hun gedrag in elke fase te begrijpen, kunnen bedrijven gebieden identificeren waar ze potentiële klanten verliezen en veranderingen aanbrengen om de klantervaring te verbeteren. Als bijvoorbeeld een groot aantal klanten afhaakt in de Interesses-fase, kunnen bedrijven analyseren waarom dit gebeurt en veranderingen aanbrengen om de klantervaring te verbeteren, zoals het verstrekken van meer informatie over het product of de dienst of het aanbieden van speciale promoties.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Een ander voordeel van een verkooptrechter is dat het bedrijven een duidelijk inzicht geeft in de waarde van hun klanten. Door het aantal klanten bij te houden dat de trechter binnenkomt en het aantal dat een aankoop doet, kunnen bedrijven de waarde van elke klant berekenen en de meest waardevolle klantsegmenten identificeren. Deze informatie kan vervolgens worden gebruikt om gerichte marketingcampagnes te ontwikkelen die zijn geoptimaliseerd voor conversie.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Een van de grootste uitdagingen van een sales funnel is ervoor te zorgen dat de klantervaring in elke fase wordt geoptimaliseerd. Hiervoor moeten bedrijven de behoeften en motivaties van de klant in elk stadium begrijpen en ervaringen op maat leveren die zijn ontworpen om aan deze behoeften te voldoen en hen te motiveren om naar het volgende stadium te gaan. In de bewustmakingsfase kunnen bedrijven zich bijvoorbeeld richten op het leveren van hoogwaardige content die klanten informeert over het product of de dienst en de voordelen ervan benadrukt. In het interessestadium kunnen bedrijven speciale promoties of gratis tests aanbieden om klanten aan te moedigen het product of de dienst verder te gebruiken.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Tot slot is een verkooptrechter een cruciaal onderdeel van digitale marketing dat de verschillende fasen van het traject van een klant schetst, van de eerste kennismaking met een product of dienst tot de uiteindelijke verkoop. Door te begrijpen hoe klanten zich door de trechter bewegen, kunnen bedrijven gerichte marketingcampagnes ontwikkelen die zijn geoptimaliseerd voor conversie, de klantervaring verbeteren en conversies verhogen. Om succesvol te zijn, moeten bedrijven de behoeften en motivaties van de klant in elke fase van de trechter begrijpen en ervaringen op maat leveren die zijn ontworpen om aan die behoeften te voldoen en de klant te motiveren om naar de volgende fase te gaan.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Er zijn andere soorten trechters dan de AIDA (Awareness, Interest, Desire, Action) verkooptrechter. Hier zijn een paar voorbeelden: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De Awareness-Consideration-Conversion funnel - Deze funnel richt zich op het klanttraject van eerste bewustwording tot het doen van een aankoop, waarbij de nadruk ligt op de overwegingsfase waarin de klant verschillende opties evalueert.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De trechter voor contentmarketing - Deze trechter richt zich op het klanttraject van het zich bewust worden van een merk tot het worden van een loyale klant. Hij omvat stadia zoals inschrijving, betrokkenheid, conversie en belangenbehartiging.</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De E-commerce trechter - Deze trechter richt zich specifiek op het klanttraject voor online winkelen, inclusief stadia zoals productontdekking, productonderzoek, toevoegen aan winkelwagentje, afrekenen en gedrag na de aankoop.</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De trechter voor leadgeneratie - Deze trechter richt zich op het traject van het aantrekken van leads tot het omzetten ervan in klanten. Hij omvat stadia zoals lead capture, lead nurturing, kwalificatie en conversie.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De Social Media Marketing funnel - Deze funnel richt zich op het klanttraject van het ontdekken van een merk op social media tot het doen van een aankoop. Hij omvat stadia zoals betrokkenheid, websitebezoek en conversie.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Elk van deze trechters is afgestemd op specifieke marketingdoelen en klanttrajecten, en bedrijven kunnen de trechter kiezen die het beste bij hun doelen en doelgroep past. Het is belangrijk op te merken dat deze trechters niet vaststaan en kunnen variëren afhankelijk van het bedrijf en de doelgroep. Het belangrijkste is om het klanttraject te begrijpen en een trechter te ontwikkelen die de klantervaring optimaliseert en conversies verhoogt.</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SEO, of Search Engine Optimization, is een cruciaal onderdeel van elke digitale marketingstrategie. Het gaat om het optimaliseren van een website om de zichtbaarheid en de positie op de resultatenpagina's van zoekmachines (SERP's) voor relevante zoekwoorden te verbeteren. Het uiteindelijke doel van SEO is om de kwantiteit en kwaliteit van het organische verkeer naar een website te verhogen, wat uiteindelijk kan leiden tot meer leads, omzet en inkomsten.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Om deze doelen te bereiken, is het belangrijk om duidelijke en meetbare SEO-doelstellingen op te stellen. Deze doelstellingen dienen als een routekaart voor een SEO-strategie en helpen het succes ervan te meten. Hier zijn enkele veelvoorkomende SEO-doelstellingen die bedrijven stellen:</a:t>
            </a:r>
            <a:endParaRPr/>
          </a:p>
          <a:p>
            <a:pPr marL="0" lvl="0" indent="0" algn="l" rtl="0">
              <a:lnSpc>
                <a:spcPct val="100000"/>
              </a:lnSpc>
              <a:spcBef>
                <a:spcPts val="0"/>
              </a:spcBef>
              <a:spcAft>
                <a:spcPts val="0"/>
              </a:spcAft>
              <a:buSzPts val="1100"/>
              <a:buNone/>
            </a:pPr>
            <a:endParaRPr/>
          </a:p>
          <a:p>
            <a:pPr marL="228600" lvl="0" indent="-228600" algn="l" rtl="0">
              <a:lnSpc>
                <a:spcPct val="100000"/>
              </a:lnSpc>
              <a:spcBef>
                <a:spcPts val="0"/>
              </a:spcBef>
              <a:spcAft>
                <a:spcPts val="0"/>
              </a:spcAft>
              <a:buSzPts val="1100"/>
              <a:buFont typeface="Arial"/>
              <a:buAutoNum type="arabicPeriod"/>
            </a:pPr>
            <a:r>
              <a:rPr lang="en-US"/>
              <a:t>    Verbetering van de zoekwoordrangschikking - Het doel is om de zichtbaarheid en rangschikking van een website te verbeteren voor specifieke zoekwoorden die verband houden met het bedrijf. Dit kan helpen om meer organisch verkeer naar de site te leiden en conversies te verhogen.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Meer organisch verkeer - Het doel is om de hoeveelheid organisch verkeer naar een website te vergroten. Dit kan worden bereikt door een combinatie van het verbeteren van de zoekwoordrangschikking, het optimaliseren van de inhoud en het verbeteren van de websitestructuur en gebruikerservaring.</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Verbeterde gebruikerservaring - Het doel is om de algehele gebruikerservaring op een website te verbeteren, zodat het voor bezoekers gemakkelijker wordt om te vinden wat ze zoeken en ze worden aangemoedigd om langer op de site te blijven.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Meer conversies - Het doel is om het aantal conversies van organisch verkeer te verhogen. Dit kan worden bereikt door effectieve call-to-actions, landingspagina's die zijn geoptimaliseerd voor conversies en het verbeteren van de gebruikerservaring op de site.</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Lokale SEO - Het doel is om de zichtbaarheid en de positie van een website voor lokale zoekopdrachten te verbeteren. Dit kan worden bereikt door lokale zoekwoordoptimalisatie, optimalisatie van de Google Mijn Bedrijf-vermelding en het opbouwen van vermeldingen.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Mobiele optimalisatie - Het doel is om de mobiele ervaring te verbeteren voor gebruikers die de site bezoeken. Dit omvat het optimaliseren van de website voor mobiele apparaten, het verbeteren van de paginasnelheid en ervoor zorgen dat de site gemakkelijk navigeerbaar is op mobiele apparaten.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Verhoogde merkbekendheid - Het doel is om de zichtbaarheid en herkenbaarheid van een merk te vergroten door middel van een grotere zichtbaarheid in zoekmachines en een verbeterde online reputatie.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SEO doelstellingen moeten specifiek, meetbaar, haalbaar, relevant en tijdgebonden zijn. Bijvoorbeeld: "De ranking van de website verbeteren voor het trefwoord 'digitale marketing' en het organische verkeer met 20% verhogen in de komende 6 maanden." Deze doelstelling is specifiek (digitale marketing), meetbaar (20% meer organisch verkeer), haalbaar (met een solide SEO-strategie), relevant (voor het bedrijf en de doelgroep) en tijdgebonden (6 maanden).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Concluderend is het stellen van duidelijke en meetbare SEO-doelstellingen een belangrijk onderdeel van een effectieve SEO-strategie. Door deze doelen te stellen, kunnen bedrijven hun inspanningen richten en het succes van hun SEO-inspanningen meten, wat uiteindelijk leidt tot meer organisch verkeer, conversies en omzet.</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4" name="Google Shape;244;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Ruw verkeer SEO doelstellingen verwijzen naar de doelen die een bedrijf heeft voor het verhogen van de totale hoeveelheid verkeer naar de website, ongeacht de bron van dat verkeer. Dit in tegenstelling tot andere soorten SEO doelstellingen die meer gericht zijn op het verhogen van organisch verkeer van zoekmachines of het verbeteren van rankings voor specifieke zoekwoorden.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Doelstellingen voor onbewerkt verkeer worden vaak gesteld door bedrijven die een breder doel hebben om hun algehele online aanwezigheid en zichtbaarheid te vergroten. Dit kan ook gelden voor bedrijven die zich richten op contentmarketing, waarbij het doel is om zoveel mogelijk verkeer naar de website te leiden om de merkbekendheid en -betrokkenheid te vergroten.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Hier zijn enkele veelvoorkomende SEO doelen voor onbewerkt verkeer die bedrijven stellen:</a:t>
            </a:r>
            <a:endParaRPr/>
          </a:p>
          <a:p>
            <a:pPr marL="0" lvl="0" indent="0" algn="l" rtl="0">
              <a:lnSpc>
                <a:spcPct val="100000"/>
              </a:lnSpc>
              <a:spcBef>
                <a:spcPts val="0"/>
              </a:spcBef>
              <a:spcAft>
                <a:spcPts val="0"/>
              </a:spcAft>
              <a:buSzPts val="1100"/>
              <a:buNone/>
            </a:pPr>
            <a:endParaRPr/>
          </a:p>
          <a:p>
            <a:pPr marL="228600" lvl="0" indent="-228600" algn="l" rtl="0">
              <a:lnSpc>
                <a:spcPct val="100000"/>
              </a:lnSpc>
              <a:spcBef>
                <a:spcPts val="0"/>
              </a:spcBef>
              <a:spcAft>
                <a:spcPts val="0"/>
              </a:spcAft>
              <a:buSzPts val="1100"/>
              <a:buFont typeface="Arial"/>
              <a:buAutoNum type="arabicPeriod"/>
            </a:pPr>
            <a:r>
              <a:rPr lang="en-US"/>
              <a:t>    Verhoogd websiteverkeer - Het primaire doel is om de hoeveelheid verkeer naar de website te verhogen, ongeacht de bron. Dit kan worden bereikt met verschillende tactieken, waaronder contentmarketing, socialemediamarketing, e-mailmarketing en betaalde reclame.</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Verbeterde aanwezigheid in sociale media - Het doel is om de zichtbaarheid en betrokkenheid van het bedrijf op sociale mediaplatforms te vergroten. Dit kan worden bereikt door middel van advertenties op sociale media, influencer-marketing en door in contact te komen met klanten op sociale media.</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Meer e-mailabonnees - Het doel is om het aantal e-mailabonnees te verhogen, wat vervolgens kan worden gebruikt om verkeer terug naar de website te leiden en conversies te verhogen. Dit kan worden bereikt door e-mailinschrijfformulieren, leadmagneten en e-mailmarketingcampagnes.</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Verbeterde online reputatie - Het doel is om de algehele online reputatie van het bedrijf te verbeteren, wat meer verkeer naar de website kan leiden en de zichtbaarheid van het merk kan vergroten. Dit kan worden bereikt door middel van positieve recensies, getuigenissen en reputatiemanagementtactieken.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Verhoogde betrokkenheid - Het doel is om de betrokkenheid op de website te verhogen, zoals commentaren, social shares en tijd op de site. Dit kan worden bereikt door boeiende en deelbare inhoud, interactieve functies op de site en het verbeteren van de gebruikerservaring.</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Raw traffic SEO doelstellingen zijn belangrijk voor bedrijven die hun algehele online aanwezigheid en zichtbaarheid willen vergroten. Door deze doelen te stellen, kunnen bedrijven hun inspanningen richten op tactieken die het meeste verkeer naar hun website leiden, ongeacht de bron.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Het is belangrijk om op te merken dat, hoewel rauwe verkeersdoelstellingen belangrijk zijn, ze niet de enige focus van een SEO-strategie moeten zijn. Een te grote focus op ruw verkeer kan leiden tot het verwaarlozen van andere belangrijke SEO-doelstellingen, zoals het verbeteren van de websitestructuur, zoekwoordoptimalisatie en het verbeteren van de gebruikerservaring.</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Kortom, SEO doelstellingen voor onbewerkt verkeer zijn een belangrijk onderdeel van een uitgebreide digitale marketingstrategie. Door deze doelen te stellen, kunnen bedrijven hun inspanningen richten op het vergroten van hun algehele online aanwezigheid en zichtbaarheid, wat kan leiden tot meer merkbekendheid, betrokkenheid en conversies.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E-commerce verkoop SEO doelstellingen verwijzen naar de doelen die een bedrijf heeft om het aantal verkopen via de e-commerce website te verhogen. Deze doelstellingen zijn vaak een belangrijk onderdeel van een uitgebreide digitale marketingstrategie, omdat ze kunnen helpen bij het stimuleren van conversies en het verhogen van de omzet.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Hier zijn enkele veelvoorkomende e-commerce SEO verkoopdoelen die bedrijven stellen:</a:t>
            </a:r>
            <a:endParaRPr/>
          </a:p>
          <a:p>
            <a:pPr marL="0" lvl="0" indent="0" algn="l" rtl="0">
              <a:lnSpc>
                <a:spcPct val="100000"/>
              </a:lnSpc>
              <a:spcBef>
                <a:spcPts val="0"/>
              </a:spcBef>
              <a:spcAft>
                <a:spcPts val="0"/>
              </a:spcAft>
              <a:buSzPts val="1100"/>
              <a:buNone/>
            </a:pPr>
            <a:endParaRPr/>
          </a:p>
          <a:p>
            <a:pPr marL="228600" lvl="0" indent="-228600" algn="l" rtl="0">
              <a:lnSpc>
                <a:spcPct val="100000"/>
              </a:lnSpc>
              <a:spcBef>
                <a:spcPts val="0"/>
              </a:spcBef>
              <a:spcAft>
                <a:spcPts val="0"/>
              </a:spcAft>
              <a:buSzPts val="1100"/>
              <a:buFont typeface="Arial"/>
              <a:buAutoNum type="arabicPeriod"/>
            </a:pPr>
            <a:r>
              <a:rPr lang="en-US"/>
              <a:t>    Verhoogde conversie - Het primaire doel is om het aantal bezoekers van de website dat een aankoop doet te verhogen. Dit kan worden bereikt door de website te optimaliseren voor conversies, de gebruikerservaring te verbeteren en het vertrouwen in het merk te vergroten.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Verbeterde zichtbaarheid van producten - Het doel is om de zichtbaarheid van producten op zoekmachines te verbeteren, wat meer verkeer naar de website kan leiden en conversies kan verhogen. Dit kan worden bereikt door trefwoordonderzoek, productbeschrijvingen en on-page optimalisatie.</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Verhoogde gemiddelde bestelwaarde - Het doel is om het gemiddelde bedrag dat per bestelling wordt uitgegeven te verhogen. Dit kan worden bereikt door cross-selling, upselling en het verbeteren van de klantervaring.</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Verbeterd afrekenproces - Het doel is om het afrekenproces te verbeteren, zodat klanten gemakkelijker en sneller een aankoop kunnen doen. Dit kan worden bereikt door het afrekenproces te stroomlijnen, het aantal stappen te verminderen en de gebruikerservaring te verbeteren.</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en-US"/>
              <a:t>    Verhoogde customer lifetime value - Het doel is om het bedrag dat een klant uitgeeft tijdens de levensduur van zijn relatie met het bedrijf te verhogen. Dit kan worden bereikt door de klantervaring te verbeteren, loyaliteitsprogramma's aan te bieden en uitstekende klantenservice te bieden.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E-commerce verkoop SEO doelstellingen zijn belangrijk voor bedrijven die hun omzet willen verhogen via hun e-commerce website. Door deze doelen te stellen, kunnen bedrijven hun inspanningen richten op tactieken die de meeste verkoop genereren en de omzet verhogen.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Het is belangrijk om op te merken dat, hoewel e-commerce verkoopdoelstellingen belangrijk zijn, ze niet de enige focus van een SEO-strategie moeten zijn. Een te grote focus op verkoop kan leiden tot het verwaarlozen van andere belangrijke SEO-doelstellingen, zoals het verbeteren van de websitestructuur, zoekwoordoptimalisatie en het verbeteren van de gebruikerservaring.</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Concluderend zijn e-commerce sales SEO doelstellingen een cruciaal onderdeel van een uitgebreide digitale marketing strategie. Door deze doelen te stellen, kunnen bedrijven hun inspanningen richten op het verhogen van hun inkomsten 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Mindshare en branding zijn twee belangrijke doelstellingen voor bedrijven die hun zichtbaarheid en reputatie in de digitale wereld willen verbeteren. Zoekmachineoptimalisatie (SEO) kan helpen deze doelen te bereiken door een website te optimaliseren zodat deze hoger scoort in zoekmachines zoals Google, waardoor de kans groter wordt dat potentiële klanten de website vinden en er interactie mee hebben.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Mindshare verwijst naar de mate van bekendheid en overweging die een merk heeft in de hoofden van de doelgroep. Dit betekent dat wanneer iemand denkt aan een bepaald product of een bepaalde dienst, het merk dat ermee wordt geassocieerd het eerste is dat in je opkomt. Om mindshare te bereiken via SEO, moeten bedrijven zich richten op het opbouwen van een sterke online aanwezigheid door middel van inhoud van hoge kwaliteit, diepgaand zoekwoordenonderzoek en effectieve backlinkingstrategieën. Dit zal helpen om de zichtbaarheid van het merk in de zoekmachineresultaten te vergroten, waardoor het voor klanten gemakkelijker wordt om de website te vinden en zich ermee bezig te houden.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Branding daarentegen verwijst naar het creëren van een uniek en consistent imago voor een bedrijf of product. Het gaat om het creëren van een gedenkwaardig logo, tagline en berichtgeving die gemakkelijk kan worden herkend en onthouden door klanten. Om branding via SEO te bereiken, moeten bedrijven zich richten op het opbouwen van een consistent online imago door het creëren van een consistent ontwerp en berichtgeving op hun website en sociale mediaplatforms. Dit kan worden bereikt door het gebruik van unieke en gedenkwaardige afbeeldingen, video's en grafieken die helpen het merk te onderscheiden van de concurrentie.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Zowel mindshare als branding kan worden bereikt door het gebruik van effectieve SEO-strategieën. Door bijvoorbeeld hoogwaardige, boeiende inhoud te creëren die is geoptimaliseerd voor zoekwoorden die verband houden met het merk en de producten, kunnen bedrijven een sterke online aanwezigheid opbouwen en hun zichtbaarheid in zoekresultaten verbeteren. Daarnaast kunnen bedrijven, door gebruik te maken van sociale mediaplatforms, inhoud creëren en verspreiden die het merk promoot, helpt mindshare op te bouwen en verkeer terug naar de website leidt.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Concluderend zijn mindshare en branding twee belangrijke doelstellingen voor bedrijven die hun zichtbaarheid en reputatie in de digitale wereld willen verbeteren. Door zich te richten op het opbouwen van een sterke online aanwezigheid door middel van inhoud van hoge kwaliteit, diepgaand zoekwoordenonderzoek en effectieve backlinkingstrategieën, kunnen bedrijven mindshare en branding bereiken door middel van SEO. Door samen te werken met een ervaren SEO-professional kunnen bedrijven ervoor zorgen dat hun online aanwezigheid is geoptimaliseerd voor succes en dat ze in staat zijn om hun doelgroep te bereiken en een sterk merkimago op te bouwen in de hoofden van hun klanten.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Lead-acquisitie en direct marketing zijn twee belangrijke doelstellingen voor bedrijven die hun klantenbestand willen uitbreiden en inkomsten willen genereren via online kanalen. Zoekmachineoptimalisatie (SEO) kan bedrijven helpen deze doelstellingen te bereiken door de zichtbaarheid van hun website in de zoekmachineresultaten te verbeteren, waardoor het voor potentiële klanten gemakkelijker wordt om hun merk te vinden en ermee in contact te komen.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Lead acquisitie verwijst naar het proces van het identificeren, aantrekken en converteren van potentiële klanten in betalende klanten. In de context van SEO houdt dit in dat een website wordt geoptimaliseerd voor zoekwoorden die verband houden met de producten of diensten die het bedrijf aanbiedt, dat inhoud van hoge kwaliteit wordt gecreëerd die zowel informatief als aantrekkelijk is en dat een sterke online aanwezigheid wordt opgebouwd via backlinking en sociale media. Door zich te richten op leadacquisitie, kunnen bedrijven de kans vergroten dat potentiële klanten hun website vinden en ermee in contact komen, wat helpt om verkeer te genereren, leads te genereren en uiteindelijk de omzet te verhogen.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Direct marketing, aan de andere kant, is een gerichte marketingaanpak die zich richt op het direct bereiken van potentiële klanten, meestal via e-mail, direct mail of andere vormen van directe communicatie. In de context van SEO gaat het om het maken van gerichte landingspagina's die zijn geoptimaliseerd voor specifieke zoekwoorden en zijn ontworpen om bezoekers te converteren in betalende klanten. Door direct marketing tactieken in te zetten en deze landingspagina's te optimaliseren voor zoekmachines, kunnen bedrijven een zeer gericht publiek bereiken, conversies verhogen en inkomsten genereren uit online kanalen.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Zowel leadacquisitie als direct marketing kunnen worden bereikt door het gebruik van effectieve SEO-strategieën. Door bijvoorbeeld diepgaand zoekwoordenonderzoek uit te voeren en gerichte inhoud te creëren die is geoptimaliseerd voor specifieke zoekwoorden, kunnen bedrijven hun zichtbaarheid in zoekresultaten verbeteren en potentiële klanten naar hun website trekken. Daarnaast kunnen bedrijven door gebruik te maken van gerichte landingspagina's en direct marketing tactieken de kans vergroten om bezoekers om te zetten in betalende klanten en inkomsten te genereren via online kanalen.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Concluderend zijn leadacquisitie en direct marketing twee belangrijke doelstellingen voor bedrijven die hun klantenbestand willen uitbreiden en inkomsten willen genereren via online kanalen. Door zich te richten op leadacquisitie en direct marketing via SEO, kunnen bedrijven hun zichtbaarheid in zoekresultaten verbeteren, een zeer gericht publiek bereiken en conversies verhogen, wat helpt om verkeer te genereren, leads te genereren en uiteindelijk inkomsten te verhogen. Door samen te werken met een ervaren SEO-professional kunnen bedrijven ervoor zorgen dat hun online aanwezigheid is geoptimaliseerd voor succes en dat ze in staat zijn om hun doelgroep te bereiken en hun doelstellingen voor leadacquisitie en direct marketing te behalen.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Reputatiemanagement is een cruciale doelstelling voor bedrijven die een positieve online aanwezigheid willen opbouwen en behouden. In het huidige digitale tijdperk is online reputatie net zo belangrijk als offline reputatie en een negatief online imago kan aanzienlijke negatieve gevolgen hebben voor een bedrijf. Zoekmachineoptimalisatie (SEO) kan bedrijven helpen hun reputatiemanagementdoelstellingen te bereiken door de zichtbaarheid van positieve inhoud over het merk in zoekresultaten te verbeteren en negatieve inhoud te onderdrukken.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Het doel van reputatiemanagement via SEO is om ervoor te zorgen dat wanneer potentiële klanten zoeken naar informatie over het merk of de producten, ze een positieve en accurate weergave van het bedrijf te zien krijgen. Dit omvat het creëren en promoten van positieve inhoud over het merk, zoals positieve recensies, getuigenissen en bedrijfsnieuws, en het onderdrukken van negatieve inhoud, zoals negatieve recensies of klachten. Door zich te richten op reputatiemanagement kunnen bedrijven de zichtbaarheid van positieve inhoud in zoekresultaten verbeteren, wat helpt om een positief beeld van het merk op te bouwen en een sterke online aanwezigheid te vestigen.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Om reputatiebeheerdoelstellingen via SEO te bereiken, moeten bedrijven een allesomvattende aanpak hanteren waarbij positieve content wordt gecreëerd en gepromoot, online vermeldingen van het merk worden gemonitord en tijdig en professioneel wordt gereageerd op negatieve feedback. Hierbij kan gebruik worden gemaakt van verschillende SEO-tactieken, zoals zoekwoordenonderzoek, backlinking en sociale-mediamarketing, om positieve inhoud te promoten en negatieve inhoud te onderdrukken.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Daarnaast kunnen bedrijven platforms voor het beheren van beoordelingen en social listening tools gebruiken om online vermeldingen van het merk te monitoren en tijdig en professioneel te reageren op negatieve feedback. Door negatieve feedback aan te pakken en op een positieve manier met klanten in gesprek te gaan, kunnen bedrijven hun online reputatie verbeteren en vertrouwen opbouwen bij hun doelgroep.</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Concluderend kan worden gesteld dat reputatiemanagement een cruciale doelstelling is voor bedrijven die een positieve online aanwezigheid willen opbouwen en behouden. Door zich te richten op reputatiemanagement via SEO, kunnen bedrijven de zichtbaarheid van positieve inhoud over het merk in zoekresultaten verbeteren en negatieve inhoud onderdrukken, wat helpt om een positief beeld van het merk op te bouwen en een sterke online aanwezigheid te vestigen. Door samen te werken met een ervaren SEO-professional kunnen bedrijven ervoor zorgen dat hun online reputatie effectief wordt beheerd en dat ze een positief online imago voor hun merk kunnen opbouwen en behouden.</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7" name="Google Shape;257;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5" name="Google Shape;265;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Bij het opstellen van een SEO-strategie-evaluatie voor de concurrent is het belangrijk om een uitgebreide aanpak te kiezen waarbij de online aanwezigheid en SEO-inspanningen van de concurrent grondig worden geanalyseerd. Door de concurrentie te evalueren, kunnen bedrijven waardevolle inzichten krijgen in wat wel en niet werkt in hun branche en kunnen ze deze informatie gebruiken om hun eigen SEO-inspanningen te verbeteren en een voorsprong op de concurrentie te krijgen.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De eerste stap in het opstellen van een concurrent SEO strategie evaluatie is het uitvoeren van een grondig zoekwoordenonderzoek. Dit omvat het identificeren van de zoekwoorden en zinnen die het meest relevant zijn voor het bedrijf en zijn producten of diensten, en het bepalen van het zoekvolume en de concurrentie voor deze zoekwoorden. Door de concurrentie te onderzoeken, kunnen bedrijven waardevolle inzichten krijgen in de zoekwoorden en zinnen die het meest worden gebruikt door hun concurrenten en kunnen ze deze informatie gebruiken om hun eigen website en inhoud te optimaliseren voor zoekmachines.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Zodra de zoekwoorden zijn geïdentificeerd, is de volgende stap het analyseren van de online aanwezigheid en SEO-inspanningen van de concurrent. Dit houdt in dat de website, sociale mediaprofielen en backlinks van de concurrent worden bekeken om een beter inzicht te krijgen in hun online aanwezigheid en hoe ze hun website en inhoud optimaliseren voor zoekmachines. Deze analyse moet een beoordeling van de websitestructuur, inhoud en metatags van de concurrent bevatten, evenals een analyse van hun backlinks en aanwezigheid op sociale media.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Naast het analyseren van de online aanwezigheid van de concurrent is het ook belangrijk om hun verkeer en rankings te evalueren. Dit houdt in dat tools zoals Google Analytics en Google Search Console worden gebruikt om een beter inzicht te krijgen in het websiteverkeer van de concurrent, inclusief de bron van het verkeer, de zoekwoorden die het verkeer aandrijven en de pagina's op de website die het meeste verkeer genereren. Deze informatie kan worden gebruikt om verbeterpunten te identificeren voor de eigen SEO-inspanningen van het bedrijf en om een voorsprong op de concurrentie te krijgen.</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4" name="Google Shape;28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8" name="Google Shape;29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Een trefwoordstrategie in SEO is een cruciaal onderdeel van elke succesvolle zoekmachine optimalisatie campagne. Een zoekwoordstrategie bestaat uit het identificeren van de meest relevante en goed presterende zoekwoorden en zinnen die gerelateerd zijn aan de producten of diensten van een bedrijf en deze te gebruiken om de website en inhoud te optimaliseren voor zoekmachines. Het doel van een zoekwoordstrategie is om de zichtbaarheid van de website te verhogen in de resultatenpagina's van zoekmachines (SERP's) voor relevante zoekwoorden en zinnen, waardoor er meer verkeer, leads en verkoop naar de website wordt geleid.</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De eerste stap in het ontwikkelen van een trefwoordstrategie is het uitvoeren van grondig trefwoordonderzoek. Dit omvat het identificeren van de trefwoorden en zinnen die het meest relevant zijn voor het bedrijf en zijn producten of diensten en het bepalen van het zoekvolume en de concurrentie voor deze trefwoorden. Trefwoord onderzoek tools zoals Google Keyword Planner en SEMrush kunnen worden gebruikt om goed presterende trefwoorden te identificeren en om informatie te verzamelen over de concurrentie en het zoekvolume voor deze trefwoorden.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Zodra de zoekwoorden zijn geïdentificeerd, is de volgende stap het analyseren van de concurrentie en het bepalen van de beste aanpak voor het optimaliseren van de website en inhoud voor deze zoekwoorden. Dit omvat het bekijken van de websites van de best scorende concurrenten voor de beoogde zoekwoorden en het analyseren van hun SEO-strategieën, waaronder hun websitestructuur, inhoud en backlinks. Deze informatie kan worden gebruikt om verbeterpunten te identificeren voor de eigen SEO-inspanningen van het bedrijf en om een voorsprong op de concurrentie te krijgen.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De volgende stap in het ontwikkelen van een zoekwoordstrategie is het optimaliseren van de website en de inhoud voor de beoogde zoekwoorden. Dit houdt in dat de zoekwoorden en zinnen worden opgenomen in de websitestructuur, inhoud en metatags en dat de website wordt geoptimaliseerd voor zowel zoekmachines als gebruikers. Dit omvat het creëren van inhoud van hoge kwaliteit die rijk is aan trefwoorden, relevant is voor de doelgroep en geoptimaliseerd is voor zoekmachines, en het opbouwen van backlinks van hoge kwaliteit van gerenommeerde websites naar de website van het bedrijf.</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Naast het optimaliseren van de website en de inhoud voor de gerichte zoekwoorden, is het ook belangrijk om de resultaten van de zoekwoordstrategie te controleren en bij te houden. Dit houdt in dat tools zoals Google Analytics en Google Search Console worden gebruikt om de rankings, het verkeer en de conversies van de website voor de specifieke zoekwoorden bij te houden. Deze informatie kan worden gebruikt om gebieden te identificeren die voor verbetering vatbaar zijn en om de zoekwoordstrategie waar nodig te verfijnen.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Concluderend is een trefwoordstrategie in SEO een cruciaal onderdeel van elke succesvolle zoekmachine optimalisatie campagne. Het gaat om het identificeren van de meest relevante en goed presterende zoekwoorden en zinnen die gerelateerd zijn aan de producten of diensten van een bedrijf, het optimaliseren van de website en inhoud voor deze zoekwoorden en het monitoren en bijhouden van de resultaten van de zoekwoordstrategie. Door samen te werken met een ervaren SEO-professional kunnen bedrijven ervoor zorgen dat hun zoekwoordstrategie effectief is en geoptimaliseerd voor succes, en dat ze in staat zijn om de zichtbaarheid van hun website in de resultatenpagina's van zoekmachines te vergroten en meer verkeer, leads en verkoop naar hun website te leiden.</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Het kiezen van de juiste zoekwoorden voor een SEO strategie is cruciaal voor het succes van elke zoekmachine optimalisatie campagne. Er zijn verschillende belangrijke criteria om te overwegen bij het selecteren van zoekwoorden voor een SEO strategie, waaronder:</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Relevantie: De gekozen zoekwoorden moeten relevant zijn voor de producten of diensten en de doelgroep van het bedrijf. Dit zorgt ervoor dat de website goed scoort op deze zoekwoorden en dat het gegenereerde verkeer van hoge kwaliteit en relevant voor het bedrijf is.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Zoekvolume: De zoekwoorden moeten een aanzienlijk zoekvolume hebben, wat aangeeft dat er veel vraag is naar informatie die gerelateerd is aan deze zoekwoorden. Zoekwoorden met een hoog zoekvolume zijn over het algemeen competitiever, maar ze kunnen ook veel verkeer en leads genereren als ze effectief worden geoptimaliseerd.</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Concurrentie: Het concurrentieniveau voor de zoekwoorden moet in overweging worden genomen bij het selecteren van zoekwoorden voor een SEO strategie. Trefwoorden met een hoge concurrentie kunnen een grotere uitdaging zijn om voor te ranken, maar ze kunnen ook veel verkeer genereren als ze effectief worden geoptimaliseerd. Aan de andere kant kunnen zoekwoorden met weinig concurrentie gemakkelijker zijn om voor te scoren, maar ze kunnen ook een laag zoekvolume hebben en beperkt verkeer genereren.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Koopintentie: De zoekwoorden moeten de koopintentie van de doelgroep weerspiegelen. Dit betekent dat de zoekwoorden verband moeten houden met de producten of diensten die het bedrijf aanbiedt en de fasen van de verkooptrechter, zoals bewustwording, overweging en conversie.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Gebruikersintentie: De zoekwoorden moeten ook de intentie van de gebruiker weerspiegelen, wat betekent dat ze moeten aansluiten bij de informatie die de gebruiker zoekt. Als een gebruiker bijvoorbeeld zoekt naar "beste laptops", bevindt hij zich waarschijnlijk in de overwegingfase en is hij op zoek naar informatie die hem kan helpen bij het nemen van een aankoopbeslissing.</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Doellocatie: De zoekwoorden moeten specifiek zijn voor de doellocatie als het bedrijf zich richt op een specifiek geografisch gebied. Als een bedrijf bijvoorbeeld actief is in San Francisco, zijn zoekwoorden als "beste restaurants in San Francisco" relevanter en effectiever dan algemene zoekwoorden als "beste restaurants".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Long-Tail Trefwoorden: Naast zoekwoorden met een hoog volume, kunnen long-tail zoekwoorden ook effectief zijn voor een SEO strategie. Long-tail zoekwoorden zijn specifieker en gerichter en hebben vaak minder concurrentie, waardoor ze makkelijker te vinden zijn. Ze kunnen ook verkeer en leads van hoge kwaliteit genereren voor het bedrijf.</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Concluderend is het kiezen van de juiste zoekwoorden voor een SEO-strategie cruciaal voor het succes van elke zoekmachineoptimalisatiecampagne. Door factoren als relevantie, zoekvolume, concurrentie, kopersintentie, gebruikersintentie, doellocatie en long-tail zoekwoorden in overweging te nemen, kunnen bedrijven ervoor zorgen dat ze zoekwoorden kiezen die effectief zijn en geoptimaliseerd voor succes.</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4" name="Google Shape;314;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9" name="Google Shape;319;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7" name="Google Shape;327;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3" name="Google Shape;333;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9" name="Google Shape;339;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g280acb40c6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0" name="Google Shape;350;g280acb40c6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4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4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4"/>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4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3" name="Google Shape;13;p44"/>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44"/>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44"/>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44"/>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44"/>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8"/>
        <p:cNvGrpSpPr/>
        <p:nvPr/>
      </p:nvGrpSpPr>
      <p:grpSpPr>
        <a:xfrm>
          <a:off x="0" y="0"/>
          <a:ext cx="0" cy="0"/>
          <a:chOff x="0" y="0"/>
          <a:chExt cx="0" cy="0"/>
        </a:xfrm>
      </p:grpSpPr>
      <p:sp>
        <p:nvSpPr>
          <p:cNvPr id="19" name="Google Shape;19;p4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4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1" name="Google Shape;21;p4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 name="Google Shape;22;p4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23" name="Google Shape;23;p4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24" name="Google Shape;24;p4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5" name="Google Shape;25;p4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26" name="Google Shape;26;p4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27" name="Google Shape;27;p4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28" name="Google Shape;28;p4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29" name="Google Shape;29;p4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30"/>
        <p:cNvGrpSpPr/>
        <p:nvPr/>
      </p:nvGrpSpPr>
      <p:grpSpPr>
        <a:xfrm>
          <a:off x="0" y="0"/>
          <a:ext cx="0" cy="0"/>
          <a:chOff x="0" y="0"/>
          <a:chExt cx="0" cy="0"/>
        </a:xfrm>
      </p:grpSpPr>
      <p:pic>
        <p:nvPicPr>
          <p:cNvPr id="31" name="Google Shape;31;p4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2" name="Google Shape;32;p4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4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4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5" name="Google Shape;35;p4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47"/>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7"/>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9" name="Google Shape;39;p4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0" name="Google Shape;40;p4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1" name="Google Shape;41;p4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2" name="Google Shape;42;p4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43" name="Google Shape;43;p47"/>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44" name="Google Shape;44;p47"/>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5" name="Google Shape;45;p47"/>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47"/>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48"/>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9" name="Google Shape;49;p48"/>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0" name="Google Shape;50;p48"/>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1"/>
        <p:cNvGrpSpPr/>
        <p:nvPr/>
      </p:nvGrpSpPr>
      <p:grpSpPr>
        <a:xfrm>
          <a:off x="0" y="0"/>
          <a:ext cx="0" cy="0"/>
          <a:chOff x="0" y="0"/>
          <a:chExt cx="0" cy="0"/>
        </a:xfrm>
      </p:grpSpPr>
      <p:pic>
        <p:nvPicPr>
          <p:cNvPr id="52" name="Google Shape;52;p49"/>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53" name="Google Shape;53;p4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4" name="Google Shape;54;p4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5"/>
        <p:cNvGrpSpPr/>
        <p:nvPr/>
      </p:nvGrpSpPr>
      <p:grpSpPr>
        <a:xfrm>
          <a:off x="0" y="0"/>
          <a:ext cx="0" cy="0"/>
          <a:chOff x="0" y="0"/>
          <a:chExt cx="0" cy="0"/>
        </a:xfrm>
      </p:grpSpPr>
      <p:cxnSp>
        <p:nvCxnSpPr>
          <p:cNvPr id="56" name="Google Shape;56;p50"/>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7" name="Google Shape;57;p50"/>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8" name="Google Shape;58;p5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9" name="Google Shape;59;p50"/>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60" name="Google Shape;60;p50"/>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61" name="Google Shape;61;p50"/>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62"/>
        <p:cNvGrpSpPr/>
        <p:nvPr/>
      </p:nvGrpSpPr>
      <p:grpSpPr>
        <a:xfrm>
          <a:off x="0" y="0"/>
          <a:ext cx="0" cy="0"/>
          <a:chOff x="0" y="0"/>
          <a:chExt cx="0" cy="0"/>
        </a:xfrm>
      </p:grpSpPr>
      <p:pic>
        <p:nvPicPr>
          <p:cNvPr id="63" name="Google Shape;63;p51"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64" name="Google Shape;64;p51"/>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65" name="Google Shape;65;p5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51"/>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7" name="Google Shape;67;p51"/>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68" name="Google Shape;68;p51"/>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5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5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5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5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52"/>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5" name="Google Shape;75;p5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5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5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5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5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5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5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5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5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5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53"/>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7" name="Google Shape;87;p5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5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5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5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5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5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5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5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 name="Google Shape;96;p5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97" name="Google Shape;97;p5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8" name="Google Shape;98;p5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5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0"/>
        <p:cNvGrpSpPr/>
        <p:nvPr/>
      </p:nvGrpSpPr>
      <p:grpSpPr>
        <a:xfrm>
          <a:off x="0" y="0"/>
          <a:ext cx="0" cy="0"/>
          <a:chOff x="0" y="0"/>
          <a:chExt cx="0" cy="0"/>
        </a:xfrm>
      </p:grpSpPr>
      <p:sp>
        <p:nvSpPr>
          <p:cNvPr id="101" name="Google Shape;101;p5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2" name="Google Shape;102;p5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03" name="Google Shape;103;p5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04" name="Google Shape;104;p5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5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5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56"/>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5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5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5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5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5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57"/>
          <p:cNvSpPr>
            <a:spLocks noGrp="1"/>
          </p:cNvSpPr>
          <p:nvPr>
            <p:ph type="pic" idx="2"/>
          </p:nvPr>
        </p:nvSpPr>
        <p:spPr>
          <a:xfrm>
            <a:off x="0" y="1"/>
            <a:ext cx="9144000" cy="2571749"/>
          </a:xfrm>
          <a:prstGeom prst="rect">
            <a:avLst/>
          </a:prstGeom>
          <a:solidFill>
            <a:srgbClr val="D3EEEF"/>
          </a:solidFill>
          <a:ln>
            <a:noFill/>
          </a:ln>
        </p:spPr>
      </p:sp>
      <p:sp>
        <p:nvSpPr>
          <p:cNvPr id="116" name="Google Shape;116;p5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5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5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5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5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5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58"/>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58"/>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5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5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5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29" name="Google Shape;129;p5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5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5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5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5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5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5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137"/>
        <p:cNvGrpSpPr/>
        <p:nvPr/>
      </p:nvGrpSpPr>
      <p:grpSpPr>
        <a:xfrm>
          <a:off x="0" y="0"/>
          <a:ext cx="0" cy="0"/>
          <a:chOff x="0" y="0"/>
          <a:chExt cx="0" cy="0"/>
        </a:xfrm>
      </p:grpSpPr>
      <p:sp>
        <p:nvSpPr>
          <p:cNvPr id="138" name="Google Shape;138;p61"/>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9" name="Google Shape;139;p61"/>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8"/>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595075" y="496206"/>
            <a:ext cx="9180275" cy="188441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Roboto"/>
              <a:buNone/>
            </a:pPr>
            <a:r>
              <a:rPr lang="en-US" sz="4800" dirty="0"/>
              <a:t>SEO-</a:t>
            </a:r>
            <a:r>
              <a:rPr lang="en-US" sz="4800" dirty="0" err="1"/>
              <a:t>strategie</a:t>
            </a:r>
            <a:r>
              <a:rPr lang="en-US" sz="4800" dirty="0"/>
              <a:t>  </a:t>
            </a:r>
            <a:endParaRPr sz="4800" dirty="0"/>
          </a:p>
        </p:txBody>
      </p:sp>
      <p:sp>
        <p:nvSpPr>
          <p:cNvPr id="145" name="Google Shape;145;p1"/>
          <p:cNvSpPr txBox="1">
            <a:spLocks noGrp="1"/>
          </p:cNvSpPr>
          <p:nvPr>
            <p:ph type="subTitle" idx="4294967295"/>
          </p:nvPr>
        </p:nvSpPr>
        <p:spPr>
          <a:xfrm>
            <a:off x="566062" y="2807719"/>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Professor</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School</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Zoekmachine optimalisatie</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1" name="Google Shape;151;p2"/>
          <p:cNvSpPr txBox="1">
            <a:spLocks noGrp="1"/>
          </p:cNvSpPr>
          <p:nvPr>
            <p:ph type="title"/>
          </p:nvPr>
        </p:nvSpPr>
        <p:spPr>
          <a:xfrm>
            <a:off x="840583" y="851217"/>
            <a:ext cx="6859246" cy="1358279"/>
          </a:xfrm>
          <a:prstGeom prst="rect">
            <a:avLst/>
          </a:prstGeom>
          <a:noFill/>
          <a:ln>
            <a:noFill/>
          </a:ln>
        </p:spPr>
        <p:txBody>
          <a:bodyPr spcFirstLastPara="1" wrap="square" lIns="0" tIns="45700" rIns="0" bIns="45700" anchor="b" anchorCtr="0">
            <a:noAutofit/>
          </a:bodyPr>
          <a:lstStyle/>
          <a:p>
            <a:pPr marL="0" lvl="0" indent="0" algn="l" rtl="0">
              <a:lnSpc>
                <a:spcPct val="90000"/>
              </a:lnSpc>
              <a:spcBef>
                <a:spcPts val="0"/>
              </a:spcBef>
              <a:spcAft>
                <a:spcPts val="0"/>
              </a:spcAft>
              <a:buClr>
                <a:srgbClr val="D12477"/>
              </a:buClr>
              <a:buSzPts val="4400"/>
              <a:buFont typeface="Arial"/>
              <a:buNone/>
            </a:pPr>
            <a:r>
              <a:rPr lang="en-US" sz="4400">
                <a:solidFill>
                  <a:srgbClr val="D12477"/>
                </a:solidFill>
              </a:rPr>
              <a:t>SEO Strategie - </a:t>
            </a:r>
            <a:br>
              <a:rPr lang="en-US" sz="4400">
                <a:solidFill>
                  <a:srgbClr val="D12477"/>
                </a:solidFill>
              </a:rPr>
            </a:br>
            <a:r>
              <a:rPr lang="en-US" sz="4400">
                <a:solidFill>
                  <a:srgbClr val="D12477"/>
                </a:solidFill>
              </a:rPr>
              <a:t>Verken</a:t>
            </a:r>
            <a:endParaRPr/>
          </a:p>
        </p:txBody>
      </p:sp>
      <p:sp>
        <p:nvSpPr>
          <p:cNvPr id="152" name="Google Shape;152;p2"/>
          <p:cNvSpPr txBox="1">
            <a:spLocks noGrp="1"/>
          </p:cNvSpPr>
          <p:nvPr>
            <p:ph type="body" idx="1"/>
          </p:nvPr>
        </p:nvSpPr>
        <p:spPr>
          <a:xfrm>
            <a:off x="863071" y="2564692"/>
            <a:ext cx="6614054" cy="1872820"/>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Clr>
                <a:schemeClr val="lt1"/>
              </a:buClr>
              <a:buSzPts val="2400"/>
              <a:buNone/>
            </a:pPr>
            <a:r>
              <a:rPr lang="en-US" sz="2400" b="0" i="0" u="none" strike="noStrike" cap="none">
                <a:latin typeface="Calibri"/>
                <a:ea typeface="Calibri"/>
                <a:cs typeface="Calibri"/>
                <a:sym typeface="Calibri"/>
              </a:rPr>
              <a:t>Wat gebeurt er als er geen onderzoek wordt gedaan naar het publiek en de concurrenten?</a:t>
            </a:r>
            <a:endParaRPr/>
          </a:p>
          <a:p>
            <a:pPr marL="0" marR="0" lvl="0" indent="0" algn="l" rtl="0">
              <a:lnSpc>
                <a:spcPct val="115000"/>
              </a:lnSpc>
              <a:spcBef>
                <a:spcPts val="1600"/>
              </a:spcBef>
              <a:spcAft>
                <a:spcPts val="0"/>
              </a:spcAft>
              <a:buClr>
                <a:schemeClr val="lt1"/>
              </a:buClr>
              <a:buSzPts val="2400"/>
              <a:buNone/>
            </a:pPr>
            <a:endParaRPr sz="2400" b="0" i="0" u="none" strike="noStrike" cap="none">
              <a:latin typeface="Arial"/>
              <a:ea typeface="Arial"/>
              <a:cs typeface="Arial"/>
              <a:sym typeface="Arial"/>
            </a:endParaRPr>
          </a:p>
          <a:p>
            <a:pPr marL="0" lvl="0" indent="0" algn="l" rtl="0">
              <a:lnSpc>
                <a:spcPct val="90000"/>
              </a:lnSpc>
              <a:spcBef>
                <a:spcPts val="750"/>
              </a:spcBef>
              <a:spcAft>
                <a:spcPts val="0"/>
              </a:spcAft>
              <a:buClr>
                <a:schemeClr val="lt1"/>
              </a:buClr>
              <a:buSzPts val="21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8" name="Google Shape;158;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1200"/>
              </a:spcBef>
              <a:spcAft>
                <a:spcPts val="120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59" name="Google Shape;159;p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Leerdoelen</a:t>
            </a:r>
            <a:endParaRPr/>
          </a:p>
        </p:txBody>
      </p:sp>
      <p:sp>
        <p:nvSpPr>
          <p:cNvPr id="160" name="Google Shape;160;p3"/>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342900" lvl="0" indent="-176212" algn="l" rtl="0">
              <a:lnSpc>
                <a:spcPct val="90000"/>
              </a:lnSpc>
              <a:spcBef>
                <a:spcPts val="0"/>
              </a:spcBef>
              <a:spcAft>
                <a:spcPts val="0"/>
              </a:spcAft>
              <a:buClr>
                <a:srgbClr val="ED7D31"/>
              </a:buClr>
              <a:buSzPts val="2625"/>
              <a:buFont typeface="Arial"/>
              <a:buNone/>
            </a:pPr>
            <a:endParaRPr/>
          </a:p>
          <a:p>
            <a:pPr marL="342900" lvl="0" indent="-342900" algn="l" rtl="0">
              <a:lnSpc>
                <a:spcPct val="90000"/>
              </a:lnSpc>
              <a:spcBef>
                <a:spcPts val="750"/>
              </a:spcBef>
              <a:spcAft>
                <a:spcPts val="0"/>
              </a:spcAft>
              <a:buClr>
                <a:srgbClr val="D12477"/>
              </a:buClr>
              <a:buSzPts val="3150"/>
              <a:buFont typeface="Arial"/>
              <a:buChar char="•"/>
            </a:pPr>
            <a:r>
              <a:rPr lang="en-US"/>
              <a:t>De verkooptrechter uitleggen</a:t>
            </a:r>
            <a:endParaRPr/>
          </a:p>
          <a:p>
            <a:pPr marL="342900" lvl="0" indent="-342900" algn="l" rtl="0">
              <a:lnSpc>
                <a:spcPct val="90000"/>
              </a:lnSpc>
              <a:spcBef>
                <a:spcPts val="750"/>
              </a:spcBef>
              <a:spcAft>
                <a:spcPts val="0"/>
              </a:spcAft>
              <a:buClr>
                <a:srgbClr val="D12477"/>
              </a:buClr>
              <a:buSzPts val="3150"/>
              <a:buFont typeface="Arial"/>
              <a:buChar char="•"/>
            </a:pPr>
            <a:r>
              <a:rPr lang="en-US"/>
              <a:t>De doelstellingen bepalen</a:t>
            </a:r>
            <a:endParaRPr/>
          </a:p>
          <a:p>
            <a:pPr marL="342900" lvl="0" indent="-342900" algn="l" rtl="0">
              <a:lnSpc>
                <a:spcPct val="90000"/>
              </a:lnSpc>
              <a:spcBef>
                <a:spcPts val="750"/>
              </a:spcBef>
              <a:spcAft>
                <a:spcPts val="0"/>
              </a:spcAft>
              <a:buClr>
                <a:srgbClr val="D12477"/>
              </a:buClr>
              <a:buSzPts val="3150"/>
              <a:buFont typeface="Arial"/>
              <a:buChar char="•"/>
            </a:pPr>
            <a:r>
              <a:rPr lang="en-US"/>
              <a:t>Schets de SEO-strategie van concurrenten</a:t>
            </a:r>
            <a:endParaRPr/>
          </a:p>
          <a:p>
            <a:pPr marL="342900" lvl="0" indent="-342900" algn="l" rtl="0">
              <a:lnSpc>
                <a:spcPct val="90000"/>
              </a:lnSpc>
              <a:spcBef>
                <a:spcPts val="750"/>
              </a:spcBef>
              <a:spcAft>
                <a:spcPts val="0"/>
              </a:spcAft>
              <a:buClr>
                <a:srgbClr val="D12477"/>
              </a:buClr>
              <a:buSzPts val="3150"/>
              <a:buFont typeface="Arial"/>
              <a:buChar char="•"/>
            </a:pPr>
            <a:r>
              <a:rPr lang="en-US"/>
              <a:t>Ontwikkel een zoekwoordstrategie</a:t>
            </a:r>
            <a:endParaRPr/>
          </a:p>
          <a:p>
            <a:pPr marL="342900" lvl="0" indent="-209550" algn="l" rtl="0">
              <a:lnSpc>
                <a:spcPct val="90000"/>
              </a:lnSpc>
              <a:spcBef>
                <a:spcPts val="750"/>
              </a:spcBef>
              <a:spcAft>
                <a:spcPts val="0"/>
              </a:spcAft>
              <a:buClr>
                <a:srgbClr val="161249"/>
              </a:buClr>
              <a:buSzPts val="2100"/>
              <a:buFont typeface="Arial"/>
              <a:buNone/>
            </a:pPr>
            <a:endParaRPr/>
          </a:p>
          <a:p>
            <a:pPr marL="342900" lvl="0" indent="-20955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4"/>
          <p:cNvSpPr txBox="1">
            <a:spLocks noGrp="1"/>
          </p:cNvSpPr>
          <p:nvPr>
            <p:ph type="title"/>
          </p:nvPr>
        </p:nvSpPr>
        <p:spPr>
          <a:xfrm>
            <a:off x="628650" y="1557618"/>
            <a:ext cx="3151895" cy="1383456"/>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lt1"/>
              </a:buClr>
              <a:buSzPts val="3300"/>
              <a:buFont typeface="Arial"/>
              <a:buNone/>
            </a:pPr>
            <a:r>
              <a:rPr lang="en-US" dirty="0" err="1"/>
              <a:t>Onderwerpen</a:t>
            </a:r>
            <a:endParaRPr dirty="0"/>
          </a:p>
        </p:txBody>
      </p:sp>
      <p:sp>
        <p:nvSpPr>
          <p:cNvPr id="166" name="Google Shape;166;p4"/>
          <p:cNvSpPr txBox="1"/>
          <p:nvPr/>
        </p:nvSpPr>
        <p:spPr>
          <a:xfrm>
            <a:off x="3983426" y="803665"/>
            <a:ext cx="4880447" cy="580273"/>
          </a:xfrm>
          <a:prstGeom prst="rect">
            <a:avLst/>
          </a:prstGeom>
          <a:noFill/>
          <a:ln>
            <a:noFill/>
          </a:ln>
        </p:spPr>
        <p:txBody>
          <a:bodyPr spcFirstLastPara="1" wrap="square" lIns="94675" tIns="147375" rIns="94675" bIns="147375" anchor="ctr" anchorCtr="0">
            <a:noAutofit/>
          </a:bodyPr>
          <a:lstStyle/>
          <a:p>
            <a:pPr marL="285750" marR="0" lvl="0" indent="-285750" algn="l" rtl="0">
              <a:lnSpc>
                <a:spcPct val="90000"/>
              </a:lnSpc>
              <a:spcBef>
                <a:spcPts val="0"/>
              </a:spcBef>
              <a:spcAft>
                <a:spcPts val="0"/>
              </a:spcAft>
              <a:buClr>
                <a:schemeClr val="lt1"/>
              </a:buClr>
              <a:buSzPts val="2250"/>
              <a:buFont typeface="Arial"/>
              <a:buChar char="•"/>
            </a:pPr>
            <a:r>
              <a:rPr lang="en-US" sz="1800" b="0" i="0" u="none" strike="noStrike" cap="none">
                <a:solidFill>
                  <a:schemeClr val="lt1"/>
                </a:solidFill>
                <a:latin typeface="Arial"/>
                <a:ea typeface="Arial"/>
                <a:cs typeface="Arial"/>
                <a:sym typeface="Arial"/>
              </a:rPr>
              <a:t>De verkooptrechter</a:t>
            </a:r>
            <a:endParaRPr sz="1800" b="0" i="0" u="none" strike="noStrike" cap="none">
              <a:solidFill>
                <a:schemeClr val="lt1"/>
              </a:solidFill>
              <a:latin typeface="Arial"/>
              <a:ea typeface="Arial"/>
              <a:cs typeface="Arial"/>
              <a:sym typeface="Arial"/>
            </a:endParaRPr>
          </a:p>
        </p:txBody>
      </p:sp>
      <p:sp>
        <p:nvSpPr>
          <p:cNvPr id="167" name="Google Shape;167;p4"/>
          <p:cNvSpPr txBox="1"/>
          <p:nvPr/>
        </p:nvSpPr>
        <p:spPr>
          <a:xfrm>
            <a:off x="3983426" y="1418443"/>
            <a:ext cx="4880447" cy="580273"/>
          </a:xfrm>
          <a:prstGeom prst="rect">
            <a:avLst/>
          </a:prstGeom>
          <a:noFill/>
          <a:ln>
            <a:noFill/>
          </a:ln>
        </p:spPr>
        <p:txBody>
          <a:bodyPr spcFirstLastPara="1" wrap="square" lIns="94675" tIns="147375" rIns="94675" bIns="147375" anchor="ctr" anchorCtr="0">
            <a:noAutofit/>
          </a:bodyPr>
          <a:lstStyle/>
          <a:p>
            <a:pPr marL="285750" marR="0" lvl="0" indent="-285750" algn="l" rtl="0">
              <a:lnSpc>
                <a:spcPct val="90000"/>
              </a:lnSpc>
              <a:spcBef>
                <a:spcPts val="0"/>
              </a:spcBef>
              <a:spcAft>
                <a:spcPts val="0"/>
              </a:spcAft>
              <a:buClr>
                <a:schemeClr val="lt1"/>
              </a:buClr>
              <a:buSzPts val="2250"/>
              <a:buFont typeface="Arial"/>
              <a:buChar char="•"/>
            </a:pPr>
            <a:r>
              <a:rPr lang="en-US" sz="1800" b="0" i="0" u="none" strike="noStrike" cap="none">
                <a:solidFill>
                  <a:schemeClr val="lt1"/>
                </a:solidFill>
                <a:latin typeface="Arial"/>
                <a:ea typeface="Arial"/>
                <a:cs typeface="Arial"/>
                <a:sym typeface="Arial"/>
              </a:rPr>
              <a:t>De doelstellingen van een SEO-strategie</a:t>
            </a:r>
            <a:endParaRPr sz="1800" b="0" i="0" u="none" strike="noStrike" cap="none">
              <a:solidFill>
                <a:schemeClr val="lt1"/>
              </a:solidFill>
              <a:latin typeface="Arial"/>
              <a:ea typeface="Arial"/>
              <a:cs typeface="Arial"/>
              <a:sym typeface="Arial"/>
            </a:endParaRPr>
          </a:p>
        </p:txBody>
      </p:sp>
      <p:sp>
        <p:nvSpPr>
          <p:cNvPr id="168" name="Google Shape;168;p4"/>
          <p:cNvSpPr txBox="1"/>
          <p:nvPr/>
        </p:nvSpPr>
        <p:spPr>
          <a:xfrm>
            <a:off x="3983426" y="2035848"/>
            <a:ext cx="4880447" cy="580273"/>
          </a:xfrm>
          <a:prstGeom prst="rect">
            <a:avLst/>
          </a:prstGeom>
          <a:noFill/>
          <a:ln>
            <a:noFill/>
          </a:ln>
        </p:spPr>
        <p:txBody>
          <a:bodyPr spcFirstLastPara="1" wrap="square" lIns="94675" tIns="147375" rIns="94675" bIns="147375" anchor="ctr" anchorCtr="0">
            <a:noAutofit/>
          </a:bodyPr>
          <a:lstStyle/>
          <a:p>
            <a:pPr marL="285750" marR="0" lvl="0" indent="-142875" algn="l" rtl="0">
              <a:lnSpc>
                <a:spcPct val="90000"/>
              </a:lnSpc>
              <a:spcBef>
                <a:spcPts val="0"/>
              </a:spcBef>
              <a:spcAft>
                <a:spcPts val="0"/>
              </a:spcAft>
              <a:buClr>
                <a:schemeClr val="lt1"/>
              </a:buClr>
              <a:buSzPts val="2250"/>
              <a:buFont typeface="Arial"/>
              <a:buNone/>
            </a:pPr>
            <a:endParaRPr sz="1800" b="0" i="0" u="none" strike="noStrike" cap="none">
              <a:solidFill>
                <a:srgbClr val="FFFFFF"/>
              </a:solidFill>
              <a:latin typeface="Arial"/>
              <a:ea typeface="Arial"/>
              <a:cs typeface="Arial"/>
              <a:sym typeface="Arial"/>
            </a:endParaRPr>
          </a:p>
          <a:p>
            <a:pPr marL="285750" marR="0" lvl="0" indent="-285750" algn="l" rtl="0">
              <a:lnSpc>
                <a:spcPct val="90000"/>
              </a:lnSpc>
              <a:spcBef>
                <a:spcPts val="630"/>
              </a:spcBef>
              <a:spcAft>
                <a:spcPts val="0"/>
              </a:spcAft>
              <a:buClr>
                <a:schemeClr val="lt1"/>
              </a:buClr>
              <a:buSzPts val="2250"/>
              <a:buFont typeface="Arial"/>
              <a:buChar char="•"/>
            </a:pPr>
            <a:r>
              <a:rPr lang="en-US" sz="1800" b="0" i="0" u="none" strike="noStrike" cap="none">
                <a:solidFill>
                  <a:srgbClr val="FFFFFF"/>
                </a:solidFill>
                <a:latin typeface="Arial"/>
                <a:ea typeface="Arial"/>
                <a:cs typeface="Arial"/>
                <a:sym typeface="Arial"/>
              </a:rPr>
              <a:t>Schets de SEO-strategie van concurrenten</a:t>
            </a:r>
            <a:endParaRPr sz="1800" b="0" i="0" u="none" strike="noStrike" cap="none">
              <a:solidFill>
                <a:schemeClr val="dk1"/>
              </a:solidFill>
              <a:latin typeface="Arial"/>
              <a:ea typeface="Arial"/>
              <a:cs typeface="Arial"/>
              <a:sym typeface="Arial"/>
            </a:endParaRPr>
          </a:p>
          <a:p>
            <a:pPr marL="285750" marR="0" lvl="0" indent="-142875" algn="l" rtl="0">
              <a:lnSpc>
                <a:spcPct val="90000"/>
              </a:lnSpc>
              <a:spcBef>
                <a:spcPts val="630"/>
              </a:spcBef>
              <a:spcAft>
                <a:spcPts val="0"/>
              </a:spcAft>
              <a:buClr>
                <a:schemeClr val="lt1"/>
              </a:buClr>
              <a:buSzPts val="2250"/>
              <a:buFont typeface="Arial"/>
              <a:buNone/>
            </a:pPr>
            <a:endParaRPr sz="1800" b="0" i="0" u="none" strike="noStrike" cap="none">
              <a:solidFill>
                <a:srgbClr val="FFFFFF"/>
              </a:solidFill>
              <a:latin typeface="Arial"/>
              <a:ea typeface="Arial"/>
              <a:cs typeface="Arial"/>
              <a:sym typeface="Arial"/>
            </a:endParaRPr>
          </a:p>
        </p:txBody>
      </p:sp>
      <p:sp>
        <p:nvSpPr>
          <p:cNvPr id="169" name="Google Shape;169;p4"/>
          <p:cNvSpPr txBox="1"/>
          <p:nvPr/>
        </p:nvSpPr>
        <p:spPr>
          <a:xfrm>
            <a:off x="3983426" y="2650938"/>
            <a:ext cx="4880447" cy="580273"/>
          </a:xfrm>
          <a:prstGeom prst="rect">
            <a:avLst/>
          </a:prstGeom>
          <a:noFill/>
          <a:ln>
            <a:noFill/>
          </a:ln>
        </p:spPr>
        <p:txBody>
          <a:bodyPr spcFirstLastPara="1" wrap="square" lIns="94675" tIns="147375" rIns="94675" bIns="147375" anchor="ctr" anchorCtr="0">
            <a:noAutofit/>
          </a:bodyPr>
          <a:lstStyle/>
          <a:p>
            <a:pPr marL="285750" marR="0" lvl="0" indent="-285750" algn="l" rtl="0">
              <a:lnSpc>
                <a:spcPct val="90000"/>
              </a:lnSpc>
              <a:spcBef>
                <a:spcPts val="0"/>
              </a:spcBef>
              <a:spcAft>
                <a:spcPts val="0"/>
              </a:spcAft>
              <a:buClr>
                <a:schemeClr val="lt1"/>
              </a:buClr>
              <a:buSzPts val="2250"/>
              <a:buFont typeface="Arial"/>
              <a:buChar char="•"/>
            </a:pPr>
            <a:r>
              <a:rPr lang="en-US" sz="1800" b="0" i="0" u="none" strike="noStrike" cap="none">
                <a:solidFill>
                  <a:srgbClr val="FFFFFF"/>
                </a:solidFill>
                <a:latin typeface="Arial"/>
                <a:ea typeface="Arial"/>
                <a:cs typeface="Arial"/>
                <a:sym typeface="Arial"/>
              </a:rPr>
              <a:t>Zoekwoord strategie</a:t>
            </a:r>
            <a:endParaRPr sz="1800" b="0" i="0" u="none" strike="noStrike" cap="none">
              <a:solidFill>
                <a:srgbClr val="FFFFFF"/>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5"/>
          <p:cNvSpPr txBox="1"/>
          <p:nvPr/>
        </p:nvSpPr>
        <p:spPr>
          <a:xfrm>
            <a:off x="299677" y="885735"/>
            <a:ext cx="8544645"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3200"/>
              <a:buFont typeface="Arial"/>
              <a:buNone/>
            </a:pPr>
            <a:r>
              <a:rPr lang="en-US" sz="2400" b="1" i="0" u="none" strike="noStrike" cap="none" dirty="0">
                <a:solidFill>
                  <a:schemeClr val="lt1"/>
                </a:solidFill>
                <a:latin typeface="Arial"/>
                <a:ea typeface="Arial"/>
                <a:cs typeface="Arial"/>
                <a:sym typeface="Arial"/>
              </a:rPr>
              <a:t>"De </a:t>
            </a:r>
            <a:r>
              <a:rPr lang="en-US" sz="2400" b="1" i="0" u="none" strike="noStrike" cap="none" dirty="0" err="1">
                <a:solidFill>
                  <a:schemeClr val="lt1"/>
                </a:solidFill>
                <a:latin typeface="Arial"/>
                <a:ea typeface="Arial"/>
                <a:cs typeface="Arial"/>
                <a:sym typeface="Arial"/>
              </a:rPr>
              <a:t>toekomst</a:t>
            </a:r>
            <a:r>
              <a:rPr lang="en-US" sz="2400" b="1" i="0" u="none" strike="noStrike" cap="none" dirty="0">
                <a:solidFill>
                  <a:schemeClr val="lt1"/>
                </a:solidFill>
                <a:latin typeface="Arial"/>
                <a:ea typeface="Arial"/>
                <a:cs typeface="Arial"/>
                <a:sym typeface="Arial"/>
              </a:rPr>
              <a:t> van SEO is </a:t>
            </a:r>
            <a:r>
              <a:rPr lang="en-US" sz="2400" b="1" i="0" u="none" strike="noStrike" cap="none" dirty="0" err="1">
                <a:solidFill>
                  <a:schemeClr val="lt1"/>
                </a:solidFill>
                <a:latin typeface="Arial"/>
                <a:ea typeface="Arial"/>
                <a:cs typeface="Arial"/>
                <a:sym typeface="Arial"/>
              </a:rPr>
              <a:t>hier</a:t>
            </a:r>
            <a:r>
              <a:rPr lang="en-US" sz="2400" b="1" i="0" u="none" strike="noStrike" cap="none" dirty="0">
                <a:solidFill>
                  <a:schemeClr val="lt1"/>
                </a:solidFill>
                <a:latin typeface="Arial"/>
                <a:ea typeface="Arial"/>
                <a:cs typeface="Arial"/>
                <a:sym typeface="Arial"/>
              </a:rPr>
              <a:t> - het </a:t>
            </a:r>
            <a:r>
              <a:rPr lang="en-US" sz="2400" b="1" i="0" u="none" strike="noStrike" cap="none" dirty="0" err="1">
                <a:solidFill>
                  <a:schemeClr val="lt1"/>
                </a:solidFill>
                <a:latin typeface="Arial"/>
                <a:ea typeface="Arial"/>
                <a:cs typeface="Arial"/>
                <a:sym typeface="Arial"/>
              </a:rPr>
              <a:t>begrijpen</a:t>
            </a:r>
            <a:r>
              <a:rPr lang="en-US" sz="2400" b="1" i="0" u="none" strike="noStrike" cap="none" dirty="0">
                <a:solidFill>
                  <a:schemeClr val="lt1"/>
                </a:solidFill>
                <a:latin typeface="Arial"/>
                <a:ea typeface="Arial"/>
                <a:cs typeface="Arial"/>
                <a:sym typeface="Arial"/>
              </a:rPr>
              <a:t> en </a:t>
            </a:r>
            <a:r>
              <a:rPr lang="en-US" sz="2400" b="1" i="0" u="none" strike="noStrike" cap="none" dirty="0" err="1">
                <a:solidFill>
                  <a:schemeClr val="lt1"/>
                </a:solidFill>
                <a:latin typeface="Arial"/>
                <a:ea typeface="Arial"/>
                <a:cs typeface="Arial"/>
                <a:sym typeface="Arial"/>
              </a:rPr>
              <a:t>vermarkten</a:t>
            </a:r>
            <a:r>
              <a:rPr lang="en-US" sz="2400" b="1" i="0" u="none" strike="noStrike" cap="none" dirty="0">
                <a:solidFill>
                  <a:schemeClr val="lt1"/>
                </a:solidFill>
                <a:latin typeface="Arial"/>
                <a:ea typeface="Arial"/>
                <a:cs typeface="Arial"/>
                <a:sym typeface="Arial"/>
              </a:rPr>
              <a:t> van </a:t>
            </a:r>
            <a:r>
              <a:rPr lang="en-US" sz="2400" b="1" i="0" u="none" strike="noStrike" cap="none" dirty="0" err="1">
                <a:solidFill>
                  <a:schemeClr val="lt1"/>
                </a:solidFill>
                <a:latin typeface="Arial"/>
                <a:ea typeface="Arial"/>
                <a:cs typeface="Arial"/>
                <a:sym typeface="Arial"/>
              </a:rPr>
              <a:t>specifieke</a:t>
            </a:r>
            <a:r>
              <a:rPr lang="en-US" sz="2400" b="1" i="0" u="none" strike="noStrike" cap="none" dirty="0">
                <a:solidFill>
                  <a:schemeClr val="lt1"/>
                </a:solidFill>
                <a:latin typeface="Arial"/>
                <a:ea typeface="Arial"/>
                <a:cs typeface="Arial"/>
                <a:sym typeface="Arial"/>
              </a:rPr>
              <a:t> en </a:t>
            </a:r>
            <a:r>
              <a:rPr lang="en-US" sz="2400" b="1" i="0" u="none" strike="noStrike" cap="none" dirty="0" err="1">
                <a:solidFill>
                  <a:schemeClr val="lt1"/>
                </a:solidFill>
                <a:latin typeface="Arial"/>
                <a:ea typeface="Arial"/>
                <a:cs typeface="Arial"/>
                <a:sym typeface="Arial"/>
              </a:rPr>
              <a:t>gedefinieerde</a:t>
            </a:r>
            <a:r>
              <a:rPr lang="en-US" sz="2400" b="1" i="0" u="none" strike="noStrike" cap="none" dirty="0">
                <a:solidFill>
                  <a:schemeClr val="lt1"/>
                </a:solidFill>
                <a:latin typeface="Arial"/>
                <a:ea typeface="Arial"/>
                <a:cs typeface="Arial"/>
                <a:sym typeface="Arial"/>
              </a:rPr>
              <a:t> </a:t>
            </a:r>
            <a:r>
              <a:rPr lang="en-US" sz="2400" b="1" i="0" u="none" strike="noStrike" cap="none" dirty="0" err="1">
                <a:solidFill>
                  <a:schemeClr val="lt1"/>
                </a:solidFill>
                <a:latin typeface="Arial"/>
                <a:ea typeface="Arial"/>
                <a:cs typeface="Arial"/>
                <a:sym typeface="Arial"/>
              </a:rPr>
              <a:t>doelgroepen</a:t>
            </a:r>
            <a:r>
              <a:rPr lang="en-US" sz="2400" b="1" i="0" u="none" strike="noStrike" cap="none" dirty="0">
                <a:solidFill>
                  <a:schemeClr val="lt1"/>
                </a:solidFill>
                <a:latin typeface="Arial"/>
                <a:ea typeface="Arial"/>
                <a:cs typeface="Arial"/>
                <a:sym typeface="Arial"/>
              </a:rPr>
              <a:t> via </a:t>
            </a:r>
            <a:r>
              <a:rPr lang="en-US" sz="2400" b="1" i="0" u="none" strike="noStrike" cap="none" dirty="0" err="1">
                <a:solidFill>
                  <a:schemeClr val="lt1"/>
                </a:solidFill>
                <a:latin typeface="Arial"/>
                <a:ea typeface="Arial"/>
                <a:cs typeface="Arial"/>
                <a:sym typeface="Arial"/>
              </a:rPr>
              <a:t>zoekmachines</a:t>
            </a:r>
            <a:r>
              <a:rPr lang="en-US" sz="2400" b="1" i="0" u="none" strike="noStrike" cap="none" dirty="0">
                <a:solidFill>
                  <a:schemeClr val="lt1"/>
                </a:solidFill>
                <a:latin typeface="Arial"/>
                <a:ea typeface="Arial"/>
                <a:cs typeface="Arial"/>
                <a:sym typeface="Arial"/>
              </a:rPr>
              <a:t>"</a:t>
            </a:r>
            <a:endParaRPr sz="2400" b="0" i="0" u="none" strike="noStrike" cap="none" dirty="0">
              <a:solidFill>
                <a:schemeClr val="lt1"/>
              </a:solidFill>
              <a:latin typeface="Calibri"/>
              <a:ea typeface="Calibri"/>
              <a:cs typeface="Calibri"/>
              <a:sym typeface="Calibri"/>
            </a:endParaRPr>
          </a:p>
          <a:p>
            <a:pPr marL="0" marR="0" lvl="0" indent="0" algn="r" rtl="0">
              <a:spcBef>
                <a:spcPts val="0"/>
              </a:spcBef>
              <a:spcAft>
                <a:spcPts val="0"/>
              </a:spcAft>
              <a:buClr>
                <a:schemeClr val="dk1"/>
              </a:buClr>
              <a:buSzPts val="3200"/>
              <a:buFont typeface="Calibri"/>
              <a:buNone/>
            </a:pPr>
            <a:endParaRPr sz="3200" b="1" i="0" u="none" strike="noStrike" cap="none" dirty="0">
              <a:solidFill>
                <a:schemeClr val="lt1"/>
              </a:solidFill>
              <a:latin typeface="Arial"/>
              <a:ea typeface="Arial"/>
              <a:cs typeface="Arial"/>
              <a:sym typeface="Arial"/>
            </a:endParaRPr>
          </a:p>
          <a:p>
            <a:pPr marL="0" marR="0" lvl="0" indent="0" algn="ctr" rtl="0">
              <a:spcBef>
                <a:spcPts val="0"/>
              </a:spcBef>
              <a:spcAft>
                <a:spcPts val="0"/>
              </a:spcAft>
              <a:buClr>
                <a:schemeClr val="lt1"/>
              </a:buClr>
              <a:buSzPts val="3200"/>
              <a:buFont typeface="Arial"/>
              <a:buNone/>
            </a:pPr>
            <a:r>
              <a:rPr lang="en-US" sz="3200" b="0" i="1" u="none" strike="noStrike" cap="none" dirty="0">
                <a:solidFill>
                  <a:schemeClr val="lt1"/>
                </a:solidFill>
                <a:latin typeface="Dancing Script"/>
                <a:ea typeface="Dancing Script"/>
                <a:cs typeface="Dancing Script"/>
                <a:sym typeface="Dancing Script"/>
              </a:rPr>
              <a:t>                                                     Adam Audette</a:t>
            </a:r>
            <a:endParaRPr sz="3200" b="0" i="1" u="none" strike="noStrike" cap="none" dirty="0">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6"/>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3200"/>
              <a:buFont typeface="Arial"/>
              <a:buNone/>
            </a:pPr>
            <a:r>
              <a:rPr lang="en-US" sz="3200" b="1" i="0" u="none" strike="noStrike" cap="none">
                <a:solidFill>
                  <a:schemeClr val="lt1"/>
                </a:solidFill>
                <a:latin typeface="Arial"/>
                <a:ea typeface="Arial"/>
                <a:cs typeface="Arial"/>
                <a:sym typeface="Arial"/>
              </a:rPr>
              <a:t>"Als je niet voldoet aan de behoeften van je bezoekers, maakt het niet uit hoe 'geoptimaliseerd' je site is."</a:t>
            </a:r>
            <a:endParaRPr sz="1800" b="0" i="0" u="none" strike="noStrike" cap="none">
              <a:solidFill>
                <a:schemeClr val="lt1"/>
              </a:solidFill>
              <a:latin typeface="Calibri"/>
              <a:ea typeface="Calibri"/>
              <a:cs typeface="Calibri"/>
              <a:sym typeface="Calibri"/>
            </a:endParaRPr>
          </a:p>
          <a:p>
            <a:pPr marL="0" marR="0" lvl="0" indent="0" algn="ctr" rtl="0">
              <a:spcBef>
                <a:spcPts val="0"/>
              </a:spcBef>
              <a:spcAft>
                <a:spcPts val="0"/>
              </a:spcAft>
              <a:buClr>
                <a:schemeClr val="dk1"/>
              </a:buClr>
              <a:buSzPts val="3200"/>
              <a:buFont typeface="Calibri"/>
              <a:buNone/>
            </a:pPr>
            <a:endParaRPr sz="3200" b="1" i="0" u="none" strike="noStrike" cap="none">
              <a:solidFill>
                <a:schemeClr val="lt1"/>
              </a:solidFill>
              <a:latin typeface="Arial"/>
              <a:ea typeface="Arial"/>
              <a:cs typeface="Arial"/>
              <a:sym typeface="Arial"/>
            </a:endParaRPr>
          </a:p>
          <a:p>
            <a:pPr marL="0" marR="0" lvl="0" indent="0" algn="ctr" rtl="0">
              <a:spcBef>
                <a:spcPts val="0"/>
              </a:spcBef>
              <a:spcAft>
                <a:spcPts val="0"/>
              </a:spcAft>
              <a:buClr>
                <a:schemeClr val="lt1"/>
              </a:buClr>
              <a:buSzPts val="3200"/>
              <a:buFont typeface="Dancing Script"/>
              <a:buNone/>
            </a:pPr>
            <a:r>
              <a:rPr lang="en-US" sz="3200" b="0" i="1" u="none" strike="noStrike" cap="none">
                <a:solidFill>
                  <a:schemeClr val="lt1"/>
                </a:solidFill>
                <a:latin typeface="Dancing Script"/>
                <a:ea typeface="Dancing Script"/>
                <a:cs typeface="Dancing Script"/>
                <a:sym typeface="Dancing Script"/>
              </a:rPr>
              <a:t>                                                           Stoney Degeyter</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185" name="Google Shape;185;p7"/>
          <p:cNvSpPr txBox="1"/>
          <p:nvPr/>
        </p:nvSpPr>
        <p:spPr>
          <a:xfrm>
            <a:off x="675150" y="1923979"/>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De verkooptrechter</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9"/>
          <p:cNvSpPr txBox="1"/>
          <p:nvPr/>
        </p:nvSpPr>
        <p:spPr>
          <a:xfrm>
            <a:off x="478339" y="495068"/>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200"/>
              <a:buFont typeface="Arial"/>
              <a:buNone/>
            </a:pPr>
            <a:r>
              <a:rPr lang="en-US" sz="3200" b="1" i="0" u="none" strike="noStrike" cap="none">
                <a:solidFill>
                  <a:srgbClr val="161249"/>
                </a:solidFill>
                <a:latin typeface="Arial"/>
                <a:ea typeface="Arial"/>
                <a:cs typeface="Arial"/>
                <a:sym typeface="Arial"/>
              </a:rPr>
              <a:t>De verkooptrechter</a:t>
            </a:r>
            <a:endParaRPr sz="2000" b="0" i="0" u="none" strike="noStrike" cap="none">
              <a:solidFill>
                <a:srgbClr val="161249"/>
              </a:solidFill>
              <a:latin typeface="Calibri"/>
              <a:ea typeface="Calibri"/>
              <a:cs typeface="Calibri"/>
              <a:sym typeface="Calibri"/>
            </a:endParaRPr>
          </a:p>
        </p:txBody>
      </p:sp>
      <p:grpSp>
        <p:nvGrpSpPr>
          <p:cNvPr id="191" name="Google Shape;191;p9"/>
          <p:cNvGrpSpPr/>
          <p:nvPr/>
        </p:nvGrpSpPr>
        <p:grpSpPr>
          <a:xfrm>
            <a:off x="2215896" y="1386361"/>
            <a:ext cx="4898135" cy="2767584"/>
            <a:chOff x="0" y="0"/>
            <a:chExt cx="4898135" cy="2767584"/>
          </a:xfrm>
        </p:grpSpPr>
        <p:sp>
          <p:nvSpPr>
            <p:cNvPr id="192" name="Google Shape;192;p9"/>
            <p:cNvSpPr/>
            <p:nvPr/>
          </p:nvSpPr>
          <p:spPr>
            <a:xfrm rot="10800000">
              <a:off x="0" y="0"/>
              <a:ext cx="4898135"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3" name="Google Shape;193;p9"/>
            <p:cNvSpPr txBox="1"/>
            <p:nvPr/>
          </p:nvSpPr>
          <p:spPr>
            <a:xfrm>
              <a:off x="857173" y="0"/>
              <a:ext cx="3183788" cy="922528"/>
            </a:xfrm>
            <a:prstGeom prst="rect">
              <a:avLst/>
            </a:prstGeom>
            <a:noFill/>
            <a:ln>
              <a:noFill/>
            </a:ln>
          </p:spPr>
          <p:txBody>
            <a:bodyPr spcFirstLastPara="1" wrap="square" lIns="20300" tIns="20300" rIns="20300" bIns="20300" anchor="ctr" anchorCtr="0">
              <a:noAutofit/>
            </a:bodyPr>
            <a:lstStyle/>
            <a:p>
              <a:pPr marL="0" marR="0" lvl="0" indent="0" algn="ctr" rtl="0">
                <a:lnSpc>
                  <a:spcPct val="90000"/>
                </a:lnSpc>
                <a:spcBef>
                  <a:spcPts val="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Bovenkant van de trechter</a:t>
              </a:r>
              <a:endParaRPr sz="1600" b="0" i="0" u="none" strike="noStrike" cap="none">
                <a:solidFill>
                  <a:schemeClr val="lt1"/>
                </a:solidFill>
                <a:latin typeface="Arial"/>
                <a:ea typeface="Arial"/>
                <a:cs typeface="Arial"/>
                <a:sym typeface="Arial"/>
              </a:endParaRPr>
            </a:p>
            <a:p>
              <a:pPr marL="0" marR="0" lvl="0" indent="0" algn="ctr" rtl="0">
                <a:lnSpc>
                  <a:spcPct val="90000"/>
                </a:lnSpc>
                <a:spcBef>
                  <a:spcPts val="56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(TOFU)</a:t>
              </a:r>
              <a:endParaRPr sz="1800" b="0" i="0" u="none" strike="noStrike" cap="none">
                <a:solidFill>
                  <a:schemeClr val="dk1"/>
                </a:solidFill>
                <a:latin typeface="Arial"/>
                <a:ea typeface="Arial"/>
                <a:cs typeface="Arial"/>
                <a:sym typeface="Arial"/>
              </a:endParaRPr>
            </a:p>
          </p:txBody>
        </p:sp>
        <p:sp>
          <p:nvSpPr>
            <p:cNvPr id="194" name="Google Shape;194;p9"/>
            <p:cNvSpPr/>
            <p:nvPr/>
          </p:nvSpPr>
          <p:spPr>
            <a:xfrm rot="10800000">
              <a:off x="816356" y="922528"/>
              <a:ext cx="3265424"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5" name="Google Shape;195;p9"/>
            <p:cNvSpPr txBox="1"/>
            <p:nvPr/>
          </p:nvSpPr>
          <p:spPr>
            <a:xfrm>
              <a:off x="1387805" y="922528"/>
              <a:ext cx="2122525" cy="922528"/>
            </a:xfrm>
            <a:prstGeom prst="rect">
              <a:avLst/>
            </a:prstGeom>
            <a:noFill/>
            <a:ln>
              <a:noFill/>
            </a:ln>
          </p:spPr>
          <p:txBody>
            <a:bodyPr spcFirstLastPara="1" wrap="square" lIns="20300" tIns="20300" rIns="20300" bIns="20300" anchor="ctr" anchorCtr="0">
              <a:noAutofit/>
            </a:bodyPr>
            <a:lstStyle/>
            <a:p>
              <a:pPr marL="0" marR="0" lvl="0" indent="0" algn="ctr" rtl="0">
                <a:lnSpc>
                  <a:spcPct val="90000"/>
                </a:lnSpc>
                <a:spcBef>
                  <a:spcPts val="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Midden van de trechter</a:t>
              </a:r>
              <a:endParaRPr sz="1600" b="0" i="0" u="none" strike="noStrike" cap="none">
                <a:solidFill>
                  <a:schemeClr val="lt1"/>
                </a:solidFill>
                <a:latin typeface="Arial"/>
                <a:ea typeface="Arial"/>
                <a:cs typeface="Arial"/>
                <a:sym typeface="Arial"/>
              </a:endParaRPr>
            </a:p>
            <a:p>
              <a:pPr marL="0" marR="0" lvl="0" indent="0" algn="ctr" rtl="0">
                <a:lnSpc>
                  <a:spcPct val="90000"/>
                </a:lnSpc>
                <a:spcBef>
                  <a:spcPts val="56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(MOFU)</a:t>
              </a:r>
              <a:endParaRPr sz="1800" b="0" i="0" u="none" strike="noStrike" cap="none">
                <a:solidFill>
                  <a:schemeClr val="dk1"/>
                </a:solidFill>
                <a:latin typeface="Arial"/>
                <a:ea typeface="Arial"/>
                <a:cs typeface="Arial"/>
                <a:sym typeface="Arial"/>
              </a:endParaRPr>
            </a:p>
          </p:txBody>
        </p:sp>
        <p:sp>
          <p:nvSpPr>
            <p:cNvPr id="196" name="Google Shape;196;p9"/>
            <p:cNvSpPr/>
            <p:nvPr/>
          </p:nvSpPr>
          <p:spPr>
            <a:xfrm rot="10800000">
              <a:off x="1632712" y="1845056"/>
              <a:ext cx="1632712"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9"/>
            <p:cNvSpPr txBox="1"/>
            <p:nvPr/>
          </p:nvSpPr>
          <p:spPr>
            <a:xfrm>
              <a:off x="1632712" y="1845056"/>
              <a:ext cx="1632712" cy="922528"/>
            </a:xfrm>
            <a:prstGeom prst="rect">
              <a:avLst/>
            </a:prstGeom>
            <a:noFill/>
            <a:ln>
              <a:noFill/>
            </a:ln>
          </p:spPr>
          <p:txBody>
            <a:bodyPr spcFirstLastPara="1" wrap="square" lIns="20300" tIns="20300" rIns="20300" bIns="20300" anchor="ctr" anchorCtr="0">
              <a:noAutofit/>
            </a:bodyPr>
            <a:lstStyle/>
            <a:p>
              <a:pPr marL="0" marR="0" lvl="0" indent="0" algn="ctr" rtl="0">
                <a:lnSpc>
                  <a:spcPct val="90000"/>
                </a:lnSpc>
                <a:spcBef>
                  <a:spcPts val="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Bodem van de trechter</a:t>
              </a:r>
              <a:endParaRPr sz="1600" b="0" i="0" u="none" strike="noStrike" cap="none">
                <a:solidFill>
                  <a:schemeClr val="lt1"/>
                </a:solidFill>
                <a:latin typeface="Arial"/>
                <a:ea typeface="Arial"/>
                <a:cs typeface="Arial"/>
                <a:sym typeface="Arial"/>
              </a:endParaRPr>
            </a:p>
            <a:p>
              <a:pPr marL="0" marR="0" lvl="0" indent="0" algn="ctr" rtl="0">
                <a:lnSpc>
                  <a:spcPct val="90000"/>
                </a:lnSpc>
                <a:spcBef>
                  <a:spcPts val="56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(BOFU)</a:t>
              </a:r>
              <a:endParaRPr sz="1800" b="0" i="0" u="none" strike="noStrike" cap="none">
                <a:solidFill>
                  <a:schemeClr val="dk1"/>
                </a:solidFill>
                <a:latin typeface="Arial"/>
                <a:ea typeface="Arial"/>
                <a:cs typeface="Arial"/>
                <a:sym typeface="Arial"/>
              </a:endParaRPr>
            </a:p>
          </p:txBody>
        </p:sp>
      </p:grpSp>
      <p:sp>
        <p:nvSpPr>
          <p:cNvPr id="198" name="Google Shape;198;p9"/>
          <p:cNvSpPr/>
          <p:nvPr/>
        </p:nvSpPr>
        <p:spPr>
          <a:xfrm>
            <a:off x="3692652" y="4218432"/>
            <a:ext cx="1944624" cy="316992"/>
          </a:xfrm>
          <a:prstGeom prst="roundRect">
            <a:avLst>
              <a:gd name="adj" fmla="val 16667"/>
            </a:avLst>
          </a:prstGeom>
          <a:solidFill>
            <a:srgbClr val="7030A0"/>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800"/>
              <a:buFont typeface="Arial"/>
              <a:buNone/>
            </a:pPr>
            <a:r>
              <a:rPr lang="en-US" sz="1800" b="0" i="0" u="none" strike="noStrike" cap="none">
                <a:solidFill>
                  <a:schemeClr val="lt1"/>
                </a:solidFill>
                <a:latin typeface="Arial"/>
                <a:ea typeface="Arial"/>
                <a:cs typeface="Arial"/>
                <a:sym typeface="Arial"/>
              </a:rPr>
              <a:t>Koop</a:t>
            </a:r>
            <a:endParaRPr sz="1800" b="0" i="0" u="none" strike="noStrike" cap="none">
              <a:solidFill>
                <a:schemeClr val="lt1"/>
              </a:solidFill>
              <a:latin typeface="Arial"/>
              <a:ea typeface="Arial"/>
              <a:cs typeface="Arial"/>
              <a:sym typeface="Arial"/>
            </a:endParaRPr>
          </a:p>
        </p:txBody>
      </p:sp>
      <p:sp>
        <p:nvSpPr>
          <p:cNvPr id="199" name="Google Shape;199;p9"/>
          <p:cNvSpPr/>
          <p:nvPr/>
        </p:nvSpPr>
        <p:spPr>
          <a:xfrm>
            <a:off x="193692" y="3288821"/>
            <a:ext cx="2801112" cy="807720"/>
          </a:xfrm>
          <a:prstGeom prst="roundRect">
            <a:avLst>
              <a:gd name="adj" fmla="val 16667"/>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Arial"/>
              <a:buNone/>
            </a:pPr>
            <a:r>
              <a:rPr lang="en-US" sz="1400" b="0" i="0" u="none" strike="noStrike" cap="none">
                <a:solidFill>
                  <a:schemeClr val="lt1"/>
                </a:solidFill>
                <a:latin typeface="Arial"/>
                <a:ea typeface="Arial"/>
                <a:cs typeface="Arial"/>
                <a:sym typeface="Arial"/>
              </a:rPr>
              <a:t>Meer dan 90% van de winkelbeslissingen begint met een zoekopdracht</a:t>
            </a: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0"/>
          <p:cNvSpPr txBox="1"/>
          <p:nvPr/>
        </p:nvSpPr>
        <p:spPr>
          <a:xfrm>
            <a:off x="463825" y="45513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200"/>
              <a:buFont typeface="Arial"/>
              <a:buNone/>
            </a:pPr>
            <a:r>
              <a:rPr lang="en-US" sz="3200" b="1" i="0" u="none" strike="noStrike" cap="none">
                <a:solidFill>
                  <a:srgbClr val="161249"/>
                </a:solidFill>
                <a:latin typeface="Arial"/>
                <a:ea typeface="Arial"/>
                <a:cs typeface="Arial"/>
                <a:sym typeface="Arial"/>
              </a:rPr>
              <a:t>De verkooptrechter</a:t>
            </a:r>
            <a:endParaRPr sz="2000" b="0" i="0" u="none" strike="noStrike" cap="none">
              <a:solidFill>
                <a:srgbClr val="161249"/>
              </a:solidFill>
              <a:latin typeface="Calibri"/>
              <a:ea typeface="Calibri"/>
              <a:cs typeface="Calibri"/>
              <a:sym typeface="Calibri"/>
            </a:endParaRPr>
          </a:p>
        </p:txBody>
      </p:sp>
      <p:grpSp>
        <p:nvGrpSpPr>
          <p:cNvPr id="205" name="Google Shape;205;p10"/>
          <p:cNvGrpSpPr/>
          <p:nvPr/>
        </p:nvGrpSpPr>
        <p:grpSpPr>
          <a:xfrm>
            <a:off x="33528" y="1474753"/>
            <a:ext cx="3465575" cy="2767584"/>
            <a:chOff x="0" y="0"/>
            <a:chExt cx="3465575" cy="2767584"/>
          </a:xfrm>
        </p:grpSpPr>
        <p:sp>
          <p:nvSpPr>
            <p:cNvPr id="206" name="Google Shape;206;p10"/>
            <p:cNvSpPr/>
            <p:nvPr/>
          </p:nvSpPr>
          <p:spPr>
            <a:xfrm rot="10800000">
              <a:off x="0" y="0"/>
              <a:ext cx="3465575"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7" name="Google Shape;207;p10"/>
            <p:cNvSpPr txBox="1"/>
            <p:nvPr/>
          </p:nvSpPr>
          <p:spPr>
            <a:xfrm>
              <a:off x="606475" y="0"/>
              <a:ext cx="2252624" cy="922528"/>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1200"/>
                <a:buFont typeface="Open Sans"/>
                <a:buNone/>
              </a:pPr>
              <a:r>
                <a:rPr lang="en-US" sz="1400" b="1" i="0" u="none" strike="noStrike" cap="none">
                  <a:solidFill>
                    <a:schemeClr val="lt1"/>
                  </a:solidFill>
                  <a:latin typeface="Arial"/>
                  <a:ea typeface="Arial"/>
                  <a:cs typeface="Arial"/>
                  <a:sym typeface="Arial"/>
                </a:rPr>
                <a:t>TOFU</a:t>
              </a:r>
              <a:endParaRPr sz="2000" b="1" i="0" u="none" strike="noStrike" cap="none">
                <a:solidFill>
                  <a:schemeClr val="dk1"/>
                </a:solidFill>
                <a:latin typeface="Arial"/>
                <a:ea typeface="Arial"/>
                <a:cs typeface="Arial"/>
                <a:sym typeface="Arial"/>
              </a:endParaRPr>
            </a:p>
          </p:txBody>
        </p:sp>
        <p:sp>
          <p:nvSpPr>
            <p:cNvPr id="208" name="Google Shape;208;p10"/>
            <p:cNvSpPr/>
            <p:nvPr/>
          </p:nvSpPr>
          <p:spPr>
            <a:xfrm rot="10800000">
              <a:off x="577596" y="922528"/>
              <a:ext cx="2310383"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9" name="Google Shape;209;p10"/>
            <p:cNvSpPr txBox="1"/>
            <p:nvPr/>
          </p:nvSpPr>
          <p:spPr>
            <a:xfrm>
              <a:off x="981913" y="922528"/>
              <a:ext cx="1501749" cy="922528"/>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1200"/>
                <a:buFont typeface="Open Sans"/>
                <a:buNone/>
              </a:pPr>
              <a:r>
                <a:rPr lang="en-US" sz="1400" b="1" i="0" u="none" strike="noStrike" cap="none">
                  <a:solidFill>
                    <a:schemeClr val="lt1"/>
                  </a:solidFill>
                  <a:latin typeface="Arial"/>
                  <a:ea typeface="Arial"/>
                  <a:cs typeface="Arial"/>
                  <a:sym typeface="Arial"/>
                </a:rPr>
                <a:t>MOFU</a:t>
              </a:r>
              <a:endParaRPr sz="1400" b="1" i="0" u="none" strike="noStrike" cap="none">
                <a:solidFill>
                  <a:schemeClr val="lt1"/>
                </a:solidFill>
                <a:latin typeface="Arial"/>
                <a:ea typeface="Arial"/>
                <a:cs typeface="Arial"/>
                <a:sym typeface="Arial"/>
              </a:endParaRPr>
            </a:p>
          </p:txBody>
        </p:sp>
        <p:sp>
          <p:nvSpPr>
            <p:cNvPr id="210" name="Google Shape;210;p10"/>
            <p:cNvSpPr/>
            <p:nvPr/>
          </p:nvSpPr>
          <p:spPr>
            <a:xfrm rot="10800000">
              <a:off x="1155192" y="1845056"/>
              <a:ext cx="1155191"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1" name="Google Shape;211;p10"/>
            <p:cNvSpPr txBox="1"/>
            <p:nvPr/>
          </p:nvSpPr>
          <p:spPr>
            <a:xfrm>
              <a:off x="1155192" y="1845056"/>
              <a:ext cx="1155191" cy="922528"/>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1200"/>
                <a:buFont typeface="Open Sans"/>
                <a:buNone/>
              </a:pPr>
              <a:r>
                <a:rPr lang="en-US" sz="1400" b="1" i="0" u="none" strike="noStrike" cap="none">
                  <a:solidFill>
                    <a:schemeClr val="lt1"/>
                  </a:solidFill>
                  <a:latin typeface="Arial"/>
                  <a:ea typeface="Arial"/>
                  <a:cs typeface="Arial"/>
                  <a:sym typeface="Arial"/>
                </a:rPr>
                <a:t>BOFU</a:t>
              </a:r>
              <a:endParaRPr sz="1400" b="1" i="0" u="none" strike="noStrike" cap="none">
                <a:solidFill>
                  <a:schemeClr val="lt1"/>
                </a:solidFill>
                <a:latin typeface="Arial"/>
                <a:ea typeface="Arial"/>
                <a:cs typeface="Arial"/>
                <a:sym typeface="Arial"/>
              </a:endParaRPr>
            </a:p>
          </p:txBody>
        </p:sp>
      </p:grpSp>
      <p:grpSp>
        <p:nvGrpSpPr>
          <p:cNvPr id="212" name="Google Shape;212;p10"/>
          <p:cNvGrpSpPr/>
          <p:nvPr/>
        </p:nvGrpSpPr>
        <p:grpSpPr>
          <a:xfrm>
            <a:off x="3532161" y="1475368"/>
            <a:ext cx="5273980" cy="2766352"/>
            <a:chOff x="2577" y="616"/>
            <a:chExt cx="5273980" cy="2766352"/>
          </a:xfrm>
        </p:grpSpPr>
        <p:sp>
          <p:nvSpPr>
            <p:cNvPr id="213" name="Google Shape;213;p10"/>
            <p:cNvSpPr/>
            <p:nvPr/>
          </p:nvSpPr>
          <p:spPr>
            <a:xfrm>
              <a:off x="2577" y="616"/>
              <a:ext cx="5273980" cy="860816"/>
            </a:xfrm>
            <a:prstGeom prst="flowChartTerminator">
              <a:avLst/>
            </a:prstGeom>
            <a:solidFill>
              <a:schemeClr val="accent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4" name="Google Shape;214;p10"/>
            <p:cNvSpPr txBox="1"/>
            <p:nvPr/>
          </p:nvSpPr>
          <p:spPr>
            <a:xfrm>
              <a:off x="251138" y="126670"/>
              <a:ext cx="4776858" cy="608708"/>
            </a:xfrm>
            <a:prstGeom prst="rect">
              <a:avLst/>
            </a:prstGeom>
            <a:noFill/>
            <a:ln>
              <a:noFill/>
            </a:ln>
          </p:spPr>
          <p:txBody>
            <a:bodyPr spcFirstLastPara="1" wrap="square" lIns="41900" tIns="41900" rIns="41900" bIns="41900" anchor="ctr" anchorCtr="0">
              <a:noAutofit/>
            </a:bodyPr>
            <a:lstStyle/>
            <a:p>
              <a:pPr marL="0" marR="0" lvl="0" indent="0" algn="ctr" rtl="0">
                <a:lnSpc>
                  <a:spcPct val="120000"/>
                </a:lnSpc>
                <a:spcBef>
                  <a:spcPts val="0"/>
                </a:spcBef>
                <a:spcAft>
                  <a:spcPts val="0"/>
                </a:spcAft>
                <a:buClr>
                  <a:schemeClr val="dk1"/>
                </a:buClr>
                <a:buSzPts val="1050"/>
                <a:buFont typeface="Open Sans"/>
                <a:buNone/>
              </a:pPr>
              <a:r>
                <a:rPr lang="en-US" sz="1200" b="0" i="0" u="none" strike="noStrike" cap="none" dirty="0" err="1">
                  <a:solidFill>
                    <a:schemeClr val="dk1"/>
                  </a:solidFill>
                  <a:latin typeface="Arial"/>
                  <a:ea typeface="Arial"/>
                  <a:cs typeface="Arial"/>
                  <a:sym typeface="Arial"/>
                </a:rPr>
                <a:t>Onzekerheid</a:t>
              </a:r>
              <a:r>
                <a:rPr lang="en-US" sz="1200" b="0" i="0" u="none" strike="noStrike" cap="none" dirty="0">
                  <a:solidFill>
                    <a:schemeClr val="dk1"/>
                  </a:solidFill>
                  <a:latin typeface="Arial"/>
                  <a:ea typeface="Arial"/>
                  <a:cs typeface="Arial"/>
                  <a:sym typeface="Arial"/>
                </a:rPr>
                <a:t> in </a:t>
              </a:r>
              <a:r>
                <a:rPr lang="en-US" sz="1200" b="0" i="0" u="none" strike="noStrike" cap="none" dirty="0" err="1">
                  <a:solidFill>
                    <a:schemeClr val="dk1"/>
                  </a:solidFill>
                  <a:latin typeface="Arial"/>
                  <a:ea typeface="Arial"/>
                  <a:cs typeface="Arial"/>
                  <a:sym typeface="Arial"/>
                </a:rPr>
                <a:t>woorden</a:t>
              </a:r>
              <a:br>
                <a:rPr lang="en-US" sz="1200" b="0" i="0" u="none" strike="noStrike" cap="none" dirty="0">
                  <a:solidFill>
                    <a:schemeClr val="dk1"/>
                  </a:solidFill>
                  <a:latin typeface="Arial"/>
                  <a:ea typeface="Arial"/>
                  <a:cs typeface="Arial"/>
                  <a:sym typeface="Arial"/>
                </a:rPr>
              </a:br>
              <a:r>
                <a:rPr lang="en-US" sz="1200" b="0" i="0" u="none" strike="noStrike" cap="none" dirty="0" err="1">
                  <a:solidFill>
                    <a:schemeClr val="dk1"/>
                  </a:solidFill>
                  <a:latin typeface="Arial"/>
                  <a:ea typeface="Arial"/>
                  <a:cs typeface="Arial"/>
                  <a:sym typeface="Arial"/>
                </a:rPr>
                <a:t>Onnauwkeurig</a:t>
              </a:r>
              <a:r>
                <a:rPr lang="en-US" sz="1200" b="0" i="0" u="none" strike="noStrike" cap="none" dirty="0">
                  <a:solidFill>
                    <a:schemeClr val="dk1"/>
                  </a:solidFill>
                  <a:latin typeface="Arial"/>
                  <a:ea typeface="Arial"/>
                  <a:cs typeface="Arial"/>
                  <a:sym typeface="Arial"/>
                </a:rPr>
                <a:t> </a:t>
              </a:r>
              <a:r>
                <a:rPr lang="en-US" sz="1200" b="0" i="0" u="none" strike="noStrike" cap="none" dirty="0" err="1">
                  <a:solidFill>
                    <a:schemeClr val="dk1"/>
                  </a:solidFill>
                  <a:latin typeface="Arial"/>
                  <a:ea typeface="Arial"/>
                  <a:cs typeface="Arial"/>
                  <a:sym typeface="Arial"/>
                </a:rPr>
                <a:t>taalgebruik</a:t>
              </a:r>
              <a:br>
                <a:rPr lang="en-US" sz="1200" b="0" i="0" u="none" strike="noStrike" cap="none" dirty="0">
                  <a:solidFill>
                    <a:schemeClr val="dk1"/>
                  </a:solidFill>
                  <a:latin typeface="Arial"/>
                  <a:ea typeface="Arial"/>
                  <a:cs typeface="Arial"/>
                  <a:sym typeface="Arial"/>
                </a:rPr>
              </a:br>
              <a:r>
                <a:rPr lang="en-US" sz="1200" b="0" i="0" u="none" strike="noStrike" cap="none" dirty="0" err="1">
                  <a:solidFill>
                    <a:schemeClr val="dk1"/>
                  </a:solidFill>
                  <a:latin typeface="Arial"/>
                  <a:ea typeface="Arial"/>
                  <a:cs typeface="Arial"/>
                  <a:sym typeface="Arial"/>
                </a:rPr>
                <a:t>Onvoldoende</a:t>
              </a:r>
              <a:r>
                <a:rPr lang="en-US" sz="1200" b="0" i="0" u="none" strike="noStrike" cap="none" dirty="0">
                  <a:solidFill>
                    <a:schemeClr val="dk1"/>
                  </a:solidFill>
                  <a:latin typeface="Arial"/>
                  <a:ea typeface="Arial"/>
                  <a:cs typeface="Arial"/>
                  <a:sym typeface="Arial"/>
                </a:rPr>
                <a:t> </a:t>
              </a:r>
              <a:r>
                <a:rPr lang="en-US" sz="1200" b="0" i="0" u="none" strike="noStrike" cap="none" dirty="0" err="1">
                  <a:solidFill>
                    <a:schemeClr val="dk1"/>
                  </a:solidFill>
                  <a:latin typeface="Arial"/>
                  <a:ea typeface="Arial"/>
                  <a:cs typeface="Arial"/>
                  <a:sym typeface="Arial"/>
                </a:rPr>
                <a:t>technisch</a:t>
              </a:r>
              <a:r>
                <a:rPr lang="en-US" sz="1200" b="0" i="0" u="none" strike="noStrike" cap="none" dirty="0">
                  <a:solidFill>
                    <a:schemeClr val="dk1"/>
                  </a:solidFill>
                  <a:latin typeface="Arial"/>
                  <a:ea typeface="Arial"/>
                  <a:cs typeface="Arial"/>
                  <a:sym typeface="Arial"/>
                </a:rPr>
                <a:t> </a:t>
              </a:r>
              <a:r>
                <a:rPr lang="en-US" sz="1200" b="0" i="0" u="none" strike="noStrike" cap="none" dirty="0" err="1">
                  <a:solidFill>
                    <a:schemeClr val="dk1"/>
                  </a:solidFill>
                  <a:latin typeface="Arial"/>
                  <a:ea typeface="Arial"/>
                  <a:cs typeface="Arial"/>
                  <a:sym typeface="Arial"/>
                </a:rPr>
                <a:t>taalgebruik</a:t>
              </a:r>
              <a:br>
                <a:rPr lang="en-US" sz="1200" b="0" i="0" u="none" strike="noStrike" cap="none" dirty="0">
                  <a:solidFill>
                    <a:schemeClr val="dk1"/>
                  </a:solidFill>
                  <a:latin typeface="Arial"/>
                  <a:ea typeface="Arial"/>
                  <a:cs typeface="Arial"/>
                  <a:sym typeface="Arial"/>
                </a:rPr>
              </a:br>
              <a:r>
                <a:rPr lang="en-US" sz="1200" b="0" i="0" u="none" strike="noStrike" cap="none" dirty="0" err="1">
                  <a:solidFill>
                    <a:schemeClr val="dk1"/>
                  </a:solidFill>
                  <a:latin typeface="Arial"/>
                  <a:ea typeface="Arial"/>
                  <a:cs typeface="Arial"/>
                  <a:sym typeface="Arial"/>
                </a:rPr>
                <a:t>Onjuiste</a:t>
              </a:r>
              <a:r>
                <a:rPr lang="en-US" sz="1200" b="0" i="0" u="none" strike="noStrike" cap="none" dirty="0">
                  <a:solidFill>
                    <a:schemeClr val="dk1"/>
                  </a:solidFill>
                  <a:latin typeface="Arial"/>
                  <a:ea typeface="Arial"/>
                  <a:cs typeface="Arial"/>
                  <a:sym typeface="Arial"/>
                </a:rPr>
                <a:t> termen</a:t>
              </a:r>
              <a:endParaRPr sz="1200" b="0" i="0" u="none" strike="noStrike" cap="none" dirty="0">
                <a:solidFill>
                  <a:schemeClr val="dk1"/>
                </a:solidFill>
                <a:latin typeface="Arial"/>
                <a:ea typeface="Arial"/>
                <a:cs typeface="Arial"/>
                <a:sym typeface="Arial"/>
              </a:endParaRPr>
            </a:p>
          </p:txBody>
        </p:sp>
        <p:sp>
          <p:nvSpPr>
            <p:cNvPr id="215" name="Google Shape;215;p10"/>
            <p:cNvSpPr/>
            <p:nvPr/>
          </p:nvSpPr>
          <p:spPr>
            <a:xfrm>
              <a:off x="2577" y="953384"/>
              <a:ext cx="5273980" cy="860816"/>
            </a:xfrm>
            <a:prstGeom prst="flowChartTerminator">
              <a:avLst/>
            </a:prstGeom>
            <a:solidFill>
              <a:schemeClr val="accent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6" name="Google Shape;216;p10"/>
            <p:cNvSpPr txBox="1"/>
            <p:nvPr/>
          </p:nvSpPr>
          <p:spPr>
            <a:xfrm>
              <a:off x="251138" y="1079438"/>
              <a:ext cx="4776858" cy="608708"/>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400" b="0" i="0" u="none" strike="noStrike" cap="none">
                  <a:solidFill>
                    <a:schemeClr val="dk1"/>
                  </a:solidFill>
                  <a:latin typeface="Arial"/>
                  <a:ea typeface="Arial"/>
                  <a:cs typeface="Arial"/>
                  <a:sym typeface="Arial"/>
                </a:rPr>
                <a:t>Vergelijking tussen opties</a:t>
              </a:r>
              <a:endParaRPr sz="1400" b="0" i="0" u="none" strike="noStrike" cap="none">
                <a:solidFill>
                  <a:schemeClr val="dk1"/>
                </a:solidFill>
                <a:latin typeface="Arial"/>
                <a:ea typeface="Arial"/>
                <a:cs typeface="Arial"/>
                <a:sym typeface="Arial"/>
              </a:endParaRPr>
            </a:p>
          </p:txBody>
        </p:sp>
        <p:sp>
          <p:nvSpPr>
            <p:cNvPr id="217" name="Google Shape;217;p10"/>
            <p:cNvSpPr/>
            <p:nvPr/>
          </p:nvSpPr>
          <p:spPr>
            <a:xfrm>
              <a:off x="2577" y="1906152"/>
              <a:ext cx="5273980" cy="860816"/>
            </a:xfrm>
            <a:prstGeom prst="flowChartTerminator">
              <a:avLst/>
            </a:prstGeom>
            <a:solidFill>
              <a:schemeClr val="accent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8" name="Google Shape;218;p10"/>
            <p:cNvSpPr txBox="1"/>
            <p:nvPr/>
          </p:nvSpPr>
          <p:spPr>
            <a:xfrm>
              <a:off x="251138" y="2032206"/>
              <a:ext cx="4776858" cy="608708"/>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400" b="0" i="0" u="none" strike="noStrike" cap="none">
                  <a:solidFill>
                    <a:schemeClr val="dk1"/>
                  </a:solidFill>
                  <a:latin typeface="Arial"/>
                  <a:ea typeface="Arial"/>
                  <a:cs typeface="Arial"/>
                  <a:sym typeface="Arial"/>
                </a:rPr>
                <a:t>Ze gebruiken het merk</a:t>
              </a:r>
              <a:br>
                <a:rPr lang="en-US" sz="1400" b="0" i="0" u="none" strike="noStrike" cap="none">
                  <a:solidFill>
                    <a:schemeClr val="dk1"/>
                  </a:solidFill>
                  <a:latin typeface="Arial"/>
                  <a:ea typeface="Arial"/>
                  <a:cs typeface="Arial"/>
                  <a:sym typeface="Arial"/>
                </a:rPr>
              </a:br>
              <a:r>
                <a:rPr lang="en-US" sz="1400" b="0" i="0" u="none" strike="noStrike" cap="none">
                  <a:solidFill>
                    <a:schemeClr val="dk1"/>
                  </a:solidFill>
                  <a:latin typeface="Arial"/>
                  <a:ea typeface="Arial"/>
                  <a:cs typeface="Arial"/>
                  <a:sym typeface="Arial"/>
                </a:rPr>
                <a:t>Complexe zinnen</a:t>
              </a:r>
              <a:br>
                <a:rPr lang="en-US" sz="1400" b="0" i="0" u="none" strike="noStrike" cap="none">
                  <a:solidFill>
                    <a:schemeClr val="dk1"/>
                  </a:solidFill>
                  <a:latin typeface="Arial"/>
                  <a:ea typeface="Arial"/>
                  <a:cs typeface="Arial"/>
                  <a:sym typeface="Arial"/>
                </a:rPr>
              </a:br>
              <a:r>
                <a:rPr lang="en-US" sz="1400" b="0" i="0" u="none" strike="noStrike" cap="none">
                  <a:solidFill>
                    <a:schemeClr val="dk1"/>
                  </a:solidFill>
                  <a:latin typeface="Arial"/>
                  <a:ea typeface="Arial"/>
                  <a:cs typeface="Arial"/>
                  <a:sym typeface="Arial"/>
                </a:rPr>
                <a:t>Lange zinnen</a:t>
              </a:r>
              <a:endParaRPr sz="1400" b="0" i="0" u="none" strike="noStrike" cap="none">
                <a:solidFill>
                  <a:schemeClr val="dk1"/>
                </a:solidFill>
                <a:latin typeface="Arial"/>
                <a:ea typeface="Arial"/>
                <a:cs typeface="Arial"/>
                <a:sym typeface="Aria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4" name="Google Shape;224;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Noto Sans Symbols"/>
              <a:buNone/>
            </a:pPr>
            <a:endParaRPr sz="1800" b="1" i="1" u="none" strike="noStrike" cap="none">
              <a:solidFill>
                <a:schemeClr val="lt1"/>
              </a:solidFill>
              <a:latin typeface="Arial"/>
              <a:ea typeface="Arial"/>
              <a:cs typeface="Arial"/>
              <a:sym typeface="Arial"/>
            </a:endParaRPr>
          </a:p>
        </p:txBody>
      </p:sp>
      <p:sp>
        <p:nvSpPr>
          <p:cNvPr id="225" name="Google Shape;225;p11"/>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b="1" i="0" u="none" strike="noStrike" cap="none">
                <a:solidFill>
                  <a:schemeClr val="lt1"/>
                </a:solidFill>
                <a:latin typeface="Arial"/>
                <a:ea typeface="Arial"/>
                <a:cs typeface="Arial"/>
                <a:sym typeface="Arial"/>
              </a:rPr>
              <a:t>Beoordelingsactiviteit</a:t>
            </a:r>
            <a:endParaRPr sz="2800">
              <a:solidFill>
                <a:schemeClr val="lt1"/>
              </a:solidFill>
            </a:endParaRPr>
          </a:p>
          <a:p>
            <a:pPr marL="0" lvl="0" indent="0" algn="l" rtl="0">
              <a:lnSpc>
                <a:spcPct val="90000"/>
              </a:lnSpc>
              <a:spcBef>
                <a:spcPts val="750"/>
              </a:spcBef>
              <a:spcAft>
                <a:spcPts val="0"/>
              </a:spcAft>
              <a:buClr>
                <a:schemeClr val="lt1"/>
              </a:buClr>
              <a:buSzPts val="2400"/>
              <a:buNone/>
            </a:pPr>
            <a:endParaRPr/>
          </a:p>
        </p:txBody>
      </p:sp>
      <p:sp>
        <p:nvSpPr>
          <p:cNvPr id="226" name="Google Shape;226;p1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285750" marR="0" lvl="0" indent="-285750" algn="l" rtl="0">
              <a:lnSpc>
                <a:spcPct val="115000"/>
              </a:lnSpc>
              <a:spcBef>
                <a:spcPts val="0"/>
              </a:spcBef>
              <a:spcAft>
                <a:spcPts val="0"/>
              </a:spcAft>
              <a:buClr>
                <a:srgbClr val="D12477"/>
              </a:buClr>
              <a:buSzPts val="1800"/>
              <a:buFont typeface="Noto Sans Symbols"/>
              <a:buChar char="✔"/>
            </a:pPr>
            <a:r>
              <a:rPr lang="en-US" sz="1800">
                <a:solidFill>
                  <a:schemeClr val="lt1"/>
                </a:solidFill>
              </a:rPr>
              <a:t>Zoek op internet naar voorstellen van verschillende auteurs en bedrijven die verkooptrechters beschrijven.</a:t>
            </a:r>
            <a:endParaRPr sz="1800">
              <a:solidFill>
                <a:schemeClr val="lt1"/>
              </a:solidFill>
            </a:endParaRPr>
          </a:p>
          <a:p>
            <a:pPr marL="285750" marR="0" lvl="0" indent="-285750" algn="l" rtl="0">
              <a:lnSpc>
                <a:spcPct val="115000"/>
              </a:lnSpc>
              <a:spcBef>
                <a:spcPts val="1600"/>
              </a:spcBef>
              <a:spcAft>
                <a:spcPts val="0"/>
              </a:spcAft>
              <a:buClr>
                <a:srgbClr val="D12477"/>
              </a:buClr>
              <a:buSzPts val="1800"/>
              <a:buFont typeface="Noto Sans Symbols"/>
              <a:buChar char="✔"/>
            </a:pPr>
            <a:r>
              <a:rPr lang="en-US" sz="1800">
                <a:solidFill>
                  <a:schemeClr val="lt1"/>
                </a:solidFill>
              </a:rPr>
              <a:t>Onderzoek wat de reis van de consument is en modellen van consumentengedrag.</a:t>
            </a:r>
            <a:endParaRPr sz="1800" b="1" i="1">
              <a:solidFill>
                <a:schemeClr val="lt1"/>
              </a:solidFill>
            </a:endParaRPr>
          </a:p>
          <a:p>
            <a:pPr marL="0" lvl="0" indent="0" algn="l" rtl="0">
              <a:lnSpc>
                <a:spcPct val="90000"/>
              </a:lnSpc>
              <a:spcBef>
                <a:spcPts val="0"/>
              </a:spcBef>
              <a:spcAft>
                <a:spcPts val="0"/>
              </a:spcAft>
              <a:buClr>
                <a:schemeClr val="lt1"/>
              </a:buClr>
              <a:buSzPts val="1800"/>
              <a:buNone/>
            </a:pP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2"/>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32" name="Google Shape;232;p12"/>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De doelstellingen van een SEO-strategie</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3"/>
          <p:cNvSpPr txBox="1">
            <a:spLocks noGrp="1"/>
          </p:cNvSpPr>
          <p:nvPr>
            <p:ph type="body" idx="1"/>
          </p:nvPr>
        </p:nvSpPr>
        <p:spPr>
          <a:xfrm>
            <a:off x="478339" y="1332218"/>
            <a:ext cx="7886700" cy="280025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D12477"/>
              </a:buClr>
              <a:buSzPts val="3000"/>
              <a:buFont typeface="Arial"/>
              <a:buChar char="•"/>
            </a:pPr>
            <a:r>
              <a:rPr lang="en-US" sz="2400">
                <a:latin typeface="Calibri"/>
                <a:ea typeface="Calibri"/>
                <a:cs typeface="Calibri"/>
                <a:sym typeface="Calibri"/>
              </a:rPr>
              <a:t>Uw waardepropositie definiëren</a:t>
            </a:r>
            <a:endParaRPr/>
          </a:p>
          <a:p>
            <a:pPr marL="285750" marR="0" lvl="0" indent="-285750" algn="l" rtl="0">
              <a:lnSpc>
                <a:spcPct val="115000"/>
              </a:lnSpc>
              <a:spcBef>
                <a:spcPts val="1600"/>
              </a:spcBef>
              <a:spcAft>
                <a:spcPts val="0"/>
              </a:spcAft>
              <a:buClr>
                <a:srgbClr val="D12477"/>
              </a:buClr>
              <a:buSzPts val="3000"/>
              <a:buFont typeface="Arial"/>
              <a:buChar char="•"/>
            </a:pPr>
            <a:r>
              <a:rPr lang="en-US" sz="2400">
                <a:latin typeface="Calibri"/>
                <a:ea typeface="Calibri"/>
                <a:cs typeface="Calibri"/>
                <a:sym typeface="Calibri"/>
              </a:rPr>
              <a:t>Identificeer uw doelgroepklanten per segment of persona</a:t>
            </a:r>
            <a:endParaRPr/>
          </a:p>
          <a:p>
            <a:pPr marL="285750" marR="0" lvl="0" indent="-285750" algn="l" rtl="0">
              <a:lnSpc>
                <a:spcPct val="115000"/>
              </a:lnSpc>
              <a:spcBef>
                <a:spcPts val="1600"/>
              </a:spcBef>
              <a:spcAft>
                <a:spcPts val="0"/>
              </a:spcAft>
              <a:buClr>
                <a:srgbClr val="D12477"/>
              </a:buClr>
              <a:buSzPts val="3000"/>
              <a:buFont typeface="Arial"/>
              <a:buChar char="•"/>
            </a:pPr>
            <a:r>
              <a:rPr lang="en-US" sz="2400">
                <a:latin typeface="Calibri"/>
                <a:ea typeface="Calibri"/>
                <a:cs typeface="Calibri"/>
                <a:sym typeface="Calibri"/>
              </a:rPr>
              <a:t>Marketingdoelen vaststellen</a:t>
            </a:r>
            <a:endParaRPr/>
          </a:p>
          <a:p>
            <a:pPr marL="285750" marR="0" lvl="0" indent="-285750" algn="l" rtl="0">
              <a:lnSpc>
                <a:spcPct val="115000"/>
              </a:lnSpc>
              <a:spcBef>
                <a:spcPts val="1600"/>
              </a:spcBef>
              <a:spcAft>
                <a:spcPts val="0"/>
              </a:spcAft>
              <a:buClr>
                <a:srgbClr val="D12477"/>
              </a:buClr>
              <a:buSzPts val="3000"/>
              <a:buFont typeface="Arial"/>
              <a:buChar char="•"/>
            </a:pPr>
            <a:r>
              <a:rPr lang="en-US" sz="2400" b="1">
                <a:latin typeface="Calibri"/>
                <a:ea typeface="Calibri"/>
                <a:cs typeface="Calibri"/>
                <a:sym typeface="Calibri"/>
              </a:rPr>
              <a:t>SEO doelen stellen</a:t>
            </a:r>
            <a:endParaRPr sz="2400" b="1" i="1">
              <a:latin typeface="Arial"/>
              <a:ea typeface="Arial"/>
              <a:cs typeface="Arial"/>
              <a:sym typeface="Arial"/>
            </a:endParaRPr>
          </a:p>
          <a:p>
            <a:pPr marL="0" lvl="0" indent="0" algn="l" rtl="0">
              <a:lnSpc>
                <a:spcPct val="90000"/>
              </a:lnSpc>
              <a:spcBef>
                <a:spcPts val="750"/>
              </a:spcBef>
              <a:spcAft>
                <a:spcPts val="0"/>
              </a:spcAft>
              <a:buClr>
                <a:srgbClr val="ED7D31"/>
              </a:buClr>
              <a:buSzPts val="2625"/>
              <a:buNone/>
            </a:pPr>
            <a:endParaRPr/>
          </a:p>
        </p:txBody>
      </p:sp>
      <p:sp>
        <p:nvSpPr>
          <p:cNvPr id="238" name="Google Shape;238;p1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39" name="Google Shape;239;p1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1" i="1" u="none" strike="noStrike" cap="none">
              <a:solidFill>
                <a:schemeClr val="dk1"/>
              </a:solidFill>
              <a:latin typeface="Arial"/>
              <a:ea typeface="Arial"/>
              <a:cs typeface="Arial"/>
              <a:sym typeface="Arial"/>
            </a:endParaRPr>
          </a:p>
        </p:txBody>
      </p:sp>
      <p:sp>
        <p:nvSpPr>
          <p:cNvPr id="240" name="Google Shape;240;p13"/>
          <p:cNvSpPr/>
          <p:nvPr/>
        </p:nvSpPr>
        <p:spPr>
          <a:xfrm flipH="1">
            <a:off x="3502732" y="3315700"/>
            <a:ext cx="713232" cy="344424"/>
          </a:xfrm>
          <a:prstGeom prst="stripedRightArrow">
            <a:avLst>
              <a:gd name="adj1" fmla="val 44690"/>
              <a:gd name="adj2" fmla="val 50000"/>
            </a:avLst>
          </a:prstGeom>
          <a:solidFill>
            <a:srgbClr val="D12477"/>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Open Sans"/>
              <a:ea typeface="Open Sans"/>
              <a:cs typeface="Open Sans"/>
              <a:sym typeface="Open Sans"/>
            </a:endParaRPr>
          </a:p>
        </p:txBody>
      </p:sp>
      <p:sp>
        <p:nvSpPr>
          <p:cNvPr id="241" name="Google Shape;241;p13"/>
          <p:cNvSpPr txBox="1">
            <a:spLocks noGrp="1"/>
          </p:cNvSpPr>
          <p:nvPr>
            <p:ph type="title"/>
          </p:nvPr>
        </p:nvSpPr>
        <p:spPr>
          <a:xfrm>
            <a:off x="628650" y="16856"/>
            <a:ext cx="7370429"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sz="3100" dirty="0"/>
              <a:t>De </a:t>
            </a:r>
            <a:r>
              <a:rPr lang="en-US" sz="3100" dirty="0" err="1"/>
              <a:t>doelstellingen</a:t>
            </a:r>
            <a:r>
              <a:rPr lang="en-US" sz="3100" dirty="0"/>
              <a:t> van een SEO-</a:t>
            </a:r>
            <a:r>
              <a:rPr lang="en-US" sz="3100" dirty="0" err="1"/>
              <a:t>strategie</a:t>
            </a:r>
            <a:endParaRPr sz="31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47" name="Google Shape;247;p14"/>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248" name="Google Shape;248;p14"/>
          <p:cNvSpPr txBox="1">
            <a:spLocks noGrp="1"/>
          </p:cNvSpPr>
          <p:nvPr>
            <p:ph type="title"/>
          </p:nvPr>
        </p:nvSpPr>
        <p:spPr>
          <a:xfrm>
            <a:off x="628650" y="105839"/>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SEO doelen en doelstellingen vaststellen</a:t>
            </a:r>
            <a:endParaRPr/>
          </a:p>
        </p:txBody>
      </p:sp>
      <p:sp>
        <p:nvSpPr>
          <p:cNvPr id="249" name="Google Shape;249;p14"/>
          <p:cNvSpPr txBox="1">
            <a:spLocks noGrp="1"/>
          </p:cNvSpPr>
          <p:nvPr>
            <p:ph type="body" idx="1"/>
          </p:nvPr>
        </p:nvSpPr>
        <p:spPr>
          <a:xfrm>
            <a:off x="628650" y="1369218"/>
            <a:ext cx="7886700" cy="289925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D12477"/>
              </a:buClr>
              <a:buSzPts val="2700"/>
              <a:buFont typeface="Arial"/>
              <a:buChar char="•"/>
            </a:pPr>
            <a:r>
              <a:rPr lang="en-US" sz="1800">
                <a:latin typeface="Arial"/>
                <a:ea typeface="Arial"/>
                <a:cs typeface="Arial"/>
                <a:sym typeface="Arial"/>
              </a:rPr>
              <a:t>SEO voor ruw verkeer</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voor e-commerce verkoop</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voor Mindshare/Branding</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voor Lead Acquisitie &amp; Direct Marketing</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voor reputatiemanagement</a:t>
            </a:r>
            <a:endParaRPr sz="1800"/>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5"/>
          <p:cNvSpPr txBox="1"/>
          <p:nvPr/>
        </p:nvSpPr>
        <p:spPr>
          <a:xfrm>
            <a:off x="0" y="822410"/>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Consolidatie Activiteit</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0" name="Google Shape;260;p16"/>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28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261" name="Google Shape;261;p1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Consolidatie Activiteit</a:t>
            </a:r>
            <a:endParaRPr/>
          </a:p>
          <a:p>
            <a:pPr marL="0" lvl="0" indent="0" algn="l" rtl="0">
              <a:lnSpc>
                <a:spcPct val="90000"/>
              </a:lnSpc>
              <a:spcBef>
                <a:spcPts val="750"/>
              </a:spcBef>
              <a:spcAft>
                <a:spcPts val="0"/>
              </a:spcAft>
              <a:buClr>
                <a:schemeClr val="lt1"/>
              </a:buClr>
              <a:buSzPts val="2800"/>
              <a:buNone/>
            </a:pPr>
            <a:endParaRPr sz="2800"/>
          </a:p>
        </p:txBody>
      </p:sp>
      <p:sp>
        <p:nvSpPr>
          <p:cNvPr id="262" name="Google Shape;262;p1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chemeClr val="lt1"/>
              </a:buClr>
              <a:buSzPts val="2000"/>
              <a:buFont typeface="Arial"/>
              <a:buNone/>
            </a:pPr>
            <a:r>
              <a:rPr lang="en-US" sz="2000" b="0" i="0" u="none" strike="noStrike" cap="none"/>
              <a:t>Kies voor de volgende lijst een organisatie en haar website:</a:t>
            </a:r>
            <a:endParaRPr/>
          </a:p>
          <a:p>
            <a:pPr marL="285750" marR="0" lvl="0" indent="-285750" algn="l" rtl="0">
              <a:lnSpc>
                <a:spcPct val="115000"/>
              </a:lnSpc>
              <a:spcBef>
                <a:spcPts val="1200"/>
              </a:spcBef>
              <a:spcAft>
                <a:spcPts val="0"/>
              </a:spcAft>
              <a:buClr>
                <a:srgbClr val="D12477"/>
              </a:buClr>
              <a:buSzPts val="3000"/>
              <a:buFont typeface="Arial"/>
              <a:buChar char="•"/>
            </a:pPr>
            <a:r>
              <a:rPr lang="en-US" sz="2000" b="0" i="0" u="none" strike="noStrike" cap="none"/>
              <a:t>Online winkel.</a:t>
            </a:r>
            <a:endParaRPr/>
          </a:p>
          <a:p>
            <a:pPr marL="285750" marR="0" lvl="0" indent="-285750" algn="l" rtl="0">
              <a:lnSpc>
                <a:spcPct val="115000"/>
              </a:lnSpc>
              <a:spcBef>
                <a:spcPts val="1200"/>
              </a:spcBef>
              <a:spcAft>
                <a:spcPts val="0"/>
              </a:spcAft>
              <a:buClr>
                <a:srgbClr val="D12477"/>
              </a:buClr>
              <a:buSzPts val="3000"/>
              <a:buFont typeface="Arial"/>
              <a:buChar char="•"/>
            </a:pPr>
            <a:r>
              <a:rPr lang="en-US" sz="2000" b="0" i="0" u="none" strike="noStrike" cap="none"/>
              <a:t>Online merkaanwezigheid.</a:t>
            </a:r>
            <a:endParaRPr/>
          </a:p>
          <a:p>
            <a:pPr marL="285750" marR="0" lvl="0" indent="-285750" algn="l" rtl="0">
              <a:lnSpc>
                <a:spcPct val="115000"/>
              </a:lnSpc>
              <a:spcBef>
                <a:spcPts val="1200"/>
              </a:spcBef>
              <a:spcAft>
                <a:spcPts val="0"/>
              </a:spcAft>
              <a:buClr>
                <a:srgbClr val="D12477"/>
              </a:buClr>
              <a:buSzPts val="3000"/>
              <a:buFont typeface="Arial"/>
              <a:buChar char="•"/>
            </a:pPr>
            <a:r>
              <a:rPr lang="en-US" sz="2000" b="0" i="0" u="none" strike="noStrike" cap="none"/>
              <a:t>Informatieopslagplaats (bijv. nieuws)</a:t>
            </a:r>
            <a:endParaRPr/>
          </a:p>
          <a:p>
            <a:pPr marL="0" marR="0" lvl="0" indent="0" algn="l" rtl="0">
              <a:lnSpc>
                <a:spcPct val="115000"/>
              </a:lnSpc>
              <a:spcBef>
                <a:spcPts val="1200"/>
              </a:spcBef>
              <a:spcAft>
                <a:spcPts val="0"/>
              </a:spcAft>
              <a:buClr>
                <a:schemeClr val="lt1"/>
              </a:buClr>
              <a:buSzPts val="2000"/>
              <a:buFont typeface="Arial"/>
              <a:buNone/>
            </a:pPr>
            <a:r>
              <a:rPr lang="en-US" sz="2000" b="0" i="0" u="none" strike="noStrike" cap="none"/>
              <a:t>Bepaal de SEO-doelstellingen</a:t>
            </a:r>
            <a:endParaRPr/>
          </a:p>
          <a:p>
            <a:pPr marL="0" marR="0" lvl="0" indent="0" algn="l" rtl="0">
              <a:lnSpc>
                <a:spcPct val="115000"/>
              </a:lnSpc>
              <a:spcBef>
                <a:spcPts val="2800"/>
              </a:spcBef>
              <a:spcAft>
                <a:spcPts val="0"/>
              </a:spcAft>
              <a:buClr>
                <a:schemeClr val="lt1"/>
              </a:buClr>
              <a:buSzPts val="2000"/>
              <a:buFont typeface="Arial"/>
              <a:buNone/>
            </a:pPr>
            <a:endParaRPr sz="2000" b="0" i="0" u="none" strike="noStrike" cap="none">
              <a:solidFill>
                <a:srgbClr val="000000"/>
              </a:solidFill>
              <a:latin typeface="Arial"/>
              <a:ea typeface="Arial"/>
              <a:cs typeface="Arial"/>
              <a:sym typeface="Arial"/>
            </a:endParaRPr>
          </a:p>
          <a:p>
            <a:pPr marL="0" lvl="0" indent="0" algn="l" rtl="0">
              <a:lnSpc>
                <a:spcPct val="101250"/>
              </a:lnSpc>
              <a:spcBef>
                <a:spcPts val="0"/>
              </a:spcBef>
              <a:spcAft>
                <a:spcPts val="0"/>
              </a:spcAft>
              <a:buClr>
                <a:schemeClr val="lt1"/>
              </a:buClr>
              <a:buSzPts val="1600"/>
              <a:buNone/>
            </a:pP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1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68" name="Google Shape;268;p17"/>
          <p:cNvSpPr txBox="1"/>
          <p:nvPr/>
        </p:nvSpPr>
        <p:spPr>
          <a:xfrm>
            <a:off x="675150" y="2047675"/>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Schets de SEO-strategie van concurrenten</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4" name="Google Shape;274;p18"/>
          <p:cNvSpPr txBox="1"/>
          <p:nvPr/>
        </p:nvSpPr>
        <p:spPr>
          <a:xfrm>
            <a:off x="478339" y="1262790"/>
            <a:ext cx="8333429" cy="3278730"/>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275" name="Google Shape;275;p18"/>
          <p:cNvSpPr txBox="1">
            <a:spLocks noGrp="1"/>
          </p:cNvSpPr>
          <p:nvPr>
            <p:ph type="title"/>
          </p:nvPr>
        </p:nvSpPr>
        <p:spPr>
          <a:xfrm>
            <a:off x="628650" y="273844"/>
            <a:ext cx="7170644"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2800" dirty="0" err="1"/>
              <a:t>Schets</a:t>
            </a:r>
            <a:r>
              <a:rPr lang="en-US" sz="2800" dirty="0"/>
              <a:t> de SEO-</a:t>
            </a:r>
            <a:r>
              <a:rPr lang="en-US" sz="2800" dirty="0" err="1"/>
              <a:t>strategie</a:t>
            </a:r>
            <a:r>
              <a:rPr lang="en-US" sz="2800" dirty="0"/>
              <a:t> van </a:t>
            </a:r>
            <a:r>
              <a:rPr lang="en-US" sz="2800" dirty="0" err="1"/>
              <a:t>concurrenten</a:t>
            </a:r>
            <a:br>
              <a:rPr lang="en-US" sz="2800" dirty="0"/>
            </a:br>
            <a:endParaRPr sz="2800" dirty="0"/>
          </a:p>
        </p:txBody>
      </p:sp>
      <p:sp>
        <p:nvSpPr>
          <p:cNvPr id="276" name="Google Shape;276;p18"/>
          <p:cNvSpPr txBox="1">
            <a:spLocks noGrp="1"/>
          </p:cNvSpPr>
          <p:nvPr>
            <p:ph type="body" idx="1"/>
          </p:nvPr>
        </p:nvSpPr>
        <p:spPr>
          <a:xfrm>
            <a:off x="628650" y="1048437"/>
            <a:ext cx="7886700" cy="359431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12477"/>
              </a:buClr>
              <a:buSzPts val="2700"/>
              <a:buFont typeface="Arial"/>
              <a:buChar char="•"/>
            </a:pPr>
            <a:r>
              <a:rPr lang="en-US" sz="1800" b="0" i="0" u="none" strike="noStrike" cap="none"/>
              <a:t>De concurrenten van de organisatie identificeren</a:t>
            </a:r>
            <a:endParaRPr/>
          </a:p>
          <a:p>
            <a:pPr marL="285750" marR="0" lvl="0" indent="-285750" algn="l" rtl="0">
              <a:lnSpc>
                <a:spcPct val="100000"/>
              </a:lnSpc>
              <a:spcBef>
                <a:spcPts val="600"/>
              </a:spcBef>
              <a:spcAft>
                <a:spcPts val="0"/>
              </a:spcAft>
              <a:buClr>
                <a:srgbClr val="D12477"/>
              </a:buClr>
              <a:buSzPts val="2700"/>
              <a:buFont typeface="Arial"/>
              <a:buChar char="•"/>
            </a:pPr>
            <a:r>
              <a:rPr lang="en-US" sz="1800" b="0" i="0" u="none" strike="noStrike" cap="none"/>
              <a:t>Controleer de positie van concurrenten in de zoekmachines voor de belangrijkste zoekwoorden</a:t>
            </a:r>
            <a:endParaRPr sz="1800" b="0" i="0" u="none" strike="noStrike" cap="none"/>
          </a:p>
          <a:p>
            <a:pPr marL="285750" marR="0" lvl="0" indent="-285750" algn="l" rtl="0">
              <a:lnSpc>
                <a:spcPct val="100000"/>
              </a:lnSpc>
              <a:spcBef>
                <a:spcPts val="600"/>
              </a:spcBef>
              <a:spcAft>
                <a:spcPts val="0"/>
              </a:spcAft>
              <a:buClr>
                <a:srgbClr val="D12477"/>
              </a:buClr>
              <a:buSzPts val="2700"/>
              <a:buFont typeface="Arial"/>
              <a:buChar char="•"/>
            </a:pPr>
            <a:r>
              <a:rPr lang="en-US" sz="1800" b="0" i="0" u="none" strike="noStrike" cap="none"/>
              <a:t>Controleer het verkeer en de verkeersbronnen van concurrenten</a:t>
            </a:r>
            <a:endParaRPr/>
          </a:p>
          <a:p>
            <a:pPr marL="285750" marR="0" lvl="0" indent="-285750" algn="l" rtl="0">
              <a:lnSpc>
                <a:spcPct val="100000"/>
              </a:lnSpc>
              <a:spcBef>
                <a:spcPts val="600"/>
              </a:spcBef>
              <a:spcAft>
                <a:spcPts val="0"/>
              </a:spcAft>
              <a:buClr>
                <a:srgbClr val="D12477"/>
              </a:buClr>
              <a:buSzPts val="2700"/>
              <a:buFont typeface="Arial"/>
              <a:buChar char="•"/>
            </a:pPr>
            <a:r>
              <a:rPr lang="en-US" sz="1800" b="0" i="0" u="none" strike="noStrike" cap="none"/>
              <a:t>Kwantificeer de belangrijkste factoren voor elke concurrent:</a:t>
            </a:r>
            <a:endParaRPr/>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Website autoriteit (Domein autoriteit)</a:t>
            </a:r>
            <a:endParaRPr sz="1800" b="0" i="0" u="none" strike="noStrike" cap="none"/>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Aantal sites die linken; aantal inkomende links</a:t>
            </a:r>
            <a:endParaRPr sz="1800" b="0" i="0" u="none" strike="noStrike" cap="none"/>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Leeftijd website</a:t>
            </a:r>
            <a:endParaRPr sz="1800" b="0" i="0" u="none" strike="noStrike" cap="none"/>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Factoren op de pagina</a:t>
            </a:r>
            <a:endParaRPr sz="1800" b="0" i="0" u="none" strike="noStrike" cap="none"/>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Andere factoren</a:t>
            </a:r>
            <a:endParaRPr/>
          </a:p>
          <a:p>
            <a:pPr marL="0" lvl="0" indent="0" algn="l" rtl="0">
              <a:lnSpc>
                <a:spcPct val="90000"/>
              </a:lnSpc>
              <a:spcBef>
                <a:spcPts val="750"/>
              </a:spcBef>
              <a:spcAft>
                <a:spcPts val="0"/>
              </a:spcAft>
              <a:buClr>
                <a:srgbClr val="ED7D31"/>
              </a:buClr>
              <a:buSzPts val="2625"/>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19"/>
          <p:cNvSpPr txBox="1"/>
          <p:nvPr/>
        </p:nvSpPr>
        <p:spPr>
          <a:xfrm>
            <a:off x="0" y="1959225"/>
            <a:ext cx="9144000" cy="612525"/>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Consolidatie Activiteit</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7" name="Google Shape;287;p2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288" name="Google Shape;288;p20"/>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Consolidatie Activiteit</a:t>
            </a:r>
            <a:endParaRPr/>
          </a:p>
          <a:p>
            <a:pPr marL="0" lvl="0" indent="0" algn="l" rtl="0">
              <a:lnSpc>
                <a:spcPct val="90000"/>
              </a:lnSpc>
              <a:spcBef>
                <a:spcPts val="750"/>
              </a:spcBef>
              <a:spcAft>
                <a:spcPts val="0"/>
              </a:spcAft>
              <a:buClr>
                <a:schemeClr val="lt1"/>
              </a:buClr>
              <a:buSzPts val="2800"/>
              <a:buNone/>
            </a:pPr>
            <a:endParaRPr sz="2800"/>
          </a:p>
        </p:txBody>
      </p:sp>
      <p:sp>
        <p:nvSpPr>
          <p:cNvPr id="289" name="Google Shape;289;p2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chemeClr val="lt1"/>
              </a:buClr>
              <a:buSzPts val="1800"/>
              <a:buFont typeface="Arial"/>
              <a:buNone/>
            </a:pPr>
            <a:r>
              <a:rPr lang="en-US" sz="1800" b="0" i="0" u="none" strike="noStrike" cap="none"/>
              <a:t>Kies voor de volgende lijst een organisatie en haar website:</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t>Online winkel.</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t>Online merkaanwezigheid.</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t>Informatieopslagplaats (bijv. nieuws)</a:t>
            </a:r>
            <a:endParaRPr/>
          </a:p>
          <a:p>
            <a:pPr marL="0" marR="0" lvl="0" indent="0" algn="l" rtl="0">
              <a:lnSpc>
                <a:spcPct val="115000"/>
              </a:lnSpc>
              <a:spcBef>
                <a:spcPts val="1200"/>
              </a:spcBef>
              <a:spcAft>
                <a:spcPts val="0"/>
              </a:spcAft>
              <a:buClr>
                <a:schemeClr val="lt1"/>
              </a:buClr>
              <a:buSzPts val="1800"/>
              <a:buFont typeface="Arial"/>
              <a:buNone/>
            </a:pPr>
            <a:r>
              <a:rPr lang="en-US" sz="1800" b="0" i="0" u="none" strike="noStrike" cap="none"/>
              <a:t>Schets de SEO-strategie van concurrenten</a:t>
            </a:r>
            <a:endParaRPr sz="1800" b="0" i="0" u="none" strike="noStrike" cap="none"/>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21"/>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95" name="Google Shape;295;p21"/>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Zoekwoord strategie</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2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1" name="Google Shape;301;p2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02" name="Google Shape;302;p2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Zoekwoord strategie</a:t>
            </a:r>
            <a:br>
              <a:rPr lang="en-US" sz="3200"/>
            </a:br>
            <a:endParaRPr sz="3200"/>
          </a:p>
        </p:txBody>
      </p:sp>
      <p:sp>
        <p:nvSpPr>
          <p:cNvPr id="303" name="Google Shape;303;p22"/>
          <p:cNvSpPr txBox="1">
            <a:spLocks noGrp="1"/>
          </p:cNvSpPr>
          <p:nvPr>
            <p:ph type="body" idx="1"/>
          </p:nvPr>
        </p:nvSpPr>
        <p:spPr>
          <a:xfrm>
            <a:off x="628650" y="1369218"/>
            <a:ext cx="7886700" cy="185178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D12477"/>
              </a:buClr>
              <a:buSzPts val="2700"/>
              <a:buFont typeface="Arial"/>
              <a:buChar char="•"/>
            </a:pPr>
            <a:r>
              <a:rPr lang="en-US" sz="1800"/>
              <a:t>De belangrijkste pagina's in de digitale strategie van de organisatie identificeren</a:t>
            </a:r>
            <a:endParaRPr sz="1800" i="1"/>
          </a:p>
          <a:p>
            <a:pPr marL="285750" marR="0" lvl="0" indent="-285750" algn="l" rtl="0">
              <a:lnSpc>
                <a:spcPct val="115000"/>
              </a:lnSpc>
              <a:spcBef>
                <a:spcPts val="1600"/>
              </a:spcBef>
              <a:spcAft>
                <a:spcPts val="0"/>
              </a:spcAft>
              <a:buClr>
                <a:srgbClr val="D12477"/>
              </a:buClr>
              <a:buSzPts val="2700"/>
              <a:buFont typeface="Arial"/>
              <a:buChar char="•"/>
            </a:pPr>
            <a:r>
              <a:rPr lang="en-US" sz="1800"/>
              <a:t>Maak groepen trefwoorden voor elke pagina</a:t>
            </a:r>
            <a:endParaRPr sz="1800" i="1"/>
          </a:p>
          <a:p>
            <a:pPr marL="285750" marR="0" lvl="0" indent="-285750" algn="l" rtl="0">
              <a:lnSpc>
                <a:spcPct val="115000"/>
              </a:lnSpc>
              <a:spcBef>
                <a:spcPts val="1600"/>
              </a:spcBef>
              <a:spcAft>
                <a:spcPts val="0"/>
              </a:spcAft>
              <a:buClr>
                <a:srgbClr val="D12477"/>
              </a:buClr>
              <a:buSzPts val="2700"/>
              <a:buFont typeface="Arial"/>
              <a:buChar char="•"/>
            </a:pPr>
            <a:r>
              <a:rPr lang="en-US" sz="1800"/>
              <a:t>Groepen optimaliseren door duplicatie en overlapping van trefwoorden te voorkomen</a:t>
            </a:r>
            <a:endParaRPr sz="1800"/>
          </a:p>
          <a:p>
            <a:pPr marL="342900" lvl="0" indent="-142875" algn="l" rtl="0">
              <a:lnSpc>
                <a:spcPct val="90000"/>
              </a:lnSpc>
              <a:spcBef>
                <a:spcPts val="750"/>
              </a:spcBef>
              <a:spcAft>
                <a:spcPts val="0"/>
              </a:spcAft>
              <a:buClr>
                <a:srgbClr val="D12477"/>
              </a:buClr>
              <a:buSzPts val="3150"/>
              <a:buFont typeface="Arial"/>
              <a:buNone/>
            </a:pP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9" name="Google Shape;309;p2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10" name="Google Shape;310;p2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Zoekwoord strategie</a:t>
            </a:r>
            <a:br>
              <a:rPr lang="en-US"/>
            </a:br>
            <a:endParaRPr/>
          </a:p>
        </p:txBody>
      </p:sp>
      <p:sp>
        <p:nvSpPr>
          <p:cNvPr id="311" name="Google Shape;311;p23"/>
          <p:cNvSpPr txBox="1">
            <a:spLocks noGrp="1"/>
          </p:cNvSpPr>
          <p:nvPr>
            <p:ph type="body" idx="1"/>
          </p:nvPr>
        </p:nvSpPr>
        <p:spPr>
          <a:xfrm>
            <a:off x="628650" y="1369218"/>
            <a:ext cx="7886700" cy="2375522"/>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1800"/>
              <a:buNone/>
            </a:pPr>
            <a:r>
              <a:rPr lang="en-US" sz="1800"/>
              <a:t>Gebruik een trefwoordhulpmiddel om te bepalen:</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t>Zoekwoord volume</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t>Mate van concurrentie voor de zoekwoorden</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t>CTR voor de zoekwoorden</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4"/>
          <p:cNvSpPr txBox="1"/>
          <p:nvPr/>
        </p:nvSpPr>
        <p:spPr>
          <a:xfrm>
            <a:off x="0" y="83692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Consolidatie Activiteit</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22" name="Google Shape;322;p2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23" name="Google Shape;323;p25"/>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Consolidatie Activiteit</a:t>
            </a:r>
            <a:endParaRPr/>
          </a:p>
          <a:p>
            <a:pPr marL="0" lvl="0" indent="0" algn="l" rtl="0">
              <a:lnSpc>
                <a:spcPct val="90000"/>
              </a:lnSpc>
              <a:spcBef>
                <a:spcPts val="750"/>
              </a:spcBef>
              <a:spcAft>
                <a:spcPts val="0"/>
              </a:spcAft>
              <a:buClr>
                <a:schemeClr val="lt1"/>
              </a:buClr>
              <a:buSzPts val="2400"/>
              <a:buNone/>
            </a:pPr>
            <a:endParaRPr/>
          </a:p>
        </p:txBody>
      </p:sp>
      <p:sp>
        <p:nvSpPr>
          <p:cNvPr id="324" name="Google Shape;324;p2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FFFFFF"/>
              </a:buClr>
              <a:buSzPts val="1800"/>
              <a:buFont typeface="Arial"/>
              <a:buNone/>
            </a:pPr>
            <a:r>
              <a:rPr lang="en-US" sz="1800" b="0" i="0" u="none" strike="noStrike" cap="none">
                <a:solidFill>
                  <a:srgbClr val="FFFFFF"/>
                </a:solidFill>
              </a:rPr>
              <a:t>Kies voor de volgende lijst een organisatie en haar website:</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solidFill>
                  <a:srgbClr val="FFFFFF"/>
                </a:solidFill>
              </a:rPr>
              <a:t>Online winkel.</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solidFill>
                  <a:srgbClr val="FFFFFF"/>
                </a:solidFill>
              </a:rPr>
              <a:t>Online merkaanwezigheid.</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solidFill>
                  <a:srgbClr val="FFFFFF"/>
                </a:solidFill>
              </a:rPr>
              <a:t>Informatieopslagplaats (bijv. nieuws)</a:t>
            </a:r>
            <a:endParaRPr/>
          </a:p>
          <a:p>
            <a:pPr marL="0" marR="0" lvl="0" indent="0" algn="l" rtl="0">
              <a:lnSpc>
                <a:spcPct val="115000"/>
              </a:lnSpc>
              <a:spcBef>
                <a:spcPts val="1200"/>
              </a:spcBef>
              <a:spcAft>
                <a:spcPts val="0"/>
              </a:spcAft>
              <a:buClr>
                <a:srgbClr val="FFFFFF"/>
              </a:buClr>
              <a:buSzPts val="1800"/>
              <a:buFont typeface="Arial"/>
              <a:buNone/>
            </a:pPr>
            <a:r>
              <a:rPr lang="en-US" sz="1800" b="0" i="0" u="none" strike="noStrike" cap="none">
                <a:solidFill>
                  <a:srgbClr val="FFFFFF"/>
                </a:solidFill>
              </a:rPr>
              <a:t>Zoekwoord strategie</a:t>
            </a:r>
            <a:endParaRPr sz="1800" b="0" i="0" u="none" strike="noStrike" cap="none">
              <a:solidFill>
                <a:srgbClr val="FFFFFF"/>
              </a:solidFill>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26"/>
          <p:cNvSpPr txBox="1"/>
          <p:nvPr/>
        </p:nvSpPr>
        <p:spPr>
          <a:xfrm>
            <a:off x="478339" y="47963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D12477"/>
              </a:buClr>
              <a:buSzPts val="3200"/>
              <a:buFont typeface="Arial"/>
              <a:buNone/>
            </a:pPr>
            <a:r>
              <a:rPr lang="en-US" sz="3200" b="1" i="0" u="none" strike="noStrike" cap="none">
                <a:solidFill>
                  <a:srgbClr val="D12477"/>
                </a:solidFill>
                <a:latin typeface="Arial"/>
                <a:ea typeface="Arial"/>
                <a:cs typeface="Arial"/>
                <a:sym typeface="Arial"/>
              </a:rPr>
              <a:t>Samenvatting van leerdoelen</a:t>
            </a:r>
            <a:endParaRPr sz="2000" b="0" i="0" u="none" strike="noStrike" cap="none">
              <a:solidFill>
                <a:srgbClr val="D12477"/>
              </a:solidFill>
              <a:latin typeface="Calibri"/>
              <a:ea typeface="Calibri"/>
              <a:cs typeface="Calibri"/>
              <a:sym typeface="Calibri"/>
            </a:endParaRPr>
          </a:p>
        </p:txBody>
      </p:sp>
      <p:sp>
        <p:nvSpPr>
          <p:cNvPr id="330" name="Google Shape;330;p26"/>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Kun je nu de verkooptrechter uitleggen?</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Kun je nu SEO-doelstellingen definiëren?</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Kun je nu de SEO-strategie van concurrenten schetsen?</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Kun je nu een zoekwoordstrategie ontwikkelen?</a:t>
            </a:r>
            <a:endParaRPr sz="1800" b="0" i="0" u="none" strike="noStrike" cap="none">
              <a:solidFill>
                <a:srgbClr val="161249"/>
              </a:solidFill>
              <a:latin typeface="Arial"/>
              <a:ea typeface="Arial"/>
              <a:cs typeface="Arial"/>
              <a:sym typeface="Arial"/>
            </a:endParaRPr>
          </a:p>
          <a:p>
            <a:pPr marL="0" marR="0" lvl="0" indent="0" algn="ctr"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27"/>
          <p:cNvSpPr txBox="1"/>
          <p:nvPr/>
        </p:nvSpPr>
        <p:spPr>
          <a:xfrm>
            <a:off x="478339" y="574175"/>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D12477"/>
              </a:buClr>
              <a:buSzPts val="3200"/>
              <a:buFont typeface="Arial"/>
              <a:buNone/>
            </a:pPr>
            <a:r>
              <a:rPr lang="en-US" sz="3200" b="1" i="0" u="none" strike="noStrike" cap="none">
                <a:solidFill>
                  <a:srgbClr val="D12477"/>
                </a:solidFill>
                <a:latin typeface="Arial"/>
                <a:ea typeface="Arial"/>
                <a:cs typeface="Arial"/>
                <a:sym typeface="Arial"/>
              </a:rPr>
              <a:t>Recapitulatie van leren</a:t>
            </a:r>
            <a:endParaRPr sz="2000" b="0" i="0" u="none" strike="noStrike" cap="none">
              <a:solidFill>
                <a:srgbClr val="D12477"/>
              </a:solidFill>
              <a:latin typeface="Calibri"/>
              <a:ea typeface="Calibri"/>
              <a:cs typeface="Calibri"/>
              <a:sym typeface="Calibri"/>
            </a:endParaRPr>
          </a:p>
        </p:txBody>
      </p:sp>
      <p:sp>
        <p:nvSpPr>
          <p:cNvPr id="336" name="Google Shape;336;p27"/>
          <p:cNvSpPr txBox="1"/>
          <p:nvPr/>
        </p:nvSpPr>
        <p:spPr>
          <a:xfrm>
            <a:off x="478339" y="957990"/>
            <a:ext cx="8454900" cy="2939111"/>
          </a:xfrm>
          <a:prstGeom prst="rect">
            <a:avLst/>
          </a:prstGeom>
          <a:noFill/>
          <a:ln>
            <a:noFill/>
          </a:ln>
        </p:spPr>
        <p:txBody>
          <a:bodyPr spcFirstLastPara="1" wrap="square" lIns="91425" tIns="91425" rIns="91425" bIns="91425" anchor="t" anchorCtr="0">
            <a:noAutofit/>
          </a:bodyPr>
          <a:lstStyle/>
          <a:p>
            <a:pPr marL="400050" marR="0" lvl="0" indent="-142875" algn="l" rtl="0">
              <a:lnSpc>
                <a:spcPct val="115000"/>
              </a:lnSpc>
              <a:spcBef>
                <a:spcPts val="0"/>
              </a:spcBef>
              <a:spcAft>
                <a:spcPts val="0"/>
              </a:spcAft>
              <a:buClr>
                <a:srgbClr val="D12477"/>
              </a:buClr>
              <a:buSzPts val="2250"/>
              <a:buFont typeface="Arial"/>
              <a:buNone/>
            </a:pPr>
            <a:endParaRPr sz="1800" b="0" i="0" u="none" strike="noStrike" cap="none">
              <a:solidFill>
                <a:srgbClr val="161249"/>
              </a:solidFill>
              <a:latin typeface="Arial"/>
              <a:ea typeface="Arial"/>
              <a:cs typeface="Arial"/>
              <a:sym typeface="Arial"/>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solidFill>
                  <a:srgbClr val="161249"/>
                </a:solidFill>
                <a:latin typeface="Arial"/>
                <a:ea typeface="Arial"/>
                <a:cs typeface="Arial"/>
                <a:sym typeface="Arial"/>
              </a:rPr>
              <a:t>Wat gaf je vandaag de meeste moeilijkheden en waarom?</a:t>
            </a:r>
            <a:endParaRPr sz="1800" b="0" i="0" u="none" strike="noStrike" cap="none">
              <a:solidFill>
                <a:srgbClr val="161249"/>
              </a:solidFill>
              <a:latin typeface="Arial"/>
              <a:ea typeface="Arial"/>
              <a:cs typeface="Arial"/>
              <a:sym typeface="Arial"/>
            </a:endParaRPr>
          </a:p>
          <a:p>
            <a:pPr marL="285750" marR="0" lvl="0" indent="-285750" algn="l" rtl="0">
              <a:lnSpc>
                <a:spcPct val="115000"/>
              </a:lnSpc>
              <a:spcBef>
                <a:spcPts val="1200"/>
              </a:spcBef>
              <a:spcAft>
                <a:spcPts val="1200"/>
              </a:spcAft>
              <a:buClr>
                <a:srgbClr val="D12477"/>
              </a:buClr>
              <a:buSzPts val="2700"/>
              <a:buFont typeface="Arial"/>
              <a:buChar char="•"/>
            </a:pPr>
            <a:r>
              <a:rPr lang="en-US" sz="1800" b="0" i="0" u="none" strike="noStrike" cap="none">
                <a:solidFill>
                  <a:srgbClr val="161249"/>
                </a:solidFill>
                <a:latin typeface="Arial"/>
                <a:ea typeface="Arial"/>
                <a:cs typeface="Arial"/>
                <a:sym typeface="Arial"/>
              </a:rPr>
              <a:t>Wat is iets waarover je meer uitleg nodig hebt?</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28"/>
          <p:cNvSpPr txBox="1"/>
          <p:nvPr/>
        </p:nvSpPr>
        <p:spPr>
          <a:xfrm>
            <a:off x="528175" y="836925"/>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800" b="1" i="0" u="none" strike="noStrike" cap="none">
                <a:solidFill>
                  <a:schemeClr val="lt1"/>
                </a:solidFill>
                <a:latin typeface="Arial"/>
                <a:ea typeface="Arial"/>
                <a:cs typeface="Arial"/>
                <a:sym typeface="Arial"/>
              </a:rPr>
              <a:t>Vragen?</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D12477"/>
              </a:buClr>
              <a:buSzPts val="5400"/>
              <a:buFont typeface="Arial"/>
              <a:buNone/>
            </a:pPr>
            <a:r>
              <a:rPr lang="en-US" sz="5400" b="1" i="0" u="none" strike="noStrike" cap="none">
                <a:solidFill>
                  <a:srgbClr val="D12477"/>
                </a:solidFill>
                <a:latin typeface="Arial"/>
                <a:ea typeface="Arial"/>
                <a:cs typeface="Arial"/>
                <a:sym typeface="Arial"/>
              </a:rPr>
              <a:t>Volgende klas...</a:t>
            </a:r>
            <a:endParaRPr sz="5400" b="0" i="0" u="none" strike="noStrike" cap="none">
              <a:solidFill>
                <a:srgbClr val="D12477"/>
              </a:solidFill>
              <a:latin typeface="Calibri"/>
              <a:ea typeface="Calibri"/>
              <a:cs typeface="Calibri"/>
              <a:sym typeface="Calibri"/>
            </a:endParaRPr>
          </a:p>
        </p:txBody>
      </p:sp>
      <p:sp>
        <p:nvSpPr>
          <p:cNvPr id="347" name="Google Shape;347;p29"/>
          <p:cNvSpPr txBox="1"/>
          <p:nvPr/>
        </p:nvSpPr>
        <p:spPr>
          <a:xfrm>
            <a:off x="478339" y="1516791"/>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D12477"/>
              </a:buClr>
              <a:buSzPts val="3600"/>
              <a:buFont typeface="Arial"/>
              <a:buChar char="•"/>
            </a:pPr>
            <a:r>
              <a:rPr lang="en-US" sz="2400" b="0" i="0" u="none" strike="noStrike" cap="none">
                <a:solidFill>
                  <a:srgbClr val="161249"/>
                </a:solidFill>
                <a:latin typeface="Arial"/>
                <a:ea typeface="Arial"/>
                <a:cs typeface="Arial"/>
                <a:sym typeface="Arial"/>
              </a:rPr>
              <a:t>SEO-strategie; laten we de details bekijken.</a:t>
            </a:r>
            <a:endParaRPr sz="2400" b="0" i="0" u="none" strike="noStrike" cap="none">
              <a:solidFill>
                <a:srgbClr val="161249"/>
              </a:solidFill>
              <a:latin typeface="Arial"/>
              <a:ea typeface="Arial"/>
              <a:cs typeface="Arial"/>
              <a:sym typeface="Arial"/>
            </a:endParaRPr>
          </a:p>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g280acb40c63_0_0"/>
          <p:cNvSpPr txBox="1">
            <a:spLocks noGrp="1"/>
          </p:cNvSpPr>
          <p:nvPr>
            <p:ph type="body" idx="1"/>
          </p:nvPr>
        </p:nvSpPr>
        <p:spPr>
          <a:xfrm>
            <a:off x="628650" y="1019793"/>
            <a:ext cx="7886700" cy="38988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None/>
            </a:pPr>
            <a:r>
              <a:rPr lang="en-US" sz="1800" dirty="0"/>
              <a:t>Het DEMS-</a:t>
            </a:r>
            <a:r>
              <a:rPr lang="en-US" sz="1800" dirty="0" err="1"/>
              <a:t>materiaal</a:t>
            </a:r>
            <a:r>
              <a:rPr lang="en-US" sz="1800" dirty="0"/>
              <a:t> is </a:t>
            </a:r>
            <a:r>
              <a:rPr lang="en-US" sz="1800" dirty="0" err="1"/>
              <a:t>gericht</a:t>
            </a:r>
            <a:r>
              <a:rPr lang="en-US" sz="1800" dirty="0"/>
              <a:t> op het </a:t>
            </a:r>
            <a:r>
              <a:rPr lang="en-US" sz="1800" dirty="0" err="1"/>
              <a:t>verbeteren</a:t>
            </a:r>
            <a:r>
              <a:rPr lang="en-US" sz="1800" dirty="0"/>
              <a:t> van </a:t>
            </a:r>
            <a:r>
              <a:rPr lang="en-US" sz="1800" dirty="0" err="1"/>
              <a:t>digitale</a:t>
            </a:r>
            <a:r>
              <a:rPr lang="en-US" sz="1800" dirty="0"/>
              <a:t> </a:t>
            </a:r>
            <a:r>
              <a:rPr lang="en-US" sz="1800" dirty="0" err="1"/>
              <a:t>marketingvaardigheden</a:t>
            </a:r>
            <a:r>
              <a:rPr lang="en-US" sz="1800" dirty="0"/>
              <a:t> in het </a:t>
            </a:r>
            <a:r>
              <a:rPr lang="en-US" sz="1800" dirty="0" err="1"/>
              <a:t>hoger</a:t>
            </a:r>
            <a:r>
              <a:rPr lang="en-US" sz="1800" dirty="0"/>
              <a:t> </a:t>
            </a:r>
            <a:r>
              <a:rPr lang="en-US" sz="1800" dirty="0" err="1"/>
              <a:t>onderwijs</a:t>
            </a:r>
            <a:r>
              <a:rPr lang="en-US" sz="1800" dirty="0"/>
              <a:t>, </a:t>
            </a:r>
            <a:r>
              <a:rPr lang="en-US" sz="1800" dirty="0" err="1"/>
              <a:t>waarbij</a:t>
            </a:r>
            <a:r>
              <a:rPr lang="en-US" sz="1800" dirty="0"/>
              <a:t> de </a:t>
            </a:r>
            <a:r>
              <a:rPr lang="en-US" sz="1800" dirty="0" err="1"/>
              <a:t>essentiële</a:t>
            </a:r>
            <a:r>
              <a:rPr lang="en-US" sz="1800" dirty="0"/>
              <a:t> </a:t>
            </a:r>
            <a:r>
              <a:rPr lang="en-US" sz="1800" dirty="0" err="1"/>
              <a:t>behoeften</a:t>
            </a:r>
            <a:r>
              <a:rPr lang="en-US" sz="1800" dirty="0"/>
              <a:t> in </a:t>
            </a:r>
            <a:r>
              <a:rPr lang="en-US" sz="1800" dirty="0" err="1"/>
              <a:t>organisaties</a:t>
            </a:r>
            <a:r>
              <a:rPr lang="en-US" sz="1800" dirty="0"/>
              <a:t> </a:t>
            </a:r>
            <a:r>
              <a:rPr lang="en-US" sz="1800" dirty="0" err="1"/>
              <a:t>worden</a:t>
            </a:r>
            <a:r>
              <a:rPr lang="en-US" sz="1800" dirty="0"/>
              <a:t> </a:t>
            </a:r>
            <a:r>
              <a:rPr lang="en-US" sz="1800" dirty="0" err="1"/>
              <a:t>begrepen</a:t>
            </a:r>
            <a:r>
              <a:rPr lang="en-US" sz="1800" dirty="0"/>
              <a:t>. Je </a:t>
            </a:r>
            <a:r>
              <a:rPr lang="en-US" sz="1800" dirty="0" err="1"/>
              <a:t>hebt</a:t>
            </a:r>
            <a:r>
              <a:rPr lang="en-US" sz="1800" dirty="0"/>
              <a:t> </a:t>
            </a:r>
            <a:r>
              <a:rPr lang="en-US" sz="1800" dirty="0" err="1"/>
              <a:t>toegang</a:t>
            </a:r>
            <a:r>
              <a:rPr lang="en-US" sz="1800" dirty="0"/>
              <a:t> tot </a:t>
            </a:r>
            <a:r>
              <a:rPr lang="en-US" sz="1800" dirty="0" err="1"/>
              <a:t>uitgebreide</a:t>
            </a:r>
            <a:r>
              <a:rPr lang="en-US" sz="1800" dirty="0"/>
              <a:t> </a:t>
            </a:r>
            <a:r>
              <a:rPr lang="en-US" sz="1800" dirty="0" err="1"/>
              <a:t>diasets</a:t>
            </a:r>
            <a:r>
              <a:rPr lang="en-US" sz="1800" dirty="0"/>
              <a:t> met </a:t>
            </a:r>
            <a:r>
              <a:rPr lang="en-US" sz="1800" dirty="0" err="1"/>
              <a:t>klassikale</a:t>
            </a:r>
            <a:r>
              <a:rPr lang="en-US" sz="1800" dirty="0"/>
              <a:t> activiteiten en </a:t>
            </a:r>
            <a:r>
              <a:rPr lang="en-US" sz="1800" dirty="0" err="1"/>
              <a:t>opdrachten</a:t>
            </a:r>
            <a:r>
              <a:rPr lang="en-US" sz="1800" dirty="0"/>
              <a:t>, </a:t>
            </a:r>
            <a:r>
              <a:rPr lang="en-US" sz="1800" dirty="0" err="1"/>
              <a:t>evenals</a:t>
            </a:r>
            <a:r>
              <a:rPr lang="en-US" sz="1800" dirty="0"/>
              <a:t> </a:t>
            </a:r>
            <a:r>
              <a:rPr lang="en-US" sz="1800" dirty="0" err="1"/>
              <a:t>gedetailleerde</a:t>
            </a:r>
            <a:r>
              <a:rPr lang="en-US" sz="1800" dirty="0"/>
              <a:t> </a:t>
            </a:r>
            <a:r>
              <a:rPr lang="en-US" sz="1800" dirty="0" err="1"/>
              <a:t>gebruikersinstructies</a:t>
            </a:r>
            <a:r>
              <a:rPr lang="en-US" sz="1800" dirty="0"/>
              <a:t> voor </a:t>
            </a:r>
            <a:r>
              <a:rPr lang="en-US" sz="1800" dirty="0" err="1"/>
              <a:t>docenten</a:t>
            </a:r>
            <a:r>
              <a:rPr lang="en-US" sz="1800" dirty="0"/>
              <a:t>. </a:t>
            </a:r>
            <a:endParaRPr sz="1800" dirty="0"/>
          </a:p>
          <a:p>
            <a:pPr marL="0" lvl="0" indent="0" algn="l" rtl="0">
              <a:spcBef>
                <a:spcPts val="750"/>
              </a:spcBef>
              <a:spcAft>
                <a:spcPts val="0"/>
              </a:spcAft>
              <a:buNone/>
            </a:pPr>
            <a:endParaRPr sz="1800" dirty="0"/>
          </a:p>
          <a:p>
            <a:pPr marL="0" lvl="0" indent="0" algn="l" rtl="0">
              <a:spcBef>
                <a:spcPts val="750"/>
              </a:spcBef>
              <a:spcAft>
                <a:spcPts val="0"/>
              </a:spcAft>
              <a:buNone/>
            </a:pPr>
            <a:r>
              <a:rPr lang="en-US" sz="1800" dirty="0" err="1"/>
              <a:t>Opmerking</a:t>
            </a:r>
            <a:r>
              <a:rPr lang="en-US" sz="1800" dirty="0"/>
              <a:t>: Het </a:t>
            </a:r>
            <a:r>
              <a:rPr lang="en-US" sz="1800" dirty="0" err="1"/>
              <a:t>materiaal</a:t>
            </a:r>
            <a:r>
              <a:rPr lang="en-US" sz="1800" dirty="0"/>
              <a:t> </a:t>
            </a:r>
            <a:r>
              <a:rPr lang="en-US" sz="1800" dirty="0" err="1"/>
              <a:t>bevat</a:t>
            </a:r>
            <a:r>
              <a:rPr lang="en-US" sz="1800" dirty="0"/>
              <a:t> </a:t>
            </a:r>
            <a:r>
              <a:rPr lang="en-US" sz="1800" dirty="0" err="1"/>
              <a:t>inhoud</a:t>
            </a:r>
            <a:r>
              <a:rPr lang="en-US" sz="1800" dirty="0"/>
              <a:t> en </a:t>
            </a:r>
            <a:r>
              <a:rPr lang="en-US" sz="1800" dirty="0" err="1"/>
              <a:t>cijfers</a:t>
            </a:r>
            <a:r>
              <a:rPr lang="en-US" sz="1800" dirty="0"/>
              <a:t> die van het internet zijn </a:t>
            </a:r>
            <a:r>
              <a:rPr lang="en-US" sz="1800" dirty="0" err="1"/>
              <a:t>gehaald</a:t>
            </a:r>
            <a:r>
              <a:rPr lang="en-US" sz="1800" dirty="0"/>
              <a:t> en is </a:t>
            </a:r>
            <a:r>
              <a:rPr lang="en-US" sz="1800" dirty="0" err="1"/>
              <a:t>dus</a:t>
            </a:r>
            <a:r>
              <a:rPr lang="en-US" sz="1800" dirty="0"/>
              <a:t> </a:t>
            </a:r>
            <a:r>
              <a:rPr lang="en-US" sz="1800" dirty="0" err="1"/>
              <a:t>onderhevig</a:t>
            </a:r>
            <a:r>
              <a:rPr lang="en-US" sz="1800" dirty="0"/>
              <a:t> </a:t>
            </a:r>
            <a:r>
              <a:rPr lang="en-US" sz="1800" dirty="0" err="1"/>
              <a:t>aan</a:t>
            </a:r>
            <a:r>
              <a:rPr lang="en-US" sz="1800" dirty="0"/>
              <a:t> </a:t>
            </a:r>
            <a:r>
              <a:rPr lang="en-US" sz="1800" dirty="0" err="1"/>
              <a:t>wijzigingen</a:t>
            </a:r>
            <a:r>
              <a:rPr lang="en-US" sz="1800" dirty="0"/>
              <a:t>. De </a:t>
            </a:r>
            <a:r>
              <a:rPr lang="en-US" sz="1800" dirty="0" err="1"/>
              <a:t>bronnen</a:t>
            </a:r>
            <a:r>
              <a:rPr lang="en-US" sz="1800" dirty="0"/>
              <a:t> zijn </a:t>
            </a:r>
            <a:r>
              <a:rPr lang="en-US" sz="1800" dirty="0" err="1"/>
              <a:t>bekendgemaakt</a:t>
            </a:r>
            <a:r>
              <a:rPr lang="en-US" sz="1800" dirty="0"/>
              <a:t> </a:t>
            </a:r>
            <a:r>
              <a:rPr lang="en-US" sz="1800" dirty="0" err="1"/>
              <a:t>volgens</a:t>
            </a:r>
            <a:r>
              <a:rPr lang="en-US" sz="1800" dirty="0"/>
              <a:t> de regels van fair use. De </a:t>
            </a:r>
            <a:r>
              <a:rPr lang="en-US" sz="1800" dirty="0" err="1"/>
              <a:t>verantwoordelijkheid</a:t>
            </a:r>
            <a:r>
              <a:rPr lang="en-US" sz="1800" dirty="0"/>
              <a:t> van de </a:t>
            </a:r>
            <a:r>
              <a:rPr lang="en-US" sz="1800" dirty="0" err="1"/>
              <a:t>uitgever</a:t>
            </a:r>
            <a:r>
              <a:rPr lang="en-US" sz="1800" dirty="0"/>
              <a:t> is </a:t>
            </a:r>
            <a:r>
              <a:rPr lang="en-US" sz="1800" dirty="0" err="1"/>
              <a:t>beperkt</a:t>
            </a:r>
            <a:r>
              <a:rPr lang="en-US" sz="1800" dirty="0"/>
              <a:t> tot het </a:t>
            </a:r>
            <a:r>
              <a:rPr lang="en-US" sz="1800" dirty="0" err="1"/>
              <a:t>originele</a:t>
            </a:r>
            <a:r>
              <a:rPr lang="en-US" sz="1800" dirty="0"/>
              <a:t> </a:t>
            </a:r>
            <a:r>
              <a:rPr lang="en-US" sz="1800" dirty="0" err="1"/>
              <a:t>materiaal</a:t>
            </a:r>
            <a:r>
              <a:rPr lang="en-US" sz="1800" dirty="0"/>
              <a:t> </a:t>
            </a:r>
            <a:r>
              <a:rPr lang="en-US" sz="1800" dirty="0" err="1"/>
              <a:t>dat</a:t>
            </a:r>
            <a:r>
              <a:rPr lang="en-US" sz="1800" dirty="0"/>
              <a:t> is </a:t>
            </a:r>
            <a:r>
              <a:rPr lang="en-US" sz="1800" dirty="0" err="1"/>
              <a:t>opgeslagen</a:t>
            </a:r>
            <a:r>
              <a:rPr lang="en-US" sz="1800" dirty="0"/>
              <a:t> op www.dems.pro.  Al het </a:t>
            </a:r>
            <a:r>
              <a:rPr lang="en-US" sz="1800" dirty="0" err="1"/>
              <a:t>materiaal</a:t>
            </a:r>
            <a:r>
              <a:rPr lang="en-US" sz="1800" dirty="0"/>
              <a:t> is </a:t>
            </a:r>
            <a:r>
              <a:rPr lang="en-US" sz="1800" dirty="0" err="1"/>
              <a:t>geproduceerd</a:t>
            </a:r>
            <a:r>
              <a:rPr lang="en-US" sz="1800" dirty="0"/>
              <a:t> voor open </a:t>
            </a:r>
            <a:r>
              <a:rPr lang="en-US" sz="1800" dirty="0" err="1"/>
              <a:t>gebruik</a:t>
            </a:r>
            <a:r>
              <a:rPr lang="en-US" sz="1800" dirty="0"/>
              <a:t> en </a:t>
            </a:r>
            <a:r>
              <a:rPr lang="en-US" sz="1800" dirty="0" err="1"/>
              <a:t>medegefinancierd</a:t>
            </a:r>
            <a:r>
              <a:rPr lang="en-US" sz="1800" dirty="0"/>
              <a:t> door Erasmus +.</a:t>
            </a:r>
            <a:endParaRPr sz="1800" dirty="0"/>
          </a:p>
          <a:p>
            <a:pPr marL="0" lvl="0" indent="0" algn="l" rtl="0">
              <a:spcBef>
                <a:spcPts val="750"/>
              </a:spcBef>
              <a:spcAft>
                <a:spcPts val="0"/>
              </a:spcAft>
              <a:buNone/>
            </a:pPr>
            <a:endParaRPr sz="1900" dirty="0"/>
          </a:p>
          <a:p>
            <a:pPr marL="0" lvl="0" indent="0" algn="l" rtl="0">
              <a:spcBef>
                <a:spcPts val="750"/>
              </a:spcBef>
              <a:spcAft>
                <a:spcPts val="0"/>
              </a:spcAft>
              <a:buNone/>
            </a:pPr>
            <a:endParaRPr sz="1900" dirty="0"/>
          </a:p>
        </p:txBody>
      </p:sp>
      <p:sp>
        <p:nvSpPr>
          <p:cNvPr id="353" name="Google Shape;353;g280acb40c63_0_0"/>
          <p:cNvSpPr txBox="1">
            <a:spLocks noGrp="1"/>
          </p:cNvSpPr>
          <p:nvPr>
            <p:ph type="title"/>
          </p:nvPr>
        </p:nvSpPr>
        <p:spPr>
          <a:xfrm>
            <a:off x="628650" y="-154031"/>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5869</Words>
  <Application>Microsoft Office PowerPoint</Application>
  <PresentationFormat>Diavoorstelling (16:9)</PresentationFormat>
  <Paragraphs>272</Paragraphs>
  <Slides>29</Slides>
  <Notes>29</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29</vt:i4>
      </vt:variant>
    </vt:vector>
  </HeadingPairs>
  <TitlesOfParts>
    <vt:vector size="36" baseType="lpstr">
      <vt:lpstr>Arial</vt:lpstr>
      <vt:lpstr>Calibri</vt:lpstr>
      <vt:lpstr>Roboto</vt:lpstr>
      <vt:lpstr>Noto Sans Symbols</vt:lpstr>
      <vt:lpstr>Dancing Script</vt:lpstr>
      <vt:lpstr>Open Sans</vt:lpstr>
      <vt:lpstr>DEMS NEW</vt:lpstr>
      <vt:lpstr>SEO-strategie  </vt:lpstr>
      <vt:lpstr>SEO Strategie -  Verken</vt:lpstr>
      <vt:lpstr>Leerdoelen</vt:lpstr>
      <vt:lpstr>Onderwerpen</vt:lpstr>
      <vt:lpstr>PowerPoint-presentatie</vt:lpstr>
      <vt:lpstr>PowerPoint-presentatie</vt:lpstr>
      <vt:lpstr>PowerPoint-presentatie</vt:lpstr>
      <vt:lpstr>PowerPoint-presentatie</vt:lpstr>
      <vt:lpstr>PowerPoint-presentatie</vt:lpstr>
      <vt:lpstr>PowerPoint-presentatie</vt:lpstr>
      <vt:lpstr>PowerPoint-presentatie</vt:lpstr>
      <vt:lpstr>De doelstellingen van een SEO-strategie</vt:lpstr>
      <vt:lpstr>SEO doelen en doelstellingen vaststellen</vt:lpstr>
      <vt:lpstr>PowerPoint-presentatie</vt:lpstr>
      <vt:lpstr>PowerPoint-presentatie</vt:lpstr>
      <vt:lpstr>PowerPoint-presentatie</vt:lpstr>
      <vt:lpstr>Schets de SEO-strategie van concurrenten </vt:lpstr>
      <vt:lpstr>PowerPoint-presentatie</vt:lpstr>
      <vt:lpstr>PowerPoint-presentatie</vt:lpstr>
      <vt:lpstr>PowerPoint-presentatie</vt:lpstr>
      <vt:lpstr>Zoekwoord strategie </vt:lpstr>
      <vt:lpstr>Zoekwoord strategie </vt:lpstr>
      <vt:lpstr>PowerPoint-presentatie</vt:lpstr>
      <vt:lpstr>PowerPoint-presentatie</vt:lpstr>
      <vt:lpstr>PowerPoint-presentatie</vt:lpstr>
      <vt:lpstr>PowerPoint-presentatie</vt:lpstr>
      <vt:lpstr>PowerPoint-presentatie</vt:lpstr>
      <vt:lpstr>PowerPoint-presentatie</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SEO-strategie - </dc:title>
  <dc:creator>a20160391@pbs.up.pt</dc:creator>
  <cp:keywords>, docId:FC8EF9B76648133D4ACEE5BECB5AF86D</cp:keywords>
  <cp:lastModifiedBy>Lisanne van den Broek</cp:lastModifiedBy>
  <cp:revision>2</cp:revision>
  <dcterms:modified xsi:type="dcterms:W3CDTF">2023-11-14T13:36:24Z</dcterms:modified>
</cp:coreProperties>
</file>