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5143500" type="screen16x9"/>
  <p:notesSz cx="6858000" cy="9144000"/>
  <p:embeddedFontLst>
    <p:embeddedFont>
      <p:font typeface="Calibri" panose="020F0502020204030204" pitchFamily="34" charset="0"/>
      <p:regular r:id="rId18"/>
      <p:bold r:id="rId19"/>
      <p:italic r:id="rId20"/>
      <p:boldItalic r:id="rId21"/>
    </p:embeddedFont>
    <p:embeddedFont>
      <p:font typeface="Dancing Script" panose="020B0604020202020204" charset="0"/>
      <p:regular r:id="rId22"/>
      <p:bold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4" roundtripDataSignature="AMtx7mjXhVLrnrQCm7b35YKHli9UPsHwV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80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6" name="Google Shape;156;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4" name="Google Shape;16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 name="Google Shape;18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9" name="Google Shape;21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7" name="Google Shape;227;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2" name="Google Shape;23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0" name="Google Shape;240;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6" name="Google Shape;246;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2" name="Google Shape;252;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7" name="Google Shape;257;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280b49cdaf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3" name="Google Shape;263;g280b49cdaf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4.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16"/>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7" name="Google Shape;17;p16"/>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16"/>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9" name="Google Shape;19;p1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20" name="Google Shape;20;p16"/>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21" name="Google Shape;21;p16"/>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22" name="Google Shape;22;p16"/>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23" name="Google Shape;23;p16"/>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24" name="Google Shape;24;p16"/>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17"/>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7"/>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8" name="Google Shape;28;p17"/>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9" name="Google Shape;29;p1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30" name="Google Shape;30;p17"/>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31" name="Google Shape;31;p17"/>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32" name="Google Shape;32;p17"/>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3" name="Google Shape;33;p17"/>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4" name="Google Shape;34;p17"/>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35" name="Google Shape;35;p17"/>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36" name="Google Shape;36;p17"/>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1" type="obj">
  <p:cSld name="OBJECT">
    <p:spTree>
      <p:nvGrpSpPr>
        <p:cNvPr id="1" name="Shape 37"/>
        <p:cNvGrpSpPr/>
        <p:nvPr/>
      </p:nvGrpSpPr>
      <p:grpSpPr>
        <a:xfrm>
          <a:off x="0" y="0"/>
          <a:ext cx="0" cy="0"/>
          <a:chOff x="0" y="0"/>
          <a:chExt cx="0" cy="0"/>
        </a:xfrm>
      </p:grpSpPr>
      <p:pic>
        <p:nvPicPr>
          <p:cNvPr id="38" name="Google Shape;38;p18"/>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39" name="Google Shape;39;p1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18"/>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1" name="Google Shape;41;p1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2" name="Google Shape;42;p1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3"/>
        <p:cNvGrpSpPr/>
        <p:nvPr/>
      </p:nvGrpSpPr>
      <p:grpSpPr>
        <a:xfrm>
          <a:off x="0" y="0"/>
          <a:ext cx="0" cy="0"/>
          <a:chOff x="0" y="0"/>
          <a:chExt cx="0" cy="0"/>
        </a:xfrm>
      </p:grpSpPr>
      <p:sp>
        <p:nvSpPr>
          <p:cNvPr id="44" name="Google Shape;44;p19"/>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5" name="Google Shape;45;p19"/>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46" name="Google Shape;46;p19"/>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47"/>
        <p:cNvGrpSpPr/>
        <p:nvPr/>
      </p:nvGrpSpPr>
      <p:grpSpPr>
        <a:xfrm>
          <a:off x="0" y="0"/>
          <a:ext cx="0" cy="0"/>
          <a:chOff x="0" y="0"/>
          <a:chExt cx="0" cy="0"/>
        </a:xfrm>
      </p:grpSpPr>
      <p:pic>
        <p:nvPicPr>
          <p:cNvPr id="48" name="Google Shape;48;p20"/>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49" name="Google Shape;49;p20"/>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50" name="Google Shape;50;p20"/>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51"/>
        <p:cNvGrpSpPr/>
        <p:nvPr/>
      </p:nvGrpSpPr>
      <p:grpSpPr>
        <a:xfrm>
          <a:off x="0" y="0"/>
          <a:ext cx="0" cy="0"/>
          <a:chOff x="0" y="0"/>
          <a:chExt cx="0" cy="0"/>
        </a:xfrm>
      </p:grpSpPr>
      <p:sp>
        <p:nvSpPr>
          <p:cNvPr id="52" name="Google Shape;52;p21"/>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3" name="Google Shape;53;p2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4" name="Google Shape;54;p2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55" name="Google Shape;55;p21"/>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56" name="Google Shape;56;p21"/>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57" name="Google Shape;57;p21"/>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58"/>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59"/>
        <p:cNvGrpSpPr/>
        <p:nvPr/>
      </p:nvGrpSpPr>
      <p:grpSpPr>
        <a:xfrm>
          <a:off x="0" y="0"/>
          <a:ext cx="0" cy="0"/>
          <a:chOff x="0" y="0"/>
          <a:chExt cx="0" cy="0"/>
        </a:xfrm>
      </p:grpSpPr>
      <p:sp>
        <p:nvSpPr>
          <p:cNvPr id="60" name="Google Shape;60;p23"/>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23"/>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2" name="Google Shape;62;p2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63" name="Google Shape;63;p2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4" name="Google Shape;64;p2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65" name="Google Shape;65;p2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66" name="Google Shape;66;p23"/>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67" name="Google Shape;67;p23"/>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68" name="Google Shape;68;p23"/>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69" name="Google Shape;69;p23"/>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0"/>
        <p:cNvGrpSpPr/>
        <p:nvPr/>
      </p:nvGrpSpPr>
      <p:grpSpPr>
        <a:xfrm>
          <a:off x="0" y="0"/>
          <a:ext cx="0" cy="0"/>
          <a:chOff x="0" y="0"/>
          <a:chExt cx="0" cy="0"/>
        </a:xfrm>
      </p:grpSpPr>
      <p:sp>
        <p:nvSpPr>
          <p:cNvPr id="71" name="Google Shape;71;p24"/>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24"/>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3" name="Google Shape;73;p24"/>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4" name="Google Shape;74;p2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75" name="Google Shape;75;p24"/>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6" name="Google Shape;76;p24"/>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7" name="Google Shape;77;p24"/>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8" name="Google Shape;78;p24"/>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9" name="Google Shape;79;p24"/>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0" name="Google Shape;80;p24"/>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1" name="Google Shape;81;p24"/>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2"/>
        <p:cNvGrpSpPr/>
        <p:nvPr/>
      </p:nvGrpSpPr>
      <p:grpSpPr>
        <a:xfrm>
          <a:off x="0" y="0"/>
          <a:ext cx="0" cy="0"/>
          <a:chOff x="0" y="0"/>
          <a:chExt cx="0" cy="0"/>
        </a:xfrm>
      </p:grpSpPr>
      <p:sp>
        <p:nvSpPr>
          <p:cNvPr id="83" name="Google Shape;83;p2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5" name="Google Shape;85;p2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6" name="Google Shape;86;p2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7" name="Google Shape;87;p25"/>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8" name="Google Shape;88;p25"/>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9" name="Google Shape;89;p25"/>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90" name="Google Shape;90;p25"/>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1" name="Google Shape;91;p25"/>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2" name="Google Shape;92;p25"/>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3" name="Google Shape;93;p25"/>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94"/>
        <p:cNvGrpSpPr/>
        <p:nvPr/>
      </p:nvGrpSpPr>
      <p:grpSpPr>
        <a:xfrm>
          <a:off x="0" y="0"/>
          <a:ext cx="0" cy="0"/>
          <a:chOff x="0" y="0"/>
          <a:chExt cx="0" cy="0"/>
        </a:xfrm>
      </p:grpSpPr>
      <p:sp>
        <p:nvSpPr>
          <p:cNvPr id="95" name="Google Shape;95;p26"/>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6" name="Google Shape;96;p26"/>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97" name="Google Shape;97;p26"/>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98" name="Google Shape;98;p26"/>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99" name="Google Shape;99;p26"/>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0" name="Google Shape;100;p26"/>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1"/>
        <p:cNvGrpSpPr/>
        <p:nvPr/>
      </p:nvGrpSpPr>
      <p:grpSpPr>
        <a:xfrm>
          <a:off x="0" y="0"/>
          <a:ext cx="0" cy="0"/>
          <a:chOff x="0" y="0"/>
          <a:chExt cx="0" cy="0"/>
        </a:xfrm>
      </p:grpSpPr>
      <p:cxnSp>
        <p:nvCxnSpPr>
          <p:cNvPr id="102" name="Google Shape;102;p27"/>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3" name="Google Shape;103;p2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4" name="Google Shape;104;p2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5" name="Google Shape;105;p2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06" name="Google Shape;106;p27"/>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7" name="Google Shape;107;p27"/>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108"/>
        <p:cNvGrpSpPr/>
        <p:nvPr/>
      </p:nvGrpSpPr>
      <p:grpSpPr>
        <a:xfrm>
          <a:off x="0" y="0"/>
          <a:ext cx="0" cy="0"/>
          <a:chOff x="0" y="0"/>
          <a:chExt cx="0" cy="0"/>
        </a:xfrm>
      </p:grpSpPr>
      <p:pic>
        <p:nvPicPr>
          <p:cNvPr id="109" name="Google Shape;109;p28"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110" name="Google Shape;110;p28"/>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111" name="Google Shape;111;p2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28"/>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3" name="Google Shape;113;p28"/>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114" name="Google Shape;114;p28"/>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5"/>
        <p:cNvGrpSpPr/>
        <p:nvPr/>
      </p:nvGrpSpPr>
      <p:grpSpPr>
        <a:xfrm>
          <a:off x="0" y="0"/>
          <a:ext cx="0" cy="0"/>
          <a:chOff x="0" y="0"/>
          <a:chExt cx="0" cy="0"/>
        </a:xfrm>
      </p:grpSpPr>
      <p:pic>
        <p:nvPicPr>
          <p:cNvPr id="116" name="Google Shape;116;p29"/>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17" name="Google Shape;117;p29"/>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8" name="Google Shape;118;p29"/>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9" name="Google Shape;119;p29"/>
          <p:cNvSpPr>
            <a:spLocks noGrp="1"/>
          </p:cNvSpPr>
          <p:nvPr>
            <p:ph type="pic" idx="2"/>
          </p:nvPr>
        </p:nvSpPr>
        <p:spPr>
          <a:xfrm>
            <a:off x="5572125" y="1"/>
            <a:ext cx="3571875" cy="5029199"/>
          </a:xfrm>
          <a:prstGeom prst="rect">
            <a:avLst/>
          </a:prstGeom>
          <a:solidFill>
            <a:srgbClr val="D3EEEF"/>
          </a:solidFill>
          <a:ln>
            <a:noFill/>
          </a:ln>
        </p:spPr>
      </p:sp>
      <p:pic>
        <p:nvPicPr>
          <p:cNvPr id="120" name="Google Shape;120;p2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1" name="Google Shape;121;p2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2"/>
        <p:cNvGrpSpPr/>
        <p:nvPr/>
      </p:nvGrpSpPr>
      <p:grpSpPr>
        <a:xfrm>
          <a:off x="0" y="0"/>
          <a:ext cx="0" cy="0"/>
          <a:chOff x="0" y="0"/>
          <a:chExt cx="0" cy="0"/>
        </a:xfrm>
      </p:grpSpPr>
      <p:sp>
        <p:nvSpPr>
          <p:cNvPr id="123" name="Google Shape;123;p30"/>
          <p:cNvSpPr>
            <a:spLocks noGrp="1"/>
          </p:cNvSpPr>
          <p:nvPr>
            <p:ph type="pic" idx="2"/>
          </p:nvPr>
        </p:nvSpPr>
        <p:spPr>
          <a:xfrm>
            <a:off x="0" y="1"/>
            <a:ext cx="9144000" cy="2571749"/>
          </a:xfrm>
          <a:prstGeom prst="rect">
            <a:avLst/>
          </a:prstGeom>
          <a:solidFill>
            <a:srgbClr val="D3EEEF"/>
          </a:solidFill>
          <a:ln>
            <a:noFill/>
          </a:ln>
        </p:spPr>
      </p:sp>
      <p:sp>
        <p:nvSpPr>
          <p:cNvPr id="124" name="Google Shape;124;p30"/>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5" name="Google Shape;125;p30"/>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6" name="Google Shape;126;p30"/>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27" name="Google Shape;127;p30"/>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8" name="Google Shape;128;p30"/>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9"/>
        <p:cNvGrpSpPr/>
        <p:nvPr/>
      </p:nvGrpSpPr>
      <p:grpSpPr>
        <a:xfrm>
          <a:off x="0" y="0"/>
          <a:ext cx="0" cy="0"/>
          <a:chOff x="0" y="0"/>
          <a:chExt cx="0" cy="0"/>
        </a:xfrm>
      </p:grpSpPr>
      <p:pic>
        <p:nvPicPr>
          <p:cNvPr id="130" name="Google Shape;130;p31"/>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31" name="Google Shape;131;p31"/>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2" name="Google Shape;132;p31"/>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3" name="Google Shape;133;p3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4" name="Google Shape;134;p3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3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7" name="Google Shape;137;p3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8" name="Google Shape;138;p3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9" name="Google Shape;139;p3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40" name="Google Shape;140;p3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41" name="Google Shape;141;p32"/>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2" name="Google Shape;142;p3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43" name="Google Shape;143;p3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quote">
  <p:cSld name="quote">
    <p:bg>
      <p:bgPr>
        <a:blipFill>
          <a:blip r:embed="rId2">
            <a:alphaModFix/>
          </a:blip>
          <a:stretch>
            <a:fillRect/>
          </a:stretch>
        </a:blipFill>
        <a:effectLst/>
      </p:bgPr>
    </p:bg>
    <p:spTree>
      <p:nvGrpSpPr>
        <p:cNvPr id="1" name="Shape 144"/>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matchingName="In-class activity">
  <p:cSld name="In-class activity">
    <p:bg>
      <p:bgPr>
        <a:blipFill>
          <a:blip r:embed="rId2">
            <a:alphaModFix/>
          </a:blip>
          <a:stretch>
            <a:fillRect/>
          </a:stretch>
        </a:blipFill>
        <a:effectLst/>
      </p:bgPr>
    </p:bg>
    <p:spTree>
      <p:nvGrpSpPr>
        <p:cNvPr id="1" name="Shape 145"/>
        <p:cNvGrpSpPr/>
        <p:nvPr/>
      </p:nvGrpSpPr>
      <p:grpSpPr>
        <a:xfrm>
          <a:off x="0" y="0"/>
          <a:ext cx="0" cy="0"/>
          <a:chOff x="0" y="0"/>
          <a:chExt cx="0" cy="0"/>
        </a:xfrm>
      </p:grpSpPr>
      <p:sp>
        <p:nvSpPr>
          <p:cNvPr id="146" name="Google Shape;146;p34"/>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47" name="Google Shape;147;p34"/>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6.png"/><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4.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3.jp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5"/>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15"/>
          <p:cNvGrpSpPr/>
          <p:nvPr/>
        </p:nvGrpSpPr>
        <p:grpSpPr>
          <a:xfrm>
            <a:off x="113506" y="4583923"/>
            <a:ext cx="8916989" cy="488417"/>
            <a:chOff x="113506" y="4583923"/>
            <a:chExt cx="8916989" cy="488417"/>
          </a:xfrm>
        </p:grpSpPr>
        <p:pic>
          <p:nvPicPr>
            <p:cNvPr id="9" name="Google Shape;9;p15"/>
            <p:cNvPicPr preferRelativeResize="0"/>
            <p:nvPr/>
          </p:nvPicPr>
          <p:blipFill rotWithShape="1">
            <a:blip r:embed="rId21">
              <a:alphaModFix/>
            </a:blip>
            <a:srcRect r="63698"/>
            <a:stretch/>
          </p:blipFill>
          <p:spPr>
            <a:xfrm>
              <a:off x="113506" y="4583923"/>
              <a:ext cx="1259682" cy="488417"/>
            </a:xfrm>
            <a:prstGeom prst="rect">
              <a:avLst/>
            </a:prstGeom>
            <a:noFill/>
            <a:ln>
              <a:noFill/>
            </a:ln>
          </p:spPr>
        </p:pic>
        <p:pic>
          <p:nvPicPr>
            <p:cNvPr id="10" name="Google Shape;10;p15" descr="Text&#10;&#10;Description automatically generated with low confidence"/>
            <p:cNvPicPr preferRelativeResize="0"/>
            <p:nvPr/>
          </p:nvPicPr>
          <p:blipFill rotWithShape="1">
            <a:blip r:embed="rId22">
              <a:alphaModFix/>
            </a:blip>
            <a:srcRect r="5514"/>
            <a:stretch/>
          </p:blipFill>
          <p:spPr>
            <a:xfrm>
              <a:off x="1731601" y="4583923"/>
              <a:ext cx="1973257" cy="438949"/>
            </a:xfrm>
            <a:prstGeom prst="rect">
              <a:avLst/>
            </a:prstGeom>
            <a:noFill/>
            <a:ln>
              <a:noFill/>
            </a:ln>
          </p:spPr>
        </p:pic>
        <p:pic>
          <p:nvPicPr>
            <p:cNvPr id="11" name="Google Shape;11;p15" descr="Gdańsk University of Technology - Wikipedia"/>
            <p:cNvPicPr preferRelativeResize="0"/>
            <p:nvPr/>
          </p:nvPicPr>
          <p:blipFill rotWithShape="1">
            <a:blip r:embed="rId23">
              <a:alphaModFix/>
            </a:blip>
            <a:srcRect t="14145" b="8136"/>
            <a:stretch/>
          </p:blipFill>
          <p:spPr>
            <a:xfrm>
              <a:off x="4063271" y="4583923"/>
              <a:ext cx="822603" cy="451887"/>
            </a:xfrm>
            <a:prstGeom prst="rect">
              <a:avLst/>
            </a:prstGeom>
            <a:noFill/>
            <a:ln>
              <a:noFill/>
            </a:ln>
          </p:spPr>
        </p:pic>
        <p:pic>
          <p:nvPicPr>
            <p:cNvPr id="12" name="Google Shape;12;p15" descr="A picture containing logo&#10;&#10;Description automatically generated"/>
            <p:cNvPicPr preferRelativeResize="0"/>
            <p:nvPr/>
          </p:nvPicPr>
          <p:blipFill rotWithShape="1">
            <a:blip r:embed="rId24">
              <a:alphaModFix/>
            </a:blip>
            <a:srcRect l="7053" t="14652" r="7705" b="16796"/>
            <a:stretch/>
          </p:blipFill>
          <p:spPr>
            <a:xfrm>
              <a:off x="6657766" y="4583923"/>
              <a:ext cx="1067043" cy="462232"/>
            </a:xfrm>
            <a:prstGeom prst="rect">
              <a:avLst/>
            </a:prstGeom>
            <a:noFill/>
            <a:ln>
              <a:noFill/>
            </a:ln>
          </p:spPr>
        </p:pic>
        <p:pic>
          <p:nvPicPr>
            <p:cNvPr id="13" name="Google Shape;13;p15" descr="Uma imagem com texto&#10;&#10;Descrição gerada automaticamente"/>
            <p:cNvPicPr preferRelativeResize="0"/>
            <p:nvPr/>
          </p:nvPicPr>
          <p:blipFill rotWithShape="1">
            <a:blip r:embed="rId25">
              <a:alphaModFix/>
            </a:blip>
            <a:srcRect/>
            <a:stretch/>
          </p:blipFill>
          <p:spPr>
            <a:xfrm>
              <a:off x="8083223" y="4583923"/>
              <a:ext cx="947272" cy="433376"/>
            </a:xfrm>
            <a:prstGeom prst="rect">
              <a:avLst/>
            </a:prstGeom>
            <a:noFill/>
            <a:ln>
              <a:noFill/>
            </a:ln>
          </p:spPr>
        </p:pic>
        <p:pic>
          <p:nvPicPr>
            <p:cNvPr id="14" name="Google Shape;14;p15" descr="Logo&#10;&#10;Description automatically generated with medium confidence"/>
            <p:cNvPicPr preferRelativeResize="0"/>
            <p:nvPr/>
          </p:nvPicPr>
          <p:blipFill rotWithShape="1">
            <a:blip r:embed="rId26">
              <a:alphaModFix/>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
          <p:cNvSpPr txBox="1">
            <a:spLocks noGrp="1"/>
          </p:cNvSpPr>
          <p:nvPr>
            <p:ph type="ctrTitle"/>
          </p:nvPr>
        </p:nvSpPr>
        <p:spPr>
          <a:xfrm>
            <a:off x="515811" y="1549142"/>
            <a:ext cx="5958908" cy="1884419"/>
          </a:xfrm>
          <a:prstGeom prst="rect">
            <a:avLst/>
          </a:prstGeom>
          <a:noFill/>
          <a:ln>
            <a:noFill/>
          </a:ln>
        </p:spPr>
        <p:txBody>
          <a:bodyPr spcFirstLastPara="1" wrap="square" lIns="91425" tIns="45700" rIns="91425" bIns="0" anchor="t" anchorCtr="0">
            <a:noAutofit/>
          </a:bodyPr>
          <a:lstStyle/>
          <a:p>
            <a:pPr marL="0" lvl="0" indent="0" algn="l" rtl="0">
              <a:lnSpc>
                <a:spcPct val="90000"/>
              </a:lnSpc>
              <a:spcBef>
                <a:spcPts val="0"/>
              </a:spcBef>
              <a:spcAft>
                <a:spcPts val="0"/>
              </a:spcAft>
              <a:buClr>
                <a:schemeClr val="lt1"/>
              </a:buClr>
              <a:buSzPts val="4800"/>
              <a:buFont typeface="Arial"/>
              <a:buNone/>
            </a:pPr>
            <a:r>
              <a:rPr lang="pt-PT" sz="4800"/>
              <a:t>SEO Strategie</a:t>
            </a:r>
            <a:endParaRPr sz="4800"/>
          </a:p>
        </p:txBody>
      </p:sp>
      <p:sp>
        <p:nvSpPr>
          <p:cNvPr id="153" name="Google Shape;153;p1"/>
          <p:cNvSpPr txBox="1">
            <a:spLocks noGrp="1"/>
          </p:cNvSpPr>
          <p:nvPr>
            <p:ph type="subTitle" idx="4294967295"/>
          </p:nvPr>
        </p:nvSpPr>
        <p:spPr>
          <a:xfrm>
            <a:off x="1143000" y="2712089"/>
            <a:ext cx="6858000" cy="1169987"/>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chemeClr val="lt1"/>
              </a:buClr>
              <a:buSzPts val="2100"/>
              <a:buFont typeface="Arial"/>
              <a:buNone/>
            </a:pPr>
            <a:r>
              <a:rPr lang="pt-PT" sz="2100" b="0" i="0" u="none" strike="noStrike" cap="none">
                <a:solidFill>
                  <a:schemeClr val="lt1"/>
                </a:solidFill>
                <a:latin typeface="Arial"/>
                <a:ea typeface="Arial"/>
                <a:cs typeface="Arial"/>
                <a:sym typeface="Arial"/>
              </a:rPr>
              <a:t>Professor</a:t>
            </a:r>
            <a:endParaRPr/>
          </a:p>
          <a:p>
            <a:pPr marL="0" marR="0" lvl="0" indent="0" algn="ctr" rtl="0">
              <a:lnSpc>
                <a:spcPct val="90000"/>
              </a:lnSpc>
              <a:spcBef>
                <a:spcPts val="750"/>
              </a:spcBef>
              <a:spcAft>
                <a:spcPts val="0"/>
              </a:spcAft>
              <a:buClr>
                <a:schemeClr val="lt1"/>
              </a:buClr>
              <a:buSzPts val="2100"/>
              <a:buFont typeface="Arial"/>
              <a:buNone/>
            </a:pPr>
            <a:r>
              <a:rPr lang="pt-PT" sz="2100" b="0" i="0" u="none" strike="noStrike" cap="none">
                <a:solidFill>
                  <a:schemeClr val="lt1"/>
                </a:solidFill>
                <a:latin typeface="Arial"/>
                <a:ea typeface="Arial"/>
                <a:cs typeface="Arial"/>
                <a:sym typeface="Arial"/>
              </a:rPr>
              <a:t>School</a:t>
            </a:r>
            <a:endParaRPr/>
          </a:p>
          <a:p>
            <a:pPr marL="0" marR="0" lvl="0" indent="0" algn="ctr" rtl="0">
              <a:lnSpc>
                <a:spcPct val="90000"/>
              </a:lnSpc>
              <a:spcBef>
                <a:spcPts val="750"/>
              </a:spcBef>
              <a:spcAft>
                <a:spcPts val="0"/>
              </a:spcAft>
              <a:buClr>
                <a:schemeClr val="lt1"/>
              </a:buClr>
              <a:buSzPts val="2100"/>
              <a:buFont typeface="Arial"/>
              <a:buNone/>
            </a:pPr>
            <a:r>
              <a:rPr lang="pt-PT" sz="2100" b="0" i="0" u="none" strike="noStrike" cap="none">
                <a:solidFill>
                  <a:schemeClr val="lt1"/>
                </a:solidFill>
                <a:latin typeface="Arial"/>
                <a:ea typeface="Arial"/>
                <a:cs typeface="Arial"/>
                <a:sym typeface="Arial"/>
              </a:rPr>
              <a:t>Zoekmachine optimalisatie</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59" name="Google Shape;159;p2"/>
          <p:cNvSpPr txBox="1"/>
          <p:nvPr/>
        </p:nvSpPr>
        <p:spPr>
          <a:xfrm>
            <a:off x="478339" y="1262789"/>
            <a:ext cx="8454900"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None/>
            </a:pPr>
            <a:endParaRPr sz="1800" b="0" i="0" u="none" strike="noStrike" cap="none">
              <a:solidFill>
                <a:schemeClr val="dk1"/>
              </a:solidFill>
              <a:latin typeface="Arial"/>
              <a:ea typeface="Arial"/>
              <a:cs typeface="Arial"/>
              <a:sym typeface="Arial"/>
            </a:endParaRPr>
          </a:p>
        </p:txBody>
      </p:sp>
      <p:sp>
        <p:nvSpPr>
          <p:cNvPr id="160" name="Google Shape;160;p2"/>
          <p:cNvSpPr txBox="1">
            <a:spLocks noGrp="1"/>
          </p:cNvSpPr>
          <p:nvPr>
            <p:ph type="title"/>
          </p:nvPr>
        </p:nvSpPr>
        <p:spPr>
          <a:xfrm>
            <a:off x="840583" y="275286"/>
            <a:ext cx="4120378" cy="1358279"/>
          </a:xfrm>
          <a:prstGeom prst="rect">
            <a:avLst/>
          </a:prstGeom>
          <a:noFill/>
          <a:ln>
            <a:noFill/>
          </a:ln>
        </p:spPr>
        <p:txBody>
          <a:bodyPr spcFirstLastPara="1" wrap="square" lIns="0" tIns="45700" rIns="0" bIns="45700" anchor="b" anchorCtr="0">
            <a:noAutofit/>
          </a:bodyPr>
          <a:lstStyle/>
          <a:p>
            <a:pPr marL="0" lvl="0" indent="0" algn="l" rtl="0">
              <a:lnSpc>
                <a:spcPct val="90000"/>
              </a:lnSpc>
              <a:spcBef>
                <a:spcPts val="0"/>
              </a:spcBef>
              <a:spcAft>
                <a:spcPts val="0"/>
              </a:spcAft>
              <a:buClr>
                <a:srgbClr val="11AA81"/>
              </a:buClr>
              <a:buSzPts val="3600"/>
              <a:buFont typeface="Arial"/>
              <a:buNone/>
            </a:pPr>
            <a:r>
              <a:rPr lang="pt-PT" sz="3600" b="1">
                <a:solidFill>
                  <a:srgbClr val="11AA81"/>
                </a:solidFill>
                <a:latin typeface="Arial"/>
                <a:ea typeface="Arial"/>
                <a:cs typeface="Arial"/>
                <a:sym typeface="Arial"/>
              </a:rPr>
              <a:t>SEO Strategie</a:t>
            </a:r>
            <a:br>
              <a:rPr lang="pt-PT" sz="3600" b="1">
                <a:latin typeface="Arial"/>
                <a:ea typeface="Arial"/>
                <a:cs typeface="Arial"/>
                <a:sym typeface="Arial"/>
              </a:rPr>
            </a:br>
            <a:endParaRPr sz="3600"/>
          </a:p>
        </p:txBody>
      </p:sp>
      <p:sp>
        <p:nvSpPr>
          <p:cNvPr id="161" name="Google Shape;161;p2"/>
          <p:cNvSpPr txBox="1">
            <a:spLocks noGrp="1"/>
          </p:cNvSpPr>
          <p:nvPr>
            <p:ph type="body" idx="1"/>
          </p:nvPr>
        </p:nvSpPr>
        <p:spPr>
          <a:xfrm>
            <a:off x="840583" y="1215022"/>
            <a:ext cx="6614054" cy="2860783"/>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Clr>
                <a:schemeClr val="lt1"/>
              </a:buClr>
              <a:buSzPts val="2100"/>
              <a:buNone/>
            </a:pPr>
            <a:r>
              <a:rPr lang="pt-PT"/>
              <a:t>Is het mogelijk dat een klein bedrijf op de eerste positie staat in de SERP en een groter bedrijf op de tweede positie?</a:t>
            </a:r>
            <a:endParaRPr/>
          </a:p>
          <a:p>
            <a:pPr marL="0" lvl="0" indent="0" algn="l" rtl="0">
              <a:lnSpc>
                <a:spcPct val="100000"/>
              </a:lnSpc>
              <a:spcBef>
                <a:spcPts val="750"/>
              </a:spcBef>
              <a:spcAft>
                <a:spcPts val="0"/>
              </a:spcAft>
              <a:buClr>
                <a:schemeClr val="lt1"/>
              </a:buClr>
              <a:buSzPts val="2100"/>
              <a:buNone/>
            </a:pPr>
            <a:r>
              <a:rPr lang="pt-PT"/>
              <a:t>Is het mogelijk voor een bedrijf om "minder bekende" of "minder duidelijke" methoden te gebruiken om op de eerste positie van de SERP te komen?</a:t>
            </a:r>
            <a:endParaRPr/>
          </a:p>
          <a:p>
            <a:pPr marL="0" lvl="0" indent="0" algn="l" rtl="0">
              <a:lnSpc>
                <a:spcPct val="100000"/>
              </a:lnSpc>
              <a:spcBef>
                <a:spcPts val="750"/>
              </a:spcBef>
              <a:spcAft>
                <a:spcPts val="0"/>
              </a:spcAft>
              <a:buClr>
                <a:schemeClr val="lt1"/>
              </a:buClr>
              <a:buSzPts val="2100"/>
              <a:buNone/>
            </a:pPr>
            <a:r>
              <a:rPr lang="pt-PT"/>
              <a:t>Is SEO een nulsomspel? Waarom?</a:t>
            </a:r>
            <a:endParaRPr/>
          </a:p>
          <a:p>
            <a:pPr marL="0" lvl="0" indent="0" algn="l" rtl="0">
              <a:lnSpc>
                <a:spcPct val="90000"/>
              </a:lnSpc>
              <a:spcBef>
                <a:spcPts val="750"/>
              </a:spcBef>
              <a:spcAft>
                <a:spcPts val="0"/>
              </a:spcAft>
              <a:buClr>
                <a:schemeClr val="lt1"/>
              </a:buClr>
              <a:buSzPts val="210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67" name="Google Shape;167;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just" rtl="0">
              <a:lnSpc>
                <a:spcPct val="115000"/>
              </a:lnSpc>
              <a:spcBef>
                <a:spcPts val="0"/>
              </a:spcBef>
              <a:spcAft>
                <a:spcPts val="120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68" name="Google Shape;168;p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pt-PT"/>
              <a:t>Leerdoelen</a:t>
            </a:r>
            <a:endParaRPr/>
          </a:p>
        </p:txBody>
      </p:sp>
      <p:sp>
        <p:nvSpPr>
          <p:cNvPr id="169" name="Google Shape;169;p3"/>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p>
            <a:pPr marL="342900" lvl="0" indent="-142875" algn="l" rtl="0">
              <a:lnSpc>
                <a:spcPct val="90000"/>
              </a:lnSpc>
              <a:spcBef>
                <a:spcPts val="0"/>
              </a:spcBef>
              <a:spcAft>
                <a:spcPts val="0"/>
              </a:spcAft>
              <a:buClr>
                <a:srgbClr val="161249"/>
              </a:buClr>
              <a:buSzPts val="3150"/>
              <a:buFont typeface="Arial"/>
              <a:buNone/>
            </a:pPr>
            <a:endParaRPr/>
          </a:p>
          <a:p>
            <a:pPr marL="342900" lvl="0" indent="-342900" algn="l" rtl="0">
              <a:lnSpc>
                <a:spcPct val="90000"/>
              </a:lnSpc>
              <a:spcBef>
                <a:spcPts val="750"/>
              </a:spcBef>
              <a:spcAft>
                <a:spcPts val="0"/>
              </a:spcAft>
              <a:buClr>
                <a:srgbClr val="11AA81"/>
              </a:buClr>
              <a:buSzPts val="3150"/>
              <a:buFont typeface="Arial"/>
              <a:buChar char="•"/>
            </a:pPr>
            <a:r>
              <a:rPr lang="pt-PT"/>
              <a:t>Stel een SEO-strategie op</a:t>
            </a:r>
            <a:endParaRPr/>
          </a:p>
          <a:p>
            <a:pPr marL="342900" lvl="0" indent="-342900" algn="l" rtl="0">
              <a:lnSpc>
                <a:spcPct val="90000"/>
              </a:lnSpc>
              <a:spcBef>
                <a:spcPts val="750"/>
              </a:spcBef>
              <a:spcAft>
                <a:spcPts val="0"/>
              </a:spcAft>
              <a:buClr>
                <a:srgbClr val="11AA81"/>
              </a:buClr>
              <a:buSzPts val="3150"/>
              <a:buFont typeface="Arial"/>
              <a:buChar char="•"/>
            </a:pPr>
            <a:r>
              <a:rPr lang="pt-PT"/>
              <a:t>De stappen van een SEO-strategie uitleggen</a:t>
            </a:r>
            <a:endParaRPr/>
          </a:p>
          <a:p>
            <a:pPr marL="0" lvl="0" indent="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4"/>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pt-PT" sz="2800" b="1" i="0" u="none" strike="noStrike" cap="none">
                <a:solidFill>
                  <a:schemeClr val="lt1"/>
                </a:solidFill>
                <a:latin typeface="Arial"/>
                <a:ea typeface="Arial"/>
                <a:cs typeface="Arial"/>
                <a:sym typeface="Arial"/>
              </a:rPr>
              <a:t>"De realiteit van SEO is de realiteit van elke succesvolle onderneming: het vergt strategische, consistente en voldoende inspanningen om goed te scoren."</a:t>
            </a:r>
            <a:endParaRPr/>
          </a:p>
          <a:p>
            <a:pPr marL="0" marR="0" lvl="0" indent="0" algn="ctr" rtl="0">
              <a:spcBef>
                <a:spcPts val="0"/>
              </a:spcBef>
              <a:spcAft>
                <a:spcPts val="0"/>
              </a:spcAft>
              <a:buNone/>
            </a:pPr>
            <a:br>
              <a:rPr lang="pt-PT" sz="2800" b="0" i="1" u="none" strike="noStrike" cap="none">
                <a:solidFill>
                  <a:schemeClr val="lt1"/>
                </a:solidFill>
                <a:latin typeface="Dancing Script"/>
                <a:ea typeface="Dancing Script"/>
                <a:cs typeface="Dancing Script"/>
                <a:sym typeface="Dancing Script"/>
              </a:rPr>
            </a:br>
            <a:r>
              <a:rPr lang="pt-PT" sz="2800" b="0" i="1" u="none" strike="noStrike" cap="none">
                <a:solidFill>
                  <a:schemeClr val="lt1"/>
                </a:solidFill>
                <a:latin typeface="Dancing Script"/>
                <a:ea typeface="Dancing Script"/>
                <a:cs typeface="Dancing Script"/>
                <a:sym typeface="Dancing Script"/>
              </a:rPr>
              <a:t>							Viola Eva</a:t>
            </a:r>
            <a:endParaRPr sz="28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5"/>
          <p:cNvSpPr txBox="1"/>
          <p:nvPr/>
        </p:nvSpPr>
        <p:spPr>
          <a:xfrm>
            <a:off x="422622" y="847315"/>
            <a:ext cx="8298756"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pt-PT" sz="2800" b="1" i="0" u="none" strike="noStrike" cap="none" dirty="0">
                <a:solidFill>
                  <a:schemeClr val="lt1"/>
                </a:solidFill>
                <a:latin typeface="Arial"/>
                <a:ea typeface="Arial"/>
                <a:cs typeface="Arial"/>
                <a:sym typeface="Arial"/>
              </a:rPr>
              <a:t>"Google houdt alleen van je als iedereen eerst van je houdt"</a:t>
            </a:r>
            <a:endParaRPr dirty="0"/>
          </a:p>
          <a:p>
            <a:pPr marL="0" marR="0" lvl="0" indent="0" algn="ctr" rtl="0">
              <a:spcBef>
                <a:spcPts val="0"/>
              </a:spcBef>
              <a:spcAft>
                <a:spcPts val="0"/>
              </a:spcAft>
              <a:buNone/>
            </a:pPr>
            <a:endParaRPr sz="2800" b="1" i="0" u="none" strike="noStrike" cap="none" dirty="0">
              <a:solidFill>
                <a:schemeClr val="lt1"/>
              </a:solidFill>
              <a:latin typeface="Arial"/>
              <a:ea typeface="Arial"/>
              <a:cs typeface="Arial"/>
              <a:sym typeface="Arial"/>
            </a:endParaRPr>
          </a:p>
          <a:p>
            <a:pPr marL="0" marR="0" lvl="0" indent="0" algn="ctr" rtl="0">
              <a:spcBef>
                <a:spcPts val="0"/>
              </a:spcBef>
              <a:spcAft>
                <a:spcPts val="0"/>
              </a:spcAft>
              <a:buNone/>
            </a:pPr>
            <a:r>
              <a:rPr lang="pt-PT" sz="2800" b="0" i="1" u="none" strike="noStrike" cap="none" dirty="0">
                <a:solidFill>
                  <a:schemeClr val="lt1"/>
                </a:solidFill>
                <a:latin typeface="Dancing Script"/>
                <a:ea typeface="Dancing Script"/>
                <a:cs typeface="Dancing Script"/>
                <a:sym typeface="Dancing Script"/>
              </a:rPr>
              <a:t>					     Wendy Piersall</a:t>
            </a:r>
            <a:endParaRPr sz="2800" b="0" i="1" u="none" strike="noStrike" cap="none" dirty="0">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6"/>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pt-PT"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185" name="Google Shape;185;p6"/>
          <p:cNvSpPr txBox="1"/>
          <p:nvPr/>
        </p:nvSpPr>
        <p:spPr>
          <a:xfrm>
            <a:off x="675150" y="1915939"/>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pt-PT" sz="3600" b="1" i="0" u="none" strike="noStrike" cap="none">
                <a:solidFill>
                  <a:srgbClr val="161249"/>
                </a:solidFill>
                <a:latin typeface="Arial"/>
                <a:ea typeface="Arial"/>
                <a:cs typeface="Arial"/>
                <a:sym typeface="Arial"/>
              </a:rPr>
              <a:t>Stappen in een SEO-strategie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grpSp>
        <p:nvGrpSpPr>
          <p:cNvPr id="191" name="Google Shape;191;p7"/>
          <p:cNvGrpSpPr/>
          <p:nvPr/>
        </p:nvGrpSpPr>
        <p:grpSpPr>
          <a:xfrm>
            <a:off x="106760" y="1202077"/>
            <a:ext cx="8886003" cy="2558267"/>
            <a:chOff x="6175" y="702367"/>
            <a:chExt cx="8886003" cy="2558267"/>
          </a:xfrm>
        </p:grpSpPr>
        <p:sp>
          <p:nvSpPr>
            <p:cNvPr id="192" name="Google Shape;192;p7"/>
            <p:cNvSpPr/>
            <p:nvPr/>
          </p:nvSpPr>
          <p:spPr>
            <a:xfrm>
              <a:off x="6175" y="1518438"/>
              <a:ext cx="1273336" cy="1050236"/>
            </a:xfrm>
            <a:prstGeom prst="roundRect">
              <a:avLst>
                <a:gd name="adj" fmla="val 10000"/>
              </a:avLst>
            </a:prstGeom>
            <a:solidFill>
              <a:schemeClr val="lt1">
                <a:alpha val="89803"/>
              </a:schemeClr>
            </a:solidFill>
            <a:ln w="12700" cap="flat" cmpd="sng">
              <a:solidFill>
                <a:srgbClr val="4372C3"/>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7"/>
            <p:cNvSpPr txBox="1"/>
            <p:nvPr/>
          </p:nvSpPr>
          <p:spPr>
            <a:xfrm>
              <a:off x="30344" y="1542607"/>
              <a:ext cx="1224998" cy="776847"/>
            </a:xfrm>
            <a:prstGeom prst="rect">
              <a:avLst/>
            </a:prstGeom>
            <a:noFill/>
            <a:ln>
              <a:noFill/>
            </a:ln>
          </p:spPr>
          <p:txBody>
            <a:bodyPr spcFirstLastPara="1" wrap="square" lIns="123825" tIns="123825" rIns="123825" bIns="123825" anchor="ctr" anchorCtr="0">
              <a:noAutofit/>
            </a:bodyPr>
            <a:lstStyle/>
            <a:p>
              <a:pPr marL="114300" marR="0" lvl="1" indent="-114300" algn="l" rtl="0">
                <a:lnSpc>
                  <a:spcPct val="90000"/>
                </a:lnSpc>
                <a:spcBef>
                  <a:spcPts val="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Doelstellingen</a:t>
              </a:r>
              <a:endParaRPr sz="1000" b="0" i="0" u="none" strike="noStrike" cap="none" dirty="0">
                <a:solidFill>
                  <a:srgbClr val="161249"/>
                </a:solidFill>
                <a:latin typeface="Arial"/>
                <a:ea typeface="Arial"/>
                <a:cs typeface="Arial"/>
                <a:sym typeface="Arial"/>
              </a:endParaRPr>
            </a:p>
            <a:p>
              <a:pPr marL="114300" marR="0" lvl="1" indent="-114300" algn="l" rtl="0">
                <a:lnSpc>
                  <a:spcPct val="90000"/>
                </a:lnSpc>
                <a:spcBef>
                  <a:spcPts val="18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Trefwoorden</a:t>
              </a:r>
              <a:endParaRPr sz="1000" b="0" i="0" u="none" strike="noStrike" cap="none" dirty="0">
                <a:solidFill>
                  <a:srgbClr val="161249"/>
                </a:solidFill>
                <a:latin typeface="Arial"/>
                <a:ea typeface="Arial"/>
                <a:cs typeface="Arial"/>
                <a:sym typeface="Arial"/>
              </a:endParaRPr>
            </a:p>
            <a:p>
              <a:pPr marL="114300" marR="0" lvl="1" indent="-114300" algn="l" rtl="0">
                <a:lnSpc>
                  <a:spcPct val="90000"/>
                </a:lnSpc>
                <a:spcBef>
                  <a:spcPts val="18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Concurrenten</a:t>
              </a:r>
              <a:endParaRPr sz="1000" b="0" i="0" u="none" strike="noStrike" cap="none" dirty="0">
                <a:solidFill>
                  <a:srgbClr val="161249"/>
                </a:solidFill>
                <a:latin typeface="Arial"/>
                <a:ea typeface="Arial"/>
                <a:cs typeface="Arial"/>
                <a:sym typeface="Arial"/>
              </a:endParaRPr>
            </a:p>
          </p:txBody>
        </p:sp>
        <p:sp>
          <p:nvSpPr>
            <p:cNvPr id="194" name="Google Shape;194;p7"/>
            <p:cNvSpPr/>
            <p:nvPr/>
          </p:nvSpPr>
          <p:spPr>
            <a:xfrm>
              <a:off x="707742" y="1579757"/>
              <a:ext cx="1680877" cy="1680877"/>
            </a:xfrm>
            <a:custGeom>
              <a:avLst/>
              <a:gdLst/>
              <a:ahLst/>
              <a:cxnLst/>
              <a:rect l="l" t="t" r="r" b="b"/>
              <a:pathLst>
                <a:path w="120000" h="120000" extrusionOk="0">
                  <a:moveTo>
                    <a:pt x="9235" y="87358"/>
                  </a:moveTo>
                  <a:lnTo>
                    <a:pt x="12314" y="85699"/>
                  </a:lnTo>
                  <a:cubicBezTo>
                    <a:pt x="21070" y="101946"/>
                    <a:pt x="37497" y="112618"/>
                    <a:pt x="55901" y="114014"/>
                  </a:cubicBezTo>
                  <a:cubicBezTo>
                    <a:pt x="74305" y="115411"/>
                    <a:pt x="92154" y="107341"/>
                    <a:pt x="103262" y="92601"/>
                  </a:cubicBezTo>
                  <a:lnTo>
                    <a:pt x="101268" y="91409"/>
                  </a:lnTo>
                  <a:lnTo>
                    <a:pt x="108001" y="88685"/>
                  </a:lnTo>
                  <a:lnTo>
                    <a:pt x="108275" y="95597"/>
                  </a:lnTo>
                  <a:lnTo>
                    <a:pt x="106280" y="94405"/>
                  </a:lnTo>
                  <a:lnTo>
                    <a:pt x="106280" y="94405"/>
                  </a:lnTo>
                  <a:cubicBezTo>
                    <a:pt x="94518" y="110227"/>
                    <a:pt x="75487" y="118944"/>
                    <a:pt x="55824" y="117516"/>
                  </a:cubicBezTo>
                  <a:cubicBezTo>
                    <a:pt x="36160" y="116089"/>
                    <a:pt x="18588" y="104714"/>
                    <a:pt x="9235" y="87358"/>
                  </a:cubicBezTo>
                  <a:close/>
                </a:path>
              </a:pathLst>
            </a:custGeom>
            <a:solidFill>
              <a:srgbClr val="ABBA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7"/>
            <p:cNvSpPr/>
            <p:nvPr/>
          </p:nvSpPr>
          <p:spPr>
            <a:xfrm>
              <a:off x="289139" y="2343624"/>
              <a:ext cx="1131855" cy="450101"/>
            </a:xfrm>
            <a:prstGeom prst="roundRect">
              <a:avLst>
                <a:gd name="adj" fmla="val 10000"/>
              </a:avLst>
            </a:prstGeom>
            <a:solidFill>
              <a:srgbClr val="4372C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7"/>
            <p:cNvSpPr txBox="1"/>
            <p:nvPr/>
          </p:nvSpPr>
          <p:spPr>
            <a:xfrm>
              <a:off x="302322" y="2356807"/>
              <a:ext cx="1105489" cy="423735"/>
            </a:xfrm>
            <a:prstGeom prst="rect">
              <a:avLst/>
            </a:prstGeom>
            <a:noFill/>
            <a:ln>
              <a:noFill/>
            </a:ln>
          </p:spPr>
          <p:txBody>
            <a:bodyPr spcFirstLastPara="1" wrap="square" lIns="36175" tIns="24125" rIns="36175" bIns="24125" anchor="ctr" anchorCtr="0">
              <a:noAutofit/>
            </a:bodyPr>
            <a:lstStyle/>
            <a:p>
              <a:pPr marL="0" marR="0" lvl="0" indent="0" algn="ctr" rtl="0">
                <a:lnSpc>
                  <a:spcPct val="90000"/>
                </a:lnSpc>
                <a:spcBef>
                  <a:spcPts val="0"/>
                </a:spcBef>
                <a:spcAft>
                  <a:spcPts val="0"/>
                </a:spcAft>
                <a:buClr>
                  <a:schemeClr val="lt1"/>
                </a:buClr>
                <a:buSzPts val="1900"/>
                <a:buFont typeface="Arial"/>
                <a:buNone/>
              </a:pPr>
              <a:r>
                <a:rPr lang="pt-PT" sz="1600" b="0" i="0" u="none" strike="noStrike" cap="none" dirty="0">
                  <a:solidFill>
                    <a:schemeClr val="lt1"/>
                  </a:solidFill>
                  <a:latin typeface="Arial"/>
                  <a:ea typeface="Arial"/>
                  <a:cs typeface="Arial"/>
                  <a:sym typeface="Arial"/>
                </a:rPr>
                <a:t>Verken</a:t>
              </a:r>
              <a:endParaRPr sz="1600" dirty="0"/>
            </a:p>
          </p:txBody>
        </p:sp>
        <p:sp>
          <p:nvSpPr>
            <p:cNvPr id="197" name="Google Shape;197;p7"/>
            <p:cNvSpPr/>
            <p:nvPr/>
          </p:nvSpPr>
          <p:spPr>
            <a:xfrm>
              <a:off x="1646560" y="1414570"/>
              <a:ext cx="1706755" cy="1314938"/>
            </a:xfrm>
            <a:prstGeom prst="roundRect">
              <a:avLst>
                <a:gd name="adj" fmla="val 10000"/>
              </a:avLst>
            </a:prstGeom>
            <a:solidFill>
              <a:schemeClr val="lt1">
                <a:alpha val="89803"/>
              </a:schemeClr>
            </a:solidFill>
            <a:ln w="12700" cap="flat" cmpd="sng">
              <a:solidFill>
                <a:srgbClr val="4372C3"/>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7"/>
            <p:cNvSpPr txBox="1"/>
            <p:nvPr/>
          </p:nvSpPr>
          <p:spPr>
            <a:xfrm>
              <a:off x="1676820" y="1726602"/>
              <a:ext cx="1646235" cy="972645"/>
            </a:xfrm>
            <a:prstGeom prst="rect">
              <a:avLst/>
            </a:prstGeom>
            <a:noFill/>
            <a:ln>
              <a:noFill/>
            </a:ln>
          </p:spPr>
          <p:txBody>
            <a:bodyPr spcFirstLastPara="1" wrap="square" lIns="123825" tIns="123825" rIns="123825" bIns="123825" anchor="ctr" anchorCtr="0">
              <a:noAutofit/>
            </a:bodyPr>
            <a:lstStyle/>
            <a:p>
              <a:pPr marL="114300" marR="0" lvl="1" indent="-114300" algn="l" rtl="0">
                <a:lnSpc>
                  <a:spcPct val="90000"/>
                </a:lnSpc>
                <a:spcBef>
                  <a:spcPts val="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Website controleren</a:t>
              </a:r>
              <a:endParaRPr sz="1000" dirty="0"/>
            </a:p>
            <a:p>
              <a:pPr marL="114300" marR="0" lvl="1" indent="-114300" algn="l" rtl="0">
                <a:lnSpc>
                  <a:spcPct val="90000"/>
                </a:lnSpc>
                <a:spcBef>
                  <a:spcPts val="18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Inhoud</a:t>
              </a:r>
              <a:endParaRPr sz="1000" b="0" i="0" u="none" strike="noStrike" cap="none" dirty="0">
                <a:solidFill>
                  <a:srgbClr val="161249"/>
                </a:solidFill>
                <a:latin typeface="Arial"/>
                <a:ea typeface="Arial"/>
                <a:cs typeface="Arial"/>
                <a:sym typeface="Arial"/>
              </a:endParaRPr>
            </a:p>
            <a:p>
              <a:pPr marL="114300" marR="0" lvl="1" indent="-114300" algn="l" rtl="0">
                <a:lnSpc>
                  <a:spcPct val="90000"/>
                </a:lnSpc>
                <a:spcBef>
                  <a:spcPts val="18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Aanvullende inhoud</a:t>
              </a:r>
              <a:endParaRPr sz="1000" b="0" i="0" u="none" strike="noStrike" cap="none" dirty="0">
                <a:solidFill>
                  <a:srgbClr val="161249"/>
                </a:solidFill>
                <a:latin typeface="Arial"/>
                <a:ea typeface="Arial"/>
                <a:cs typeface="Arial"/>
                <a:sym typeface="Arial"/>
              </a:endParaRPr>
            </a:p>
            <a:p>
              <a:pPr marL="114300" marR="0" lvl="1" indent="-114300" algn="l" rtl="0">
                <a:lnSpc>
                  <a:spcPct val="90000"/>
                </a:lnSpc>
                <a:spcBef>
                  <a:spcPts val="18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YMYL en EEAT</a:t>
              </a:r>
              <a:endParaRPr sz="1000" dirty="0"/>
            </a:p>
          </p:txBody>
        </p:sp>
        <p:sp>
          <p:nvSpPr>
            <p:cNvPr id="199" name="Google Shape;199;p7"/>
            <p:cNvSpPr/>
            <p:nvPr/>
          </p:nvSpPr>
          <p:spPr>
            <a:xfrm>
              <a:off x="2619259" y="702367"/>
              <a:ext cx="2005755" cy="2005755"/>
            </a:xfrm>
            <a:custGeom>
              <a:avLst/>
              <a:gdLst/>
              <a:ahLst/>
              <a:cxnLst/>
              <a:rect l="l" t="t" r="r" b="b"/>
              <a:pathLst>
                <a:path w="120000" h="120000" extrusionOk="0">
                  <a:moveTo>
                    <a:pt x="8388" y="33438"/>
                  </a:moveTo>
                  <a:lnTo>
                    <a:pt x="8388" y="33438"/>
                  </a:lnTo>
                  <a:cubicBezTo>
                    <a:pt x="17548" y="15639"/>
                    <a:pt x="35233" y="3816"/>
                    <a:pt x="55182" y="2154"/>
                  </a:cubicBezTo>
                  <a:cubicBezTo>
                    <a:pt x="75131" y="493"/>
                    <a:pt x="94528" y="9228"/>
                    <a:pt x="106507" y="25266"/>
                  </a:cubicBezTo>
                  <a:lnTo>
                    <a:pt x="108160" y="24235"/>
                  </a:lnTo>
                  <a:lnTo>
                    <a:pt x="108008" y="30058"/>
                  </a:lnTo>
                  <a:lnTo>
                    <a:pt x="102357" y="27855"/>
                  </a:lnTo>
                  <a:lnTo>
                    <a:pt x="104010" y="26823"/>
                  </a:lnTo>
                  <a:lnTo>
                    <a:pt x="104010" y="26823"/>
                  </a:lnTo>
                  <a:cubicBezTo>
                    <a:pt x="92595" y="11681"/>
                    <a:pt x="74197" y="3470"/>
                    <a:pt x="55303" y="5086"/>
                  </a:cubicBezTo>
                  <a:cubicBezTo>
                    <a:pt x="36409" y="6702"/>
                    <a:pt x="19672" y="17918"/>
                    <a:pt x="10995" y="34780"/>
                  </a:cubicBezTo>
                  <a:close/>
                </a:path>
              </a:pathLst>
            </a:custGeom>
            <a:solidFill>
              <a:srgbClr val="ABBA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7"/>
            <p:cNvSpPr/>
            <p:nvPr/>
          </p:nvSpPr>
          <p:spPr>
            <a:xfrm>
              <a:off x="2211690" y="1270617"/>
              <a:ext cx="1131855" cy="450101"/>
            </a:xfrm>
            <a:prstGeom prst="roundRect">
              <a:avLst>
                <a:gd name="adj" fmla="val 10000"/>
              </a:avLst>
            </a:prstGeom>
            <a:solidFill>
              <a:srgbClr val="4372C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7"/>
            <p:cNvSpPr txBox="1"/>
            <p:nvPr/>
          </p:nvSpPr>
          <p:spPr>
            <a:xfrm>
              <a:off x="2224873" y="1283800"/>
              <a:ext cx="1105489" cy="423735"/>
            </a:xfrm>
            <a:prstGeom prst="rect">
              <a:avLst/>
            </a:prstGeom>
            <a:noFill/>
            <a:ln>
              <a:noFill/>
            </a:ln>
          </p:spPr>
          <p:txBody>
            <a:bodyPr spcFirstLastPara="1" wrap="square" lIns="36175" tIns="24125" rIns="36175" bIns="24125" anchor="ctr" anchorCtr="0">
              <a:noAutofit/>
            </a:bodyPr>
            <a:lstStyle/>
            <a:p>
              <a:pPr marL="0" marR="0" lvl="0" indent="0" algn="ctr" rtl="0">
                <a:lnSpc>
                  <a:spcPct val="90000"/>
                </a:lnSpc>
                <a:spcBef>
                  <a:spcPts val="0"/>
                </a:spcBef>
                <a:spcAft>
                  <a:spcPts val="0"/>
                </a:spcAft>
                <a:buClr>
                  <a:schemeClr val="lt1"/>
                </a:buClr>
                <a:buSzPts val="1900"/>
                <a:buFont typeface="Arial"/>
                <a:buNone/>
              </a:pPr>
              <a:r>
                <a:rPr lang="pt-PT" sz="1600" b="0" i="0" u="none" strike="noStrike" cap="none" dirty="0">
                  <a:solidFill>
                    <a:schemeClr val="lt1"/>
                  </a:solidFill>
                  <a:latin typeface="Arial"/>
                  <a:ea typeface="Arial"/>
                  <a:cs typeface="Arial"/>
                  <a:sym typeface="Arial"/>
                </a:rPr>
                <a:t>vaststellen</a:t>
              </a:r>
              <a:endParaRPr sz="1600" b="0" i="0" u="none" strike="noStrike" cap="none" dirty="0">
                <a:solidFill>
                  <a:schemeClr val="lt1"/>
                </a:solidFill>
                <a:latin typeface="Arial"/>
                <a:ea typeface="Arial"/>
                <a:cs typeface="Arial"/>
                <a:sym typeface="Arial"/>
              </a:endParaRPr>
            </a:p>
          </p:txBody>
        </p:sp>
        <p:sp>
          <p:nvSpPr>
            <p:cNvPr id="202" name="Google Shape;202;p7"/>
            <p:cNvSpPr/>
            <p:nvPr/>
          </p:nvSpPr>
          <p:spPr>
            <a:xfrm>
              <a:off x="3594391" y="1320244"/>
              <a:ext cx="1936108" cy="1268192"/>
            </a:xfrm>
            <a:prstGeom prst="roundRect">
              <a:avLst>
                <a:gd name="adj" fmla="val 10000"/>
              </a:avLst>
            </a:prstGeom>
            <a:solidFill>
              <a:schemeClr val="lt1">
                <a:alpha val="89803"/>
              </a:schemeClr>
            </a:solidFill>
            <a:ln w="12700" cap="flat" cmpd="sng">
              <a:solidFill>
                <a:srgbClr val="4372C3"/>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7"/>
            <p:cNvSpPr txBox="1"/>
            <p:nvPr/>
          </p:nvSpPr>
          <p:spPr>
            <a:xfrm>
              <a:off x="3623576" y="1349429"/>
              <a:ext cx="1877738" cy="938066"/>
            </a:xfrm>
            <a:prstGeom prst="rect">
              <a:avLst/>
            </a:prstGeom>
            <a:noFill/>
            <a:ln>
              <a:noFill/>
            </a:ln>
          </p:spPr>
          <p:txBody>
            <a:bodyPr spcFirstLastPara="1" wrap="square" lIns="123825" tIns="123825" rIns="123825" bIns="123825" anchor="ctr" anchorCtr="0">
              <a:noAutofit/>
            </a:bodyPr>
            <a:lstStyle/>
            <a:p>
              <a:pPr marL="114300" marR="0" lvl="1" indent="-38100" algn="l" rtl="0">
                <a:lnSpc>
                  <a:spcPct val="90000"/>
                </a:lnSpc>
                <a:spcBef>
                  <a:spcPts val="0"/>
                </a:spcBef>
                <a:spcAft>
                  <a:spcPts val="0"/>
                </a:spcAft>
                <a:buClr>
                  <a:schemeClr val="dk1"/>
                </a:buClr>
                <a:buSzPts val="1200"/>
                <a:buFont typeface="Calibri"/>
                <a:buNone/>
              </a:pPr>
              <a:endParaRPr sz="1200" b="0" i="0" u="none" strike="noStrike" cap="none" dirty="0">
                <a:solidFill>
                  <a:srgbClr val="161249"/>
                </a:solidFill>
                <a:latin typeface="Arial"/>
                <a:ea typeface="Arial"/>
                <a:cs typeface="Arial"/>
                <a:sym typeface="Arial"/>
              </a:endParaRPr>
            </a:p>
            <a:p>
              <a:pPr marL="114300" marR="0" lvl="1" indent="-114300" algn="l" rtl="0">
                <a:lnSpc>
                  <a:spcPct val="90000"/>
                </a:lnSpc>
                <a:spcBef>
                  <a:spcPts val="18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Website optimalisatie</a:t>
              </a:r>
              <a:endParaRPr sz="1000" dirty="0"/>
            </a:p>
            <a:p>
              <a:pPr marL="114300" marR="0" lvl="1" indent="-114300" algn="l" rtl="0">
                <a:lnSpc>
                  <a:spcPct val="90000"/>
                </a:lnSpc>
                <a:spcBef>
                  <a:spcPts val="18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Inhoud afstemmen</a:t>
              </a:r>
              <a:endParaRPr sz="1000" b="0" i="0" u="none" strike="noStrike" cap="none" dirty="0">
                <a:solidFill>
                  <a:srgbClr val="161249"/>
                </a:solidFill>
                <a:latin typeface="Arial"/>
                <a:ea typeface="Arial"/>
                <a:cs typeface="Arial"/>
                <a:sym typeface="Arial"/>
              </a:endParaRPr>
            </a:p>
            <a:p>
              <a:pPr marL="114300" marR="0" lvl="1" indent="-114300" algn="l" rtl="0">
                <a:lnSpc>
                  <a:spcPct val="90000"/>
                </a:lnSpc>
                <a:spcBef>
                  <a:spcPts val="18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Technische parameters</a:t>
              </a:r>
              <a:endParaRPr sz="1000" b="0" i="0" u="none" strike="noStrike" cap="none" dirty="0">
                <a:solidFill>
                  <a:srgbClr val="161249"/>
                </a:solidFill>
                <a:latin typeface="Arial"/>
                <a:ea typeface="Arial"/>
                <a:cs typeface="Arial"/>
                <a:sym typeface="Arial"/>
              </a:endParaRPr>
            </a:p>
            <a:p>
              <a:pPr marL="114300" marR="0" lvl="1" indent="-114300" algn="l" rtl="0">
                <a:lnSpc>
                  <a:spcPct val="90000"/>
                </a:lnSpc>
                <a:spcBef>
                  <a:spcPts val="18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Lokale SEO</a:t>
              </a:r>
              <a:endParaRPr sz="1000" dirty="0"/>
            </a:p>
          </p:txBody>
        </p:sp>
        <p:sp>
          <p:nvSpPr>
            <p:cNvPr id="204" name="Google Shape;204;p7"/>
            <p:cNvSpPr/>
            <p:nvPr/>
          </p:nvSpPr>
          <p:spPr>
            <a:xfrm>
              <a:off x="4699691" y="1639851"/>
              <a:ext cx="1575660" cy="1575660"/>
            </a:xfrm>
            <a:custGeom>
              <a:avLst/>
              <a:gdLst/>
              <a:ahLst/>
              <a:cxnLst/>
              <a:rect l="l" t="t" r="r" b="b"/>
              <a:pathLst>
                <a:path w="120000" h="120000" extrusionOk="0">
                  <a:moveTo>
                    <a:pt x="9847" y="88149"/>
                  </a:moveTo>
                  <a:lnTo>
                    <a:pt x="13101" y="86322"/>
                  </a:lnTo>
                  <a:cubicBezTo>
                    <a:pt x="22033" y="102235"/>
                    <a:pt x="38424" y="112534"/>
                    <a:pt x="56637" y="113675"/>
                  </a:cubicBezTo>
                  <a:cubicBezTo>
                    <a:pt x="74850" y="114816"/>
                    <a:pt x="92399" y="106644"/>
                    <a:pt x="103246" y="91970"/>
                  </a:cubicBezTo>
                  <a:lnTo>
                    <a:pt x="101100" y="90737"/>
                  </a:lnTo>
                  <a:lnTo>
                    <a:pt x="108249" y="87722"/>
                  </a:lnTo>
                  <a:lnTo>
                    <a:pt x="108650" y="95074"/>
                  </a:lnTo>
                  <a:lnTo>
                    <a:pt x="106503" y="93841"/>
                  </a:lnTo>
                  <a:cubicBezTo>
                    <a:pt x="94975" y="109682"/>
                    <a:pt x="76176" y="118565"/>
                    <a:pt x="56619" y="117413"/>
                  </a:cubicBezTo>
                  <a:cubicBezTo>
                    <a:pt x="37061" y="116261"/>
                    <a:pt x="19436" y="105233"/>
                    <a:pt x="9847" y="88149"/>
                  </a:cubicBezTo>
                  <a:close/>
                </a:path>
              </a:pathLst>
            </a:custGeom>
            <a:solidFill>
              <a:srgbClr val="ABBA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7"/>
            <p:cNvSpPr/>
            <p:nvPr/>
          </p:nvSpPr>
          <p:spPr>
            <a:xfrm>
              <a:off x="4280863" y="2337192"/>
              <a:ext cx="1131855" cy="450101"/>
            </a:xfrm>
            <a:prstGeom prst="roundRect">
              <a:avLst>
                <a:gd name="adj" fmla="val 10000"/>
              </a:avLst>
            </a:prstGeom>
            <a:solidFill>
              <a:srgbClr val="4372C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7"/>
            <p:cNvSpPr txBox="1"/>
            <p:nvPr/>
          </p:nvSpPr>
          <p:spPr>
            <a:xfrm>
              <a:off x="4294046" y="2350375"/>
              <a:ext cx="1105489" cy="423735"/>
            </a:xfrm>
            <a:prstGeom prst="rect">
              <a:avLst/>
            </a:prstGeom>
            <a:noFill/>
            <a:ln>
              <a:noFill/>
            </a:ln>
          </p:spPr>
          <p:txBody>
            <a:bodyPr spcFirstLastPara="1" wrap="square" lIns="36175" tIns="24125" rIns="36175" bIns="24125" anchor="ctr" anchorCtr="0">
              <a:noAutofit/>
            </a:bodyPr>
            <a:lstStyle/>
            <a:p>
              <a:pPr marL="0" marR="0" lvl="0" indent="0" algn="ctr" rtl="0">
                <a:lnSpc>
                  <a:spcPct val="90000"/>
                </a:lnSpc>
                <a:spcBef>
                  <a:spcPts val="0"/>
                </a:spcBef>
                <a:spcAft>
                  <a:spcPts val="0"/>
                </a:spcAft>
                <a:buClr>
                  <a:schemeClr val="lt1"/>
                </a:buClr>
                <a:buSzPts val="1900"/>
                <a:buFont typeface="Arial"/>
                <a:buNone/>
              </a:pPr>
              <a:r>
                <a:rPr lang="pt-PT" sz="1600" b="0" i="0" u="none" strike="noStrike" cap="none" dirty="0">
                  <a:solidFill>
                    <a:schemeClr val="lt1"/>
                  </a:solidFill>
                  <a:latin typeface="Arial"/>
                  <a:ea typeface="Arial"/>
                  <a:cs typeface="Arial"/>
                  <a:sym typeface="Arial"/>
                </a:rPr>
                <a:t>verbeteren</a:t>
              </a:r>
              <a:endParaRPr sz="1600" b="0" i="0" u="none" strike="noStrike" cap="none" dirty="0">
                <a:solidFill>
                  <a:schemeClr val="lt1"/>
                </a:solidFill>
                <a:latin typeface="Arial"/>
                <a:ea typeface="Arial"/>
                <a:cs typeface="Arial"/>
                <a:sym typeface="Arial"/>
              </a:endParaRPr>
            </a:p>
          </p:txBody>
        </p:sp>
        <p:sp>
          <p:nvSpPr>
            <p:cNvPr id="207" name="Google Shape;207;p7"/>
            <p:cNvSpPr/>
            <p:nvPr/>
          </p:nvSpPr>
          <p:spPr>
            <a:xfrm>
              <a:off x="5763821" y="1518438"/>
              <a:ext cx="1273336" cy="1050236"/>
            </a:xfrm>
            <a:prstGeom prst="roundRect">
              <a:avLst>
                <a:gd name="adj" fmla="val 10000"/>
              </a:avLst>
            </a:prstGeom>
            <a:solidFill>
              <a:schemeClr val="lt1">
                <a:alpha val="89803"/>
              </a:schemeClr>
            </a:solidFill>
            <a:ln w="12700" cap="flat" cmpd="sng">
              <a:solidFill>
                <a:srgbClr val="4372C3"/>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7"/>
            <p:cNvSpPr txBox="1"/>
            <p:nvPr/>
          </p:nvSpPr>
          <p:spPr>
            <a:xfrm>
              <a:off x="5787990" y="1767658"/>
              <a:ext cx="1224998" cy="776847"/>
            </a:xfrm>
            <a:prstGeom prst="rect">
              <a:avLst/>
            </a:prstGeom>
            <a:noFill/>
            <a:ln>
              <a:noFill/>
            </a:ln>
          </p:spPr>
          <p:txBody>
            <a:bodyPr spcFirstLastPara="1" wrap="square" lIns="123825" tIns="123825" rIns="123825" bIns="123825" anchor="ctr" anchorCtr="0">
              <a:noAutofit/>
            </a:bodyPr>
            <a:lstStyle/>
            <a:p>
              <a:pPr marL="114300" marR="0" lvl="1" indent="-114300" algn="l" rtl="0">
                <a:lnSpc>
                  <a:spcPct val="90000"/>
                </a:lnSpc>
                <a:spcBef>
                  <a:spcPts val="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Linkbuilding</a:t>
              </a:r>
              <a:endParaRPr sz="1000" b="0" i="0" u="none" strike="noStrike" cap="none" dirty="0">
                <a:solidFill>
                  <a:srgbClr val="161249"/>
                </a:solidFill>
                <a:latin typeface="Arial"/>
                <a:ea typeface="Arial"/>
                <a:cs typeface="Arial"/>
                <a:sym typeface="Arial"/>
              </a:endParaRPr>
            </a:p>
            <a:p>
              <a:pPr marL="114300" marR="0" lvl="1" indent="-114300" algn="l" rtl="0">
                <a:lnSpc>
                  <a:spcPct val="90000"/>
                </a:lnSpc>
                <a:spcBef>
                  <a:spcPts val="18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Sociale media</a:t>
              </a:r>
              <a:endParaRPr sz="1000" dirty="0"/>
            </a:p>
          </p:txBody>
        </p:sp>
        <p:sp>
          <p:nvSpPr>
            <p:cNvPr id="209" name="Google Shape;209;p7"/>
            <p:cNvSpPr/>
            <p:nvPr/>
          </p:nvSpPr>
          <p:spPr>
            <a:xfrm>
              <a:off x="6457114" y="842462"/>
              <a:ext cx="1678105" cy="1678105"/>
            </a:xfrm>
            <a:custGeom>
              <a:avLst/>
              <a:gdLst/>
              <a:ahLst/>
              <a:cxnLst/>
              <a:rect l="l" t="t" r="r" b="b"/>
              <a:pathLst>
                <a:path w="120000" h="120000" extrusionOk="0">
                  <a:moveTo>
                    <a:pt x="9857" y="31524"/>
                  </a:moveTo>
                  <a:lnTo>
                    <a:pt x="9857" y="31524"/>
                  </a:lnTo>
                  <a:cubicBezTo>
                    <a:pt x="19591" y="14382"/>
                    <a:pt x="37408" y="3401"/>
                    <a:pt x="57096" y="2408"/>
                  </a:cubicBezTo>
                  <a:cubicBezTo>
                    <a:pt x="76783" y="1416"/>
                    <a:pt x="95614" y="10549"/>
                    <a:pt x="107024" y="26624"/>
                  </a:cubicBezTo>
                  <a:lnTo>
                    <a:pt x="109047" y="25475"/>
                  </a:lnTo>
                  <a:lnTo>
                    <a:pt x="108620" y="32389"/>
                  </a:lnTo>
                  <a:lnTo>
                    <a:pt x="101938" y="29512"/>
                  </a:lnTo>
                  <a:lnTo>
                    <a:pt x="103961" y="28364"/>
                  </a:lnTo>
                  <a:lnTo>
                    <a:pt x="103961" y="28364"/>
                  </a:lnTo>
                  <a:cubicBezTo>
                    <a:pt x="93182" y="13387"/>
                    <a:pt x="75521" y="4927"/>
                    <a:pt x="57095" y="5917"/>
                  </a:cubicBezTo>
                  <a:cubicBezTo>
                    <a:pt x="38670" y="6907"/>
                    <a:pt x="22016" y="17209"/>
                    <a:pt x="12904" y="33254"/>
                  </a:cubicBezTo>
                  <a:close/>
                </a:path>
              </a:pathLst>
            </a:custGeom>
            <a:solidFill>
              <a:srgbClr val="ABBA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7"/>
            <p:cNvSpPr/>
            <p:nvPr/>
          </p:nvSpPr>
          <p:spPr>
            <a:xfrm>
              <a:off x="6046785" y="1293387"/>
              <a:ext cx="1131855" cy="450101"/>
            </a:xfrm>
            <a:prstGeom prst="roundRect">
              <a:avLst>
                <a:gd name="adj" fmla="val 10000"/>
              </a:avLst>
            </a:prstGeom>
            <a:solidFill>
              <a:srgbClr val="4372C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7"/>
            <p:cNvSpPr txBox="1"/>
            <p:nvPr/>
          </p:nvSpPr>
          <p:spPr>
            <a:xfrm>
              <a:off x="6059968" y="1306570"/>
              <a:ext cx="1105489" cy="423735"/>
            </a:xfrm>
            <a:prstGeom prst="rect">
              <a:avLst/>
            </a:prstGeom>
            <a:noFill/>
            <a:ln>
              <a:noFill/>
            </a:ln>
          </p:spPr>
          <p:txBody>
            <a:bodyPr spcFirstLastPara="1" wrap="square" lIns="36175" tIns="24125" rIns="36175" bIns="24125" anchor="ctr" anchorCtr="0">
              <a:noAutofit/>
            </a:bodyPr>
            <a:lstStyle/>
            <a:p>
              <a:pPr marL="0" marR="0" lvl="0" indent="0" algn="ctr" rtl="0">
                <a:lnSpc>
                  <a:spcPct val="90000"/>
                </a:lnSpc>
                <a:spcBef>
                  <a:spcPts val="0"/>
                </a:spcBef>
                <a:spcAft>
                  <a:spcPts val="0"/>
                </a:spcAft>
                <a:buClr>
                  <a:schemeClr val="lt1"/>
                </a:buClr>
                <a:buSzPts val="1900"/>
                <a:buFont typeface="Arial"/>
                <a:buNone/>
              </a:pPr>
              <a:r>
                <a:rPr lang="pt-PT" sz="1600" b="0" i="0" u="none" strike="noStrike" cap="none" dirty="0">
                  <a:solidFill>
                    <a:schemeClr val="lt1"/>
                  </a:solidFill>
                  <a:latin typeface="Arial"/>
                  <a:ea typeface="Arial"/>
                  <a:cs typeface="Arial"/>
                  <a:sym typeface="Arial"/>
                </a:rPr>
                <a:t>Vergroten</a:t>
              </a:r>
              <a:endParaRPr sz="1600" b="0" i="0" u="none" strike="noStrike" cap="none" dirty="0">
                <a:solidFill>
                  <a:schemeClr val="lt1"/>
                </a:solidFill>
                <a:latin typeface="Arial"/>
                <a:ea typeface="Arial"/>
                <a:cs typeface="Arial"/>
                <a:sym typeface="Arial"/>
              </a:endParaRPr>
            </a:p>
          </p:txBody>
        </p:sp>
        <p:sp>
          <p:nvSpPr>
            <p:cNvPr id="212" name="Google Shape;212;p7"/>
            <p:cNvSpPr/>
            <p:nvPr/>
          </p:nvSpPr>
          <p:spPr>
            <a:xfrm>
              <a:off x="7411961" y="1518438"/>
              <a:ext cx="1404134" cy="1050236"/>
            </a:xfrm>
            <a:prstGeom prst="roundRect">
              <a:avLst>
                <a:gd name="adj" fmla="val 10000"/>
              </a:avLst>
            </a:prstGeom>
            <a:solidFill>
              <a:schemeClr val="lt1">
                <a:alpha val="89803"/>
              </a:schemeClr>
            </a:solidFill>
            <a:ln w="12700" cap="flat" cmpd="sng">
              <a:solidFill>
                <a:srgbClr val="4372C3"/>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7"/>
            <p:cNvSpPr txBox="1"/>
            <p:nvPr/>
          </p:nvSpPr>
          <p:spPr>
            <a:xfrm>
              <a:off x="7436130" y="1542607"/>
              <a:ext cx="1355796" cy="776847"/>
            </a:xfrm>
            <a:prstGeom prst="rect">
              <a:avLst/>
            </a:prstGeom>
            <a:noFill/>
            <a:ln>
              <a:noFill/>
            </a:ln>
          </p:spPr>
          <p:txBody>
            <a:bodyPr spcFirstLastPara="1" wrap="square" lIns="123825" tIns="123825" rIns="123825" bIns="123825" anchor="ctr" anchorCtr="0">
              <a:noAutofit/>
            </a:bodyPr>
            <a:lstStyle/>
            <a:p>
              <a:pPr marL="114300" marR="0" lvl="1" indent="-114300" algn="l" rtl="0">
                <a:lnSpc>
                  <a:spcPct val="90000"/>
                </a:lnSpc>
                <a:spcBef>
                  <a:spcPts val="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Meting</a:t>
              </a:r>
              <a:endParaRPr sz="1000" b="0" i="0" u="none" strike="noStrike" cap="none" dirty="0">
                <a:solidFill>
                  <a:srgbClr val="161249"/>
                </a:solidFill>
                <a:latin typeface="Arial"/>
                <a:ea typeface="Arial"/>
                <a:cs typeface="Arial"/>
                <a:sym typeface="Arial"/>
              </a:endParaRPr>
            </a:p>
            <a:p>
              <a:pPr marL="114300" marR="0" lvl="1" indent="-114300" algn="l" rtl="0">
                <a:lnSpc>
                  <a:spcPct val="90000"/>
                </a:lnSpc>
                <a:spcBef>
                  <a:spcPts val="180"/>
                </a:spcBef>
                <a:spcAft>
                  <a:spcPts val="0"/>
                </a:spcAft>
                <a:buClr>
                  <a:srgbClr val="161249"/>
                </a:buClr>
                <a:buSzPts val="1200"/>
                <a:buFont typeface="Arial"/>
                <a:buChar char="•"/>
              </a:pPr>
              <a:r>
                <a:rPr lang="pt-PT" sz="1000" b="0" i="0" u="none" strike="noStrike" cap="none" dirty="0">
                  <a:solidFill>
                    <a:srgbClr val="161249"/>
                  </a:solidFill>
                  <a:latin typeface="Arial"/>
                  <a:ea typeface="Arial"/>
                  <a:cs typeface="Arial"/>
                  <a:sym typeface="Arial"/>
                </a:rPr>
                <a:t>Rapporteer</a:t>
              </a:r>
              <a:endParaRPr sz="1000" b="0" i="0" u="none" strike="noStrike" cap="none" dirty="0">
                <a:solidFill>
                  <a:srgbClr val="161249"/>
                </a:solidFill>
                <a:latin typeface="Arial"/>
                <a:ea typeface="Arial"/>
                <a:cs typeface="Arial"/>
                <a:sym typeface="Arial"/>
              </a:endParaRPr>
            </a:p>
          </p:txBody>
        </p:sp>
        <p:sp>
          <p:nvSpPr>
            <p:cNvPr id="214" name="Google Shape;214;p7"/>
            <p:cNvSpPr/>
            <p:nvPr/>
          </p:nvSpPr>
          <p:spPr>
            <a:xfrm>
              <a:off x="7760323" y="2343624"/>
              <a:ext cx="1131855" cy="450101"/>
            </a:xfrm>
            <a:prstGeom prst="roundRect">
              <a:avLst>
                <a:gd name="adj" fmla="val 10000"/>
              </a:avLst>
            </a:prstGeom>
            <a:solidFill>
              <a:srgbClr val="4372C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7"/>
            <p:cNvSpPr txBox="1"/>
            <p:nvPr/>
          </p:nvSpPr>
          <p:spPr>
            <a:xfrm>
              <a:off x="7773506" y="2356807"/>
              <a:ext cx="1105489" cy="423735"/>
            </a:xfrm>
            <a:prstGeom prst="rect">
              <a:avLst/>
            </a:prstGeom>
            <a:noFill/>
            <a:ln>
              <a:noFill/>
            </a:ln>
          </p:spPr>
          <p:txBody>
            <a:bodyPr spcFirstLastPara="1" wrap="square" lIns="36175" tIns="24125" rIns="36175" bIns="24125" anchor="ctr" anchorCtr="0">
              <a:noAutofit/>
            </a:bodyPr>
            <a:lstStyle/>
            <a:p>
              <a:pPr marL="0" marR="0" lvl="0" indent="0" algn="ctr" rtl="0">
                <a:lnSpc>
                  <a:spcPct val="90000"/>
                </a:lnSpc>
                <a:spcBef>
                  <a:spcPts val="0"/>
                </a:spcBef>
                <a:spcAft>
                  <a:spcPts val="0"/>
                </a:spcAft>
                <a:buClr>
                  <a:schemeClr val="lt1"/>
                </a:buClr>
                <a:buSzPts val="1900"/>
                <a:buFont typeface="Arial"/>
                <a:buNone/>
              </a:pPr>
              <a:r>
                <a:rPr lang="pt-PT" sz="1600" b="0" i="0" u="none" strike="noStrike" cap="none" dirty="0">
                  <a:solidFill>
                    <a:schemeClr val="lt1"/>
                  </a:solidFill>
                  <a:latin typeface="Arial"/>
                  <a:ea typeface="Arial"/>
                  <a:cs typeface="Arial"/>
                  <a:sym typeface="Arial"/>
                </a:rPr>
                <a:t>Evalueer</a:t>
              </a:r>
              <a:endParaRPr sz="1600" b="0" i="0" u="none" strike="noStrike" cap="none" dirty="0">
                <a:solidFill>
                  <a:schemeClr val="lt1"/>
                </a:solidFill>
                <a:latin typeface="Arial"/>
                <a:ea typeface="Arial"/>
                <a:cs typeface="Arial"/>
                <a:sym typeface="Arial"/>
              </a:endParaRPr>
            </a:p>
          </p:txBody>
        </p:sp>
      </p:grpSp>
      <p:sp>
        <p:nvSpPr>
          <p:cNvPr id="216" name="Google Shape;216;p7"/>
          <p:cNvSpPr txBox="1">
            <a:spLocks noGrp="1"/>
          </p:cNvSpPr>
          <p:nvPr>
            <p:ph type="title"/>
          </p:nvPr>
        </p:nvSpPr>
        <p:spPr>
          <a:xfrm>
            <a:off x="628650" y="262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pt-PT"/>
              <a:t>Stappen in een SEO-strategie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lt1"/>
              </a:solidFill>
              <a:latin typeface="Arial"/>
              <a:ea typeface="Arial"/>
              <a:cs typeface="Arial"/>
              <a:sym typeface="Arial"/>
            </a:endParaRPr>
          </a:p>
        </p:txBody>
      </p:sp>
      <p:sp>
        <p:nvSpPr>
          <p:cNvPr id="222" name="Google Shape;222;p8"/>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Noto Sans Symbols"/>
              <a:buNone/>
            </a:pPr>
            <a:endParaRPr sz="1800" b="1" i="1">
              <a:solidFill>
                <a:schemeClr val="lt1"/>
              </a:solidFill>
              <a:latin typeface="Arial"/>
              <a:ea typeface="Arial"/>
              <a:cs typeface="Arial"/>
              <a:sym typeface="Arial"/>
            </a:endParaRPr>
          </a:p>
        </p:txBody>
      </p:sp>
      <p:sp>
        <p:nvSpPr>
          <p:cNvPr id="223" name="Google Shape;223;p8"/>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pt-PT" sz="2800" b="1">
                <a:solidFill>
                  <a:schemeClr val="lt1"/>
                </a:solidFill>
                <a:latin typeface="Arial"/>
                <a:ea typeface="Arial"/>
                <a:cs typeface="Arial"/>
                <a:sym typeface="Arial"/>
              </a:rPr>
              <a:t>Beoordelingsactiviteit</a:t>
            </a:r>
            <a:endParaRPr/>
          </a:p>
          <a:p>
            <a:pPr marL="0" lvl="0" indent="0" algn="l" rtl="0">
              <a:lnSpc>
                <a:spcPct val="90000"/>
              </a:lnSpc>
              <a:spcBef>
                <a:spcPts val="750"/>
              </a:spcBef>
              <a:spcAft>
                <a:spcPts val="0"/>
              </a:spcAft>
              <a:buClr>
                <a:schemeClr val="lt1"/>
              </a:buClr>
              <a:buSzPts val="2400"/>
              <a:buNone/>
            </a:pPr>
            <a:endParaRPr/>
          </a:p>
        </p:txBody>
      </p:sp>
      <p:sp>
        <p:nvSpPr>
          <p:cNvPr id="224" name="Google Shape;224;p8"/>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285750" marR="0" lvl="0" indent="-285750" algn="l" rtl="0">
              <a:lnSpc>
                <a:spcPct val="115000"/>
              </a:lnSpc>
              <a:spcBef>
                <a:spcPts val="0"/>
              </a:spcBef>
              <a:spcAft>
                <a:spcPts val="0"/>
              </a:spcAft>
              <a:buClr>
                <a:srgbClr val="11AA81"/>
              </a:buClr>
              <a:buSzPts val="2000"/>
              <a:buFont typeface="Noto Sans Symbols"/>
              <a:buChar char="✔"/>
            </a:pPr>
            <a:r>
              <a:rPr lang="pt-PT" sz="2000" b="0" i="0" u="none" strike="noStrike" cap="none">
                <a:solidFill>
                  <a:srgbClr val="FFFFFF"/>
                </a:solidFill>
              </a:rPr>
              <a:t>Doe onderzoek en bepaal de belangrijkste referenties bij het definiëren van een SEO-strategie.</a:t>
            </a:r>
            <a:endParaRPr sz="2000" b="1" i="1" u="none" strike="noStrike" cap="none">
              <a:solidFill>
                <a:srgbClr val="FFFFFF"/>
              </a:solidFill>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9"/>
          <p:cNvSpPr txBox="1"/>
          <p:nvPr/>
        </p:nvSpPr>
        <p:spPr>
          <a:xfrm>
            <a:off x="0" y="1938561"/>
            <a:ext cx="9144000" cy="633189"/>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rgbClr val="161249"/>
              </a:buClr>
              <a:buSzPts val="3600"/>
              <a:buFont typeface="Arial"/>
              <a:buNone/>
            </a:pPr>
            <a:r>
              <a:rPr lang="pt-PT" sz="3600" b="1">
                <a:solidFill>
                  <a:srgbClr val="161249"/>
                </a:solidFill>
                <a:latin typeface="Arial"/>
                <a:ea typeface="Arial"/>
                <a:cs typeface="Arial"/>
                <a:sym typeface="Arial"/>
              </a:rPr>
              <a:t>Consolidatie Activiteit</a:t>
            </a:r>
            <a:endParaRPr sz="3600" b="1">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35" name="Google Shape;235;p10"/>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a:solidFill>
                <a:schemeClr val="dk1"/>
              </a:solidFill>
              <a:latin typeface="Arial"/>
              <a:ea typeface="Arial"/>
              <a:cs typeface="Arial"/>
              <a:sym typeface="Arial"/>
            </a:endParaRPr>
          </a:p>
        </p:txBody>
      </p:sp>
      <p:sp>
        <p:nvSpPr>
          <p:cNvPr id="236" name="Google Shape;236;p10"/>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pt-PT" sz="2800"/>
              <a:t>Consolidatie Activiteit</a:t>
            </a:r>
            <a:endParaRPr/>
          </a:p>
          <a:p>
            <a:pPr marL="0" lvl="0" indent="0" algn="l" rtl="0">
              <a:lnSpc>
                <a:spcPct val="90000"/>
              </a:lnSpc>
              <a:spcBef>
                <a:spcPts val="750"/>
              </a:spcBef>
              <a:spcAft>
                <a:spcPts val="0"/>
              </a:spcAft>
              <a:buClr>
                <a:schemeClr val="lt1"/>
              </a:buClr>
              <a:buSzPts val="2800"/>
              <a:buNone/>
            </a:pPr>
            <a:endParaRPr sz="2800"/>
          </a:p>
        </p:txBody>
      </p:sp>
      <p:sp>
        <p:nvSpPr>
          <p:cNvPr id="237" name="Google Shape;237;p10"/>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285750" marR="0" lvl="0" indent="-285750" algn="l" rtl="0">
              <a:lnSpc>
                <a:spcPct val="100000"/>
              </a:lnSpc>
              <a:spcBef>
                <a:spcPts val="0"/>
              </a:spcBef>
              <a:spcAft>
                <a:spcPts val="0"/>
              </a:spcAft>
              <a:buClr>
                <a:srgbClr val="11AA81"/>
              </a:buClr>
              <a:buSzPts val="3000"/>
              <a:buFont typeface="Arial"/>
              <a:buChar char="•"/>
            </a:pPr>
            <a:r>
              <a:rPr lang="pt-PT" sz="2000" b="0" i="0" u="none" strike="noStrike" cap="none"/>
              <a:t>Welke stappen zitten er in alle verschillende methodologieën voor het maken van een SEO-strategie?</a:t>
            </a:r>
            <a:endParaRPr/>
          </a:p>
          <a:p>
            <a:pPr marL="0" lvl="0" indent="0" algn="l" rtl="0">
              <a:lnSpc>
                <a:spcPct val="100000"/>
              </a:lnSpc>
              <a:spcBef>
                <a:spcPts val="0"/>
              </a:spcBef>
              <a:spcAft>
                <a:spcPts val="0"/>
              </a:spcAft>
              <a:buClr>
                <a:schemeClr val="lt1"/>
              </a:buClr>
              <a:buSzPts val="1600"/>
              <a:buNone/>
            </a:pPr>
            <a:endParaRPr sz="16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11"/>
          <p:cNvSpPr txBox="1"/>
          <p:nvPr/>
        </p:nvSpPr>
        <p:spPr>
          <a:xfrm>
            <a:off x="478339" y="52731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200" b="1">
                <a:solidFill>
                  <a:srgbClr val="11AA81"/>
                </a:solidFill>
                <a:latin typeface="Arial"/>
                <a:ea typeface="Arial"/>
                <a:cs typeface="Arial"/>
                <a:sym typeface="Arial"/>
              </a:rPr>
              <a:t>Samenvatting van leerdoelen</a:t>
            </a:r>
            <a:endParaRPr/>
          </a:p>
        </p:txBody>
      </p:sp>
      <p:sp>
        <p:nvSpPr>
          <p:cNvPr id="243" name="Google Shape;243;p11"/>
          <p:cNvSpPr txBox="1"/>
          <p:nvPr/>
        </p:nvSpPr>
        <p:spPr>
          <a:xfrm>
            <a:off x="478339" y="991570"/>
            <a:ext cx="8454900"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None/>
            </a:pPr>
            <a:r>
              <a:rPr lang="pt-PT" sz="2000">
                <a:solidFill>
                  <a:srgbClr val="161249"/>
                </a:solidFill>
                <a:latin typeface="Arial"/>
                <a:ea typeface="Arial"/>
                <a:cs typeface="Arial"/>
                <a:sym typeface="Arial"/>
              </a:rPr>
              <a:t>Kunt u nu de stappen van een SEO-strategie uitleggen?</a:t>
            </a:r>
            <a:endParaRPr/>
          </a:p>
          <a:p>
            <a:pPr marL="0" marR="0" lvl="0" indent="0" algn="l" rtl="0">
              <a:lnSpc>
                <a:spcPct val="115000"/>
              </a:lnSpc>
              <a:spcBef>
                <a:spcPts val="1600"/>
              </a:spcBef>
              <a:spcAft>
                <a:spcPts val="0"/>
              </a:spcAft>
              <a:buNone/>
            </a:pPr>
            <a:r>
              <a:rPr lang="pt-PT" sz="2000">
                <a:solidFill>
                  <a:srgbClr val="161249"/>
                </a:solidFill>
                <a:latin typeface="Arial"/>
                <a:ea typeface="Arial"/>
                <a:cs typeface="Arial"/>
                <a:sym typeface="Arial"/>
              </a:rPr>
              <a:t>Kun je nu een SEO-strategie ontwikkelen?</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12"/>
          <p:cNvSpPr txBox="1"/>
          <p:nvPr/>
        </p:nvSpPr>
        <p:spPr>
          <a:xfrm>
            <a:off x="478339" y="52731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200" b="1">
                <a:solidFill>
                  <a:srgbClr val="11AA81"/>
                </a:solidFill>
                <a:latin typeface="Arial"/>
                <a:ea typeface="Arial"/>
                <a:cs typeface="Arial"/>
                <a:sym typeface="Arial"/>
              </a:rPr>
              <a:t>Samenvatting van leerdoelen</a:t>
            </a:r>
            <a:endParaRPr/>
          </a:p>
        </p:txBody>
      </p:sp>
      <p:sp>
        <p:nvSpPr>
          <p:cNvPr id="249" name="Google Shape;249;p12"/>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11AA81"/>
              </a:buClr>
              <a:buSzPts val="2700"/>
              <a:buFont typeface="Arial"/>
              <a:buChar char="•"/>
            </a:pPr>
            <a:r>
              <a:rPr lang="pt-PT" sz="1800">
                <a:solidFill>
                  <a:srgbClr val="161249"/>
                </a:solidFill>
                <a:latin typeface="Arial"/>
                <a:ea typeface="Arial"/>
                <a:cs typeface="Arial"/>
                <a:sym typeface="Arial"/>
              </a:rPr>
              <a:t>Als je een quiz zou schrijven over het materiaal van vandaag, welke twee vragen zou je dan toevoegen?</a:t>
            </a:r>
            <a:endParaRPr/>
          </a:p>
          <a:p>
            <a:pPr marL="285750" marR="0" lvl="0" indent="-285750" algn="l" rtl="0">
              <a:lnSpc>
                <a:spcPct val="115000"/>
              </a:lnSpc>
              <a:spcBef>
                <a:spcPts val="1600"/>
              </a:spcBef>
              <a:spcAft>
                <a:spcPts val="0"/>
              </a:spcAft>
              <a:buClr>
                <a:srgbClr val="11AA81"/>
              </a:buClr>
              <a:buSzPts val="2700"/>
              <a:buFont typeface="Arial"/>
              <a:buChar char="•"/>
            </a:pPr>
            <a:r>
              <a:rPr lang="pt-PT" sz="1800">
                <a:solidFill>
                  <a:srgbClr val="161249"/>
                </a:solidFill>
                <a:latin typeface="Arial"/>
                <a:ea typeface="Arial"/>
                <a:cs typeface="Arial"/>
                <a:sym typeface="Arial"/>
              </a:rPr>
              <a:t>Wat is volgens jou het belangrijkste dat we vandaag hebben geleerd?</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3"/>
          <p:cNvSpPr txBox="1"/>
          <p:nvPr/>
        </p:nvSpPr>
        <p:spPr>
          <a:xfrm>
            <a:off x="528175" y="836925"/>
            <a:ext cx="81987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4800"/>
              <a:buFont typeface="Arial"/>
              <a:buNone/>
            </a:pPr>
            <a:r>
              <a:rPr lang="pt-PT" sz="4800" b="1">
                <a:solidFill>
                  <a:schemeClr val="lt1"/>
                </a:solidFill>
                <a:latin typeface="Arial"/>
                <a:ea typeface="Arial"/>
                <a:cs typeface="Arial"/>
                <a:sym typeface="Arial"/>
              </a:rPr>
              <a:t>Vragen?</a:t>
            </a:r>
            <a:endParaRPr sz="4800" b="1">
              <a:solidFill>
                <a:schemeClr val="lt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5400" b="1">
                <a:solidFill>
                  <a:srgbClr val="11AA81"/>
                </a:solidFill>
                <a:latin typeface="Arial"/>
                <a:ea typeface="Arial"/>
                <a:cs typeface="Arial"/>
                <a:sym typeface="Arial"/>
              </a:rPr>
              <a:t>Volgende klas...</a:t>
            </a:r>
            <a:endParaRPr/>
          </a:p>
        </p:txBody>
      </p:sp>
      <p:sp>
        <p:nvSpPr>
          <p:cNvPr id="260" name="Google Shape;260;p14"/>
          <p:cNvSpPr txBox="1"/>
          <p:nvPr/>
        </p:nvSpPr>
        <p:spPr>
          <a:xfrm>
            <a:off x="478339" y="1596004"/>
            <a:ext cx="8454900" cy="3006992"/>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11AA81"/>
              </a:buClr>
              <a:buSzPts val="4200"/>
              <a:buFont typeface="Arial"/>
              <a:buChar char="•"/>
            </a:pPr>
            <a:r>
              <a:rPr lang="pt-PT" sz="2800">
                <a:solidFill>
                  <a:srgbClr val="161249"/>
                </a:solidFill>
                <a:latin typeface="Arial"/>
                <a:ea typeface="Arial"/>
                <a:cs typeface="Arial"/>
                <a:sym typeface="Arial"/>
              </a:rPr>
              <a:t>SEO-strategie; laten we de details bekijken.</a:t>
            </a:r>
            <a:endParaRPr sz="2800">
              <a:solidFill>
                <a:srgbClr val="161249"/>
              </a:solidFill>
              <a:latin typeface="Arial"/>
              <a:ea typeface="Arial"/>
              <a:cs typeface="Arial"/>
              <a:sym typeface="Arial"/>
            </a:endParaRPr>
          </a:p>
          <a:p>
            <a:pPr marL="285750" marR="0" lvl="0" indent="-171450" algn="l" rtl="0">
              <a:lnSpc>
                <a:spcPct val="115000"/>
              </a:lnSpc>
              <a:spcBef>
                <a:spcPts val="1600"/>
              </a:spcBef>
              <a:spcAft>
                <a:spcPts val="0"/>
              </a:spcAft>
              <a:buClr>
                <a:schemeClr val="dk1"/>
              </a:buClr>
              <a:buSzPts val="1800"/>
              <a:buFont typeface="Arial"/>
              <a:buNone/>
            </a:pPr>
            <a:endParaRPr sz="180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g280b49cdaf9_0_0"/>
          <p:cNvSpPr txBox="1">
            <a:spLocks noGrp="1"/>
          </p:cNvSpPr>
          <p:nvPr>
            <p:ph type="body" idx="1"/>
          </p:nvPr>
        </p:nvSpPr>
        <p:spPr>
          <a:xfrm>
            <a:off x="628650" y="1019793"/>
            <a:ext cx="7886700" cy="3898800"/>
          </a:xfrm>
          <a:prstGeom prst="rect">
            <a:avLst/>
          </a:prstGeom>
        </p:spPr>
        <p:txBody>
          <a:bodyPr spcFirstLastPara="1" wrap="square" lIns="91425" tIns="45700" rIns="91425" bIns="45700" anchor="t" anchorCtr="0">
            <a:normAutofit/>
          </a:bodyPr>
          <a:lstStyle/>
          <a:p>
            <a:pPr marL="0" lvl="0" indent="0" algn="l" rtl="0">
              <a:spcBef>
                <a:spcPts val="750"/>
              </a:spcBef>
              <a:spcAft>
                <a:spcPts val="0"/>
              </a:spcAft>
              <a:buNone/>
            </a:pPr>
            <a:r>
              <a:rPr lang="pt-PT" sz="1800" dirty="0"/>
              <a:t>Het DEMS-materiaal is gericht op het verbeteren van digitale marketingvaardigheden in het hoger onderwijs, waarbij de essentiële behoeften in organisaties worden begrepen. Je hebt toegang tot uitgebreide diasets met klassikale activiteiten en opdrachten, evenals gedetailleerde gebruikersinstructies voor docenten. </a:t>
            </a:r>
            <a:endParaRPr sz="1800" dirty="0"/>
          </a:p>
          <a:p>
            <a:pPr marL="0" lvl="0" indent="0" algn="l" rtl="0">
              <a:spcBef>
                <a:spcPts val="750"/>
              </a:spcBef>
              <a:spcAft>
                <a:spcPts val="0"/>
              </a:spcAft>
              <a:buNone/>
            </a:pPr>
            <a:endParaRPr sz="1800" dirty="0"/>
          </a:p>
          <a:p>
            <a:pPr marL="0" lvl="0" indent="0" algn="l" rtl="0">
              <a:spcBef>
                <a:spcPts val="750"/>
              </a:spcBef>
              <a:spcAft>
                <a:spcPts val="0"/>
              </a:spcAft>
              <a:buNone/>
            </a:pPr>
            <a:r>
              <a:rPr lang="pt-PT" sz="1800" dirty="0"/>
              <a:t>Opmerking: Het materiaal bevat inhoud en cijfers die van het internet zijn gehaald en is dus onderhevig aan wijzigingen. De bronnen zijn bekendgemaakt volgens de regels van fair use. De verantwoordelijkheid van de uitgever is beperkt tot het originele materiaal dat is opgeslagen op www.dems.pro.  Al het materiaal is geproduceerd voor open gebruik en medegefinancierd door Erasmus +.</a:t>
            </a:r>
            <a:endParaRPr sz="1800" dirty="0"/>
          </a:p>
          <a:p>
            <a:pPr marL="0" lvl="0" indent="0" algn="l" rtl="0">
              <a:spcBef>
                <a:spcPts val="750"/>
              </a:spcBef>
              <a:spcAft>
                <a:spcPts val="0"/>
              </a:spcAft>
              <a:buNone/>
            </a:pPr>
            <a:endParaRPr sz="1900" dirty="0"/>
          </a:p>
          <a:p>
            <a:pPr marL="0" lvl="0" indent="0" algn="l" rtl="0">
              <a:spcBef>
                <a:spcPts val="750"/>
              </a:spcBef>
              <a:spcAft>
                <a:spcPts val="0"/>
              </a:spcAft>
              <a:buNone/>
            </a:pPr>
            <a:endParaRPr sz="1900" dirty="0"/>
          </a:p>
        </p:txBody>
      </p:sp>
      <p:sp>
        <p:nvSpPr>
          <p:cNvPr id="266" name="Google Shape;266;g280b49cdaf9_0_0"/>
          <p:cNvSpPr txBox="1">
            <a:spLocks noGrp="1"/>
          </p:cNvSpPr>
          <p:nvPr>
            <p:ph type="title"/>
          </p:nvPr>
        </p:nvSpPr>
        <p:spPr>
          <a:xfrm>
            <a:off x="628650" y="-154031"/>
            <a:ext cx="7886700" cy="9942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pt-PT"/>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388</Words>
  <Application>Microsoft Office PowerPoint</Application>
  <PresentationFormat>Diavoorstelling (16:9)</PresentationFormat>
  <Paragraphs>59</Paragraphs>
  <Slides>15</Slides>
  <Notes>15</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15</vt:i4>
      </vt:variant>
    </vt:vector>
  </HeadingPairs>
  <TitlesOfParts>
    <vt:vector size="20" baseType="lpstr">
      <vt:lpstr>Arial</vt:lpstr>
      <vt:lpstr>Noto Sans Symbols</vt:lpstr>
      <vt:lpstr>Calibri</vt:lpstr>
      <vt:lpstr>Dancing Script</vt:lpstr>
      <vt:lpstr>DEMS NEW</vt:lpstr>
      <vt:lpstr>SEO Strategie</vt:lpstr>
      <vt:lpstr>SEO Strategie </vt:lpstr>
      <vt:lpstr>Leerdoelen</vt:lpstr>
      <vt:lpstr>PowerPoint-presentatie</vt:lpstr>
      <vt:lpstr>PowerPoint-presentatie</vt:lpstr>
      <vt:lpstr>PowerPoint-presentatie</vt:lpstr>
      <vt:lpstr>Stappen in een SEO-strategie</vt:lpstr>
      <vt:lpstr>PowerPoint-presentatie</vt:lpstr>
      <vt:lpstr>PowerPoint-presentatie</vt:lpstr>
      <vt:lpstr>PowerPoint-presentatie</vt:lpstr>
      <vt:lpstr>PowerPoint-presentatie</vt:lpstr>
      <vt:lpstr>PowerPoint-presentatie</vt:lpstr>
      <vt:lpstr>PowerPoint-presentatie</vt:lpstr>
      <vt:lpstr>PowerPoint-presentatie</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SEO Strategie</dc:title>
  <dc:creator>a20160391@pbs.up.pt</dc:creator>
  <cp:keywords>, docId:974A306192B4A11DB4897A00FA09B17E</cp:keywords>
  <cp:lastModifiedBy>Lisanne van den Broek</cp:lastModifiedBy>
  <cp:revision>2</cp:revision>
  <dcterms:modified xsi:type="dcterms:W3CDTF">2023-11-14T13:30:06Z</dcterms:modified>
</cp:coreProperties>
</file>