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9144000" cy="5143500" type="screen16x9"/>
  <p:notesSz cx="6858000" cy="9144000"/>
  <p:embeddedFontLst>
    <p:embeddedFont>
      <p:font typeface="Calibri" panose="020F0502020204030204" pitchFamily="34" charset="0"/>
      <p:regular r:id="rId31"/>
      <p:bold r:id="rId32"/>
      <p:italic r:id="rId33"/>
      <p:boldItalic r:id="rId34"/>
    </p:embeddedFont>
    <p:embeddedFont>
      <p:font typeface="Dancing Script" panose="020B0604020202020204" charset="0"/>
      <p:regular r:id="rId35"/>
      <p:bold r:id="rId36"/>
    </p:embeddedFont>
    <p:embeddedFont>
      <p:font typeface="Roboto" panose="02000000000000000000" pitchFamily="2" charset="0"/>
      <p:regular r:id="rId37"/>
      <p:bold r:id="rId38"/>
      <p:italic r:id="rId39"/>
      <p:boldItalic r:id="rId4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1" roundtripDataSignature="AMtx7miCSQgpkp+BuMfU3/FvZzWKOXVcG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800"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9.fntdata"/><Relationship Id="rId21" Type="http://schemas.openxmlformats.org/officeDocument/2006/relationships/slide" Target="slides/slide20.xml"/><Relationship Id="rId34" Type="http://schemas.openxmlformats.org/officeDocument/2006/relationships/font" Target="fonts/font4.fntdata"/><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font" Target="fonts/font5.fntdata"/><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 Id="rId20" Type="http://schemas.openxmlformats.org/officeDocument/2006/relationships/slide" Target="slides/slide19.xml"/><Relationship Id="rId41"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4" name="Google Shape;144;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0" name="Google Shape;150;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8" name="Google Shape;158;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6" name="Google Shape;166;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4" name="Google Shape;17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1" name="Google Shape;18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6" name="Google Shape;186;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2" name="Google Shape;192;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a:t>Een zoekmachine is een krachtig hulpmiddel waarmee gebruikers snel en efficiënt relevante informatie op internet kunnen vinden. De zoekmachine analyseert enorme hoeveelheden gegevens op websites, bepaalt hun relevantie en kwaliteit en stuurt vervolgens relevante resultaten terug als antwoord op de zoekopdracht van een gebruiker. De belangrijkste onderdelen van een zoekmachine zijn crawlen, indexeren, rangschikken en serveren.</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Crawlen is de eerste stap in de werking van een zoekmachine. In deze fase worden webcrawlers gebruikt om het internet te scannen en informatie over websites te verzamelen, waaronder hun URL's, inhoud en metagegevens. De crawlers gaan van website naar website en volgen links om zoveel mogelijk informatie te verzamelen. Deze informatie wordt vervolgens opgeslagen in de database van de zoekmachine, waar het later wordt geanalyseerd en gebruikt om een index te maken.</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Indexeren is het proces van het organiseren en opslaan van de informatie die door de crawlers is verzameld. De index is in wezen een grote database die informatie bevat over alle webpagina's die de zoekmachine heeft gecrawld. Deze informatie omvat de inhoud van elke pagina, de URL en metadata, zoals de titel, beschrijving en trefwoorden van de pagina. De index wordt gebruikt om de relevantie van elke webpagina voor een bepaalde zoekopdracht te bepalen en is een cruciaal onderdeel van het vermogen van de zoekmachine om nauwkeurige resultaten te leveren.</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(onderdeel van indexeren) Ranking is het proces van het bepalen van de relevantie en kwaliteit van webpagina's als antwoord op een zoekopdracht van een gebruiker. Een zoekmachine gebruikt algoritmen om de informatie in de index te analyseren en te bepalen welke webpagina's het meest relevant en waardevol zijn voor de zoekopdracht van een gebruiker. De rangschikkingsalgoritmen houden rekening met verschillende factoren, zoals de inhoud van de webpagina, de relevantie voor de zoekopdracht en de populariteit en autoriteit van de pagina. Het resultaat van het rangschikkingsproces is een lijst met webpagina's die worden gerangschikt in volgorde van relevantie, waarbij de meest relevante webpagina's bovenaan de zoekresultaten verschijnen.</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Serving is de laatste stap in de werking van een zoekmachine. Wanneer een gebruiker een zoekopdracht invoert in de zoekmachine, retourneert de zoekmachine een lijst met webpagina's die zijn gerangschikt in volgorde van relevantie. De gebruiker kan vervolgens op een van de webpagina's klikken om deze te bezoeken. De zoekmachine stuurt resultaten terug naar de gebruiker in realtime en kan veel zoekopdrachten tegelijk verwerken, waardoor het een snelle en efficiënte manier is om informatie op het internet te vinden.</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Samenvattend is een zoekmachine een complex systeem dat het internet afzoekt, informatie indexeert, webpagina's rangschikt en resultaten aanbiedt aan gebruikers. De onderdelen van een zoekmachine werken samen om gebruikers te voorzien van nauwkeurige en relevante informatie als antwoord op hun zoekopdrachten. De ontwikkeling van zoekmachines heeft een revolutie teweeggebracht in de manier waarop we toegang krijgen tot informatie op het internet en heeft het vinden van wat we zoeken sneller, eenvoudiger en efficiënter gemaakt dan ooit tevoren.</a:t>
            </a:r>
            <a:endParaRPr/>
          </a:p>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0" name="Google Shape;200;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6" name="Google Shape;206;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4" name="Google Shape;214;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2" name="Google Shape;222;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7" name="Google Shape;227;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5" name="Google Shape;235;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Het aanmelden van een website bij een zoekmachine is een belangrijk aspect van zoekmachineoptimalisatie (SEO) en kan helpen om de zichtbaarheid en de positie van een website in de zoekresultaten te verbeteren. Het is het proces van het indienen van de URL van een website bij een zoekmachine om deze op de hoogte te stellen van het bestaan van de site en te verzoeken om deze te indexeren. Hoewel het belang van het aanmelden van websites in de loop der jaren is afgenomen door de vooruitgang in zoekmachinetechnologie, speelt het nog steeds een rol in het helpen van zoekmachines bij het ontdekken en indexeren van nieuwe websites.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In de begindagen van het internet was het indienen van websites een cruciaal onderdeel van SEO. Zoekmachines vertrouwden sterk op website-eigenaren om hun URL's in te dienen, omdat ze niet over de technologie beschikten om automatisch nieuwe websites te ontdekken. Het indienen van de URL van een website bij een zoekmachine was een effectieve manier om ervoor te zorgen dat de site zou worden geïndexeerd en zou verschijnen in de zoekresultaten.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Maar met de vooruitgang van de zoekmachinetechnologie is het indienen van websites niet meer zo belangrijk als het ooit was. Tegenwoordig gebruiken zoekmachines geavanceerde algoritmes en webcrawlers om automatisch nieuwe websites te ontdekken en hun inhoud te indexeren. Hierdoor hoeven website-eigenaren hun URL's niet meer handmatig aan te melden.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Desondanks kan het aanmelden van een website nog steeds een positieve invloed hebben op de ranking van een website bij zoekmachines. Wanneer een website wordt aangemeld bij een zoekmachine, geeft dit de zoekmachine een signaal dat de site actief en relevant is. Dit kan de zoekmachine helpen om de site prioriteit te geven in zijn index en een hogere positie te geven in de zoekresultaten.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Daarnaast kan het aanmelden van een website bij meerdere zoekmachines helpen om de zichtbaarheid te vergroten en een breder publiek te bereiken. Verschillende zoekmachines gebruiken verschillende algoritmes en rankingfactoren, en het aanmelden van een website bij meerdere zoekmachines kan helpen om ervoor te zorgen dat de website door zoveel mogelijk potentiële bezoekers wordt gezien.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Het is belangrijk om op te merken dat hoewel het indienen van een website nuttig kan zijn, het niet de enige focus van een SEO-strategie moet zijn. Zoekmachines werken hun algoritmes en rankingfactoren voortdurend bij en het belang van het indienen van websites kan na verloop van tijd veranderen. Een uitgebreide SEO-strategie moet zich richten op een breed scala aan factoren, waaronder inhoud van hoge kwaliteit, gebruikerservaring en technische optimalisatie.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Concluderend, het aanmelden van een website bij een zoekmachine is een belangrijk aspect van SEO, hoewel het belang ervan in de loop der jaren is afgenomen. Het aanmelden van de URL van een website bij een zoekmachine kan helpen om de zichtbaarheid en de positie in de zoekresultaten te verbeteren, maar het moet niet de enige focus van een SEO-strategie zijn. Een uitgebreide SEO-strategie moet zich richten op een breed scala aan factoren om ervoor te zorgen dat een website is geoptimaliseerd voor zoekmachines en in staat is om zijn doelgroep te bereiken.</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1" name="Google Shape;241;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9" name="Google Shape;249;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7" name="Google Shape;257;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3" name="Google Shape;263;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a:t>Een sitemap is een cruciaal onderdeel van een website dat een duidelijk en georganiseerd overzicht geeft van de structuur en inhoud van de site. Het is in wezen een routekaart van de website, met een gedetailleerde beschrijving van de pagina's, secties en categorieën waaruit de site bestaat. Een sitemap kan worden gezien als een hiërarchische weergave van de website, die laat zien hoe de inhoud is georganiseerd en met elkaar verbonden.</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Er zijn twee hoofdtypen sitemaps: HTML-sitemaps en XML-sitemaps. Een HTML-sitemap is een gebruikerspagina op een website met een lijst van alle pagina's en secties van de site. Het is ontworpen om bezoekers te helpen navigeren op de site en om de informatie die ze zoeken gemakkelijker te vinden. Een XML-sitemap daarentegen is een technisch document dat niet bedoeld is voor menselijke consumptie. Het is ontworpen om gelezen te worden door zoekmachines en geeft een uitgebreid overzicht van de structuur en inhoud van de site.</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Het belangrijkste doel van een sitemap is om zoekmachines te helpen een website effectiever te crawlen en de inhoud nauwkeuriger te indexeren. Door een duidelijk en georganiseerd overzicht te geven van de structuur van de site, kan een sitemap zoekmachines helpen om de pagina's op een website te identificeren die ze moeten crawlen en om te bepalen in welke volgorde ze deze pagina's moeten crawlen. Dit kan helpen om ervoor te zorgen dat zoekmachines in staat zijn om een website efficiënt en effectief te crawlen, wat de zichtbaarheid en ranking van de website in de zoekresultaten kan verbeteren.</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Naast het helpen van zoekmachines bij het crawlen van een website, kan een sitemap website-eigenaren ook waardevolle inzichten geven in hoe hun site is gestructureerd en hoe de inhoud is georganiseerd. Dit kan website-eigenaren helpen om gebieden te identificeren die voor verbetering vatbaar zijn en om wijzigingen aan te brengen die de gebruikerservaring en de prestaties van de site in zoekresultaten verbeteren.</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Een van de belangrijkste voordelen van een sitemap is dat het zoekmachines informatie geeft over de structuur en inhoud van de site, zelfs als het ontwerp of de lay-out van de site complex is. Dit kan vooral handig zijn voor websites met een groot aantal pagina's of met een dynamische structuur. Door een duidelijk en georganiseerd overzicht te geven van de structuur van de site, kan een sitemap zoekmachines helpen om de site effectiever te crawlen en de inhoud nauwkeuriger te indexeren.</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Een ander voordeel van een sitemap is dat het website-eigenaren kan helpen om de prestaties van hun site in de zoekresultaten te volgen. Door bij te houden hoe vaak zoekmachines hun site crawlen en welke pagina's worden geïndexeerd, kunnen website-eigenaren waardevolle inzichten krijgen in hoe hun site presteert en wijzigingen aanbrengen om de positie in de zoekresultaten te verbeteren.</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Het is belangrijk op te merken dat, hoewel een sitemap een cruciaal onderdeel is van een website en het indienen ervan bij zoekmachines een belangrijk aspect is van zoekmachine optimalisatie (SEO), het niet de enige focus van een SEO strategie moet zijn. Zoekmachines gebruiken een breed scala aan factoren om de positie van een website in de zoekresultaten te bepalen, en een uitgebreide SEO-strategie moet zich richten op een reeks factoren, waaronder inhoud van hoge kwaliteit, gebruikerservaring en technische optimalisatie.</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Kortom, een sitemap is een cruciaal onderdeel van een website dat een duidelijk en georganiseerd overzicht geeft van de structuur en inhoud van de site. Het helpt zoekmachines om een website effectiever te crawlen en de inhoud nauwkeuriger te indexeren, wat de zichtbaarheid en de positie in de zoekresultaten kan verbeteren. Daarnaast kan een sitemap website-eigenaren waardevolle inzichten geven in de structuur en organisatie van hun site en kan het hen helpen om de prestaties van hun site in de zoekresultaten te volgen. Het indienen van een sitemap moet echter niet de enige focus zijn van een SEO-strategie en website-eigenaren moeten zich richten op een reeks factoren om ervoor te zorgen dat hun site is geoptimaliseerd voor zoekmachines en in staat is om de doelgroep te bereiken.</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1" name="Google Shape;271;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a:t>Een sitemap is een cruciaal onderdeel van een website en het indienen ervan bij zoekmachines is een belangrijk aspect van zoekmachineoptimalisatie (SEO). Een sitemap is in wezen een routekaart van een website, die een duidelijk en georganiseerd overzicht geeft van de structuur en inhoud van de site. Deze informatie kan zoekmachines helpen om een website effectiever te crawlen en de inhoud nauwkeuriger te indexeren.</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Het indienen van een sitemap bij zoekmachines is een belangrijke stap om hen te informeren over de structuur en inhoud van de site. Zoekmachines gebruiken sitemaps om de pagina's op een website te identificeren die ze moeten crawlen en om te bepalen in welke volgorde ze deze pagina's moeten crawlen. Dit kan ervoor zorgen dat zoekmachines een website efficiënt en effectief kunnen crawlen, wat de zichtbaarheid en de positie in de zoekresultaten kan verbeteren.</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Een van de belangrijkste voordelen van een sitemap is dat het zoekmachines informatie geeft over de structuur en inhoud van de site, zelfs als het ontwerp of de lay-out van de site complex is. Dit kan vooral handig zijn voor websites met een groot aantal pagina's of met een dynamische structuur. Door een duidelijk en georganiseerd overzicht te geven van de structuur van de site, kan een sitemap zoekmachines helpen om de site effectiever te crawlen en de inhoud nauwkeuriger te indexeren.</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Het indienen van een sitemap kan ook gunstig zijn voor website-eigenaren, omdat het hen een manier biedt om rechtstreeks met zoekmachines te communiceren. Dit kan ervoor zorgen dat zoekmachines toegang hebben tot de meest recente informatie over de structuur en inhoud van een website, wat de positie in de zoekresultaten kan verbeteren. Daarnaast kan het indienen van een sitemap website-eigenaren helpen bij het monitoren van de prestaties van hun site in zoekresultaten, omdat ze kunnen bijhouden hoe vaak zoekmachines hun site crawlen en welke pagina's worden geïndexeerd.</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Het is belangrijk op te merken dat, hoewel het indienen van een sitemap een belangrijk aspect van SEO is, het niet de enige focus van een SEO-strategie moet zijn. Zoekmachines gebruiken een breed scala aan factoren om de positie van een website in de zoekresultaten te bepalen en een uitgebreide SEO-strategie moet zich richten op een reeks factoren, waaronder inhoud van hoge kwaliteit, gebruikerservaring en technische optimalisatie.</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Kortom, een sitemap is een cruciaal onderdeel van een website en het indienen ervan bij zoekmachines is een belangrijk aspect van SEO. Het indienen van een sitemap kan zoekmachines helpen om een website effectiever te crawlen en de inhoud nauwkeuriger te indexeren, wat de zichtbaarheid en de positie in de zoekresultaten kan verbeteren. Het indienen van een sitemap moet echter niet de enige focus zijn van een SEO-strategie en website-eigenaren moeten zich richten op een reeks factoren om ervoor te zorgen dat hun site is geoptimaliseerd voor zoekmachines en in staat is om de doelgroep te bereiken.</a:t>
            </a:r>
            <a:endParaRPr/>
          </a:p>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9" name="Google Shape;279;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7" name="Google Shape;287;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5" name="Google Shape;295;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0" name="Google Shape;300;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8" name="Google Shape;308;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6" name="Google Shape;316;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4" name="Google Shape;324;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9" name="Google Shape;329;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g27b85214eac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7" name="Google Shape;337;g27b85214eac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9.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8"/>
        <p:cNvGrpSpPr/>
        <p:nvPr/>
      </p:nvGrpSpPr>
      <p:grpSpPr>
        <a:xfrm>
          <a:off x="0" y="0"/>
          <a:ext cx="0" cy="0"/>
          <a:chOff x="0" y="0"/>
          <a:chExt cx="0" cy="0"/>
        </a:xfrm>
      </p:grpSpPr>
      <p:sp>
        <p:nvSpPr>
          <p:cNvPr id="9" name="Google Shape;9;p43"/>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0" name="Google Shape;10;p43"/>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43"/>
          <p:cNvPicPr preferRelativeResize="0"/>
          <p:nvPr/>
        </p:nvPicPr>
        <p:blipFill rotWithShape="1">
          <a:blip r:embed="rId3">
            <a:alphaModFix/>
          </a:blip>
          <a:srcRect t="2266" b="2265"/>
          <a:stretch/>
        </p:blipFill>
        <p:spPr>
          <a:xfrm>
            <a:off x="471000" y="467399"/>
            <a:ext cx="2218858" cy="824085"/>
          </a:xfrm>
          <a:prstGeom prst="rect">
            <a:avLst/>
          </a:prstGeom>
          <a:noFill/>
          <a:ln>
            <a:noFill/>
          </a:ln>
        </p:spPr>
      </p:pic>
      <p:sp>
        <p:nvSpPr>
          <p:cNvPr id="12" name="Google Shape;12;p4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13" name="Google Shape;13;p43"/>
          <p:cNvPicPr preferRelativeResize="0"/>
          <p:nvPr/>
        </p:nvPicPr>
        <p:blipFill rotWithShape="1">
          <a:blip r:embed="rId4">
            <a:alphaModFix/>
          </a:blip>
          <a:srcRect l="3024" r="3023"/>
          <a:stretch/>
        </p:blipFill>
        <p:spPr>
          <a:xfrm>
            <a:off x="324895" y="4528124"/>
            <a:ext cx="1987904" cy="440100"/>
          </a:xfrm>
          <a:prstGeom prst="rect">
            <a:avLst/>
          </a:prstGeom>
          <a:noFill/>
          <a:ln>
            <a:noFill/>
          </a:ln>
        </p:spPr>
      </p:pic>
      <p:pic>
        <p:nvPicPr>
          <p:cNvPr id="14" name="Google Shape;14;p43"/>
          <p:cNvPicPr preferRelativeResize="0"/>
          <p:nvPr/>
        </p:nvPicPr>
        <p:blipFill rotWithShape="1">
          <a:blip r:embed="rId5">
            <a:alphaModFix/>
          </a:blip>
          <a:srcRect/>
          <a:stretch/>
        </p:blipFill>
        <p:spPr>
          <a:xfrm>
            <a:off x="4572000" y="4435832"/>
            <a:ext cx="775407" cy="547632"/>
          </a:xfrm>
          <a:prstGeom prst="rect">
            <a:avLst/>
          </a:prstGeom>
          <a:noFill/>
          <a:ln>
            <a:noFill/>
          </a:ln>
        </p:spPr>
      </p:pic>
      <p:pic>
        <p:nvPicPr>
          <p:cNvPr id="15" name="Google Shape;15;p43"/>
          <p:cNvPicPr preferRelativeResize="0"/>
          <p:nvPr/>
        </p:nvPicPr>
        <p:blipFill rotWithShape="1">
          <a:blip r:embed="rId6">
            <a:alphaModFix/>
          </a:blip>
          <a:srcRect/>
          <a:stretch/>
        </p:blipFill>
        <p:spPr>
          <a:xfrm>
            <a:off x="5572275" y="4556846"/>
            <a:ext cx="858148" cy="352949"/>
          </a:xfrm>
          <a:prstGeom prst="rect">
            <a:avLst/>
          </a:prstGeom>
          <a:noFill/>
          <a:ln>
            <a:noFill/>
          </a:ln>
        </p:spPr>
      </p:pic>
      <p:pic>
        <p:nvPicPr>
          <p:cNvPr id="16" name="Google Shape;16;p43"/>
          <p:cNvPicPr preferRelativeResize="0"/>
          <p:nvPr/>
        </p:nvPicPr>
        <p:blipFill rotWithShape="1">
          <a:blip r:embed="rId7">
            <a:alphaModFix/>
          </a:blip>
          <a:srcRect/>
          <a:stretch/>
        </p:blipFill>
        <p:spPr>
          <a:xfrm>
            <a:off x="6725411" y="4559992"/>
            <a:ext cx="845283" cy="370912"/>
          </a:xfrm>
          <a:prstGeom prst="rect">
            <a:avLst/>
          </a:prstGeom>
          <a:noFill/>
          <a:ln>
            <a:noFill/>
          </a:ln>
        </p:spPr>
      </p:pic>
      <p:pic>
        <p:nvPicPr>
          <p:cNvPr id="17" name="Google Shape;17;p43"/>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2" type="obj">
  <p:cSld name="OBJECT">
    <p:spTree>
      <p:nvGrpSpPr>
        <p:cNvPr id="1" name="Shape 18"/>
        <p:cNvGrpSpPr/>
        <p:nvPr/>
      </p:nvGrpSpPr>
      <p:grpSpPr>
        <a:xfrm>
          <a:off x="0" y="0"/>
          <a:ext cx="0" cy="0"/>
          <a:chOff x="0" y="0"/>
          <a:chExt cx="0" cy="0"/>
        </a:xfrm>
      </p:grpSpPr>
      <p:pic>
        <p:nvPicPr>
          <p:cNvPr id="19" name="Google Shape;19;p44" descr="A picture containing shape&#10;&#10;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20" name="Google Shape;20;p44"/>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21" name="Google Shape;21;p44"/>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44"/>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3" name="Google Shape;23;p44"/>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24" name="Google Shape;24;p44"/>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1">
  <p:cSld name="Title and Content 1">
    <p:spTree>
      <p:nvGrpSpPr>
        <p:cNvPr id="1" name="Shape 25"/>
        <p:cNvGrpSpPr/>
        <p:nvPr/>
      </p:nvGrpSpPr>
      <p:grpSpPr>
        <a:xfrm>
          <a:off x="0" y="0"/>
          <a:ext cx="0" cy="0"/>
          <a:chOff x="0" y="0"/>
          <a:chExt cx="0" cy="0"/>
        </a:xfrm>
      </p:grpSpPr>
      <p:pic>
        <p:nvPicPr>
          <p:cNvPr id="26" name="Google Shape;26;p45"/>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27" name="Google Shape;27;p4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 name="Google Shape;28;p45"/>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9" name="Google Shape;29;p45"/>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0" name="Google Shape;30;p45"/>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31"/>
        <p:cNvGrpSpPr/>
        <p:nvPr/>
      </p:nvGrpSpPr>
      <p:grpSpPr>
        <a:xfrm>
          <a:off x="0" y="0"/>
          <a:ext cx="0" cy="0"/>
          <a:chOff x="0" y="0"/>
          <a:chExt cx="0" cy="0"/>
        </a:xfrm>
      </p:grpSpPr>
      <p:sp>
        <p:nvSpPr>
          <p:cNvPr id="32" name="Google Shape;32;p46"/>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46"/>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4" name="Google Shape;34;p4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35" name="Google Shape;35;p46"/>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36" name="Google Shape;36;p46"/>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37" name="Google Shape;37;p46"/>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38" name="Google Shape;38;p46"/>
          <p:cNvPicPr preferRelativeResize="0"/>
          <p:nvPr/>
        </p:nvPicPr>
        <p:blipFill rotWithShape="1">
          <a:blip r:embed="rId6">
            <a:alphaModFix/>
          </a:blip>
          <a:srcRect l="3024" r="3023"/>
          <a:stretch/>
        </p:blipFill>
        <p:spPr>
          <a:xfrm>
            <a:off x="1697592" y="4528124"/>
            <a:ext cx="1987904" cy="440100"/>
          </a:xfrm>
          <a:prstGeom prst="rect">
            <a:avLst/>
          </a:prstGeom>
          <a:noFill/>
          <a:ln>
            <a:noFill/>
          </a:ln>
        </p:spPr>
      </p:pic>
      <p:pic>
        <p:nvPicPr>
          <p:cNvPr id="39" name="Google Shape;39;p46"/>
          <p:cNvPicPr preferRelativeResize="0"/>
          <p:nvPr/>
        </p:nvPicPr>
        <p:blipFill rotWithShape="1">
          <a:blip r:embed="rId7">
            <a:alphaModFix/>
          </a:blip>
          <a:srcRect r="63278"/>
          <a:stretch/>
        </p:blipFill>
        <p:spPr>
          <a:xfrm>
            <a:off x="211687" y="4503966"/>
            <a:ext cx="1274218" cy="488417"/>
          </a:xfrm>
          <a:prstGeom prst="rect">
            <a:avLst/>
          </a:prstGeom>
          <a:noFill/>
          <a:ln>
            <a:noFill/>
          </a:ln>
        </p:spPr>
      </p:pic>
      <p:cxnSp>
        <p:nvCxnSpPr>
          <p:cNvPr id="40" name="Google Shape;40;p46"/>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41" name="Google Shape;41;p46"/>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42"/>
        <p:cNvGrpSpPr/>
        <p:nvPr/>
      </p:nvGrpSpPr>
      <p:grpSpPr>
        <a:xfrm>
          <a:off x="0" y="0"/>
          <a:ext cx="0" cy="0"/>
          <a:chOff x="0" y="0"/>
          <a:chExt cx="0" cy="0"/>
        </a:xfrm>
      </p:grpSpPr>
      <p:sp>
        <p:nvSpPr>
          <p:cNvPr id="43" name="Google Shape;43;p47"/>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44" name="Google Shape;44;p47"/>
          <p:cNvPicPr preferRelativeResize="0"/>
          <p:nvPr/>
        </p:nvPicPr>
        <p:blipFill rotWithShape="1">
          <a:blip r:embed="rId3">
            <a:alphaModFix/>
          </a:blip>
          <a:srcRect l="3024" r="3023"/>
          <a:stretch/>
        </p:blipFill>
        <p:spPr>
          <a:xfrm>
            <a:off x="177278" y="4576442"/>
            <a:ext cx="1987904" cy="440100"/>
          </a:xfrm>
          <a:prstGeom prst="rect">
            <a:avLst/>
          </a:prstGeom>
          <a:noFill/>
          <a:ln>
            <a:noFill/>
          </a:ln>
        </p:spPr>
      </p:pic>
      <p:pic>
        <p:nvPicPr>
          <p:cNvPr id="45" name="Google Shape;45;p47"/>
          <p:cNvPicPr preferRelativeResize="0"/>
          <p:nvPr/>
        </p:nvPicPr>
        <p:blipFill rotWithShape="1">
          <a:blip r:embed="rId4">
            <a:alphaModFix/>
          </a:blip>
          <a:srcRect r="63278"/>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46"/>
        <p:cNvGrpSpPr/>
        <p:nvPr/>
      </p:nvGrpSpPr>
      <p:grpSpPr>
        <a:xfrm>
          <a:off x="0" y="0"/>
          <a:ext cx="0" cy="0"/>
          <a:chOff x="0" y="0"/>
          <a:chExt cx="0" cy="0"/>
        </a:xfrm>
      </p:grpSpPr>
      <p:pic>
        <p:nvPicPr>
          <p:cNvPr id="47" name="Google Shape;47;p48"/>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48" name="Google Shape;48;p48"/>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49" name="Google Shape;49;p48"/>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50"/>
        <p:cNvGrpSpPr/>
        <p:nvPr/>
      </p:nvGrpSpPr>
      <p:grpSpPr>
        <a:xfrm>
          <a:off x="0" y="0"/>
          <a:ext cx="0" cy="0"/>
          <a:chOff x="0" y="0"/>
          <a:chExt cx="0" cy="0"/>
        </a:xfrm>
      </p:grpSpPr>
      <p:sp>
        <p:nvSpPr>
          <p:cNvPr id="51" name="Google Shape;51;p49"/>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2" name="Google Shape;52;p49"/>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53" name="Google Shape;53;p49"/>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54" name="Google Shape;54;p49"/>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55" name="Google Shape;55;p49"/>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56" name="Google Shape;56;p49"/>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57"/>
        <p:cNvGrpSpPr/>
        <p:nvPr/>
      </p:nvGrpSpPr>
      <p:grpSpPr>
        <a:xfrm>
          <a:off x="0" y="0"/>
          <a:ext cx="0" cy="0"/>
          <a:chOff x="0" y="0"/>
          <a:chExt cx="0" cy="0"/>
        </a:xfrm>
      </p:grpSpPr>
      <p:sp>
        <p:nvSpPr>
          <p:cNvPr id="58" name="Google Shape;58;p50"/>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50"/>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0" name="Google Shape;60;p50"/>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1" name="Google Shape;61;p5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62" name="Google Shape;62;p50"/>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63" name="Google Shape;63;p50"/>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64" name="Google Shape;64;p50"/>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65" name="Google Shape;65;p50"/>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66" name="Google Shape;66;p50"/>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67" name="Google Shape;67;p50"/>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68" name="Google Shape;68;p50"/>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69"/>
        <p:cNvGrpSpPr/>
        <p:nvPr/>
      </p:nvGrpSpPr>
      <p:grpSpPr>
        <a:xfrm>
          <a:off x="0" y="0"/>
          <a:ext cx="0" cy="0"/>
          <a:chOff x="0" y="0"/>
          <a:chExt cx="0" cy="0"/>
        </a:xfrm>
      </p:grpSpPr>
      <p:sp>
        <p:nvSpPr>
          <p:cNvPr id="70" name="Google Shape;70;p5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 name="Google Shape;71;p5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2" name="Google Shape;72;p5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3" name="Google Shape;73;p5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74" name="Google Shape;74;p51"/>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75" name="Google Shape;75;p51"/>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76" name="Google Shape;76;p51"/>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77" name="Google Shape;77;p51"/>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78" name="Google Shape;78;p51"/>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79" name="Google Shape;79;p51"/>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80" name="Google Shape;80;p51"/>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1"/>
        <p:cNvGrpSpPr/>
        <p:nvPr/>
      </p:nvGrpSpPr>
      <p:grpSpPr>
        <a:xfrm>
          <a:off x="0" y="0"/>
          <a:ext cx="0" cy="0"/>
          <a:chOff x="0" y="0"/>
          <a:chExt cx="0" cy="0"/>
        </a:xfrm>
      </p:grpSpPr>
      <p:sp>
        <p:nvSpPr>
          <p:cNvPr id="82" name="Google Shape;82;p52"/>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52"/>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4" name="Google Shape;84;p52"/>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5" name="Google Shape;85;p5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86" name="Google Shape;86;p52"/>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87" name="Google Shape;87;p52"/>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8" name="Google Shape;88;p52"/>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89" name="Google Shape;89;p52"/>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90" name="Google Shape;90;p52"/>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91" name="Google Shape;91;p52"/>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92" name="Google Shape;92;p52"/>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93"/>
        <p:cNvGrpSpPr/>
        <p:nvPr/>
      </p:nvGrpSpPr>
      <p:grpSpPr>
        <a:xfrm>
          <a:off x="0" y="0"/>
          <a:ext cx="0" cy="0"/>
          <a:chOff x="0" y="0"/>
          <a:chExt cx="0" cy="0"/>
        </a:xfrm>
      </p:grpSpPr>
      <p:sp>
        <p:nvSpPr>
          <p:cNvPr id="94" name="Google Shape;94;p53"/>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5" name="Google Shape;95;p53"/>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6" name="Google Shape;96;p53"/>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97" name="Google Shape;97;p53"/>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98" name="Google Shape;98;p53"/>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99" name="Google Shape;99;p53"/>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00"/>
        <p:cNvGrpSpPr/>
        <p:nvPr/>
      </p:nvGrpSpPr>
      <p:grpSpPr>
        <a:xfrm>
          <a:off x="0" y="0"/>
          <a:ext cx="0" cy="0"/>
          <a:chOff x="0" y="0"/>
          <a:chExt cx="0" cy="0"/>
        </a:xfrm>
      </p:grpSpPr>
      <p:cxnSp>
        <p:nvCxnSpPr>
          <p:cNvPr id="101" name="Google Shape;101;p54"/>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02" name="Google Shape;102;p54"/>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3" name="Google Shape;103;p54"/>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4" name="Google Shape;104;p54"/>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105" name="Google Shape;105;p54"/>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6" name="Google Shape;106;p54"/>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07"/>
        <p:cNvGrpSpPr/>
        <p:nvPr/>
      </p:nvGrpSpPr>
      <p:grpSpPr>
        <a:xfrm>
          <a:off x="0" y="0"/>
          <a:ext cx="0" cy="0"/>
          <a:chOff x="0" y="0"/>
          <a:chExt cx="0" cy="0"/>
        </a:xfrm>
      </p:grpSpPr>
      <p:pic>
        <p:nvPicPr>
          <p:cNvPr id="108" name="Google Shape;108;p55"/>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09" name="Google Shape;109;p55"/>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0" name="Google Shape;110;p55"/>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1" name="Google Shape;111;p55"/>
          <p:cNvSpPr>
            <a:spLocks noGrp="1"/>
          </p:cNvSpPr>
          <p:nvPr>
            <p:ph type="pic" idx="2"/>
          </p:nvPr>
        </p:nvSpPr>
        <p:spPr>
          <a:xfrm>
            <a:off x="5572125" y="1"/>
            <a:ext cx="3571875" cy="5029199"/>
          </a:xfrm>
          <a:prstGeom prst="rect">
            <a:avLst/>
          </a:prstGeom>
          <a:solidFill>
            <a:srgbClr val="D3EEEF"/>
          </a:solidFill>
          <a:ln>
            <a:noFill/>
          </a:ln>
        </p:spPr>
      </p:sp>
      <p:pic>
        <p:nvPicPr>
          <p:cNvPr id="112" name="Google Shape;112;p55"/>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13" name="Google Shape;113;p55"/>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4"/>
        <p:cNvGrpSpPr/>
        <p:nvPr/>
      </p:nvGrpSpPr>
      <p:grpSpPr>
        <a:xfrm>
          <a:off x="0" y="0"/>
          <a:ext cx="0" cy="0"/>
          <a:chOff x="0" y="0"/>
          <a:chExt cx="0" cy="0"/>
        </a:xfrm>
      </p:grpSpPr>
      <p:sp>
        <p:nvSpPr>
          <p:cNvPr id="115" name="Google Shape;115;p56"/>
          <p:cNvSpPr>
            <a:spLocks noGrp="1"/>
          </p:cNvSpPr>
          <p:nvPr>
            <p:ph type="pic" idx="2"/>
          </p:nvPr>
        </p:nvSpPr>
        <p:spPr>
          <a:xfrm>
            <a:off x="0" y="1"/>
            <a:ext cx="9144000" cy="2571749"/>
          </a:xfrm>
          <a:prstGeom prst="rect">
            <a:avLst/>
          </a:prstGeom>
          <a:solidFill>
            <a:srgbClr val="D3EEEF"/>
          </a:solidFill>
          <a:ln>
            <a:noFill/>
          </a:ln>
        </p:spPr>
      </p:sp>
      <p:sp>
        <p:nvSpPr>
          <p:cNvPr id="116" name="Google Shape;116;p56"/>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7" name="Google Shape;117;p56"/>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8" name="Google Shape;118;p56"/>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19" name="Google Shape;119;p56"/>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0" name="Google Shape;120;p56"/>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21"/>
        <p:cNvGrpSpPr/>
        <p:nvPr/>
      </p:nvGrpSpPr>
      <p:grpSpPr>
        <a:xfrm>
          <a:off x="0" y="0"/>
          <a:ext cx="0" cy="0"/>
          <a:chOff x="0" y="0"/>
          <a:chExt cx="0" cy="0"/>
        </a:xfrm>
      </p:grpSpPr>
      <p:pic>
        <p:nvPicPr>
          <p:cNvPr id="122" name="Google Shape;122;p57"/>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sp>
        <p:nvSpPr>
          <p:cNvPr id="123" name="Google Shape;123;p57"/>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4" name="Google Shape;124;p57"/>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5" name="Google Shape;125;p57"/>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6" name="Google Shape;126;p57"/>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27"/>
        <p:cNvGrpSpPr/>
        <p:nvPr/>
      </p:nvGrpSpPr>
      <p:grpSpPr>
        <a:xfrm>
          <a:off x="0" y="0"/>
          <a:ext cx="0" cy="0"/>
          <a:chOff x="0" y="0"/>
          <a:chExt cx="0" cy="0"/>
        </a:xfrm>
      </p:grpSpPr>
      <p:sp>
        <p:nvSpPr>
          <p:cNvPr id="128" name="Google Shape;128;p5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129" name="Google Shape;129;p58"/>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30" name="Google Shape;130;p58"/>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31" name="Google Shape;131;p58"/>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32" name="Google Shape;132;p58"/>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133" name="Google Shape;133;p58"/>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4" name="Google Shape;134;p58"/>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35" name="Google Shape;135;p58"/>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quote">
  <p:cSld name="quote">
    <p:bg>
      <p:bgPr>
        <a:blipFill>
          <a:blip r:embed="rId2">
            <a:alphaModFix/>
          </a:blip>
          <a:stretch>
            <a:fillRect/>
          </a:stretch>
        </a:blipFill>
        <a:effectLst/>
      </p:bgPr>
    </p:bg>
    <p:spTree>
      <p:nvGrpSpPr>
        <p:cNvPr id="1" name="Shape 136"/>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In-class activity">
  <p:cSld name="In-class activity">
    <p:bg>
      <p:bgPr>
        <a:blipFill>
          <a:blip r:embed="rId2">
            <a:alphaModFix/>
          </a:blip>
          <a:stretch>
            <a:fillRect/>
          </a:stretch>
        </a:blipFill>
        <a:effectLst/>
      </p:bgPr>
    </p:bg>
    <p:spTree>
      <p:nvGrpSpPr>
        <p:cNvPr id="1" name="Shape 137"/>
        <p:cNvGrpSpPr/>
        <p:nvPr/>
      </p:nvGrpSpPr>
      <p:grpSpPr>
        <a:xfrm>
          <a:off x="0" y="0"/>
          <a:ext cx="0" cy="0"/>
          <a:chOff x="0" y="0"/>
          <a:chExt cx="0" cy="0"/>
        </a:xfrm>
      </p:grpSpPr>
      <p:sp>
        <p:nvSpPr>
          <p:cNvPr id="138" name="Google Shape;138;p60"/>
          <p:cNvSpPr txBox="1">
            <a:spLocks noGrp="1"/>
          </p:cNvSpPr>
          <p:nvPr>
            <p:ph type="body" idx="1"/>
          </p:nvPr>
        </p:nvSpPr>
        <p:spPr>
          <a:xfrm>
            <a:off x="848795" y="369950"/>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39" name="Google Shape;139;p60"/>
          <p:cNvSpPr txBox="1">
            <a:spLocks noGrp="1"/>
          </p:cNvSpPr>
          <p:nvPr>
            <p:ph type="body" idx="2"/>
          </p:nvPr>
        </p:nvSpPr>
        <p:spPr>
          <a:xfrm>
            <a:off x="863071" y="871741"/>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ustom Layout">
  <p:cSld name="Custom Layout">
    <p:spTree>
      <p:nvGrpSpPr>
        <p:cNvPr id="1" name="Shape 140"/>
        <p:cNvGrpSpPr/>
        <p:nvPr/>
      </p:nvGrpSpPr>
      <p:grpSpPr>
        <a:xfrm>
          <a:off x="0" y="0"/>
          <a:ext cx="0" cy="0"/>
          <a:chOff x="0" y="0"/>
          <a:chExt cx="0" cy="0"/>
        </a:xfrm>
      </p:grpSpPr>
      <p:sp>
        <p:nvSpPr>
          <p:cNvPr id="141" name="Google Shape;141;p61"/>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42"/>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1"/>
          <p:cNvSpPr txBox="1">
            <a:spLocks noGrp="1"/>
          </p:cNvSpPr>
          <p:nvPr>
            <p:ph type="ctrTitle"/>
          </p:nvPr>
        </p:nvSpPr>
        <p:spPr>
          <a:xfrm>
            <a:off x="516658" y="1092158"/>
            <a:ext cx="7359140" cy="1884419"/>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lt1"/>
              </a:buClr>
              <a:buSzPts val="4500"/>
              <a:buFont typeface="Roboto"/>
              <a:buNone/>
            </a:pPr>
            <a:r>
              <a:rPr lang="en-US" sz="4800"/>
              <a:t>Hoe zoekmachines werken</a:t>
            </a:r>
            <a:endParaRPr sz="4800"/>
          </a:p>
        </p:txBody>
      </p:sp>
      <p:sp>
        <p:nvSpPr>
          <p:cNvPr id="147" name="Google Shape;147;p1"/>
          <p:cNvSpPr txBox="1">
            <a:spLocks noGrp="1"/>
          </p:cNvSpPr>
          <p:nvPr>
            <p:ph type="subTitle" idx="4294967295"/>
          </p:nvPr>
        </p:nvSpPr>
        <p:spPr>
          <a:xfrm>
            <a:off x="700116" y="2976577"/>
            <a:ext cx="6845605" cy="1241425"/>
          </a:xfrm>
          <a:prstGeom prst="rect">
            <a:avLst/>
          </a:prstGeom>
          <a:noFill/>
          <a:ln>
            <a:noFill/>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chemeClr val="lt1"/>
              </a:buClr>
              <a:buSzPts val="1800"/>
              <a:buFont typeface="Arial"/>
              <a:buNone/>
            </a:pPr>
            <a:r>
              <a:rPr lang="en-US" sz="2100" b="0" i="0" u="none" strike="noStrike" cap="none" dirty="0">
                <a:solidFill>
                  <a:schemeClr val="lt1"/>
                </a:solidFill>
                <a:latin typeface="Arial"/>
                <a:ea typeface="Arial"/>
                <a:cs typeface="Arial"/>
                <a:sym typeface="Arial"/>
              </a:rPr>
              <a:t>Professor</a:t>
            </a:r>
            <a:r>
              <a:rPr lang="en-US" dirty="0"/>
              <a:t> </a:t>
            </a:r>
            <a:r>
              <a:rPr lang="en-US" sz="2100" b="0" i="0" u="none" strike="noStrike" cap="none" dirty="0">
                <a:solidFill>
                  <a:schemeClr val="lt1"/>
                </a:solidFill>
                <a:latin typeface="Arial"/>
                <a:ea typeface="Arial"/>
                <a:cs typeface="Arial"/>
                <a:sym typeface="Arial"/>
              </a:rPr>
              <a:t>School</a:t>
            </a:r>
            <a:endParaRPr dirty="0"/>
          </a:p>
          <a:p>
            <a:pPr marL="0" marR="0" lvl="0" indent="0" algn="ctr" rtl="0">
              <a:lnSpc>
                <a:spcPct val="90000"/>
              </a:lnSpc>
              <a:spcBef>
                <a:spcPts val="750"/>
              </a:spcBef>
              <a:spcAft>
                <a:spcPts val="0"/>
              </a:spcAft>
              <a:buClr>
                <a:schemeClr val="lt1"/>
              </a:buClr>
              <a:buSzPts val="1800"/>
              <a:buFont typeface="Arial"/>
              <a:buNone/>
            </a:pPr>
            <a:r>
              <a:rPr lang="en-US" sz="2100" b="0" i="0" u="none" strike="noStrike" cap="none" dirty="0" err="1">
                <a:solidFill>
                  <a:schemeClr val="lt1"/>
                </a:solidFill>
                <a:latin typeface="Arial"/>
                <a:ea typeface="Arial"/>
                <a:cs typeface="Arial"/>
                <a:sym typeface="Arial"/>
              </a:rPr>
              <a:t>Zoekmachine</a:t>
            </a:r>
            <a:r>
              <a:rPr lang="en-US" sz="2100" b="0" i="0" u="none" strike="noStrike" cap="none" dirty="0">
                <a:solidFill>
                  <a:schemeClr val="lt1"/>
                </a:solidFill>
                <a:latin typeface="Arial"/>
                <a:ea typeface="Arial"/>
                <a:cs typeface="Arial"/>
                <a:sym typeface="Arial"/>
              </a:rPr>
              <a:t> </a:t>
            </a:r>
            <a:r>
              <a:rPr lang="en-US" sz="2100" b="0" i="0" u="none" strike="noStrike" cap="none" dirty="0" err="1">
                <a:solidFill>
                  <a:schemeClr val="lt1"/>
                </a:solidFill>
                <a:latin typeface="Arial"/>
                <a:ea typeface="Arial"/>
                <a:cs typeface="Arial"/>
                <a:sym typeface="Arial"/>
              </a:rPr>
              <a:t>optimalisatie</a:t>
            </a:r>
            <a:endParaRPr dirty="0"/>
          </a:p>
          <a:p>
            <a:pPr marL="0" marR="0" lvl="0" indent="0" algn="ctr" rtl="0">
              <a:lnSpc>
                <a:spcPct val="90000"/>
              </a:lnSpc>
              <a:spcBef>
                <a:spcPts val="0"/>
              </a:spcBef>
              <a:spcAft>
                <a:spcPts val="0"/>
              </a:spcAft>
              <a:buClr>
                <a:schemeClr val="lt1"/>
              </a:buClr>
              <a:buSzPts val="1800"/>
              <a:buFont typeface="Arial"/>
              <a:buNone/>
            </a:pPr>
            <a:endParaRPr sz="2100" b="0" i="0" u="none" strike="noStrike" cap="none" dirty="0">
              <a:solidFill>
                <a:srgbClr val="161249"/>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53" name="Google Shape;153;p2"/>
          <p:cNvSpPr txBox="1"/>
          <p:nvPr/>
        </p:nvSpPr>
        <p:spPr>
          <a:xfrm>
            <a:off x="478339" y="1262789"/>
            <a:ext cx="8454900"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54" name="Google Shape;154;p2"/>
          <p:cNvSpPr txBox="1">
            <a:spLocks noGrp="1"/>
          </p:cNvSpPr>
          <p:nvPr>
            <p:ph type="title"/>
          </p:nvPr>
        </p:nvSpPr>
        <p:spPr>
          <a:xfrm>
            <a:off x="628650" y="541139"/>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a:t>"Zoeken vóór het internet"</a:t>
            </a:r>
            <a:br>
              <a:rPr lang="en-US"/>
            </a:br>
            <a:endParaRPr/>
          </a:p>
        </p:txBody>
      </p:sp>
      <p:sp>
        <p:nvSpPr>
          <p:cNvPr id="155" name="Google Shape;155;p2"/>
          <p:cNvSpPr txBox="1">
            <a:spLocks noGrp="1"/>
          </p:cNvSpPr>
          <p:nvPr>
            <p:ph type="body" idx="1"/>
          </p:nvPr>
        </p:nvSpPr>
        <p:spPr>
          <a:xfrm>
            <a:off x="628650" y="1369218"/>
            <a:ext cx="7886700" cy="2170338"/>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Clr>
                <a:srgbClr val="161249"/>
              </a:buClr>
              <a:buSzPts val="1800"/>
              <a:buFont typeface="Arial"/>
              <a:buNone/>
            </a:pPr>
            <a:r>
              <a:rPr lang="en-US" sz="1800" b="0" i="0" u="none" strike="noStrike" cap="none">
                <a:latin typeface="Arial"/>
                <a:ea typeface="Arial"/>
                <a:cs typeface="Arial"/>
                <a:sym typeface="Arial"/>
              </a:rPr>
              <a:t>Hoe zochten gebruikers naar informatie vóór de komst van het internet en het web?</a:t>
            </a:r>
            <a:endParaRPr sz="1800" b="0" i="0" u="none" strike="noStrike" cap="none">
              <a:latin typeface="Calibri"/>
              <a:ea typeface="Calibri"/>
              <a:cs typeface="Calibri"/>
              <a:sym typeface="Calibri"/>
            </a:endParaRPr>
          </a:p>
          <a:p>
            <a:pPr marL="285750" marR="0" lvl="0" indent="-285750" algn="l" rtl="0">
              <a:lnSpc>
                <a:spcPct val="115000"/>
              </a:lnSpc>
              <a:spcBef>
                <a:spcPts val="1600"/>
              </a:spcBef>
              <a:spcAft>
                <a:spcPts val="0"/>
              </a:spcAft>
              <a:buClr>
                <a:srgbClr val="ED7D31"/>
              </a:buClr>
              <a:buSzPts val="2700"/>
              <a:buFont typeface="Arial"/>
              <a:buChar char="•"/>
            </a:pPr>
            <a:r>
              <a:rPr lang="en-US" sz="1800" b="0" i="0" u="none" strike="noStrike" cap="none">
                <a:latin typeface="Arial"/>
                <a:ea typeface="Arial"/>
                <a:cs typeface="Arial"/>
                <a:sym typeface="Arial"/>
              </a:rPr>
              <a:t>Welke middelen waren er nodig?</a:t>
            </a:r>
            <a:endParaRPr sz="1800" b="0" i="0" u="none" strike="noStrike" cap="none">
              <a:latin typeface="Calibri"/>
              <a:ea typeface="Calibri"/>
              <a:cs typeface="Calibri"/>
              <a:sym typeface="Calibri"/>
            </a:endParaRPr>
          </a:p>
          <a:p>
            <a:pPr marL="285750" marR="0" lvl="0" indent="-285750" algn="l" rtl="0">
              <a:lnSpc>
                <a:spcPct val="115000"/>
              </a:lnSpc>
              <a:spcBef>
                <a:spcPts val="1600"/>
              </a:spcBef>
              <a:spcAft>
                <a:spcPts val="0"/>
              </a:spcAft>
              <a:buClr>
                <a:srgbClr val="ED7D31"/>
              </a:buClr>
              <a:buSzPts val="2700"/>
              <a:buFont typeface="Arial"/>
              <a:buChar char="•"/>
            </a:pPr>
            <a:r>
              <a:rPr lang="en-US" sz="1800" b="0" i="0" u="none" strike="noStrike" cap="none">
                <a:latin typeface="Arial"/>
                <a:ea typeface="Arial"/>
                <a:cs typeface="Arial"/>
                <a:sym typeface="Arial"/>
              </a:rPr>
              <a:t>Informatie is macht. Wie had de macht?</a:t>
            </a:r>
            <a:endParaRPr sz="1800" b="0" i="0" u="none" strike="noStrike" cap="none">
              <a:latin typeface="Calibri"/>
              <a:ea typeface="Calibri"/>
              <a:cs typeface="Calibri"/>
              <a:sym typeface="Calibri"/>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61" name="Google Shape;161;p3"/>
          <p:cNvSpPr txBox="1"/>
          <p:nvPr/>
        </p:nvSpPr>
        <p:spPr>
          <a:xfrm>
            <a:off x="478339" y="1262790"/>
            <a:ext cx="8454900" cy="3067049"/>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
        <p:nvSpPr>
          <p:cNvPr id="162" name="Google Shape;162;p3"/>
          <p:cNvSpPr txBox="1">
            <a:spLocks noGrp="1"/>
          </p:cNvSpPr>
          <p:nvPr>
            <p:ph type="title"/>
          </p:nvPr>
        </p:nvSpPr>
        <p:spPr>
          <a:xfrm>
            <a:off x="628650" y="482001"/>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a:t>"Zoeken vóór het internet"</a:t>
            </a:r>
            <a:br>
              <a:rPr lang="en-US"/>
            </a:br>
            <a:endParaRPr/>
          </a:p>
        </p:txBody>
      </p:sp>
      <p:sp>
        <p:nvSpPr>
          <p:cNvPr id="163" name="Google Shape;163;p3"/>
          <p:cNvSpPr txBox="1">
            <a:spLocks noGrp="1"/>
          </p:cNvSpPr>
          <p:nvPr>
            <p:ph type="body" idx="1"/>
          </p:nvPr>
        </p:nvSpPr>
        <p:spPr>
          <a:xfrm>
            <a:off x="628650" y="1369218"/>
            <a:ext cx="7886700" cy="1751762"/>
          </a:xfrm>
          <a:prstGeom prst="rect">
            <a:avLst/>
          </a:prstGeom>
          <a:noFill/>
          <a:ln>
            <a:noFill/>
          </a:ln>
        </p:spPr>
        <p:txBody>
          <a:bodyPr spcFirstLastPara="1" wrap="square" lIns="91425" tIns="45700" rIns="91425" bIns="45700" anchor="t" anchorCtr="0">
            <a:spAutoFit/>
          </a:bodyPr>
          <a:lstStyle/>
          <a:p>
            <a:pPr marL="342900" lvl="0" indent="-342900" algn="l" rtl="0">
              <a:lnSpc>
                <a:spcPct val="90000"/>
              </a:lnSpc>
              <a:spcBef>
                <a:spcPts val="0"/>
              </a:spcBef>
              <a:spcAft>
                <a:spcPts val="0"/>
              </a:spcAft>
              <a:buClr>
                <a:srgbClr val="ED7D31"/>
              </a:buClr>
              <a:buSzPts val="3150"/>
              <a:buFont typeface="Arial"/>
              <a:buChar char="•"/>
            </a:pPr>
            <a:r>
              <a:rPr lang="en-US"/>
              <a:t>Vergelijk de middelen die vroeger nodig waren en de middelen die nu nodig zijn</a:t>
            </a:r>
            <a:endParaRPr/>
          </a:p>
          <a:p>
            <a:pPr marL="342900" lvl="0" indent="-342900" algn="l" rtl="0">
              <a:lnSpc>
                <a:spcPct val="90000"/>
              </a:lnSpc>
              <a:spcBef>
                <a:spcPts val="750"/>
              </a:spcBef>
              <a:spcAft>
                <a:spcPts val="0"/>
              </a:spcAft>
              <a:buClr>
                <a:srgbClr val="ED7D31"/>
              </a:buClr>
              <a:buSzPts val="3150"/>
              <a:buFont typeface="Arial"/>
              <a:buChar char="•"/>
            </a:pPr>
            <a:r>
              <a:rPr lang="en-US"/>
              <a:t>We zoeken altijd, overal en naar iedereen, zonder beperkingen en zonder moeite</a:t>
            </a:r>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4"/>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3000"/>
              <a:buFont typeface="Calibri"/>
              <a:buNone/>
            </a:pPr>
            <a:endParaRPr sz="3000" b="1" i="0" u="none" strike="noStrike" cap="none">
              <a:solidFill>
                <a:schemeClr val="dk1"/>
              </a:solidFill>
              <a:latin typeface="Arial"/>
              <a:ea typeface="Arial"/>
              <a:cs typeface="Arial"/>
              <a:sym typeface="Arial"/>
            </a:endParaRPr>
          </a:p>
        </p:txBody>
      </p:sp>
      <p:sp>
        <p:nvSpPr>
          <p:cNvPr id="169" name="Google Shape;169;p4"/>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marR="0" lvl="0" indent="-171450" algn="just" rtl="0">
              <a:lnSpc>
                <a:spcPct val="115000"/>
              </a:lnSpc>
              <a:spcBef>
                <a:spcPts val="0"/>
              </a:spcBef>
              <a:spcAft>
                <a:spcPts val="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70" name="Google Shape;170;p4"/>
          <p:cNvSpPr txBox="1">
            <a:spLocks noGrp="1"/>
          </p:cNvSpPr>
          <p:nvPr>
            <p:ph type="title"/>
          </p:nvPr>
        </p:nvSpPr>
        <p:spPr>
          <a:xfrm>
            <a:off x="628650" y="105839"/>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Leerdoelen</a:t>
            </a:r>
            <a:endParaRPr/>
          </a:p>
        </p:txBody>
      </p:sp>
      <p:sp>
        <p:nvSpPr>
          <p:cNvPr id="171" name="Google Shape;171;p4"/>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p>
            <a:pPr marL="342900" lvl="0" indent="-228600" algn="l" rtl="0">
              <a:lnSpc>
                <a:spcPct val="90000"/>
              </a:lnSpc>
              <a:spcBef>
                <a:spcPts val="0"/>
              </a:spcBef>
              <a:spcAft>
                <a:spcPts val="0"/>
              </a:spcAft>
              <a:buClr>
                <a:schemeClr val="accent2"/>
              </a:buClr>
              <a:buSzPts val="1800"/>
              <a:buFont typeface="Arial"/>
              <a:buNone/>
            </a:pPr>
            <a:endParaRPr sz="1800"/>
          </a:p>
          <a:p>
            <a:pPr marL="342900" lvl="0" indent="-342900" algn="l" rtl="0">
              <a:lnSpc>
                <a:spcPct val="90000"/>
              </a:lnSpc>
              <a:spcBef>
                <a:spcPts val="750"/>
              </a:spcBef>
              <a:spcAft>
                <a:spcPts val="0"/>
              </a:spcAft>
              <a:buClr>
                <a:schemeClr val="accent2"/>
              </a:buClr>
              <a:buSzPts val="3000"/>
              <a:buFont typeface="Arial"/>
              <a:buChar char="•"/>
            </a:pPr>
            <a:r>
              <a:rPr lang="en-US" sz="2000"/>
              <a:t>Beschrijven hoe zoekmachines werken</a:t>
            </a:r>
            <a:endParaRPr/>
          </a:p>
          <a:p>
            <a:pPr marL="342900" lvl="0" indent="-342900" algn="l" rtl="0">
              <a:lnSpc>
                <a:spcPct val="90000"/>
              </a:lnSpc>
              <a:spcBef>
                <a:spcPts val="750"/>
              </a:spcBef>
              <a:spcAft>
                <a:spcPts val="0"/>
              </a:spcAft>
              <a:buClr>
                <a:schemeClr val="accent2"/>
              </a:buClr>
              <a:buSzPts val="3000"/>
              <a:buFont typeface="Arial"/>
              <a:buChar char="•"/>
            </a:pPr>
            <a:r>
              <a:rPr lang="en-US" sz="2000"/>
              <a:t>Uitleggen hoe je een website aanmeldt bij een zoekmachine</a:t>
            </a:r>
            <a:endParaRPr/>
          </a:p>
          <a:p>
            <a:pPr marL="0" lvl="0" indent="0" algn="l" rtl="0">
              <a:lnSpc>
                <a:spcPct val="90000"/>
              </a:lnSpc>
              <a:spcBef>
                <a:spcPts val="750"/>
              </a:spcBef>
              <a:spcAft>
                <a:spcPts val="0"/>
              </a:spcAft>
              <a:buClr>
                <a:srgbClr val="161249"/>
              </a:buClr>
              <a:buSzPts val="2100"/>
              <a:buFont typeface="Arial"/>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5"/>
          <p:cNvSpPr txBox="1"/>
          <p:nvPr/>
        </p:nvSpPr>
        <p:spPr>
          <a:xfrm>
            <a:off x="707294" y="1666799"/>
            <a:ext cx="2949178" cy="1200150"/>
          </a:xfrm>
          <a:prstGeom prst="rect">
            <a:avLst/>
          </a:prstGeom>
          <a:noFill/>
          <a:ln>
            <a:noFill/>
          </a:ln>
        </p:spPr>
        <p:txBody>
          <a:bodyPr spcFirstLastPara="1" wrap="square" lIns="91425" tIns="45700" rIns="91425" bIns="45700" anchor="b" anchorCtr="0">
            <a:normAutofit/>
          </a:bodyPr>
          <a:lstStyle/>
          <a:p>
            <a:pPr marL="0" marR="0" lvl="0" indent="0" algn="l" rtl="0">
              <a:lnSpc>
                <a:spcPct val="90000"/>
              </a:lnSpc>
              <a:spcBef>
                <a:spcPts val="0"/>
              </a:spcBef>
              <a:spcAft>
                <a:spcPts val="600"/>
              </a:spcAft>
              <a:buClr>
                <a:schemeClr val="lt1"/>
              </a:buClr>
              <a:buSzPts val="2400"/>
              <a:buFont typeface="Roboto"/>
              <a:buNone/>
            </a:pPr>
            <a:r>
              <a:rPr lang="en-US" sz="2400" b="1" i="0" u="none" strike="noStrike" cap="none">
                <a:solidFill>
                  <a:schemeClr val="lt1"/>
                </a:solidFill>
                <a:latin typeface="Roboto"/>
                <a:ea typeface="Roboto"/>
                <a:cs typeface="Roboto"/>
                <a:sym typeface="Roboto"/>
              </a:rPr>
              <a:t> </a:t>
            </a:r>
            <a:endParaRPr sz="1800" b="0" i="0" u="none" strike="noStrike" cap="none">
              <a:solidFill>
                <a:schemeClr val="dk1"/>
              </a:solidFill>
              <a:latin typeface="Calibri"/>
              <a:ea typeface="Calibri"/>
              <a:cs typeface="Calibri"/>
              <a:sym typeface="Calibri"/>
            </a:endParaRPr>
          </a:p>
        </p:txBody>
      </p:sp>
      <p:sp>
        <p:nvSpPr>
          <p:cNvPr id="177" name="Google Shape;177;p5"/>
          <p:cNvSpPr txBox="1">
            <a:spLocks noGrp="1"/>
          </p:cNvSpPr>
          <p:nvPr>
            <p:ph type="title"/>
          </p:nvPr>
        </p:nvSpPr>
        <p:spPr>
          <a:xfrm>
            <a:off x="364564" y="1880022"/>
            <a:ext cx="3769447" cy="138345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3300"/>
              <a:buFont typeface="Arial"/>
              <a:buNone/>
            </a:pPr>
            <a:r>
              <a:rPr lang="en-US" dirty="0" err="1"/>
              <a:t>Onderwerpen</a:t>
            </a:r>
            <a:endParaRPr dirty="0"/>
          </a:p>
        </p:txBody>
      </p:sp>
      <p:sp>
        <p:nvSpPr>
          <p:cNvPr id="178" name="Google Shape;178;p5"/>
          <p:cNvSpPr txBox="1">
            <a:spLocks noGrp="1"/>
          </p:cNvSpPr>
          <p:nvPr>
            <p:ph type="body" idx="1"/>
          </p:nvPr>
        </p:nvSpPr>
        <p:spPr>
          <a:xfrm>
            <a:off x="4013163" y="1261894"/>
            <a:ext cx="4606283" cy="1605055"/>
          </a:xfrm>
          <a:prstGeom prst="rect">
            <a:avLst/>
          </a:prstGeom>
          <a:noFill/>
          <a:ln>
            <a:noFill/>
          </a:ln>
        </p:spPr>
        <p:txBody>
          <a:bodyPr spcFirstLastPara="1" wrap="square" lIns="91425" tIns="45700" rIns="91425" bIns="45700" anchor="t" anchorCtr="0">
            <a:spAutoFit/>
          </a:bodyPr>
          <a:lstStyle/>
          <a:p>
            <a:pPr marL="385763" lvl="0" indent="-385763" algn="l" rtl="0">
              <a:lnSpc>
                <a:spcPct val="90000"/>
              </a:lnSpc>
              <a:spcBef>
                <a:spcPts val="0"/>
              </a:spcBef>
              <a:spcAft>
                <a:spcPts val="0"/>
              </a:spcAft>
              <a:buClr>
                <a:schemeClr val="lt1"/>
              </a:buClr>
              <a:buSzPts val="1800"/>
              <a:buFont typeface="Arial"/>
              <a:buChar char="•"/>
            </a:pPr>
            <a:r>
              <a:rPr lang="en-US" sz="1800" b="0" i="0" u="none" strike="noStrike" cap="none">
                <a:solidFill>
                  <a:schemeClr val="lt1"/>
                </a:solidFill>
              </a:rPr>
              <a:t>Belangrijkste onderdelen van een zoekmachine</a:t>
            </a:r>
            <a:endParaRPr sz="1800"/>
          </a:p>
          <a:p>
            <a:pPr marL="385763" lvl="0" indent="-385763" algn="l" rtl="0">
              <a:lnSpc>
                <a:spcPct val="90000"/>
              </a:lnSpc>
              <a:spcBef>
                <a:spcPts val="750"/>
              </a:spcBef>
              <a:spcAft>
                <a:spcPts val="0"/>
              </a:spcAft>
              <a:buClr>
                <a:schemeClr val="lt1"/>
              </a:buClr>
              <a:buSzPts val="1800"/>
              <a:buFont typeface="Arial"/>
              <a:buChar char="•"/>
            </a:pPr>
            <a:r>
              <a:rPr lang="en-US" sz="1800" b="0" i="0" u="none" strike="noStrike" cap="none">
                <a:solidFill>
                  <a:schemeClr val="lt1"/>
                </a:solidFill>
              </a:rPr>
              <a:t>Hoe zoekmachines werken</a:t>
            </a:r>
            <a:endParaRPr sz="1800"/>
          </a:p>
          <a:p>
            <a:pPr marL="385763" lvl="0" indent="-385763" algn="l" rtl="0">
              <a:lnSpc>
                <a:spcPct val="90000"/>
              </a:lnSpc>
              <a:spcBef>
                <a:spcPts val="750"/>
              </a:spcBef>
              <a:spcAft>
                <a:spcPts val="0"/>
              </a:spcAft>
              <a:buClr>
                <a:srgbClr val="FFFFFF"/>
              </a:buClr>
              <a:buSzPts val="1800"/>
              <a:buFont typeface="Arial"/>
              <a:buChar char="•"/>
            </a:pPr>
            <a:r>
              <a:rPr lang="en-US" sz="1800" b="0" i="0" u="none" strike="noStrike" cap="none">
                <a:solidFill>
                  <a:srgbClr val="FFFFFF"/>
                </a:solidFill>
              </a:rPr>
              <a:t>Een website aanmelden bij een zoekmachine</a:t>
            </a:r>
            <a:endParaRPr/>
          </a:p>
          <a:p>
            <a:pPr marL="385763" lvl="0" indent="-290513" algn="l" rtl="0">
              <a:lnSpc>
                <a:spcPct val="90000"/>
              </a:lnSpc>
              <a:spcBef>
                <a:spcPts val="750"/>
              </a:spcBef>
              <a:spcAft>
                <a:spcPts val="0"/>
              </a:spcAft>
              <a:buClr>
                <a:schemeClr val="lt1"/>
              </a:buClr>
              <a:buSzPts val="1500"/>
              <a:buFont typeface="Calibri"/>
              <a:buNone/>
            </a:pP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6"/>
          <p:cNvSpPr txBox="1"/>
          <p:nvPr/>
        </p:nvSpPr>
        <p:spPr>
          <a:xfrm>
            <a:off x="0" y="847315"/>
            <a:ext cx="91440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lt1"/>
              </a:buClr>
              <a:buSzPts val="2800"/>
              <a:buFont typeface="Arial"/>
              <a:buNone/>
            </a:pPr>
            <a:r>
              <a:rPr lang="en-US" sz="2800" b="1" i="0" u="none" strike="noStrike" cap="none">
                <a:solidFill>
                  <a:schemeClr val="lt1"/>
                </a:solidFill>
                <a:latin typeface="Arial"/>
                <a:ea typeface="Arial"/>
                <a:cs typeface="Arial"/>
                <a:sym typeface="Arial"/>
              </a:rPr>
              <a:t>"Met gegevensverzameling is 'hoe eerder hoe beter' altijd het beste antwoord"</a:t>
            </a:r>
            <a:endParaRPr sz="1600" b="0" i="0" u="none" strike="noStrike" cap="none">
              <a:solidFill>
                <a:schemeClr val="lt1"/>
              </a:solidFill>
              <a:latin typeface="Calibri"/>
              <a:ea typeface="Calibri"/>
              <a:cs typeface="Calibri"/>
              <a:sym typeface="Calibri"/>
            </a:endParaRPr>
          </a:p>
          <a:p>
            <a:pPr marL="0" marR="0" lvl="0" indent="0" algn="ctr" rtl="0">
              <a:spcBef>
                <a:spcPts val="0"/>
              </a:spcBef>
              <a:spcAft>
                <a:spcPts val="0"/>
              </a:spcAft>
              <a:buClr>
                <a:schemeClr val="lt1"/>
              </a:buClr>
              <a:buSzPts val="2800"/>
              <a:buFont typeface="Arial"/>
              <a:buNone/>
            </a:pPr>
            <a:br>
              <a:rPr lang="en-US" sz="2800" b="1" i="0" u="none" strike="noStrike" cap="none">
                <a:solidFill>
                  <a:schemeClr val="lt1"/>
                </a:solidFill>
                <a:latin typeface="Arial"/>
                <a:ea typeface="Arial"/>
                <a:cs typeface="Arial"/>
                <a:sym typeface="Arial"/>
              </a:rPr>
            </a:br>
            <a:r>
              <a:rPr lang="en-US" sz="2800" b="0" i="1" u="none" strike="noStrike" cap="none">
                <a:solidFill>
                  <a:schemeClr val="lt1"/>
                </a:solidFill>
                <a:latin typeface="Dancing Script"/>
                <a:ea typeface="Dancing Script"/>
                <a:cs typeface="Dancing Script"/>
                <a:sym typeface="Dancing Script"/>
              </a:rPr>
              <a:t>                                                           Marissa Mayer</a:t>
            </a:r>
            <a:endParaRPr sz="1600" b="0" i="0" u="none" strike="noStrike" cap="none">
              <a:solidFill>
                <a:schemeClr val="lt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7"/>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Onderwerp 1 </a:t>
            </a:r>
            <a:endParaRPr sz="6000" b="1" i="0" u="none" strike="noStrike" cap="none">
              <a:solidFill>
                <a:srgbClr val="FFFFFF"/>
              </a:solidFill>
              <a:latin typeface="Arial"/>
              <a:ea typeface="Arial"/>
              <a:cs typeface="Arial"/>
              <a:sym typeface="Arial"/>
            </a:endParaRPr>
          </a:p>
        </p:txBody>
      </p:sp>
      <p:sp>
        <p:nvSpPr>
          <p:cNvPr id="189" name="Google Shape;189;p7"/>
          <p:cNvSpPr txBox="1"/>
          <p:nvPr/>
        </p:nvSpPr>
        <p:spPr>
          <a:xfrm>
            <a:off x="675150" y="1901425"/>
            <a:ext cx="7793700" cy="14139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161249"/>
              </a:buClr>
              <a:buSzPts val="3600"/>
              <a:buFont typeface="Arial"/>
              <a:buNone/>
            </a:pPr>
            <a:r>
              <a:rPr lang="en-US" sz="3600" b="1" i="0" u="none" strike="noStrike" cap="none">
                <a:solidFill>
                  <a:srgbClr val="161249"/>
                </a:solidFill>
                <a:latin typeface="Arial"/>
                <a:ea typeface="Arial"/>
                <a:cs typeface="Arial"/>
                <a:sym typeface="Arial"/>
              </a:rPr>
              <a:t>Belangrijkste onderdelen van een zoekmachine</a:t>
            </a:r>
            <a:endParaRPr sz="2000" b="1" i="0" u="none" strike="noStrike" cap="none">
              <a:solidFill>
                <a:srgbClr val="161249"/>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8"/>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3000"/>
              <a:buFont typeface="Calibri"/>
              <a:buNone/>
            </a:pPr>
            <a:endParaRPr sz="3000" b="1" i="0" u="none" strike="noStrike" cap="none">
              <a:solidFill>
                <a:schemeClr val="dk1"/>
              </a:solidFill>
              <a:latin typeface="Arial"/>
              <a:ea typeface="Arial"/>
              <a:cs typeface="Arial"/>
              <a:sym typeface="Arial"/>
            </a:endParaRPr>
          </a:p>
        </p:txBody>
      </p:sp>
      <p:sp>
        <p:nvSpPr>
          <p:cNvPr id="195" name="Google Shape;195;p8"/>
          <p:cNvSpPr txBox="1"/>
          <p:nvPr/>
        </p:nvSpPr>
        <p:spPr>
          <a:xfrm>
            <a:off x="-620619" y="813661"/>
            <a:ext cx="8454900" cy="3084484"/>
          </a:xfrm>
          <a:prstGeom prst="rect">
            <a:avLst/>
          </a:prstGeom>
          <a:noFill/>
          <a:ln>
            <a:noFill/>
          </a:ln>
        </p:spPr>
        <p:txBody>
          <a:bodyPr spcFirstLastPara="1" wrap="square" lIns="91425" tIns="91425" rIns="91425" bIns="91425" anchor="t" anchorCtr="0">
            <a:noAutofit/>
          </a:bodyPr>
          <a:lstStyle/>
          <a:p>
            <a:pPr marL="342900" marR="0" lvl="0" indent="-241300" algn="l" rtl="0">
              <a:lnSpc>
                <a:spcPct val="115000"/>
              </a:lnSpc>
              <a:spcBef>
                <a:spcPts val="1600"/>
              </a:spcBef>
              <a:spcAft>
                <a:spcPts val="0"/>
              </a:spcAft>
              <a:buClr>
                <a:schemeClr val="dk1"/>
              </a:buClr>
              <a:buSzPts val="1600"/>
              <a:buFont typeface="Roboto"/>
              <a:buNone/>
            </a:pPr>
            <a:endParaRPr sz="1600" b="0" i="0" u="none" strike="noStrike" cap="none">
              <a:solidFill>
                <a:schemeClr val="dk1"/>
              </a:solidFill>
              <a:latin typeface="Arial"/>
              <a:ea typeface="Arial"/>
              <a:cs typeface="Arial"/>
              <a:sym typeface="Arial"/>
            </a:endParaRPr>
          </a:p>
        </p:txBody>
      </p:sp>
      <p:sp>
        <p:nvSpPr>
          <p:cNvPr id="196" name="Google Shape;196;p8"/>
          <p:cNvSpPr txBox="1">
            <a:spLocks noGrp="1"/>
          </p:cNvSpPr>
          <p:nvPr>
            <p:ph type="title"/>
          </p:nvPr>
        </p:nvSpPr>
        <p:spPr>
          <a:xfrm>
            <a:off x="628650" y="273844"/>
            <a:ext cx="6567604"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200"/>
              <a:buFont typeface="Arial"/>
              <a:buNone/>
            </a:pPr>
            <a:r>
              <a:rPr lang="en-US" sz="3200"/>
              <a:t>Belangrijkste onderdelen van een zoekmachine</a:t>
            </a:r>
            <a:endParaRPr/>
          </a:p>
        </p:txBody>
      </p:sp>
      <p:sp>
        <p:nvSpPr>
          <p:cNvPr id="197" name="Google Shape;197;p8"/>
          <p:cNvSpPr txBox="1">
            <a:spLocks noGrp="1"/>
          </p:cNvSpPr>
          <p:nvPr>
            <p:ph type="body" idx="1"/>
          </p:nvPr>
        </p:nvSpPr>
        <p:spPr>
          <a:xfrm>
            <a:off x="628650" y="1369218"/>
            <a:ext cx="7886700" cy="2440155"/>
          </a:xfrm>
          <a:prstGeom prst="rect">
            <a:avLst/>
          </a:prstGeom>
          <a:noFill/>
          <a:ln>
            <a:noFill/>
          </a:ln>
        </p:spPr>
        <p:txBody>
          <a:bodyPr spcFirstLastPara="1" wrap="square" lIns="91425" tIns="45700" rIns="91425" bIns="45700" anchor="t" anchorCtr="0">
            <a:spAutoFit/>
          </a:bodyPr>
          <a:lstStyle/>
          <a:p>
            <a:pPr marL="342900" marR="0" lvl="0" indent="-241300" algn="l" rtl="0">
              <a:lnSpc>
                <a:spcPct val="115000"/>
              </a:lnSpc>
              <a:spcBef>
                <a:spcPts val="0"/>
              </a:spcBef>
              <a:spcAft>
                <a:spcPts val="0"/>
              </a:spcAft>
              <a:buClr>
                <a:srgbClr val="000000"/>
              </a:buClr>
              <a:buSzPts val="1600"/>
              <a:buFont typeface="Roboto"/>
              <a:buNone/>
            </a:pPr>
            <a:endParaRPr sz="1800" b="0" i="0" u="none" strike="noStrike" cap="none"/>
          </a:p>
          <a:p>
            <a:pPr marL="342900" marR="0" lvl="0" indent="-342900" algn="l" rtl="0">
              <a:lnSpc>
                <a:spcPct val="115000"/>
              </a:lnSpc>
              <a:spcBef>
                <a:spcPts val="1600"/>
              </a:spcBef>
              <a:spcAft>
                <a:spcPts val="0"/>
              </a:spcAft>
              <a:buClr>
                <a:srgbClr val="ED7D31"/>
              </a:buClr>
              <a:buSzPts val="2000"/>
              <a:buFont typeface="Roboto"/>
              <a:buAutoNum type="arabicPeriod"/>
            </a:pPr>
            <a:r>
              <a:rPr lang="en-US" sz="2000" b="0" i="0" u="none" strike="noStrike" cap="none"/>
              <a:t>Spider, bot of crawler</a:t>
            </a:r>
            <a:endParaRPr sz="2000" b="0" i="0" u="none" strike="noStrike" cap="none"/>
          </a:p>
          <a:p>
            <a:pPr marL="342900" marR="0" lvl="0" indent="-342900" algn="l" rtl="0">
              <a:lnSpc>
                <a:spcPct val="115000"/>
              </a:lnSpc>
              <a:spcBef>
                <a:spcPts val="1600"/>
              </a:spcBef>
              <a:spcAft>
                <a:spcPts val="0"/>
              </a:spcAft>
              <a:buClr>
                <a:srgbClr val="ED7D31"/>
              </a:buClr>
              <a:buSzPts val="2000"/>
              <a:buFont typeface="Roboto"/>
              <a:buAutoNum type="arabicPeriod"/>
            </a:pPr>
            <a:r>
              <a:rPr lang="en-US" sz="2000" b="0" i="0" u="none" strike="noStrike" cap="none"/>
              <a:t>Indexeerder</a:t>
            </a:r>
            <a:endParaRPr sz="2000" b="0" i="0" u="none" strike="noStrike" cap="none"/>
          </a:p>
          <a:p>
            <a:pPr marL="342900" marR="0" lvl="0" indent="-342900" algn="l" rtl="0">
              <a:lnSpc>
                <a:spcPct val="115000"/>
              </a:lnSpc>
              <a:spcBef>
                <a:spcPts val="1600"/>
              </a:spcBef>
              <a:spcAft>
                <a:spcPts val="0"/>
              </a:spcAft>
              <a:buClr>
                <a:srgbClr val="ED7D31"/>
              </a:buClr>
              <a:buSzPts val="2000"/>
              <a:buFont typeface="Roboto"/>
              <a:buAutoNum type="arabicPeriod"/>
            </a:pPr>
            <a:r>
              <a:rPr lang="en-US" sz="2000" b="0" i="0" u="none" strike="noStrike" cap="none"/>
              <a:t>Antwoorden op de vragen</a:t>
            </a:r>
            <a:endParaRPr/>
          </a:p>
          <a:p>
            <a:pPr marL="0" lvl="0" indent="0" algn="l" rtl="0">
              <a:lnSpc>
                <a:spcPct val="90000"/>
              </a:lnSpc>
              <a:spcBef>
                <a:spcPts val="750"/>
              </a:spcBef>
              <a:spcAft>
                <a:spcPts val="0"/>
              </a:spcAft>
              <a:buClr>
                <a:srgbClr val="161249"/>
              </a:buClr>
              <a:buSzPts val="1800"/>
              <a:buNone/>
            </a:pPr>
            <a:endParaRPr sz="18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9"/>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Onderwerp 1 </a:t>
            </a:r>
            <a:endParaRPr sz="6000" b="1" i="0" u="none" strike="noStrike" cap="none">
              <a:solidFill>
                <a:srgbClr val="FFFFFF"/>
              </a:solidFill>
              <a:latin typeface="Arial"/>
              <a:ea typeface="Arial"/>
              <a:cs typeface="Arial"/>
              <a:sym typeface="Arial"/>
            </a:endParaRPr>
          </a:p>
        </p:txBody>
      </p:sp>
      <p:sp>
        <p:nvSpPr>
          <p:cNvPr id="203" name="Google Shape;203;p9"/>
          <p:cNvSpPr txBox="1"/>
          <p:nvPr/>
        </p:nvSpPr>
        <p:spPr>
          <a:xfrm>
            <a:off x="675150" y="1864800"/>
            <a:ext cx="7793700" cy="14139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161249"/>
              </a:buClr>
              <a:buSzPts val="3600"/>
              <a:buFont typeface="Arial"/>
              <a:buNone/>
            </a:pPr>
            <a:r>
              <a:rPr lang="en-US" sz="3600" b="1" i="0" u="none" strike="noStrike" cap="none">
                <a:solidFill>
                  <a:srgbClr val="161249"/>
                </a:solidFill>
                <a:latin typeface="Arial"/>
                <a:ea typeface="Arial"/>
                <a:cs typeface="Arial"/>
                <a:sym typeface="Arial"/>
              </a:rPr>
              <a:t>Hoe zoekmachines werken</a:t>
            </a:r>
            <a:endParaRPr sz="2000" b="1" i="0" u="none" strike="noStrike" cap="none">
              <a:solidFill>
                <a:srgbClr val="161249"/>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10"/>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09" name="Google Shape;209;p10"/>
          <p:cNvSpPr txBox="1"/>
          <p:nvPr/>
        </p:nvSpPr>
        <p:spPr>
          <a:xfrm>
            <a:off x="478339" y="1262791"/>
            <a:ext cx="8454900" cy="3084484"/>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10" name="Google Shape;210;p10"/>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Hoe zoekmachines werken</a:t>
            </a:r>
            <a:endParaRPr/>
          </a:p>
        </p:txBody>
      </p:sp>
      <p:sp>
        <p:nvSpPr>
          <p:cNvPr id="211" name="Google Shape;211;p10"/>
          <p:cNvSpPr txBox="1">
            <a:spLocks noGrp="1"/>
          </p:cNvSpPr>
          <p:nvPr>
            <p:ph type="body" idx="1"/>
          </p:nvPr>
        </p:nvSpPr>
        <p:spPr>
          <a:xfrm>
            <a:off x="628650" y="1473296"/>
            <a:ext cx="7886700" cy="1579920"/>
          </a:xfrm>
          <a:prstGeom prst="rect">
            <a:avLst/>
          </a:prstGeom>
          <a:noFill/>
          <a:ln>
            <a:noFill/>
          </a:ln>
        </p:spPr>
        <p:txBody>
          <a:bodyPr spcFirstLastPara="1" wrap="square" lIns="91425" tIns="45700" rIns="91425" bIns="45700" anchor="t" anchorCtr="0">
            <a:spAutoFit/>
          </a:bodyPr>
          <a:lstStyle/>
          <a:p>
            <a:pPr marL="0" lvl="0" indent="0" algn="l" rtl="0">
              <a:lnSpc>
                <a:spcPct val="100000"/>
              </a:lnSpc>
              <a:spcBef>
                <a:spcPts val="0"/>
              </a:spcBef>
              <a:spcAft>
                <a:spcPts val="0"/>
              </a:spcAft>
              <a:buClr>
                <a:srgbClr val="161249"/>
              </a:buClr>
              <a:buSzPts val="1800"/>
              <a:buNone/>
            </a:pPr>
            <a:r>
              <a:rPr lang="en-US" sz="1800" b="0" i="0" u="none" strike="noStrike" cap="none">
                <a:latin typeface="Calibri"/>
                <a:ea typeface="Calibri"/>
                <a:cs typeface="Calibri"/>
                <a:sym typeface="Calibri"/>
              </a:rPr>
              <a:t>Zoekmachines maken gebruik van webcrawlers, ook wel bots of spiders genoemd, om nieuwe websites te ontdekken en hun inhoud te indexeren. Wanneer iemand een zoekopdracht uitvoert, gebruikt de zoekmachine algoritmes om de zoekopdracht te matchen met de geïndexeerde inhoud en de meest relevante resultaten weer te geven.</a:t>
            </a:r>
            <a:endParaRPr sz="1800" b="0" i="0" u="none" strike="noStrike" cap="none">
              <a:latin typeface="Arial"/>
              <a:ea typeface="Arial"/>
              <a:cs typeface="Arial"/>
              <a:sym typeface="Arial"/>
            </a:endParaRPr>
          </a:p>
          <a:p>
            <a:pPr marL="0" lvl="0" indent="0" algn="l" rtl="0">
              <a:lnSpc>
                <a:spcPct val="100000"/>
              </a:lnSpc>
              <a:spcBef>
                <a:spcPts val="750"/>
              </a:spcBef>
              <a:spcAft>
                <a:spcPts val="0"/>
              </a:spcAft>
              <a:buClr>
                <a:srgbClr val="161249"/>
              </a:buClr>
              <a:buSzPts val="1800"/>
              <a:buNone/>
            </a:pPr>
            <a:endParaRPr sz="18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p11"/>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17" name="Google Shape;217;p11"/>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Noto Sans Symbols"/>
              <a:buNone/>
            </a:pPr>
            <a:endParaRPr sz="1800" b="1" i="1" u="none" strike="noStrike" cap="none">
              <a:solidFill>
                <a:schemeClr val="lt1"/>
              </a:solidFill>
              <a:latin typeface="Arial"/>
              <a:ea typeface="Arial"/>
              <a:cs typeface="Arial"/>
              <a:sym typeface="Arial"/>
            </a:endParaRPr>
          </a:p>
        </p:txBody>
      </p:sp>
      <p:sp>
        <p:nvSpPr>
          <p:cNvPr id="218" name="Google Shape;218;p11"/>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en-US" sz="2400" b="1" i="0" u="none" strike="noStrike" cap="none">
                <a:solidFill>
                  <a:schemeClr val="lt1"/>
                </a:solidFill>
                <a:latin typeface="Arial"/>
                <a:ea typeface="Arial"/>
                <a:cs typeface="Arial"/>
                <a:sym typeface="Arial"/>
              </a:rPr>
              <a:t>Beoordelingsactiviteit</a:t>
            </a:r>
            <a:endParaRPr>
              <a:solidFill>
                <a:schemeClr val="lt1"/>
              </a:solidFill>
            </a:endParaRPr>
          </a:p>
          <a:p>
            <a:pPr marL="0" lvl="0" indent="0" algn="l" rtl="0">
              <a:lnSpc>
                <a:spcPct val="90000"/>
              </a:lnSpc>
              <a:spcBef>
                <a:spcPts val="750"/>
              </a:spcBef>
              <a:spcAft>
                <a:spcPts val="0"/>
              </a:spcAft>
              <a:buClr>
                <a:schemeClr val="lt1"/>
              </a:buClr>
              <a:buSzPts val="2400"/>
              <a:buNone/>
            </a:pPr>
            <a:endParaRPr>
              <a:solidFill>
                <a:srgbClr val="F39200"/>
              </a:solidFill>
            </a:endParaRPr>
          </a:p>
        </p:txBody>
      </p:sp>
      <p:sp>
        <p:nvSpPr>
          <p:cNvPr id="219" name="Google Shape;219;p11"/>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285750" marR="0" lvl="0" indent="-285750" algn="l" rtl="0">
              <a:lnSpc>
                <a:spcPct val="115000"/>
              </a:lnSpc>
              <a:spcBef>
                <a:spcPts val="0"/>
              </a:spcBef>
              <a:spcAft>
                <a:spcPts val="0"/>
              </a:spcAft>
              <a:buClr>
                <a:schemeClr val="lt1"/>
              </a:buClr>
              <a:buSzPts val="1800"/>
              <a:buFont typeface="Noto Sans Symbols"/>
              <a:buChar char="✔"/>
            </a:pPr>
            <a:r>
              <a:rPr lang="en-US" sz="1800" b="0" i="0" u="none" strike="noStrike" cap="none">
                <a:solidFill>
                  <a:srgbClr val="FFFFFF"/>
                </a:solidFill>
                <a:latin typeface="Arial"/>
                <a:ea typeface="Arial"/>
                <a:cs typeface="Arial"/>
                <a:sym typeface="Arial"/>
              </a:rPr>
              <a:t>Zoeken op internet en de belangrijkste operatoren identificeren die je kunt gebruiken bij het zoeken</a:t>
            </a:r>
            <a:endParaRPr sz="1800" b="0" i="0" u="none" strike="noStrike" cap="none">
              <a:solidFill>
                <a:srgbClr val="FFFFFF"/>
              </a:solidFill>
              <a:latin typeface="Calibri"/>
              <a:ea typeface="Calibri"/>
              <a:cs typeface="Calibri"/>
              <a:sym typeface="Calibri"/>
            </a:endParaRPr>
          </a:p>
          <a:p>
            <a:pPr marL="285750" marR="0" lvl="0" indent="-285750" algn="l" rtl="0">
              <a:lnSpc>
                <a:spcPct val="115000"/>
              </a:lnSpc>
              <a:spcBef>
                <a:spcPts val="1600"/>
              </a:spcBef>
              <a:spcAft>
                <a:spcPts val="0"/>
              </a:spcAft>
              <a:buClr>
                <a:schemeClr val="lt1"/>
              </a:buClr>
              <a:buSzPts val="1800"/>
              <a:buFont typeface="Noto Sans Symbols"/>
              <a:buChar char="✔"/>
            </a:pPr>
            <a:r>
              <a:rPr lang="en-US" sz="1800" b="0" i="0" u="none" strike="noStrike" cap="none">
                <a:solidFill>
                  <a:srgbClr val="FFFFFF"/>
                </a:solidFill>
                <a:latin typeface="Arial"/>
                <a:ea typeface="Arial"/>
                <a:cs typeface="Arial"/>
                <a:sym typeface="Arial"/>
              </a:rPr>
              <a:t>Welke operators zijn het belangrijkst? Waarom?</a:t>
            </a:r>
            <a:endParaRPr sz="1800" b="1" i="1" u="none" strike="noStrike" cap="none">
              <a:solidFill>
                <a:srgbClr val="FFFFFF"/>
              </a:solidFill>
              <a:latin typeface="Arial"/>
              <a:ea typeface="Arial"/>
              <a:cs typeface="Arial"/>
              <a:sym typeface="Arial"/>
            </a:endParaRPr>
          </a:p>
          <a:p>
            <a:pPr marL="0" lvl="0" indent="0" algn="l" rtl="0">
              <a:lnSpc>
                <a:spcPct val="108000"/>
              </a:lnSpc>
              <a:spcBef>
                <a:spcPts val="0"/>
              </a:spcBef>
              <a:spcAft>
                <a:spcPts val="0"/>
              </a:spcAft>
              <a:buClr>
                <a:schemeClr val="lt1"/>
              </a:buClr>
              <a:buSzPts val="1500"/>
              <a:buNone/>
            </a:pP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12"/>
          <p:cNvSpPr txBox="1"/>
          <p:nvPr/>
        </p:nvSpPr>
        <p:spPr>
          <a:xfrm>
            <a:off x="0" y="1894936"/>
            <a:ext cx="9144000" cy="816731"/>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en-US" sz="3600" b="1" i="0" u="none" strike="noStrike" cap="none">
                <a:solidFill>
                  <a:srgbClr val="161249"/>
                </a:solidFill>
                <a:latin typeface="Arial"/>
                <a:ea typeface="Arial"/>
                <a:cs typeface="Arial"/>
                <a:sym typeface="Arial"/>
              </a:rPr>
              <a:t>Consolidatie Activiteit</a:t>
            </a:r>
            <a:endParaRPr sz="3600" b="1" i="0" u="none" strike="noStrike" cap="none">
              <a:solidFill>
                <a:srgbClr val="161249"/>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1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30" name="Google Shape;230;p13"/>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
        <p:nvSpPr>
          <p:cNvPr id="231" name="Google Shape;231;p13"/>
          <p:cNvSpPr txBox="1">
            <a:spLocks noGrp="1"/>
          </p:cNvSpPr>
          <p:nvPr>
            <p:ph type="title"/>
          </p:nvPr>
        </p:nvSpPr>
        <p:spPr>
          <a:xfrm>
            <a:off x="628650" y="44054"/>
            <a:ext cx="7886700" cy="994172"/>
          </a:xfrm>
          <a:prstGeom prst="rect">
            <a:avLst/>
          </a:prstGeom>
          <a:noFill/>
          <a:ln>
            <a:noFill/>
          </a:ln>
        </p:spPr>
        <p:txBody>
          <a:bodyPr spcFirstLastPara="1" wrap="square" lIns="91425" tIns="45700" rIns="91425" bIns="45700" anchor="b" anchorCtr="0">
            <a:normAutofit/>
          </a:bodyPr>
          <a:lstStyle/>
          <a:p>
            <a:pPr marL="0" marR="0" lvl="0" indent="0" algn="l" rtl="0">
              <a:lnSpc>
                <a:spcPct val="100000"/>
              </a:lnSpc>
              <a:spcBef>
                <a:spcPts val="0"/>
              </a:spcBef>
              <a:spcAft>
                <a:spcPts val="0"/>
              </a:spcAft>
              <a:buClr>
                <a:srgbClr val="161249"/>
              </a:buClr>
              <a:buSzPts val="3200"/>
              <a:buFont typeface="Arial"/>
              <a:buNone/>
            </a:pPr>
            <a:r>
              <a:rPr lang="en-US" sz="3200" b="1" i="0" u="none" strike="noStrike" cap="none">
                <a:latin typeface="Arial"/>
                <a:ea typeface="Arial"/>
                <a:cs typeface="Arial"/>
                <a:sym typeface="Arial"/>
              </a:rPr>
              <a:t>Consolidatie Activiteit</a:t>
            </a:r>
            <a:endParaRPr sz="3600"/>
          </a:p>
        </p:txBody>
      </p:sp>
      <p:sp>
        <p:nvSpPr>
          <p:cNvPr id="232" name="Google Shape;232;p13"/>
          <p:cNvSpPr txBox="1">
            <a:spLocks noGrp="1"/>
          </p:cNvSpPr>
          <p:nvPr>
            <p:ph type="body" idx="1"/>
          </p:nvPr>
        </p:nvSpPr>
        <p:spPr>
          <a:xfrm>
            <a:off x="628650" y="1369218"/>
            <a:ext cx="7886700" cy="2170338"/>
          </a:xfrm>
          <a:prstGeom prst="rect">
            <a:avLst/>
          </a:prstGeom>
          <a:noFill/>
          <a:ln>
            <a:noFill/>
          </a:ln>
        </p:spPr>
        <p:txBody>
          <a:bodyPr spcFirstLastPara="1" wrap="square" lIns="91425" tIns="45700" rIns="91425" bIns="45700" anchor="t" anchorCtr="0">
            <a:spAutoFit/>
          </a:bodyPr>
          <a:lstStyle/>
          <a:p>
            <a:pPr marL="285750" marR="0" lvl="0" indent="-285750" algn="l" rtl="0">
              <a:lnSpc>
                <a:spcPct val="115000"/>
              </a:lnSpc>
              <a:spcBef>
                <a:spcPts val="0"/>
              </a:spcBef>
              <a:spcAft>
                <a:spcPts val="0"/>
              </a:spcAft>
              <a:buClr>
                <a:schemeClr val="accent2"/>
              </a:buClr>
              <a:buSzPts val="2700"/>
              <a:buFont typeface="Arial"/>
              <a:buChar char="•"/>
            </a:pPr>
            <a:r>
              <a:rPr lang="en-US" sz="1800" b="0" i="0" u="none" strike="noStrike" cap="none">
                <a:latin typeface="Arial"/>
                <a:ea typeface="Arial"/>
                <a:cs typeface="Arial"/>
                <a:sym typeface="Arial"/>
              </a:rPr>
              <a:t>Hoe kun je voorkomen dat een website of delen van een website worden geïndexeerd door zoekmachines?</a:t>
            </a:r>
            <a:endParaRPr sz="1800" b="0" i="0" u="none" strike="noStrike" cap="none">
              <a:latin typeface="Calibri"/>
              <a:ea typeface="Calibri"/>
              <a:cs typeface="Calibri"/>
              <a:sym typeface="Calibri"/>
            </a:endParaRPr>
          </a:p>
          <a:p>
            <a:pPr marL="285750" marR="0" lvl="0" indent="-285750" algn="l" rtl="0">
              <a:lnSpc>
                <a:spcPct val="115000"/>
              </a:lnSpc>
              <a:spcBef>
                <a:spcPts val="1600"/>
              </a:spcBef>
              <a:spcAft>
                <a:spcPts val="0"/>
              </a:spcAft>
              <a:buClr>
                <a:schemeClr val="accent2"/>
              </a:buClr>
              <a:buSzPts val="2700"/>
              <a:buFont typeface="Arial"/>
              <a:buChar char="•"/>
            </a:pPr>
            <a:r>
              <a:rPr lang="en-US" sz="1800" b="0" i="0" u="none" strike="noStrike" cap="none">
                <a:latin typeface="Arial"/>
                <a:ea typeface="Arial"/>
                <a:cs typeface="Arial"/>
                <a:sym typeface="Arial"/>
              </a:rPr>
              <a:t>Hoe kun je zien welke pagina's door een zoekmachine worden geïndexeerd?</a:t>
            </a:r>
            <a:endParaRPr sz="1800" b="0" i="0" u="none" strike="noStrike" cap="none">
              <a:latin typeface="Calibri"/>
              <a:ea typeface="Calibri"/>
              <a:cs typeface="Calibri"/>
              <a:sym typeface="Calibri"/>
            </a:endParaRPr>
          </a:p>
          <a:p>
            <a:pPr marL="400050" marR="0" lvl="0" indent="-171450" algn="l" rtl="0">
              <a:lnSpc>
                <a:spcPct val="115000"/>
              </a:lnSpc>
              <a:spcBef>
                <a:spcPts val="1600"/>
              </a:spcBef>
              <a:spcAft>
                <a:spcPts val="0"/>
              </a:spcAft>
              <a:buClr>
                <a:srgbClr val="000000"/>
              </a:buClr>
              <a:buSzPts val="1800"/>
              <a:buFont typeface="Arial"/>
              <a:buNone/>
            </a:pPr>
            <a:endParaRPr sz="1800" b="0" i="0" u="none" strike="noStrike" cap="none">
              <a:latin typeface="Arial"/>
              <a:ea typeface="Arial"/>
              <a:cs typeface="Arial"/>
              <a:sym typeface="Arial"/>
            </a:endParaRPr>
          </a:p>
          <a:p>
            <a:pPr marL="342900" lvl="0" indent="-209550" algn="l" rtl="0">
              <a:lnSpc>
                <a:spcPct val="90000"/>
              </a:lnSpc>
              <a:spcBef>
                <a:spcPts val="750"/>
              </a:spcBef>
              <a:spcAft>
                <a:spcPts val="0"/>
              </a:spcAft>
              <a:buClr>
                <a:srgbClr val="161249"/>
              </a:buClr>
              <a:buSzPts val="2100"/>
              <a:buFont typeface="Arial"/>
              <a:buNone/>
            </a:pP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14"/>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600" b="1" i="0" u="none" strike="noStrike" cap="none">
                <a:solidFill>
                  <a:srgbClr val="FFFFFF"/>
                </a:solidFill>
                <a:latin typeface="Arial"/>
                <a:ea typeface="Arial"/>
                <a:cs typeface="Arial"/>
                <a:sym typeface="Arial"/>
              </a:rPr>
              <a:t>Onderwerp 1 </a:t>
            </a:r>
            <a:endParaRPr sz="6600" b="1" i="0" u="none" strike="noStrike" cap="none">
              <a:solidFill>
                <a:srgbClr val="FFFFFF"/>
              </a:solidFill>
              <a:latin typeface="Arial"/>
              <a:ea typeface="Arial"/>
              <a:cs typeface="Arial"/>
              <a:sym typeface="Arial"/>
            </a:endParaRPr>
          </a:p>
        </p:txBody>
      </p:sp>
      <p:sp>
        <p:nvSpPr>
          <p:cNvPr id="238" name="Google Shape;238;p14"/>
          <p:cNvSpPr txBox="1"/>
          <p:nvPr/>
        </p:nvSpPr>
        <p:spPr>
          <a:xfrm>
            <a:off x="675150" y="1864800"/>
            <a:ext cx="7793700" cy="14139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161249"/>
              </a:buClr>
              <a:buSzPts val="3600"/>
              <a:buFont typeface="Arial"/>
              <a:buNone/>
            </a:pPr>
            <a:r>
              <a:rPr lang="en-US" sz="3600" b="1" i="0" u="none" strike="noStrike" cap="none">
                <a:solidFill>
                  <a:srgbClr val="161249"/>
                </a:solidFill>
                <a:latin typeface="Arial"/>
                <a:ea typeface="Arial"/>
                <a:cs typeface="Arial"/>
                <a:sym typeface="Arial"/>
              </a:rPr>
              <a:t>Hoe een website indienen </a:t>
            </a:r>
            <a:br>
              <a:rPr lang="en-US" sz="3600" b="1" i="0" u="none" strike="noStrike" cap="none">
                <a:solidFill>
                  <a:srgbClr val="161249"/>
                </a:solidFill>
                <a:latin typeface="Arial"/>
                <a:ea typeface="Arial"/>
                <a:cs typeface="Arial"/>
                <a:sym typeface="Arial"/>
              </a:rPr>
            </a:br>
            <a:r>
              <a:rPr lang="en-US" sz="3600" b="1" i="0" u="none" strike="noStrike" cap="none">
                <a:solidFill>
                  <a:srgbClr val="161249"/>
                </a:solidFill>
                <a:latin typeface="Arial"/>
                <a:ea typeface="Arial"/>
                <a:cs typeface="Arial"/>
                <a:sym typeface="Arial"/>
              </a:rPr>
              <a:t>bij een zoekmachine</a:t>
            </a:r>
            <a:endParaRPr sz="2000" b="1" i="0" u="none" strike="noStrike" cap="none">
              <a:solidFill>
                <a:srgbClr val="161249"/>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sp>
        <p:nvSpPr>
          <p:cNvPr id="243" name="Google Shape;243;p15"/>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3000"/>
              <a:buFont typeface="Calibri"/>
              <a:buNone/>
            </a:pPr>
            <a:endParaRPr sz="3000" b="1" i="0" u="none" strike="noStrike" cap="none">
              <a:solidFill>
                <a:schemeClr val="dk1"/>
              </a:solidFill>
              <a:latin typeface="Arial"/>
              <a:ea typeface="Arial"/>
              <a:cs typeface="Arial"/>
              <a:sym typeface="Arial"/>
            </a:endParaRPr>
          </a:p>
        </p:txBody>
      </p:sp>
      <p:sp>
        <p:nvSpPr>
          <p:cNvPr id="244" name="Google Shape;244;p15"/>
          <p:cNvSpPr txBox="1"/>
          <p:nvPr/>
        </p:nvSpPr>
        <p:spPr>
          <a:xfrm>
            <a:off x="478339" y="1262791"/>
            <a:ext cx="8454900" cy="3084484"/>
          </a:xfrm>
          <a:prstGeom prst="rect">
            <a:avLst/>
          </a:prstGeom>
          <a:noFill/>
          <a:ln>
            <a:noFill/>
          </a:ln>
        </p:spPr>
        <p:txBody>
          <a:bodyPr spcFirstLastPara="1" wrap="square" lIns="91425" tIns="91425" rIns="91425" bIns="91425" anchor="t" anchorCtr="0">
            <a:noAutofit/>
          </a:bodyPr>
          <a:lstStyle/>
          <a:p>
            <a:pPr marL="342900" marR="0" lvl="0" indent="-241300" algn="l" rtl="0">
              <a:lnSpc>
                <a:spcPct val="115000"/>
              </a:lnSpc>
              <a:spcBef>
                <a:spcPts val="1600"/>
              </a:spcBef>
              <a:spcAft>
                <a:spcPts val="0"/>
              </a:spcAft>
              <a:buClr>
                <a:schemeClr val="dk1"/>
              </a:buClr>
              <a:buSzPts val="1600"/>
              <a:buFont typeface="Roboto"/>
              <a:buNone/>
            </a:pPr>
            <a:endParaRPr sz="1800" b="0" i="0" u="none" strike="noStrike" cap="none">
              <a:solidFill>
                <a:schemeClr val="dk1"/>
              </a:solidFill>
              <a:latin typeface="Calibri"/>
              <a:ea typeface="Calibri"/>
              <a:cs typeface="Calibri"/>
              <a:sym typeface="Calibri"/>
            </a:endParaRPr>
          </a:p>
        </p:txBody>
      </p:sp>
      <p:sp>
        <p:nvSpPr>
          <p:cNvPr id="245" name="Google Shape;245;p15"/>
          <p:cNvSpPr txBox="1">
            <a:spLocks noGrp="1"/>
          </p:cNvSpPr>
          <p:nvPr>
            <p:ph type="title"/>
          </p:nvPr>
        </p:nvSpPr>
        <p:spPr>
          <a:xfrm>
            <a:off x="628650" y="371297"/>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200"/>
              <a:buFont typeface="Arial"/>
              <a:buNone/>
            </a:pPr>
            <a:r>
              <a:rPr lang="en-US" sz="3200"/>
              <a:t>Een website aanmelden bij een zoekmachine</a:t>
            </a:r>
            <a:endParaRPr/>
          </a:p>
        </p:txBody>
      </p:sp>
      <p:sp>
        <p:nvSpPr>
          <p:cNvPr id="246" name="Google Shape;246;p15"/>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Autofit/>
          </a:bodyPr>
          <a:lstStyle/>
          <a:p>
            <a:pPr marL="342900" marR="0" lvl="0" indent="-342900" algn="l" rtl="0">
              <a:lnSpc>
                <a:spcPct val="115000"/>
              </a:lnSpc>
              <a:spcBef>
                <a:spcPts val="0"/>
              </a:spcBef>
              <a:spcAft>
                <a:spcPts val="0"/>
              </a:spcAft>
              <a:buClr>
                <a:srgbClr val="ED7D31"/>
              </a:buClr>
              <a:buSzPts val="1600"/>
              <a:buFont typeface="Roboto"/>
              <a:buAutoNum type="arabicPeriod"/>
            </a:pPr>
            <a:r>
              <a:rPr lang="en-US" sz="1600" b="0" i="0" u="none" strike="noStrike" cap="none"/>
              <a:t>Je moet een account aanmaken bij de webmaster tools van de zoekmachine. Ga hiervoor naar de website van de zoekmachine en zoek naar een link naar de webmaster tools of aanmeldpagina.</a:t>
            </a:r>
            <a:endParaRPr sz="1600" b="0" i="0" u="none" strike="noStrike" cap="none"/>
          </a:p>
          <a:p>
            <a:pPr marL="342900" marR="0" lvl="0" indent="-342900" algn="l" rtl="0">
              <a:lnSpc>
                <a:spcPct val="115000"/>
              </a:lnSpc>
              <a:spcBef>
                <a:spcPts val="1600"/>
              </a:spcBef>
              <a:spcAft>
                <a:spcPts val="0"/>
              </a:spcAft>
              <a:buClr>
                <a:srgbClr val="ED7D31"/>
              </a:buClr>
              <a:buSzPts val="1600"/>
              <a:buFont typeface="Roboto"/>
              <a:buAutoNum type="arabicPeriod"/>
            </a:pPr>
            <a:r>
              <a:rPr lang="en-US" sz="1600" b="0" i="0" u="none" strike="noStrike" cap="none"/>
              <a:t>Zodra je een account hebt, log je in en navigeer je naar de functie "Een URL toevoegen". Deze kan zich bevinden onder een sectie genaamd "Crawling" of "Indexing".</a:t>
            </a:r>
            <a:endParaRPr sz="1600" b="0" i="0" u="none" strike="noStrike" cap="none"/>
          </a:p>
          <a:p>
            <a:pPr marL="342900" marR="0" lvl="0" indent="-342900" algn="l" rtl="0">
              <a:lnSpc>
                <a:spcPct val="115000"/>
              </a:lnSpc>
              <a:spcBef>
                <a:spcPts val="1600"/>
              </a:spcBef>
              <a:spcAft>
                <a:spcPts val="0"/>
              </a:spcAft>
              <a:buClr>
                <a:srgbClr val="ED7D31"/>
              </a:buClr>
              <a:buSzPts val="1600"/>
              <a:buFont typeface="Roboto"/>
              <a:buAutoNum type="arabicPeriod"/>
            </a:pPr>
            <a:r>
              <a:rPr lang="en-US" sz="1600" b="0" i="0" u="none" strike="noStrike" cap="none"/>
              <a:t>Voer de URL van de startpagina van uw website in en klik op de knop "Verzenden". De zoekmachine zal dan beginnen met het crawlen van uw website en de inhoud indexeren.</a:t>
            </a:r>
            <a:endParaRPr sz="1600" b="0" i="0" u="none" strike="noStrike" cap="none"/>
          </a:p>
          <a:p>
            <a:pPr marL="342900" lvl="0" indent="-241300" algn="l" rtl="0">
              <a:lnSpc>
                <a:spcPct val="90000"/>
              </a:lnSpc>
              <a:spcBef>
                <a:spcPts val="750"/>
              </a:spcBef>
              <a:spcAft>
                <a:spcPts val="0"/>
              </a:spcAft>
              <a:buClr>
                <a:srgbClr val="161249"/>
              </a:buClr>
              <a:buSzPts val="1600"/>
              <a:buFont typeface="Calibri"/>
              <a:buNone/>
            </a:pPr>
            <a:endParaRPr sz="16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16"/>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3000"/>
              <a:buFont typeface="Calibri"/>
              <a:buNone/>
            </a:pPr>
            <a:endParaRPr sz="3000" b="1" i="0" u="none" strike="noStrike" cap="none">
              <a:solidFill>
                <a:schemeClr val="dk1"/>
              </a:solidFill>
              <a:latin typeface="Arial"/>
              <a:ea typeface="Arial"/>
              <a:cs typeface="Arial"/>
              <a:sym typeface="Arial"/>
            </a:endParaRPr>
          </a:p>
        </p:txBody>
      </p:sp>
      <p:sp>
        <p:nvSpPr>
          <p:cNvPr id="252" name="Google Shape;252;p16"/>
          <p:cNvSpPr txBox="1"/>
          <p:nvPr/>
        </p:nvSpPr>
        <p:spPr>
          <a:xfrm>
            <a:off x="478339" y="1262791"/>
            <a:ext cx="8454900" cy="3084484"/>
          </a:xfrm>
          <a:prstGeom prst="rect">
            <a:avLst/>
          </a:prstGeom>
          <a:noFill/>
          <a:ln>
            <a:noFill/>
          </a:ln>
        </p:spPr>
        <p:txBody>
          <a:bodyPr spcFirstLastPara="1" wrap="square" lIns="91425" tIns="91425" rIns="91425" bIns="91425" anchor="t" anchorCtr="0">
            <a:noAutofit/>
          </a:bodyPr>
          <a:lstStyle/>
          <a:p>
            <a:pPr marL="342900" marR="0" lvl="0" indent="-241300" algn="l" rtl="0">
              <a:lnSpc>
                <a:spcPct val="115000"/>
              </a:lnSpc>
              <a:spcBef>
                <a:spcPts val="1600"/>
              </a:spcBef>
              <a:spcAft>
                <a:spcPts val="0"/>
              </a:spcAft>
              <a:buClr>
                <a:schemeClr val="dk1"/>
              </a:buClr>
              <a:buSzPts val="1600"/>
              <a:buFont typeface="Arial"/>
              <a:buNone/>
            </a:pPr>
            <a:endParaRPr sz="1800" b="0" i="0" u="none" strike="noStrike" cap="none">
              <a:solidFill>
                <a:schemeClr val="dk1"/>
              </a:solidFill>
              <a:latin typeface="Calibri"/>
              <a:ea typeface="Calibri"/>
              <a:cs typeface="Calibri"/>
              <a:sym typeface="Calibri"/>
            </a:endParaRPr>
          </a:p>
        </p:txBody>
      </p:sp>
      <p:sp>
        <p:nvSpPr>
          <p:cNvPr id="253" name="Google Shape;253;p16"/>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a:t>Een website aanmelden bij een zoekmachine</a:t>
            </a:r>
            <a:endParaRPr/>
          </a:p>
        </p:txBody>
      </p:sp>
      <p:sp>
        <p:nvSpPr>
          <p:cNvPr id="254" name="Google Shape;254;p16"/>
          <p:cNvSpPr txBox="1">
            <a:spLocks noGrp="1"/>
          </p:cNvSpPr>
          <p:nvPr>
            <p:ph type="body" idx="1"/>
          </p:nvPr>
        </p:nvSpPr>
        <p:spPr>
          <a:xfrm>
            <a:off x="628650" y="1369218"/>
            <a:ext cx="7886700" cy="2375522"/>
          </a:xfrm>
          <a:prstGeom prst="rect">
            <a:avLst/>
          </a:prstGeom>
          <a:noFill/>
          <a:ln>
            <a:noFill/>
          </a:ln>
        </p:spPr>
        <p:txBody>
          <a:bodyPr spcFirstLastPara="1" wrap="square" lIns="91425" tIns="45700" rIns="91425" bIns="45700" anchor="t" anchorCtr="0">
            <a:spAutoFit/>
          </a:bodyPr>
          <a:lstStyle/>
          <a:p>
            <a:pPr marL="342900" marR="0" lvl="0" indent="-342900" algn="l" rtl="0">
              <a:lnSpc>
                <a:spcPct val="115000"/>
              </a:lnSpc>
              <a:spcBef>
                <a:spcPts val="0"/>
              </a:spcBef>
              <a:spcAft>
                <a:spcPts val="0"/>
              </a:spcAft>
              <a:buClr>
                <a:schemeClr val="accent2"/>
              </a:buClr>
              <a:buSzPts val="2700"/>
              <a:buFont typeface="Arial"/>
              <a:buChar char="•"/>
            </a:pPr>
            <a:r>
              <a:rPr lang="en-US" sz="1800" b="0" i="0" u="none" strike="noStrike" cap="none"/>
              <a:t>Sommige zoekmachines hebben geen aanmeldingsoptie</a:t>
            </a:r>
            <a:endParaRPr sz="1800" b="0" i="0" u="none" strike="noStrike" cap="none"/>
          </a:p>
          <a:p>
            <a:pPr marL="342900" marR="0" lvl="0" indent="-342900" algn="l" rtl="0">
              <a:lnSpc>
                <a:spcPct val="115000"/>
              </a:lnSpc>
              <a:spcBef>
                <a:spcPts val="1600"/>
              </a:spcBef>
              <a:spcAft>
                <a:spcPts val="0"/>
              </a:spcAft>
              <a:buClr>
                <a:schemeClr val="accent2"/>
              </a:buClr>
              <a:buSzPts val="2700"/>
              <a:buFont typeface="Arial"/>
              <a:buChar char="•"/>
            </a:pPr>
            <a:r>
              <a:rPr lang="en-US" sz="1800" b="0" i="0" u="none" strike="noStrike" cap="none"/>
              <a:t>Zoekmachines indexeren wel, maar niet onmiddellijk</a:t>
            </a:r>
            <a:endParaRPr sz="1800" b="0" i="0" u="none" strike="noStrike" cap="none"/>
          </a:p>
          <a:p>
            <a:pPr marL="342900" marR="0" lvl="0" indent="-342900" algn="l" rtl="0">
              <a:lnSpc>
                <a:spcPct val="115000"/>
              </a:lnSpc>
              <a:spcBef>
                <a:spcPts val="1600"/>
              </a:spcBef>
              <a:spcAft>
                <a:spcPts val="0"/>
              </a:spcAft>
              <a:buClr>
                <a:schemeClr val="accent2"/>
              </a:buClr>
              <a:buSzPts val="2700"/>
              <a:buFont typeface="Arial"/>
              <a:buChar char="•"/>
            </a:pPr>
            <a:r>
              <a:rPr lang="en-US" sz="1800" b="0" i="0" u="none" strike="noStrike" cap="none"/>
              <a:t>Zoekmachines indexeren mogelijk niet alle pagina's op de website</a:t>
            </a:r>
            <a:endParaRPr sz="1800" b="0" i="0" u="none" strike="noStrike" cap="none"/>
          </a:p>
          <a:p>
            <a:pPr marL="342900" marR="0" lvl="0" indent="-342900" algn="l" rtl="0">
              <a:lnSpc>
                <a:spcPct val="115000"/>
              </a:lnSpc>
              <a:spcBef>
                <a:spcPts val="1600"/>
              </a:spcBef>
              <a:spcAft>
                <a:spcPts val="0"/>
              </a:spcAft>
              <a:buClr>
                <a:schemeClr val="accent2"/>
              </a:buClr>
              <a:buSzPts val="2700"/>
              <a:buFont typeface="Arial"/>
              <a:buChar char="•"/>
            </a:pPr>
            <a:r>
              <a:rPr lang="en-US" sz="1800" b="0" i="0" u="none" strike="noStrike" cap="none"/>
              <a:t>Zoekmachines indexeren alleen de inhoud die ze kunnen vinden</a:t>
            </a:r>
            <a:endParaRPr sz="1800" b="0" i="0" u="none" strike="noStrike" cap="none"/>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17"/>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Onderwerp 1 </a:t>
            </a:r>
            <a:endParaRPr sz="6000" b="1" i="0" u="none" strike="noStrike" cap="none">
              <a:solidFill>
                <a:srgbClr val="FFFFFF"/>
              </a:solidFill>
              <a:latin typeface="Arial"/>
              <a:ea typeface="Arial"/>
              <a:cs typeface="Arial"/>
              <a:sym typeface="Arial"/>
            </a:endParaRPr>
          </a:p>
        </p:txBody>
      </p:sp>
      <p:sp>
        <p:nvSpPr>
          <p:cNvPr id="260" name="Google Shape;260;p17"/>
          <p:cNvSpPr txBox="1"/>
          <p:nvPr/>
        </p:nvSpPr>
        <p:spPr>
          <a:xfrm>
            <a:off x="675150" y="1901425"/>
            <a:ext cx="7793700" cy="14139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161249"/>
              </a:buClr>
              <a:buSzPts val="3600"/>
              <a:buFont typeface="Arial"/>
              <a:buNone/>
            </a:pPr>
            <a:r>
              <a:rPr lang="en-US" sz="3600" b="1" i="0" u="none" strike="noStrike" cap="none">
                <a:solidFill>
                  <a:srgbClr val="161249"/>
                </a:solidFill>
                <a:latin typeface="Arial"/>
                <a:ea typeface="Arial"/>
                <a:cs typeface="Arial"/>
                <a:sym typeface="Arial"/>
              </a:rPr>
              <a:t>Wat is een sitemap?</a:t>
            </a:r>
            <a:endParaRPr sz="2000" b="1" i="0" u="none" strike="noStrike" cap="none">
              <a:solidFill>
                <a:srgbClr val="161249"/>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18"/>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66" name="Google Shape;266;p18"/>
          <p:cNvSpPr txBox="1"/>
          <p:nvPr/>
        </p:nvSpPr>
        <p:spPr>
          <a:xfrm>
            <a:off x="478339" y="1262791"/>
            <a:ext cx="8454900" cy="3084484"/>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67" name="Google Shape;267;p18"/>
          <p:cNvSpPr txBox="1">
            <a:spLocks noGrp="1"/>
          </p:cNvSpPr>
          <p:nvPr>
            <p:ph type="title"/>
          </p:nvPr>
        </p:nvSpPr>
        <p:spPr>
          <a:xfrm>
            <a:off x="628650" y="541140"/>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a:t>Wat is een sitemap?</a:t>
            </a:r>
            <a:br>
              <a:rPr lang="en-US"/>
            </a:br>
            <a:endParaRPr/>
          </a:p>
        </p:txBody>
      </p:sp>
      <p:sp>
        <p:nvSpPr>
          <p:cNvPr id="268" name="Google Shape;268;p18"/>
          <p:cNvSpPr txBox="1">
            <a:spLocks noGrp="1"/>
          </p:cNvSpPr>
          <p:nvPr>
            <p:ph type="body" idx="1"/>
          </p:nvPr>
        </p:nvSpPr>
        <p:spPr>
          <a:xfrm>
            <a:off x="628650" y="1369218"/>
            <a:ext cx="7886700" cy="144142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Clr>
                <a:srgbClr val="161249"/>
              </a:buClr>
              <a:buSzPts val="1800"/>
              <a:buFont typeface="Arial"/>
              <a:buNone/>
            </a:pPr>
            <a:r>
              <a:rPr lang="en-US" sz="1800" b="0" i="0" u="none" strike="noStrike" cap="none"/>
              <a:t>Een sitemap is een bestand met informatie over de webpagina's van de website, de inhoud, zoals video's, en andere bestanden op uw site, en de relaties daartussen.</a:t>
            </a:r>
            <a:endParaRPr sz="1800" b="0" i="0" u="none" strike="noStrike" cap="none"/>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19"/>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4" name="Google Shape;274;p19"/>
          <p:cNvSpPr txBox="1"/>
          <p:nvPr/>
        </p:nvSpPr>
        <p:spPr>
          <a:xfrm>
            <a:off x="478339" y="1262791"/>
            <a:ext cx="8454900" cy="3084484"/>
          </a:xfrm>
          <a:prstGeom prst="rect">
            <a:avLst/>
          </a:prstGeom>
          <a:noFill/>
          <a:ln>
            <a:noFill/>
          </a:ln>
        </p:spPr>
        <p:txBody>
          <a:bodyPr spcFirstLastPara="1" wrap="square" lIns="91425" tIns="91425" rIns="91425" bIns="91425" anchor="t" anchorCtr="0">
            <a:noAutofit/>
          </a:bodyPr>
          <a:lstStyle/>
          <a:p>
            <a:pPr marL="0" marR="0" lvl="0" indent="0" algn="just" rtl="0">
              <a:lnSpc>
                <a:spcPct val="115000"/>
              </a:lnSpc>
              <a:spcBef>
                <a:spcPts val="0"/>
              </a:spcBef>
              <a:spcAft>
                <a:spcPts val="120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5" name="Google Shape;275;p19"/>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Waarom is een sitemap belangrijk?</a:t>
            </a:r>
            <a:endParaRPr/>
          </a:p>
        </p:txBody>
      </p:sp>
      <p:sp>
        <p:nvSpPr>
          <p:cNvPr id="276" name="Google Shape;276;p19"/>
          <p:cNvSpPr txBox="1">
            <a:spLocks noGrp="1"/>
          </p:cNvSpPr>
          <p:nvPr>
            <p:ph type="body" idx="1"/>
          </p:nvPr>
        </p:nvSpPr>
        <p:spPr>
          <a:xfrm>
            <a:off x="628650" y="1369218"/>
            <a:ext cx="7886700" cy="3057247"/>
          </a:xfrm>
          <a:prstGeom prst="rect">
            <a:avLst/>
          </a:prstGeom>
          <a:noFill/>
          <a:ln>
            <a:noFill/>
          </a:ln>
        </p:spPr>
        <p:txBody>
          <a:bodyPr spcFirstLastPara="1" wrap="square" lIns="91425" tIns="45700" rIns="91425" bIns="45700" anchor="t" anchorCtr="0">
            <a:spAutoFit/>
          </a:bodyPr>
          <a:lstStyle/>
          <a:p>
            <a:pPr marL="0" lvl="0" indent="0" algn="l" rtl="0">
              <a:lnSpc>
                <a:spcPct val="100000"/>
              </a:lnSpc>
              <a:spcBef>
                <a:spcPts val="0"/>
              </a:spcBef>
              <a:spcAft>
                <a:spcPts val="0"/>
              </a:spcAft>
              <a:buClr>
                <a:srgbClr val="161249"/>
              </a:buClr>
              <a:buSzPts val="2100"/>
              <a:buNone/>
            </a:pPr>
            <a:r>
              <a:rPr lang="en-US"/>
              <a:t>Sitemaps zijn belangrijk voor zoekmachines omdat ze zoekmachines een manier bieden om de pagina's op uw website gemakkelijk te vinden en te crawlen. Door een sitemap te maken en deze in te dienen bij zoekmachines, laat u ze alle pagina's op uw website zien en geeft u ze de mogelijkheid om deze pagina's op te nemen in hun zoekresultaten. Dit kan helpen om de zichtbaarheid van uw website in de zoekmachineresultaten te verbeteren, wat uiteindelijk kan leiden tot meer verkeer en potentiële klanten voor uw bedrijf.</a:t>
            </a:r>
            <a:endParaRPr/>
          </a:p>
          <a:p>
            <a:pPr marL="0" lvl="0" indent="0" algn="l" rtl="0">
              <a:lnSpc>
                <a:spcPct val="100000"/>
              </a:lnSpc>
              <a:spcBef>
                <a:spcPts val="750"/>
              </a:spcBef>
              <a:spcAft>
                <a:spcPts val="0"/>
              </a:spcAft>
              <a:buClr>
                <a:srgbClr val="161249"/>
              </a:buClr>
              <a:buSzPts val="1800"/>
              <a:buNone/>
            </a:pPr>
            <a:endParaRPr sz="18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20"/>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82" name="Google Shape;282;p20"/>
          <p:cNvSpPr txBox="1"/>
          <p:nvPr/>
        </p:nvSpPr>
        <p:spPr>
          <a:xfrm>
            <a:off x="478339" y="1262791"/>
            <a:ext cx="8454900" cy="3084484"/>
          </a:xfrm>
          <a:prstGeom prst="rect">
            <a:avLst/>
          </a:prstGeom>
          <a:noFill/>
          <a:ln>
            <a:noFill/>
          </a:ln>
        </p:spPr>
        <p:txBody>
          <a:bodyPr spcFirstLastPara="1" wrap="square" lIns="91425" tIns="91425" rIns="91425" bIns="91425" anchor="t" anchorCtr="0">
            <a:noAutofit/>
          </a:bodyPr>
          <a:lstStyle/>
          <a:p>
            <a:pPr marL="0" marR="0" lvl="0" indent="0" algn="just" rtl="0">
              <a:lnSpc>
                <a:spcPct val="115000"/>
              </a:lnSpc>
              <a:spcBef>
                <a:spcPts val="0"/>
              </a:spcBef>
              <a:spcAft>
                <a:spcPts val="120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83" name="Google Shape;283;p20"/>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Waarom is een sitemap belangrijk?</a:t>
            </a:r>
            <a:endParaRPr/>
          </a:p>
        </p:txBody>
      </p:sp>
      <p:sp>
        <p:nvSpPr>
          <p:cNvPr id="284" name="Google Shape;284;p20"/>
          <p:cNvSpPr txBox="1">
            <a:spLocks noGrp="1"/>
          </p:cNvSpPr>
          <p:nvPr>
            <p:ph type="body" idx="1"/>
          </p:nvPr>
        </p:nvSpPr>
        <p:spPr>
          <a:xfrm>
            <a:off x="628650" y="1440786"/>
            <a:ext cx="7886700" cy="1426031"/>
          </a:xfrm>
          <a:prstGeom prst="rect">
            <a:avLst/>
          </a:prstGeom>
          <a:noFill/>
          <a:ln>
            <a:noFill/>
          </a:ln>
        </p:spPr>
        <p:txBody>
          <a:bodyPr spcFirstLastPara="1" wrap="square" lIns="91425" tIns="45700" rIns="91425" bIns="45700" anchor="t" anchorCtr="0">
            <a:spAutoFit/>
          </a:bodyPr>
          <a:lstStyle/>
          <a:p>
            <a:pPr marL="0" lvl="0" indent="0" algn="l" rtl="0">
              <a:lnSpc>
                <a:spcPct val="100000"/>
              </a:lnSpc>
              <a:spcBef>
                <a:spcPts val="0"/>
              </a:spcBef>
              <a:spcAft>
                <a:spcPts val="0"/>
              </a:spcAft>
              <a:buClr>
                <a:srgbClr val="161249"/>
              </a:buClr>
              <a:buSzPts val="2000"/>
              <a:buNone/>
            </a:pPr>
            <a:r>
              <a:rPr lang="en-US" sz="2000"/>
              <a:t>Zonder een sitemap kun je zoekmachines geen extra informatie geven over je pagina's, zoals wanneer ze voor het laatst zijn bijgewerkt of hoe vaak ze waarschijnlijk zullen veranderen.</a:t>
            </a:r>
            <a:endParaRPr/>
          </a:p>
          <a:p>
            <a:pPr marL="0" lvl="0" indent="0" algn="l" rtl="0">
              <a:lnSpc>
                <a:spcPct val="100000"/>
              </a:lnSpc>
              <a:spcBef>
                <a:spcPts val="750"/>
              </a:spcBef>
              <a:spcAft>
                <a:spcPts val="0"/>
              </a:spcAft>
              <a:buClr>
                <a:srgbClr val="161249"/>
              </a:buClr>
              <a:buSzPts val="2000"/>
              <a:buNone/>
            </a:pPr>
            <a:endParaRPr sz="200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88"/>
        <p:cNvGrpSpPr/>
        <p:nvPr/>
      </p:nvGrpSpPr>
      <p:grpSpPr>
        <a:xfrm>
          <a:off x="0" y="0"/>
          <a:ext cx="0" cy="0"/>
          <a:chOff x="0" y="0"/>
          <a:chExt cx="0" cy="0"/>
        </a:xfrm>
      </p:grpSpPr>
      <p:sp>
        <p:nvSpPr>
          <p:cNvPr id="289" name="Google Shape;289;p21"/>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90" name="Google Shape;290;p21"/>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91" name="Google Shape;291;p21"/>
          <p:cNvSpPr txBox="1">
            <a:spLocks noGrp="1"/>
          </p:cNvSpPr>
          <p:nvPr>
            <p:ph type="body" idx="1"/>
          </p:nvPr>
        </p:nvSpPr>
        <p:spPr>
          <a:xfrm>
            <a:off x="840583" y="312995"/>
            <a:ext cx="6614054" cy="8781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Beoordelingsactiviteit</a:t>
            </a:r>
            <a:endParaRPr/>
          </a:p>
          <a:p>
            <a:pPr marL="0" lvl="0" indent="0" algn="l" rtl="0">
              <a:lnSpc>
                <a:spcPct val="90000"/>
              </a:lnSpc>
              <a:spcBef>
                <a:spcPts val="750"/>
              </a:spcBef>
              <a:spcAft>
                <a:spcPts val="0"/>
              </a:spcAft>
              <a:buClr>
                <a:schemeClr val="lt1"/>
              </a:buClr>
              <a:buSzPts val="2800"/>
              <a:buNone/>
            </a:pPr>
            <a:endParaRPr sz="2800"/>
          </a:p>
        </p:txBody>
      </p:sp>
      <p:sp>
        <p:nvSpPr>
          <p:cNvPr id="292" name="Google Shape;292;p21"/>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FFFFFF"/>
              </a:buClr>
              <a:buSzPts val="2400"/>
              <a:buFont typeface="Arial"/>
              <a:buNone/>
            </a:pPr>
            <a:r>
              <a:rPr lang="en-US" sz="2400" b="0" i="0" u="none" strike="noStrike" cap="none">
                <a:solidFill>
                  <a:srgbClr val="FFFFFF"/>
                </a:solidFill>
              </a:rPr>
              <a:t>Kies een website:</a:t>
            </a:r>
            <a:br>
              <a:rPr lang="en-US" sz="2000" b="0" i="0" u="none" strike="noStrike" cap="none">
                <a:solidFill>
                  <a:srgbClr val="FFFFFF"/>
                </a:solidFill>
              </a:rPr>
            </a:br>
            <a:endParaRPr sz="2000" b="0" i="0" u="none" strike="noStrike" cap="none">
              <a:solidFill>
                <a:srgbClr val="FFFFFF"/>
              </a:solidFill>
            </a:endParaRPr>
          </a:p>
          <a:p>
            <a:pPr marL="342900" marR="0" lvl="0" indent="-342900" algn="l" rtl="0">
              <a:lnSpc>
                <a:spcPct val="100000"/>
              </a:lnSpc>
              <a:spcBef>
                <a:spcPts val="0"/>
              </a:spcBef>
              <a:spcAft>
                <a:spcPts val="0"/>
              </a:spcAft>
              <a:buClr>
                <a:schemeClr val="lt1"/>
              </a:buClr>
              <a:buSzPts val="3000"/>
              <a:buFont typeface="Arial"/>
              <a:buChar char="•"/>
            </a:pPr>
            <a:r>
              <a:rPr lang="en-US" sz="2000" b="0" i="0" u="none" strike="noStrike" cap="none">
                <a:solidFill>
                  <a:srgbClr val="FFFFFF"/>
                </a:solidFill>
              </a:rPr>
              <a:t>Laat zien hoe je weet welke pagina's geïndexeerd zijn</a:t>
            </a:r>
            <a:endParaRPr/>
          </a:p>
          <a:p>
            <a:pPr marL="342900" marR="0" lvl="0" indent="-342900" algn="l" rtl="0">
              <a:lnSpc>
                <a:spcPct val="100000"/>
              </a:lnSpc>
              <a:spcBef>
                <a:spcPts val="0"/>
              </a:spcBef>
              <a:spcAft>
                <a:spcPts val="0"/>
              </a:spcAft>
              <a:buClr>
                <a:schemeClr val="lt1"/>
              </a:buClr>
              <a:buSzPts val="3000"/>
              <a:buFont typeface="Arial"/>
              <a:buChar char="•"/>
            </a:pPr>
            <a:r>
              <a:rPr lang="en-US" sz="2000" b="0" i="0" u="none" strike="noStrike" cap="none">
                <a:solidFill>
                  <a:srgbClr val="FFFFFF"/>
                </a:solidFill>
              </a:rPr>
              <a:t>Laat zien hoe je weet welke pagina's bepaalde zoekwoorden hebben</a:t>
            </a:r>
            <a:endParaRPr/>
          </a:p>
          <a:p>
            <a:pPr marL="0" lvl="0" indent="0" algn="l" rtl="0">
              <a:lnSpc>
                <a:spcPct val="101250"/>
              </a:lnSpc>
              <a:spcBef>
                <a:spcPts val="1200"/>
              </a:spcBef>
              <a:spcAft>
                <a:spcPts val="0"/>
              </a:spcAft>
              <a:buClr>
                <a:schemeClr val="lt1"/>
              </a:buClr>
              <a:buSzPts val="1600"/>
              <a:buNone/>
            </a:pPr>
            <a:endParaRPr sz="160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297" name="Google Shape;297;p22"/>
          <p:cNvSpPr txBox="1"/>
          <p:nvPr/>
        </p:nvSpPr>
        <p:spPr>
          <a:xfrm>
            <a:off x="0" y="1868532"/>
            <a:ext cx="9144000" cy="887147"/>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en-US" sz="3600" b="1" i="0" u="none" strike="noStrike" cap="none">
                <a:solidFill>
                  <a:srgbClr val="161249"/>
                </a:solidFill>
                <a:latin typeface="Arial"/>
                <a:ea typeface="Arial"/>
                <a:cs typeface="Arial"/>
                <a:sym typeface="Arial"/>
              </a:rPr>
              <a:t>Consolidatie Activiteit</a:t>
            </a:r>
            <a:endParaRPr sz="3600" b="1" i="0" u="none" strike="noStrike" cap="none">
              <a:solidFill>
                <a:srgbClr val="161249"/>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2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303" name="Google Shape;303;p23"/>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lt1"/>
              </a:solidFill>
              <a:latin typeface="Arial"/>
              <a:ea typeface="Arial"/>
              <a:cs typeface="Arial"/>
              <a:sym typeface="Arial"/>
            </a:endParaRPr>
          </a:p>
        </p:txBody>
      </p:sp>
      <p:sp>
        <p:nvSpPr>
          <p:cNvPr id="304" name="Google Shape;304;p23"/>
          <p:cNvSpPr txBox="1">
            <a:spLocks noGrp="1"/>
          </p:cNvSpPr>
          <p:nvPr>
            <p:ph type="body" idx="1"/>
          </p:nvPr>
        </p:nvSpPr>
        <p:spPr>
          <a:xfrm>
            <a:off x="840583" y="312995"/>
            <a:ext cx="6614054" cy="8781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Consolidatie Activiteit</a:t>
            </a:r>
            <a:endParaRPr/>
          </a:p>
          <a:p>
            <a:pPr marL="0" lvl="0" indent="0" algn="l" rtl="0">
              <a:lnSpc>
                <a:spcPct val="90000"/>
              </a:lnSpc>
              <a:spcBef>
                <a:spcPts val="750"/>
              </a:spcBef>
              <a:spcAft>
                <a:spcPts val="0"/>
              </a:spcAft>
              <a:buClr>
                <a:schemeClr val="lt1"/>
              </a:buClr>
              <a:buSzPts val="2800"/>
              <a:buNone/>
            </a:pPr>
            <a:endParaRPr sz="2800"/>
          </a:p>
        </p:txBody>
      </p:sp>
      <p:sp>
        <p:nvSpPr>
          <p:cNvPr id="305" name="Google Shape;305;p23"/>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Clr>
                <a:srgbClr val="FFFFFF"/>
              </a:buClr>
              <a:buSzPts val="2000"/>
              <a:buFont typeface="Arial"/>
              <a:buNone/>
            </a:pPr>
            <a:r>
              <a:rPr lang="en-US" sz="2000" b="0" i="0" u="none" strike="noStrike" cap="none">
                <a:solidFill>
                  <a:srgbClr val="FFFFFF"/>
                </a:solidFill>
                <a:latin typeface="Arial"/>
                <a:ea typeface="Arial"/>
                <a:cs typeface="Arial"/>
                <a:sym typeface="Arial"/>
              </a:rPr>
              <a:t>Kies een website:</a:t>
            </a:r>
            <a:endParaRPr sz="2000" b="0" i="0" u="none" strike="noStrike" cap="none">
              <a:solidFill>
                <a:srgbClr val="FFFFFF"/>
              </a:solidFill>
              <a:latin typeface="Calibri"/>
              <a:ea typeface="Calibri"/>
              <a:cs typeface="Calibri"/>
              <a:sym typeface="Calibri"/>
            </a:endParaRPr>
          </a:p>
          <a:p>
            <a:pPr marL="285750" marR="0" lvl="0" indent="-285750" algn="l" rtl="0">
              <a:lnSpc>
                <a:spcPct val="115000"/>
              </a:lnSpc>
              <a:spcBef>
                <a:spcPts val="1600"/>
              </a:spcBef>
              <a:spcAft>
                <a:spcPts val="0"/>
              </a:spcAft>
              <a:buClr>
                <a:schemeClr val="lt1"/>
              </a:buClr>
              <a:buSzPts val="2700"/>
              <a:buFont typeface="Arial"/>
              <a:buChar char="•"/>
            </a:pPr>
            <a:r>
              <a:rPr lang="en-US" sz="1800" b="0" i="0" u="none" strike="noStrike" cap="none">
                <a:solidFill>
                  <a:srgbClr val="FFFFFF"/>
                </a:solidFill>
                <a:latin typeface="Arial"/>
                <a:ea typeface="Arial"/>
                <a:cs typeface="Arial"/>
                <a:sym typeface="Arial"/>
              </a:rPr>
              <a:t>Controleer welke pagina's zijn geïndexeerd in de zoekmachines Google, Yahoo, Bing, Yandex en Baidu</a:t>
            </a:r>
            <a:endParaRPr sz="1800" b="0" i="0" u="none" strike="noStrike" cap="none">
              <a:solidFill>
                <a:srgbClr val="FFFFFF"/>
              </a:solidFill>
              <a:latin typeface="Calibri"/>
              <a:ea typeface="Calibri"/>
              <a:cs typeface="Calibri"/>
              <a:sym typeface="Calibri"/>
            </a:endParaRPr>
          </a:p>
          <a:p>
            <a:pPr marL="285750" marR="0" lvl="0" indent="-285750" algn="l" rtl="0">
              <a:lnSpc>
                <a:spcPct val="115000"/>
              </a:lnSpc>
              <a:spcBef>
                <a:spcPts val="1600"/>
              </a:spcBef>
              <a:spcAft>
                <a:spcPts val="0"/>
              </a:spcAft>
              <a:buClr>
                <a:schemeClr val="lt1"/>
              </a:buClr>
              <a:buSzPts val="2700"/>
              <a:buFont typeface="Arial"/>
              <a:buChar char="•"/>
            </a:pPr>
            <a:r>
              <a:rPr lang="en-US" sz="1800" b="0" i="0" u="none" strike="noStrike" cap="none">
                <a:solidFill>
                  <a:srgbClr val="FFFFFF"/>
                </a:solidFill>
                <a:latin typeface="Arial"/>
                <a:ea typeface="Arial"/>
                <a:cs typeface="Arial"/>
                <a:sym typeface="Arial"/>
              </a:rPr>
              <a:t>Vergelijk de resultaten</a:t>
            </a:r>
            <a:endParaRPr/>
          </a:p>
          <a:p>
            <a:pPr marL="285750" marR="0" lvl="0" indent="-171450" algn="l" rtl="0">
              <a:lnSpc>
                <a:spcPct val="115000"/>
              </a:lnSpc>
              <a:spcBef>
                <a:spcPts val="1600"/>
              </a:spcBef>
              <a:spcAft>
                <a:spcPts val="0"/>
              </a:spcAft>
              <a:buClr>
                <a:srgbClr val="000000"/>
              </a:buClr>
              <a:buSzPts val="1800"/>
              <a:buFont typeface="Arial"/>
              <a:buNone/>
            </a:pPr>
            <a:endParaRPr sz="1800" b="0" i="0" u="none" strike="noStrike" cap="none">
              <a:solidFill>
                <a:srgbClr val="FFFFFF"/>
              </a:solidFill>
              <a:latin typeface="Arial"/>
              <a:ea typeface="Arial"/>
              <a:cs typeface="Arial"/>
              <a:sym typeface="Arial"/>
            </a:endParaRPr>
          </a:p>
          <a:p>
            <a:pPr marL="0" lvl="0" indent="0" algn="l" rtl="0">
              <a:lnSpc>
                <a:spcPct val="108000"/>
              </a:lnSpc>
              <a:spcBef>
                <a:spcPts val="0"/>
              </a:spcBef>
              <a:spcAft>
                <a:spcPts val="0"/>
              </a:spcAft>
              <a:buClr>
                <a:schemeClr val="lt1"/>
              </a:buClr>
              <a:buSzPts val="1500"/>
              <a:buNone/>
            </a:pP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sp>
        <p:nvSpPr>
          <p:cNvPr id="310" name="Google Shape;310;p24"/>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311" name="Google Shape;311;p24"/>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0" marR="0" lvl="0" indent="0" algn="ctr" rtl="0">
              <a:lnSpc>
                <a:spcPct val="115000"/>
              </a:lnSpc>
              <a:spcBef>
                <a:spcPts val="160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312" name="Google Shape;312;p24"/>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ED7D31"/>
              </a:buClr>
              <a:buSzPts val="3200"/>
              <a:buFont typeface="Arial"/>
              <a:buNone/>
            </a:pPr>
            <a:r>
              <a:rPr lang="en-US" sz="3200" b="1">
                <a:solidFill>
                  <a:srgbClr val="ED7D31"/>
                </a:solidFill>
                <a:latin typeface="Arial"/>
                <a:ea typeface="Arial"/>
                <a:cs typeface="Arial"/>
                <a:sym typeface="Arial"/>
              </a:rPr>
              <a:t>Samenvatting van leerdoelen</a:t>
            </a:r>
            <a:br>
              <a:rPr lang="en-US" sz="3200">
                <a:solidFill>
                  <a:srgbClr val="ED7D31"/>
                </a:solidFill>
              </a:rPr>
            </a:br>
            <a:endParaRPr sz="3200">
              <a:solidFill>
                <a:srgbClr val="ED7D31"/>
              </a:solidFill>
            </a:endParaRPr>
          </a:p>
        </p:txBody>
      </p:sp>
      <p:sp>
        <p:nvSpPr>
          <p:cNvPr id="313" name="Google Shape;313;p24"/>
          <p:cNvSpPr txBox="1">
            <a:spLocks noGrp="1"/>
          </p:cNvSpPr>
          <p:nvPr>
            <p:ph type="body" idx="1"/>
          </p:nvPr>
        </p:nvSpPr>
        <p:spPr>
          <a:xfrm>
            <a:off x="762439" y="311239"/>
            <a:ext cx="7886700" cy="4030847"/>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Clr>
                <a:srgbClr val="161249"/>
              </a:buClr>
              <a:buSzPts val="2000"/>
              <a:buFont typeface="Arial"/>
              <a:buNone/>
            </a:pPr>
            <a:endParaRPr sz="2000" i="0" u="none" strike="noStrike" cap="none"/>
          </a:p>
          <a:p>
            <a:pPr marL="0" marR="0" lvl="0" indent="0" algn="l" rtl="0">
              <a:lnSpc>
                <a:spcPct val="115000"/>
              </a:lnSpc>
              <a:spcBef>
                <a:spcPts val="1600"/>
              </a:spcBef>
              <a:spcAft>
                <a:spcPts val="0"/>
              </a:spcAft>
              <a:buClr>
                <a:srgbClr val="161249"/>
              </a:buClr>
              <a:buSzPts val="2000"/>
              <a:buFont typeface="Arial"/>
              <a:buNone/>
            </a:pPr>
            <a:endParaRPr sz="2000" i="0" u="none" strike="noStrike" cap="none"/>
          </a:p>
          <a:p>
            <a:pPr marL="342900" marR="0" lvl="0" indent="-342900" algn="l" rtl="0">
              <a:lnSpc>
                <a:spcPct val="115000"/>
              </a:lnSpc>
              <a:spcBef>
                <a:spcPts val="1600"/>
              </a:spcBef>
              <a:spcAft>
                <a:spcPts val="0"/>
              </a:spcAft>
              <a:buClr>
                <a:srgbClr val="ED7D31"/>
              </a:buClr>
              <a:buSzPts val="3000"/>
              <a:buFont typeface="Arial"/>
              <a:buChar char="•"/>
            </a:pPr>
            <a:r>
              <a:rPr lang="en-US" sz="2000" i="0" u="none" strike="noStrike" cap="none"/>
              <a:t>Kun je nu beschrijven hoe zoekmachines werken?</a:t>
            </a:r>
            <a:endParaRPr sz="2000" i="0" u="none" strike="noStrike" cap="none"/>
          </a:p>
          <a:p>
            <a:pPr marL="342900" marR="0" lvl="0" indent="-342900" algn="l" rtl="0">
              <a:lnSpc>
                <a:spcPct val="115000"/>
              </a:lnSpc>
              <a:spcBef>
                <a:spcPts val="1600"/>
              </a:spcBef>
              <a:spcAft>
                <a:spcPts val="0"/>
              </a:spcAft>
              <a:buClr>
                <a:srgbClr val="ED7D31"/>
              </a:buClr>
              <a:buSzPts val="3000"/>
              <a:buFont typeface="Arial"/>
              <a:buChar char="•"/>
            </a:pPr>
            <a:r>
              <a:rPr lang="en-US" sz="2000" i="0" u="none" strike="noStrike" cap="none"/>
              <a:t>Kunt u nu het aanmeldingsproces van een website bij een zoekmachine uitleggen?</a:t>
            </a:r>
            <a:endParaRPr sz="2000" i="0" u="none" strike="noStrike" cap="none"/>
          </a:p>
          <a:p>
            <a:pPr marL="0" marR="0" lvl="0" indent="0" algn="ctr" rtl="0">
              <a:lnSpc>
                <a:spcPct val="115000"/>
              </a:lnSpc>
              <a:spcBef>
                <a:spcPts val="1600"/>
              </a:spcBef>
              <a:spcAft>
                <a:spcPts val="0"/>
              </a:spcAft>
              <a:buClr>
                <a:srgbClr val="161249"/>
              </a:buClr>
              <a:buSzPts val="2000"/>
              <a:buFont typeface="Arial"/>
              <a:buNone/>
            </a:pPr>
            <a:endParaRPr sz="2000" i="0" u="none" strike="noStrike" cap="none"/>
          </a:p>
          <a:p>
            <a:pPr marL="0" marR="0" lvl="0" indent="0" algn="ctr" rtl="0">
              <a:lnSpc>
                <a:spcPct val="115000"/>
              </a:lnSpc>
              <a:spcBef>
                <a:spcPts val="1600"/>
              </a:spcBef>
              <a:spcAft>
                <a:spcPts val="0"/>
              </a:spcAft>
              <a:buClr>
                <a:srgbClr val="161249"/>
              </a:buClr>
              <a:buSzPts val="2000"/>
              <a:buFont typeface="Arial"/>
              <a:buNone/>
            </a:pPr>
            <a:endParaRPr sz="2000" i="0" u="none" strike="noStrike" cap="none"/>
          </a:p>
          <a:p>
            <a:pPr marL="0" lvl="0" indent="0" algn="l" rtl="0">
              <a:lnSpc>
                <a:spcPct val="90000"/>
              </a:lnSpc>
              <a:spcBef>
                <a:spcPts val="750"/>
              </a:spcBef>
              <a:spcAft>
                <a:spcPts val="0"/>
              </a:spcAft>
              <a:buClr>
                <a:srgbClr val="161249"/>
              </a:buClr>
              <a:buSzPts val="2400"/>
              <a:buNone/>
            </a:pPr>
            <a:endParaRPr sz="24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318" name="Google Shape;318;p25"/>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319" name="Google Shape;319;p25"/>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0"/>
              </a:spcBef>
              <a:spcAft>
                <a:spcPts val="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20" name="Google Shape;320;p2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ED7D31"/>
              </a:buClr>
              <a:buSzPct val="100000"/>
              <a:buFont typeface="Arial"/>
              <a:buNone/>
            </a:pPr>
            <a:r>
              <a:rPr lang="en-US" sz="3600" b="1">
                <a:solidFill>
                  <a:srgbClr val="ED7D31"/>
                </a:solidFill>
                <a:latin typeface="Arial"/>
                <a:ea typeface="Arial"/>
                <a:cs typeface="Arial"/>
                <a:sym typeface="Arial"/>
              </a:rPr>
              <a:t>Recapitulatie van leren</a:t>
            </a:r>
            <a:br>
              <a:rPr lang="en-US">
                <a:solidFill>
                  <a:srgbClr val="D12477"/>
                </a:solidFill>
              </a:rPr>
            </a:br>
            <a:endParaRPr>
              <a:solidFill>
                <a:srgbClr val="D12477"/>
              </a:solidFill>
            </a:endParaRPr>
          </a:p>
        </p:txBody>
      </p:sp>
      <p:sp>
        <p:nvSpPr>
          <p:cNvPr id="321" name="Google Shape;321;p25"/>
          <p:cNvSpPr txBox="1">
            <a:spLocks noGrp="1"/>
          </p:cNvSpPr>
          <p:nvPr>
            <p:ph type="body" idx="1"/>
          </p:nvPr>
        </p:nvSpPr>
        <p:spPr>
          <a:xfrm>
            <a:off x="628650" y="1369218"/>
            <a:ext cx="7886700" cy="2067746"/>
          </a:xfrm>
          <a:prstGeom prst="rect">
            <a:avLst/>
          </a:prstGeom>
          <a:noFill/>
          <a:ln>
            <a:noFill/>
          </a:ln>
        </p:spPr>
        <p:txBody>
          <a:bodyPr spcFirstLastPara="1" wrap="square" lIns="91425" tIns="45700" rIns="91425" bIns="45700" anchor="t" anchorCtr="0">
            <a:spAutoFit/>
          </a:bodyPr>
          <a:lstStyle/>
          <a:p>
            <a:pPr marL="285750" marR="0" lvl="0" indent="-285750" algn="l" rtl="0">
              <a:lnSpc>
                <a:spcPct val="115000"/>
              </a:lnSpc>
              <a:spcBef>
                <a:spcPts val="0"/>
              </a:spcBef>
              <a:spcAft>
                <a:spcPts val="0"/>
              </a:spcAft>
              <a:buClr>
                <a:srgbClr val="ED7D31"/>
              </a:buClr>
              <a:buSzPts val="2700"/>
              <a:buFont typeface="Arial"/>
              <a:buChar char="•"/>
            </a:pPr>
            <a:r>
              <a:rPr lang="en-US" sz="1800"/>
              <a:t>Beschrijf een verband dat je ziet tussen het materiaal van vandaag en de manier waarop je zoekmachines gebruikt.</a:t>
            </a:r>
            <a:endParaRPr sz="1800"/>
          </a:p>
          <a:p>
            <a:pPr marL="285750" marR="0" lvl="0" indent="-285750" algn="l" rtl="0">
              <a:lnSpc>
                <a:spcPct val="115000"/>
              </a:lnSpc>
              <a:spcBef>
                <a:spcPts val="1200"/>
              </a:spcBef>
              <a:spcAft>
                <a:spcPts val="0"/>
              </a:spcAft>
              <a:buClr>
                <a:srgbClr val="ED7D31"/>
              </a:buClr>
              <a:buSzPts val="2700"/>
              <a:buFont typeface="Arial"/>
              <a:buChar char="•"/>
            </a:pPr>
            <a:r>
              <a:rPr lang="en-US" sz="1800"/>
              <a:t>Doe alsof een klasgenoot vandaag afwezig was in de klas. Wat zou je hem/haar vertellen?</a:t>
            </a:r>
            <a:endParaRPr sz="1800"/>
          </a:p>
          <a:p>
            <a:pPr marL="0" lvl="0" indent="0" algn="l" rtl="0">
              <a:lnSpc>
                <a:spcPct val="90000"/>
              </a:lnSpc>
              <a:spcBef>
                <a:spcPts val="1950"/>
              </a:spcBef>
              <a:spcAft>
                <a:spcPts val="0"/>
              </a:spcAft>
              <a:buClr>
                <a:srgbClr val="161249"/>
              </a:buClr>
              <a:buSzPts val="2100"/>
              <a:buNone/>
            </a:pP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sp>
        <p:nvSpPr>
          <p:cNvPr id="326" name="Google Shape;326;p26"/>
          <p:cNvSpPr txBox="1"/>
          <p:nvPr/>
        </p:nvSpPr>
        <p:spPr>
          <a:xfrm>
            <a:off x="528175" y="836925"/>
            <a:ext cx="81987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en-US" sz="4800" b="1" i="0" u="none" strike="noStrike" cap="none">
                <a:solidFill>
                  <a:schemeClr val="lt1"/>
                </a:solidFill>
                <a:latin typeface="Arial"/>
                <a:ea typeface="Arial"/>
                <a:cs typeface="Arial"/>
                <a:sym typeface="Arial"/>
              </a:rPr>
              <a:t>Vragen?</a:t>
            </a:r>
            <a:endParaRPr sz="4800" b="1" i="0" u="none" strike="noStrike" cap="none">
              <a:solidFill>
                <a:schemeClr val="lt1"/>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sp>
        <p:nvSpPr>
          <p:cNvPr id="331" name="Google Shape;331;p27"/>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332" name="Google Shape;332;p27"/>
          <p:cNvSpPr txBox="1"/>
          <p:nvPr/>
        </p:nvSpPr>
        <p:spPr>
          <a:xfrm>
            <a:off x="478339" y="1262791"/>
            <a:ext cx="8454900" cy="3006992"/>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
        <p:nvSpPr>
          <p:cNvPr id="333" name="Google Shape;333;p27"/>
          <p:cNvSpPr txBox="1">
            <a:spLocks noGrp="1"/>
          </p:cNvSpPr>
          <p:nvPr>
            <p:ph type="title"/>
          </p:nvPr>
        </p:nvSpPr>
        <p:spPr>
          <a:xfrm>
            <a:off x="628650" y="392189"/>
            <a:ext cx="7886700" cy="994172"/>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ED7D31"/>
              </a:buClr>
              <a:buSzPts val="5400"/>
              <a:buFont typeface="Arial"/>
              <a:buNone/>
            </a:pPr>
            <a:r>
              <a:rPr lang="en-US" sz="5400">
                <a:solidFill>
                  <a:srgbClr val="ED7D31"/>
                </a:solidFill>
              </a:rPr>
              <a:t>Volgende klas...</a:t>
            </a:r>
            <a:endParaRPr/>
          </a:p>
        </p:txBody>
      </p:sp>
      <p:sp>
        <p:nvSpPr>
          <p:cNvPr id="334" name="Google Shape;334;p27"/>
          <p:cNvSpPr txBox="1">
            <a:spLocks noGrp="1"/>
          </p:cNvSpPr>
          <p:nvPr>
            <p:ph type="body" idx="1"/>
          </p:nvPr>
        </p:nvSpPr>
        <p:spPr>
          <a:xfrm>
            <a:off x="628650" y="1605217"/>
            <a:ext cx="7886700" cy="981294"/>
          </a:xfrm>
          <a:prstGeom prst="rect">
            <a:avLst/>
          </a:prstGeom>
          <a:noFill/>
          <a:ln>
            <a:noFill/>
          </a:ln>
        </p:spPr>
        <p:txBody>
          <a:bodyPr spcFirstLastPara="1" wrap="square" lIns="91425" tIns="45700" rIns="91425" bIns="45700" anchor="t" anchorCtr="0">
            <a:spAutoFit/>
          </a:bodyPr>
          <a:lstStyle/>
          <a:p>
            <a:pPr marL="285750" marR="0" lvl="0" indent="-285750" algn="l" rtl="0">
              <a:lnSpc>
                <a:spcPct val="115000"/>
              </a:lnSpc>
              <a:spcBef>
                <a:spcPts val="0"/>
              </a:spcBef>
              <a:spcAft>
                <a:spcPts val="0"/>
              </a:spcAft>
              <a:buClr>
                <a:srgbClr val="ED7D31"/>
              </a:buClr>
              <a:buSzPts val="4200"/>
              <a:buFont typeface="Arial"/>
              <a:buChar char="•"/>
            </a:pPr>
            <a:r>
              <a:rPr lang="en-US" sz="2800" b="0" i="0" u="none" strike="noStrike" cap="none">
                <a:latin typeface="Arial"/>
                <a:ea typeface="Arial"/>
                <a:cs typeface="Arial"/>
                <a:sym typeface="Arial"/>
              </a:rPr>
              <a:t>SEO strategie</a:t>
            </a:r>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g27b85214eac_0_2"/>
          <p:cNvSpPr txBox="1">
            <a:spLocks noGrp="1"/>
          </p:cNvSpPr>
          <p:nvPr>
            <p:ph type="body" idx="1"/>
          </p:nvPr>
        </p:nvSpPr>
        <p:spPr>
          <a:xfrm>
            <a:off x="628650" y="1019793"/>
            <a:ext cx="7886700" cy="4123140"/>
          </a:xfrm>
          <a:prstGeom prst="rect">
            <a:avLst/>
          </a:prstGeom>
        </p:spPr>
        <p:txBody>
          <a:bodyPr spcFirstLastPara="1" wrap="square" lIns="91425" tIns="45700" rIns="91425" bIns="45700" anchor="t" anchorCtr="0">
            <a:spAutoFit/>
          </a:bodyPr>
          <a:lstStyle/>
          <a:p>
            <a:pPr marL="0" lvl="0" indent="0" algn="l" rtl="0">
              <a:spcBef>
                <a:spcPts val="750"/>
              </a:spcBef>
              <a:spcAft>
                <a:spcPts val="0"/>
              </a:spcAft>
              <a:buNone/>
            </a:pPr>
            <a:r>
              <a:rPr lang="en-US" sz="1800" dirty="0"/>
              <a:t>Het DEMS-</a:t>
            </a:r>
            <a:r>
              <a:rPr lang="en-US" sz="1800" dirty="0" err="1"/>
              <a:t>materiaal</a:t>
            </a:r>
            <a:r>
              <a:rPr lang="en-US" sz="1800" dirty="0"/>
              <a:t> is </a:t>
            </a:r>
            <a:r>
              <a:rPr lang="en-US" sz="1800" dirty="0" err="1"/>
              <a:t>gericht</a:t>
            </a:r>
            <a:r>
              <a:rPr lang="en-US" sz="1800" dirty="0"/>
              <a:t> op het </a:t>
            </a:r>
            <a:r>
              <a:rPr lang="en-US" sz="1800" dirty="0" err="1"/>
              <a:t>verbeteren</a:t>
            </a:r>
            <a:r>
              <a:rPr lang="en-US" sz="1800" dirty="0"/>
              <a:t> van </a:t>
            </a:r>
            <a:r>
              <a:rPr lang="en-US" sz="1800" dirty="0" err="1"/>
              <a:t>digitale</a:t>
            </a:r>
            <a:r>
              <a:rPr lang="en-US" sz="1800" dirty="0"/>
              <a:t> </a:t>
            </a:r>
            <a:r>
              <a:rPr lang="en-US" sz="1800" dirty="0" err="1"/>
              <a:t>marketingvaardigheden</a:t>
            </a:r>
            <a:r>
              <a:rPr lang="en-US" sz="1800" dirty="0"/>
              <a:t> in het </a:t>
            </a:r>
            <a:r>
              <a:rPr lang="en-US" sz="1800" dirty="0" err="1"/>
              <a:t>hoger</a:t>
            </a:r>
            <a:r>
              <a:rPr lang="en-US" sz="1800" dirty="0"/>
              <a:t> </a:t>
            </a:r>
            <a:r>
              <a:rPr lang="en-US" sz="1800" dirty="0" err="1"/>
              <a:t>onderwijs</a:t>
            </a:r>
            <a:r>
              <a:rPr lang="en-US" sz="1800" dirty="0"/>
              <a:t>, </a:t>
            </a:r>
            <a:r>
              <a:rPr lang="en-US" sz="1800" dirty="0" err="1"/>
              <a:t>waarbij</a:t>
            </a:r>
            <a:r>
              <a:rPr lang="en-US" sz="1800" dirty="0"/>
              <a:t> de </a:t>
            </a:r>
            <a:r>
              <a:rPr lang="en-US" sz="1800" dirty="0" err="1"/>
              <a:t>essentiële</a:t>
            </a:r>
            <a:r>
              <a:rPr lang="en-US" sz="1800" dirty="0"/>
              <a:t> </a:t>
            </a:r>
            <a:r>
              <a:rPr lang="en-US" sz="1800" dirty="0" err="1"/>
              <a:t>behoeften</a:t>
            </a:r>
            <a:r>
              <a:rPr lang="en-US" sz="1800" dirty="0"/>
              <a:t> in </a:t>
            </a:r>
            <a:r>
              <a:rPr lang="en-US" sz="1800" dirty="0" err="1"/>
              <a:t>organisaties</a:t>
            </a:r>
            <a:r>
              <a:rPr lang="en-US" sz="1800" dirty="0"/>
              <a:t> </a:t>
            </a:r>
            <a:r>
              <a:rPr lang="en-US" sz="1800" dirty="0" err="1"/>
              <a:t>worden</a:t>
            </a:r>
            <a:r>
              <a:rPr lang="en-US" sz="1800" dirty="0"/>
              <a:t> </a:t>
            </a:r>
            <a:r>
              <a:rPr lang="en-US" sz="1800" dirty="0" err="1"/>
              <a:t>begrepen</a:t>
            </a:r>
            <a:r>
              <a:rPr lang="en-US" sz="1800" dirty="0"/>
              <a:t>. Je </a:t>
            </a:r>
            <a:r>
              <a:rPr lang="en-US" sz="1800" dirty="0" err="1"/>
              <a:t>hebt</a:t>
            </a:r>
            <a:r>
              <a:rPr lang="en-US" sz="1800" dirty="0"/>
              <a:t> </a:t>
            </a:r>
            <a:r>
              <a:rPr lang="en-US" sz="1800" dirty="0" err="1"/>
              <a:t>toegang</a:t>
            </a:r>
            <a:r>
              <a:rPr lang="en-US" sz="1800" dirty="0"/>
              <a:t> tot </a:t>
            </a:r>
            <a:r>
              <a:rPr lang="en-US" sz="1800" dirty="0" err="1"/>
              <a:t>uitgebreide</a:t>
            </a:r>
            <a:r>
              <a:rPr lang="en-US" sz="1800" dirty="0"/>
              <a:t> </a:t>
            </a:r>
            <a:r>
              <a:rPr lang="en-US" sz="1800" dirty="0" err="1"/>
              <a:t>diasets</a:t>
            </a:r>
            <a:r>
              <a:rPr lang="en-US" sz="1800" dirty="0"/>
              <a:t> met </a:t>
            </a:r>
            <a:r>
              <a:rPr lang="en-US" sz="1800" dirty="0" err="1"/>
              <a:t>klassikale</a:t>
            </a:r>
            <a:r>
              <a:rPr lang="en-US" sz="1800" dirty="0"/>
              <a:t> activiteiten en </a:t>
            </a:r>
            <a:r>
              <a:rPr lang="en-US" sz="1800" dirty="0" err="1"/>
              <a:t>opdrachten</a:t>
            </a:r>
            <a:r>
              <a:rPr lang="en-US" sz="1800" dirty="0"/>
              <a:t>, </a:t>
            </a:r>
            <a:r>
              <a:rPr lang="en-US" sz="1800" dirty="0" err="1"/>
              <a:t>evenals</a:t>
            </a:r>
            <a:r>
              <a:rPr lang="en-US" sz="1800" dirty="0"/>
              <a:t> </a:t>
            </a:r>
            <a:r>
              <a:rPr lang="en-US" sz="1800" dirty="0" err="1"/>
              <a:t>gedetailleerde</a:t>
            </a:r>
            <a:r>
              <a:rPr lang="en-US" sz="1800" dirty="0"/>
              <a:t> </a:t>
            </a:r>
            <a:r>
              <a:rPr lang="en-US" sz="1800" dirty="0" err="1"/>
              <a:t>gebruikersinstructies</a:t>
            </a:r>
            <a:r>
              <a:rPr lang="en-US" sz="1800" dirty="0"/>
              <a:t> voor </a:t>
            </a:r>
            <a:r>
              <a:rPr lang="en-US" sz="1800" dirty="0" err="1"/>
              <a:t>docenten</a:t>
            </a:r>
            <a:r>
              <a:rPr lang="en-US" sz="1800" dirty="0"/>
              <a:t>. </a:t>
            </a:r>
            <a:endParaRPr sz="1800" dirty="0"/>
          </a:p>
          <a:p>
            <a:pPr marL="0" lvl="0" indent="0" algn="l" rtl="0">
              <a:spcBef>
                <a:spcPts val="750"/>
              </a:spcBef>
              <a:spcAft>
                <a:spcPts val="0"/>
              </a:spcAft>
              <a:buNone/>
            </a:pPr>
            <a:endParaRPr sz="1800" dirty="0"/>
          </a:p>
          <a:p>
            <a:pPr marL="0" lvl="0" indent="0" algn="l" rtl="0">
              <a:spcBef>
                <a:spcPts val="750"/>
              </a:spcBef>
              <a:spcAft>
                <a:spcPts val="0"/>
              </a:spcAft>
              <a:buNone/>
            </a:pPr>
            <a:r>
              <a:rPr lang="en-US" sz="1800" dirty="0" err="1"/>
              <a:t>Opmerking</a:t>
            </a:r>
            <a:r>
              <a:rPr lang="en-US" sz="1800" dirty="0"/>
              <a:t>: Het </a:t>
            </a:r>
            <a:r>
              <a:rPr lang="en-US" sz="1800" dirty="0" err="1"/>
              <a:t>materiaal</a:t>
            </a:r>
            <a:r>
              <a:rPr lang="en-US" sz="1800" dirty="0"/>
              <a:t> </a:t>
            </a:r>
            <a:r>
              <a:rPr lang="en-US" sz="1800" dirty="0" err="1"/>
              <a:t>bevat</a:t>
            </a:r>
            <a:r>
              <a:rPr lang="en-US" sz="1800" dirty="0"/>
              <a:t> </a:t>
            </a:r>
            <a:r>
              <a:rPr lang="en-US" sz="1800" dirty="0" err="1"/>
              <a:t>inhoud</a:t>
            </a:r>
            <a:r>
              <a:rPr lang="en-US" sz="1800" dirty="0"/>
              <a:t> en </a:t>
            </a:r>
            <a:r>
              <a:rPr lang="en-US" sz="1800" dirty="0" err="1"/>
              <a:t>cijfers</a:t>
            </a:r>
            <a:r>
              <a:rPr lang="en-US" sz="1800" dirty="0"/>
              <a:t> die van het internet zijn </a:t>
            </a:r>
            <a:r>
              <a:rPr lang="en-US" sz="1800" dirty="0" err="1"/>
              <a:t>gehaald</a:t>
            </a:r>
            <a:r>
              <a:rPr lang="en-US" sz="1800" dirty="0"/>
              <a:t> en is </a:t>
            </a:r>
            <a:r>
              <a:rPr lang="en-US" sz="1800" dirty="0" err="1"/>
              <a:t>dus</a:t>
            </a:r>
            <a:r>
              <a:rPr lang="en-US" sz="1800" dirty="0"/>
              <a:t> </a:t>
            </a:r>
            <a:r>
              <a:rPr lang="en-US" sz="1800" dirty="0" err="1"/>
              <a:t>onderhevig</a:t>
            </a:r>
            <a:r>
              <a:rPr lang="en-US" sz="1800" dirty="0"/>
              <a:t> </a:t>
            </a:r>
            <a:r>
              <a:rPr lang="en-US" sz="1800" dirty="0" err="1"/>
              <a:t>aan</a:t>
            </a:r>
            <a:r>
              <a:rPr lang="en-US" sz="1800" dirty="0"/>
              <a:t> </a:t>
            </a:r>
            <a:r>
              <a:rPr lang="en-US" sz="1800" dirty="0" err="1"/>
              <a:t>wijzigingen</a:t>
            </a:r>
            <a:r>
              <a:rPr lang="en-US" sz="1800" dirty="0"/>
              <a:t>. De </a:t>
            </a:r>
            <a:r>
              <a:rPr lang="en-US" sz="1800" dirty="0" err="1"/>
              <a:t>bronnen</a:t>
            </a:r>
            <a:r>
              <a:rPr lang="en-US" sz="1800" dirty="0"/>
              <a:t> zijn </a:t>
            </a:r>
            <a:r>
              <a:rPr lang="en-US" sz="1800" dirty="0" err="1"/>
              <a:t>bekendgemaakt</a:t>
            </a:r>
            <a:r>
              <a:rPr lang="en-US" sz="1800" dirty="0"/>
              <a:t> </a:t>
            </a:r>
            <a:r>
              <a:rPr lang="en-US" sz="1800" dirty="0" err="1"/>
              <a:t>volgens</a:t>
            </a:r>
            <a:r>
              <a:rPr lang="en-US" sz="1800" dirty="0"/>
              <a:t> de regels van fair use. De </a:t>
            </a:r>
            <a:r>
              <a:rPr lang="en-US" sz="1800" dirty="0" err="1"/>
              <a:t>verantwoordelijkheid</a:t>
            </a:r>
            <a:r>
              <a:rPr lang="en-US" sz="1800" dirty="0"/>
              <a:t> van de </a:t>
            </a:r>
            <a:r>
              <a:rPr lang="en-US" sz="1800" dirty="0" err="1"/>
              <a:t>uitgever</a:t>
            </a:r>
            <a:r>
              <a:rPr lang="en-US" sz="1800" dirty="0"/>
              <a:t> is </a:t>
            </a:r>
            <a:r>
              <a:rPr lang="en-US" sz="1800" dirty="0" err="1"/>
              <a:t>beperkt</a:t>
            </a:r>
            <a:r>
              <a:rPr lang="en-US" sz="1800" dirty="0"/>
              <a:t> tot het </a:t>
            </a:r>
            <a:r>
              <a:rPr lang="en-US" sz="1800" dirty="0" err="1"/>
              <a:t>originele</a:t>
            </a:r>
            <a:r>
              <a:rPr lang="en-US" sz="1800" dirty="0"/>
              <a:t> </a:t>
            </a:r>
            <a:r>
              <a:rPr lang="en-US" sz="1800" dirty="0" err="1"/>
              <a:t>materiaal</a:t>
            </a:r>
            <a:r>
              <a:rPr lang="en-US" sz="1800" dirty="0"/>
              <a:t> </a:t>
            </a:r>
            <a:r>
              <a:rPr lang="en-US" sz="1800" dirty="0" err="1"/>
              <a:t>dat</a:t>
            </a:r>
            <a:r>
              <a:rPr lang="en-US" sz="1800" dirty="0"/>
              <a:t> is </a:t>
            </a:r>
            <a:r>
              <a:rPr lang="en-US" sz="1800" dirty="0" err="1"/>
              <a:t>opgeslagen</a:t>
            </a:r>
            <a:r>
              <a:rPr lang="en-US" sz="1800" dirty="0"/>
              <a:t> op www.dems.pro.  Al het </a:t>
            </a:r>
            <a:r>
              <a:rPr lang="en-US" sz="1800" dirty="0" err="1"/>
              <a:t>materiaal</a:t>
            </a:r>
            <a:r>
              <a:rPr lang="en-US" sz="1800" dirty="0"/>
              <a:t> is </a:t>
            </a:r>
            <a:r>
              <a:rPr lang="en-US" sz="1800" dirty="0" err="1"/>
              <a:t>geproduceerd</a:t>
            </a:r>
            <a:r>
              <a:rPr lang="en-US" sz="1800" dirty="0"/>
              <a:t> voor open </a:t>
            </a:r>
            <a:r>
              <a:rPr lang="en-US" sz="1800" dirty="0" err="1"/>
              <a:t>gebruik</a:t>
            </a:r>
            <a:r>
              <a:rPr lang="en-US" sz="1800" dirty="0"/>
              <a:t> en </a:t>
            </a:r>
            <a:r>
              <a:rPr lang="en-US" sz="1800" dirty="0" err="1"/>
              <a:t>medegefinancierd</a:t>
            </a:r>
            <a:r>
              <a:rPr lang="en-US" sz="1800" dirty="0"/>
              <a:t> door Erasmus +.</a:t>
            </a:r>
            <a:endParaRPr sz="1800" dirty="0"/>
          </a:p>
          <a:p>
            <a:pPr marL="0" lvl="0" indent="0" algn="l" rtl="0">
              <a:spcBef>
                <a:spcPts val="750"/>
              </a:spcBef>
              <a:spcAft>
                <a:spcPts val="0"/>
              </a:spcAft>
              <a:buNone/>
            </a:pPr>
            <a:endParaRPr sz="1900" dirty="0"/>
          </a:p>
          <a:p>
            <a:pPr marL="0" lvl="0" indent="0" algn="l" rtl="0">
              <a:spcBef>
                <a:spcPts val="750"/>
              </a:spcBef>
              <a:spcAft>
                <a:spcPts val="0"/>
              </a:spcAft>
              <a:buNone/>
            </a:pPr>
            <a:endParaRPr sz="1900" dirty="0"/>
          </a:p>
        </p:txBody>
      </p:sp>
      <p:sp>
        <p:nvSpPr>
          <p:cNvPr id="340" name="Google Shape;340;g27b85214eac_0_2"/>
          <p:cNvSpPr txBox="1">
            <a:spLocks noGrp="1"/>
          </p:cNvSpPr>
          <p:nvPr>
            <p:ph type="title"/>
          </p:nvPr>
        </p:nvSpPr>
        <p:spPr>
          <a:xfrm>
            <a:off x="628650" y="-154031"/>
            <a:ext cx="7886700" cy="9942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Disclaimer</a:t>
            </a: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3104</Words>
  <Application>Microsoft Office PowerPoint</Application>
  <PresentationFormat>Diavoorstelling (16:9)</PresentationFormat>
  <Paragraphs>133</Paragraphs>
  <Slides>28</Slides>
  <Notes>28</Notes>
  <HiddenSlides>0</HiddenSlides>
  <MMClips>0</MMClips>
  <ScaleCrop>false</ScaleCrop>
  <HeadingPairs>
    <vt:vector size="6" baseType="variant">
      <vt:variant>
        <vt:lpstr>Gebruikte lettertypen</vt:lpstr>
      </vt:variant>
      <vt:variant>
        <vt:i4>5</vt:i4>
      </vt:variant>
      <vt:variant>
        <vt:lpstr>Thema</vt:lpstr>
      </vt:variant>
      <vt:variant>
        <vt:i4>1</vt:i4>
      </vt:variant>
      <vt:variant>
        <vt:lpstr>Diatitels</vt:lpstr>
      </vt:variant>
      <vt:variant>
        <vt:i4>28</vt:i4>
      </vt:variant>
    </vt:vector>
  </HeadingPairs>
  <TitlesOfParts>
    <vt:vector size="34" baseType="lpstr">
      <vt:lpstr>Noto Sans Symbols</vt:lpstr>
      <vt:lpstr>Arial</vt:lpstr>
      <vt:lpstr>Calibri</vt:lpstr>
      <vt:lpstr>Roboto</vt:lpstr>
      <vt:lpstr>Dancing Script</vt:lpstr>
      <vt:lpstr>DEMS NEW</vt:lpstr>
      <vt:lpstr>Hoe zoekmachines werken</vt:lpstr>
      <vt:lpstr>"Zoeken vóór het internet" </vt:lpstr>
      <vt:lpstr>"Zoeken vóór het internet" </vt:lpstr>
      <vt:lpstr>Leerdoelen</vt:lpstr>
      <vt:lpstr>Onderwerpen</vt:lpstr>
      <vt:lpstr>PowerPoint-presentatie</vt:lpstr>
      <vt:lpstr>PowerPoint-presentatie</vt:lpstr>
      <vt:lpstr>Belangrijkste onderdelen van een zoekmachine</vt:lpstr>
      <vt:lpstr>PowerPoint-presentatie</vt:lpstr>
      <vt:lpstr>Hoe zoekmachines werken</vt:lpstr>
      <vt:lpstr>PowerPoint-presentatie</vt:lpstr>
      <vt:lpstr>PowerPoint-presentatie</vt:lpstr>
      <vt:lpstr>Consolidatie Activiteit</vt:lpstr>
      <vt:lpstr>PowerPoint-presentatie</vt:lpstr>
      <vt:lpstr>Een website aanmelden bij een zoekmachine</vt:lpstr>
      <vt:lpstr>Een website aanmelden bij een zoekmachine</vt:lpstr>
      <vt:lpstr>PowerPoint-presentatie</vt:lpstr>
      <vt:lpstr>Wat is een sitemap? </vt:lpstr>
      <vt:lpstr>Waarom is een sitemap belangrijk?</vt:lpstr>
      <vt:lpstr>Waarom is een sitemap belangrijk?</vt:lpstr>
      <vt:lpstr>PowerPoint-presentatie</vt:lpstr>
      <vt:lpstr>PowerPoint-presentatie</vt:lpstr>
      <vt:lpstr>PowerPoint-presentatie</vt:lpstr>
      <vt:lpstr>Samenvatting van leerdoelen </vt:lpstr>
      <vt:lpstr>Recapitulatie van leren </vt:lpstr>
      <vt:lpstr>PowerPoint-presentatie</vt:lpstr>
      <vt:lpstr>Volgende klas...</vt:lpstr>
      <vt:lpstr>Disclaimer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Hoe zoekmachines werken</dc:title>
  <dc:creator>a20160391@pbs.up.pt</dc:creator>
  <cp:keywords>, docId:E7DEF39494AEA0EF3DB1BF3249662652</cp:keywords>
  <cp:lastModifiedBy>Lisanne van den Broek</cp:lastModifiedBy>
  <cp:revision>1</cp:revision>
  <dcterms:modified xsi:type="dcterms:W3CDTF">2023-11-14T13:16:24Z</dcterms:modified>
</cp:coreProperties>
</file>