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8" roundtripDataSignature="AMtx7mid229n98mJvqQUp2jWLZBmk2tNY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883526D-62B6-46DB-A445-D54F89E56FB7}">
  <a:tblStyle styleId="{F883526D-62B6-46DB-A445-D54F89E56FB7}" styleName="Table_0">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9525" cap="flat" cmpd="sng">
              <a:solidFill>
                <a:srgbClr val="000000">
                  <a:alpha val="0"/>
                </a:srgbClr>
              </a:solidFill>
              <a:prstDash val="solid"/>
              <a:round/>
              <a:headEnd type="none" w="sm" len="sm"/>
              <a:tailEnd type="none" w="sm" len="sm"/>
            </a:ln>
          </a:top>
          <a:bottom>
            <a:ln w="9525" cap="flat" cmpd="sng">
              <a:solidFill>
                <a:srgbClr val="000000">
                  <a:alpha val="0"/>
                </a:srgbClr>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28"/>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2" name="Google Shape;172;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1e351c42066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g1e351c42066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Webanalyse biedt waardevolle inzichten die u helpen uw publiek te begrijpen, uw website te optimaliseren, conversiepercentages te verbeteren en datagestuurde beslissingen te nemen. Het is een cruciaal hulpmiddel voor het meten en verbeteren van de prestaties en effectiviteit van je online aanwezigheid.</a:t>
            </a:r>
            <a:endParaRPr/>
          </a:p>
          <a:p>
            <a:pPr marL="0" lvl="0" indent="0" algn="l" rtl="0">
              <a:lnSpc>
                <a:spcPct val="100000"/>
              </a:lnSpc>
              <a:spcBef>
                <a:spcPts val="0"/>
              </a:spcBef>
              <a:spcAft>
                <a:spcPts val="0"/>
              </a:spcAft>
              <a:buSzPts val="1400"/>
              <a:buNone/>
            </a:pPr>
            <a:r>
              <a:rPr lang="fi-FI"/>
              <a:t>Conversion rate optimization (CRO) verwijst naar het systematische proces van het verhogen van het percentage websitebezoekers dat een gewenste actie onderneemt, zoals het doen van een aankoop, het invullen van een formulier, het abonneren op een nieuwsbrief of het aangaan van een dialoog met een specifiek element op de website. Het doel van CRO is om de effectiviteit van een website te maximaliseren door het conversiepercentage te verbeteren en uiteindelijk meer waardevolle acties van bezoekers te bewerkstelligen.</a:t>
            </a:r>
            <a:endParaRPr/>
          </a:p>
        </p:txBody>
      </p:sp>
      <p:sp>
        <p:nvSpPr>
          <p:cNvPr id="187" name="Google Shape;187;g1e351c42066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3" name="Google Shape;193;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24bdc91d83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Meer informatie over analytics vanaf module 5. Digitale analyse en monitoring</a:t>
            </a:r>
            <a:endParaRPr/>
          </a:p>
        </p:txBody>
      </p:sp>
      <p:sp>
        <p:nvSpPr>
          <p:cNvPr id="207" name="Google Shape;207;g24bdc91d83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1e351c42066_0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g1e351c42066_0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Hebben we dit blad nodig?</a:t>
            </a:r>
            <a:endParaRPr/>
          </a:p>
        </p:txBody>
      </p:sp>
      <p:sp>
        <p:nvSpPr>
          <p:cNvPr id="213" name="Google Shape;213;g1e351c42066_0_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Webanalyse helpt je te meten of je doelstellingen worden gehaald.</a:t>
            </a:r>
            <a:endParaRPr/>
          </a:p>
          <a:p>
            <a:pPr marL="0" lvl="0" indent="0" algn="l" rtl="0">
              <a:lnSpc>
                <a:spcPct val="100000"/>
              </a:lnSpc>
              <a:spcBef>
                <a:spcPts val="0"/>
              </a:spcBef>
              <a:spcAft>
                <a:spcPts val="0"/>
              </a:spcAft>
              <a:buSzPts val="1400"/>
              <a:buNone/>
            </a:pPr>
            <a:endParaRPr/>
          </a:p>
        </p:txBody>
      </p:sp>
      <p:sp>
        <p:nvSpPr>
          <p:cNvPr id="219" name="Google Shape;219;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8" name="Google Shape;228;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23e960a9dd7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5" name="Google Shape;235;g23e960a9dd7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23e960a9dd7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g23e960a9dd7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Dit is de logica die u moet gebruiken bij het bepalen van doelstellingen voor uw site/pagina's.</a:t>
            </a:r>
            <a:endParaRPr/>
          </a:p>
        </p:txBody>
      </p:sp>
      <p:sp>
        <p:nvSpPr>
          <p:cNvPr id="243" name="Google Shape;243;g23e960a9dd7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Meer informatie over analytics vanaf module 5. Digitale analyse en monitoring</a:t>
            </a:r>
            <a:endParaRPr/>
          </a:p>
        </p:txBody>
      </p:sp>
      <p:sp>
        <p:nvSpPr>
          <p:cNvPr id="249" name="Google Shape;249;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1e351c42066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g1e351c42066_0_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5" name="Google Shape;255;g1e351c42066_0_2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2415d10eec0_0_12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g2415d10eec0_0_12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Arial"/>
              <a:buNone/>
            </a:pPr>
            <a:r>
              <a:rPr lang="fi-FI"/>
              <a:t>Hier zie je voorbeelden van verschillende methoden om te onderzoeken</a:t>
            </a:r>
            <a:endParaRPr/>
          </a:p>
          <a:p>
            <a:pPr marL="0" lvl="0" indent="0" algn="l" rtl="0">
              <a:lnSpc>
                <a:spcPct val="100000"/>
              </a:lnSpc>
              <a:spcBef>
                <a:spcPts val="0"/>
              </a:spcBef>
              <a:spcAft>
                <a:spcPts val="0"/>
              </a:spcAft>
              <a:buClr>
                <a:schemeClr val="dk1"/>
              </a:buClr>
              <a:buSzPts val="1200"/>
              <a:buFont typeface="Arial"/>
              <a:buNone/>
            </a:pPr>
            <a:br>
              <a:rPr lang="fi-FI"/>
            </a:br>
            <a:r>
              <a:rPr lang="fi-FI"/>
              <a:t>Daarnaast zie je een voorbeeld van een heatmap.</a:t>
            </a:r>
            <a:br>
              <a:rPr lang="fi-FI"/>
            </a:br>
            <a:r>
              <a:rPr lang="fi-FI"/>
              <a:t>Het programma Hotjar maakt bijvoorbeeld dit soort heatmaps.</a:t>
            </a:r>
            <a:br>
              <a:rPr lang="fi-FI"/>
            </a:br>
            <a:r>
              <a:rPr lang="fi-FI"/>
              <a:t>Wat kun je zien:</a:t>
            </a:r>
            <a:endParaRPr/>
          </a:p>
          <a:p>
            <a:pPr marL="171450" lvl="0" indent="-171450" algn="l" rtl="0">
              <a:lnSpc>
                <a:spcPct val="100000"/>
              </a:lnSpc>
              <a:spcBef>
                <a:spcPts val="0"/>
              </a:spcBef>
              <a:spcAft>
                <a:spcPts val="0"/>
              </a:spcAft>
              <a:buClr>
                <a:schemeClr val="dk1"/>
              </a:buClr>
              <a:buSzPts val="1200"/>
              <a:buFont typeface="Arial"/>
              <a:buChar char="•"/>
            </a:pPr>
            <a:r>
              <a:rPr lang="fi-FI"/>
              <a:t>Hoe ver scrollen bezoekers naar beneden op een pagina?</a:t>
            </a:r>
            <a:br>
              <a:rPr lang="fi-FI"/>
            </a:br>
            <a:r>
              <a:rPr lang="fi-FI"/>
              <a:t>Waar bezoekers op klikken</a:t>
            </a:r>
            <a:br>
              <a:rPr lang="fi-FI"/>
            </a:br>
            <a:r>
              <a:rPr lang="fi-FI"/>
              <a:t>Op welke niet-klikbare inhoud klikken bezoekers?</a:t>
            </a:r>
            <a:br>
              <a:rPr lang="fi-FI"/>
            </a:br>
            <a:r>
              <a:rPr lang="fi-FI"/>
              <a:t>Wat trekt de aandacht of wat leidt de bezoeker af</a:t>
            </a:r>
            <a:endParaRPr/>
          </a:p>
          <a:p>
            <a:pPr marL="171450" marR="0" lvl="0" indent="-95250" algn="l" rtl="0">
              <a:lnSpc>
                <a:spcPct val="100000"/>
              </a:lnSpc>
              <a:spcBef>
                <a:spcPts val="0"/>
              </a:spcBef>
              <a:spcAft>
                <a:spcPts val="0"/>
              </a:spcAft>
              <a:buClr>
                <a:schemeClr val="dk1"/>
              </a:buClr>
              <a:buSzPts val="1200"/>
              <a:buFont typeface="Arial"/>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61" name="Google Shape;261;g2415d10eec0_0_12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24bdc91d832_0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2" name="Google Shape;272;g24bdc91d832_0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Bron Gerry McGovern de lange nek van de vreemdelingen</a:t>
            </a:r>
            <a:endParaRPr/>
          </a:p>
          <a:p>
            <a:pPr marL="0" lvl="0" indent="0" algn="l" rtl="0">
              <a:lnSpc>
                <a:spcPct val="100000"/>
              </a:lnSpc>
              <a:spcBef>
                <a:spcPts val="0"/>
              </a:spcBef>
              <a:spcAft>
                <a:spcPts val="0"/>
              </a:spcAft>
              <a:buSzPts val="1400"/>
              <a:buNone/>
            </a:pPr>
            <a:endParaRPr/>
          </a:p>
        </p:txBody>
      </p:sp>
      <p:sp>
        <p:nvSpPr>
          <p:cNvPr id="273" name="Google Shape;273;g24bdc91d832_0_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9" name="Google Shape;27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86" name="Google Shape;286;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19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3" name="Google Shape;29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9" name="Google Shape;29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3" name="Google Shape;3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fi-FI"/>
              <a:t>Een van de redenen hiervoor is dat een navigatie vaak alleen wordt ontworpen vanuit een intern perspectief en kennis van de werknemers binnen een bedrijf.</a:t>
            </a:r>
            <a:endParaRPr/>
          </a:p>
          <a:p>
            <a:pPr marL="457200" marR="0" lvl="0" indent="-228600" algn="l" rtl="0">
              <a:lnSpc>
                <a:spcPct val="100000"/>
              </a:lnSpc>
              <a:spcBef>
                <a:spcPts val="0"/>
              </a:spcBef>
              <a:spcAft>
                <a:spcPts val="0"/>
              </a:spcAft>
              <a:buClr>
                <a:srgbClr val="000000"/>
              </a:buClr>
              <a:buSzPts val="1400"/>
              <a:buFont typeface="Arial"/>
              <a:buNone/>
            </a:pPr>
            <a:endParaRPr/>
          </a:p>
        </p:txBody>
      </p:sp>
      <p:sp>
        <p:nvSpPr>
          <p:cNvPr id="320" name="Google Shape;320;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24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7" name="Google Shape;32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4" name="Google Shape;33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1e351c42066_0_8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7" name="Google Shape;347;g1e351c42066_0_8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1e351c42066_0_9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g1e351c42066_0_9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3" name="Google Shape;353;g1e351c42066_0_9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1e351c42066_0_1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g1e351c42066_0_1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Je hebt een Google-account nodig om toegang te krijgen tot de demo-account.</a:t>
            </a:r>
            <a:endParaRPr/>
          </a:p>
        </p:txBody>
      </p:sp>
      <p:sp>
        <p:nvSpPr>
          <p:cNvPr id="362" name="Google Shape;362;g1e351c42066_0_1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58a8ba5e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2458a8ba5e9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39"/>
        <p:cNvGrpSpPr/>
        <p:nvPr/>
      </p:nvGrpSpPr>
      <p:grpSpPr>
        <a:xfrm>
          <a:off x="0" y="0"/>
          <a:ext cx="0" cy="0"/>
          <a:chOff x="0" y="0"/>
          <a:chExt cx="0" cy="0"/>
        </a:xfrm>
      </p:grpSpPr>
      <p:sp>
        <p:nvSpPr>
          <p:cNvPr id="40" name="Google Shape;40;p72"/>
          <p:cNvSpPr/>
          <p:nvPr/>
        </p:nvSpPr>
        <p:spPr>
          <a:xfrm rot="10800000" flipH="1">
            <a:off x="0" y="6038849"/>
            <a:ext cx="12192000" cy="92008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1" name="Google Shape;41;p72"/>
          <p:cNvPicPr preferRelativeResize="0"/>
          <p:nvPr/>
        </p:nvPicPr>
        <p:blipFill rotWithShape="1">
          <a:blip r:embed="rId3">
            <a:alphaModFix/>
          </a:blip>
          <a:srcRect l="3024" r="3022"/>
          <a:stretch/>
        </p:blipFill>
        <p:spPr>
          <a:xfrm>
            <a:off x="209544" y="6209540"/>
            <a:ext cx="2650539" cy="586800"/>
          </a:xfrm>
          <a:prstGeom prst="rect">
            <a:avLst/>
          </a:prstGeom>
          <a:noFill/>
          <a:ln>
            <a:noFill/>
          </a:ln>
        </p:spPr>
      </p:pic>
      <p:pic>
        <p:nvPicPr>
          <p:cNvPr id="42" name="Google Shape;42;p72"/>
          <p:cNvPicPr preferRelativeResize="0"/>
          <p:nvPr/>
        </p:nvPicPr>
        <p:blipFill rotWithShape="1">
          <a:blip r:embed="rId4">
            <a:alphaModFix/>
          </a:blip>
          <a:srcRect r="63278"/>
          <a:stretch/>
        </p:blipFill>
        <p:spPr>
          <a:xfrm>
            <a:off x="10283499" y="6145117"/>
            <a:ext cx="1698957" cy="65122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43"/>
        <p:cNvGrpSpPr/>
        <p:nvPr/>
      </p:nvGrpSpPr>
      <p:grpSpPr>
        <a:xfrm>
          <a:off x="0" y="0"/>
          <a:ext cx="0" cy="0"/>
          <a:chOff x="0" y="0"/>
          <a:chExt cx="0" cy="0"/>
        </a:xfrm>
      </p:grpSpPr>
      <p:pic>
        <p:nvPicPr>
          <p:cNvPr id="44" name="Google Shape;44;p6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5" name="Google Shape;45;p6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6" name="Google Shape;46;p69"/>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47"/>
        <p:cNvGrpSpPr/>
        <p:nvPr/>
      </p:nvGrpSpPr>
      <p:grpSpPr>
        <a:xfrm>
          <a:off x="0" y="0"/>
          <a:ext cx="0" cy="0"/>
          <a:chOff x="0" y="0"/>
          <a:chExt cx="0" cy="0"/>
        </a:xfrm>
      </p:grpSpPr>
      <p:sp>
        <p:nvSpPr>
          <p:cNvPr id="48" name="Google Shape;48;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0" name="Google Shape;50;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1" name="Google Shape;51;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
        <p:nvSpPr>
          <p:cNvPr id="52" name="Google Shape;52;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54"/>
        <p:cNvGrpSpPr/>
        <p:nvPr/>
      </p:nvGrpSpPr>
      <p:grpSpPr>
        <a:xfrm>
          <a:off x="0" y="0"/>
          <a:ext cx="0" cy="0"/>
          <a:chOff x="0" y="0"/>
          <a:chExt cx="0" cy="0"/>
        </a:xfrm>
      </p:grpSpPr>
      <p:sp>
        <p:nvSpPr>
          <p:cNvPr id="55" name="Google Shape;55;g2415d10eec0_0_228"/>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g2415d10eec0_0_228"/>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g2415d10eec0_0_22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8" name="Google Shape;58;g2415d10eec0_0_22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9" name="Google Shape;59;g2415d10eec0_0_22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60"/>
        <p:cNvGrpSpPr/>
        <p:nvPr/>
      </p:nvGrpSpPr>
      <p:grpSpPr>
        <a:xfrm>
          <a:off x="0" y="0"/>
          <a:ext cx="0" cy="0"/>
          <a:chOff x="0" y="0"/>
          <a:chExt cx="0" cy="0"/>
        </a:xfrm>
      </p:grpSpPr>
      <p:sp>
        <p:nvSpPr>
          <p:cNvPr id="61" name="Google Shape;61;p75"/>
          <p:cNvSpPr txBox="1">
            <a:spLocks noGrp="1"/>
          </p:cNvSpPr>
          <p:nvPr>
            <p:ph type="body" idx="1"/>
          </p:nvPr>
        </p:nvSpPr>
        <p:spPr>
          <a:xfrm>
            <a:off x="1131727" y="49326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2" name="Google Shape;62;p75"/>
          <p:cNvSpPr txBox="1">
            <a:spLocks noGrp="1"/>
          </p:cNvSpPr>
          <p:nvPr>
            <p:ph type="body" idx="2"/>
          </p:nvPr>
        </p:nvSpPr>
        <p:spPr>
          <a:xfrm>
            <a:off x="1150762" y="116232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75"/>
          <p:cNvSpPr/>
          <p:nvPr/>
        </p:nvSpPr>
        <p:spPr>
          <a:xfrm rot="10800000" flipH="1">
            <a:off x="0" y="6167437"/>
            <a:ext cx="12192000" cy="7914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4" name="Google Shape;64;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65" name="Google Shape;65;p75"/>
          <p:cNvPicPr preferRelativeResize="0"/>
          <p:nvPr/>
        </p:nvPicPr>
        <p:blipFill rotWithShape="1">
          <a:blip r:embed="rId3">
            <a:alphaModFix/>
          </a:blip>
          <a:srcRect r="63278"/>
          <a:stretch/>
        </p:blipFill>
        <p:spPr>
          <a:xfrm>
            <a:off x="10339376" y="6271200"/>
            <a:ext cx="1698957" cy="651223"/>
          </a:xfrm>
          <a:prstGeom prst="rect">
            <a:avLst/>
          </a:prstGeom>
          <a:noFill/>
          <a:ln>
            <a:noFill/>
          </a:ln>
        </p:spPr>
      </p:pic>
      <p:pic>
        <p:nvPicPr>
          <p:cNvPr id="66" name="Google Shape;66;p75"/>
          <p:cNvPicPr preferRelativeResize="0"/>
          <p:nvPr/>
        </p:nvPicPr>
        <p:blipFill rotWithShape="1">
          <a:blip r:embed="rId4">
            <a:alphaModFix/>
          </a:blip>
          <a:srcRect l="3024" r="3022"/>
          <a:stretch/>
        </p:blipFill>
        <p:spPr>
          <a:xfrm>
            <a:off x="153667" y="6271200"/>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Google Shape;6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9" name="Google Shape;6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71"/>
        <p:cNvGrpSpPr/>
        <p:nvPr/>
      </p:nvGrpSpPr>
      <p:grpSpPr>
        <a:xfrm>
          <a:off x="0" y="0"/>
          <a:ext cx="0" cy="0"/>
          <a:chOff x="0" y="0"/>
          <a:chExt cx="0" cy="0"/>
        </a:xfrm>
      </p:grpSpPr>
      <p:sp>
        <p:nvSpPr>
          <p:cNvPr id="72" name="Google Shape;72;p71"/>
          <p:cNvSpPr txBox="1">
            <a:spLocks noGrp="1"/>
          </p:cNvSpPr>
          <p:nvPr>
            <p:ph type="title"/>
          </p:nvPr>
        </p:nvSpPr>
        <p:spPr>
          <a:xfrm>
            <a:off x="601133" y="371749"/>
            <a:ext cx="10985500"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71"/>
          <p:cNvSpPr txBox="1">
            <a:spLocks noGrp="1"/>
          </p:cNvSpPr>
          <p:nvPr>
            <p:ph type="body" idx="1"/>
          </p:nvPr>
        </p:nvSpPr>
        <p:spPr>
          <a:xfrm>
            <a:off x="601133" y="2325601"/>
            <a:ext cx="10983384" cy="410201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74"/>
        <p:cNvGrpSpPr/>
        <p:nvPr/>
      </p:nvGrpSpPr>
      <p:grpSpPr>
        <a:xfrm>
          <a:off x="0" y="0"/>
          <a:ext cx="0" cy="0"/>
          <a:chOff x="0" y="0"/>
          <a:chExt cx="0" cy="0"/>
        </a:xfrm>
      </p:grpSpPr>
      <p:pic>
        <p:nvPicPr>
          <p:cNvPr id="75" name="Google Shape;75;p77"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76" name="Google Shape;76;p77"/>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77" name="Google Shape;77;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7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9" name="Google Shape;79;p77"/>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80" name="Google Shape;80;p77"/>
          <p:cNvPicPr preferRelativeResize="0"/>
          <p:nvPr/>
        </p:nvPicPr>
        <p:blipFill rotWithShape="1">
          <a:blip r:embed="rId5">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4" name="Google Shape;84;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86" name="Google Shape;86;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7" name="Google Shape;87;p7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8" name="Google Shape;88;p7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9" name="Google Shape;89;p7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0" name="Google Shape;90;p7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1" name="Google Shape;91;p7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2" name="Google Shape;92;p73"/>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6" name="Google Shape;96;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 name="Google Shape;97;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8" name="Google Shape;98;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9" name="Google Shape;99;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0" name="Google Shape;100;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01" name="Google Shape;101;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02" name="Google Shape;102;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3" name="Google Shape;103;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4" name="Google Shape;104;p74"/>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5"/>
        <p:cNvGrpSpPr/>
        <p:nvPr/>
      </p:nvGrpSpPr>
      <p:grpSpPr>
        <a:xfrm>
          <a:off x="0" y="0"/>
          <a:ext cx="0" cy="0"/>
          <a:chOff x="0" y="0"/>
          <a:chExt cx="0" cy="0"/>
        </a:xfrm>
      </p:grpSpPr>
      <p:sp>
        <p:nvSpPr>
          <p:cNvPr id="106" name="Google Shape;106;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8" name="Google Shape;108;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0" name="Google Shape;110;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11" name="Google Shape;111;p76"/>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12" name="Google Shape;112;p76"/>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3" name="Google Shape;113;p76"/>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4" name="Google Shape;114;p76"/>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5" name="Google Shape;115;p76"/>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6" name="Google Shape;116;p76"/>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7"/>
        <p:cNvGrpSpPr/>
        <p:nvPr/>
      </p:nvGrpSpPr>
      <p:grpSpPr>
        <a:xfrm>
          <a:off x="0" y="0"/>
          <a:ext cx="0" cy="0"/>
          <a:chOff x="0" y="0"/>
          <a:chExt cx="0" cy="0"/>
        </a:xfrm>
      </p:grpSpPr>
      <p:pic>
        <p:nvPicPr>
          <p:cNvPr id="118" name="Google Shape;118;p7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9" name="Google Shape;119;p7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7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78"/>
          <p:cNvSpPr>
            <a:spLocks noGrp="1"/>
          </p:cNvSpPr>
          <p:nvPr>
            <p:ph type="pic" idx="2"/>
          </p:nvPr>
        </p:nvSpPr>
        <p:spPr>
          <a:xfrm>
            <a:off x="7429500" y="1"/>
            <a:ext cx="4762500" cy="6705599"/>
          </a:xfrm>
          <a:prstGeom prst="rect">
            <a:avLst/>
          </a:prstGeom>
          <a:solidFill>
            <a:srgbClr val="D3EEEF"/>
          </a:solidFill>
          <a:ln>
            <a:noFill/>
          </a:ln>
        </p:spPr>
      </p:sp>
      <p:pic>
        <p:nvPicPr>
          <p:cNvPr id="122" name="Google Shape;122;p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78"/>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4"/>
        <p:cNvGrpSpPr/>
        <p:nvPr/>
      </p:nvGrpSpPr>
      <p:grpSpPr>
        <a:xfrm>
          <a:off x="0" y="0"/>
          <a:ext cx="0" cy="0"/>
          <a:chOff x="0" y="0"/>
          <a:chExt cx="0" cy="0"/>
        </a:xfrm>
      </p:grpSpPr>
      <p:sp>
        <p:nvSpPr>
          <p:cNvPr id="125" name="Google Shape;125;p79"/>
          <p:cNvSpPr>
            <a:spLocks noGrp="1"/>
          </p:cNvSpPr>
          <p:nvPr>
            <p:ph type="pic" idx="2"/>
          </p:nvPr>
        </p:nvSpPr>
        <p:spPr>
          <a:xfrm>
            <a:off x="0" y="1"/>
            <a:ext cx="12192000" cy="3428999"/>
          </a:xfrm>
          <a:prstGeom prst="rect">
            <a:avLst/>
          </a:prstGeom>
          <a:solidFill>
            <a:srgbClr val="D3EEEF"/>
          </a:solidFill>
          <a:ln>
            <a:noFill/>
          </a:ln>
        </p:spPr>
      </p:sp>
      <p:sp>
        <p:nvSpPr>
          <p:cNvPr id="126" name="Google Shape;126;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8" name="Google Shape;128;p79"/>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9" name="Google Shape;129;p7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79"/>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31"/>
        <p:cNvGrpSpPr/>
        <p:nvPr/>
      </p:nvGrpSpPr>
      <p:grpSpPr>
        <a:xfrm>
          <a:off x="0" y="0"/>
          <a:ext cx="0" cy="0"/>
          <a:chOff x="0" y="0"/>
          <a:chExt cx="0" cy="0"/>
        </a:xfrm>
      </p:grpSpPr>
      <p:pic>
        <p:nvPicPr>
          <p:cNvPr id="132" name="Google Shape;132;p80"/>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33" name="Google Shape;133;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5" name="Google Shape;135;p8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6" name="Google Shape;136;p80"/>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9" name="Google Shape;139;p81"/>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40" name="Google Shape;140;p81"/>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41" name="Google Shape;141;p81"/>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42" name="Google Shape;142;p81"/>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43" name="Google Shape;143;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4" name="Google Shape;144;p81"/>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5" name="Google Shape;145;p81"/>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6"/>
        <p:cNvGrpSpPr/>
        <p:nvPr/>
      </p:nvGrpSpPr>
      <p:grpSpPr>
        <a:xfrm>
          <a:off x="0" y="0"/>
          <a:ext cx="0" cy="0"/>
          <a:chOff x="0" y="0"/>
          <a:chExt cx="0" cy="0"/>
        </a:xfrm>
      </p:grpSpPr>
      <p:sp>
        <p:nvSpPr>
          <p:cNvPr id="147" name="Google Shape;147;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8" name="Google Shape;148;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49" name="Google Shape;149;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50"/>
        <p:cNvGrpSpPr/>
        <p:nvPr/>
      </p:nvGrpSpPr>
      <p:grpSpPr>
        <a:xfrm>
          <a:off x="0" y="0"/>
          <a:ext cx="0" cy="0"/>
          <a:chOff x="0" y="0"/>
          <a:chExt cx="0" cy="0"/>
        </a:xfrm>
      </p:grpSpPr>
      <p:sp>
        <p:nvSpPr>
          <p:cNvPr id="151" name="Google Shape;151;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52"/>
        <p:cNvGrpSpPr/>
        <p:nvPr/>
      </p:nvGrpSpPr>
      <p:grpSpPr>
        <a:xfrm>
          <a:off x="0" y="0"/>
          <a:ext cx="0" cy="0"/>
          <a:chOff x="0" y="0"/>
          <a:chExt cx="0" cy="0"/>
        </a:xfrm>
      </p:grpSpPr>
      <p:sp>
        <p:nvSpPr>
          <p:cNvPr id="153" name="Google Shape;153;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5" name="Google Shape;155;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6" name="Google Shape;156;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7" name="Google Shape;157;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unsplash.com/photos/LDcC7aCWVlo"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0YL0xoSmyZI"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support.google.com/analytics/answer/6367342#zippy=%2Csis%C3%A4llys"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
          <p:cNvSpPr txBox="1">
            <a:spLocks noGrp="1"/>
          </p:cNvSpPr>
          <p:nvPr>
            <p:ph type="ctrTitle"/>
          </p:nvPr>
        </p:nvSpPr>
        <p:spPr>
          <a:xfrm>
            <a:off x="-845601" y="2247105"/>
            <a:ext cx="7945211" cy="1057275"/>
          </a:xfrm>
          <a:prstGeom prst="rect">
            <a:avLst/>
          </a:prstGeom>
          <a:noFill/>
          <a:ln>
            <a:noFill/>
          </a:ln>
        </p:spPr>
        <p:txBody>
          <a:bodyPr spcFirstLastPara="1" wrap="square" lIns="121900" tIns="121900" rIns="121900" bIns="121900" anchor="b" anchorCtr="0">
            <a:noAutofit/>
          </a:bodyPr>
          <a:lstStyle/>
          <a:p>
            <a:pPr marL="0" lvl="0" indent="0" algn="ctr" rtl="0">
              <a:lnSpc>
                <a:spcPct val="90000"/>
              </a:lnSpc>
              <a:spcBef>
                <a:spcPts val="0"/>
              </a:spcBef>
              <a:spcAft>
                <a:spcPts val="0"/>
              </a:spcAft>
              <a:buClr>
                <a:schemeClr val="dk1"/>
              </a:buClr>
              <a:buSzPts val="6000"/>
              <a:buFont typeface="Calibri"/>
              <a:buNone/>
            </a:pPr>
            <a:r>
              <a:rPr lang="fi-FI"/>
              <a:t>Websites</a:t>
            </a:r>
            <a:endParaRPr sz="6600"/>
          </a:p>
        </p:txBody>
      </p:sp>
      <p:sp>
        <p:nvSpPr>
          <p:cNvPr id="163" name="Google Shape;163;p1"/>
          <p:cNvSpPr txBox="1">
            <a:spLocks noGrp="1"/>
          </p:cNvSpPr>
          <p:nvPr>
            <p:ph type="subTitle" idx="4294967295"/>
          </p:nvPr>
        </p:nvSpPr>
        <p:spPr>
          <a:xfrm>
            <a:off x="614689" y="3349257"/>
            <a:ext cx="11360100" cy="1057200"/>
          </a:xfrm>
          <a:prstGeom prst="rect">
            <a:avLst/>
          </a:prstGeom>
          <a:noFill/>
          <a:ln>
            <a:noFill/>
          </a:ln>
        </p:spPr>
        <p:txBody>
          <a:bodyPr spcFirstLastPara="1" wrap="square" lIns="121900" tIns="121900" rIns="121900" bIns="121900" anchor="t" anchorCtr="0">
            <a:normAutofit/>
          </a:bodyPr>
          <a:lstStyle/>
          <a:p>
            <a:pPr marL="457200" marR="0" lvl="0" indent="0" algn="l" rtl="0">
              <a:lnSpc>
                <a:spcPct val="90000"/>
              </a:lnSpc>
              <a:spcBef>
                <a:spcPts val="1000"/>
              </a:spcBef>
              <a:spcAft>
                <a:spcPts val="0"/>
              </a:spcAft>
              <a:buClr>
                <a:srgbClr val="161249"/>
              </a:buClr>
              <a:buSzPts val="2800"/>
              <a:buFont typeface="Arial"/>
              <a:buNone/>
            </a:pPr>
            <a:r>
              <a:rPr lang="fi-FI" sz="3000" b="1" i="0" u="none" strike="noStrike" cap="none">
                <a:solidFill>
                  <a:schemeClr val="lt1"/>
                </a:solidFill>
                <a:latin typeface="Arial"/>
                <a:ea typeface="Arial"/>
                <a:cs typeface="Arial"/>
                <a:sym typeface="Arial"/>
              </a:rPr>
              <a:t>4. De aandacht van je publiek vasthouden </a:t>
            </a:r>
            <a:endParaRPr sz="3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
          <p:cNvSpPr txBox="1">
            <a:spLocks noGrp="1"/>
          </p:cNvSpPr>
          <p:nvPr>
            <p:ph type="title"/>
          </p:nvPr>
        </p:nvSpPr>
        <p:spPr>
          <a:xfrm>
            <a:off x="838200" y="365125"/>
            <a:ext cx="10515600" cy="98742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Leerdoelen </a:t>
            </a:r>
            <a:endParaRPr/>
          </a:p>
        </p:txBody>
      </p:sp>
      <p:sp>
        <p:nvSpPr>
          <p:cNvPr id="169" name="Google Shape;169;p2"/>
          <p:cNvSpPr txBox="1">
            <a:spLocks noGrp="1"/>
          </p:cNvSpPr>
          <p:nvPr>
            <p:ph type="body" idx="1"/>
          </p:nvPr>
        </p:nvSpPr>
        <p:spPr>
          <a:xfrm>
            <a:off x="838200" y="1507838"/>
            <a:ext cx="10515600" cy="3874531"/>
          </a:xfrm>
          <a:prstGeom prst="rect">
            <a:avLst/>
          </a:prstGeom>
          <a:noFill/>
          <a:ln>
            <a:noFill/>
          </a:ln>
        </p:spPr>
        <p:txBody>
          <a:bodyPr spcFirstLastPara="1" wrap="square" lIns="121900" tIns="121900" rIns="121900" bIns="121900" anchor="t" anchorCtr="0">
            <a:normAutofit/>
          </a:bodyPr>
          <a:lstStyle/>
          <a:p>
            <a:pPr marL="0" lvl="0" indent="0" algn="l" rtl="0">
              <a:lnSpc>
                <a:spcPct val="100000"/>
              </a:lnSpc>
              <a:spcBef>
                <a:spcPts val="0"/>
              </a:spcBef>
              <a:spcAft>
                <a:spcPts val="0"/>
              </a:spcAft>
              <a:buClr>
                <a:schemeClr val="dk1"/>
              </a:buClr>
              <a:buSzPts val="1200"/>
              <a:buNone/>
            </a:pPr>
            <a:r>
              <a:rPr lang="fi-FI" sz="2400"/>
              <a:t>Vereiste voor studenten: Basiskennis marketing wordt aanbevolen.</a:t>
            </a:r>
            <a:endParaRPr/>
          </a:p>
          <a:p>
            <a:pPr marL="0" lvl="0" indent="0" algn="l" rtl="0">
              <a:lnSpc>
                <a:spcPct val="100000"/>
              </a:lnSpc>
              <a:spcBef>
                <a:spcPts val="0"/>
              </a:spcBef>
              <a:spcAft>
                <a:spcPts val="0"/>
              </a:spcAft>
              <a:buClr>
                <a:schemeClr val="dk1"/>
              </a:buClr>
              <a:buSzPts val="1200"/>
              <a:buNone/>
            </a:pPr>
            <a:endParaRPr sz="2400"/>
          </a:p>
          <a:p>
            <a:pPr marL="0" marR="0" lvl="0" indent="0" algn="l" rtl="0">
              <a:lnSpc>
                <a:spcPct val="90000"/>
              </a:lnSpc>
              <a:spcBef>
                <a:spcPts val="0"/>
              </a:spcBef>
              <a:spcAft>
                <a:spcPts val="0"/>
              </a:spcAft>
              <a:buClr>
                <a:srgbClr val="161249"/>
              </a:buClr>
              <a:buSzPts val="2400"/>
              <a:buNone/>
            </a:pPr>
            <a:r>
              <a:rPr lang="fi-FI" sz="2400" b="0" i="0" u="none" strike="noStrike" cap="none"/>
              <a:t>De student is in staat om</a:t>
            </a:r>
            <a:endParaRPr/>
          </a:p>
          <a:p>
            <a:pPr marL="0" marR="0" lvl="0" indent="0" algn="l" rtl="0">
              <a:lnSpc>
                <a:spcPct val="90000"/>
              </a:lnSpc>
              <a:spcBef>
                <a:spcPts val="0"/>
              </a:spcBef>
              <a:spcAft>
                <a:spcPts val="0"/>
              </a:spcAft>
              <a:buClr>
                <a:srgbClr val="161249"/>
              </a:buClr>
              <a:buSzPts val="2400"/>
              <a:buNone/>
            </a:pPr>
            <a:endParaRPr sz="2400" b="0" i="0" u="none" strike="noStrike" cap="none"/>
          </a:p>
          <a:p>
            <a:pPr marL="457200" marR="0" lvl="0" indent="-440055" algn="l" rtl="0">
              <a:lnSpc>
                <a:spcPct val="100000"/>
              </a:lnSpc>
              <a:spcBef>
                <a:spcPts val="0"/>
              </a:spcBef>
              <a:spcAft>
                <a:spcPts val="0"/>
              </a:spcAft>
              <a:buClr>
                <a:srgbClr val="D12477"/>
              </a:buClr>
              <a:buSzPts val="3600"/>
              <a:buFont typeface="Arial"/>
              <a:buChar char="•"/>
            </a:pPr>
            <a:r>
              <a:rPr lang="fi-FI" sz="2400"/>
              <a:t>Begrijpen waarom monitoring en evaluatie van de gebruikerservaring en webanalyse belangrijk zijn voor digitale bedrijven.</a:t>
            </a:r>
            <a:endParaRPr/>
          </a:p>
          <a:p>
            <a:pPr marL="457200" marR="0" lvl="0" indent="-440055" algn="l" rtl="0">
              <a:lnSpc>
                <a:spcPct val="100000"/>
              </a:lnSpc>
              <a:spcBef>
                <a:spcPts val="0"/>
              </a:spcBef>
              <a:spcAft>
                <a:spcPts val="0"/>
              </a:spcAft>
              <a:buClr>
                <a:srgbClr val="D12477"/>
              </a:buClr>
              <a:buSzPts val="3600"/>
              <a:buFont typeface="Arial"/>
              <a:buChar char="•"/>
            </a:pPr>
            <a:r>
              <a:rPr lang="fi-FI" sz="2400"/>
              <a:t>Weten hoe je de prestaties en bruikbaarheid van een website bewaakt en evalueert </a:t>
            </a:r>
            <a:endParaRPr/>
          </a:p>
          <a:p>
            <a:pPr marL="457200" marR="0" lvl="0" indent="-416560" algn="l" rtl="0">
              <a:lnSpc>
                <a:spcPct val="100000"/>
              </a:lnSpc>
              <a:spcBef>
                <a:spcPts val="0"/>
              </a:spcBef>
              <a:spcAft>
                <a:spcPts val="0"/>
              </a:spcAft>
              <a:buClr>
                <a:srgbClr val="D12477"/>
              </a:buClr>
              <a:buSzPts val="3200"/>
              <a:buChar char="•"/>
            </a:pPr>
            <a:r>
              <a:rPr lang="fi-FI" sz="2400"/>
              <a:t>Begin met het leren gebruiken van bruikbaarheidsonderzoeken (toptaken en cardsort-sessies) </a:t>
            </a:r>
            <a:endParaRPr/>
          </a:p>
          <a:p>
            <a:pPr marL="457200" marR="0" lvl="0" indent="-416560" algn="l" rtl="0">
              <a:lnSpc>
                <a:spcPct val="100000"/>
              </a:lnSpc>
              <a:spcBef>
                <a:spcPts val="0"/>
              </a:spcBef>
              <a:spcAft>
                <a:spcPts val="0"/>
              </a:spcAft>
              <a:buClr>
                <a:srgbClr val="D12477"/>
              </a:buClr>
              <a:buSzPts val="3200"/>
              <a:buChar char="•"/>
            </a:pPr>
            <a:r>
              <a:rPr lang="fi-FI" sz="2400"/>
              <a:t>Begin met het leren van Google Analytics 4</a:t>
            </a:r>
            <a:endParaRPr/>
          </a:p>
          <a:p>
            <a:pPr marL="457200" marR="0" lvl="0" indent="-213359" algn="l" rtl="0">
              <a:lnSpc>
                <a:spcPct val="100000"/>
              </a:lnSpc>
              <a:spcBef>
                <a:spcPts val="0"/>
              </a:spcBef>
              <a:spcAft>
                <a:spcPts val="0"/>
              </a:spcAft>
              <a:buClr>
                <a:srgbClr val="D12477"/>
              </a:buClr>
              <a:buSzPts val="3200"/>
              <a:buNone/>
            </a:pPr>
            <a:endParaRPr sz="2000"/>
          </a:p>
          <a:p>
            <a:pPr marL="0" lvl="0" indent="0" algn="l" rtl="0">
              <a:lnSpc>
                <a:spcPct val="100000"/>
              </a:lnSpc>
              <a:spcBef>
                <a:spcPts val="0"/>
              </a:spcBef>
              <a:spcAft>
                <a:spcPts val="0"/>
              </a:spcAft>
              <a:buClr>
                <a:schemeClr val="dk1"/>
              </a:buClr>
              <a:buSzPts val="12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46"/>
          <p:cNvSpPr txBox="1">
            <a:spLocks noGrp="1"/>
          </p:cNvSpPr>
          <p:nvPr>
            <p:ph type="title"/>
          </p:nvPr>
        </p:nvSpPr>
        <p:spPr>
          <a:xfrm>
            <a:off x="838200" y="47083"/>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Samenvatting van deze cursus</a:t>
            </a:r>
            <a:br>
              <a:rPr lang="fi-FI"/>
            </a:br>
            <a:r>
              <a:rPr lang="fi-FI" sz="2000" b="1" i="1"/>
              <a:t>(wat zijn de stappen die in het lesmateriaal worden behandeld)</a:t>
            </a:r>
            <a:endParaRPr b="1" i="1"/>
          </a:p>
        </p:txBody>
      </p:sp>
      <p:sp>
        <p:nvSpPr>
          <p:cNvPr id="175" name="Google Shape;175;p46"/>
          <p:cNvSpPr txBox="1">
            <a:spLocks noGrp="1"/>
          </p:cNvSpPr>
          <p:nvPr>
            <p:ph type="body" idx="1"/>
          </p:nvPr>
        </p:nvSpPr>
        <p:spPr>
          <a:xfrm>
            <a:off x="838200" y="1193180"/>
            <a:ext cx="10515600" cy="4806177"/>
          </a:xfrm>
          <a:prstGeom prst="rect">
            <a:avLst/>
          </a:prstGeom>
          <a:noFill/>
          <a:ln>
            <a:noFill/>
          </a:ln>
        </p:spPr>
        <p:txBody>
          <a:bodyPr spcFirstLastPara="1" wrap="square" lIns="91425" tIns="45700" rIns="91425" bIns="45700" anchor="t" anchorCtr="0">
            <a:normAutofit fontScale="70000" lnSpcReduction="20000"/>
          </a:bodyPr>
          <a:lstStyle/>
          <a:p>
            <a:pPr marL="457200" lvl="0" indent="-457200" algn="l" rtl="0">
              <a:lnSpc>
                <a:spcPct val="120000"/>
              </a:lnSpc>
              <a:spcBef>
                <a:spcPts val="0"/>
              </a:spcBef>
              <a:spcAft>
                <a:spcPts val="0"/>
              </a:spcAft>
              <a:buClr>
                <a:srgbClr val="2F5496"/>
              </a:buClr>
              <a:buSzPct val="100000"/>
              <a:buFont typeface="Calibri"/>
              <a:buAutoNum type="arabicPeriod"/>
            </a:pPr>
            <a:r>
              <a:rPr lang="fi-FI"/>
              <a:t>Stel doelen voor uw site </a:t>
            </a:r>
            <a:r>
              <a:rPr lang="fi-FI" b="1" i="1"/>
              <a:t>(bedrijfsdoelen)</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Doelen stellen </a:t>
            </a:r>
            <a:r>
              <a:rPr lang="fi-FI" b="1" i="1"/>
              <a:t>(analyse)</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Je inhoud dienovereenkomstig plannen (d.w.z. SEO, conversie, targeting, tone of voice, afbeeldingen, etc.) </a:t>
            </a:r>
            <a:r>
              <a:rPr lang="fi-FI" b="1" i="1"/>
              <a:t>(behandeld in module Inhoud creëren)</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Je site maken </a:t>
            </a:r>
            <a:r>
              <a:rPr lang="fi-FI" b="1" i="1"/>
              <a:t>(de site instellen)</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Gebruik de sociale media en maak reclame </a:t>
            </a:r>
            <a:r>
              <a:rPr lang="fi-FI" b="1" i="1"/>
              <a:t>(niet behandeld in deze submodule)</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Bewaak je website:</a:t>
            </a:r>
            <a:endParaRPr/>
          </a:p>
          <a:p>
            <a:pPr marL="914400" lvl="1" indent="-457200" algn="l" rtl="0">
              <a:lnSpc>
                <a:spcPct val="120000"/>
              </a:lnSpc>
              <a:spcBef>
                <a:spcPts val="1000"/>
              </a:spcBef>
              <a:spcAft>
                <a:spcPts val="0"/>
              </a:spcAft>
              <a:buClr>
                <a:srgbClr val="2F5496"/>
              </a:buClr>
              <a:buSzPct val="100000"/>
              <a:buFont typeface="Calibri"/>
              <a:buAutoNum type="arabicPeriod"/>
            </a:pPr>
            <a:r>
              <a:rPr lang="fi-FI"/>
              <a:t>De prestaties van je website meten </a:t>
            </a:r>
            <a:r>
              <a:rPr lang="fi-FI" b="1" i="1"/>
              <a:t>(analytics)</a:t>
            </a:r>
            <a:endParaRPr/>
          </a:p>
          <a:p>
            <a:pPr marL="914400" lvl="1" indent="-457200" algn="l" rtl="0">
              <a:lnSpc>
                <a:spcPct val="120000"/>
              </a:lnSpc>
              <a:spcBef>
                <a:spcPts val="1000"/>
              </a:spcBef>
              <a:spcAft>
                <a:spcPts val="0"/>
              </a:spcAft>
              <a:buClr>
                <a:srgbClr val="2F5496"/>
              </a:buClr>
              <a:buSzPct val="100000"/>
              <a:buFont typeface="Calibri"/>
              <a:buAutoNum type="arabicPeriod"/>
            </a:pPr>
            <a:r>
              <a:rPr lang="fi-FI"/>
              <a:t>Meet de gebruiksvriendelijkheid van je website </a:t>
            </a:r>
            <a:r>
              <a:rPr lang="fi-FI" b="1" i="1"/>
              <a:t>(usability test)</a:t>
            </a:r>
            <a:endParaRPr/>
          </a:p>
          <a:p>
            <a:pPr marL="457200" lvl="0" indent="-457200" algn="l" rtl="0">
              <a:lnSpc>
                <a:spcPct val="120000"/>
              </a:lnSpc>
              <a:spcBef>
                <a:spcPts val="1000"/>
              </a:spcBef>
              <a:spcAft>
                <a:spcPts val="0"/>
              </a:spcAft>
              <a:buClr>
                <a:srgbClr val="2F5496"/>
              </a:buClr>
              <a:buSzPct val="100000"/>
              <a:buFont typeface="Calibri"/>
              <a:buAutoNum type="arabicPeriod"/>
            </a:pPr>
            <a:r>
              <a:rPr lang="fi-FI"/>
              <a:t>Google Analytics instellen </a:t>
            </a:r>
            <a:r>
              <a:rPr lang="fi-FI" b="1" i="1"/>
              <a:t>(analyse)</a:t>
            </a:r>
            <a:endParaRPr b="1" i="1"/>
          </a:p>
          <a:p>
            <a:pPr marL="457200" lvl="0" indent="-457200" algn="l" rtl="0">
              <a:lnSpc>
                <a:spcPct val="120000"/>
              </a:lnSpc>
              <a:spcBef>
                <a:spcPts val="1000"/>
              </a:spcBef>
              <a:spcAft>
                <a:spcPts val="0"/>
              </a:spcAft>
              <a:buClr>
                <a:srgbClr val="2F5496"/>
              </a:buClr>
              <a:buSzPct val="100000"/>
              <a:buFont typeface="Calibri"/>
              <a:buAutoNum type="arabicPeriod"/>
            </a:pPr>
            <a:r>
              <a:rPr lang="fi-FI"/>
              <a:t>Reageren </a:t>
            </a:r>
            <a:r>
              <a:rPr lang="fi-FI" b="1" i="1"/>
              <a:t>(behandeld tijdens klassikale discussies)</a:t>
            </a:r>
            <a:endParaRPr b="1" i="1"/>
          </a:p>
          <a:p>
            <a:pPr marL="457200" lvl="0" indent="-292735" algn="l" rtl="0">
              <a:lnSpc>
                <a:spcPct val="90000"/>
              </a:lnSpc>
              <a:spcBef>
                <a:spcPts val="1000"/>
              </a:spcBef>
              <a:spcAft>
                <a:spcPts val="0"/>
              </a:spcAft>
              <a:buClr>
                <a:schemeClr val="dk1"/>
              </a:buClr>
              <a:buSzPct val="100000"/>
              <a:buFont typeface="Calibri"/>
              <a:buNone/>
            </a:pPr>
            <a:endParaRPr/>
          </a:p>
        </p:txBody>
      </p:sp>
      <p:pic>
        <p:nvPicPr>
          <p:cNvPr id="176" name="Google Shape;176;p46"/>
          <p:cNvPicPr preferRelativeResize="0"/>
          <p:nvPr/>
        </p:nvPicPr>
        <p:blipFill rotWithShape="1">
          <a:blip r:embed="rId3">
            <a:alphaModFix/>
          </a:blip>
          <a:srcRect/>
          <a:stretch/>
        </p:blipFill>
        <p:spPr>
          <a:xfrm>
            <a:off x="11861800" y="101600"/>
            <a:ext cx="228600" cy="228600"/>
          </a:xfrm>
          <a:prstGeom prst="rect">
            <a:avLst/>
          </a:prstGeom>
          <a:noFill/>
          <a:ln>
            <a:noFill/>
          </a:ln>
        </p:spPr>
      </p:pic>
      <p:sp>
        <p:nvSpPr>
          <p:cNvPr id="177" name="Google Shape;177;p46"/>
          <p:cNvSpPr/>
          <p:nvPr/>
        </p:nvSpPr>
        <p:spPr>
          <a:xfrm>
            <a:off x="738909" y="3636335"/>
            <a:ext cx="10614891" cy="1600683"/>
          </a:xfrm>
          <a:prstGeom prst="rect">
            <a:avLst/>
          </a:prstGeom>
          <a:noFill/>
          <a:ln w="28575" cap="flat" cmpd="sng">
            <a:solidFill>
              <a:srgbClr val="2F549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1"/>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3"/>
          <p:cNvSpPr txBox="1">
            <a:spLocks noGrp="1"/>
          </p:cNvSpPr>
          <p:nvPr>
            <p:ph type="title"/>
          </p:nvPr>
        </p:nvSpPr>
        <p:spPr>
          <a:xfrm>
            <a:off x="536485" y="2342800"/>
            <a:ext cx="4230723" cy="92732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dirty="0"/>
              <a:t>Onderwerpen</a:t>
            </a:r>
            <a:endParaRPr dirty="0"/>
          </a:p>
        </p:txBody>
      </p:sp>
      <p:sp>
        <p:nvSpPr>
          <p:cNvPr id="183" name="Google Shape;183;p3"/>
          <p:cNvSpPr txBox="1">
            <a:spLocks noGrp="1"/>
          </p:cNvSpPr>
          <p:nvPr>
            <p:ph type="body" idx="1"/>
          </p:nvPr>
        </p:nvSpPr>
        <p:spPr>
          <a:xfrm>
            <a:off x="5339646" y="1162676"/>
            <a:ext cx="6141600" cy="3029700"/>
          </a:xfrm>
          <a:prstGeom prst="rect">
            <a:avLst/>
          </a:prstGeom>
          <a:noFill/>
          <a:ln>
            <a:noFill/>
          </a:ln>
        </p:spPr>
        <p:txBody>
          <a:bodyPr spcFirstLastPara="1" wrap="square" lIns="91425" tIns="45700" rIns="91425" bIns="45700" anchor="t" anchorCtr="0">
            <a:spAutoFit/>
          </a:bodyPr>
          <a:lstStyle/>
          <a:p>
            <a:pPr marL="457200" marR="0" lvl="0" indent="-361950" algn="l" rtl="0">
              <a:lnSpc>
                <a:spcPct val="150000"/>
              </a:lnSpc>
              <a:spcBef>
                <a:spcPts val="0"/>
              </a:spcBef>
              <a:spcAft>
                <a:spcPts val="0"/>
              </a:spcAft>
              <a:buSzPts val="2100"/>
              <a:buChar char="●"/>
            </a:pPr>
            <a:r>
              <a:rPr lang="fi-FI" sz="2100"/>
              <a:t>Waarom uw website bewaken</a:t>
            </a:r>
            <a:endParaRPr sz="2100"/>
          </a:p>
          <a:p>
            <a:pPr marL="457200" marR="0" lvl="0" indent="-361950" algn="l" rtl="0">
              <a:lnSpc>
                <a:spcPct val="150000"/>
              </a:lnSpc>
              <a:spcBef>
                <a:spcPts val="0"/>
              </a:spcBef>
              <a:spcAft>
                <a:spcPts val="0"/>
              </a:spcAft>
              <a:buSzPts val="2100"/>
              <a:buChar char="●"/>
            </a:pPr>
            <a:r>
              <a:rPr lang="fi-FI" sz="2100"/>
              <a:t>Waarom hebben we webanalyse nodig?</a:t>
            </a:r>
            <a:endParaRPr sz="2100"/>
          </a:p>
          <a:p>
            <a:pPr marL="457200" marR="0" lvl="0" indent="-361950" algn="l" rtl="0">
              <a:lnSpc>
                <a:spcPct val="150000"/>
              </a:lnSpc>
              <a:spcBef>
                <a:spcPts val="0"/>
              </a:spcBef>
              <a:spcAft>
                <a:spcPts val="0"/>
              </a:spcAft>
              <a:buSzPts val="2100"/>
              <a:buChar char="●"/>
            </a:pPr>
            <a:r>
              <a:rPr lang="fi-FI" sz="2100"/>
              <a:t>Waarom hebben we gebruikersonderzoeken nodig?</a:t>
            </a:r>
            <a:endParaRPr sz="2100"/>
          </a:p>
          <a:p>
            <a:pPr marL="457200" marR="0" lvl="0" indent="-361950" algn="l" rtl="0">
              <a:lnSpc>
                <a:spcPct val="150000"/>
              </a:lnSpc>
              <a:spcBef>
                <a:spcPts val="0"/>
              </a:spcBef>
              <a:spcAft>
                <a:spcPts val="0"/>
              </a:spcAft>
              <a:buSzPts val="2100"/>
              <a:buChar char="●"/>
            </a:pPr>
            <a:r>
              <a:rPr lang="fi-FI" sz="2100"/>
              <a:t>Oefening met twee bruikbaarheidstests</a:t>
            </a:r>
            <a:endParaRPr sz="2100"/>
          </a:p>
          <a:p>
            <a:pPr marL="457200" lvl="0" indent="-361950" algn="l" rtl="0">
              <a:lnSpc>
                <a:spcPct val="150000"/>
              </a:lnSpc>
              <a:spcBef>
                <a:spcPts val="0"/>
              </a:spcBef>
              <a:spcAft>
                <a:spcPts val="0"/>
              </a:spcAft>
              <a:buSzPts val="2100"/>
              <a:buChar char="●"/>
            </a:pPr>
            <a:r>
              <a:rPr lang="fi-FI" sz="2100"/>
              <a:t>Kort over Google Analytics 4</a:t>
            </a:r>
            <a:endParaRPr sz="2100">
              <a:highlight>
                <a:schemeClr val="accent2"/>
              </a:highlight>
            </a:endParaRPr>
          </a:p>
          <a:p>
            <a:pPr marL="514350" lvl="0" indent="-285750" algn="l" rtl="0">
              <a:lnSpc>
                <a:spcPct val="100000"/>
              </a:lnSpc>
              <a:spcBef>
                <a:spcPts val="1000"/>
              </a:spcBef>
              <a:spcAft>
                <a:spcPts val="0"/>
              </a:spcAft>
              <a:buClr>
                <a:schemeClr val="lt1"/>
              </a:buClr>
              <a:buSzPts val="3600"/>
              <a:buFont typeface="Arial"/>
              <a:buNone/>
            </a:pPr>
            <a:endParaRPr sz="25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g1e351c42066_0_12"/>
          <p:cNvSpPr txBox="1">
            <a:spLocks noGrp="1"/>
          </p:cNvSpPr>
          <p:nvPr>
            <p:ph type="title"/>
          </p:nvPr>
        </p:nvSpPr>
        <p:spPr>
          <a:xfrm>
            <a:off x="838200" y="365125"/>
            <a:ext cx="10515600" cy="79275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Waarom uw website bewaken?</a:t>
            </a:r>
            <a:endParaRPr/>
          </a:p>
        </p:txBody>
      </p:sp>
      <p:sp>
        <p:nvSpPr>
          <p:cNvPr id="190" name="Google Shape;190;g1e351c42066_0_12"/>
          <p:cNvSpPr txBox="1">
            <a:spLocks noGrp="1"/>
          </p:cNvSpPr>
          <p:nvPr>
            <p:ph type="body" idx="1"/>
          </p:nvPr>
        </p:nvSpPr>
        <p:spPr>
          <a:xfrm>
            <a:off x="949036" y="1157875"/>
            <a:ext cx="10515600" cy="4919652"/>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1000"/>
              </a:spcBef>
              <a:spcAft>
                <a:spcPts val="0"/>
              </a:spcAft>
              <a:buSzPct val="252252"/>
              <a:buNone/>
            </a:pPr>
            <a:r>
              <a:rPr lang="fi-FI" sz="1200" b="1"/>
              <a:t>Prestaties bijhouden: </a:t>
            </a:r>
            <a:endParaRPr sz="1200" b="1"/>
          </a:p>
          <a:p>
            <a:pPr marL="457200" lvl="0" indent="-296984" algn="l" rtl="0">
              <a:lnSpc>
                <a:spcPct val="90000"/>
              </a:lnSpc>
              <a:spcBef>
                <a:spcPts val="1000"/>
              </a:spcBef>
              <a:spcAft>
                <a:spcPts val="0"/>
              </a:spcAft>
              <a:buClr>
                <a:schemeClr val="accent2"/>
              </a:buClr>
              <a:buSzPct val="100000"/>
              <a:buChar char="●"/>
            </a:pPr>
            <a:r>
              <a:rPr lang="fi-FI" sz="1200"/>
              <a:t>Met web analytics kun je de prestaties van je website meten en bijhouden. </a:t>
            </a:r>
            <a:endParaRPr sz="1200"/>
          </a:p>
          <a:p>
            <a:pPr marL="457200" lvl="0" indent="-296984" algn="l" rtl="0">
              <a:lnSpc>
                <a:spcPct val="90000"/>
              </a:lnSpc>
              <a:spcBef>
                <a:spcPts val="0"/>
              </a:spcBef>
              <a:spcAft>
                <a:spcPts val="0"/>
              </a:spcAft>
              <a:buClr>
                <a:schemeClr val="accent2"/>
              </a:buClr>
              <a:buSzPct val="100000"/>
              <a:buChar char="●"/>
            </a:pPr>
            <a:r>
              <a:rPr lang="fi-FI" sz="1200"/>
              <a:t>Het biedt waardevolle inzichten in het gedrag van bezoekers, zoals het aantal bezoekers, hun demografische gegevens, de pagina's die ze bezoeken en de acties die ze ondernemen. </a:t>
            </a:r>
            <a:endParaRPr sz="1200"/>
          </a:p>
          <a:p>
            <a:pPr marL="457200" lvl="0" indent="0" algn="l" rtl="0">
              <a:lnSpc>
                <a:spcPct val="90000"/>
              </a:lnSpc>
              <a:spcBef>
                <a:spcPts val="1000"/>
              </a:spcBef>
              <a:spcAft>
                <a:spcPts val="0"/>
              </a:spcAft>
              <a:buSzPct val="252252"/>
              <a:buNone/>
            </a:pPr>
            <a:r>
              <a:rPr lang="fi-FI" sz="1200"/>
              <a:t>→ helpt u inzicht te krijgen in hoe goed uw website presteert en welke gebieden voor verbetering vatbaar zijn.</a:t>
            </a:r>
            <a:endParaRPr sz="1200" b="1"/>
          </a:p>
          <a:p>
            <a:pPr marL="0" lvl="0" indent="0" algn="l" rtl="0">
              <a:lnSpc>
                <a:spcPct val="90000"/>
              </a:lnSpc>
              <a:spcBef>
                <a:spcPts val="1000"/>
              </a:spcBef>
              <a:spcAft>
                <a:spcPts val="0"/>
              </a:spcAft>
              <a:buSzPct val="252252"/>
              <a:buNone/>
            </a:pPr>
            <a:r>
              <a:rPr lang="fi-FI" sz="1200" b="1"/>
              <a:t>Gebruikerservaring optimaliseren: </a:t>
            </a:r>
            <a:endParaRPr sz="1200" b="1"/>
          </a:p>
          <a:p>
            <a:pPr marL="457200" lvl="0" indent="-296984" algn="l" rtl="0">
              <a:lnSpc>
                <a:spcPct val="90000"/>
              </a:lnSpc>
              <a:spcBef>
                <a:spcPts val="1000"/>
              </a:spcBef>
              <a:spcAft>
                <a:spcPts val="0"/>
              </a:spcAft>
              <a:buClr>
                <a:schemeClr val="accent2"/>
              </a:buClr>
              <a:buSzPct val="100000"/>
              <a:buChar char="●"/>
            </a:pPr>
            <a:r>
              <a:rPr lang="fi-FI" sz="1200"/>
              <a:t>Webanalyse helpt je inzicht te krijgen in hoe gebruikers door je website navigeren, welke inhoud ze waardevol vinden en waar ze mogelijk problemen tegenkomen. </a:t>
            </a:r>
            <a:endParaRPr sz="1200"/>
          </a:p>
          <a:p>
            <a:pPr marL="457200" lvl="0" indent="-296984" algn="l" rtl="0">
              <a:lnSpc>
                <a:spcPct val="90000"/>
              </a:lnSpc>
              <a:spcBef>
                <a:spcPts val="0"/>
              </a:spcBef>
              <a:spcAft>
                <a:spcPts val="0"/>
              </a:spcAft>
              <a:buClr>
                <a:schemeClr val="accent2"/>
              </a:buClr>
              <a:buSzPct val="100000"/>
              <a:buChar char="●"/>
            </a:pPr>
            <a:r>
              <a:rPr lang="fi-FI" sz="1200"/>
              <a:t>Met behulp van gebruikerstests en statistieken over websitebetrokkenheid kunt u het gedrag van gebruikers analyseren. Je kunt mogelijkheden identificeren om de gebruikerservaring te verbeteren, de websitenavigatie te verbeteren en de plaatsing van inhoud te optimaliseren.</a:t>
            </a:r>
            <a:endParaRPr sz="1200" b="1"/>
          </a:p>
          <a:p>
            <a:pPr marL="0" lvl="0" indent="0" algn="l" rtl="0">
              <a:lnSpc>
                <a:spcPct val="90000"/>
              </a:lnSpc>
              <a:spcBef>
                <a:spcPts val="1000"/>
              </a:spcBef>
              <a:spcAft>
                <a:spcPts val="0"/>
              </a:spcAft>
              <a:buSzPct val="252252"/>
              <a:buNone/>
            </a:pPr>
            <a:r>
              <a:rPr lang="fi-FI" sz="1200" b="1"/>
              <a:t>Conversie optimalisatie: </a:t>
            </a:r>
            <a:endParaRPr sz="1200" b="1"/>
          </a:p>
          <a:p>
            <a:pPr marL="457200" lvl="0" indent="-296984" algn="l" rtl="0">
              <a:lnSpc>
                <a:spcPct val="90000"/>
              </a:lnSpc>
              <a:spcBef>
                <a:spcPts val="1000"/>
              </a:spcBef>
              <a:spcAft>
                <a:spcPts val="0"/>
              </a:spcAft>
              <a:buClr>
                <a:schemeClr val="accent2"/>
              </a:buClr>
              <a:buSzPct val="100000"/>
              <a:buChar char="●"/>
            </a:pPr>
            <a:r>
              <a:rPr lang="fi-FI" sz="1200"/>
              <a:t>Biedt gegevens over conversiepercentages, zoals het percentage bezoekers dat de gewenste acties onderneemt, zoals een aankoop doen, een formulier invullen of zich abonneren op een nieuwsbrief. </a:t>
            </a:r>
            <a:endParaRPr sz="1200"/>
          </a:p>
          <a:p>
            <a:pPr marL="457200" lvl="0" indent="-296984" algn="l" rtl="0">
              <a:lnSpc>
                <a:spcPct val="90000"/>
              </a:lnSpc>
              <a:spcBef>
                <a:spcPts val="0"/>
              </a:spcBef>
              <a:spcAft>
                <a:spcPts val="0"/>
              </a:spcAft>
              <a:buClr>
                <a:schemeClr val="accent2"/>
              </a:buClr>
              <a:buSzPct val="100000"/>
              <a:buChar char="●"/>
            </a:pPr>
            <a:r>
              <a:rPr lang="fi-FI" sz="1200"/>
              <a:t>Door conversietrechters te analyseren, knelpunten te identificeren en bruikbaarheidstests uit te voeren, kun je gegevensgestuurde optimalisaties doorvoeren om je conversiepercentages te verhogen en de algemene bedrijfsresultaten te verbeteren.</a:t>
            </a:r>
            <a:endParaRPr sz="1200" b="1"/>
          </a:p>
          <a:p>
            <a:pPr marL="0" lvl="0" indent="0" algn="l" rtl="0">
              <a:lnSpc>
                <a:spcPct val="90000"/>
              </a:lnSpc>
              <a:spcBef>
                <a:spcPts val="1000"/>
              </a:spcBef>
              <a:spcAft>
                <a:spcPts val="0"/>
              </a:spcAft>
              <a:buSzPct val="252252"/>
              <a:buNone/>
            </a:pPr>
            <a:r>
              <a:rPr lang="fi-FI" sz="1200" b="1"/>
              <a:t>Effectiviteit van marketingcampagnes: </a:t>
            </a:r>
            <a:endParaRPr sz="1200" b="1"/>
          </a:p>
          <a:p>
            <a:pPr marL="457200" lvl="0" indent="-296984" algn="l" rtl="0">
              <a:lnSpc>
                <a:spcPct val="90000"/>
              </a:lnSpc>
              <a:spcBef>
                <a:spcPts val="1000"/>
              </a:spcBef>
              <a:spcAft>
                <a:spcPts val="0"/>
              </a:spcAft>
              <a:buClr>
                <a:schemeClr val="accent2"/>
              </a:buClr>
              <a:buSzPct val="100000"/>
              <a:buChar char="●"/>
            </a:pPr>
            <a:r>
              <a:rPr lang="fi-FI" sz="1200"/>
              <a:t>Webanalyse helpt bij het meten van de effectiviteit van je marketingcampagnes. </a:t>
            </a:r>
            <a:endParaRPr sz="1200"/>
          </a:p>
          <a:p>
            <a:pPr marL="457200" lvl="0" indent="-296984" algn="l" rtl="0">
              <a:lnSpc>
                <a:spcPct val="90000"/>
              </a:lnSpc>
              <a:spcBef>
                <a:spcPts val="0"/>
              </a:spcBef>
              <a:spcAft>
                <a:spcPts val="0"/>
              </a:spcAft>
              <a:buClr>
                <a:schemeClr val="accent2"/>
              </a:buClr>
              <a:buSzPct val="100000"/>
              <a:buChar char="●"/>
            </a:pPr>
            <a:r>
              <a:rPr lang="fi-FI" sz="1200"/>
              <a:t>Door verwijzingsbronnen, zoekwoorden en prestaties van landingspagina's bij te houden, kun je bepalen welke marketingkanalen en -strategieën het meeste verkeer en conversies genereren. </a:t>
            </a:r>
            <a:endParaRPr sz="1200"/>
          </a:p>
          <a:p>
            <a:pPr marL="457200" lvl="0" indent="0" algn="l" rtl="0">
              <a:lnSpc>
                <a:spcPct val="90000"/>
              </a:lnSpc>
              <a:spcBef>
                <a:spcPts val="1000"/>
              </a:spcBef>
              <a:spcAft>
                <a:spcPts val="0"/>
              </a:spcAft>
              <a:buSzPct val="252252"/>
              <a:buNone/>
            </a:pPr>
            <a:r>
              <a:rPr lang="fi-FI" sz="1200"/>
              <a:t>→ stelt u in staat om middelen effectiever toe te wijzen en uw marketinginspanningen te optimaliseren.</a:t>
            </a:r>
            <a:endParaRPr sz="1200" b="1"/>
          </a:p>
          <a:p>
            <a:pPr marL="0" lvl="0" indent="0" algn="l" rtl="0">
              <a:lnSpc>
                <a:spcPct val="90000"/>
              </a:lnSpc>
              <a:spcBef>
                <a:spcPts val="1000"/>
              </a:spcBef>
              <a:spcAft>
                <a:spcPts val="0"/>
              </a:spcAft>
              <a:buSzPct val="252252"/>
              <a:buNone/>
            </a:pPr>
            <a:r>
              <a:rPr lang="fi-FI" sz="1200" b="1"/>
              <a:t>Gegevensgestuurde besluitvorming: </a:t>
            </a:r>
            <a:endParaRPr sz="1200" b="1"/>
          </a:p>
          <a:p>
            <a:pPr marL="457200" lvl="0" indent="-296984" algn="l" rtl="0">
              <a:lnSpc>
                <a:spcPct val="90000"/>
              </a:lnSpc>
              <a:spcBef>
                <a:spcPts val="1000"/>
              </a:spcBef>
              <a:spcAft>
                <a:spcPts val="0"/>
              </a:spcAft>
              <a:buClr>
                <a:schemeClr val="accent2"/>
              </a:buClr>
              <a:buSzPct val="100000"/>
              <a:buChar char="●"/>
            </a:pPr>
            <a:r>
              <a:rPr lang="fi-FI" sz="1200"/>
              <a:t>Het levert kwantitatieve gegevens die je helpen bij het nemen van beslissingen. </a:t>
            </a:r>
            <a:endParaRPr sz="1200"/>
          </a:p>
          <a:p>
            <a:pPr marL="457200" lvl="0" indent="-296984" algn="l" rtl="0">
              <a:lnSpc>
                <a:spcPct val="90000"/>
              </a:lnSpc>
              <a:spcBef>
                <a:spcPts val="0"/>
              </a:spcBef>
              <a:spcAft>
                <a:spcPts val="0"/>
              </a:spcAft>
              <a:buClr>
                <a:schemeClr val="accent2"/>
              </a:buClr>
              <a:buSzPct val="100000"/>
              <a:buChar char="●"/>
            </a:pPr>
            <a:r>
              <a:rPr lang="fi-FI" sz="1200"/>
              <a:t>Helpt je trends, patronen en groeikansen te identificeren. </a:t>
            </a:r>
            <a:endParaRPr sz="1200"/>
          </a:p>
          <a:p>
            <a:pPr marL="457200" lvl="0" indent="0" algn="l" rtl="0">
              <a:lnSpc>
                <a:spcPct val="90000"/>
              </a:lnSpc>
              <a:spcBef>
                <a:spcPts val="1000"/>
              </a:spcBef>
              <a:spcAft>
                <a:spcPts val="0"/>
              </a:spcAft>
              <a:buSzPct val="252252"/>
              <a:buNone/>
            </a:pPr>
            <a:r>
              <a:rPr lang="fi-FI" sz="1200"/>
              <a:t>→ u weloverwogen beslissingen kunt nemen over websiteverbeteringen, inhoudstrategieën, marketinginitiatieven en de toewijzing van middelen.</a:t>
            </a:r>
            <a:endParaRPr sz="800"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2"/>
          <p:cNvSpPr txBox="1">
            <a:spLocks noGrp="1"/>
          </p:cNvSpPr>
          <p:nvPr>
            <p:ph type="ctrTitle" idx="4294967295"/>
          </p:nvPr>
        </p:nvSpPr>
        <p:spPr>
          <a:xfrm>
            <a:off x="1524000" y="1600200"/>
            <a:ext cx="9144000" cy="23876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4400"/>
              <a:buFont typeface="Calibri"/>
              <a:buNone/>
            </a:pPr>
            <a:r>
              <a:rPr lang="fi-FI" sz="4400" b="1" i="0" u="none" strike="noStrike" cap="none">
                <a:solidFill>
                  <a:schemeClr val="lt1"/>
                </a:solidFill>
                <a:latin typeface="Arial"/>
                <a:ea typeface="Arial"/>
                <a:cs typeface="Arial"/>
                <a:sym typeface="Arial"/>
              </a:rPr>
              <a:t>"Alles wat je doet zonder de resultaten te meten is slechts een hobby"</a:t>
            </a:r>
            <a:endParaRPr sz="4400" b="1" i="0" u="none" strike="noStrike" cap="none">
              <a:solidFill>
                <a:schemeClr val="lt1"/>
              </a:solidFill>
              <a:latin typeface="Arial"/>
              <a:ea typeface="Arial"/>
              <a:cs typeface="Arial"/>
              <a:sym typeface="Arial"/>
            </a:endParaRPr>
          </a:p>
        </p:txBody>
      </p:sp>
      <p:sp>
        <p:nvSpPr>
          <p:cNvPr id="196" name="Google Shape;196;p42"/>
          <p:cNvSpPr txBox="1">
            <a:spLocks noGrp="1"/>
          </p:cNvSpPr>
          <p:nvPr>
            <p:ph type="subTitle" idx="4294967295"/>
          </p:nvPr>
        </p:nvSpPr>
        <p:spPr>
          <a:xfrm>
            <a:off x="0" y="3602038"/>
            <a:ext cx="9144000" cy="1655762"/>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a:p>
            <a:pPr marL="0" marR="0" lvl="0" indent="0" algn="ctr" rtl="0">
              <a:lnSpc>
                <a:spcPct val="90000"/>
              </a:lnSpc>
              <a:spcBef>
                <a:spcPts val="1000"/>
              </a:spcBef>
              <a:spcAft>
                <a:spcPts val="0"/>
              </a:spcAft>
              <a:buClr>
                <a:schemeClr val="dk1"/>
              </a:buClr>
              <a:buSzPts val="2400"/>
              <a:buFont typeface="Arial"/>
              <a:buNone/>
            </a:pPr>
            <a:endParaRPr sz="2800" b="0" i="0" u="none" strike="noStrike" cap="none">
              <a:solidFill>
                <a:srgbClr val="161249"/>
              </a:solidFill>
              <a:latin typeface="Arial"/>
              <a:ea typeface="Arial"/>
              <a:cs typeface="Arial"/>
              <a:sym typeface="Arial"/>
            </a:endParaRPr>
          </a:p>
        </p:txBody>
      </p:sp>
      <p:pic>
        <p:nvPicPr>
          <p:cNvPr id="197" name="Google Shape;197;p42"/>
          <p:cNvPicPr preferRelativeResize="0"/>
          <p:nvPr/>
        </p:nvPicPr>
        <p:blipFill rotWithShape="1">
          <a:blip r:embed="rId3">
            <a:alphaModFix/>
          </a:blip>
          <a:srcRect/>
          <a:stretch/>
        </p:blipFill>
        <p:spPr>
          <a:xfrm>
            <a:off x="11861800" y="101600"/>
            <a:ext cx="228600" cy="22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197"/>
                                        </p:tgtEl>
                                        <p:attrNameLst>
                                          <p:attrName>style.visibility</p:attrName>
                                        </p:attrNameLst>
                                      </p:cBhvr>
                                      <p:to>
                                        <p:strVal val="visible"/>
                                      </p:to>
                                    </p:set>
                                    <p:animEffect transition="in" filter="fade">
                                      <p:cBhvr>
                                        <p:cTn id="7" dur="1"/>
                                        <p:tgtEl>
                                          <p:spTgt spid="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44"/>
          <p:cNvSpPr txBox="1">
            <a:spLocks noGrp="1"/>
          </p:cNvSpPr>
          <p:nvPr>
            <p:ph type="title"/>
          </p:nvPr>
        </p:nvSpPr>
        <p:spPr>
          <a:xfrm>
            <a:off x="1078346" y="76611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None/>
            </a:pPr>
            <a:r>
              <a:rPr lang="fi-FI" sz="2800" b="1">
                <a:solidFill>
                  <a:srgbClr val="D12477"/>
                </a:solidFill>
              </a:rPr>
              <a:t>Zonder het verkeer op je site te meten, weet je echt niet hoe goed je site presteert.</a:t>
            </a:r>
            <a:endParaRPr/>
          </a:p>
        </p:txBody>
      </p:sp>
      <p:sp>
        <p:nvSpPr>
          <p:cNvPr id="203" name="Google Shape;203;p44"/>
          <p:cNvSpPr txBox="1">
            <a:spLocks noGrp="1"/>
          </p:cNvSpPr>
          <p:nvPr>
            <p:ph type="body" idx="1"/>
          </p:nvPr>
        </p:nvSpPr>
        <p:spPr>
          <a:xfrm>
            <a:off x="838200" y="1733323"/>
            <a:ext cx="10515600" cy="418568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2800"/>
              <a:buNone/>
            </a:pPr>
            <a:endParaRPr/>
          </a:p>
          <a:p>
            <a:pPr marL="914400" lvl="1" indent="-457200" algn="l" rtl="0">
              <a:lnSpc>
                <a:spcPct val="100000"/>
              </a:lnSpc>
              <a:spcBef>
                <a:spcPts val="600"/>
              </a:spcBef>
              <a:spcAft>
                <a:spcPts val="0"/>
              </a:spcAft>
              <a:buClr>
                <a:srgbClr val="D12477"/>
              </a:buClr>
              <a:buSzPts val="2400"/>
              <a:buFont typeface="Calibri"/>
              <a:buAutoNum type="arabicPeriod"/>
            </a:pPr>
            <a:r>
              <a:rPr lang="fi-FI"/>
              <a:t>Want de eerste keer dat je je site lanceert, doe je het toch nooit goed.</a:t>
            </a:r>
            <a:endParaRPr/>
          </a:p>
          <a:p>
            <a:pPr marL="914400" lvl="1" indent="-457200" algn="l" rtl="0">
              <a:lnSpc>
                <a:spcPct val="100000"/>
              </a:lnSpc>
              <a:spcBef>
                <a:spcPts val="1200"/>
              </a:spcBef>
              <a:spcAft>
                <a:spcPts val="0"/>
              </a:spcAft>
              <a:buClr>
                <a:srgbClr val="D12477"/>
              </a:buClr>
              <a:buSzPts val="2400"/>
              <a:buFont typeface="Calibri"/>
              <a:buAutoNum type="arabicPeriod"/>
            </a:pPr>
            <a:r>
              <a:rPr lang="fi-FI"/>
              <a:t>Internetmarketing vereist constante interactie en iteratie</a:t>
            </a:r>
            <a:endParaRPr/>
          </a:p>
          <a:p>
            <a:pPr marL="914400" lvl="1" indent="-457200" algn="l" rtl="0">
              <a:lnSpc>
                <a:spcPct val="100000"/>
              </a:lnSpc>
              <a:spcBef>
                <a:spcPts val="1200"/>
              </a:spcBef>
              <a:spcAft>
                <a:spcPts val="0"/>
              </a:spcAft>
              <a:buClr>
                <a:srgbClr val="D12477"/>
              </a:buClr>
              <a:buSzPts val="2400"/>
              <a:buFont typeface="Calibri"/>
              <a:buAutoNum type="arabicPeriod"/>
            </a:pPr>
            <a:r>
              <a:rPr lang="fi-FI"/>
              <a:t>De smaak en het gedrag van de markten veranderen voortdurend</a:t>
            </a:r>
            <a:endParaRPr/>
          </a:p>
          <a:p>
            <a:pPr marL="914400" lvl="1" indent="-457200" algn="l" rtl="0">
              <a:lnSpc>
                <a:spcPct val="100000"/>
              </a:lnSpc>
              <a:spcBef>
                <a:spcPts val="1200"/>
              </a:spcBef>
              <a:spcAft>
                <a:spcPts val="0"/>
              </a:spcAft>
              <a:buClr>
                <a:srgbClr val="D12477"/>
              </a:buClr>
              <a:buSzPts val="2400"/>
              <a:buFont typeface="Calibri"/>
              <a:buAutoNum type="arabicPeriod"/>
            </a:pPr>
            <a:r>
              <a:rPr lang="fi-FI"/>
              <a:t>Je eigen doelstellingen veranderen.</a:t>
            </a:r>
            <a:endParaRPr/>
          </a:p>
          <a:p>
            <a:pPr marL="914400" lvl="1" indent="-457200" algn="l" rtl="0">
              <a:lnSpc>
                <a:spcPct val="100000"/>
              </a:lnSpc>
              <a:spcBef>
                <a:spcPts val="1200"/>
              </a:spcBef>
              <a:spcAft>
                <a:spcPts val="600"/>
              </a:spcAft>
              <a:buClr>
                <a:srgbClr val="D12477"/>
              </a:buClr>
              <a:buSzPts val="2400"/>
              <a:buFont typeface="Calibri"/>
              <a:buAutoNum type="arabicPeriod"/>
            </a:pPr>
            <a:r>
              <a:rPr lang="fi-FI"/>
              <a:t>.....</a:t>
            </a:r>
            <a:endParaRPr/>
          </a:p>
        </p:txBody>
      </p:sp>
      <p:pic>
        <p:nvPicPr>
          <p:cNvPr id="204" name="Google Shape;204;p44"/>
          <p:cNvPicPr preferRelativeResize="0"/>
          <p:nvPr/>
        </p:nvPicPr>
        <p:blipFill rotWithShape="1">
          <a:blip r:embed="rId3">
            <a:alphaModFix/>
          </a:blip>
          <a:srcRect/>
          <a:stretch/>
        </p:blipFill>
        <p:spPr>
          <a:xfrm>
            <a:off x="11861800" y="101600"/>
            <a:ext cx="228600" cy="22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1"/>
                                        <p:tgtEl>
                                          <p:spTgt spid="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g24bdc91d832_0_0"/>
          <p:cNvSpPr txBox="1">
            <a:spLocks noGrp="1"/>
          </p:cNvSpPr>
          <p:nvPr>
            <p:ph type="ctrTitle" idx="4294967295"/>
          </p:nvPr>
        </p:nvSpPr>
        <p:spPr>
          <a:xfrm>
            <a:off x="1524000" y="2662237"/>
            <a:ext cx="7907676" cy="766800"/>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dirty="0">
                <a:solidFill>
                  <a:srgbClr val="161249"/>
                </a:solidFill>
                <a:latin typeface="Arial"/>
                <a:ea typeface="Arial"/>
                <a:cs typeface="Arial"/>
                <a:sym typeface="Arial"/>
              </a:rPr>
              <a:t>Waarom hebben we webanalyse nodig?</a:t>
            </a:r>
            <a:endParaRPr sz="3600" b="0" i="0" u="none" strike="noStrike" cap="none" dirty="0">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g1e351c42066_0_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Mogelijke inzichten waar je naar op zoek bent </a:t>
            </a:r>
            <a:endParaRPr/>
          </a:p>
        </p:txBody>
      </p:sp>
      <p:sp>
        <p:nvSpPr>
          <p:cNvPr id="216" name="Google Shape;216;g1e351c42066_0_5"/>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62500" lnSpcReduction="20000"/>
          </a:bodyPr>
          <a:lstStyle/>
          <a:p>
            <a:pPr marL="0" lvl="0" indent="0" algn="l" rtl="0">
              <a:lnSpc>
                <a:spcPct val="90000"/>
              </a:lnSpc>
              <a:spcBef>
                <a:spcPts val="1000"/>
              </a:spcBef>
              <a:spcAft>
                <a:spcPts val="0"/>
              </a:spcAft>
              <a:buClr>
                <a:schemeClr val="dk1"/>
              </a:buClr>
              <a:buSzPct val="39285"/>
              <a:buFont typeface="Arial"/>
              <a:buNone/>
            </a:pPr>
            <a:r>
              <a:rPr lang="fi-FI" sz="2400" b="1" dirty="0"/>
              <a:t>Wat zijn de doelgroepen van het bedrijf?</a:t>
            </a:r>
            <a:endParaRPr sz="2400" b="1" dirty="0"/>
          </a:p>
          <a:p>
            <a:pPr marL="457200" lvl="0" indent="-353060" algn="l" rtl="0">
              <a:lnSpc>
                <a:spcPct val="90000"/>
              </a:lnSpc>
              <a:spcBef>
                <a:spcPts val="1000"/>
              </a:spcBef>
              <a:spcAft>
                <a:spcPts val="0"/>
              </a:spcAft>
              <a:buClr>
                <a:schemeClr val="accent2"/>
              </a:buClr>
              <a:buSzPct val="100000"/>
              <a:buChar char="●"/>
            </a:pPr>
            <a:r>
              <a:rPr lang="fi-FI" sz="2400" dirty="0"/>
              <a:t>Leeftijd, locatie, interesses</a:t>
            </a:r>
            <a:br>
              <a:rPr lang="fi-FI" sz="2400" dirty="0"/>
            </a:br>
            <a:endParaRPr sz="2400" dirty="0"/>
          </a:p>
          <a:p>
            <a:pPr marL="0" lvl="0" indent="0" algn="l" rtl="0">
              <a:lnSpc>
                <a:spcPct val="90000"/>
              </a:lnSpc>
              <a:spcBef>
                <a:spcPts val="1000"/>
              </a:spcBef>
              <a:spcAft>
                <a:spcPts val="0"/>
              </a:spcAft>
              <a:buClr>
                <a:schemeClr val="dk1"/>
              </a:buClr>
              <a:buSzPct val="39285"/>
              <a:buFont typeface="Arial"/>
              <a:buNone/>
            </a:pPr>
            <a:r>
              <a:rPr lang="fi-FI" sz="2400" b="1" dirty="0"/>
              <a:t>Welke kanalen moeten worden gebruikt om deze doelgroep te bereiken?</a:t>
            </a:r>
            <a:endParaRPr sz="2400" b="1" dirty="0"/>
          </a:p>
          <a:p>
            <a:pPr marL="457200" lvl="0" indent="-353060" algn="l" rtl="0">
              <a:lnSpc>
                <a:spcPct val="90000"/>
              </a:lnSpc>
              <a:spcBef>
                <a:spcPts val="1000"/>
              </a:spcBef>
              <a:spcAft>
                <a:spcPts val="0"/>
              </a:spcAft>
              <a:buClr>
                <a:schemeClr val="accent2"/>
              </a:buClr>
              <a:buSzPct val="100000"/>
              <a:buChar char="●"/>
            </a:pPr>
            <a:r>
              <a:rPr lang="fi-FI" sz="2400" dirty="0"/>
              <a:t>bijv. Facebook, Google</a:t>
            </a:r>
            <a:br>
              <a:rPr lang="fi-FI" sz="2400" dirty="0"/>
            </a:br>
            <a:endParaRPr sz="2400" dirty="0"/>
          </a:p>
          <a:p>
            <a:pPr marL="0" lvl="0" indent="0" algn="l" rtl="0">
              <a:lnSpc>
                <a:spcPct val="90000"/>
              </a:lnSpc>
              <a:spcBef>
                <a:spcPts val="1000"/>
              </a:spcBef>
              <a:spcAft>
                <a:spcPts val="0"/>
              </a:spcAft>
              <a:buClr>
                <a:schemeClr val="dk1"/>
              </a:buClr>
              <a:buSzPct val="39285"/>
              <a:buFont typeface="Arial"/>
              <a:buNone/>
            </a:pPr>
            <a:r>
              <a:rPr lang="fi-FI" sz="2400" b="1" dirty="0"/>
              <a:t>Wat voor soort inhoud moet er op de website komen om gebruikers aan te trekken?</a:t>
            </a:r>
            <a:endParaRPr sz="2400" b="1" dirty="0"/>
          </a:p>
          <a:p>
            <a:pPr marL="457200" lvl="0" indent="-353060" algn="l" rtl="0">
              <a:lnSpc>
                <a:spcPct val="90000"/>
              </a:lnSpc>
              <a:spcBef>
                <a:spcPts val="1000"/>
              </a:spcBef>
              <a:spcAft>
                <a:spcPts val="0"/>
              </a:spcAft>
              <a:buClr>
                <a:schemeClr val="accent2"/>
              </a:buClr>
              <a:buSzPct val="100000"/>
              <a:buChar char="●"/>
            </a:pPr>
            <a:r>
              <a:rPr lang="fi-FI" sz="2400" dirty="0"/>
              <a:t>blogberichten, informatie over diensten, koopgidsen enz.</a:t>
            </a:r>
            <a:br>
              <a:rPr lang="fi-FI" sz="2400" dirty="0"/>
            </a:br>
            <a:endParaRPr sz="2400" dirty="0"/>
          </a:p>
          <a:p>
            <a:pPr marL="0" lvl="0" indent="0" algn="l" rtl="0">
              <a:lnSpc>
                <a:spcPct val="90000"/>
              </a:lnSpc>
              <a:spcBef>
                <a:spcPts val="1000"/>
              </a:spcBef>
              <a:spcAft>
                <a:spcPts val="0"/>
              </a:spcAft>
              <a:buClr>
                <a:schemeClr val="dk1"/>
              </a:buClr>
              <a:buSzPct val="39285"/>
              <a:buFont typeface="Arial"/>
              <a:buNone/>
            </a:pPr>
            <a:r>
              <a:rPr lang="fi-FI" sz="2400" b="1" dirty="0"/>
              <a:t>Wat zijn de doelen van het bedrijf en de website en welke acties moeten gebruikers ondernemen op de website?</a:t>
            </a:r>
            <a:endParaRPr sz="2400" b="1" dirty="0"/>
          </a:p>
          <a:p>
            <a:pPr marL="457200" lvl="0" indent="-353060" algn="l" rtl="0">
              <a:lnSpc>
                <a:spcPct val="90000"/>
              </a:lnSpc>
              <a:spcBef>
                <a:spcPts val="1000"/>
              </a:spcBef>
              <a:spcAft>
                <a:spcPts val="0"/>
              </a:spcAft>
              <a:buClr>
                <a:schemeClr val="accent2"/>
              </a:buClr>
              <a:buSzPct val="100000"/>
              <a:buChar char="●"/>
            </a:pPr>
            <a:r>
              <a:rPr lang="fi-FI" sz="2400" dirty="0"/>
              <a:t>bijv. een aankoop doen in een online winkel, contact opnemen met het bedrijf, inhoud lezen</a:t>
            </a:r>
            <a:br>
              <a:rPr lang="fi-FI" sz="2400" dirty="0"/>
            </a:br>
            <a:endParaRPr sz="2400" dirty="0"/>
          </a:p>
          <a:p>
            <a:pPr marL="0" lvl="0" indent="0" algn="l" rtl="0">
              <a:lnSpc>
                <a:spcPct val="90000"/>
              </a:lnSpc>
              <a:spcBef>
                <a:spcPts val="1000"/>
              </a:spcBef>
              <a:spcAft>
                <a:spcPts val="0"/>
              </a:spcAft>
              <a:buClr>
                <a:schemeClr val="dk1"/>
              </a:buClr>
              <a:buSzPct val="39285"/>
              <a:buFont typeface="Arial"/>
              <a:buNone/>
            </a:pPr>
            <a:r>
              <a:rPr lang="fi-FI" sz="2400" b="1" dirty="0"/>
              <a:t>Welke marketingstrategieën leiden het verkeer naar de website?</a:t>
            </a:r>
            <a:endParaRPr sz="2400" b="1" dirty="0"/>
          </a:p>
          <a:p>
            <a:pPr marL="457200" lvl="0" indent="-353060" algn="l" rtl="0">
              <a:lnSpc>
                <a:spcPct val="90000"/>
              </a:lnSpc>
              <a:spcBef>
                <a:spcPts val="1000"/>
              </a:spcBef>
              <a:spcAft>
                <a:spcPts val="0"/>
              </a:spcAft>
              <a:buClr>
                <a:schemeClr val="accent2"/>
              </a:buClr>
              <a:buSzPct val="100000"/>
              <a:buChar char="●"/>
            </a:pPr>
            <a:r>
              <a:rPr lang="fi-FI" sz="2400" dirty="0"/>
              <a:t>bijv. videoadvertenties, Instagram-advertenties, samenwerking met influencers</a:t>
            </a:r>
            <a:endParaRPr sz="2400" dirty="0"/>
          </a:p>
          <a:p>
            <a:pPr marL="0" lvl="0" indent="0" algn="l" rtl="0">
              <a:lnSpc>
                <a:spcPct val="90000"/>
              </a:lnSpc>
              <a:spcBef>
                <a:spcPts val="1000"/>
              </a:spcBef>
              <a:spcAft>
                <a:spcPts val="0"/>
              </a:spcAft>
              <a:buSzPct val="142857"/>
              <a:buNone/>
            </a:pP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3"/>
          <p:cNvSpPr txBox="1">
            <a:spLocks noGrp="1"/>
          </p:cNvSpPr>
          <p:nvPr>
            <p:ph type="title"/>
          </p:nvPr>
        </p:nvSpPr>
        <p:spPr>
          <a:xfrm>
            <a:off x="583384" y="202257"/>
            <a:ext cx="11023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3800"/>
              <a:t>Enkele voorbeelden</a:t>
            </a:r>
            <a:br>
              <a:rPr lang="fi-FI" sz="3800"/>
            </a:br>
            <a:r>
              <a:rPr lang="fi-FI" sz="3800"/>
              <a:t>Doelstellingen voor je site &amp; hoe te meten</a:t>
            </a:r>
            <a:endParaRPr sz="3800"/>
          </a:p>
        </p:txBody>
      </p:sp>
      <p:sp>
        <p:nvSpPr>
          <p:cNvPr id="222" name="Google Shape;222;p43"/>
          <p:cNvSpPr txBox="1">
            <a:spLocks noGrp="1"/>
          </p:cNvSpPr>
          <p:nvPr>
            <p:ph type="body" idx="1"/>
          </p:nvPr>
        </p:nvSpPr>
        <p:spPr>
          <a:xfrm>
            <a:off x="939675" y="2244804"/>
            <a:ext cx="5356800" cy="3551100"/>
          </a:xfrm>
          <a:prstGeom prst="rect">
            <a:avLst/>
          </a:prstGeom>
          <a:noFill/>
          <a:ln>
            <a:noFill/>
          </a:ln>
        </p:spPr>
        <p:txBody>
          <a:bodyPr spcFirstLastPara="1" wrap="square" lIns="91425" tIns="45700" rIns="91425" bIns="45700" anchor="t" anchorCtr="0">
            <a:noAutofit/>
          </a:bodyPr>
          <a:lstStyle/>
          <a:p>
            <a:pPr marL="457200" lvl="0" indent="-355600" algn="l" rtl="0">
              <a:lnSpc>
                <a:spcPct val="100000"/>
              </a:lnSpc>
              <a:spcBef>
                <a:spcPts val="0"/>
              </a:spcBef>
              <a:spcAft>
                <a:spcPts val="0"/>
              </a:spcAft>
              <a:buSzPts val="2000"/>
              <a:buChar char="●"/>
            </a:pPr>
            <a:r>
              <a:rPr lang="fi-FI" sz="2000" b="1"/>
              <a:t>Mensen laten weten dat je bestaat?</a:t>
            </a:r>
            <a:endParaRPr sz="2000" b="1"/>
          </a:p>
          <a:p>
            <a:pPr marL="914400" lvl="1" indent="-355600" algn="l" rtl="0">
              <a:lnSpc>
                <a:spcPct val="100000"/>
              </a:lnSpc>
              <a:spcBef>
                <a:spcPts val="0"/>
              </a:spcBef>
              <a:spcAft>
                <a:spcPts val="0"/>
              </a:spcAft>
              <a:buSzPts val="2000"/>
              <a:buChar char="○"/>
            </a:pPr>
            <a:r>
              <a:rPr lang="fi-FI" sz="2000"/>
              <a:t>Naar uw site trekken</a:t>
            </a:r>
            <a:endParaRPr sz="2000"/>
          </a:p>
          <a:p>
            <a:pPr marL="457200" lvl="0" indent="-355600" algn="l" rtl="0">
              <a:lnSpc>
                <a:spcPct val="100000"/>
              </a:lnSpc>
              <a:spcBef>
                <a:spcPts val="0"/>
              </a:spcBef>
              <a:spcAft>
                <a:spcPts val="0"/>
              </a:spcAft>
              <a:buSzPts val="2000"/>
              <a:buChar char="●"/>
            </a:pPr>
            <a:r>
              <a:rPr lang="fi-FI" sz="2000" b="1"/>
              <a:t>Zorgen dat mensen weten wat je bedrijf doet?</a:t>
            </a:r>
            <a:endParaRPr sz="2000" b="1"/>
          </a:p>
          <a:p>
            <a:pPr marL="914400" lvl="1" indent="-355600" algn="l" rtl="0">
              <a:lnSpc>
                <a:spcPct val="100000"/>
              </a:lnSpc>
              <a:spcBef>
                <a:spcPts val="0"/>
              </a:spcBef>
              <a:spcAft>
                <a:spcPts val="0"/>
              </a:spcAft>
              <a:buSzPts val="2000"/>
              <a:buChar char="○"/>
            </a:pPr>
            <a:r>
              <a:rPr lang="fi-FI" sz="2000"/>
              <a:t>Micro-conversie</a:t>
            </a:r>
            <a:endParaRPr sz="2000"/>
          </a:p>
          <a:p>
            <a:pPr marL="457200" lvl="0" indent="-355600" algn="l" rtl="0">
              <a:lnSpc>
                <a:spcPct val="100000"/>
              </a:lnSpc>
              <a:spcBef>
                <a:spcPts val="0"/>
              </a:spcBef>
              <a:spcAft>
                <a:spcPts val="0"/>
              </a:spcAft>
              <a:buSzPts val="2000"/>
              <a:buChar char="●"/>
            </a:pPr>
            <a:r>
              <a:rPr lang="fi-FI" sz="2000" b="1"/>
              <a:t>Zorgen dat mensen je nieuwe product kennen?</a:t>
            </a:r>
            <a:endParaRPr sz="2000" b="1"/>
          </a:p>
          <a:p>
            <a:pPr marL="914400" lvl="1" indent="-355600" algn="l" rtl="0">
              <a:lnSpc>
                <a:spcPct val="100000"/>
              </a:lnSpc>
              <a:spcBef>
                <a:spcPts val="0"/>
              </a:spcBef>
              <a:spcAft>
                <a:spcPts val="0"/>
              </a:spcAft>
              <a:buSzPts val="2000"/>
              <a:buChar char="○"/>
            </a:pPr>
            <a:r>
              <a:rPr lang="fi-FI" sz="2000"/>
              <a:t>Macro conversie</a:t>
            </a:r>
            <a:endParaRPr sz="2000"/>
          </a:p>
          <a:p>
            <a:pPr marL="457200" lvl="0" indent="-355600" algn="l" rtl="0">
              <a:lnSpc>
                <a:spcPct val="100000"/>
              </a:lnSpc>
              <a:spcBef>
                <a:spcPts val="0"/>
              </a:spcBef>
              <a:spcAft>
                <a:spcPts val="0"/>
              </a:spcAft>
              <a:buSzPts val="2000"/>
              <a:buChar char="●"/>
            </a:pPr>
            <a:r>
              <a:rPr lang="fi-FI" sz="2000" b="1"/>
              <a:t>E-mailadressen van potentiële klanten verzamelen?</a:t>
            </a:r>
            <a:endParaRPr sz="2000" b="1"/>
          </a:p>
          <a:p>
            <a:pPr marL="914400" lvl="1" indent="-355600" algn="l" rtl="0">
              <a:lnSpc>
                <a:spcPct val="100000"/>
              </a:lnSpc>
              <a:spcBef>
                <a:spcPts val="0"/>
              </a:spcBef>
              <a:spcAft>
                <a:spcPts val="0"/>
              </a:spcAft>
              <a:buSzPts val="2000"/>
              <a:buChar char="○"/>
            </a:pPr>
            <a:r>
              <a:rPr lang="fi-FI" sz="2000"/>
              <a:t>Loyale klanten</a:t>
            </a:r>
            <a:endParaRPr sz="2000"/>
          </a:p>
        </p:txBody>
      </p:sp>
      <p:sp>
        <p:nvSpPr>
          <p:cNvPr id="223" name="Google Shape;223;p43"/>
          <p:cNvSpPr txBox="1"/>
          <p:nvPr/>
        </p:nvSpPr>
        <p:spPr>
          <a:xfrm>
            <a:off x="6095184" y="2244754"/>
            <a:ext cx="5534841" cy="3551189"/>
          </a:xfrm>
          <a:prstGeom prst="rect">
            <a:avLst/>
          </a:prstGeom>
          <a:noFill/>
          <a:ln>
            <a:noFill/>
          </a:ln>
        </p:spPr>
        <p:txBody>
          <a:bodyPr spcFirstLastPara="1" wrap="square" lIns="91425" tIns="45700" rIns="91425" bIns="45700" anchor="t" anchorCtr="0">
            <a:noAutofit/>
          </a:bodyPr>
          <a:lstStyle/>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Het aantal mensen dat uw site heeft bezocht</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161249"/>
              </a:solidFill>
              <a:latin typeface="Arial"/>
              <a:ea typeface="Arial"/>
              <a:cs typeface="Arial"/>
              <a:sym typeface="Arial"/>
            </a:endParaRPr>
          </a:p>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Hoe lang mensen op de pagina bleven waar je je bedrijf uitlegde</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161249"/>
              </a:solidFill>
              <a:latin typeface="Arial"/>
              <a:ea typeface="Arial"/>
              <a:cs typeface="Arial"/>
              <a:sym typeface="Arial"/>
            </a:endParaRPr>
          </a:p>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Het aantal mensen dat de pagina bezocht waarop je je nieuwe product hebt weergegeven</a:t>
            </a:r>
            <a:endParaRPr sz="20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rgbClr val="161249"/>
              </a:solidFill>
              <a:latin typeface="Arial"/>
              <a:ea typeface="Arial"/>
              <a:cs typeface="Arial"/>
              <a:sym typeface="Arial"/>
            </a:endParaRPr>
          </a:p>
          <a:p>
            <a:pPr marL="457200" marR="0" lvl="0" indent="-355600" algn="l" rtl="0">
              <a:lnSpc>
                <a:spcPct val="100000"/>
              </a:lnSpc>
              <a:spcBef>
                <a:spcPts val="0"/>
              </a:spcBef>
              <a:spcAft>
                <a:spcPts val="0"/>
              </a:spcAft>
              <a:buClr>
                <a:srgbClr val="161249"/>
              </a:buClr>
              <a:buSzPts val="2000"/>
              <a:buFont typeface="Arial"/>
              <a:buChar char="●"/>
            </a:pPr>
            <a:r>
              <a:rPr lang="fi-FI" sz="2000" b="0" i="0" u="none" strike="noStrike" cap="none">
                <a:solidFill>
                  <a:srgbClr val="161249"/>
                </a:solidFill>
                <a:latin typeface="Arial"/>
                <a:ea typeface="Arial"/>
                <a:cs typeface="Arial"/>
                <a:sym typeface="Arial"/>
              </a:rPr>
              <a:t>Terugkerende bezoekers, abonnees op nieuwsbrief</a:t>
            </a:r>
            <a:endParaRPr sz="2000" b="0" i="0" u="none" strike="noStrike" cap="none">
              <a:solidFill>
                <a:srgbClr val="161249"/>
              </a:solidFill>
              <a:latin typeface="Arial"/>
              <a:ea typeface="Arial"/>
              <a:cs typeface="Arial"/>
              <a:sym typeface="Arial"/>
            </a:endParaRPr>
          </a:p>
        </p:txBody>
      </p:sp>
      <p:sp>
        <p:nvSpPr>
          <p:cNvPr id="224" name="Google Shape;224;p43"/>
          <p:cNvSpPr txBox="1"/>
          <p:nvPr/>
        </p:nvSpPr>
        <p:spPr>
          <a:xfrm>
            <a:off x="6095184" y="1527820"/>
            <a:ext cx="5356800" cy="95636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4800"/>
              <a:buFont typeface="Arial"/>
              <a:buNone/>
            </a:pPr>
            <a:r>
              <a:rPr lang="fi-FI" sz="3200" b="1" i="0" u="none" strike="noStrike" cap="none">
                <a:solidFill>
                  <a:srgbClr val="D12477"/>
                </a:solidFill>
                <a:latin typeface="Arial"/>
                <a:ea typeface="Arial"/>
                <a:cs typeface="Arial"/>
                <a:sym typeface="Arial"/>
              </a:rPr>
              <a:t>Maatregel</a:t>
            </a:r>
            <a:endParaRPr sz="3200" b="1" i="0" u="none" strike="noStrike" cap="none">
              <a:solidFill>
                <a:srgbClr val="D12477"/>
              </a:solidFill>
              <a:latin typeface="Arial"/>
              <a:ea typeface="Arial"/>
              <a:cs typeface="Arial"/>
              <a:sym typeface="Arial"/>
            </a:endParaRPr>
          </a:p>
        </p:txBody>
      </p:sp>
      <p:sp>
        <p:nvSpPr>
          <p:cNvPr id="225" name="Google Shape;225;p43"/>
          <p:cNvSpPr txBox="1"/>
          <p:nvPr/>
        </p:nvSpPr>
        <p:spPr>
          <a:xfrm>
            <a:off x="838200" y="1527820"/>
            <a:ext cx="5355167" cy="95636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4400"/>
              <a:buFont typeface="Arial"/>
              <a:buNone/>
            </a:pPr>
            <a:r>
              <a:rPr lang="fi-FI" sz="3200" b="1" i="0" u="none" strike="noStrike" cap="none">
                <a:solidFill>
                  <a:srgbClr val="D12477"/>
                </a:solidFill>
                <a:latin typeface="Arial"/>
                <a:ea typeface="Arial"/>
                <a:cs typeface="Arial"/>
                <a:sym typeface="Arial"/>
              </a:rPr>
              <a:t>Doel</a:t>
            </a:r>
            <a:endParaRPr sz="3200" b="1" i="0" u="none" strike="noStrike" cap="none">
              <a:solidFill>
                <a:srgbClr val="D12477"/>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45"/>
          <p:cNvSpPr txBox="1">
            <a:spLocks noGrp="1"/>
          </p:cNvSpPr>
          <p:nvPr>
            <p:ph type="title"/>
          </p:nvPr>
        </p:nvSpPr>
        <p:spPr>
          <a:xfrm>
            <a:off x="838200" y="10160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Wat meet je</a:t>
            </a:r>
            <a:endParaRPr/>
          </a:p>
        </p:txBody>
      </p:sp>
      <p:sp>
        <p:nvSpPr>
          <p:cNvPr id="231" name="Google Shape;231;p45"/>
          <p:cNvSpPr txBox="1">
            <a:spLocks noGrp="1"/>
          </p:cNvSpPr>
          <p:nvPr>
            <p:ph type="body" idx="1"/>
          </p:nvPr>
        </p:nvSpPr>
        <p:spPr>
          <a:xfrm>
            <a:off x="838200" y="1170879"/>
            <a:ext cx="10515600" cy="4873082"/>
          </a:xfrm>
          <a:prstGeom prst="rect">
            <a:avLst/>
          </a:prstGeom>
          <a:noFill/>
          <a:ln>
            <a:noFill/>
          </a:ln>
        </p:spPr>
        <p:txBody>
          <a:bodyPr spcFirstLastPara="1" wrap="square" lIns="91425" tIns="45700" rIns="91425" bIns="45700" anchor="t" anchorCtr="0">
            <a:normAutofit fontScale="70000" lnSpcReduction="20000"/>
          </a:bodyPr>
          <a:lstStyle/>
          <a:p>
            <a:pPr marL="457200" lvl="0" indent="-457200" algn="l" rtl="0">
              <a:lnSpc>
                <a:spcPct val="120000"/>
              </a:lnSpc>
              <a:spcBef>
                <a:spcPts val="0"/>
              </a:spcBef>
              <a:spcAft>
                <a:spcPts val="0"/>
              </a:spcAft>
              <a:buClr>
                <a:srgbClr val="D12477"/>
              </a:buClr>
              <a:buSzPct val="100000"/>
              <a:buFont typeface="Calibri"/>
              <a:buAutoNum type="arabicPeriod"/>
            </a:pPr>
            <a:r>
              <a:rPr lang="fi-FI" sz="3200"/>
              <a:t>Hoeveel mensen hebben je site bezocht?</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Waarvandaan kwamen ze naar jullie site?</a:t>
            </a:r>
            <a:endParaRPr sz="3200"/>
          </a:p>
          <a:p>
            <a:pPr marL="1143000" lvl="2" indent="-342900" algn="l" rtl="0">
              <a:lnSpc>
                <a:spcPct val="120000"/>
              </a:lnSpc>
              <a:spcBef>
                <a:spcPts val="0"/>
              </a:spcBef>
              <a:spcAft>
                <a:spcPts val="0"/>
              </a:spcAft>
              <a:buClr>
                <a:srgbClr val="D12477"/>
              </a:buClr>
              <a:buSzPct val="100000"/>
              <a:buChar char="•"/>
            </a:pPr>
            <a:r>
              <a:rPr lang="fi-FI" sz="2600"/>
              <a:t>Zoekmachine</a:t>
            </a:r>
            <a:endParaRPr sz="2600"/>
          </a:p>
          <a:p>
            <a:pPr marL="1143000" lvl="2" indent="-342900" algn="l" rtl="0">
              <a:lnSpc>
                <a:spcPct val="120000"/>
              </a:lnSpc>
              <a:spcBef>
                <a:spcPts val="0"/>
              </a:spcBef>
              <a:spcAft>
                <a:spcPts val="0"/>
              </a:spcAft>
              <a:buClr>
                <a:srgbClr val="D12477"/>
              </a:buClr>
              <a:buSzPct val="100000"/>
              <a:buChar char="•"/>
            </a:pPr>
            <a:r>
              <a:rPr lang="fi-FI" sz="2600"/>
              <a:t>Sociale media </a:t>
            </a:r>
            <a:endParaRPr sz="2600"/>
          </a:p>
          <a:p>
            <a:pPr marL="1143000" lvl="2" indent="-342900" algn="l" rtl="0">
              <a:lnSpc>
                <a:spcPct val="120000"/>
              </a:lnSpc>
              <a:spcBef>
                <a:spcPts val="0"/>
              </a:spcBef>
              <a:spcAft>
                <a:spcPts val="0"/>
              </a:spcAft>
              <a:buClr>
                <a:srgbClr val="D12477"/>
              </a:buClr>
              <a:buSzPct val="100000"/>
              <a:buChar char="•"/>
            </a:pPr>
            <a:r>
              <a:rPr lang="fi-FI" sz="2600"/>
              <a:t>Een link van een andere site</a:t>
            </a:r>
            <a:endParaRPr sz="2600"/>
          </a:p>
          <a:p>
            <a:pPr marL="1143000" lvl="2" indent="-342900" algn="l" rtl="0">
              <a:lnSpc>
                <a:spcPct val="120000"/>
              </a:lnSpc>
              <a:spcBef>
                <a:spcPts val="0"/>
              </a:spcBef>
              <a:spcAft>
                <a:spcPts val="0"/>
              </a:spcAft>
              <a:buClr>
                <a:srgbClr val="D12477"/>
              </a:buClr>
              <a:buSzPct val="100000"/>
              <a:buChar char="•"/>
            </a:pPr>
            <a:r>
              <a:rPr lang="fi-FI" sz="2600"/>
              <a:t>Enz.</a:t>
            </a:r>
            <a:endParaRPr sz="26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Welke pagina's hebben ze bezocht?</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Hoe lang bleven ze op een pagina?</a:t>
            </a:r>
            <a:endParaRPr/>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Hebben ze naar beneden gescrolld op je pagina's?</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Vanaf welke pagina zijn ze vertrokken?</a:t>
            </a:r>
            <a:endParaRPr sz="3200"/>
          </a:p>
          <a:p>
            <a:pPr marL="457200" lvl="0" indent="-457200" algn="l" rtl="0">
              <a:lnSpc>
                <a:spcPct val="120000"/>
              </a:lnSpc>
              <a:spcBef>
                <a:spcPts val="1000"/>
              </a:spcBef>
              <a:spcAft>
                <a:spcPts val="0"/>
              </a:spcAft>
              <a:buClr>
                <a:srgbClr val="D12477"/>
              </a:buClr>
              <a:buSzPct val="100000"/>
              <a:buFont typeface="Calibri"/>
              <a:buAutoNum type="arabicPeriod"/>
            </a:pPr>
            <a:r>
              <a:rPr lang="fi-FI" sz="3200" u="sng"/>
              <a:t>Was er sprake van bekering?</a:t>
            </a:r>
            <a:endParaRPr sz="3200" u="sng"/>
          </a:p>
          <a:p>
            <a:pPr marL="457200" lvl="0" indent="-457200" algn="l" rtl="0">
              <a:lnSpc>
                <a:spcPct val="120000"/>
              </a:lnSpc>
              <a:spcBef>
                <a:spcPts val="1000"/>
              </a:spcBef>
              <a:spcAft>
                <a:spcPts val="0"/>
              </a:spcAft>
              <a:buClr>
                <a:srgbClr val="D12477"/>
              </a:buClr>
              <a:buSzPct val="100000"/>
              <a:buFont typeface="Calibri"/>
              <a:buAutoNum type="arabicPeriod"/>
            </a:pPr>
            <a:r>
              <a:rPr lang="fi-FI" sz="3200"/>
              <a:t>Zijn het terugkerende bezoekers?</a:t>
            </a:r>
            <a:endParaRPr sz="3200"/>
          </a:p>
        </p:txBody>
      </p:sp>
      <p:pic>
        <p:nvPicPr>
          <p:cNvPr id="232" name="Google Shape;232;p45"/>
          <p:cNvPicPr preferRelativeResize="0"/>
          <p:nvPr/>
        </p:nvPicPr>
        <p:blipFill rotWithShape="1">
          <a:blip r:embed="rId3">
            <a:alphaModFix/>
          </a:blip>
          <a:srcRect/>
          <a:stretch/>
        </p:blipFill>
        <p:spPr>
          <a:xfrm>
            <a:off x="11861800" y="101600"/>
            <a:ext cx="228600" cy="22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g23e960a9dd7_0_1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SzPts val="1800"/>
              <a:buNone/>
            </a:pPr>
            <a:r>
              <a:rPr lang="fi-FI"/>
              <a:t>Is 200 bezoekers veel?</a:t>
            </a:r>
            <a:endParaRPr/>
          </a:p>
        </p:txBody>
      </p:sp>
      <p:sp>
        <p:nvSpPr>
          <p:cNvPr id="238" name="Google Shape;238;g23e960a9dd7_0_10"/>
          <p:cNvSpPr txBox="1"/>
          <p:nvPr/>
        </p:nvSpPr>
        <p:spPr>
          <a:xfrm>
            <a:off x="6944425" y="6226075"/>
            <a:ext cx="5121900" cy="523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FI" sz="1100" b="0" i="0" u="none" strike="noStrike" cap="none">
                <a:solidFill>
                  <a:srgbClr val="000000"/>
                </a:solidFill>
                <a:latin typeface="Arial"/>
                <a:ea typeface="Arial"/>
                <a:cs typeface="Arial"/>
                <a:sym typeface="Arial"/>
              </a:rPr>
              <a:t>Bron: Unsplash - Magnet.me </a:t>
            </a:r>
            <a:r>
              <a:rPr lang="fi-FI" sz="1100" b="0" i="0" u="sng" strike="noStrike" cap="none">
                <a:solidFill>
                  <a:schemeClr val="hlink"/>
                </a:solidFill>
                <a:latin typeface="Arial"/>
                <a:ea typeface="Arial"/>
                <a:cs typeface="Arial"/>
                <a:sym typeface="Arial"/>
                <a:hlinkClick r:id="rId3"/>
              </a:rPr>
              <a:t>https://unsplash.com/photos/LDcC7aCWVlo</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pic>
        <p:nvPicPr>
          <p:cNvPr id="239" name="Google Shape;239;g23e960a9dd7_0_10"/>
          <p:cNvPicPr preferRelativeResize="0"/>
          <p:nvPr/>
        </p:nvPicPr>
        <p:blipFill rotWithShape="1">
          <a:blip r:embed="rId4">
            <a:alphaModFix/>
          </a:blip>
          <a:srcRect/>
          <a:stretch/>
        </p:blipFill>
        <p:spPr>
          <a:xfrm>
            <a:off x="2417076" y="1118750"/>
            <a:ext cx="7421501" cy="494767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g23e960a9dd7_0_14"/>
          <p:cNvSpPr txBox="1">
            <a:spLocks noGrp="1"/>
          </p:cNvSpPr>
          <p:nvPr>
            <p:ph type="title"/>
          </p:nvPr>
        </p:nvSpPr>
        <p:spPr>
          <a:xfrm>
            <a:off x="601129" y="438150"/>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a:t>Voorbeeld - je wilt 20 nieuwe bestellingen per maand</a:t>
            </a:r>
            <a:endParaRPr sz="3600"/>
          </a:p>
        </p:txBody>
      </p:sp>
      <p:graphicFrame>
        <p:nvGraphicFramePr>
          <p:cNvPr id="246" name="Google Shape;246;g23e960a9dd7_0_14"/>
          <p:cNvGraphicFramePr/>
          <p:nvPr/>
        </p:nvGraphicFramePr>
        <p:xfrm>
          <a:off x="601129" y="2190750"/>
          <a:ext cx="11305125" cy="2496270"/>
        </p:xfrm>
        <a:graphic>
          <a:graphicData uri="http://schemas.openxmlformats.org/drawingml/2006/table">
            <a:tbl>
              <a:tblPr firstRow="1" bandRow="1">
                <a:noFill/>
                <a:tableStyleId>{F883526D-62B6-46DB-A445-D54F89E56FB7}</a:tableStyleId>
              </a:tblPr>
              <a:tblGrid>
                <a:gridCol w="4694775">
                  <a:extLst>
                    <a:ext uri="{9D8B030D-6E8A-4147-A177-3AD203B41FA5}">
                      <a16:colId xmlns:a16="http://schemas.microsoft.com/office/drawing/2014/main" val="20000"/>
                    </a:ext>
                  </a:extLst>
                </a:gridCol>
                <a:gridCol w="2724150">
                  <a:extLst>
                    <a:ext uri="{9D8B030D-6E8A-4147-A177-3AD203B41FA5}">
                      <a16:colId xmlns:a16="http://schemas.microsoft.com/office/drawing/2014/main" val="20001"/>
                    </a:ext>
                  </a:extLst>
                </a:gridCol>
                <a:gridCol w="3886200">
                  <a:extLst>
                    <a:ext uri="{9D8B030D-6E8A-4147-A177-3AD203B41FA5}">
                      <a16:colId xmlns:a16="http://schemas.microsoft.com/office/drawing/2014/main" val="20002"/>
                    </a:ext>
                  </a:extLst>
                </a:gridCol>
              </a:tblGrid>
              <a:tr h="576000">
                <a:tc>
                  <a:txBody>
                    <a:bodyPr/>
                    <a:lstStyle/>
                    <a:p>
                      <a:pPr marL="0" marR="0" lvl="0" indent="0" algn="l" rtl="0">
                        <a:lnSpc>
                          <a:spcPct val="100000"/>
                        </a:lnSpc>
                        <a:spcBef>
                          <a:spcPts val="0"/>
                        </a:spcBef>
                        <a:spcAft>
                          <a:spcPts val="0"/>
                        </a:spcAft>
                        <a:buClr>
                          <a:schemeClr val="dk1"/>
                        </a:buClr>
                        <a:buSzPts val="1800"/>
                        <a:buFont typeface="Calibri"/>
                        <a:buNone/>
                      </a:pP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rgbClr val="D12477"/>
                        </a:buClr>
                        <a:buSzPts val="1800"/>
                        <a:buFont typeface="Calibri"/>
                        <a:buNone/>
                      </a:pPr>
                      <a:r>
                        <a:rPr lang="fi-FI" sz="1800" b="1" u="none" strike="noStrike" cap="none">
                          <a:solidFill>
                            <a:srgbClr val="D12477"/>
                          </a:solidFill>
                        </a:rPr>
                        <a:t>Om de doelstelling van </a:t>
                      </a:r>
                      <a:endParaRPr sz="1800" b="1" u="none" strike="noStrike" cap="none">
                        <a:solidFill>
                          <a:srgbClr val="D12477"/>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rgbClr val="D12477"/>
                        </a:buClr>
                        <a:buSzPts val="1800"/>
                        <a:buFont typeface="Calibri"/>
                        <a:buNone/>
                      </a:pPr>
                      <a:r>
                        <a:rPr lang="fi-FI" sz="1800" b="1" u="none" strike="noStrike" cap="none">
                          <a:solidFill>
                            <a:srgbClr val="D12477"/>
                          </a:solidFill>
                        </a:rPr>
                        <a:t>20 nieuwe bestellingen per maand</a:t>
                      </a:r>
                      <a:endParaRPr sz="1800" b="1" u="none" strike="noStrike" cap="none">
                        <a:solidFill>
                          <a:srgbClr val="D12477"/>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0"/>
                  </a:ext>
                </a:extLst>
              </a:tr>
              <a:tr h="576000">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Ervan uitgaande dat 50% van je aanbiedingen wordt geaccepteerd</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Je hebt het volgende nodig </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40 nieuwe gekwalificeerde aanbiedingen</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1"/>
                  </a:ext>
                </a:extLst>
              </a:tr>
              <a:tr h="576000">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Aangenomen dat 40% van de nieuwe contacten een aanbod wil</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Je hebt het volgende nodig </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100 nieuwe contacten (e-mailadressen)</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2"/>
                  </a:ext>
                </a:extLst>
              </a:tr>
              <a:tr h="576000">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Uitgaande van een conversiepercentage van 50%</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Je hebt het volgende nodig</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tc>
                  <a:txBody>
                    <a:bodyPr/>
                    <a:lstStyle/>
                    <a:p>
                      <a:pPr marL="0" marR="0" lvl="0" indent="0" algn="l" rtl="0">
                        <a:lnSpc>
                          <a:spcPct val="100000"/>
                        </a:lnSpc>
                        <a:spcBef>
                          <a:spcPts val="0"/>
                        </a:spcBef>
                        <a:spcAft>
                          <a:spcPts val="0"/>
                        </a:spcAft>
                        <a:buClr>
                          <a:schemeClr val="dk1"/>
                        </a:buClr>
                        <a:buSzPts val="1800"/>
                        <a:buFont typeface="Calibri"/>
                        <a:buNone/>
                      </a:pPr>
                      <a:r>
                        <a:rPr lang="fi-FI" sz="1800" u="none" strike="noStrike" cap="none">
                          <a:solidFill>
                            <a:schemeClr val="dk1"/>
                          </a:solidFill>
                        </a:rPr>
                        <a:t>200 nieuwe bezoekers op je site</a:t>
                      </a:r>
                      <a:endParaRPr sz="18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12477">
                        <a:alpha val="0"/>
                      </a:srgb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1"/>
          <p:cNvSpPr txBox="1">
            <a:spLocks noGrp="1"/>
          </p:cNvSpPr>
          <p:nvPr>
            <p:ph type="ctrTitle" idx="4294967295"/>
          </p:nvPr>
        </p:nvSpPr>
        <p:spPr>
          <a:xfrm>
            <a:off x="1524000" y="2662237"/>
            <a:ext cx="9144000" cy="76676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Waarom hebben we gebruikersonderzoeken nodig?</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1e351c42066_0_22"/>
          <p:cNvSpPr txBox="1"/>
          <p:nvPr/>
        </p:nvSpPr>
        <p:spPr>
          <a:xfrm>
            <a:off x="731175" y="2168350"/>
            <a:ext cx="10425600" cy="2154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200" b="1" i="0" u="none" strike="noStrike" cap="none">
                <a:solidFill>
                  <a:schemeClr val="lt1"/>
                </a:solidFill>
                <a:latin typeface="Arial"/>
                <a:ea typeface="Arial"/>
                <a:cs typeface="Arial"/>
                <a:sym typeface="Arial"/>
              </a:rPr>
              <a:t>Analytics vertelt je wat er op je website gebeurt, maar het is aan mensen om te analyseren waarom, welke acties je moet ondernemen en hoe je de verkregen gegevens kunt gebruiken.</a:t>
            </a:r>
            <a:endParaRPr sz="3200" b="1" i="0" u="none" strike="noStrike" cap="none">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g2415d10eec0_0_1226"/>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Autofit/>
          </a:bodyPr>
          <a:lstStyle/>
          <a:p>
            <a:pPr marL="0" lvl="0" indent="0" algn="l" rtl="0">
              <a:lnSpc>
                <a:spcPct val="90000"/>
              </a:lnSpc>
              <a:spcBef>
                <a:spcPts val="0"/>
              </a:spcBef>
              <a:spcAft>
                <a:spcPts val="0"/>
              </a:spcAft>
              <a:buClr>
                <a:srgbClr val="0099D4"/>
              </a:buClr>
              <a:buSzPts val="3960"/>
              <a:buFont typeface="Arial"/>
              <a:buNone/>
            </a:pPr>
            <a:r>
              <a:rPr lang="fi-FI" sz="3700">
                <a:solidFill>
                  <a:schemeClr val="dk1"/>
                </a:solidFill>
              </a:rPr>
              <a:t>Volg de analytics: </a:t>
            </a:r>
            <a:br>
              <a:rPr lang="fi-FI" sz="3700">
                <a:solidFill>
                  <a:schemeClr val="dk1"/>
                </a:solidFill>
              </a:rPr>
            </a:br>
            <a:r>
              <a:rPr lang="fi-FI" sz="3700">
                <a:solidFill>
                  <a:schemeClr val="dk1"/>
                </a:solidFill>
              </a:rPr>
              <a:t>onderzoek de kwaliteit van uw website</a:t>
            </a:r>
            <a:endParaRPr sz="4059">
              <a:solidFill>
                <a:schemeClr val="dk1"/>
              </a:solidFill>
            </a:endParaRPr>
          </a:p>
        </p:txBody>
      </p:sp>
      <p:sp>
        <p:nvSpPr>
          <p:cNvPr id="264" name="Google Shape;264;g2415d10eec0_0_1226"/>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SzPts val="1400"/>
              <a:buNone/>
            </a:pPr>
            <a:r>
              <a:rPr lang="fi-FI"/>
              <a:t>7 mei 2023</a:t>
            </a:r>
            <a:endParaRPr/>
          </a:p>
        </p:txBody>
      </p:sp>
      <p:sp>
        <p:nvSpPr>
          <p:cNvPr id="265" name="Google Shape;265;g2415d10eec0_0_1226"/>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400"/>
              <a:buNone/>
            </a:pPr>
            <a:r>
              <a:rPr lang="fi-FI"/>
              <a:t>NAAM PRESENTATIE</a:t>
            </a:r>
            <a:endParaRPr/>
          </a:p>
        </p:txBody>
      </p:sp>
      <p:sp>
        <p:nvSpPr>
          <p:cNvPr id="266" name="Google Shape;266;g2415d10eec0_0_1226"/>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400"/>
              <a:buNone/>
            </a:pPr>
            <a:fld id="{00000000-1234-1234-1234-123412341234}" type="slidenum">
              <a:rPr lang="fi-FI"/>
              <a:t>16</a:t>
            </a:fld>
            <a:endParaRPr/>
          </a:p>
        </p:txBody>
      </p:sp>
      <p:pic>
        <p:nvPicPr>
          <p:cNvPr id="267" name="Google Shape;267;g2415d10eec0_0_1226"/>
          <p:cNvPicPr preferRelativeResize="0"/>
          <p:nvPr/>
        </p:nvPicPr>
        <p:blipFill rotWithShape="1">
          <a:blip r:embed="rId3">
            <a:alphaModFix/>
          </a:blip>
          <a:srcRect/>
          <a:stretch/>
        </p:blipFill>
        <p:spPr>
          <a:xfrm>
            <a:off x="5265637" y="2176040"/>
            <a:ext cx="6580237" cy="3784921"/>
          </a:xfrm>
          <a:prstGeom prst="rect">
            <a:avLst/>
          </a:prstGeom>
          <a:noFill/>
          <a:ln>
            <a:noFill/>
          </a:ln>
        </p:spPr>
      </p:pic>
      <p:pic>
        <p:nvPicPr>
          <p:cNvPr id="268" name="Google Shape;268;g2415d10eec0_0_1226"/>
          <p:cNvPicPr preferRelativeResize="0"/>
          <p:nvPr/>
        </p:nvPicPr>
        <p:blipFill rotWithShape="1">
          <a:blip r:embed="rId4">
            <a:alphaModFix/>
          </a:blip>
          <a:srcRect/>
          <a:stretch/>
        </p:blipFill>
        <p:spPr>
          <a:xfrm>
            <a:off x="152401" y="1638450"/>
            <a:ext cx="4872182" cy="4425775"/>
          </a:xfrm>
          <a:prstGeom prst="rect">
            <a:avLst/>
          </a:prstGeom>
          <a:noFill/>
          <a:ln>
            <a:noFill/>
          </a:ln>
        </p:spPr>
      </p:pic>
      <p:sp>
        <p:nvSpPr>
          <p:cNvPr id="269" name="Google Shape;269;g2415d10eec0_0_1226"/>
          <p:cNvSpPr txBox="1"/>
          <p:nvPr/>
        </p:nvSpPr>
        <p:spPr>
          <a:xfrm>
            <a:off x="4886946" y="3574471"/>
            <a:ext cx="75738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800" b="0" i="0" u="none" strike="noStrike" cap="none">
                <a:solidFill>
                  <a:srgbClr val="000000"/>
                </a:solidFill>
                <a:latin typeface="Arial"/>
                <a:ea typeface="Arial"/>
                <a:cs typeface="Arial"/>
                <a:sym typeface="Arial"/>
              </a:rPr>
              <a:t>Zeg</a:t>
            </a:r>
            <a:endParaRPr sz="16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g24bdc91d832_0_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Focus op toptaken</a:t>
            </a:r>
            <a:endParaRPr/>
          </a:p>
        </p:txBody>
      </p:sp>
      <p:sp>
        <p:nvSpPr>
          <p:cNvPr id="276" name="Google Shape;276;g24bdc91d832_0_5"/>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SzPct val="108108"/>
              <a:buNone/>
            </a:pPr>
            <a:r>
              <a:rPr lang="fi-FI" sz="2400" dirty="0"/>
              <a:t>Gerry McGovern:</a:t>
            </a:r>
            <a:endParaRPr sz="2400" dirty="0"/>
          </a:p>
          <a:p>
            <a:pPr marL="0" lvl="0" indent="0" algn="l" rtl="0">
              <a:lnSpc>
                <a:spcPct val="90000"/>
              </a:lnSpc>
              <a:spcBef>
                <a:spcPts val="1000"/>
              </a:spcBef>
              <a:spcAft>
                <a:spcPts val="0"/>
              </a:spcAft>
              <a:buSzPct val="108108"/>
              <a:buNone/>
            </a:pPr>
            <a:r>
              <a:rPr lang="fi-FI" sz="2400" dirty="0"/>
              <a:t>Elke website heeft een klein aantal taken die een enorme hoeveelheid waarde opleveren. Dit zijn de </a:t>
            </a:r>
            <a:r>
              <a:rPr lang="fi-FI" sz="2400" b="1" dirty="0"/>
              <a:t>toptaken</a:t>
            </a:r>
            <a:endParaRPr sz="2400" dirty="0"/>
          </a:p>
          <a:p>
            <a:pPr marL="0" lvl="0" indent="0" algn="l" rtl="0">
              <a:lnSpc>
                <a:spcPct val="90000"/>
              </a:lnSpc>
              <a:spcBef>
                <a:spcPts val="1000"/>
              </a:spcBef>
              <a:spcAft>
                <a:spcPts val="0"/>
              </a:spcAft>
              <a:buSzPct val="108108"/>
              <a:buNone/>
            </a:pPr>
            <a:r>
              <a:rPr lang="fi-FI" sz="2400" dirty="0"/>
              <a:t>Elke website heeft een groot aantal kleine taken. Zorgvuldig beheerd hebben deze taken het potentieel om waarde te leveren, maar ze hebben ook echt het potentieel om waarde te vernietigen door in de weg te staan van de toptaken.</a:t>
            </a:r>
            <a:endParaRPr sz="2400" dirty="0"/>
          </a:p>
          <a:p>
            <a:pPr marL="0" lvl="0" indent="0" algn="l" rtl="0">
              <a:lnSpc>
                <a:spcPct val="90000"/>
              </a:lnSpc>
              <a:spcBef>
                <a:spcPts val="1000"/>
              </a:spcBef>
              <a:spcAft>
                <a:spcPts val="0"/>
              </a:spcAft>
              <a:buSzPct val="108108"/>
              <a:buNone/>
            </a:pPr>
            <a:r>
              <a:rPr lang="fi-FI" sz="2400" dirty="0"/>
              <a:t>Beheer de belangrijkste taken, niet de inhoud of de technologie. Richt je onophoudelijk op het helpen van je klant om de belangrijkste taken zo snel en gemakkelijk mogelijk uit te voeren.</a:t>
            </a:r>
            <a:endParaRPr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Toptaken onderzoek </a:t>
            </a:r>
            <a:endParaRPr/>
          </a:p>
        </p:txBody>
      </p:sp>
      <p:sp>
        <p:nvSpPr>
          <p:cNvPr id="282" name="Google Shape;282;p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fontScale="85000" lnSpcReduction="20000"/>
          </a:bodyPr>
          <a:lstStyle/>
          <a:p>
            <a:pPr marL="114300" lvl="0" indent="0" algn="l" rtl="0">
              <a:lnSpc>
                <a:spcPct val="90000"/>
              </a:lnSpc>
              <a:spcBef>
                <a:spcPts val="1000"/>
              </a:spcBef>
              <a:spcAft>
                <a:spcPts val="0"/>
              </a:spcAft>
              <a:buSzPct val="100000"/>
              <a:buNone/>
            </a:pPr>
            <a:r>
              <a:rPr lang="fi-FI"/>
              <a:t>Toptaken zijn de belangrijkste taken die een bezoeker op een website wil uitvoeren. </a:t>
            </a:r>
            <a:endParaRPr/>
          </a:p>
          <a:p>
            <a:pPr marL="114300" lvl="0" indent="0" algn="l" rtl="0">
              <a:lnSpc>
                <a:spcPct val="90000"/>
              </a:lnSpc>
              <a:spcBef>
                <a:spcPts val="1000"/>
              </a:spcBef>
              <a:spcAft>
                <a:spcPts val="0"/>
              </a:spcAft>
              <a:buSzPct val="100000"/>
              <a:buNone/>
            </a:pPr>
            <a:r>
              <a:rPr lang="fi-FI"/>
              <a:t>→ Waarom komt een bezoeker naar je website? </a:t>
            </a:r>
            <a:br>
              <a:rPr lang="fi-FI"/>
            </a:br>
            <a:endParaRPr/>
          </a:p>
          <a:p>
            <a:pPr marL="114300" lvl="0" indent="0" algn="l" rtl="0">
              <a:lnSpc>
                <a:spcPct val="90000"/>
              </a:lnSpc>
              <a:spcBef>
                <a:spcPts val="1000"/>
              </a:spcBef>
              <a:spcAft>
                <a:spcPts val="0"/>
              </a:spcAft>
              <a:buSzPct val="100000"/>
              <a:buNone/>
            </a:pPr>
            <a:r>
              <a:rPr lang="fi-FI"/>
              <a:t>Volgens Gerry McGovern krijgen van de 100 taken op een website, 5 taken 25% van de aandacht. </a:t>
            </a:r>
            <a:endParaRPr/>
          </a:p>
          <a:p>
            <a:pPr marL="114300" lvl="0" indent="0" algn="l" rtl="0">
              <a:lnSpc>
                <a:spcPct val="90000"/>
              </a:lnSpc>
              <a:spcBef>
                <a:spcPts val="1000"/>
              </a:spcBef>
              <a:spcAft>
                <a:spcPts val="0"/>
              </a:spcAft>
              <a:buSzPct val="100000"/>
              <a:buNone/>
            </a:pPr>
            <a:r>
              <a:rPr lang="fi-FI"/>
              <a:t>→ Dit zijn de meest cruciale taken op de website volgens de bezoekers.</a:t>
            </a:r>
            <a:br>
              <a:rPr lang="fi-FI"/>
            </a:br>
            <a:endParaRPr/>
          </a:p>
          <a:p>
            <a:pPr marL="114300" lvl="0" indent="0" algn="l" rtl="0">
              <a:lnSpc>
                <a:spcPct val="90000"/>
              </a:lnSpc>
              <a:spcBef>
                <a:spcPts val="1000"/>
              </a:spcBef>
              <a:spcAft>
                <a:spcPts val="0"/>
              </a:spcAft>
              <a:buSzPct val="100000"/>
              <a:buNone/>
            </a:pPr>
            <a:r>
              <a:rPr lang="fi-FI"/>
              <a:t>Methode om toptaken te onderzoeken: </a:t>
            </a:r>
            <a:endParaRPr/>
          </a:p>
          <a:p>
            <a:pPr marL="285750" lvl="0" indent="-245745" algn="l" rtl="0">
              <a:lnSpc>
                <a:spcPct val="90000"/>
              </a:lnSpc>
              <a:spcBef>
                <a:spcPts val="1000"/>
              </a:spcBef>
              <a:spcAft>
                <a:spcPts val="0"/>
              </a:spcAft>
              <a:buSzPct val="100000"/>
              <a:buFont typeface="Arial"/>
              <a:buChar char="•"/>
            </a:pPr>
            <a:r>
              <a:rPr lang="fi-FI">
                <a:solidFill>
                  <a:schemeClr val="accent1"/>
                </a:solidFill>
              </a:rPr>
              <a:t>Bruikbaarheidstest </a:t>
            </a:r>
            <a:r>
              <a:rPr lang="fi-FI"/>
              <a:t>(hoe gemakkelijk zijn taken uit te voeren?)</a:t>
            </a:r>
            <a:endParaRPr/>
          </a:p>
          <a:p>
            <a:pPr marL="285750" lvl="0" indent="-245745" algn="l" rtl="0">
              <a:lnSpc>
                <a:spcPct val="90000"/>
              </a:lnSpc>
              <a:spcBef>
                <a:spcPts val="1000"/>
              </a:spcBef>
              <a:spcAft>
                <a:spcPts val="0"/>
              </a:spcAft>
              <a:buSzPct val="100000"/>
              <a:buFont typeface="Arial"/>
              <a:buChar char="•"/>
            </a:pPr>
            <a:r>
              <a:rPr lang="fi-FI">
                <a:solidFill>
                  <a:schemeClr val="accent1"/>
                </a:solidFill>
              </a:rPr>
              <a:t>Enquêtes </a:t>
            </a:r>
            <a:r>
              <a:rPr lang="fi-FI"/>
              <a:t>(wat was het doel van het bezoek?) </a:t>
            </a:r>
            <a:endParaRPr/>
          </a:p>
          <a:p>
            <a:pPr marL="457200" lvl="0" indent="-228600" algn="l" rtl="0">
              <a:lnSpc>
                <a:spcPct val="90000"/>
              </a:lnSpc>
              <a:spcBef>
                <a:spcPts val="1000"/>
              </a:spcBef>
              <a:spcAft>
                <a:spcPts val="0"/>
              </a:spcAft>
              <a:buClr>
                <a:srgbClr val="161249"/>
              </a:buClr>
              <a:buSzPct val="100000"/>
              <a:buFont typeface="Arial"/>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4"/>
          <p:cNvSpPr txBox="1">
            <a:spLocks noGrp="1"/>
          </p:cNvSpPr>
          <p:nvPr>
            <p:ph type="title"/>
          </p:nvPr>
        </p:nvSpPr>
        <p:spPr>
          <a:xfrm>
            <a:off x="551700" y="475885"/>
            <a:ext cx="11088600" cy="721014"/>
          </a:xfrm>
          <a:prstGeom prst="rect">
            <a:avLst/>
          </a:prstGeom>
          <a:noFill/>
          <a:ln>
            <a:noFill/>
          </a:ln>
        </p:spPr>
        <p:txBody>
          <a:bodyPr spcFirstLastPara="1" wrap="square" lIns="0" tIns="45700" rIns="91425" bIns="45700" anchor="t" anchorCtr="0">
            <a:normAutofit/>
          </a:bodyPr>
          <a:lstStyle/>
          <a:p>
            <a:pPr marL="0" lvl="0" indent="0" algn="l" rtl="0">
              <a:lnSpc>
                <a:spcPct val="90000"/>
              </a:lnSpc>
              <a:spcBef>
                <a:spcPts val="0"/>
              </a:spcBef>
              <a:spcAft>
                <a:spcPts val="0"/>
              </a:spcAft>
              <a:buClr>
                <a:srgbClr val="0099D4"/>
              </a:buClr>
              <a:buSzPts val="1800"/>
              <a:buNone/>
            </a:pPr>
            <a:r>
              <a:rPr lang="fi-FI"/>
              <a:t>Gebruikstesten</a:t>
            </a:r>
            <a:endParaRPr/>
          </a:p>
        </p:txBody>
      </p:sp>
      <p:sp>
        <p:nvSpPr>
          <p:cNvPr id="289" name="Google Shape;289;p4"/>
          <p:cNvSpPr txBox="1">
            <a:spLocks noGrp="1"/>
          </p:cNvSpPr>
          <p:nvPr>
            <p:ph type="body" idx="1"/>
          </p:nvPr>
        </p:nvSpPr>
        <p:spPr>
          <a:xfrm>
            <a:off x="486218" y="1418606"/>
            <a:ext cx="7130424" cy="4668157"/>
          </a:xfrm>
          <a:prstGeom prst="rect">
            <a:avLst/>
          </a:prstGeom>
          <a:noFill/>
          <a:ln>
            <a:noFill/>
          </a:ln>
        </p:spPr>
        <p:txBody>
          <a:bodyPr spcFirstLastPara="1" wrap="square" lIns="0" tIns="45700" rIns="91425" bIns="45700" anchor="t" anchorCtr="0">
            <a:normAutofit lnSpcReduction="10000"/>
          </a:bodyPr>
          <a:lstStyle/>
          <a:p>
            <a:pPr marL="114300" lvl="0" indent="0" algn="l" rtl="0">
              <a:lnSpc>
                <a:spcPct val="110000"/>
              </a:lnSpc>
              <a:spcBef>
                <a:spcPts val="600"/>
              </a:spcBef>
              <a:spcAft>
                <a:spcPts val="0"/>
              </a:spcAft>
              <a:buSzPts val="1190"/>
              <a:buNone/>
            </a:pPr>
            <a:r>
              <a:rPr lang="fi-FI" sz="1600"/>
              <a:t>Usabilitytest is een kwalitatieve onderzoeksmethode om de gebruiksvriendelijkheid van een digitaal product (bv. website of app) te beoordelen.</a:t>
            </a:r>
            <a:endParaRPr/>
          </a:p>
          <a:p>
            <a:pPr marL="114300" lvl="0" indent="0" algn="l" rtl="0">
              <a:lnSpc>
                <a:spcPct val="110000"/>
              </a:lnSpc>
              <a:spcBef>
                <a:spcPts val="600"/>
              </a:spcBef>
              <a:spcAft>
                <a:spcPts val="0"/>
              </a:spcAft>
              <a:buSzPts val="1190"/>
              <a:buNone/>
            </a:pPr>
            <a:r>
              <a:rPr lang="fi-FI" sz="1600"/>
              <a:t>In deze test voeren deelnemers opdrachten uit op een (prototype van) website. Deze opdrachten zijn in lijn met de doelen van je website.  </a:t>
            </a:r>
            <a:endParaRPr/>
          </a:p>
          <a:p>
            <a:pPr marL="114300" lvl="0" indent="0" algn="l" rtl="0">
              <a:lnSpc>
                <a:spcPct val="110000"/>
              </a:lnSpc>
              <a:spcBef>
                <a:spcPts val="600"/>
              </a:spcBef>
              <a:spcAft>
                <a:spcPts val="0"/>
              </a:spcAft>
              <a:buSzPts val="1190"/>
              <a:buNone/>
            </a:pPr>
            <a:r>
              <a:rPr lang="fi-FI" sz="1600"/>
              <a:t>In de opdrachten voeren de deelnemers de belangrijkste (top)taken op de site uit.</a:t>
            </a:r>
            <a:endParaRPr sz="1600"/>
          </a:p>
          <a:p>
            <a:pPr marL="114300" lvl="0" indent="0" algn="l" rtl="0">
              <a:lnSpc>
                <a:spcPct val="110000"/>
              </a:lnSpc>
              <a:spcBef>
                <a:spcPts val="600"/>
              </a:spcBef>
              <a:spcAft>
                <a:spcPts val="0"/>
              </a:spcAft>
              <a:buSzPts val="992"/>
              <a:buNone/>
            </a:pPr>
            <a:br>
              <a:rPr lang="fi-FI" sz="1000"/>
            </a:br>
            <a:r>
              <a:rPr lang="fi-FI" sz="1800"/>
              <a:t>Hoe het werkt:</a:t>
            </a:r>
            <a:endParaRPr sz="1200"/>
          </a:p>
          <a:p>
            <a:pPr marL="457200" lvl="0" indent="-342900" algn="l" rtl="0">
              <a:lnSpc>
                <a:spcPct val="110000"/>
              </a:lnSpc>
              <a:spcBef>
                <a:spcPts val="600"/>
              </a:spcBef>
              <a:spcAft>
                <a:spcPts val="0"/>
              </a:spcAft>
              <a:buSzPts val="1870"/>
              <a:buChar char="•"/>
            </a:pPr>
            <a:r>
              <a:rPr lang="fi-FI" sz="1600"/>
              <a:t>Tijdens een test voert een deelnemer verschillende taken uit achter een pc.</a:t>
            </a:r>
            <a:endParaRPr/>
          </a:p>
          <a:p>
            <a:pPr marL="457200" lvl="0" indent="-342900" algn="l" rtl="0">
              <a:lnSpc>
                <a:spcPct val="110000"/>
              </a:lnSpc>
              <a:spcBef>
                <a:spcPts val="600"/>
              </a:spcBef>
              <a:spcAft>
                <a:spcPts val="0"/>
              </a:spcAft>
              <a:buSzPts val="1870"/>
              <a:buChar char="•"/>
            </a:pPr>
            <a:r>
              <a:rPr lang="fi-FI" sz="1600"/>
              <a:t>Vaak worden er video-opnames gemaakt, en de oogbewegingen kunnen ook worden geregistreerd (eye tracking).</a:t>
            </a:r>
            <a:endParaRPr/>
          </a:p>
          <a:p>
            <a:pPr marL="457200" lvl="0" indent="-342900" algn="l" rtl="0">
              <a:lnSpc>
                <a:spcPct val="110000"/>
              </a:lnSpc>
              <a:spcBef>
                <a:spcPts val="600"/>
              </a:spcBef>
              <a:spcAft>
                <a:spcPts val="0"/>
              </a:spcAft>
              <a:buSzPts val="1870"/>
              <a:buChar char="•"/>
            </a:pPr>
            <a:r>
              <a:rPr lang="fi-FI" sz="1600"/>
              <a:t>Tijdens het uitvoeren van de taken vertellen de deelnemers hardop over hun frustraties, opmerkingen of vragen.</a:t>
            </a:r>
            <a:endParaRPr/>
          </a:p>
          <a:p>
            <a:pPr marL="457200" lvl="0" indent="-342900" algn="l" rtl="0">
              <a:lnSpc>
                <a:spcPct val="110000"/>
              </a:lnSpc>
              <a:spcBef>
                <a:spcPts val="600"/>
              </a:spcBef>
              <a:spcAft>
                <a:spcPts val="0"/>
              </a:spcAft>
              <a:buSzPts val="1870"/>
              <a:buChar char="•"/>
            </a:pPr>
            <a:r>
              <a:rPr lang="fi-FI" sz="1600"/>
              <a:t>Op deze manier worden niet alleen hun gedrag, maar ook de onderliggende gedachten en eventuele frustraties transparant.</a:t>
            </a:r>
            <a:endParaRPr/>
          </a:p>
          <a:p>
            <a:pPr marL="457200" lvl="0" indent="-342900" algn="l" rtl="0">
              <a:lnSpc>
                <a:spcPct val="110000"/>
              </a:lnSpc>
              <a:spcBef>
                <a:spcPts val="600"/>
              </a:spcBef>
              <a:spcAft>
                <a:spcPts val="0"/>
              </a:spcAft>
              <a:buSzPts val="1870"/>
              <a:buChar char="•"/>
            </a:pPr>
            <a:r>
              <a:rPr lang="fi-FI" sz="1600"/>
              <a:t>De test eindigt met een korte vragenlijst.</a:t>
            </a:r>
            <a:endParaRPr/>
          </a:p>
          <a:p>
            <a:pPr marL="114300" lvl="0" indent="0" algn="l" rtl="0">
              <a:lnSpc>
                <a:spcPct val="110000"/>
              </a:lnSpc>
              <a:spcBef>
                <a:spcPts val="600"/>
              </a:spcBef>
              <a:spcAft>
                <a:spcPts val="0"/>
              </a:spcAft>
              <a:buSzPts val="744"/>
              <a:buNone/>
            </a:pPr>
            <a:endParaRPr sz="1000"/>
          </a:p>
        </p:txBody>
      </p:sp>
      <p:pic>
        <p:nvPicPr>
          <p:cNvPr id="290" name="Google Shape;290;p4"/>
          <p:cNvPicPr preferRelativeResize="0"/>
          <p:nvPr/>
        </p:nvPicPr>
        <p:blipFill rotWithShape="1">
          <a:blip r:embed="rId3">
            <a:alphaModFix/>
          </a:blip>
          <a:srcRect/>
          <a:stretch/>
        </p:blipFill>
        <p:spPr>
          <a:xfrm>
            <a:off x="7823151" y="1298533"/>
            <a:ext cx="3882631" cy="268338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9"/>
          <p:cNvSpPr txBox="1">
            <a:spLocks noGrp="1"/>
          </p:cNvSpPr>
          <p:nvPr>
            <p:ph type="title"/>
          </p:nvPr>
        </p:nvSpPr>
        <p:spPr>
          <a:xfrm>
            <a:off x="838200" y="0"/>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Bruikbaarheidstest Voorbeeld</a:t>
            </a:r>
            <a:endParaRPr/>
          </a:p>
        </p:txBody>
      </p:sp>
      <p:sp>
        <p:nvSpPr>
          <p:cNvPr id="296" name="Google Shape;296;p9"/>
          <p:cNvSpPr txBox="1">
            <a:spLocks noGrp="1"/>
          </p:cNvSpPr>
          <p:nvPr>
            <p:ph type="body" idx="1"/>
          </p:nvPr>
        </p:nvSpPr>
        <p:spPr>
          <a:xfrm>
            <a:off x="838200" y="1825625"/>
            <a:ext cx="11353800" cy="3874531"/>
          </a:xfrm>
          <a:prstGeom prst="rect">
            <a:avLst/>
          </a:prstGeom>
          <a:noFill/>
          <a:ln>
            <a:noFill/>
          </a:ln>
        </p:spPr>
        <p:txBody>
          <a:bodyPr spcFirstLastPara="1" wrap="square" lIns="91425" tIns="45700" rIns="91425" bIns="45700" anchor="t" anchorCtr="0">
            <a:normAutofit fontScale="55000" lnSpcReduction="20000"/>
          </a:bodyPr>
          <a:lstStyle/>
          <a:p>
            <a:pPr marL="457200" lvl="0" indent="-228600" algn="l" rtl="0">
              <a:lnSpc>
                <a:spcPct val="90000"/>
              </a:lnSpc>
              <a:spcBef>
                <a:spcPts val="1000"/>
              </a:spcBef>
              <a:spcAft>
                <a:spcPts val="0"/>
              </a:spcAft>
              <a:buClr>
                <a:srgbClr val="161249"/>
              </a:buClr>
              <a:buSzPct val="170731"/>
              <a:buFont typeface="Arial"/>
              <a:buNone/>
            </a:pPr>
            <a:r>
              <a:rPr lang="fi-FI" sz="2981" dirty="0"/>
              <a:t>Neem bijvoorbeeld een website van een reisbureau of luchtvaartmaatschappij. </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Om tot een set geschikte opdrachten te komen, is het belangrijk om eerst op basis van de doelen van de</a:t>
            </a:r>
          </a:p>
          <a:p>
            <a:pPr marL="457200" lvl="0" indent="-228600" algn="l" rtl="0">
              <a:lnSpc>
                <a:spcPct val="90000"/>
              </a:lnSpc>
              <a:spcBef>
                <a:spcPts val="1000"/>
              </a:spcBef>
              <a:spcAft>
                <a:spcPts val="0"/>
              </a:spcAft>
              <a:buClr>
                <a:srgbClr val="161249"/>
              </a:buClr>
              <a:buSzPct val="170731"/>
              <a:buFont typeface="Arial"/>
              <a:buNone/>
            </a:pPr>
            <a:r>
              <a:rPr lang="fi-FI" sz="2981" dirty="0"/>
              <a:t>website te bepalen wat de belangrijkste taken zijn die een bezoeker moet kunnen uitvoeren.</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Voor de website van een reisbureau of luchtvaartmaatschappij: Wat zijn de belangrijkste taken die een bezoeker wil uitvoeren? </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Hoofdtaken zijn onder andere: Bestemmingen en prijzen zoeken, tickets bestellen, een reservering wijzigen of</a:t>
            </a:r>
          </a:p>
          <a:p>
            <a:pPr marL="457200" lvl="0" indent="-228600" algn="l" rtl="0">
              <a:lnSpc>
                <a:spcPct val="90000"/>
              </a:lnSpc>
              <a:spcBef>
                <a:spcPts val="1000"/>
              </a:spcBef>
              <a:spcAft>
                <a:spcPts val="0"/>
              </a:spcAft>
              <a:buClr>
                <a:srgbClr val="161249"/>
              </a:buClr>
              <a:buSzPct val="170731"/>
              <a:buFont typeface="Arial"/>
              <a:buNone/>
            </a:pPr>
            <a:r>
              <a:rPr lang="fi-FI" sz="2981" dirty="0"/>
              <a:t>annuleren</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Mogelijke opdrachten die hierop aansluiten zijn:</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1. Boek de goedkoopste reis van Amsterdam naar Milaan rond 21 mei 2024</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2. Ontdek hoe je een reisverzekering kunt afsluiten na aankoop van de tickets</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3. Bekijk naar welke luchthavens in Londen je kunt vliegen vanaf Amsterdam</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4. Ontdek hoe je je reis naar Milaan kunt wijzigen met een vertrekdatum rond 21 juni in plaats van 21 mei</a:t>
            </a:r>
            <a:endParaRPr sz="2981" dirty="0"/>
          </a:p>
          <a:p>
            <a:pPr marL="457200" lvl="0" indent="-228600" algn="l" rtl="0">
              <a:lnSpc>
                <a:spcPct val="90000"/>
              </a:lnSpc>
              <a:spcBef>
                <a:spcPts val="1000"/>
              </a:spcBef>
              <a:spcAft>
                <a:spcPts val="0"/>
              </a:spcAft>
              <a:buClr>
                <a:srgbClr val="161249"/>
              </a:buClr>
              <a:buSzPct val="170731"/>
              <a:buFont typeface="Arial"/>
              <a:buNone/>
            </a:pPr>
            <a:r>
              <a:rPr lang="fi-FI" sz="2981" dirty="0"/>
              <a:t>5. Neem contact op met de klantenservice</a:t>
            </a:r>
            <a:endParaRPr sz="2981" dirty="0"/>
          </a:p>
          <a:p>
            <a:pPr marL="457200" lvl="0" indent="-228600" algn="l" rtl="0">
              <a:lnSpc>
                <a:spcPct val="90000"/>
              </a:lnSpc>
              <a:spcBef>
                <a:spcPts val="1000"/>
              </a:spcBef>
              <a:spcAft>
                <a:spcPts val="0"/>
              </a:spcAft>
              <a:buClr>
                <a:srgbClr val="161249"/>
              </a:buClr>
              <a:buSzPct val="170731"/>
              <a:buFont typeface="Arial"/>
              <a:buNone/>
            </a:pPr>
            <a:endParaRPr sz="298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2" name="Google Shape;302;p10"/>
          <p:cNvSpPr txBox="1"/>
          <p:nvPr/>
        </p:nvSpPr>
        <p:spPr>
          <a:xfrm>
            <a:off x="701198" y="397500"/>
            <a:ext cx="9778441" cy="1314600"/>
          </a:xfrm>
          <a:prstGeom prst="rect">
            <a:avLst/>
          </a:prstGeom>
          <a:noFill/>
          <a:ln>
            <a:noFill/>
          </a:ln>
        </p:spPr>
        <p:txBody>
          <a:bodyPr spcFirstLastPara="1" wrap="square" lIns="0" tIns="45700" rIns="91425" bIns="45700" anchor="t" anchorCtr="0">
            <a:normAutofit/>
          </a:bodyPr>
          <a:lstStyle/>
          <a:p>
            <a:pPr marL="0" marR="0" lvl="0" indent="0" algn="l" rtl="0">
              <a:lnSpc>
                <a:spcPct val="90000"/>
              </a:lnSpc>
              <a:spcBef>
                <a:spcPts val="0"/>
              </a:spcBef>
              <a:spcAft>
                <a:spcPts val="0"/>
              </a:spcAft>
              <a:buNone/>
            </a:pPr>
            <a:r>
              <a:rPr lang="fi-FI" sz="3500" b="1" dirty="0"/>
              <a:t>Video met uitleg over bruikbaarheidstesten</a:t>
            </a:r>
            <a:endParaRPr sz="3500" dirty="0"/>
          </a:p>
        </p:txBody>
      </p:sp>
      <p:sp>
        <p:nvSpPr>
          <p:cNvPr id="303" name="Google Shape;303;p10"/>
          <p:cNvSpPr txBox="1"/>
          <p:nvPr/>
        </p:nvSpPr>
        <p:spPr>
          <a:xfrm>
            <a:off x="3349250" y="6060550"/>
            <a:ext cx="8063100" cy="738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2200" u="sng">
                <a:solidFill>
                  <a:schemeClr val="hlink"/>
                </a:solidFill>
                <a:hlinkClick r:id="rId3"/>
              </a:rPr>
              <a:t>https://www.youtube.com/watch?v=0YL0xoSmyZI</a:t>
            </a:r>
            <a:endParaRPr sz="2200"/>
          </a:p>
          <a:p>
            <a:pPr marL="0" lvl="0" indent="0" algn="l" rtl="0">
              <a:spcBef>
                <a:spcPts val="0"/>
              </a:spcBef>
              <a:spcAft>
                <a:spcPts val="0"/>
              </a:spcAft>
              <a:buNone/>
            </a:pPr>
            <a:endParaRPr/>
          </a:p>
        </p:txBody>
      </p:sp>
      <p:pic>
        <p:nvPicPr>
          <p:cNvPr id="3" name="Picture 2">
            <a:extLst>
              <a:ext uri="{FF2B5EF4-FFF2-40B4-BE49-F238E27FC236}">
                <a16:creationId xmlns:a16="http://schemas.microsoft.com/office/drawing/2014/main" id="{9E7E4161-F350-0855-AC3A-F312537B838C}"/>
              </a:ext>
            </a:extLst>
          </p:cNvPr>
          <p:cNvPicPr>
            <a:picLocks noChangeAspect="1"/>
          </p:cNvPicPr>
          <p:nvPr/>
        </p:nvPicPr>
        <p:blipFill>
          <a:blip r:embed="rId4"/>
          <a:stretch>
            <a:fillRect/>
          </a:stretch>
        </p:blipFill>
        <p:spPr>
          <a:xfrm>
            <a:off x="813892" y="1294926"/>
            <a:ext cx="7199951" cy="454195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1"/>
          <p:cNvSpPr txBox="1">
            <a:spLocks noGrp="1"/>
          </p:cNvSpPr>
          <p:nvPr>
            <p:ph type="body" idx="1"/>
          </p:nvPr>
        </p:nvSpPr>
        <p:spPr>
          <a:xfrm>
            <a:off x="0" y="133050"/>
            <a:ext cx="8818800" cy="488339"/>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sz="2600" dirty="0"/>
              <a:t>Activiteit in de klas: bruikbaarheidstest</a:t>
            </a:r>
            <a:endParaRPr sz="2600" dirty="0"/>
          </a:p>
        </p:txBody>
      </p:sp>
      <p:sp>
        <p:nvSpPr>
          <p:cNvPr id="309" name="Google Shape;309;p11"/>
          <p:cNvSpPr txBox="1">
            <a:spLocks noGrp="1"/>
          </p:cNvSpPr>
          <p:nvPr>
            <p:ph type="body" idx="2"/>
          </p:nvPr>
        </p:nvSpPr>
        <p:spPr>
          <a:xfrm>
            <a:off x="855359" y="1444761"/>
            <a:ext cx="10123055" cy="4434916"/>
          </a:xfrm>
          <a:prstGeom prst="rect">
            <a:avLst/>
          </a:prstGeom>
          <a:noFill/>
          <a:ln>
            <a:noFill/>
          </a:ln>
        </p:spPr>
        <p:txBody>
          <a:bodyPr spcFirstLastPara="1" wrap="square" lIns="0" tIns="0" rIns="0" bIns="0" anchor="t" anchorCtr="0">
            <a:noAutofit/>
          </a:bodyPr>
          <a:lstStyle/>
          <a:p>
            <a:pPr marL="342900" lvl="0" indent="-342900" algn="l" rtl="0">
              <a:lnSpc>
                <a:spcPct val="110000"/>
              </a:lnSpc>
              <a:spcBef>
                <a:spcPts val="600"/>
              </a:spcBef>
              <a:spcAft>
                <a:spcPts val="0"/>
              </a:spcAft>
              <a:buSzPts val="1862"/>
              <a:buFont typeface="Arial"/>
              <a:buAutoNum type="arabicPeriod"/>
            </a:pPr>
            <a:r>
              <a:rPr lang="fi-FI" sz="1800" b="0" i="0" u="none" strike="noStrike" dirty="0">
                <a:solidFill>
                  <a:srgbClr val="FFFFFF"/>
                </a:solidFill>
                <a:latin typeface="Arial"/>
                <a:ea typeface="Arial"/>
                <a:cs typeface="Arial"/>
                <a:sym typeface="Arial"/>
              </a:rPr>
              <a:t>Ga verder met opdracht uit hoorcollege 1 (huiswerk 1)</a:t>
            </a:r>
            <a:br>
              <a:rPr lang="fi-FI" sz="1800" b="0" i="0" u="none" strike="noStrike" dirty="0">
                <a:solidFill>
                  <a:srgbClr val="FFFFFF"/>
                </a:solidFill>
                <a:latin typeface="Arial"/>
                <a:ea typeface="Arial"/>
                <a:cs typeface="Arial"/>
                <a:sym typeface="Arial"/>
              </a:rPr>
            </a:br>
            <a:r>
              <a:rPr lang="fi-FI" sz="1800" b="0" i="0" u="none" strike="noStrike" dirty="0">
                <a:solidFill>
                  <a:srgbClr val="FFFFFF"/>
                </a:solidFill>
                <a:latin typeface="Arial"/>
                <a:ea typeface="Arial"/>
                <a:cs typeface="Arial"/>
                <a:sym typeface="Arial"/>
              </a:rPr>
              <a:t>(alternatief: de docent selecteert websites)</a:t>
            </a:r>
            <a:endParaRPr dirty="0"/>
          </a:p>
          <a:p>
            <a:pPr marL="342900" lvl="0" indent="-342900" algn="l" rtl="0">
              <a:lnSpc>
                <a:spcPct val="110000"/>
              </a:lnSpc>
              <a:spcBef>
                <a:spcPts val="600"/>
              </a:spcBef>
              <a:spcAft>
                <a:spcPts val="0"/>
              </a:spcAft>
              <a:buSzPts val="1862"/>
              <a:buFont typeface="Arial"/>
              <a:buAutoNum type="arabicPeriod"/>
            </a:pPr>
            <a:r>
              <a:rPr lang="fi-FI" sz="1800" dirty="0"/>
              <a:t>Elke groep: </a:t>
            </a:r>
            <a:endParaRPr dirty="0"/>
          </a:p>
          <a:p>
            <a:pPr marL="800100" lvl="1" indent="-342900" algn="l" rtl="0">
              <a:lnSpc>
                <a:spcPct val="110000"/>
              </a:lnSpc>
              <a:spcBef>
                <a:spcPts val="600"/>
              </a:spcBef>
              <a:spcAft>
                <a:spcPts val="0"/>
              </a:spcAft>
              <a:buSzPts val="1655"/>
              <a:buFont typeface="Arial"/>
              <a:buAutoNum type="arabicPeriod"/>
            </a:pPr>
            <a:r>
              <a:rPr lang="fi-FI" sz="1600" dirty="0"/>
              <a:t>definieert de belangrijkste taken van hun website</a:t>
            </a:r>
            <a:endParaRPr dirty="0"/>
          </a:p>
          <a:p>
            <a:pPr marL="800100" lvl="1" indent="-342900" algn="l" rtl="0">
              <a:lnSpc>
                <a:spcPct val="110000"/>
              </a:lnSpc>
              <a:spcBef>
                <a:spcPts val="600"/>
              </a:spcBef>
              <a:spcAft>
                <a:spcPts val="0"/>
              </a:spcAft>
              <a:buSzPts val="1655"/>
              <a:buFont typeface="Arial"/>
              <a:buAutoNum type="arabicPeriod"/>
            </a:pPr>
            <a:r>
              <a:rPr lang="fi-FI" sz="1600" dirty="0"/>
              <a:t>Creëert een lijst met korte opdrachten met betrekking tot deze taken. </a:t>
            </a:r>
            <a:br>
              <a:rPr lang="fi-FI" sz="1400" dirty="0"/>
            </a:br>
            <a:endParaRPr sz="1400" dirty="0"/>
          </a:p>
          <a:p>
            <a:pPr marL="342900" lvl="0" indent="-342900" algn="l" rtl="0">
              <a:lnSpc>
                <a:spcPct val="110000"/>
              </a:lnSpc>
              <a:spcBef>
                <a:spcPts val="600"/>
              </a:spcBef>
              <a:spcAft>
                <a:spcPts val="0"/>
              </a:spcAft>
              <a:buSzPts val="2069"/>
              <a:buFont typeface="Arial"/>
              <a:buAutoNum type="arabicPeriod"/>
            </a:pPr>
            <a:r>
              <a:rPr lang="fi-FI" sz="1800" dirty="0"/>
              <a:t>Zet twee groepen bij elkaar.</a:t>
            </a:r>
            <a:br>
              <a:rPr lang="fi-FI" sz="1800" dirty="0"/>
            </a:br>
            <a:r>
              <a:rPr lang="fi-FI" sz="1800" dirty="0"/>
              <a:t>Leerlingen van de ene groep voeren de toptaken van de andere groep uit en dan wisselen de groepen. </a:t>
            </a:r>
            <a:br>
              <a:rPr lang="fi-FI" sz="1800" dirty="0"/>
            </a:br>
            <a:r>
              <a:rPr lang="fi-FI" sz="1800" dirty="0"/>
              <a:t>De groep die de taken heeft uitgewerkt</a:t>
            </a:r>
            <a:r>
              <a:rPr lang="fi-FI" sz="2200" dirty="0"/>
              <a:t>: </a:t>
            </a:r>
            <a:endParaRPr dirty="0"/>
          </a:p>
          <a:p>
            <a:pPr marL="800100" lvl="1" indent="-355598" algn="l" rtl="0">
              <a:lnSpc>
                <a:spcPct val="110000"/>
              </a:lnSpc>
              <a:spcBef>
                <a:spcPts val="600"/>
              </a:spcBef>
              <a:spcAft>
                <a:spcPts val="0"/>
              </a:spcAft>
              <a:buSzPts val="1839"/>
              <a:buFont typeface="Arial"/>
              <a:buAutoNum type="arabicPeriod"/>
            </a:pPr>
            <a:r>
              <a:rPr lang="fi-FI" sz="1600" dirty="0"/>
              <a:t>Observeer en maak aantekeningen tijdens de test.</a:t>
            </a:r>
            <a:endParaRPr dirty="0"/>
          </a:p>
          <a:p>
            <a:pPr marL="800100" lvl="1" indent="-355598" algn="l" rtl="0">
              <a:lnSpc>
                <a:spcPct val="110000"/>
              </a:lnSpc>
              <a:spcBef>
                <a:spcPts val="600"/>
              </a:spcBef>
              <a:spcAft>
                <a:spcPts val="0"/>
              </a:spcAft>
              <a:buSzPts val="1839"/>
              <a:buFont typeface="Arial"/>
              <a:buAutoNum type="arabicPeriod"/>
            </a:pPr>
            <a:r>
              <a:rPr lang="fi-FI" sz="1600" dirty="0"/>
              <a:t>Evalueert aan het eind: Hoe makkelijk ging het, waar liep de testgroep tegenaan? </a:t>
            </a:r>
            <a:endParaRPr dirty="0"/>
          </a:p>
          <a:p>
            <a:pPr marL="457200" lvl="0" indent="-228600" algn="l" rtl="0">
              <a:lnSpc>
                <a:spcPct val="108000"/>
              </a:lnSpc>
              <a:spcBef>
                <a:spcPts val="0"/>
              </a:spcBef>
              <a:spcAft>
                <a:spcPts val="0"/>
              </a:spcAft>
              <a:buClr>
                <a:schemeClr val="lt1"/>
              </a:buClr>
              <a:buSzPts val="2000"/>
              <a:buNone/>
            </a:pPr>
            <a:endParaRPr dirty="0"/>
          </a:p>
        </p:txBody>
      </p:sp>
      <p:pic>
        <p:nvPicPr>
          <p:cNvPr id="310" name="Google Shape;310;p11" descr="Groep studenten die in een bibliotheek werken"/>
          <p:cNvPicPr preferRelativeResize="0"/>
          <p:nvPr/>
        </p:nvPicPr>
        <p:blipFill rotWithShape="1">
          <a:blip r:embed="rId3">
            <a:alphaModFix/>
          </a:blip>
          <a:srcRect/>
          <a:stretch/>
        </p:blipFill>
        <p:spPr>
          <a:xfrm>
            <a:off x="6927273" y="369455"/>
            <a:ext cx="4553527" cy="282632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62500"/>
              <a:buNone/>
            </a:pP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br>
              <a:rPr lang="fi-FI">
                <a:latin typeface="Arial"/>
                <a:ea typeface="Arial"/>
                <a:cs typeface="Arial"/>
                <a:sym typeface="Arial"/>
              </a:rPr>
            </a:br>
            <a:r>
              <a:rPr lang="fi-FI">
                <a:latin typeface="Arial"/>
                <a:ea typeface="Arial"/>
                <a:cs typeface="Arial"/>
                <a:sym typeface="Arial"/>
              </a:rPr>
              <a:t>De </a:t>
            </a:r>
            <a:r>
              <a:rPr lang="fi-FI" sz="4400"/>
              <a:t>basis van een goede website: </a:t>
            </a:r>
            <a:br>
              <a:rPr lang="fi-FI" sz="4400"/>
            </a:br>
            <a:r>
              <a:rPr lang="fi-FI">
                <a:latin typeface="Arial"/>
                <a:ea typeface="Arial"/>
                <a:cs typeface="Arial"/>
                <a:sym typeface="Arial"/>
              </a:rPr>
              <a:t>Navigatiestructuur</a:t>
            </a:r>
            <a:endParaRPr sz="3200"/>
          </a:p>
        </p:txBody>
      </p:sp>
      <p:sp>
        <p:nvSpPr>
          <p:cNvPr id="316" name="Google Shape;316;p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406400" algn="l" rtl="0">
              <a:lnSpc>
                <a:spcPct val="90000"/>
              </a:lnSpc>
              <a:spcBef>
                <a:spcPts val="1000"/>
              </a:spcBef>
              <a:spcAft>
                <a:spcPts val="0"/>
              </a:spcAft>
              <a:buSzPts val="2800"/>
              <a:buFont typeface="Arial"/>
              <a:buChar char="●"/>
            </a:pPr>
            <a:r>
              <a:rPr lang="fi-FI"/>
              <a:t>Op een website wil je dat de doelgroep snel en gemakkelijk informatie kan vinden. Maar in de praktijk blijkt het best lastig om een intuïtieve navigatie te ontwikkelen. </a:t>
            </a:r>
            <a:endParaRPr/>
          </a:p>
          <a:p>
            <a:pPr marL="457200" lvl="0" indent="-406400" algn="l" rtl="0">
              <a:lnSpc>
                <a:spcPct val="90000"/>
              </a:lnSpc>
              <a:spcBef>
                <a:spcPts val="600"/>
              </a:spcBef>
              <a:spcAft>
                <a:spcPts val="0"/>
              </a:spcAft>
              <a:buSzPts val="2800"/>
              <a:buChar char="●"/>
            </a:pPr>
            <a:r>
              <a:rPr lang="fi-FI"/>
              <a:t>Als websitebezoekers de informatie die ze zoeken niet kunnen vinden, is er tijdens het ontwerp onvoldoende nagedacht over de navigatiestructuur. </a:t>
            </a:r>
            <a:endParaRPr/>
          </a:p>
          <a:p>
            <a:pPr marL="457200" lvl="0" indent="-406400" algn="l" rtl="0">
              <a:lnSpc>
                <a:spcPct val="90000"/>
              </a:lnSpc>
              <a:spcBef>
                <a:spcPts val="600"/>
              </a:spcBef>
              <a:spcAft>
                <a:spcPts val="0"/>
              </a:spcAft>
              <a:buSzPts val="2800"/>
              <a:buChar char="●"/>
            </a:pPr>
            <a:r>
              <a:rPr lang="fi-FI"/>
              <a:t>Het resultaat zijn geïrriteerde bezoekers en veel bezoekers die de website snel verlaten.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2"/>
          <p:cNvSpPr txBox="1">
            <a:spLocks noGrp="1"/>
          </p:cNvSpPr>
          <p:nvPr>
            <p:ph type="title"/>
          </p:nvPr>
        </p:nvSpPr>
        <p:spPr>
          <a:xfrm>
            <a:off x="570345" y="300471"/>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Kaarten sorteren </a:t>
            </a:r>
            <a:endParaRPr/>
          </a:p>
        </p:txBody>
      </p:sp>
      <p:sp>
        <p:nvSpPr>
          <p:cNvPr id="323" name="Google Shape;323;p12"/>
          <p:cNvSpPr txBox="1">
            <a:spLocks noGrp="1"/>
          </p:cNvSpPr>
          <p:nvPr>
            <p:ph type="body" idx="1"/>
          </p:nvPr>
        </p:nvSpPr>
        <p:spPr>
          <a:xfrm>
            <a:off x="570346" y="1834861"/>
            <a:ext cx="7494867" cy="3874531"/>
          </a:xfrm>
          <a:prstGeom prst="rect">
            <a:avLst/>
          </a:prstGeom>
          <a:noFill/>
          <a:ln>
            <a:noFill/>
          </a:ln>
        </p:spPr>
        <p:txBody>
          <a:bodyPr spcFirstLastPara="1" wrap="square" lIns="91425" tIns="45700" rIns="91425" bIns="45700" anchor="t" anchorCtr="0">
            <a:normAutofit lnSpcReduction="10000"/>
          </a:bodyPr>
          <a:lstStyle/>
          <a:p>
            <a:pPr marL="457200" lvl="0" indent="-457200" algn="l" rtl="0">
              <a:lnSpc>
                <a:spcPct val="90000"/>
              </a:lnSpc>
              <a:spcBef>
                <a:spcPts val="1000"/>
              </a:spcBef>
              <a:spcAft>
                <a:spcPts val="0"/>
              </a:spcAft>
              <a:buSzPts val="2800"/>
              <a:buFont typeface="Arial"/>
              <a:buChar char="•"/>
            </a:pPr>
            <a:r>
              <a:rPr lang="fi-FI" sz="2500" dirty="0"/>
              <a:t>Vaak blijkt tijdens een usability-test dat gebruikers verdwalen in hoofd- en subnavigatiemenu's, omdat content niet op een 'logische plek' staat of voor hen een 'vreemde naam' heeft.</a:t>
            </a:r>
            <a:endParaRPr sz="2500" dirty="0"/>
          </a:p>
          <a:p>
            <a:pPr marL="457200" lvl="0" indent="-457200" algn="l" rtl="0">
              <a:lnSpc>
                <a:spcPct val="90000"/>
              </a:lnSpc>
              <a:spcBef>
                <a:spcPts val="1000"/>
              </a:spcBef>
              <a:spcAft>
                <a:spcPts val="0"/>
              </a:spcAft>
              <a:buSzPts val="2800"/>
              <a:buFont typeface="Arial"/>
              <a:buChar char="•"/>
            </a:pPr>
            <a:r>
              <a:rPr lang="fi-FI" sz="2500" dirty="0"/>
              <a:t>Cardsorting kan worden gebruikt als uit eerdere gebruikerstests blijkt dat de lay-out van de website niet als logisch wordt ervaren door de gebruiker.</a:t>
            </a:r>
            <a:endParaRPr sz="2500" dirty="0"/>
          </a:p>
          <a:p>
            <a:pPr marL="457200" lvl="0" indent="-457200" algn="l" rtl="0">
              <a:lnSpc>
                <a:spcPct val="90000"/>
              </a:lnSpc>
              <a:spcBef>
                <a:spcPts val="1000"/>
              </a:spcBef>
              <a:spcAft>
                <a:spcPts val="0"/>
              </a:spcAft>
              <a:buSzPts val="2800"/>
              <a:buFont typeface="Arial"/>
              <a:buChar char="•"/>
            </a:pPr>
            <a:r>
              <a:rPr lang="fi-FI" sz="2500" dirty="0"/>
              <a:t>Het sorteren van kaarten is een methode om een optimale lay-out van je website te bepalen. </a:t>
            </a:r>
            <a:endParaRPr sz="2500" dirty="0"/>
          </a:p>
        </p:txBody>
      </p:sp>
      <p:pic>
        <p:nvPicPr>
          <p:cNvPr id="324" name="Google Shape;324;p12"/>
          <p:cNvPicPr preferRelativeResize="0"/>
          <p:nvPr/>
        </p:nvPicPr>
        <p:blipFill rotWithShape="1">
          <a:blip r:embed="rId3">
            <a:alphaModFix/>
          </a:blip>
          <a:srcRect/>
          <a:stretch/>
        </p:blipFill>
        <p:spPr>
          <a:xfrm>
            <a:off x="8192328" y="2010351"/>
            <a:ext cx="3678710" cy="226608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13"/>
          <p:cNvSpPr txBox="1"/>
          <p:nvPr/>
        </p:nvSpPr>
        <p:spPr>
          <a:xfrm>
            <a:off x="570345" y="217344"/>
            <a:ext cx="10515600" cy="132556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fi-FI" sz="4400" b="0" i="0" u="none" strike="noStrike" cap="none">
                <a:solidFill>
                  <a:srgbClr val="000000"/>
                </a:solidFill>
                <a:latin typeface="Arial"/>
                <a:ea typeface="Arial"/>
                <a:cs typeface="Arial"/>
                <a:sym typeface="Arial"/>
              </a:rPr>
              <a:t>Kaarten sorteren: hoe het </a:t>
            </a:r>
            <a:r>
              <a:rPr lang="fi-FI" sz="1400" b="0" i="0" u="none" strike="noStrike" cap="none">
                <a:solidFill>
                  <a:srgbClr val="000000"/>
                </a:solidFill>
                <a:latin typeface="Arial"/>
                <a:ea typeface="Arial"/>
                <a:cs typeface="Arial"/>
                <a:sym typeface="Arial"/>
              </a:rPr>
              <a:t>werkt </a:t>
            </a:r>
            <a:endParaRPr/>
          </a:p>
        </p:txBody>
      </p:sp>
      <p:pic>
        <p:nvPicPr>
          <p:cNvPr id="330" name="Google Shape;330;p13" descr="Afbeelding met tekst, schermopname, diagram, Lettertype&#10;&#10;Automatisch gegenereerde beschrijving"/>
          <p:cNvPicPr preferRelativeResize="0"/>
          <p:nvPr/>
        </p:nvPicPr>
        <p:blipFill rotWithShape="1">
          <a:blip r:embed="rId3">
            <a:alphaModFix/>
          </a:blip>
          <a:srcRect/>
          <a:stretch/>
        </p:blipFill>
        <p:spPr>
          <a:xfrm>
            <a:off x="646544" y="1141196"/>
            <a:ext cx="8596745" cy="4835669"/>
          </a:xfrm>
          <a:prstGeom prst="rect">
            <a:avLst/>
          </a:prstGeom>
          <a:noFill/>
          <a:ln>
            <a:noFill/>
          </a:ln>
        </p:spPr>
      </p:pic>
      <p:sp>
        <p:nvSpPr>
          <p:cNvPr id="331" name="Google Shape;331;p13"/>
          <p:cNvSpPr txBox="1"/>
          <p:nvPr/>
        </p:nvSpPr>
        <p:spPr>
          <a:xfrm>
            <a:off x="3688768" y="5384799"/>
            <a:ext cx="6175668" cy="954107"/>
          </a:xfrm>
          <a:prstGeom prst="rect">
            <a:avLst/>
          </a:prstGeom>
          <a:no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1" i="0" u="none" strike="noStrike" cap="none">
                <a:solidFill>
                  <a:srgbClr val="000000"/>
                </a:solidFill>
                <a:latin typeface="Arial"/>
                <a:ea typeface="Arial"/>
                <a:cs typeface="Arial"/>
                <a:sym typeface="Arial"/>
              </a:rPr>
              <a:t>Opmerking:</a:t>
            </a:r>
            <a:endParaRPr/>
          </a:p>
          <a:p>
            <a:pPr marL="0" marR="0" lvl="0" indent="0" algn="l" rtl="0">
              <a:lnSpc>
                <a:spcPct val="100000"/>
              </a:lnSpc>
              <a:spcBef>
                <a:spcPts val="0"/>
              </a:spcBef>
              <a:spcAft>
                <a:spcPts val="0"/>
              </a:spcAft>
              <a:buNone/>
            </a:pPr>
            <a:r>
              <a:rPr lang="fi-FI" sz="1400" b="0" i="0" u="sng" strike="noStrike" cap="none">
                <a:solidFill>
                  <a:srgbClr val="000000"/>
                </a:solidFill>
                <a:latin typeface="Arial"/>
                <a:ea typeface="Arial"/>
                <a:cs typeface="Arial"/>
                <a:sym typeface="Arial"/>
              </a:rPr>
              <a:t>Open </a:t>
            </a:r>
            <a:r>
              <a:rPr lang="fi-FI" sz="1400" b="0" i="0" u="none" strike="noStrike" cap="none">
                <a:solidFill>
                  <a:srgbClr val="000000"/>
                </a:solidFill>
                <a:latin typeface="Arial"/>
                <a:ea typeface="Arial"/>
                <a:cs typeface="Arial"/>
                <a:sym typeface="Arial"/>
              </a:rPr>
              <a:t>betekent dat de gebruikers ook de titels bepalen voor de groepen en dus voor de lay-out van de hoofdnavigatie. </a:t>
            </a:r>
            <a:endParaRPr/>
          </a:p>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Met een </a:t>
            </a:r>
            <a:r>
              <a:rPr lang="fi-FI" sz="1400" b="0" i="0" u="sng" strike="noStrike" cap="none">
                <a:solidFill>
                  <a:srgbClr val="000000"/>
                </a:solidFill>
                <a:latin typeface="Arial"/>
                <a:ea typeface="Arial"/>
                <a:cs typeface="Arial"/>
                <a:sym typeface="Arial"/>
              </a:rPr>
              <a:t>gesloten </a:t>
            </a:r>
            <a:r>
              <a:rPr lang="fi-FI" sz="1400" b="0" i="0" u="none" strike="noStrike" cap="none">
                <a:solidFill>
                  <a:srgbClr val="000000"/>
                </a:solidFill>
                <a:latin typeface="Arial"/>
                <a:ea typeface="Arial"/>
                <a:cs typeface="Arial"/>
                <a:sym typeface="Arial"/>
              </a:rPr>
              <a:t>kaartsortering ligt de hoofdnavigatie al vast.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14"/>
          <p:cNvSpPr txBox="1">
            <a:spLocks noGrp="1"/>
          </p:cNvSpPr>
          <p:nvPr>
            <p:ph type="body" idx="1"/>
          </p:nvPr>
        </p:nvSpPr>
        <p:spPr>
          <a:xfrm>
            <a:off x="900818" y="317776"/>
            <a:ext cx="8818738" cy="571438"/>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Activiteit in de klas:Kaarten sorteren</a:t>
            </a:r>
            <a:endParaRPr/>
          </a:p>
        </p:txBody>
      </p:sp>
      <p:sp>
        <p:nvSpPr>
          <p:cNvPr id="337" name="Google Shape;337;p14"/>
          <p:cNvSpPr txBox="1">
            <a:spLocks noGrp="1"/>
          </p:cNvSpPr>
          <p:nvPr>
            <p:ph type="body" idx="2"/>
          </p:nvPr>
        </p:nvSpPr>
        <p:spPr>
          <a:xfrm>
            <a:off x="979312" y="1370152"/>
            <a:ext cx="5213093" cy="3781711"/>
          </a:xfrm>
          <a:prstGeom prst="rect">
            <a:avLst/>
          </a:prstGeom>
          <a:noFill/>
          <a:ln>
            <a:noFill/>
          </a:ln>
        </p:spPr>
        <p:txBody>
          <a:bodyPr spcFirstLastPara="1" wrap="square" lIns="0" tIns="0" rIns="0" bIns="0" anchor="t" anchorCtr="0">
            <a:noAutofit/>
          </a:bodyPr>
          <a:lstStyle/>
          <a:p>
            <a:pPr marL="685800" lvl="0" indent="-457200" algn="l" rtl="0">
              <a:lnSpc>
                <a:spcPct val="90000"/>
              </a:lnSpc>
              <a:spcBef>
                <a:spcPts val="1000"/>
              </a:spcBef>
              <a:spcAft>
                <a:spcPts val="0"/>
              </a:spcAft>
              <a:buSzPts val="2800"/>
              <a:buFont typeface="Arial"/>
              <a:buChar char="•"/>
            </a:pPr>
            <a:r>
              <a:rPr lang="fi-FI" sz="1800"/>
              <a:t>Maak kaarten voor elk onderdeel, webpagina of onderwerp van je website</a:t>
            </a:r>
            <a:endParaRPr/>
          </a:p>
          <a:p>
            <a:pPr marL="685800" lvl="0" indent="-457200" algn="l" rtl="0">
              <a:lnSpc>
                <a:spcPct val="90000"/>
              </a:lnSpc>
              <a:spcBef>
                <a:spcPts val="1000"/>
              </a:spcBef>
              <a:spcAft>
                <a:spcPts val="0"/>
              </a:spcAft>
              <a:buSzPts val="2800"/>
              <a:buFont typeface="Arial"/>
              <a:buChar char="•"/>
            </a:pPr>
            <a:r>
              <a:rPr lang="fi-FI" sz="1800"/>
              <a:t>Vraagt twee andere groepen om een cardsort-sessie uit te voeren met de stapel kaarten, door de kaarten te ordenen in groepen die zij logisch vinden. </a:t>
            </a:r>
            <a:endParaRPr/>
          </a:p>
          <a:p>
            <a:pPr marL="685800" lvl="0" indent="-457200" algn="l" rtl="0">
              <a:lnSpc>
                <a:spcPct val="90000"/>
              </a:lnSpc>
              <a:spcBef>
                <a:spcPts val="1000"/>
              </a:spcBef>
              <a:spcAft>
                <a:spcPts val="0"/>
              </a:spcAft>
              <a:buSzPts val="2800"/>
              <a:buFont typeface="Arial"/>
              <a:buChar char="•"/>
            </a:pPr>
            <a:r>
              <a:rPr lang="fi-FI" sz="1800"/>
              <a:t>Indien nodig kunnen de deelnemers ook de naam van de kaarten veranderen. Het doel is dat er door het groeperen van de kaarten een navigatiestructuur / lay-out ontstaat die ze nuttig vinden. </a:t>
            </a:r>
            <a:endParaRPr/>
          </a:p>
          <a:p>
            <a:pPr marL="685800" lvl="0" indent="-457200" algn="l" rtl="0">
              <a:lnSpc>
                <a:spcPct val="90000"/>
              </a:lnSpc>
              <a:spcBef>
                <a:spcPts val="1000"/>
              </a:spcBef>
              <a:spcAft>
                <a:spcPts val="0"/>
              </a:spcAft>
              <a:buSzPts val="2800"/>
              <a:buFont typeface="Arial"/>
              <a:buChar char="•"/>
            </a:pPr>
            <a:r>
              <a:rPr lang="fi-FI" sz="1800"/>
              <a:t>De deelnemers kunnen individueel of in tweetallen werken.</a:t>
            </a:r>
            <a:endParaRPr/>
          </a:p>
          <a:p>
            <a:pPr marL="685800" lvl="0" indent="-279400" algn="l" rtl="0">
              <a:lnSpc>
                <a:spcPct val="90000"/>
              </a:lnSpc>
              <a:spcBef>
                <a:spcPts val="1000"/>
              </a:spcBef>
              <a:spcAft>
                <a:spcPts val="0"/>
              </a:spcAft>
              <a:buSzPts val="2800"/>
              <a:buFont typeface="Arial"/>
              <a:buNone/>
            </a:pPr>
            <a:endParaRPr sz="1800"/>
          </a:p>
          <a:p>
            <a:pPr marL="457200" lvl="0" indent="-228600" algn="l" rtl="0">
              <a:lnSpc>
                <a:spcPct val="108000"/>
              </a:lnSpc>
              <a:spcBef>
                <a:spcPts val="0"/>
              </a:spcBef>
              <a:spcAft>
                <a:spcPts val="0"/>
              </a:spcAft>
              <a:buClr>
                <a:schemeClr val="lt1"/>
              </a:buClr>
              <a:buSzPts val="2000"/>
              <a:buNone/>
            </a:pPr>
            <a:endParaRPr/>
          </a:p>
        </p:txBody>
      </p:sp>
      <p:pic>
        <p:nvPicPr>
          <p:cNvPr id="338" name="Google Shape;338;p14" descr="Bedrijfsteam dat aan het brainstormen is"/>
          <p:cNvPicPr preferRelativeResize="0"/>
          <p:nvPr/>
        </p:nvPicPr>
        <p:blipFill rotWithShape="1">
          <a:blip r:embed="rId3">
            <a:alphaModFix/>
          </a:blip>
          <a:srcRect/>
          <a:stretch/>
        </p:blipFill>
        <p:spPr>
          <a:xfrm>
            <a:off x="6502012" y="1370152"/>
            <a:ext cx="5360818" cy="357387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5"/>
          <p:cNvSpPr txBox="1">
            <a:spLocks noGrp="1"/>
          </p:cNvSpPr>
          <p:nvPr>
            <p:ph type="body" idx="1"/>
          </p:nvPr>
        </p:nvSpPr>
        <p:spPr>
          <a:xfrm>
            <a:off x="915417" y="296621"/>
            <a:ext cx="8818738" cy="571438"/>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Toewijzing 5</a:t>
            </a:r>
            <a:endParaRPr/>
          </a:p>
        </p:txBody>
      </p:sp>
      <p:sp>
        <p:nvSpPr>
          <p:cNvPr id="344" name="Google Shape;344;p15"/>
          <p:cNvSpPr txBox="1">
            <a:spLocks noGrp="1"/>
          </p:cNvSpPr>
          <p:nvPr>
            <p:ph type="body" idx="2"/>
          </p:nvPr>
        </p:nvSpPr>
        <p:spPr>
          <a:xfrm>
            <a:off x="1150762" y="1162320"/>
            <a:ext cx="8818738" cy="4527280"/>
          </a:xfrm>
          <a:prstGeom prst="rect">
            <a:avLst/>
          </a:prstGeom>
          <a:noFill/>
          <a:ln>
            <a:noFill/>
          </a:ln>
        </p:spPr>
        <p:txBody>
          <a:bodyPr spcFirstLastPara="1" wrap="square" lIns="0" tIns="0" rIns="0" bIns="0" anchor="t" anchorCtr="0">
            <a:noAutofit/>
          </a:bodyPr>
          <a:lstStyle/>
          <a:p>
            <a:pPr marL="457200" lvl="0" indent="-228600" algn="l" rtl="0">
              <a:lnSpc>
                <a:spcPct val="108000"/>
              </a:lnSpc>
              <a:spcBef>
                <a:spcPts val="0"/>
              </a:spcBef>
              <a:spcAft>
                <a:spcPts val="0"/>
              </a:spcAft>
              <a:buClr>
                <a:schemeClr val="lt1"/>
              </a:buClr>
              <a:buSzPts val="2000"/>
              <a:buNone/>
            </a:pPr>
            <a:r>
              <a:rPr lang="fi-FI"/>
              <a:t>1. Samenvatting bruikbaarheidsonderzoek</a:t>
            </a:r>
            <a:endParaRPr/>
          </a:p>
          <a:p>
            <a:pPr marL="457200" lvl="0" indent="-228600" algn="l" rtl="0">
              <a:lnSpc>
                <a:spcPct val="108000"/>
              </a:lnSpc>
              <a:spcBef>
                <a:spcPts val="0"/>
              </a:spcBef>
              <a:spcAft>
                <a:spcPts val="0"/>
              </a:spcAft>
              <a:buClr>
                <a:schemeClr val="lt1"/>
              </a:buClr>
              <a:buSzPts val="2000"/>
              <a:buNone/>
            </a:pPr>
            <a:endParaRPr/>
          </a:p>
          <a:p>
            <a:pPr marL="230400" lvl="0" indent="0" algn="l" rtl="0">
              <a:lnSpc>
                <a:spcPct val="108000"/>
              </a:lnSpc>
              <a:spcBef>
                <a:spcPts val="0"/>
              </a:spcBef>
              <a:spcAft>
                <a:spcPts val="0"/>
              </a:spcAft>
              <a:buSzPts val="2000"/>
              <a:buNone/>
            </a:pPr>
            <a:r>
              <a:rPr lang="fi-FI" b="0"/>
              <a:t>Verwerk de resultaten van je bruikbaarheidstest. </a:t>
            </a:r>
            <a:r>
              <a:rPr lang="fi-FI"/>
              <a:t>Probeer de volgende </a:t>
            </a:r>
            <a:r>
              <a:rPr lang="fi-FI" b="0"/>
              <a:t>vragen te </a:t>
            </a:r>
            <a:r>
              <a:rPr lang="fi-FI"/>
              <a:t>beantwoorden </a:t>
            </a:r>
            <a:endParaRPr/>
          </a:p>
          <a:p>
            <a:pPr marL="571500" lvl="0" indent="-342900" algn="l" rtl="0">
              <a:lnSpc>
                <a:spcPct val="108000"/>
              </a:lnSpc>
              <a:spcBef>
                <a:spcPts val="0"/>
              </a:spcBef>
              <a:spcAft>
                <a:spcPts val="0"/>
              </a:spcAft>
              <a:buSzPts val="2000"/>
              <a:buFont typeface="Arial"/>
              <a:buChar char="•"/>
            </a:pPr>
            <a:r>
              <a:rPr lang="fi-FI" b="0"/>
              <a:t>Hoe gemakkelijk is het voor de bezoeker om de doelen te bereiken?</a:t>
            </a:r>
            <a:endParaRPr/>
          </a:p>
          <a:p>
            <a:pPr marL="571500" lvl="0" indent="-342900" algn="l" rtl="0">
              <a:lnSpc>
                <a:spcPct val="108000"/>
              </a:lnSpc>
              <a:spcBef>
                <a:spcPts val="0"/>
              </a:spcBef>
              <a:spcAft>
                <a:spcPts val="0"/>
              </a:spcAft>
              <a:buSzPts val="2000"/>
              <a:buFont typeface="Arial"/>
              <a:buChar char="•"/>
            </a:pPr>
            <a:r>
              <a:rPr lang="fi-FI" b="0"/>
              <a:t>Hoe is de klantervaring?</a:t>
            </a:r>
            <a:endParaRPr/>
          </a:p>
          <a:p>
            <a:pPr marL="571500" lvl="0" indent="-342900" algn="l" rtl="0">
              <a:lnSpc>
                <a:spcPct val="108000"/>
              </a:lnSpc>
              <a:spcBef>
                <a:spcPts val="0"/>
              </a:spcBef>
              <a:spcAft>
                <a:spcPts val="0"/>
              </a:spcAft>
              <a:buSzPts val="2000"/>
              <a:buFont typeface="Arial"/>
              <a:buChar char="•"/>
            </a:pPr>
            <a:r>
              <a:rPr lang="fi-FI" b="0"/>
              <a:t>Is het bezoek aan de website positief? </a:t>
            </a:r>
            <a:endParaRPr/>
          </a:p>
          <a:p>
            <a:pPr marL="228600" lvl="0" indent="0" algn="l" rtl="0">
              <a:lnSpc>
                <a:spcPct val="108000"/>
              </a:lnSpc>
              <a:spcBef>
                <a:spcPts val="0"/>
              </a:spcBef>
              <a:spcAft>
                <a:spcPts val="0"/>
              </a:spcAft>
              <a:buSzPts val="2000"/>
              <a:buNone/>
            </a:pPr>
            <a:r>
              <a:rPr lang="fi-FI" sz="2000"/>
              <a:t>Maak een lijst met verbeterpunten voor de website op basis van de gebruikstest.</a:t>
            </a:r>
            <a:endParaRPr/>
          </a:p>
          <a:p>
            <a:pPr marL="228600" lvl="0" indent="0" algn="l" rtl="0">
              <a:lnSpc>
                <a:spcPct val="108000"/>
              </a:lnSpc>
              <a:spcBef>
                <a:spcPts val="0"/>
              </a:spcBef>
              <a:spcAft>
                <a:spcPts val="0"/>
              </a:spcAft>
              <a:buSzPts val="2000"/>
              <a:buNone/>
            </a:pPr>
            <a:endParaRPr sz="2000"/>
          </a:p>
          <a:p>
            <a:pPr marL="228600" lvl="0" indent="0" algn="l" rtl="0">
              <a:lnSpc>
                <a:spcPct val="108000"/>
              </a:lnSpc>
              <a:spcBef>
                <a:spcPts val="0"/>
              </a:spcBef>
              <a:spcAft>
                <a:spcPts val="0"/>
              </a:spcAft>
              <a:buSzPts val="2000"/>
              <a:buNone/>
            </a:pPr>
            <a:r>
              <a:rPr lang="fi-FI"/>
              <a:t>2. Kaarten sorteren</a:t>
            </a:r>
            <a:endParaRPr/>
          </a:p>
          <a:p>
            <a:pPr marL="228600" lvl="0" indent="0" algn="l" rtl="0">
              <a:lnSpc>
                <a:spcPct val="108000"/>
              </a:lnSpc>
              <a:spcBef>
                <a:spcPts val="0"/>
              </a:spcBef>
              <a:spcAft>
                <a:spcPts val="0"/>
              </a:spcAft>
              <a:buSzPts val="2000"/>
              <a:buNone/>
            </a:pPr>
            <a:r>
              <a:rPr lang="fi-FI" sz="2000"/>
              <a:t>Verwerk de resultaten van je cardsort-sessie.</a:t>
            </a:r>
            <a:endParaRPr/>
          </a:p>
          <a:p>
            <a:pPr marL="228600" lvl="0" indent="0" algn="l" rtl="0">
              <a:lnSpc>
                <a:spcPct val="108000"/>
              </a:lnSpc>
              <a:spcBef>
                <a:spcPts val="0"/>
              </a:spcBef>
              <a:spcAft>
                <a:spcPts val="0"/>
              </a:spcAft>
              <a:buSzPts val="2000"/>
              <a:buNone/>
            </a:pPr>
            <a:r>
              <a:rPr lang="fi-FI"/>
              <a:t>Werk een nieuwe navigatie uit voor je website</a:t>
            </a:r>
            <a:endParaRPr/>
          </a:p>
          <a:p>
            <a:pPr marL="228600" lvl="0" indent="0" algn="l" rtl="0">
              <a:lnSpc>
                <a:spcPct val="108000"/>
              </a:lnSpc>
              <a:spcBef>
                <a:spcPts val="0"/>
              </a:spcBef>
              <a:spcAft>
                <a:spcPts val="0"/>
              </a:spcAft>
              <a:buSzPts val="2000"/>
              <a:buNone/>
            </a:pPr>
            <a:endParaRPr sz="2000"/>
          </a:p>
          <a:p>
            <a:pPr marL="228600" lvl="0" indent="0" algn="l" rtl="0">
              <a:lnSpc>
                <a:spcPct val="108000"/>
              </a:lnSpc>
              <a:spcBef>
                <a:spcPts val="0"/>
              </a:spcBef>
              <a:spcAft>
                <a:spcPts val="0"/>
              </a:spcAft>
              <a:buSzPts val="2000"/>
              <a:buNone/>
            </a:pPr>
            <a:endParaRPr sz="2000"/>
          </a:p>
          <a:p>
            <a:pPr marL="228600" lvl="0" indent="0" algn="l" rtl="0">
              <a:lnSpc>
                <a:spcPct val="108000"/>
              </a:lnSpc>
              <a:spcBef>
                <a:spcPts val="0"/>
              </a:spcBef>
              <a:spcAft>
                <a:spcPts val="0"/>
              </a:spcAft>
              <a:buSzPts val="2000"/>
              <a:buNone/>
            </a:pP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1e351c42066_0_89"/>
          <p:cNvSpPr txBox="1">
            <a:spLocks noGrp="1"/>
          </p:cNvSpPr>
          <p:nvPr>
            <p:ph type="ctrTitle" idx="4294967295"/>
          </p:nvPr>
        </p:nvSpPr>
        <p:spPr>
          <a:xfrm>
            <a:off x="1524000" y="2662237"/>
            <a:ext cx="9144000" cy="7668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Kort over Google Analytics 4</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1e351c42066_0_93"/>
          <p:cNvSpPr txBox="1">
            <a:spLocks noGrp="1"/>
          </p:cNvSpPr>
          <p:nvPr>
            <p:ph type="title"/>
          </p:nvPr>
        </p:nvSpPr>
        <p:spPr>
          <a:xfrm>
            <a:off x="392022" y="277091"/>
            <a:ext cx="10515600" cy="95191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Wat is Google Analytics?</a:t>
            </a:r>
            <a:endParaRPr/>
          </a:p>
        </p:txBody>
      </p:sp>
      <p:sp>
        <p:nvSpPr>
          <p:cNvPr id="356" name="Google Shape;356;g1e351c42066_0_93"/>
          <p:cNvSpPr txBox="1">
            <a:spLocks noGrp="1"/>
          </p:cNvSpPr>
          <p:nvPr>
            <p:ph type="body" idx="1"/>
          </p:nvPr>
        </p:nvSpPr>
        <p:spPr>
          <a:xfrm>
            <a:off x="461665" y="2868047"/>
            <a:ext cx="4141157" cy="3573600"/>
          </a:xfrm>
          <a:prstGeom prst="rect">
            <a:avLst/>
          </a:prstGeom>
          <a:noFill/>
          <a:ln>
            <a:noFill/>
          </a:ln>
        </p:spPr>
        <p:txBody>
          <a:bodyPr spcFirstLastPara="1" wrap="square" lIns="91425" tIns="45700" rIns="91425" bIns="45700" anchor="t" anchorCtr="0">
            <a:normAutofit/>
          </a:bodyPr>
          <a:lstStyle/>
          <a:p>
            <a:pPr marL="216000" lvl="0" indent="-216000" algn="l" rtl="0">
              <a:lnSpc>
                <a:spcPct val="100000"/>
              </a:lnSpc>
              <a:spcBef>
                <a:spcPts val="0"/>
              </a:spcBef>
              <a:spcAft>
                <a:spcPts val="0"/>
              </a:spcAft>
              <a:buClr>
                <a:schemeClr val="accent2"/>
              </a:buClr>
              <a:buSzPts val="2000"/>
              <a:buFont typeface="Arial"/>
              <a:buChar char="•"/>
            </a:pPr>
            <a:r>
              <a:rPr lang="fi-FI" sz="1600" dirty="0"/>
              <a:t>Websiteverkeer en bezoekersaantallen</a:t>
            </a:r>
            <a:br>
              <a:rPr lang="fi-FI" sz="1600" dirty="0"/>
            </a:br>
            <a:endParaRPr sz="1600" dirty="0"/>
          </a:p>
          <a:p>
            <a:pPr marL="0" lvl="0" indent="0" algn="l" rtl="0">
              <a:lnSpc>
                <a:spcPct val="100000"/>
              </a:lnSpc>
              <a:spcBef>
                <a:spcPts val="0"/>
              </a:spcBef>
              <a:spcAft>
                <a:spcPts val="0"/>
              </a:spcAft>
              <a:buClr>
                <a:schemeClr val="accent2"/>
              </a:buClr>
              <a:buSzPts val="2000"/>
              <a:buFont typeface="Arial"/>
              <a:buChar char="•"/>
            </a:pPr>
            <a:r>
              <a:rPr lang="fi-FI" sz="1600" dirty="0"/>
              <a:t> Gebruikersgedrag op de website</a:t>
            </a:r>
            <a:br>
              <a:rPr lang="fi-FI" sz="1600" dirty="0"/>
            </a:br>
            <a:endParaRPr sz="1600" dirty="0"/>
          </a:p>
          <a:p>
            <a:pPr marL="216000" lvl="0" indent="-216000" algn="l" rtl="0">
              <a:lnSpc>
                <a:spcPct val="100000"/>
              </a:lnSpc>
              <a:spcBef>
                <a:spcPts val="0"/>
              </a:spcBef>
              <a:spcAft>
                <a:spcPts val="0"/>
              </a:spcAft>
              <a:buClr>
                <a:schemeClr val="accent2"/>
              </a:buClr>
              <a:buSzPts val="2000"/>
              <a:buFont typeface="Arial"/>
              <a:buChar char="•"/>
            </a:pPr>
            <a:r>
              <a:rPr lang="fi-FI" sz="1600" dirty="0"/>
              <a:t>Prestaties van de website op verschillende platforms</a:t>
            </a:r>
          </a:p>
          <a:p>
            <a:pPr marL="216000" lvl="0" indent="-216000" algn="l" rtl="0">
              <a:lnSpc>
                <a:spcPct val="100000"/>
              </a:lnSpc>
              <a:spcBef>
                <a:spcPts val="0"/>
              </a:spcBef>
              <a:spcAft>
                <a:spcPts val="0"/>
              </a:spcAft>
              <a:buClr>
                <a:schemeClr val="accent2"/>
              </a:buClr>
              <a:buSzPts val="2000"/>
              <a:buFont typeface="Arial"/>
              <a:buChar char="•"/>
            </a:pPr>
            <a:endParaRPr sz="1600" dirty="0"/>
          </a:p>
          <a:p>
            <a:pPr marL="216000" lvl="0" indent="-216000" algn="l" rtl="0">
              <a:lnSpc>
                <a:spcPct val="100000"/>
              </a:lnSpc>
              <a:spcBef>
                <a:spcPts val="0"/>
              </a:spcBef>
              <a:spcAft>
                <a:spcPts val="0"/>
              </a:spcAft>
              <a:buClr>
                <a:schemeClr val="accent2"/>
              </a:buClr>
              <a:buSzPts val="2000"/>
              <a:buFont typeface="Arial"/>
              <a:buChar char="•"/>
            </a:pPr>
            <a:r>
              <a:rPr lang="fi-FI" sz="1600" dirty="0"/>
              <a:t>De impact van marketinginspanningen op websitebezoekers</a:t>
            </a:r>
            <a:endParaRPr sz="1600" dirty="0"/>
          </a:p>
          <a:p>
            <a:pPr marL="0" lvl="0" indent="0" algn="l" rtl="0">
              <a:lnSpc>
                <a:spcPct val="90000"/>
              </a:lnSpc>
              <a:spcBef>
                <a:spcPts val="1000"/>
              </a:spcBef>
              <a:spcAft>
                <a:spcPts val="0"/>
              </a:spcAft>
              <a:buSzPts val="2800"/>
              <a:buNone/>
            </a:pPr>
            <a:endParaRPr dirty="0"/>
          </a:p>
        </p:txBody>
      </p:sp>
      <p:pic>
        <p:nvPicPr>
          <p:cNvPr id="357" name="Google Shape;357;g1e351c42066_0_93"/>
          <p:cNvPicPr preferRelativeResize="0"/>
          <p:nvPr/>
        </p:nvPicPr>
        <p:blipFill rotWithShape="1">
          <a:blip r:embed="rId3">
            <a:alphaModFix/>
          </a:blip>
          <a:srcRect/>
          <a:stretch/>
        </p:blipFill>
        <p:spPr>
          <a:xfrm>
            <a:off x="4727602" y="2431657"/>
            <a:ext cx="7238799" cy="3573450"/>
          </a:xfrm>
          <a:prstGeom prst="rect">
            <a:avLst/>
          </a:prstGeom>
          <a:noFill/>
          <a:ln>
            <a:noFill/>
          </a:ln>
        </p:spPr>
      </p:pic>
      <p:sp>
        <p:nvSpPr>
          <p:cNvPr id="358" name="Google Shape;358;g1e351c42066_0_93"/>
          <p:cNvSpPr txBox="1"/>
          <p:nvPr/>
        </p:nvSpPr>
        <p:spPr>
          <a:xfrm>
            <a:off x="295563" y="1229007"/>
            <a:ext cx="11384063" cy="2810996"/>
          </a:xfrm>
          <a:prstGeom prst="rect">
            <a:avLst/>
          </a:prstGeom>
          <a:noFill/>
          <a:ln>
            <a:noFill/>
          </a:ln>
        </p:spPr>
        <p:txBody>
          <a:bodyPr spcFirstLastPara="1" wrap="square" lIns="91425" tIns="91425" rIns="91425" bIns="91425" anchor="t" anchorCtr="0">
            <a:spAutoFit/>
          </a:bodyPr>
          <a:lstStyle/>
          <a:p>
            <a:pPr marL="180000" marR="0" lvl="0" indent="0" algn="l" rtl="0">
              <a:lnSpc>
                <a:spcPct val="100000"/>
              </a:lnSpc>
              <a:spcBef>
                <a:spcPts val="0"/>
              </a:spcBef>
              <a:spcAft>
                <a:spcPts val="0"/>
              </a:spcAft>
              <a:buClr>
                <a:srgbClr val="000000"/>
              </a:buClr>
              <a:buSzPts val="2100"/>
              <a:buFont typeface="Arial"/>
              <a:buNone/>
            </a:pPr>
            <a:r>
              <a:rPr lang="fi-FI" sz="2100" b="0" i="0" u="none" strike="noStrike" cap="none" dirty="0">
                <a:solidFill>
                  <a:srgbClr val="161249"/>
                </a:solidFill>
                <a:latin typeface="Arial"/>
                <a:ea typeface="Arial"/>
                <a:cs typeface="Arial"/>
                <a:sym typeface="Arial"/>
              </a:rPr>
              <a:t>Google Analytics is een gratis hulpprogramma voor webanalyse van Google waarmee website-eigenaren en marketeers de prestaties van hun website kunnen bijhouden en inzicht krijgen in het gedrag van bezoekers.</a:t>
            </a:r>
            <a:endParaRPr dirty="0"/>
          </a:p>
          <a:p>
            <a:pPr marL="180000" marR="0" lvl="0" indent="0" algn="l" rtl="0">
              <a:lnSpc>
                <a:spcPct val="100000"/>
              </a:lnSpc>
              <a:spcBef>
                <a:spcPts val="1000"/>
              </a:spcBef>
              <a:spcAft>
                <a:spcPts val="0"/>
              </a:spcAft>
              <a:buClr>
                <a:srgbClr val="000000"/>
              </a:buClr>
              <a:buSzPts val="2100"/>
              <a:buFont typeface="Arial"/>
              <a:buNone/>
            </a:pPr>
            <a:r>
              <a:rPr lang="fi-FI" sz="2100" b="0" i="0" u="none" strike="noStrike" cap="none" dirty="0">
                <a:solidFill>
                  <a:srgbClr val="161249"/>
                </a:solidFill>
                <a:latin typeface="Arial"/>
                <a:ea typeface="Arial"/>
                <a:cs typeface="Arial"/>
                <a:sym typeface="Arial"/>
              </a:rPr>
              <a:t>Met Analytics kun je bijv:</a:t>
            </a:r>
            <a:br>
              <a:rPr lang="fi-FI" sz="2100" b="0" i="0" u="none" strike="noStrike" cap="none" dirty="0">
                <a:solidFill>
                  <a:srgbClr val="161249"/>
                </a:solidFill>
                <a:latin typeface="Arial"/>
                <a:ea typeface="Arial"/>
                <a:cs typeface="Arial"/>
                <a:sym typeface="Arial"/>
              </a:rPr>
            </a:br>
            <a:br>
              <a:rPr lang="fi-FI" sz="2100" b="0" i="0" u="none" strike="noStrike" cap="none" dirty="0">
                <a:solidFill>
                  <a:srgbClr val="161249"/>
                </a:solidFill>
                <a:latin typeface="Arial"/>
                <a:ea typeface="Arial"/>
                <a:cs typeface="Arial"/>
                <a:sym typeface="Arial"/>
              </a:rPr>
            </a:br>
            <a:br>
              <a:rPr lang="fi-FI" sz="2100" b="0" i="0" u="none" strike="noStrike" cap="none" dirty="0">
                <a:solidFill>
                  <a:srgbClr val="161249"/>
                </a:solidFill>
                <a:latin typeface="Arial"/>
                <a:ea typeface="Arial"/>
                <a:cs typeface="Arial"/>
                <a:sym typeface="Arial"/>
              </a:rPr>
            </a:br>
            <a:endParaRPr lang="fi-FI" sz="2100" b="0" i="0" u="none" strike="noStrike" cap="none" dirty="0">
              <a:solidFill>
                <a:srgbClr val="161249"/>
              </a:solidFill>
              <a:latin typeface="Arial"/>
              <a:ea typeface="Arial"/>
              <a:cs typeface="Arial"/>
              <a:sym typeface="Arial"/>
            </a:endParaRPr>
          </a:p>
          <a:p>
            <a:pPr marL="180000" marR="0" lvl="0" indent="0" algn="l" rtl="0">
              <a:lnSpc>
                <a:spcPct val="100000"/>
              </a:lnSpc>
              <a:spcBef>
                <a:spcPts val="1000"/>
              </a:spcBef>
              <a:spcAft>
                <a:spcPts val="0"/>
              </a:spcAft>
              <a:buClr>
                <a:srgbClr val="000000"/>
              </a:buClr>
              <a:buSzPts val="2100"/>
              <a:buFont typeface="Arial"/>
              <a:buNone/>
            </a:pPr>
            <a:endParaRPr sz="700" b="0" i="0" u="none" strike="noStrike" cap="none" dirty="0">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g1e351c42066_0_1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Google Analytics Demo-account</a:t>
            </a:r>
            <a:endParaRPr/>
          </a:p>
        </p:txBody>
      </p:sp>
      <p:sp>
        <p:nvSpPr>
          <p:cNvPr id="365" name="Google Shape;365;g1e351c42066_0_119"/>
          <p:cNvSpPr txBox="1">
            <a:spLocks noGrp="1"/>
          </p:cNvSpPr>
          <p:nvPr>
            <p:ph type="body" idx="1"/>
          </p:nvPr>
        </p:nvSpPr>
        <p:spPr>
          <a:xfrm>
            <a:off x="838200" y="18323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Begin met het leren van Google Analytics 4 met </a:t>
            </a:r>
            <a:r>
              <a:rPr lang="fi-FI" u="sng">
                <a:solidFill>
                  <a:schemeClr val="hlink"/>
                </a:solidFill>
                <a:hlinkClick r:id="rId3"/>
              </a:rPr>
              <a:t>de Demo-account van Google</a:t>
            </a:r>
            <a:r>
              <a:rPr lang="fi-FI"/>
              <a:t>: </a:t>
            </a:r>
            <a:endParaRPr/>
          </a:p>
          <a:p>
            <a:pPr marL="457200" lvl="0" indent="0" algn="l" rtl="0">
              <a:lnSpc>
                <a:spcPct val="90000"/>
              </a:lnSpc>
              <a:spcBef>
                <a:spcPts val="1000"/>
              </a:spcBef>
              <a:spcAft>
                <a:spcPts val="0"/>
              </a:spcAft>
              <a:buSzPts val="2800"/>
              <a:buNone/>
            </a:pPr>
            <a:endParaRPr sz="2100"/>
          </a:p>
          <a:p>
            <a:pPr marL="457200" lvl="0" indent="0" algn="l" rtl="0">
              <a:lnSpc>
                <a:spcPct val="90000"/>
              </a:lnSpc>
              <a:spcBef>
                <a:spcPts val="1000"/>
              </a:spcBef>
              <a:spcAft>
                <a:spcPts val="0"/>
              </a:spcAft>
              <a:buSzPts val="2800"/>
              <a:buNone/>
            </a:pPr>
            <a:r>
              <a:rPr lang="fi-FI" sz="2100"/>
              <a:t>"Het Google Analytics-demo-account is een volledig functioneel Google Analytics-account waartoe elke Google-gebruiker toegang heeft. Het bevat één Universal Analytics-eigenschap en twee Google Analytics 4-eigenschappen. Het demo-account is een geweldige manier om echte bedrijfsgegevens te bekijken en te experimenteren met Google Analytics-functies."</a:t>
            </a:r>
            <a:endParaRPr sz="2100"/>
          </a:p>
          <a:p>
            <a:pPr marL="457200" lvl="0" indent="0" algn="l" rtl="0">
              <a:lnSpc>
                <a:spcPct val="90000"/>
              </a:lnSpc>
              <a:spcBef>
                <a:spcPts val="1000"/>
              </a:spcBef>
              <a:spcAft>
                <a:spcPts val="0"/>
              </a:spcAft>
              <a:buSzPts val="2800"/>
              <a:buNone/>
            </a:pPr>
            <a:endParaRPr sz="2100"/>
          </a:p>
        </p:txBody>
      </p:sp>
      <p:pic>
        <p:nvPicPr>
          <p:cNvPr id="366" name="Google Shape;366;g1e351c42066_0_119"/>
          <p:cNvPicPr preferRelativeResize="0"/>
          <p:nvPr/>
        </p:nvPicPr>
        <p:blipFill rotWithShape="1">
          <a:blip r:embed="rId4">
            <a:alphaModFix/>
          </a:blip>
          <a:srcRect/>
          <a:stretch/>
        </p:blipFill>
        <p:spPr>
          <a:xfrm>
            <a:off x="1047237" y="4499738"/>
            <a:ext cx="6230793" cy="8530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g2458a8ba5e9_0_0"/>
          <p:cNvSpPr txBox="1">
            <a:spLocks noGrp="1"/>
          </p:cNvSpPr>
          <p:nvPr>
            <p:ph type="body" idx="1"/>
          </p:nvPr>
        </p:nvSpPr>
        <p:spPr>
          <a:xfrm>
            <a:off x="838200" y="1647016"/>
            <a:ext cx="10515600" cy="58080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200" dirty="0"/>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2200" dirty="0"/>
          </a:p>
          <a:p>
            <a:pPr marL="0" lvl="0" indent="0" algn="l" rtl="0">
              <a:spcBef>
                <a:spcPts val="1000"/>
              </a:spcBef>
              <a:spcAft>
                <a:spcPts val="0"/>
              </a:spcAft>
              <a:buNone/>
            </a:pPr>
            <a:endParaRPr sz="2200" dirty="0"/>
          </a:p>
          <a:p>
            <a:pPr marL="0" lvl="0" indent="0" algn="l" rtl="0">
              <a:spcBef>
                <a:spcPts val="1000"/>
              </a:spcBef>
              <a:spcAft>
                <a:spcPts val="0"/>
              </a:spcAft>
              <a:buNone/>
            </a:pPr>
            <a:r>
              <a:rPr lang="fi-FI" sz="2200" dirty="0"/>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2200" dirty="0"/>
          </a:p>
          <a:p>
            <a:pPr marL="0" lvl="0" indent="0" algn="l" rtl="0">
              <a:spcBef>
                <a:spcPts val="1000"/>
              </a:spcBef>
              <a:spcAft>
                <a:spcPts val="0"/>
              </a:spcAft>
              <a:buNone/>
            </a:pPr>
            <a:endParaRPr sz="2400" dirty="0"/>
          </a:p>
          <a:p>
            <a:pPr marL="0" lvl="0" indent="0" algn="l" rtl="0">
              <a:spcBef>
                <a:spcPts val="1000"/>
              </a:spcBef>
              <a:spcAft>
                <a:spcPts val="0"/>
              </a:spcAft>
              <a:buNone/>
            </a:pPr>
            <a:endParaRPr sz="2400" dirty="0"/>
          </a:p>
        </p:txBody>
      </p:sp>
      <p:sp>
        <p:nvSpPr>
          <p:cNvPr id="372" name="Google Shape;372;g2458a8ba5e9_0_0"/>
          <p:cNvSpPr txBox="1">
            <a:spLocks noGrp="1"/>
          </p:cNvSpPr>
          <p:nvPr>
            <p:ph type="title"/>
          </p:nvPr>
        </p:nvSpPr>
        <p:spPr>
          <a:xfrm>
            <a:off x="838200" y="15247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Disclaimer</a:t>
            </a:r>
            <a:endParaRPr dirty="0"/>
          </a:p>
        </p:txBody>
      </p:sp>
    </p:spTree>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2591</Words>
  <Application>Microsoft Office PowerPoint</Application>
  <PresentationFormat>Breedbeeld</PresentationFormat>
  <Paragraphs>238</Paragraphs>
  <Slides>31</Slides>
  <Notes>31</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31</vt:i4>
      </vt:variant>
    </vt:vector>
  </HeadingPairs>
  <TitlesOfParts>
    <vt:vector size="34" baseType="lpstr">
      <vt:lpstr>Arial</vt:lpstr>
      <vt:lpstr>Calibri</vt:lpstr>
      <vt:lpstr>DEMS</vt:lpstr>
      <vt:lpstr>Websites</vt:lpstr>
      <vt:lpstr>Leerdoelen </vt:lpstr>
      <vt:lpstr>Samenvatting van deze cursus (wat zijn de stappen die in het lesmateriaal worden behandeld)</vt:lpstr>
      <vt:lpstr>Onderwerpen</vt:lpstr>
      <vt:lpstr>Waarom uw website bewaken?</vt:lpstr>
      <vt:lpstr>"Alles wat je doet zonder de resultaten te meten is slechts een hobby"</vt:lpstr>
      <vt:lpstr>Zonder het verkeer op je site te meten, weet je echt niet hoe goed je site presteert.</vt:lpstr>
      <vt:lpstr>Waarom hebben we webanalyse nodig?</vt:lpstr>
      <vt:lpstr>Mogelijke inzichten waar je naar op zoek bent </vt:lpstr>
      <vt:lpstr>Enkele voorbeelden Doelstellingen voor je site &amp; hoe te meten</vt:lpstr>
      <vt:lpstr>Wat meet je</vt:lpstr>
      <vt:lpstr>Is 200 bezoekers veel?</vt:lpstr>
      <vt:lpstr>Voorbeeld - je wilt 20 nieuwe bestellingen per maand</vt:lpstr>
      <vt:lpstr>Waarom hebben we gebruikersonderzoeken nodig?</vt:lpstr>
      <vt:lpstr>PowerPoint-presentatie</vt:lpstr>
      <vt:lpstr>Volg de analytics:  onderzoek de kwaliteit van uw website</vt:lpstr>
      <vt:lpstr>Focus op toptaken</vt:lpstr>
      <vt:lpstr>Toptaken onderzoek </vt:lpstr>
      <vt:lpstr>Gebruikstesten</vt:lpstr>
      <vt:lpstr>Bruikbaarheidstest Voorbeeld</vt:lpstr>
      <vt:lpstr>PowerPoint-presentatie</vt:lpstr>
      <vt:lpstr>PowerPoint-presentatie</vt:lpstr>
      <vt:lpstr>     De basis van een goede website:  Navigatiestructuur</vt:lpstr>
      <vt:lpstr>Kaarten sorteren </vt:lpstr>
      <vt:lpstr>PowerPoint-presentatie</vt:lpstr>
      <vt:lpstr>PowerPoint-presentatie</vt:lpstr>
      <vt:lpstr>PowerPoint-presentatie</vt:lpstr>
      <vt:lpstr>Kort over Google Analytics 4</vt:lpstr>
      <vt:lpstr>Wat is Google Analytics?</vt:lpstr>
      <vt:lpstr>Google Analytics Demo-account</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keywords>, docId:6FCD680DBAD44E746DCF541B70782702</cp:keywords>
  <cp:lastModifiedBy>Lisanne van den Broek</cp:lastModifiedBy>
  <cp:revision>3</cp:revision>
  <dcterms:created xsi:type="dcterms:W3CDTF">2023-01-25T13:34:01Z</dcterms:created>
  <dcterms:modified xsi:type="dcterms:W3CDTF">2023-11-14T13:13:35Z</dcterms:modified>
</cp:coreProperties>
</file>