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869">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 roundtripDataSignature="AMtx7mgx/WdMIA2dxW6SRW+RiSSa2yXjd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28"/>
      </p:cViewPr>
      <p:guideLst>
        <p:guide orient="horz" pos="2160"/>
        <p:guide pos="8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‹nr.›</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6" name="Google Shape;17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2" name="Google Shape;18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8" name="Google Shape;18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24ce123e147_1_7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24ce123e147_1_7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SEO is essentieel voor bedrijven en website-eigenaren die hun online zichtbaarheid willen verbeteren, doelgericht verkeer willen aantrekken, geloofwaardigheid willen opbouwen en uiteindelijk bedrijfsgroei willen stimuleren.</a:t>
            </a:r>
            <a:endParaRPr dirty="0"/>
          </a:p>
        </p:txBody>
      </p:sp>
      <p:sp>
        <p:nvSpPr>
          <p:cNvPr id="195" name="Google Shape;195;g24ce123e147_1_7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1e3465f16fc_1_1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1" name="Google Shape;201;g1e3465f16fc_1_1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1e3465f16fc_1_10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1e3465f16fc_1_10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Verdiep je SEO kennis met het SEO materiaal van deze module: 2.1-2.7.</a:t>
            </a:r>
            <a:endParaRPr/>
          </a:p>
        </p:txBody>
      </p:sp>
      <p:sp>
        <p:nvSpPr>
          <p:cNvPr id="207" name="Google Shape;207;g1e3465f16fc_1_10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g1e3465f16fc_1_1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 name="Google Shape;213;g1e3465f16fc_1_1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Leer meer over Contentmarketing in module 3 en meer over PPS-campagnes in module 4.</a:t>
            </a:r>
            <a:endParaRPr/>
          </a:p>
        </p:txBody>
      </p:sp>
      <p:sp>
        <p:nvSpPr>
          <p:cNvPr id="214" name="Google Shape;214;g1e3465f16fc_1_12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1e3465f16fc_1_1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1e3465f16fc_1_12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De verkooptrechter of kooptrechter is een concept dat de reis van de klant illustreert vanaf de eerste bewustwordingsfase tot de uiteindelijke aankoopbeslissing. Het is een model dat door marketeers wordt gebruikt om de stappen die een consument doorloopt voordat hij tot een aankoop overgaat te begrijpen en te analyseren. Lees meer in Module 3.</a:t>
            </a:r>
            <a:endParaRPr/>
          </a:p>
        </p:txBody>
      </p:sp>
      <p:sp>
        <p:nvSpPr>
          <p:cNvPr id="221" name="Google Shape;221;g1e3465f16fc_1_12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1e3465f16fc_1_1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1e3465f16fc_1_1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g1e3465f16fc_1_13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1e3465f16fc_1_1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1e3465f16fc_1_14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5" name="Google Shape;235;g1e3465f16fc_1_14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1e3465f16fc_1_1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1e3465f16fc_1_15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2" name="Google Shape;242;g1e3465f16fc_1_15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24ce123e147_1_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24ce123e147_1_2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9" name="Google Shape;249;g24ce123e147_1_2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24ce123e147_1_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4" name="Google Shape;254;g24ce123e147_1_3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5" name="Google Shape;255;g24ce123e147_1_3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24ce123e147_1_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24ce123e147_1_8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2" name="Google Shape;262;g24ce123e147_1_8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24ce123e147_1_9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24ce123e147_1_9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9" name="Google Shape;269;g24ce123e147_1_9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24ce123e147_1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5" name="Google Shape;275;g24ce123e147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g24ce123e147_1_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0" name="Google Shape;280;g24ce123e147_1_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Inhoud is cruciaal voor het aantrekken, binden en converteren van bezoekers op je website. Het helpt om de autoriteit van je merk te vestigen, relaties op te bouwen met je publiek en bedrijfsgroei te stimuleren.</a:t>
            </a:r>
            <a:endParaRPr/>
          </a:p>
        </p:txBody>
      </p:sp>
      <p:sp>
        <p:nvSpPr>
          <p:cNvPr id="281" name="Google Shape;281;g24ce123e147_1_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24ce123e147_1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24ce123e147_1_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8" name="Google Shape;288;g24ce123e147_1_1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24ce123e147_1_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4" name="Google Shape;294;g24ce123e147_1_1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5" name="Google Shape;295;g24ce123e147_1_1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24ce123e147_1_4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1" name="Google Shape;301;g24ce123e147_1_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24ce123e147_1_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24ce123e147_1_4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Leer meer over contentplanning en bijvoorbeeld de doelen uit module 3. Contentmarketing &amp; Sociale media, deel. 6.</a:t>
            </a:r>
            <a:endParaRPr/>
          </a:p>
        </p:txBody>
      </p:sp>
      <p:sp>
        <p:nvSpPr>
          <p:cNvPr id="307" name="Google Shape;307;g24ce123e147_1_4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g24ce123e147_1_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3" name="Google Shape;313;g24ce123e147_1_5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Lees meer over Contentmarketing in module 3. Dit is slechts een overzicht!</a:t>
            </a:r>
            <a:endParaRPr/>
          </a:p>
        </p:txBody>
      </p:sp>
      <p:sp>
        <p:nvSpPr>
          <p:cNvPr id="314" name="Google Shape;314;g24ce123e147_1_5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24ce123e147_1_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24ce123e147_1_5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Integratie met sociale media helpt om sociale betrokkenheid en door gebruikers gegenereerde conversaties te bevorderen.</a:t>
            </a:r>
            <a:endParaRPr/>
          </a:p>
        </p:txBody>
      </p:sp>
      <p:sp>
        <p:nvSpPr>
          <p:cNvPr id="321" name="Google Shape;321;g24ce123e147_1_5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24ce123e147_1_6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24ce123e147_1_6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8" name="Google Shape;328;g24ce123e147_1_6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24ce123e147_1_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24ce123e147_1_2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5" name="Google Shape;335;g24ce123e147_1_2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1e3465f16fc_1_15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1" name="Google Shape;341;g1e3465f16fc_1_1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1e3465f16fc_1_1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1e3465f16fc_1_16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7" name="Google Shape;347;g1e3465f16fc_1_16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1e3465f16fc_1_1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1e3465f16fc_1_16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4" name="Google Shape;354;g1e3465f16fc_1_16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1e3465f16fc_1_1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3" name="Google Shape;363;g1e3465f16fc_1_17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fi-FI"/>
              <a:t>Keyword stuffing verwijst naar de praktijk van het overladen van een webpagina of website-inhoud met een buitensporig aantal zoekwoorden of zinnen in een poging om zoekmachine rankings te manipuleren. Keyword stuffing was een veelgebruikte tactiek in vroege zoekmachine optimalisatie (SEO) strategieën, met als doel de zichtbaarheid van een webpagina in de zoekresultaten te vergroten door een hoge dichtheid aan zoekwoorden op te nemen. Zoekmachines zijn echter geëvolueerd en geavanceerder geworden, en ze bestraffen nu websites die zich bezighouden met keyword stuffing.</a:t>
            </a:r>
            <a:endParaRPr/>
          </a:p>
          <a:p>
            <a:pPr marL="0" lvl="0" indent="0" algn="l" rtl="0">
              <a:spcBef>
                <a:spcPts val="0"/>
              </a:spcBef>
              <a:spcAft>
                <a:spcPts val="0"/>
              </a:spcAft>
              <a:buNone/>
            </a:pPr>
            <a:endParaRPr/>
          </a:p>
        </p:txBody>
      </p:sp>
      <p:sp>
        <p:nvSpPr>
          <p:cNvPr id="364" name="Google Shape;364;g1e3465f16fc_1_17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1e3465f16fc_1_19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1e3465f16fc_1_19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4" name="Google Shape;374;g1e3465f16fc_1_19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1e3465f16fc_1_20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1e3465f16fc_1_20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5" name="Google Shape;385;g1e3465f16fc_1_20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1e3465f16fc_1_2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1" name="Google Shape;391;g1e3465f16fc_1_2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2" name="Google Shape;392;g1e3465f16fc_1_22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1e3465f16fc_1_2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0" name="Google Shape;400;g1e3465f16fc_1_23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Zie de voorbeelden op de volgende dia</a:t>
            </a:r>
            <a:endParaRPr/>
          </a:p>
        </p:txBody>
      </p:sp>
      <p:sp>
        <p:nvSpPr>
          <p:cNvPr id="401" name="Google Shape;401;g1e3465f16fc_1_23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g1e3465f16fc_1_2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7" name="Google Shape;407;g1e3465f16fc_1_24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8" name="Google Shape;408;g1e3465f16fc_1_24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g1e3465f16fc_1_2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5" name="Google Shape;415;g1e3465f16fc_1_26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6" name="Google Shape;416;g1e3465f16fc_1_26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g1e3465f16fc_1_26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2" name="Google Shape;422;g1e3465f16fc_1_26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3" name="Google Shape;423;g1e3465f16fc_1_26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g27621f17f7d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9" name="Google Shape;429;g27621f17f7d_0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0" name="Google Shape;430;g27621f17f7d_0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280b00c5d5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6" name="Google Shape;436;g280b00c5d53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66"/>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4" name="Google Shape;14;p66"/>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66"/>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6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7" name="Google Shape;17;p66"/>
          <p:cNvPicPr preferRelativeResize="0"/>
          <p:nvPr/>
        </p:nvPicPr>
        <p:blipFill rotWithShape="1">
          <a:blip r:embed="rId4">
            <a:alphaModFix/>
          </a:blip>
          <a:srcRect l="3024" r="3023"/>
          <a:stretch/>
        </p:blipFill>
        <p:spPr>
          <a:xfrm>
            <a:off x="433192" y="6037499"/>
            <a:ext cx="2650539" cy="586800"/>
          </a:xfrm>
          <a:prstGeom prst="rect">
            <a:avLst/>
          </a:prstGeom>
          <a:noFill/>
          <a:ln>
            <a:noFill/>
          </a:ln>
        </p:spPr>
      </p:pic>
      <p:pic>
        <p:nvPicPr>
          <p:cNvPr id="18" name="Google Shape;18;p66"/>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66"/>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66"/>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66"/>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67"/>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67"/>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6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67"/>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68"/>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68"/>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32" name="Google Shape;32;p6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6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6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68"/>
          <p:cNvPicPr preferRelativeResize="0"/>
          <p:nvPr/>
        </p:nvPicPr>
        <p:blipFill rotWithShape="1">
          <a:blip r:embed="rId6">
            <a:alphaModFix/>
          </a:blip>
          <a:srcRect l="3024" r="3023"/>
          <a:stretch/>
        </p:blipFill>
        <p:spPr>
          <a:xfrm>
            <a:off x="2263455" y="6037499"/>
            <a:ext cx="2650539" cy="586800"/>
          </a:xfrm>
          <a:prstGeom prst="rect">
            <a:avLst/>
          </a:prstGeom>
          <a:noFill/>
          <a:ln>
            <a:noFill/>
          </a:ln>
        </p:spPr>
      </p:pic>
      <p:pic>
        <p:nvPicPr>
          <p:cNvPr id="36" name="Google Shape;36;p68"/>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37" name="Google Shape;37;p68"/>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68"/>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39"/>
        <p:cNvGrpSpPr/>
        <p:nvPr/>
      </p:nvGrpSpPr>
      <p:grpSpPr>
        <a:xfrm>
          <a:off x="0" y="0"/>
          <a:ext cx="0" cy="0"/>
          <a:chOff x="0" y="0"/>
          <a:chExt cx="0" cy="0"/>
        </a:xfrm>
      </p:grpSpPr>
      <p:pic>
        <p:nvPicPr>
          <p:cNvPr id="40" name="Google Shape;40;p69"/>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1" name="Google Shape;41;p6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69"/>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5" name="Google Shape;45;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 blank">
  <p:cSld name="Title and Content - blank">
    <p:spTree>
      <p:nvGrpSpPr>
        <p:cNvPr id="1" name="Shape 47"/>
        <p:cNvGrpSpPr/>
        <p:nvPr/>
      </p:nvGrpSpPr>
      <p:grpSpPr>
        <a:xfrm>
          <a:off x="0" y="0"/>
          <a:ext cx="0" cy="0"/>
          <a:chOff x="0" y="0"/>
          <a:chExt cx="0" cy="0"/>
        </a:xfrm>
      </p:grpSpPr>
      <p:sp>
        <p:nvSpPr>
          <p:cNvPr id="48" name="Google Shape;48;p71"/>
          <p:cNvSpPr txBox="1">
            <a:spLocks noGrp="1"/>
          </p:cNvSpPr>
          <p:nvPr>
            <p:ph type="title"/>
          </p:nvPr>
        </p:nvSpPr>
        <p:spPr>
          <a:xfrm>
            <a:off x="601133" y="371749"/>
            <a:ext cx="10985500" cy="147601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71"/>
          <p:cNvSpPr txBox="1">
            <a:spLocks noGrp="1"/>
          </p:cNvSpPr>
          <p:nvPr>
            <p:ph type="body" idx="1"/>
          </p:nvPr>
        </p:nvSpPr>
        <p:spPr>
          <a:xfrm>
            <a:off x="601133" y="2325601"/>
            <a:ext cx="10983384" cy="410201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72"/>
          <p:cNvSpPr/>
          <p:nvPr/>
        </p:nvSpPr>
        <p:spPr>
          <a:xfrm rot="10800000" flipH="1">
            <a:off x="0" y="6038849"/>
            <a:ext cx="12192000" cy="92008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52" name="Google Shape;52;p72"/>
          <p:cNvPicPr preferRelativeResize="0"/>
          <p:nvPr/>
        </p:nvPicPr>
        <p:blipFill rotWithShape="1">
          <a:blip r:embed="rId3">
            <a:alphaModFix/>
          </a:blip>
          <a:srcRect l="3024" r="3023"/>
          <a:stretch/>
        </p:blipFill>
        <p:spPr>
          <a:xfrm>
            <a:off x="209544" y="6209540"/>
            <a:ext cx="2650539" cy="586800"/>
          </a:xfrm>
          <a:prstGeom prst="rect">
            <a:avLst/>
          </a:prstGeom>
          <a:noFill/>
          <a:ln>
            <a:noFill/>
          </a:ln>
        </p:spPr>
      </p:pic>
      <p:pic>
        <p:nvPicPr>
          <p:cNvPr id="53" name="Google Shape;53;p72"/>
          <p:cNvPicPr preferRelativeResize="0"/>
          <p:nvPr/>
        </p:nvPicPr>
        <p:blipFill rotWithShape="1">
          <a:blip r:embed="rId4">
            <a:alphaModFix/>
          </a:blip>
          <a:srcRect r="63278"/>
          <a:stretch/>
        </p:blipFill>
        <p:spPr>
          <a:xfrm>
            <a:off x="10283499" y="6145117"/>
            <a:ext cx="1698957" cy="65122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4"/>
        <p:cNvGrpSpPr/>
        <p:nvPr/>
      </p:nvGrpSpPr>
      <p:grpSpPr>
        <a:xfrm>
          <a:off x="0" y="0"/>
          <a:ext cx="0" cy="0"/>
          <a:chOff x="0" y="0"/>
          <a:chExt cx="0" cy="0"/>
        </a:xfrm>
      </p:grpSpPr>
      <p:sp>
        <p:nvSpPr>
          <p:cNvPr id="55" name="Google Shape;55;p7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7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7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7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59" name="Google Shape;59;p7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0" name="Google Shape;60;p7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61" name="Google Shape;61;p7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62" name="Google Shape;62;p7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63" name="Google Shape;63;p73"/>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64" name="Google Shape;64;p73"/>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65" name="Google Shape;65;p73"/>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6"/>
        <p:cNvGrpSpPr/>
        <p:nvPr/>
      </p:nvGrpSpPr>
      <p:grpSpPr>
        <a:xfrm>
          <a:off x="0" y="0"/>
          <a:ext cx="0" cy="0"/>
          <a:chOff x="0" y="0"/>
          <a:chExt cx="0" cy="0"/>
        </a:xfrm>
      </p:grpSpPr>
      <p:sp>
        <p:nvSpPr>
          <p:cNvPr id="67" name="Google Shape;67;p7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7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9" name="Google Shape;69;p7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71" name="Google Shape;71;p7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72" name="Google Shape;72;p7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73" name="Google Shape;73;p7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74" name="Google Shape;74;p7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5" name="Google Shape;75;p7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76" name="Google Shape;76;p7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77" name="Google Shape;77;p74"/>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78"/>
        <p:cNvGrpSpPr/>
        <p:nvPr/>
      </p:nvGrpSpPr>
      <p:grpSpPr>
        <a:xfrm>
          <a:off x="0" y="0"/>
          <a:ext cx="0" cy="0"/>
          <a:chOff x="0" y="0"/>
          <a:chExt cx="0" cy="0"/>
        </a:xfrm>
      </p:grpSpPr>
      <p:sp>
        <p:nvSpPr>
          <p:cNvPr id="79" name="Google Shape;79;p75"/>
          <p:cNvSpPr txBox="1">
            <a:spLocks noGrp="1"/>
          </p:cNvSpPr>
          <p:nvPr>
            <p:ph type="body" idx="1"/>
          </p:nvPr>
        </p:nvSpPr>
        <p:spPr>
          <a:xfrm>
            <a:off x="1131727" y="49326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0" name="Google Shape;80;p75"/>
          <p:cNvSpPr txBox="1">
            <a:spLocks noGrp="1"/>
          </p:cNvSpPr>
          <p:nvPr>
            <p:ph type="body" idx="2"/>
          </p:nvPr>
        </p:nvSpPr>
        <p:spPr>
          <a:xfrm>
            <a:off x="1150762" y="116232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75"/>
          <p:cNvSpPr/>
          <p:nvPr/>
        </p:nvSpPr>
        <p:spPr>
          <a:xfrm rot="10800000" flipH="1">
            <a:off x="0" y="6167437"/>
            <a:ext cx="12192000" cy="79149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82" name="Google Shape;82;p75"/>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5"/>
          <p:cNvPicPr preferRelativeResize="0"/>
          <p:nvPr/>
        </p:nvPicPr>
        <p:blipFill rotWithShape="1">
          <a:blip r:embed="rId3">
            <a:alphaModFix/>
          </a:blip>
          <a:srcRect r="63278"/>
          <a:stretch/>
        </p:blipFill>
        <p:spPr>
          <a:xfrm>
            <a:off x="10339376" y="6271200"/>
            <a:ext cx="1698957" cy="651223"/>
          </a:xfrm>
          <a:prstGeom prst="rect">
            <a:avLst/>
          </a:prstGeom>
          <a:noFill/>
          <a:ln>
            <a:noFill/>
          </a:ln>
        </p:spPr>
      </p:pic>
      <p:pic>
        <p:nvPicPr>
          <p:cNvPr id="84" name="Google Shape;84;p75"/>
          <p:cNvPicPr preferRelativeResize="0"/>
          <p:nvPr/>
        </p:nvPicPr>
        <p:blipFill rotWithShape="1">
          <a:blip r:embed="rId4">
            <a:alphaModFix/>
          </a:blip>
          <a:srcRect l="3024" r="3023"/>
          <a:stretch/>
        </p:blipFill>
        <p:spPr>
          <a:xfrm>
            <a:off x="153667" y="6271200"/>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76"/>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76"/>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8" name="Google Shape;88;p76"/>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7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90" name="Google Shape;90;p76"/>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91" name="Google Shape;91;p76"/>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2" name="Google Shape;92;p76"/>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3" name="Google Shape;93;p76"/>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4" name="Google Shape;94;p76"/>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95" name="Google Shape;95;p76"/>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6" name="Google Shape;96;p76"/>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97"/>
        <p:cNvGrpSpPr/>
        <p:nvPr/>
      </p:nvGrpSpPr>
      <p:grpSpPr>
        <a:xfrm>
          <a:off x="0" y="0"/>
          <a:ext cx="0" cy="0"/>
          <a:chOff x="0" y="0"/>
          <a:chExt cx="0" cy="0"/>
        </a:xfrm>
      </p:grpSpPr>
      <p:pic>
        <p:nvPicPr>
          <p:cNvPr id="98" name="Google Shape;98;p77"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99" name="Google Shape;99;p77"/>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100" name="Google Shape;100;p7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1" name="Google Shape;101;p77"/>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02" name="Google Shape;102;p77"/>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103" name="Google Shape;103;p77"/>
          <p:cNvPicPr preferRelativeResize="0"/>
          <p:nvPr/>
        </p:nvPicPr>
        <p:blipFill rotWithShape="1">
          <a:blip r:embed="rId5">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4"/>
        <p:cNvGrpSpPr/>
        <p:nvPr/>
      </p:nvGrpSpPr>
      <p:grpSpPr>
        <a:xfrm>
          <a:off x="0" y="0"/>
          <a:ext cx="0" cy="0"/>
          <a:chOff x="0" y="0"/>
          <a:chExt cx="0" cy="0"/>
        </a:xfrm>
      </p:grpSpPr>
      <p:pic>
        <p:nvPicPr>
          <p:cNvPr id="105" name="Google Shape;105;p78"/>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06" name="Google Shape;106;p7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7" name="Google Shape;107;p7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 name="Google Shape;108;p78"/>
          <p:cNvSpPr>
            <a:spLocks noGrp="1"/>
          </p:cNvSpPr>
          <p:nvPr>
            <p:ph type="pic" idx="2"/>
          </p:nvPr>
        </p:nvSpPr>
        <p:spPr>
          <a:xfrm>
            <a:off x="7429500" y="1"/>
            <a:ext cx="4762500" cy="6705599"/>
          </a:xfrm>
          <a:prstGeom prst="rect">
            <a:avLst/>
          </a:prstGeom>
          <a:solidFill>
            <a:srgbClr val="D3EEEF"/>
          </a:solidFill>
          <a:ln>
            <a:noFill/>
          </a:ln>
        </p:spPr>
      </p:sp>
      <p:pic>
        <p:nvPicPr>
          <p:cNvPr id="109" name="Google Shape;109;p7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0" name="Google Shape;110;p78"/>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1"/>
        <p:cNvGrpSpPr/>
        <p:nvPr/>
      </p:nvGrpSpPr>
      <p:grpSpPr>
        <a:xfrm>
          <a:off x="0" y="0"/>
          <a:ext cx="0" cy="0"/>
          <a:chOff x="0" y="0"/>
          <a:chExt cx="0" cy="0"/>
        </a:xfrm>
      </p:grpSpPr>
      <p:sp>
        <p:nvSpPr>
          <p:cNvPr id="112" name="Google Shape;112;p79"/>
          <p:cNvSpPr>
            <a:spLocks noGrp="1"/>
          </p:cNvSpPr>
          <p:nvPr>
            <p:ph type="pic" idx="2"/>
          </p:nvPr>
        </p:nvSpPr>
        <p:spPr>
          <a:xfrm>
            <a:off x="0" y="1"/>
            <a:ext cx="12192000" cy="3428999"/>
          </a:xfrm>
          <a:prstGeom prst="rect">
            <a:avLst/>
          </a:prstGeom>
          <a:solidFill>
            <a:srgbClr val="D3EEEF"/>
          </a:solidFill>
          <a:ln>
            <a:noFill/>
          </a:ln>
        </p:spPr>
      </p:sp>
      <p:sp>
        <p:nvSpPr>
          <p:cNvPr id="113" name="Google Shape;113;p79"/>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79"/>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15" name="Google Shape;115;p79"/>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116" name="Google Shape;116;p7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7" name="Google Shape;117;p79"/>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18"/>
        <p:cNvGrpSpPr/>
        <p:nvPr/>
      </p:nvGrpSpPr>
      <p:grpSpPr>
        <a:xfrm>
          <a:off x="0" y="0"/>
          <a:ext cx="0" cy="0"/>
          <a:chOff x="0" y="0"/>
          <a:chExt cx="0" cy="0"/>
        </a:xfrm>
      </p:grpSpPr>
      <p:pic>
        <p:nvPicPr>
          <p:cNvPr id="119" name="Google Shape;119;p80"/>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120" name="Google Shape;120;p80"/>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p80"/>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2" name="Google Shape;122;p80"/>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3" name="Google Shape;123;p80"/>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4"/>
        <p:cNvGrpSpPr/>
        <p:nvPr/>
      </p:nvGrpSpPr>
      <p:grpSpPr>
        <a:xfrm>
          <a:off x="0" y="0"/>
          <a:ext cx="0" cy="0"/>
          <a:chOff x="0" y="0"/>
          <a:chExt cx="0" cy="0"/>
        </a:xfrm>
      </p:grpSpPr>
      <p:sp>
        <p:nvSpPr>
          <p:cNvPr id="125" name="Google Shape;125;p81"/>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6" name="Google Shape;126;p81"/>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27" name="Google Shape;127;p81"/>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28" name="Google Shape;128;p81"/>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29" name="Google Shape;129;p81"/>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30" name="Google Shape;130;p81"/>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1" name="Google Shape;131;p81"/>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32" name="Google Shape;132;p81"/>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3"/>
        <p:cNvGrpSpPr/>
        <p:nvPr/>
      </p:nvGrpSpPr>
      <p:grpSpPr>
        <a:xfrm>
          <a:off x="0" y="0"/>
          <a:ext cx="0" cy="0"/>
          <a:chOff x="0" y="0"/>
          <a:chExt cx="0" cy="0"/>
        </a:xfrm>
      </p:grpSpPr>
      <p:sp>
        <p:nvSpPr>
          <p:cNvPr id="134" name="Google Shape;134;p8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5" name="Google Shape;135;p8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36" name="Google Shape;136;p8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7" name="Google Shape;137;p8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8" name="Google Shape;138;p8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39"/>
        <p:cNvGrpSpPr/>
        <p:nvPr/>
      </p:nvGrpSpPr>
      <p:grpSpPr>
        <a:xfrm>
          <a:off x="0" y="0"/>
          <a:ext cx="0" cy="0"/>
          <a:chOff x="0" y="0"/>
          <a:chExt cx="0" cy="0"/>
        </a:xfrm>
      </p:grpSpPr>
      <p:sp>
        <p:nvSpPr>
          <p:cNvPr id="140" name="Google Shape;140;p8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rmAutofit/>
          </a:bodyPr>
          <a:lstStyle>
            <a:lvl1pPr lvl="0" algn="l">
              <a:lnSpc>
                <a:spcPct val="90000"/>
              </a:lnSpc>
              <a:spcBef>
                <a:spcPts val="0"/>
              </a:spcBef>
              <a:spcAft>
                <a:spcPts val="0"/>
              </a:spcAft>
              <a:buClr>
                <a:schemeClr val="dk1"/>
              </a:buClr>
              <a:buSzPts val="2400"/>
              <a:buFont typeface="Calibri"/>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141" name="Google Shape;141;p8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rmAutofit/>
          </a:bodyPr>
          <a:lstStyle>
            <a:lvl1pPr marL="457200" lvl="0" indent="-304800" algn="l">
              <a:lnSpc>
                <a:spcPct val="90000"/>
              </a:lnSpc>
              <a:spcBef>
                <a:spcPts val="0"/>
              </a:spcBef>
              <a:spcAft>
                <a:spcPts val="0"/>
              </a:spcAft>
              <a:buClr>
                <a:schemeClr val="dk1"/>
              </a:buClr>
              <a:buSzPts val="1200"/>
              <a:buChar char="●"/>
              <a:defRPr sz="1600"/>
            </a:lvl1pPr>
            <a:lvl2pPr marL="914400" lvl="1" indent="-304800" algn="l">
              <a:lnSpc>
                <a:spcPct val="90000"/>
              </a:lnSpc>
              <a:spcBef>
                <a:spcPts val="0"/>
              </a:spcBef>
              <a:spcAft>
                <a:spcPts val="0"/>
              </a:spcAft>
              <a:buClr>
                <a:schemeClr val="dk1"/>
              </a:buClr>
              <a:buSzPts val="1200"/>
              <a:buChar char="○"/>
              <a:defRPr sz="1600"/>
            </a:lvl2pPr>
            <a:lvl3pPr marL="1371600" lvl="2" indent="-304800" algn="l">
              <a:lnSpc>
                <a:spcPct val="90000"/>
              </a:lnSpc>
              <a:spcBef>
                <a:spcPts val="0"/>
              </a:spcBef>
              <a:spcAft>
                <a:spcPts val="0"/>
              </a:spcAft>
              <a:buClr>
                <a:schemeClr val="dk1"/>
              </a:buClr>
              <a:buSzPts val="1200"/>
              <a:buChar char="■"/>
              <a:defRPr sz="1600"/>
            </a:lvl3pPr>
            <a:lvl4pPr marL="1828800" lvl="3" indent="-304800" algn="l">
              <a:lnSpc>
                <a:spcPct val="90000"/>
              </a:lnSpc>
              <a:spcBef>
                <a:spcPts val="0"/>
              </a:spcBef>
              <a:spcAft>
                <a:spcPts val="0"/>
              </a:spcAft>
              <a:buClr>
                <a:schemeClr val="dk1"/>
              </a:buClr>
              <a:buSzPts val="1200"/>
              <a:buChar char="●"/>
              <a:defRPr sz="1600"/>
            </a:lvl4pPr>
            <a:lvl5pPr marL="2286000" lvl="4" indent="-304800" algn="l">
              <a:lnSpc>
                <a:spcPct val="90000"/>
              </a:lnSpc>
              <a:spcBef>
                <a:spcPts val="0"/>
              </a:spcBef>
              <a:spcAft>
                <a:spcPts val="0"/>
              </a:spcAft>
              <a:buClr>
                <a:schemeClr val="dk1"/>
              </a:buClr>
              <a:buSzPts val="1200"/>
              <a:buChar char="○"/>
              <a:defRPr sz="1600"/>
            </a:lvl5pPr>
            <a:lvl6pPr marL="2743200" lvl="5" indent="-304800" algn="l">
              <a:lnSpc>
                <a:spcPct val="90000"/>
              </a:lnSpc>
              <a:spcBef>
                <a:spcPts val="0"/>
              </a:spcBef>
              <a:spcAft>
                <a:spcPts val="0"/>
              </a:spcAft>
              <a:buClr>
                <a:schemeClr val="dk1"/>
              </a:buClr>
              <a:buSzPts val="1200"/>
              <a:buChar char="■"/>
              <a:defRPr sz="1600"/>
            </a:lvl6pPr>
            <a:lvl7pPr marL="3200400" lvl="6" indent="-304800" algn="l">
              <a:lnSpc>
                <a:spcPct val="90000"/>
              </a:lnSpc>
              <a:spcBef>
                <a:spcPts val="0"/>
              </a:spcBef>
              <a:spcAft>
                <a:spcPts val="0"/>
              </a:spcAft>
              <a:buClr>
                <a:schemeClr val="dk1"/>
              </a:buClr>
              <a:buSzPts val="1200"/>
              <a:buChar char="●"/>
              <a:defRPr sz="1600"/>
            </a:lvl7pPr>
            <a:lvl8pPr marL="3657600" lvl="7" indent="-304800" algn="l">
              <a:lnSpc>
                <a:spcPct val="90000"/>
              </a:lnSpc>
              <a:spcBef>
                <a:spcPts val="0"/>
              </a:spcBef>
              <a:spcAft>
                <a:spcPts val="0"/>
              </a:spcAft>
              <a:buClr>
                <a:schemeClr val="dk1"/>
              </a:buClr>
              <a:buSzPts val="1200"/>
              <a:buChar char="○"/>
              <a:defRPr sz="1600"/>
            </a:lvl8pPr>
            <a:lvl9pPr marL="4114800" lvl="8" indent="-304800" algn="l">
              <a:lnSpc>
                <a:spcPct val="90000"/>
              </a:lnSpc>
              <a:spcBef>
                <a:spcPts val="0"/>
              </a:spcBef>
              <a:spcAft>
                <a:spcPts val="0"/>
              </a:spcAft>
              <a:buClr>
                <a:schemeClr val="dk1"/>
              </a:buClr>
              <a:buSzPts val="1200"/>
              <a:buChar char="■"/>
              <a:defRPr sz="1600"/>
            </a:lvl9pPr>
          </a:lstStyle>
          <a:p>
            <a:endParaRPr/>
          </a:p>
        </p:txBody>
      </p:sp>
      <p:sp>
        <p:nvSpPr>
          <p:cNvPr id="142" name="Google Shape;142;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Picture">
  <p:cSld name="Picture">
    <p:spTree>
      <p:nvGrpSpPr>
        <p:cNvPr id="1" name="Shape 143"/>
        <p:cNvGrpSpPr/>
        <p:nvPr/>
      </p:nvGrpSpPr>
      <p:grpSpPr>
        <a:xfrm>
          <a:off x="0" y="0"/>
          <a:ext cx="0" cy="0"/>
          <a:chOff x="0" y="0"/>
          <a:chExt cx="0" cy="0"/>
        </a:xfrm>
      </p:grpSpPr>
      <p:sp>
        <p:nvSpPr>
          <p:cNvPr id="144" name="Google Shape;144;p84"/>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145"/>
        <p:cNvGrpSpPr/>
        <p:nvPr/>
      </p:nvGrpSpPr>
      <p:grpSpPr>
        <a:xfrm>
          <a:off x="0" y="0"/>
          <a:ext cx="0" cy="0"/>
          <a:chOff x="0" y="0"/>
          <a:chExt cx="0" cy="0"/>
        </a:xfrm>
      </p:grpSpPr>
      <p:sp>
        <p:nvSpPr>
          <p:cNvPr id="146" name="Google Shape;146;p85"/>
          <p:cNvSpPr txBox="1">
            <a:spLocks noGrp="1"/>
          </p:cNvSpPr>
          <p:nvPr>
            <p:ph type="body" idx="1"/>
          </p:nvPr>
        </p:nvSpPr>
        <p:spPr>
          <a:xfrm>
            <a:off x="601131" y="3016666"/>
            <a:ext cx="5356800"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7" name="Google Shape;147;p85"/>
          <p:cNvSpPr txBox="1">
            <a:spLocks noGrp="1"/>
          </p:cNvSpPr>
          <p:nvPr>
            <p:ph type="body" idx="2"/>
          </p:nvPr>
        </p:nvSpPr>
        <p:spPr>
          <a:xfrm>
            <a:off x="6231467" y="3016666"/>
            <a:ext cx="5355167"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8" name="Google Shape;148;p85"/>
          <p:cNvSpPr txBox="1">
            <a:spLocks noGrp="1"/>
          </p:cNvSpPr>
          <p:nvPr>
            <p:ph type="body" idx="3"/>
          </p:nvPr>
        </p:nvSpPr>
        <p:spPr>
          <a:xfrm>
            <a:off x="6231467" y="1980000"/>
            <a:ext cx="5356800"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49" name="Google Shape;149;p85"/>
          <p:cNvSpPr txBox="1">
            <a:spLocks noGrp="1"/>
          </p:cNvSpPr>
          <p:nvPr>
            <p:ph type="body" idx="4"/>
          </p:nvPr>
        </p:nvSpPr>
        <p:spPr>
          <a:xfrm>
            <a:off x="600001" y="1980000"/>
            <a:ext cx="5355167"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0" name="Google Shape;150;p85"/>
          <p:cNvSpPr txBox="1">
            <a:spLocks noGrp="1"/>
          </p:cNvSpPr>
          <p:nvPr>
            <p:ph type="title"/>
          </p:nvPr>
        </p:nvSpPr>
        <p:spPr>
          <a:xfrm>
            <a:off x="600000" y="373499"/>
            <a:ext cx="8672953" cy="120032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51"/>
        <p:cNvGrpSpPr/>
        <p:nvPr/>
      </p:nvGrpSpPr>
      <p:grpSpPr>
        <a:xfrm>
          <a:off x="0" y="0"/>
          <a:ext cx="0" cy="0"/>
          <a:chOff x="0" y="0"/>
          <a:chExt cx="0" cy="0"/>
        </a:xfrm>
      </p:grpSpPr>
      <p:sp>
        <p:nvSpPr>
          <p:cNvPr id="152" name="Google Shape;152;g2415d10eec0_0_228"/>
          <p:cNvSpPr txBox="1">
            <a:spLocks noGrp="1"/>
          </p:cNvSpPr>
          <p:nvPr>
            <p:ph type="title"/>
          </p:nvPr>
        </p:nvSpPr>
        <p:spPr>
          <a:xfrm>
            <a:off x="552418" y="692150"/>
            <a:ext cx="11088600" cy="1314600"/>
          </a:xfrm>
          <a:prstGeom prst="rect">
            <a:avLst/>
          </a:prstGeom>
          <a:noFill/>
          <a:ln>
            <a:noFill/>
          </a:ln>
        </p:spPr>
        <p:txBody>
          <a:bodyPr spcFirstLastPara="1" wrap="square" lIns="0" tIns="45700" rIns="91425" bIns="45700" anchor="t" anchorCtr="0">
            <a:normAutofit/>
          </a:bodyPr>
          <a:lstStyle>
            <a:lvl1pPr lvl="0" algn="l" rtl="0">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53" name="Google Shape;153;g2415d10eec0_0_228"/>
          <p:cNvSpPr txBox="1">
            <a:spLocks noGrp="1"/>
          </p:cNvSpPr>
          <p:nvPr>
            <p:ph type="body" idx="1"/>
          </p:nvPr>
        </p:nvSpPr>
        <p:spPr>
          <a:xfrm>
            <a:off x="550863" y="2017260"/>
            <a:ext cx="11088600" cy="41487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54" name="Google Shape;154;g2415d10eec0_0_228"/>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5" name="Google Shape;155;g2415d10eec0_0_228"/>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6" name="Google Shape;156;g2415d10eec0_0_228"/>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 collum">
  <p:cSld name="2 collum">
    <p:spTree>
      <p:nvGrpSpPr>
        <p:cNvPr id="1" name="Shape 157"/>
        <p:cNvGrpSpPr/>
        <p:nvPr/>
      </p:nvGrpSpPr>
      <p:grpSpPr>
        <a:xfrm>
          <a:off x="0" y="0"/>
          <a:ext cx="0" cy="0"/>
          <a:chOff x="0" y="0"/>
          <a:chExt cx="0" cy="0"/>
        </a:xfrm>
      </p:grpSpPr>
      <p:sp>
        <p:nvSpPr>
          <p:cNvPr id="158" name="Google Shape;158;g2415d10eec0_0_234"/>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rmAutofit/>
          </a:bodyPr>
          <a:lstStyle>
            <a:lvl1pPr lvl="0" algn="l" rtl="0">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59" name="Google Shape;159;g2415d10eec0_0_234"/>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60" name="Google Shape;160;g2415d10eec0_0_234"/>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61" name="Google Shape;161;g2415d10eec0_0_234"/>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fi-FI"/>
              <a:t>‹nr.›</a:t>
            </a:fld>
            <a:endParaRPr/>
          </a:p>
        </p:txBody>
      </p:sp>
      <p:sp>
        <p:nvSpPr>
          <p:cNvPr id="162" name="Google Shape;162;g2415d10eec0_0_234"/>
          <p:cNvSpPr txBox="1">
            <a:spLocks noGrp="1"/>
          </p:cNvSpPr>
          <p:nvPr>
            <p:ph type="body" idx="1"/>
          </p:nvPr>
        </p:nvSpPr>
        <p:spPr>
          <a:xfrm>
            <a:off x="550863"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63" name="Google Shape;163;g2415d10eec0_0_234"/>
          <p:cNvSpPr txBox="1">
            <a:spLocks noGrp="1"/>
          </p:cNvSpPr>
          <p:nvPr>
            <p:ph type="body" idx="2"/>
          </p:nvPr>
        </p:nvSpPr>
        <p:spPr>
          <a:xfrm>
            <a:off x="6595202"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pic_left_bullets">
  <p:cSld name="pic_left_bullets">
    <p:spTree>
      <p:nvGrpSpPr>
        <p:cNvPr id="1" name="Shape 164"/>
        <p:cNvGrpSpPr/>
        <p:nvPr/>
      </p:nvGrpSpPr>
      <p:grpSpPr>
        <a:xfrm>
          <a:off x="0" y="0"/>
          <a:ext cx="0" cy="0"/>
          <a:chOff x="0" y="0"/>
          <a:chExt cx="0" cy="0"/>
        </a:xfrm>
      </p:grpSpPr>
      <p:sp>
        <p:nvSpPr>
          <p:cNvPr id="165" name="Google Shape;165;g2415d10eec0_0_1069"/>
          <p:cNvSpPr txBox="1">
            <a:spLocks noGrp="1"/>
          </p:cNvSpPr>
          <p:nvPr>
            <p:ph type="title"/>
          </p:nvPr>
        </p:nvSpPr>
        <p:spPr>
          <a:xfrm>
            <a:off x="6600825" y="692150"/>
            <a:ext cx="5040300" cy="1314600"/>
          </a:xfrm>
          <a:prstGeom prst="rect">
            <a:avLst/>
          </a:prstGeom>
          <a:noFill/>
          <a:ln>
            <a:noFill/>
          </a:ln>
        </p:spPr>
        <p:txBody>
          <a:bodyPr spcFirstLastPara="1" wrap="square" lIns="0" tIns="45700" rIns="91425" bIns="45700" anchor="t" anchorCtr="0">
            <a:normAutofit/>
          </a:bodyPr>
          <a:lstStyle>
            <a:lvl1pPr lvl="0" algn="l" rtl="0">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grpSp>
        <p:nvGrpSpPr>
          <p:cNvPr id="166" name="Google Shape;166;g2415d10eec0_0_1069"/>
          <p:cNvGrpSpPr/>
          <p:nvPr/>
        </p:nvGrpSpPr>
        <p:grpSpPr>
          <a:xfrm>
            <a:off x="11496599" y="332656"/>
            <a:ext cx="407002" cy="348834"/>
            <a:chOff x="11496599" y="332656"/>
            <a:chExt cx="407002" cy="348834"/>
          </a:xfrm>
        </p:grpSpPr>
        <p:sp>
          <p:nvSpPr>
            <p:cNvPr id="167" name="Google Shape;167;g2415d10eec0_0_1069"/>
            <p:cNvSpPr/>
            <p:nvPr/>
          </p:nvSpPr>
          <p:spPr>
            <a:xfrm>
              <a:off x="11496599" y="332656"/>
              <a:ext cx="174428" cy="348834"/>
            </a:xfrm>
            <a:custGeom>
              <a:avLst/>
              <a:gdLst/>
              <a:ahLst/>
              <a:cxnLst/>
              <a:rect l="l" t="t" r="r" b="b"/>
              <a:pathLst>
                <a:path w="174428" h="348834" extrusionOk="0">
                  <a:moveTo>
                    <a:pt x="116317" y="203556"/>
                  </a:moveTo>
                  <a:lnTo>
                    <a:pt x="174428" y="203556"/>
                  </a:lnTo>
                  <a:lnTo>
                    <a:pt x="174428" y="348834"/>
                  </a:lnTo>
                  <a:lnTo>
                    <a:pt x="116317" y="348834"/>
                  </a:lnTo>
                  <a:cubicBezTo>
                    <a:pt x="116317" y="348834"/>
                    <a:pt x="116317" y="203556"/>
                    <a:pt x="116317" y="203556"/>
                  </a:cubicBezTo>
                  <a:close/>
                  <a:moveTo>
                    <a:pt x="116317" y="0"/>
                  </a:moveTo>
                  <a:lnTo>
                    <a:pt x="174428" y="0"/>
                  </a:lnTo>
                  <a:lnTo>
                    <a:pt x="174428" y="145264"/>
                  </a:lnTo>
                  <a:lnTo>
                    <a:pt x="116317" y="145264"/>
                  </a:lnTo>
                  <a:cubicBezTo>
                    <a:pt x="116317" y="145264"/>
                    <a:pt x="116317" y="0"/>
                    <a:pt x="116317" y="0"/>
                  </a:cubicBezTo>
                  <a:close/>
                  <a:moveTo>
                    <a:pt x="0" y="0"/>
                  </a:moveTo>
                  <a:lnTo>
                    <a:pt x="58111" y="0"/>
                  </a:lnTo>
                  <a:lnTo>
                    <a:pt x="58111" y="348668"/>
                  </a:lnTo>
                  <a:lnTo>
                    <a:pt x="0" y="348668"/>
                  </a:lnTo>
                  <a:cubicBezTo>
                    <a:pt x="0" y="348668"/>
                    <a:pt x="0" y="0"/>
                    <a:pt x="0" y="0"/>
                  </a:cubicBezTo>
                  <a:close/>
                </a:path>
              </a:pathLst>
            </a:custGeom>
            <a:solidFill>
              <a:schemeClr val="accent1"/>
            </a:solidFill>
            <a:ln>
              <a:noFill/>
            </a:ln>
          </p:spPr>
          <p:txBody>
            <a:bodyPr spcFirstLastPara="1" wrap="square" lIns="38100" tIns="38100" rIns="38100" bIns="38100" anchor="ctr" anchorCtr="0">
              <a:noAutofit/>
            </a:bodyPr>
            <a:lstStyle/>
            <a:p>
              <a:pPr marL="0" marR="0" lvl="0" indent="0" algn="l" rtl="0">
                <a:spcBef>
                  <a:spcPts val="0"/>
                </a:spcBef>
                <a:spcAft>
                  <a:spcPts val="0"/>
                </a:spcAft>
                <a:buNone/>
              </a:pPr>
              <a:endParaRPr sz="1800" b="0" i="0">
                <a:solidFill>
                  <a:schemeClr val="dk1"/>
                </a:solidFill>
                <a:latin typeface="Arial"/>
                <a:ea typeface="Arial"/>
                <a:cs typeface="Arial"/>
                <a:sym typeface="Arial"/>
              </a:endParaRPr>
            </a:p>
          </p:txBody>
        </p:sp>
        <p:sp>
          <p:nvSpPr>
            <p:cNvPr id="168" name="Google Shape;168;g2415d10eec0_0_1069"/>
            <p:cNvSpPr/>
            <p:nvPr/>
          </p:nvSpPr>
          <p:spPr>
            <a:xfrm>
              <a:off x="11729235" y="332656"/>
              <a:ext cx="174366" cy="261522"/>
            </a:xfrm>
            <a:custGeom>
              <a:avLst/>
              <a:gdLst/>
              <a:ahLst/>
              <a:cxnLst/>
              <a:rect l="l" t="t" r="r" b="b"/>
              <a:pathLst>
                <a:path w="21600" h="21600" extrusionOk="0">
                  <a:moveTo>
                    <a:pt x="21598" y="14399"/>
                  </a:moveTo>
                  <a:lnTo>
                    <a:pt x="21598" y="0"/>
                  </a:lnTo>
                  <a:lnTo>
                    <a:pt x="14400" y="0"/>
                  </a:lnTo>
                  <a:lnTo>
                    <a:pt x="14400" y="14399"/>
                  </a:lnTo>
                  <a:cubicBezTo>
                    <a:pt x="14400" y="15724"/>
                    <a:pt x="12783" y="16800"/>
                    <a:pt x="10801" y="16800"/>
                  </a:cubicBezTo>
                  <a:cubicBezTo>
                    <a:pt x="8806" y="16800"/>
                    <a:pt x="7202" y="15724"/>
                    <a:pt x="7202" y="14399"/>
                  </a:cubicBezTo>
                  <a:lnTo>
                    <a:pt x="7202" y="0"/>
                  </a:lnTo>
                  <a:lnTo>
                    <a:pt x="3" y="0"/>
                  </a:lnTo>
                  <a:lnTo>
                    <a:pt x="0" y="14399"/>
                  </a:lnTo>
                  <a:cubicBezTo>
                    <a:pt x="0" y="18386"/>
                    <a:pt x="4828" y="21600"/>
                    <a:pt x="10801" y="21600"/>
                  </a:cubicBezTo>
                  <a:cubicBezTo>
                    <a:pt x="16774" y="21600"/>
                    <a:pt x="21600" y="18386"/>
                    <a:pt x="21600" y="14399"/>
                  </a:cubicBezTo>
                  <a:cubicBezTo>
                    <a:pt x="21600" y="14399"/>
                    <a:pt x="21598" y="14399"/>
                    <a:pt x="21598" y="14399"/>
                  </a:cubicBezTo>
                  <a:close/>
                </a:path>
              </a:pathLst>
            </a:custGeom>
            <a:solidFill>
              <a:schemeClr val="accent2"/>
            </a:solidFill>
            <a:ln>
              <a:noFill/>
            </a:ln>
          </p:spPr>
          <p:txBody>
            <a:bodyPr spcFirstLastPara="1" wrap="square" lIns="38100" tIns="38100" rIns="38100" bIns="38100" anchor="ctr" anchorCtr="0">
              <a:noAutofit/>
            </a:bodyPr>
            <a:lstStyle/>
            <a:p>
              <a:pPr marL="0" marR="0" lvl="0" indent="0" algn="l" rtl="0">
                <a:spcBef>
                  <a:spcPts val="0"/>
                </a:spcBef>
                <a:spcAft>
                  <a:spcPts val="0"/>
                </a:spcAft>
                <a:buNone/>
              </a:pPr>
              <a:endParaRPr sz="1800" b="0" i="0">
                <a:solidFill>
                  <a:schemeClr val="dk1"/>
                </a:solidFill>
                <a:latin typeface="Arial"/>
                <a:ea typeface="Arial"/>
                <a:cs typeface="Arial"/>
                <a:sym typeface="Arial"/>
              </a:endParaRPr>
            </a:p>
          </p:txBody>
        </p:sp>
      </p:grpSp>
      <p:sp>
        <p:nvSpPr>
          <p:cNvPr id="169" name="Google Shape;169;g2415d10eec0_0_1069"/>
          <p:cNvSpPr>
            <a:spLocks noGrp="1"/>
          </p:cNvSpPr>
          <p:nvPr>
            <p:ph type="pic" idx="2"/>
          </p:nvPr>
        </p:nvSpPr>
        <p:spPr>
          <a:xfrm>
            <a:off x="0" y="0"/>
            <a:ext cx="6096000" cy="6858000"/>
          </a:xfrm>
          <a:prstGeom prst="rect">
            <a:avLst/>
          </a:prstGeom>
          <a:solidFill>
            <a:schemeClr val="lt2"/>
          </a:solidFill>
          <a:ln>
            <a:noFill/>
          </a:ln>
        </p:spPr>
      </p:sp>
      <p:sp>
        <p:nvSpPr>
          <p:cNvPr id="170" name="Google Shape;170;g2415d10eec0_0_1069"/>
          <p:cNvSpPr txBox="1">
            <a:spLocks noGrp="1"/>
          </p:cNvSpPr>
          <p:nvPr>
            <p:ph type="body" idx="1"/>
          </p:nvPr>
        </p:nvSpPr>
        <p:spPr>
          <a:xfrm>
            <a:off x="6600825" y="2349500"/>
            <a:ext cx="5040300" cy="41037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71" name="Google Shape;171;g2415d10eec0_0_1069"/>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72" name="Google Shape;172;g2415d10eec0_0_1069"/>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73" name="Google Shape;173;g2415d10eec0_0_1069"/>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orient="horz" pos="148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65"/>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hyperlink" Target="https://ads.google.com/home/tools/keyword-planner/" TargetMode="External"/><Relationship Id="rId7"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hyperlink" Target="https://blog.hubspot.com/marketing/how-to-do-keyword-research-ht" TargetMode="External"/><Relationship Id="rId4" Type="http://schemas.openxmlformats.org/officeDocument/2006/relationships/hyperlink" Target="https://backlinko.com/google-keyword-planner"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s://www.searchenginejournal.com/ranking-factors/keyword-stuffing/" TargetMode="External"/><Relationship Id="rId7"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hyperlink" Target="https://chrome.google.com/webstore/detail/open-seo-statsformerly-pa/hbdkkfheckcdppiaiabobmennhijkknn" TargetMode="External"/><Relationship Id="rId4" Type="http://schemas.openxmlformats.org/officeDocument/2006/relationships/hyperlink" Target="https://chrome.google.com/webstore/detail/seo-meta-in-1-click/bjogjfinolnhfhkbipphpdlldadpnmhc"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www.videolle.fi/en/video-production/advertising-video" TargetMode="External"/><Relationship Id="rId3" Type="http://schemas.openxmlformats.org/officeDocument/2006/relationships/hyperlink" Target="https://instapage.com/blog/what-is-an-anchor-tag" TargetMode="External"/><Relationship Id="rId7"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hyperlink" Target="https://underconstructionpage.com/inner-links-in-seo-strategy-guide/"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hyperlink" Target="https://tinypng.com/"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
          <p:cNvSpPr txBox="1">
            <a:spLocks noGrp="1"/>
          </p:cNvSpPr>
          <p:nvPr>
            <p:ph type="ctrTitle"/>
          </p:nvPr>
        </p:nvSpPr>
        <p:spPr>
          <a:xfrm>
            <a:off x="-845601" y="2247105"/>
            <a:ext cx="7945211" cy="1057275"/>
          </a:xfrm>
          <a:prstGeom prst="rect">
            <a:avLst/>
          </a:prstGeom>
          <a:noFill/>
          <a:ln>
            <a:noFill/>
          </a:ln>
        </p:spPr>
        <p:txBody>
          <a:bodyPr spcFirstLastPara="1" wrap="square" lIns="121900" tIns="121900" rIns="121900" bIns="121900" anchor="b" anchorCtr="0">
            <a:noAutofit/>
          </a:bodyPr>
          <a:lstStyle/>
          <a:p>
            <a:pPr marL="0" lvl="0" indent="0" algn="ctr" rtl="0">
              <a:lnSpc>
                <a:spcPct val="90000"/>
              </a:lnSpc>
              <a:spcBef>
                <a:spcPts val="0"/>
              </a:spcBef>
              <a:spcAft>
                <a:spcPts val="0"/>
              </a:spcAft>
              <a:buClr>
                <a:schemeClr val="dk1"/>
              </a:buClr>
              <a:buSzPts val="6000"/>
              <a:buFont typeface="Calibri"/>
              <a:buNone/>
            </a:pPr>
            <a:r>
              <a:rPr lang="fi-FI"/>
              <a:t>Websites</a:t>
            </a:r>
            <a:endParaRPr sz="6600"/>
          </a:p>
        </p:txBody>
      </p:sp>
      <p:sp>
        <p:nvSpPr>
          <p:cNvPr id="179" name="Google Shape;179;p1"/>
          <p:cNvSpPr txBox="1">
            <a:spLocks noGrp="1"/>
          </p:cNvSpPr>
          <p:nvPr>
            <p:ph type="subTitle" idx="4294967295"/>
          </p:nvPr>
        </p:nvSpPr>
        <p:spPr>
          <a:xfrm>
            <a:off x="668456" y="3560271"/>
            <a:ext cx="11360100" cy="1057200"/>
          </a:xfrm>
          <a:prstGeom prst="rect">
            <a:avLst/>
          </a:prstGeom>
          <a:noFill/>
          <a:ln>
            <a:noFill/>
          </a:ln>
        </p:spPr>
        <p:txBody>
          <a:bodyPr spcFirstLastPara="1" wrap="square" lIns="121900" tIns="121900" rIns="121900" bIns="121900" anchor="t" anchorCtr="0">
            <a:normAutofit/>
          </a:bodyPr>
          <a:lstStyle/>
          <a:p>
            <a:pPr marL="228600" marR="0" lvl="0" indent="0" algn="l" rtl="0">
              <a:lnSpc>
                <a:spcPct val="90000"/>
              </a:lnSpc>
              <a:spcBef>
                <a:spcPts val="1000"/>
              </a:spcBef>
              <a:spcAft>
                <a:spcPts val="0"/>
              </a:spcAft>
              <a:buNone/>
            </a:pPr>
            <a:r>
              <a:rPr lang="fi-FI" sz="3000" b="1">
                <a:solidFill>
                  <a:schemeClr val="lt1"/>
                </a:solidFill>
              </a:rPr>
              <a:t>3. Bezoekers naar je website trekken</a:t>
            </a:r>
            <a:endParaRPr sz="30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
          <p:cNvSpPr txBox="1">
            <a:spLocks noGrp="1"/>
          </p:cNvSpPr>
          <p:nvPr>
            <p:ph type="title"/>
          </p:nvPr>
        </p:nvSpPr>
        <p:spPr>
          <a:xfrm>
            <a:off x="838200" y="365125"/>
            <a:ext cx="10515600" cy="98742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Leerdoelen </a:t>
            </a:r>
            <a:endParaRPr/>
          </a:p>
        </p:txBody>
      </p:sp>
      <p:sp>
        <p:nvSpPr>
          <p:cNvPr id="185" name="Google Shape;185;p2"/>
          <p:cNvSpPr txBox="1">
            <a:spLocks noGrp="1"/>
          </p:cNvSpPr>
          <p:nvPr>
            <p:ph type="body" idx="1"/>
          </p:nvPr>
        </p:nvSpPr>
        <p:spPr>
          <a:xfrm>
            <a:off x="838200" y="1507838"/>
            <a:ext cx="10515600" cy="3874531"/>
          </a:xfrm>
          <a:prstGeom prst="rect">
            <a:avLst/>
          </a:prstGeom>
          <a:noFill/>
          <a:ln>
            <a:noFill/>
          </a:ln>
        </p:spPr>
        <p:txBody>
          <a:bodyPr spcFirstLastPara="1" wrap="square" lIns="121900" tIns="121900" rIns="121900" bIns="121900" anchor="t" anchorCtr="0">
            <a:normAutofit lnSpcReduction="10000"/>
          </a:bodyPr>
          <a:lstStyle/>
          <a:p>
            <a:pPr marL="0" lvl="0" indent="0" algn="l" rtl="0">
              <a:lnSpc>
                <a:spcPct val="100000"/>
              </a:lnSpc>
              <a:spcBef>
                <a:spcPts val="0"/>
              </a:spcBef>
              <a:spcAft>
                <a:spcPts val="0"/>
              </a:spcAft>
              <a:buClr>
                <a:schemeClr val="dk1"/>
              </a:buClr>
              <a:buSzPts val="1200"/>
              <a:buNone/>
            </a:pPr>
            <a:r>
              <a:rPr lang="fi-FI" sz="2400"/>
              <a:t>Vereiste voor studenten: Basiskennis marketing wordt aanbevolen.</a:t>
            </a:r>
            <a:endParaRPr/>
          </a:p>
          <a:p>
            <a:pPr marL="0" lvl="0" indent="0" algn="l" rtl="0">
              <a:lnSpc>
                <a:spcPct val="100000"/>
              </a:lnSpc>
              <a:spcBef>
                <a:spcPts val="0"/>
              </a:spcBef>
              <a:spcAft>
                <a:spcPts val="0"/>
              </a:spcAft>
              <a:buClr>
                <a:schemeClr val="dk1"/>
              </a:buClr>
              <a:buSzPts val="1200"/>
              <a:buNone/>
            </a:pPr>
            <a:endParaRPr sz="2400"/>
          </a:p>
          <a:p>
            <a:pPr marL="0" marR="0" lvl="0" indent="0" algn="l" rtl="0">
              <a:lnSpc>
                <a:spcPct val="90000"/>
              </a:lnSpc>
              <a:spcBef>
                <a:spcPts val="0"/>
              </a:spcBef>
              <a:spcAft>
                <a:spcPts val="0"/>
              </a:spcAft>
              <a:buClr>
                <a:srgbClr val="161249"/>
              </a:buClr>
              <a:buSzPts val="2400"/>
              <a:buNone/>
            </a:pPr>
            <a:r>
              <a:rPr lang="fi-FI" sz="2400" b="0" i="0" u="none" strike="noStrike" cap="none"/>
              <a:t>De student is in staat om</a:t>
            </a:r>
            <a:endParaRPr/>
          </a:p>
          <a:p>
            <a:pPr marL="0" marR="0" lvl="0" indent="0" algn="l" rtl="0">
              <a:lnSpc>
                <a:spcPct val="90000"/>
              </a:lnSpc>
              <a:spcBef>
                <a:spcPts val="0"/>
              </a:spcBef>
              <a:spcAft>
                <a:spcPts val="0"/>
              </a:spcAft>
              <a:buClr>
                <a:srgbClr val="161249"/>
              </a:buClr>
              <a:buSzPts val="2400"/>
              <a:buNone/>
            </a:pPr>
            <a:endParaRPr sz="2400" b="0" i="0" u="none" strike="noStrike" cap="none"/>
          </a:p>
          <a:p>
            <a:pPr marL="457200" marR="0" lvl="0" indent="-457200" algn="l" rtl="0">
              <a:lnSpc>
                <a:spcPct val="100000"/>
              </a:lnSpc>
              <a:spcBef>
                <a:spcPts val="0"/>
              </a:spcBef>
              <a:spcAft>
                <a:spcPts val="0"/>
              </a:spcAft>
              <a:buClr>
                <a:srgbClr val="D12477"/>
              </a:buClr>
              <a:buSzPts val="3600"/>
              <a:buFont typeface="Arial"/>
              <a:buChar char="•"/>
            </a:pPr>
            <a:r>
              <a:rPr lang="fi-FI" sz="2400"/>
              <a:t>De soorten inhoud op een website herkennen</a:t>
            </a:r>
            <a:endParaRPr sz="2400"/>
          </a:p>
          <a:p>
            <a:pPr marL="457200" marR="0" lvl="0" indent="-457200" algn="l" rtl="0">
              <a:lnSpc>
                <a:spcPct val="100000"/>
              </a:lnSpc>
              <a:spcBef>
                <a:spcPts val="0"/>
              </a:spcBef>
              <a:spcAft>
                <a:spcPts val="0"/>
              </a:spcAft>
              <a:buClr>
                <a:srgbClr val="D12477"/>
              </a:buClr>
              <a:buSzPts val="3600"/>
              <a:buFont typeface="Arial"/>
              <a:buChar char="•"/>
            </a:pPr>
            <a:r>
              <a:rPr lang="fi-FI" sz="2400"/>
              <a:t>De basisprincipes van zoekmachineoptimalisatie begrijpen</a:t>
            </a:r>
            <a:endParaRPr sz="2400"/>
          </a:p>
          <a:p>
            <a:pPr marL="457200" marR="0" lvl="0" indent="-457200" algn="l" rtl="0">
              <a:lnSpc>
                <a:spcPct val="100000"/>
              </a:lnSpc>
              <a:spcBef>
                <a:spcPts val="0"/>
              </a:spcBef>
              <a:spcAft>
                <a:spcPts val="0"/>
              </a:spcAft>
              <a:buClr>
                <a:srgbClr val="D12477"/>
              </a:buClr>
              <a:buSzPts val="3600"/>
              <a:buFont typeface="Arial"/>
              <a:buChar char="•"/>
            </a:pPr>
            <a:r>
              <a:rPr lang="fi-FI" sz="2400"/>
              <a:t>SEO-inhoud voor een website ontwerpen en maken</a:t>
            </a:r>
            <a:endParaRPr sz="2400"/>
          </a:p>
          <a:p>
            <a:pPr marL="0" lvl="0" indent="0" algn="l" rtl="0">
              <a:lnSpc>
                <a:spcPct val="100000"/>
              </a:lnSpc>
              <a:spcBef>
                <a:spcPts val="0"/>
              </a:spcBef>
              <a:spcAft>
                <a:spcPts val="0"/>
              </a:spcAft>
              <a:buClr>
                <a:schemeClr val="dk1"/>
              </a:buClr>
              <a:buSzPts val="1200"/>
              <a:buNone/>
            </a:pPr>
            <a:endParaRPr sz="2000"/>
          </a:p>
          <a:p>
            <a:pPr marL="0" lvl="0" indent="0" algn="l" rtl="0">
              <a:lnSpc>
                <a:spcPct val="100000"/>
              </a:lnSpc>
              <a:spcBef>
                <a:spcPts val="0"/>
              </a:spcBef>
              <a:spcAft>
                <a:spcPts val="0"/>
              </a:spcAft>
              <a:buClr>
                <a:schemeClr val="dk1"/>
              </a:buClr>
              <a:buSzPts val="1200"/>
              <a:buNone/>
            </a:pP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
          <p:cNvSpPr txBox="1">
            <a:spLocks noGrp="1"/>
          </p:cNvSpPr>
          <p:nvPr>
            <p:ph type="title"/>
          </p:nvPr>
        </p:nvSpPr>
        <p:spPr>
          <a:xfrm>
            <a:off x="454292" y="2501680"/>
            <a:ext cx="4302642" cy="92732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dirty="0"/>
              <a:t>Onderwerpen</a:t>
            </a:r>
            <a:endParaRPr dirty="0"/>
          </a:p>
        </p:txBody>
      </p:sp>
      <p:sp>
        <p:nvSpPr>
          <p:cNvPr id="191" name="Google Shape;191;p3"/>
          <p:cNvSpPr txBox="1">
            <a:spLocks noGrp="1"/>
          </p:cNvSpPr>
          <p:nvPr>
            <p:ph type="body" idx="1"/>
          </p:nvPr>
        </p:nvSpPr>
        <p:spPr>
          <a:xfrm>
            <a:off x="5350279" y="758639"/>
            <a:ext cx="6619114" cy="4067740"/>
          </a:xfrm>
          <a:prstGeom prst="rect">
            <a:avLst/>
          </a:prstGeom>
          <a:noFill/>
          <a:ln>
            <a:noFill/>
          </a:ln>
        </p:spPr>
        <p:txBody>
          <a:bodyPr spcFirstLastPara="1" wrap="square" lIns="91425" tIns="45700" rIns="91425" bIns="45700" anchor="t" anchorCtr="0">
            <a:spAutoFit/>
          </a:bodyPr>
          <a:lstStyle/>
          <a:p>
            <a:pPr marL="457200" lvl="0" indent="-419100" algn="l" rtl="0">
              <a:lnSpc>
                <a:spcPct val="100000"/>
              </a:lnSpc>
              <a:spcBef>
                <a:spcPts val="1000"/>
              </a:spcBef>
              <a:spcAft>
                <a:spcPts val="0"/>
              </a:spcAft>
              <a:buSzPts val="3000"/>
              <a:buChar char="●"/>
            </a:pPr>
            <a:r>
              <a:rPr lang="fi-FI" sz="2500" dirty="0"/>
              <a:t>Waarom SEO?</a:t>
            </a:r>
            <a:endParaRPr sz="2500" dirty="0"/>
          </a:p>
          <a:p>
            <a:pPr marL="457200" lvl="0" indent="-419100" algn="l" rtl="0">
              <a:lnSpc>
                <a:spcPct val="100000"/>
              </a:lnSpc>
              <a:spcBef>
                <a:spcPts val="0"/>
              </a:spcBef>
              <a:spcAft>
                <a:spcPts val="0"/>
              </a:spcAft>
              <a:buSzPts val="3000"/>
              <a:buChar char="●"/>
            </a:pPr>
            <a:r>
              <a:rPr lang="fi-FI" sz="2500" dirty="0"/>
              <a:t>Wat is SEO?</a:t>
            </a:r>
            <a:endParaRPr sz="2500" dirty="0"/>
          </a:p>
          <a:p>
            <a:pPr marL="457200" lvl="0" indent="-419100" algn="l" rtl="0">
              <a:lnSpc>
                <a:spcPct val="100000"/>
              </a:lnSpc>
              <a:spcBef>
                <a:spcPts val="0"/>
              </a:spcBef>
              <a:spcAft>
                <a:spcPts val="0"/>
              </a:spcAft>
              <a:buSzPts val="3000"/>
              <a:buChar char="●"/>
            </a:pPr>
            <a:r>
              <a:rPr lang="fi-FI" sz="2500" dirty="0"/>
              <a:t>Waarom SEO belangrijk is?</a:t>
            </a:r>
            <a:endParaRPr sz="2500" dirty="0"/>
          </a:p>
          <a:p>
            <a:pPr marL="457200" lvl="0" indent="-419100" algn="l" rtl="0">
              <a:lnSpc>
                <a:spcPct val="100000"/>
              </a:lnSpc>
              <a:spcBef>
                <a:spcPts val="0"/>
              </a:spcBef>
              <a:spcAft>
                <a:spcPts val="0"/>
              </a:spcAft>
              <a:buSzPts val="3000"/>
              <a:buChar char="●"/>
            </a:pPr>
            <a:r>
              <a:rPr lang="fi-FI" sz="2500" dirty="0"/>
              <a:t>Aantrekkelijke website</a:t>
            </a:r>
            <a:endParaRPr sz="2500" dirty="0"/>
          </a:p>
          <a:p>
            <a:pPr marL="457200" lvl="0" indent="-419100" algn="l" rtl="0">
              <a:lnSpc>
                <a:spcPct val="100000"/>
              </a:lnSpc>
              <a:spcBef>
                <a:spcPts val="0"/>
              </a:spcBef>
              <a:spcAft>
                <a:spcPts val="0"/>
              </a:spcAft>
              <a:buSzPts val="3000"/>
              <a:buChar char="●"/>
            </a:pPr>
            <a:r>
              <a:rPr lang="fi-FI" sz="2500" dirty="0"/>
              <a:t>Waarom hebben we inhoud voor de website nodig?</a:t>
            </a:r>
            <a:endParaRPr sz="2500" dirty="0"/>
          </a:p>
          <a:p>
            <a:pPr marL="457200" lvl="0" indent="-419100" algn="l" rtl="0">
              <a:lnSpc>
                <a:spcPct val="100000"/>
              </a:lnSpc>
              <a:spcBef>
                <a:spcPts val="0"/>
              </a:spcBef>
              <a:spcAft>
                <a:spcPts val="0"/>
              </a:spcAft>
              <a:buSzPts val="3000"/>
              <a:buChar char="●"/>
            </a:pPr>
            <a:r>
              <a:rPr lang="fi-FI" sz="2500" dirty="0"/>
              <a:t>Verschillende soorten inhoud op een website</a:t>
            </a:r>
            <a:endParaRPr sz="2500" dirty="0"/>
          </a:p>
          <a:p>
            <a:pPr marL="457200" lvl="0" indent="-419100" algn="l" rtl="0">
              <a:lnSpc>
                <a:spcPct val="100000"/>
              </a:lnSpc>
              <a:spcBef>
                <a:spcPts val="0"/>
              </a:spcBef>
              <a:spcAft>
                <a:spcPts val="0"/>
              </a:spcAft>
              <a:buSzPts val="3000"/>
              <a:buChar char="●"/>
            </a:pPr>
            <a:r>
              <a:rPr lang="fi-FI" sz="2500" dirty="0"/>
              <a:t>Basisregels voor het schrijven van SEO-inhoud</a:t>
            </a:r>
            <a:endParaRPr sz="25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g24ce123e147_1_71"/>
          <p:cNvSpPr txBox="1"/>
          <p:nvPr/>
        </p:nvSpPr>
        <p:spPr>
          <a:xfrm>
            <a:off x="4295674" y="2270300"/>
            <a:ext cx="3831183"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4000" b="1" dirty="0">
                <a:solidFill>
                  <a:schemeClr val="lt1"/>
                </a:solidFill>
              </a:rPr>
              <a:t>Waarom SEO?</a:t>
            </a:r>
            <a:endParaRPr sz="4000" b="1" dirty="0">
              <a:solidFill>
                <a:schemeClr val="lt1"/>
              </a:solidFill>
            </a:endParaRPr>
          </a:p>
        </p:txBody>
      </p:sp>
      <p:sp>
        <p:nvSpPr>
          <p:cNvPr id="198" name="Google Shape;198;g24ce123e147_1_71"/>
          <p:cNvSpPr txBox="1"/>
          <p:nvPr/>
        </p:nvSpPr>
        <p:spPr>
          <a:xfrm>
            <a:off x="3222800" y="3429000"/>
            <a:ext cx="6825326" cy="569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2500" b="1" dirty="0">
                <a:solidFill>
                  <a:schemeClr val="lt1"/>
                </a:solidFill>
              </a:rPr>
              <a:t>Om uw klanten te helpen u te vinden!</a:t>
            </a:r>
            <a:endParaRPr sz="2500" b="1" dirty="0">
              <a:solidFill>
                <a:schemeClr val="lt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g1e3465f16fc_1_115"/>
          <p:cNvSpPr txBox="1">
            <a:spLocks noGrp="1"/>
          </p:cNvSpPr>
          <p:nvPr>
            <p:ph type="ctrTitle" idx="4294967295"/>
          </p:nvPr>
        </p:nvSpPr>
        <p:spPr>
          <a:xfrm>
            <a:off x="1524000" y="2308632"/>
            <a:ext cx="9144000" cy="1382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a:t>Wat is SEO?</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g1e3465f16fc_1_109"/>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Wat is SEO?</a:t>
            </a:r>
            <a:endParaRPr/>
          </a:p>
        </p:txBody>
      </p:sp>
      <p:sp>
        <p:nvSpPr>
          <p:cNvPr id="210" name="Google Shape;210;g1e3465f16fc_1_109"/>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fontScale="70000" lnSpcReduction="20000"/>
          </a:bodyPr>
          <a:lstStyle/>
          <a:p>
            <a:pPr marL="457200" lvl="0" indent="-386397" algn="l" rtl="0">
              <a:spcBef>
                <a:spcPts val="1000"/>
              </a:spcBef>
              <a:spcAft>
                <a:spcPts val="0"/>
              </a:spcAft>
              <a:buClr>
                <a:schemeClr val="accent2"/>
              </a:buClr>
              <a:buSzPct val="100000"/>
              <a:buChar char="●"/>
            </a:pPr>
            <a:r>
              <a:rPr lang="fi-FI" sz="3550"/>
              <a:t>Zoekmachineoptimalisatie (SEO) is het </a:t>
            </a:r>
            <a:r>
              <a:rPr lang="fi-FI" sz="3550" b="1"/>
              <a:t>proces </a:t>
            </a:r>
            <a:r>
              <a:rPr lang="fi-FI" sz="3550"/>
              <a:t>van het verbeteren van een website of e-commerce om de zichtbaarheid ervan in zoekmachines te vergroten wanneer mensen zoeken naar producten of diensten die gerelateerd zijn aan uw bedrijf.</a:t>
            </a:r>
            <a:endParaRPr sz="3550"/>
          </a:p>
          <a:p>
            <a:pPr marL="457200" lvl="0" indent="0" algn="l" rtl="0">
              <a:spcBef>
                <a:spcPts val="1000"/>
              </a:spcBef>
              <a:spcAft>
                <a:spcPts val="0"/>
              </a:spcAft>
              <a:buNone/>
            </a:pPr>
            <a:endParaRPr sz="3550"/>
          </a:p>
          <a:p>
            <a:pPr marL="457200" lvl="0" indent="-386397" algn="l" rtl="0">
              <a:spcBef>
                <a:spcPts val="1000"/>
              </a:spcBef>
              <a:spcAft>
                <a:spcPts val="0"/>
              </a:spcAft>
              <a:buClr>
                <a:schemeClr val="accent2"/>
              </a:buClr>
              <a:buSzPct val="100000"/>
              <a:buChar char="●"/>
            </a:pPr>
            <a:r>
              <a:rPr lang="fi-FI" sz="3550"/>
              <a:t>Zoekmachines zoals Google en Bing gebruiken bots of "spiders" om pagina's op het web te crawlen, van site naar site te gaan, informatie over die pagina's te verzamelen en ze in een index (zoals een gigantische bibliotheek) op te slaan. </a:t>
            </a:r>
            <a:endParaRPr sz="3550"/>
          </a:p>
          <a:p>
            <a:pPr marL="457200" lvl="0" indent="0" algn="l" rtl="0">
              <a:spcBef>
                <a:spcPts val="1000"/>
              </a:spcBef>
              <a:spcAft>
                <a:spcPts val="0"/>
              </a:spcAft>
              <a:buNone/>
            </a:pPr>
            <a:endParaRPr sz="3550"/>
          </a:p>
          <a:p>
            <a:pPr marL="457200" lvl="0" indent="-386397" algn="l" rtl="0">
              <a:spcBef>
                <a:spcPts val="1000"/>
              </a:spcBef>
              <a:spcAft>
                <a:spcPts val="0"/>
              </a:spcAft>
              <a:buClr>
                <a:schemeClr val="accent2"/>
              </a:buClr>
              <a:buSzPct val="100000"/>
              <a:buChar char="●"/>
            </a:pPr>
            <a:r>
              <a:rPr lang="fi-FI" sz="3550"/>
              <a:t>Vervolgens analyseren algoritmes pagina's in de index, rekening houdend met honderden rangschikkingsfactoren of signalen, om te bepalen in welke volgorde pagina's moeten verschijnen in de zoekresultaten voor een bepaalde zoekopdracht. </a:t>
            </a:r>
            <a:endParaRPr sz="3550"/>
          </a:p>
          <a:p>
            <a:pPr marL="0" lvl="0" indent="0" algn="l" rtl="0">
              <a:spcBef>
                <a:spcPts val="100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g1e3465f16fc_1_12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Waarom SEO belangrijk is?</a:t>
            </a:r>
            <a:endParaRPr/>
          </a:p>
        </p:txBody>
      </p:sp>
      <p:sp>
        <p:nvSpPr>
          <p:cNvPr id="217" name="Google Shape;217;g1e3465f16fc_1_12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SzPts val="688"/>
              <a:buNone/>
            </a:pPr>
            <a:r>
              <a:rPr lang="fi-FI" sz="1600" b="1" dirty="0"/>
              <a:t>Het verhoogt de geloofwaardigheid van de site</a:t>
            </a:r>
            <a:endParaRPr sz="1600" b="1" dirty="0"/>
          </a:p>
          <a:p>
            <a:pPr marL="457200" lvl="0" indent="-352425" algn="l" rtl="0">
              <a:lnSpc>
                <a:spcPct val="70000"/>
              </a:lnSpc>
              <a:spcBef>
                <a:spcPts val="1000"/>
              </a:spcBef>
              <a:spcAft>
                <a:spcPts val="0"/>
              </a:spcAft>
              <a:buClr>
                <a:schemeClr val="accent2"/>
              </a:buClr>
              <a:buSzPts val="1950"/>
              <a:buChar char="●"/>
            </a:pPr>
            <a:r>
              <a:rPr lang="fi-FI" sz="1600" dirty="0"/>
              <a:t>Een site die hoog scoort op de resultatenpagina's van zoekmachines wordt door zoekmachines doorgaans beschouwd als van hoge kwaliteit en betrouwbaar, wat de geloofwaardigheid van uw bedrijf vergroot. </a:t>
            </a:r>
            <a:endParaRPr sz="1600" dirty="0"/>
          </a:p>
          <a:p>
            <a:pPr marL="0" lvl="0" indent="0" algn="l" rtl="0">
              <a:lnSpc>
                <a:spcPct val="70000"/>
              </a:lnSpc>
              <a:spcBef>
                <a:spcPts val="1000"/>
              </a:spcBef>
              <a:spcAft>
                <a:spcPts val="0"/>
              </a:spcAft>
              <a:buClr>
                <a:schemeClr val="dk1"/>
              </a:buClr>
              <a:buSzPts val="688"/>
              <a:buFont typeface="Arial"/>
              <a:buNone/>
            </a:pPr>
            <a:r>
              <a:rPr lang="fi-FI" sz="1600" b="1" dirty="0"/>
              <a:t>Het is "gratis".</a:t>
            </a:r>
            <a:endParaRPr sz="1600" b="1" dirty="0"/>
          </a:p>
          <a:p>
            <a:pPr marL="457200" lvl="0" indent="-352425" algn="l" rtl="0">
              <a:lnSpc>
                <a:spcPct val="70000"/>
              </a:lnSpc>
              <a:spcBef>
                <a:spcPts val="1000"/>
              </a:spcBef>
              <a:spcAft>
                <a:spcPts val="0"/>
              </a:spcAft>
              <a:buClr>
                <a:schemeClr val="accent2"/>
              </a:buClr>
              <a:buSzPts val="1950"/>
              <a:buChar char="●"/>
            </a:pPr>
            <a:r>
              <a:rPr lang="fi-FI" sz="1600" dirty="0"/>
              <a:t>Nadat u inhoud hebt gepubliceerd of enkele technische SEO-verbeteringen hebt aangebracht, blijven zoekmachines nuttige inhoud promoten en u helpen uw klanten organisch te vinden</a:t>
            </a:r>
            <a:endParaRPr sz="1600" dirty="0"/>
          </a:p>
          <a:p>
            <a:pPr marL="0" lvl="0" indent="0" algn="l" rtl="0">
              <a:lnSpc>
                <a:spcPct val="70000"/>
              </a:lnSpc>
              <a:spcBef>
                <a:spcPts val="1000"/>
              </a:spcBef>
              <a:spcAft>
                <a:spcPts val="0"/>
              </a:spcAft>
              <a:buClr>
                <a:schemeClr val="dk1"/>
              </a:buClr>
              <a:buSzPts val="688"/>
              <a:buFont typeface="Arial"/>
              <a:buNone/>
            </a:pPr>
            <a:r>
              <a:rPr lang="fi-FI" sz="1600" b="1" dirty="0"/>
              <a:t>Het ondersteunt contentmarketing</a:t>
            </a:r>
            <a:endParaRPr sz="1600" b="1" dirty="0"/>
          </a:p>
          <a:p>
            <a:pPr marL="457200" lvl="0" indent="-352425" algn="l" rtl="0">
              <a:lnSpc>
                <a:spcPct val="70000"/>
              </a:lnSpc>
              <a:spcBef>
                <a:spcPts val="1000"/>
              </a:spcBef>
              <a:spcAft>
                <a:spcPts val="0"/>
              </a:spcAft>
              <a:buClr>
                <a:schemeClr val="accent2"/>
              </a:buClr>
              <a:buSzPts val="1950"/>
              <a:buChar char="●"/>
            </a:pPr>
            <a:r>
              <a:rPr lang="fi-FI" sz="1600" dirty="0"/>
              <a:t>Door nuttige SEO-inhoud voor bezoekers te maken, inclusief tekst, afbeeldingen en video's, zal uw site beter scoren in de zoekresultaten en uw contentmarketingdoelen ondersteunen. </a:t>
            </a:r>
            <a:endParaRPr sz="1600" dirty="0"/>
          </a:p>
          <a:p>
            <a:pPr marL="0" lvl="0" indent="0" algn="l" rtl="0">
              <a:lnSpc>
                <a:spcPct val="70000"/>
              </a:lnSpc>
              <a:spcBef>
                <a:spcPts val="1000"/>
              </a:spcBef>
              <a:spcAft>
                <a:spcPts val="0"/>
              </a:spcAft>
              <a:buClr>
                <a:schemeClr val="dk1"/>
              </a:buClr>
              <a:buSzPts val="688"/>
              <a:buFont typeface="Arial"/>
              <a:buNone/>
            </a:pPr>
            <a:r>
              <a:rPr lang="fi-FI" sz="1600" b="1" dirty="0"/>
              <a:t>Het maximaliseert PPC-campagnes</a:t>
            </a:r>
            <a:endParaRPr sz="1600" b="1" dirty="0"/>
          </a:p>
          <a:p>
            <a:pPr marL="457200" lvl="0" indent="-352425" algn="l" rtl="0">
              <a:lnSpc>
                <a:spcPct val="70000"/>
              </a:lnSpc>
              <a:spcBef>
                <a:spcPts val="1000"/>
              </a:spcBef>
              <a:spcAft>
                <a:spcPts val="0"/>
              </a:spcAft>
              <a:buClr>
                <a:schemeClr val="accent2"/>
              </a:buClr>
              <a:buSzPts val="1950"/>
              <a:buChar char="●"/>
            </a:pPr>
            <a:r>
              <a:rPr lang="fi-FI" sz="1600" dirty="0"/>
              <a:t>Onbetaalde (SEO) en betaalde marketingstrategieën (PPC) werken goed samen. </a:t>
            </a:r>
            <a:endParaRPr sz="1600" dirty="0"/>
          </a:p>
          <a:p>
            <a:pPr marL="457200" lvl="0" indent="-352425" algn="l" rtl="0">
              <a:lnSpc>
                <a:spcPct val="70000"/>
              </a:lnSpc>
              <a:spcBef>
                <a:spcPts val="0"/>
              </a:spcBef>
              <a:spcAft>
                <a:spcPts val="0"/>
              </a:spcAft>
              <a:buClr>
                <a:schemeClr val="accent2"/>
              </a:buClr>
              <a:buSzPts val="1950"/>
              <a:buChar char="●"/>
            </a:pPr>
            <a:r>
              <a:rPr lang="fi-FI" sz="1600" dirty="0"/>
              <a:t>PPC helpt je site om bovenaan de betaalde zoekresultaten te verschijnen, terwijl SEO organisch hetzelfde doet. </a:t>
            </a:r>
            <a:endParaRPr sz="1600" dirty="0"/>
          </a:p>
          <a:p>
            <a:pPr marL="457200" lvl="0" indent="-352425" algn="l" rtl="0">
              <a:lnSpc>
                <a:spcPct val="70000"/>
              </a:lnSpc>
              <a:spcBef>
                <a:spcPts val="0"/>
              </a:spcBef>
              <a:spcAft>
                <a:spcPts val="0"/>
              </a:spcAft>
              <a:buClr>
                <a:schemeClr val="accent2"/>
              </a:buClr>
              <a:buSzPts val="1950"/>
              <a:buChar char="●"/>
            </a:pPr>
            <a:r>
              <a:rPr lang="fi-FI" sz="1600" dirty="0"/>
              <a:t>Met SEO kunt u besparen op uw PPC-budget (goede inhoud betere kwaliteitsscore goedkopere advertenties)</a:t>
            </a:r>
            <a:endParaRPr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g1e3465f16fc_1_127"/>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Waarom SEO belangrijk is?</a:t>
            </a:r>
            <a:endParaRPr/>
          </a:p>
        </p:txBody>
      </p:sp>
      <p:sp>
        <p:nvSpPr>
          <p:cNvPr id="224" name="Google Shape;224;g1e3465f16fc_1_127"/>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None/>
            </a:pPr>
            <a:r>
              <a:rPr lang="fi-FI" sz="2250" b="1"/>
              <a:t>Het geeft je een concurrentievoordeel:</a:t>
            </a:r>
            <a:endParaRPr sz="2250" b="1"/>
          </a:p>
          <a:p>
            <a:pPr marL="457200" lvl="0" indent="-371475" algn="l" rtl="0">
              <a:lnSpc>
                <a:spcPct val="70000"/>
              </a:lnSpc>
              <a:spcBef>
                <a:spcPts val="1000"/>
              </a:spcBef>
              <a:spcAft>
                <a:spcPts val="0"/>
              </a:spcAft>
              <a:buClr>
                <a:schemeClr val="accent2"/>
              </a:buClr>
              <a:buSzPts val="2250"/>
              <a:buChar char="●"/>
            </a:pPr>
            <a:r>
              <a:rPr lang="fi-FI" sz="2250"/>
              <a:t> Als je bedenkt dat resultaten op de eerste pagina van een Google-zoekopdracht meer dan </a:t>
            </a:r>
            <a:r>
              <a:rPr lang="fi-FI" sz="2250" b="1"/>
              <a:t>90% van het verkeer </a:t>
            </a:r>
            <a:r>
              <a:rPr lang="fi-FI" sz="2250"/>
              <a:t>krijgen, kun je het je niet veroorloven om daar niet te staan</a:t>
            </a:r>
            <a:endParaRPr sz="2250"/>
          </a:p>
          <a:p>
            <a:pPr marL="457200" lvl="0" indent="-371475" algn="l" rtl="0">
              <a:lnSpc>
                <a:spcPct val="70000"/>
              </a:lnSpc>
              <a:spcBef>
                <a:spcPts val="0"/>
              </a:spcBef>
              <a:spcAft>
                <a:spcPts val="0"/>
              </a:spcAft>
              <a:buClr>
                <a:schemeClr val="accent2"/>
              </a:buClr>
              <a:buSzPts val="2250"/>
              <a:buChar char="●"/>
            </a:pPr>
            <a:r>
              <a:rPr lang="fi-FI" sz="2250"/>
              <a:t>Begin met het identificeren van je concurrenten, analyseer hun sterke en zwakke punten en creëer en beheer je online reputatie. </a:t>
            </a:r>
            <a:endParaRPr sz="2250"/>
          </a:p>
          <a:p>
            <a:pPr marL="457200" lvl="0" indent="-371475" algn="l" rtl="0">
              <a:lnSpc>
                <a:spcPct val="70000"/>
              </a:lnSpc>
              <a:spcBef>
                <a:spcPts val="0"/>
              </a:spcBef>
              <a:spcAft>
                <a:spcPts val="0"/>
              </a:spcAft>
              <a:buClr>
                <a:schemeClr val="accent2"/>
              </a:buClr>
              <a:buSzPts val="2250"/>
              <a:buChar char="●"/>
            </a:pPr>
            <a:r>
              <a:rPr lang="fi-FI" sz="2250"/>
              <a:t>Zorg er vervolgens voor dat je site snel laadt en mobielvriendelijk is, maak de best mogelijke inhoud en richt je op het bieden van de beste gebruikerservaring.</a:t>
            </a:r>
            <a:endParaRPr sz="2250"/>
          </a:p>
          <a:p>
            <a:pPr marL="0" lvl="0" indent="0" algn="l" rtl="0">
              <a:lnSpc>
                <a:spcPct val="70000"/>
              </a:lnSpc>
              <a:spcBef>
                <a:spcPts val="1000"/>
              </a:spcBef>
              <a:spcAft>
                <a:spcPts val="0"/>
              </a:spcAft>
              <a:buNone/>
            </a:pPr>
            <a:r>
              <a:rPr lang="fi-FI" sz="2250" b="1"/>
              <a:t>Het kan je helpen meer mensen te bereiken</a:t>
            </a:r>
            <a:endParaRPr sz="2250" b="1"/>
          </a:p>
          <a:p>
            <a:pPr marL="457200" lvl="0" indent="-371475" algn="l" rtl="0">
              <a:lnSpc>
                <a:spcPct val="70000"/>
              </a:lnSpc>
              <a:spcBef>
                <a:spcPts val="1000"/>
              </a:spcBef>
              <a:spcAft>
                <a:spcPts val="0"/>
              </a:spcAft>
              <a:buClr>
                <a:schemeClr val="accent2"/>
              </a:buClr>
              <a:buSzPts val="2250"/>
              <a:buChar char="●"/>
            </a:pPr>
            <a:r>
              <a:rPr lang="fi-FI" sz="2250"/>
              <a:t>Terwijl veel marketingcampagnes zich richten op een bepaalde doelgroep, kan SEO je helpen om iedereen aan te trekken die op een bepaald moment de intentie heeft om te verkopen, ongeacht in welke fase van de verkooptrechter ze zich bevinden.</a:t>
            </a:r>
            <a:endParaRPr sz="225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g1e3465f16fc_1_135"/>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Waarom SEO belangrijk is?</a:t>
            </a:r>
            <a:endParaRPr/>
          </a:p>
        </p:txBody>
      </p:sp>
      <p:sp>
        <p:nvSpPr>
          <p:cNvPr id="231" name="Google Shape;231;g1e3465f16fc_1_135"/>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None/>
            </a:pPr>
            <a:r>
              <a:rPr lang="fi-FI" sz="1800" b="1" dirty="0"/>
              <a:t>Het helpt je beter te scoren in lokale zoekopdrachten</a:t>
            </a:r>
            <a:endParaRPr sz="1800" b="1" dirty="0"/>
          </a:p>
          <a:p>
            <a:pPr marL="457200" lvl="0" indent="-358775" algn="l" rtl="0">
              <a:lnSpc>
                <a:spcPct val="70000"/>
              </a:lnSpc>
              <a:spcBef>
                <a:spcPts val="1000"/>
              </a:spcBef>
              <a:spcAft>
                <a:spcPts val="0"/>
              </a:spcAft>
              <a:buClr>
                <a:schemeClr val="accent2"/>
              </a:buClr>
              <a:buSzPts val="2050"/>
              <a:buChar char="●"/>
            </a:pPr>
            <a:r>
              <a:rPr lang="fi-FI" sz="1800" dirty="0"/>
              <a:t>Lokale zoekopdrachten zoals "restaurants bij mij in de buurt" komen steeds vaker voor.</a:t>
            </a:r>
            <a:endParaRPr sz="1800" dirty="0"/>
          </a:p>
          <a:p>
            <a:pPr marL="457200" lvl="0" indent="-358775" algn="l" rtl="0">
              <a:lnSpc>
                <a:spcPct val="70000"/>
              </a:lnSpc>
              <a:spcBef>
                <a:spcPts val="0"/>
              </a:spcBef>
              <a:spcAft>
                <a:spcPts val="0"/>
              </a:spcAft>
              <a:buClr>
                <a:schemeClr val="accent2"/>
              </a:buClr>
              <a:buSzPts val="2050"/>
              <a:buChar char="●"/>
            </a:pPr>
            <a:r>
              <a:rPr lang="fi-FI" sz="1800" dirty="0"/>
              <a:t>Bijna 80% van lokale zoekopdrachten op mobiel leiden tot conversies. </a:t>
            </a:r>
            <a:endParaRPr sz="1800" dirty="0"/>
          </a:p>
          <a:p>
            <a:pPr marL="457200" lvl="0" indent="-358775" algn="l" rtl="0">
              <a:lnSpc>
                <a:spcPct val="70000"/>
              </a:lnSpc>
              <a:spcBef>
                <a:spcPts val="0"/>
              </a:spcBef>
              <a:spcAft>
                <a:spcPts val="0"/>
              </a:spcAft>
              <a:buClr>
                <a:schemeClr val="accent2"/>
              </a:buClr>
              <a:buSzPts val="2050"/>
              <a:buChar char="●"/>
            </a:pPr>
            <a:r>
              <a:rPr lang="fi-FI" sz="1800" dirty="0"/>
              <a:t>Lokale SEO-strategieën kunnen je helpen deze zoekers aan te trekken, die vaak klaar zijn om te kopen.</a:t>
            </a:r>
            <a:endParaRPr sz="1800" dirty="0"/>
          </a:p>
          <a:p>
            <a:pPr marL="0" lvl="0" indent="0" algn="l" rtl="0">
              <a:lnSpc>
                <a:spcPct val="70000"/>
              </a:lnSpc>
              <a:spcBef>
                <a:spcPts val="1000"/>
              </a:spcBef>
              <a:spcAft>
                <a:spcPts val="0"/>
              </a:spcAft>
              <a:buNone/>
            </a:pPr>
            <a:r>
              <a:rPr lang="fi-FI" sz="1800" b="1" dirty="0"/>
              <a:t>Het verbetert de bruikbaarheid van de website</a:t>
            </a:r>
            <a:endParaRPr sz="1800" b="1" dirty="0"/>
          </a:p>
          <a:p>
            <a:pPr marL="457200" lvl="0" indent="-358775" algn="l" rtl="0">
              <a:lnSpc>
                <a:spcPct val="70000"/>
              </a:lnSpc>
              <a:spcBef>
                <a:spcPts val="1000"/>
              </a:spcBef>
              <a:spcAft>
                <a:spcPts val="0"/>
              </a:spcAft>
              <a:buClr>
                <a:schemeClr val="accent2"/>
              </a:buClr>
              <a:buSzPts val="2050"/>
              <a:buChar char="●"/>
            </a:pPr>
            <a:r>
              <a:rPr lang="fi-FI" sz="1800" dirty="0"/>
              <a:t>SEO gaat over het zoekmachinevriendelijk maken van uw site, maar het kan ook de ervaring verbeteren die een klant heeft als hij uw website bezoekt. </a:t>
            </a:r>
            <a:endParaRPr sz="1800" dirty="0"/>
          </a:p>
          <a:p>
            <a:pPr marL="457200" lvl="0" indent="-358775" algn="l" rtl="0">
              <a:lnSpc>
                <a:spcPct val="70000"/>
              </a:lnSpc>
              <a:spcBef>
                <a:spcPts val="0"/>
              </a:spcBef>
              <a:spcAft>
                <a:spcPts val="0"/>
              </a:spcAft>
              <a:buClr>
                <a:schemeClr val="accent2"/>
              </a:buClr>
              <a:buSzPts val="2050"/>
              <a:buChar char="●"/>
            </a:pPr>
            <a:r>
              <a:rPr lang="fi-FI" sz="1800" dirty="0"/>
              <a:t>Als je er werk in steekt om nuttige inhoud van hoge kwaliteit te genereren, je site sneller en responsiever te maken, backlinks toe te voegen en elke pagina te verbeteren, krijg je meestal een uitstekende website die bovendien is geoptimaliseerd voor zoekmachines. </a:t>
            </a:r>
            <a:endParaRPr sz="1800" dirty="0"/>
          </a:p>
          <a:p>
            <a:pPr marL="0" lvl="0" indent="0" algn="l" rtl="0">
              <a:lnSpc>
                <a:spcPct val="70000"/>
              </a:lnSpc>
              <a:spcBef>
                <a:spcPts val="1000"/>
              </a:spcBef>
              <a:spcAft>
                <a:spcPts val="0"/>
              </a:spcAft>
              <a:buNone/>
            </a:pPr>
            <a:r>
              <a:rPr lang="fi-FI" sz="1800" b="1" dirty="0"/>
              <a:t>U kunt de resultaten meten</a:t>
            </a:r>
            <a:endParaRPr sz="1800" b="1" dirty="0"/>
          </a:p>
          <a:p>
            <a:pPr marL="457200" lvl="0" indent="-358775" algn="l" rtl="0">
              <a:lnSpc>
                <a:spcPct val="70000"/>
              </a:lnSpc>
              <a:spcBef>
                <a:spcPts val="1000"/>
              </a:spcBef>
              <a:spcAft>
                <a:spcPts val="0"/>
              </a:spcAft>
              <a:buClr>
                <a:schemeClr val="accent2"/>
              </a:buClr>
              <a:buSzPts val="2050"/>
              <a:buChar char="●"/>
            </a:pPr>
            <a:r>
              <a:rPr lang="fi-FI" sz="1800" dirty="0"/>
              <a:t>Met SEO kun je veranderingen in rankings, conversies en websiteverkeer bijhouden. </a:t>
            </a:r>
            <a:endParaRPr sz="1800" dirty="0"/>
          </a:p>
          <a:p>
            <a:pPr marL="457200" lvl="0" indent="-358775" algn="l" rtl="0">
              <a:lnSpc>
                <a:spcPct val="70000"/>
              </a:lnSpc>
              <a:spcBef>
                <a:spcPts val="0"/>
              </a:spcBef>
              <a:spcAft>
                <a:spcPts val="0"/>
              </a:spcAft>
              <a:buClr>
                <a:schemeClr val="accent2"/>
              </a:buClr>
              <a:buSzPts val="2050"/>
              <a:buChar char="●"/>
            </a:pPr>
            <a:r>
              <a:rPr lang="fi-FI" sz="1800" dirty="0"/>
              <a:t>Met Google Analytics kun je bijvoorbeeld het kooptraject van elke websitegebruiker zien - inclusief de pagina's die ze hebben bezocht, de zoekwoorden die ze hebben gebruikt om te zoeken en of ze specifieke acties hebben voltooid.</a:t>
            </a:r>
            <a:endParaRPr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g1e3465f16fc_1_142"/>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Waarom SEO belangrijk is?</a:t>
            </a:r>
            <a:endParaRPr/>
          </a:p>
        </p:txBody>
      </p:sp>
      <p:sp>
        <p:nvSpPr>
          <p:cNvPr id="238" name="Google Shape;238;g1e3465f16fc_1_142"/>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None/>
            </a:pPr>
            <a:r>
              <a:rPr lang="fi-FI" sz="2350" b="1"/>
              <a:t>Het verbetert de betrokkenheid van gebruikers</a:t>
            </a:r>
            <a:endParaRPr sz="2350" b="1"/>
          </a:p>
          <a:p>
            <a:pPr marL="457200" lvl="0" indent="-377825" algn="l" rtl="0">
              <a:lnSpc>
                <a:spcPct val="70000"/>
              </a:lnSpc>
              <a:spcBef>
                <a:spcPts val="1000"/>
              </a:spcBef>
              <a:spcAft>
                <a:spcPts val="0"/>
              </a:spcAft>
              <a:buClr>
                <a:schemeClr val="accent2"/>
              </a:buClr>
              <a:buSzPts val="2350"/>
              <a:buChar char="●"/>
            </a:pPr>
            <a:r>
              <a:rPr lang="fi-FI" sz="2350"/>
              <a:t>Een geoptimaliseerde site zorgt voor kwaliteitsverkeer. </a:t>
            </a:r>
            <a:endParaRPr sz="2350"/>
          </a:p>
          <a:p>
            <a:pPr marL="457200" lvl="0" indent="-377825" algn="l" rtl="0">
              <a:lnSpc>
                <a:spcPct val="70000"/>
              </a:lnSpc>
              <a:spcBef>
                <a:spcPts val="0"/>
              </a:spcBef>
              <a:spcAft>
                <a:spcPts val="0"/>
              </a:spcAft>
              <a:buClr>
                <a:schemeClr val="accent2"/>
              </a:buClr>
              <a:buSzPts val="2350"/>
              <a:buChar char="●"/>
            </a:pPr>
            <a:r>
              <a:rPr lang="fi-FI" sz="2350"/>
              <a:t>Als je een site hebt met nuttige inhoud die overeenkomt met de intentie van de zoeker, zullen ze waarschijnlijk meer tijd besteden aan browsen, wat uiteindelijk kan leiden tot meer conversies en een hogere ROI. </a:t>
            </a:r>
            <a:endParaRPr sz="2350"/>
          </a:p>
          <a:p>
            <a:pPr marL="457200" lvl="0" indent="-377825" algn="l" rtl="0">
              <a:lnSpc>
                <a:spcPct val="70000"/>
              </a:lnSpc>
              <a:spcBef>
                <a:spcPts val="0"/>
              </a:spcBef>
              <a:spcAft>
                <a:spcPts val="0"/>
              </a:spcAft>
              <a:buClr>
                <a:schemeClr val="accent2"/>
              </a:buClr>
              <a:buSzPts val="2350"/>
              <a:buChar char="●"/>
            </a:pPr>
            <a:r>
              <a:rPr lang="fi-FI" sz="2350"/>
              <a:t>Klanten die langer met een website bezig zijn, hebben de neiging zich meer aan het merk te binden. </a:t>
            </a:r>
            <a:endParaRPr sz="2350"/>
          </a:p>
          <a:p>
            <a:pPr marL="0" lvl="0" indent="0" algn="l" rtl="0">
              <a:lnSpc>
                <a:spcPct val="70000"/>
              </a:lnSpc>
              <a:spcBef>
                <a:spcPts val="1000"/>
              </a:spcBef>
              <a:spcAft>
                <a:spcPts val="0"/>
              </a:spcAft>
              <a:buNone/>
            </a:pPr>
            <a:r>
              <a:rPr lang="fi-FI" sz="2350" b="1"/>
              <a:t>Resultaten op lange termijn</a:t>
            </a:r>
            <a:endParaRPr sz="2350" b="1"/>
          </a:p>
          <a:p>
            <a:pPr marL="457200" lvl="0" indent="-377825" algn="l" rtl="0">
              <a:lnSpc>
                <a:spcPct val="70000"/>
              </a:lnSpc>
              <a:spcBef>
                <a:spcPts val="1000"/>
              </a:spcBef>
              <a:spcAft>
                <a:spcPts val="0"/>
              </a:spcAft>
              <a:buClr>
                <a:schemeClr val="accent2"/>
              </a:buClr>
              <a:buSzPts val="2350"/>
              <a:buChar char="●"/>
            </a:pPr>
            <a:r>
              <a:rPr lang="fi-FI" sz="2350"/>
              <a:t>In tegenstelling tot sommige betaalde advertentiemethoden, biedt SEO voordelen op de lange termijn. </a:t>
            </a:r>
            <a:endParaRPr sz="2350"/>
          </a:p>
          <a:p>
            <a:pPr marL="457200" lvl="0" indent="-377825" algn="l" rtl="0">
              <a:lnSpc>
                <a:spcPct val="70000"/>
              </a:lnSpc>
              <a:spcBef>
                <a:spcPts val="0"/>
              </a:spcBef>
              <a:spcAft>
                <a:spcPts val="0"/>
              </a:spcAft>
              <a:buClr>
                <a:schemeClr val="accent2"/>
              </a:buClr>
              <a:buSzPts val="2350"/>
              <a:buChar char="●"/>
            </a:pPr>
            <a:r>
              <a:rPr lang="fi-FI" sz="2350"/>
              <a:t>Als je eenmaal een sterke organische aanwezigheid hebt opgebouwd en goede SEO-praktijken hanteert, kan je website na verloop van tijd organisch verkeer blijven aantrekken en resultaten blijven leveren zonder dat je doorlopende advertentiekosten hoeft te maken.</a:t>
            </a:r>
            <a:endParaRPr sz="2350"/>
          </a:p>
          <a:p>
            <a:pPr marL="0" lvl="0" indent="0" algn="l" rtl="0">
              <a:lnSpc>
                <a:spcPct val="70000"/>
              </a:lnSpc>
              <a:spcBef>
                <a:spcPts val="1000"/>
              </a:spcBef>
              <a:spcAft>
                <a:spcPts val="0"/>
              </a:spcAft>
              <a:buNone/>
            </a:pPr>
            <a:endParaRPr sz="235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g1e3465f16fc_1_15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Waarom SEO belangrijk is?</a:t>
            </a:r>
            <a:endParaRPr/>
          </a:p>
        </p:txBody>
      </p:sp>
      <p:sp>
        <p:nvSpPr>
          <p:cNvPr id="245" name="Google Shape;245;g1e3465f16fc_1_150"/>
          <p:cNvSpPr txBox="1">
            <a:spLocks noGrp="1"/>
          </p:cNvSpPr>
          <p:nvPr>
            <p:ph type="body" idx="1"/>
          </p:nvPr>
        </p:nvSpPr>
        <p:spPr>
          <a:xfrm>
            <a:off x="838200" y="1825625"/>
            <a:ext cx="11151742"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Clr>
                <a:schemeClr val="dk1"/>
              </a:buClr>
              <a:buSzPts val="1100"/>
              <a:buFont typeface="Arial"/>
              <a:buNone/>
            </a:pPr>
            <a:endParaRPr sz="2750" dirty="0"/>
          </a:p>
          <a:p>
            <a:pPr marL="0" lvl="0" indent="0" algn="l" rtl="0">
              <a:lnSpc>
                <a:spcPct val="70000"/>
              </a:lnSpc>
              <a:spcBef>
                <a:spcPts val="1000"/>
              </a:spcBef>
              <a:spcAft>
                <a:spcPts val="0"/>
              </a:spcAft>
              <a:buNone/>
            </a:pPr>
            <a:r>
              <a:rPr lang="fi-FI" sz="2750" dirty="0"/>
              <a:t>Over het algemeen is SEO belangrijk omdat het je website helpt om hoger in de zoekresultaten te komen, doelgericht verkeer aan te trekken, vertrouwen en geloofwaardigheid op te bouwen, een betere gebruikerservaring te bieden en duurzame langetermijnresultaten te behalen voor je online aanwezigheid.</a:t>
            </a:r>
            <a:endParaRPr sz="27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g24ce123e147_1_28"/>
          <p:cNvSpPr txBox="1"/>
          <p:nvPr/>
        </p:nvSpPr>
        <p:spPr>
          <a:xfrm>
            <a:off x="1262325" y="2588300"/>
            <a:ext cx="9128400" cy="800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i-FI" sz="4000" b="1">
                <a:solidFill>
                  <a:srgbClr val="161249"/>
                </a:solidFill>
              </a:rPr>
              <a:t>Aantrekkelijke website</a:t>
            </a:r>
            <a:endParaRPr sz="4000" b="1">
              <a:solidFill>
                <a:srgbClr val="16124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g24ce123e147_1_37"/>
          <p:cNvSpPr txBox="1">
            <a:spLocks noGrp="1"/>
          </p:cNvSpPr>
          <p:nvPr>
            <p:ph type="title"/>
          </p:nvPr>
        </p:nvSpPr>
        <p:spPr>
          <a:xfrm>
            <a:off x="838200" y="365125"/>
            <a:ext cx="8809234"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dirty="0"/>
              <a:t>Hoe ziet een aantrekkelijke website eruit?</a:t>
            </a:r>
            <a:endParaRPr dirty="0"/>
          </a:p>
        </p:txBody>
      </p:sp>
      <p:sp>
        <p:nvSpPr>
          <p:cNvPr id="258" name="Google Shape;258;g24ce123e147_1_37"/>
          <p:cNvSpPr txBox="1">
            <a:spLocks noGrp="1"/>
          </p:cNvSpPr>
          <p:nvPr>
            <p:ph type="body" idx="1"/>
          </p:nvPr>
        </p:nvSpPr>
        <p:spPr>
          <a:xfrm>
            <a:off x="838200" y="1966925"/>
            <a:ext cx="10515600" cy="3874500"/>
          </a:xfrm>
          <a:prstGeom prst="rect">
            <a:avLst/>
          </a:prstGeom>
        </p:spPr>
        <p:txBody>
          <a:bodyPr spcFirstLastPara="1" wrap="square" lIns="91425" tIns="45700" rIns="91425" bIns="45700" anchor="t" anchorCtr="0">
            <a:normAutofit fontScale="92500" lnSpcReduction="20000"/>
          </a:bodyPr>
          <a:lstStyle/>
          <a:p>
            <a:pPr marL="0" lvl="0" indent="0" algn="l" rtl="0">
              <a:spcBef>
                <a:spcPts val="1000"/>
              </a:spcBef>
              <a:spcAft>
                <a:spcPts val="0"/>
              </a:spcAft>
              <a:buNone/>
            </a:pPr>
            <a:r>
              <a:rPr lang="fi-FI" dirty="0"/>
              <a:t>Een aantrekkelijke website is: </a:t>
            </a:r>
            <a:endParaRPr dirty="0"/>
          </a:p>
          <a:p>
            <a:pPr marL="457200" lvl="0" indent="-393065" algn="l" rtl="0">
              <a:spcBef>
                <a:spcPts val="1000"/>
              </a:spcBef>
              <a:spcAft>
                <a:spcPts val="0"/>
              </a:spcAft>
              <a:buClr>
                <a:schemeClr val="accent2"/>
              </a:buClr>
              <a:buSzPct val="100000"/>
              <a:buChar char="●"/>
            </a:pPr>
            <a:r>
              <a:rPr lang="fi-FI" dirty="0"/>
              <a:t>visueel aantrekkelijk</a:t>
            </a:r>
            <a:endParaRPr dirty="0"/>
          </a:p>
          <a:p>
            <a:pPr marL="457200" lvl="0" indent="-393065" algn="l" rtl="0">
              <a:spcBef>
                <a:spcPts val="0"/>
              </a:spcBef>
              <a:spcAft>
                <a:spcPts val="0"/>
              </a:spcAft>
              <a:buClr>
                <a:schemeClr val="accent2"/>
              </a:buClr>
              <a:buSzPct val="100000"/>
              <a:buChar char="●"/>
            </a:pPr>
            <a:r>
              <a:rPr lang="fi-FI" dirty="0"/>
              <a:t>gebruiksvriendelijk</a:t>
            </a:r>
            <a:endParaRPr dirty="0"/>
          </a:p>
          <a:p>
            <a:pPr marL="457200" lvl="0" indent="-393065" algn="l" rtl="0">
              <a:spcBef>
                <a:spcPts val="0"/>
              </a:spcBef>
              <a:spcAft>
                <a:spcPts val="0"/>
              </a:spcAft>
              <a:buClr>
                <a:schemeClr val="accent2"/>
              </a:buClr>
              <a:buSzPct val="100000"/>
              <a:buChar char="●"/>
            </a:pPr>
            <a:r>
              <a:rPr lang="fi-FI" dirty="0"/>
              <a:t>betrekken</a:t>
            </a:r>
            <a:endParaRPr dirty="0"/>
          </a:p>
          <a:p>
            <a:pPr marL="0" lvl="0" indent="0" algn="l" rtl="0">
              <a:spcBef>
                <a:spcPts val="1000"/>
              </a:spcBef>
              <a:spcAft>
                <a:spcPts val="0"/>
              </a:spcAft>
              <a:buNone/>
            </a:pPr>
            <a:endParaRPr dirty="0"/>
          </a:p>
          <a:p>
            <a:pPr marL="0" lvl="0" indent="0" algn="l" rtl="0">
              <a:spcBef>
                <a:spcPts val="1000"/>
              </a:spcBef>
              <a:spcAft>
                <a:spcPts val="0"/>
              </a:spcAft>
              <a:buNone/>
            </a:pPr>
            <a:r>
              <a:rPr lang="fi-FI" b="1" dirty="0"/>
              <a:t>Aantrekkelijkheid is subjectief!</a:t>
            </a:r>
            <a:endParaRPr b="1" dirty="0"/>
          </a:p>
          <a:p>
            <a:pPr marL="0" lvl="0" indent="0" algn="l" rtl="0">
              <a:spcBef>
                <a:spcPts val="1000"/>
              </a:spcBef>
              <a:spcAft>
                <a:spcPts val="0"/>
              </a:spcAft>
              <a:buNone/>
            </a:pPr>
            <a:endParaRPr dirty="0"/>
          </a:p>
          <a:p>
            <a:pPr marL="0" lvl="0" indent="0" algn="l" rtl="0">
              <a:spcBef>
                <a:spcPts val="1000"/>
              </a:spcBef>
              <a:spcAft>
                <a:spcPts val="0"/>
              </a:spcAft>
              <a:buClr>
                <a:schemeClr val="dk1"/>
              </a:buClr>
              <a:buSzPct val="39285"/>
              <a:buFont typeface="Arial"/>
              <a:buNone/>
            </a:pPr>
            <a:r>
              <a:rPr lang="fi-FI" dirty="0"/>
              <a:t>Het is belangrijk om bij het ontwerpen van een aantrekkelijke website rekening te houden met je doelgroep, hun voorkeuren en de doelen van je website.</a:t>
            </a:r>
            <a:endParaRPr dirty="0"/>
          </a:p>
          <a:p>
            <a:pPr marL="0" lvl="0" indent="0" algn="l" rtl="0">
              <a:spcBef>
                <a:spcPts val="1000"/>
              </a:spcBef>
              <a:spcAft>
                <a:spcPts val="0"/>
              </a:spcAft>
              <a:buNone/>
            </a:pP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g24ce123e147_1_86"/>
          <p:cNvSpPr txBox="1">
            <a:spLocks noGrp="1"/>
          </p:cNvSpPr>
          <p:nvPr>
            <p:ph type="title"/>
          </p:nvPr>
        </p:nvSpPr>
        <p:spPr>
          <a:xfrm>
            <a:off x="838200" y="365125"/>
            <a:ext cx="9425683"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sz="4000" dirty="0"/>
              <a:t>Belangrijke elementen die bijdragen aan een aantrekkelijke website:</a:t>
            </a:r>
            <a:endParaRPr sz="4000" dirty="0"/>
          </a:p>
        </p:txBody>
      </p:sp>
      <p:sp>
        <p:nvSpPr>
          <p:cNvPr id="265" name="Google Shape;265;g24ce123e147_1_86"/>
          <p:cNvSpPr txBox="1">
            <a:spLocks noGrp="1"/>
          </p:cNvSpPr>
          <p:nvPr>
            <p:ph type="body" idx="1"/>
          </p:nvPr>
        </p:nvSpPr>
        <p:spPr>
          <a:xfrm>
            <a:off x="838200" y="1690825"/>
            <a:ext cx="11223661"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SzPts val="440"/>
              <a:buNone/>
            </a:pPr>
            <a:r>
              <a:rPr lang="fi-FI" sz="1620" b="1" dirty="0"/>
              <a:t>Visueel ontwerp:</a:t>
            </a:r>
            <a:endParaRPr sz="1620" b="1" dirty="0"/>
          </a:p>
          <a:p>
            <a:pPr marL="457200" lvl="0" indent="-331470" algn="l" rtl="0">
              <a:lnSpc>
                <a:spcPct val="70000"/>
              </a:lnSpc>
              <a:spcBef>
                <a:spcPts val="1000"/>
              </a:spcBef>
              <a:spcAft>
                <a:spcPts val="0"/>
              </a:spcAft>
              <a:buSzPts val="1620"/>
              <a:buChar char="●"/>
            </a:pPr>
            <a:r>
              <a:rPr lang="fi-FI" sz="1620" dirty="0"/>
              <a:t>Een visueel aantrekkelijke website bevat een aantrekkelijk kleurenschema, afbeeldingen van hoge kwaliteit en evenwichtige lay-outs. </a:t>
            </a:r>
            <a:endParaRPr sz="1620" dirty="0"/>
          </a:p>
          <a:p>
            <a:pPr marL="457200" lvl="0" indent="-331470" algn="l" rtl="0">
              <a:lnSpc>
                <a:spcPct val="70000"/>
              </a:lnSpc>
              <a:spcBef>
                <a:spcPts val="0"/>
              </a:spcBef>
              <a:spcAft>
                <a:spcPts val="0"/>
              </a:spcAft>
              <a:buSzPts val="1620"/>
              <a:buChar char="●"/>
            </a:pPr>
            <a:r>
              <a:rPr lang="fi-FI" sz="1620" dirty="0"/>
              <a:t>Een strak en modern ontwerp dat aansluit bij je merkidentiteit → gebruik de merkkleuren, het logo, de typografie en visuele elementen consistent op de hele site.</a:t>
            </a:r>
            <a:endParaRPr sz="1620" dirty="0"/>
          </a:p>
          <a:p>
            <a:pPr marL="0" lvl="0" indent="0" algn="l" rtl="0">
              <a:lnSpc>
                <a:spcPct val="70000"/>
              </a:lnSpc>
              <a:spcBef>
                <a:spcPts val="1000"/>
              </a:spcBef>
              <a:spcAft>
                <a:spcPts val="0"/>
              </a:spcAft>
              <a:buSzPts val="440"/>
              <a:buNone/>
            </a:pPr>
            <a:r>
              <a:rPr lang="fi-FI" sz="1620" b="1" dirty="0"/>
              <a:t>Gebruiksvriendelijke navigatie: </a:t>
            </a:r>
            <a:endParaRPr sz="1620" b="1" dirty="0"/>
          </a:p>
          <a:p>
            <a:pPr marL="457200" lvl="0" indent="-331470" algn="l" rtl="0">
              <a:lnSpc>
                <a:spcPct val="70000"/>
              </a:lnSpc>
              <a:spcBef>
                <a:spcPts val="1000"/>
              </a:spcBef>
              <a:spcAft>
                <a:spcPts val="0"/>
              </a:spcAft>
              <a:buSzPts val="1620"/>
              <a:buChar char="●"/>
            </a:pPr>
            <a:r>
              <a:rPr lang="fi-FI" sz="1620" dirty="0"/>
              <a:t>Intuïtieve navigatie waarmee gebruikers gemakkelijk de informatie vinden die ze nodig hebben. </a:t>
            </a:r>
            <a:endParaRPr sz="1620" dirty="0"/>
          </a:p>
          <a:p>
            <a:pPr marL="457200" lvl="0" indent="-331470" algn="l" rtl="0">
              <a:lnSpc>
                <a:spcPct val="70000"/>
              </a:lnSpc>
              <a:spcBef>
                <a:spcPts val="0"/>
              </a:spcBef>
              <a:spcAft>
                <a:spcPts val="0"/>
              </a:spcAft>
              <a:buSzPts val="1620"/>
              <a:buChar char="●"/>
            </a:pPr>
            <a:r>
              <a:rPr lang="fi-FI" sz="1620" dirty="0"/>
              <a:t>Duidelijke en overzichtelijke menu's, logische paginahiërarchie en een zoekfunctie kunnen de gebruikerservaring verbeteren en bezoekers betrokken houden.</a:t>
            </a:r>
            <a:endParaRPr sz="1620" dirty="0"/>
          </a:p>
          <a:p>
            <a:pPr marL="0" lvl="0" indent="0" algn="l" rtl="0">
              <a:lnSpc>
                <a:spcPct val="70000"/>
              </a:lnSpc>
              <a:spcBef>
                <a:spcPts val="1000"/>
              </a:spcBef>
              <a:spcAft>
                <a:spcPts val="0"/>
              </a:spcAft>
              <a:buSzPts val="440"/>
              <a:buNone/>
            </a:pPr>
            <a:r>
              <a:rPr lang="fi-FI" sz="1620" b="1" dirty="0"/>
              <a:t>Responsief ontwerp</a:t>
            </a:r>
            <a:r>
              <a:rPr lang="fi-FI" sz="1620" dirty="0"/>
              <a:t>:</a:t>
            </a:r>
            <a:endParaRPr sz="1620" dirty="0"/>
          </a:p>
          <a:p>
            <a:pPr marL="457200" lvl="0" indent="-331470" algn="l" rtl="0">
              <a:lnSpc>
                <a:spcPct val="70000"/>
              </a:lnSpc>
              <a:spcBef>
                <a:spcPts val="1000"/>
              </a:spcBef>
              <a:spcAft>
                <a:spcPts val="0"/>
              </a:spcAft>
              <a:buSzPts val="1620"/>
              <a:buChar char="●"/>
            </a:pPr>
            <a:r>
              <a:rPr lang="fi-FI" sz="1620" dirty="0"/>
              <a:t>Geoptimaliseerd voor verschillende apparaten en schermformaten.</a:t>
            </a:r>
            <a:endParaRPr sz="1620" dirty="0"/>
          </a:p>
          <a:p>
            <a:pPr marL="457200" lvl="0" indent="-331470" algn="l" rtl="0">
              <a:lnSpc>
                <a:spcPct val="70000"/>
              </a:lnSpc>
              <a:spcBef>
                <a:spcPts val="0"/>
              </a:spcBef>
              <a:spcAft>
                <a:spcPts val="0"/>
              </a:spcAft>
              <a:buSzPts val="1620"/>
              <a:buChar char="●"/>
            </a:pPr>
            <a:r>
              <a:rPr lang="fi-FI" sz="1620" dirty="0"/>
              <a:t>Past zich goed aan en af op desktops, laptops, tablets en mobiele apparaten. </a:t>
            </a:r>
            <a:endParaRPr sz="1620" dirty="0"/>
          </a:p>
          <a:p>
            <a:pPr marL="457200" lvl="0" indent="-331470" algn="l" rtl="0">
              <a:lnSpc>
                <a:spcPct val="70000"/>
              </a:lnSpc>
              <a:spcBef>
                <a:spcPts val="0"/>
              </a:spcBef>
              <a:spcAft>
                <a:spcPts val="0"/>
              </a:spcAft>
              <a:buSzPts val="1620"/>
              <a:buChar char="●"/>
            </a:pPr>
            <a:r>
              <a:rPr lang="fi-FI" sz="1620" dirty="0"/>
              <a:t>Responsive design zorgt ervoor dat je website er geweldig uitziet en goed functioneert, ongeacht het apparaat dat wordt gebruikt.</a:t>
            </a:r>
            <a:endParaRPr sz="1620" dirty="0"/>
          </a:p>
          <a:p>
            <a:pPr marL="0" lvl="0" indent="0" algn="l" rtl="0">
              <a:lnSpc>
                <a:spcPct val="70000"/>
              </a:lnSpc>
              <a:spcBef>
                <a:spcPts val="1000"/>
              </a:spcBef>
              <a:spcAft>
                <a:spcPts val="0"/>
              </a:spcAft>
              <a:buSzPts val="440"/>
              <a:buNone/>
            </a:pPr>
            <a:r>
              <a:rPr lang="fi-FI" sz="1620" b="1" dirty="0"/>
              <a:t>Boeiende inhoud</a:t>
            </a:r>
            <a:r>
              <a:rPr lang="fi-FI" sz="1620" dirty="0"/>
              <a:t>: </a:t>
            </a:r>
            <a:endParaRPr sz="1620" dirty="0"/>
          </a:p>
          <a:p>
            <a:pPr marL="457200" lvl="0" indent="-331470" algn="l" rtl="0">
              <a:lnSpc>
                <a:spcPct val="70000"/>
              </a:lnSpc>
              <a:spcBef>
                <a:spcPts val="1000"/>
              </a:spcBef>
              <a:spcAft>
                <a:spcPts val="0"/>
              </a:spcAft>
              <a:buSzPts val="1620"/>
              <a:buChar char="●"/>
            </a:pPr>
            <a:r>
              <a:rPr lang="fi-FI" sz="1620" dirty="0"/>
              <a:t>Boeiende en goed geschreven inhoud is cruciaal voor het aantrekken en behouden van bezoekers. </a:t>
            </a:r>
            <a:endParaRPr sz="1620" dirty="0"/>
          </a:p>
          <a:p>
            <a:pPr marL="457200" lvl="0" indent="-331470" algn="l" rtl="0">
              <a:lnSpc>
                <a:spcPct val="70000"/>
              </a:lnSpc>
              <a:spcBef>
                <a:spcPts val="0"/>
              </a:spcBef>
              <a:spcAft>
                <a:spcPts val="0"/>
              </a:spcAft>
              <a:buSzPts val="1620"/>
              <a:buChar char="●"/>
            </a:pPr>
            <a:r>
              <a:rPr lang="fi-FI" sz="1620" dirty="0"/>
              <a:t>Gebruik duidelijke en beknopte taal, aantrekkelijke koppen en relevante afbeeldingen of video's om je boodschap effectief over te brengen. </a:t>
            </a:r>
            <a:endParaRPr sz="1620" dirty="0"/>
          </a:p>
          <a:p>
            <a:pPr marL="457200" lvl="0" indent="-331470" algn="l" rtl="0">
              <a:lnSpc>
                <a:spcPct val="70000"/>
              </a:lnSpc>
              <a:spcBef>
                <a:spcPts val="0"/>
              </a:spcBef>
              <a:spcAft>
                <a:spcPts val="0"/>
              </a:spcAft>
              <a:buSzPts val="1620"/>
              <a:buChar char="●"/>
            </a:pPr>
            <a:r>
              <a:rPr lang="fi-FI" sz="1620" dirty="0"/>
              <a:t>Gebruik storytelling en overtuigende oproepen tot actie om gebruikersinteractie te stimuleren.</a:t>
            </a:r>
            <a:endParaRPr sz="132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g24ce123e147_1_94"/>
          <p:cNvSpPr txBox="1">
            <a:spLocks noGrp="1"/>
          </p:cNvSpPr>
          <p:nvPr>
            <p:ph type="title"/>
          </p:nvPr>
        </p:nvSpPr>
        <p:spPr>
          <a:xfrm>
            <a:off x="838200" y="365125"/>
            <a:ext cx="9846924"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sz="4200" dirty="0"/>
              <a:t>Belangrijke elementen die bijdragen aan een aantrekkelijke website:</a:t>
            </a:r>
            <a:endParaRPr sz="4200" dirty="0"/>
          </a:p>
        </p:txBody>
      </p:sp>
      <p:sp>
        <p:nvSpPr>
          <p:cNvPr id="272" name="Google Shape;272;g24ce123e147_1_94"/>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Clr>
                <a:schemeClr val="dk1"/>
              </a:buClr>
              <a:buSzPts val="440"/>
              <a:buFont typeface="Arial"/>
              <a:buNone/>
            </a:pPr>
            <a:r>
              <a:rPr lang="fi-FI" sz="1400" b="1" dirty="0"/>
              <a:t>In het oog springende Call-to-Action (CTA)</a:t>
            </a:r>
            <a:r>
              <a:rPr lang="fi-FI" sz="1400" dirty="0"/>
              <a:t>: </a:t>
            </a:r>
            <a:endParaRPr sz="1400" dirty="0"/>
          </a:p>
          <a:p>
            <a:pPr marL="457200" lvl="0" indent="-330200" algn="l" rtl="0">
              <a:lnSpc>
                <a:spcPct val="70000"/>
              </a:lnSpc>
              <a:spcBef>
                <a:spcPts val="1000"/>
              </a:spcBef>
              <a:spcAft>
                <a:spcPts val="0"/>
              </a:spcAft>
              <a:buSzPts val="1600"/>
              <a:buChar char="●"/>
            </a:pPr>
            <a:r>
              <a:rPr lang="fi-FI" sz="1400" dirty="0"/>
              <a:t>Visueel aantrekkelijke en strategisch geplaatste CTA's helpen bezoekers om de gewenste acties te ondernemen, zoals een aankoop doen, zich aanmelden voor een nieuwsbrief of contact met je opnemen.</a:t>
            </a:r>
            <a:endParaRPr sz="1400" b="1" dirty="0"/>
          </a:p>
          <a:p>
            <a:pPr marL="0" lvl="0" indent="0" algn="l" rtl="0">
              <a:lnSpc>
                <a:spcPct val="70000"/>
              </a:lnSpc>
              <a:spcBef>
                <a:spcPts val="1000"/>
              </a:spcBef>
              <a:spcAft>
                <a:spcPts val="0"/>
              </a:spcAft>
              <a:buClr>
                <a:schemeClr val="dk1"/>
              </a:buClr>
              <a:buSzPts val="275"/>
              <a:buFont typeface="Arial"/>
              <a:buNone/>
            </a:pPr>
            <a:r>
              <a:rPr lang="fi-FI" sz="1400" b="1" dirty="0"/>
              <a:t>Snelle laadsnelheid</a:t>
            </a:r>
            <a:r>
              <a:rPr lang="fi-FI" sz="1400" dirty="0"/>
              <a:t>: </a:t>
            </a:r>
            <a:endParaRPr sz="1400" dirty="0"/>
          </a:p>
          <a:p>
            <a:pPr marL="457200" lvl="0" indent="-330200" algn="l" rtl="0">
              <a:lnSpc>
                <a:spcPct val="70000"/>
              </a:lnSpc>
              <a:spcBef>
                <a:spcPts val="1000"/>
              </a:spcBef>
              <a:spcAft>
                <a:spcPts val="0"/>
              </a:spcAft>
              <a:buSzPts val="1600"/>
              <a:buChar char="●"/>
            </a:pPr>
            <a:r>
              <a:rPr lang="fi-FI" sz="1400" dirty="0"/>
              <a:t>Langzaam ladende websites kunnen bezoekers frustreren en leiden tot hoge bouncepercentages. </a:t>
            </a:r>
            <a:endParaRPr sz="1400" dirty="0"/>
          </a:p>
          <a:p>
            <a:pPr marL="457200" lvl="0" indent="-330200" algn="l" rtl="0">
              <a:lnSpc>
                <a:spcPct val="70000"/>
              </a:lnSpc>
              <a:spcBef>
                <a:spcPts val="0"/>
              </a:spcBef>
              <a:spcAft>
                <a:spcPts val="0"/>
              </a:spcAft>
              <a:buSzPts val="1600"/>
              <a:buChar char="●"/>
            </a:pPr>
            <a:r>
              <a:rPr lang="fi-FI" sz="1400" dirty="0"/>
              <a:t>De geoptimaliseerde laadsnelheid van de pagina zorgt voor een soepele en naadloze browse-ervaring.</a:t>
            </a:r>
            <a:endParaRPr sz="1400" dirty="0"/>
          </a:p>
          <a:p>
            <a:pPr marL="0" lvl="0" indent="0" algn="l" rtl="0">
              <a:lnSpc>
                <a:spcPct val="70000"/>
              </a:lnSpc>
              <a:spcBef>
                <a:spcPts val="1000"/>
              </a:spcBef>
              <a:spcAft>
                <a:spcPts val="0"/>
              </a:spcAft>
              <a:buSzPts val="275"/>
              <a:buNone/>
            </a:pPr>
            <a:r>
              <a:rPr lang="fi-FI" sz="1400" b="1" dirty="0"/>
              <a:t>Betrokken multimedia:</a:t>
            </a:r>
            <a:endParaRPr sz="1400" b="1" dirty="0"/>
          </a:p>
          <a:p>
            <a:pPr marL="457200" lvl="0" indent="-330200" algn="l" rtl="0">
              <a:lnSpc>
                <a:spcPct val="70000"/>
              </a:lnSpc>
              <a:spcBef>
                <a:spcPts val="1000"/>
              </a:spcBef>
              <a:spcAft>
                <a:spcPts val="0"/>
              </a:spcAft>
              <a:buSzPts val="1600"/>
              <a:buChar char="●"/>
            </a:pPr>
            <a:r>
              <a:rPr lang="fi-FI" sz="1400" dirty="0"/>
              <a:t>Het opnemen van aantrekkelijke multimedia-elementen, zoals video's, animaties of interactieve functies, kan je website visueel aantrekkelijker en interactiever maken. </a:t>
            </a:r>
            <a:endParaRPr sz="1400" dirty="0"/>
          </a:p>
          <a:p>
            <a:pPr marL="457200" lvl="0" indent="-330200" algn="l" rtl="0">
              <a:lnSpc>
                <a:spcPct val="70000"/>
              </a:lnSpc>
              <a:spcBef>
                <a:spcPts val="0"/>
              </a:spcBef>
              <a:spcAft>
                <a:spcPts val="0"/>
              </a:spcAft>
              <a:buSzPts val="1600"/>
              <a:buChar char="●"/>
            </a:pPr>
            <a:r>
              <a:rPr lang="fi-FI" sz="1400" dirty="0"/>
              <a:t>Maak strategisch gebruik van multimedia om de gebruikerservaring te verbeteren en je boodschap effectief over te brengen.</a:t>
            </a:r>
            <a:endParaRPr sz="1400" dirty="0"/>
          </a:p>
          <a:p>
            <a:pPr marL="0" lvl="0" indent="0" algn="l" rtl="0">
              <a:lnSpc>
                <a:spcPct val="70000"/>
              </a:lnSpc>
              <a:spcBef>
                <a:spcPts val="1000"/>
              </a:spcBef>
              <a:spcAft>
                <a:spcPts val="0"/>
              </a:spcAft>
              <a:buSzPts val="275"/>
              <a:buNone/>
            </a:pPr>
            <a:r>
              <a:rPr lang="fi-FI" sz="1400" b="1" dirty="0"/>
              <a:t>Sociaal bewijs</a:t>
            </a:r>
            <a:r>
              <a:rPr lang="fi-FI" sz="1400" dirty="0"/>
              <a:t>: </a:t>
            </a:r>
            <a:endParaRPr sz="1400" dirty="0"/>
          </a:p>
          <a:p>
            <a:pPr marL="457200" lvl="0" indent="-330200" algn="l" rtl="0">
              <a:lnSpc>
                <a:spcPct val="70000"/>
              </a:lnSpc>
              <a:spcBef>
                <a:spcPts val="1000"/>
              </a:spcBef>
              <a:spcAft>
                <a:spcPts val="0"/>
              </a:spcAft>
              <a:buSzPts val="1600"/>
              <a:buChar char="●"/>
            </a:pPr>
            <a:r>
              <a:rPr lang="fi-FI" sz="1400" dirty="0"/>
              <a:t>Het weergeven van getuigenissen, beoordelingen of casestudy's kan helpen vertrouwen en geloofwaardigheid op te bouwen bij bezoekers. </a:t>
            </a:r>
            <a:endParaRPr sz="1400" dirty="0"/>
          </a:p>
          <a:p>
            <a:pPr marL="457200" lvl="0" indent="-330200" algn="l" rtl="0">
              <a:lnSpc>
                <a:spcPct val="70000"/>
              </a:lnSpc>
              <a:spcBef>
                <a:spcPts val="0"/>
              </a:spcBef>
              <a:spcAft>
                <a:spcPts val="0"/>
              </a:spcAft>
              <a:buSzPts val="1600"/>
              <a:buChar char="●"/>
            </a:pPr>
            <a:r>
              <a:rPr lang="fi-FI" sz="1400" dirty="0"/>
              <a:t>Positief sociaal bewijs kan je website aantrekkelijker maken en gebruikers aanmoedigen om actie te ondernemen.</a:t>
            </a:r>
            <a:endParaRPr sz="1400" dirty="0"/>
          </a:p>
          <a:p>
            <a:pPr marL="0" lvl="0" indent="0" algn="l" rtl="0">
              <a:lnSpc>
                <a:spcPct val="70000"/>
              </a:lnSpc>
              <a:spcBef>
                <a:spcPts val="1000"/>
              </a:spcBef>
              <a:spcAft>
                <a:spcPts val="0"/>
              </a:spcAft>
              <a:buSzPts val="275"/>
              <a:buNone/>
            </a:pPr>
            <a:r>
              <a:rPr lang="fi-FI" sz="1400" b="1" dirty="0"/>
              <a:t>Regelmatige updates</a:t>
            </a:r>
            <a:r>
              <a:rPr lang="fi-FI" sz="1400" dirty="0"/>
              <a:t>: </a:t>
            </a:r>
            <a:endParaRPr sz="1400" dirty="0"/>
          </a:p>
          <a:p>
            <a:pPr marL="457200" lvl="0" indent="-330200" algn="l" rtl="0">
              <a:lnSpc>
                <a:spcPct val="70000"/>
              </a:lnSpc>
              <a:spcBef>
                <a:spcPts val="1000"/>
              </a:spcBef>
              <a:spcAft>
                <a:spcPts val="0"/>
              </a:spcAft>
              <a:buSzPts val="1600"/>
              <a:buChar char="●"/>
            </a:pPr>
            <a:r>
              <a:rPr lang="fi-FI" sz="1400" dirty="0"/>
              <a:t>Een aantrekkelijke website is een website die regelmatig wordt bijgewerkt met nieuwe inhoud, nieuwe functies en relevante informatie. </a:t>
            </a:r>
            <a:endParaRPr sz="1400" dirty="0"/>
          </a:p>
          <a:p>
            <a:pPr marL="457200" lvl="0" indent="-330200" algn="l" rtl="0">
              <a:lnSpc>
                <a:spcPct val="70000"/>
              </a:lnSpc>
              <a:spcBef>
                <a:spcPts val="0"/>
              </a:spcBef>
              <a:spcAft>
                <a:spcPts val="0"/>
              </a:spcAft>
              <a:buSzPts val="1600"/>
              <a:buChar char="●"/>
            </a:pPr>
            <a:r>
              <a:rPr lang="fi-FI" sz="1400" dirty="0"/>
              <a:t>Regelmatige updates laten zien dat je website actief, actueel en verzorgd is.</a:t>
            </a:r>
            <a:endParaRPr sz="1400" dirty="0"/>
          </a:p>
          <a:p>
            <a:pPr marL="0" lvl="0" indent="0" algn="l" rtl="0">
              <a:lnSpc>
                <a:spcPct val="70000"/>
              </a:lnSpc>
              <a:spcBef>
                <a:spcPts val="1000"/>
              </a:spcBef>
              <a:spcAft>
                <a:spcPts val="0"/>
              </a:spcAft>
              <a:buClr>
                <a:schemeClr val="dk1"/>
              </a:buClr>
              <a:buSzPts val="275"/>
              <a:buFont typeface="Arial"/>
              <a:buNone/>
            </a:pPr>
            <a:endParaRPr sz="1600" dirty="0"/>
          </a:p>
          <a:p>
            <a:pPr marL="0" lvl="0" indent="0" algn="l" rtl="0">
              <a:lnSpc>
                <a:spcPct val="70000"/>
              </a:lnSpc>
              <a:spcBef>
                <a:spcPts val="1000"/>
              </a:spcBef>
              <a:spcAft>
                <a:spcPts val="0"/>
              </a:spcAft>
              <a:buClr>
                <a:schemeClr val="dk1"/>
              </a:buClr>
              <a:buSzPts val="275"/>
              <a:buFont typeface="Arial"/>
              <a:buNone/>
            </a:pPr>
            <a:endParaRPr sz="1600" dirty="0"/>
          </a:p>
          <a:p>
            <a:pPr marL="0" lvl="0" indent="0" algn="l" rtl="0">
              <a:lnSpc>
                <a:spcPct val="70000"/>
              </a:lnSpc>
              <a:spcBef>
                <a:spcPts val="1000"/>
              </a:spcBef>
              <a:spcAft>
                <a:spcPts val="0"/>
              </a:spcAft>
              <a:buClr>
                <a:schemeClr val="dk1"/>
              </a:buClr>
              <a:buSzPts val="275"/>
              <a:buFont typeface="Arial"/>
              <a:buNone/>
            </a:pPr>
            <a:endParaRPr sz="1600" dirty="0"/>
          </a:p>
          <a:p>
            <a:pPr marL="0" lvl="0" indent="0" algn="l" rtl="0">
              <a:lnSpc>
                <a:spcPct val="70000"/>
              </a:lnSpc>
              <a:spcBef>
                <a:spcPts val="1000"/>
              </a:spcBef>
              <a:spcAft>
                <a:spcPts val="0"/>
              </a:spcAft>
              <a:buClr>
                <a:schemeClr val="dk1"/>
              </a:buClr>
              <a:buSzPts val="275"/>
              <a:buFont typeface="Arial"/>
              <a:buNone/>
            </a:pPr>
            <a:endParaRPr sz="1600" dirty="0"/>
          </a:p>
          <a:p>
            <a:pPr marL="0" lvl="0" indent="0" algn="l" rtl="0">
              <a:lnSpc>
                <a:spcPct val="70000"/>
              </a:lnSpc>
              <a:spcBef>
                <a:spcPts val="1000"/>
              </a:spcBef>
              <a:spcAft>
                <a:spcPts val="0"/>
              </a:spcAft>
              <a:buSzPts val="275"/>
              <a:buNone/>
            </a:pPr>
            <a:endParaRPr sz="160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g24ce123e147_1_0"/>
          <p:cNvSpPr txBox="1">
            <a:spLocks noGrp="1"/>
          </p:cNvSpPr>
          <p:nvPr>
            <p:ph type="ctrTitle" idx="4294967295"/>
          </p:nvPr>
        </p:nvSpPr>
        <p:spPr>
          <a:xfrm>
            <a:off x="1524000" y="2308632"/>
            <a:ext cx="9144000" cy="1382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a:t>Waarom hebben we inhoud voor de website nodig?</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g24ce123e147_1_4"/>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Waarom hebben we inhoud voor de website nodig?</a:t>
            </a:r>
            <a:endParaRPr/>
          </a:p>
        </p:txBody>
      </p:sp>
      <p:sp>
        <p:nvSpPr>
          <p:cNvPr id="284" name="Google Shape;284;g24ce123e147_1_4"/>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SzPts val="523"/>
              <a:buNone/>
            </a:pPr>
            <a:r>
              <a:rPr lang="fi-FI" sz="1800" b="1" dirty="0"/>
              <a:t>Informeren en onderwijzen</a:t>
            </a:r>
            <a:endParaRPr sz="1800" b="1" dirty="0"/>
          </a:p>
          <a:p>
            <a:pPr marL="457200" lvl="0" indent="-358884" algn="l" rtl="0">
              <a:lnSpc>
                <a:spcPct val="70000"/>
              </a:lnSpc>
              <a:spcBef>
                <a:spcPts val="1000"/>
              </a:spcBef>
              <a:spcAft>
                <a:spcPts val="0"/>
              </a:spcAft>
              <a:buClr>
                <a:schemeClr val="accent2"/>
              </a:buClr>
              <a:buSzPts val="2052"/>
              <a:buChar char="●"/>
            </a:pPr>
            <a:r>
              <a:rPr lang="fi-FI" sz="1800" dirty="0"/>
              <a:t>Inhoud biedt waardevolle informatie en onderwijst bezoekers over je producten, diensten, branche of specifieke interesseonderwerpen.</a:t>
            </a:r>
            <a:endParaRPr sz="1800" dirty="0"/>
          </a:p>
          <a:p>
            <a:pPr marL="457200" lvl="0" indent="-358884" algn="l" rtl="0">
              <a:lnSpc>
                <a:spcPct val="70000"/>
              </a:lnSpc>
              <a:spcBef>
                <a:spcPts val="0"/>
              </a:spcBef>
              <a:spcAft>
                <a:spcPts val="0"/>
              </a:spcAft>
              <a:buClr>
                <a:schemeClr val="accent2"/>
              </a:buClr>
              <a:buSzPts val="2052"/>
              <a:buChar char="●"/>
            </a:pPr>
            <a:r>
              <a:rPr lang="fi-FI" sz="1800" dirty="0"/>
              <a:t>Het helpt om hun vragen te beantwoorden, in hun behoeften te voorzien en je expertise te laten zien.</a:t>
            </a:r>
            <a:endParaRPr sz="1800" dirty="0"/>
          </a:p>
          <a:p>
            <a:pPr marL="457200" lvl="0" indent="0" algn="l" rtl="0">
              <a:lnSpc>
                <a:spcPct val="70000"/>
              </a:lnSpc>
              <a:spcBef>
                <a:spcPts val="1000"/>
              </a:spcBef>
              <a:spcAft>
                <a:spcPts val="0"/>
              </a:spcAft>
              <a:buSzPts val="523"/>
              <a:buNone/>
            </a:pPr>
            <a:endParaRPr sz="1800" dirty="0"/>
          </a:p>
          <a:p>
            <a:pPr marL="0" lvl="0" indent="0" algn="l" rtl="0">
              <a:lnSpc>
                <a:spcPct val="70000"/>
              </a:lnSpc>
              <a:spcBef>
                <a:spcPts val="1000"/>
              </a:spcBef>
              <a:spcAft>
                <a:spcPts val="0"/>
              </a:spcAft>
              <a:buSzPts val="523"/>
              <a:buNone/>
            </a:pPr>
            <a:r>
              <a:rPr lang="fi-FI" sz="1800" b="1" dirty="0"/>
              <a:t>Betrekken en vermaken</a:t>
            </a:r>
            <a:r>
              <a:rPr lang="fi-FI" sz="1800" dirty="0"/>
              <a:t>: </a:t>
            </a:r>
            <a:endParaRPr sz="1800" dirty="0"/>
          </a:p>
          <a:p>
            <a:pPr marL="457200" lvl="0" indent="-358884" algn="l" rtl="0">
              <a:lnSpc>
                <a:spcPct val="70000"/>
              </a:lnSpc>
              <a:spcBef>
                <a:spcPts val="1000"/>
              </a:spcBef>
              <a:spcAft>
                <a:spcPts val="0"/>
              </a:spcAft>
              <a:buClr>
                <a:schemeClr val="accent2"/>
              </a:buClr>
              <a:buSzPts val="2052"/>
              <a:buChar char="●"/>
            </a:pPr>
            <a:r>
              <a:rPr lang="fi-FI" sz="1800" dirty="0"/>
              <a:t>Boeiende en aantrekkelijke inhoud houdt bezoekers langer op je website. </a:t>
            </a:r>
            <a:endParaRPr sz="1800" dirty="0"/>
          </a:p>
          <a:p>
            <a:pPr marL="457200" lvl="0" indent="-358884" algn="l" rtl="0">
              <a:lnSpc>
                <a:spcPct val="70000"/>
              </a:lnSpc>
              <a:spcBef>
                <a:spcPts val="0"/>
              </a:spcBef>
              <a:spcAft>
                <a:spcPts val="0"/>
              </a:spcAft>
              <a:buClr>
                <a:schemeClr val="accent2"/>
              </a:buClr>
              <a:buSzPts val="2052"/>
              <a:buChar char="●"/>
            </a:pPr>
            <a:r>
              <a:rPr lang="fi-FI" sz="1800" dirty="0"/>
              <a:t>Het trekt hun aandacht, wekt hun interesse en moedigt hen aan om verder te verkennen. Interactieve en onderhoudende inhoud kan ook de gebruikerservaring verbeteren.</a:t>
            </a:r>
            <a:endParaRPr sz="1800" dirty="0"/>
          </a:p>
          <a:p>
            <a:pPr marL="457200" lvl="0" indent="0" algn="l" rtl="0">
              <a:lnSpc>
                <a:spcPct val="70000"/>
              </a:lnSpc>
              <a:spcBef>
                <a:spcPts val="1000"/>
              </a:spcBef>
              <a:spcAft>
                <a:spcPts val="0"/>
              </a:spcAft>
              <a:buSzPts val="523"/>
              <a:buNone/>
            </a:pPr>
            <a:endParaRPr sz="1800" dirty="0"/>
          </a:p>
          <a:p>
            <a:pPr marL="0" lvl="0" indent="0" algn="l" rtl="0">
              <a:lnSpc>
                <a:spcPct val="70000"/>
              </a:lnSpc>
              <a:spcBef>
                <a:spcPts val="1000"/>
              </a:spcBef>
              <a:spcAft>
                <a:spcPts val="0"/>
              </a:spcAft>
              <a:buSzPts val="523"/>
              <a:buNone/>
            </a:pPr>
            <a:r>
              <a:rPr lang="fi-FI" sz="1800" b="1" dirty="0"/>
              <a:t>Vertrouwen en geloofwaardigheid opbouwen</a:t>
            </a:r>
            <a:r>
              <a:rPr lang="fi-FI" sz="1800" dirty="0"/>
              <a:t>: </a:t>
            </a:r>
            <a:endParaRPr sz="1800" dirty="0"/>
          </a:p>
          <a:p>
            <a:pPr marL="457200" lvl="0" indent="-358884" algn="l" rtl="0">
              <a:lnSpc>
                <a:spcPct val="70000"/>
              </a:lnSpc>
              <a:spcBef>
                <a:spcPts val="1000"/>
              </a:spcBef>
              <a:spcAft>
                <a:spcPts val="0"/>
              </a:spcAft>
              <a:buClr>
                <a:schemeClr val="accent2"/>
              </a:buClr>
              <a:buSzPts val="2052"/>
              <a:buChar char="●"/>
            </a:pPr>
            <a:r>
              <a:rPr lang="fi-FI" sz="1800" dirty="0"/>
              <a:t>Goed ontworpen inhoud helpt vertrouwen en geloofwaardigheid op te bouwen bij je publiek. </a:t>
            </a:r>
            <a:endParaRPr sz="1800" dirty="0"/>
          </a:p>
          <a:p>
            <a:pPr marL="457200" lvl="0" indent="-358884" algn="l" rtl="0">
              <a:lnSpc>
                <a:spcPct val="70000"/>
              </a:lnSpc>
              <a:spcBef>
                <a:spcPts val="0"/>
              </a:spcBef>
              <a:spcAft>
                <a:spcPts val="0"/>
              </a:spcAft>
              <a:buClr>
                <a:schemeClr val="accent2"/>
              </a:buClr>
              <a:buSzPts val="2052"/>
              <a:buChar char="●"/>
            </a:pPr>
            <a:r>
              <a:rPr lang="fi-FI" sz="1800" dirty="0"/>
              <a:t>Het toont je kennis, expertise en autoriteit in je branche. Hoogwaardige, accurate en betrouwbare inhoud maakt van jouw merk een betrouwbare bron van informatie.</a:t>
            </a:r>
            <a:endParaRPr sz="1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g24ce123e147_1_1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Waarom hebben we inhoud voor de website nodig?</a:t>
            </a:r>
            <a:endParaRPr/>
          </a:p>
        </p:txBody>
      </p:sp>
      <p:sp>
        <p:nvSpPr>
          <p:cNvPr id="291" name="Google Shape;291;g24ce123e147_1_1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SzPts val="770"/>
              <a:buNone/>
            </a:pPr>
            <a:r>
              <a:rPr lang="fi-FI" sz="1800" b="1" dirty="0"/>
              <a:t>Verbeter SEO en organische zichtbaarheid</a:t>
            </a:r>
            <a:r>
              <a:rPr lang="fi-FI" sz="1800" dirty="0"/>
              <a:t>: </a:t>
            </a:r>
            <a:endParaRPr sz="1800" dirty="0"/>
          </a:p>
          <a:p>
            <a:pPr marL="457200" lvl="0" indent="-359410" algn="l" rtl="0">
              <a:lnSpc>
                <a:spcPct val="70000"/>
              </a:lnSpc>
              <a:spcBef>
                <a:spcPts val="1000"/>
              </a:spcBef>
              <a:spcAft>
                <a:spcPts val="0"/>
              </a:spcAft>
              <a:buClr>
                <a:schemeClr val="accent2"/>
              </a:buClr>
              <a:buSzPts val="2060"/>
              <a:buChar char="●"/>
            </a:pPr>
            <a:r>
              <a:rPr lang="fi-FI" sz="1800" dirty="0"/>
              <a:t>Zoekmachines waarderen verse, relevante en hoogwaardige inhoud. </a:t>
            </a:r>
            <a:endParaRPr sz="1800" dirty="0"/>
          </a:p>
          <a:p>
            <a:pPr marL="457200" lvl="0" indent="-359410" algn="l" rtl="0">
              <a:lnSpc>
                <a:spcPct val="70000"/>
              </a:lnSpc>
              <a:spcBef>
                <a:spcPts val="0"/>
              </a:spcBef>
              <a:spcAft>
                <a:spcPts val="0"/>
              </a:spcAft>
              <a:buClr>
                <a:schemeClr val="accent2"/>
              </a:buClr>
              <a:buSzPts val="2060"/>
              <a:buChar char="●"/>
            </a:pPr>
            <a:r>
              <a:rPr lang="fi-FI" sz="1800" dirty="0"/>
              <a:t>Door je website regelmatig bij te werken met waardevolle inhoud kun je je ranking in zoekmachines verbeteren, organisch verkeer genereren en de zichtbaarheid van je website voor potentiële bezoekers vergroten.</a:t>
            </a:r>
            <a:endParaRPr sz="1800" dirty="0"/>
          </a:p>
          <a:p>
            <a:pPr marL="0" lvl="0" indent="0" algn="l" rtl="0">
              <a:lnSpc>
                <a:spcPct val="70000"/>
              </a:lnSpc>
              <a:spcBef>
                <a:spcPts val="1000"/>
              </a:spcBef>
              <a:spcAft>
                <a:spcPts val="0"/>
              </a:spcAft>
              <a:buSzPts val="770"/>
              <a:buNone/>
            </a:pPr>
            <a:r>
              <a:rPr lang="fi-FI" sz="1800" b="1" dirty="0"/>
              <a:t>Stimuleer conversies en verkoop: </a:t>
            </a:r>
            <a:endParaRPr sz="1800" b="1" dirty="0"/>
          </a:p>
          <a:p>
            <a:pPr marL="457200" lvl="0" indent="-359410" algn="l" rtl="0">
              <a:lnSpc>
                <a:spcPct val="70000"/>
              </a:lnSpc>
              <a:spcBef>
                <a:spcPts val="1000"/>
              </a:spcBef>
              <a:spcAft>
                <a:spcPts val="0"/>
              </a:spcAft>
              <a:buClr>
                <a:schemeClr val="accent2"/>
              </a:buClr>
              <a:buSzPts val="2060"/>
              <a:buChar char="●"/>
            </a:pPr>
            <a:r>
              <a:rPr lang="fi-FI" sz="1800" dirty="0"/>
              <a:t>Effectieve content kan bezoekers door het klanttraject leiden en hun aankoopbeslissingen beïnvloeden. </a:t>
            </a:r>
            <a:endParaRPr sz="1800" dirty="0"/>
          </a:p>
          <a:p>
            <a:pPr marL="457200" lvl="0" indent="-359410" algn="l" rtl="0">
              <a:lnSpc>
                <a:spcPct val="70000"/>
              </a:lnSpc>
              <a:spcBef>
                <a:spcPts val="0"/>
              </a:spcBef>
              <a:spcAft>
                <a:spcPts val="0"/>
              </a:spcAft>
              <a:buClr>
                <a:schemeClr val="accent2"/>
              </a:buClr>
              <a:buSzPts val="2060"/>
              <a:buChar char="●"/>
            </a:pPr>
            <a:r>
              <a:rPr lang="fi-FI" sz="1800" dirty="0"/>
              <a:t>Je kunt er je producten of diensten in laten zien, de voordelen ervan benadrukken, veelvoorkomende bezwaren aanpakken en overtuigende oproepen tot actie geven, wat uiteindelijk conversies en verkoop stimuleert.</a:t>
            </a:r>
            <a:endParaRPr sz="1800" dirty="0"/>
          </a:p>
          <a:p>
            <a:pPr marL="0" lvl="0" indent="0" algn="l" rtl="0">
              <a:lnSpc>
                <a:spcPct val="70000"/>
              </a:lnSpc>
              <a:spcBef>
                <a:spcPts val="1000"/>
              </a:spcBef>
              <a:spcAft>
                <a:spcPts val="0"/>
              </a:spcAft>
              <a:buSzPts val="770"/>
              <a:buNone/>
            </a:pPr>
            <a:r>
              <a:rPr lang="fi-FI" sz="1800" b="1" dirty="0"/>
              <a:t>Klantenservice en ondersteuning ondersteunen:</a:t>
            </a:r>
            <a:endParaRPr sz="1800" b="1" dirty="0"/>
          </a:p>
          <a:p>
            <a:pPr marL="457200" lvl="0" indent="-359410" algn="l" rtl="0">
              <a:lnSpc>
                <a:spcPct val="70000"/>
              </a:lnSpc>
              <a:spcBef>
                <a:spcPts val="1000"/>
              </a:spcBef>
              <a:spcAft>
                <a:spcPts val="0"/>
              </a:spcAft>
              <a:buClr>
                <a:schemeClr val="accent2"/>
              </a:buClr>
              <a:buSzPts val="2060"/>
              <a:buChar char="●"/>
            </a:pPr>
            <a:r>
              <a:rPr lang="fi-FI" sz="1800" dirty="0"/>
              <a:t>Content kan dienen als een bron voor klantenondersteuning, met FAQ's, handleidingen voor het oplossen van problemen en instructiemateriaal. </a:t>
            </a:r>
            <a:endParaRPr sz="1800" dirty="0"/>
          </a:p>
          <a:p>
            <a:pPr marL="457200" lvl="0" indent="-359410" algn="l" rtl="0">
              <a:lnSpc>
                <a:spcPct val="70000"/>
              </a:lnSpc>
              <a:spcBef>
                <a:spcPts val="0"/>
              </a:spcBef>
              <a:spcAft>
                <a:spcPts val="0"/>
              </a:spcAft>
              <a:buClr>
                <a:schemeClr val="accent2"/>
              </a:buClr>
              <a:buSzPts val="2060"/>
              <a:buChar char="●"/>
            </a:pPr>
            <a:r>
              <a:rPr lang="fi-FI" sz="1800" dirty="0"/>
              <a:t>Het helpt klanten oplossingen te vinden voor hun problemen en verbetert hun algehele ervaring met je merk.</a:t>
            </a:r>
            <a:endParaRPr sz="1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g24ce123e147_1_16"/>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sz="4000" dirty="0"/>
              <a:t>Waarom hebben we inhoud voor de website nodig?</a:t>
            </a:r>
            <a:endParaRPr sz="4000" dirty="0"/>
          </a:p>
        </p:txBody>
      </p:sp>
      <p:sp>
        <p:nvSpPr>
          <p:cNvPr id="298" name="Google Shape;298;g24ce123e147_1_16"/>
          <p:cNvSpPr txBox="1">
            <a:spLocks noGrp="1"/>
          </p:cNvSpPr>
          <p:nvPr>
            <p:ph type="body" idx="1"/>
          </p:nvPr>
        </p:nvSpPr>
        <p:spPr>
          <a:xfrm>
            <a:off x="838199" y="1825625"/>
            <a:ext cx="11090097" cy="38745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nl-NL" sz="2000" b="1" dirty="0"/>
              <a:t>Zorg voor merkloyaliteit en betrokkenheid:</a:t>
            </a:r>
            <a:endParaRPr lang="nl-NL" sz="2000" dirty="0"/>
          </a:p>
          <a:p>
            <a:pPr marL="457200" lvl="0" indent="-393065" algn="l" rtl="0">
              <a:spcBef>
                <a:spcPts val="1000"/>
              </a:spcBef>
              <a:spcAft>
                <a:spcPts val="0"/>
              </a:spcAft>
              <a:buClr>
                <a:schemeClr val="accent2"/>
              </a:buClr>
              <a:buSzPct val="100000"/>
              <a:buChar char="●"/>
            </a:pPr>
            <a:r>
              <a:rPr lang="nl-NL" sz="2000" dirty="0"/>
              <a:t>Boeiende en waardevolle content houdt je publiek betrokken en verbonden met je merk. </a:t>
            </a:r>
          </a:p>
          <a:p>
            <a:pPr marL="457200" lvl="0" indent="-393065" algn="l" rtl="0">
              <a:spcBef>
                <a:spcPts val="0"/>
              </a:spcBef>
              <a:spcAft>
                <a:spcPts val="0"/>
              </a:spcAft>
              <a:buClr>
                <a:schemeClr val="accent2"/>
              </a:buClr>
              <a:buSzPct val="100000"/>
              <a:buChar char="●"/>
            </a:pPr>
            <a:r>
              <a:rPr lang="nl-NL" sz="2000" dirty="0"/>
              <a:t>Het stimuleert herhaalde bezoeken, sociaal delen en door gebruikers gegenereerde inhoud. </a:t>
            </a:r>
          </a:p>
          <a:p>
            <a:pPr marL="457200" lvl="0" indent="-393065" algn="l" rtl="0">
              <a:spcBef>
                <a:spcPts val="0"/>
              </a:spcBef>
              <a:spcAft>
                <a:spcPts val="0"/>
              </a:spcAft>
              <a:buClr>
                <a:schemeClr val="accent2"/>
              </a:buClr>
              <a:buSzPct val="100000"/>
              <a:buChar char="●"/>
            </a:pPr>
            <a:r>
              <a:rPr lang="nl-NL" sz="2000" dirty="0"/>
              <a:t>Door consistent waardevolle content te leveren, kun je merkloyaliteit bevorderen en een community rond je merk opbouwen.</a:t>
            </a:r>
          </a:p>
          <a:p>
            <a:pPr marL="0" lvl="0" indent="0" algn="l" rtl="0">
              <a:spcBef>
                <a:spcPts val="1000"/>
              </a:spcBef>
              <a:spcAft>
                <a:spcPts val="0"/>
              </a:spcAft>
              <a:buNone/>
            </a:pPr>
            <a:r>
              <a:rPr lang="nl-NL" sz="2000" b="1" dirty="0"/>
              <a:t>Onderscheid je van concurrenten: </a:t>
            </a:r>
          </a:p>
          <a:p>
            <a:pPr marL="457200" lvl="0" indent="-393065" algn="l" rtl="0">
              <a:spcBef>
                <a:spcPts val="1000"/>
              </a:spcBef>
              <a:spcAft>
                <a:spcPts val="0"/>
              </a:spcAft>
              <a:buClr>
                <a:schemeClr val="accent2"/>
              </a:buClr>
              <a:buSzPct val="100000"/>
              <a:buChar char="●"/>
            </a:pPr>
            <a:r>
              <a:rPr lang="nl-NL" sz="2000" dirty="0"/>
              <a:t>Goed ontworpen inhoud onderscheidt je website van die van de concurrentie. </a:t>
            </a:r>
          </a:p>
          <a:p>
            <a:pPr marL="457200" lvl="0" indent="-393065" algn="l" rtl="0">
              <a:spcBef>
                <a:spcPts val="0"/>
              </a:spcBef>
              <a:spcAft>
                <a:spcPts val="0"/>
              </a:spcAft>
              <a:buClr>
                <a:schemeClr val="accent2"/>
              </a:buClr>
              <a:buSzPct val="100000"/>
              <a:buChar char="●"/>
            </a:pPr>
            <a:r>
              <a:rPr lang="nl-NL" sz="2000" dirty="0"/>
              <a:t>Hiermee kun je je unieke </a:t>
            </a:r>
            <a:r>
              <a:rPr lang="nl-NL" sz="2000" dirty="0" err="1"/>
              <a:t>waardepropositie</a:t>
            </a:r>
            <a:r>
              <a:rPr lang="nl-NL" sz="2000" dirty="0"/>
              <a:t> laten zien, de persoonlijkheid van je merk uitdrukken en een onderscheidende stem en toon creëren die weerklank vindt bij je doelpubliek.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g24ce123e147_1_43"/>
          <p:cNvSpPr txBox="1">
            <a:spLocks noGrp="1"/>
          </p:cNvSpPr>
          <p:nvPr>
            <p:ph type="ctrTitle" idx="4294967295"/>
          </p:nvPr>
        </p:nvSpPr>
        <p:spPr>
          <a:xfrm>
            <a:off x="1524000" y="2308632"/>
            <a:ext cx="9144000" cy="1382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a:t>Verschillende soorten inhoud op een website</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g24ce123e147_1_47"/>
          <p:cNvSpPr txBox="1">
            <a:spLocks noGrp="1"/>
          </p:cNvSpPr>
          <p:nvPr>
            <p:ph type="title"/>
          </p:nvPr>
        </p:nvSpPr>
        <p:spPr>
          <a:xfrm>
            <a:off x="838200" y="365125"/>
            <a:ext cx="8942798"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dirty="0"/>
              <a:t>Verschillende soorten inhoud op een website</a:t>
            </a:r>
            <a:endParaRPr dirty="0"/>
          </a:p>
        </p:txBody>
      </p:sp>
      <p:sp>
        <p:nvSpPr>
          <p:cNvPr id="310" name="Google Shape;310;g24ce123e147_1_47"/>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a:t>Er zijn verschillende soorten inhoud die op een website kunnen worden opgenomen, afhankelijk van de </a:t>
            </a:r>
            <a:endParaRPr/>
          </a:p>
          <a:p>
            <a:pPr marL="457200" lvl="0" indent="-406400" algn="l" rtl="0">
              <a:spcBef>
                <a:spcPts val="1000"/>
              </a:spcBef>
              <a:spcAft>
                <a:spcPts val="0"/>
              </a:spcAft>
              <a:buClr>
                <a:schemeClr val="accent2"/>
              </a:buClr>
              <a:buSzPts val="2800"/>
              <a:buChar char="●"/>
            </a:pPr>
            <a:r>
              <a:rPr lang="fi-FI"/>
              <a:t>doelen</a:t>
            </a:r>
            <a:endParaRPr/>
          </a:p>
          <a:p>
            <a:pPr marL="457200" lvl="0" indent="-406400" algn="l" rtl="0">
              <a:spcBef>
                <a:spcPts val="0"/>
              </a:spcBef>
              <a:spcAft>
                <a:spcPts val="0"/>
              </a:spcAft>
              <a:buClr>
                <a:schemeClr val="accent2"/>
              </a:buClr>
              <a:buSzPts val="2800"/>
              <a:buChar char="●"/>
            </a:pPr>
            <a:r>
              <a:rPr lang="fi-FI"/>
              <a:t>doelgroep</a:t>
            </a:r>
            <a:endParaRPr/>
          </a:p>
          <a:p>
            <a:pPr marL="457200" lvl="0" indent="-406400" algn="l" rtl="0">
              <a:spcBef>
                <a:spcPts val="0"/>
              </a:spcBef>
              <a:spcAft>
                <a:spcPts val="0"/>
              </a:spcAft>
              <a:buClr>
                <a:schemeClr val="accent2"/>
              </a:buClr>
              <a:buSzPts val="2800"/>
              <a:buChar char="●"/>
            </a:pPr>
            <a:r>
              <a:rPr lang="fi-FI"/>
              <a:t>en aard van de website.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g24ce123e147_1_53"/>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Verschillende soorten inhoud op een website</a:t>
            </a:r>
            <a:endParaRPr/>
          </a:p>
        </p:txBody>
      </p:sp>
      <p:sp>
        <p:nvSpPr>
          <p:cNvPr id="317" name="Google Shape;317;g24ce123e147_1_53"/>
          <p:cNvSpPr txBox="1">
            <a:spLocks noGrp="1"/>
          </p:cNvSpPr>
          <p:nvPr>
            <p:ph type="body" idx="1"/>
          </p:nvPr>
        </p:nvSpPr>
        <p:spPr>
          <a:xfrm>
            <a:off x="838200" y="1794802"/>
            <a:ext cx="10515600" cy="38745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fi-FI" sz="2000" dirty="0"/>
              <a:t>Hier zijn enkele veelvoorkomende soorten inhoud:</a:t>
            </a:r>
            <a:endParaRPr sz="2000" dirty="0"/>
          </a:p>
          <a:p>
            <a:pPr marL="457200" lvl="0" indent="-393065" algn="l" rtl="0">
              <a:spcBef>
                <a:spcPts val="1000"/>
              </a:spcBef>
              <a:spcAft>
                <a:spcPts val="0"/>
              </a:spcAft>
              <a:buClr>
                <a:schemeClr val="accent2"/>
              </a:buClr>
              <a:buSzPct val="100000"/>
              <a:buChar char="●"/>
            </a:pPr>
            <a:r>
              <a:rPr lang="fi-FI" sz="2000" b="1" dirty="0"/>
              <a:t>Op tekst gebaseerde inhoud: </a:t>
            </a:r>
            <a:r>
              <a:rPr lang="fi-FI" sz="2000" dirty="0"/>
              <a:t>o.a. geschreven artikelen, blogberichten, productbeschrijvingen, gidsen, whitepapers, casestudy's, FAQ's en alle andere op tekst gebaseerde informatie die waardevolle en informatieve inhoud biedt aan bezoekers.</a:t>
            </a:r>
            <a:br>
              <a:rPr lang="fi-FI" sz="2000" dirty="0"/>
            </a:br>
            <a:endParaRPr sz="2000" dirty="0"/>
          </a:p>
          <a:p>
            <a:pPr marL="457200" lvl="0" indent="-393065" algn="l" rtl="0">
              <a:spcBef>
                <a:spcPts val="0"/>
              </a:spcBef>
              <a:spcAft>
                <a:spcPts val="0"/>
              </a:spcAft>
              <a:buClr>
                <a:schemeClr val="accent2"/>
              </a:buClr>
              <a:buSzPct val="100000"/>
              <a:buChar char="●"/>
            </a:pPr>
            <a:r>
              <a:rPr lang="fi-FI" sz="2000" b="1" dirty="0"/>
              <a:t>Visuele inhoud: </a:t>
            </a:r>
            <a:r>
              <a:rPr lang="fi-FI" sz="2000" dirty="0"/>
              <a:t>o.a. afbeeldingen, infographics, grafieken, illustraties en video's. Visuals helpen om de gebruikerservaring te verbeteren, informatie op een meer aantrekkelijke manier over te brengen en de content beter deelbaar en memorabel te maken.</a:t>
            </a:r>
            <a:br>
              <a:rPr lang="fi-FI" sz="2000" dirty="0"/>
            </a:br>
            <a:endParaRPr sz="2000" dirty="0"/>
          </a:p>
          <a:p>
            <a:pPr marL="457200" lvl="0" indent="-393065" algn="l" rtl="0">
              <a:spcBef>
                <a:spcPts val="0"/>
              </a:spcBef>
              <a:spcAft>
                <a:spcPts val="0"/>
              </a:spcAft>
              <a:buClr>
                <a:schemeClr val="accent2"/>
              </a:buClr>
              <a:buSzPct val="100000"/>
              <a:buChar char="●"/>
            </a:pPr>
            <a:r>
              <a:rPr lang="fi-FI" sz="2000" b="1" dirty="0"/>
              <a:t>Multimedia-inhoud: </a:t>
            </a:r>
            <a:r>
              <a:rPr lang="fi-FI" sz="2000" dirty="0"/>
              <a:t>inclusief audio-inhoud zoals podcasts, interviews en muzieknummers die rechtstreeks op de website of via downloadbare bestanden of ingesloten spelers kunnen worden geconsumeerd.</a:t>
            </a:r>
            <a:endParaRPr sz="2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g24ce123e147_1_59"/>
          <p:cNvSpPr txBox="1">
            <a:spLocks noGrp="1"/>
          </p:cNvSpPr>
          <p:nvPr>
            <p:ph type="title"/>
          </p:nvPr>
        </p:nvSpPr>
        <p:spPr>
          <a:xfrm>
            <a:off x="838200" y="365125"/>
            <a:ext cx="9158555"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sz="4200" dirty="0"/>
              <a:t>Verschillende soorten inhoud op een website</a:t>
            </a:r>
            <a:endParaRPr sz="4200" dirty="0"/>
          </a:p>
        </p:txBody>
      </p:sp>
      <p:sp>
        <p:nvSpPr>
          <p:cNvPr id="324" name="Google Shape;324;g24ce123e147_1_59"/>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lnSpcReduction="10000"/>
          </a:bodyPr>
          <a:lstStyle/>
          <a:p>
            <a:pPr marL="457200" lvl="0" indent="-406400" algn="l" rtl="0">
              <a:spcBef>
                <a:spcPts val="1000"/>
              </a:spcBef>
              <a:spcAft>
                <a:spcPts val="0"/>
              </a:spcAft>
              <a:buClr>
                <a:schemeClr val="accent2"/>
              </a:buClr>
              <a:buSzPts val="2800"/>
              <a:buChar char="●"/>
            </a:pPr>
            <a:r>
              <a:rPr lang="fi-FI" sz="2300" b="1" dirty="0"/>
              <a:t>Door gebruikers gegenereerde content (UGC): </a:t>
            </a:r>
            <a:r>
              <a:rPr lang="fi-FI" sz="2300" dirty="0"/>
              <a:t>verwijst naar content die is gemaakt door gebruikers of klanten. Het kan gaan om productrecensies, getuigenissen, commentaren, forumdiscussies, posts op sociale media en andere inhoud die gebruikers bijdragen aan de website.</a:t>
            </a:r>
            <a:br>
              <a:rPr lang="fi-FI" sz="2300" dirty="0"/>
            </a:br>
            <a:endParaRPr sz="2300" dirty="0"/>
          </a:p>
          <a:p>
            <a:pPr marL="457200" lvl="0" indent="-406400" algn="l" rtl="0">
              <a:spcBef>
                <a:spcPts val="0"/>
              </a:spcBef>
              <a:spcAft>
                <a:spcPts val="0"/>
              </a:spcAft>
              <a:buClr>
                <a:schemeClr val="accent2"/>
              </a:buClr>
              <a:buSzPts val="2800"/>
              <a:buChar char="●"/>
            </a:pPr>
            <a:r>
              <a:rPr lang="fi-FI" sz="2300" b="1" dirty="0"/>
              <a:t>Interactieve inhoud: </a:t>
            </a:r>
            <a:r>
              <a:rPr lang="fi-FI" sz="2300" dirty="0"/>
              <a:t>Interactieve inhoud betrekt gebruikers en moedigt hun actieve deelname aan. Bijvoorbeeld quizzen, enquêtes, polls, rekenmachines, interactieve kaarten, spelletjes en interactieve infografieken.</a:t>
            </a:r>
            <a:br>
              <a:rPr lang="fi-FI" sz="2300" dirty="0"/>
            </a:br>
            <a:endParaRPr sz="2300" dirty="0"/>
          </a:p>
          <a:p>
            <a:pPr marL="457200" lvl="0" indent="-406400" algn="l" rtl="0">
              <a:spcBef>
                <a:spcPts val="0"/>
              </a:spcBef>
              <a:spcAft>
                <a:spcPts val="0"/>
              </a:spcAft>
              <a:buClr>
                <a:schemeClr val="accent2"/>
              </a:buClr>
              <a:buSzPts val="2800"/>
              <a:buChar char="●"/>
            </a:pPr>
            <a:r>
              <a:rPr lang="fi-FI" sz="2300" b="1" dirty="0"/>
              <a:t>Inhoud voor sociale media: </a:t>
            </a:r>
            <a:r>
              <a:rPr lang="fi-FI" sz="2300" dirty="0"/>
              <a:t>Integratie van social media-inhoud stelt gebruikers in staat om social media-posts, deelknoppen en social media-feeds direct op de website te bekijken en te gebruiken. </a:t>
            </a:r>
            <a:endParaRPr sz="23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g24ce123e147_1_65"/>
          <p:cNvSpPr txBox="1">
            <a:spLocks noGrp="1"/>
          </p:cNvSpPr>
          <p:nvPr>
            <p:ph type="title"/>
          </p:nvPr>
        </p:nvSpPr>
        <p:spPr>
          <a:xfrm>
            <a:off x="838200" y="365125"/>
            <a:ext cx="9405135"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dirty="0"/>
              <a:t>Verschillende soorten inhoud op een website</a:t>
            </a:r>
            <a:endParaRPr dirty="0"/>
          </a:p>
        </p:txBody>
      </p:sp>
      <p:sp>
        <p:nvSpPr>
          <p:cNvPr id="331" name="Google Shape;331;g24ce123e147_1_65"/>
          <p:cNvSpPr txBox="1">
            <a:spLocks noGrp="1"/>
          </p:cNvSpPr>
          <p:nvPr>
            <p:ph type="body" idx="1"/>
          </p:nvPr>
        </p:nvSpPr>
        <p:spPr>
          <a:xfrm>
            <a:off x="714910" y="1568771"/>
            <a:ext cx="10515600" cy="3874500"/>
          </a:xfrm>
          <a:prstGeom prst="rect">
            <a:avLst/>
          </a:prstGeom>
        </p:spPr>
        <p:txBody>
          <a:bodyPr spcFirstLastPara="1" wrap="square" lIns="91425" tIns="45700" rIns="91425" bIns="45700" anchor="t" anchorCtr="0">
            <a:noAutofit/>
          </a:bodyPr>
          <a:lstStyle/>
          <a:p>
            <a:pPr marL="457200" lvl="0" indent="-379730" algn="l" rtl="0">
              <a:spcBef>
                <a:spcPts val="1000"/>
              </a:spcBef>
              <a:spcAft>
                <a:spcPts val="0"/>
              </a:spcAft>
              <a:buClr>
                <a:schemeClr val="accent2"/>
              </a:buClr>
              <a:buSzPct val="100000"/>
              <a:buChar char="●"/>
            </a:pPr>
            <a:r>
              <a:rPr lang="fi-FI" sz="1800" b="1" dirty="0"/>
              <a:t>E-commerce-inhoud: </a:t>
            </a:r>
            <a:r>
              <a:rPr lang="fi-FI" sz="1800" dirty="0"/>
              <a:t>In het geval van e-commerce websites zijn productvermeldingen, productbeschrijvingen, prijsinformatie, klantbeoordelingen, beoordelingen en winkelwagenfunctionaliteit cruciale soorten content.</a:t>
            </a:r>
            <a:br>
              <a:rPr lang="fi-FI" sz="1800" dirty="0"/>
            </a:br>
            <a:endParaRPr sz="1800" dirty="0"/>
          </a:p>
          <a:p>
            <a:pPr marL="457200" lvl="0" indent="-379730" algn="l" rtl="0">
              <a:spcBef>
                <a:spcPts val="0"/>
              </a:spcBef>
              <a:spcAft>
                <a:spcPts val="0"/>
              </a:spcAft>
              <a:buClr>
                <a:schemeClr val="accent2"/>
              </a:buClr>
              <a:buSzPct val="100000"/>
              <a:buChar char="●"/>
            </a:pPr>
            <a:r>
              <a:rPr lang="fi-FI" sz="1800" b="1" dirty="0"/>
              <a:t>Landingspagina's: </a:t>
            </a:r>
            <a:r>
              <a:rPr lang="fi-FI" sz="1800" dirty="0"/>
              <a:t>Landingspagina's zijn specifieke pagina's die zijn ontworpen om de aandacht van bezoekers te trekken en een bepaalde actie te stimuleren, zoals het inschrijven voor een nieuwsbrief, het downloaden van een bron of het doen van een aankoop. Ze zijn meestal gericht op één aanbieding of conversiedoel.</a:t>
            </a:r>
            <a:br>
              <a:rPr lang="fi-FI" sz="1800" dirty="0"/>
            </a:br>
            <a:endParaRPr sz="1800" dirty="0"/>
          </a:p>
          <a:p>
            <a:pPr marL="457200" lvl="0" indent="-379730" algn="l" rtl="0">
              <a:spcBef>
                <a:spcPts val="0"/>
              </a:spcBef>
              <a:spcAft>
                <a:spcPts val="0"/>
              </a:spcAft>
              <a:buClr>
                <a:schemeClr val="accent2"/>
              </a:buClr>
              <a:buSzPct val="100000"/>
              <a:buChar char="●"/>
            </a:pPr>
            <a:r>
              <a:rPr lang="fi-FI" sz="1800" b="1" dirty="0"/>
              <a:t>Nieuws en updates: </a:t>
            </a:r>
            <a:r>
              <a:rPr lang="fi-FI" sz="1800" dirty="0"/>
              <a:t>Websites hebben vaak een sectie voor nieuws, persberichten, bedrijfsupdates of blogberichten om bezoekers op de hoogte te houden van de laatste ontwikkelingen, trends in de sector of aankondigingen van het bedrijf.</a:t>
            </a:r>
            <a:br>
              <a:rPr lang="fi-FI" sz="1800" dirty="0"/>
            </a:br>
            <a:endParaRPr sz="1800" dirty="0"/>
          </a:p>
          <a:p>
            <a:pPr marL="457200" lvl="0" indent="-379730" algn="l" rtl="0">
              <a:spcBef>
                <a:spcPts val="0"/>
              </a:spcBef>
              <a:spcAft>
                <a:spcPts val="0"/>
              </a:spcAft>
              <a:buClr>
                <a:schemeClr val="accent2"/>
              </a:buClr>
              <a:buSzPct val="100000"/>
              <a:buChar char="●"/>
            </a:pPr>
            <a:r>
              <a:rPr lang="fi-FI" sz="1800" b="1" dirty="0"/>
              <a:t>Over en contactgegevens: </a:t>
            </a:r>
            <a:r>
              <a:rPr lang="fi-FI" sz="1800" dirty="0"/>
              <a:t>Het is essentieel om inhoud te hebben die het bedrijf of de organisatie introduceert, informatie geeft over de missie, waarden, het team en contactgegevens. Dit helpt om geloofwaardigheid op te bouwen en vergemakkelijkt de communicatie met bezoekers.</a:t>
            </a:r>
            <a:endParaRPr sz="1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g24ce123e147_1_22"/>
          <p:cNvSpPr txBox="1">
            <a:spLocks noGrp="1"/>
          </p:cNvSpPr>
          <p:nvPr>
            <p:ph type="body" idx="1"/>
          </p:nvPr>
        </p:nvSpPr>
        <p:spPr>
          <a:xfrm>
            <a:off x="1150762" y="369977"/>
            <a:ext cx="8818800" cy="443400"/>
          </a:xfrm>
          <a:prstGeom prst="rect">
            <a:avLst/>
          </a:prstGeom>
        </p:spPr>
        <p:txBody>
          <a:bodyPr spcFirstLastPara="1" wrap="square" lIns="0" tIns="0" rIns="0" bIns="0" anchor="t" anchorCtr="0">
            <a:spAutoFit/>
          </a:bodyPr>
          <a:lstStyle/>
          <a:p>
            <a:pPr marL="0" lvl="0" indent="0" algn="l" rtl="0">
              <a:spcBef>
                <a:spcPts val="1000"/>
              </a:spcBef>
              <a:spcAft>
                <a:spcPts val="0"/>
              </a:spcAft>
              <a:buNone/>
            </a:pPr>
            <a:r>
              <a:rPr lang="fi-FI" dirty="0"/>
              <a:t>Activiteit in de klas</a:t>
            </a:r>
            <a:endParaRPr dirty="0"/>
          </a:p>
        </p:txBody>
      </p:sp>
      <p:sp>
        <p:nvSpPr>
          <p:cNvPr id="338" name="Google Shape;338;g24ce123e147_1_22"/>
          <p:cNvSpPr txBox="1">
            <a:spLocks noGrp="1"/>
          </p:cNvSpPr>
          <p:nvPr>
            <p:ph type="body" idx="2"/>
          </p:nvPr>
        </p:nvSpPr>
        <p:spPr>
          <a:xfrm>
            <a:off x="1150762" y="1162320"/>
            <a:ext cx="8818800" cy="3781800"/>
          </a:xfrm>
          <a:prstGeom prst="rect">
            <a:avLst/>
          </a:prstGeom>
        </p:spPr>
        <p:txBody>
          <a:bodyPr spcFirstLastPara="1" wrap="square" lIns="0" tIns="0" rIns="0" bIns="0" anchor="t" anchorCtr="0">
            <a:noAutofit/>
          </a:bodyPr>
          <a:lstStyle/>
          <a:p>
            <a:pPr marL="285750" lvl="0" indent="-298450" algn="l" rtl="0">
              <a:lnSpc>
                <a:spcPct val="100000"/>
              </a:lnSpc>
              <a:spcBef>
                <a:spcPts val="0"/>
              </a:spcBef>
              <a:spcAft>
                <a:spcPts val="0"/>
              </a:spcAft>
              <a:buClr>
                <a:srgbClr val="11AA81"/>
              </a:buClr>
              <a:buSzPts val="2200"/>
              <a:buFont typeface="Noto Sans Symbols"/>
              <a:buChar char="⮚"/>
            </a:pPr>
            <a:r>
              <a:rPr lang="fi-FI" b="1" dirty="0"/>
              <a:t>Vorm een groep van 4-5 mensen. </a:t>
            </a:r>
            <a:endParaRPr b="1" dirty="0"/>
          </a:p>
          <a:p>
            <a:pPr marL="285750" lvl="0" indent="-285750" algn="l" rtl="0">
              <a:lnSpc>
                <a:spcPct val="100000"/>
              </a:lnSpc>
              <a:spcBef>
                <a:spcPts val="0"/>
              </a:spcBef>
              <a:spcAft>
                <a:spcPts val="0"/>
              </a:spcAft>
              <a:buClr>
                <a:srgbClr val="11AA81"/>
              </a:buClr>
              <a:buSzPts val="2000"/>
              <a:buChar char="⮚"/>
            </a:pPr>
            <a:r>
              <a:rPr lang="fi-FI" b="1" dirty="0"/>
              <a:t>Bespreek in groepjes:</a:t>
            </a:r>
            <a:endParaRPr b="1" dirty="0"/>
          </a:p>
          <a:p>
            <a:pPr marL="457200" lvl="1" indent="-127000" algn="l" rtl="0">
              <a:lnSpc>
                <a:spcPct val="100000"/>
              </a:lnSpc>
              <a:spcBef>
                <a:spcPts val="500"/>
              </a:spcBef>
              <a:spcAft>
                <a:spcPts val="0"/>
              </a:spcAft>
              <a:buSzPts val="2000"/>
              <a:buChar char="•"/>
            </a:pPr>
            <a:r>
              <a:rPr lang="fi-FI" sz="2000" dirty="0"/>
              <a:t> Wat voor soort inhoud consumeer je?</a:t>
            </a:r>
            <a:endParaRPr sz="2000" dirty="0"/>
          </a:p>
          <a:p>
            <a:pPr marL="457200" lvl="1" indent="-127000" algn="l" rtl="0">
              <a:lnSpc>
                <a:spcPct val="100000"/>
              </a:lnSpc>
              <a:spcBef>
                <a:spcPts val="500"/>
              </a:spcBef>
              <a:spcAft>
                <a:spcPts val="0"/>
              </a:spcAft>
              <a:buSzPts val="2000"/>
              <a:buChar char="•"/>
            </a:pPr>
            <a:r>
              <a:rPr lang="fi-FI" sz="2000" dirty="0"/>
              <a:t> Waarom denk je dat je het interessant vindt?</a:t>
            </a:r>
            <a:endParaRPr sz="2000" dirty="0"/>
          </a:p>
          <a:p>
            <a:pPr marL="457200" lvl="1" indent="-127000" algn="l" rtl="0">
              <a:lnSpc>
                <a:spcPct val="100000"/>
              </a:lnSpc>
              <a:spcBef>
                <a:spcPts val="500"/>
              </a:spcBef>
              <a:spcAft>
                <a:spcPts val="0"/>
              </a:spcAft>
              <a:buSzPts val="2000"/>
              <a:buChar char="•"/>
            </a:pPr>
            <a:r>
              <a:rPr lang="fi-FI" sz="2000" dirty="0"/>
              <a:t> Probeer na te denken over de zakelijke doelen achter de inhoud? Wat wil de inhoud jou als klant laten doen?</a:t>
            </a:r>
            <a:endParaRPr sz="2000" dirty="0"/>
          </a:p>
          <a:p>
            <a:pPr marL="457200" lvl="1" indent="-127000" algn="l" rtl="0">
              <a:lnSpc>
                <a:spcPct val="100000"/>
              </a:lnSpc>
              <a:spcBef>
                <a:spcPts val="500"/>
              </a:spcBef>
              <a:spcAft>
                <a:spcPts val="0"/>
              </a:spcAft>
              <a:buSzPts val="2000"/>
              <a:buChar char="•"/>
            </a:pPr>
            <a:r>
              <a:rPr lang="fi-FI" sz="2000" dirty="0"/>
              <a:t> Hoe is de inhoud gerelateerd aan de website van het bedrijf?</a:t>
            </a:r>
            <a:endParaRPr sz="2000" dirty="0"/>
          </a:p>
          <a:p>
            <a:pPr marL="457200" lvl="0" indent="0" algn="l" rtl="0">
              <a:lnSpc>
                <a:spcPct val="100000"/>
              </a:lnSpc>
              <a:spcBef>
                <a:spcPts val="0"/>
              </a:spcBef>
              <a:spcAft>
                <a:spcPts val="0"/>
              </a:spcAft>
              <a:buNone/>
            </a:pPr>
            <a:endParaRPr sz="1800" dirty="0"/>
          </a:p>
          <a:p>
            <a:pPr marL="457200" lvl="0" indent="0" algn="l" rtl="0">
              <a:lnSpc>
                <a:spcPct val="100000"/>
              </a:lnSpc>
              <a:spcBef>
                <a:spcPts val="0"/>
              </a:spcBef>
              <a:spcAft>
                <a:spcPts val="0"/>
              </a:spcAft>
              <a:buNone/>
            </a:pPr>
            <a:endParaRPr sz="1800" dirty="0"/>
          </a:p>
          <a:p>
            <a:pPr marL="0" lvl="0" indent="0" algn="l" rtl="0">
              <a:spcBef>
                <a:spcPts val="0"/>
              </a:spcBef>
              <a:spcAft>
                <a:spcPts val="0"/>
              </a:spcAft>
              <a:buNone/>
            </a:pPr>
            <a:r>
              <a:rPr lang="fi-FI" sz="2400" b="1" dirty="0">
                <a:solidFill>
                  <a:srgbClr val="11AA81"/>
                </a:solidFill>
              </a:rPr>
              <a:t>Geef een ppt-presentatie over je inzichten. Elke groep presenteert zijn eigen presentatie en andere groepen kunnen commentaar geven.</a:t>
            </a:r>
            <a:endParaRPr sz="2400" b="1" dirty="0">
              <a:solidFill>
                <a:srgbClr val="11AA8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g1e3465f16fc_1_157"/>
          <p:cNvSpPr txBox="1">
            <a:spLocks noGrp="1"/>
          </p:cNvSpPr>
          <p:nvPr>
            <p:ph type="ctrTitle" idx="4294967295"/>
          </p:nvPr>
        </p:nvSpPr>
        <p:spPr>
          <a:xfrm>
            <a:off x="1524000" y="2308632"/>
            <a:ext cx="9144000" cy="1382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a:t>Basisregels voor het schrijven van SEO-inhoud</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g1e3465f16fc_1_161"/>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Basisregels voor het schrijven van SEO-inhoud</a:t>
            </a:r>
            <a:endParaRPr/>
          </a:p>
        </p:txBody>
      </p:sp>
      <p:sp>
        <p:nvSpPr>
          <p:cNvPr id="350" name="Google Shape;350;g1e3465f16fc_1_161"/>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Clr>
                <a:schemeClr val="dk1"/>
              </a:buClr>
              <a:buSzPts val="1100"/>
              <a:buFont typeface="Arial"/>
              <a:buNone/>
            </a:pPr>
            <a:r>
              <a:rPr lang="fi-FI" b="1" dirty="0"/>
              <a:t>1. Schrijf voor mensen</a:t>
            </a:r>
            <a:endParaRPr b="1" dirty="0"/>
          </a:p>
          <a:p>
            <a:pPr marL="457200" lvl="0" indent="-406400" algn="l" rtl="0">
              <a:spcBef>
                <a:spcPts val="1000"/>
              </a:spcBef>
              <a:spcAft>
                <a:spcPts val="0"/>
              </a:spcAft>
              <a:buClr>
                <a:schemeClr val="accent2"/>
              </a:buClr>
              <a:buSzPts val="2800"/>
              <a:buChar char="●"/>
            </a:pPr>
            <a:r>
              <a:rPr lang="fi-FI" dirty="0"/>
              <a:t>Ken je publiek en schrijf voor hen, beantwoord hun vragen en bied hulp bij problemen waar ze mee worstelen.</a:t>
            </a:r>
            <a:br>
              <a:rPr lang="fi-FI" dirty="0"/>
            </a:br>
            <a:endParaRPr dirty="0"/>
          </a:p>
          <a:p>
            <a:pPr marL="457200" lvl="0" indent="-406400" algn="l" rtl="0">
              <a:spcBef>
                <a:spcPts val="0"/>
              </a:spcBef>
              <a:spcAft>
                <a:spcPts val="0"/>
              </a:spcAft>
              <a:buClr>
                <a:schemeClr val="accent2"/>
              </a:buClr>
              <a:buSzPts val="2800"/>
              <a:buChar char="●"/>
            </a:pPr>
            <a:r>
              <a:rPr lang="fi-FI" dirty="0"/>
              <a:t>Backlinks aantrekken: De inhoud die je schrijft moet backlinks van andere sites aantrekken om de SEO ervan te verbeteren.</a:t>
            </a:r>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g1e3465f16fc_1_168"/>
          <p:cNvSpPr txBox="1">
            <a:spLocks noGrp="1"/>
          </p:cNvSpPr>
          <p:nvPr>
            <p:ph type="title"/>
          </p:nvPr>
        </p:nvSpPr>
        <p:spPr>
          <a:xfrm>
            <a:off x="838200" y="365125"/>
            <a:ext cx="5044800" cy="1325700"/>
          </a:xfrm>
          <a:prstGeom prst="rect">
            <a:avLst/>
          </a:prstGeom>
        </p:spPr>
        <p:txBody>
          <a:bodyPr spcFirstLastPara="1" wrap="square" lIns="91425" tIns="45700" rIns="91425" bIns="45700" anchor="b" anchorCtr="0">
            <a:noAutofit/>
          </a:bodyPr>
          <a:lstStyle/>
          <a:p>
            <a:pPr marL="0" lvl="0" indent="0" algn="l" rtl="0">
              <a:spcBef>
                <a:spcPts val="0"/>
              </a:spcBef>
              <a:spcAft>
                <a:spcPts val="0"/>
              </a:spcAft>
              <a:buNone/>
            </a:pPr>
            <a:r>
              <a:rPr lang="fi-FI" sz="3500" dirty="0"/>
              <a:t>Basisregels voor het schrijven van SEO-inhoud</a:t>
            </a:r>
            <a:endParaRPr sz="3500" dirty="0"/>
          </a:p>
        </p:txBody>
      </p:sp>
      <p:sp>
        <p:nvSpPr>
          <p:cNvPr id="357" name="Google Shape;357;g1e3465f16fc_1_168"/>
          <p:cNvSpPr txBox="1">
            <a:spLocks noGrp="1"/>
          </p:cNvSpPr>
          <p:nvPr>
            <p:ph type="body" idx="1"/>
          </p:nvPr>
        </p:nvSpPr>
        <p:spPr>
          <a:xfrm>
            <a:off x="838200" y="1825625"/>
            <a:ext cx="6028200" cy="3874500"/>
          </a:xfrm>
          <a:prstGeom prst="rect">
            <a:avLst/>
          </a:prstGeom>
        </p:spPr>
        <p:txBody>
          <a:bodyPr spcFirstLastPara="1" wrap="square" lIns="91425" tIns="45700" rIns="91425" bIns="45700" anchor="t" anchorCtr="0">
            <a:normAutofit lnSpcReduction="20000"/>
          </a:bodyPr>
          <a:lstStyle/>
          <a:p>
            <a:pPr marL="0" lvl="0" indent="0" algn="l" rtl="0">
              <a:lnSpc>
                <a:spcPct val="115000"/>
              </a:lnSpc>
              <a:spcBef>
                <a:spcPts val="1000"/>
              </a:spcBef>
              <a:spcAft>
                <a:spcPts val="0"/>
              </a:spcAft>
              <a:buSzPts val="1018"/>
              <a:buNone/>
            </a:pPr>
            <a:r>
              <a:rPr lang="fi-FI" sz="1690" b="1"/>
              <a:t>2. Weet hoe je de juiste zoekwoorden vindt</a:t>
            </a:r>
            <a:endParaRPr sz="1690" b="1"/>
          </a:p>
          <a:p>
            <a:pPr marL="457200" lvl="0" indent="-335915" algn="l" rtl="0">
              <a:lnSpc>
                <a:spcPct val="115000"/>
              </a:lnSpc>
              <a:spcBef>
                <a:spcPts val="1000"/>
              </a:spcBef>
              <a:spcAft>
                <a:spcPts val="0"/>
              </a:spcAft>
              <a:buClr>
                <a:schemeClr val="accent2"/>
              </a:buClr>
              <a:buSzPts val="1690"/>
              <a:buChar char="●"/>
            </a:pPr>
            <a:r>
              <a:rPr lang="fi-FI" sz="1690"/>
              <a:t>Voer een zoekwoordonderzoek uit met </a:t>
            </a:r>
            <a:r>
              <a:rPr lang="fi-FI" sz="1690" u="sng">
                <a:solidFill>
                  <a:schemeClr val="hlink"/>
                </a:solidFill>
                <a:hlinkClick r:id="rId3"/>
              </a:rPr>
              <a:t>Google Keyword Planner </a:t>
            </a:r>
            <a:r>
              <a:rPr lang="fi-FI" sz="1690"/>
              <a:t>(om de Google Keyword Planner te gebruiken, moet je een Google Ads account hebben, zie instructies </a:t>
            </a:r>
            <a:r>
              <a:rPr lang="fi-FI" sz="1690" u="sng">
                <a:solidFill>
                  <a:schemeClr val="hlink"/>
                </a:solidFill>
                <a:hlinkClick r:id="rId4"/>
              </a:rPr>
              <a:t>hier</a:t>
            </a:r>
            <a:r>
              <a:rPr lang="fi-FI" sz="1690"/>
              <a:t>)</a:t>
            </a:r>
            <a:endParaRPr sz="1690"/>
          </a:p>
          <a:p>
            <a:pPr marL="914400" lvl="0" indent="-335915" algn="l" rtl="0">
              <a:lnSpc>
                <a:spcPct val="115000"/>
              </a:lnSpc>
              <a:spcBef>
                <a:spcPts val="0"/>
              </a:spcBef>
              <a:spcAft>
                <a:spcPts val="0"/>
              </a:spcAft>
              <a:buSzPts val="1690"/>
              <a:buAutoNum type="arabicPeriod"/>
            </a:pPr>
            <a:r>
              <a:rPr lang="fi-FI" sz="1690"/>
              <a:t>Ontdek nieuwe trefwoorden (voorbeeld: digitaal marketingbureau in Turku)</a:t>
            </a:r>
            <a:endParaRPr sz="1690"/>
          </a:p>
          <a:p>
            <a:pPr marL="914400" lvl="0" indent="-335915" algn="l" rtl="0">
              <a:lnSpc>
                <a:spcPct val="115000"/>
              </a:lnSpc>
              <a:spcBef>
                <a:spcPts val="0"/>
              </a:spcBef>
              <a:spcAft>
                <a:spcPts val="0"/>
              </a:spcAft>
              <a:buSzPts val="1690"/>
              <a:buAutoNum type="arabicPeriod"/>
            </a:pPr>
            <a:r>
              <a:rPr lang="fi-FI" sz="1690"/>
              <a:t>Voer producten of diensten in die nauw verband houden met uw bedrijf (gebruik komma's om de trefwoorden te scheiden of klik op Enter) &amp; klik op "resultaten krijgen".</a:t>
            </a:r>
            <a:endParaRPr sz="1690"/>
          </a:p>
          <a:p>
            <a:pPr marL="914400" lvl="0" indent="-335915" algn="l" rtl="0">
              <a:lnSpc>
                <a:spcPct val="115000"/>
              </a:lnSpc>
              <a:spcBef>
                <a:spcPts val="0"/>
              </a:spcBef>
              <a:spcAft>
                <a:spcPts val="0"/>
              </a:spcAft>
              <a:buSzPts val="1690"/>
              <a:buAutoNum type="arabicPeriod"/>
            </a:pPr>
            <a:r>
              <a:rPr lang="fi-FI" sz="1690"/>
              <a:t>Kies de beste ideeën (=de meeste zoekopdrachten met een redelijke hoeveelheid concurrentie) en gebruik deze in je inhoud</a:t>
            </a:r>
            <a:endParaRPr sz="1690"/>
          </a:p>
          <a:p>
            <a:pPr marL="457200" lvl="0" indent="-335915" algn="l" rtl="0">
              <a:lnSpc>
                <a:spcPct val="115000"/>
              </a:lnSpc>
              <a:spcBef>
                <a:spcPts val="0"/>
              </a:spcBef>
              <a:spcAft>
                <a:spcPts val="0"/>
              </a:spcAft>
              <a:buClr>
                <a:schemeClr val="accent2"/>
              </a:buClr>
              <a:buSzPts val="1690"/>
              <a:buChar char="●"/>
            </a:pPr>
            <a:r>
              <a:rPr lang="fi-FI" sz="1690"/>
              <a:t>Lees de gedetailleerde instructies van </a:t>
            </a:r>
            <a:r>
              <a:rPr lang="fi-FI" sz="1690" u="sng">
                <a:solidFill>
                  <a:schemeClr val="hlink"/>
                </a:solidFill>
                <a:hlinkClick r:id="rId5"/>
              </a:rPr>
              <a:t>Hubspot</a:t>
            </a:r>
            <a:endParaRPr sz="1690"/>
          </a:p>
        </p:txBody>
      </p:sp>
      <p:pic>
        <p:nvPicPr>
          <p:cNvPr id="358" name="Google Shape;358;g1e3465f16fc_1_168"/>
          <p:cNvPicPr preferRelativeResize="0"/>
          <p:nvPr/>
        </p:nvPicPr>
        <p:blipFill>
          <a:blip r:embed="rId6">
            <a:alphaModFix/>
          </a:blip>
          <a:stretch>
            <a:fillRect/>
          </a:stretch>
        </p:blipFill>
        <p:spPr>
          <a:xfrm>
            <a:off x="6269395" y="129957"/>
            <a:ext cx="3629775" cy="1796025"/>
          </a:xfrm>
          <a:prstGeom prst="rect">
            <a:avLst/>
          </a:prstGeom>
          <a:noFill/>
          <a:ln>
            <a:noFill/>
          </a:ln>
        </p:spPr>
      </p:pic>
      <p:pic>
        <p:nvPicPr>
          <p:cNvPr id="359" name="Google Shape;359;g1e3465f16fc_1_168"/>
          <p:cNvPicPr preferRelativeResize="0"/>
          <p:nvPr/>
        </p:nvPicPr>
        <p:blipFill>
          <a:blip r:embed="rId7">
            <a:alphaModFix/>
          </a:blip>
          <a:stretch>
            <a:fillRect/>
          </a:stretch>
        </p:blipFill>
        <p:spPr>
          <a:xfrm>
            <a:off x="7042875" y="1925986"/>
            <a:ext cx="4775125" cy="2431375"/>
          </a:xfrm>
          <a:prstGeom prst="rect">
            <a:avLst/>
          </a:prstGeom>
          <a:noFill/>
          <a:ln>
            <a:noFill/>
          </a:ln>
        </p:spPr>
      </p:pic>
      <p:pic>
        <p:nvPicPr>
          <p:cNvPr id="360" name="Google Shape;360;g1e3465f16fc_1_168"/>
          <p:cNvPicPr preferRelativeResize="0"/>
          <p:nvPr/>
        </p:nvPicPr>
        <p:blipFill>
          <a:blip r:embed="rId8">
            <a:alphaModFix/>
          </a:blip>
          <a:stretch>
            <a:fillRect/>
          </a:stretch>
        </p:blipFill>
        <p:spPr>
          <a:xfrm>
            <a:off x="7160550" y="4040826"/>
            <a:ext cx="4775124" cy="266052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g1e3465f16fc_1_177"/>
          <p:cNvSpPr txBox="1">
            <a:spLocks noGrp="1"/>
          </p:cNvSpPr>
          <p:nvPr>
            <p:ph type="title"/>
          </p:nvPr>
        </p:nvSpPr>
        <p:spPr>
          <a:xfrm>
            <a:off x="838200" y="365125"/>
            <a:ext cx="5044800" cy="1325700"/>
          </a:xfrm>
          <a:prstGeom prst="rect">
            <a:avLst/>
          </a:prstGeom>
        </p:spPr>
        <p:txBody>
          <a:bodyPr spcFirstLastPara="1" wrap="square" lIns="91425" tIns="45700" rIns="91425" bIns="45700" anchor="b" anchorCtr="0">
            <a:noAutofit/>
          </a:bodyPr>
          <a:lstStyle/>
          <a:p>
            <a:pPr marL="0" lvl="0" indent="0" algn="l" rtl="0">
              <a:spcBef>
                <a:spcPts val="0"/>
              </a:spcBef>
              <a:spcAft>
                <a:spcPts val="0"/>
              </a:spcAft>
              <a:buNone/>
            </a:pPr>
            <a:r>
              <a:rPr lang="fi-FI" sz="3500" dirty="0"/>
              <a:t>Basisregels voor het schrijven van SEO-inhoud</a:t>
            </a:r>
            <a:endParaRPr sz="3500" dirty="0"/>
          </a:p>
        </p:txBody>
      </p:sp>
      <p:sp>
        <p:nvSpPr>
          <p:cNvPr id="367" name="Google Shape;367;g1e3465f16fc_1_177"/>
          <p:cNvSpPr txBox="1">
            <a:spLocks noGrp="1"/>
          </p:cNvSpPr>
          <p:nvPr>
            <p:ph type="body" idx="1"/>
          </p:nvPr>
        </p:nvSpPr>
        <p:spPr>
          <a:xfrm>
            <a:off x="838200" y="1825625"/>
            <a:ext cx="6026700" cy="38745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fi-FI" sz="1800" b="1">
                <a:solidFill>
                  <a:schemeClr val="dk1"/>
                </a:solidFill>
              </a:rPr>
              <a:t>3. Headers optimaliseren</a:t>
            </a:r>
            <a:endParaRPr sz="1800" b="1">
              <a:solidFill>
                <a:schemeClr val="dk1"/>
              </a:solidFill>
            </a:endParaRPr>
          </a:p>
          <a:p>
            <a:pPr marL="457200" lvl="0" indent="-335915" algn="l" rtl="0">
              <a:spcBef>
                <a:spcPts val="600"/>
              </a:spcBef>
              <a:spcAft>
                <a:spcPts val="0"/>
              </a:spcAft>
              <a:buClr>
                <a:schemeClr val="accent2"/>
              </a:buClr>
              <a:buSzPts val="1690"/>
              <a:buChar char="●"/>
            </a:pPr>
            <a:r>
              <a:rPr lang="fi-FI" sz="1800">
                <a:solidFill>
                  <a:schemeClr val="dk1"/>
                </a:solidFill>
              </a:rPr>
              <a:t>Gebruik de beste trefwoorden in kopteksten en hoofdinhoud</a:t>
            </a:r>
            <a:endParaRPr sz="1800">
              <a:solidFill>
                <a:schemeClr val="dk1"/>
              </a:solidFill>
            </a:endParaRPr>
          </a:p>
          <a:p>
            <a:pPr marL="914400" lvl="1" indent="-335915" algn="l" rtl="0">
              <a:spcBef>
                <a:spcPts val="0"/>
              </a:spcBef>
              <a:spcAft>
                <a:spcPts val="0"/>
              </a:spcAft>
              <a:buSzPts val="1690"/>
              <a:buChar char="○"/>
            </a:pPr>
            <a:r>
              <a:rPr lang="fi-FI" sz="1600">
                <a:solidFill>
                  <a:schemeClr val="dk1"/>
                </a:solidFill>
              </a:rPr>
              <a:t>geen </a:t>
            </a:r>
            <a:r>
              <a:rPr lang="fi-FI" sz="1600" u="sng">
                <a:solidFill>
                  <a:schemeClr val="hlink"/>
                </a:solidFill>
                <a:hlinkClick r:id="rId3"/>
              </a:rPr>
              <a:t>keyword stuffing</a:t>
            </a:r>
            <a:r>
              <a:rPr lang="fi-FI" sz="1600">
                <a:solidFill>
                  <a:schemeClr val="dk1"/>
                </a:solidFill>
              </a:rPr>
              <a:t>! → schrijf altijd naar mensen</a:t>
            </a:r>
            <a:endParaRPr sz="1600">
              <a:solidFill>
                <a:schemeClr val="dk1"/>
              </a:solidFill>
            </a:endParaRPr>
          </a:p>
          <a:p>
            <a:pPr marL="457200" lvl="0" indent="-335915" algn="l" rtl="0">
              <a:spcBef>
                <a:spcPts val="0"/>
              </a:spcBef>
              <a:spcAft>
                <a:spcPts val="0"/>
              </a:spcAft>
              <a:buClr>
                <a:schemeClr val="accent2"/>
              </a:buClr>
              <a:buSzPts val="1690"/>
              <a:buChar char="●"/>
            </a:pPr>
            <a:r>
              <a:rPr lang="fi-FI" sz="1800">
                <a:solidFill>
                  <a:schemeClr val="dk1"/>
                </a:solidFill>
              </a:rPr>
              <a:t>Koppen (H1, H2, H3...)</a:t>
            </a:r>
            <a:endParaRPr sz="1800">
              <a:solidFill>
                <a:schemeClr val="dk1"/>
              </a:solidFill>
            </a:endParaRPr>
          </a:p>
          <a:p>
            <a:pPr marL="457200" lvl="0" indent="-335915" algn="l" rtl="0">
              <a:spcBef>
                <a:spcPts val="0"/>
              </a:spcBef>
              <a:spcAft>
                <a:spcPts val="0"/>
              </a:spcAft>
              <a:buClr>
                <a:schemeClr val="accent2"/>
              </a:buClr>
              <a:buSzPts val="1690"/>
              <a:buChar char="●"/>
            </a:pPr>
            <a:r>
              <a:rPr lang="fi-FI" sz="1800">
                <a:solidFill>
                  <a:schemeClr val="dk1"/>
                </a:solidFill>
              </a:rPr>
              <a:t>Slechts één H1 per pagina als hoofdtitel!</a:t>
            </a:r>
            <a:endParaRPr sz="1800">
              <a:solidFill>
                <a:schemeClr val="dk1"/>
              </a:solidFill>
            </a:endParaRPr>
          </a:p>
          <a:p>
            <a:pPr marL="457200" lvl="0" indent="-335915" algn="l" rtl="0">
              <a:spcBef>
                <a:spcPts val="0"/>
              </a:spcBef>
              <a:spcAft>
                <a:spcPts val="0"/>
              </a:spcAft>
              <a:buClr>
                <a:schemeClr val="accent2"/>
              </a:buClr>
              <a:buSzPts val="1690"/>
              <a:buChar char="●"/>
            </a:pPr>
            <a:r>
              <a:rPr lang="fi-FI" sz="1800">
                <a:solidFill>
                  <a:schemeClr val="dk1"/>
                </a:solidFill>
              </a:rPr>
              <a:t>Gebruik andere kopteksten systematisch zoals in een scriptie à eerste ondertitel is H2 en onder hetzelfde onderwerp komt daarna H3 en misschien H4 enz.</a:t>
            </a:r>
            <a:endParaRPr sz="1800">
              <a:solidFill>
                <a:schemeClr val="dk1"/>
              </a:solidFill>
            </a:endParaRPr>
          </a:p>
          <a:p>
            <a:pPr marL="457200" lvl="0" indent="-335915" algn="l" rtl="0">
              <a:spcBef>
                <a:spcPts val="0"/>
              </a:spcBef>
              <a:spcAft>
                <a:spcPts val="0"/>
              </a:spcAft>
              <a:buClr>
                <a:schemeClr val="accent2"/>
              </a:buClr>
              <a:buSzPts val="1690"/>
              <a:buChar char="●"/>
            </a:pPr>
            <a:r>
              <a:rPr lang="fi-FI" sz="1800">
                <a:solidFill>
                  <a:schemeClr val="dk1"/>
                </a:solidFill>
              </a:rPr>
              <a:t>Onderzoek sites met chroomextensies:</a:t>
            </a:r>
            <a:endParaRPr sz="1800">
              <a:solidFill>
                <a:schemeClr val="dk1"/>
              </a:solidFill>
            </a:endParaRPr>
          </a:p>
          <a:p>
            <a:pPr marL="914400" lvl="1" indent="-335915" algn="l" rtl="0">
              <a:spcBef>
                <a:spcPts val="0"/>
              </a:spcBef>
              <a:spcAft>
                <a:spcPts val="0"/>
              </a:spcAft>
              <a:buSzPts val="1690"/>
              <a:buChar char="○"/>
            </a:pPr>
            <a:r>
              <a:rPr lang="fi-FI" sz="1800" u="sng">
                <a:solidFill>
                  <a:schemeClr val="hlink"/>
                </a:solidFill>
                <a:hlinkClick r:id="rId4"/>
              </a:rPr>
              <a:t>SEO meta in 1 klik</a:t>
            </a:r>
            <a:endParaRPr sz="1800" u="sng">
              <a:solidFill>
                <a:schemeClr val="hlink"/>
              </a:solidFill>
            </a:endParaRPr>
          </a:p>
          <a:p>
            <a:pPr marL="914400" lvl="1" indent="-335915" algn="l" rtl="0">
              <a:spcBef>
                <a:spcPts val="0"/>
              </a:spcBef>
              <a:spcAft>
                <a:spcPts val="0"/>
              </a:spcAft>
              <a:buSzPts val="1690"/>
              <a:buChar char="○"/>
            </a:pPr>
            <a:r>
              <a:rPr lang="fi-FI" sz="1800" u="sng">
                <a:solidFill>
                  <a:schemeClr val="hlink"/>
                </a:solidFill>
                <a:hlinkClick r:id="rId5"/>
              </a:rPr>
              <a:t>Open SEO statistieken</a:t>
            </a:r>
            <a:endParaRPr sz="1690" b="1"/>
          </a:p>
        </p:txBody>
      </p:sp>
      <p:pic>
        <p:nvPicPr>
          <p:cNvPr id="368" name="Google Shape;368;g1e3465f16fc_1_177"/>
          <p:cNvPicPr preferRelativeResize="0"/>
          <p:nvPr/>
        </p:nvPicPr>
        <p:blipFill>
          <a:blip r:embed="rId6">
            <a:alphaModFix/>
          </a:blip>
          <a:stretch>
            <a:fillRect/>
          </a:stretch>
        </p:blipFill>
        <p:spPr>
          <a:xfrm>
            <a:off x="7018800" y="152400"/>
            <a:ext cx="5020801" cy="2263206"/>
          </a:xfrm>
          <a:prstGeom prst="rect">
            <a:avLst/>
          </a:prstGeom>
          <a:noFill/>
          <a:ln>
            <a:noFill/>
          </a:ln>
        </p:spPr>
      </p:pic>
      <p:pic>
        <p:nvPicPr>
          <p:cNvPr id="369" name="Google Shape;369;g1e3465f16fc_1_177"/>
          <p:cNvPicPr preferRelativeResize="0"/>
          <p:nvPr/>
        </p:nvPicPr>
        <p:blipFill>
          <a:blip r:embed="rId7">
            <a:alphaModFix/>
          </a:blip>
          <a:stretch>
            <a:fillRect/>
          </a:stretch>
        </p:blipFill>
        <p:spPr>
          <a:xfrm>
            <a:off x="7391286" y="2504850"/>
            <a:ext cx="4648314" cy="2065925"/>
          </a:xfrm>
          <a:prstGeom prst="rect">
            <a:avLst/>
          </a:prstGeom>
          <a:noFill/>
          <a:ln>
            <a:noFill/>
          </a:ln>
        </p:spPr>
      </p:pic>
      <p:pic>
        <p:nvPicPr>
          <p:cNvPr id="370" name="Google Shape;370;g1e3465f16fc_1_177"/>
          <p:cNvPicPr preferRelativeResize="0"/>
          <p:nvPr/>
        </p:nvPicPr>
        <p:blipFill>
          <a:blip r:embed="rId8">
            <a:alphaModFix/>
          </a:blip>
          <a:stretch>
            <a:fillRect/>
          </a:stretch>
        </p:blipFill>
        <p:spPr>
          <a:xfrm>
            <a:off x="8075838" y="4660025"/>
            <a:ext cx="3963775" cy="197877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g1e3465f16fc_1_191"/>
          <p:cNvSpPr txBox="1">
            <a:spLocks noGrp="1"/>
          </p:cNvSpPr>
          <p:nvPr>
            <p:ph type="title"/>
          </p:nvPr>
        </p:nvSpPr>
        <p:spPr>
          <a:xfrm>
            <a:off x="838199" y="152400"/>
            <a:ext cx="6158501" cy="1325700"/>
          </a:xfrm>
          <a:prstGeom prst="rect">
            <a:avLst/>
          </a:prstGeom>
        </p:spPr>
        <p:txBody>
          <a:bodyPr spcFirstLastPara="1" wrap="square" lIns="91425" tIns="45700" rIns="91425" bIns="45700" anchor="b" anchorCtr="0">
            <a:noAutofit/>
          </a:bodyPr>
          <a:lstStyle/>
          <a:p>
            <a:pPr marL="0" lvl="0" indent="0" algn="l" rtl="0">
              <a:spcBef>
                <a:spcPts val="0"/>
              </a:spcBef>
              <a:spcAft>
                <a:spcPts val="0"/>
              </a:spcAft>
              <a:buNone/>
            </a:pPr>
            <a:r>
              <a:rPr lang="fi-FI" sz="3500" dirty="0"/>
              <a:t>Basisregels voor het schrijven van SEO-inhoud</a:t>
            </a:r>
            <a:endParaRPr sz="3500" dirty="0"/>
          </a:p>
        </p:txBody>
      </p:sp>
      <p:sp>
        <p:nvSpPr>
          <p:cNvPr id="377" name="Google Shape;377;g1e3465f16fc_1_191"/>
          <p:cNvSpPr txBox="1">
            <a:spLocks noGrp="1"/>
          </p:cNvSpPr>
          <p:nvPr>
            <p:ph type="body" idx="1"/>
          </p:nvPr>
        </p:nvSpPr>
        <p:spPr>
          <a:xfrm>
            <a:off x="566000" y="1754687"/>
            <a:ext cx="66078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0"/>
              </a:spcBef>
              <a:spcAft>
                <a:spcPts val="0"/>
              </a:spcAft>
              <a:buSzPts val="1018"/>
              <a:buNone/>
            </a:pPr>
            <a:r>
              <a:rPr lang="fi-FI" sz="1580" b="1" dirty="0">
                <a:solidFill>
                  <a:schemeClr val="dk1"/>
                </a:solidFill>
              </a:rPr>
              <a:t>4. Inhoud van hoge kwaliteit</a:t>
            </a:r>
            <a:endParaRPr sz="1580" b="1" dirty="0">
              <a:solidFill>
                <a:schemeClr val="dk1"/>
              </a:solidFill>
            </a:endParaRPr>
          </a:p>
          <a:p>
            <a:pPr marL="457200" lvl="0" indent="-334216" algn="l" rtl="0">
              <a:lnSpc>
                <a:spcPct val="70000"/>
              </a:lnSpc>
              <a:spcBef>
                <a:spcPts val="600"/>
              </a:spcBef>
              <a:spcAft>
                <a:spcPts val="0"/>
              </a:spcAft>
              <a:buClr>
                <a:schemeClr val="accent2"/>
              </a:buClr>
              <a:buSzPts val="1663"/>
              <a:buChar char="●"/>
            </a:pPr>
            <a:r>
              <a:rPr lang="fi-FI" sz="1580" dirty="0">
                <a:solidFill>
                  <a:schemeClr val="dk1"/>
                </a:solidFill>
              </a:rPr>
              <a:t>Schrijf lange, informatieve, unieke content van hoge kwaliteit voor je doelgroep</a:t>
            </a:r>
            <a:endParaRPr sz="1580" dirty="0">
              <a:solidFill>
                <a:schemeClr val="dk1"/>
              </a:solidFill>
            </a:endParaRPr>
          </a:p>
          <a:p>
            <a:pPr marL="914400" lvl="1" indent="-334216" algn="l" rtl="0">
              <a:lnSpc>
                <a:spcPct val="70000"/>
              </a:lnSpc>
              <a:spcBef>
                <a:spcPts val="0"/>
              </a:spcBef>
              <a:spcAft>
                <a:spcPts val="0"/>
              </a:spcAft>
              <a:buSzPts val="1663"/>
              <a:buChar char="○"/>
            </a:pPr>
            <a:r>
              <a:rPr lang="fi-FI" sz="1580" dirty="0">
                <a:solidFill>
                  <a:schemeClr val="dk1"/>
                </a:solidFill>
              </a:rPr>
              <a:t>Hoe kun je hen helpen?</a:t>
            </a:r>
            <a:endParaRPr sz="1580" dirty="0">
              <a:solidFill>
                <a:schemeClr val="dk1"/>
              </a:solidFill>
            </a:endParaRPr>
          </a:p>
          <a:p>
            <a:pPr marL="914400" lvl="1" indent="-334216" algn="l" rtl="0">
              <a:lnSpc>
                <a:spcPct val="70000"/>
              </a:lnSpc>
              <a:spcBef>
                <a:spcPts val="0"/>
              </a:spcBef>
              <a:spcAft>
                <a:spcPts val="0"/>
              </a:spcAft>
              <a:buSzPts val="1663"/>
              <a:buChar char="○"/>
            </a:pPr>
            <a:r>
              <a:rPr lang="fi-FI" sz="1580" dirty="0">
                <a:solidFill>
                  <a:schemeClr val="dk1"/>
                </a:solidFill>
              </a:rPr>
              <a:t>Waar zijn ze naar op zoek?</a:t>
            </a:r>
            <a:endParaRPr sz="1580" dirty="0">
              <a:solidFill>
                <a:schemeClr val="dk1"/>
              </a:solidFill>
            </a:endParaRPr>
          </a:p>
          <a:p>
            <a:pPr marL="914400" lvl="1" indent="-334216" algn="l" rtl="0">
              <a:lnSpc>
                <a:spcPct val="70000"/>
              </a:lnSpc>
              <a:spcBef>
                <a:spcPts val="0"/>
              </a:spcBef>
              <a:spcAft>
                <a:spcPts val="0"/>
              </a:spcAft>
              <a:buSzPts val="1663"/>
              <a:buChar char="○"/>
            </a:pPr>
            <a:r>
              <a:rPr lang="fi-FI" sz="1580" dirty="0">
                <a:solidFill>
                  <a:schemeClr val="dk1"/>
                </a:solidFill>
              </a:rPr>
              <a:t>Wat zijn hun pijnpunten?</a:t>
            </a:r>
            <a:endParaRPr sz="1580" dirty="0">
              <a:solidFill>
                <a:schemeClr val="dk1"/>
              </a:solidFill>
            </a:endParaRPr>
          </a:p>
          <a:p>
            <a:pPr marL="914400" lvl="1" indent="-334216" algn="l" rtl="0">
              <a:lnSpc>
                <a:spcPct val="70000"/>
              </a:lnSpc>
              <a:spcBef>
                <a:spcPts val="0"/>
              </a:spcBef>
              <a:spcAft>
                <a:spcPts val="0"/>
              </a:spcAft>
              <a:buSzPts val="1663"/>
              <a:buChar char="○"/>
            </a:pPr>
            <a:r>
              <a:rPr lang="fi-FI" sz="1580" dirty="0">
                <a:solidFill>
                  <a:schemeClr val="dk1"/>
                </a:solidFill>
              </a:rPr>
              <a:t>Gebruik je eigen tekst, kopieer niets!</a:t>
            </a:r>
            <a:br>
              <a:rPr lang="fi-FI" sz="1580" dirty="0">
                <a:solidFill>
                  <a:schemeClr val="dk1"/>
                </a:solidFill>
              </a:rPr>
            </a:br>
            <a:endParaRPr sz="1580" dirty="0">
              <a:solidFill>
                <a:schemeClr val="dk1"/>
              </a:solidFill>
            </a:endParaRPr>
          </a:p>
          <a:p>
            <a:pPr marL="457200" lvl="0" indent="-334216" algn="l" rtl="0">
              <a:lnSpc>
                <a:spcPct val="70000"/>
              </a:lnSpc>
              <a:spcBef>
                <a:spcPts val="0"/>
              </a:spcBef>
              <a:spcAft>
                <a:spcPts val="0"/>
              </a:spcAft>
              <a:buClr>
                <a:schemeClr val="accent2"/>
              </a:buClr>
              <a:buSzPts val="1663"/>
              <a:buChar char="●"/>
            </a:pPr>
            <a:r>
              <a:rPr lang="fi-FI" sz="1580" dirty="0">
                <a:solidFill>
                  <a:schemeClr val="dk1"/>
                </a:solidFill>
              </a:rPr>
              <a:t>500 - 1000 woorden per pagina → maak het scanbaar en lezersvriendelijk</a:t>
            </a:r>
            <a:endParaRPr sz="1580" dirty="0">
              <a:solidFill>
                <a:schemeClr val="dk1"/>
              </a:solidFill>
            </a:endParaRPr>
          </a:p>
          <a:p>
            <a:pPr marL="914400" lvl="1" indent="-334216" algn="l" rtl="0">
              <a:lnSpc>
                <a:spcPct val="70000"/>
              </a:lnSpc>
              <a:spcBef>
                <a:spcPts val="0"/>
              </a:spcBef>
              <a:spcAft>
                <a:spcPts val="0"/>
              </a:spcAft>
              <a:buSzPts val="1663"/>
              <a:buChar char="○"/>
            </a:pPr>
            <a:r>
              <a:rPr lang="fi-FI" sz="1580" dirty="0">
                <a:solidFill>
                  <a:schemeClr val="dk1"/>
                </a:solidFill>
              </a:rPr>
              <a:t>gebruik headers, </a:t>
            </a:r>
            <a:r>
              <a:rPr lang="fi-FI" sz="1580" u="sng" dirty="0">
                <a:solidFill>
                  <a:schemeClr val="hlink"/>
                </a:solidFill>
                <a:hlinkClick r:id="rId3"/>
              </a:rPr>
              <a:t>anchor tags </a:t>
            </a:r>
            <a:r>
              <a:rPr lang="fi-FI" sz="1580" dirty="0">
                <a:solidFill>
                  <a:schemeClr val="dk1"/>
                </a:solidFill>
              </a:rPr>
              <a:t>en </a:t>
            </a:r>
            <a:r>
              <a:rPr lang="fi-FI" sz="1580" u="sng" dirty="0">
                <a:solidFill>
                  <a:schemeClr val="hlink"/>
                </a:solidFill>
                <a:hlinkClick r:id="rId4"/>
              </a:rPr>
              <a:t>innerlijke links</a:t>
            </a:r>
            <a:r>
              <a:rPr lang="fi-FI" sz="1580" dirty="0">
                <a:solidFill>
                  <a:schemeClr val="dk1"/>
                </a:solidFill>
              </a:rPr>
              <a:t>, lijsten, afbeeldingen, video's, tabellen enz.</a:t>
            </a:r>
            <a:br>
              <a:rPr lang="fi-FI" sz="1580" dirty="0">
                <a:solidFill>
                  <a:schemeClr val="dk1"/>
                </a:solidFill>
              </a:rPr>
            </a:br>
            <a:endParaRPr sz="1580" dirty="0">
              <a:solidFill>
                <a:schemeClr val="dk1"/>
              </a:solidFill>
            </a:endParaRPr>
          </a:p>
          <a:p>
            <a:pPr marL="457200" lvl="0" indent="-334216" algn="l" rtl="0">
              <a:lnSpc>
                <a:spcPct val="70000"/>
              </a:lnSpc>
              <a:spcBef>
                <a:spcPts val="0"/>
              </a:spcBef>
              <a:spcAft>
                <a:spcPts val="0"/>
              </a:spcAft>
              <a:buClr>
                <a:schemeClr val="accent2"/>
              </a:buClr>
              <a:buSzPts val="1663"/>
              <a:buChar char="●"/>
            </a:pPr>
            <a:r>
              <a:rPr lang="fi-FI" sz="1580" dirty="0">
                <a:solidFill>
                  <a:schemeClr val="dk1"/>
                </a:solidFill>
              </a:rPr>
              <a:t>Vergeet niet </a:t>
            </a:r>
            <a:r>
              <a:rPr lang="fi-FI" sz="1580" b="1" dirty="0">
                <a:solidFill>
                  <a:schemeClr val="dk1"/>
                </a:solidFill>
              </a:rPr>
              <a:t>het belangrijkste trefwoord over het onderwerp </a:t>
            </a:r>
            <a:r>
              <a:rPr lang="fi-FI" sz="1580" dirty="0">
                <a:solidFill>
                  <a:schemeClr val="dk1"/>
                </a:solidFill>
              </a:rPr>
              <a:t>toe te voegen aan kopteksten en ergens in de tekst</a:t>
            </a:r>
            <a:endParaRPr sz="1580" dirty="0">
              <a:solidFill>
                <a:schemeClr val="dk1"/>
              </a:solidFill>
            </a:endParaRPr>
          </a:p>
          <a:p>
            <a:pPr marL="914400" lvl="1" indent="-334216" algn="l" rtl="0">
              <a:lnSpc>
                <a:spcPct val="70000"/>
              </a:lnSpc>
              <a:spcBef>
                <a:spcPts val="0"/>
              </a:spcBef>
              <a:spcAft>
                <a:spcPts val="0"/>
              </a:spcAft>
              <a:buSzPts val="1663"/>
              <a:buChar char="○"/>
            </a:pPr>
            <a:r>
              <a:rPr lang="fi-FI" sz="1580" dirty="0">
                <a:solidFill>
                  <a:schemeClr val="dk1"/>
                </a:solidFill>
              </a:rPr>
              <a:t>gebruik ook andere verwante trefwoorden (bijv. video advertising à videomarketing, video, videoadvertenties)</a:t>
            </a:r>
            <a:endParaRPr sz="1580" dirty="0">
              <a:solidFill>
                <a:schemeClr val="dk1"/>
              </a:solidFill>
            </a:endParaRPr>
          </a:p>
          <a:p>
            <a:pPr marL="914400" lvl="1" indent="-334216" algn="l" rtl="0">
              <a:lnSpc>
                <a:spcPct val="70000"/>
              </a:lnSpc>
              <a:spcBef>
                <a:spcPts val="0"/>
              </a:spcBef>
              <a:spcAft>
                <a:spcPts val="0"/>
              </a:spcAft>
              <a:buSzPts val="1663"/>
              <a:buChar char="○"/>
            </a:pPr>
            <a:r>
              <a:rPr lang="fi-FI" sz="1580" dirty="0">
                <a:solidFill>
                  <a:schemeClr val="dk1"/>
                </a:solidFill>
              </a:rPr>
              <a:t>optimaliseer elke pagina voor één onderwerp, gebruik niet elk mogelijk trefwoord van je bedrijf op elke pagina (ontwerp de structuur van de site zo dat elke dienst/product op zijn eigen pagina staat, zie de eerste afbeelding rechts)</a:t>
            </a:r>
            <a:endParaRPr sz="1765" b="1" dirty="0">
              <a:solidFill>
                <a:schemeClr val="dk1"/>
              </a:solidFill>
            </a:endParaRPr>
          </a:p>
        </p:txBody>
      </p:sp>
      <p:pic>
        <p:nvPicPr>
          <p:cNvPr id="378" name="Google Shape;378;g1e3465f16fc_1_191"/>
          <p:cNvPicPr preferRelativeResize="0"/>
          <p:nvPr/>
        </p:nvPicPr>
        <p:blipFill>
          <a:blip r:embed="rId5">
            <a:alphaModFix/>
          </a:blip>
          <a:stretch>
            <a:fillRect/>
          </a:stretch>
        </p:blipFill>
        <p:spPr>
          <a:xfrm>
            <a:off x="7350900" y="152400"/>
            <a:ext cx="4688701" cy="2273122"/>
          </a:xfrm>
          <a:prstGeom prst="rect">
            <a:avLst/>
          </a:prstGeom>
          <a:noFill/>
          <a:ln>
            <a:noFill/>
          </a:ln>
        </p:spPr>
      </p:pic>
      <p:pic>
        <p:nvPicPr>
          <p:cNvPr id="379" name="Google Shape;379;g1e3465f16fc_1_191"/>
          <p:cNvPicPr preferRelativeResize="0"/>
          <p:nvPr/>
        </p:nvPicPr>
        <p:blipFill>
          <a:blip r:embed="rId6">
            <a:alphaModFix/>
          </a:blip>
          <a:stretch>
            <a:fillRect/>
          </a:stretch>
        </p:blipFill>
        <p:spPr>
          <a:xfrm>
            <a:off x="7350900" y="2414284"/>
            <a:ext cx="4688701" cy="2029438"/>
          </a:xfrm>
          <a:prstGeom prst="rect">
            <a:avLst/>
          </a:prstGeom>
          <a:noFill/>
          <a:ln>
            <a:noFill/>
          </a:ln>
        </p:spPr>
      </p:pic>
      <p:pic>
        <p:nvPicPr>
          <p:cNvPr id="380" name="Google Shape;380;g1e3465f16fc_1_191"/>
          <p:cNvPicPr preferRelativeResize="0"/>
          <p:nvPr/>
        </p:nvPicPr>
        <p:blipFill>
          <a:blip r:embed="rId7">
            <a:alphaModFix/>
          </a:blip>
          <a:stretch>
            <a:fillRect/>
          </a:stretch>
        </p:blipFill>
        <p:spPr>
          <a:xfrm>
            <a:off x="7517650" y="4359035"/>
            <a:ext cx="4021737" cy="1945840"/>
          </a:xfrm>
          <a:prstGeom prst="rect">
            <a:avLst/>
          </a:prstGeom>
          <a:noFill/>
          <a:ln>
            <a:noFill/>
          </a:ln>
        </p:spPr>
      </p:pic>
      <p:sp>
        <p:nvSpPr>
          <p:cNvPr id="381" name="Google Shape;381;g1e3465f16fc_1_191"/>
          <p:cNvSpPr txBox="1"/>
          <p:nvPr/>
        </p:nvSpPr>
        <p:spPr>
          <a:xfrm>
            <a:off x="7350900" y="6304875"/>
            <a:ext cx="7782000" cy="384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fi-FI" sz="1300" u="sng">
                <a:solidFill>
                  <a:schemeClr val="hlink"/>
                </a:solidFill>
                <a:hlinkClick r:id="rId8"/>
              </a:rPr>
              <a:t>https://www.videolle.fi/en/video-production/advertising-video</a:t>
            </a:r>
            <a:endParaRPr sz="1300" u="sng">
              <a:solidFill>
                <a:schemeClr val="hlink"/>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g1e3465f16fc_1_209"/>
          <p:cNvSpPr txBox="1">
            <a:spLocks noGrp="1"/>
          </p:cNvSpPr>
          <p:nvPr>
            <p:ph type="title"/>
          </p:nvPr>
        </p:nvSpPr>
        <p:spPr>
          <a:xfrm>
            <a:off x="838200" y="152400"/>
            <a:ext cx="9153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Basisregels voor het schrijven van SEO-inhoud</a:t>
            </a:r>
            <a:endParaRPr/>
          </a:p>
        </p:txBody>
      </p:sp>
      <p:sp>
        <p:nvSpPr>
          <p:cNvPr id="388" name="Google Shape;388;g1e3465f16fc_1_209"/>
          <p:cNvSpPr txBox="1">
            <a:spLocks noGrp="1"/>
          </p:cNvSpPr>
          <p:nvPr>
            <p:ph type="body" idx="1"/>
          </p:nvPr>
        </p:nvSpPr>
        <p:spPr>
          <a:xfrm>
            <a:off x="528955" y="1847154"/>
            <a:ext cx="106311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0"/>
              </a:spcBef>
              <a:spcAft>
                <a:spcPts val="0"/>
              </a:spcAft>
              <a:buNone/>
            </a:pPr>
            <a:r>
              <a:rPr lang="fi-FI" sz="2080" b="1" dirty="0">
                <a:solidFill>
                  <a:schemeClr val="dk1"/>
                </a:solidFill>
              </a:rPr>
              <a:t>5. Link naar sites van hoge kwaliteit</a:t>
            </a:r>
            <a:endParaRPr sz="2080" b="1" dirty="0">
              <a:solidFill>
                <a:schemeClr val="dk1"/>
              </a:solidFill>
            </a:endParaRPr>
          </a:p>
          <a:p>
            <a:pPr marL="457200" lvl="0" indent="-365966" algn="l" rtl="0">
              <a:lnSpc>
                <a:spcPct val="70000"/>
              </a:lnSpc>
              <a:spcBef>
                <a:spcPts val="600"/>
              </a:spcBef>
              <a:spcAft>
                <a:spcPts val="0"/>
              </a:spcAft>
              <a:buClr>
                <a:schemeClr val="accent2"/>
              </a:buClr>
              <a:buSzPts val="2163"/>
              <a:buChar char="●"/>
            </a:pPr>
            <a:r>
              <a:rPr lang="fi-FI" sz="2080" dirty="0">
                <a:solidFill>
                  <a:schemeClr val="dk1"/>
                </a:solidFill>
              </a:rPr>
              <a:t>Gebruik links om te laten zien waar de informatie vandaan komt</a:t>
            </a:r>
            <a:endParaRPr sz="2080" dirty="0">
              <a:solidFill>
                <a:schemeClr val="dk1"/>
              </a:solidFill>
            </a:endParaRPr>
          </a:p>
          <a:p>
            <a:pPr marL="457200" lvl="0" indent="-365966" algn="l" rtl="0">
              <a:lnSpc>
                <a:spcPct val="70000"/>
              </a:lnSpc>
              <a:spcBef>
                <a:spcPts val="0"/>
              </a:spcBef>
              <a:spcAft>
                <a:spcPts val="0"/>
              </a:spcAft>
              <a:buClr>
                <a:schemeClr val="accent2"/>
              </a:buClr>
              <a:buSzPts val="2163"/>
              <a:buChar char="●"/>
            </a:pPr>
            <a:r>
              <a:rPr lang="fi-FI" sz="2080" dirty="0">
                <a:solidFill>
                  <a:schemeClr val="dk1"/>
                </a:solidFill>
              </a:rPr>
              <a:t>Gebruik alleen sites van hoge kwaliteit (de toonaangevende experts over het onderwerp)</a:t>
            </a:r>
            <a:endParaRPr sz="2080" dirty="0">
              <a:solidFill>
                <a:schemeClr val="dk1"/>
              </a:solidFill>
            </a:endParaRPr>
          </a:p>
          <a:p>
            <a:pPr marL="914400" lvl="1" indent="-365966" algn="l" rtl="0">
              <a:lnSpc>
                <a:spcPct val="70000"/>
              </a:lnSpc>
              <a:spcBef>
                <a:spcPts val="0"/>
              </a:spcBef>
              <a:spcAft>
                <a:spcPts val="0"/>
              </a:spcAft>
              <a:buSzPts val="2163"/>
              <a:buChar char="○"/>
            </a:pPr>
            <a:r>
              <a:rPr lang="fi-FI" sz="2080" dirty="0">
                <a:solidFill>
                  <a:schemeClr val="dk1"/>
                </a:solidFill>
              </a:rPr>
              <a:t>Als u naar een spammy site linkt, ziet Google uw site ook als spammy</a:t>
            </a:r>
            <a:br>
              <a:rPr lang="fi-FI" sz="2080" dirty="0">
                <a:solidFill>
                  <a:schemeClr val="dk1"/>
                </a:solidFill>
              </a:rPr>
            </a:br>
            <a:endParaRPr sz="2080" dirty="0">
              <a:solidFill>
                <a:schemeClr val="dk1"/>
              </a:solidFill>
            </a:endParaRPr>
          </a:p>
          <a:p>
            <a:pPr marL="457200" lvl="0" indent="-365966" algn="l" rtl="0">
              <a:lnSpc>
                <a:spcPct val="70000"/>
              </a:lnSpc>
              <a:spcBef>
                <a:spcPts val="0"/>
              </a:spcBef>
              <a:spcAft>
                <a:spcPts val="0"/>
              </a:spcAft>
              <a:buClr>
                <a:schemeClr val="accent2"/>
              </a:buClr>
              <a:buSzPts val="2163"/>
              <a:buChar char="●"/>
            </a:pPr>
            <a:r>
              <a:rPr lang="fi-FI" sz="2080" dirty="0">
                <a:solidFill>
                  <a:schemeClr val="dk1"/>
                </a:solidFill>
              </a:rPr>
              <a:t>Het algemene doel van zoekmachines is om </a:t>
            </a:r>
            <a:r>
              <a:rPr lang="fi-FI" sz="2080" b="1" dirty="0">
                <a:solidFill>
                  <a:schemeClr val="dk1"/>
                </a:solidFill>
              </a:rPr>
              <a:t>goede informatie universeel beschikbaar te maken. </a:t>
            </a:r>
            <a:endParaRPr sz="2080" b="1" dirty="0">
              <a:solidFill>
                <a:schemeClr val="dk1"/>
              </a:solidFill>
            </a:endParaRPr>
          </a:p>
          <a:p>
            <a:pPr marL="914400" lvl="1" indent="-365966" algn="l" rtl="0">
              <a:lnSpc>
                <a:spcPct val="70000"/>
              </a:lnSpc>
              <a:spcBef>
                <a:spcPts val="0"/>
              </a:spcBef>
              <a:spcAft>
                <a:spcPts val="0"/>
              </a:spcAft>
              <a:buSzPts val="2163"/>
              <a:buChar char="○"/>
            </a:pPr>
            <a:r>
              <a:rPr lang="fi-FI" sz="2080" dirty="0">
                <a:solidFill>
                  <a:schemeClr val="dk1"/>
                </a:solidFill>
              </a:rPr>
              <a:t>Als je naar goede sites linkt, laat je zoekmachines zien dat je verbonden bent met andere sites en dat je je informatie van nuttige sites haalt.</a:t>
            </a:r>
            <a:endParaRPr sz="2080" dirty="0">
              <a:solidFill>
                <a:schemeClr val="dk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g1e3465f16fc_1_220"/>
          <p:cNvSpPr txBox="1">
            <a:spLocks noGrp="1"/>
          </p:cNvSpPr>
          <p:nvPr>
            <p:ph type="title"/>
          </p:nvPr>
        </p:nvSpPr>
        <p:spPr>
          <a:xfrm>
            <a:off x="838199" y="152400"/>
            <a:ext cx="6612275" cy="1325700"/>
          </a:xfrm>
          <a:prstGeom prst="rect">
            <a:avLst/>
          </a:prstGeom>
        </p:spPr>
        <p:txBody>
          <a:bodyPr spcFirstLastPara="1" wrap="square" lIns="91425" tIns="45700" rIns="91425" bIns="45700" anchor="b" anchorCtr="0">
            <a:noAutofit/>
          </a:bodyPr>
          <a:lstStyle/>
          <a:p>
            <a:pPr marL="0" lvl="0" indent="0" algn="l" rtl="0">
              <a:spcBef>
                <a:spcPts val="0"/>
              </a:spcBef>
              <a:spcAft>
                <a:spcPts val="0"/>
              </a:spcAft>
              <a:buNone/>
            </a:pPr>
            <a:r>
              <a:rPr lang="fi-FI" sz="3500" dirty="0"/>
              <a:t>Basisregels voor het schrijven van SEO-inhoud</a:t>
            </a:r>
            <a:endParaRPr sz="3500" dirty="0"/>
          </a:p>
        </p:txBody>
      </p:sp>
      <p:sp>
        <p:nvSpPr>
          <p:cNvPr id="395" name="Google Shape;395;g1e3465f16fc_1_220"/>
          <p:cNvSpPr txBox="1">
            <a:spLocks noGrp="1"/>
          </p:cNvSpPr>
          <p:nvPr>
            <p:ph type="body" idx="1"/>
          </p:nvPr>
        </p:nvSpPr>
        <p:spPr>
          <a:xfrm>
            <a:off x="590600" y="1600575"/>
            <a:ext cx="5899200" cy="38745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sz="2000" b="1">
                <a:solidFill>
                  <a:schemeClr val="dk1"/>
                </a:solidFill>
              </a:rPr>
              <a:t>6. Gebruik gevarieerde inhoudstypen</a:t>
            </a:r>
            <a:endParaRPr sz="2000" b="1">
              <a:solidFill>
                <a:schemeClr val="dk1"/>
              </a:solidFill>
            </a:endParaRPr>
          </a:p>
          <a:p>
            <a:pPr marL="457200" lvl="0" indent="-346916" algn="l" rtl="0">
              <a:spcBef>
                <a:spcPts val="600"/>
              </a:spcBef>
              <a:spcAft>
                <a:spcPts val="0"/>
              </a:spcAft>
              <a:buClr>
                <a:schemeClr val="accent2"/>
              </a:buClr>
              <a:buSzPts val="1863"/>
              <a:buChar char="●"/>
            </a:pPr>
            <a:r>
              <a:rPr lang="fi-FI" sz="2000">
                <a:solidFill>
                  <a:schemeClr val="dk1"/>
                </a:solidFill>
              </a:rPr>
              <a:t>Gebruik andere mediatypen (video's, afbeeldingen, infographics) om de informatie in de tekst te ondersteunen en uit te breiden en om de ranking ook in de zoekresultaten voor afbeeldingen en video's te maximaliseren.</a:t>
            </a:r>
            <a:endParaRPr sz="1779" b="1">
              <a:solidFill>
                <a:schemeClr val="dk1"/>
              </a:solidFill>
            </a:endParaRPr>
          </a:p>
        </p:txBody>
      </p:sp>
      <p:pic>
        <p:nvPicPr>
          <p:cNvPr id="396" name="Google Shape;396;g1e3465f16fc_1_220"/>
          <p:cNvPicPr preferRelativeResize="0"/>
          <p:nvPr/>
        </p:nvPicPr>
        <p:blipFill>
          <a:blip r:embed="rId3">
            <a:alphaModFix/>
          </a:blip>
          <a:stretch>
            <a:fillRect/>
          </a:stretch>
        </p:blipFill>
        <p:spPr>
          <a:xfrm>
            <a:off x="3297401" y="3429000"/>
            <a:ext cx="3192399" cy="3114225"/>
          </a:xfrm>
          <a:prstGeom prst="rect">
            <a:avLst/>
          </a:prstGeom>
          <a:noFill/>
          <a:ln>
            <a:noFill/>
          </a:ln>
        </p:spPr>
      </p:pic>
      <p:pic>
        <p:nvPicPr>
          <p:cNvPr id="397" name="Google Shape;397;g1e3465f16fc_1_220"/>
          <p:cNvPicPr preferRelativeResize="0"/>
          <p:nvPr/>
        </p:nvPicPr>
        <p:blipFill>
          <a:blip r:embed="rId4">
            <a:alphaModFix/>
          </a:blip>
          <a:stretch>
            <a:fillRect/>
          </a:stretch>
        </p:blipFill>
        <p:spPr>
          <a:xfrm>
            <a:off x="7450475" y="985375"/>
            <a:ext cx="4261925" cy="5370249"/>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g1e3465f16fc_1_234"/>
          <p:cNvSpPr txBox="1">
            <a:spLocks noGrp="1"/>
          </p:cNvSpPr>
          <p:nvPr>
            <p:ph type="title"/>
          </p:nvPr>
        </p:nvSpPr>
        <p:spPr>
          <a:xfrm>
            <a:off x="838200" y="152400"/>
            <a:ext cx="7792092"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dirty="0"/>
              <a:t>Basisregels voor het schrijven van SEO-inhoud</a:t>
            </a:r>
            <a:endParaRPr dirty="0"/>
          </a:p>
        </p:txBody>
      </p:sp>
      <p:sp>
        <p:nvSpPr>
          <p:cNvPr id="404" name="Google Shape;404;g1e3465f16fc_1_234"/>
          <p:cNvSpPr txBox="1">
            <a:spLocks noGrp="1"/>
          </p:cNvSpPr>
          <p:nvPr>
            <p:ph type="body" idx="1"/>
          </p:nvPr>
        </p:nvSpPr>
        <p:spPr>
          <a:xfrm>
            <a:off x="590600" y="1600575"/>
            <a:ext cx="10797600" cy="38745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sz="1600" b="1">
                <a:solidFill>
                  <a:schemeClr val="dk1"/>
                </a:solidFill>
              </a:rPr>
              <a:t>7. Meta-titel en -beschrijving schrijven</a:t>
            </a:r>
            <a:endParaRPr sz="1600" b="1">
              <a:solidFill>
                <a:schemeClr val="dk1"/>
              </a:solidFill>
            </a:endParaRPr>
          </a:p>
          <a:p>
            <a:pPr marL="457200" lvl="0" indent="-346916" algn="l" rtl="0">
              <a:spcBef>
                <a:spcPts val="600"/>
              </a:spcBef>
              <a:spcAft>
                <a:spcPts val="0"/>
              </a:spcAft>
              <a:buClr>
                <a:schemeClr val="accent2"/>
              </a:buClr>
              <a:buSzPts val="1863"/>
              <a:buChar char="●"/>
            </a:pPr>
            <a:r>
              <a:rPr lang="fi-FI" sz="1600">
                <a:solidFill>
                  <a:schemeClr val="dk1"/>
                </a:solidFill>
              </a:rPr>
              <a:t>Title tags en meta descriptions zijn stukjes HTML-code in de header van een webpagina.</a:t>
            </a:r>
            <a:endParaRPr sz="1600">
              <a:solidFill>
                <a:schemeClr val="dk1"/>
              </a:solidFill>
            </a:endParaRPr>
          </a:p>
          <a:p>
            <a:pPr marL="457200" lvl="0" indent="-346916" algn="l" rtl="0">
              <a:spcBef>
                <a:spcPts val="0"/>
              </a:spcBef>
              <a:spcAft>
                <a:spcPts val="0"/>
              </a:spcAft>
              <a:buClr>
                <a:schemeClr val="accent2"/>
              </a:buClr>
              <a:buSzPts val="1863"/>
              <a:buChar char="●"/>
            </a:pPr>
            <a:r>
              <a:rPr lang="fi-FI" sz="1600">
                <a:solidFill>
                  <a:schemeClr val="dk1"/>
                </a:solidFill>
              </a:rPr>
              <a:t>Ze </a:t>
            </a:r>
            <a:r>
              <a:rPr lang="fi-FI" sz="1600" b="1">
                <a:solidFill>
                  <a:schemeClr val="dk1"/>
                </a:solidFill>
              </a:rPr>
              <a:t>helpen zoekmachines om de inhoud van een pagina te begrijpen.</a:t>
            </a:r>
            <a:endParaRPr sz="1600" b="1">
              <a:solidFill>
                <a:schemeClr val="dk1"/>
              </a:solidFill>
            </a:endParaRPr>
          </a:p>
          <a:p>
            <a:pPr marL="457200" lvl="0" indent="-346916" algn="l" rtl="0">
              <a:spcBef>
                <a:spcPts val="0"/>
              </a:spcBef>
              <a:spcAft>
                <a:spcPts val="0"/>
              </a:spcAft>
              <a:buClr>
                <a:schemeClr val="accent2"/>
              </a:buClr>
              <a:buSzPts val="1863"/>
              <a:buChar char="●"/>
            </a:pPr>
            <a:r>
              <a:rPr lang="fi-FI" sz="1600">
                <a:solidFill>
                  <a:schemeClr val="dk1"/>
                </a:solidFill>
              </a:rPr>
              <a:t>De title-tag en meta description van een pagina worden meestal getoond wanneer die pagina wordt weergegeven in de resultaten van zoekmachines.</a:t>
            </a:r>
            <a:endParaRPr sz="1600">
              <a:solidFill>
                <a:schemeClr val="dk1"/>
              </a:solidFill>
            </a:endParaRPr>
          </a:p>
          <a:p>
            <a:pPr marL="457200" lvl="0" indent="-346916" algn="l" rtl="0">
              <a:spcBef>
                <a:spcPts val="0"/>
              </a:spcBef>
              <a:spcAft>
                <a:spcPts val="0"/>
              </a:spcAft>
              <a:buClr>
                <a:schemeClr val="accent2"/>
              </a:buClr>
              <a:buSzPts val="1863"/>
              <a:buChar char="●"/>
            </a:pPr>
            <a:r>
              <a:rPr lang="fi-FI" sz="1600">
                <a:solidFill>
                  <a:schemeClr val="dk1"/>
                </a:solidFill>
              </a:rPr>
              <a:t>Goed geschreven en overtuigende metatags kunnen meer gebruikers aantrekken om naar uw website te klikken vanuit de zoekmachineresultaten.</a:t>
            </a:r>
            <a:endParaRPr sz="1600">
              <a:solidFill>
                <a:schemeClr val="dk1"/>
              </a:solidFill>
            </a:endParaRPr>
          </a:p>
          <a:p>
            <a:pPr marL="457200" lvl="0" indent="-346916" algn="l" rtl="0">
              <a:spcBef>
                <a:spcPts val="0"/>
              </a:spcBef>
              <a:spcAft>
                <a:spcPts val="0"/>
              </a:spcAft>
              <a:buClr>
                <a:schemeClr val="accent2"/>
              </a:buClr>
              <a:buSzPts val="1863"/>
              <a:buChar char="●"/>
            </a:pPr>
            <a:r>
              <a:rPr lang="fi-FI" sz="1600">
                <a:solidFill>
                  <a:schemeClr val="dk1"/>
                </a:solidFill>
              </a:rPr>
              <a:t>Lengte titel: </a:t>
            </a:r>
            <a:r>
              <a:rPr lang="fi-FI" sz="1600" b="1">
                <a:solidFill>
                  <a:schemeClr val="dk1"/>
                </a:solidFill>
              </a:rPr>
              <a:t>55-60 tekens</a:t>
            </a:r>
            <a:endParaRPr sz="1600" b="1">
              <a:solidFill>
                <a:schemeClr val="dk1"/>
              </a:solidFill>
            </a:endParaRPr>
          </a:p>
          <a:p>
            <a:pPr marL="914400" lvl="1" indent="-346916" algn="l" rtl="0">
              <a:spcBef>
                <a:spcPts val="0"/>
              </a:spcBef>
              <a:spcAft>
                <a:spcPts val="0"/>
              </a:spcAft>
              <a:buSzPts val="1863"/>
              <a:buChar char="○"/>
            </a:pPr>
            <a:r>
              <a:rPr lang="fi-FI" sz="1200">
                <a:solidFill>
                  <a:schemeClr val="dk1"/>
                </a:solidFill>
              </a:rPr>
              <a:t>Kies een titel die natuurlijk leest en effectief het onderwerp van de inhoud van de pagina communiceert.</a:t>
            </a:r>
            <a:endParaRPr sz="1200">
              <a:solidFill>
                <a:schemeClr val="dk1"/>
              </a:solidFill>
            </a:endParaRPr>
          </a:p>
          <a:p>
            <a:pPr marL="914400" lvl="1" indent="-346916" algn="l" rtl="0">
              <a:spcBef>
                <a:spcPts val="0"/>
              </a:spcBef>
              <a:spcAft>
                <a:spcPts val="0"/>
              </a:spcAft>
              <a:buSzPts val="1863"/>
              <a:buChar char="○"/>
            </a:pPr>
            <a:r>
              <a:rPr lang="fi-FI" sz="1200">
                <a:solidFill>
                  <a:schemeClr val="dk1"/>
                </a:solidFill>
              </a:rPr>
              <a:t>Maak unieke titels voor elke pagina. Hierdoor weet Google hoe de pagina zich onderscheidt van de andere op uw site.</a:t>
            </a:r>
            <a:endParaRPr sz="1200">
              <a:solidFill>
                <a:schemeClr val="dk1"/>
              </a:solidFill>
            </a:endParaRPr>
          </a:p>
          <a:p>
            <a:pPr marL="914400" lvl="1" indent="-346916" algn="l" rtl="0">
              <a:spcBef>
                <a:spcPts val="0"/>
              </a:spcBef>
              <a:spcAft>
                <a:spcPts val="0"/>
              </a:spcAft>
              <a:buSzPts val="1863"/>
              <a:buChar char="○"/>
            </a:pPr>
            <a:r>
              <a:rPr lang="fi-FI" sz="1200">
                <a:solidFill>
                  <a:schemeClr val="dk1"/>
                </a:solidFill>
              </a:rPr>
              <a:t>Titels moeten zowel kort als informatief zijn. Als ze te lang of minder relevant zijn, toont Google mogelijk slechts een deel ervan of een titel die automatisch wordt gegenereerd in het Google-zoekresultaat.</a:t>
            </a:r>
            <a:endParaRPr sz="1200">
              <a:solidFill>
                <a:schemeClr val="dk1"/>
              </a:solidFill>
            </a:endParaRPr>
          </a:p>
          <a:p>
            <a:pPr marL="914400" lvl="1" indent="-346916" algn="l" rtl="0">
              <a:spcBef>
                <a:spcPts val="0"/>
              </a:spcBef>
              <a:spcAft>
                <a:spcPts val="0"/>
              </a:spcAft>
              <a:buSzPts val="1863"/>
              <a:buChar char="○"/>
            </a:pPr>
            <a:r>
              <a:rPr lang="fi-FI" sz="1200">
                <a:solidFill>
                  <a:schemeClr val="dk1"/>
                </a:solidFill>
              </a:rPr>
              <a:t>De meest cruciale stap is ervoor te zorgen dat u zoekwoordonderzoek uitvoert om ervoor te zorgen dat u </a:t>
            </a:r>
            <a:r>
              <a:rPr lang="fi-FI" sz="1200" b="1">
                <a:solidFill>
                  <a:schemeClr val="dk1"/>
                </a:solidFill>
              </a:rPr>
              <a:t>hoogwaardige zoekwoorden in uw title-tag gebruikt.</a:t>
            </a:r>
            <a:endParaRPr sz="1200" b="1">
              <a:solidFill>
                <a:schemeClr val="dk1"/>
              </a:solidFill>
            </a:endParaRPr>
          </a:p>
          <a:p>
            <a:pPr marL="457200" lvl="0" indent="-346916" algn="l" rtl="0">
              <a:spcBef>
                <a:spcPts val="0"/>
              </a:spcBef>
              <a:spcAft>
                <a:spcPts val="0"/>
              </a:spcAft>
              <a:buClr>
                <a:schemeClr val="accent2"/>
              </a:buClr>
              <a:buSzPts val="1863"/>
              <a:buChar char="●"/>
            </a:pPr>
            <a:r>
              <a:rPr lang="fi-FI" sz="1600">
                <a:solidFill>
                  <a:schemeClr val="dk1"/>
                </a:solidFill>
              </a:rPr>
              <a:t>Lengte beschrijving: </a:t>
            </a:r>
            <a:r>
              <a:rPr lang="fi-FI" sz="1600" b="1">
                <a:solidFill>
                  <a:schemeClr val="dk1"/>
                </a:solidFill>
              </a:rPr>
              <a:t>150-160 tekens</a:t>
            </a:r>
            <a:endParaRPr sz="1600" b="1">
              <a:solidFill>
                <a:schemeClr val="dk1"/>
              </a:solidFill>
            </a:endParaRPr>
          </a:p>
          <a:p>
            <a:pPr marL="914400" lvl="1" indent="-346916" algn="l" rtl="0">
              <a:spcBef>
                <a:spcPts val="0"/>
              </a:spcBef>
              <a:spcAft>
                <a:spcPts val="0"/>
              </a:spcAft>
              <a:buSzPts val="1863"/>
              <a:buChar char="○"/>
            </a:pPr>
            <a:r>
              <a:rPr lang="fi-FI" sz="1200">
                <a:solidFill>
                  <a:schemeClr val="dk1"/>
                </a:solidFill>
              </a:rPr>
              <a:t>Vat de inhoud van de pagina nauwkeurig samen.</a:t>
            </a:r>
            <a:endParaRPr sz="1200">
              <a:solidFill>
                <a:schemeClr val="dk1"/>
              </a:solidFill>
            </a:endParaRPr>
          </a:p>
          <a:p>
            <a:pPr marL="914400" lvl="1" indent="-346916" algn="l" rtl="0">
              <a:spcBef>
                <a:spcPts val="0"/>
              </a:spcBef>
              <a:spcAft>
                <a:spcPts val="0"/>
              </a:spcAft>
              <a:buSzPts val="1863"/>
              <a:buChar char="○"/>
            </a:pPr>
            <a:r>
              <a:rPr lang="fi-FI" sz="1200">
                <a:solidFill>
                  <a:schemeClr val="dk1"/>
                </a:solidFill>
              </a:rPr>
              <a:t>Gebruik unieke beschrijvingen voor elke pagina.</a:t>
            </a:r>
            <a:endParaRPr sz="1200">
              <a:solidFill>
                <a:schemeClr val="dk1"/>
              </a:solidFill>
            </a:endParaRPr>
          </a:p>
          <a:p>
            <a:pPr marL="914400" lvl="1" indent="-346916" algn="l" rtl="0">
              <a:spcBef>
                <a:spcPts val="0"/>
              </a:spcBef>
              <a:spcAft>
                <a:spcPts val="0"/>
              </a:spcAft>
              <a:buSzPts val="1863"/>
              <a:buChar char="○"/>
            </a:pPr>
            <a:r>
              <a:rPr lang="fi-FI" sz="1200">
                <a:solidFill>
                  <a:schemeClr val="dk1"/>
                </a:solidFill>
              </a:rPr>
              <a:t>Neem je </a:t>
            </a:r>
            <a:r>
              <a:rPr lang="fi-FI" sz="1200" b="1">
                <a:solidFill>
                  <a:schemeClr val="dk1"/>
                </a:solidFill>
              </a:rPr>
              <a:t>primaire trefwoord en gerelateerde trefwoorden op natuurlijke wijze </a:t>
            </a:r>
            <a:r>
              <a:rPr lang="fi-FI" sz="1200">
                <a:solidFill>
                  <a:schemeClr val="dk1"/>
                </a:solidFill>
              </a:rPr>
              <a:t>op</a:t>
            </a:r>
            <a:endParaRPr sz="2000" b="1">
              <a:solidFill>
                <a:schemeClr val="dk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g1e3465f16fc_1_245"/>
          <p:cNvSpPr txBox="1">
            <a:spLocks noGrp="1"/>
          </p:cNvSpPr>
          <p:nvPr>
            <p:ph type="title"/>
          </p:nvPr>
        </p:nvSpPr>
        <p:spPr>
          <a:xfrm>
            <a:off x="838200" y="152400"/>
            <a:ext cx="6631112" cy="1325700"/>
          </a:xfrm>
          <a:prstGeom prst="rect">
            <a:avLst/>
          </a:prstGeom>
        </p:spPr>
        <p:txBody>
          <a:bodyPr spcFirstLastPara="1" wrap="square" lIns="91425" tIns="45700" rIns="91425" bIns="45700" anchor="b" anchorCtr="0">
            <a:noAutofit/>
          </a:bodyPr>
          <a:lstStyle/>
          <a:p>
            <a:pPr marL="0" lvl="0" indent="0" algn="l" rtl="0">
              <a:spcBef>
                <a:spcPts val="0"/>
              </a:spcBef>
              <a:spcAft>
                <a:spcPts val="0"/>
              </a:spcAft>
              <a:buNone/>
            </a:pPr>
            <a:r>
              <a:rPr lang="fi-FI" sz="4000" dirty="0"/>
              <a:t>Basisregels voor het schrijven van SEO-inhoud</a:t>
            </a:r>
            <a:endParaRPr sz="4000" dirty="0"/>
          </a:p>
        </p:txBody>
      </p:sp>
      <p:pic>
        <p:nvPicPr>
          <p:cNvPr id="411" name="Google Shape;411;g1e3465f16fc_1_245"/>
          <p:cNvPicPr preferRelativeResize="0"/>
          <p:nvPr/>
        </p:nvPicPr>
        <p:blipFill>
          <a:blip r:embed="rId3">
            <a:alphaModFix/>
          </a:blip>
          <a:stretch>
            <a:fillRect/>
          </a:stretch>
        </p:blipFill>
        <p:spPr>
          <a:xfrm>
            <a:off x="444250" y="1876425"/>
            <a:ext cx="10458450" cy="1552575"/>
          </a:xfrm>
          <a:prstGeom prst="rect">
            <a:avLst/>
          </a:prstGeom>
          <a:noFill/>
          <a:ln>
            <a:noFill/>
          </a:ln>
        </p:spPr>
      </p:pic>
      <p:pic>
        <p:nvPicPr>
          <p:cNvPr id="412" name="Google Shape;412;g1e3465f16fc_1_245"/>
          <p:cNvPicPr preferRelativeResize="0"/>
          <p:nvPr/>
        </p:nvPicPr>
        <p:blipFill>
          <a:blip r:embed="rId4">
            <a:alphaModFix/>
          </a:blip>
          <a:stretch>
            <a:fillRect/>
          </a:stretch>
        </p:blipFill>
        <p:spPr>
          <a:xfrm>
            <a:off x="4130425" y="3827325"/>
            <a:ext cx="6772275" cy="24003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g1e3465f16fc_1_260"/>
          <p:cNvSpPr txBox="1">
            <a:spLocks noGrp="1"/>
          </p:cNvSpPr>
          <p:nvPr>
            <p:ph type="title"/>
          </p:nvPr>
        </p:nvSpPr>
        <p:spPr>
          <a:xfrm>
            <a:off x="838200" y="152400"/>
            <a:ext cx="7750996"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dirty="0"/>
              <a:t>Basisregels voor het schrijven van SEO-inhoud</a:t>
            </a:r>
            <a:endParaRPr dirty="0"/>
          </a:p>
        </p:txBody>
      </p:sp>
      <p:sp>
        <p:nvSpPr>
          <p:cNvPr id="419" name="Google Shape;419;g1e3465f16fc_1_260"/>
          <p:cNvSpPr txBox="1">
            <a:spLocks noGrp="1"/>
          </p:cNvSpPr>
          <p:nvPr>
            <p:ph type="body" idx="1"/>
          </p:nvPr>
        </p:nvSpPr>
        <p:spPr>
          <a:xfrm>
            <a:off x="590600" y="1600575"/>
            <a:ext cx="11464800" cy="38745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sz="2200" b="1">
                <a:solidFill>
                  <a:schemeClr val="dk1"/>
                </a:solidFill>
              </a:rPr>
              <a:t>8. Vergeet niet je afbeeldingen te optimaliseren</a:t>
            </a:r>
            <a:endParaRPr sz="2200" b="1">
              <a:solidFill>
                <a:schemeClr val="dk1"/>
              </a:solidFill>
            </a:endParaRPr>
          </a:p>
          <a:p>
            <a:pPr marL="457200" lvl="0" indent="-385016" algn="l" rtl="0">
              <a:spcBef>
                <a:spcPts val="600"/>
              </a:spcBef>
              <a:spcAft>
                <a:spcPts val="0"/>
              </a:spcAft>
              <a:buClr>
                <a:schemeClr val="accent2"/>
              </a:buClr>
              <a:buSzPts val="2463"/>
              <a:buChar char="●"/>
            </a:pPr>
            <a:r>
              <a:rPr lang="fi-FI" sz="2200">
                <a:solidFill>
                  <a:schemeClr val="dk1"/>
                </a:solidFill>
              </a:rPr>
              <a:t>Zonder de juiste afbeeldingoptimalisatie verspil je een waardevol SEO-middel.</a:t>
            </a:r>
            <a:endParaRPr sz="2200">
              <a:solidFill>
                <a:schemeClr val="dk1"/>
              </a:solidFill>
            </a:endParaRPr>
          </a:p>
          <a:p>
            <a:pPr marL="457200" lvl="0" indent="-385016" algn="l" rtl="0">
              <a:spcBef>
                <a:spcPts val="0"/>
              </a:spcBef>
              <a:spcAft>
                <a:spcPts val="0"/>
              </a:spcAft>
              <a:buClr>
                <a:schemeClr val="accent2"/>
              </a:buClr>
              <a:buSzPts val="2463"/>
              <a:buChar char="●"/>
            </a:pPr>
            <a:r>
              <a:rPr lang="fi-FI" sz="2200">
                <a:solidFill>
                  <a:schemeClr val="dk1"/>
                </a:solidFill>
              </a:rPr>
              <a:t>Beste praktijken in SEO voor afbeeldingen:</a:t>
            </a:r>
            <a:endParaRPr sz="2200">
              <a:solidFill>
                <a:schemeClr val="dk1"/>
              </a:solidFill>
            </a:endParaRPr>
          </a:p>
          <a:p>
            <a:pPr marL="457200" lvl="0" indent="0" algn="l" rtl="0">
              <a:spcBef>
                <a:spcPts val="600"/>
              </a:spcBef>
              <a:spcAft>
                <a:spcPts val="0"/>
              </a:spcAft>
              <a:buNone/>
            </a:pPr>
            <a:r>
              <a:rPr lang="fi-FI" sz="2000" b="1">
                <a:solidFill>
                  <a:schemeClr val="dk1"/>
                </a:solidFill>
              </a:rPr>
              <a:t>1. Kies het juiste formaat</a:t>
            </a:r>
            <a:endParaRPr sz="2000" b="1">
              <a:solidFill>
                <a:schemeClr val="dk1"/>
              </a:solidFill>
            </a:endParaRPr>
          </a:p>
          <a:p>
            <a:pPr marL="914400" lvl="0" indent="-355600" algn="l" rtl="0">
              <a:spcBef>
                <a:spcPts val="600"/>
              </a:spcBef>
              <a:spcAft>
                <a:spcPts val="0"/>
              </a:spcAft>
              <a:buClr>
                <a:schemeClr val="dk1"/>
              </a:buClr>
              <a:buSzPts val="2000"/>
              <a:buChar char="-"/>
            </a:pPr>
            <a:r>
              <a:rPr lang="fi-FI" sz="2000">
                <a:solidFill>
                  <a:schemeClr val="dk1"/>
                </a:solidFill>
              </a:rPr>
              <a:t>PNG, JPEG, WebP</a:t>
            </a:r>
            <a:endParaRPr sz="2000">
              <a:solidFill>
                <a:schemeClr val="dk1"/>
              </a:solidFill>
            </a:endParaRPr>
          </a:p>
          <a:p>
            <a:pPr marL="457200" lvl="0" indent="0" algn="l" rtl="0">
              <a:spcBef>
                <a:spcPts val="600"/>
              </a:spcBef>
              <a:spcAft>
                <a:spcPts val="0"/>
              </a:spcAft>
              <a:buNone/>
            </a:pPr>
            <a:r>
              <a:rPr lang="fi-FI" sz="2000" b="1">
                <a:solidFill>
                  <a:schemeClr val="dk1"/>
                </a:solidFill>
              </a:rPr>
              <a:t>2. Comprimeer je afbeeldingen</a:t>
            </a:r>
            <a:endParaRPr sz="2000" b="1">
              <a:solidFill>
                <a:schemeClr val="dk1"/>
              </a:solidFill>
            </a:endParaRPr>
          </a:p>
          <a:p>
            <a:pPr marL="914400" lvl="0" indent="-355600" algn="l" rtl="0">
              <a:spcBef>
                <a:spcPts val="600"/>
              </a:spcBef>
              <a:spcAft>
                <a:spcPts val="0"/>
              </a:spcAft>
              <a:buClr>
                <a:schemeClr val="dk1"/>
              </a:buClr>
              <a:buSzPts val="2000"/>
              <a:buChar char="-"/>
            </a:pPr>
            <a:r>
              <a:rPr lang="fi-FI" sz="2000">
                <a:solidFill>
                  <a:schemeClr val="dk1"/>
                </a:solidFill>
              </a:rPr>
              <a:t>Comprimeer je afbeeldingen voordat je ze uploadt naar je site.</a:t>
            </a:r>
            <a:endParaRPr sz="2000">
              <a:solidFill>
                <a:schemeClr val="dk1"/>
              </a:solidFill>
            </a:endParaRPr>
          </a:p>
          <a:p>
            <a:pPr marL="914400" lvl="0" indent="-355600" algn="l" rtl="0">
              <a:spcBef>
                <a:spcPts val="0"/>
              </a:spcBef>
              <a:spcAft>
                <a:spcPts val="0"/>
              </a:spcAft>
              <a:buClr>
                <a:schemeClr val="dk1"/>
              </a:buClr>
              <a:buSzPts val="2000"/>
              <a:buChar char="-"/>
            </a:pPr>
            <a:r>
              <a:rPr lang="fi-FI" sz="2000">
                <a:solidFill>
                  <a:schemeClr val="dk1"/>
                </a:solidFill>
              </a:rPr>
              <a:t>Je kunt dit doen in Photoshop of je kunt een programma als </a:t>
            </a:r>
            <a:r>
              <a:rPr lang="fi-FI" sz="2000" u="sng">
                <a:solidFill>
                  <a:schemeClr val="hlink"/>
                </a:solidFill>
                <a:hlinkClick r:id="rId3"/>
              </a:rPr>
              <a:t>TinyPNG gebruiken</a:t>
            </a:r>
            <a:r>
              <a:rPr lang="fi-FI" sz="2000">
                <a:solidFill>
                  <a:schemeClr val="dk1"/>
                </a:solidFill>
              </a:rPr>
              <a:t>.</a:t>
            </a:r>
            <a:endParaRPr sz="2000">
              <a:solidFill>
                <a:schemeClr val="dk1"/>
              </a:solidFill>
            </a:endParaRPr>
          </a:p>
          <a:p>
            <a:pPr marL="914400" lvl="0" indent="-355600" algn="l" rtl="0">
              <a:spcBef>
                <a:spcPts val="0"/>
              </a:spcBef>
              <a:spcAft>
                <a:spcPts val="0"/>
              </a:spcAft>
              <a:buClr>
                <a:schemeClr val="dk1"/>
              </a:buClr>
              <a:buSzPts val="2000"/>
              <a:buChar char="-"/>
            </a:pPr>
            <a:r>
              <a:rPr lang="fi-FI" sz="2000">
                <a:solidFill>
                  <a:schemeClr val="dk1"/>
                </a:solidFill>
              </a:rPr>
              <a:t>Te grote afbeeldingen verlengen de laadtijd van de pagina</a:t>
            </a:r>
            <a:endParaRPr sz="2000">
              <a:solidFill>
                <a:schemeClr val="dk1"/>
              </a:solidFill>
            </a:endParaRPr>
          </a:p>
          <a:p>
            <a:pPr marL="457200" lvl="0" indent="0" algn="l" rtl="0">
              <a:spcBef>
                <a:spcPts val="600"/>
              </a:spcBef>
              <a:spcAft>
                <a:spcPts val="600"/>
              </a:spcAft>
              <a:buNone/>
            </a:pPr>
            <a:endParaRPr sz="2400" b="1">
              <a:solidFill>
                <a:schemeClr val="dk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g1e3465f16fc_1_267"/>
          <p:cNvSpPr txBox="1">
            <a:spLocks noGrp="1"/>
          </p:cNvSpPr>
          <p:nvPr>
            <p:ph type="title"/>
          </p:nvPr>
        </p:nvSpPr>
        <p:spPr>
          <a:xfrm>
            <a:off x="838199" y="152400"/>
            <a:ext cx="8747589"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dirty="0"/>
              <a:t>Basisregels voor het schrijven van SEO-inhoud</a:t>
            </a:r>
            <a:endParaRPr dirty="0"/>
          </a:p>
        </p:txBody>
      </p:sp>
      <p:sp>
        <p:nvSpPr>
          <p:cNvPr id="426" name="Google Shape;426;g1e3465f16fc_1_267"/>
          <p:cNvSpPr txBox="1">
            <a:spLocks noGrp="1"/>
          </p:cNvSpPr>
          <p:nvPr>
            <p:ph type="body" idx="1"/>
          </p:nvPr>
        </p:nvSpPr>
        <p:spPr>
          <a:xfrm>
            <a:off x="590600" y="1600575"/>
            <a:ext cx="11464800" cy="3874500"/>
          </a:xfrm>
          <a:prstGeom prst="rect">
            <a:avLst/>
          </a:prstGeom>
        </p:spPr>
        <p:txBody>
          <a:bodyPr spcFirstLastPara="1" wrap="square" lIns="91425" tIns="45700" rIns="91425" bIns="45700" anchor="t" anchorCtr="0">
            <a:noAutofit/>
          </a:bodyPr>
          <a:lstStyle/>
          <a:p>
            <a:pPr marL="457200" lvl="0" indent="-397716" algn="l" rtl="0">
              <a:spcBef>
                <a:spcPts val="0"/>
              </a:spcBef>
              <a:spcAft>
                <a:spcPts val="0"/>
              </a:spcAft>
              <a:buClr>
                <a:schemeClr val="accent2"/>
              </a:buClr>
              <a:buSzPts val="2663"/>
              <a:buChar char="●"/>
            </a:pPr>
            <a:r>
              <a:rPr lang="fi-FI" sz="1700" dirty="0">
                <a:solidFill>
                  <a:schemeClr val="dk1"/>
                </a:solidFill>
              </a:rPr>
              <a:t>Best practices in SEO voor afbeeldingen worden voortgezet:</a:t>
            </a:r>
            <a:endParaRPr sz="1700" b="1" dirty="0">
              <a:solidFill>
                <a:schemeClr val="dk1"/>
              </a:solidFill>
            </a:endParaRPr>
          </a:p>
          <a:p>
            <a:pPr marL="457200" lvl="0" indent="0" algn="l" rtl="0">
              <a:spcBef>
                <a:spcPts val="600"/>
              </a:spcBef>
              <a:spcAft>
                <a:spcPts val="0"/>
              </a:spcAft>
              <a:buClr>
                <a:schemeClr val="dk1"/>
              </a:buClr>
              <a:buSzPts val="1100"/>
              <a:buFont typeface="Arial"/>
              <a:buNone/>
            </a:pPr>
            <a:r>
              <a:rPr lang="fi-FI" sz="1700" b="1" dirty="0">
                <a:solidFill>
                  <a:schemeClr val="dk1"/>
                </a:solidFill>
              </a:rPr>
              <a:t>3. Afbeeldingsbestandsnamen aanpassen</a:t>
            </a:r>
            <a:endParaRPr sz="1700" b="1" dirty="0">
              <a:solidFill>
                <a:schemeClr val="dk1"/>
              </a:solidFill>
            </a:endParaRPr>
          </a:p>
          <a:p>
            <a:pPr marL="914400" lvl="0" indent="-342900" algn="l" rtl="0">
              <a:spcBef>
                <a:spcPts val="600"/>
              </a:spcBef>
              <a:spcAft>
                <a:spcPts val="0"/>
              </a:spcAft>
              <a:buSzPts val="1800"/>
              <a:buChar char="-"/>
            </a:pPr>
            <a:r>
              <a:rPr lang="fi-FI" sz="1700" dirty="0">
                <a:solidFill>
                  <a:schemeClr val="dk1"/>
                </a:solidFill>
              </a:rPr>
              <a:t>Wijzig de bestandsnaam van de standaard om zoekmachines te helpen je afbeelding te begrijpen en je SEO-waarde te verbeteren, bijv. </a:t>
            </a:r>
            <a:r>
              <a:rPr lang="fi-FI" sz="1700" dirty="0">
                <a:solidFill>
                  <a:srgbClr val="1A1A1A"/>
                </a:solidFill>
              </a:rPr>
              <a:t>IMG_722019 → dark_blue_shirt</a:t>
            </a:r>
            <a:endParaRPr sz="1700" dirty="0">
              <a:solidFill>
                <a:srgbClr val="1A1A1A"/>
              </a:solidFill>
            </a:endParaRPr>
          </a:p>
          <a:p>
            <a:pPr marL="457200" lvl="0" indent="0" algn="l" rtl="0">
              <a:spcBef>
                <a:spcPts val="600"/>
              </a:spcBef>
              <a:spcAft>
                <a:spcPts val="0"/>
              </a:spcAft>
              <a:buClr>
                <a:schemeClr val="dk1"/>
              </a:buClr>
              <a:buSzPts val="1100"/>
              <a:buFont typeface="Arial"/>
              <a:buNone/>
            </a:pPr>
            <a:r>
              <a:rPr lang="fi-FI" sz="1700" b="1" dirty="0">
                <a:solidFill>
                  <a:schemeClr val="dk1"/>
                </a:solidFill>
              </a:rPr>
              <a:t>4. </a:t>
            </a:r>
            <a:r>
              <a:rPr lang="fi-FI" sz="1700" b="1" dirty="0">
                <a:solidFill>
                  <a:srgbClr val="1A1A1A"/>
                </a:solidFill>
              </a:rPr>
              <a:t>Schrijf SEO-vriendelijke alt-tekst</a:t>
            </a:r>
            <a:endParaRPr sz="1700" b="1" dirty="0">
              <a:solidFill>
                <a:srgbClr val="1A1A1A"/>
              </a:solidFill>
            </a:endParaRPr>
          </a:p>
          <a:p>
            <a:pPr marL="914400" lvl="0" indent="-342900" algn="l" rtl="0">
              <a:spcBef>
                <a:spcPts val="600"/>
              </a:spcBef>
              <a:spcAft>
                <a:spcPts val="0"/>
              </a:spcAft>
              <a:buClr>
                <a:schemeClr val="dk1"/>
              </a:buClr>
              <a:buSzPts val="1800"/>
              <a:buChar char="-"/>
            </a:pPr>
            <a:r>
              <a:rPr lang="fi-FI" sz="1700" dirty="0">
                <a:solidFill>
                  <a:schemeClr val="dk1"/>
                </a:solidFill>
              </a:rPr>
              <a:t>Alt-tags zijn een tekstalternatief voor afbeeldingen wanneer een browser ze niet goed kan weergeven.</a:t>
            </a:r>
            <a:endParaRPr sz="1700" dirty="0">
              <a:solidFill>
                <a:schemeClr val="dk1"/>
              </a:solidFill>
            </a:endParaRPr>
          </a:p>
          <a:p>
            <a:pPr marL="914400" lvl="0" indent="-342900" algn="l" rtl="0">
              <a:spcBef>
                <a:spcPts val="0"/>
              </a:spcBef>
              <a:spcAft>
                <a:spcPts val="0"/>
              </a:spcAft>
              <a:buClr>
                <a:schemeClr val="dk1"/>
              </a:buClr>
              <a:buSzPts val="1800"/>
              <a:buChar char="-"/>
            </a:pPr>
            <a:r>
              <a:rPr lang="fi-FI" sz="1700" dirty="0">
                <a:solidFill>
                  <a:schemeClr val="dk1"/>
                </a:solidFill>
              </a:rPr>
              <a:t>Net als de titel wordt het alt-attribuut gebruikt om de inhoud van een afbeeldingsbestand te beschrijven.</a:t>
            </a:r>
            <a:endParaRPr sz="1700" dirty="0">
              <a:solidFill>
                <a:schemeClr val="dk1"/>
              </a:solidFill>
            </a:endParaRPr>
          </a:p>
          <a:p>
            <a:pPr marL="1371600" lvl="1" indent="-342900" algn="l" rtl="0">
              <a:spcBef>
                <a:spcPts val="0"/>
              </a:spcBef>
              <a:spcAft>
                <a:spcPts val="0"/>
              </a:spcAft>
              <a:buClr>
                <a:schemeClr val="dk1"/>
              </a:buClr>
              <a:buSzPts val="1800"/>
              <a:buChar char="-"/>
            </a:pPr>
            <a:r>
              <a:rPr lang="fi-FI" sz="1700" dirty="0">
                <a:solidFill>
                  <a:schemeClr val="dk1"/>
                </a:solidFill>
              </a:rPr>
              <a:t>Als de afbeelding niet wordt geladen, krijg je een afbeeldingsvak met de alt-tag in de linkerbovenhoek.</a:t>
            </a:r>
            <a:endParaRPr sz="1700" dirty="0">
              <a:solidFill>
                <a:schemeClr val="dk1"/>
              </a:solidFill>
            </a:endParaRPr>
          </a:p>
          <a:p>
            <a:pPr marL="1371600" lvl="1" indent="-342900" algn="l" rtl="0">
              <a:spcBef>
                <a:spcPts val="0"/>
              </a:spcBef>
              <a:spcAft>
                <a:spcPts val="0"/>
              </a:spcAft>
              <a:buClr>
                <a:schemeClr val="dk1"/>
              </a:buClr>
              <a:buSzPts val="1800"/>
              <a:buChar char="-"/>
            </a:pPr>
            <a:r>
              <a:rPr lang="fi-FI" sz="1700" dirty="0">
                <a:solidFill>
                  <a:schemeClr val="dk1"/>
                </a:solidFill>
              </a:rPr>
              <a:t>Zorg ervoor dat ze bij de afbeelding passen en dat de afbeelding relevant is.</a:t>
            </a:r>
            <a:endParaRPr sz="1700" dirty="0">
              <a:solidFill>
                <a:schemeClr val="dk1"/>
              </a:solidFill>
            </a:endParaRPr>
          </a:p>
          <a:p>
            <a:pPr marL="914400" lvl="0" indent="-342900" algn="l" rtl="0">
              <a:spcBef>
                <a:spcPts val="0"/>
              </a:spcBef>
              <a:spcAft>
                <a:spcPts val="0"/>
              </a:spcAft>
              <a:buClr>
                <a:schemeClr val="dk1"/>
              </a:buClr>
              <a:buSzPts val="1800"/>
              <a:buChar char="-"/>
            </a:pPr>
            <a:r>
              <a:rPr lang="fi-FI" sz="1700" dirty="0">
                <a:solidFill>
                  <a:schemeClr val="dk1"/>
                </a:solidFill>
              </a:rPr>
              <a:t>Door de juiste alt-tags aan de afbeeldingen op je website toe te voegen, kan je website beter scoren in de zoekmachines door trefwoorden te koppelen aan afbeeldingen.</a:t>
            </a:r>
            <a:endParaRPr sz="1700" dirty="0">
              <a:solidFill>
                <a:schemeClr val="dk1"/>
              </a:solidFill>
            </a:endParaRPr>
          </a:p>
          <a:p>
            <a:pPr marL="914400" lvl="0" indent="-342900" algn="l" rtl="0">
              <a:spcBef>
                <a:spcPts val="0"/>
              </a:spcBef>
              <a:spcAft>
                <a:spcPts val="0"/>
              </a:spcAft>
              <a:buClr>
                <a:schemeClr val="dk1"/>
              </a:buClr>
              <a:buSzPts val="1800"/>
              <a:buChar char="-"/>
            </a:pPr>
            <a:r>
              <a:rPr lang="fi-FI" sz="1700" dirty="0">
                <a:solidFill>
                  <a:schemeClr val="dk1"/>
                </a:solidFill>
              </a:rPr>
              <a:t>Het geeft Google nuttige informatie over het onderwerp van de afbeelding.</a:t>
            </a:r>
            <a:endParaRPr sz="1700" dirty="0">
              <a:solidFill>
                <a:schemeClr val="dk1"/>
              </a:solidFill>
            </a:endParaRPr>
          </a:p>
          <a:p>
            <a:pPr marL="914400" lvl="0" indent="-342900" algn="l" rtl="0">
              <a:spcBef>
                <a:spcPts val="0"/>
              </a:spcBef>
              <a:spcAft>
                <a:spcPts val="0"/>
              </a:spcAft>
              <a:buClr>
                <a:schemeClr val="dk1"/>
              </a:buClr>
              <a:buSzPts val="1800"/>
              <a:buChar char="-"/>
            </a:pPr>
            <a:r>
              <a:rPr lang="fi-FI" sz="1700" dirty="0">
                <a:solidFill>
                  <a:schemeClr val="dk1"/>
                </a:solidFill>
              </a:rPr>
              <a:t>Het doel van alt-tekst is om de toegankelijkheid te verbeteren door te beschrijven wat een afbeelding laat zien aan bezoekers die deze niet kunnen zien. Het helpt echter ook zoekmachine-crawlers en verbetert dus de SEO.</a:t>
            </a:r>
            <a:endParaRPr sz="1700" b="1" dirty="0">
              <a:solidFill>
                <a:schemeClr val="dk1"/>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g27621f17f7d_0_6"/>
          <p:cNvSpPr txBox="1">
            <a:spLocks noGrp="1"/>
          </p:cNvSpPr>
          <p:nvPr>
            <p:ph type="body" idx="1"/>
          </p:nvPr>
        </p:nvSpPr>
        <p:spPr>
          <a:xfrm>
            <a:off x="1150762" y="339155"/>
            <a:ext cx="8818800" cy="443400"/>
          </a:xfrm>
          <a:prstGeom prst="rect">
            <a:avLst/>
          </a:prstGeom>
        </p:spPr>
        <p:txBody>
          <a:bodyPr spcFirstLastPara="1" wrap="square" lIns="0" tIns="0" rIns="0" bIns="0" anchor="t" anchorCtr="0">
            <a:spAutoFit/>
          </a:bodyPr>
          <a:lstStyle/>
          <a:p>
            <a:pPr marL="0" lvl="0" indent="0" algn="l" rtl="0">
              <a:spcBef>
                <a:spcPts val="1000"/>
              </a:spcBef>
              <a:spcAft>
                <a:spcPts val="0"/>
              </a:spcAft>
              <a:buNone/>
            </a:pPr>
            <a:r>
              <a:rPr lang="fi-FI" dirty="0"/>
              <a:t>Opdracht 4 </a:t>
            </a:r>
            <a:endParaRPr dirty="0"/>
          </a:p>
        </p:txBody>
      </p:sp>
      <p:sp>
        <p:nvSpPr>
          <p:cNvPr id="433" name="Google Shape;433;g27621f17f7d_0_6"/>
          <p:cNvSpPr txBox="1">
            <a:spLocks noGrp="1"/>
          </p:cNvSpPr>
          <p:nvPr>
            <p:ph type="body" idx="2"/>
          </p:nvPr>
        </p:nvSpPr>
        <p:spPr>
          <a:xfrm>
            <a:off x="1150762" y="1162320"/>
            <a:ext cx="8818800" cy="3781800"/>
          </a:xfrm>
          <a:prstGeom prst="rect">
            <a:avLst/>
          </a:prstGeom>
        </p:spPr>
        <p:txBody>
          <a:bodyPr spcFirstLastPara="1" wrap="square" lIns="0" tIns="0" rIns="0" bIns="0" anchor="t" anchorCtr="0">
            <a:noAutofit/>
          </a:bodyPr>
          <a:lstStyle/>
          <a:p>
            <a:pPr marL="457200" lvl="0" indent="-355600" algn="l" rtl="0">
              <a:spcBef>
                <a:spcPts val="0"/>
              </a:spcBef>
              <a:spcAft>
                <a:spcPts val="0"/>
              </a:spcAft>
              <a:buSzPts val="2000"/>
              <a:buAutoNum type="arabicPeriod"/>
            </a:pPr>
            <a:r>
              <a:rPr lang="fi-FI"/>
              <a:t>Inhoud. Wat voor soort inhoud wil je gebruiken op je website?  </a:t>
            </a:r>
            <a:endParaRPr/>
          </a:p>
          <a:p>
            <a:pPr marL="457200" lvl="0" indent="-355600" algn="l" rtl="0">
              <a:spcBef>
                <a:spcPts val="0"/>
              </a:spcBef>
              <a:spcAft>
                <a:spcPts val="0"/>
              </a:spcAft>
              <a:buSzPts val="2000"/>
              <a:buChar char="●"/>
            </a:pPr>
            <a:r>
              <a:rPr lang="fi-FI"/>
              <a:t>Maak een lijst van verschillende inhoudstypes die je aan je website wilt toevoegen (zie bladen 22-24)</a:t>
            </a:r>
            <a:endParaRPr/>
          </a:p>
          <a:p>
            <a:pPr marL="457200" lvl="0" indent="-355600" algn="l" rtl="0">
              <a:spcBef>
                <a:spcPts val="0"/>
              </a:spcBef>
              <a:spcAft>
                <a:spcPts val="0"/>
              </a:spcAft>
              <a:buSzPts val="2000"/>
              <a:buChar char="●"/>
            </a:pPr>
            <a:r>
              <a:rPr lang="fi-FI"/>
              <a:t>Voeg een aantal van de verschillende inhoudstypen die u hebt geselecteerd toe aan uw websiteprototype </a:t>
            </a:r>
            <a:endParaRPr/>
          </a:p>
          <a:p>
            <a:pPr marL="457200" lvl="0" indent="0" algn="l" rtl="0">
              <a:spcBef>
                <a:spcPts val="0"/>
              </a:spcBef>
              <a:spcAft>
                <a:spcPts val="0"/>
              </a:spcAft>
              <a:buNone/>
            </a:pPr>
            <a:endParaRPr/>
          </a:p>
          <a:p>
            <a:pPr marL="457200" lvl="0" indent="-355600" algn="l" rtl="0">
              <a:spcBef>
                <a:spcPts val="0"/>
              </a:spcBef>
              <a:spcAft>
                <a:spcPts val="0"/>
              </a:spcAft>
              <a:buSzPts val="2000"/>
              <a:buAutoNum type="arabicPeriod"/>
            </a:pPr>
            <a:r>
              <a:rPr lang="fi-FI"/>
              <a:t>SEO</a:t>
            </a:r>
            <a:endParaRPr/>
          </a:p>
          <a:p>
            <a:pPr marL="457200" lvl="0" indent="-355600" algn="l" rtl="0">
              <a:spcBef>
                <a:spcPts val="0"/>
              </a:spcBef>
              <a:spcAft>
                <a:spcPts val="0"/>
              </a:spcAft>
              <a:buSzPts val="2000"/>
              <a:buChar char="●"/>
            </a:pPr>
            <a:r>
              <a:rPr lang="fi-FI"/>
              <a:t>Schrijf een titel en beschrijving voor je website</a:t>
            </a:r>
            <a:endParaRPr/>
          </a:p>
          <a:p>
            <a:pPr marL="457200" lvl="0" indent="-355600" algn="l" rtl="0">
              <a:spcBef>
                <a:spcPts val="0"/>
              </a:spcBef>
              <a:spcAft>
                <a:spcPts val="0"/>
              </a:spcAft>
              <a:buSzPts val="2000"/>
              <a:buChar char="●"/>
            </a:pPr>
            <a:r>
              <a:rPr lang="fi-FI"/>
              <a:t>Voer een SEO zoekwoordenanalyse uit en maak een lijst met zoekwoorden die relevant zijn voor je website</a:t>
            </a:r>
            <a:endParaRPr/>
          </a:p>
          <a:p>
            <a:pPr marL="457200" lvl="0" indent="-355600" algn="l" rtl="0">
              <a:spcBef>
                <a:spcPts val="0"/>
              </a:spcBef>
              <a:spcAft>
                <a:spcPts val="0"/>
              </a:spcAft>
              <a:buSzPts val="2000"/>
              <a:buChar char="●"/>
            </a:pPr>
            <a:r>
              <a:rPr lang="fi-FI"/>
              <a:t>Voeg de trefwoordenlijst toe op een bijlage aan het einde van je website powerpoint</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g280b00c5d53_0_0"/>
          <p:cNvSpPr txBox="1">
            <a:spLocks noGrp="1"/>
          </p:cNvSpPr>
          <p:nvPr>
            <p:ph type="body" idx="1"/>
          </p:nvPr>
        </p:nvSpPr>
        <p:spPr>
          <a:xfrm>
            <a:off x="838200" y="1647016"/>
            <a:ext cx="10515600" cy="58080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sz="2200" dirty="0"/>
              <a:t>Het DEMS-materiaal is gericht op het verbeteren van digitale marketingvaardigheden in het hoger onderwijs, waarbij de essentiële behoeften in organisaties worden begrepen. Je hebt toegang tot uitgebreide diasets met klassikale activiteiten en opdrachten, evenals gedetailleerde gebruikersinstructies voor docenten. </a:t>
            </a:r>
            <a:endParaRPr sz="2200" dirty="0"/>
          </a:p>
          <a:p>
            <a:pPr marL="0" lvl="0" indent="0" algn="l" rtl="0">
              <a:spcBef>
                <a:spcPts val="1000"/>
              </a:spcBef>
              <a:spcAft>
                <a:spcPts val="0"/>
              </a:spcAft>
              <a:buNone/>
            </a:pPr>
            <a:endParaRPr sz="2200" dirty="0"/>
          </a:p>
          <a:p>
            <a:pPr marL="0" lvl="0" indent="0" algn="l" rtl="0">
              <a:spcBef>
                <a:spcPts val="1000"/>
              </a:spcBef>
              <a:spcAft>
                <a:spcPts val="0"/>
              </a:spcAft>
              <a:buNone/>
            </a:pPr>
            <a:r>
              <a:rPr lang="fi-FI" sz="2200" dirty="0"/>
              <a:t>Opmerking: Het materiaal bevat inhoud en cijfers die van het internet zijn gehaald en is dus onderhevig aan wijzigingen. De bronnen zijn bekendgemaakt volgens de regels van fair use. De verantwoordelijkheid van de uitgever is beperkt tot het originele materiaal dat is opgeslagen op www.dems.pro.  Al het materiaal is geproduceerd voor open gebruik en medegefinancierd door Erasmus +.</a:t>
            </a:r>
            <a:endParaRPr sz="2200" dirty="0"/>
          </a:p>
          <a:p>
            <a:pPr marL="0" lvl="0" indent="0" algn="l" rtl="0">
              <a:spcBef>
                <a:spcPts val="1000"/>
              </a:spcBef>
              <a:spcAft>
                <a:spcPts val="0"/>
              </a:spcAft>
              <a:buNone/>
            </a:pPr>
            <a:endParaRPr sz="2400" dirty="0"/>
          </a:p>
          <a:p>
            <a:pPr marL="0" lvl="0" indent="0" algn="l" rtl="0">
              <a:spcBef>
                <a:spcPts val="1000"/>
              </a:spcBef>
              <a:spcAft>
                <a:spcPts val="0"/>
              </a:spcAft>
              <a:buNone/>
            </a:pPr>
            <a:endParaRPr sz="2400" dirty="0"/>
          </a:p>
        </p:txBody>
      </p:sp>
      <p:sp>
        <p:nvSpPr>
          <p:cNvPr id="439" name="Google Shape;439;g280b00c5d53_0_0"/>
          <p:cNvSpPr txBox="1">
            <a:spLocks noGrp="1"/>
          </p:cNvSpPr>
          <p:nvPr>
            <p:ph type="title"/>
          </p:nvPr>
        </p:nvSpPr>
        <p:spPr>
          <a:xfrm>
            <a:off x="838200" y="15247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Disclaimer</a:t>
            </a:r>
            <a:endParaRPr/>
          </a:p>
        </p:txBody>
      </p:sp>
    </p:spTree>
  </p:cSld>
  <p:clrMapOvr>
    <a:masterClrMapping/>
  </p:clrMapOvr>
</p:sld>
</file>

<file path=ppt/theme/theme1.xml><?xml version="1.0" encoding="utf-8"?>
<a:theme xmlns:a="http://schemas.openxmlformats.org/drawingml/2006/main"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3875</Words>
  <Application>Microsoft Office PowerPoint</Application>
  <PresentationFormat>Breedbeeld</PresentationFormat>
  <Paragraphs>307</Paragraphs>
  <Slides>38</Slides>
  <Notes>38</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38</vt:i4>
      </vt:variant>
    </vt:vector>
  </HeadingPairs>
  <TitlesOfParts>
    <vt:vector size="42" baseType="lpstr">
      <vt:lpstr>Arial</vt:lpstr>
      <vt:lpstr>Calibri</vt:lpstr>
      <vt:lpstr>Noto Sans Symbols</vt:lpstr>
      <vt:lpstr>DEMS</vt:lpstr>
      <vt:lpstr>Websites</vt:lpstr>
      <vt:lpstr>Leerdoelen </vt:lpstr>
      <vt:lpstr>Onderwerpen</vt:lpstr>
      <vt:lpstr>PowerPoint-presentatie</vt:lpstr>
      <vt:lpstr>Wat is SEO?</vt:lpstr>
      <vt:lpstr>Wat is SEO?</vt:lpstr>
      <vt:lpstr>Waarom SEO belangrijk is?</vt:lpstr>
      <vt:lpstr>Waarom SEO belangrijk is?</vt:lpstr>
      <vt:lpstr>Waarom SEO belangrijk is?</vt:lpstr>
      <vt:lpstr>Waarom SEO belangrijk is?</vt:lpstr>
      <vt:lpstr>Waarom SEO belangrijk is?</vt:lpstr>
      <vt:lpstr>PowerPoint-presentatie</vt:lpstr>
      <vt:lpstr>Hoe ziet een aantrekkelijke website eruit?</vt:lpstr>
      <vt:lpstr>Belangrijke elementen die bijdragen aan een aantrekkelijke website:</vt:lpstr>
      <vt:lpstr>Belangrijke elementen die bijdragen aan een aantrekkelijke website:</vt:lpstr>
      <vt:lpstr>Waarom hebben we inhoud voor de website nodig?</vt:lpstr>
      <vt:lpstr>Waarom hebben we inhoud voor de website nodig?</vt:lpstr>
      <vt:lpstr>Waarom hebben we inhoud voor de website nodig?</vt:lpstr>
      <vt:lpstr>Waarom hebben we inhoud voor de website nodig?</vt:lpstr>
      <vt:lpstr>Verschillende soorten inhoud op een website</vt:lpstr>
      <vt:lpstr>Verschillende soorten inhoud op een website</vt:lpstr>
      <vt:lpstr>Verschillende soorten inhoud op een website</vt:lpstr>
      <vt:lpstr>Verschillende soorten inhoud op een website</vt:lpstr>
      <vt:lpstr>Verschillende soorten inhoud op een website</vt:lpstr>
      <vt:lpstr>PowerPoint-presentatie</vt:lpstr>
      <vt:lpstr>Basisregels voor het schrijven van SEO-inhoud</vt:lpstr>
      <vt:lpstr>Basisregels voor het schrijven van SEO-inhoud</vt:lpstr>
      <vt:lpstr>Basisregels voor het schrijven van SEO-inhoud</vt:lpstr>
      <vt:lpstr>Basisregels voor het schrijven van SEO-inhoud</vt:lpstr>
      <vt:lpstr>Basisregels voor het schrijven van SEO-inhoud</vt:lpstr>
      <vt:lpstr>Basisregels voor het schrijven van SEO-inhoud</vt:lpstr>
      <vt:lpstr>Basisregels voor het schrijven van SEO-inhoud</vt:lpstr>
      <vt:lpstr>Basisregels voor het schrijven van SEO-inhoud</vt:lpstr>
      <vt:lpstr>Basisregels voor het schrijven van SEO-inhoud</vt:lpstr>
      <vt:lpstr>Basisregels voor het schrijven van SEO-inhoud</vt:lpstr>
      <vt:lpstr>Basisregels voor het schrijven van SEO-inhoud</vt:lpstr>
      <vt:lpstr>PowerPoint-presentatie</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Websites</dc:title>
  <dc:creator>Luukka Timo</dc:creator>
  <cp:keywords>, docId:919BF72CD05C57D6043EF07A7CEAF020</cp:keywords>
  <cp:lastModifiedBy>Lisanne van den Broek</cp:lastModifiedBy>
  <cp:revision>2</cp:revision>
  <dcterms:created xsi:type="dcterms:W3CDTF">2023-01-25T13:34:01Z</dcterms:created>
  <dcterms:modified xsi:type="dcterms:W3CDTF">2023-11-14T13:06:45Z</dcterms:modified>
</cp:coreProperties>
</file>