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12192000" cy="6858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DNTHTP+Arial-BoldMT" panose="020B0604020202020204"/>
      <p:regular r:id="rId37"/>
    </p:embeddedFont>
    <p:embeddedFont>
      <p:font typeface="FTTLME+ArialMT" panose="020B0604020202020204"/>
      <p:regular r:id="rId38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56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razyegg.com/blog/guides/buyers-journey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insights.newscred.com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8664" y="2167373"/>
            <a:ext cx="4166741" cy="10596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8043"/>
              </a:lnSpc>
              <a:spcBef>
                <a:spcPts val="0"/>
              </a:spcBef>
              <a:spcAft>
                <a:spcPts val="0"/>
              </a:spcAft>
            </a:pPr>
            <a:r>
              <a:rPr sz="7200" b="1" dirty="0">
                <a:solidFill>
                  <a:srgbClr val="FFFFFF"/>
                </a:solidFill>
                <a:latin typeface="DNTHTP+Arial-BoldMT"/>
                <a:cs typeface="DNTHTP+Arial-BoldMT"/>
              </a:rPr>
              <a:t>Websites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54530" y="3746340"/>
            <a:ext cx="9097192" cy="4637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FFFFFF"/>
                </a:solidFill>
                <a:latin typeface="DNTHTP+Arial-BoldMT"/>
                <a:cs typeface="DNTHTP+Arial-BoldMT"/>
              </a:rPr>
              <a:t>2. Inzicht in conversies en je doelgroepen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9625" y="686507"/>
            <a:ext cx="5395145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Leerdoelen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0099" y="1621165"/>
            <a:ext cx="8068864" cy="42319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02"/>
              </a:lnSpc>
              <a:spcBef>
                <a:spcPts val="0"/>
              </a:spcBef>
              <a:spcAft>
                <a:spcPts val="0"/>
              </a:spcAft>
            </a:pPr>
            <a:r>
              <a:rPr sz="2250" dirty="0">
                <a:solidFill>
                  <a:srgbClr val="161249"/>
                </a:solidFill>
                <a:latin typeface="FTTLME+ArialMT"/>
                <a:cs typeface="FTTLME+ArialMT"/>
              </a:rPr>
              <a:t>Vereiste voor studenten: Basiskennis marketing wordt aanbevolen.</a:t>
            </a:r>
          </a:p>
          <a:p>
            <a:pPr marL="0" marR="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</a:pPr>
            <a:r>
              <a:rPr sz="2250" dirty="0">
                <a:solidFill>
                  <a:srgbClr val="161249"/>
                </a:solidFill>
                <a:latin typeface="FTTLME+ArialMT"/>
                <a:cs typeface="FTTLME+ArialMT"/>
              </a:rPr>
              <a:t>De student is in </a:t>
            </a:r>
            <a:r>
              <a:rPr sz="2250" dirty="0" err="1">
                <a:solidFill>
                  <a:srgbClr val="161249"/>
                </a:solidFill>
                <a:latin typeface="FTTLME+ArialMT"/>
                <a:cs typeface="FTTLME+ArialMT"/>
              </a:rPr>
              <a:t>staat</a:t>
            </a:r>
            <a:r>
              <a:rPr sz="2250" dirty="0">
                <a:solidFill>
                  <a:srgbClr val="161249"/>
                </a:solidFill>
                <a:latin typeface="FTTLME+ArialMT"/>
                <a:cs typeface="FTTLME+ArialMT"/>
              </a:rPr>
              <a:t> om</a:t>
            </a:r>
            <a:endParaRPr lang="nl-NL" sz="225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342900" marR="0" indent="-34290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Verschillende soorten </a:t>
            </a:r>
            <a:r>
              <a:rPr lang="nl-NL" sz="2250" dirty="0" err="1">
                <a:solidFill>
                  <a:srgbClr val="161249"/>
                </a:solidFill>
                <a:latin typeface="FTTLME+ArialMT"/>
                <a:cs typeface="FTTLME+ArialMT"/>
              </a:rPr>
              <a:t>webconversies</a:t>
            </a: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 identificeren</a:t>
            </a:r>
          </a:p>
          <a:p>
            <a:pPr marL="342900" marR="0" indent="-34290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De rol van de website in het klanttraject begrijpen</a:t>
            </a:r>
          </a:p>
          <a:p>
            <a:pPr marL="342900" marR="0" indent="-34290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De rol van </a:t>
            </a:r>
            <a:r>
              <a:rPr lang="nl-NL" sz="2250" dirty="0" err="1">
                <a:solidFill>
                  <a:srgbClr val="161249"/>
                </a:solidFill>
                <a:latin typeface="FTTLME+ArialMT"/>
                <a:cs typeface="FTTLME+ArialMT"/>
              </a:rPr>
              <a:t>Usability</a:t>
            </a: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 begrijpen bij het ondersteunen van de klant om conversie</a:t>
            </a:r>
          </a:p>
          <a:p>
            <a:pPr marL="342900" marR="0" indent="-34290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250" dirty="0">
                <a:solidFill>
                  <a:srgbClr val="161249"/>
                </a:solidFill>
                <a:latin typeface="FTTLME+ArialMT"/>
                <a:cs typeface="FTTLME+ArialMT"/>
              </a:rPr>
              <a:t>De doelgroepen van een website uitwerken door persona's en segmentatie</a:t>
            </a:r>
            <a:endParaRPr sz="225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79410" y="1616953"/>
            <a:ext cx="5159424" cy="8161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2100" dirty="0">
                <a:solidFill>
                  <a:srgbClr val="FFFFFF"/>
                </a:solidFill>
                <a:latin typeface="FTTLME+ArialMT"/>
                <a:cs typeface="FTTLME+ArialMT"/>
              </a:rPr>
              <a:t>De rol van websites in een klanttraject</a:t>
            </a:r>
          </a:p>
          <a:p>
            <a:pPr marL="0" marR="0">
              <a:lnSpc>
                <a:spcPts val="2346"/>
              </a:lnSpc>
              <a:spcBef>
                <a:spcPts val="1483"/>
              </a:spcBef>
              <a:spcAft>
                <a:spcPts val="0"/>
              </a:spcAft>
            </a:pPr>
            <a:r>
              <a:rPr sz="2100" dirty="0">
                <a:solidFill>
                  <a:srgbClr val="FFFFFF"/>
                </a:solidFill>
                <a:latin typeface="FTTLME+ArialMT"/>
                <a:cs typeface="FTTLME+ArialMT"/>
              </a:rPr>
              <a:t>Conversies definiëren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5400" y="2449268"/>
            <a:ext cx="3740964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FFFFFF"/>
                </a:solidFill>
                <a:latin typeface="DNTHTP+Arial-BoldMT"/>
                <a:cs typeface="DNTHTP+Arial-BoldMT"/>
              </a:rPr>
              <a:t>Onderwerpen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479410" y="2577073"/>
            <a:ext cx="5012781" cy="8161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2100" dirty="0">
                <a:solidFill>
                  <a:srgbClr val="FFFFFF"/>
                </a:solidFill>
                <a:latin typeface="FTTLME+ArialMT"/>
                <a:cs typeface="FTTLME+ArialMT"/>
              </a:rPr>
              <a:t>Conversie en de klantervaring</a:t>
            </a:r>
          </a:p>
          <a:p>
            <a:pPr marL="0" marR="0">
              <a:lnSpc>
                <a:spcPts val="2346"/>
              </a:lnSpc>
              <a:spcBef>
                <a:spcPts val="1483"/>
              </a:spcBef>
              <a:spcAft>
                <a:spcPts val="0"/>
              </a:spcAft>
            </a:pPr>
            <a:r>
              <a:rPr sz="2100" dirty="0">
                <a:solidFill>
                  <a:srgbClr val="FFFFFF"/>
                </a:solidFill>
                <a:latin typeface="FTTLME+ArialMT"/>
                <a:cs typeface="FTTLME+ArialMT"/>
              </a:rPr>
              <a:t>Inzicht in uw klanten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479410" y="3537193"/>
            <a:ext cx="5486439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2100" dirty="0">
                <a:solidFill>
                  <a:srgbClr val="FFFFFF"/>
                </a:solidFill>
                <a:latin typeface="FTTLME+ArialMT"/>
                <a:cs typeface="FTTLME+ArialMT"/>
              </a:rPr>
              <a:t>Klantsegmentaties en Buyer Persona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12988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59496" y="2708920"/>
            <a:ext cx="9606756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De rol van websites in de</a:t>
            </a:r>
            <a:r>
              <a:rPr lang="nl-NL"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klantreis</a:t>
            </a:r>
            <a:endParaRPr sz="4400" b="1" dirty="0">
              <a:solidFill>
                <a:srgbClr val="161249"/>
              </a:solidFill>
              <a:latin typeface="DNTHTP+Arial-BoldMT"/>
              <a:cs typeface="DNTHTP+Arial-Bold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76772" y="151670"/>
            <a:ext cx="9948301" cy="929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De Reis van de Koper (= Klantreis)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= Proces dat kopers doorlopen om zich bewust te worden van een nieuw product of een nieuw product, het te overwegen en te besluiten het te kopen.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service.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18712" y="5971504"/>
            <a:ext cx="1597321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u="sng" dirty="0">
                <a:solidFill>
                  <a:srgbClr val="161249"/>
                </a:solidFill>
                <a:latin typeface="FTTLME+ArialMT"/>
                <a:cs typeface="FTTLME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Verder lezen: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742963" y="6227795"/>
            <a:ext cx="3384613" cy="208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000000"/>
                </a:solidFill>
                <a:latin typeface="FTTLME+ArialMT"/>
                <a:cs typeface="FTTLME+ArialMT"/>
              </a:rPr>
              <a:t>Bron afbeeldingen: </a:t>
            </a:r>
            <a:r>
              <a:rPr sz="1200" u="sng" dirty="0">
                <a:solidFill>
                  <a:srgbClr val="000000"/>
                </a:solidFill>
                <a:latin typeface="FTTLME+ArialMT"/>
                <a:cs typeface="FTTLME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718712" y="6215344"/>
            <a:ext cx="5076626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u="sng" dirty="0">
                <a:solidFill>
                  <a:srgbClr val="161249"/>
                </a:solidFill>
                <a:latin typeface="FTTLME+ArialMT"/>
                <a:cs typeface="FTTLME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https://www.crazyegg.com/blog/guides/buyers-journey/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98996" y="401909"/>
            <a:ext cx="8894489" cy="11542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De website is betrokken bij elke stap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van het klanttraject</a:t>
            </a:r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A729814A-038D-FFA2-E159-FE8CD072A62F}"/>
              </a:ext>
            </a:extLst>
          </p:cNvPr>
          <p:cNvSpPr txBox="1"/>
          <p:nvPr/>
        </p:nvSpPr>
        <p:spPr>
          <a:xfrm>
            <a:off x="695400" y="1654593"/>
            <a:ext cx="9865096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300" b="1" dirty="0"/>
              <a:t>Bewustzijn</a:t>
            </a:r>
            <a:endParaRPr lang="nl-NL" sz="1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Websites helpen om bekendheid te creëren door relevante en boeiende inhoud te bieden die potentiële klanten aantrekt.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Ze introduceren het bedrijf en de producten of diensten en zorgen voor een eerste connectie.</a:t>
            </a:r>
          </a:p>
        </p:txBody>
      </p:sp>
      <p:sp>
        <p:nvSpPr>
          <p:cNvPr id="24" name="Tekstvak 23">
            <a:extLst>
              <a:ext uri="{FF2B5EF4-FFF2-40B4-BE49-F238E27FC236}">
                <a16:creationId xmlns:a16="http://schemas.microsoft.com/office/drawing/2014/main" id="{81A38BDC-95B3-CCB3-91CD-42D8D24002FE}"/>
              </a:ext>
            </a:extLst>
          </p:cNvPr>
          <p:cNvSpPr txBox="1"/>
          <p:nvPr/>
        </p:nvSpPr>
        <p:spPr>
          <a:xfrm>
            <a:off x="669677" y="3005929"/>
            <a:ext cx="902380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Ze laten getuigenissen, beoordelingen, casestudy's en vergelijkingen zien om klanten te helpen weloverwogen beslissingen te nemen.</a:t>
            </a:r>
          </a:p>
        </p:txBody>
      </p:sp>
      <p:sp>
        <p:nvSpPr>
          <p:cNvPr id="26" name="Tekstvak 25">
            <a:extLst>
              <a:ext uri="{FF2B5EF4-FFF2-40B4-BE49-F238E27FC236}">
                <a16:creationId xmlns:a16="http://schemas.microsoft.com/office/drawing/2014/main" id="{2FB35826-CBD2-AC66-D655-59CDFE3F8399}"/>
              </a:ext>
            </a:extLst>
          </p:cNvPr>
          <p:cNvSpPr txBox="1"/>
          <p:nvPr/>
        </p:nvSpPr>
        <p:spPr>
          <a:xfrm>
            <a:off x="707816" y="2347090"/>
            <a:ext cx="9865096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300" b="1" dirty="0"/>
              <a:t>Overweging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In de </a:t>
            </a:r>
            <a:r>
              <a:rPr lang="nl-NL" sz="1300" dirty="0" err="1"/>
              <a:t>overwegingsfase</a:t>
            </a:r>
            <a:r>
              <a:rPr lang="nl-NL" sz="1300" dirty="0"/>
              <a:t> bieden websites gedetailleerde informatie over het aanbod, de kenmerken, de voordelen en de </a:t>
            </a:r>
            <a:r>
              <a:rPr lang="nl-NL" sz="1300" dirty="0" err="1"/>
              <a:t>unique</a:t>
            </a:r>
            <a:r>
              <a:rPr lang="nl-NL" sz="1300" dirty="0"/>
              <a:t> selling </a:t>
            </a:r>
            <a:r>
              <a:rPr lang="nl-NL" sz="1300" dirty="0" err="1"/>
              <a:t>propositions</a:t>
            </a:r>
            <a:r>
              <a:rPr lang="nl-NL" sz="1300" dirty="0"/>
              <a:t> van het bedrijf.</a:t>
            </a:r>
          </a:p>
        </p:txBody>
      </p:sp>
      <p:sp>
        <p:nvSpPr>
          <p:cNvPr id="28" name="Tekstvak 27">
            <a:extLst>
              <a:ext uri="{FF2B5EF4-FFF2-40B4-BE49-F238E27FC236}">
                <a16:creationId xmlns:a16="http://schemas.microsoft.com/office/drawing/2014/main" id="{ABBE1152-7BDF-E5E4-DAC3-0D86774C55A2}"/>
              </a:ext>
            </a:extLst>
          </p:cNvPr>
          <p:cNvSpPr txBox="1"/>
          <p:nvPr/>
        </p:nvSpPr>
        <p:spPr>
          <a:xfrm>
            <a:off x="693727" y="3457255"/>
            <a:ext cx="10804546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300" b="1" dirty="0"/>
              <a:t>Overweging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Websites spelen een cruciale rol bij het omzetten van </a:t>
            </a:r>
            <a:r>
              <a:rPr lang="nl-NL" sz="1300" dirty="0" err="1"/>
              <a:t>prospects</a:t>
            </a:r>
            <a:r>
              <a:rPr lang="nl-NL" sz="1300" dirty="0"/>
              <a:t> in klanten.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Ze bieden duidelijke calls-</a:t>
            </a:r>
            <a:r>
              <a:rPr lang="nl-NL" sz="1300" dirty="0" err="1"/>
              <a:t>to</a:t>
            </a:r>
            <a:r>
              <a:rPr lang="nl-NL" sz="1300" dirty="0"/>
              <a:t>-action (</a:t>
            </a:r>
            <a:r>
              <a:rPr lang="nl-NL" sz="1300" dirty="0" err="1"/>
              <a:t>CTA's</a:t>
            </a:r>
            <a:r>
              <a:rPr lang="nl-NL" sz="1300" dirty="0"/>
              <a:t>) die bezoekers aanzetten tot de gewenste acties, zoals het doen van een aankoop, het invullen van een formulier, het abonneren op een nieuwsbrief of het aanvragen van een demo.</a:t>
            </a:r>
          </a:p>
          <a:p>
            <a:r>
              <a:rPr lang="nl-NL" sz="1300" dirty="0"/>
              <a:t>op een nieuwsbrief of een demo aanvragen.</a:t>
            </a:r>
          </a:p>
        </p:txBody>
      </p:sp>
      <p:sp>
        <p:nvSpPr>
          <p:cNvPr id="30" name="Tekstvak 29">
            <a:extLst>
              <a:ext uri="{FF2B5EF4-FFF2-40B4-BE49-F238E27FC236}">
                <a16:creationId xmlns:a16="http://schemas.microsoft.com/office/drawing/2014/main" id="{4794C768-87FD-41BA-C2B2-1FF27D63C2D6}"/>
              </a:ext>
            </a:extLst>
          </p:cNvPr>
          <p:cNvSpPr txBox="1"/>
          <p:nvPr/>
        </p:nvSpPr>
        <p:spPr>
          <a:xfrm>
            <a:off x="692618" y="4549862"/>
            <a:ext cx="8894489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300" b="1" dirty="0"/>
              <a:t>Betrokkenheid en het opbouwen van relaties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Websites zorgen voor een voortdurende betrokkenheid bij klanten.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Ze bieden waardevolle inhoud, blogartikelen, bronnen en interactieve functies om klanten betrokken te houden en een relatie op te bouwen.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Bijvoorbeeld gepersonaliseerde aanbevelingen, loyaliteitsprogramma's of klantenportalen.</a:t>
            </a:r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1CD43757-6B46-CED2-0B6B-64D5D9BB8689}"/>
              </a:ext>
            </a:extLst>
          </p:cNvPr>
          <p:cNvSpPr txBox="1"/>
          <p:nvPr/>
        </p:nvSpPr>
        <p:spPr>
          <a:xfrm>
            <a:off x="692618" y="5632560"/>
            <a:ext cx="11393004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300" b="1" dirty="0"/>
              <a:t>Ondersteuning en terugkeer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Websites dienen ook als ondersteuningskanaal en bieden klanten FAQ's, kennisbanken, chatbots of contactformulieren om hulp te vragen.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300" dirty="0"/>
              <a:t>Ze bieden een naadloze ervaring voor bestaande klanten, zodat ze toegang hebben tot accountinformatie, bestellingen kunnen volgen of hulp kunnen zoeken wanneer dat nodig is.</a:t>
            </a:r>
          </a:p>
          <a:p>
            <a:r>
              <a:rPr lang="nl-NL" sz="1300" dirty="0"/>
              <a:t>nodig hebben.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709316"/>
            <a:ext cx="7254831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Het belangrijkste doel van een website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57547"/>
            <a:ext cx="5379644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Je wilt CONVERSIE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577476"/>
            <a:ext cx="7036717" cy="634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692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 Elke webpagina </a:t>
            </a: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MOET 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een doel hebben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3088523"/>
            <a:ext cx="9024570" cy="634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692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 Als sommige van je webpagina's geen doel hebben -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86825" y="3633529"/>
            <a:ext cx="1830403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WISSEN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855640" y="2766616"/>
            <a:ext cx="5828775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Conversies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defin</a:t>
            </a:r>
            <a:r>
              <a:rPr lang="nl-NL"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ië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ren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3691" y="47804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8280055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Wat is een websiteconversie?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42020" y="1742951"/>
            <a:ext cx="10007534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websiteconversie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vindt plaats </a:t>
            </a:r>
            <a:r>
              <a:rPr sz="1850" spc="-12" dirty="0">
                <a:solidFill>
                  <a:srgbClr val="000000"/>
                </a:solidFill>
                <a:latin typeface="FTTLME+ArialMT"/>
                <a:cs typeface="FTTLME+ArialMT"/>
              </a:rPr>
              <a:t>wanneer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gebruiker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gewenste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actie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op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je website voltooit, bijv.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17129" y="2225281"/>
            <a:ext cx="3752523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 err="1">
                <a:solidFill>
                  <a:srgbClr val="000000"/>
                </a:solidFill>
                <a:latin typeface="FTTLME+ArialMT"/>
                <a:cs typeface="FTTLME+ArialMT"/>
              </a:rPr>
              <a:t>aankoop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850" spc="-12" dirty="0">
                <a:solidFill>
                  <a:srgbClr val="000000"/>
                </a:solidFill>
                <a:latin typeface="FTTLME+ArialMT"/>
                <a:cs typeface="FTTLME+ArialMT"/>
              </a:rPr>
              <a:t>doen</a:t>
            </a:r>
            <a:endParaRPr lang="nl-NL" sz="1850" spc="-12" dirty="0">
              <a:solidFill>
                <a:srgbClr val="000000"/>
              </a:solidFill>
              <a:latin typeface="FTTLME+ArialMT"/>
              <a:cs typeface="FTTLME+ArialMT"/>
            </a:endParaRPr>
          </a:p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nl-NL" sz="1850" spc="-12" dirty="0">
                <a:solidFill>
                  <a:srgbClr val="000000"/>
                </a:solidFill>
                <a:latin typeface="FTTLME+ArialMT"/>
                <a:cs typeface="FTTLME+ArialMT"/>
              </a:rPr>
              <a:t>Een contactformulier invullen</a:t>
            </a:r>
            <a:endParaRPr sz="1850" spc="-12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2544" y="2862474"/>
            <a:ext cx="6252212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Elke zakelijke website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is gebouwd om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conversies te genereren.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5434" y="3684962"/>
            <a:ext cx="2560842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850" b="1" spc="-11" dirty="0">
                <a:solidFill>
                  <a:srgbClr val="000000"/>
                </a:solidFill>
                <a:latin typeface="DNTHTP+Arial-BoldMT"/>
                <a:cs typeface="DNTHTP+Arial-BoldMT"/>
              </a:rPr>
              <a:t>Micro-conversies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5434" y="4352542"/>
            <a:ext cx="10441160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microconversie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vindt plaats </a:t>
            </a:r>
            <a:r>
              <a:rPr sz="1850" spc="-12" dirty="0">
                <a:solidFill>
                  <a:srgbClr val="000000"/>
                </a:solidFill>
                <a:latin typeface="FTTLME+ArialMT"/>
                <a:cs typeface="FTTLME+ArialMT"/>
              </a:rPr>
              <a:t>wanneer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stap in de richting van je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einddoel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wordt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bereikt,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zoals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64636" y="4590695"/>
            <a:ext cx="9451957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je inschrijven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voor 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nieuwsbrief,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e-book downloaden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of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 err="1">
                <a:solidFill>
                  <a:srgbClr val="000000"/>
                </a:solidFill>
                <a:latin typeface="FTTLME+ArialMT"/>
                <a:cs typeface="FTTLME+ArialMT"/>
              </a:rPr>
              <a:t>productvide</a:t>
            </a:r>
            <a:r>
              <a:rPr lang="nl-NL"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o bekijken.</a:t>
            </a:r>
            <a:endParaRPr sz="1850" spc="-1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75434" y="4024688"/>
            <a:ext cx="10007534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Micro-conversies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zijn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gebeurtenissen die plaatsvinden vóór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macro-conversie.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62544" y="5004645"/>
            <a:ext cx="2625649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043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850" b="1" spc="-11" dirty="0">
                <a:solidFill>
                  <a:srgbClr val="000000"/>
                </a:solidFill>
                <a:latin typeface="DNTHTP+Arial-BoldMT"/>
                <a:cs typeface="DNTHTP+Arial-BoldMT"/>
              </a:rPr>
              <a:t>Macro-conversies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96567" y="5359927"/>
            <a:ext cx="9698440" cy="297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○ 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macro-conversie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vindt plaats </a:t>
            </a:r>
            <a:r>
              <a:rPr sz="1850" spc="-12" dirty="0">
                <a:solidFill>
                  <a:srgbClr val="000000"/>
                </a:solidFill>
                <a:latin typeface="FTTLME+ArialMT"/>
                <a:cs typeface="FTTLME+ArialMT"/>
              </a:rPr>
              <a:t>wanneer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je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einddoel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is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bereikt,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zoals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verkoop,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nieuwe 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betaalde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082476" y="5631103"/>
            <a:ext cx="4293967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abonnee </a:t>
            </a:r>
            <a:r>
              <a:rPr sz="1850" spc="-11" dirty="0">
                <a:solidFill>
                  <a:srgbClr val="000000"/>
                </a:solidFill>
                <a:latin typeface="FTTLME+ArialMT"/>
                <a:cs typeface="FTTLME+ArialMT"/>
              </a:rPr>
              <a:t>of </a:t>
            </a:r>
            <a:r>
              <a:rPr sz="1850" dirty="0">
                <a:solidFill>
                  <a:srgbClr val="000000"/>
                </a:solidFill>
                <a:latin typeface="FTTLME+ArialMT"/>
                <a:cs typeface="FTTLME+ArialMT"/>
              </a:rPr>
              <a:t>een </a:t>
            </a:r>
            <a:r>
              <a:rPr sz="1850" spc="-10" dirty="0" err="1">
                <a:solidFill>
                  <a:srgbClr val="000000"/>
                </a:solidFill>
                <a:latin typeface="FTTLME+ArialMT"/>
                <a:cs typeface="FTTLME+ArialMT"/>
              </a:rPr>
              <a:t>ingevuld</a:t>
            </a:r>
            <a:r>
              <a:rPr lang="nl-NL"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lang="nl-NL" sz="1850" spc="-10" dirty="0" err="1">
                <a:solidFill>
                  <a:srgbClr val="000000"/>
                </a:solidFill>
                <a:latin typeface="FTTLME+ArialMT"/>
                <a:cs typeface="FTTLME+ArialMT"/>
              </a:rPr>
              <a:t>contactformilier</a:t>
            </a:r>
            <a:r>
              <a:rPr sz="1850" spc="-10" dirty="0">
                <a:solidFill>
                  <a:srgbClr val="000000"/>
                </a:solidFill>
                <a:latin typeface="FTTLME+ArialMT"/>
                <a:cs typeface="FTTLME+ArialMT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32173" y="163174"/>
            <a:ext cx="5896656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Mogelijke conversies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41883" y="1190849"/>
            <a:ext cx="2255195" cy="1226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DNTHTP+Arial-BoldMT"/>
                <a:cs typeface="DNTHTP+Arial-BoldMT"/>
              </a:rPr>
              <a:t>Interactie:</a:t>
            </a:r>
          </a:p>
          <a:p>
            <a:pPr marL="0" marR="0">
              <a:lnSpc>
                <a:spcPts val="1965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</a:t>
            </a:r>
            <a:r>
              <a:rPr sz="1500" dirty="0">
                <a:solidFill>
                  <a:srgbClr val="000000"/>
                </a:solidFill>
                <a:latin typeface="FTTLME+ArialMT"/>
                <a:cs typeface="FTTLME+ArialMT"/>
              </a:rPr>
              <a:t>Doe een test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000000"/>
                </a:solidFill>
                <a:latin typeface="FTTLME+ArialMT"/>
                <a:cs typeface="FTTLME+ArialMT"/>
              </a:rPr>
              <a:t>- Bezoek de contactpagina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000000"/>
                </a:solidFill>
                <a:latin typeface="FTTLME+ArialMT"/>
                <a:cs typeface="FTTLME+ArialMT"/>
              </a:rPr>
              <a:t>- Tijd op de website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sz="1500" dirty="0">
                <a:solidFill>
                  <a:srgbClr val="000000"/>
                </a:solidFill>
                <a:latin typeface="FTTLME+ArialMT"/>
                <a:cs typeface="FTTLME+ArialMT"/>
              </a:rPr>
              <a:t>- Video bekijken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01076" y="1190849"/>
            <a:ext cx="889210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DNTHTP+Arial-BoldMT"/>
                <a:cs typeface="DNTHTP+Arial-BoldMT"/>
              </a:rPr>
              <a:t>Leads: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82467" y="1190849"/>
            <a:ext cx="1225701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000000"/>
                </a:solidFill>
                <a:latin typeface="DNTHTP+Arial-BoldMT"/>
                <a:cs typeface="DNTHTP+Arial-BoldMT"/>
              </a:rPr>
              <a:t>Verkoop: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801076" y="1440470"/>
            <a:ext cx="2391513" cy="1025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Whitepaper downloaden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Resultaten e-mail</a:t>
            </a:r>
          </a:p>
          <a:p>
            <a:pPr marL="0" marR="0">
              <a:lnSpc>
                <a:spcPts val="1920"/>
              </a:lnSpc>
              <a:spcBef>
                <a:spcPts val="5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Offerteaanvraag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Petitie ondertekenen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382467" y="1440470"/>
            <a:ext cx="1729757" cy="7811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-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Aankoop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Abonnement</a:t>
            </a:r>
          </a:p>
          <a:p>
            <a:pPr marL="0" marR="0">
              <a:lnSpc>
                <a:spcPts val="1920"/>
              </a:lnSpc>
              <a:spcBef>
                <a:spcPts val="5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Aanmelden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382467" y="2171991"/>
            <a:ext cx="186058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- Cursus registreren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02149" y="6337483"/>
            <a:ext cx="251283" cy="450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1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69675" y="388711"/>
            <a:ext cx="5737131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Opdracht: website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90674" y="1971421"/>
            <a:ext cx="3606393" cy="15856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2E75B5"/>
                </a:solidFill>
                <a:latin typeface="FTTLME+ArialMT"/>
                <a:cs typeface="FTTLME+ArialMT"/>
              </a:rPr>
              <a:t>Wat zijn de conversies</a:t>
            </a:r>
          </a:p>
          <a:p>
            <a:pPr marL="0" marR="0">
              <a:lnSpc>
                <a:spcPts val="2681"/>
              </a:lnSpc>
              <a:spcBef>
                <a:spcPts val="436"/>
              </a:spcBef>
              <a:spcAft>
                <a:spcPts val="0"/>
              </a:spcAft>
            </a:pPr>
            <a:r>
              <a:rPr sz="2400" dirty="0">
                <a:solidFill>
                  <a:srgbClr val="2E75B5"/>
                </a:solidFill>
                <a:latin typeface="FTTLME+ArialMT"/>
                <a:cs typeface="FTTLME+ArialMT"/>
              </a:rPr>
              <a:t>op deze website?</a:t>
            </a:r>
          </a:p>
          <a:p>
            <a:pPr marL="0" marR="0">
              <a:lnSpc>
                <a:spcPts val="2681"/>
              </a:lnSpc>
              <a:spcBef>
                <a:spcPts val="486"/>
              </a:spcBef>
              <a:spcAft>
                <a:spcPts val="0"/>
              </a:spcAft>
            </a:pPr>
            <a:r>
              <a:rPr sz="2400" dirty="0">
                <a:solidFill>
                  <a:srgbClr val="2E75B5"/>
                </a:solidFill>
                <a:latin typeface="FTTLME+ArialMT"/>
                <a:cs typeface="FTTLME+ArialMT"/>
              </a:rPr>
              <a:t>Bespreek met je groep</a:t>
            </a:r>
          </a:p>
          <a:p>
            <a:pPr marL="0" marR="0">
              <a:lnSpc>
                <a:spcPts val="2681"/>
              </a:lnSpc>
              <a:spcBef>
                <a:spcPts val="486"/>
              </a:spcBef>
              <a:spcAft>
                <a:spcPts val="0"/>
              </a:spcAft>
            </a:pPr>
            <a:r>
              <a:rPr sz="2400" dirty="0">
                <a:solidFill>
                  <a:srgbClr val="2E75B5"/>
                </a:solidFill>
                <a:latin typeface="FTTLME+ArialMT"/>
                <a:cs typeface="FTTLME+ArialMT"/>
              </a:rPr>
              <a:t>Schrijf ze op.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161384" y="4985118"/>
            <a:ext cx="2008685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2E75B5"/>
                </a:solidFill>
                <a:latin typeface="DNTHTP+Arial-BoldMT"/>
                <a:cs typeface="DNTHTP+Arial-BoldMT"/>
              </a:rPr>
              <a:t>10 minuten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16920" y="6444163"/>
            <a:ext cx="350167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995488" y="2421485"/>
            <a:ext cx="10077176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Conversies en de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klantervaring</a:t>
            </a:r>
            <a:endParaRPr sz="4400" b="1" dirty="0">
              <a:solidFill>
                <a:srgbClr val="161249"/>
              </a:solidFill>
              <a:latin typeface="DNTHTP+Arial-BoldMT"/>
              <a:cs typeface="DNTHTP+Arial-Bold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-18101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23392" y="476672"/>
            <a:ext cx="9865096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Het belang van de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klantervaring</a:t>
            </a:r>
            <a:endParaRPr sz="4400" b="1" dirty="0">
              <a:solidFill>
                <a:srgbClr val="161249"/>
              </a:solidFill>
              <a:latin typeface="DNTHTP+Arial-BoldMT"/>
              <a:cs typeface="DNTHTP+Arial-Bold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5400" y="1916832"/>
            <a:ext cx="6966575" cy="20261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Niet alleen </a:t>
            </a:r>
            <a:r>
              <a:rPr sz="2400" dirty="0">
                <a:solidFill>
                  <a:srgbClr val="4472C4"/>
                </a:solidFill>
                <a:latin typeface="FTTLME+ArialMT"/>
                <a:cs typeface="FTTLME+ArialMT"/>
              </a:rPr>
              <a:t>conversie 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is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belangrijk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.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lang="nl-NL" sz="2400" dirty="0">
                <a:latin typeface="FTTLME+ArialMT"/>
                <a:cs typeface="FTTLME+ArialMT"/>
              </a:rPr>
              <a:t>O</a:t>
            </a:r>
          </a:p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o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m effectief te zijn, moet de klant een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4472C4"/>
                </a:solidFill>
                <a:latin typeface="FTTLME+ArialMT"/>
                <a:cs typeface="FTTLME+ArialMT"/>
              </a:rPr>
              <a:t>positieve ervaring 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bij het bezoeken van een website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, </a:t>
            </a:r>
            <a:r>
              <a:rPr lang="nl-NL"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kl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antervaring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is de som van wat een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klantervaringen tijdens de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interactie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met een organisatie en het </a:t>
            </a:r>
            <a:r>
              <a:rPr sz="2400" dirty="0">
                <a:solidFill>
                  <a:srgbClr val="4472C4"/>
                </a:solidFill>
                <a:latin typeface="FTTLME+ArialMT"/>
                <a:cs typeface="FTTLME+ArialMT"/>
              </a:rPr>
              <a:t>gevoel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dat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die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ervaring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oproept.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92932" y="4581128"/>
            <a:ext cx="7470631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Hoe prettiger een ervaring, hoe groter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het effect op de </a:t>
            </a:r>
            <a:r>
              <a:rPr sz="2400" dirty="0">
                <a:solidFill>
                  <a:srgbClr val="4472C4"/>
                </a:solidFill>
                <a:latin typeface="FTTLME+ArialMT"/>
                <a:cs typeface="FTTLME+ArialMT"/>
              </a:rPr>
              <a:t>conversie en de </a:t>
            </a:r>
            <a:r>
              <a:rPr sz="2400" dirty="0" err="1">
                <a:solidFill>
                  <a:srgbClr val="4472C4"/>
                </a:solidFill>
                <a:latin typeface="FTTLME+ArialMT"/>
                <a:cs typeface="FTTLME+ArialMT"/>
              </a:rPr>
              <a:t>klantervaring</a:t>
            </a:r>
            <a:r>
              <a:rPr sz="2400" dirty="0">
                <a:solidFill>
                  <a:srgbClr val="4472C4"/>
                </a:solidFill>
                <a:latin typeface="FTTLME+ArialMT"/>
                <a:cs typeface="FTTLME+ArialMT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75520" y="1700808"/>
            <a:ext cx="8921997" cy="2231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82588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endParaRPr sz="4000" b="1" dirty="0">
              <a:solidFill>
                <a:srgbClr val="161249"/>
              </a:solidFill>
              <a:latin typeface="DNTHTP+Arial-BoldMT"/>
              <a:cs typeface="DNTHTP+Arial-BoldMT"/>
            </a:endParaRPr>
          </a:p>
          <a:p>
            <a:pPr marL="0" marR="0" algn="ctr">
              <a:lnSpc>
                <a:spcPts val="4320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Bruikbaarheid voor de website </a:t>
            </a:r>
            <a:br>
              <a:rPr lang="nl-NL"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</a:b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voor een gebruikersgericht ontwerp van </a:t>
            </a:r>
            <a:r>
              <a:rPr sz="40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uw</a:t>
            </a:r>
            <a:r>
              <a:rPr lang="nl-NL"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2269" y="44624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360592"/>
            <a:ext cx="7749971" cy="6283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Bruikbaarheid van de website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064646"/>
            <a:ext cx="545440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u="sng" dirty="0" err="1">
                <a:solidFill>
                  <a:srgbClr val="5B9BD5"/>
                </a:solidFill>
                <a:latin typeface="FTTLME+ArialMT"/>
                <a:cs typeface="FTTLME+ArialMT"/>
              </a:rPr>
              <a:t>Definitie</a:t>
            </a:r>
            <a:r>
              <a:rPr sz="2800" u="sng" dirty="0">
                <a:solidFill>
                  <a:srgbClr val="5B9BD5"/>
                </a:solidFill>
                <a:latin typeface="FTTLME+ArialMT"/>
                <a:cs typeface="FTTLME+ArialMT"/>
              </a:rPr>
              <a:t> van</a:t>
            </a:r>
            <a:r>
              <a:rPr lang="nl-NL" sz="2800" u="sng" dirty="0">
                <a:solidFill>
                  <a:srgbClr val="5B9BD5"/>
                </a:solidFill>
                <a:latin typeface="FTTLME+ArialMT"/>
                <a:cs typeface="FTTLME+ArialMT"/>
              </a:rPr>
              <a:t> </a:t>
            </a:r>
            <a:r>
              <a:rPr sz="2800" u="sng" dirty="0" err="1">
                <a:solidFill>
                  <a:srgbClr val="5B9BD5"/>
                </a:solidFill>
                <a:latin typeface="FTTLME+ArialMT"/>
                <a:cs typeface="FTTLME+ArialMT"/>
              </a:rPr>
              <a:t>bruikbaarheid</a:t>
            </a:r>
            <a:r>
              <a:rPr sz="2800" u="sng" dirty="0">
                <a:solidFill>
                  <a:srgbClr val="5B9BD5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88728" y="1624471"/>
            <a:ext cx="10226902" cy="15901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Een ding is bruikbaar als een persoon van gemiddeld niveau (of zelfs onder het </a:t>
            </a:r>
            <a:r>
              <a:rPr sz="2800" dirty="0" err="1">
                <a:solidFill>
                  <a:srgbClr val="000000"/>
                </a:solidFill>
                <a:latin typeface="FTTLME+ArialMT"/>
                <a:cs typeface="FTTLME+ArialMT"/>
              </a:rPr>
              <a:t>gemiddelde</a:t>
            </a: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)</a:t>
            </a:r>
            <a:r>
              <a:rPr lang="nl-NL" sz="28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000000"/>
                </a:solidFill>
                <a:latin typeface="FTTLME+ArialMT"/>
                <a:cs typeface="FTTLME+ArialMT"/>
              </a:rPr>
              <a:t>vaardigheid</a:t>
            </a: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 kan uitvinden hoe het ding te gebruiken waarvoor het </a:t>
            </a:r>
            <a:r>
              <a:rPr sz="2800" dirty="0" err="1">
                <a:solidFill>
                  <a:srgbClr val="000000"/>
                </a:solidFill>
                <a:latin typeface="FTTLME+ArialMT"/>
                <a:cs typeface="FTTLME+ArialMT"/>
              </a:rPr>
              <a:t>bedoeld</a:t>
            </a: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 is</a:t>
            </a:r>
            <a:r>
              <a:rPr lang="nl-NL" sz="28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000000"/>
                </a:solidFill>
                <a:latin typeface="FTTLME+ArialMT"/>
                <a:cs typeface="FTTLME+ArialMT"/>
              </a:rPr>
              <a:t>doel</a:t>
            </a: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, zonder dat het meer moeite is dan het waard is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10012" y="3933056"/>
            <a:ext cx="10205618" cy="16158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u="sng" dirty="0">
                <a:solidFill>
                  <a:srgbClr val="5B9BD5"/>
                </a:solidFill>
                <a:latin typeface="FTTLME+ArialMT"/>
                <a:cs typeface="FTTLME+ArialMT"/>
              </a:rPr>
              <a:t>Gebruiksvriendelijkheid van de website:</a:t>
            </a:r>
          </a:p>
          <a:p>
            <a:pPr marL="0" marR="0">
              <a:lnSpc>
                <a:spcPts val="3128"/>
              </a:lnSpc>
              <a:spcBef>
                <a:spcPts val="168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De algehele ervaring die een gebruiker heeft tijdens interactie met een</a:t>
            </a:r>
            <a:r>
              <a:rPr lang="nl-NL" sz="28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2800" dirty="0">
                <a:solidFill>
                  <a:srgbClr val="000000"/>
                </a:solidFill>
                <a:latin typeface="FTTLME+ArialMT"/>
                <a:cs typeface="FTTLME+ArialMT"/>
              </a:rPr>
              <a:t>website, vooral in termen van hoe gemakkelijk of leuk het is om te gebruiken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32025" y="40243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68072" y="440280"/>
            <a:ext cx="9023912" cy="12567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g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ebruiksvriendelijkheid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van website waar te kijken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59623"/>
            <a:ext cx="343818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Gebruiksvriendelijk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520122" y="1847507"/>
            <a:ext cx="2070174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Uiterlijk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941882" y="1915424"/>
            <a:ext cx="248173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Vertrouwen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32967" y="2210705"/>
            <a:ext cx="276894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18717" y="2348669"/>
            <a:ext cx="2646710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600" dirty="0">
                <a:solidFill>
                  <a:srgbClr val="161249"/>
                </a:solidFill>
                <a:latin typeface="FTTLME+ArialMT"/>
                <a:cs typeface="FTTLME+ArialMT"/>
              </a:rPr>
              <a:t>k</a:t>
            </a: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likbare</a:t>
            </a: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 tekst </a:t>
            </a: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aangegeven</a:t>
            </a: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 met</a:t>
            </a:r>
            <a:r>
              <a:rPr lang="nl-NL" sz="1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kleur</a:t>
            </a: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 of onderstrepen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2237300"/>
            <a:ext cx="276894" cy="1114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639"/>
              </a:lnSpc>
              <a:spcBef>
                <a:spcPts val="5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15374" y="2375263"/>
            <a:ext cx="3065279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Navigatie</a:t>
            </a: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 met</a:t>
            </a:r>
            <a:r>
              <a:rPr lang="nl-NL" sz="1600" dirty="0">
                <a:solidFill>
                  <a:srgbClr val="161249"/>
                </a:solidFill>
                <a:latin typeface="FTTLME+ArialMT"/>
                <a:cs typeface="FTTLME+ArialMT"/>
              </a:rPr>
              <a:t> broodkruimels</a:t>
            </a:r>
            <a:endParaRPr sz="16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41882" y="2298007"/>
            <a:ext cx="276894" cy="14686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2"/>
              </a:lnSpc>
              <a:spcBef>
                <a:spcPts val="5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227632" y="2435971"/>
            <a:ext cx="2542202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Beoordelingen en 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f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eedback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15375" y="2710437"/>
            <a:ext cx="2737134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Navigatieknoppen bovenaan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227632" y="2780395"/>
            <a:ext cx="1416944" cy="60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Domeinnaam</a:t>
            </a:r>
          </a:p>
          <a:p>
            <a:pPr marL="0" marR="0">
              <a:lnSpc>
                <a:spcPts val="1787"/>
              </a:lnSpc>
              <a:spcBef>
                <a:spcPts val="924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Autoriteit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432967" y="2823353"/>
            <a:ext cx="276894" cy="1124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2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1"/>
              </a:lnSpc>
              <a:spcBef>
                <a:spcPts val="5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718717" y="2961316"/>
            <a:ext cx="672107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Video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15374" y="3054861"/>
            <a:ext cx="2737133" cy="5001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Call-to-Action-knoppen en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knoppen </a:t>
            </a: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aan</a:t>
            </a: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 de</a:t>
            </a:r>
            <a:r>
              <a:rPr lang="nl-NL" sz="1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161249"/>
                </a:solidFill>
                <a:latin typeface="FTTLME+ArialMT"/>
                <a:cs typeface="FTTLME+ArialMT"/>
              </a:rPr>
              <a:t>rechterkant</a:t>
            </a:r>
            <a:endParaRPr sz="16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18717" y="3305741"/>
            <a:ext cx="1134228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Mobiel eerst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8227632" y="3469243"/>
            <a:ext cx="1833795" cy="265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Actuele inhoud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929625" y="3529545"/>
            <a:ext cx="276894" cy="779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215375" y="3667509"/>
            <a:ext cx="1168896" cy="5770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z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oekbalk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1787"/>
              </a:lnSpc>
              <a:spcBef>
                <a:spcPts val="924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Meertalig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718717" y="3650165"/>
            <a:ext cx="2307773" cy="5333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Structuur van de site en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sz="1600" dirty="0">
                <a:solidFill>
                  <a:srgbClr val="161249"/>
                </a:solidFill>
                <a:latin typeface="FTTLME+ArialMT"/>
                <a:cs typeface="FTTLME+ArialMT"/>
              </a:rPr>
              <a:t>navigatie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07357" y="2270712"/>
            <a:ext cx="7344740" cy="11542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77999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Ken je klant: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Persona</a:t>
            </a:r>
            <a:r>
              <a:rPr lang="nl-NL"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‘s</a:t>
            </a: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en segmentaties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09186" y="512431"/>
            <a:ext cx="5819566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Op wie richt je je?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062409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Koper 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80584"/>
            <a:ext cx="9934500" cy="12034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Een buyer persona is </a:t>
            </a: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een fictieve weergave van je ideale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klant op 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basis van marktonderzoek en echte gegevens over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uw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bestaande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klanten.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53354" y="3861048"/>
            <a:ext cx="9910771" cy="819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Gegevens, inzichten en onderzoeksresultaten krijgen een menselijk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gezicht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door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pesona's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aan hen koppelen.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50862" y="662559"/>
            <a:ext cx="4062409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Koper 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376901" y="1551939"/>
            <a:ext cx="5479739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sz="2600" u="sng" dirty="0" err="1">
                <a:solidFill>
                  <a:srgbClr val="161249"/>
                </a:solidFill>
                <a:latin typeface="FTTLME+ArialMT"/>
                <a:cs typeface="FTTLME+ArialMT"/>
              </a:rPr>
              <a:t>Waarom</a:t>
            </a:r>
            <a:r>
              <a:rPr lang="nl-NL"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persona’s</a:t>
            </a:r>
            <a:r>
              <a:rPr lang="nl-NL"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 n</a:t>
            </a:r>
            <a:r>
              <a:rPr sz="2600" u="sng" dirty="0" err="1">
                <a:solidFill>
                  <a:srgbClr val="161249"/>
                </a:solidFill>
                <a:latin typeface="FTTLME+ArialMT"/>
                <a:cs typeface="FTTLME+ArialMT"/>
              </a:rPr>
              <a:t>iet</a:t>
            </a:r>
            <a:r>
              <a:rPr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u="sng" dirty="0" err="1">
                <a:solidFill>
                  <a:srgbClr val="161249"/>
                </a:solidFill>
                <a:latin typeface="FTTLME+ArialMT"/>
                <a:cs typeface="FTTLME+ArialMT"/>
              </a:rPr>
              <a:t>genoeg</a:t>
            </a:r>
            <a:r>
              <a:rPr lang="nl-NL"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 zijn</a:t>
            </a:r>
            <a:r>
              <a:rPr sz="2600" u="sng" dirty="0">
                <a:solidFill>
                  <a:srgbClr val="161249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5377" y="1526291"/>
            <a:ext cx="523930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u="sng" dirty="0" err="1">
                <a:solidFill>
                  <a:srgbClr val="161249"/>
                </a:solidFill>
                <a:latin typeface="FTTLME+ArialMT"/>
                <a:cs typeface="FTTLME+ArialMT"/>
              </a:rPr>
              <a:t>Waarom</a:t>
            </a:r>
            <a:r>
              <a:rPr sz="2800" u="sng" dirty="0">
                <a:solidFill>
                  <a:srgbClr val="161249"/>
                </a:solidFill>
                <a:latin typeface="FTTLME+ArialMT"/>
                <a:cs typeface="FTTLME+ArialMT"/>
              </a:rPr>
              <a:t> persona's</a:t>
            </a:r>
            <a:r>
              <a:rPr lang="nl-NL" sz="2800" u="sng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u="sng" dirty="0" err="1">
                <a:solidFill>
                  <a:srgbClr val="161249"/>
                </a:solidFill>
                <a:latin typeface="FTTLME+ArialMT"/>
                <a:cs typeface="FTTLME+ArialMT"/>
              </a:rPr>
              <a:t>gebruiken</a:t>
            </a:r>
            <a:r>
              <a:rPr sz="2800" u="sng" dirty="0">
                <a:solidFill>
                  <a:srgbClr val="161249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76901" y="2452069"/>
            <a:ext cx="5239308" cy="3616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296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Goede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p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ersona’s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zijn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niet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393065" marR="0">
              <a:lnSpc>
                <a:spcPts val="2808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G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ecomponeerd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v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a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chter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een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bureau!</a:t>
            </a:r>
          </a:p>
          <a:p>
            <a:pPr marL="457200" marR="0" indent="-457200">
              <a:lnSpc>
                <a:spcPts val="2807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Gegevensanalyse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geeft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g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n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inzichten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over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d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m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otivaties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v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an je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gedrag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van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b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ezoekers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.</a:t>
            </a:r>
          </a:p>
          <a:p>
            <a:pPr marL="457200" marR="0" indent="-457200">
              <a:lnSpc>
                <a:spcPts val="2808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Daarom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is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h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et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o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ok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be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langrijk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o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m</a:t>
            </a:r>
          </a:p>
          <a:p>
            <a:pPr marL="393065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k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walitatieve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i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nzichten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te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verkrijgen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,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v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oor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bijvoorbeeld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door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e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nquêtes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e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n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interviews.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96853" y="2490597"/>
            <a:ext cx="4943350" cy="21287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3128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Het helpt je om beter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je doel begrijpen</a:t>
            </a:r>
          </a:p>
          <a:p>
            <a:pPr marL="406400" marR="0">
              <a:lnSpc>
                <a:spcPts val="2687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publiek en pas je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marketingstrategieën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aan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hun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specifieke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behoeften,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gedrag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en voorkeuren.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33867" y="4756112"/>
            <a:ext cx="5239308" cy="15901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3128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Het triggert de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empathie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zodat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dat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er een website wordt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ontwikkeld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meer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 vanuit het </a:t>
            </a:r>
            <a:r>
              <a:rPr sz="2800" dirty="0" err="1">
                <a:solidFill>
                  <a:srgbClr val="161249"/>
                </a:solidFill>
                <a:latin typeface="FTTLME+ArialMT"/>
                <a:cs typeface="FTTLME+ArialMT"/>
              </a:rPr>
              <a:t>perspectief</a:t>
            </a:r>
            <a:r>
              <a:rPr lang="nl-NL" sz="28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van de gebruiker.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10995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966686"/>
            <a:ext cx="4062409" cy="1265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Koper persona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voorbeeld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2406016"/>
            <a:ext cx="5762044" cy="819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Een Buyer Persona biedt vaak de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volgende informatie: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3183690"/>
            <a:ext cx="5331599" cy="2739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Naam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&amp;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f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oto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3023"/>
              </a:lnSpc>
              <a:spcBef>
                <a:spcPts val="5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Persona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d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emografie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3024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Interesses</a:t>
            </a:r>
          </a:p>
          <a:p>
            <a:pPr marL="0" marR="0">
              <a:lnSpc>
                <a:spcPts val="3024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Gebruikte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k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analen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Behoeften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/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Winst</a:t>
            </a: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Frustraties</a:t>
            </a: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 /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pijn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sz="2600" dirty="0">
                <a:solidFill>
                  <a:srgbClr val="161249"/>
                </a:solidFill>
                <a:latin typeface="FTTLME+ArialMT"/>
                <a:cs typeface="FTTLME+ArialMT"/>
              </a:rPr>
              <a:t>- 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Huidige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g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ebruikte</a:t>
            </a:r>
            <a:r>
              <a:rPr lang="nl-NL" sz="2600" dirty="0">
                <a:solidFill>
                  <a:srgbClr val="161249"/>
                </a:solidFill>
                <a:latin typeface="FTTLME+ArialMT"/>
                <a:cs typeface="FTTLME+ArialMT"/>
              </a:rPr>
              <a:t> o</a:t>
            </a:r>
            <a:r>
              <a:rPr sz="2600" dirty="0" err="1">
                <a:solidFill>
                  <a:srgbClr val="161249"/>
                </a:solidFill>
                <a:latin typeface="FTTLME+ArialMT"/>
                <a:cs typeface="FTTLME+ArialMT"/>
              </a:rPr>
              <a:t>plossingen</a:t>
            </a:r>
            <a:endParaRPr sz="26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6544423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Klantsegmentatie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17126"/>
            <a:ext cx="2927068" cy="3076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Elke klant is uniek.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096018"/>
            <a:ext cx="10311896" cy="538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Door klanten te clusteren in verschillende groepen/segmenten kunnen we de doelgroep </a:t>
            </a: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opsplitsen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en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verschillende persona’s gebruiken voor elk segment.</a:t>
            </a:r>
            <a:endParaRPr sz="19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9625" y="2856494"/>
            <a:ext cx="10311896" cy="8207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kl</a:t>
            </a: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anten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 in één segment hebben gemeenschappelijke behoeften, problemen, </a:t>
            </a: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houding</a:t>
            </a: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of andere problemen.</a:t>
            </a:r>
          </a:p>
          <a:p>
            <a:pPr marL="0" marR="0">
              <a:lnSpc>
                <a:spcPts val="2122"/>
              </a:lnSpc>
              <a:spcBef>
                <a:spcPts val="73"/>
              </a:spcBef>
              <a:spcAft>
                <a:spcPts val="0"/>
              </a:spcAft>
            </a:pP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Deze behoeften maken het noodzakelijk om verschillende aanbiedingen te doen.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693170"/>
            <a:ext cx="6678543" cy="1384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O</a:t>
            </a:r>
            <a:b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</a:b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o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p </a:t>
            </a: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basi</a:t>
            </a: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s hiervan</a:t>
            </a:r>
            <a:r>
              <a:rPr sz="19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kun je per segment</a:t>
            </a: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verschillen</a:t>
            </a:r>
            <a:r>
              <a:rPr sz="1900" dirty="0">
                <a:solidFill>
                  <a:srgbClr val="000000"/>
                </a:solidFill>
                <a:latin typeface="FTTLME+ArialMT"/>
                <a:cs typeface="FTTLME+ArialMT"/>
              </a:rPr>
              <a:t> in:</a:t>
            </a:r>
          </a:p>
          <a:p>
            <a:pPr marL="450850" marR="0" indent="-342900">
              <a:lnSpc>
                <a:spcPts val="2122"/>
              </a:lnSpc>
              <a:spcBef>
                <a:spcPts val="73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900" dirty="0" err="1">
                <a:solidFill>
                  <a:srgbClr val="000000"/>
                </a:solidFill>
                <a:latin typeface="FTTLME+ArialMT"/>
                <a:cs typeface="FTTLME+ArialMT"/>
              </a:rPr>
              <a:t>Productaanbod</a:t>
            </a:r>
            <a:endParaRPr lang="nl-NL" sz="1900" dirty="0">
              <a:solidFill>
                <a:srgbClr val="000000"/>
              </a:solidFill>
              <a:latin typeface="FTTLME+ArialMT"/>
              <a:cs typeface="FTTLME+ArialMT"/>
            </a:endParaRPr>
          </a:p>
          <a:p>
            <a:pPr marL="450850" marR="0" indent="-342900">
              <a:lnSpc>
                <a:spcPts val="2122"/>
              </a:lnSpc>
              <a:spcBef>
                <a:spcPts val="73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Waardepropositie</a:t>
            </a:r>
          </a:p>
          <a:p>
            <a:pPr marL="450850" marR="0" indent="-342900">
              <a:lnSpc>
                <a:spcPts val="2122"/>
              </a:lnSpc>
              <a:spcBef>
                <a:spcPts val="73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1900" dirty="0">
                <a:solidFill>
                  <a:srgbClr val="000000"/>
                </a:solidFill>
                <a:latin typeface="FTTLME+ArialMT"/>
                <a:cs typeface="FTTLME+ArialMT"/>
              </a:rPr>
              <a:t>Communicatie (kanalen / toon van de stem / …)</a:t>
            </a:r>
            <a:endParaRPr sz="19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29625" y="5594739"/>
            <a:ext cx="7837933" cy="3360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sz="2100" b="1" dirty="0">
                <a:solidFill>
                  <a:srgbClr val="000000"/>
                </a:solidFill>
                <a:latin typeface="DNTHTP+Arial-BoldMT"/>
                <a:cs typeface="DNTHTP+Arial-BoldMT"/>
              </a:rPr>
              <a:t>Definieer altijd klantsegmenten en gebruik ze in analyses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34912" y="765607"/>
            <a:ext cx="6544423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Klantsegmentatie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583096"/>
            <a:ext cx="6924250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Een Buyer Persona helpt je om je in te leven in de klant.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1984415"/>
            <a:ext cx="10324290" cy="596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En dit helpt je weer bij een betere klantsegmentatie... Soms zijn 2 mensen niet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zien er aan de buitenkant hetzelfde uit, maar kunnen in dezelfde segmentatie vallen.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660055"/>
            <a:ext cx="7686655" cy="282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Denk bijvoorbeeld aan exclusieve </a:t>
            </a:r>
            <a:r>
              <a:rPr sz="20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voeding</a:t>
            </a: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voor</a:t>
            </a:r>
            <a:r>
              <a:rPr lang="nl-NL"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20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honden</a:t>
            </a: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-2191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7565350" cy="1265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Hoe segmentatie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gebruiken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in</a:t>
            </a:r>
            <a:r>
              <a:rPr lang="nl-NL"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website ontwerp?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757493"/>
            <a:ext cx="8982800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Identificeer de </a:t>
            </a:r>
            <a:r>
              <a:rPr sz="2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belangrijkste</a:t>
            </a:r>
            <a:r>
              <a:rPr lang="nl-NL"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2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kenmerken</a:t>
            </a:r>
            <a:r>
              <a:rPr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82114" y="2134588"/>
            <a:ext cx="10305055" cy="6643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737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Begin met het definiëren van de belangrijkste demografische gegevens, interesses, doelen, </a:t>
            </a:r>
            <a:r>
              <a:rPr sz="2000" dirty="0" err="1">
                <a:solidFill>
                  <a:srgbClr val="161249"/>
                </a:solidFill>
                <a:latin typeface="FTTLME+ArialMT"/>
                <a:cs typeface="FTTLME+ArialMT"/>
              </a:rPr>
              <a:t>uitdagingen</a:t>
            </a: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 en</a:t>
            </a:r>
            <a:r>
              <a:rPr lang="nl-NL" sz="2000" dirty="0">
                <a:solidFill>
                  <a:srgbClr val="161249"/>
                </a:solidFill>
                <a:latin typeface="FTTLME+ArialMT"/>
                <a:cs typeface="FTTLME+ArialMT"/>
              </a:rPr>
              <a:t> de pijnpunten van je doelgroep.</a:t>
            </a:r>
            <a:endParaRPr sz="20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42435" y="2947982"/>
            <a:ext cx="6246495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g</a:t>
            </a:r>
            <a:r>
              <a:rPr sz="2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ebruikerservaring</a:t>
            </a:r>
            <a:r>
              <a:rPr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(UX) ontwerp: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73780" y="3374528"/>
            <a:ext cx="9712730" cy="6643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737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Gebruik persona's voor kopers om het ontwerp en de lay-out van je website te bepalen.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58879" y="4000662"/>
            <a:ext cx="10925753" cy="10387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indent="-342900">
              <a:lnSpc>
                <a:spcPts val="2737"/>
              </a:lnSpc>
              <a:buFont typeface="Arial" panose="020B0604020202020204" pitchFamily="34" charset="0"/>
              <a:buChar char="•"/>
            </a:pP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Houd rekening met factoren zoals gebruikersstroom, navigatie en organisatie van de </a:t>
            </a:r>
            <a:r>
              <a:rPr sz="2000" dirty="0" err="1">
                <a:solidFill>
                  <a:srgbClr val="161249"/>
                </a:solidFill>
                <a:latin typeface="FTTLME+ArialMT"/>
                <a:cs typeface="FTTLME+ArialMT"/>
              </a:rPr>
              <a:t>inhoud</a:t>
            </a:r>
            <a:r>
              <a:rPr lang="nl-NL" sz="2000" dirty="0">
                <a:solidFill>
                  <a:srgbClr val="161249"/>
                </a:solidFill>
                <a:latin typeface="FTTLME+ArialMT"/>
                <a:cs typeface="FTTLME+ArialMT"/>
              </a:rPr>
              <a:t>t om te zorgen voor een naadloze en intuïtieve ervaring voor je doelgroep.</a:t>
            </a:r>
          </a:p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endParaRPr sz="24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20430" y="4900159"/>
            <a:ext cx="10176611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334"/>
              </a:spcBef>
              <a:spcAft>
                <a:spcPts val="0"/>
              </a:spcAft>
            </a:pPr>
            <a:r>
              <a:rPr sz="2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Inhoud</a:t>
            </a:r>
            <a:r>
              <a:rPr sz="2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maken: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46478" y="5221042"/>
            <a:ext cx="11326186" cy="10387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indent="-342900">
              <a:lnSpc>
                <a:spcPts val="2737"/>
              </a:lnSpc>
              <a:buFont typeface="Arial" panose="020B0604020202020204" pitchFamily="34" charset="0"/>
              <a:buChar char="•"/>
            </a:pPr>
            <a:r>
              <a:rPr sz="2300" dirty="0">
                <a:solidFill>
                  <a:srgbClr val="161249"/>
                </a:solidFill>
                <a:latin typeface="FTTLME+ArialMT"/>
                <a:cs typeface="FTTLME+ArialMT"/>
              </a:rPr>
              <a:t>O</a:t>
            </a:r>
            <a:r>
              <a:rPr lang="nl-NL" sz="2000" dirty="0">
                <a:solidFill>
                  <a:srgbClr val="161249"/>
                </a:solidFill>
                <a:latin typeface="FTTLME+ArialMT"/>
                <a:cs typeface="FTTLME+ArialMT"/>
              </a:rPr>
              <a:t>o</a:t>
            </a:r>
            <a:r>
              <a:rPr sz="2000" dirty="0" err="1">
                <a:solidFill>
                  <a:srgbClr val="161249"/>
                </a:solidFill>
                <a:latin typeface="FTTLME+ArialMT"/>
                <a:cs typeface="FTTLME+ArialMT"/>
              </a:rPr>
              <a:t>ntwikkel</a:t>
            </a:r>
            <a:r>
              <a:rPr sz="2000" dirty="0">
                <a:solidFill>
                  <a:srgbClr val="161249"/>
                </a:solidFill>
                <a:latin typeface="FTTLME+ArialMT"/>
                <a:cs typeface="FTTLME+ArialMT"/>
              </a:rPr>
              <a:t> inhoud die aansluit bij je buyer personas. </a:t>
            </a:r>
            <a:r>
              <a:rPr lang="nl-NL" sz="2000" dirty="0">
                <a:solidFill>
                  <a:srgbClr val="161249"/>
                </a:solidFill>
                <a:latin typeface="FTTLME+ArialMT"/>
                <a:cs typeface="FTTLME+ArialMT"/>
              </a:rPr>
              <a:t>Begrijp hun behoeften, vragen en motivaties, en creëer relevante en boeiende inhoud die hun pijnpunten aanpakt en oplossingen biedt.</a:t>
            </a:r>
          </a:p>
          <a:p>
            <a:pPr marL="342900" marR="0" indent="-342900">
              <a:lnSpc>
                <a:spcPts val="2737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23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015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lang="nl-NL"/>
          </a:p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7565350" cy="1265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Hoe segmentatie </a:t>
            </a:r>
            <a:r>
              <a:rPr sz="44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gebruiken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in</a:t>
            </a:r>
            <a:r>
              <a:rPr lang="nl-NL"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website ontwerp?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09300" y="1921715"/>
            <a:ext cx="5618747" cy="282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Berichtgeving en toon op </a:t>
            </a:r>
            <a:r>
              <a:rPr sz="20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maat</a:t>
            </a:r>
            <a:r>
              <a:rPr lang="nl-NL"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sz="20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maken</a:t>
            </a: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1943" y="2248428"/>
            <a:ext cx="10142935" cy="2708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29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700" dirty="0">
                <a:solidFill>
                  <a:srgbClr val="161249"/>
                </a:solidFill>
                <a:latin typeface="FTTLME+ArialMT"/>
                <a:cs typeface="FTTLME+ArialMT"/>
              </a:rPr>
              <a:t>Gebruik de taal, toon en boodschap die overeenkomen met je buyer personas.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1665" y="2534585"/>
            <a:ext cx="10100092" cy="5657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marR="0" indent="-342900">
              <a:lnSpc>
                <a:spcPts val="229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1700" dirty="0">
                <a:solidFill>
                  <a:srgbClr val="161249"/>
                </a:solidFill>
                <a:latin typeface="FTTLME+ArialMT"/>
                <a:cs typeface="FTTLME+ArialMT"/>
              </a:rPr>
              <a:t>Praat over hun interesses, zorgen en aspiraties om een band te scheppen en te </a:t>
            </a:r>
            <a:r>
              <a:rPr sz="1700" dirty="0" err="1">
                <a:solidFill>
                  <a:srgbClr val="161249"/>
                </a:solidFill>
                <a:latin typeface="FTTLME+ArialMT"/>
                <a:cs typeface="FTTLME+ArialMT"/>
              </a:rPr>
              <a:t>bouwen</a:t>
            </a:r>
            <a:r>
              <a:rPr sz="17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1700" dirty="0" err="1">
                <a:solidFill>
                  <a:srgbClr val="161249"/>
                </a:solidFill>
                <a:latin typeface="FTTLME+ArialMT"/>
                <a:cs typeface="FTTLME+ArialMT"/>
              </a:rPr>
              <a:t>aan</a:t>
            </a: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 vertrouwen.</a:t>
            </a:r>
            <a:endParaRPr sz="17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9625" y="3359463"/>
            <a:ext cx="4410204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Personalisatie en maatwerk: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0155" y="3681328"/>
            <a:ext cx="11291845" cy="32444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indent="-342900">
              <a:lnSpc>
                <a:spcPts val="2290"/>
              </a:lnSpc>
              <a:buFont typeface="Arial" panose="020B0604020202020204" pitchFamily="34" charset="0"/>
              <a:buChar char="•"/>
            </a:pPr>
            <a:r>
              <a:rPr sz="1700" dirty="0">
                <a:solidFill>
                  <a:srgbClr val="161249"/>
                </a:solidFill>
                <a:latin typeface="FTTLME+ArialMT"/>
                <a:cs typeface="FTTLME+ArialMT"/>
              </a:rPr>
              <a:t>Maak gebruik van buyer personas om gepersonaliseerde ervaringen op je website aan te </a:t>
            </a:r>
            <a:r>
              <a:rPr sz="1700" dirty="0" err="1">
                <a:solidFill>
                  <a:srgbClr val="161249"/>
                </a:solidFill>
                <a:latin typeface="FTTLME+ArialMT"/>
                <a:cs typeface="FTTLME+ArialMT"/>
              </a:rPr>
              <a:t>bieden</a:t>
            </a:r>
            <a:r>
              <a:rPr sz="1700" dirty="0">
                <a:solidFill>
                  <a:srgbClr val="161249"/>
                </a:solidFill>
                <a:latin typeface="FTTLME+ArialMT"/>
                <a:cs typeface="FTTLME+ArialMT"/>
              </a:rPr>
              <a:t>.</a:t>
            </a: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</a:p>
          <a:p>
            <a:pPr marL="342900" indent="-342900">
              <a:lnSpc>
                <a:spcPts val="2290"/>
              </a:lnSpc>
              <a:buFont typeface="Arial" panose="020B0604020202020204" pitchFamily="34" charset="0"/>
              <a:buChar char="•"/>
            </a:pP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Dit kan bestaan uit gepersonaliseerde aanbevelingen, gerichte aanbiedingen of aangepaste persona’s.</a:t>
            </a:r>
          </a:p>
          <a:p>
            <a:pPr>
              <a:lnSpc>
                <a:spcPts val="2290"/>
              </a:lnSpc>
            </a:pPr>
            <a:endParaRPr lang="nl-NL" sz="1900" b="1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>
              <a:lnSpc>
                <a:spcPts val="2290"/>
              </a:lnSpc>
            </a:pPr>
            <a:r>
              <a:rPr lang="nl-NL" sz="1900" b="1" dirty="0">
                <a:solidFill>
                  <a:srgbClr val="161249"/>
                </a:solidFill>
                <a:latin typeface="FTTLME+ArialMT"/>
                <a:cs typeface="FTTLME+ArialMT"/>
              </a:rPr>
              <a:t>Testen en </a:t>
            </a:r>
            <a:r>
              <a:rPr lang="nl-NL" sz="1900" b="1" dirty="0" err="1">
                <a:solidFill>
                  <a:srgbClr val="161249"/>
                </a:solidFill>
                <a:latin typeface="FTTLME+ArialMT"/>
                <a:cs typeface="FTTLME+ArialMT"/>
              </a:rPr>
              <a:t>ittereren</a:t>
            </a:r>
            <a:endParaRPr lang="nl-NL" sz="1700" b="1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285750" indent="-285750">
              <a:lnSpc>
                <a:spcPts val="2290"/>
              </a:lnSpc>
              <a:buFont typeface="Arial" panose="020B0604020202020204" pitchFamily="34" charset="0"/>
              <a:buChar char="•"/>
            </a:pP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Voortdurend gebruikersgedrag en feedback monitoren en analyseren om het ontwerp en de inhoud van je website te verfijnen op basis van de inzichten die je hebt verkregen uit je </a:t>
            </a:r>
            <a:r>
              <a:rPr lang="nl-NL" sz="1700" dirty="0" err="1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 persona’s.</a:t>
            </a:r>
          </a:p>
          <a:p>
            <a:pPr marL="285750" indent="-285750">
              <a:lnSpc>
                <a:spcPts val="2290"/>
              </a:lnSpc>
              <a:buFont typeface="Arial" panose="020B0604020202020204" pitchFamily="34" charset="0"/>
              <a:buChar char="•"/>
            </a:pPr>
            <a:r>
              <a:rPr lang="nl-NL" sz="1700" dirty="0">
                <a:solidFill>
                  <a:srgbClr val="161249"/>
                </a:solidFill>
                <a:latin typeface="FTTLME+ArialMT"/>
                <a:cs typeface="FTTLME+ArialMT"/>
              </a:rPr>
              <a:t>Werk uw website regelmatig bij en optimaliseer deze om te voldoen aan de veranderende behoeften van uw doelgroep.</a:t>
            </a:r>
          </a:p>
          <a:p>
            <a:pPr>
              <a:lnSpc>
                <a:spcPts val="2290"/>
              </a:lnSpc>
            </a:pPr>
            <a:br>
              <a:rPr lang="nl-NL" sz="2000" dirty="0">
                <a:solidFill>
                  <a:srgbClr val="161249"/>
                </a:solidFill>
                <a:latin typeface="FTTLME+ArialMT"/>
                <a:cs typeface="FTTLME+ArialMT"/>
              </a:rPr>
            </a:br>
            <a:endParaRPr lang="nl-NL" sz="2000" dirty="0">
              <a:solidFill>
                <a:srgbClr val="161249"/>
              </a:solidFill>
              <a:latin typeface="FTTLME+ArialMT"/>
              <a:cs typeface="FTTLME+ArialMT"/>
            </a:endParaRPr>
          </a:p>
          <a:p>
            <a:pPr marL="342900" marR="0" indent="-342900">
              <a:lnSpc>
                <a:spcPts val="229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2000" dirty="0">
              <a:solidFill>
                <a:srgbClr val="161249"/>
              </a:solidFill>
              <a:latin typeface="FTTLME+ArialMT"/>
              <a:cs typeface="FTTLME+Arial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4675" y="429975"/>
            <a:ext cx="4537229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Voorbee</a:t>
            </a:r>
            <a:r>
              <a:rPr lang="nl-NL" sz="3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ld</a:t>
            </a:r>
            <a:r>
              <a:rPr sz="3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4675" y="1010788"/>
            <a:ext cx="11497325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Het gebruik van segmentatie in navigatieontwerp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94675" y="1759972"/>
            <a:ext cx="4608026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b="1" dirty="0">
                <a:solidFill>
                  <a:srgbClr val="000000"/>
                </a:solidFill>
                <a:latin typeface="DNTHTP+Arial-BoldMT"/>
                <a:cs typeface="DNTHTP+Arial-BoldMT"/>
              </a:rPr>
              <a:t>Wiens probleem los je op?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61827" y="5248950"/>
            <a:ext cx="2425861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Afgestudeerde student: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‘’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Ik ben op zoek naar een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baan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.’’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91199" y="5263833"/>
            <a:ext cx="2286001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Professionele gebruiker: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‘’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Ik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heb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nieuwe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apparatuur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nodig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.’’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14971" y="5243408"/>
            <a:ext cx="2003380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k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lant: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‘’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Ik heb een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probleem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 met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mijn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aankoop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.’’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616416" y="5263833"/>
            <a:ext cx="2672272" cy="7053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Nieuwe klant: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‘’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Ik wil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meer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leren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over een </a:t>
            </a:r>
            <a:r>
              <a:rPr sz="1600" dirty="0" err="1">
                <a:solidFill>
                  <a:srgbClr val="000000"/>
                </a:solidFill>
                <a:latin typeface="FTTLME+ArialMT"/>
                <a:cs typeface="FTTLME+ArialMT"/>
              </a:rPr>
              <a:t>specifieke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 </a:t>
            </a:r>
            <a:r>
              <a:rPr sz="1600" dirty="0">
                <a:solidFill>
                  <a:srgbClr val="000000"/>
                </a:solidFill>
                <a:latin typeface="FTTLME+ArialMT"/>
                <a:cs typeface="FTTLME+ArialMT"/>
              </a:rPr>
              <a:t>product</a:t>
            </a:r>
            <a:r>
              <a:rPr lang="nl-NL" sz="1600" dirty="0">
                <a:solidFill>
                  <a:srgbClr val="000000"/>
                </a:solidFill>
                <a:latin typeface="FTTLME+ArialMT"/>
                <a:cs typeface="FTTLME+ArialMT"/>
              </a:rPr>
              <a:t>.’’</a:t>
            </a:r>
            <a:endParaRPr sz="1600" dirty="0">
              <a:solidFill>
                <a:srgbClr val="000000"/>
              </a:solidFill>
              <a:latin typeface="FTTLME+ArialMT"/>
              <a:cs typeface="FTTLME+Arial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5400" y="332656"/>
            <a:ext cx="8496944" cy="7950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ge</a:t>
            </a:r>
            <a:r>
              <a:rPr sz="2800" b="1" dirty="0" err="1">
                <a:solidFill>
                  <a:srgbClr val="161249"/>
                </a:solidFill>
                <a:latin typeface="DNTHTP+Arial-BoldMT"/>
                <a:cs typeface="DNTHTP+Arial-BoldMT"/>
              </a:rPr>
              <a:t>bruik</a:t>
            </a: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 de </a:t>
            </a:r>
            <a:r>
              <a:rPr sz="2800" b="1" dirty="0">
                <a:solidFill>
                  <a:srgbClr val="D12477"/>
                </a:solidFill>
                <a:latin typeface="DNTHTP+Arial-BoldMT"/>
                <a:cs typeface="DNTHTP+Arial-BoldMT"/>
              </a:rPr>
              <a:t>menustructuur </a:t>
            </a: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om verschillende mensen/behoeften aan te spreken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8974" y="2953906"/>
            <a:ext cx="1327659" cy="925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Nieuwe klant</a:t>
            </a:r>
          </a:p>
          <a:p>
            <a:pPr marL="0" marR="0">
              <a:lnSpc>
                <a:spcPts val="1564"/>
              </a:lnSpc>
              <a:spcBef>
                <a:spcPts val="3806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Klant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78974" y="4330818"/>
            <a:ext cx="1130820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Professioneel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63474" y="5173181"/>
            <a:ext cx="1673505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000000"/>
                </a:solidFill>
                <a:latin typeface="FTTLME+ArialMT"/>
                <a:cs typeface="FTTLME+ArialMT"/>
              </a:rPr>
              <a:t>Afgestudeerde student 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79376" y="188640"/>
            <a:ext cx="8607973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Of gebruik </a:t>
            </a:r>
            <a:r>
              <a:rPr sz="2800" b="1" dirty="0">
                <a:solidFill>
                  <a:srgbClr val="D12477"/>
                </a:solidFill>
                <a:latin typeface="DNTHTP+Arial-BoldMT"/>
                <a:cs typeface="DNTHTP+Arial-BoldMT"/>
              </a:rPr>
              <a:t>subistes </a:t>
            </a:r>
            <a:r>
              <a:rPr sz="28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om verschillende mensen/behoeften aan te spreken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6950" y="2197832"/>
            <a:ext cx="4260941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161249"/>
                </a:solidFill>
                <a:latin typeface="FTTLME+ArialMT"/>
                <a:cs typeface="FTTLME+ArialMT"/>
              </a:rPr>
              <a:t>Bv. De afgestudeerde student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79361" y="292485"/>
            <a:ext cx="2815194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DNTHTP+Arial-BoldMT"/>
                <a:cs typeface="DNTHTP+Arial-BoldMT"/>
              </a:rPr>
              <a:t>Opdracht 2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79349" y="1189763"/>
            <a:ext cx="6317744" cy="9802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Ga verder met opdracht uit hoorcollege 1 (eigen website)</a:t>
            </a:r>
          </a:p>
          <a:p>
            <a:pPr marL="0" marR="0">
              <a:lnSpc>
                <a:spcPts val="2234"/>
              </a:lnSpc>
              <a:spcBef>
                <a:spcPts val="2999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Evalueer het powerpoint van je website: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79349" y="2506498"/>
            <a:ext cx="8438425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- Z</a:t>
            </a:r>
            <a:r>
              <a:rPr lang="nl-NL"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z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ijn</a:t>
            </a: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 de doelstellingen van de site duidelijk?</a:t>
            </a:r>
          </a:p>
          <a:p>
            <a:pPr marL="0" marR="0">
              <a:lnSpc>
                <a:spcPts val="2234"/>
              </a:lnSpc>
              <a:spcBef>
                <a:spcPts val="357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- Z</a:t>
            </a:r>
            <a:r>
              <a:rPr lang="nl-NL"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z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ijn</a:t>
            </a: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 de conversies duidelijk?</a:t>
            </a:r>
          </a:p>
          <a:p>
            <a:pPr marL="0" marR="0">
              <a:lnSpc>
                <a:spcPts val="2234"/>
              </a:lnSpc>
              <a:spcBef>
                <a:spcPts val="357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- Welke elementen die bijdragen aan de bruikbaarheid van een website worden gebruikt? (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zie</a:t>
            </a:r>
            <a:r>
              <a:rPr lang="nl-NL" sz="2000" dirty="0">
                <a:solidFill>
                  <a:srgbClr val="FFFFFF"/>
                </a:solidFill>
                <a:latin typeface="FTTLME+ArialMT"/>
                <a:cs typeface="FTTLME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blad</a:t>
            </a: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 16)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93048" y="3800305"/>
            <a:ext cx="5076691" cy="282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000" dirty="0">
                <a:solidFill>
                  <a:srgbClr val="FFFFFF"/>
                </a:solidFill>
                <a:latin typeface="FTTLME+ArialMT"/>
                <a:cs typeface="FTTLME+ArialMT"/>
              </a:rPr>
              <a:t>- 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Vind</a:t>
            </a: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 je de site </a:t>
            </a:r>
            <a:r>
              <a:rPr sz="2000" dirty="0" err="1">
                <a:solidFill>
                  <a:srgbClr val="FFFFFF"/>
                </a:solidFill>
                <a:latin typeface="FTTLME+ArialMT"/>
                <a:cs typeface="FTTLME+ArialMT"/>
              </a:rPr>
              <a:t>nog</a:t>
            </a: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 steeds leuk?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79361" y="292485"/>
            <a:ext cx="2815194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DNTHTP+Arial-BoldMT"/>
                <a:cs typeface="DNTHTP+Arial-BoldMT"/>
              </a:rPr>
              <a:t>Opdracht 3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79361" y="1189757"/>
            <a:ext cx="4681258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FTTLME+ArialMT"/>
                <a:cs typeface="FTTLME+ArialMT"/>
              </a:rPr>
              <a:t>Ga verder met opdracht uit les 1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79361" y="1853646"/>
            <a:ext cx="7740975" cy="1051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FTTLME+ArialMT"/>
                <a:cs typeface="FTTLME+ArialMT"/>
              </a:rPr>
              <a:t>De </a:t>
            </a:r>
            <a:r>
              <a:rPr sz="2300" dirty="0" err="1">
                <a:solidFill>
                  <a:srgbClr val="FFFFFF"/>
                </a:solidFill>
                <a:latin typeface="FTTLME+ArialMT"/>
                <a:cs typeface="FTTLME+ArialMT"/>
              </a:rPr>
              <a:t>klantsegmentaties</a:t>
            </a:r>
            <a:r>
              <a:rPr sz="2300" dirty="0">
                <a:solidFill>
                  <a:srgbClr val="FFFFFF"/>
                </a:solidFill>
                <a:latin typeface="FTTLME+ArialMT"/>
                <a:cs typeface="FTTLME+ArialMT"/>
              </a:rPr>
              <a:t> </a:t>
            </a:r>
            <a:r>
              <a:rPr sz="2300" dirty="0" err="1">
                <a:solidFill>
                  <a:srgbClr val="FFFFFF"/>
                </a:solidFill>
                <a:latin typeface="FTTLME+ArialMT"/>
                <a:cs typeface="FTTLME+ArialMT"/>
              </a:rPr>
              <a:t>definiëren</a:t>
            </a:r>
            <a:br>
              <a:rPr lang="nl-NL" sz="2300" dirty="0">
                <a:solidFill>
                  <a:srgbClr val="FFFFFF"/>
                </a:solidFill>
                <a:latin typeface="FTTLME+ArialMT"/>
                <a:cs typeface="FTTLME+ArialMT"/>
              </a:rPr>
            </a:br>
            <a:r>
              <a:rPr lang="nl-NL" sz="2300" dirty="0">
                <a:solidFill>
                  <a:srgbClr val="FFFFFF"/>
                </a:solidFill>
                <a:latin typeface="FTTLME+ArialMT"/>
                <a:cs typeface="FTTLME+ArialMT"/>
              </a:rPr>
              <a:t>o</a:t>
            </a:r>
            <a:r>
              <a:rPr sz="2300" dirty="0" err="1">
                <a:solidFill>
                  <a:srgbClr val="FFFFFF"/>
                </a:solidFill>
                <a:latin typeface="FTTLME+ArialMT"/>
                <a:cs typeface="FTTLME+ArialMT"/>
              </a:rPr>
              <a:t>ntwerp</a:t>
            </a:r>
            <a:r>
              <a:rPr sz="2300" dirty="0">
                <a:solidFill>
                  <a:srgbClr val="FFFFFF"/>
                </a:solidFill>
                <a:latin typeface="FTTLME+ArialMT"/>
                <a:cs typeface="FTTLME+ArialMT"/>
              </a:rPr>
              <a:t> ten minste twee persona's voor kopers</a:t>
            </a:r>
          </a:p>
          <a:p>
            <a:pPr marL="0" marR="0">
              <a:lnSpc>
                <a:spcPts val="2569"/>
              </a:lnSpc>
              <a:spcBef>
                <a:spcPts val="361"/>
              </a:spcBef>
              <a:spcAft>
                <a:spcPts val="0"/>
              </a:spcAft>
            </a:pPr>
            <a:r>
              <a:rPr sz="2300" dirty="0">
                <a:solidFill>
                  <a:srgbClr val="FFFFFF"/>
                </a:solidFill>
                <a:latin typeface="FTTLME+ArialMT"/>
                <a:cs typeface="FTTLME+ArialMT"/>
              </a:rPr>
              <a:t>(zoek op internet naar een sjabloon dat je leuk vindt)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625" y="812132"/>
            <a:ext cx="2979142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DNTHTP+Arial-BoldMT"/>
                <a:cs typeface="DNTHTP+Arial-BoldMT"/>
              </a:rPr>
              <a:t>Disclaimer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497957"/>
            <a:ext cx="10927015" cy="17312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Het DEMS-materiaal is gericht op het verbeteren van digitale marketingvaardigheden in het hoger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onderwijs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.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Voor h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et begrijpen van de essentiële behoeften in organisaties. 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j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e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hebt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toegang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tot uitgebreide diasets met klassikale activiteiten en opdrachten,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zoals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gedetailleerde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gebruikersinstructies voor leerkrachten.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4" y="3583451"/>
            <a:ext cx="10710991" cy="20646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o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pmerking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: Het materiaal bevat inhoud en cijfers die van het internet zijn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gehaald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en is dus onderhevig aan wijzigingen. De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bronnen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zijn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aangekondigd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volgens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de regels van fair use. De verantwoordelijkheid van de uitgever is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beperkt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aan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het originele materiaal dat is opgeslagen op www.dems.pro. Al het materiaal is </a:t>
            </a:r>
            <a:r>
              <a:rPr sz="2400" dirty="0" err="1">
                <a:solidFill>
                  <a:srgbClr val="161249"/>
                </a:solidFill>
                <a:latin typeface="FTTLME+ArialMT"/>
                <a:cs typeface="FTTLME+ArialMT"/>
              </a:rPr>
              <a:t>geproduceerd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 voor</a:t>
            </a:r>
            <a:r>
              <a:rPr lang="nl-NL" sz="2400" dirty="0">
                <a:solidFill>
                  <a:srgbClr val="161249"/>
                </a:solidFill>
                <a:latin typeface="FTTLME+ArialMT"/>
                <a:cs typeface="FTTLME+ArialMT"/>
              </a:rPr>
              <a:t> </a:t>
            </a:r>
            <a:r>
              <a:rPr sz="2400" dirty="0">
                <a:solidFill>
                  <a:srgbClr val="161249"/>
                </a:solidFill>
                <a:latin typeface="FTTLME+ArialMT"/>
                <a:cs typeface="FTTLME+ArialMT"/>
              </a:rPr>
              <a:t>open gebruik en medegefinancierd door Erasmus 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1761</Words>
  <Application>Microsoft Office PowerPoint</Application>
  <PresentationFormat>Breedbeeld</PresentationFormat>
  <Paragraphs>230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8" baseType="lpstr">
      <vt:lpstr>Courier New</vt:lpstr>
      <vt:lpstr>Calibri</vt:lpstr>
      <vt:lpstr>Arial</vt:lpstr>
      <vt:lpstr>DNTHTP+Arial-BoldMT</vt:lpstr>
      <vt:lpstr>FTTLME+ArialMT</vt:lpstr>
      <vt:lpstr>Times New Roman</vt:lpstr>
      <vt:lpstr>Theme Office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Lisanne van den Broek</dc:creator>
  <cp:keywords>, docId:2FC2E4E9465F52585CAF5C5E1496E56D</cp:keywords>
  <cp:lastModifiedBy>Lisanne van den Broek</cp:lastModifiedBy>
  <cp:revision>6</cp:revision>
  <dcterms:modified xsi:type="dcterms:W3CDTF">2023-11-13T15:13:01Z</dcterms:modified>
</cp:coreProperties>
</file>