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2" roundtripDataSignature="AMtx7miHjf6xlzOiCY9ksRwyLFIaHa97u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FE1F200-3334-4A79-94A7-6AC4D95C2E96}">
  <a:tblStyle styleId="{9FE1F200-3334-4A79-94A7-6AC4D95C2E96}"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b="off" i="off"/>
      <a:tcStyle>
        <a:tcBdr/>
        <a:fill>
          <a:solidFill>
            <a:srgbClr val="CDD4EA"/>
          </a:solidFill>
        </a:fill>
      </a:tcStyle>
    </a:band1H>
    <a:band2H>
      <a:tcTxStyle b="off" i="off"/>
      <a:tcStyle>
        <a:tcBdr/>
      </a:tcStyle>
    </a:band2H>
    <a:band1V>
      <a:tcTxStyle b="off" i="off"/>
      <a:tcStyle>
        <a:tcBdr/>
        <a:fill>
          <a:solidFill>
            <a:srgbClr val="CDD4E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481729c776_0_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g2481729c776_0_5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1" name="Google Shape;161;g2481729c776_0_5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249cfa4474c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g249cfa4474c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g249cfa4474c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Elk onderdeel van de URL (Uniform Resource Locator) heeft een specifieke rol. De module bevat één opdracht over dit onderwerp.</a:t>
            </a:r>
            <a:endParaRPr/>
          </a:p>
        </p:txBody>
      </p:sp>
      <p:sp>
        <p:nvSpPr>
          <p:cNvPr id="174" name="Google Shape;174;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Een SSL-certificaat is een digitaal certificaat dat een veilige, versleutelde verbinding tot stand brengt tussen een webserver (waar een website wordt gehost) en een webbrowser (de software die wordt gebruikt om toegang te krijgen tot de website). SSL-certificaten worden gebruikt om gevoelige informatie zoals wachtwoorden, creditcardnummers en persoonlijke gegevens te beschermen tegen onderschepping of diefstal door hackers. Als een website een SSL-certificaat heeft, begint het webadres met "https" in plaats van "http" en verschijnt er een hangslotpictogram in de adresbalk van de browser om aan te geven dat de verbinding beveiligd is. SSL-certificaten zijn een belangrijk hulpmiddel om online veiligheid en privacy te garanderen.</a:t>
            </a:r>
            <a:endParaRPr/>
          </a:p>
        </p:txBody>
      </p:sp>
      <p:sp>
        <p:nvSpPr>
          <p:cNvPr id="192" name="Google Shape;192;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1" name="Google Shape;22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Een subdomein is een onderdeel van een grotere domeinnaam. Het is een voorvoegsel dat wordt toegevoegd aan de hoofddomeinnaam, waardoor een aparte sectie of onderverdeling van de website ontstaat. Het subdomein verschijnt als een aparte entiteit en kan worden gebruikt om inhoud te organiseren en categoriseren of om verschillende webadressen te creëren voor verschillende doeleinden.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fi-FI"/>
              <a:t>In de URL "blog.example.com" is "blog" bijvoorbeeld het subdomein, terwijl "example.com" het hoofddomein is. Het subdomein "blog" geeft aan dat de webinhoud die op dat adres wordt gehost specifiek bedoeld is voor een blog.</a:t>
            </a:r>
            <a:endParaRPr/>
          </a:p>
          <a:p>
            <a:pPr marL="0" lvl="0" indent="0" algn="l" rtl="0">
              <a:lnSpc>
                <a:spcPct val="100000"/>
              </a:lnSpc>
              <a:spcBef>
                <a:spcPts val="0"/>
              </a:spcBef>
              <a:spcAft>
                <a:spcPts val="0"/>
              </a:spcAft>
              <a:buSzPts val="1400"/>
              <a:buNone/>
            </a:pPr>
            <a:endParaRPr/>
          </a:p>
        </p:txBody>
      </p:sp>
      <p:sp>
        <p:nvSpPr>
          <p:cNvPr id="229" name="Google Shape;22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Een domein is het belangrijkste deel van het adres of de URL van een website dat de website identificeert op het internet. Het is in wezen de unieke naam of het unieke adres dat gebruikers in hun webbrowser typen om toegang te krijgen tot een specifieke website.</a:t>
            </a:r>
            <a:endParaRPr/>
          </a:p>
        </p:txBody>
      </p:sp>
      <p:sp>
        <p:nvSpPr>
          <p:cNvPr id="236" name="Google Shape;236;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De domeinextensie is het achtervoegsel na de domeinnaam. Het identificeert het type of de categorie van de website. Veel voorkomende domeinextensies zijn ".com" (commercieel), ".org" (organisatie), ".net" (netwerk) en landspecifieke extensies zoals ".uk" (Verenigd Koninkrijk) of ".de" (Duitsland).</a:t>
            </a:r>
            <a:endParaRPr/>
          </a:p>
        </p:txBody>
      </p:sp>
      <p:sp>
        <p:nvSpPr>
          <p:cNvPr id="243" name="Google Shape;24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24a987f3d29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24a987f3d29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Shared hosting is een type webhosting waarbij meerdere websites op dezelfde server worden gehost. </a:t>
            </a:r>
            <a:endParaRPr/>
          </a:p>
          <a:p>
            <a:pPr marL="0" lvl="0" indent="0" algn="l" rtl="0">
              <a:spcBef>
                <a:spcPts val="0"/>
              </a:spcBef>
              <a:spcAft>
                <a:spcPts val="0"/>
              </a:spcAft>
              <a:buNone/>
            </a:pPr>
            <a:r>
              <a:rPr lang="fi-FI"/>
              <a:t>Cloudhosting is een vorm van webhosting waarbij een website of applicatie wordt gehost op een netwerk van onderling verbonden servers die samen een cloudinfrastructuur vormen. In plaats van gehost te worden op één fysieke server, wordt de website of applicatie verdeeld over meerdere servers, die zich vaak in verschillende datacenters en op verschillende geografische locaties bevinden.</a:t>
            </a:r>
            <a:endParaRPr/>
          </a:p>
        </p:txBody>
      </p:sp>
      <p:sp>
        <p:nvSpPr>
          <p:cNvPr id="251" name="Google Shape;251;g24a987f3d29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Webhostingarchitectuur verwijst naar de structuur en configuratie van servers en andere componenten die websites hosten op het internet. Het gaat om verschillende elementen die samenwerken om ervoor te zorgen dat websites toegankelijk en functioneel zijn.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100"/>
              <a:buNone/>
            </a:pPr>
            <a:r>
              <a:rPr lang="fi-FI"/>
              <a:t>Hostingarchitectuur omvat bijv:</a:t>
            </a:r>
            <a:endParaRPr/>
          </a:p>
          <a:p>
            <a:pPr marL="457200" lvl="0" indent="-317500" algn="l" rtl="0">
              <a:lnSpc>
                <a:spcPct val="100000"/>
              </a:lnSpc>
              <a:spcBef>
                <a:spcPts val="0"/>
              </a:spcBef>
              <a:spcAft>
                <a:spcPts val="0"/>
              </a:spcAft>
              <a:buSzPts val="1400"/>
              <a:buChar char="-"/>
            </a:pPr>
            <a:r>
              <a:rPr lang="fi-FI"/>
              <a:t>Webserver (Een webserver is software of hardware die websitebestanden opslaat en reageert op verzoeken van webbrowsers)</a:t>
            </a:r>
            <a:endParaRPr/>
          </a:p>
          <a:p>
            <a:pPr marL="457200" lvl="0" indent="-317500" algn="l" rtl="0">
              <a:lnSpc>
                <a:spcPct val="100000"/>
              </a:lnSpc>
              <a:spcBef>
                <a:spcPts val="0"/>
              </a:spcBef>
              <a:spcAft>
                <a:spcPts val="0"/>
              </a:spcAft>
              <a:buSzPts val="1400"/>
              <a:buChar char="-"/>
            </a:pPr>
            <a:r>
              <a:rPr lang="fi-FI"/>
              <a:t>Database Server (een database server slaat de gegevens van de website op en beheert deze, zoals gebruikersinformatie, inhoud en instellingen)</a:t>
            </a:r>
            <a:endParaRPr/>
          </a:p>
          <a:p>
            <a:pPr marL="457200" lvl="0" indent="-317500" algn="l" rtl="0">
              <a:lnSpc>
                <a:spcPct val="100000"/>
              </a:lnSpc>
              <a:spcBef>
                <a:spcPts val="0"/>
              </a:spcBef>
              <a:spcAft>
                <a:spcPts val="0"/>
              </a:spcAft>
              <a:buSzPts val="1400"/>
              <a:buChar char="-"/>
            </a:pPr>
            <a:r>
              <a:rPr lang="fi-FI"/>
              <a:t>Load Balancer (in situaties waarin meerdere webservers worden gebruikt, verdeelt een load balancer inkomend webverkeer over die servers)</a:t>
            </a:r>
            <a:endParaRPr/>
          </a:p>
          <a:p>
            <a:pPr marL="457200" lvl="0" indent="-317500" algn="l" rtl="0">
              <a:lnSpc>
                <a:spcPct val="100000"/>
              </a:lnSpc>
              <a:spcBef>
                <a:spcPts val="0"/>
              </a:spcBef>
              <a:spcAft>
                <a:spcPts val="0"/>
              </a:spcAft>
              <a:buSzPts val="1400"/>
              <a:buChar char="-"/>
            </a:pPr>
            <a:r>
              <a:rPr lang="fi-FI"/>
              <a:t>Content Delivery Network (CDN's zijn gedistribueerde netwerken van servers op verschillende geografische locaties)</a:t>
            </a:r>
            <a:endParaRPr/>
          </a:p>
          <a:p>
            <a:pPr marL="457200" lvl="0" indent="-317500" algn="l" rtl="0">
              <a:lnSpc>
                <a:spcPct val="100000"/>
              </a:lnSpc>
              <a:spcBef>
                <a:spcPts val="0"/>
              </a:spcBef>
              <a:spcAft>
                <a:spcPts val="0"/>
              </a:spcAft>
              <a:buSzPts val="1400"/>
              <a:buChar char="-"/>
            </a:pPr>
            <a:r>
              <a:rPr lang="fi-FI"/>
              <a:t>Firewall (Een firewall is een beveiligingsmaatregel die inkomend en uitgaand netwerkverkeer bewaakt en controleert)</a:t>
            </a:r>
            <a:endParaRPr/>
          </a:p>
          <a:p>
            <a:pPr marL="457200" lvl="0" indent="-317500" algn="l" rtl="0">
              <a:lnSpc>
                <a:spcPct val="100000"/>
              </a:lnSpc>
              <a:spcBef>
                <a:spcPts val="0"/>
              </a:spcBef>
              <a:spcAft>
                <a:spcPts val="0"/>
              </a:spcAft>
              <a:buSzPts val="1400"/>
              <a:buChar char="-"/>
            </a:pPr>
            <a:r>
              <a:rPr lang="fi-FI"/>
              <a:t>Back-up en noodherstel (de architectuur van webhosting omvat voorzieningen voor regelmatige back-ups van websitegegevens en een noodherstelplan om gegevensverlies te minimaliseren en bedrijfscontinuïteit te garanderen in geval van serverstoringen of noodgevallen)</a:t>
            </a:r>
            <a:endParaRPr/>
          </a:p>
          <a:p>
            <a:pPr marL="457200" lvl="0" indent="-317500" algn="l" rtl="0">
              <a:lnSpc>
                <a:spcPct val="100000"/>
              </a:lnSpc>
              <a:spcBef>
                <a:spcPts val="0"/>
              </a:spcBef>
              <a:spcAft>
                <a:spcPts val="0"/>
              </a:spcAft>
              <a:buSzPts val="1400"/>
              <a:buChar char="-"/>
            </a:pPr>
            <a:r>
              <a:rPr lang="fi-FI"/>
              <a:t>Schaalbaarheid en redundantie (Een schaalbare webhostingarchitectuur kan omgaan met toenemend websiteverkeer en de vraag naar resources door meer servers toe te voegen of resources aan te passen. Redundantie zorgt ervoor dat als er een server uitvalt, een andere het overneemt om ononderbroken beschikbaarheid van de website te garanderen).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fi-FI"/>
              <a:t>Deze componenten werken samen om een betrouwbare, veilige en goed presterende hostingomgeving voor websites te bieden. De specifieke architectuur kan variëren afhankelijk van de hostingprovider, de vereisten van de website en de schaal van de webhostinginfrastructuur.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Het cursusmateriaal bevat een link naar een video met uitleg over DNS-servers en webhosts.</a:t>
            </a:r>
            <a:endParaRPr/>
          </a:p>
        </p:txBody>
      </p:sp>
      <p:sp>
        <p:nvSpPr>
          <p:cNvPr id="258" name="Google Shape;258;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3" name="Google Shape;283;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9" name="Google Shape;289;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7" name="Google Shape;297;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Bij het vinden van het juiste ontwikkelplatform voor het bedrijf moeten verschillende factoren zorgvuldig worden overwogen. Hier volgen enkele stappen die je kunnen helpen bij dit proces:</a:t>
            </a:r>
            <a:endParaRPr/>
          </a:p>
          <a:p>
            <a:pPr marL="0" lvl="0" indent="0" algn="l" rtl="0">
              <a:lnSpc>
                <a:spcPct val="100000"/>
              </a:lnSpc>
              <a:spcBef>
                <a:spcPts val="0"/>
              </a:spcBef>
              <a:spcAft>
                <a:spcPts val="0"/>
              </a:spcAft>
              <a:buClr>
                <a:schemeClr val="dk1"/>
              </a:buClr>
              <a:buSzPts val="1100"/>
              <a:buFont typeface="Arial"/>
              <a:buNone/>
            </a:pPr>
            <a:endParaRPr/>
          </a:p>
          <a:p>
            <a:pPr marL="457200" lvl="0" indent="-317500" algn="l" rtl="0">
              <a:lnSpc>
                <a:spcPct val="100000"/>
              </a:lnSpc>
              <a:spcBef>
                <a:spcPts val="0"/>
              </a:spcBef>
              <a:spcAft>
                <a:spcPts val="0"/>
              </a:spcAft>
              <a:buSzPts val="1400"/>
              <a:buAutoNum type="arabicPeriod"/>
            </a:pPr>
            <a:r>
              <a:rPr lang="fi-FI"/>
              <a:t>De behoeften en doelen van uw bedrijf identificeren: Begrijp de specifieke vereisten en doelstellingen van je bedrijf voor het ontwikkelplatform.</a:t>
            </a:r>
            <a:endParaRPr/>
          </a:p>
          <a:p>
            <a:pPr marL="457200" lvl="0" indent="-317500" algn="l" rtl="0">
              <a:lnSpc>
                <a:spcPct val="100000"/>
              </a:lnSpc>
              <a:spcBef>
                <a:spcPts val="0"/>
              </a:spcBef>
              <a:spcAft>
                <a:spcPts val="0"/>
              </a:spcAft>
              <a:buSzPts val="1400"/>
              <a:buAutoNum type="arabicPeriod"/>
            </a:pPr>
            <a:r>
              <a:rPr lang="fi-FI"/>
              <a:t>Beschikbare platforms beoordelen: Onderzoek en evalueer verschillende ontwikkelplatforms die beschikbaar zijn op de markt. </a:t>
            </a:r>
            <a:endParaRPr/>
          </a:p>
          <a:p>
            <a:pPr marL="457200" lvl="0" indent="-317500" algn="l" rtl="0">
              <a:lnSpc>
                <a:spcPct val="100000"/>
              </a:lnSpc>
              <a:spcBef>
                <a:spcPts val="0"/>
              </a:spcBef>
              <a:spcAft>
                <a:spcPts val="0"/>
              </a:spcAft>
              <a:buSzPts val="1400"/>
              <a:buAutoNum type="arabicPeriod"/>
            </a:pPr>
            <a:r>
              <a:rPr lang="fi-FI"/>
              <a:t>Overweeg je technische expertise: Evalueer de technische vaardigheden en expertise van je team. Bepaal of uw ontwikkelaars bedreven zijn in specifieke programmeertalen, frameworks of technologieën die aansluiten bij bepaalde ontwikkelplatforms. </a:t>
            </a:r>
            <a:endParaRPr/>
          </a:p>
          <a:p>
            <a:pPr marL="457200" lvl="0" indent="-317500" algn="l" rtl="0">
              <a:lnSpc>
                <a:spcPct val="100000"/>
              </a:lnSpc>
              <a:spcBef>
                <a:spcPts val="0"/>
              </a:spcBef>
              <a:spcAft>
                <a:spcPts val="0"/>
              </a:spcAft>
              <a:buSzPts val="1400"/>
              <a:buAutoNum type="arabicPeriod"/>
            </a:pPr>
            <a:r>
              <a:rPr lang="fi-FI"/>
              <a:t>Evalueer schaalbaarheid en flexibiliteit: Overweeg de schaalbaarheid en flexibiliteit van het ontwikkelplatform.... Kijk naar functies zoals cloudintegratie, microservicesarchitectuur en ondersteuning voor moderne technologieën.</a:t>
            </a:r>
            <a:endParaRPr/>
          </a:p>
          <a:p>
            <a:pPr marL="457200" lvl="0" indent="-317500" algn="l" rtl="0">
              <a:lnSpc>
                <a:spcPct val="100000"/>
              </a:lnSpc>
              <a:spcBef>
                <a:spcPts val="0"/>
              </a:spcBef>
              <a:spcAft>
                <a:spcPts val="0"/>
              </a:spcAft>
              <a:buSzPts val="1400"/>
              <a:buAutoNum type="arabicPeriod"/>
            </a:pPr>
            <a:r>
              <a:rPr lang="fi-FI"/>
              <a:t>Overweeg integratiemogelijkheden: Bepaal het vermogen van het platform om te integreren met bestaande systemen, databases en diensten van derden.</a:t>
            </a:r>
            <a:endParaRPr/>
          </a:p>
          <a:p>
            <a:pPr marL="457200" lvl="0" indent="-317500" algn="l" rtl="0">
              <a:lnSpc>
                <a:spcPct val="100000"/>
              </a:lnSpc>
              <a:spcBef>
                <a:spcPts val="0"/>
              </a:spcBef>
              <a:spcAft>
                <a:spcPts val="0"/>
              </a:spcAft>
              <a:buSzPts val="1400"/>
              <a:buAutoNum type="arabicPeriod"/>
            </a:pPr>
            <a:r>
              <a:rPr lang="fi-FI"/>
              <a:t>Beveiliging en compliance: Beveiliging is cruciaal voor elk ontwikkelplatform. Evalueer de beveiligingsfuncties van het platform, de verificatiemechanismen, de mogelijkheden voor gegevensversleuteling en de naleving van de industriële regelgeving en compliancenormen die relevant zijn voor uw bedrijf.</a:t>
            </a:r>
            <a:endParaRPr/>
          </a:p>
          <a:p>
            <a:pPr marL="457200" lvl="0" indent="-317500" algn="l" rtl="0">
              <a:lnSpc>
                <a:spcPct val="100000"/>
              </a:lnSpc>
              <a:spcBef>
                <a:spcPts val="0"/>
              </a:spcBef>
              <a:spcAft>
                <a:spcPts val="0"/>
              </a:spcAft>
              <a:buSzPts val="1400"/>
              <a:buAutoNum type="arabicPeriod"/>
            </a:pPr>
            <a:r>
              <a:rPr lang="fi-FI"/>
              <a:t>Kostenoverwegingen: Beoordeel de kostenimplicaties van het ontwikkelplatform, inclusief licentiekosten, hostingkosten, onderhoudskosten en eventueel benodigde aanvullende tools of middelen. </a:t>
            </a:r>
            <a:endParaRPr/>
          </a:p>
          <a:p>
            <a:pPr marL="457200" lvl="0" indent="-317500" algn="l" rtl="0">
              <a:lnSpc>
                <a:spcPct val="100000"/>
              </a:lnSpc>
              <a:spcBef>
                <a:spcPts val="0"/>
              </a:spcBef>
              <a:spcAft>
                <a:spcPts val="0"/>
              </a:spcAft>
              <a:buSzPts val="1400"/>
              <a:buAutoNum type="arabicPeriod"/>
            </a:pPr>
            <a:r>
              <a:rPr lang="fi-FI"/>
              <a:t>Zoek naar aanbevelingen en recensies: Raadpleeg branchegenoten, woon conferenties bij en ga in gesprek met ontwikkelaarsgemeenschappen om inzichten en aanbevelingen te verzamelen.</a:t>
            </a:r>
            <a:endParaRPr/>
          </a:p>
        </p:txBody>
      </p:sp>
      <p:sp>
        <p:nvSpPr>
          <p:cNvPr id="304" name="Google Shape;304;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1e372d57c9e_0_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1e372d57c9e_0_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g1e372d57c9e_0_3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8" name="Google Shape;318;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1e372d57c9e_0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g1e372d57c9e_0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6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0" name="Google Shape;330;p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WordPress is het populairste ontwikkelplatform. Hier is een lijst van de 11 beste websitebouwers met schaalbare functies en professioneel ontworpen sjablonen. Ze zijn ook snel op te zetten, eenvoudig aan te passen, beginnersvriendelijk en zeer betaalbaar.</a:t>
            </a:r>
            <a:endParaRPr/>
          </a:p>
          <a:p>
            <a:pPr marL="0" lvl="0" indent="0" algn="l" rtl="0">
              <a:lnSpc>
                <a:spcPct val="100000"/>
              </a:lnSpc>
              <a:spcBef>
                <a:spcPts val="0"/>
              </a:spcBef>
              <a:spcAft>
                <a:spcPts val="0"/>
              </a:spcAft>
              <a:buSzPts val="1400"/>
              <a:buNone/>
            </a:pPr>
            <a:r>
              <a:rPr lang="fi-FI"/>
              <a:t>Ruth maak hier verwijzing naar forbes bv </a:t>
            </a:r>
            <a:endParaRPr/>
          </a:p>
        </p:txBody>
      </p:sp>
      <p:sp>
        <p:nvSpPr>
          <p:cNvPr id="336" name="Google Shape;336;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1e372d57c9e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1e372d57c9e_0_1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7" name="Google Shape;347;g1e372d57c9e_0_1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5" name="Google Shape;355;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250c47f241d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3" name="Google Shape;363;g250c47f241d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4" name="Google Shape;364;g250c47f241d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280af16fda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280af16fdae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70"/>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70"/>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70"/>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70"/>
          <p:cNvPicPr preferRelativeResize="0"/>
          <p:nvPr/>
        </p:nvPicPr>
        <p:blipFill rotWithShape="1">
          <a:blip r:embed="rId4">
            <a:alphaModFix/>
          </a:blip>
          <a:srcRect l="3024" r="3022"/>
          <a:stretch/>
        </p:blipFill>
        <p:spPr>
          <a:xfrm>
            <a:off x="433192" y="6037499"/>
            <a:ext cx="2650539" cy="586800"/>
          </a:xfrm>
          <a:prstGeom prst="rect">
            <a:avLst/>
          </a:prstGeom>
          <a:noFill/>
          <a:ln>
            <a:noFill/>
          </a:ln>
        </p:spPr>
      </p:pic>
      <p:pic>
        <p:nvPicPr>
          <p:cNvPr id="18" name="Google Shape;18;p70"/>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70"/>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70"/>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70"/>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71"/>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71"/>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71"/>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71"/>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7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7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7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7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72"/>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36" name="Google Shape;36;p7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7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7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74"/>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7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74"/>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75"/>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75"/>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46" name="Google Shape;46;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47" name="Google Shape;47;p75"/>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8" name="Google Shape;48;p75"/>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49" name="Google Shape;49;p75"/>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0"/>
        <p:cNvGrpSpPr/>
        <p:nvPr/>
      </p:nvGrpSpPr>
      <p:grpSpPr>
        <a:xfrm>
          <a:off x="0" y="0"/>
          <a:ext cx="0" cy="0"/>
          <a:chOff x="0" y="0"/>
          <a:chExt cx="0" cy="0"/>
        </a:xfrm>
      </p:grpSpPr>
      <p:pic>
        <p:nvPicPr>
          <p:cNvPr id="51" name="Google Shape;51;p73"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52" name="Google Shape;52;p73"/>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53" name="Google Shape;53;p7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73"/>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5" name="Google Shape;55;p73"/>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56" name="Google Shape;56;p73"/>
          <p:cNvPicPr preferRelativeResize="0"/>
          <p:nvPr/>
        </p:nvPicPr>
        <p:blipFill rotWithShape="1">
          <a:blip r:embed="rId5">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76"/>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9" name="Google Shape;59;p76"/>
          <p:cNvPicPr preferRelativeResize="0"/>
          <p:nvPr/>
        </p:nvPicPr>
        <p:blipFill rotWithShape="1">
          <a:blip r:embed="rId3">
            <a:alphaModFix/>
          </a:blip>
          <a:srcRect l="3024" r="3022"/>
          <a:stretch/>
        </p:blipFill>
        <p:spPr>
          <a:xfrm>
            <a:off x="236370" y="6101922"/>
            <a:ext cx="2650539" cy="586800"/>
          </a:xfrm>
          <a:prstGeom prst="rect">
            <a:avLst/>
          </a:prstGeom>
          <a:noFill/>
          <a:ln>
            <a:noFill/>
          </a:ln>
        </p:spPr>
      </p:pic>
      <p:pic>
        <p:nvPicPr>
          <p:cNvPr id="60" name="Google Shape;60;p76"/>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77"/>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77"/>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4" name="Google Shape;64;p77"/>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7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66" name="Google Shape;66;p77"/>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7" name="Google Shape;67;p7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68" name="Google Shape;68;p7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69" name="Google Shape;69;p7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0" name="Google Shape;70;p77"/>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71" name="Google Shape;71;p77"/>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2" name="Google Shape;72;p77"/>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7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7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6" name="Google Shape;76;p7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7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8" name="Google Shape;78;p78"/>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9" name="Google Shape;79;p7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0" name="Google Shape;80;p7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1" name="Google Shape;81;p7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2" name="Google Shape;82;p7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3" name="Google Shape;83;p7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4" name="Google Shape;84;p78"/>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7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0" name="Google Shape;90;p79"/>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2" name="Google Shape;92;p7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3" name="Google Shape;93;p7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4" name="Google Shape;94;p7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5" name="Google Shape;95;p7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6" name="Google Shape;96;p79"/>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7"/>
        <p:cNvGrpSpPr/>
        <p:nvPr/>
      </p:nvGrpSpPr>
      <p:grpSpPr>
        <a:xfrm>
          <a:off x="0" y="0"/>
          <a:ext cx="0" cy="0"/>
          <a:chOff x="0" y="0"/>
          <a:chExt cx="0" cy="0"/>
        </a:xfrm>
      </p:grpSpPr>
      <p:sp>
        <p:nvSpPr>
          <p:cNvPr id="98" name="Google Shape;98;p80"/>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9" name="Google Shape;99;p80"/>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80"/>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1" name="Google Shape;101;p80"/>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02" name="Google Shape;102;p80"/>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03" name="Google Shape;103;p80"/>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4"/>
        <p:cNvGrpSpPr/>
        <p:nvPr/>
      </p:nvGrpSpPr>
      <p:grpSpPr>
        <a:xfrm>
          <a:off x="0" y="0"/>
          <a:ext cx="0" cy="0"/>
          <a:chOff x="0" y="0"/>
          <a:chExt cx="0" cy="0"/>
        </a:xfrm>
      </p:grpSpPr>
      <p:cxnSp>
        <p:nvCxnSpPr>
          <p:cNvPr id="105" name="Google Shape;105;p81"/>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06" name="Google Shape;106;p8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7" name="Google Shape;107;p8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8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9" name="Google Shape;109;p8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10" name="Google Shape;110;p81"/>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1"/>
        <p:cNvGrpSpPr/>
        <p:nvPr/>
      </p:nvGrpSpPr>
      <p:grpSpPr>
        <a:xfrm>
          <a:off x="0" y="0"/>
          <a:ext cx="0" cy="0"/>
          <a:chOff x="0" y="0"/>
          <a:chExt cx="0" cy="0"/>
        </a:xfrm>
      </p:grpSpPr>
      <p:pic>
        <p:nvPicPr>
          <p:cNvPr id="112" name="Google Shape;112;p82"/>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13" name="Google Shape;113;p82"/>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82"/>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82"/>
          <p:cNvSpPr>
            <a:spLocks noGrp="1"/>
          </p:cNvSpPr>
          <p:nvPr>
            <p:ph type="pic" idx="2"/>
          </p:nvPr>
        </p:nvSpPr>
        <p:spPr>
          <a:xfrm>
            <a:off x="7429500" y="1"/>
            <a:ext cx="4762500" cy="6705599"/>
          </a:xfrm>
          <a:prstGeom prst="rect">
            <a:avLst/>
          </a:prstGeom>
          <a:solidFill>
            <a:srgbClr val="D3EEEF"/>
          </a:solidFill>
          <a:ln>
            <a:noFill/>
          </a:ln>
        </p:spPr>
      </p:sp>
      <p:pic>
        <p:nvPicPr>
          <p:cNvPr id="116" name="Google Shape;116;p8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82"/>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8"/>
        <p:cNvGrpSpPr/>
        <p:nvPr/>
      </p:nvGrpSpPr>
      <p:grpSpPr>
        <a:xfrm>
          <a:off x="0" y="0"/>
          <a:ext cx="0" cy="0"/>
          <a:chOff x="0" y="0"/>
          <a:chExt cx="0" cy="0"/>
        </a:xfrm>
      </p:grpSpPr>
      <p:sp>
        <p:nvSpPr>
          <p:cNvPr id="119" name="Google Shape;119;p83"/>
          <p:cNvSpPr>
            <a:spLocks noGrp="1"/>
          </p:cNvSpPr>
          <p:nvPr>
            <p:ph type="pic" idx="2"/>
          </p:nvPr>
        </p:nvSpPr>
        <p:spPr>
          <a:xfrm>
            <a:off x="0" y="1"/>
            <a:ext cx="12192000" cy="3428999"/>
          </a:xfrm>
          <a:prstGeom prst="rect">
            <a:avLst/>
          </a:prstGeom>
          <a:solidFill>
            <a:srgbClr val="D3EEEF"/>
          </a:solidFill>
          <a:ln>
            <a:noFill/>
          </a:ln>
        </p:spPr>
      </p:sp>
      <p:sp>
        <p:nvSpPr>
          <p:cNvPr id="120" name="Google Shape;120;p83"/>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83"/>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3"/>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3" name="Google Shape;123;p8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4" name="Google Shape;124;p83"/>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5"/>
        <p:cNvGrpSpPr/>
        <p:nvPr/>
      </p:nvGrpSpPr>
      <p:grpSpPr>
        <a:xfrm>
          <a:off x="0" y="0"/>
          <a:ext cx="0" cy="0"/>
          <a:chOff x="0" y="0"/>
          <a:chExt cx="0" cy="0"/>
        </a:xfrm>
      </p:grpSpPr>
      <p:pic>
        <p:nvPicPr>
          <p:cNvPr id="126" name="Google Shape;126;p84"/>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7" name="Google Shape;127;p84"/>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84"/>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9" name="Google Shape;129;p8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84"/>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8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3" name="Google Shape;133;p8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4" name="Google Shape;134;p8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5" name="Google Shape;135;p8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6" name="Google Shape;136;p8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7" name="Google Shape;137;p8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8" name="Google Shape;138;p8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9" name="Google Shape;139;p85"/>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9"/>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unique.com/" TargetMode="Externa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unique.com/"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gallery.unique.com/" TargetMode="External"/><Relationship Id="rId5" Type="http://schemas.openxmlformats.org/officeDocument/2006/relationships/hyperlink" Target="http://null" TargetMode="External"/><Relationship Id="rId4" Type="http://schemas.openxmlformats.org/officeDocument/2006/relationships/hyperlink" Target="https://shop.unique.com/"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hyperlink" Target="https://www.hostpapa.com/blog/web-hosting/definitive-guide-web-hosting/"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hyperlink" Target="https://www.scmagazine.com/whitehat-security-release-website-security-statistics-report/article/536252/" TargetMode="External"/><Relationship Id="rId5" Type="http://schemas.openxmlformats.org/officeDocument/2006/relationships/hyperlink" Target="https://blog.optimizely.com/2016/07/13/how-does-page-load-time-impact-engagement/" TargetMode="External"/><Relationship Id="rId4" Type="http://schemas.openxmlformats.org/officeDocument/2006/relationships/hyperlink" Target="https://neilpatel.com/blog/loading-time/"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hostpapa.com/email-hosting/"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hostpapa.com/blog/web-hosting/definitive-guide-web-hosting/"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bluehost.com/resources/features-a-good-web-host-should-provide/#Pre-Installed-Apps" TargetMode="External"/><Relationship Id="rId13" Type="http://schemas.openxmlformats.org/officeDocument/2006/relationships/hyperlink" Target="https://www.bluehost.com/resources/features-a-good-web-host-should-provide/" TargetMode="External"/><Relationship Id="rId3" Type="http://schemas.openxmlformats.org/officeDocument/2006/relationships/hyperlink" Target="https://www.bluehost.com/resources/features-a-good-web-host-should-provide/#Disk-Space" TargetMode="External"/><Relationship Id="rId7" Type="http://schemas.openxmlformats.org/officeDocument/2006/relationships/hyperlink" Target="https://www.bluehost.com/resources/features-a-good-web-host-should-provide/#Website-Speed" TargetMode="External"/><Relationship Id="rId12" Type="http://schemas.openxmlformats.org/officeDocument/2006/relationships/hyperlink" Target="https://www.bluehost.com/resources/features-a-good-web-host-should-provide/#Backups"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www.bluehost.com/resources/features-a-good-web-host-should-provide/#Uptime" TargetMode="External"/><Relationship Id="rId11" Type="http://schemas.openxmlformats.org/officeDocument/2006/relationships/hyperlink" Target="https://www.bluehost.com/resources/features-a-good-web-host-should-provide/#Support" TargetMode="External"/><Relationship Id="rId5" Type="http://schemas.openxmlformats.org/officeDocument/2006/relationships/hyperlink" Target="https://www.bluehost.com/resources/features-a-good-web-host-should-provide/#Security" TargetMode="External"/><Relationship Id="rId10" Type="http://schemas.openxmlformats.org/officeDocument/2006/relationships/hyperlink" Target="https://www.bluehost.com/resources/features-a-good-web-host-should-provide/#Website-Builder" TargetMode="External"/><Relationship Id="rId4" Type="http://schemas.openxmlformats.org/officeDocument/2006/relationships/hyperlink" Target="https://www.bluehost.com/resources/features-a-good-web-host-should-provide/#Bandwidth" TargetMode="External"/><Relationship Id="rId9" Type="http://schemas.openxmlformats.org/officeDocument/2006/relationships/hyperlink" Target="https://www.bluehost.com/resources/features-a-good-web-host-should-provide/#Domain-Name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forbes.com/advisor/business/software/best-website-builders/"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www.searchenginejournal.com/cms-market-share-june-2022/455912/" TargetMode="External"/><Relationship Id="rId5" Type="http://schemas.openxmlformats.org/officeDocument/2006/relationships/image" Target="../media/image26.png"/><Relationship Id="rId4" Type="http://schemas.openxmlformats.org/officeDocument/2006/relationships/hyperlink" Target="https://meetanshi.com/blog/cms-statistics/"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forbes.com/advisor/business/software/best-website-builder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99designs.com/blog/web-digital/best-web-platform-small-busines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hyperlink" Target="http://www.porternovelli.com/" TargetMode="Externa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815975" y="1924050"/>
            <a:ext cx="7945211" cy="1435682"/>
          </a:xfrm>
          <a:prstGeom prst="rect">
            <a:avLst/>
          </a:prstGeom>
          <a:noFill/>
          <a:ln>
            <a:noFill/>
          </a:ln>
        </p:spPr>
        <p:txBody>
          <a:bodyPr spcFirstLastPara="1" wrap="square" lIns="121900" tIns="121900" rIns="121900" bIns="1219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a:t>Websites</a:t>
            </a:r>
            <a:endParaRPr/>
          </a:p>
        </p:txBody>
      </p:sp>
      <p:sp>
        <p:nvSpPr>
          <p:cNvPr id="145" name="Google Shape;145;p1"/>
          <p:cNvSpPr txBox="1">
            <a:spLocks noGrp="1"/>
          </p:cNvSpPr>
          <p:nvPr>
            <p:ph type="subTitle" idx="4294967295"/>
          </p:nvPr>
        </p:nvSpPr>
        <p:spPr>
          <a:xfrm>
            <a:off x="66422" y="3638959"/>
            <a:ext cx="11360100" cy="1057200"/>
          </a:xfrm>
          <a:prstGeom prst="rect">
            <a:avLst/>
          </a:prstGeom>
          <a:noFill/>
          <a:ln>
            <a:noFill/>
          </a:ln>
        </p:spPr>
        <p:txBody>
          <a:bodyPr spcFirstLastPara="1" wrap="square" lIns="121900" tIns="121900" rIns="121900" bIns="121900" anchor="t" anchorCtr="0">
            <a:normAutofit/>
          </a:bodyPr>
          <a:lstStyle/>
          <a:p>
            <a:pPr marL="457200" marR="0" lvl="0" indent="0" algn="l" rtl="0">
              <a:lnSpc>
                <a:spcPct val="90000"/>
              </a:lnSpc>
              <a:spcBef>
                <a:spcPts val="1000"/>
              </a:spcBef>
              <a:spcAft>
                <a:spcPts val="0"/>
              </a:spcAft>
              <a:buNone/>
            </a:pPr>
            <a:r>
              <a:rPr lang="fi-FI" sz="4000" b="1">
                <a:solidFill>
                  <a:schemeClr val="lt1"/>
                </a:solidFill>
              </a:rPr>
              <a:t>1B. Technische aspecten van een website</a:t>
            </a:r>
            <a:endParaRPr sz="4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Leerdoelen </a:t>
            </a:r>
            <a:br>
              <a:rPr lang="fi-FI"/>
            </a:br>
            <a:endParaRPr/>
          </a:p>
        </p:txBody>
      </p:sp>
      <p:sp>
        <p:nvSpPr>
          <p:cNvPr id="151" name="Google Shape;151;p2"/>
          <p:cNvSpPr txBox="1">
            <a:spLocks noGrp="1"/>
          </p:cNvSpPr>
          <p:nvPr>
            <p:ph type="body" idx="1"/>
          </p:nvPr>
        </p:nvSpPr>
        <p:spPr>
          <a:xfrm>
            <a:off x="838200" y="1148258"/>
            <a:ext cx="10515600" cy="3874531"/>
          </a:xfrm>
          <a:prstGeom prst="rect">
            <a:avLst/>
          </a:prstGeom>
          <a:noFill/>
          <a:ln>
            <a:noFill/>
          </a:ln>
        </p:spPr>
        <p:txBody>
          <a:bodyPr spcFirstLastPara="1" wrap="square" lIns="121900" tIns="121900" rIns="121900" bIns="121900" anchor="t" anchorCtr="0">
            <a:normAutofit lnSpcReduction="10000"/>
          </a:bodyPr>
          <a:lstStyle/>
          <a:p>
            <a:pPr marL="0" lvl="0" indent="0" algn="l" rtl="0">
              <a:lnSpc>
                <a:spcPct val="150000"/>
              </a:lnSpc>
              <a:spcBef>
                <a:spcPts val="0"/>
              </a:spcBef>
              <a:spcAft>
                <a:spcPts val="0"/>
              </a:spcAft>
              <a:buClr>
                <a:schemeClr val="dk1"/>
              </a:buClr>
              <a:buSzPts val="1297"/>
              <a:buNone/>
            </a:pPr>
            <a:r>
              <a:rPr lang="fi-FI" sz="2400"/>
              <a:t>Vereiste voor studenten: Basiskennis marketing wordt aanbevolen.</a:t>
            </a:r>
            <a:endParaRPr/>
          </a:p>
          <a:p>
            <a:pPr marL="0" marR="0" lvl="0" indent="0" algn="l" rtl="0">
              <a:lnSpc>
                <a:spcPct val="150000"/>
              </a:lnSpc>
              <a:spcBef>
                <a:spcPts val="0"/>
              </a:spcBef>
              <a:spcAft>
                <a:spcPts val="0"/>
              </a:spcAft>
              <a:buClr>
                <a:srgbClr val="161249"/>
              </a:buClr>
              <a:buSzPts val="2400"/>
              <a:buNone/>
            </a:pPr>
            <a:endParaRPr sz="2400" b="0" i="0" u="none" strike="noStrike" cap="none"/>
          </a:p>
          <a:p>
            <a:pPr marL="457200" marR="0" lvl="0" indent="-381000" algn="l" rtl="0">
              <a:lnSpc>
                <a:spcPct val="150000"/>
              </a:lnSpc>
              <a:spcBef>
                <a:spcPts val="0"/>
              </a:spcBef>
              <a:spcAft>
                <a:spcPts val="0"/>
              </a:spcAft>
              <a:buClr>
                <a:schemeClr val="accent2"/>
              </a:buClr>
              <a:buSzPts val="2400"/>
              <a:buChar char="●"/>
            </a:pPr>
            <a:r>
              <a:rPr lang="fi-FI" sz="2400" b="0" i="0" u="none" strike="noStrike" cap="none"/>
              <a:t>Het doel is om bewustzijn te creëren </a:t>
            </a:r>
            <a:r>
              <a:rPr lang="fi-FI" sz="2400"/>
              <a:t>en de context te bieden</a:t>
            </a:r>
            <a:endParaRPr sz="2400"/>
          </a:p>
          <a:p>
            <a:pPr marL="914400" marR="0" lvl="1" indent="-381000" algn="l" rtl="0">
              <a:lnSpc>
                <a:spcPct val="150000"/>
              </a:lnSpc>
              <a:spcBef>
                <a:spcPts val="0"/>
              </a:spcBef>
              <a:spcAft>
                <a:spcPts val="0"/>
              </a:spcAft>
              <a:buClr>
                <a:schemeClr val="accent2"/>
              </a:buClr>
              <a:buSzPts val="2400"/>
              <a:buChar char="○"/>
            </a:pPr>
            <a:r>
              <a:rPr lang="fi-FI"/>
              <a:t>over de rol van websites in de digitale marketing</a:t>
            </a:r>
            <a:endParaRPr/>
          </a:p>
          <a:p>
            <a:pPr marL="457200" marR="0" lvl="0" indent="-406400" algn="l" rtl="0">
              <a:lnSpc>
                <a:spcPct val="150000"/>
              </a:lnSpc>
              <a:spcBef>
                <a:spcPts val="0"/>
              </a:spcBef>
              <a:spcAft>
                <a:spcPts val="0"/>
              </a:spcAft>
              <a:buClr>
                <a:schemeClr val="accent2"/>
              </a:buClr>
              <a:buSzPts val="2800"/>
              <a:buChar char="●"/>
            </a:pPr>
            <a:r>
              <a:rPr lang="fi-FI"/>
              <a:t>De student leert</a:t>
            </a:r>
            <a:endParaRPr/>
          </a:p>
          <a:p>
            <a:pPr marL="914400" marR="0" lvl="1" indent="-381000" algn="l" rtl="0">
              <a:lnSpc>
                <a:spcPct val="150000"/>
              </a:lnSpc>
              <a:spcBef>
                <a:spcPts val="0"/>
              </a:spcBef>
              <a:spcAft>
                <a:spcPts val="0"/>
              </a:spcAft>
              <a:buClr>
                <a:schemeClr val="accent2"/>
              </a:buClr>
              <a:buSzPts val="2400"/>
              <a:buChar char="○"/>
            </a:pPr>
            <a:r>
              <a:rPr lang="fi-FI"/>
              <a:t>de technische aspecten van een website (bijv. domein, webhosting)</a:t>
            </a:r>
            <a:endParaRPr/>
          </a:p>
          <a:p>
            <a:pPr marL="0" lvl="0" indent="0" algn="l" rtl="0">
              <a:lnSpc>
                <a:spcPct val="100000"/>
              </a:lnSpc>
              <a:spcBef>
                <a:spcPts val="0"/>
              </a:spcBef>
              <a:spcAft>
                <a:spcPts val="0"/>
              </a:spcAft>
              <a:buClr>
                <a:schemeClr val="dk1"/>
              </a:buClr>
              <a:buSzPts val="1297"/>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3"/>
          <p:cNvSpPr txBox="1">
            <a:spLocks noGrp="1"/>
          </p:cNvSpPr>
          <p:nvPr>
            <p:ph type="title"/>
          </p:nvPr>
        </p:nvSpPr>
        <p:spPr>
          <a:xfrm>
            <a:off x="764247" y="2463108"/>
            <a:ext cx="4023510" cy="96589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dirty="0"/>
              <a:t>Onderwerpen</a:t>
            </a:r>
            <a:endParaRPr dirty="0"/>
          </a:p>
        </p:txBody>
      </p:sp>
      <p:sp>
        <p:nvSpPr>
          <p:cNvPr id="157" name="Google Shape;157;p3"/>
          <p:cNvSpPr txBox="1">
            <a:spLocks noGrp="1"/>
          </p:cNvSpPr>
          <p:nvPr>
            <p:ph type="body" idx="1"/>
          </p:nvPr>
        </p:nvSpPr>
        <p:spPr>
          <a:xfrm>
            <a:off x="5415605" y="811138"/>
            <a:ext cx="6141600" cy="46716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endParaRPr/>
          </a:p>
          <a:p>
            <a:pPr marL="285750" marR="0" lvl="0" indent="-285750" algn="l" rtl="0">
              <a:lnSpc>
                <a:spcPct val="150000"/>
              </a:lnSpc>
              <a:spcBef>
                <a:spcPts val="0"/>
              </a:spcBef>
              <a:spcAft>
                <a:spcPts val="0"/>
              </a:spcAft>
              <a:buClr>
                <a:schemeClr val="lt1"/>
              </a:buClr>
              <a:buSzPts val="2500"/>
              <a:buFont typeface="Arial"/>
              <a:buChar char="●"/>
            </a:pPr>
            <a:r>
              <a:rPr lang="fi-FI"/>
              <a:t>Technische aspecten van een website</a:t>
            </a:r>
            <a:endParaRPr>
              <a:solidFill>
                <a:schemeClr val="dk1"/>
              </a:solidFill>
              <a:highlight>
                <a:srgbClr val="FFFF00"/>
              </a:highlight>
            </a:endParaRPr>
          </a:p>
          <a:p>
            <a:pPr marL="285750" marR="0" lvl="0" indent="-254000" algn="l" rtl="0">
              <a:lnSpc>
                <a:spcPct val="150000"/>
              </a:lnSpc>
              <a:spcBef>
                <a:spcPts val="0"/>
              </a:spcBef>
              <a:spcAft>
                <a:spcPts val="0"/>
              </a:spcAft>
              <a:buSzPts val="2000"/>
              <a:buChar char="●"/>
            </a:pPr>
            <a:r>
              <a:rPr lang="fi-FI"/>
              <a:t>De domeinnaam</a:t>
            </a:r>
            <a:endParaRPr/>
          </a:p>
          <a:p>
            <a:pPr marL="285750" marR="0" lvl="0" indent="-254000" algn="l" rtl="0">
              <a:lnSpc>
                <a:spcPct val="150000"/>
              </a:lnSpc>
              <a:spcBef>
                <a:spcPts val="0"/>
              </a:spcBef>
              <a:spcAft>
                <a:spcPts val="0"/>
              </a:spcAft>
              <a:buSzPts val="2000"/>
              <a:buChar char="●"/>
            </a:pPr>
            <a:r>
              <a:rPr lang="fi-FI"/>
              <a:t>SSL-certificaat</a:t>
            </a:r>
            <a:endParaRPr/>
          </a:p>
          <a:p>
            <a:pPr marL="285750" marR="0" lvl="0" indent="-254000" algn="l" rtl="0">
              <a:lnSpc>
                <a:spcPct val="150000"/>
              </a:lnSpc>
              <a:spcBef>
                <a:spcPts val="0"/>
              </a:spcBef>
              <a:spcAft>
                <a:spcPts val="0"/>
              </a:spcAft>
              <a:buSzPts val="2000"/>
              <a:buChar char="●"/>
            </a:pPr>
            <a:r>
              <a:rPr lang="fi-FI"/>
              <a:t>Wat is webhosting</a:t>
            </a:r>
            <a:endParaRPr/>
          </a:p>
          <a:p>
            <a:pPr marL="285750" marR="0" lvl="0" indent="-254000" algn="l" rtl="0">
              <a:lnSpc>
                <a:spcPct val="150000"/>
              </a:lnSpc>
              <a:spcBef>
                <a:spcPts val="0"/>
              </a:spcBef>
              <a:spcAft>
                <a:spcPts val="0"/>
              </a:spcAft>
              <a:buSzPts val="2000"/>
              <a:buChar char="●"/>
            </a:pPr>
            <a:r>
              <a:rPr lang="fi-FI"/>
              <a:t>Hostingarchitectuur</a:t>
            </a:r>
            <a:endParaRPr/>
          </a:p>
          <a:p>
            <a:pPr marL="285750" marR="0" lvl="0" indent="-254000" algn="l" rtl="0">
              <a:lnSpc>
                <a:spcPct val="150000"/>
              </a:lnSpc>
              <a:spcBef>
                <a:spcPts val="0"/>
              </a:spcBef>
              <a:spcAft>
                <a:spcPts val="0"/>
              </a:spcAft>
              <a:buSzPts val="2000"/>
              <a:buChar char="●"/>
            </a:pPr>
            <a:r>
              <a:rPr lang="fi-FI"/>
              <a:t>Dingen om te overwegen bij het kiezen van uw webhost</a:t>
            </a:r>
            <a:endParaRPr/>
          </a:p>
          <a:p>
            <a:pPr marL="285750" marR="0" lvl="0" indent="-254000" algn="l" rtl="0">
              <a:lnSpc>
                <a:spcPct val="150000"/>
              </a:lnSpc>
              <a:spcBef>
                <a:spcPts val="0"/>
              </a:spcBef>
              <a:spcAft>
                <a:spcPts val="0"/>
              </a:spcAft>
              <a:buSzPts val="2000"/>
              <a:buChar char="●"/>
            </a:pPr>
            <a:r>
              <a:rPr lang="fi-FI"/>
              <a:t>Hoe vind je het juiste ontwikkelplatform voor je bedrijf?</a:t>
            </a:r>
            <a:endParaRPr/>
          </a:p>
          <a:p>
            <a:pPr marL="457200" marR="0" lvl="0" indent="0" algn="l" rtl="0">
              <a:lnSpc>
                <a:spcPct val="150000"/>
              </a:lnSpc>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2481729c776_0_51"/>
          <p:cNvSpPr txBox="1"/>
          <p:nvPr/>
        </p:nvSpPr>
        <p:spPr>
          <a:xfrm>
            <a:off x="1280575" y="2970000"/>
            <a:ext cx="9272700" cy="1015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fi-FI" sz="4000" b="1" i="0" u="none" strike="noStrike" cap="none">
                <a:solidFill>
                  <a:srgbClr val="161249"/>
                </a:solidFill>
                <a:latin typeface="Arial"/>
                <a:ea typeface="Arial"/>
                <a:cs typeface="Arial"/>
                <a:sym typeface="Arial"/>
              </a:rPr>
              <a:t>Technische aspecten van een website</a:t>
            </a:r>
            <a:endParaRPr sz="40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249cfa4474c_0_1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Termen die je moet weten</a:t>
            </a:r>
            <a:endParaRPr/>
          </a:p>
        </p:txBody>
      </p:sp>
      <p:sp>
        <p:nvSpPr>
          <p:cNvPr id="170" name="Google Shape;170;g249cfa4474c_0_12"/>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62500" lnSpcReduction="20000"/>
          </a:bodyPr>
          <a:lstStyle/>
          <a:p>
            <a:pPr marL="0" lvl="0" indent="0" algn="l" rtl="0">
              <a:lnSpc>
                <a:spcPct val="90000"/>
              </a:lnSpc>
              <a:spcBef>
                <a:spcPts val="1000"/>
              </a:spcBef>
              <a:spcAft>
                <a:spcPts val="0"/>
              </a:spcAft>
              <a:buClr>
                <a:schemeClr val="dk1"/>
              </a:buClr>
              <a:buSzPct val="39285"/>
              <a:buFont typeface="Arial"/>
              <a:buNone/>
            </a:pPr>
            <a:r>
              <a:rPr lang="fi-FI"/>
              <a:t>CMS:  Content Management Systeem. Een software waarmee je een website kunt maken, uploaden en publiceren. Bijvoorbeeld: WordPress.org en Drupal. Dit is meestal een oplossing voor gevorderde gebruikers die grotere websites willen maken met meer flexibiliteit. Enige kennis van codering is meestal vereist.</a:t>
            </a:r>
            <a:endParaRPr/>
          </a:p>
          <a:p>
            <a:pPr marL="0" lvl="0" indent="0" algn="l" rtl="0">
              <a:lnSpc>
                <a:spcPct val="90000"/>
              </a:lnSpc>
              <a:spcBef>
                <a:spcPts val="1000"/>
              </a:spcBef>
              <a:spcAft>
                <a:spcPts val="0"/>
              </a:spcAft>
              <a:buClr>
                <a:schemeClr val="dk1"/>
              </a:buClr>
              <a:buSzPct val="39285"/>
              <a:buFont typeface="Arial"/>
              <a:buNone/>
            </a:pPr>
            <a:endParaRPr/>
          </a:p>
          <a:p>
            <a:pPr marL="0" lvl="0" indent="0" algn="l" rtl="0">
              <a:lnSpc>
                <a:spcPct val="90000"/>
              </a:lnSpc>
              <a:spcBef>
                <a:spcPts val="1000"/>
              </a:spcBef>
              <a:spcAft>
                <a:spcPts val="0"/>
              </a:spcAft>
              <a:buClr>
                <a:schemeClr val="dk1"/>
              </a:buClr>
              <a:buSzPct val="39285"/>
              <a:buFont typeface="Arial"/>
              <a:buNone/>
            </a:pPr>
            <a:r>
              <a:rPr lang="fi-FI"/>
              <a:t>Website Builder: een vereenvoudigde versie van een CMS, meestal voor kleinere websites. Je kunt er gemakkelijk websites mee bewerken en het biedt voorgedefinieerde ontwerpen waaruit je kunt kiezen. Het dient ook als uw webhostingprovider. Voorbeelden: Wix en Squarespace. </a:t>
            </a:r>
            <a:endParaRPr/>
          </a:p>
          <a:p>
            <a:pPr marL="0" lvl="0" indent="0" algn="l" rtl="0">
              <a:lnSpc>
                <a:spcPct val="90000"/>
              </a:lnSpc>
              <a:spcBef>
                <a:spcPts val="1000"/>
              </a:spcBef>
              <a:spcAft>
                <a:spcPts val="0"/>
              </a:spcAft>
              <a:buClr>
                <a:schemeClr val="dk1"/>
              </a:buClr>
              <a:buSzPct val="39285"/>
              <a:buFont typeface="Arial"/>
              <a:buNone/>
            </a:pPr>
            <a:endParaRPr/>
          </a:p>
          <a:p>
            <a:pPr marL="0" lvl="0" indent="0" algn="l" rtl="0">
              <a:lnSpc>
                <a:spcPct val="90000"/>
              </a:lnSpc>
              <a:spcBef>
                <a:spcPts val="1000"/>
              </a:spcBef>
              <a:spcAft>
                <a:spcPts val="0"/>
              </a:spcAft>
              <a:buClr>
                <a:schemeClr val="dk1"/>
              </a:buClr>
              <a:buSzPct val="39285"/>
              <a:buFont typeface="Arial"/>
              <a:buNone/>
            </a:pPr>
            <a:r>
              <a:rPr lang="fi-FI"/>
              <a:t>Thema of sjabloon: Websitebouwers komen altijd met een reeks vooraf geconfigureerde ontwerpen die je kunt gebruiken en aanpassen. De thema's richten zich op een specifiek gebruik of een specifieke business. Bijvoorbeeld portfolio websites, blogs, online winkels, restaurants, consultants, muzikanten enz. </a:t>
            </a:r>
            <a:endParaRPr/>
          </a:p>
          <a:p>
            <a:pPr marL="0" lvl="0" indent="0" algn="l" rtl="0">
              <a:lnSpc>
                <a:spcPct val="90000"/>
              </a:lnSpc>
              <a:spcBef>
                <a:spcPts val="1000"/>
              </a:spcBef>
              <a:spcAft>
                <a:spcPts val="0"/>
              </a:spcAft>
              <a:buClr>
                <a:schemeClr val="dk1"/>
              </a:buClr>
              <a:buSzPct val="39285"/>
              <a:buFont typeface="Arial"/>
              <a:buNone/>
            </a:pPr>
            <a:endParaRPr/>
          </a:p>
          <a:p>
            <a:pPr marL="0" lvl="0" indent="0" algn="l" rtl="0">
              <a:lnSpc>
                <a:spcPct val="90000"/>
              </a:lnSpc>
              <a:spcBef>
                <a:spcPts val="1000"/>
              </a:spcBef>
              <a:spcAft>
                <a:spcPts val="0"/>
              </a:spcAft>
              <a:buClr>
                <a:schemeClr val="dk1"/>
              </a:buClr>
              <a:buSzPct val="39285"/>
              <a:buFont typeface="Arial"/>
              <a:buNone/>
            </a:pPr>
            <a:r>
              <a:rPr lang="fi-FI"/>
              <a:t>Apps, extensies, widgets en plugins: dit zijn extra functies die je aan je website kunt toevoegen. Bijvoorbeeld een reserveringssysteem of een systeem om online afspraken te maken.</a:t>
            </a:r>
            <a:endParaRPr/>
          </a:p>
          <a:p>
            <a:pPr marL="0" lvl="0" indent="0" algn="l" rtl="0">
              <a:lnSpc>
                <a:spcPct val="90000"/>
              </a:lnSpc>
              <a:spcBef>
                <a:spcPts val="1000"/>
              </a:spcBef>
              <a:spcAft>
                <a:spcPts val="0"/>
              </a:spcAft>
              <a:buSzPct val="1600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De domeinnaam</a:t>
            </a:r>
            <a:endParaRPr/>
          </a:p>
        </p:txBody>
      </p:sp>
      <p:sp>
        <p:nvSpPr>
          <p:cNvPr id="177" name="Google Shape;177;p34"/>
          <p:cNvSpPr txBox="1"/>
          <p:nvPr/>
        </p:nvSpPr>
        <p:spPr>
          <a:xfrm>
            <a:off x="4258267" y="2455892"/>
            <a:ext cx="2859437"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Calibri"/>
              <a:buNone/>
            </a:pPr>
            <a:r>
              <a:rPr lang="fi-FI" sz="2000" b="0" i="0" u="none" strike="noStrike" cap="none">
                <a:solidFill>
                  <a:schemeClr val="dk1"/>
                </a:solidFill>
                <a:latin typeface="Calibri"/>
                <a:ea typeface="Calibri"/>
                <a:cs typeface="Calibri"/>
                <a:sym typeface="Calibri"/>
              </a:rPr>
              <a:t>https://www.unique.com</a:t>
            </a:r>
            <a:endParaRPr sz="1800" b="0" i="0" u="none" strike="noStrike" cap="none">
              <a:solidFill>
                <a:schemeClr val="dk1"/>
              </a:solidFill>
              <a:latin typeface="Calibri"/>
              <a:ea typeface="Calibri"/>
              <a:cs typeface="Calibri"/>
              <a:sym typeface="Calibri"/>
            </a:endParaRPr>
          </a:p>
        </p:txBody>
      </p:sp>
      <p:sp>
        <p:nvSpPr>
          <p:cNvPr id="178" name="Google Shape;178;p34"/>
          <p:cNvSpPr txBox="1"/>
          <p:nvPr/>
        </p:nvSpPr>
        <p:spPr>
          <a:xfrm>
            <a:off x="2584046" y="3421000"/>
            <a:ext cx="2027472" cy="1077178"/>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a:solidFill>
                  <a:schemeClr val="dk1"/>
                </a:solidFill>
                <a:latin typeface="Arial"/>
                <a:ea typeface="Arial"/>
                <a:cs typeface="Arial"/>
                <a:sym typeface="Arial"/>
              </a:rPr>
              <a:t>Beveiligd overdrachtsprotocol tussen de client en de server</a:t>
            </a:r>
            <a:endParaRPr sz="2800" b="0" i="0" u="none" strike="noStrike" cap="none">
              <a:solidFill>
                <a:schemeClr val="dk1"/>
              </a:solidFill>
              <a:latin typeface="Arial"/>
              <a:ea typeface="Arial"/>
              <a:cs typeface="Arial"/>
              <a:sym typeface="Arial"/>
            </a:endParaRPr>
          </a:p>
        </p:txBody>
      </p:sp>
      <p:sp>
        <p:nvSpPr>
          <p:cNvPr id="179" name="Google Shape;179;p34"/>
          <p:cNvSpPr txBox="1"/>
          <p:nvPr/>
        </p:nvSpPr>
        <p:spPr>
          <a:xfrm>
            <a:off x="4697545" y="4355936"/>
            <a:ext cx="2420160" cy="1323399"/>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dirty="0">
                <a:solidFill>
                  <a:schemeClr val="dk1"/>
                </a:solidFill>
                <a:latin typeface="Arial"/>
                <a:ea typeface="Arial"/>
                <a:cs typeface="Arial"/>
                <a:sym typeface="Arial"/>
              </a:rPr>
              <a:t>Subdomein dat aangeeft in welke sectie van uw website de huidige webpagina's zich bevinden</a:t>
            </a:r>
            <a:endParaRPr sz="2800" b="0" i="0" u="none" strike="noStrike" cap="none" dirty="0">
              <a:solidFill>
                <a:schemeClr val="dk1"/>
              </a:solidFill>
              <a:latin typeface="Arial"/>
              <a:ea typeface="Arial"/>
              <a:cs typeface="Arial"/>
              <a:sym typeface="Arial"/>
            </a:endParaRPr>
          </a:p>
        </p:txBody>
      </p:sp>
      <p:sp>
        <p:nvSpPr>
          <p:cNvPr id="180" name="Google Shape;180;p34"/>
          <p:cNvSpPr txBox="1"/>
          <p:nvPr/>
        </p:nvSpPr>
        <p:spPr>
          <a:xfrm>
            <a:off x="5903306" y="3650787"/>
            <a:ext cx="2027472" cy="584735"/>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a:solidFill>
                  <a:schemeClr val="dk1"/>
                </a:solidFill>
                <a:latin typeface="Arial"/>
                <a:ea typeface="Arial"/>
                <a:cs typeface="Arial"/>
                <a:sym typeface="Arial"/>
              </a:rPr>
              <a:t>Je unieke domeinnaam</a:t>
            </a:r>
            <a:endParaRPr sz="2800" b="0" i="0" u="none" strike="noStrike" cap="none">
              <a:solidFill>
                <a:schemeClr val="dk1"/>
              </a:solidFill>
              <a:latin typeface="Arial"/>
              <a:ea typeface="Arial"/>
              <a:cs typeface="Arial"/>
              <a:sym typeface="Arial"/>
            </a:endParaRPr>
          </a:p>
        </p:txBody>
      </p:sp>
      <p:sp>
        <p:nvSpPr>
          <p:cNvPr id="181" name="Google Shape;181;p34"/>
          <p:cNvSpPr txBox="1"/>
          <p:nvPr/>
        </p:nvSpPr>
        <p:spPr>
          <a:xfrm>
            <a:off x="8097835" y="3902927"/>
            <a:ext cx="2172438" cy="1569620"/>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a:solidFill>
                  <a:schemeClr val="dk1"/>
                </a:solidFill>
                <a:latin typeface="Arial"/>
                <a:ea typeface="Arial"/>
                <a:cs typeface="Arial"/>
                <a:sym typeface="Arial"/>
              </a:rPr>
              <a:t>Uw domeinextensie communiceert het onderwerp van uw site. Ook wel Top Level Domain = TLD genoemd.</a:t>
            </a:r>
            <a:endParaRPr sz="2800" b="0" i="0" u="none" strike="noStrike" cap="none">
              <a:solidFill>
                <a:schemeClr val="dk1"/>
              </a:solidFill>
              <a:latin typeface="Arial"/>
              <a:ea typeface="Arial"/>
              <a:cs typeface="Arial"/>
              <a:sym typeface="Arial"/>
            </a:endParaRPr>
          </a:p>
        </p:txBody>
      </p:sp>
      <p:sp>
        <p:nvSpPr>
          <p:cNvPr id="182" name="Google Shape;182;p34"/>
          <p:cNvSpPr/>
          <p:nvPr/>
        </p:nvSpPr>
        <p:spPr>
          <a:xfrm rot="-5400000">
            <a:off x="4491157" y="2524053"/>
            <a:ext cx="288572" cy="697586"/>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3" name="Google Shape;183;p34"/>
          <p:cNvSpPr/>
          <p:nvPr/>
        </p:nvSpPr>
        <p:spPr>
          <a:xfrm rot="-5400000">
            <a:off x="5249349" y="2569448"/>
            <a:ext cx="288571" cy="620012"/>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4" name="Google Shape;184;p34"/>
          <p:cNvSpPr/>
          <p:nvPr/>
        </p:nvSpPr>
        <p:spPr>
          <a:xfrm rot="-5400000">
            <a:off x="6621743" y="2654557"/>
            <a:ext cx="266421" cy="458728"/>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5" name="Google Shape;185;p34"/>
          <p:cNvSpPr/>
          <p:nvPr/>
        </p:nvSpPr>
        <p:spPr>
          <a:xfrm rot="-5400000">
            <a:off x="5973070" y="2492947"/>
            <a:ext cx="300949" cy="772171"/>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cxnSp>
        <p:nvCxnSpPr>
          <p:cNvPr id="186" name="Google Shape;186;p34"/>
          <p:cNvCxnSpPr>
            <a:stCxn id="182" idx="1"/>
            <a:endCxn id="178" idx="0"/>
          </p:cNvCxnSpPr>
          <p:nvPr/>
        </p:nvCxnSpPr>
        <p:spPr>
          <a:xfrm flipH="1">
            <a:off x="3597743" y="3017132"/>
            <a:ext cx="1037700" cy="403800"/>
          </a:xfrm>
          <a:prstGeom prst="straightConnector1">
            <a:avLst/>
          </a:prstGeom>
          <a:noFill/>
          <a:ln w="9525" cap="flat" cmpd="sng">
            <a:solidFill>
              <a:srgbClr val="0070C0"/>
            </a:solidFill>
            <a:prstDash val="solid"/>
            <a:miter lim="800000"/>
            <a:headEnd type="none" w="sm" len="sm"/>
            <a:tailEnd type="none" w="sm" len="sm"/>
          </a:ln>
        </p:spPr>
      </p:cxnSp>
      <p:cxnSp>
        <p:nvCxnSpPr>
          <p:cNvPr id="187" name="Google Shape;187;p34"/>
          <p:cNvCxnSpPr>
            <a:cxnSpLocks/>
            <a:stCxn id="183" idx="1"/>
            <a:endCxn id="179" idx="0"/>
          </p:cNvCxnSpPr>
          <p:nvPr/>
        </p:nvCxnSpPr>
        <p:spPr>
          <a:xfrm>
            <a:off x="5393635" y="3023740"/>
            <a:ext cx="513990" cy="1332196"/>
          </a:xfrm>
          <a:prstGeom prst="straightConnector1">
            <a:avLst/>
          </a:prstGeom>
          <a:noFill/>
          <a:ln w="12700" cap="flat" cmpd="sng">
            <a:solidFill>
              <a:srgbClr val="0070C0"/>
            </a:solidFill>
            <a:prstDash val="solid"/>
            <a:miter lim="800000"/>
            <a:headEnd type="none" w="sm" len="sm"/>
            <a:tailEnd type="none" w="sm" len="sm"/>
          </a:ln>
        </p:spPr>
      </p:cxnSp>
      <p:cxnSp>
        <p:nvCxnSpPr>
          <p:cNvPr id="188" name="Google Shape;188;p34"/>
          <p:cNvCxnSpPr>
            <a:stCxn id="185" idx="1"/>
            <a:endCxn id="180" idx="0"/>
          </p:cNvCxnSpPr>
          <p:nvPr/>
        </p:nvCxnSpPr>
        <p:spPr>
          <a:xfrm>
            <a:off x="6123544" y="3029507"/>
            <a:ext cx="793500" cy="621300"/>
          </a:xfrm>
          <a:prstGeom prst="straightConnector1">
            <a:avLst/>
          </a:prstGeom>
          <a:noFill/>
          <a:ln w="12700" cap="flat" cmpd="sng">
            <a:solidFill>
              <a:srgbClr val="0070C0"/>
            </a:solidFill>
            <a:prstDash val="solid"/>
            <a:miter lim="800000"/>
            <a:headEnd type="none" w="sm" len="sm"/>
            <a:tailEnd type="none" w="sm" len="sm"/>
          </a:ln>
        </p:spPr>
      </p:cxnSp>
      <p:cxnSp>
        <p:nvCxnSpPr>
          <p:cNvPr id="189" name="Google Shape;189;p34"/>
          <p:cNvCxnSpPr>
            <a:stCxn id="184" idx="1"/>
            <a:endCxn id="181" idx="0"/>
          </p:cNvCxnSpPr>
          <p:nvPr/>
        </p:nvCxnSpPr>
        <p:spPr>
          <a:xfrm>
            <a:off x="6754954" y="3017132"/>
            <a:ext cx="2429100" cy="885900"/>
          </a:xfrm>
          <a:prstGeom prst="straightConnector1">
            <a:avLst/>
          </a:prstGeom>
          <a:noFill/>
          <a:ln w="12700" cap="flat" cmpd="sng">
            <a:solidFill>
              <a:srgbClr val="0070C0"/>
            </a:solidFill>
            <a:prstDash val="solid"/>
            <a:miter lim="800000"/>
            <a:headEnd type="none" w="sm" len="sm"/>
            <a:tailEnd type="none" w="sm" len="sm"/>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35"/>
          <p:cNvSpPr/>
          <p:nvPr/>
        </p:nvSpPr>
        <p:spPr>
          <a:xfrm>
            <a:off x="667861" y="1717677"/>
            <a:ext cx="11188095" cy="211144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5" name="Google Shape;195;p35"/>
          <p:cNvSpPr/>
          <p:nvPr/>
        </p:nvSpPr>
        <p:spPr>
          <a:xfrm>
            <a:off x="667861" y="3822384"/>
            <a:ext cx="11188095" cy="2121303"/>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pic>
        <p:nvPicPr>
          <p:cNvPr id="196" name="Google Shape;196;p35"/>
          <p:cNvPicPr preferRelativeResize="0"/>
          <p:nvPr/>
        </p:nvPicPr>
        <p:blipFill rotWithShape="1">
          <a:blip r:embed="rId3">
            <a:alphaModFix/>
          </a:blip>
          <a:srcRect/>
          <a:stretch/>
        </p:blipFill>
        <p:spPr>
          <a:xfrm>
            <a:off x="869558" y="1682554"/>
            <a:ext cx="1905000" cy="1905000"/>
          </a:xfrm>
          <a:prstGeom prst="rect">
            <a:avLst/>
          </a:prstGeom>
          <a:noFill/>
          <a:ln>
            <a:noFill/>
          </a:ln>
        </p:spPr>
      </p:pic>
      <p:cxnSp>
        <p:nvCxnSpPr>
          <p:cNvPr id="197" name="Google Shape;197;p35"/>
          <p:cNvCxnSpPr/>
          <p:nvPr/>
        </p:nvCxnSpPr>
        <p:spPr>
          <a:xfrm>
            <a:off x="2945231" y="2635054"/>
            <a:ext cx="7050966" cy="0"/>
          </a:xfrm>
          <a:prstGeom prst="straightConnector1">
            <a:avLst/>
          </a:prstGeom>
          <a:noFill/>
          <a:ln w="12700" cap="flat" cmpd="sng">
            <a:solidFill>
              <a:schemeClr val="dk1"/>
            </a:solidFill>
            <a:prstDash val="solid"/>
            <a:miter lim="800000"/>
            <a:headEnd type="none" w="sm" len="sm"/>
            <a:tailEnd type="triangle" w="med" len="med"/>
          </a:ln>
        </p:spPr>
      </p:cxnSp>
      <p:cxnSp>
        <p:nvCxnSpPr>
          <p:cNvPr id="198" name="Google Shape;198;p35"/>
          <p:cNvCxnSpPr/>
          <p:nvPr/>
        </p:nvCxnSpPr>
        <p:spPr>
          <a:xfrm>
            <a:off x="3127950" y="4685598"/>
            <a:ext cx="7201667" cy="0"/>
          </a:xfrm>
          <a:prstGeom prst="straightConnector1">
            <a:avLst/>
          </a:prstGeom>
          <a:noFill/>
          <a:ln w="12700" cap="flat" cmpd="sng">
            <a:solidFill>
              <a:schemeClr val="dk1"/>
            </a:solidFill>
            <a:prstDash val="solid"/>
            <a:miter lim="800000"/>
            <a:headEnd type="none" w="sm" len="sm"/>
            <a:tailEnd type="triangle" w="med" len="med"/>
          </a:ln>
        </p:spPr>
      </p:cxnSp>
      <p:sp>
        <p:nvSpPr>
          <p:cNvPr id="199" name="Google Shape;199;p35"/>
          <p:cNvSpPr txBox="1">
            <a:spLocks noGrp="1"/>
          </p:cNvSpPr>
          <p:nvPr>
            <p:ph type="title"/>
          </p:nvPr>
        </p:nvSpPr>
        <p:spPr>
          <a:xfrm>
            <a:off x="667861" y="3903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alibri"/>
              <a:buNone/>
            </a:pPr>
            <a:r>
              <a:rPr lang="fi-FI" sz="4000"/>
              <a:t>Overdrachtsprotocol </a:t>
            </a:r>
            <a:r>
              <a:rPr lang="fi-FI" sz="2000" b="0"/>
              <a:t>https://www.unique.com</a:t>
            </a:r>
            <a:br>
              <a:rPr lang="fi-FI" sz="3200"/>
            </a:br>
            <a:endParaRPr/>
          </a:p>
        </p:txBody>
      </p:sp>
      <p:sp>
        <p:nvSpPr>
          <p:cNvPr id="200" name="Google Shape;200;p35"/>
          <p:cNvSpPr txBox="1">
            <a:spLocks noGrp="1"/>
          </p:cNvSpPr>
          <p:nvPr>
            <p:ph type="body" idx="1"/>
          </p:nvPr>
        </p:nvSpPr>
        <p:spPr>
          <a:xfrm>
            <a:off x="670969" y="1315735"/>
            <a:ext cx="10983384" cy="62898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000"/>
              <a:buNone/>
            </a:pPr>
            <a:r>
              <a:rPr lang="fi-FI" sz="2000"/>
              <a:t>Als je veilige verzending op je website wilt, kies dan een webhost die een </a:t>
            </a:r>
            <a:r>
              <a:rPr lang="fi-FI" sz="2000" b="1"/>
              <a:t>SLL-certificaat biedt </a:t>
            </a:r>
            <a:endParaRPr sz="2000"/>
          </a:p>
        </p:txBody>
      </p:sp>
      <p:pic>
        <p:nvPicPr>
          <p:cNvPr id="201" name="Google Shape;201;p35"/>
          <p:cNvPicPr preferRelativeResize="0"/>
          <p:nvPr/>
        </p:nvPicPr>
        <p:blipFill rotWithShape="1">
          <a:blip r:embed="rId4">
            <a:alphaModFix/>
          </a:blip>
          <a:srcRect/>
          <a:stretch/>
        </p:blipFill>
        <p:spPr>
          <a:xfrm>
            <a:off x="819514" y="3938833"/>
            <a:ext cx="2125717" cy="1500867"/>
          </a:xfrm>
          <a:prstGeom prst="rect">
            <a:avLst/>
          </a:prstGeom>
          <a:noFill/>
          <a:ln>
            <a:noFill/>
          </a:ln>
        </p:spPr>
      </p:pic>
      <p:sp>
        <p:nvSpPr>
          <p:cNvPr id="202" name="Google Shape;202;p35"/>
          <p:cNvSpPr txBox="1"/>
          <p:nvPr/>
        </p:nvSpPr>
        <p:spPr>
          <a:xfrm>
            <a:off x="5047245" y="1836634"/>
            <a:ext cx="1496714" cy="369291"/>
          </a:xfrm>
          <a:prstGeom prst="rect">
            <a:avLst/>
          </a:prstGeom>
          <a:solidFill>
            <a:srgbClr val="FFC000"/>
          </a:solid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HTTP gebruiken</a:t>
            </a:r>
            <a:endParaRPr sz="1800" b="0" i="0" u="none" strike="noStrike" cap="none">
              <a:solidFill>
                <a:schemeClr val="dk1"/>
              </a:solidFill>
              <a:latin typeface="Arial"/>
              <a:ea typeface="Arial"/>
              <a:cs typeface="Arial"/>
              <a:sym typeface="Arial"/>
            </a:endParaRPr>
          </a:p>
        </p:txBody>
      </p:sp>
      <p:sp>
        <p:nvSpPr>
          <p:cNvPr id="203" name="Google Shape;203;p35"/>
          <p:cNvSpPr txBox="1"/>
          <p:nvPr/>
        </p:nvSpPr>
        <p:spPr>
          <a:xfrm>
            <a:off x="2311560" y="3466410"/>
            <a:ext cx="4939652"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sng" strike="noStrike" cap="none">
                <a:solidFill>
                  <a:schemeClr val="dk1"/>
                </a:solidFill>
                <a:latin typeface="Arial"/>
                <a:ea typeface="Arial"/>
                <a:cs typeface="Arial"/>
                <a:sym typeface="Arial"/>
                <a:hlinkClick r:id="rId5">
                  <a:extLst>
                    <a:ext uri="{A12FA001-AC4F-418D-AE19-62706E023703}">
                      <ahyp:hlinkClr xmlns:ahyp="http://schemas.microsoft.com/office/drawing/2018/hyperlinkcolor" val="tx"/>
                    </a:ext>
                  </a:extLst>
                </a:hlinkClick>
              </a:rPr>
              <a:t>http://www.unique.com </a:t>
            </a:r>
            <a:r>
              <a:rPr lang="fi-FI" sz="1400" b="0" i="0" u="none" strike="noStrike" cap="none">
                <a:solidFill>
                  <a:schemeClr val="dk1"/>
                </a:solidFill>
                <a:latin typeface="Arial"/>
                <a:ea typeface="Arial"/>
                <a:cs typeface="Arial"/>
                <a:sym typeface="Arial"/>
              </a:rPr>
              <a:t>Wachtwoord: qwerty987</a:t>
            </a:r>
            <a:endParaRPr sz="2000" b="0" i="0" u="none" strike="noStrike" cap="none">
              <a:solidFill>
                <a:schemeClr val="dk1"/>
              </a:solidFill>
              <a:latin typeface="Arial"/>
              <a:ea typeface="Arial"/>
              <a:cs typeface="Arial"/>
              <a:sym typeface="Arial"/>
            </a:endParaRPr>
          </a:p>
        </p:txBody>
      </p:sp>
      <p:pic>
        <p:nvPicPr>
          <p:cNvPr id="204" name="Google Shape;204;p35"/>
          <p:cNvPicPr preferRelativeResize="0"/>
          <p:nvPr/>
        </p:nvPicPr>
        <p:blipFill rotWithShape="1">
          <a:blip r:embed="rId6">
            <a:alphaModFix/>
          </a:blip>
          <a:srcRect/>
          <a:stretch/>
        </p:blipFill>
        <p:spPr>
          <a:xfrm>
            <a:off x="7513740" y="1883382"/>
            <a:ext cx="1285875" cy="890588"/>
          </a:xfrm>
          <a:prstGeom prst="rect">
            <a:avLst/>
          </a:prstGeom>
          <a:noFill/>
          <a:ln>
            <a:noFill/>
          </a:ln>
        </p:spPr>
      </p:pic>
      <p:sp>
        <p:nvSpPr>
          <p:cNvPr id="205" name="Google Shape;205;p35"/>
          <p:cNvSpPr txBox="1"/>
          <p:nvPr/>
        </p:nvSpPr>
        <p:spPr>
          <a:xfrm>
            <a:off x="7251211" y="2836427"/>
            <a:ext cx="2879107" cy="73862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none" strike="noStrike" cap="none" dirty="0">
                <a:solidFill>
                  <a:schemeClr val="dk1"/>
                </a:solidFill>
                <a:latin typeface="Arial"/>
                <a:ea typeface="Arial"/>
                <a:cs typeface="Arial"/>
                <a:sym typeface="Arial"/>
              </a:rPr>
              <a:t>HTTP heeft geen passworod encryptie dus de hacker </a:t>
            </a:r>
            <a:r>
              <a:rPr lang="fi-FI" sz="1400" b="1" i="0" u="sng" strike="noStrike" cap="none" dirty="0">
                <a:solidFill>
                  <a:schemeClr val="dk1"/>
                </a:solidFill>
                <a:latin typeface="Arial"/>
                <a:ea typeface="Arial"/>
                <a:cs typeface="Arial"/>
                <a:sym typeface="Arial"/>
              </a:rPr>
              <a:t>kan </a:t>
            </a:r>
            <a:r>
              <a:rPr lang="fi-FI" sz="1400" b="0" i="0" u="none" strike="noStrike" cap="none" dirty="0">
                <a:solidFill>
                  <a:schemeClr val="dk1"/>
                </a:solidFill>
                <a:latin typeface="Arial"/>
                <a:ea typeface="Arial"/>
                <a:cs typeface="Arial"/>
                <a:sym typeface="Arial"/>
              </a:rPr>
              <a:t>je wachtwoord zien </a:t>
            </a:r>
            <a:r>
              <a:rPr lang="fi-FI" sz="1400" b="0" i="1" u="none" strike="noStrike" cap="none" dirty="0">
                <a:solidFill>
                  <a:schemeClr val="dk1"/>
                </a:solidFill>
                <a:latin typeface="Arial"/>
                <a:ea typeface="Arial"/>
                <a:cs typeface="Arial"/>
                <a:sym typeface="Arial"/>
              </a:rPr>
              <a:t>qwerty987</a:t>
            </a:r>
            <a:endParaRPr sz="2000" b="0" i="1" u="none" strike="noStrike" cap="none" dirty="0">
              <a:solidFill>
                <a:schemeClr val="dk1"/>
              </a:solidFill>
              <a:latin typeface="Arial"/>
              <a:ea typeface="Arial"/>
              <a:cs typeface="Arial"/>
              <a:sym typeface="Arial"/>
            </a:endParaRPr>
          </a:p>
        </p:txBody>
      </p:sp>
      <p:sp>
        <p:nvSpPr>
          <p:cNvPr id="206" name="Google Shape;206;p35"/>
          <p:cNvSpPr txBox="1"/>
          <p:nvPr/>
        </p:nvSpPr>
        <p:spPr>
          <a:xfrm>
            <a:off x="4986330" y="3938833"/>
            <a:ext cx="1669951" cy="369291"/>
          </a:xfrm>
          <a:prstGeom prst="rect">
            <a:avLst/>
          </a:prstGeom>
          <a:solidFill>
            <a:srgbClr val="FFC000"/>
          </a:solid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HTTPS gebruiken</a:t>
            </a:r>
            <a:endParaRPr sz="1800" b="0" i="0" u="none" strike="noStrike" cap="none">
              <a:solidFill>
                <a:schemeClr val="dk1"/>
              </a:solidFill>
              <a:latin typeface="Arial"/>
              <a:ea typeface="Arial"/>
              <a:cs typeface="Arial"/>
              <a:sym typeface="Arial"/>
            </a:endParaRPr>
          </a:p>
        </p:txBody>
      </p:sp>
      <p:pic>
        <p:nvPicPr>
          <p:cNvPr id="207" name="Google Shape;207;p35"/>
          <p:cNvPicPr preferRelativeResize="0"/>
          <p:nvPr/>
        </p:nvPicPr>
        <p:blipFill rotWithShape="1">
          <a:blip r:embed="rId6">
            <a:alphaModFix/>
          </a:blip>
          <a:srcRect/>
          <a:stretch/>
        </p:blipFill>
        <p:spPr>
          <a:xfrm>
            <a:off x="7850012" y="4123499"/>
            <a:ext cx="1285875" cy="890588"/>
          </a:xfrm>
          <a:prstGeom prst="rect">
            <a:avLst/>
          </a:prstGeom>
          <a:noFill/>
          <a:ln>
            <a:noFill/>
          </a:ln>
        </p:spPr>
      </p:pic>
      <p:sp>
        <p:nvSpPr>
          <p:cNvPr id="208" name="Google Shape;208;p35"/>
          <p:cNvSpPr txBox="1"/>
          <p:nvPr/>
        </p:nvSpPr>
        <p:spPr>
          <a:xfrm>
            <a:off x="7513740" y="5037261"/>
            <a:ext cx="2242500" cy="954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HTTPS heeft passworod encryptie zodat de hacker je wachtwoord </a:t>
            </a:r>
            <a:r>
              <a:rPr lang="fi-FI" sz="1400" b="1" i="0" u="sng" strike="noStrike" cap="none">
                <a:solidFill>
                  <a:schemeClr val="dk1"/>
                </a:solidFill>
                <a:latin typeface="Arial"/>
                <a:ea typeface="Arial"/>
                <a:cs typeface="Arial"/>
                <a:sym typeface="Arial"/>
              </a:rPr>
              <a:t>niet kan </a:t>
            </a:r>
            <a:r>
              <a:rPr lang="fi-FI" sz="1400" b="0" i="0" u="none" strike="noStrike" cap="none">
                <a:solidFill>
                  <a:schemeClr val="dk1"/>
                </a:solidFill>
                <a:latin typeface="Arial"/>
                <a:ea typeface="Arial"/>
                <a:cs typeface="Arial"/>
                <a:sym typeface="Arial"/>
              </a:rPr>
              <a:t>zien </a:t>
            </a:r>
            <a:r>
              <a:rPr lang="fi-FI" sz="1400" b="0" i="1" u="none" strike="noStrike" cap="none">
                <a:solidFill>
                  <a:schemeClr val="dk1"/>
                </a:solidFill>
                <a:latin typeface="Arial"/>
                <a:ea typeface="Arial"/>
                <a:cs typeface="Arial"/>
                <a:sym typeface="Arial"/>
              </a:rPr>
              <a:t>qwerty987</a:t>
            </a:r>
            <a:endParaRPr sz="2000" b="0" i="1" u="none" strike="noStrike" cap="none">
              <a:solidFill>
                <a:schemeClr val="dk1"/>
              </a:solidFill>
              <a:latin typeface="Arial"/>
              <a:ea typeface="Arial"/>
              <a:cs typeface="Arial"/>
              <a:sym typeface="Arial"/>
            </a:endParaRPr>
          </a:p>
        </p:txBody>
      </p:sp>
      <p:sp>
        <p:nvSpPr>
          <p:cNvPr id="209" name="Google Shape;209;p35"/>
          <p:cNvSpPr txBox="1"/>
          <p:nvPr/>
        </p:nvSpPr>
        <p:spPr>
          <a:xfrm>
            <a:off x="2514741" y="5637071"/>
            <a:ext cx="4939652"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sng" strike="noStrike" cap="none">
                <a:solidFill>
                  <a:schemeClr val="dk1"/>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https://www.unique.com </a:t>
            </a:r>
            <a:r>
              <a:rPr lang="fi-FI" sz="1400" b="0" i="0" u="none" strike="noStrike" cap="none">
                <a:solidFill>
                  <a:schemeClr val="dk1"/>
                </a:solidFill>
                <a:latin typeface="Arial"/>
                <a:ea typeface="Arial"/>
                <a:cs typeface="Arial"/>
                <a:sym typeface="Arial"/>
              </a:rPr>
              <a:t>Wachtwoord: qwerty987</a:t>
            </a:r>
            <a:endParaRPr sz="2000" b="0" i="0" u="none" strike="noStrike" cap="none">
              <a:solidFill>
                <a:schemeClr val="dk1"/>
              </a:solidFill>
              <a:latin typeface="Arial"/>
              <a:ea typeface="Arial"/>
              <a:cs typeface="Arial"/>
              <a:sym typeface="Arial"/>
            </a:endParaRPr>
          </a:p>
        </p:txBody>
      </p:sp>
      <p:pic>
        <p:nvPicPr>
          <p:cNvPr id="210" name="Google Shape;210;p35"/>
          <p:cNvPicPr preferRelativeResize="0"/>
          <p:nvPr/>
        </p:nvPicPr>
        <p:blipFill rotWithShape="1">
          <a:blip r:embed="rId7">
            <a:alphaModFix/>
          </a:blip>
          <a:srcRect/>
          <a:stretch/>
        </p:blipFill>
        <p:spPr>
          <a:xfrm>
            <a:off x="10048875" y="1767595"/>
            <a:ext cx="2143125" cy="2143125"/>
          </a:xfrm>
          <a:prstGeom prst="rect">
            <a:avLst/>
          </a:prstGeom>
          <a:noFill/>
          <a:ln>
            <a:noFill/>
          </a:ln>
        </p:spPr>
      </p:pic>
      <p:pic>
        <p:nvPicPr>
          <p:cNvPr id="211" name="Google Shape;211;p35"/>
          <p:cNvPicPr preferRelativeResize="0"/>
          <p:nvPr/>
        </p:nvPicPr>
        <p:blipFill rotWithShape="1">
          <a:blip r:embed="rId8">
            <a:alphaModFix/>
          </a:blip>
          <a:srcRect/>
          <a:stretch/>
        </p:blipFill>
        <p:spPr>
          <a:xfrm>
            <a:off x="10562354" y="4294451"/>
            <a:ext cx="943586" cy="943586"/>
          </a:xfrm>
          <a:prstGeom prst="rect">
            <a:avLst/>
          </a:prstGeom>
          <a:noFill/>
          <a:ln>
            <a:noFill/>
          </a:ln>
        </p:spPr>
      </p:pic>
      <p:cxnSp>
        <p:nvCxnSpPr>
          <p:cNvPr id="212" name="Google Shape;212;p35"/>
          <p:cNvCxnSpPr/>
          <p:nvPr/>
        </p:nvCxnSpPr>
        <p:spPr>
          <a:xfrm flipH="1">
            <a:off x="7850012" y="4016011"/>
            <a:ext cx="1285875" cy="998076"/>
          </a:xfrm>
          <a:prstGeom prst="straightConnector1">
            <a:avLst/>
          </a:prstGeom>
          <a:noFill/>
          <a:ln w="76200" cap="flat" cmpd="sng">
            <a:solidFill>
              <a:srgbClr val="FF0000"/>
            </a:solidFill>
            <a:prstDash val="solid"/>
            <a:miter lim="800000"/>
            <a:headEnd type="none" w="sm" len="sm"/>
            <a:tailEnd type="none" w="sm" len="sm"/>
          </a:ln>
        </p:spPr>
      </p:cxnSp>
      <p:cxnSp>
        <p:nvCxnSpPr>
          <p:cNvPr id="213" name="Google Shape;213;p35"/>
          <p:cNvCxnSpPr/>
          <p:nvPr/>
        </p:nvCxnSpPr>
        <p:spPr>
          <a:xfrm>
            <a:off x="7850012" y="4004638"/>
            <a:ext cx="1285875" cy="1009449"/>
          </a:xfrm>
          <a:prstGeom prst="straightConnector1">
            <a:avLst/>
          </a:prstGeom>
          <a:noFill/>
          <a:ln w="76200" cap="flat" cmpd="sng">
            <a:solidFill>
              <a:srgbClr val="FF0000"/>
            </a:solidFill>
            <a:prstDash val="solid"/>
            <a:miter lim="800000"/>
            <a:headEnd type="none" w="sm" len="sm"/>
            <a:tailEnd type="none" w="sm" len="sm"/>
          </a:ln>
        </p:spPr>
      </p:cxnSp>
      <p:sp>
        <p:nvSpPr>
          <p:cNvPr id="214" name="Google Shape;214;p35"/>
          <p:cNvSpPr/>
          <p:nvPr/>
        </p:nvSpPr>
        <p:spPr>
          <a:xfrm>
            <a:off x="3349956" y="4629440"/>
            <a:ext cx="985668" cy="985668"/>
          </a:xfrm>
          <a:prstGeom prst="star10">
            <a:avLst>
              <a:gd name="adj" fmla="val 42533"/>
              <a:gd name="hf" fmla="val 105146"/>
            </a:avLst>
          </a:prstGeom>
          <a:solidFill>
            <a:srgbClr val="FFC000"/>
          </a:solidFill>
          <a:ln w="9525" cap="flat" cmpd="sng">
            <a:solidFill>
              <a:srgbClr val="FF0000"/>
            </a:solidFill>
            <a:prstDash val="solid"/>
            <a:miter lim="800000"/>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1" i="0" u="none" strike="noStrike" cap="none">
                <a:solidFill>
                  <a:schemeClr val="dk1"/>
                </a:solidFill>
                <a:latin typeface="Arial"/>
                <a:ea typeface="Arial"/>
                <a:cs typeface="Arial"/>
                <a:sym typeface="Arial"/>
              </a:rPr>
              <a:t>SLL </a:t>
            </a:r>
            <a:r>
              <a:rPr lang="fi-FI" sz="1100" b="1" i="0" u="none" strike="noStrike" cap="none">
                <a:solidFill>
                  <a:schemeClr val="dk1"/>
                </a:solidFill>
                <a:latin typeface="Arial"/>
                <a:ea typeface="Arial"/>
                <a:cs typeface="Arial"/>
                <a:sym typeface="Arial"/>
              </a:rPr>
              <a:t>Certificaat</a:t>
            </a:r>
            <a:endParaRPr sz="1100" b="1" i="0" u="none" strike="noStrike" cap="none">
              <a:solidFill>
                <a:schemeClr val="dk1"/>
              </a:solidFill>
              <a:latin typeface="Arial"/>
              <a:ea typeface="Arial"/>
              <a:cs typeface="Arial"/>
              <a:sym typeface="Arial"/>
            </a:endParaRPr>
          </a:p>
        </p:txBody>
      </p:sp>
      <p:cxnSp>
        <p:nvCxnSpPr>
          <p:cNvPr id="215" name="Google Shape;215;p35"/>
          <p:cNvCxnSpPr>
            <a:endCxn id="214" idx="5"/>
          </p:cNvCxnSpPr>
          <p:nvPr/>
        </p:nvCxnSpPr>
        <p:spPr>
          <a:xfrm rot="10800000" flipH="1">
            <a:off x="2859755" y="5274570"/>
            <a:ext cx="490200" cy="432600"/>
          </a:xfrm>
          <a:prstGeom prst="straightConnector1">
            <a:avLst/>
          </a:prstGeom>
          <a:noFill/>
          <a:ln w="12700" cap="flat" cmpd="sng">
            <a:solidFill>
              <a:schemeClr val="dk1"/>
            </a:solidFill>
            <a:prstDash val="solid"/>
            <a:miter lim="800000"/>
            <a:headEnd type="none" w="sm" len="sm"/>
            <a:tailEnd type="triangle" w="med" len="med"/>
          </a:ln>
        </p:spPr>
      </p:cxnSp>
      <p:sp>
        <p:nvSpPr>
          <p:cNvPr id="216" name="Google Shape;216;p35"/>
          <p:cNvSpPr/>
          <p:nvPr/>
        </p:nvSpPr>
        <p:spPr>
          <a:xfrm>
            <a:off x="3507362" y="2560569"/>
            <a:ext cx="931340" cy="931340"/>
          </a:xfrm>
          <a:prstGeom prst="star10">
            <a:avLst>
              <a:gd name="adj" fmla="val 42533"/>
              <a:gd name="hf" fmla="val 105146"/>
            </a:avLst>
          </a:prstGeom>
          <a:solidFill>
            <a:srgbClr val="FF0000"/>
          </a:solidFill>
          <a:ln w="9525" cap="flat" cmpd="sng">
            <a:solidFill>
              <a:srgbClr val="FF0000"/>
            </a:solidFill>
            <a:prstDash val="solid"/>
            <a:miter lim="800000"/>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1" i="0" u="none" strike="noStrike" cap="none">
                <a:solidFill>
                  <a:schemeClr val="dk1"/>
                </a:solidFill>
                <a:latin typeface="Arial"/>
                <a:ea typeface="Arial"/>
                <a:cs typeface="Arial"/>
                <a:sym typeface="Arial"/>
              </a:rPr>
              <a:t>GEEN </a:t>
            </a:r>
            <a:r>
              <a:rPr lang="fi-FI" sz="1050" b="1" i="0" u="none" strike="noStrike" cap="none">
                <a:solidFill>
                  <a:schemeClr val="dk1"/>
                </a:solidFill>
                <a:latin typeface="Arial"/>
                <a:ea typeface="Arial"/>
                <a:cs typeface="Arial"/>
                <a:sym typeface="Arial"/>
              </a:rPr>
              <a:t>SLL-certificaat</a:t>
            </a:r>
            <a:endParaRPr sz="1050" b="1" i="0" u="none" strike="noStrike" cap="none">
              <a:solidFill>
                <a:schemeClr val="dk1"/>
              </a:solidFill>
              <a:latin typeface="Arial"/>
              <a:ea typeface="Arial"/>
              <a:cs typeface="Arial"/>
              <a:sym typeface="Arial"/>
            </a:endParaRPr>
          </a:p>
        </p:txBody>
      </p:sp>
      <p:cxnSp>
        <p:nvCxnSpPr>
          <p:cNvPr id="217" name="Google Shape;217;p35"/>
          <p:cNvCxnSpPr>
            <a:endCxn id="216" idx="5"/>
          </p:cNvCxnSpPr>
          <p:nvPr/>
        </p:nvCxnSpPr>
        <p:spPr>
          <a:xfrm rot="10800000" flipH="1">
            <a:off x="2696461" y="3170140"/>
            <a:ext cx="810900" cy="366600"/>
          </a:xfrm>
          <a:prstGeom prst="straightConnector1">
            <a:avLst/>
          </a:prstGeom>
          <a:noFill/>
          <a:ln w="12700" cap="flat" cmpd="sng">
            <a:solidFill>
              <a:schemeClr val="dk1"/>
            </a:solidFill>
            <a:prstDash val="solid"/>
            <a:miter lim="800000"/>
            <a:headEnd type="none" w="sm" len="sm"/>
            <a:tailEnd type="triangle" w="med" len="med"/>
          </a:ln>
        </p:spPr>
      </p:cxnSp>
      <p:sp>
        <p:nvSpPr>
          <p:cNvPr id="218" name="Google Shape;218;p35"/>
          <p:cNvSpPr/>
          <p:nvPr/>
        </p:nvSpPr>
        <p:spPr>
          <a:xfrm>
            <a:off x="6301669" y="671327"/>
            <a:ext cx="484580" cy="199538"/>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36"/>
          <p:cNvSpPr txBox="1">
            <a:spLocks noGrp="1"/>
          </p:cNvSpPr>
          <p:nvPr>
            <p:ph type="title"/>
          </p:nvPr>
        </p:nvSpPr>
        <p:spPr>
          <a:xfrm>
            <a:off x="670932" y="40190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3600"/>
              <a:t>Gebruik alleen het veilige communicatieprotocol</a:t>
            </a:r>
            <a:endParaRPr sz="3600"/>
          </a:p>
        </p:txBody>
      </p:sp>
      <p:sp>
        <p:nvSpPr>
          <p:cNvPr id="224" name="Google Shape;224;p36"/>
          <p:cNvSpPr txBox="1">
            <a:spLocks noGrp="1"/>
          </p:cNvSpPr>
          <p:nvPr>
            <p:ph type="body" idx="1"/>
          </p:nvPr>
        </p:nvSpPr>
        <p:spPr>
          <a:xfrm>
            <a:off x="1118592" y="1256006"/>
            <a:ext cx="10515600" cy="387453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400"/>
              <a:buNone/>
            </a:pPr>
            <a:r>
              <a:rPr lang="fi-FI" sz="2400"/>
              <a:t>HTTP - </a:t>
            </a:r>
            <a:r>
              <a:rPr lang="fi-FI" sz="2400" b="0" i="1">
                <a:latin typeface="Arial"/>
                <a:ea typeface="Arial"/>
                <a:cs typeface="Arial"/>
                <a:sym typeface="Arial"/>
              </a:rPr>
              <a:t>Hypertext Transfer Protocol</a:t>
            </a:r>
            <a:endParaRPr sz="2400"/>
          </a:p>
          <a:p>
            <a:pPr marL="0" lvl="0" indent="0" algn="l" rtl="0">
              <a:lnSpc>
                <a:spcPct val="90000"/>
              </a:lnSpc>
              <a:spcBef>
                <a:spcPts val="1000"/>
              </a:spcBef>
              <a:spcAft>
                <a:spcPts val="0"/>
              </a:spcAft>
              <a:buClr>
                <a:schemeClr val="dk1"/>
              </a:buClr>
              <a:buSzPts val="2400"/>
              <a:buNone/>
            </a:pPr>
            <a:endParaRPr sz="2400"/>
          </a:p>
          <a:p>
            <a:pPr marL="0" lvl="0" indent="0" algn="l" rtl="0">
              <a:lnSpc>
                <a:spcPct val="90000"/>
              </a:lnSpc>
              <a:spcBef>
                <a:spcPts val="1000"/>
              </a:spcBef>
              <a:spcAft>
                <a:spcPts val="0"/>
              </a:spcAft>
              <a:buClr>
                <a:schemeClr val="dk1"/>
              </a:buClr>
              <a:buSzPts val="2400"/>
              <a:buNone/>
            </a:pPr>
            <a:endParaRPr sz="2400"/>
          </a:p>
          <a:p>
            <a:pPr marL="0" lvl="0" indent="0" algn="l" rtl="0">
              <a:lnSpc>
                <a:spcPct val="90000"/>
              </a:lnSpc>
              <a:spcBef>
                <a:spcPts val="1000"/>
              </a:spcBef>
              <a:spcAft>
                <a:spcPts val="0"/>
              </a:spcAft>
              <a:buClr>
                <a:schemeClr val="dk1"/>
              </a:buClr>
              <a:buSzPts val="2400"/>
              <a:buNone/>
            </a:pPr>
            <a:endParaRPr sz="2400"/>
          </a:p>
          <a:p>
            <a:pPr marL="0" lvl="0" indent="0" algn="l" rtl="0">
              <a:lnSpc>
                <a:spcPct val="90000"/>
              </a:lnSpc>
              <a:spcBef>
                <a:spcPts val="1000"/>
              </a:spcBef>
              <a:spcAft>
                <a:spcPts val="0"/>
              </a:spcAft>
              <a:buClr>
                <a:schemeClr val="dk1"/>
              </a:buClr>
              <a:buSzPts val="2400"/>
              <a:buNone/>
            </a:pPr>
            <a:r>
              <a:rPr lang="fi-FI" sz="2400" b="1" u="sng"/>
              <a:t>HTTPS </a:t>
            </a:r>
            <a:r>
              <a:rPr lang="fi-FI" sz="2400"/>
              <a:t>- </a:t>
            </a:r>
            <a:r>
              <a:rPr lang="fi-FI" sz="2400" b="1" i="1" u="sng">
                <a:latin typeface="Arial"/>
                <a:ea typeface="Arial"/>
                <a:cs typeface="Arial"/>
                <a:sym typeface="Arial"/>
              </a:rPr>
              <a:t>Beveiligd </a:t>
            </a:r>
            <a:r>
              <a:rPr lang="fi-FI" sz="2400" b="0" i="1">
                <a:latin typeface="Arial"/>
                <a:ea typeface="Arial"/>
                <a:cs typeface="Arial"/>
                <a:sym typeface="Arial"/>
              </a:rPr>
              <a:t>HTTPS-protocol</a:t>
            </a:r>
            <a:endParaRPr sz="2400" b="1" u="sng"/>
          </a:p>
        </p:txBody>
      </p:sp>
      <p:sp>
        <p:nvSpPr>
          <p:cNvPr id="225" name="Google Shape;225;p36"/>
          <p:cNvSpPr/>
          <p:nvPr/>
        </p:nvSpPr>
        <p:spPr>
          <a:xfrm>
            <a:off x="6376392" y="2173837"/>
            <a:ext cx="1478350" cy="1478350"/>
          </a:xfrm>
          <a:prstGeom prst="star10">
            <a:avLst>
              <a:gd name="adj" fmla="val 42533"/>
              <a:gd name="hf" fmla="val 105146"/>
            </a:avLst>
          </a:prstGeom>
          <a:solidFill>
            <a:srgbClr val="FF0000"/>
          </a:solidFill>
          <a:ln w="9525"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600"/>
              <a:buFont typeface="Arial"/>
              <a:buNone/>
            </a:pPr>
            <a:r>
              <a:rPr lang="fi-FI" sz="1600" b="1" i="0" u="none" strike="noStrike" cap="none">
                <a:solidFill>
                  <a:schemeClr val="dk1"/>
                </a:solidFill>
                <a:latin typeface="Arial"/>
                <a:ea typeface="Arial"/>
                <a:cs typeface="Arial"/>
                <a:sym typeface="Arial"/>
              </a:rPr>
              <a:t>GEEN </a:t>
            </a:r>
            <a:r>
              <a:rPr lang="fi-FI" sz="1400" b="1" i="0" u="none" strike="noStrike" cap="none">
                <a:solidFill>
                  <a:schemeClr val="dk1"/>
                </a:solidFill>
                <a:latin typeface="Arial"/>
                <a:ea typeface="Arial"/>
                <a:cs typeface="Arial"/>
                <a:sym typeface="Arial"/>
              </a:rPr>
              <a:t>SLL-certificaat</a:t>
            </a:r>
            <a:endParaRPr sz="1600" b="1" i="0" u="none" strike="noStrike" cap="none">
              <a:solidFill>
                <a:schemeClr val="dk1"/>
              </a:solidFill>
              <a:latin typeface="Arial"/>
              <a:ea typeface="Arial"/>
              <a:cs typeface="Arial"/>
              <a:sym typeface="Arial"/>
            </a:endParaRPr>
          </a:p>
        </p:txBody>
      </p:sp>
      <p:sp>
        <p:nvSpPr>
          <p:cNvPr id="226" name="Google Shape;226;p36"/>
          <p:cNvSpPr/>
          <p:nvPr/>
        </p:nvSpPr>
        <p:spPr>
          <a:xfrm>
            <a:off x="7698626" y="4098560"/>
            <a:ext cx="1478350" cy="1478350"/>
          </a:xfrm>
          <a:prstGeom prst="star10">
            <a:avLst>
              <a:gd name="adj" fmla="val 42533"/>
              <a:gd name="hf" fmla="val 105146"/>
            </a:avLst>
          </a:prstGeom>
          <a:solidFill>
            <a:srgbClr val="FFC000"/>
          </a:solidFill>
          <a:ln w="9525"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600"/>
              <a:buFont typeface="Arial"/>
              <a:buNone/>
            </a:pPr>
            <a:r>
              <a:rPr lang="fi-FI" sz="1600" b="1" i="0" u="none" strike="noStrike" cap="none">
                <a:solidFill>
                  <a:schemeClr val="dk1"/>
                </a:solidFill>
                <a:latin typeface="Arial"/>
                <a:ea typeface="Arial"/>
                <a:cs typeface="Arial"/>
                <a:sym typeface="Arial"/>
              </a:rPr>
              <a:t>SLL </a:t>
            </a:r>
            <a:r>
              <a:rPr lang="fi-FI" sz="1400" b="1" i="0" u="none" strike="noStrike" cap="none">
                <a:solidFill>
                  <a:schemeClr val="dk1"/>
                </a:solidFill>
                <a:latin typeface="Arial"/>
                <a:ea typeface="Arial"/>
                <a:cs typeface="Arial"/>
                <a:sym typeface="Arial"/>
              </a:rPr>
              <a:t>Certificaat</a:t>
            </a:r>
            <a:endParaRPr sz="1600" b="1" i="0" u="none" strike="noStrike" cap="none">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37"/>
          <p:cNvSpPr txBox="1">
            <a:spLocks noGrp="1"/>
          </p:cNvSpPr>
          <p:nvPr>
            <p:ph type="title"/>
          </p:nvPr>
        </p:nvSpPr>
        <p:spPr>
          <a:xfrm>
            <a:off x="1074756" y="23038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alibri"/>
              <a:buNone/>
            </a:pPr>
            <a:r>
              <a:rPr lang="fi-FI" sz="4000" dirty="0"/>
              <a:t>Subdomein        </a:t>
            </a:r>
            <a:r>
              <a:rPr lang="fi-FI" sz="2000" b="0" dirty="0"/>
              <a:t>https://www.unique.com</a:t>
            </a:r>
            <a:br>
              <a:rPr lang="fi-FI" sz="3200" dirty="0"/>
            </a:br>
            <a:endParaRPr dirty="0"/>
          </a:p>
        </p:txBody>
      </p:sp>
      <p:sp>
        <p:nvSpPr>
          <p:cNvPr id="232" name="Google Shape;232;p37"/>
          <p:cNvSpPr txBox="1">
            <a:spLocks noGrp="1"/>
          </p:cNvSpPr>
          <p:nvPr>
            <p:ph type="body" idx="1"/>
          </p:nvPr>
        </p:nvSpPr>
        <p:spPr>
          <a:xfrm>
            <a:off x="838200" y="1315845"/>
            <a:ext cx="10515600" cy="4384312"/>
          </a:xfrm>
          <a:prstGeom prst="rect">
            <a:avLst/>
          </a:prstGeom>
          <a:noFill/>
          <a:ln>
            <a:noFill/>
          </a:ln>
        </p:spPr>
        <p:txBody>
          <a:bodyPr spcFirstLastPara="1" wrap="square" lIns="91425" tIns="45700" rIns="91425" bIns="45700" anchor="t" anchorCtr="0">
            <a:normAutofit fontScale="77500" lnSpcReduction="20000"/>
          </a:bodyPr>
          <a:lstStyle/>
          <a:p>
            <a:pPr marL="457200" lvl="0" indent="-457200" algn="l" rtl="0">
              <a:lnSpc>
                <a:spcPct val="120000"/>
              </a:lnSpc>
              <a:spcBef>
                <a:spcPts val="0"/>
              </a:spcBef>
              <a:spcAft>
                <a:spcPts val="0"/>
              </a:spcAft>
              <a:buClr>
                <a:srgbClr val="ED7D31"/>
              </a:buClr>
              <a:buSzPct val="150000"/>
              <a:buFont typeface="Arial"/>
              <a:buChar char="•"/>
            </a:pPr>
            <a:r>
              <a:rPr lang="fi-FI"/>
              <a:t>Met een subdomein kun je een aparte sectie binnen je website maken die gericht is op een specifieke inhoud of functie.</a:t>
            </a:r>
            <a:endParaRPr/>
          </a:p>
          <a:p>
            <a:pPr marL="621665" lvl="0" indent="-250507" algn="l" rtl="0">
              <a:lnSpc>
                <a:spcPct val="120000"/>
              </a:lnSpc>
              <a:spcBef>
                <a:spcPts val="1000"/>
              </a:spcBef>
              <a:spcAft>
                <a:spcPts val="0"/>
              </a:spcAft>
              <a:buClr>
                <a:srgbClr val="ED7D31"/>
              </a:buClr>
              <a:buSzPct val="150000"/>
              <a:buFont typeface="Arial"/>
              <a:buNone/>
            </a:pPr>
            <a:endParaRPr/>
          </a:p>
          <a:p>
            <a:pPr marL="457200" lvl="0" indent="-457200" algn="l" rtl="0">
              <a:lnSpc>
                <a:spcPct val="120000"/>
              </a:lnSpc>
              <a:spcBef>
                <a:spcPts val="1000"/>
              </a:spcBef>
              <a:spcAft>
                <a:spcPts val="0"/>
              </a:spcAft>
              <a:buClr>
                <a:srgbClr val="ED7D31"/>
              </a:buClr>
              <a:buSzPct val="150000"/>
              <a:buFont typeface="Arial"/>
              <a:buChar char="•"/>
            </a:pPr>
            <a:r>
              <a:rPr lang="fi-FI"/>
              <a:t>Voorbeelden (je website </a:t>
            </a:r>
            <a:r>
              <a:rPr lang="fi-FI" u="sng">
                <a:solidFill>
                  <a:schemeClr val="hlink"/>
                </a:solidFill>
                <a:hlinkClick r:id="rId3"/>
              </a:rPr>
              <a:t>https://www.unique.com </a:t>
            </a:r>
            <a:r>
              <a:rPr lang="fi-FI"/>
              <a:t>kan bijvoorbeeld de volgende subsecties hebben):</a:t>
            </a:r>
            <a:endParaRPr/>
          </a:p>
          <a:p>
            <a:pPr marL="228600" lvl="0" indent="-64135" algn="l" rtl="0">
              <a:lnSpc>
                <a:spcPct val="90000"/>
              </a:lnSpc>
              <a:spcBef>
                <a:spcPts val="1000"/>
              </a:spcBef>
              <a:spcAft>
                <a:spcPts val="0"/>
              </a:spcAft>
              <a:buClr>
                <a:schemeClr val="dk1"/>
              </a:buClr>
              <a:buSzPct val="100000"/>
              <a:buNone/>
            </a:pPr>
            <a:endParaRPr/>
          </a:p>
          <a:p>
            <a:pPr marL="457200" lvl="1" indent="0" algn="l" rtl="0">
              <a:lnSpc>
                <a:spcPct val="90000"/>
              </a:lnSpc>
              <a:spcBef>
                <a:spcPts val="500"/>
              </a:spcBef>
              <a:spcAft>
                <a:spcPts val="0"/>
              </a:spcAft>
              <a:buClr>
                <a:srgbClr val="000000"/>
              </a:buClr>
              <a:buSzPct val="100000"/>
              <a:buNone/>
            </a:pPr>
            <a:r>
              <a:rPr lang="fi-FI" sz="2000" u="sng">
                <a:solidFill>
                  <a:srgbClr val="000000"/>
                </a:solidFill>
                <a:hlinkClick r:id="rId4">
                  <a:extLst>
                    <a:ext uri="{A12FA001-AC4F-418D-AE19-62706E023703}">
                      <ahyp:hlinkClr xmlns:ahyp="http://schemas.microsoft.com/office/drawing/2018/hyperlinkcolor" val="tx"/>
                    </a:ext>
                  </a:extLst>
                </a:hlinkClick>
              </a:rPr>
              <a:t>https://shop.unique.com</a:t>
            </a:r>
            <a:endParaRPr sz="2000"/>
          </a:p>
          <a:p>
            <a:pPr marL="857250" lvl="2" indent="0" algn="l" rtl="0">
              <a:lnSpc>
                <a:spcPct val="90000"/>
              </a:lnSpc>
              <a:spcBef>
                <a:spcPts val="500"/>
              </a:spcBef>
              <a:spcAft>
                <a:spcPts val="0"/>
              </a:spcAft>
              <a:buClr>
                <a:schemeClr val="dk1"/>
              </a:buClr>
              <a:buSzPct val="100000"/>
              <a:buNone/>
            </a:pPr>
            <a:r>
              <a:rPr lang="fi-FI"/>
              <a:t>bevat je online winkel</a:t>
            </a:r>
            <a:endParaRPr/>
          </a:p>
          <a:p>
            <a:pPr marL="857250" lvl="2" indent="0" algn="l" rtl="0">
              <a:lnSpc>
                <a:spcPct val="90000"/>
              </a:lnSpc>
              <a:spcBef>
                <a:spcPts val="500"/>
              </a:spcBef>
              <a:spcAft>
                <a:spcPts val="0"/>
              </a:spcAft>
              <a:buClr>
                <a:schemeClr val="dk1"/>
              </a:buClr>
              <a:buSzPct val="100000"/>
              <a:buNone/>
            </a:pPr>
            <a:endParaRPr/>
          </a:p>
          <a:p>
            <a:pPr marL="457200" lvl="1" indent="0" algn="l" rtl="0">
              <a:lnSpc>
                <a:spcPct val="90000"/>
              </a:lnSpc>
              <a:spcBef>
                <a:spcPts val="500"/>
              </a:spcBef>
              <a:spcAft>
                <a:spcPts val="0"/>
              </a:spcAft>
              <a:buClr>
                <a:schemeClr val="dk1"/>
              </a:buClr>
              <a:buSzPct val="100000"/>
              <a:buNone/>
            </a:pPr>
            <a:r>
              <a:rPr lang="fi-FI" sz="2000" u="sng">
                <a:solidFill>
                  <a:schemeClr val="hlink"/>
                </a:solidFill>
                <a:hlinkClick r:id="rId5"/>
              </a:rPr>
              <a:t>https://support.unique.com</a:t>
            </a:r>
            <a:endParaRPr sz="2000"/>
          </a:p>
          <a:p>
            <a:pPr marL="857250" lvl="2" indent="0" algn="l" rtl="0">
              <a:lnSpc>
                <a:spcPct val="90000"/>
              </a:lnSpc>
              <a:spcBef>
                <a:spcPts val="500"/>
              </a:spcBef>
              <a:spcAft>
                <a:spcPts val="0"/>
              </a:spcAft>
              <a:buClr>
                <a:schemeClr val="dk1"/>
              </a:buClr>
              <a:buSzPct val="100000"/>
              <a:buNone/>
            </a:pPr>
            <a:r>
              <a:rPr lang="fi-FI"/>
              <a:t>is gewijd aan uw klantenservicepagina's</a:t>
            </a:r>
            <a:endParaRPr/>
          </a:p>
          <a:p>
            <a:pPr marL="857250" lvl="2" indent="0" algn="l" rtl="0">
              <a:lnSpc>
                <a:spcPct val="90000"/>
              </a:lnSpc>
              <a:spcBef>
                <a:spcPts val="500"/>
              </a:spcBef>
              <a:spcAft>
                <a:spcPts val="0"/>
              </a:spcAft>
              <a:buClr>
                <a:schemeClr val="dk1"/>
              </a:buClr>
              <a:buSzPct val="100000"/>
              <a:buNone/>
            </a:pPr>
            <a:endParaRPr/>
          </a:p>
          <a:p>
            <a:pPr marL="457200" lvl="1" indent="0" algn="l" rtl="0">
              <a:lnSpc>
                <a:spcPct val="90000"/>
              </a:lnSpc>
              <a:spcBef>
                <a:spcPts val="500"/>
              </a:spcBef>
              <a:spcAft>
                <a:spcPts val="0"/>
              </a:spcAft>
              <a:buClr>
                <a:schemeClr val="dk1"/>
              </a:buClr>
              <a:buSzPct val="100000"/>
              <a:buNone/>
            </a:pPr>
            <a:r>
              <a:rPr lang="fi-FI" sz="2000" u="sng">
                <a:solidFill>
                  <a:schemeClr val="hlink"/>
                </a:solidFill>
                <a:hlinkClick r:id="rId6"/>
              </a:rPr>
              <a:t>https://gallery.unique.com</a:t>
            </a:r>
            <a:endParaRPr sz="2000"/>
          </a:p>
          <a:p>
            <a:pPr marL="857250" lvl="2" indent="0" algn="l" rtl="0">
              <a:lnSpc>
                <a:spcPct val="90000"/>
              </a:lnSpc>
              <a:spcBef>
                <a:spcPts val="500"/>
              </a:spcBef>
              <a:spcAft>
                <a:spcPts val="0"/>
              </a:spcAft>
              <a:buClr>
                <a:schemeClr val="dk1"/>
              </a:buClr>
              <a:buSzPct val="100000"/>
              <a:buNone/>
            </a:pPr>
            <a:r>
              <a:rPr lang="fi-FI"/>
              <a:t>bevat je fotogalerij</a:t>
            </a:r>
            <a:endParaRPr/>
          </a:p>
          <a:p>
            <a:pPr marL="457200" lvl="1" indent="0" algn="l" rtl="0">
              <a:lnSpc>
                <a:spcPct val="90000"/>
              </a:lnSpc>
              <a:spcBef>
                <a:spcPts val="500"/>
              </a:spcBef>
              <a:spcAft>
                <a:spcPts val="0"/>
              </a:spcAft>
              <a:buClr>
                <a:schemeClr val="dk1"/>
              </a:buClr>
              <a:buSzPct val="100000"/>
              <a:buNone/>
            </a:pPr>
            <a:endParaRPr/>
          </a:p>
          <a:p>
            <a:pPr marL="228600" lvl="0" indent="-64135" algn="l" rtl="0">
              <a:lnSpc>
                <a:spcPct val="90000"/>
              </a:lnSpc>
              <a:spcBef>
                <a:spcPts val="1000"/>
              </a:spcBef>
              <a:spcAft>
                <a:spcPts val="0"/>
              </a:spcAft>
              <a:buClr>
                <a:schemeClr val="dk1"/>
              </a:buClr>
              <a:buSzPct val="100000"/>
              <a:buNone/>
            </a:pPr>
            <a:endParaRPr/>
          </a:p>
        </p:txBody>
      </p:sp>
      <p:sp>
        <p:nvSpPr>
          <p:cNvPr id="233" name="Google Shape;233;p37"/>
          <p:cNvSpPr/>
          <p:nvPr/>
        </p:nvSpPr>
        <p:spPr>
          <a:xfrm>
            <a:off x="4067038" y="482114"/>
            <a:ext cx="723600" cy="291001"/>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8"/>
          <p:cNvSpPr txBox="1">
            <a:spLocks noGrp="1"/>
          </p:cNvSpPr>
          <p:nvPr>
            <p:ph type="title"/>
          </p:nvPr>
        </p:nvSpPr>
        <p:spPr>
          <a:xfrm>
            <a:off x="838200" y="50006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Unieke domeinnaam </a:t>
            </a:r>
            <a:br>
              <a:rPr lang="fi-FI"/>
            </a:br>
            <a:endParaRPr/>
          </a:p>
        </p:txBody>
      </p:sp>
      <p:sp>
        <p:nvSpPr>
          <p:cNvPr id="239" name="Google Shape;239;p38"/>
          <p:cNvSpPr txBox="1">
            <a:spLocks noGrp="1"/>
          </p:cNvSpPr>
          <p:nvPr>
            <p:ph type="body" idx="1"/>
          </p:nvPr>
        </p:nvSpPr>
        <p:spPr>
          <a:xfrm>
            <a:off x="927411" y="1592353"/>
            <a:ext cx="10515600" cy="3673293"/>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D7D31"/>
              </a:buClr>
              <a:buSzPts val="8100"/>
              <a:buNone/>
            </a:pPr>
            <a:r>
              <a:rPr lang="fi-FI" sz="2800" b="0"/>
              <a:t>   https://www.unique.com</a:t>
            </a:r>
            <a:endParaRPr/>
          </a:p>
          <a:p>
            <a:pPr marL="228600" lvl="0" indent="0" algn="l" rtl="0">
              <a:lnSpc>
                <a:spcPct val="90000"/>
              </a:lnSpc>
              <a:spcBef>
                <a:spcPts val="0"/>
              </a:spcBef>
              <a:spcAft>
                <a:spcPts val="0"/>
              </a:spcAft>
              <a:buClr>
                <a:srgbClr val="ED7D31"/>
              </a:buClr>
              <a:buSzPts val="4200"/>
              <a:buNone/>
            </a:pPr>
            <a:endParaRPr/>
          </a:p>
          <a:p>
            <a:pPr marL="228600" lvl="0" indent="-228600" algn="l" rtl="0">
              <a:lnSpc>
                <a:spcPct val="90000"/>
              </a:lnSpc>
              <a:spcBef>
                <a:spcPts val="0"/>
              </a:spcBef>
              <a:spcAft>
                <a:spcPts val="0"/>
              </a:spcAft>
              <a:buClr>
                <a:srgbClr val="ED7D31"/>
              </a:buClr>
              <a:buSzPts val="4200"/>
              <a:buChar char="•"/>
            </a:pPr>
            <a:r>
              <a:rPr lang="fi-FI"/>
              <a:t>De unieke domeinnaam onderscheidt uw site van alle andere sites</a:t>
            </a:r>
            <a:endParaRPr/>
          </a:p>
        </p:txBody>
      </p:sp>
      <p:sp>
        <p:nvSpPr>
          <p:cNvPr id="240" name="Google Shape;240;p38"/>
          <p:cNvSpPr/>
          <p:nvPr/>
        </p:nvSpPr>
        <p:spPr>
          <a:xfrm>
            <a:off x="582652" y="1657337"/>
            <a:ext cx="600307" cy="336572"/>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39"/>
          <p:cNvSpPr txBox="1">
            <a:spLocks noGrp="1"/>
          </p:cNvSpPr>
          <p:nvPr>
            <p:ph type="title"/>
          </p:nvPr>
        </p:nvSpPr>
        <p:spPr>
          <a:xfrm>
            <a:off x="838200" y="495062"/>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fi-FI"/>
              <a:t>Domein extensie</a:t>
            </a:r>
            <a:br>
              <a:rPr lang="fi-FI"/>
            </a:br>
            <a:r>
              <a:rPr lang="fi-FI" sz="2200" b="0"/>
              <a:t>      https://www.unique.com</a:t>
            </a:r>
            <a:br>
              <a:rPr lang="fi-FI" sz="3200"/>
            </a:br>
            <a:endParaRPr/>
          </a:p>
        </p:txBody>
      </p:sp>
      <p:sp>
        <p:nvSpPr>
          <p:cNvPr id="246" name="Google Shape;246;p3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fontScale="85000" lnSpcReduction="10000"/>
          </a:bodyPr>
          <a:lstStyle/>
          <a:p>
            <a:pPr marL="457200" lvl="0" indent="-457200" algn="l" rtl="0">
              <a:lnSpc>
                <a:spcPct val="90000"/>
              </a:lnSpc>
              <a:spcBef>
                <a:spcPts val="0"/>
              </a:spcBef>
              <a:spcAft>
                <a:spcPts val="0"/>
              </a:spcAft>
              <a:buClr>
                <a:schemeClr val="accent2"/>
              </a:buClr>
              <a:buSzPct val="150000"/>
              <a:buFont typeface="Arial"/>
              <a:buChar char="•"/>
            </a:pPr>
            <a:r>
              <a:rPr lang="fi-FI" dirty="0"/>
              <a:t>U kunt uw domeinextensie gebruiken om meer te communiceren over uw bedrijf of de inhoud van uw site.</a:t>
            </a:r>
            <a:endParaRPr dirty="0"/>
          </a:p>
          <a:p>
            <a:pPr marL="621665" lvl="0" indent="-230505" algn="l" rtl="0">
              <a:lnSpc>
                <a:spcPct val="90000"/>
              </a:lnSpc>
              <a:spcBef>
                <a:spcPts val="1000"/>
              </a:spcBef>
              <a:spcAft>
                <a:spcPts val="0"/>
              </a:spcAft>
              <a:buClr>
                <a:schemeClr val="accent2"/>
              </a:buClr>
              <a:buSzPct val="150000"/>
              <a:buFont typeface="Arial"/>
              <a:buNone/>
            </a:pPr>
            <a:endParaRPr dirty="0"/>
          </a:p>
          <a:p>
            <a:pPr marL="457200" lvl="0" indent="-457200" algn="l" rtl="0">
              <a:lnSpc>
                <a:spcPct val="90000"/>
              </a:lnSpc>
              <a:spcBef>
                <a:spcPts val="1000"/>
              </a:spcBef>
              <a:spcAft>
                <a:spcPts val="0"/>
              </a:spcAft>
              <a:buClr>
                <a:schemeClr val="accent2"/>
              </a:buClr>
              <a:buSzPct val="150000"/>
              <a:buFont typeface="Arial"/>
              <a:buChar char="•"/>
            </a:pPr>
            <a:r>
              <a:rPr lang="fi-FI" dirty="0"/>
              <a:t>Voorbeelden:</a:t>
            </a:r>
            <a:endParaRPr dirty="0"/>
          </a:p>
          <a:p>
            <a:pPr marL="800100" lvl="2" indent="0" algn="l" rtl="0">
              <a:lnSpc>
                <a:spcPct val="90000"/>
              </a:lnSpc>
              <a:spcBef>
                <a:spcPts val="500"/>
              </a:spcBef>
              <a:spcAft>
                <a:spcPts val="0"/>
              </a:spcAft>
              <a:buClr>
                <a:srgbClr val="36344D"/>
              </a:buClr>
              <a:buSzPct val="100000"/>
              <a:buNone/>
            </a:pPr>
            <a:r>
              <a:rPr lang="fi-FI" sz="1900" b="1" i="0" dirty="0">
                <a:latin typeface="Arial"/>
                <a:ea typeface="Arial"/>
                <a:cs typeface="Arial"/>
                <a:sym typeface="Arial"/>
              </a:rPr>
              <a:t>.com </a:t>
            </a:r>
            <a:r>
              <a:rPr lang="fi-FI" sz="1900" b="0" i="0" dirty="0">
                <a:latin typeface="Arial"/>
                <a:ea typeface="Arial"/>
                <a:cs typeface="Arial"/>
                <a:sym typeface="Arial"/>
              </a:rPr>
              <a:t>- oorspronkelijk gebruikt voor commerciële sites. De meest gebruikte extensie (TLD) beschikbaar</a:t>
            </a:r>
            <a:endParaRPr sz="1900" dirty="0"/>
          </a:p>
          <a:p>
            <a:pPr marL="800100" lvl="2" indent="0" algn="l" rtl="0">
              <a:lnSpc>
                <a:spcPct val="90000"/>
              </a:lnSpc>
              <a:spcBef>
                <a:spcPts val="1100"/>
              </a:spcBef>
              <a:spcAft>
                <a:spcPts val="0"/>
              </a:spcAft>
              <a:buClr>
                <a:srgbClr val="36344D"/>
              </a:buClr>
              <a:buSzPct val="100000"/>
              <a:buNone/>
            </a:pPr>
            <a:r>
              <a:rPr lang="fi-FI" sz="1900" b="1" i="0" dirty="0">
                <a:latin typeface="Arial"/>
                <a:ea typeface="Arial"/>
                <a:cs typeface="Arial"/>
                <a:sym typeface="Arial"/>
              </a:rPr>
              <a:t>.org </a:t>
            </a:r>
            <a:r>
              <a:rPr lang="fi-FI" sz="1900" b="0" i="0" dirty="0">
                <a:latin typeface="Arial"/>
                <a:ea typeface="Arial"/>
                <a:cs typeface="Arial"/>
                <a:sym typeface="Arial"/>
              </a:rPr>
              <a:t>- voornamelijk geassocieerd met verschillende non-profitorganisaties of liefdadigheidsinstellingen</a:t>
            </a:r>
            <a:endParaRPr sz="1900" dirty="0"/>
          </a:p>
          <a:p>
            <a:pPr marL="800100" lvl="2" indent="0" algn="l" rtl="0">
              <a:lnSpc>
                <a:spcPct val="90000"/>
              </a:lnSpc>
              <a:spcBef>
                <a:spcPts val="1100"/>
              </a:spcBef>
              <a:spcAft>
                <a:spcPts val="0"/>
              </a:spcAft>
              <a:buClr>
                <a:srgbClr val="36344D"/>
              </a:buClr>
              <a:buSzPct val="100000"/>
              <a:buNone/>
            </a:pPr>
            <a:r>
              <a:rPr lang="fi-FI" sz="1900" b="1" i="0" dirty="0">
                <a:latin typeface="Arial"/>
                <a:ea typeface="Arial"/>
                <a:cs typeface="Arial"/>
                <a:sym typeface="Arial"/>
              </a:rPr>
              <a:t>.net </a:t>
            </a:r>
            <a:r>
              <a:rPr lang="fi-FI" sz="1900" b="0" i="0" dirty="0">
                <a:latin typeface="Arial"/>
                <a:ea typeface="Arial"/>
                <a:cs typeface="Arial"/>
                <a:sym typeface="Arial"/>
              </a:rPr>
              <a:t>- oorspronkelijk gebruikt door bedrijven die met netwerktechnologie werken, nu algemeen in gebruik</a:t>
            </a:r>
            <a:endParaRPr sz="1900" dirty="0"/>
          </a:p>
          <a:p>
            <a:pPr marL="800100" lvl="2" indent="0" algn="l" rtl="0">
              <a:lnSpc>
                <a:spcPct val="90000"/>
              </a:lnSpc>
              <a:spcBef>
                <a:spcPts val="1100"/>
              </a:spcBef>
              <a:spcAft>
                <a:spcPts val="0"/>
              </a:spcAft>
              <a:buClr>
                <a:srgbClr val="36344D"/>
              </a:buClr>
              <a:buSzPct val="100000"/>
              <a:buNone/>
            </a:pPr>
            <a:r>
              <a:rPr lang="fi-FI" sz="1900" b="1" i="0" dirty="0">
                <a:latin typeface="Arial"/>
                <a:ea typeface="Arial"/>
                <a:cs typeface="Arial"/>
                <a:sym typeface="Arial"/>
              </a:rPr>
              <a:t>.xyz </a:t>
            </a:r>
            <a:r>
              <a:rPr lang="fi-FI" sz="1900" b="0" i="0" dirty="0">
                <a:latin typeface="Arial"/>
                <a:ea typeface="Arial"/>
                <a:cs typeface="Arial"/>
                <a:sym typeface="Arial"/>
              </a:rPr>
              <a:t>of </a:t>
            </a:r>
            <a:r>
              <a:rPr lang="fi-FI" sz="1900" b="1" i="0" dirty="0">
                <a:latin typeface="Arial"/>
                <a:ea typeface="Arial"/>
                <a:cs typeface="Arial"/>
                <a:sym typeface="Arial"/>
              </a:rPr>
              <a:t>.icu </a:t>
            </a:r>
            <a:r>
              <a:rPr lang="fi-FI" sz="1900" b="0" i="0" dirty="0">
                <a:latin typeface="Arial"/>
                <a:ea typeface="Arial"/>
                <a:cs typeface="Arial"/>
                <a:sym typeface="Arial"/>
              </a:rPr>
              <a:t>- algemeen gebruik, van e-commerce websites tot agentschappen</a:t>
            </a:r>
            <a:endParaRPr sz="1900" dirty="0"/>
          </a:p>
          <a:p>
            <a:pPr marL="800100" lvl="2" indent="0" algn="l" rtl="0">
              <a:lnSpc>
                <a:spcPct val="90000"/>
              </a:lnSpc>
              <a:spcBef>
                <a:spcPts val="1100"/>
              </a:spcBef>
              <a:spcAft>
                <a:spcPts val="0"/>
              </a:spcAft>
              <a:buClr>
                <a:srgbClr val="36344D"/>
              </a:buClr>
              <a:buSzPct val="100000"/>
              <a:buNone/>
            </a:pPr>
            <a:r>
              <a:rPr lang="fi-FI" sz="1900" b="1" i="0" dirty="0">
                <a:latin typeface="Arial"/>
                <a:ea typeface="Arial"/>
                <a:cs typeface="Arial"/>
                <a:sym typeface="Arial"/>
              </a:rPr>
              <a:t>.biz </a:t>
            </a:r>
            <a:r>
              <a:rPr lang="fi-FI" sz="1900" b="0" i="0" dirty="0">
                <a:latin typeface="Arial"/>
                <a:ea typeface="Arial"/>
                <a:cs typeface="Arial"/>
                <a:sym typeface="Arial"/>
              </a:rPr>
              <a:t>- over het algemeen gebruikt door verschillende bedrijven</a:t>
            </a:r>
            <a:endParaRPr sz="1900" dirty="0"/>
          </a:p>
          <a:p>
            <a:pPr marL="800100" lvl="2" indent="0" algn="l" rtl="0">
              <a:lnSpc>
                <a:spcPct val="90000"/>
              </a:lnSpc>
              <a:spcBef>
                <a:spcPts val="1100"/>
              </a:spcBef>
              <a:spcAft>
                <a:spcPts val="0"/>
              </a:spcAft>
              <a:buClr>
                <a:srgbClr val="36344D"/>
              </a:buClr>
              <a:buSzPct val="100000"/>
              <a:buNone/>
            </a:pPr>
            <a:r>
              <a:rPr lang="fi-FI" sz="1900" b="1" i="0" dirty="0">
                <a:latin typeface="Arial"/>
                <a:ea typeface="Arial"/>
                <a:cs typeface="Arial"/>
                <a:sym typeface="Arial"/>
              </a:rPr>
              <a:t>.tech </a:t>
            </a:r>
            <a:r>
              <a:rPr lang="fi-FI" sz="1900" b="0" i="0" dirty="0">
                <a:latin typeface="Arial"/>
                <a:ea typeface="Arial"/>
                <a:cs typeface="Arial"/>
                <a:sym typeface="Arial"/>
              </a:rPr>
              <a:t>- veel gebruikt door techbedrijven</a:t>
            </a:r>
            <a:endParaRPr sz="1900" dirty="0"/>
          </a:p>
          <a:p>
            <a:pPr marL="800100" lvl="2" indent="0" algn="l" rtl="0">
              <a:lnSpc>
                <a:spcPct val="90000"/>
              </a:lnSpc>
              <a:spcBef>
                <a:spcPts val="1100"/>
              </a:spcBef>
              <a:spcAft>
                <a:spcPts val="0"/>
              </a:spcAft>
              <a:buClr>
                <a:srgbClr val="36344D"/>
              </a:buClr>
              <a:buSzPct val="100000"/>
              <a:buNone/>
            </a:pPr>
            <a:r>
              <a:rPr lang="fi-FI" sz="1900" b="1" dirty="0">
                <a:latin typeface="Arial"/>
                <a:ea typeface="Arial"/>
                <a:cs typeface="Arial"/>
                <a:sym typeface="Arial"/>
              </a:rPr>
              <a:t>.edu </a:t>
            </a:r>
            <a:r>
              <a:rPr lang="fi-FI" sz="1900" dirty="0">
                <a:latin typeface="Arial"/>
                <a:ea typeface="Arial"/>
                <a:cs typeface="Arial"/>
                <a:sym typeface="Arial"/>
              </a:rPr>
              <a:t>- veel gebruikt door onderwijsinstellingen, voornamelijk universiteiten</a:t>
            </a:r>
            <a:endParaRPr sz="1900" b="0" i="0" dirty="0">
              <a:latin typeface="Arial"/>
              <a:ea typeface="Arial"/>
              <a:cs typeface="Arial"/>
              <a:sym typeface="Arial"/>
            </a:endParaRPr>
          </a:p>
          <a:p>
            <a:pPr marL="228600" lvl="0" indent="-64135" algn="l" rtl="0">
              <a:lnSpc>
                <a:spcPct val="90000"/>
              </a:lnSpc>
              <a:spcBef>
                <a:spcPts val="1600"/>
              </a:spcBef>
              <a:spcAft>
                <a:spcPts val="0"/>
              </a:spcAft>
              <a:buClr>
                <a:schemeClr val="dk1"/>
              </a:buClr>
              <a:buSzPct val="100000"/>
              <a:buNone/>
            </a:pPr>
            <a:endParaRPr sz="1900" dirty="0"/>
          </a:p>
          <a:p>
            <a:pPr marL="228600" lvl="0" indent="-64135" algn="l" rtl="0">
              <a:lnSpc>
                <a:spcPct val="90000"/>
              </a:lnSpc>
              <a:spcBef>
                <a:spcPts val="1000"/>
              </a:spcBef>
              <a:spcAft>
                <a:spcPts val="0"/>
              </a:spcAft>
              <a:buClr>
                <a:schemeClr val="dk1"/>
              </a:buClr>
              <a:buSzPct val="100000"/>
              <a:buNone/>
            </a:pPr>
            <a:endParaRPr dirty="0"/>
          </a:p>
        </p:txBody>
      </p:sp>
      <p:sp>
        <p:nvSpPr>
          <p:cNvPr id="247" name="Google Shape;247;p39"/>
          <p:cNvSpPr/>
          <p:nvPr/>
        </p:nvSpPr>
        <p:spPr>
          <a:xfrm>
            <a:off x="538046" y="989557"/>
            <a:ext cx="600307" cy="336572"/>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g24a987f3d29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Wat is webhosting?</a:t>
            </a:r>
            <a:endParaRPr/>
          </a:p>
        </p:txBody>
      </p:sp>
      <p:sp>
        <p:nvSpPr>
          <p:cNvPr id="254" name="Google Shape;254;g24a987f3d29_0_0"/>
          <p:cNvSpPr txBox="1">
            <a:spLocks noGrp="1"/>
          </p:cNvSpPr>
          <p:nvPr>
            <p:ph type="body" idx="1"/>
          </p:nvPr>
        </p:nvSpPr>
        <p:spPr>
          <a:xfrm>
            <a:off x="838200" y="1825625"/>
            <a:ext cx="10675200" cy="4129200"/>
          </a:xfrm>
          <a:prstGeom prst="rect">
            <a:avLst/>
          </a:prstGeom>
        </p:spPr>
        <p:txBody>
          <a:bodyPr spcFirstLastPara="1" wrap="square" lIns="91425" tIns="45700" rIns="91425" bIns="45700" anchor="t" anchorCtr="0">
            <a:normAutofit/>
          </a:bodyPr>
          <a:lstStyle/>
          <a:p>
            <a:pPr marL="457200" lvl="0" indent="-406400" algn="l" rtl="0">
              <a:spcBef>
                <a:spcPts val="1000"/>
              </a:spcBef>
              <a:spcAft>
                <a:spcPts val="0"/>
              </a:spcAft>
              <a:buClr>
                <a:schemeClr val="accent2"/>
              </a:buClr>
              <a:buSzPts val="2800"/>
              <a:buChar char="●"/>
            </a:pPr>
            <a:r>
              <a:rPr lang="fi-FI" sz="2600" dirty="0"/>
              <a:t>Webhosting verwijst naar de dienst die opslagruimte en toegang biedt voor websites op het internet. </a:t>
            </a:r>
            <a:endParaRPr sz="2600" dirty="0"/>
          </a:p>
          <a:p>
            <a:pPr marL="457200" lvl="0" indent="-406400" algn="l" rtl="0">
              <a:spcBef>
                <a:spcPts val="0"/>
              </a:spcBef>
              <a:spcAft>
                <a:spcPts val="0"/>
              </a:spcAft>
              <a:buClr>
                <a:schemeClr val="accent2"/>
              </a:buClr>
              <a:buSzPts val="2800"/>
              <a:buChar char="●"/>
            </a:pPr>
            <a:r>
              <a:rPr lang="fi-FI" sz="2600" dirty="0"/>
              <a:t>Hierbij worden </a:t>
            </a:r>
            <a:r>
              <a:rPr lang="fi-FI" sz="2600" b="1" dirty="0"/>
              <a:t>websitebestanden en -gegevens opgeslagen op een server die verbonden is met het internet</a:t>
            </a:r>
            <a:r>
              <a:rPr lang="fi-FI" sz="2600" dirty="0"/>
              <a:t>, waardoor de website toegankelijk is voor gebruikers over de hele wereld. </a:t>
            </a:r>
            <a:endParaRPr sz="2600" dirty="0"/>
          </a:p>
          <a:p>
            <a:pPr marL="457200" lvl="0" indent="-406400" algn="l" rtl="0">
              <a:spcBef>
                <a:spcPts val="0"/>
              </a:spcBef>
              <a:spcAft>
                <a:spcPts val="0"/>
              </a:spcAft>
              <a:buClr>
                <a:schemeClr val="accent2"/>
              </a:buClr>
              <a:buSzPts val="2800"/>
              <a:buChar char="●"/>
            </a:pPr>
            <a:r>
              <a:rPr lang="fi-FI" sz="2600" dirty="0"/>
              <a:t>Webhostingbedrijven bieden meestal verschillende soorten hostingpakketten aan, bijvoorbeeld shared hosting en cloud hosting. </a:t>
            </a:r>
            <a:endParaRPr sz="2600" dirty="0"/>
          </a:p>
          <a:p>
            <a:pPr marL="457200" lvl="0" indent="-406400" algn="l" rtl="0">
              <a:spcBef>
                <a:spcPts val="0"/>
              </a:spcBef>
              <a:spcAft>
                <a:spcPts val="0"/>
              </a:spcAft>
              <a:buClr>
                <a:schemeClr val="accent2"/>
              </a:buClr>
              <a:buSzPts val="2800"/>
              <a:buChar char="●"/>
            </a:pPr>
            <a:r>
              <a:rPr lang="fi-FI" sz="2600" dirty="0"/>
              <a:t>De webhostingprovider is verantwoordelijk voor het onderhoud van de server, het garanderen van de uptime en het bieden van technische ondersteuning aan website-eigenaren.</a:t>
            </a:r>
            <a:endParaRPr sz="2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40"/>
          <p:cNvSpPr txBox="1"/>
          <p:nvPr/>
        </p:nvSpPr>
        <p:spPr>
          <a:xfrm>
            <a:off x="2351677" y="1918321"/>
            <a:ext cx="1366969" cy="523617"/>
          </a:xfrm>
          <a:prstGeom prst="rect">
            <a:avLst/>
          </a:prstGeom>
          <a:solidFill>
            <a:srgbClr val="D5DBE5"/>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DNS bevat IP-adressen</a:t>
            </a:r>
            <a:endParaRPr sz="2000" b="0" i="0" u="none" strike="noStrike" cap="none">
              <a:solidFill>
                <a:schemeClr val="dk1"/>
              </a:solidFill>
              <a:latin typeface="Arial"/>
              <a:ea typeface="Arial"/>
              <a:cs typeface="Arial"/>
              <a:sym typeface="Arial"/>
            </a:endParaRPr>
          </a:p>
        </p:txBody>
      </p:sp>
      <p:sp>
        <p:nvSpPr>
          <p:cNvPr id="261" name="Google Shape;261;p40"/>
          <p:cNvSpPr txBox="1">
            <a:spLocks noGrp="1"/>
          </p:cNvSpPr>
          <p:nvPr>
            <p:ph type="title"/>
          </p:nvPr>
        </p:nvSpPr>
        <p:spPr>
          <a:xfrm>
            <a:off x="1195038" y="143699"/>
            <a:ext cx="10524390" cy="1326671"/>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Hostingarchitectuur</a:t>
            </a:r>
            <a:endParaRPr/>
          </a:p>
        </p:txBody>
      </p:sp>
      <p:pic>
        <p:nvPicPr>
          <p:cNvPr id="262" name="Google Shape;262;p40"/>
          <p:cNvPicPr preferRelativeResize="0"/>
          <p:nvPr/>
        </p:nvPicPr>
        <p:blipFill rotWithShape="1">
          <a:blip r:embed="rId3">
            <a:alphaModFix/>
          </a:blip>
          <a:srcRect/>
          <a:stretch/>
        </p:blipFill>
        <p:spPr>
          <a:xfrm>
            <a:off x="3564298" y="4954569"/>
            <a:ext cx="1574352" cy="1333280"/>
          </a:xfrm>
          <a:prstGeom prst="rect">
            <a:avLst/>
          </a:prstGeom>
          <a:noFill/>
          <a:ln>
            <a:noFill/>
          </a:ln>
        </p:spPr>
      </p:pic>
      <p:pic>
        <p:nvPicPr>
          <p:cNvPr id="263" name="Google Shape;263;p40"/>
          <p:cNvPicPr preferRelativeResize="0"/>
          <p:nvPr/>
        </p:nvPicPr>
        <p:blipFill rotWithShape="1">
          <a:blip r:embed="rId4">
            <a:alphaModFix/>
          </a:blip>
          <a:srcRect/>
          <a:stretch/>
        </p:blipFill>
        <p:spPr>
          <a:xfrm>
            <a:off x="2627055" y="2550014"/>
            <a:ext cx="639922" cy="857627"/>
          </a:xfrm>
          <a:prstGeom prst="rect">
            <a:avLst/>
          </a:prstGeom>
          <a:noFill/>
          <a:ln>
            <a:noFill/>
          </a:ln>
        </p:spPr>
      </p:pic>
      <p:pic>
        <p:nvPicPr>
          <p:cNvPr id="264" name="Google Shape;264;p40"/>
          <p:cNvPicPr preferRelativeResize="0"/>
          <p:nvPr/>
        </p:nvPicPr>
        <p:blipFill rotWithShape="1">
          <a:blip r:embed="rId4">
            <a:alphaModFix/>
          </a:blip>
          <a:srcRect/>
          <a:stretch/>
        </p:blipFill>
        <p:spPr>
          <a:xfrm>
            <a:off x="7696210" y="2041617"/>
            <a:ext cx="668612" cy="896078"/>
          </a:xfrm>
          <a:prstGeom prst="rect">
            <a:avLst/>
          </a:prstGeom>
          <a:noFill/>
          <a:ln>
            <a:noFill/>
          </a:ln>
        </p:spPr>
      </p:pic>
      <p:sp>
        <p:nvSpPr>
          <p:cNvPr id="265" name="Google Shape;265;p40"/>
          <p:cNvSpPr txBox="1"/>
          <p:nvPr/>
        </p:nvSpPr>
        <p:spPr>
          <a:xfrm>
            <a:off x="7383905" y="1115687"/>
            <a:ext cx="1436710" cy="739240"/>
          </a:xfrm>
          <a:prstGeom prst="rect">
            <a:avLst/>
          </a:prstGeom>
          <a:solidFill>
            <a:srgbClr val="D5DBE5"/>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Server voor webhosting</a:t>
            </a:r>
            <a:endParaRPr sz="20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(123.456.7.89)</a:t>
            </a:r>
            <a:endParaRPr sz="2000" b="0" i="0" u="none" strike="noStrike" cap="none">
              <a:solidFill>
                <a:schemeClr val="dk1"/>
              </a:solidFill>
              <a:latin typeface="Arial"/>
              <a:ea typeface="Arial"/>
              <a:cs typeface="Arial"/>
              <a:sym typeface="Arial"/>
            </a:endParaRPr>
          </a:p>
        </p:txBody>
      </p:sp>
      <p:cxnSp>
        <p:nvCxnSpPr>
          <p:cNvPr id="266" name="Google Shape;266;p40"/>
          <p:cNvCxnSpPr/>
          <p:nvPr/>
        </p:nvCxnSpPr>
        <p:spPr>
          <a:xfrm rot="10800000" flipH="1">
            <a:off x="4817721" y="2750567"/>
            <a:ext cx="2698090" cy="2163528"/>
          </a:xfrm>
          <a:prstGeom prst="straightConnector1">
            <a:avLst/>
          </a:prstGeom>
          <a:noFill/>
          <a:ln w="12700" cap="flat" cmpd="sng">
            <a:solidFill>
              <a:srgbClr val="0070C0"/>
            </a:solidFill>
            <a:prstDash val="solid"/>
            <a:miter lim="800000"/>
            <a:headEnd type="none" w="sm" len="sm"/>
            <a:tailEnd type="triangle" w="med" len="med"/>
          </a:ln>
        </p:spPr>
      </p:cxnSp>
      <p:sp>
        <p:nvSpPr>
          <p:cNvPr id="267" name="Google Shape;267;p40"/>
          <p:cNvSpPr txBox="1"/>
          <p:nvPr/>
        </p:nvSpPr>
        <p:spPr>
          <a:xfrm>
            <a:off x="1554639" y="3494409"/>
            <a:ext cx="1325120" cy="1200288"/>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36525" marR="0" lvl="0" indent="-136525" algn="l" rtl="0">
              <a:lnSpc>
                <a:spcPct val="100000"/>
              </a:lnSpc>
              <a:spcBef>
                <a:spcPts val="0"/>
              </a:spcBef>
              <a:spcAft>
                <a:spcPts val="0"/>
              </a:spcAft>
              <a:buClr>
                <a:schemeClr val="dk1"/>
              </a:buClr>
              <a:buSzPts val="1200"/>
              <a:buFont typeface="Calibri"/>
              <a:buAutoNum type="arabicPeriod" startAt="2"/>
            </a:pPr>
            <a:r>
              <a:rPr lang="fi-FI" sz="1200" b="0" i="0" u="none" strike="noStrike" cap="none">
                <a:solidFill>
                  <a:schemeClr val="dk1"/>
                </a:solidFill>
                <a:latin typeface="Arial"/>
                <a:ea typeface="Arial"/>
                <a:cs typeface="Arial"/>
                <a:sym typeface="Arial"/>
              </a:rPr>
              <a:t>DNS-server stuurt het corresponderende IP-adres terug: 123.456.7.89</a:t>
            </a:r>
            <a:endParaRPr sz="3200" b="0" i="0" u="none" strike="noStrike" cap="none">
              <a:solidFill>
                <a:schemeClr val="dk1"/>
              </a:solidFill>
              <a:latin typeface="Arial"/>
              <a:ea typeface="Arial"/>
              <a:cs typeface="Arial"/>
              <a:sym typeface="Arial"/>
            </a:endParaRPr>
          </a:p>
        </p:txBody>
      </p:sp>
      <p:sp>
        <p:nvSpPr>
          <p:cNvPr id="268" name="Google Shape;268;p40"/>
          <p:cNvSpPr txBox="1"/>
          <p:nvPr/>
        </p:nvSpPr>
        <p:spPr>
          <a:xfrm>
            <a:off x="5507728" y="3631160"/>
            <a:ext cx="1229113" cy="646830"/>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36525" marR="0" lvl="0" indent="-136525" algn="l" rtl="0">
              <a:lnSpc>
                <a:spcPct val="100000"/>
              </a:lnSpc>
              <a:spcBef>
                <a:spcPts val="0"/>
              </a:spcBef>
              <a:spcAft>
                <a:spcPts val="0"/>
              </a:spcAft>
              <a:buClr>
                <a:schemeClr val="dk1"/>
              </a:buClr>
              <a:buSzPts val="1200"/>
              <a:buFont typeface="Calibri"/>
              <a:buAutoNum type="arabicPeriod" startAt="3"/>
            </a:pPr>
            <a:r>
              <a:rPr lang="fi-FI" sz="1200" b="0" i="0" u="none" strike="noStrike" cap="none">
                <a:solidFill>
                  <a:schemeClr val="dk1"/>
                </a:solidFill>
                <a:latin typeface="Arial"/>
                <a:ea typeface="Arial"/>
                <a:cs typeface="Arial"/>
                <a:sym typeface="Arial"/>
              </a:rPr>
              <a:t>Browser vraagt om 123.456.7.89</a:t>
            </a:r>
            <a:endParaRPr sz="3200" b="0" i="0" u="none" strike="noStrike" cap="none">
              <a:solidFill>
                <a:schemeClr val="dk1"/>
              </a:solidFill>
              <a:latin typeface="Arial"/>
              <a:ea typeface="Arial"/>
              <a:cs typeface="Arial"/>
              <a:sym typeface="Arial"/>
            </a:endParaRPr>
          </a:p>
        </p:txBody>
      </p:sp>
      <p:cxnSp>
        <p:nvCxnSpPr>
          <p:cNvPr id="269" name="Google Shape;269;p40"/>
          <p:cNvCxnSpPr/>
          <p:nvPr/>
        </p:nvCxnSpPr>
        <p:spPr>
          <a:xfrm rot="10800000">
            <a:off x="3371085" y="3429000"/>
            <a:ext cx="830027" cy="1422481"/>
          </a:xfrm>
          <a:prstGeom prst="straightConnector1">
            <a:avLst/>
          </a:prstGeom>
          <a:noFill/>
          <a:ln w="12700" cap="flat" cmpd="sng">
            <a:solidFill>
              <a:srgbClr val="0070C0"/>
            </a:solidFill>
            <a:prstDash val="solid"/>
            <a:miter lim="800000"/>
            <a:headEnd type="none" w="sm" len="sm"/>
            <a:tailEnd type="triangle" w="med" len="med"/>
          </a:ln>
        </p:spPr>
      </p:cxnSp>
      <p:cxnSp>
        <p:nvCxnSpPr>
          <p:cNvPr id="270" name="Google Shape;270;p40"/>
          <p:cNvCxnSpPr/>
          <p:nvPr/>
        </p:nvCxnSpPr>
        <p:spPr>
          <a:xfrm>
            <a:off x="2879843" y="3631700"/>
            <a:ext cx="775393" cy="1453256"/>
          </a:xfrm>
          <a:prstGeom prst="straightConnector1">
            <a:avLst/>
          </a:prstGeom>
          <a:noFill/>
          <a:ln w="12700" cap="flat" cmpd="sng">
            <a:solidFill>
              <a:srgbClr val="0070C0"/>
            </a:solidFill>
            <a:prstDash val="solid"/>
            <a:miter lim="800000"/>
            <a:headEnd type="none" w="sm" len="sm"/>
            <a:tailEnd type="triangle" w="med" len="med"/>
          </a:ln>
        </p:spPr>
      </p:cxnSp>
      <p:sp>
        <p:nvSpPr>
          <p:cNvPr id="271" name="Google Shape;271;p40"/>
          <p:cNvSpPr/>
          <p:nvPr/>
        </p:nvSpPr>
        <p:spPr>
          <a:xfrm>
            <a:off x="3718646" y="4236567"/>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1</a:t>
            </a:r>
            <a:endParaRPr sz="1800" b="0" i="0" u="none" strike="noStrike" cap="none">
              <a:solidFill>
                <a:schemeClr val="dk1"/>
              </a:solidFill>
              <a:latin typeface="Calibri"/>
              <a:ea typeface="Calibri"/>
              <a:cs typeface="Calibri"/>
              <a:sym typeface="Calibri"/>
            </a:endParaRPr>
          </a:p>
        </p:txBody>
      </p:sp>
      <p:sp>
        <p:nvSpPr>
          <p:cNvPr id="272" name="Google Shape;272;p40"/>
          <p:cNvSpPr/>
          <p:nvPr/>
        </p:nvSpPr>
        <p:spPr>
          <a:xfrm>
            <a:off x="2903141" y="3786041"/>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2</a:t>
            </a:r>
            <a:endParaRPr sz="1800" b="0" i="0" u="none" strike="noStrike" cap="none">
              <a:solidFill>
                <a:schemeClr val="dk1"/>
              </a:solidFill>
              <a:latin typeface="Calibri"/>
              <a:ea typeface="Calibri"/>
              <a:cs typeface="Calibri"/>
              <a:sym typeface="Calibri"/>
            </a:endParaRPr>
          </a:p>
        </p:txBody>
      </p:sp>
      <p:sp>
        <p:nvSpPr>
          <p:cNvPr id="273" name="Google Shape;273;p40"/>
          <p:cNvSpPr txBox="1"/>
          <p:nvPr/>
        </p:nvSpPr>
        <p:spPr>
          <a:xfrm>
            <a:off x="3751384" y="3190561"/>
            <a:ext cx="1574352" cy="1016471"/>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80975" marR="0" lvl="0" indent="-139700" algn="l" rtl="0">
              <a:lnSpc>
                <a:spcPct val="100000"/>
              </a:lnSpc>
              <a:spcBef>
                <a:spcPts val="0"/>
              </a:spcBef>
              <a:spcAft>
                <a:spcPts val="0"/>
              </a:spcAft>
              <a:buClr>
                <a:schemeClr val="dk1"/>
              </a:buClr>
              <a:buSzPts val="1200"/>
              <a:buFont typeface="Calibri"/>
              <a:buAutoNum type="arabicPeriod"/>
            </a:pPr>
            <a:r>
              <a:rPr lang="fi-FI" sz="1200" b="0" i="0" u="none" strike="noStrike" cap="none">
                <a:solidFill>
                  <a:schemeClr val="dk1"/>
                </a:solidFill>
                <a:latin typeface="Arial"/>
                <a:ea typeface="Arial"/>
                <a:cs typeface="Arial"/>
                <a:sym typeface="Arial"/>
              </a:rPr>
              <a:t>Gebruikers zoeken naar </a:t>
            </a:r>
            <a:r>
              <a:rPr lang="fi-FI" sz="1200" b="0" i="0" u="sng" strike="noStrike" cap="none">
                <a:solidFill>
                  <a:schemeClr val="dk1"/>
                </a:solidFill>
                <a:latin typeface="Arial"/>
                <a:ea typeface="Arial"/>
                <a:cs typeface="Arial"/>
                <a:sym typeface="Arial"/>
              </a:rPr>
              <a:t>www.unique.com </a:t>
            </a:r>
            <a:r>
              <a:rPr lang="fi-FI" sz="1200" b="0" i="0" u="none" strike="noStrike" cap="none">
                <a:solidFill>
                  <a:schemeClr val="dk1"/>
                </a:solidFill>
                <a:latin typeface="Arial"/>
                <a:ea typeface="Arial"/>
                <a:cs typeface="Arial"/>
                <a:sym typeface="Arial"/>
              </a:rPr>
              <a:t>door een zoekopdracht vanuit hun browser te verzenden</a:t>
            </a:r>
            <a:endParaRPr sz="3200" b="0" i="0" u="none" strike="noStrike" cap="none">
              <a:solidFill>
                <a:schemeClr val="dk1"/>
              </a:solidFill>
              <a:latin typeface="Arial"/>
              <a:ea typeface="Arial"/>
              <a:cs typeface="Arial"/>
              <a:sym typeface="Arial"/>
            </a:endParaRPr>
          </a:p>
        </p:txBody>
      </p:sp>
      <p:sp>
        <p:nvSpPr>
          <p:cNvPr id="274" name="Google Shape;274;p40"/>
          <p:cNvSpPr/>
          <p:nvPr/>
        </p:nvSpPr>
        <p:spPr>
          <a:xfrm>
            <a:off x="4899167" y="4482568"/>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3</a:t>
            </a:r>
            <a:endParaRPr sz="1800" b="0" i="0" u="none" strike="noStrike" cap="none">
              <a:solidFill>
                <a:schemeClr val="dk1"/>
              </a:solidFill>
              <a:latin typeface="Calibri"/>
              <a:ea typeface="Calibri"/>
              <a:cs typeface="Calibri"/>
              <a:sym typeface="Calibri"/>
            </a:endParaRPr>
          </a:p>
        </p:txBody>
      </p:sp>
      <p:sp>
        <p:nvSpPr>
          <p:cNvPr id="275" name="Google Shape;275;p40"/>
          <p:cNvSpPr txBox="1"/>
          <p:nvPr/>
        </p:nvSpPr>
        <p:spPr>
          <a:xfrm>
            <a:off x="7413349" y="4946621"/>
            <a:ext cx="1503539" cy="646830"/>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36525" marR="0" lvl="0" indent="-136525" algn="l" rtl="0">
              <a:lnSpc>
                <a:spcPct val="100000"/>
              </a:lnSpc>
              <a:spcBef>
                <a:spcPts val="0"/>
              </a:spcBef>
              <a:spcAft>
                <a:spcPts val="0"/>
              </a:spcAft>
              <a:buClr>
                <a:schemeClr val="dk1"/>
              </a:buClr>
              <a:buSzPts val="1200"/>
              <a:buFont typeface="Calibri"/>
              <a:buAutoNum type="arabicPeriod" startAt="4"/>
            </a:pPr>
            <a:r>
              <a:rPr lang="fi-FI" sz="1200" b="0" i="0" u="none" strike="noStrike" cap="none">
                <a:solidFill>
                  <a:schemeClr val="dk1"/>
                </a:solidFill>
                <a:latin typeface="Arial"/>
                <a:ea typeface="Arial"/>
                <a:cs typeface="Arial"/>
                <a:sym typeface="Arial"/>
              </a:rPr>
              <a:t>Webhost stuurt 123.45465.7.89 naar de browser</a:t>
            </a:r>
            <a:endParaRPr sz="3200" b="0" i="0" u="none" strike="noStrike" cap="none">
              <a:solidFill>
                <a:schemeClr val="dk1"/>
              </a:solidFill>
              <a:latin typeface="Arial"/>
              <a:ea typeface="Arial"/>
              <a:cs typeface="Arial"/>
              <a:sym typeface="Arial"/>
            </a:endParaRPr>
          </a:p>
        </p:txBody>
      </p:sp>
      <p:cxnSp>
        <p:nvCxnSpPr>
          <p:cNvPr id="276" name="Google Shape;276;p40"/>
          <p:cNvCxnSpPr/>
          <p:nvPr/>
        </p:nvCxnSpPr>
        <p:spPr>
          <a:xfrm rot="10800000" flipH="1">
            <a:off x="5139583" y="3040783"/>
            <a:ext cx="2989656" cy="2589944"/>
          </a:xfrm>
          <a:prstGeom prst="straightConnector1">
            <a:avLst/>
          </a:prstGeom>
          <a:noFill/>
          <a:ln w="12700" cap="flat" cmpd="sng">
            <a:solidFill>
              <a:srgbClr val="0070C0"/>
            </a:solidFill>
            <a:prstDash val="solid"/>
            <a:miter lim="800000"/>
            <a:headEnd type="triangle" w="med" len="med"/>
            <a:tailEnd type="none" w="sm" len="sm"/>
          </a:ln>
        </p:spPr>
      </p:cxnSp>
      <p:sp>
        <p:nvSpPr>
          <p:cNvPr id="277" name="Google Shape;277;p40"/>
          <p:cNvSpPr/>
          <p:nvPr/>
        </p:nvSpPr>
        <p:spPr>
          <a:xfrm>
            <a:off x="5920798" y="4574260"/>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4</a:t>
            </a:r>
            <a:endParaRPr sz="1800" b="0" i="0" u="none" strike="noStrike" cap="none">
              <a:solidFill>
                <a:schemeClr val="dk1"/>
              </a:solidFill>
              <a:latin typeface="Calibri"/>
              <a:ea typeface="Calibri"/>
              <a:cs typeface="Calibri"/>
              <a:sym typeface="Calibri"/>
            </a:endParaRPr>
          </a:p>
        </p:txBody>
      </p:sp>
      <p:grpSp>
        <p:nvGrpSpPr>
          <p:cNvPr id="278" name="Google Shape;278;p40"/>
          <p:cNvGrpSpPr/>
          <p:nvPr/>
        </p:nvGrpSpPr>
        <p:grpSpPr>
          <a:xfrm>
            <a:off x="7329658" y="3410385"/>
            <a:ext cx="2145553" cy="1441096"/>
            <a:chOff x="8966335" y="1999225"/>
            <a:chExt cx="2422071" cy="1626824"/>
          </a:xfrm>
        </p:grpSpPr>
        <p:pic>
          <p:nvPicPr>
            <p:cNvPr id="279" name="Google Shape;279;p40"/>
            <p:cNvPicPr preferRelativeResize="0"/>
            <p:nvPr/>
          </p:nvPicPr>
          <p:blipFill rotWithShape="1">
            <a:blip r:embed="rId5">
              <a:alphaModFix/>
            </a:blip>
            <a:srcRect/>
            <a:stretch/>
          </p:blipFill>
          <p:spPr>
            <a:xfrm>
              <a:off x="8966335" y="1999225"/>
              <a:ext cx="2422071" cy="1626824"/>
            </a:xfrm>
            <a:prstGeom prst="rect">
              <a:avLst/>
            </a:prstGeom>
            <a:noFill/>
            <a:ln w="9525" cap="flat" cmpd="sng">
              <a:solidFill>
                <a:srgbClr val="0070C0"/>
              </a:solidFill>
              <a:prstDash val="solid"/>
              <a:round/>
              <a:headEnd type="none" w="sm" len="sm"/>
              <a:tailEnd type="none" w="sm" len="sm"/>
            </a:ln>
          </p:spPr>
        </p:pic>
        <p:sp>
          <p:nvSpPr>
            <p:cNvPr id="280" name="Google Shape;280;p40"/>
            <p:cNvSpPr txBox="1"/>
            <p:nvPr/>
          </p:nvSpPr>
          <p:spPr>
            <a:xfrm>
              <a:off x="9691775" y="2045073"/>
              <a:ext cx="1513274" cy="20864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600"/>
                <a:buFont typeface="Calibri"/>
                <a:buNone/>
              </a:pPr>
              <a:r>
                <a:rPr lang="fi-FI" sz="600" b="0" i="0" u="none" strike="noStrike" cap="none">
                  <a:solidFill>
                    <a:schemeClr val="dk1"/>
                  </a:solidFill>
                  <a:latin typeface="Calibri"/>
                  <a:ea typeface="Calibri"/>
                  <a:cs typeface="Calibri"/>
                  <a:sym typeface="Calibri"/>
                </a:rPr>
                <a:t>www.unique.com</a:t>
              </a:r>
              <a:endParaRPr sz="1800" b="0" i="0" u="none" strike="noStrike" cap="none">
                <a:solidFill>
                  <a:schemeClr val="dk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41"/>
          <p:cNvSpPr txBox="1">
            <a:spLocks noGrp="1"/>
          </p:cNvSpPr>
          <p:nvPr>
            <p:ph type="title"/>
          </p:nvPr>
        </p:nvSpPr>
        <p:spPr>
          <a:xfrm>
            <a:off x="464990" y="227687"/>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98765"/>
              <a:buFont typeface="Calibri"/>
              <a:buNone/>
            </a:pPr>
            <a:r>
              <a:rPr lang="fi-FI" sz="3600"/>
              <a:t>Dingen om te overwegen bij het kiezen van uw webhost</a:t>
            </a:r>
            <a:br>
              <a:rPr lang="fi-FI"/>
            </a:br>
            <a:r>
              <a:rPr lang="fi-FI" sz="1200" b="0" u="sng">
                <a:solidFill>
                  <a:schemeClr val="hlink"/>
                </a:solidFill>
                <a:hlinkClick r:id="rId3"/>
              </a:rPr>
              <a:t>Bron: https://www.hostpapa.com/blog/web-hosting/definitive-guide-web-hosting/</a:t>
            </a:r>
            <a:br>
              <a:rPr lang="fi-FI" sz="1200"/>
            </a:br>
            <a:endParaRPr/>
          </a:p>
        </p:txBody>
      </p:sp>
      <p:sp>
        <p:nvSpPr>
          <p:cNvPr id="286" name="Google Shape;286;p41"/>
          <p:cNvSpPr txBox="1">
            <a:spLocks noGrp="1"/>
          </p:cNvSpPr>
          <p:nvPr>
            <p:ph type="body" idx="1"/>
          </p:nvPr>
        </p:nvSpPr>
        <p:spPr>
          <a:xfrm>
            <a:off x="633919" y="1183599"/>
            <a:ext cx="10515600" cy="4789184"/>
          </a:xfrm>
          <a:prstGeom prst="rect">
            <a:avLst/>
          </a:prstGeom>
          <a:noFill/>
          <a:ln>
            <a:noFill/>
          </a:ln>
        </p:spPr>
        <p:txBody>
          <a:bodyPr spcFirstLastPara="1" wrap="square" lIns="91425" tIns="45700" rIns="91425" bIns="45700" anchor="t" anchorCtr="0">
            <a:noAutofit/>
          </a:bodyPr>
          <a:lstStyle/>
          <a:p>
            <a:pPr marL="342900" lvl="0" indent="-317500" algn="l" rtl="0">
              <a:lnSpc>
                <a:spcPct val="110000"/>
              </a:lnSpc>
              <a:spcBef>
                <a:spcPts val="0"/>
              </a:spcBef>
              <a:spcAft>
                <a:spcPts val="0"/>
              </a:spcAft>
              <a:buClr>
                <a:srgbClr val="ED7D31"/>
              </a:buClr>
              <a:buSzPts val="2660"/>
              <a:buChar char="•"/>
            </a:pPr>
            <a:r>
              <a:rPr lang="fi-FI" sz="1640"/>
              <a:t>Een vertraging van 1 seconde in de laadtijd van een pagina zorgt voor </a:t>
            </a:r>
            <a:r>
              <a:rPr lang="fi-FI" sz="1640" u="sng">
                <a:solidFill>
                  <a:schemeClr val="hlink"/>
                </a:solidFill>
                <a:hlinkClick r:id="rId4"/>
              </a:rPr>
              <a:t>7% minder conversies</a:t>
            </a:r>
            <a:endParaRPr sz="1640"/>
          </a:p>
          <a:p>
            <a:pPr marL="342900" lvl="0" indent="-317500" algn="l" rtl="0">
              <a:lnSpc>
                <a:spcPct val="110000"/>
              </a:lnSpc>
              <a:spcBef>
                <a:spcPts val="1600"/>
              </a:spcBef>
              <a:spcAft>
                <a:spcPts val="0"/>
              </a:spcAft>
              <a:buClr>
                <a:srgbClr val="ED7D31"/>
              </a:buClr>
              <a:buSzPts val="2660"/>
              <a:buChar char="•"/>
            </a:pPr>
            <a:r>
              <a:rPr lang="fi-FI" sz="1640"/>
              <a:t>Een vertraging van 4 seconden bij het laden van een pagina leidt tot een verlies van </a:t>
            </a:r>
            <a:r>
              <a:rPr lang="fi-FI" sz="1640" u="sng">
                <a:solidFill>
                  <a:schemeClr val="hlink"/>
                </a:solidFill>
                <a:hlinkClick r:id="rId5"/>
              </a:rPr>
              <a:t>10% of meer van het verkeer op de site</a:t>
            </a:r>
            <a:endParaRPr sz="1640"/>
          </a:p>
          <a:p>
            <a:pPr marL="342900" lvl="0" indent="-317500" algn="l" rtl="0">
              <a:lnSpc>
                <a:spcPct val="110000"/>
              </a:lnSpc>
              <a:spcBef>
                <a:spcPts val="1600"/>
              </a:spcBef>
              <a:spcAft>
                <a:spcPts val="0"/>
              </a:spcAft>
              <a:buClr>
                <a:srgbClr val="ED7D31"/>
              </a:buClr>
              <a:buSzPts val="2660"/>
              <a:buChar char="•"/>
            </a:pPr>
            <a:r>
              <a:rPr lang="fi-FI" sz="1640" u="sng">
                <a:solidFill>
                  <a:schemeClr val="hlink"/>
                </a:solidFill>
                <a:hlinkClick r:id="rId6"/>
              </a:rPr>
              <a:t>86% van de websites </a:t>
            </a:r>
            <a:r>
              <a:rPr lang="fi-FI" sz="1640"/>
              <a:t>heeft minstens één ernstig beveiligingslek</a:t>
            </a:r>
            <a:endParaRPr sz="1640"/>
          </a:p>
          <a:p>
            <a:pPr marL="342900" lvl="0" indent="-317500" algn="l" rtl="0">
              <a:lnSpc>
                <a:spcPct val="110000"/>
              </a:lnSpc>
              <a:spcBef>
                <a:spcPts val="1600"/>
              </a:spcBef>
              <a:spcAft>
                <a:spcPts val="0"/>
              </a:spcAft>
              <a:buClr>
                <a:srgbClr val="ED7D31"/>
              </a:buClr>
              <a:buSzPts val="2660"/>
              <a:buChar char="•"/>
            </a:pPr>
            <a:r>
              <a:rPr lang="fi-FI" sz="1640"/>
              <a:t>Migreren naar een andere host kan duizenden euro's kosten en weken, zelfs maanden, planning in beslag nemen</a:t>
            </a:r>
            <a:endParaRPr sz="1979"/>
          </a:p>
          <a:p>
            <a:pPr marL="342900" lvl="0" indent="-317500" algn="l" rtl="0">
              <a:lnSpc>
                <a:spcPct val="110000"/>
              </a:lnSpc>
              <a:spcBef>
                <a:spcPts val="600"/>
              </a:spcBef>
              <a:spcAft>
                <a:spcPts val="0"/>
              </a:spcAft>
              <a:buClr>
                <a:srgbClr val="ED7D31"/>
              </a:buClr>
              <a:buSzPts val="2660"/>
              <a:buFont typeface="Arial"/>
              <a:buChar char="•"/>
            </a:pPr>
            <a:r>
              <a:rPr lang="fi-FI" sz="1640"/>
              <a:t>Wat voor soort website bouw je - wordt het vooral een bron van bedrijfsinformatie of zijn er meer interactieve elementen nodig?</a:t>
            </a:r>
            <a:endParaRPr sz="1979"/>
          </a:p>
          <a:p>
            <a:pPr marL="342900" lvl="0" indent="-317500" algn="l" rtl="0">
              <a:lnSpc>
                <a:spcPct val="110000"/>
              </a:lnSpc>
              <a:spcBef>
                <a:spcPts val="600"/>
              </a:spcBef>
              <a:spcAft>
                <a:spcPts val="0"/>
              </a:spcAft>
              <a:buClr>
                <a:srgbClr val="ED7D31"/>
              </a:buClr>
              <a:buSzPts val="2660"/>
              <a:buFont typeface="Arial"/>
              <a:buChar char="•"/>
            </a:pPr>
            <a:r>
              <a:rPr lang="fi-FI" sz="1640"/>
              <a:t>Welke functionaliteit zal je site bevatten - heb je een klantendatabase en zal er een overdracht zijn van privé- en beveiligde informatie?</a:t>
            </a:r>
            <a:endParaRPr sz="1979"/>
          </a:p>
          <a:p>
            <a:pPr marL="342900" lvl="0" indent="-317500" algn="l" rtl="0">
              <a:lnSpc>
                <a:spcPct val="110000"/>
              </a:lnSpc>
              <a:spcBef>
                <a:spcPts val="600"/>
              </a:spcBef>
              <a:spcAft>
                <a:spcPts val="0"/>
              </a:spcAft>
              <a:buClr>
                <a:srgbClr val="ED7D31"/>
              </a:buClr>
              <a:buSzPts val="2660"/>
              <a:buFont typeface="Arial"/>
              <a:buChar char="•"/>
            </a:pPr>
            <a:r>
              <a:rPr lang="fi-FI" sz="1640"/>
              <a:t>Wat voor soort verkeersgroei wordt er verwacht - wordt het een blog met gestaag groeiend verkeer in de loop van de tijd, of een e-commerce site die intense verkeerspieken kan ervaren?</a:t>
            </a:r>
            <a:endParaRPr sz="1979"/>
          </a:p>
          <a:p>
            <a:pPr marL="342900" lvl="0" indent="-148590" algn="l" rtl="0">
              <a:lnSpc>
                <a:spcPct val="110000"/>
              </a:lnSpc>
              <a:spcBef>
                <a:spcPts val="1600"/>
              </a:spcBef>
              <a:spcAft>
                <a:spcPts val="0"/>
              </a:spcAft>
              <a:buClr>
                <a:srgbClr val="ED7D31"/>
              </a:buClr>
              <a:buSzPts val="3060"/>
              <a:buNone/>
            </a:pPr>
            <a:endParaRPr sz="1640"/>
          </a:p>
          <a:p>
            <a:pPr marL="342900" lvl="0" indent="-215900" algn="l" rtl="0">
              <a:lnSpc>
                <a:spcPct val="110000"/>
              </a:lnSpc>
              <a:spcBef>
                <a:spcPts val="1600"/>
              </a:spcBef>
              <a:spcAft>
                <a:spcPts val="0"/>
              </a:spcAft>
              <a:buClr>
                <a:schemeClr val="dk1"/>
              </a:buClr>
              <a:buSzPts val="2000"/>
              <a:buNone/>
            </a:pPr>
            <a:endParaRPr sz="13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33"/>
          <p:cNvSpPr txBox="1"/>
          <p:nvPr/>
        </p:nvSpPr>
        <p:spPr>
          <a:xfrm>
            <a:off x="334536" y="1263417"/>
            <a:ext cx="11768254" cy="5129484"/>
          </a:xfrm>
          <a:prstGeom prst="rect">
            <a:avLst/>
          </a:prstGeom>
          <a:noFill/>
          <a:ln>
            <a:noFill/>
          </a:ln>
        </p:spPr>
        <p:txBody>
          <a:bodyPr spcFirstLastPara="1" wrap="square" lIns="91425" tIns="45700" rIns="91425" bIns="45700" anchor="t" anchorCtr="0">
            <a:noAutofit/>
          </a:bodyPr>
          <a:lstStyle/>
          <a:p>
            <a:pPr marL="285750" marR="0" lvl="0" indent="-215265" algn="l" rtl="0">
              <a:lnSpc>
                <a:spcPct val="90000"/>
              </a:lnSpc>
              <a:spcBef>
                <a:spcPts val="1600"/>
              </a:spcBef>
              <a:spcAft>
                <a:spcPts val="0"/>
              </a:spcAft>
              <a:buClr>
                <a:schemeClr val="dk1"/>
              </a:buClr>
              <a:buSzPts val="1400"/>
              <a:buFont typeface="Arial"/>
              <a:buNone/>
            </a:pPr>
            <a:endParaRPr sz="1400" b="0" i="0" u="none" strike="noStrike" cap="none">
              <a:solidFill>
                <a:srgbClr val="161249"/>
              </a:solidFill>
              <a:latin typeface="Arial"/>
              <a:ea typeface="Arial"/>
              <a:cs typeface="Arial"/>
              <a:sym typeface="Arial"/>
            </a:endParaRPr>
          </a:p>
        </p:txBody>
      </p:sp>
      <p:sp>
        <p:nvSpPr>
          <p:cNvPr id="292" name="Google Shape;292;p33"/>
          <p:cNvSpPr txBox="1">
            <a:spLocks noGrp="1"/>
          </p:cNvSpPr>
          <p:nvPr>
            <p:ph type="title"/>
          </p:nvPr>
        </p:nvSpPr>
        <p:spPr>
          <a:xfrm>
            <a:off x="334536" y="0"/>
            <a:ext cx="9723864"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FI" sz="3600" b="1" i="0" u="none" strike="noStrike" cap="none" dirty="0">
                <a:solidFill>
                  <a:srgbClr val="161249"/>
                </a:solidFill>
                <a:latin typeface="Arial"/>
                <a:ea typeface="Arial"/>
                <a:cs typeface="Arial"/>
                <a:sym typeface="Arial"/>
              </a:rPr>
              <a:t>Dingen om te overwegen bij het kiezen van uw webhost</a:t>
            </a:r>
            <a:endParaRPr sz="4800" dirty="0"/>
          </a:p>
        </p:txBody>
      </p:sp>
      <p:sp>
        <p:nvSpPr>
          <p:cNvPr id="293" name="Google Shape;293;p33"/>
          <p:cNvSpPr txBox="1">
            <a:spLocks noGrp="1"/>
          </p:cNvSpPr>
          <p:nvPr>
            <p:ph type="body" idx="1"/>
          </p:nvPr>
        </p:nvSpPr>
        <p:spPr>
          <a:xfrm>
            <a:off x="521319" y="1446018"/>
            <a:ext cx="11149361" cy="4946883"/>
          </a:xfrm>
          <a:prstGeom prst="rect">
            <a:avLst/>
          </a:prstGeom>
          <a:noFill/>
          <a:ln>
            <a:noFill/>
          </a:ln>
        </p:spPr>
        <p:txBody>
          <a:bodyPr spcFirstLastPara="1" wrap="square" lIns="91425" tIns="45700" rIns="91425" bIns="45700" anchor="t" anchorCtr="0">
            <a:noAutofit/>
          </a:bodyPr>
          <a:lstStyle/>
          <a:p>
            <a:pPr marL="285750" lvl="0" indent="-254000" algn="l" rtl="0">
              <a:lnSpc>
                <a:spcPct val="100000"/>
              </a:lnSpc>
              <a:spcBef>
                <a:spcPts val="0"/>
              </a:spcBef>
              <a:spcAft>
                <a:spcPts val="0"/>
              </a:spcAft>
              <a:buClr>
                <a:srgbClr val="ED7D31"/>
              </a:buClr>
              <a:buSzPts val="2500"/>
              <a:buFont typeface="Arial"/>
              <a:buChar char="•"/>
            </a:pPr>
            <a:r>
              <a:rPr lang="fi-FI" sz="1500"/>
              <a:t>Moet je meerdere websites hosten op meerdere subdomeinen voor je site?</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Ben je van plan om op te schalen en nieuwe functionaliteit toe te voegen naarmate het bedrijf groeit?</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Heb je nu of in de toekomst software-integratie nodig met software van derden (denk aan boekhoudsoftware, software voor klantrelatiebeheer, ERP, enz.)</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Verwacht je speciale codebehoeften voor je site (php, java, .net, etc.)?</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Wat voor soort content wordt er geserveerd - heb je een aanzienlijke hoeveelheid betrouwbare bandbreedte nodig voor een steeds groter wordend publiek?</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Hoeveel pagina's zal uw site hebben - sommige providers beperken het aantal toegestane pagina's bij voordelige hostingpakketten.</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Is uw site van kritiek belang voor het succes en de groei van uw bedrijf - hoe zal downtime uw inkomsten beïnvloeden? Is uptime een kritieke factor?</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u="sng">
                <a:solidFill>
                  <a:schemeClr val="hlink"/>
                </a:solidFill>
                <a:hlinkClick r:id="rId3"/>
              </a:rPr>
              <a:t>Heb je e-mailhosting </a:t>
            </a:r>
            <a:r>
              <a:rPr lang="fi-FI" sz="1500"/>
              <a:t>nodig voor je site?</a:t>
            </a:r>
            <a:endParaRPr sz="2300"/>
          </a:p>
          <a:p>
            <a:pPr marL="356235" lvl="0" indent="-152400" algn="l" rtl="0">
              <a:lnSpc>
                <a:spcPct val="90000"/>
              </a:lnSpc>
              <a:spcBef>
                <a:spcPts val="1600"/>
              </a:spcBef>
              <a:spcAft>
                <a:spcPts val="0"/>
              </a:spcAft>
              <a:buClr>
                <a:srgbClr val="ED7D31"/>
              </a:buClr>
              <a:buSzPts val="2100"/>
              <a:buFont typeface="Arial"/>
              <a:buNone/>
            </a:pPr>
            <a:endParaRPr sz="900"/>
          </a:p>
        </p:txBody>
      </p:sp>
      <p:sp>
        <p:nvSpPr>
          <p:cNvPr id="294" name="Google Shape;294;p33"/>
          <p:cNvSpPr txBox="1"/>
          <p:nvPr/>
        </p:nvSpPr>
        <p:spPr>
          <a:xfrm>
            <a:off x="6359368" y="6027769"/>
            <a:ext cx="57435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sng" strike="noStrike" cap="none">
                <a:solidFill>
                  <a:srgbClr val="0563C1"/>
                </a:solidFill>
                <a:latin typeface="Arial"/>
                <a:ea typeface="Arial"/>
                <a:cs typeface="Arial"/>
                <a:sym typeface="Arial"/>
                <a:hlinkClick r:id="rId4">
                  <a:extLst>
                    <a:ext uri="{A12FA001-AC4F-418D-AE19-62706E023703}">
                      <ahyp:hlinkClr xmlns:ahyp="http://schemas.microsoft.com/office/drawing/2018/hyperlinkcolor" val="tx"/>
                    </a:ext>
                  </a:extLst>
                </a:hlinkClick>
              </a:rPr>
              <a:t>Bron: https://www.hostpapa.com/blog/web-hosting/definitive-guide-web-hosting/</a:t>
            </a: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42"/>
          <p:cNvSpPr txBox="1">
            <a:spLocks noGrp="1"/>
          </p:cNvSpPr>
          <p:nvPr>
            <p:ph type="title"/>
          </p:nvPr>
        </p:nvSpPr>
        <p:spPr>
          <a:xfrm>
            <a:off x="601134" y="371749"/>
            <a:ext cx="9533466" cy="147601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4000"/>
              <a:t>10 belangrijkste factoren bij het kiezen van een webhost</a:t>
            </a:r>
            <a:br>
              <a:rPr lang="fi-FI"/>
            </a:br>
            <a:endParaRPr sz="1200" b="0">
              <a:solidFill>
                <a:srgbClr val="0070C0"/>
              </a:solidFill>
            </a:endParaRPr>
          </a:p>
        </p:txBody>
      </p:sp>
      <p:sp>
        <p:nvSpPr>
          <p:cNvPr id="300" name="Google Shape;300;p42"/>
          <p:cNvSpPr txBox="1">
            <a:spLocks noGrp="1"/>
          </p:cNvSpPr>
          <p:nvPr>
            <p:ph type="body" idx="1"/>
          </p:nvPr>
        </p:nvSpPr>
        <p:spPr>
          <a:xfrm>
            <a:off x="838200" y="1609726"/>
            <a:ext cx="10515600" cy="4224246"/>
          </a:xfrm>
          <a:prstGeom prst="rect">
            <a:avLst/>
          </a:prstGeom>
          <a:noFill/>
          <a:ln>
            <a:noFill/>
          </a:ln>
        </p:spPr>
        <p:txBody>
          <a:bodyPr spcFirstLastPara="1" wrap="square" lIns="91425" tIns="45700" rIns="91425" bIns="45700" anchor="t" anchorCtr="0">
            <a:normAutofit fontScale="55000" lnSpcReduction="20000"/>
          </a:bodyPr>
          <a:lstStyle/>
          <a:p>
            <a:pPr marL="0" lvl="0" indent="0" algn="l" rtl="0">
              <a:lnSpc>
                <a:spcPct val="120000"/>
              </a:lnSpc>
              <a:spcBef>
                <a:spcPts val="0"/>
              </a:spcBef>
              <a:spcAft>
                <a:spcPts val="0"/>
              </a:spcAft>
              <a:buClr>
                <a:srgbClr val="3575D3"/>
              </a:buClr>
              <a:buSzPct val="133971"/>
              <a:buNone/>
            </a:pPr>
            <a:r>
              <a:rPr lang="fi-FI" sz="3800" b="0" i="0" u="sng">
                <a:solidFill>
                  <a:srgbClr val="3575D3"/>
                </a:solidFill>
                <a:hlinkClick r:id="rId3">
                  <a:extLst>
                    <a:ext uri="{A12FA001-AC4F-418D-AE19-62706E023703}">
                      <ahyp:hlinkClr xmlns:ahyp="http://schemas.microsoft.com/office/drawing/2018/hyperlinkcolor" val="tx"/>
                    </a:ext>
                  </a:extLst>
                </a:hlinkClick>
              </a:rPr>
              <a:t>1. Schijfruimte</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4">
                  <a:extLst>
                    <a:ext uri="{A12FA001-AC4F-418D-AE19-62706E023703}">
                      <ahyp:hlinkClr xmlns:ahyp="http://schemas.microsoft.com/office/drawing/2018/hyperlinkcolor" val="tx"/>
                    </a:ext>
                  </a:extLst>
                </a:hlinkClick>
              </a:rPr>
              <a:t>2. Bandbreedte</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5">
                  <a:extLst>
                    <a:ext uri="{A12FA001-AC4F-418D-AE19-62706E023703}">
                      <ahyp:hlinkClr xmlns:ahyp="http://schemas.microsoft.com/office/drawing/2018/hyperlinkcolor" val="tx"/>
                    </a:ext>
                  </a:extLst>
                </a:hlinkClick>
              </a:rPr>
              <a:t>3. Beveiliging</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6">
                  <a:extLst>
                    <a:ext uri="{A12FA001-AC4F-418D-AE19-62706E023703}">
                      <ahyp:hlinkClr xmlns:ahyp="http://schemas.microsoft.com/office/drawing/2018/hyperlinkcolor" val="tx"/>
                    </a:ext>
                  </a:extLst>
                </a:hlinkClick>
              </a:rPr>
              <a:t>4. Uptime</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7">
                  <a:extLst>
                    <a:ext uri="{A12FA001-AC4F-418D-AE19-62706E023703}">
                      <ahyp:hlinkClr xmlns:ahyp="http://schemas.microsoft.com/office/drawing/2018/hyperlinkcolor" val="tx"/>
                    </a:ext>
                  </a:extLst>
                </a:hlinkClick>
              </a:rPr>
              <a:t>5. Snelheid website</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8">
                  <a:extLst>
                    <a:ext uri="{A12FA001-AC4F-418D-AE19-62706E023703}">
                      <ahyp:hlinkClr xmlns:ahyp="http://schemas.microsoft.com/office/drawing/2018/hyperlinkcolor" val="tx"/>
                    </a:ext>
                  </a:extLst>
                </a:hlinkClick>
              </a:rPr>
              <a:t>6. Vooraf geïnstalleerde apps</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9">
                  <a:extLst>
                    <a:ext uri="{A12FA001-AC4F-418D-AE19-62706E023703}">
                      <ahyp:hlinkClr xmlns:ahyp="http://schemas.microsoft.com/office/drawing/2018/hyperlinkcolor" val="tx"/>
                    </a:ext>
                  </a:extLst>
                </a:hlinkClick>
              </a:rPr>
              <a:t>7. Domeinnamen</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10">
                  <a:extLst>
                    <a:ext uri="{A12FA001-AC4F-418D-AE19-62706E023703}">
                      <ahyp:hlinkClr xmlns:ahyp="http://schemas.microsoft.com/office/drawing/2018/hyperlinkcolor" val="tx"/>
                    </a:ext>
                  </a:extLst>
                </a:hlinkClick>
              </a:rPr>
              <a:t>8. Website bouwer</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11">
                  <a:extLst>
                    <a:ext uri="{A12FA001-AC4F-418D-AE19-62706E023703}">
                      <ahyp:hlinkClr xmlns:ahyp="http://schemas.microsoft.com/office/drawing/2018/hyperlinkcolor" val="tx"/>
                    </a:ext>
                  </a:extLst>
                </a:hlinkClick>
              </a:rPr>
              <a:t>9. Ondersteuning</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12">
                  <a:extLst>
                    <a:ext uri="{A12FA001-AC4F-418D-AE19-62706E023703}">
                      <ahyp:hlinkClr xmlns:ahyp="http://schemas.microsoft.com/office/drawing/2018/hyperlinkcolor" val="tx"/>
                    </a:ext>
                  </a:extLst>
                </a:hlinkClick>
              </a:rPr>
              <a:t>10. Back-ups</a:t>
            </a:r>
            <a:endParaRPr sz="3800" b="0" i="0">
              <a:solidFill>
                <a:srgbClr val="3D4E5E"/>
              </a:solidFill>
            </a:endParaRPr>
          </a:p>
          <a:p>
            <a:pPr marL="228600" lvl="0" indent="-50800" algn="l" rtl="0">
              <a:lnSpc>
                <a:spcPct val="90000"/>
              </a:lnSpc>
              <a:spcBef>
                <a:spcPts val="600"/>
              </a:spcBef>
              <a:spcAft>
                <a:spcPts val="0"/>
              </a:spcAft>
              <a:buClr>
                <a:schemeClr val="dk1"/>
              </a:buClr>
              <a:buSzPct val="181818"/>
              <a:buNone/>
            </a:pPr>
            <a:endParaRPr/>
          </a:p>
        </p:txBody>
      </p:sp>
      <p:sp>
        <p:nvSpPr>
          <p:cNvPr id="301" name="Google Shape;301;p42"/>
          <p:cNvSpPr txBox="1"/>
          <p:nvPr/>
        </p:nvSpPr>
        <p:spPr>
          <a:xfrm>
            <a:off x="5662047" y="6085451"/>
            <a:ext cx="6112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none" strike="noStrike" cap="none">
                <a:solidFill>
                  <a:schemeClr val="dk1"/>
                </a:solidFill>
                <a:latin typeface="Arial"/>
                <a:ea typeface="Arial"/>
                <a:cs typeface="Arial"/>
                <a:sym typeface="Arial"/>
              </a:rPr>
              <a:t>Bron: </a:t>
            </a:r>
            <a:r>
              <a:rPr lang="fi-FI" sz="1200" b="0" i="0" u="sng" strike="noStrike" cap="none">
                <a:solidFill>
                  <a:srgbClr val="0070C0"/>
                </a:solidFill>
                <a:latin typeface="Arial"/>
                <a:ea typeface="Arial"/>
                <a:cs typeface="Arial"/>
                <a:sym typeface="Arial"/>
                <a:hlinkClick r:id="rId13">
                  <a:extLst>
                    <a:ext uri="{A12FA001-AC4F-418D-AE19-62706E023703}">
                      <ahyp:hlinkClr xmlns:ahyp="http://schemas.microsoft.com/office/drawing/2018/hyperlinkcolor" val="tx"/>
                    </a:ext>
                  </a:extLst>
                </a:hlinkClick>
              </a:rPr>
              <a:t>https://www.bluehost.com/resources/features-a-good-web-host-should-provide/</a:t>
            </a:r>
            <a:endParaRPr sz="1200" b="0" i="0" u="none" strike="noStrike" cap="non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43"/>
          <p:cNvSpPr txBox="1">
            <a:spLocks noGrp="1"/>
          </p:cNvSpPr>
          <p:nvPr>
            <p:ph type="title"/>
          </p:nvPr>
        </p:nvSpPr>
        <p:spPr>
          <a:xfrm>
            <a:off x="601134" y="371749"/>
            <a:ext cx="9794723" cy="147601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Hoe vind je het juiste ontwikkelplatform voor je bedrijf?</a:t>
            </a:r>
            <a:endParaRPr/>
          </a:p>
        </p:txBody>
      </p:sp>
      <p:pic>
        <p:nvPicPr>
          <p:cNvPr id="307" name="Google Shape;307;p43"/>
          <p:cNvPicPr preferRelativeResize="0"/>
          <p:nvPr/>
        </p:nvPicPr>
        <p:blipFill rotWithShape="1">
          <a:blip r:embed="rId3">
            <a:alphaModFix/>
          </a:blip>
          <a:srcRect/>
          <a:stretch/>
        </p:blipFill>
        <p:spPr>
          <a:xfrm>
            <a:off x="2914650" y="2054594"/>
            <a:ext cx="5527221" cy="3957490"/>
          </a:xfrm>
          <a:prstGeom prst="rect">
            <a:avLst/>
          </a:prstGeom>
          <a:noFill/>
          <a:ln w="9525" cap="flat" cmpd="sng">
            <a:solidFill>
              <a:srgbClr val="0070C0"/>
            </a:solidFill>
            <a:prstDash val="solid"/>
            <a:round/>
            <a:headEnd type="none" w="sm" len="sm"/>
            <a:tailEnd type="none" w="sm" len="sm"/>
          </a:ln>
          <a:effectLst>
            <a:outerShdw blurRad="63500" sx="102000" sy="102000" algn="ctr" rotWithShape="0">
              <a:srgbClr val="000000">
                <a:alpha val="40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g1e372d57c9e_0_31"/>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Begin met deze vragen bij het kiezen van een websiteplatform:</a:t>
            </a:r>
            <a:endParaRPr/>
          </a:p>
        </p:txBody>
      </p:sp>
      <p:sp>
        <p:nvSpPr>
          <p:cNvPr id="314" name="Google Shape;314;g1e372d57c9e_0_31"/>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fontScale="85000" lnSpcReduction="20000"/>
          </a:bodyPr>
          <a:lstStyle/>
          <a:p>
            <a:pPr marL="457200" lvl="0" indent="-379730" algn="l" rtl="0">
              <a:lnSpc>
                <a:spcPct val="100000"/>
              </a:lnSpc>
              <a:spcBef>
                <a:spcPts val="1000"/>
              </a:spcBef>
              <a:spcAft>
                <a:spcPts val="0"/>
              </a:spcAft>
              <a:buClr>
                <a:schemeClr val="accent2"/>
              </a:buClr>
              <a:buSzPct val="100000"/>
              <a:buChar char="●"/>
            </a:pPr>
            <a:r>
              <a:rPr lang="fi-FI"/>
              <a:t>Geef je alleen informatie weer of moeten sitebezoekers interactie kunnen hebben met de pagina's?</a:t>
            </a:r>
            <a:endParaRPr/>
          </a:p>
          <a:p>
            <a:pPr marL="457200" lvl="0" indent="-379730" algn="l" rtl="0">
              <a:lnSpc>
                <a:spcPct val="100000"/>
              </a:lnSpc>
              <a:spcBef>
                <a:spcPts val="0"/>
              </a:spcBef>
              <a:spcAft>
                <a:spcPts val="0"/>
              </a:spcAft>
              <a:buClr>
                <a:schemeClr val="accent2"/>
              </a:buClr>
              <a:buSzPct val="100000"/>
              <a:buChar char="●"/>
            </a:pPr>
            <a:r>
              <a:rPr lang="fi-FI"/>
              <a:t>Ben je van plan om producten of diensten te verkopen?</a:t>
            </a:r>
            <a:endParaRPr/>
          </a:p>
          <a:p>
            <a:pPr marL="457200" lvl="0" indent="-379730" algn="l" rtl="0">
              <a:lnSpc>
                <a:spcPct val="100000"/>
              </a:lnSpc>
              <a:spcBef>
                <a:spcPts val="0"/>
              </a:spcBef>
              <a:spcAft>
                <a:spcPts val="0"/>
              </a:spcAft>
              <a:buClr>
                <a:schemeClr val="accent2"/>
              </a:buClr>
              <a:buSzPct val="100000"/>
              <a:buChar char="●"/>
            </a:pPr>
            <a:r>
              <a:rPr lang="fi-FI"/>
              <a:t>Moet je klantgegevens vastleggen (bijv. contactgegevens) voor e-mailmarketing of verkoop?</a:t>
            </a:r>
            <a:endParaRPr/>
          </a:p>
          <a:p>
            <a:pPr marL="457200" lvl="0" indent="-379730" algn="l" rtl="0">
              <a:lnSpc>
                <a:spcPct val="100000"/>
              </a:lnSpc>
              <a:spcBef>
                <a:spcPts val="0"/>
              </a:spcBef>
              <a:spcAft>
                <a:spcPts val="0"/>
              </a:spcAft>
              <a:buClr>
                <a:schemeClr val="accent2"/>
              </a:buClr>
              <a:buSzPct val="100000"/>
              <a:buChar char="●"/>
            </a:pPr>
            <a:r>
              <a:rPr lang="fi-FI"/>
              <a:t>Gaat u uw site zelf beheren of werkt u samen met een externe serviceprovider?</a:t>
            </a:r>
            <a:endParaRPr/>
          </a:p>
          <a:p>
            <a:pPr marL="457200" lvl="0" indent="-379730" algn="l" rtl="0">
              <a:lnSpc>
                <a:spcPct val="100000"/>
              </a:lnSpc>
              <a:spcBef>
                <a:spcPts val="0"/>
              </a:spcBef>
              <a:spcAft>
                <a:spcPts val="0"/>
              </a:spcAft>
              <a:buClr>
                <a:schemeClr val="accent2"/>
              </a:buClr>
              <a:buSzPct val="100000"/>
              <a:buChar char="●"/>
            </a:pPr>
            <a:r>
              <a:rPr lang="fi-FI"/>
              <a:t>Is er budget voor extra functies?</a:t>
            </a:r>
            <a:endParaRPr/>
          </a:p>
          <a:p>
            <a:pPr marL="457200" lvl="0" indent="-379730" algn="l" rtl="0">
              <a:lnSpc>
                <a:spcPct val="100000"/>
              </a:lnSpc>
              <a:spcBef>
                <a:spcPts val="0"/>
              </a:spcBef>
              <a:spcAft>
                <a:spcPts val="0"/>
              </a:spcAft>
              <a:buClr>
                <a:schemeClr val="accent2"/>
              </a:buClr>
              <a:buSzPct val="100000"/>
              <a:buChar char="●"/>
            </a:pPr>
            <a:r>
              <a:rPr lang="fi-FI"/>
              <a:t>Hoeveel aanpassingen wil je qua lay-out en ontwerp?</a:t>
            </a:r>
            <a:endParaRPr/>
          </a:p>
          <a:p>
            <a:pPr marL="457200" lvl="0" indent="-379730" algn="l" rtl="0">
              <a:lnSpc>
                <a:spcPct val="100000"/>
              </a:lnSpc>
              <a:spcBef>
                <a:spcPts val="0"/>
              </a:spcBef>
              <a:spcAft>
                <a:spcPts val="0"/>
              </a:spcAft>
              <a:buClr>
                <a:schemeClr val="accent2"/>
              </a:buClr>
              <a:buSzPct val="100000"/>
              <a:buChar char="●"/>
            </a:pPr>
            <a:r>
              <a:rPr lang="fi-FI"/>
              <a:t>Moet je unieke functionaliteit maken, zoals quizzen, formulieren of nieuwsbrieven?</a:t>
            </a:r>
            <a:endParaRPr/>
          </a:p>
          <a:p>
            <a:pPr marL="0" lvl="0" indent="0" algn="l" rtl="0">
              <a:spcBef>
                <a:spcPts val="1000"/>
              </a:spcBef>
              <a:spcAft>
                <a:spcPts val="0"/>
              </a:spcAft>
              <a:buNone/>
            </a:pPr>
            <a:endParaRPr/>
          </a:p>
        </p:txBody>
      </p:sp>
      <p:sp>
        <p:nvSpPr>
          <p:cNvPr id="315" name="Google Shape;315;g1e372d57c9e_0_31"/>
          <p:cNvSpPr txBox="1"/>
          <p:nvPr/>
        </p:nvSpPr>
        <p:spPr>
          <a:xfrm>
            <a:off x="2876600" y="6003350"/>
            <a:ext cx="88869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3"/>
              </a:rPr>
              <a:t>https://www.forbes.com/advisor/business/software/best-website-builders/</a:t>
            </a:r>
            <a:endParaRPr/>
          </a:p>
          <a:p>
            <a:pPr marL="0" lvl="0" indent="0" algn="l" rtl="0">
              <a:spcBef>
                <a:spcPts val="0"/>
              </a:spcBef>
              <a:spcAft>
                <a:spcPts val="0"/>
              </a:spcAft>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46"/>
          <p:cNvSpPr txBox="1">
            <a:spLocks noGrp="1"/>
          </p:cNvSpPr>
          <p:nvPr>
            <p:ph type="title" idx="4294967295"/>
          </p:nvPr>
        </p:nvSpPr>
        <p:spPr>
          <a:xfrm>
            <a:off x="504825" y="161925"/>
            <a:ext cx="9963150" cy="97155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dk1"/>
              </a:buClr>
              <a:buSzPts val="3200"/>
              <a:buFont typeface="Calibri"/>
              <a:buNone/>
            </a:pPr>
            <a:r>
              <a:rPr lang="fi-FI" sz="3000"/>
              <a:t>Waar u op moet letten bij het kiezen van uw </a:t>
            </a:r>
            <a:br>
              <a:rPr lang="fi-FI" sz="3000"/>
            </a:br>
            <a:r>
              <a:rPr lang="fi-FI" sz="3000"/>
              <a:t>platform voor webontwikkeling</a:t>
            </a:r>
            <a:endParaRPr sz="3000"/>
          </a:p>
        </p:txBody>
      </p:sp>
      <p:sp>
        <p:nvSpPr>
          <p:cNvPr id="321" name="Google Shape;321;p46"/>
          <p:cNvSpPr txBox="1">
            <a:spLocks noGrp="1"/>
          </p:cNvSpPr>
          <p:nvPr>
            <p:ph type="body" idx="4294967295"/>
          </p:nvPr>
        </p:nvSpPr>
        <p:spPr>
          <a:xfrm>
            <a:off x="666750" y="1431351"/>
            <a:ext cx="11020500" cy="4412100"/>
          </a:xfrm>
          <a:prstGeom prst="rect">
            <a:avLst/>
          </a:prstGeom>
          <a:noFill/>
          <a:ln>
            <a:noFill/>
          </a:ln>
        </p:spPr>
        <p:txBody>
          <a:bodyPr spcFirstLastPara="1" wrap="square" lIns="91425" tIns="45700" rIns="91425" bIns="45700" anchor="t" anchorCtr="0">
            <a:noAutofit/>
          </a:bodyPr>
          <a:lstStyle/>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Mobiele site optimalisatie - responsief ontwerp</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Mobiele optimalisatie is een must, aangezien mobiele apparaten de apparaten bij uitstek zijn. Zorg ervoor dat je webplatform responsive design ondersteunt, zodat het kan worden geoptimaliseerd voor </a:t>
            </a:r>
            <a:r>
              <a:rPr lang="fi-FI" sz="1750"/>
              <a:t>elk </a:t>
            </a:r>
            <a:r>
              <a:rPr lang="fi-FI" sz="1750">
                <a:latin typeface="Arial"/>
                <a:ea typeface="Arial"/>
                <a:cs typeface="Arial"/>
                <a:sym typeface="Arial"/>
              </a:rPr>
              <a:t>apparaat waarop het wordt gebruikt.</a:t>
            </a:r>
            <a:endParaRPr sz="1750"/>
          </a:p>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SEO opties</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SEO zichtbaarheid is een MUST. Zorg ervoor dat je site maximale ondersteuning biedt voor SEO.</a:t>
            </a:r>
            <a:endParaRPr sz="1750" b="1">
              <a:latin typeface="Arial"/>
              <a:ea typeface="Arial"/>
              <a:cs typeface="Arial"/>
              <a:sym typeface="Arial"/>
            </a:endParaRPr>
          </a:p>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Ontwerpflexibiliteit</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Ontwerpflexibiliteit is van vitaal belang. Je wilt dat je website voldoet aan je specifieke behoeften en je wilt je ook kunnen onderscheiden van de concurrentie. Als u van plan bent om uw website zelf te onderhouden, zult u ook de maximale </a:t>
            </a:r>
            <a:r>
              <a:rPr lang="fi-FI" sz="1750"/>
              <a:t>ontwerpflexibiliteit </a:t>
            </a:r>
            <a:r>
              <a:rPr lang="fi-FI" sz="1750">
                <a:latin typeface="Arial"/>
                <a:ea typeface="Arial"/>
                <a:cs typeface="Arial"/>
                <a:sym typeface="Arial"/>
              </a:rPr>
              <a:t>en het gebruiksgemak op prijs stellen.</a:t>
            </a:r>
            <a:endParaRPr sz="1750"/>
          </a:p>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Thema's/sjablonen</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Thema's en sjablonen maken het werk van de ontwerper zoveel sneller. Bestaande sjablonen zijn snel aan te passen aan de wensen van de klant in tegenstelling tot wanneer je helemaal opnieuw begint.</a:t>
            </a:r>
            <a:endParaRPr sz="17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g1e372d57c9e_0_26"/>
          <p:cNvSpPr txBox="1">
            <a:spLocks noGrp="1"/>
          </p:cNvSpPr>
          <p:nvPr>
            <p:ph type="title" idx="4294967295"/>
          </p:nvPr>
        </p:nvSpPr>
        <p:spPr>
          <a:xfrm>
            <a:off x="504825" y="161925"/>
            <a:ext cx="9963300" cy="971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200"/>
              <a:buFont typeface="Calibri"/>
              <a:buNone/>
            </a:pPr>
            <a:r>
              <a:rPr lang="fi-FI" sz="3000"/>
              <a:t>Waar u op moet letten bij het kiezen van uw </a:t>
            </a:r>
            <a:br>
              <a:rPr lang="fi-FI" sz="3000"/>
            </a:br>
            <a:r>
              <a:rPr lang="fi-FI" sz="3000"/>
              <a:t>platform voor webontwikkeling</a:t>
            </a:r>
            <a:endParaRPr sz="3000"/>
          </a:p>
        </p:txBody>
      </p:sp>
      <p:sp>
        <p:nvSpPr>
          <p:cNvPr id="327" name="Google Shape;327;g1e372d57c9e_0_26"/>
          <p:cNvSpPr txBox="1">
            <a:spLocks noGrp="1"/>
          </p:cNvSpPr>
          <p:nvPr>
            <p:ph type="body" idx="4294967295"/>
          </p:nvPr>
        </p:nvSpPr>
        <p:spPr>
          <a:xfrm>
            <a:off x="666750" y="1285451"/>
            <a:ext cx="11020500" cy="4558200"/>
          </a:xfrm>
          <a:prstGeom prst="rect">
            <a:avLst/>
          </a:prstGeom>
          <a:noFill/>
          <a:ln>
            <a:noFill/>
          </a:ln>
        </p:spPr>
        <p:txBody>
          <a:bodyPr spcFirstLastPara="1" wrap="square" lIns="91425" tIns="45700" rIns="91425" bIns="45700" anchor="t" anchorCtr="0">
            <a:noAutofit/>
          </a:bodyPr>
          <a:lstStyle/>
          <a:p>
            <a:pPr marL="228600" lvl="0" indent="-234950" algn="l" rtl="0">
              <a:spcBef>
                <a:spcPts val="1000"/>
              </a:spcBef>
              <a:spcAft>
                <a:spcPts val="0"/>
              </a:spcAft>
              <a:buClr>
                <a:schemeClr val="accent2"/>
              </a:buClr>
              <a:buSzPts val="2425"/>
              <a:buChar char="•"/>
            </a:pPr>
            <a:r>
              <a:rPr lang="fi-FI" sz="1650" b="1"/>
              <a:t>Gebruiksgemak</a:t>
            </a:r>
            <a:endParaRPr sz="1650"/>
          </a:p>
          <a:p>
            <a:pPr marL="685800" lvl="1" indent="-234950" algn="l" rtl="0">
              <a:spcBef>
                <a:spcPts val="500"/>
              </a:spcBef>
              <a:spcAft>
                <a:spcPts val="0"/>
              </a:spcAft>
              <a:buClr>
                <a:schemeClr val="accent2"/>
              </a:buClr>
              <a:buSzPts val="2425"/>
              <a:buChar char="•"/>
            </a:pPr>
            <a:r>
              <a:rPr lang="fi-FI" sz="1650"/>
              <a:t>Kunnen de gebruikers de website zelf maken, beheren en bijwerken of hebben ze daar een (dure en tijdrovende) professional voor nodig?</a:t>
            </a:r>
            <a:endParaRPr sz="1650"/>
          </a:p>
          <a:p>
            <a:pPr marL="228600" lvl="0" indent="-234950" algn="l" rtl="0">
              <a:spcBef>
                <a:spcPts val="1000"/>
              </a:spcBef>
              <a:spcAft>
                <a:spcPts val="0"/>
              </a:spcAft>
              <a:buClr>
                <a:schemeClr val="accent2"/>
              </a:buClr>
              <a:buSzPts val="2425"/>
              <a:buChar char="•"/>
            </a:pPr>
            <a:r>
              <a:rPr lang="fi-FI" sz="1650" b="1"/>
              <a:t>Hulpmiddelen voor sociale media</a:t>
            </a:r>
            <a:endParaRPr sz="1650"/>
          </a:p>
          <a:p>
            <a:pPr marL="685800" lvl="1" indent="-234950" algn="l" rtl="0">
              <a:spcBef>
                <a:spcPts val="500"/>
              </a:spcBef>
              <a:spcAft>
                <a:spcPts val="0"/>
              </a:spcAft>
              <a:buClr>
                <a:schemeClr val="accent2"/>
              </a:buClr>
              <a:buSzPts val="2425"/>
              <a:buChar char="•"/>
            </a:pPr>
            <a:r>
              <a:rPr lang="fi-FI" sz="1650"/>
              <a:t>Interactie met en de mogelijkheid om te delen op verschillende sociale mediasites verbetert uw marketingefficiëntie. Zorg ervoor dat uw site dit ondersteunt.</a:t>
            </a:r>
            <a:endParaRPr sz="1650"/>
          </a:p>
          <a:p>
            <a:pPr marL="457200" lvl="0" indent="-374650" algn="l" rtl="0">
              <a:lnSpc>
                <a:spcPct val="100000"/>
              </a:lnSpc>
              <a:spcBef>
                <a:spcPts val="0"/>
              </a:spcBef>
              <a:spcAft>
                <a:spcPts val="0"/>
              </a:spcAft>
              <a:buClr>
                <a:schemeClr val="accent2"/>
              </a:buClr>
              <a:buSzPts val="2300"/>
              <a:buChar char="•"/>
            </a:pPr>
            <a:r>
              <a:rPr lang="fi-FI" sz="1500" b="1"/>
              <a:t>Plugins en modules</a:t>
            </a:r>
            <a:endParaRPr sz="1500"/>
          </a:p>
          <a:p>
            <a:pPr marL="914400" lvl="1" indent="-374650" algn="l" rtl="0">
              <a:lnSpc>
                <a:spcPct val="100000"/>
              </a:lnSpc>
              <a:spcBef>
                <a:spcPts val="500"/>
              </a:spcBef>
              <a:spcAft>
                <a:spcPts val="0"/>
              </a:spcAft>
              <a:buClr>
                <a:schemeClr val="accent2"/>
              </a:buClr>
              <a:buSzPts val="2300"/>
              <a:buChar char="•"/>
            </a:pPr>
            <a:r>
              <a:rPr lang="fi-FI" sz="1500"/>
              <a:t>De mogelijkheid om 3</a:t>
            </a:r>
            <a:r>
              <a:rPr lang="fi-FI" sz="1500" baseline="30000"/>
              <a:t>rd</a:t>
            </a:r>
            <a:r>
              <a:rPr lang="fi-FI" sz="1500"/>
              <a:t> plugins te gebruiken kan handig zijn om functionaliteit aan je site toe te voegen</a:t>
            </a:r>
            <a:endParaRPr sz="1500"/>
          </a:p>
          <a:p>
            <a:pPr marL="457200" lvl="0" indent="-374650" algn="l" rtl="0">
              <a:lnSpc>
                <a:spcPct val="100000"/>
              </a:lnSpc>
              <a:spcBef>
                <a:spcPts val="1000"/>
              </a:spcBef>
              <a:spcAft>
                <a:spcPts val="0"/>
              </a:spcAft>
              <a:buClr>
                <a:schemeClr val="accent2"/>
              </a:buClr>
              <a:buSzPts val="2300"/>
              <a:buChar char="•"/>
            </a:pPr>
            <a:r>
              <a:rPr lang="fi-FI" sz="1500" b="1"/>
              <a:t>Ondersteuning</a:t>
            </a:r>
            <a:endParaRPr sz="1500"/>
          </a:p>
          <a:p>
            <a:pPr marL="914400" lvl="1" indent="-374650" algn="l" rtl="0">
              <a:lnSpc>
                <a:spcPct val="100000"/>
              </a:lnSpc>
              <a:spcBef>
                <a:spcPts val="500"/>
              </a:spcBef>
              <a:spcAft>
                <a:spcPts val="0"/>
              </a:spcAft>
              <a:buClr>
                <a:schemeClr val="accent2"/>
              </a:buClr>
              <a:buSzPts val="2300"/>
              <a:buChar char="•"/>
            </a:pPr>
            <a:r>
              <a:rPr lang="fi-FI" sz="1500"/>
              <a:t>24/7 ondersteuning is erg handig, want je wilt geen extra downtime voor je website.</a:t>
            </a:r>
            <a:endParaRPr sz="1500" b="1"/>
          </a:p>
          <a:p>
            <a:pPr marL="457200" lvl="0" indent="-374650" algn="l" rtl="0">
              <a:lnSpc>
                <a:spcPct val="100000"/>
              </a:lnSpc>
              <a:spcBef>
                <a:spcPts val="1000"/>
              </a:spcBef>
              <a:spcAft>
                <a:spcPts val="0"/>
              </a:spcAft>
              <a:buClr>
                <a:schemeClr val="accent2"/>
              </a:buClr>
              <a:buSzPts val="2300"/>
              <a:buChar char="•"/>
            </a:pPr>
            <a:r>
              <a:rPr lang="fi-FI" sz="1500" b="1"/>
              <a:t>Prijzen</a:t>
            </a:r>
            <a:endParaRPr sz="1500"/>
          </a:p>
          <a:p>
            <a:pPr marL="914400" lvl="1" indent="-374650" algn="l" rtl="0">
              <a:lnSpc>
                <a:spcPct val="100000"/>
              </a:lnSpc>
              <a:spcBef>
                <a:spcPts val="500"/>
              </a:spcBef>
              <a:spcAft>
                <a:spcPts val="0"/>
              </a:spcAft>
              <a:buClr>
                <a:schemeClr val="accent2"/>
              </a:buClr>
              <a:buSzPts val="2300"/>
              <a:buChar char="•"/>
            </a:pPr>
            <a:r>
              <a:rPr lang="fi-FI" sz="1500"/>
              <a:t>Controleer of je alles nodig hebt waarvoor je betaalt.</a:t>
            </a:r>
            <a:endParaRPr sz="1650"/>
          </a:p>
          <a:p>
            <a:pPr marL="0" lvl="0" indent="0" algn="l" rtl="0">
              <a:lnSpc>
                <a:spcPct val="90000"/>
              </a:lnSpc>
              <a:spcBef>
                <a:spcPts val="1000"/>
              </a:spcBef>
              <a:spcAft>
                <a:spcPts val="0"/>
              </a:spcAft>
              <a:buClr>
                <a:srgbClr val="ED7D31"/>
              </a:buClr>
              <a:buSzPts val="2250"/>
              <a:buNone/>
            </a:pPr>
            <a:endParaRPr sz="125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68"/>
          <p:cNvSpPr txBox="1"/>
          <p:nvPr/>
        </p:nvSpPr>
        <p:spPr>
          <a:xfrm>
            <a:off x="671209" y="0"/>
            <a:ext cx="9739616" cy="1476375"/>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fi-FI" sz="3200" b="1" i="0" u="none" strike="noStrike" cap="none">
                <a:solidFill>
                  <a:srgbClr val="161249"/>
                </a:solidFill>
                <a:latin typeface="Arial"/>
                <a:ea typeface="Arial"/>
                <a:cs typeface="Arial"/>
                <a:sym typeface="Arial"/>
              </a:rPr>
              <a:t>Waar je op moet letten bij het kiezen van een webontwikkelingsplatform</a:t>
            </a:r>
            <a:endParaRPr sz="1400" b="0" i="0" u="none" strike="noStrike" cap="none">
              <a:solidFill>
                <a:srgbClr val="000000"/>
              </a:solidFill>
              <a:latin typeface="Arial"/>
              <a:ea typeface="Arial"/>
              <a:cs typeface="Arial"/>
              <a:sym typeface="Arial"/>
            </a:endParaRPr>
          </a:p>
        </p:txBody>
      </p:sp>
      <p:sp>
        <p:nvSpPr>
          <p:cNvPr id="333" name="Google Shape;333;p68"/>
          <p:cNvSpPr txBox="1"/>
          <p:nvPr/>
        </p:nvSpPr>
        <p:spPr>
          <a:xfrm>
            <a:off x="585309" y="1645957"/>
            <a:ext cx="11021400" cy="3735300"/>
          </a:xfrm>
          <a:prstGeom prst="rect">
            <a:avLst/>
          </a:prstGeom>
          <a:noFill/>
          <a:ln>
            <a:noFill/>
          </a:ln>
        </p:spPr>
        <p:txBody>
          <a:bodyPr spcFirstLastPara="1" wrap="square" lIns="91425" tIns="45700" rIns="91425" bIns="45700" anchor="t" anchorCtr="0">
            <a:spAutoFit/>
          </a:bodyPr>
          <a:lstStyle/>
          <a:p>
            <a:pPr marL="285750" lvl="0" indent="-279400" algn="l" rtl="0">
              <a:spcBef>
                <a:spcPts val="1000"/>
              </a:spcBef>
              <a:spcAft>
                <a:spcPts val="0"/>
              </a:spcAft>
              <a:buClr>
                <a:schemeClr val="accent2"/>
              </a:buClr>
              <a:buSzPts val="2300"/>
              <a:buChar char="•"/>
            </a:pPr>
            <a:r>
              <a:rPr lang="fi-FI" sz="1500" b="1">
                <a:solidFill>
                  <a:srgbClr val="161249"/>
                </a:solidFill>
              </a:rPr>
              <a:t>Populariteit</a:t>
            </a:r>
            <a:endParaRPr sz="1500">
              <a:solidFill>
                <a:srgbClr val="161249"/>
              </a:solidFill>
            </a:endParaRPr>
          </a:p>
          <a:p>
            <a:pPr marL="742950" lvl="1" indent="-279400" algn="l" rtl="0">
              <a:spcBef>
                <a:spcPts val="500"/>
              </a:spcBef>
              <a:spcAft>
                <a:spcPts val="0"/>
              </a:spcAft>
              <a:buClr>
                <a:schemeClr val="accent2"/>
              </a:buClr>
              <a:buSzPts val="2300"/>
              <a:buChar char="•"/>
            </a:pPr>
            <a:r>
              <a:rPr lang="fi-FI" sz="1500">
                <a:solidFill>
                  <a:srgbClr val="161249"/>
                </a:solidFill>
              </a:rPr>
              <a:t>Niet-populaire platformen kunnen onderliggende kwaliteitsproblemen hebben, slechte ondersteuning of ze zijn moeilijk te gebruiken, terwijl het grote aantal gebruikers en hun websites impliceert dat de technische oplossingen van hoge kwaliteit zijn, dat de ontwikkelaars en peer users goede ondersteuning bieden en dat de gebruikers het platform gemakkelijk genoeg vinden om te gebruiken voor hun bedrijf.</a:t>
            </a:r>
            <a:endParaRPr sz="1500">
              <a:solidFill>
                <a:srgbClr val="161249"/>
              </a:solidFill>
            </a:endParaRPr>
          </a:p>
          <a:p>
            <a:pPr marL="285750" lvl="0" indent="-279400" algn="l" rtl="0">
              <a:spcBef>
                <a:spcPts val="1000"/>
              </a:spcBef>
              <a:spcAft>
                <a:spcPts val="0"/>
              </a:spcAft>
              <a:buClr>
                <a:schemeClr val="accent2"/>
              </a:buClr>
              <a:buSzPts val="2300"/>
              <a:buChar char="•"/>
            </a:pPr>
            <a:r>
              <a:rPr lang="fi-FI" sz="1500" b="1">
                <a:solidFill>
                  <a:srgbClr val="161249"/>
                </a:solidFill>
              </a:rPr>
              <a:t>Maker nieuwsbrief</a:t>
            </a:r>
            <a:endParaRPr sz="1500">
              <a:solidFill>
                <a:srgbClr val="161249"/>
              </a:solidFill>
            </a:endParaRPr>
          </a:p>
          <a:p>
            <a:pPr marL="742950" lvl="1" indent="-279400" algn="l" rtl="0">
              <a:spcBef>
                <a:spcPts val="500"/>
              </a:spcBef>
              <a:spcAft>
                <a:spcPts val="0"/>
              </a:spcAft>
              <a:buClr>
                <a:schemeClr val="accent2"/>
              </a:buClr>
              <a:buSzPts val="2300"/>
              <a:buChar char="•"/>
            </a:pPr>
            <a:r>
              <a:rPr lang="fi-FI" sz="1500">
                <a:solidFill>
                  <a:srgbClr val="161249"/>
                </a:solidFill>
              </a:rPr>
              <a:t>Het maken van nieuwsbrieven kan erg handig zijn om in contact te blijven met je klanten.</a:t>
            </a:r>
            <a:endParaRPr sz="1500">
              <a:solidFill>
                <a:srgbClr val="161249"/>
              </a:solidFill>
            </a:endParaRPr>
          </a:p>
          <a:p>
            <a:pPr marL="285750" lvl="0" indent="-279400" algn="l" rtl="0">
              <a:spcBef>
                <a:spcPts val="1000"/>
              </a:spcBef>
              <a:spcAft>
                <a:spcPts val="0"/>
              </a:spcAft>
              <a:buClr>
                <a:schemeClr val="accent2"/>
              </a:buClr>
              <a:buSzPts val="2300"/>
              <a:buChar char="•"/>
            </a:pPr>
            <a:r>
              <a:rPr lang="fi-FI" sz="1500" b="1">
                <a:solidFill>
                  <a:srgbClr val="161249"/>
                </a:solidFill>
              </a:rPr>
              <a:t>Bloggen, E-commerce, Lidmaatschap maker</a:t>
            </a:r>
            <a:endParaRPr sz="1500">
              <a:solidFill>
                <a:srgbClr val="161249"/>
              </a:solidFill>
            </a:endParaRPr>
          </a:p>
          <a:p>
            <a:pPr marL="742950" lvl="1" indent="-279400" algn="l" rtl="0">
              <a:spcBef>
                <a:spcPts val="500"/>
              </a:spcBef>
              <a:spcAft>
                <a:spcPts val="0"/>
              </a:spcAft>
              <a:buClr>
                <a:schemeClr val="accent2"/>
              </a:buClr>
              <a:buSzPts val="2300"/>
              <a:buChar char="•"/>
            </a:pPr>
            <a:r>
              <a:rPr lang="fi-FI" sz="1500">
                <a:solidFill>
                  <a:srgbClr val="161249"/>
                </a:solidFill>
              </a:rPr>
              <a:t>Afhankelijk van je bedrijfstak zijn dit niet altijd MUST-kenmerken.</a:t>
            </a:r>
            <a:endParaRPr sz="1500">
              <a:solidFill>
                <a:srgbClr val="161249"/>
              </a:solidFill>
            </a:endParaRPr>
          </a:p>
          <a:p>
            <a:pPr marL="819150" marR="0" lvl="1" indent="-133350" algn="l" rtl="0">
              <a:lnSpc>
                <a:spcPct val="90000"/>
              </a:lnSpc>
              <a:spcBef>
                <a:spcPts val="500"/>
              </a:spcBef>
              <a:spcAft>
                <a:spcPts val="0"/>
              </a:spcAft>
              <a:buClr>
                <a:srgbClr val="ED7D31"/>
              </a:buClr>
              <a:buSzPts val="2400"/>
              <a:buFont typeface="Arial"/>
              <a:buNone/>
            </a:pPr>
            <a:endParaRPr sz="1500" b="0" i="0" u="none" strike="noStrike" cap="none">
              <a:solidFill>
                <a:srgbClr val="161249"/>
              </a:solidFill>
              <a:latin typeface="Arial"/>
              <a:ea typeface="Arial"/>
              <a:cs typeface="Arial"/>
              <a:sym typeface="Arial"/>
            </a:endParaRPr>
          </a:p>
          <a:p>
            <a:pPr marL="412750" marR="0" lvl="0" indent="-133350" algn="l" rtl="0">
              <a:lnSpc>
                <a:spcPct val="90000"/>
              </a:lnSpc>
              <a:spcBef>
                <a:spcPts val="1000"/>
              </a:spcBef>
              <a:spcAft>
                <a:spcPts val="0"/>
              </a:spcAft>
              <a:buClr>
                <a:srgbClr val="ED7D31"/>
              </a:buClr>
              <a:buSzPts val="2400"/>
              <a:buFont typeface="Arial"/>
              <a:buNone/>
            </a:pPr>
            <a:endParaRPr sz="1500" b="0" i="0" u="none" strike="noStrike" cap="non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45"/>
          <p:cNvSpPr txBox="1">
            <a:spLocks noGrp="1"/>
          </p:cNvSpPr>
          <p:nvPr>
            <p:ph type="title"/>
          </p:nvPr>
        </p:nvSpPr>
        <p:spPr>
          <a:xfrm>
            <a:off x="401109" y="210716"/>
            <a:ext cx="10419291" cy="1188948"/>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100000"/>
              </a:lnSpc>
              <a:spcBef>
                <a:spcPts val="0"/>
              </a:spcBef>
              <a:spcAft>
                <a:spcPts val="0"/>
              </a:spcAft>
              <a:buClr>
                <a:schemeClr val="dk1"/>
              </a:buClr>
              <a:buSzPct val="111111"/>
              <a:buFont typeface="Calibri"/>
              <a:buNone/>
            </a:pPr>
            <a:r>
              <a:rPr lang="fi-FI" sz="3200"/>
              <a:t>De webplatformmarkt wordt gedomineerd door WordPress</a:t>
            </a:r>
            <a:br>
              <a:rPr lang="fi-FI" sz="3200"/>
            </a:br>
            <a:r>
              <a:rPr lang="fi-FI" sz="2700" b="0"/>
              <a:t>        De rest van de markt is erg </a:t>
            </a:r>
            <a:r>
              <a:rPr lang="fi-FI" sz="2700"/>
              <a:t>gefragmenteerd              </a:t>
            </a:r>
            <a:endParaRPr sz="3200" b="0"/>
          </a:p>
        </p:txBody>
      </p:sp>
      <p:sp>
        <p:nvSpPr>
          <p:cNvPr id="339" name="Google Shape;339;p45"/>
          <p:cNvSpPr/>
          <p:nvPr/>
        </p:nvSpPr>
        <p:spPr>
          <a:xfrm>
            <a:off x="401109" y="1149694"/>
            <a:ext cx="628650" cy="209068"/>
          </a:xfrm>
          <a:prstGeom prst="rightArrow">
            <a:avLst>
              <a:gd name="adj1" fmla="val 50000"/>
              <a:gd name="adj2" fmla="val 50000"/>
            </a:avLst>
          </a:prstGeom>
          <a:solidFill>
            <a:srgbClr val="ED7D31"/>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40" name="Google Shape;340;p45"/>
          <p:cNvPicPr preferRelativeResize="0"/>
          <p:nvPr/>
        </p:nvPicPr>
        <p:blipFill>
          <a:blip r:embed="rId3">
            <a:alphaModFix/>
          </a:blip>
          <a:stretch>
            <a:fillRect/>
          </a:stretch>
        </p:blipFill>
        <p:spPr>
          <a:xfrm>
            <a:off x="-56937" y="1807287"/>
            <a:ext cx="6768634" cy="3228325"/>
          </a:xfrm>
          <a:prstGeom prst="rect">
            <a:avLst/>
          </a:prstGeom>
          <a:noFill/>
          <a:ln>
            <a:noFill/>
          </a:ln>
        </p:spPr>
      </p:pic>
      <p:sp>
        <p:nvSpPr>
          <p:cNvPr id="341" name="Google Shape;341;p45"/>
          <p:cNvSpPr txBox="1"/>
          <p:nvPr/>
        </p:nvSpPr>
        <p:spPr>
          <a:xfrm>
            <a:off x="561975" y="5443225"/>
            <a:ext cx="55308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4"/>
              </a:rPr>
              <a:t>https://meetanshi.com/blog/cms-statistics/</a:t>
            </a:r>
            <a:endParaRPr/>
          </a:p>
          <a:p>
            <a:pPr marL="0" lvl="0" indent="0" algn="l" rtl="0">
              <a:spcBef>
                <a:spcPts val="0"/>
              </a:spcBef>
              <a:spcAft>
                <a:spcPts val="0"/>
              </a:spcAft>
              <a:buNone/>
            </a:pPr>
            <a:endParaRPr/>
          </a:p>
        </p:txBody>
      </p:sp>
      <p:pic>
        <p:nvPicPr>
          <p:cNvPr id="342" name="Google Shape;342;p45"/>
          <p:cNvPicPr preferRelativeResize="0"/>
          <p:nvPr/>
        </p:nvPicPr>
        <p:blipFill>
          <a:blip r:embed="rId5">
            <a:alphaModFix/>
          </a:blip>
          <a:stretch>
            <a:fillRect/>
          </a:stretch>
        </p:blipFill>
        <p:spPr>
          <a:xfrm>
            <a:off x="6092775" y="2126675"/>
            <a:ext cx="5962576" cy="3038074"/>
          </a:xfrm>
          <a:prstGeom prst="rect">
            <a:avLst/>
          </a:prstGeom>
          <a:noFill/>
          <a:ln>
            <a:noFill/>
          </a:ln>
        </p:spPr>
      </p:pic>
      <p:sp>
        <p:nvSpPr>
          <p:cNvPr id="343" name="Google Shape;343;p45"/>
          <p:cNvSpPr txBox="1"/>
          <p:nvPr/>
        </p:nvSpPr>
        <p:spPr>
          <a:xfrm>
            <a:off x="4168925" y="5891750"/>
            <a:ext cx="7407000" cy="6156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fi-FI" u="sng">
                <a:solidFill>
                  <a:schemeClr val="hlink"/>
                </a:solidFill>
                <a:hlinkClick r:id="rId6"/>
              </a:rPr>
              <a:t>https://www.searchenginejournal.com/cms-market-share-june-2022/455912/</a:t>
            </a:r>
            <a:endParaRPr/>
          </a:p>
          <a:p>
            <a:pPr marL="0" lvl="0" indent="0" algn="l" rtl="0">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g1e372d57c9e_0_14"/>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De beste websitebouwers van 2023 acc. Forbes Adviseur</a:t>
            </a:r>
            <a:endParaRPr/>
          </a:p>
        </p:txBody>
      </p:sp>
      <p:sp>
        <p:nvSpPr>
          <p:cNvPr id="350" name="Google Shape;350;g1e372d57c9e_0_14"/>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fontScale="92500" lnSpcReduction="20000"/>
          </a:bodyPr>
          <a:lstStyle/>
          <a:p>
            <a:pPr marL="457200" lvl="0" indent="-393065" algn="l" rtl="0">
              <a:lnSpc>
                <a:spcPct val="100000"/>
              </a:lnSpc>
              <a:spcBef>
                <a:spcPts val="1000"/>
              </a:spcBef>
              <a:spcAft>
                <a:spcPts val="0"/>
              </a:spcAft>
              <a:buClr>
                <a:schemeClr val="accent2"/>
              </a:buClr>
              <a:buSzPct val="100000"/>
              <a:buChar char="●"/>
            </a:pPr>
            <a:r>
              <a:rPr lang="fi-FI"/>
              <a:t>Weebly: "Beste overall"</a:t>
            </a:r>
            <a:endParaRPr/>
          </a:p>
          <a:p>
            <a:pPr marL="457200" lvl="0" indent="-393065" algn="l" rtl="0">
              <a:lnSpc>
                <a:spcPct val="100000"/>
              </a:lnSpc>
              <a:spcBef>
                <a:spcPts val="0"/>
              </a:spcBef>
              <a:spcAft>
                <a:spcPts val="0"/>
              </a:spcAft>
              <a:buClr>
                <a:schemeClr val="accent2"/>
              </a:buClr>
              <a:buSzPct val="100000"/>
              <a:buChar char="●"/>
            </a:pPr>
            <a:r>
              <a:rPr lang="fi-FI"/>
              <a:t>GoDaddy: "Beste voor serviceproviders"</a:t>
            </a:r>
            <a:endParaRPr/>
          </a:p>
          <a:p>
            <a:pPr marL="457200" lvl="0" indent="-393065" algn="l" rtl="0">
              <a:lnSpc>
                <a:spcPct val="100000"/>
              </a:lnSpc>
              <a:spcBef>
                <a:spcPts val="0"/>
              </a:spcBef>
              <a:spcAft>
                <a:spcPts val="0"/>
              </a:spcAft>
              <a:buClr>
                <a:schemeClr val="accent2"/>
              </a:buClr>
              <a:buSzPct val="100000"/>
              <a:buChar char="●"/>
            </a:pPr>
            <a:r>
              <a:rPr lang="fi-FI"/>
              <a:t>IONOS: "Beste voor starters".</a:t>
            </a:r>
            <a:endParaRPr/>
          </a:p>
          <a:p>
            <a:pPr marL="457200" lvl="0" indent="-393065" algn="l" rtl="0">
              <a:lnSpc>
                <a:spcPct val="100000"/>
              </a:lnSpc>
              <a:spcBef>
                <a:spcPts val="0"/>
              </a:spcBef>
              <a:spcAft>
                <a:spcPts val="0"/>
              </a:spcAft>
              <a:buClr>
                <a:schemeClr val="accent2"/>
              </a:buClr>
              <a:buSzPct val="100000"/>
              <a:buChar char="●"/>
            </a:pPr>
            <a:r>
              <a:rPr lang="fi-FI"/>
              <a:t>Squarespace: "Beste voor creatieven"</a:t>
            </a:r>
            <a:endParaRPr/>
          </a:p>
          <a:p>
            <a:pPr marL="457200" lvl="0" indent="-393065" algn="l" rtl="0">
              <a:lnSpc>
                <a:spcPct val="100000"/>
              </a:lnSpc>
              <a:spcBef>
                <a:spcPts val="0"/>
              </a:spcBef>
              <a:spcAft>
                <a:spcPts val="0"/>
              </a:spcAft>
              <a:buClr>
                <a:schemeClr val="accent2"/>
              </a:buClr>
              <a:buSzPct val="100000"/>
              <a:buChar char="●"/>
            </a:pPr>
            <a:r>
              <a:rPr lang="fi-FI"/>
              <a:t>HostGator: "Beste voor eenvoud"</a:t>
            </a:r>
            <a:endParaRPr/>
          </a:p>
          <a:p>
            <a:pPr marL="457200" lvl="0" indent="-393065" algn="l" rtl="0">
              <a:lnSpc>
                <a:spcPct val="100000"/>
              </a:lnSpc>
              <a:spcBef>
                <a:spcPts val="0"/>
              </a:spcBef>
              <a:spcAft>
                <a:spcPts val="0"/>
              </a:spcAft>
              <a:buClr>
                <a:schemeClr val="accent2"/>
              </a:buClr>
              <a:buSzPct val="100000"/>
              <a:buChar char="●"/>
            </a:pPr>
            <a:r>
              <a:rPr lang="fi-FI"/>
              <a:t>Wix: "Het beste voor codevrije aanpassingen"</a:t>
            </a:r>
            <a:endParaRPr/>
          </a:p>
          <a:p>
            <a:pPr marL="457200" lvl="0" indent="-393065" algn="l" rtl="0">
              <a:lnSpc>
                <a:spcPct val="100000"/>
              </a:lnSpc>
              <a:spcBef>
                <a:spcPts val="0"/>
              </a:spcBef>
              <a:spcAft>
                <a:spcPts val="0"/>
              </a:spcAft>
              <a:buClr>
                <a:schemeClr val="accent2"/>
              </a:buClr>
              <a:buSzPct val="100000"/>
              <a:buChar char="●"/>
            </a:pPr>
            <a:r>
              <a:rPr lang="fi-FI"/>
              <a:t>Shopify: "Het beste voor Dropshipping"</a:t>
            </a:r>
            <a:endParaRPr/>
          </a:p>
          <a:p>
            <a:pPr marL="457200" lvl="0" indent="-393065" algn="l" rtl="0">
              <a:lnSpc>
                <a:spcPct val="100000"/>
              </a:lnSpc>
              <a:spcBef>
                <a:spcPts val="0"/>
              </a:spcBef>
              <a:spcAft>
                <a:spcPts val="0"/>
              </a:spcAft>
              <a:buClr>
                <a:schemeClr val="accent2"/>
              </a:buClr>
              <a:buSzPct val="100000"/>
              <a:buChar char="●"/>
            </a:pPr>
            <a:r>
              <a:rPr lang="fi-FI"/>
              <a:t>Zyro: "Beste voor betaalbaarheid".</a:t>
            </a:r>
            <a:endParaRPr/>
          </a:p>
          <a:p>
            <a:pPr marL="457200" lvl="0" indent="-393065" algn="l" rtl="0">
              <a:lnSpc>
                <a:spcPct val="100000"/>
              </a:lnSpc>
              <a:spcBef>
                <a:spcPts val="0"/>
              </a:spcBef>
              <a:spcAft>
                <a:spcPts val="0"/>
              </a:spcAft>
              <a:buClr>
                <a:schemeClr val="accent2"/>
              </a:buClr>
              <a:buSzPct val="100000"/>
              <a:buChar char="●"/>
            </a:pPr>
            <a:r>
              <a:rPr lang="fi-FI"/>
              <a:t>WordPress.org: "Het beste voor veelzijdigheid"</a:t>
            </a:r>
            <a:endParaRPr/>
          </a:p>
          <a:p>
            <a:pPr marL="457200" lvl="0" indent="-393065" algn="l" rtl="0">
              <a:lnSpc>
                <a:spcPct val="100000"/>
              </a:lnSpc>
              <a:spcBef>
                <a:spcPts val="0"/>
              </a:spcBef>
              <a:spcAft>
                <a:spcPts val="0"/>
              </a:spcAft>
              <a:buClr>
                <a:schemeClr val="accent2"/>
              </a:buClr>
              <a:buSzPct val="100000"/>
              <a:buChar char="●"/>
            </a:pPr>
            <a:r>
              <a:rPr lang="fi-FI"/>
              <a:t>Duda: "Het beste voor agentschappen"</a:t>
            </a:r>
            <a:endParaRPr/>
          </a:p>
          <a:p>
            <a:pPr marL="0" lvl="0" indent="0" algn="l" rtl="0">
              <a:spcBef>
                <a:spcPts val="1000"/>
              </a:spcBef>
              <a:spcAft>
                <a:spcPts val="0"/>
              </a:spcAft>
              <a:buNone/>
            </a:pPr>
            <a:endParaRPr/>
          </a:p>
        </p:txBody>
      </p:sp>
      <p:sp>
        <p:nvSpPr>
          <p:cNvPr id="351" name="Google Shape;351;g1e372d57c9e_0_14"/>
          <p:cNvSpPr txBox="1"/>
          <p:nvPr/>
        </p:nvSpPr>
        <p:spPr>
          <a:xfrm>
            <a:off x="3208000" y="6033625"/>
            <a:ext cx="8650500" cy="6156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fi-FI" u="sng">
                <a:solidFill>
                  <a:schemeClr val="hlink"/>
                </a:solidFill>
                <a:hlinkClick r:id="rId3"/>
              </a:rPr>
              <a:t>https://www.forbes.com/advisor/business/software/best-website-builders/</a:t>
            </a:r>
            <a:endParaRPr/>
          </a:p>
          <a:p>
            <a:pPr marL="0" lvl="0" indent="0" algn="r" rtl="0">
              <a:spcBef>
                <a:spcPts val="0"/>
              </a:spcBef>
              <a:spcAft>
                <a:spcPts val="0"/>
              </a:spcAft>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44"/>
          <p:cNvSpPr txBox="1">
            <a:spLocks noGrp="1"/>
          </p:cNvSpPr>
          <p:nvPr>
            <p:ph type="title"/>
          </p:nvPr>
        </p:nvSpPr>
        <p:spPr>
          <a:xfrm>
            <a:off x="420159" y="248544"/>
            <a:ext cx="9925352" cy="112305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2800"/>
              <a:buFont typeface="Calibri"/>
              <a:buNone/>
            </a:pPr>
            <a:r>
              <a:rPr lang="fi-FI" sz="3200"/>
              <a:t>Er zijn veel opties voor webontwikkeling</a:t>
            </a:r>
            <a:endParaRPr sz="4800"/>
          </a:p>
        </p:txBody>
      </p:sp>
      <p:sp>
        <p:nvSpPr>
          <p:cNvPr id="358" name="Google Shape;358;p44"/>
          <p:cNvSpPr txBox="1">
            <a:spLocks noGrp="1"/>
          </p:cNvSpPr>
          <p:nvPr>
            <p:ph type="body" idx="1"/>
          </p:nvPr>
        </p:nvSpPr>
        <p:spPr>
          <a:xfrm>
            <a:off x="199949" y="5555007"/>
            <a:ext cx="10983384" cy="28059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1100"/>
              <a:buNone/>
            </a:pPr>
            <a:r>
              <a:rPr lang="fi-FI" sz="1100" u="sng">
                <a:solidFill>
                  <a:schemeClr val="hlink"/>
                </a:solidFill>
                <a:hlinkClick r:id="rId3"/>
              </a:rPr>
              <a:t>Bron: </a:t>
            </a:r>
            <a:r>
              <a:rPr lang="fi-FI" sz="1100" u="sng">
                <a:solidFill>
                  <a:srgbClr val="0070C0"/>
                </a:solidFill>
                <a:hlinkClick r:id="rId3">
                  <a:extLst>
                    <a:ext uri="{A12FA001-AC4F-418D-AE19-62706E023703}">
                      <ahyp:hlinkClr xmlns:ahyp="http://schemas.microsoft.com/office/drawing/2018/hyperlinkcolor" val="tx"/>
                    </a:ext>
                  </a:extLst>
                </a:hlinkClick>
              </a:rPr>
              <a:t>https://99designs.com/blog/web-digital/best-web-platform-small-business/</a:t>
            </a:r>
            <a:endParaRPr sz="1100">
              <a:solidFill>
                <a:srgbClr val="0070C0"/>
              </a:solidFill>
            </a:endParaRPr>
          </a:p>
          <a:p>
            <a:pPr marL="228600" lvl="0" indent="-158750" algn="l" rtl="0">
              <a:lnSpc>
                <a:spcPct val="90000"/>
              </a:lnSpc>
              <a:spcBef>
                <a:spcPts val="1000"/>
              </a:spcBef>
              <a:spcAft>
                <a:spcPts val="0"/>
              </a:spcAft>
              <a:buClr>
                <a:schemeClr val="dk1"/>
              </a:buClr>
              <a:buSzPts val="1100"/>
              <a:buNone/>
            </a:pPr>
            <a:endParaRPr sz="1100"/>
          </a:p>
        </p:txBody>
      </p:sp>
      <p:pic>
        <p:nvPicPr>
          <p:cNvPr id="359" name="Google Shape;359;p44"/>
          <p:cNvPicPr preferRelativeResize="0"/>
          <p:nvPr/>
        </p:nvPicPr>
        <p:blipFill rotWithShape="1">
          <a:blip r:embed="rId4">
            <a:alphaModFix/>
          </a:blip>
          <a:srcRect/>
          <a:stretch/>
        </p:blipFill>
        <p:spPr>
          <a:xfrm>
            <a:off x="6072836" y="1776802"/>
            <a:ext cx="5942044" cy="3653600"/>
          </a:xfrm>
          <a:prstGeom prst="rect">
            <a:avLst/>
          </a:prstGeom>
          <a:noFill/>
          <a:ln>
            <a:noFill/>
          </a:ln>
        </p:spPr>
      </p:pic>
      <p:graphicFrame>
        <p:nvGraphicFramePr>
          <p:cNvPr id="360" name="Google Shape;360;p44"/>
          <p:cNvGraphicFramePr/>
          <p:nvPr/>
        </p:nvGraphicFramePr>
        <p:xfrm>
          <a:off x="199949" y="1776802"/>
          <a:ext cx="5676975" cy="3836870"/>
        </p:xfrm>
        <a:graphic>
          <a:graphicData uri="http://schemas.openxmlformats.org/drawingml/2006/table">
            <a:tbl>
              <a:tblPr firstRow="1" bandRow="1">
                <a:noFill/>
                <a:tableStyleId>{9FE1F200-3334-4A79-94A7-6AC4D95C2E96}</a:tableStyleId>
              </a:tblPr>
              <a:tblGrid>
                <a:gridCol w="1260700">
                  <a:extLst>
                    <a:ext uri="{9D8B030D-6E8A-4147-A177-3AD203B41FA5}">
                      <a16:colId xmlns:a16="http://schemas.microsoft.com/office/drawing/2014/main" val="20000"/>
                    </a:ext>
                  </a:extLst>
                </a:gridCol>
                <a:gridCol w="1387850">
                  <a:extLst>
                    <a:ext uri="{9D8B030D-6E8A-4147-A177-3AD203B41FA5}">
                      <a16:colId xmlns:a16="http://schemas.microsoft.com/office/drawing/2014/main" val="20001"/>
                    </a:ext>
                  </a:extLst>
                </a:gridCol>
                <a:gridCol w="1398450">
                  <a:extLst>
                    <a:ext uri="{9D8B030D-6E8A-4147-A177-3AD203B41FA5}">
                      <a16:colId xmlns:a16="http://schemas.microsoft.com/office/drawing/2014/main" val="20002"/>
                    </a:ext>
                  </a:extLst>
                </a:gridCol>
                <a:gridCol w="1629975">
                  <a:extLst>
                    <a:ext uri="{9D8B030D-6E8A-4147-A177-3AD203B41FA5}">
                      <a16:colId xmlns:a16="http://schemas.microsoft.com/office/drawing/2014/main" val="20003"/>
                    </a:ext>
                  </a:extLst>
                </a:gridCol>
              </a:tblGrid>
              <a:tr h="4167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Type platform</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Beschrijving</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Wanneer gebruiken?</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Voorbeeld</a:t>
                      </a:r>
                      <a:endParaRPr sz="1700" u="none" strike="noStrike" cap="none"/>
                    </a:p>
                  </a:txBody>
                  <a:tcPr marL="89000" marR="89000" marT="44500" marB="44500"/>
                </a:tc>
                <a:extLst>
                  <a:ext uri="{0D108BD9-81ED-4DB2-BD59-A6C34878D82A}">
                    <a16:rowId xmlns:a16="http://schemas.microsoft.com/office/drawing/2014/main" val="10000"/>
                  </a:ext>
                </a:extLst>
              </a:tr>
              <a:tr h="6679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DIY (doe het zelf)</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Gebruiksvriendelijke platforms met kant-en-klare sjablonen</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Wanneer eenvoudige functionaliteit en kostenbesparing tellen</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WIX, Shopify, enz.</a:t>
                      </a:r>
                      <a:endParaRPr sz="1700" u="none" strike="noStrike" cap="none"/>
                    </a:p>
                  </a:txBody>
                  <a:tcPr marL="89000" marR="89000" marT="44500" marB="44500"/>
                </a:tc>
                <a:extLst>
                  <a:ext uri="{0D108BD9-81ED-4DB2-BD59-A6C34878D82A}">
                    <a16:rowId xmlns:a16="http://schemas.microsoft.com/office/drawing/2014/main" val="10001"/>
                  </a:ext>
                </a:extLst>
              </a:tr>
              <a:tr h="8563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DFM (doe het voor mij)</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Website ontworpen en ontwikkeld door een digitaal marketingbureau</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Wanneer codering nodig is "om dingen goed te doen"</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hlink"/>
                        </a:buClr>
                        <a:buSzPts val="1100"/>
                        <a:buFont typeface="Calibri"/>
                        <a:buNone/>
                      </a:pPr>
                      <a:r>
                        <a:rPr lang="fi-FI" sz="1100" u="sng" strike="noStrike" cap="none">
                          <a:solidFill>
                            <a:schemeClr val="hlink"/>
                          </a:solidFill>
                          <a:hlinkClick r:id="rId5"/>
                        </a:rPr>
                        <a:t>www.porternovelli.com</a:t>
                      </a:r>
                      <a:endParaRPr sz="1100" u="none" strike="noStrike" cap="none"/>
                    </a:p>
                    <a:p>
                      <a:pPr marL="0" marR="0" lvl="0" indent="0" algn="l" rtl="0">
                        <a:lnSpc>
                          <a:spcPct val="100000"/>
                        </a:lnSpc>
                        <a:spcBef>
                          <a:spcPts val="0"/>
                        </a:spcBef>
                        <a:spcAft>
                          <a:spcPts val="0"/>
                        </a:spcAft>
                        <a:buClr>
                          <a:schemeClr val="dk1"/>
                        </a:buClr>
                        <a:buSzPts val="1100"/>
                        <a:buFont typeface="Calibri"/>
                        <a:buNone/>
                      </a:pPr>
                      <a:endParaRPr sz="1100" u="none" strike="noStrike" cap="none"/>
                    </a:p>
                  </a:txBody>
                  <a:tcPr marL="89000" marR="89000" marT="44500" marB="44500"/>
                </a:tc>
                <a:extLst>
                  <a:ext uri="{0D108BD9-81ED-4DB2-BD59-A6C34878D82A}">
                    <a16:rowId xmlns:a16="http://schemas.microsoft.com/office/drawing/2014/main" val="10002"/>
                  </a:ext>
                </a:extLst>
              </a:tr>
              <a:tr h="1044700">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Freelancer</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Professionele ondersteuning tegen lagere kosten dan een digitaal marketingbureau</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Als je hulp nodig hebt maar bij een lokale partner kunt wonen</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Uw lokale webontwikkelaar pro</a:t>
                      </a:r>
                      <a:endParaRPr sz="1700" u="none" strike="noStrike" cap="none"/>
                    </a:p>
                  </a:txBody>
                  <a:tcPr marL="89000" marR="89000" marT="44500" marB="44500"/>
                </a:tc>
                <a:extLst>
                  <a:ext uri="{0D108BD9-81ED-4DB2-BD59-A6C34878D82A}">
                    <a16:rowId xmlns:a16="http://schemas.microsoft.com/office/drawing/2014/main" val="10003"/>
                  </a:ext>
                </a:extLst>
              </a:tr>
              <a:tr h="6679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Hybride platforms</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Een doe-het-zelf-platform dat codering op maat mogelijk maakt</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Als je doe-het-zelf-platform "net een beetje extra" nodig heeft</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WordPress</a:t>
                      </a:r>
                      <a:endParaRPr sz="1700" u="none" strike="noStrike" cap="none"/>
                    </a:p>
                  </a:txBody>
                  <a:tcPr marL="89000" marR="89000" marT="44500" marB="44500"/>
                </a:tc>
                <a:extLst>
                  <a:ext uri="{0D108BD9-81ED-4DB2-BD59-A6C34878D82A}">
                    <a16:rowId xmlns:a16="http://schemas.microsoft.com/office/drawing/2014/main" val="10004"/>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g250c47f241d_0_0"/>
          <p:cNvSpPr txBox="1">
            <a:spLocks noGrp="1"/>
          </p:cNvSpPr>
          <p:nvPr>
            <p:ph type="body" idx="1"/>
          </p:nvPr>
        </p:nvSpPr>
        <p:spPr>
          <a:xfrm>
            <a:off x="1120775" y="488025"/>
            <a:ext cx="10509300" cy="1014637"/>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dirty="0" err="1"/>
              <a:t>Huiswerk uit sectie </a:t>
            </a:r>
            <a:r>
              <a:rPr lang="fi-FI" dirty="0"/>
              <a:t>1B: Planning voor een </a:t>
            </a:r>
            <a:r>
              <a:rPr lang="fi-FI" dirty="0" err="1"/>
              <a:t>bedrijfswebsite/basisconcepten</a:t>
            </a:r>
            <a:endParaRPr b="1" dirty="0"/>
          </a:p>
        </p:txBody>
      </p:sp>
      <p:sp>
        <p:nvSpPr>
          <p:cNvPr id="367" name="Google Shape;367;g250c47f241d_0_0"/>
          <p:cNvSpPr txBox="1">
            <a:spLocks noGrp="1"/>
          </p:cNvSpPr>
          <p:nvPr>
            <p:ph type="body" idx="2"/>
          </p:nvPr>
        </p:nvSpPr>
        <p:spPr>
          <a:xfrm>
            <a:off x="1120777" y="1646455"/>
            <a:ext cx="8818800" cy="3781800"/>
          </a:xfrm>
          <a:prstGeom prst="rect">
            <a:avLst/>
          </a:prstGeom>
        </p:spPr>
        <p:txBody>
          <a:bodyPr spcFirstLastPara="1" wrap="square" lIns="0" tIns="0" rIns="0" bIns="0" anchor="t" anchorCtr="0">
            <a:noAutofit/>
          </a:bodyPr>
          <a:lstStyle/>
          <a:p>
            <a:pPr marL="0" lvl="0" indent="0" algn="l" rtl="0">
              <a:lnSpc>
                <a:spcPct val="90000"/>
              </a:lnSpc>
              <a:spcBef>
                <a:spcPts val="1000"/>
              </a:spcBef>
              <a:spcAft>
                <a:spcPts val="0"/>
              </a:spcAft>
              <a:buClr>
                <a:schemeClr val="dk1"/>
              </a:buClr>
              <a:buSzPts val="1100"/>
              <a:buFont typeface="Arial"/>
              <a:buNone/>
            </a:pPr>
            <a:r>
              <a:rPr lang="fi-FI" sz="1864" b="1" dirty="0" err="1"/>
              <a:t>Teamwerk </a:t>
            </a:r>
            <a:r>
              <a:rPr lang="fi-FI" sz="1864" b="1" dirty="0"/>
              <a:t>- 4 </a:t>
            </a:r>
            <a:r>
              <a:rPr lang="fi-FI" sz="1864" b="1" dirty="0" err="1"/>
              <a:t>studenten </a:t>
            </a:r>
            <a:r>
              <a:rPr lang="fi-FI" sz="1864" b="1" dirty="0"/>
              <a:t>in 1 team</a:t>
            </a:r>
            <a:endParaRPr sz="2100" b="1" dirty="0"/>
          </a:p>
          <a:p>
            <a:pPr marL="0" lvl="0" indent="0" algn="l" rtl="0">
              <a:lnSpc>
                <a:spcPct val="90000"/>
              </a:lnSpc>
              <a:spcBef>
                <a:spcPts val="1000"/>
              </a:spcBef>
              <a:spcAft>
                <a:spcPts val="0"/>
              </a:spcAft>
              <a:buClr>
                <a:schemeClr val="dk1"/>
              </a:buClr>
              <a:buSzPts val="1100"/>
              <a:buFont typeface="Arial"/>
              <a:buNone/>
            </a:pPr>
            <a:r>
              <a:rPr lang="fi-FI" sz="1700" dirty="0" err="1"/>
              <a:t>Het doel </a:t>
            </a:r>
            <a:r>
              <a:rPr lang="fi-FI" sz="1700" dirty="0"/>
              <a:t>van </a:t>
            </a:r>
            <a:r>
              <a:rPr lang="fi-FI" sz="1700" dirty="0" err="1"/>
              <a:t>deze opdracht </a:t>
            </a:r>
            <a:r>
              <a:rPr lang="fi-FI" sz="1700" dirty="0"/>
              <a:t>voor </a:t>
            </a:r>
            <a:r>
              <a:rPr lang="fi-FI" sz="1700" dirty="0" err="1"/>
              <a:t>de leerlingen </a:t>
            </a:r>
            <a:r>
              <a:rPr lang="fi-FI" sz="1700" dirty="0"/>
              <a:t>is </a:t>
            </a:r>
            <a:endParaRPr sz="1700" dirty="0"/>
          </a:p>
          <a:p>
            <a:pPr marL="457200" lvl="0" indent="-336550" algn="l" rtl="0">
              <a:lnSpc>
                <a:spcPct val="90000"/>
              </a:lnSpc>
              <a:spcBef>
                <a:spcPts val="1000"/>
              </a:spcBef>
              <a:spcAft>
                <a:spcPts val="0"/>
              </a:spcAft>
              <a:buSzPts val="1700"/>
              <a:buChar char="●"/>
            </a:pPr>
            <a:r>
              <a:rPr lang="fi-FI" sz="1700" dirty="0" err="1"/>
              <a:t>zich bewust worden </a:t>
            </a:r>
            <a:r>
              <a:rPr lang="fi-FI" sz="1700" dirty="0"/>
              <a:t>van </a:t>
            </a:r>
            <a:r>
              <a:rPr lang="fi-FI" sz="1700" dirty="0" err="1"/>
              <a:t>de verschillende componenten </a:t>
            </a:r>
            <a:r>
              <a:rPr lang="fi-FI" sz="1700" dirty="0"/>
              <a:t>in </a:t>
            </a:r>
            <a:r>
              <a:rPr lang="fi-FI" sz="1700" dirty="0" err="1"/>
              <a:t>de domeinnaam</a:t>
            </a:r>
            <a:endParaRPr sz="1700" dirty="0"/>
          </a:p>
          <a:p>
            <a:pPr marL="457200" lvl="0" indent="-336550" algn="l" rtl="0">
              <a:lnSpc>
                <a:spcPct val="90000"/>
              </a:lnSpc>
              <a:spcBef>
                <a:spcPts val="0"/>
              </a:spcBef>
              <a:spcAft>
                <a:spcPts val="0"/>
              </a:spcAft>
              <a:buSzPts val="1700"/>
              <a:buChar char="●"/>
            </a:pPr>
            <a:r>
              <a:rPr lang="fi-FI" sz="1700" dirty="0" err="1"/>
              <a:t>de concepten </a:t>
            </a:r>
            <a:r>
              <a:rPr lang="fi-FI" sz="1700" dirty="0"/>
              <a:t>en </a:t>
            </a:r>
            <a:r>
              <a:rPr lang="fi-FI" sz="1700" dirty="0" err="1"/>
              <a:t>functies </a:t>
            </a:r>
            <a:r>
              <a:rPr lang="fi-FI" sz="1700" dirty="0"/>
              <a:t>van </a:t>
            </a:r>
            <a:r>
              <a:rPr lang="fi-FI" sz="1700" dirty="0" err="1"/>
              <a:t>domeinnaamserver </a:t>
            </a:r>
            <a:r>
              <a:rPr lang="fi-FI" sz="1700" dirty="0"/>
              <a:t>en </a:t>
            </a:r>
            <a:r>
              <a:rPr lang="fi-FI" sz="1700" dirty="0" err="1"/>
              <a:t>webhosting begrijpen</a:t>
            </a:r>
            <a:endParaRPr sz="1700" dirty="0"/>
          </a:p>
          <a:p>
            <a:pPr marL="457200" lvl="0" indent="-336550" algn="l" rtl="0">
              <a:lnSpc>
                <a:spcPct val="90000"/>
              </a:lnSpc>
              <a:spcBef>
                <a:spcPts val="0"/>
              </a:spcBef>
              <a:spcAft>
                <a:spcPts val="0"/>
              </a:spcAft>
              <a:buSzPts val="1700"/>
              <a:buChar char="●"/>
            </a:pPr>
            <a:r>
              <a:rPr lang="fi-FI" sz="1700" dirty="0" err="1"/>
              <a:t>op de hoogte zijn </a:t>
            </a:r>
            <a:r>
              <a:rPr lang="fi-FI" sz="1700" dirty="0"/>
              <a:t>van </a:t>
            </a:r>
            <a:r>
              <a:rPr lang="fi-FI" sz="1700" dirty="0" err="1"/>
              <a:t>de verschillende platforms die beschikbaar zijn </a:t>
            </a:r>
            <a:r>
              <a:rPr lang="fi-FI" sz="1700" dirty="0"/>
              <a:t>voor het </a:t>
            </a:r>
            <a:r>
              <a:rPr lang="fi-FI" sz="1700" dirty="0" err="1"/>
              <a:t>ontwikkelen van websites</a:t>
            </a:r>
            <a:endParaRPr sz="1700" dirty="0"/>
          </a:p>
          <a:p>
            <a:pPr marL="0" lvl="0" indent="0" algn="l" rtl="0">
              <a:lnSpc>
                <a:spcPct val="90000"/>
              </a:lnSpc>
              <a:spcBef>
                <a:spcPts val="1000"/>
              </a:spcBef>
              <a:spcAft>
                <a:spcPts val="0"/>
              </a:spcAft>
              <a:buClr>
                <a:schemeClr val="dk1"/>
              </a:buClr>
              <a:buSzPts val="1100"/>
              <a:buFont typeface="Arial"/>
              <a:buNone/>
            </a:pPr>
            <a:endParaRPr sz="1600" b="1" dirty="0"/>
          </a:p>
          <a:p>
            <a:pPr marL="0" lvl="0" indent="0" algn="l" rtl="0">
              <a:lnSpc>
                <a:spcPct val="90000"/>
              </a:lnSpc>
              <a:spcBef>
                <a:spcPts val="1000"/>
              </a:spcBef>
              <a:spcAft>
                <a:spcPts val="0"/>
              </a:spcAft>
              <a:buClr>
                <a:schemeClr val="dk1"/>
              </a:buClr>
              <a:buSzPts val="1100"/>
              <a:buFont typeface="Arial"/>
              <a:buNone/>
            </a:pPr>
            <a:r>
              <a:rPr lang="fi-FI" sz="1600" b="1" dirty="0" err="1"/>
              <a:t>Zie details </a:t>
            </a:r>
            <a:r>
              <a:rPr lang="fi-FI" sz="1600" b="1" dirty="0"/>
              <a:t>in </a:t>
            </a:r>
            <a:r>
              <a:rPr lang="fi-FI" sz="1600" b="1" dirty="0" err="1"/>
              <a:t>de </a:t>
            </a:r>
            <a:r>
              <a:rPr lang="fi-FI" sz="1600" b="1" dirty="0"/>
              <a:t>pdf (</a:t>
            </a:r>
            <a:r>
              <a:rPr lang="fi-FI" sz="1600" b="1" dirty="0" err="1"/>
              <a:t>Huiswerk uit sectie </a:t>
            </a:r>
            <a:r>
              <a:rPr lang="fi-FI" sz="1600" b="1" dirty="0"/>
              <a:t>1B)</a:t>
            </a:r>
            <a:endParaRPr sz="1600" b="1" dirty="0"/>
          </a:p>
          <a:p>
            <a:pPr marL="457200" lvl="0" indent="-323850" algn="l" rtl="0">
              <a:lnSpc>
                <a:spcPct val="90000"/>
              </a:lnSpc>
              <a:spcBef>
                <a:spcPts val="1000"/>
              </a:spcBef>
              <a:spcAft>
                <a:spcPts val="0"/>
              </a:spcAft>
              <a:buSzPts val="1500"/>
              <a:buChar char="-"/>
            </a:pPr>
            <a:r>
              <a:rPr lang="fi-FI" sz="1500" dirty="0"/>
              <a:t>(</a:t>
            </a:r>
            <a:r>
              <a:rPr lang="fi-FI" sz="1500" dirty="0" err="1"/>
              <a:t>Afdrukken </a:t>
            </a:r>
            <a:r>
              <a:rPr lang="fi-FI" sz="1500"/>
              <a:t>en</a:t>
            </a:r>
            <a:r>
              <a:rPr lang="fi-FI" sz="1500" dirty="0"/>
              <a:t>) Vul </a:t>
            </a:r>
            <a:r>
              <a:rPr lang="fi-FI" sz="1500" dirty="0" err="1"/>
              <a:t>de bijgevoegde tabellen in uit het </a:t>
            </a:r>
            <a:r>
              <a:rPr lang="fi-FI" sz="1500" dirty="0"/>
              <a:t>pdf-bestand </a:t>
            </a:r>
            <a:r>
              <a:rPr lang="fi-FI" sz="1500" dirty="0" err="1"/>
              <a:t>Huiswerk uit sectie </a:t>
            </a:r>
            <a:r>
              <a:rPr lang="fi-FI" sz="1500" dirty="0"/>
              <a:t>1B.</a:t>
            </a:r>
            <a:endParaRPr sz="1500" dirty="0"/>
          </a:p>
          <a:p>
            <a:pPr marL="457200" lvl="0" indent="-323850" algn="l" rtl="0">
              <a:lnSpc>
                <a:spcPct val="90000"/>
              </a:lnSpc>
              <a:spcBef>
                <a:spcPts val="0"/>
              </a:spcBef>
              <a:spcAft>
                <a:spcPts val="0"/>
              </a:spcAft>
              <a:buSzPts val="1500"/>
              <a:buChar char="-"/>
            </a:pPr>
            <a:r>
              <a:rPr lang="fi-FI" sz="1500" dirty="0" err="1"/>
              <a:t>Let bij het analyseren van de domeinnaam </a:t>
            </a:r>
            <a:r>
              <a:rPr lang="fi-FI" sz="1500" dirty="0"/>
              <a:t>op </a:t>
            </a:r>
            <a:r>
              <a:rPr lang="fi-FI" sz="1500" dirty="0" err="1"/>
              <a:t>het soort bedrijf/operatie </a:t>
            </a:r>
            <a:r>
              <a:rPr lang="fi-FI" sz="1500" dirty="0"/>
              <a:t>waarvoor </a:t>
            </a:r>
            <a:r>
              <a:rPr lang="fi-FI" sz="1500" dirty="0" err="1"/>
              <a:t>het </a:t>
            </a:r>
            <a:r>
              <a:rPr lang="fi-FI" sz="1500" dirty="0"/>
              <a:t>domein is </a:t>
            </a:r>
            <a:r>
              <a:rPr lang="fi-FI" sz="1500" dirty="0" err="1"/>
              <a:t>gemaakt</a:t>
            </a:r>
            <a:r>
              <a:rPr lang="fi-FI" sz="1500" dirty="0"/>
              <a:t>.</a:t>
            </a:r>
            <a:endParaRPr sz="1500" dirty="0"/>
          </a:p>
          <a:p>
            <a:pPr marL="457200" lvl="0" indent="-323850" algn="l" rtl="0">
              <a:lnSpc>
                <a:spcPct val="90000"/>
              </a:lnSpc>
              <a:spcBef>
                <a:spcPts val="0"/>
              </a:spcBef>
              <a:spcAft>
                <a:spcPts val="0"/>
              </a:spcAft>
              <a:buSzPts val="1500"/>
              <a:buChar char="-"/>
            </a:pPr>
            <a:r>
              <a:rPr lang="fi-FI" sz="1500" dirty="0" err="1"/>
              <a:t>Vergelijk bij het analyseren van de webhosts de technische verschillen </a:t>
            </a:r>
            <a:r>
              <a:rPr lang="fi-FI" sz="1500" dirty="0"/>
              <a:t>en </a:t>
            </a:r>
            <a:r>
              <a:rPr lang="fi-FI" sz="1500" dirty="0" err="1"/>
              <a:t>de serviceniveaus die ze bieden</a:t>
            </a:r>
            <a:r>
              <a:rPr lang="fi-FI" sz="1500" dirty="0"/>
              <a:t>.</a:t>
            </a:r>
            <a:endParaRPr sz="1500" dirty="0"/>
          </a:p>
          <a:p>
            <a:pPr marL="457200" lvl="0" indent="-323850" algn="l" rtl="0">
              <a:lnSpc>
                <a:spcPct val="90000"/>
              </a:lnSpc>
              <a:spcBef>
                <a:spcPts val="0"/>
              </a:spcBef>
              <a:spcAft>
                <a:spcPts val="0"/>
              </a:spcAft>
              <a:buSzPts val="1500"/>
              <a:buChar char="-"/>
            </a:pPr>
            <a:r>
              <a:rPr lang="fi-FI" sz="1500" dirty="0" err="1"/>
              <a:t>Let bij het analyseren van het ontwikkelplatform </a:t>
            </a:r>
            <a:r>
              <a:rPr lang="fi-FI" sz="1500" dirty="0"/>
              <a:t>op </a:t>
            </a:r>
            <a:r>
              <a:rPr lang="fi-FI" sz="1500" dirty="0" err="1"/>
              <a:t>de ontwerpflexibiliteit</a:t>
            </a:r>
            <a:r>
              <a:rPr lang="fi-FI" sz="1500" dirty="0"/>
              <a:t>, </a:t>
            </a:r>
            <a:r>
              <a:rPr lang="fi-FI" sz="1500" dirty="0" err="1"/>
              <a:t>klantenondersteuning </a:t>
            </a:r>
            <a:r>
              <a:rPr lang="fi-FI" sz="1500" dirty="0"/>
              <a:t>en </a:t>
            </a:r>
            <a:r>
              <a:rPr lang="fi-FI" sz="1500" dirty="0" err="1"/>
              <a:t>kosten </a:t>
            </a:r>
            <a:r>
              <a:rPr lang="fi-FI" sz="1500" dirty="0"/>
              <a:t>van </a:t>
            </a:r>
            <a:r>
              <a:rPr lang="fi-FI" sz="1500" dirty="0" err="1"/>
              <a:t>elk platform</a:t>
            </a:r>
            <a:r>
              <a:rPr lang="fi-FI" sz="1500" dirty="0"/>
              <a:t>.</a:t>
            </a:r>
            <a:endParaRPr sz="1500" dirty="0"/>
          </a:p>
          <a:p>
            <a:pPr marL="457200" lvl="0" indent="-323850" algn="l" rtl="0">
              <a:lnSpc>
                <a:spcPct val="90000"/>
              </a:lnSpc>
              <a:spcBef>
                <a:spcPts val="0"/>
              </a:spcBef>
              <a:spcAft>
                <a:spcPts val="0"/>
              </a:spcAft>
              <a:buSzPts val="1500"/>
              <a:buChar char="-"/>
            </a:pPr>
            <a:r>
              <a:rPr lang="fi-FI" sz="1500" dirty="0" err="1"/>
              <a:t>Bereid je voor </a:t>
            </a:r>
            <a:r>
              <a:rPr lang="fi-FI" sz="1500" dirty="0"/>
              <a:t>om </a:t>
            </a:r>
            <a:r>
              <a:rPr lang="fi-FI" sz="1500" dirty="0" err="1"/>
              <a:t>je dia's </a:t>
            </a:r>
            <a:r>
              <a:rPr lang="fi-FI" sz="1500" dirty="0"/>
              <a:t>in </a:t>
            </a:r>
            <a:r>
              <a:rPr lang="fi-FI" sz="1500" dirty="0" err="1"/>
              <a:t>de klas te presenteren</a:t>
            </a:r>
            <a:r>
              <a:rPr lang="fi-FI" sz="1500" dirty="0"/>
              <a:t>.</a:t>
            </a:r>
            <a:endParaRPr sz="1500" dirty="0"/>
          </a:p>
          <a:p>
            <a:pPr marL="0" lvl="0" indent="0" algn="l" rtl="0">
              <a:spcBef>
                <a:spcPts val="0"/>
              </a:spcBef>
              <a:spcAft>
                <a:spcPts val="0"/>
              </a:spcAft>
              <a:buNone/>
            </a:pPr>
            <a:endParaRPr sz="16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g280af16fdae_0_0"/>
          <p:cNvSpPr txBox="1">
            <a:spLocks noGrp="1"/>
          </p:cNvSpPr>
          <p:nvPr>
            <p:ph type="body" idx="1"/>
          </p:nvPr>
        </p:nvSpPr>
        <p:spPr>
          <a:xfrm>
            <a:off x="838200" y="1647016"/>
            <a:ext cx="10515600" cy="58080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300" dirty="0"/>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2300" dirty="0"/>
          </a:p>
          <a:p>
            <a:pPr marL="0" lvl="0" indent="0" algn="l" rtl="0">
              <a:spcBef>
                <a:spcPts val="1000"/>
              </a:spcBef>
              <a:spcAft>
                <a:spcPts val="0"/>
              </a:spcAft>
              <a:buNone/>
            </a:pPr>
            <a:endParaRPr sz="2300" dirty="0"/>
          </a:p>
          <a:p>
            <a:pPr marL="0" lvl="0" indent="0" algn="l" rtl="0">
              <a:spcBef>
                <a:spcPts val="1000"/>
              </a:spcBef>
              <a:spcAft>
                <a:spcPts val="0"/>
              </a:spcAft>
              <a:buNone/>
            </a:pPr>
            <a:r>
              <a:rPr lang="fi-FI" sz="2300" dirty="0"/>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2300" dirty="0"/>
          </a:p>
          <a:p>
            <a:pPr marL="0" lvl="0" indent="0" algn="l" rtl="0">
              <a:spcBef>
                <a:spcPts val="1000"/>
              </a:spcBef>
              <a:spcAft>
                <a:spcPts val="0"/>
              </a:spcAft>
              <a:buNone/>
            </a:pPr>
            <a:endParaRPr sz="2400" dirty="0"/>
          </a:p>
          <a:p>
            <a:pPr marL="0" lvl="0" indent="0" algn="l" rtl="0">
              <a:spcBef>
                <a:spcPts val="1000"/>
              </a:spcBef>
              <a:spcAft>
                <a:spcPts val="0"/>
              </a:spcAft>
              <a:buNone/>
            </a:pPr>
            <a:endParaRPr sz="2400" dirty="0"/>
          </a:p>
        </p:txBody>
      </p:sp>
      <p:sp>
        <p:nvSpPr>
          <p:cNvPr id="373" name="Google Shape;373;g280af16fdae_0_0"/>
          <p:cNvSpPr txBox="1">
            <a:spLocks noGrp="1"/>
          </p:cNvSpPr>
          <p:nvPr>
            <p:ph type="title"/>
          </p:nvPr>
        </p:nvSpPr>
        <p:spPr>
          <a:xfrm>
            <a:off x="838200" y="15247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3251</Words>
  <Application>Microsoft Office PowerPoint</Application>
  <PresentationFormat>Breedbeeld</PresentationFormat>
  <Paragraphs>266</Paragraphs>
  <Slides>26</Slides>
  <Notes>26</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26</vt:i4>
      </vt:variant>
    </vt:vector>
  </HeadingPairs>
  <TitlesOfParts>
    <vt:vector size="29" baseType="lpstr">
      <vt:lpstr>Arial</vt:lpstr>
      <vt:lpstr>Calibri</vt:lpstr>
      <vt:lpstr>DEMS NEW</vt:lpstr>
      <vt:lpstr>Websites</vt:lpstr>
      <vt:lpstr>Leerdoelen  </vt:lpstr>
      <vt:lpstr>Onderwerpen</vt:lpstr>
      <vt:lpstr>PowerPoint-presentatie</vt:lpstr>
      <vt:lpstr>Termen die je moet weten</vt:lpstr>
      <vt:lpstr>De domeinnaam</vt:lpstr>
      <vt:lpstr>Overdrachtsprotocol https://www.unique.com </vt:lpstr>
      <vt:lpstr>Gebruik alleen het veilige communicatieprotocol</vt:lpstr>
      <vt:lpstr>Subdomein        https://www.unique.com </vt:lpstr>
      <vt:lpstr>Unieke domeinnaam  </vt:lpstr>
      <vt:lpstr>Domein extensie       https://www.unique.com </vt:lpstr>
      <vt:lpstr>Wat is webhosting?</vt:lpstr>
      <vt:lpstr>Hostingarchitectuur</vt:lpstr>
      <vt:lpstr>Dingen om te overwegen bij het kiezen van uw webhost Bron: https://www.hostpapa.com/blog/web-hosting/definitive-guide-web-hosting/ </vt:lpstr>
      <vt:lpstr>Dingen om te overwegen bij het kiezen van uw webhost</vt:lpstr>
      <vt:lpstr>10 belangrijkste factoren bij het kiezen van een webhost </vt:lpstr>
      <vt:lpstr>Hoe vind je het juiste ontwikkelplatform voor je bedrijf?</vt:lpstr>
      <vt:lpstr>Begin met deze vragen bij het kiezen van een websiteplatform:</vt:lpstr>
      <vt:lpstr>Waar u op moet letten bij het kiezen van uw  platform voor webontwikkeling</vt:lpstr>
      <vt:lpstr>Waar u op moet letten bij het kiezen van uw  platform voor webontwikkeling</vt:lpstr>
      <vt:lpstr>PowerPoint-presentatie</vt:lpstr>
      <vt:lpstr>De webplatformmarkt wordt gedomineerd door WordPress         De rest van de markt is erg gefragmenteerd              </vt:lpstr>
      <vt:lpstr>De beste websitebouwers van 2023 acc. Forbes Adviseur</vt:lpstr>
      <vt:lpstr>Er zijn veel opties voor webontwikkeling</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Websites</dc:title>
  <dc:creator>Luukka Timo</dc:creator>
  <cp:keywords>, docId:EE9B104528CD8DCFCA86AAAA4AC462B5</cp:keywords>
  <cp:lastModifiedBy>Lisanne van den Broek</cp:lastModifiedBy>
  <cp:revision>3</cp:revision>
  <dcterms:created xsi:type="dcterms:W3CDTF">2023-01-25T12:59:02Z</dcterms:created>
  <dcterms:modified xsi:type="dcterms:W3CDTF">2023-11-14T14:13:28Z</dcterms:modified>
</cp:coreProperties>
</file>