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4" roundtripDataSignature="AMtx7mgkLSaWAmQSNwpGpGornvpZVtyDX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blog.hubspot.com/marketing/how-to-do-keyword-research-ht"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highlight>
                <a:schemeClr val="accent2"/>
              </a:highlight>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15c6226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415c622653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a:t>De website speelt een centrale rol in een succesvolle digitale marketingstrategie.</a:t>
            </a:r>
            <a:endParaRPr/>
          </a:p>
          <a:p>
            <a:pPr marL="0" lvl="0" indent="0" algn="l" rtl="0">
              <a:spcBef>
                <a:spcPts val="0"/>
              </a:spcBef>
              <a:spcAft>
                <a:spcPts val="0"/>
              </a:spcAft>
              <a:buClr>
                <a:schemeClr val="dk1"/>
              </a:buClr>
              <a:buSzPts val="1100"/>
              <a:buFont typeface="Arial"/>
              <a:buNone/>
            </a:pPr>
            <a:r>
              <a:rPr lang="fi-FI"/>
              <a:t>Alle andere digitale marketingelementen zijn gericht op het genereren van verkeer en het leiden van gebruikers naar de website.</a:t>
            </a:r>
            <a:endParaRPr/>
          </a:p>
          <a:p>
            <a:pPr marL="0" lvl="0" indent="0" algn="l" rtl="0">
              <a:spcBef>
                <a:spcPts val="0"/>
              </a:spcBef>
              <a:spcAft>
                <a:spcPts val="0"/>
              </a:spcAft>
              <a:buClr>
                <a:schemeClr val="dk1"/>
              </a:buClr>
              <a:buSzPts val="1100"/>
              <a:buFont typeface="Arial"/>
              <a:buNone/>
            </a:pPr>
            <a:r>
              <a:rPr lang="fi-FI"/>
              <a:t>Je website fungeert als een centraal punt voor je merk en vertegenwoordigt je identiteit en waarden.</a:t>
            </a:r>
            <a:endParaRPr/>
          </a:p>
          <a:p>
            <a:pPr marL="0" lvl="0" indent="0" algn="l" rtl="0">
              <a:spcBef>
                <a:spcPts val="0"/>
              </a:spcBef>
              <a:spcAft>
                <a:spcPts val="0"/>
              </a:spcAft>
              <a:buClr>
                <a:schemeClr val="dk1"/>
              </a:buClr>
              <a:buSzPts val="1100"/>
              <a:buFont typeface="Arial"/>
              <a:buNone/>
            </a:pPr>
            <a:r>
              <a:rPr lang="fi-FI"/>
              <a:t>Het biedt een professionele en betrouwbare online aanwezigheid voor je bedrijf.</a:t>
            </a:r>
            <a:endParaRPr/>
          </a:p>
          <a:p>
            <a:pPr marL="0" lvl="0" indent="0" algn="l" rtl="0">
              <a:spcBef>
                <a:spcPts val="0"/>
              </a:spcBef>
              <a:spcAft>
                <a:spcPts val="0"/>
              </a:spcAft>
              <a:buClr>
                <a:schemeClr val="dk1"/>
              </a:buClr>
              <a:buSzPts val="1100"/>
              <a:buFont typeface="Arial"/>
              <a:buNone/>
            </a:pPr>
            <a:r>
              <a:rPr lang="fi-FI"/>
              <a:t>Een goed geoptimaliseerde website verhoogt de kans om hoger te scoren in de resultaten van zoekmachines.</a:t>
            </a:r>
            <a:endParaRPr/>
          </a:p>
          <a:p>
            <a:pPr marL="0" lvl="0" indent="0" algn="l" rtl="0">
              <a:spcBef>
                <a:spcPts val="0"/>
              </a:spcBef>
              <a:spcAft>
                <a:spcPts val="0"/>
              </a:spcAft>
              <a:buClr>
                <a:schemeClr val="dk1"/>
              </a:buClr>
              <a:buSzPts val="1100"/>
              <a:buFont typeface="Arial"/>
              <a:buNone/>
            </a:pPr>
            <a:r>
              <a:rPr lang="fi-FI"/>
              <a:t>Dit helpt potentiële klanten om uw bedrijf organisch te vinden en zorgt voor organisch verkeer naar uw site.</a:t>
            </a:r>
            <a:endParaRPr/>
          </a:p>
          <a:p>
            <a:pPr marL="0" lvl="0" indent="0" algn="l" rtl="0">
              <a:spcBef>
                <a:spcPts val="0"/>
              </a:spcBef>
              <a:spcAft>
                <a:spcPts val="0"/>
              </a:spcAft>
              <a:buClr>
                <a:schemeClr val="dk1"/>
              </a:buClr>
              <a:buSzPts val="1100"/>
              <a:buFont typeface="Arial"/>
              <a:buNone/>
            </a:pPr>
            <a:r>
              <a:rPr lang="fi-FI"/>
              <a:t>Je website dient als een virtuele etalage, zodat je je aanbod aan een wereldwijd publiek kunt laten zien.</a:t>
            </a:r>
            <a:endParaRPr/>
          </a:p>
          <a:p>
            <a:pPr marL="0" lvl="0" indent="0" algn="l" rtl="0">
              <a:spcBef>
                <a:spcPts val="0"/>
              </a:spcBef>
              <a:spcAft>
                <a:spcPts val="0"/>
              </a:spcAft>
              <a:buClr>
                <a:schemeClr val="dk1"/>
              </a:buClr>
              <a:buSzPts val="1100"/>
              <a:buFont typeface="Arial"/>
              <a:buNone/>
            </a:pPr>
            <a:r>
              <a:rPr lang="fi-FI"/>
              <a:t>Je kunt gedetailleerde informatie, afbeeldingen en video's over je producten en diensten geven.</a:t>
            </a:r>
            <a:endParaRPr/>
          </a:p>
          <a:p>
            <a:pPr marL="0" lvl="0" indent="0" algn="l" rtl="0">
              <a:spcBef>
                <a:spcPts val="0"/>
              </a:spcBef>
              <a:spcAft>
                <a:spcPts val="0"/>
              </a:spcAft>
              <a:buClr>
                <a:schemeClr val="dk1"/>
              </a:buClr>
              <a:buSzPts val="1100"/>
              <a:buFont typeface="Arial"/>
              <a:buNone/>
            </a:pPr>
            <a:r>
              <a:rPr lang="fi-FI"/>
              <a:t>Door leadgeneratieformulieren en call-to-action knoppen in je website op te nemen, wordt je website een krachtig hulpmiddel voor het vastleggen van leads.</a:t>
            </a:r>
            <a:endParaRPr/>
          </a:p>
          <a:p>
            <a:pPr marL="0" lvl="0" indent="0" algn="l" rtl="0">
              <a:spcBef>
                <a:spcPts val="0"/>
              </a:spcBef>
              <a:spcAft>
                <a:spcPts val="0"/>
              </a:spcAft>
              <a:buClr>
                <a:schemeClr val="dk1"/>
              </a:buClr>
              <a:buSzPts val="1100"/>
              <a:buFont typeface="Arial"/>
              <a:buNone/>
            </a:pPr>
            <a:r>
              <a:rPr lang="fi-FI"/>
              <a:t>Daarnaast kun je e-mailmarketing en gepersonaliseerde content gebruiken om bestaande klanten te koesteren en aan je te binden.</a:t>
            </a:r>
            <a:endParaRPr/>
          </a:p>
          <a:p>
            <a:pPr marL="0" lvl="0" indent="0" algn="l" rtl="0">
              <a:spcBef>
                <a:spcPts val="0"/>
              </a:spcBef>
              <a:spcAft>
                <a:spcPts val="0"/>
              </a:spcAft>
              <a:buClr>
                <a:schemeClr val="dk1"/>
              </a:buClr>
              <a:buSzPts val="1100"/>
              <a:buFont typeface="Arial"/>
              <a:buNone/>
            </a:pPr>
            <a:r>
              <a:rPr lang="fi-FI"/>
              <a:t>Je website is een ideaal platform voor het publiceren van waardevolle inhoud, zoals blogberichten, artikelen en bronnen.</a:t>
            </a:r>
            <a:endParaRPr/>
          </a:p>
          <a:p>
            <a:pPr marL="0" lvl="0" indent="0" algn="l" rtl="0">
              <a:spcBef>
                <a:spcPts val="0"/>
              </a:spcBef>
              <a:spcAft>
                <a:spcPts val="0"/>
              </a:spcAft>
              <a:buClr>
                <a:schemeClr val="dk1"/>
              </a:buClr>
              <a:buSzPts val="1100"/>
              <a:buFont typeface="Arial"/>
              <a:buNone/>
            </a:pPr>
            <a:r>
              <a:rPr lang="fi-FI"/>
              <a:t>Door informatieve en relevante inhoud te delen, vestig je autoriteit en bouw je geloofwaardigheid op in je branche.</a:t>
            </a:r>
            <a:endParaRPr/>
          </a:p>
          <a:p>
            <a:pPr marL="0" lvl="0" indent="0" algn="l" rtl="0">
              <a:spcBef>
                <a:spcPts val="0"/>
              </a:spcBef>
              <a:spcAft>
                <a:spcPts val="0"/>
              </a:spcAft>
              <a:buClr>
                <a:schemeClr val="dk1"/>
              </a:buClr>
              <a:buSzPts val="1100"/>
              <a:buFont typeface="Arial"/>
              <a:buNone/>
            </a:pPr>
            <a:r>
              <a:rPr lang="fi-FI"/>
              <a:t>Je website biedt communicatiekanalen, zoals contactformulieren, live chat of klantenserviceportalen.</a:t>
            </a:r>
            <a:endParaRPr/>
          </a:p>
          <a:p>
            <a:pPr marL="0" lvl="0" indent="0" algn="l" rtl="0">
              <a:spcBef>
                <a:spcPts val="0"/>
              </a:spcBef>
              <a:spcAft>
                <a:spcPts val="0"/>
              </a:spcAft>
              <a:buClr>
                <a:schemeClr val="dk1"/>
              </a:buClr>
              <a:buSzPts val="1100"/>
              <a:buFont typeface="Arial"/>
              <a:buNone/>
            </a:pPr>
            <a:r>
              <a:rPr lang="fi-FI"/>
              <a:t>Klanten kunnen contact opnemen met vragen, feedback of ondersteuningsverzoeken, waardoor de relatie met de klant verbetert.</a:t>
            </a:r>
            <a:endParaRPr/>
          </a:p>
          <a:p>
            <a:pPr marL="0" lvl="0" indent="0" algn="l" rtl="0">
              <a:spcBef>
                <a:spcPts val="0"/>
              </a:spcBef>
              <a:spcAft>
                <a:spcPts val="0"/>
              </a:spcAft>
              <a:buClr>
                <a:schemeClr val="dk1"/>
              </a:buClr>
              <a:buSzPts val="1100"/>
              <a:buFont typeface="Arial"/>
              <a:buNone/>
            </a:pPr>
            <a:r>
              <a:rPr lang="fi-FI"/>
              <a:t>Via je website kun je getuigenissen, casestudy's en succesverhalen laten zien om potentiële klanten te beïnvloeden.</a:t>
            </a:r>
            <a:endParaRPr/>
          </a:p>
          <a:p>
            <a:pPr marL="0" lvl="0" indent="0" algn="l" rtl="0">
              <a:spcBef>
                <a:spcPts val="0"/>
              </a:spcBef>
              <a:spcAft>
                <a:spcPts val="0"/>
              </a:spcAft>
              <a:buClr>
                <a:schemeClr val="dk1"/>
              </a:buClr>
              <a:buSzPts val="1100"/>
              <a:buFont typeface="Arial"/>
              <a:buNone/>
            </a:pPr>
            <a:r>
              <a:rPr lang="fi-FI"/>
              <a:t>Het biedt de mogelijkheid om speciale aanbiedingen, promoties of kortingen te benadrukken om conversies te stimuleren.</a:t>
            </a:r>
            <a:endParaRPr/>
          </a:p>
          <a:p>
            <a:pPr marL="0" lvl="0" indent="0" algn="l" rtl="0">
              <a:spcBef>
                <a:spcPts val="0"/>
              </a:spcBef>
              <a:spcAft>
                <a:spcPts val="0"/>
              </a:spcAft>
              <a:buClr>
                <a:schemeClr val="dk1"/>
              </a:buClr>
              <a:buSzPts val="1100"/>
              <a:buFont typeface="Arial"/>
              <a:buNone/>
            </a:pPr>
            <a:r>
              <a:rPr lang="fi-FI"/>
              <a:t>Vergeet niet dat een goed ontworpen en gebruiksvriendelijke website essentieel is voor een effectieve digitale marketingstrategie. Het dient als basis voor je online aanwezigheid en helpt je om je bedrijfsdoelen te bereiken.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p>
        </p:txBody>
      </p:sp>
      <p:sp>
        <p:nvSpPr>
          <p:cNvPr id="161" name="Google Shape;161;g2415c622653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400"/>
              <a:buNone/>
            </a:pPr>
            <a:r>
              <a:rPr lang="fi-FI"/>
              <a:t>Leer meer uit module 1. (Inleiding tot digitale marketing, deel 1. Digitale marketingcontext)!</a:t>
            </a:r>
            <a:endParaRPr/>
          </a:p>
          <a:p>
            <a:pPr marL="0" lvl="0" indent="0" algn="l" rtl="0">
              <a:spcBef>
                <a:spcPts val="0"/>
              </a:spcBef>
              <a:spcAft>
                <a:spcPts val="0"/>
              </a:spcAft>
              <a:buSzPts val="1100"/>
              <a:buNone/>
            </a:pPr>
            <a:r>
              <a:rPr lang="fi-FI"/>
              <a:t>Vanuit het oogpunt van een website bestaat het grote plaatje van digitale marketing uit het maximaliseren van de online aanwezigheid, het verhogen van het verkeer en het bereiken van specifieke doelen.</a:t>
            </a:r>
            <a:endParaRPr/>
          </a:p>
          <a:p>
            <a:pPr marL="0" lvl="0" indent="0" algn="l" rtl="0">
              <a:spcBef>
                <a:spcPts val="0"/>
              </a:spcBef>
              <a:spcAft>
                <a:spcPts val="0"/>
              </a:spcAft>
              <a:buClr>
                <a:schemeClr val="dk1"/>
              </a:buClr>
              <a:buSzPts val="1100"/>
              <a:buFont typeface="Arial"/>
              <a:buNone/>
            </a:pPr>
            <a:r>
              <a:rPr lang="fi-FI"/>
              <a:t>Hier zijn enkele belangrijke aspecten om rekening mee te houden:</a:t>
            </a:r>
            <a:endParaRPr/>
          </a:p>
          <a:p>
            <a:pPr marL="457200" lvl="0" indent="-317500" algn="l" rtl="0">
              <a:spcBef>
                <a:spcPts val="0"/>
              </a:spcBef>
              <a:spcAft>
                <a:spcPts val="0"/>
              </a:spcAft>
              <a:buSzPts val="1400"/>
              <a:buAutoNum type="arabicPeriod"/>
            </a:pPr>
            <a:r>
              <a:rPr lang="fi-FI"/>
              <a:t>Online zichtbaarheid: Het belangrijkste doel van de website is om gemakkelijk ontdekt te worden door het doelpubliek. Dit omvat het implementeren van effectieve zoekmachineoptimalisatiestrategieën (SEO) om de organische posities in de zoekmachineresultaten te verbeteren. Het omvat ook het gebruik van betaalde advertentiecampagnes, zoals zoekmachinemarketing (SEM) of displayadvertenties, om de zichtbaarheid op relevante platforms te vergroten.</a:t>
            </a:r>
            <a:endParaRPr/>
          </a:p>
          <a:p>
            <a:pPr marL="457200" lvl="0" indent="-317500" algn="l" rtl="0">
              <a:spcBef>
                <a:spcPts val="0"/>
              </a:spcBef>
              <a:spcAft>
                <a:spcPts val="0"/>
              </a:spcAft>
              <a:buSzPts val="1400"/>
              <a:buAutoNum type="arabicPeriod"/>
            </a:pPr>
            <a:r>
              <a:rPr lang="fi-FI"/>
              <a:t>Gebruikerservaring: Een website moet een naadloze en aantrekkelijke gebruikerservaring bieden om bezoekers aan te trekken en te behouden. Dit betekent onder meer snelle laadtijden, mobiele responsiviteit, intuïtieve navigatie en een visueel aantrekkelijk ontwerp. Door de gebruikerservaring te optimaliseren, kan de website bezoekers aanmoedigen om verder te verkennen, meer tijd op de site door te brengen en uiteindelijk de gewenste acties te ondernemen.</a:t>
            </a:r>
            <a:endParaRPr/>
          </a:p>
          <a:p>
            <a:pPr marL="457200" lvl="0" indent="-317500" algn="l" rtl="0">
              <a:spcBef>
                <a:spcPts val="0"/>
              </a:spcBef>
              <a:spcAft>
                <a:spcPts val="0"/>
              </a:spcAft>
              <a:buSzPts val="1400"/>
              <a:buAutoNum type="arabicPeriod"/>
            </a:pPr>
            <a:r>
              <a:rPr lang="fi-FI"/>
              <a:t>Inhoudelijke strategie: Inhoud speelt een cruciale rol in digitale marketing. De website moet een goed gedefinieerde contentstrategie hebben die aansluit bij de behoeften en interesses van het doelpubliek. Door waardevolle en relevante inhoud te creëren, zoals blogberichten, artikelen, video's of infographics, kan de website bezoekers aantrekken en aan zich binden, autoriteit in de branche vestigen en sociaal delen en backlinking aanmoedigen.</a:t>
            </a:r>
            <a:endParaRPr/>
          </a:p>
          <a:p>
            <a:pPr marL="457200" lvl="0" indent="-317500" algn="l" rtl="0">
              <a:spcBef>
                <a:spcPts val="0"/>
              </a:spcBef>
              <a:spcAft>
                <a:spcPts val="0"/>
              </a:spcAft>
              <a:buSzPts val="1400"/>
              <a:buAutoNum type="arabicPeriod"/>
            </a:pPr>
            <a:r>
              <a:rPr lang="fi-FI"/>
              <a:t>Conversieoptimalisatie: De website moet worden geoptimaliseerd voor conversies, wat betekent dat bezoekers naar specifieke acties worden geleid die aansluiten bij de bedrijfsdoelen. Denk hierbij aan het inschrijven voor een nieuwsbrief, het doen van een aankoop, het invullen van een formulier of het aanvragen van een offerte. Door het implementeren van overtuigende calls-to-action (CTA's), duidelijke en overtuigende landingspagina's en gestroomlijnde conversieprocessen kan de website zijn conversieratio maximaliseren.</a:t>
            </a:r>
            <a:endParaRPr/>
          </a:p>
          <a:p>
            <a:pPr marL="457200" lvl="0" indent="-317500" algn="l" rtl="0">
              <a:spcBef>
                <a:spcPts val="0"/>
              </a:spcBef>
              <a:spcAft>
                <a:spcPts val="0"/>
              </a:spcAft>
              <a:buSzPts val="1400"/>
              <a:buAutoNum type="arabicPeriod"/>
            </a:pPr>
            <a:r>
              <a:rPr lang="fi-FI"/>
              <a:t>Analyse en meting: Om de effectiviteit van de website en de digitale marketinginspanningen te begrijpen, is het cruciaal om de belangrijkste statistieken te analyseren en te meten. Dit omvat het monitoren van websiteverkeer, gebruikersgedrag, conversiepercentages en andere relevante gegevens. Door gebruik te maken van webanalysetools, zoals Google Analytics, kan de website inzicht krijgen in de demografische gegevens, interesses en interacties van bezoekers, wat toekomstige marketingstrategieën en optimalisaties kan informeren.</a:t>
            </a:r>
            <a:endParaRPr/>
          </a:p>
          <a:p>
            <a:pPr marL="457200" lvl="0" indent="-317500" algn="l" rtl="0">
              <a:spcBef>
                <a:spcPts val="0"/>
              </a:spcBef>
              <a:spcAft>
                <a:spcPts val="0"/>
              </a:spcAft>
              <a:buSzPts val="1400"/>
              <a:buAutoNum type="arabicPeriod"/>
            </a:pPr>
            <a:r>
              <a:rPr lang="fi-FI"/>
              <a:t>Voortdurende verbetering: Het digitale marketinglandschap evolueert voortdurend en het is essentieel om up-to-date te blijven en je aan te passen aan veranderende trends en technologieën. Het regelmatig controleren en optimaliseren van de websiteprestaties, het experimenteren met verschillende strategieën en het implementeren van feedback en gebruikersinzichten kan na verloop van tijd leiden tot voortdurende verbetering en betere resultaten.</a:t>
            </a:r>
            <a:endParaRPr/>
          </a:p>
          <a:p>
            <a:pPr marL="0" lvl="0" indent="0" algn="l" rtl="0">
              <a:spcBef>
                <a:spcPts val="0"/>
              </a:spcBef>
              <a:spcAft>
                <a:spcPts val="0"/>
              </a:spcAft>
              <a:buClr>
                <a:schemeClr val="dk1"/>
              </a:buClr>
              <a:buSzPts val="1400"/>
              <a:buFont typeface="Arial"/>
              <a:buNone/>
            </a:pPr>
            <a:endParaRPr/>
          </a:p>
        </p:txBody>
      </p:sp>
      <p:sp>
        <p:nvSpPr>
          <p:cNvPr id="167" name="Google Shape;16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De grafiek illustreert wat er op het internet gebeurt in een typische minuut in 2020 en in 2021. Elke minuut is er veel activiteit in de sociale media. Merk op dat mensen niet per ongeluk op je website terechtkomen.</a:t>
            </a:r>
            <a:endParaRPr/>
          </a:p>
        </p:txBody>
      </p:sp>
      <p:sp>
        <p:nvSpPr>
          <p:cNvPr id="173" name="Google Shape;173;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Je moet je publiek betrekken bij de sociale media om ze naar je website te lokken. Lees meer in module 3. (Contentmarketing en sociale media, deel 4. Sociale media)!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In een notendop: Sociale mediaplatforms hebben miljarden actieve gebruikers, wat een enorm potentieel publiek oplevert waarop bedrijven zich kunnen richten en dat ze naar hun websites kunnen lokken.  Via sociale media kunnen bedrijven boeiende inhoud delen, zoals blogberichten, video's en infographics, die verkeer naar hun website kunnen leiden. Door waardevolle en deelbare inhoud te bieden, kunnen bedrijven de aandacht van gebruikers trekken en hen aanmoedigen om hun website te bezoeken voor meer informatie of om een aankoop te doen. Over het geheel genomen zijn sociale media een waardevol kanaal om gericht verkeer naar een website te leiden, waarbij gebruik wordt gemaakt van de uitgebreide gebruikersbasis, boeiende inhoudsmogelijkheden, directe koppelingen, sociale bewijskracht en remarketingmogelijkheden om conversies te verhogen.</a:t>
            </a:r>
            <a:endParaRPr/>
          </a:p>
        </p:txBody>
      </p:sp>
      <p:sp>
        <p:nvSpPr>
          <p:cNvPr id="180" name="Google Shape;18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Deze dia toont de verschillende tools die in elke fase van het inbound marketing proces worden gebruikt. Lees meer in Module 3. (Contentmarketing en sociale media, deel 1. Contentmarketing - Definitie &amp; Strategie)! Het inbound marketing proces is een klantgerichte aanpak die zich richt op het aantrekken, binden en verblijden van potentiële klanten door middel van waardevolle content en ervaringen. Het omvat verschillende fasen die prospects begeleiden van de eerste bewustwording van een probleem of behoefte tot het worden van loyale klanten en promotors van een merk.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De belangrijkste stappen van het inbound marketingproces zijn als volgt: </a:t>
            </a:r>
            <a:endParaRPr/>
          </a:p>
          <a:p>
            <a:pPr marL="457200" lvl="0" indent="-317500" algn="l" rtl="0">
              <a:lnSpc>
                <a:spcPct val="100000"/>
              </a:lnSpc>
              <a:spcBef>
                <a:spcPts val="0"/>
              </a:spcBef>
              <a:spcAft>
                <a:spcPts val="0"/>
              </a:spcAft>
              <a:buSzPts val="1400"/>
              <a:buAutoNum type="arabicPeriod"/>
            </a:pPr>
            <a:r>
              <a:rPr lang="fi-FI"/>
              <a:t>Aantrekken: De eerste stap is om de aandacht van het doelpubliek te trekken. Dit wordt gedaan door relevante en waardevolle inhoud te creëren en te promoten via verschillende kanalen, zoals blogberichten, sociale media, zoekmachineoptimalisatie (SEO) en betaalde advertenties. Het doel is om gekwalificeerd verkeer naar de website of landingspagina's te leiden.</a:t>
            </a:r>
            <a:endParaRPr/>
          </a:p>
          <a:p>
            <a:pPr marL="457200" lvl="0" indent="-317500" algn="l" rtl="0">
              <a:lnSpc>
                <a:spcPct val="100000"/>
              </a:lnSpc>
              <a:spcBef>
                <a:spcPts val="0"/>
              </a:spcBef>
              <a:spcAft>
                <a:spcPts val="0"/>
              </a:spcAft>
              <a:buSzPts val="1400"/>
              <a:buAutoNum type="arabicPeriod"/>
            </a:pPr>
            <a:r>
              <a:rPr lang="fi-FI"/>
              <a:t>Bezoeken/Converteren: Zodra het publiek is aangetrokken, is de volgende stap om ze om te zetten in leads door hun contactgegevens vast te leggen. Dit wordt meestal gedaan door middel van lead magnets zoals ebooks, whitepapers, webinars of gated content. Door waardevolle inhoud te bieden in ruil voor hun informatie, kunnen bedrijven een relatie opbouwen met de leads.</a:t>
            </a:r>
            <a:endParaRPr/>
          </a:p>
          <a:p>
            <a:pPr marL="457200" lvl="0" indent="-317500" algn="l" rtl="0">
              <a:lnSpc>
                <a:spcPct val="100000"/>
              </a:lnSpc>
              <a:spcBef>
                <a:spcPts val="0"/>
              </a:spcBef>
              <a:spcAft>
                <a:spcPts val="0"/>
              </a:spcAft>
              <a:buSzPts val="1400"/>
              <a:buAutoNum type="arabicPeriod"/>
            </a:pPr>
            <a:r>
              <a:rPr lang="fi-FI"/>
              <a:t>Interesse/Nurture: Na het vastleggen van leads verschuift de aandacht naar het koesteren van deze leads door middel van gerichte en gepersonaliseerde communicatie. Dit gebeurt via e-mailmarketing, marketingautomatisering en andere tactieken die relevante inhoud bieden op basis van de interesses en behoeften van de leads. Het doel is om vertrouwen op te bouwen, te onderwijzen en de leads door het kooptraject te leiden.</a:t>
            </a:r>
            <a:endParaRPr/>
          </a:p>
          <a:p>
            <a:pPr marL="457200" lvl="0" indent="-317500" algn="l" rtl="0">
              <a:lnSpc>
                <a:spcPct val="100000"/>
              </a:lnSpc>
              <a:spcBef>
                <a:spcPts val="0"/>
              </a:spcBef>
              <a:spcAft>
                <a:spcPts val="0"/>
              </a:spcAft>
              <a:buSzPts val="1400"/>
              <a:buAutoNum type="arabicPeriod"/>
            </a:pPr>
            <a:r>
              <a:rPr lang="fi-FI"/>
              <a:t>Kopen/sluiten: Zodra de leads verzorgd en gekwalificeerd zijn, is de volgende stap om ze om te zetten in klanten. Dit wordt bereikt door op maat gemaakte aanbiedingen, productinformatie en prikkels te bieden die hen aanmoedigen om een aankoop te doen. Verkoopteams kunnen ook een rol spelen bij het sluiten van de deals door rechtstreeks te communiceren en in te gaan op specifieke behoeften of bezwaren.</a:t>
            </a:r>
            <a:endParaRPr/>
          </a:p>
          <a:p>
            <a:pPr marL="457200" lvl="0" indent="-317500" algn="l" rtl="0">
              <a:lnSpc>
                <a:spcPct val="100000"/>
              </a:lnSpc>
              <a:spcBef>
                <a:spcPts val="0"/>
              </a:spcBef>
              <a:spcAft>
                <a:spcPts val="0"/>
              </a:spcAft>
              <a:buSzPts val="1400"/>
              <a:buAutoNum type="arabicPeriod"/>
            </a:pPr>
            <a:r>
              <a:rPr lang="fi-FI"/>
              <a:t>Aanbevelen/Ontroeren: Het inbound marketingproces eindigt niet bij de verkoop. Het strekt zich uit tot de fase na de aankoop, waar de focus ligt op het bieden van een uitzonderlijke klantervaring en ondersteuning. Door waarde te leveren, problemen van klanten aan te pakken en klanttevredenheid te bevorderen, kunnen bedrijven klanten veranderen in pleitbezorgers van hun merk die het product of de dienst waarschijnlijk bij anderen zullen promoten.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20" name="Google Shape;220;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4" name="Google Shape;24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481729c776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2481729c776_0_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a:t>Als het om websites gaat, zijn er verschillende bedrijfsdoelstellingen die organisaties kunnen hebben. Enkele veelvoorkomende bedrijfsdoelstellingen met betrekking tot websites zijn</a:t>
            </a:r>
            <a:endParaRPr/>
          </a:p>
          <a:p>
            <a:pPr marL="0" lvl="0" indent="0" algn="l" rtl="0">
              <a:spcBef>
                <a:spcPts val="0"/>
              </a:spcBef>
              <a:spcAft>
                <a:spcPts val="0"/>
              </a:spcAft>
              <a:buClr>
                <a:schemeClr val="dk1"/>
              </a:buClr>
              <a:buSzPts val="1100"/>
              <a:buFont typeface="Arial"/>
              <a:buNone/>
            </a:pPr>
            <a:endParaRPr/>
          </a:p>
          <a:p>
            <a:pPr marL="457200" lvl="0" indent="-317500" algn="l" rtl="0">
              <a:spcBef>
                <a:spcPts val="0"/>
              </a:spcBef>
              <a:spcAft>
                <a:spcPts val="0"/>
              </a:spcAft>
              <a:buSzPts val="1400"/>
              <a:buAutoNum type="arabicPeriod"/>
            </a:pPr>
            <a:r>
              <a:rPr lang="fi-FI"/>
              <a:t>Online zichtbaarheid vergroten: Een van de belangrijkste doelstellingen is om de zichtbaarheid van de website in zoekmachineresultaten te verbeteren, het organische verkeer te verhogen en meer bezoekers naar de site te trekken.</a:t>
            </a:r>
            <a:endParaRPr/>
          </a:p>
          <a:p>
            <a:pPr marL="457200" lvl="0" indent="-317500" algn="l" rtl="0">
              <a:spcBef>
                <a:spcPts val="0"/>
              </a:spcBef>
              <a:spcAft>
                <a:spcPts val="0"/>
              </a:spcAft>
              <a:buSzPts val="1400"/>
              <a:buAutoNum type="arabicPeriod"/>
            </a:pPr>
            <a:r>
              <a:rPr lang="fi-FI"/>
              <a:t>Leads genereren: Websites kunnen worden ontworpen om gebruikersinformatie vast te leggen via leadgeneratieformulieren, zodat bedrijven een database van potentiële klanten en prospects kunnen opbouwen.</a:t>
            </a:r>
            <a:endParaRPr/>
          </a:p>
          <a:p>
            <a:pPr marL="457200" lvl="0" indent="-317500" algn="l" rtl="0">
              <a:spcBef>
                <a:spcPts val="0"/>
              </a:spcBef>
              <a:spcAft>
                <a:spcPts val="0"/>
              </a:spcAft>
              <a:buSzPts val="1400"/>
              <a:buAutoNum type="arabicPeriod"/>
            </a:pPr>
            <a:r>
              <a:rPr lang="fi-FI"/>
              <a:t>Conversies stimuleren: Het doel kan zijn om bezoekers aan te zetten tot specifieke acties op de website, zoals het doen van een aankoop, het inschrijven voor een nieuwsbrief of het aanvragen van een offerte.</a:t>
            </a:r>
            <a:endParaRPr/>
          </a:p>
          <a:p>
            <a:pPr marL="457200" lvl="0" indent="-317500" algn="l" rtl="0">
              <a:spcBef>
                <a:spcPts val="0"/>
              </a:spcBef>
              <a:spcAft>
                <a:spcPts val="0"/>
              </a:spcAft>
              <a:buSzPts val="1400"/>
              <a:buAutoNum type="arabicPeriod"/>
            </a:pPr>
            <a:r>
              <a:rPr lang="fi-FI"/>
              <a:t>Vergroot de merkbekendheid: Websites kunnen dienen als een platform om de identiteit, waarden en aanbiedingen van het merk te laten zien, wat helpt om bewustzijn en herkenning te creëren bij het doelpubliek.</a:t>
            </a:r>
            <a:endParaRPr/>
          </a:p>
          <a:p>
            <a:pPr marL="457200" lvl="0" indent="-317500" algn="l" rtl="0">
              <a:spcBef>
                <a:spcPts val="0"/>
              </a:spcBef>
              <a:spcAft>
                <a:spcPts val="0"/>
              </a:spcAft>
              <a:buSzPts val="1400"/>
              <a:buAutoNum type="arabicPeriod"/>
            </a:pPr>
            <a:r>
              <a:rPr lang="fi-FI"/>
              <a:t>Klantenondersteuning bieden: Websites kunnen zelfbedieningsopties, FAQ's, kennisbanken of live chatfuncties bieden om klanten te helpen met vragen, ondersteuningsverzoeken en het oplossen van problemen.</a:t>
            </a:r>
            <a:endParaRPr/>
          </a:p>
          <a:p>
            <a:pPr marL="457200" lvl="0" indent="-317500" algn="l" rtl="0">
              <a:spcBef>
                <a:spcPts val="0"/>
              </a:spcBef>
              <a:spcAft>
                <a:spcPts val="0"/>
              </a:spcAft>
              <a:buSzPts val="1400"/>
              <a:buAutoNum type="arabicPeriod"/>
            </a:pPr>
            <a:r>
              <a:rPr lang="fi-FI"/>
              <a:t>Leiderschap in denken vestigen: Het publiceren van kwalitatief hoogwaardige inhoud, zoals blogberichten, artikelen of whitepapers, kan het bedrijf positioneren als expert in de branche en thought leader, wat de geloofwaardigheid en reputatie ten goede komt.</a:t>
            </a:r>
            <a:endParaRPr/>
          </a:p>
          <a:p>
            <a:pPr marL="457200" lvl="0" indent="-317500" algn="l" rtl="0">
              <a:spcBef>
                <a:spcPts val="0"/>
              </a:spcBef>
              <a:spcAft>
                <a:spcPts val="0"/>
              </a:spcAft>
              <a:buSzPts val="1400"/>
              <a:buAutoNum type="arabicPeriod"/>
            </a:pPr>
            <a:r>
              <a:rPr lang="fi-FI"/>
              <a:t>Betrokkenheid van klanten verbeteren: Websites kunnen zo worden ontworpen dat interactie tussen bezoekers wordt aangemoedigd via opmerkingen, sociaal delen of door gebruikers gegenereerde inhoud, waardoor de betrokkenheid wordt bevorderd en een gemeenschap wordt opgebouwd.</a:t>
            </a:r>
            <a:endParaRPr/>
          </a:p>
          <a:p>
            <a:pPr marL="457200" lvl="0" indent="-317500" algn="l" rtl="0">
              <a:spcBef>
                <a:spcPts val="0"/>
              </a:spcBef>
              <a:spcAft>
                <a:spcPts val="0"/>
              </a:spcAft>
              <a:buSzPts val="1400"/>
              <a:buAutoNum type="arabicPeriod"/>
            </a:pPr>
            <a:r>
              <a:rPr lang="fi-FI"/>
              <a:t>Gebruikerservaring verbeteren: Een belangrijke doelstelling kan zijn om een naadloze en gebruiksvriendelijke ervaring te bieden, met eenvoudige navigatie, snelle laadtijden, mobiele responsiviteit en toegankelijkheid voor alle gebruikers.</a:t>
            </a:r>
            <a:endParaRPr/>
          </a:p>
          <a:p>
            <a:pPr marL="457200" lvl="0" indent="-317500" algn="l" rtl="0">
              <a:spcBef>
                <a:spcPts val="0"/>
              </a:spcBef>
              <a:spcAft>
                <a:spcPts val="0"/>
              </a:spcAft>
              <a:buSzPts val="1400"/>
              <a:buAutoNum type="arabicPeriod"/>
            </a:pPr>
            <a:r>
              <a:rPr lang="fi-FI"/>
              <a:t>Verkoop en e-commerce ondersteunen: Websites kunnen dienen als online winkels, met productcatalogi, veilige betalingsopties en mogelijkheden om bestellingen te verwerken om verkooptransacties te vergemakkelijken.</a:t>
            </a:r>
            <a:endParaRPr/>
          </a:p>
          <a:p>
            <a:pPr marL="457200" lvl="0" indent="-317500" algn="l" rtl="0">
              <a:spcBef>
                <a:spcPts val="0"/>
              </a:spcBef>
              <a:spcAft>
                <a:spcPts val="0"/>
              </a:spcAft>
              <a:buSzPts val="1400"/>
              <a:buAutoNum type="arabicPeriod"/>
            </a:pPr>
            <a:r>
              <a:rPr lang="fi-FI"/>
              <a:t>Feedback en inzichten van klanten verzamelen: Websites kunnen enquêtes, feedbackformulieren of social listening tools bevatten om waardevolle klantenfeedback en inzichten te verzamelen voor het verbeteren van producten, diensten en algehele klanttevredenheid.</a:t>
            </a:r>
            <a:endParaRPr/>
          </a:p>
          <a:p>
            <a:pPr marL="0" lvl="0" indent="0" algn="l" rtl="0">
              <a:spcBef>
                <a:spcPts val="0"/>
              </a:spcBef>
              <a:spcAft>
                <a:spcPts val="0"/>
              </a:spcAft>
              <a:buNone/>
            </a:pPr>
            <a:endParaRPr/>
          </a:p>
          <a:p>
            <a:pPr marL="0" lvl="0" indent="0" algn="l" rtl="0">
              <a:spcBef>
                <a:spcPts val="0"/>
              </a:spcBef>
              <a:spcAft>
                <a:spcPts val="0"/>
              </a:spcAft>
              <a:buNone/>
            </a:pPr>
            <a:r>
              <a:rPr lang="fi-FI"/>
              <a:t>Deze doelstellingen kunnen variëren afhankelijk van de branche, doelgroep en specifieke bedrijfsdoelen. Het is belangrijk om de doelstellingen van de website af te stemmen op de algemene bedrijfsdoelstellingen en regelmatig de websitegegevens bij te houden en te analyseren om het succes te meten en de nodige aanpassingen te doen.</a:t>
            </a:r>
            <a:endParaRPr/>
          </a:p>
          <a:p>
            <a:pPr marL="0" lvl="0" indent="0" algn="l" rtl="0">
              <a:spcBef>
                <a:spcPts val="0"/>
              </a:spcBef>
              <a:spcAft>
                <a:spcPts val="0"/>
              </a:spcAft>
              <a:buNone/>
            </a:pPr>
            <a:endParaRPr/>
          </a:p>
        </p:txBody>
      </p:sp>
      <p:sp>
        <p:nvSpPr>
          <p:cNvPr id="250" name="Google Shape;250;g2481729c776_0_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4a89ca01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24a89ca0151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Hier is een voorbeeld van hoe bedrijven leads kunnen genereren met pop-ups.</a:t>
            </a:r>
            <a:endParaRPr/>
          </a:p>
          <a:p>
            <a:pPr marL="0" lvl="0" indent="0" algn="l" rtl="0">
              <a:spcBef>
                <a:spcPts val="0"/>
              </a:spcBef>
              <a:spcAft>
                <a:spcPts val="0"/>
              </a:spcAft>
              <a:buNone/>
            </a:pPr>
            <a:endParaRPr/>
          </a:p>
          <a:p>
            <a:pPr marL="0" lvl="0" indent="0" algn="l" rtl="0">
              <a:spcBef>
                <a:spcPts val="0"/>
              </a:spcBef>
              <a:spcAft>
                <a:spcPts val="0"/>
              </a:spcAft>
              <a:buNone/>
            </a:pPr>
            <a:r>
              <a:rPr lang="fi-FI"/>
              <a:t>Een popup is een grafisch gebruikersinterface-element dat boven op de huidige webpagina of het huidige applicatievenster verschijnt. Het geeft meestal extra informatie, berichten of prompts weer voor de gebruiker. Popups kunnen worden geactiveerd door verschillende gebeurtenissen, zoals het klikken op een knop, het verzenden van een formulier of het navigeren naar een specifieke pagina. Ze</a:t>
            </a:r>
            <a:endParaRPr/>
          </a:p>
        </p:txBody>
      </p:sp>
      <p:sp>
        <p:nvSpPr>
          <p:cNvPr id="257" name="Google Shape;257;g24a89ca0151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4a89ca0151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4a89ca0151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Apple is altijd een goed voorbeeld van uitstekend en systematisch merkwerk. De visuele elementen op hun website zijn in lijn met hun andere marketingaanwezigheid. Ze hebben ook veel informatie over het merk (bijv. waarden) in de voettekst van de website.</a:t>
            </a:r>
            <a:endParaRPr/>
          </a:p>
        </p:txBody>
      </p:sp>
      <p:sp>
        <p:nvSpPr>
          <p:cNvPr id="266" name="Google Shape;266;g24a89ca0151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a89ca0151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24a89ca0151_0_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Walmart is een multinationaal detailhandelsbedrijf dat aanvankelijk fysieke winkels exploiteerde. Het begon als een traditionele winkelketen die een breed assortiment producten aanbood op zijn fysieke locaties. Met de opkomst van e-commerce en de toenemende populariteit van online winkelen zag Walmart echter de noodzaak in om digitaal aanwezig te zijn. In de loop der jaren heeft Walmart aanzienlijk geïnvesteerd in zijn e-commerce mogelijkheden en lanceerde het zijn online platform, Walmart.com. Vandaag de dag heeft Walmart zowel fysieke winkels als een robuust e-commerce platform, waardoor klanten online kunnen winkelen en artikelen thuisbezorgd krijgen.</a:t>
            </a:r>
            <a:endParaRPr/>
          </a:p>
        </p:txBody>
      </p:sp>
      <p:sp>
        <p:nvSpPr>
          <p:cNvPr id="276" name="Google Shape;276;g24a89ca0151_0_1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4a89ca0151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24a89ca0151_0_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Zoek meer voorbeelden uit je eigen land hoe bedrijven hun website gebruiken om hun bedrijfsdoelstellingen te ondersteunen.</a:t>
            </a:r>
            <a:endParaRPr/>
          </a:p>
        </p:txBody>
      </p:sp>
      <p:sp>
        <p:nvSpPr>
          <p:cNvPr id="285" name="Google Shape;285;g24a89ca0151_0_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 Best practices voor websites moeten worden afgestemd op uw specifieke doelgroep, branche en bedrijfsdoelen. Evalueer en optimaliseer uw website regelmatig om ervoor te zorgen dat deze voldoet aan de veranderende trends en verwachtingen van gebruikers.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Clr>
                <a:schemeClr val="dk1"/>
              </a:buClr>
              <a:buSzPts val="1100"/>
              <a:buFont typeface="Arial"/>
              <a:buNone/>
            </a:pPr>
            <a:r>
              <a:rPr lang="fi-FI"/>
              <a:t>Hier zijn een paar vermeldenswaardige gebieden:</a:t>
            </a:r>
            <a:endParaRPr/>
          </a:p>
          <a:p>
            <a:pPr marL="0" lvl="0" indent="0" algn="l" rtl="0">
              <a:lnSpc>
                <a:spcPct val="100000"/>
              </a:lnSpc>
              <a:spcBef>
                <a:spcPts val="0"/>
              </a:spcBef>
              <a:spcAft>
                <a:spcPts val="0"/>
              </a:spcAft>
              <a:buClr>
                <a:schemeClr val="dk1"/>
              </a:buClr>
              <a:buSzPts val="1100"/>
              <a:buFont typeface="Arial"/>
              <a:buNone/>
            </a:pPr>
            <a:endParaRPr/>
          </a:p>
          <a:p>
            <a:pPr marL="457200" lvl="0" indent="-317500" algn="l" rtl="0">
              <a:lnSpc>
                <a:spcPct val="100000"/>
              </a:lnSpc>
              <a:spcBef>
                <a:spcPts val="0"/>
              </a:spcBef>
              <a:spcAft>
                <a:spcPts val="0"/>
              </a:spcAft>
              <a:buSzPts val="1400"/>
              <a:buAutoNum type="arabicPeriod"/>
            </a:pPr>
            <a:r>
              <a:rPr lang="fi-FI"/>
              <a:t>Websiteontwerp en gebruikerservaring: Focus op het creëren van een esthetisch en gebruiksvriendelijk ontwerp dat de algehele gebruikerservaring verbetert.</a:t>
            </a:r>
            <a:endParaRPr/>
          </a:p>
          <a:p>
            <a:pPr marL="457200" lvl="0" indent="-317500" algn="l" rtl="0">
              <a:lnSpc>
                <a:spcPct val="100000"/>
              </a:lnSpc>
              <a:spcBef>
                <a:spcPts val="0"/>
              </a:spcBef>
              <a:spcAft>
                <a:spcPts val="0"/>
              </a:spcAft>
              <a:buSzPts val="1400"/>
              <a:buAutoNum type="arabicPeriod"/>
            </a:pPr>
            <a:r>
              <a:rPr lang="fi-FI"/>
              <a:t>Inhoudsstrategie: Ontwikkel een uitgebreide contentstrategie die aansluit bij de interesses van je doelgroep en waardevolle informatie of oplossingen biedt.</a:t>
            </a:r>
            <a:endParaRPr/>
          </a:p>
          <a:p>
            <a:pPr marL="457200" lvl="0" indent="-317500" algn="l" rtl="0">
              <a:lnSpc>
                <a:spcPct val="100000"/>
              </a:lnSpc>
              <a:spcBef>
                <a:spcPts val="0"/>
              </a:spcBef>
              <a:spcAft>
                <a:spcPts val="0"/>
              </a:spcAft>
              <a:buSzPts val="1400"/>
              <a:buAutoNum type="arabicPeriod"/>
            </a:pPr>
            <a:r>
              <a:rPr lang="fi-FI"/>
              <a:t>Zoekmachineoptimalisatie (SEO): SEO-technieken implementeren om de zichtbaarheid van je website in zoekmachineresultaten te verbeteren en organisch verkeer te genereren.</a:t>
            </a:r>
            <a:endParaRPr/>
          </a:p>
          <a:p>
            <a:pPr marL="457200" lvl="0" indent="-317500" algn="l" rtl="0">
              <a:lnSpc>
                <a:spcPct val="100000"/>
              </a:lnSpc>
              <a:spcBef>
                <a:spcPts val="0"/>
              </a:spcBef>
              <a:spcAft>
                <a:spcPts val="0"/>
              </a:spcAft>
              <a:buSzPts val="1400"/>
              <a:buAutoNum type="arabicPeriod"/>
            </a:pPr>
            <a:r>
              <a:rPr lang="fi-FI"/>
              <a:t>Mobiele optimalisatie: Zorg ervoor dat je website is geoptimaliseerd voor mobiele apparaten om tegemoet te komen aan het toenemende aantal mobiele gebruikers.</a:t>
            </a:r>
            <a:endParaRPr/>
          </a:p>
          <a:p>
            <a:pPr marL="457200" lvl="0" indent="-317500" algn="l" rtl="0">
              <a:lnSpc>
                <a:spcPct val="100000"/>
              </a:lnSpc>
              <a:spcBef>
                <a:spcPts val="0"/>
              </a:spcBef>
              <a:spcAft>
                <a:spcPts val="0"/>
              </a:spcAft>
              <a:buSzPts val="1400"/>
              <a:buAutoNum type="arabicPeriod"/>
            </a:pPr>
            <a:r>
              <a:rPr lang="fi-FI"/>
              <a:t>Conversieoptimalisatie: Optimaliseer de lay-out, oproepen tot actie en formulieren van je website om conversies te maximaliseren en je gewenste doelen te bereiken.</a:t>
            </a:r>
            <a:endParaRPr/>
          </a:p>
          <a:p>
            <a:pPr marL="457200" lvl="0" indent="-317500" algn="l" rtl="0">
              <a:lnSpc>
                <a:spcPct val="100000"/>
              </a:lnSpc>
              <a:spcBef>
                <a:spcPts val="0"/>
              </a:spcBef>
              <a:spcAft>
                <a:spcPts val="0"/>
              </a:spcAft>
              <a:buSzPts val="1400"/>
              <a:buAutoNum type="arabicPeriod"/>
            </a:pPr>
            <a:r>
              <a:rPr lang="fi-FI"/>
              <a:t>Integratie van sociale media: Integreer knoppen voor sociale media en opties om inhoud te delen om bezoekers aan te moedigen uw inhoud te bekijken en te delen met hun netwerken.</a:t>
            </a:r>
            <a:endParaRPr/>
          </a:p>
          <a:p>
            <a:pPr marL="457200" lvl="0" indent="-317500" algn="l" rtl="0">
              <a:lnSpc>
                <a:spcPct val="100000"/>
              </a:lnSpc>
              <a:spcBef>
                <a:spcPts val="0"/>
              </a:spcBef>
              <a:spcAft>
                <a:spcPts val="0"/>
              </a:spcAft>
              <a:buSzPts val="1400"/>
              <a:buAutoNum type="arabicPeriod"/>
            </a:pPr>
            <a:r>
              <a:rPr lang="fi-FI"/>
              <a:t>Analytics en tracering: Maak gebruik van webanalysetools om websiteprestaties, gebruikersgedrag en belangrijke statistieken te volgen en te meten voor voortdurende verbetering.</a:t>
            </a:r>
            <a:endParaRPr/>
          </a:p>
          <a:p>
            <a:pPr marL="457200" lvl="0" indent="-317500" algn="l" rtl="0">
              <a:lnSpc>
                <a:spcPct val="100000"/>
              </a:lnSpc>
              <a:spcBef>
                <a:spcPts val="0"/>
              </a:spcBef>
              <a:spcAft>
                <a:spcPts val="0"/>
              </a:spcAft>
              <a:buSzPts val="1400"/>
              <a:buAutoNum type="arabicPeriod"/>
            </a:pPr>
            <a:r>
              <a:rPr lang="fi-FI"/>
              <a:t>Veiligheid en vertrouwen: Implementeer de nodige beveiligingsmaatregelen, zoals SSL-certificaten, om de gegevens van gebruikers te beschermen en vertrouwen op te bouwen bij je publiek.</a:t>
            </a:r>
            <a:endParaRPr/>
          </a:p>
          <a:p>
            <a:pPr marL="457200" lvl="0" indent="-317500" algn="l" rtl="0">
              <a:lnSpc>
                <a:spcPct val="100000"/>
              </a:lnSpc>
              <a:spcBef>
                <a:spcPts val="0"/>
              </a:spcBef>
              <a:spcAft>
                <a:spcPts val="0"/>
              </a:spcAft>
              <a:buSzPts val="1400"/>
              <a:buAutoNum type="arabicPeriod"/>
            </a:pPr>
            <a:r>
              <a:rPr lang="fi-FI"/>
              <a:t>Snelheid en prestaties: Optimaliseer de laadsnelheid van je website om een naadloze browse-ervaring te bieden en bouncepercentages te verlagen.</a:t>
            </a:r>
            <a:endParaRPr/>
          </a:p>
          <a:p>
            <a:pPr marL="457200" lvl="0" indent="-317500" algn="l" rtl="0">
              <a:lnSpc>
                <a:spcPct val="100000"/>
              </a:lnSpc>
              <a:spcBef>
                <a:spcPts val="0"/>
              </a:spcBef>
              <a:spcAft>
                <a:spcPts val="0"/>
              </a:spcAft>
              <a:buSzPts val="1400"/>
              <a:buAutoNum type="arabicPeriod"/>
            </a:pPr>
            <a:r>
              <a:rPr lang="fi-FI"/>
              <a:t>Toegankelijkheid: Zorg ervoor dat uw website toegankelijk is voor alle gebruikers, inclusief mensen met een handicap, door de richtlijnen en normen voor toegankelijkheid te volgen.</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91" name="Google Shape;29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467f7231bf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2467f7231bf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Kort over het technische gedeelte: </a:t>
            </a:r>
            <a:endParaRPr/>
          </a:p>
          <a:p>
            <a:pPr marL="457200" lvl="0" indent="-317500" algn="l" rtl="0">
              <a:spcBef>
                <a:spcPts val="0"/>
              </a:spcBef>
              <a:spcAft>
                <a:spcPts val="0"/>
              </a:spcAft>
              <a:buSzPts val="1400"/>
              <a:buChar char="-"/>
            </a:pPr>
            <a:r>
              <a:rPr lang="fi-FI"/>
              <a:t>Crawlabiliteit en indexeerbaarheid: Een goede website is gemakkelijk te crawlen door bots van zoekmachines, zodat ze kunnen navigeren en de inhoud kunnen begrijpen. Er wordt ook gebruik gemaakt van technieken zoals robots.txt en XML sitemaps om aan te geven wat wel en niet geïndexeerd mag worden.</a:t>
            </a:r>
            <a:endParaRPr/>
          </a:p>
          <a:p>
            <a:pPr marL="457200" lvl="0" indent="-317500" algn="l" rtl="0">
              <a:spcBef>
                <a:spcPts val="0"/>
              </a:spcBef>
              <a:spcAft>
                <a:spcPts val="0"/>
              </a:spcAft>
              <a:buSzPts val="1400"/>
              <a:buChar char="-"/>
            </a:pPr>
            <a:r>
              <a:rPr lang="fi-FI"/>
              <a:t>Minimale fouten: Goede websites streven ernaar om fouten en problemen die de gebruikerservaring en de prestaties van zoekmachines kunnen belemmeren tot een minimum te beperken. Regelmatig onderhoud en testen helpen bij het identificeren en herstellen van gebroken links, ontbrekende pagina's of andere fouten.</a:t>
            </a:r>
            <a:endParaRPr/>
          </a:p>
          <a:p>
            <a:pPr marL="457200" lvl="0" indent="-317500" algn="l" rtl="0">
              <a:spcBef>
                <a:spcPts val="0"/>
              </a:spcBef>
              <a:spcAft>
                <a:spcPts val="0"/>
              </a:spcAft>
              <a:buSzPts val="1400"/>
              <a:buChar char="-"/>
            </a:pPr>
            <a:r>
              <a:rPr lang="fi-FI"/>
              <a:t>Snelle laadsnelheid: Een goede website laadt snel en biedt een naadloze gebruikerservaring, ongeacht de locatie van de gebruiker. Het optimaliseren van afbeeldingen, het gebruik van cachingtechnieken en het gebruik van content delivery networks (CDN's) zijn enkele strategieën om te zorgen voor snelle laadtijden.</a:t>
            </a:r>
            <a:endParaRPr/>
          </a:p>
          <a:p>
            <a:pPr marL="0" lvl="0" indent="0" algn="l" rtl="0">
              <a:spcBef>
                <a:spcPts val="0"/>
              </a:spcBef>
              <a:spcAft>
                <a:spcPts val="0"/>
              </a:spcAft>
              <a:buNone/>
            </a:pPr>
            <a:endParaRPr/>
          </a:p>
        </p:txBody>
      </p:sp>
      <p:sp>
        <p:nvSpPr>
          <p:cNvPr id="297" name="Google Shape;297;g2467f7231bf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467f7231bf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2467f7231bf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SSL (Secure Sockets Layer) is een beveiligingsprotocol dat veilige communicatie via het internet mogelijk maakt. Het zorgt ervoor dat gegevens die worden verzonden tussen de webbrowser van een gebruiker en de server van een website versleuteld blijven en niet kunnen worden onderschept of gemanipuleerd door onbevoegden. SSL maakt gebruik van versleutelingsalgoritmen om een veilige verbinding te creëren tussen de client en de server, waardoor gevoelige informatie zoals wachtwoorden, creditcardgegevens en persoonlijke gegevens worden beschermd. Als een website een SSL-certificaat heeft, wordt dit aangegeven door de aanwezigheid van "https://" in de URL en een hangslotpictogram in de browser, waardoor gebruikers erop kunnen vertrouwen dat hun gegevens veilig worden verzonden. SSL-certificaten worden vaak gebruikt voor e-commerce websites, inlogpagina's en elke andere webtoepassing die een veilige gegevensoverdracht vereist. (zie meer verderop in de dia's)</a:t>
            </a:r>
            <a:endParaRPr/>
          </a:p>
          <a:p>
            <a:pPr marL="0" lvl="0" indent="0" algn="l" rtl="0">
              <a:spcBef>
                <a:spcPts val="0"/>
              </a:spcBef>
              <a:spcAft>
                <a:spcPts val="0"/>
              </a:spcAft>
              <a:buNone/>
            </a:pPr>
            <a:endParaRPr/>
          </a:p>
          <a:p>
            <a:pPr marL="0" lvl="0" indent="0" algn="l" rtl="0">
              <a:spcBef>
                <a:spcPts val="0"/>
              </a:spcBef>
              <a:spcAft>
                <a:spcPts val="0"/>
              </a:spcAft>
              <a:buNone/>
            </a:pPr>
            <a:r>
              <a:rPr lang="fi-FI"/>
              <a:t>DDoS (Distributed Denial of Service) is een type cyberaanval met als doel een website of online dienst te overweldigen door deze te overspoelen met een enorme hoeveelheid verkeer. Het doel van een DDoS-aanval is om de normale werking van het beoogde systeem te verstoren, waardoor het ontoegankelijk wordt voor legitieme gebruikers.</a:t>
            </a:r>
            <a:endParaRPr/>
          </a:p>
        </p:txBody>
      </p:sp>
      <p:sp>
        <p:nvSpPr>
          <p:cNvPr id="304" name="Google Shape;304;g2467f7231bf_0_5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467f7231bf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467f7231bf_0_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UX (User Experience) verwijst naar de algehele ervaring die een gebruiker heeft tijdens de interactie met een website, met name in termen van hoe gemakkelijk of prettig het is om de website te gebruiken. Het omvat alle aspecten van de interactie met de gebruiker, inclusief hun percepties, emoties en gedrag. UX-design richt zich op het creëren van websites, producten, diensten en ervaringen die gebruikersgericht, intuïtief en effectief zijn in het vervullen van gebruikersbehoeften en -doelen. Het gaat erom de doelgebruikers, hun gedrag, motivaties en pijnpunten te begrijpen en oplossingen te ontwerpen die deze factoren aanpakken.</a:t>
            </a:r>
            <a:endParaRPr>
              <a:highlight>
                <a:schemeClr val="accent2"/>
              </a:highlight>
            </a:endParaRPr>
          </a:p>
        </p:txBody>
      </p:sp>
      <p:sp>
        <p:nvSpPr>
          <p:cNvPr id="311" name="Google Shape;311;g2467f7231bf_0_6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2467f7231bf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2467f7231bf_0_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8" name="Google Shape;318;g2467f7231bf_0_7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49cfa4474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249cfa4474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5" name="Google Shape;325;g249cfa4474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467f7231bf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7" name="Google Shape;337;g2467f7231bf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179d13a55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g2179d13a5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2467f7231b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2467f7231bf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Trefwoordonderzoek is het proces van het identificeren en analyseren van de specifieke woorden en zinnen die mensen gebruiken bij het zoeken naar informatie, producten of diensten op zoekmachines. Het speelt een cruciale rol in zoekmachineoptimalisatie (SEO) en contentmarketingstrategieën. </a:t>
            </a:r>
            <a:endParaRPr/>
          </a:p>
          <a:p>
            <a:pPr marL="0" lvl="0" indent="0" algn="l" rtl="0">
              <a:spcBef>
                <a:spcPts val="0"/>
              </a:spcBef>
              <a:spcAft>
                <a:spcPts val="0"/>
              </a:spcAft>
              <a:buNone/>
            </a:pPr>
            <a:endParaRPr/>
          </a:p>
          <a:p>
            <a:pPr marL="0" lvl="0" indent="0" algn="l" rtl="0">
              <a:spcBef>
                <a:spcPts val="0"/>
              </a:spcBef>
              <a:spcAft>
                <a:spcPts val="0"/>
              </a:spcAft>
              <a:buNone/>
            </a:pPr>
            <a:r>
              <a:rPr lang="fi-FI"/>
              <a:t>Gedetailleerde instructies voor trefwoordonderzoek vindt u bijvoorbeeld hier: </a:t>
            </a:r>
            <a:r>
              <a:rPr lang="fi-FI" u="sng">
                <a:solidFill>
                  <a:schemeClr val="hlink"/>
                </a:solidFill>
                <a:hlinkClick r:id="rId3"/>
              </a:rPr>
              <a:t>https://blog.hubspot.com/marketing/how-to-do-keyword-research-ht</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349" name="Google Shape;349;g2467f7231bf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467f7231b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2467f7231bf_0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Een Minimum Viable Product (MVP) voor een website verwijst naar de eerste versie van een website die de essentiële functies en functionaliteiten bevat die nodig zijn om vroege gebruikers tevreden te stellen en feedback te verzamelen voor verdere ontwikkeling. Het is een strategie die vaak wordt gebruikt bij webontwikkeling en productbeheer om snel een basisversie van de website met de belangrijkste functionaliteiten te lanceren terwijl de investering in tijd en middelen tot een minimum wordt beperkt.</a:t>
            </a:r>
            <a:br>
              <a:rPr lang="fi-FI"/>
            </a:br>
            <a:r>
              <a:rPr lang="fi-FI">
                <a:highlight>
                  <a:schemeClr val="accent2"/>
                </a:highlight>
              </a:rPr>
              <a:t>Voor het ontwerpen voor uw klanten en navigatie en structuur zie ook lezing 2</a:t>
            </a:r>
            <a:endParaRPr>
              <a:highlight>
                <a:schemeClr val="accent2"/>
              </a:highlight>
            </a:endParaRPr>
          </a:p>
        </p:txBody>
      </p:sp>
      <p:sp>
        <p:nvSpPr>
          <p:cNvPr id="356" name="Google Shape;356;g2467f7231bf_0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2467f7231bf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2467f7231bf_0_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Leer meer over het genereren van verkeer naar de website in Module 3. Inhoudmarketing &amp; sociale media</a:t>
            </a:r>
            <a:endParaRPr/>
          </a:p>
        </p:txBody>
      </p:sp>
      <p:sp>
        <p:nvSpPr>
          <p:cNvPr id="363" name="Google Shape;363;g2467f7231bf_0_2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67f7231bf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2467f7231bf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Screaming Frog is een populaire website crawler en SEO tool die wordt gebruikt voor website analyse, auditing en optimalisatie. Het is een desktop-gebaseerde software die door de URL's van een website kruipt en verschillende aspecten analyseert, zoals on-page elementen, technische SEO-problemen, gebroken links, dubbele inhoud en meer.</a:t>
            </a:r>
            <a:endParaRPr/>
          </a:p>
          <a:p>
            <a:pPr marL="0" lvl="0" indent="0" algn="l" rtl="0">
              <a:spcBef>
                <a:spcPts val="0"/>
              </a:spcBef>
              <a:spcAft>
                <a:spcPts val="0"/>
              </a:spcAft>
              <a:buNone/>
            </a:pPr>
            <a:endParaRPr/>
          </a:p>
          <a:p>
            <a:pPr marL="0" lvl="0" indent="0" algn="l" rtl="0">
              <a:spcBef>
                <a:spcPts val="0"/>
              </a:spcBef>
              <a:spcAft>
                <a:spcPts val="0"/>
              </a:spcAft>
              <a:buNone/>
            </a:pPr>
            <a:r>
              <a:rPr lang="fi-FI"/>
              <a:t>Google Search Console is een gratis webservice van Google waarmee website-eigenaren de aanwezigheid van hun website in de zoekresultaten van Google kunnen controleren en beheren. Het biedt waardevolle informatie en tools om te begrijpen hoe Google uw website ziet en ermee omgaat. Met Google Search Console kunt u de sitemap van uw website indienen, waardoor de crawlers van Google uw webpagina's efficiënter kunnen ontdekken en indexeren. Het zorgt ervoor dat de inhoud van uw website wordt opgenomen in de zoekresultaten van Google.</a:t>
            </a:r>
            <a:endParaRPr/>
          </a:p>
        </p:txBody>
      </p:sp>
      <p:sp>
        <p:nvSpPr>
          <p:cNvPr id="370" name="Google Shape;370;g2467f7231bf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24cd7b68f1a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24cd7b68f1a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g24cd7b68f1a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27b89037f6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3" name="Google Shape;383;g27b89037f6b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7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7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70"/>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70"/>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7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7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7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7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71"/>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71"/>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7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71"/>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7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7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9"/>
        <p:cNvGrpSpPr/>
        <p:nvPr/>
      </p:nvGrpSpPr>
      <p:grpSpPr>
        <a:xfrm>
          <a:off x="0" y="0"/>
          <a:ext cx="0" cy="0"/>
          <a:chOff x="0" y="0"/>
          <a:chExt cx="0" cy="0"/>
        </a:xfrm>
      </p:grpSpPr>
      <p:pic>
        <p:nvPicPr>
          <p:cNvPr id="40" name="Google Shape;40;p73"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41" name="Google Shape;41;p73"/>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42" name="Google Shape;42;p7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73"/>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4" name="Google Shape;44;p73"/>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45" name="Google Shape;45;p73"/>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74"/>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8" name="Google Shape;48;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9" name="Google Shape;49;p7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5"/>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75"/>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53" name="Google Shape;53;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54" name="Google Shape;54;p75"/>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5" name="Google Shape;55;p75"/>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56" name="Google Shape;56;p75"/>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77"/>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77"/>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77"/>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7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7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7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7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7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9" name="Google Shape;79;p7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7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8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80"/>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80"/>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02" name="Google Shape;102;p80"/>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06" name="Google Shape;106;p8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7" name="Google Shape;107;p8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8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3" name="Google Shape;113;p82"/>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82"/>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82"/>
          <p:cNvSpPr>
            <a:spLocks noGrp="1"/>
          </p:cNvSpPr>
          <p:nvPr>
            <p:ph type="pic" idx="2"/>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83"/>
          <p:cNvSpPr>
            <a:spLocks noGrp="1"/>
          </p:cNvSpPr>
          <p:nvPr>
            <p:ph type="pic" idx="2"/>
          </p:nvPr>
        </p:nvSpPr>
        <p:spPr>
          <a:xfrm>
            <a:off x="0" y="1"/>
            <a:ext cx="12192000" cy="3428999"/>
          </a:xfrm>
          <a:prstGeom prst="rect">
            <a:avLst/>
          </a:prstGeom>
          <a:solidFill>
            <a:srgbClr val="D3EEEF"/>
          </a:solidFill>
          <a:ln>
            <a:noFill/>
          </a:ln>
        </p:spPr>
      </p:sp>
      <p:sp>
        <p:nvSpPr>
          <p:cNvPr id="120" name="Google Shape;120;p83"/>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83"/>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3"/>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7" name="Google Shape;127;p8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8" name="Google Shape;128;p8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9" name="Google Shape;129;p8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8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7" name="Google Shape;137;p8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8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69"/>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s://ediscoverytoday.com/2021/04/16/here-is-your-2021-internet-minute-infographic-ediscovery-trends/"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mailerlite.com/blog/inspiring-examples-of-email-pop-ups-and-why-they-wor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pple.co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walmart.co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s://ads.google.com/home/tools/keyword-planner/"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815975" y="1924050"/>
            <a:ext cx="7945211" cy="1435682"/>
          </a:xfrm>
          <a:prstGeom prst="rect">
            <a:avLst/>
          </a:prstGeom>
          <a:noFill/>
          <a:ln>
            <a:noFill/>
          </a:ln>
        </p:spPr>
        <p:txBody>
          <a:bodyPr spcFirstLastPara="1" wrap="square" lIns="121900" tIns="121900" rIns="121900" bIns="1219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Websites</a:t>
            </a:r>
            <a:endParaRPr/>
          </a:p>
        </p:txBody>
      </p:sp>
      <p:sp>
        <p:nvSpPr>
          <p:cNvPr id="145" name="Google Shape;145;p1"/>
          <p:cNvSpPr txBox="1">
            <a:spLocks noGrp="1"/>
          </p:cNvSpPr>
          <p:nvPr>
            <p:ph type="subTitle" idx="4294967295"/>
          </p:nvPr>
        </p:nvSpPr>
        <p:spPr>
          <a:xfrm>
            <a:off x="304547" y="3724484"/>
            <a:ext cx="11360100" cy="1057200"/>
          </a:xfrm>
          <a:prstGeom prst="rect">
            <a:avLst/>
          </a:prstGeom>
          <a:noFill/>
          <a:ln>
            <a:noFill/>
          </a:ln>
        </p:spPr>
        <p:txBody>
          <a:bodyPr spcFirstLastPara="1" wrap="square" lIns="121900" tIns="121900" rIns="121900" bIns="121900" anchor="t" anchorCtr="0">
            <a:normAutofit/>
          </a:bodyPr>
          <a:lstStyle/>
          <a:p>
            <a:pPr marL="228600" marR="0" lvl="0" indent="0" algn="l" rtl="0">
              <a:lnSpc>
                <a:spcPct val="90000"/>
              </a:lnSpc>
              <a:spcBef>
                <a:spcPts val="1000"/>
              </a:spcBef>
              <a:spcAft>
                <a:spcPts val="0"/>
              </a:spcAft>
              <a:buNone/>
            </a:pPr>
            <a:r>
              <a:rPr lang="fi-FI" sz="4000" b="1">
                <a:solidFill>
                  <a:schemeClr val="lt1"/>
                </a:solidFill>
              </a:rPr>
              <a:t>1A. </a:t>
            </a:r>
            <a:r>
              <a:rPr lang="fi-FI" sz="4000" b="1" i="0" u="none" strike="noStrike" cap="none">
                <a:solidFill>
                  <a:schemeClr val="lt1"/>
                </a:solidFill>
                <a:latin typeface="Arial"/>
                <a:ea typeface="Arial"/>
                <a:cs typeface="Arial"/>
                <a:sym typeface="Arial"/>
              </a:rPr>
              <a:t>Inleiding tot </a:t>
            </a:r>
            <a:r>
              <a:rPr lang="fi-FI" sz="4000" b="1">
                <a:solidFill>
                  <a:schemeClr val="lt1"/>
                </a:solidFill>
              </a:rPr>
              <a:t>websites</a:t>
            </a:r>
            <a:endParaRPr sz="4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Leerdoelen </a:t>
            </a:r>
            <a:br>
              <a:rPr lang="fi-FI"/>
            </a:br>
            <a:endParaRPr/>
          </a:p>
        </p:txBody>
      </p:sp>
      <p:sp>
        <p:nvSpPr>
          <p:cNvPr id="151" name="Google Shape;151;p2"/>
          <p:cNvSpPr txBox="1">
            <a:spLocks noGrp="1"/>
          </p:cNvSpPr>
          <p:nvPr>
            <p:ph type="body" idx="1"/>
          </p:nvPr>
        </p:nvSpPr>
        <p:spPr>
          <a:xfrm>
            <a:off x="838200" y="1148258"/>
            <a:ext cx="10515600" cy="3874531"/>
          </a:xfrm>
          <a:prstGeom prst="rect">
            <a:avLst/>
          </a:prstGeom>
          <a:noFill/>
          <a:ln>
            <a:noFill/>
          </a:ln>
        </p:spPr>
        <p:txBody>
          <a:bodyPr spcFirstLastPara="1" wrap="square" lIns="121900" tIns="121900" rIns="121900" bIns="121900" anchor="t" anchorCtr="0">
            <a:normAutofit fontScale="85000" lnSpcReduction="20000"/>
          </a:bodyPr>
          <a:lstStyle/>
          <a:p>
            <a:pPr marL="0" lvl="0" indent="0" algn="l" rtl="0">
              <a:lnSpc>
                <a:spcPct val="150000"/>
              </a:lnSpc>
              <a:spcBef>
                <a:spcPts val="0"/>
              </a:spcBef>
              <a:spcAft>
                <a:spcPts val="0"/>
              </a:spcAft>
              <a:buClr>
                <a:schemeClr val="dk1"/>
              </a:buClr>
              <a:buSzPct val="54054"/>
              <a:buNone/>
            </a:pPr>
            <a:r>
              <a:rPr lang="fi-FI" sz="2400"/>
              <a:t>Vereiste voor studenten: Basiskennis marketing wordt aanbevolen.</a:t>
            </a:r>
            <a:endParaRPr/>
          </a:p>
          <a:p>
            <a:pPr marL="0" marR="0" lvl="0" indent="0" algn="l" rtl="0">
              <a:lnSpc>
                <a:spcPct val="150000"/>
              </a:lnSpc>
              <a:spcBef>
                <a:spcPts val="0"/>
              </a:spcBef>
              <a:spcAft>
                <a:spcPts val="0"/>
              </a:spcAft>
              <a:buClr>
                <a:srgbClr val="161249"/>
              </a:buClr>
              <a:buSzPct val="100000"/>
              <a:buNone/>
            </a:pPr>
            <a:endParaRPr sz="2400" b="0" i="0" u="none" strike="noStrike" cap="none"/>
          </a:p>
          <a:p>
            <a:pPr marL="457200" marR="0" lvl="0" indent="-358140" algn="l" rtl="0">
              <a:lnSpc>
                <a:spcPct val="150000"/>
              </a:lnSpc>
              <a:spcBef>
                <a:spcPts val="0"/>
              </a:spcBef>
              <a:spcAft>
                <a:spcPts val="0"/>
              </a:spcAft>
              <a:buClr>
                <a:schemeClr val="accent2"/>
              </a:buClr>
              <a:buSzPct val="100000"/>
              <a:buChar char="●"/>
            </a:pPr>
            <a:r>
              <a:rPr lang="fi-FI" sz="2400" b="0" i="0" u="none" strike="noStrike" cap="none"/>
              <a:t>Het doel is om bewustzijn te creëren </a:t>
            </a:r>
            <a:r>
              <a:rPr lang="fi-FI" sz="2400"/>
              <a:t>en de context te bieden</a:t>
            </a:r>
            <a:endParaRPr sz="2400"/>
          </a:p>
          <a:p>
            <a:pPr marL="914400" marR="0" lvl="1" indent="-358140" algn="l" rtl="0">
              <a:lnSpc>
                <a:spcPct val="150000"/>
              </a:lnSpc>
              <a:spcBef>
                <a:spcPts val="0"/>
              </a:spcBef>
              <a:spcAft>
                <a:spcPts val="0"/>
              </a:spcAft>
              <a:buClr>
                <a:schemeClr val="accent2"/>
              </a:buClr>
              <a:buSzPct val="100000"/>
              <a:buChar char="○"/>
            </a:pPr>
            <a:r>
              <a:rPr lang="fi-FI"/>
              <a:t>over de rol van websites in de digitale marketing</a:t>
            </a:r>
            <a:endParaRPr/>
          </a:p>
          <a:p>
            <a:pPr marL="457200" marR="0" lvl="0" indent="-379730" algn="l" rtl="0">
              <a:lnSpc>
                <a:spcPct val="150000"/>
              </a:lnSpc>
              <a:spcBef>
                <a:spcPts val="0"/>
              </a:spcBef>
              <a:spcAft>
                <a:spcPts val="0"/>
              </a:spcAft>
              <a:buClr>
                <a:schemeClr val="accent2"/>
              </a:buClr>
              <a:buSzPct val="100000"/>
              <a:buChar char="●"/>
            </a:pPr>
            <a:r>
              <a:rPr lang="fi-FI"/>
              <a:t>De student leert</a:t>
            </a:r>
            <a:endParaRPr/>
          </a:p>
          <a:p>
            <a:pPr marL="914400" marR="0" lvl="1" indent="-358140" algn="l" rtl="0">
              <a:lnSpc>
                <a:spcPct val="150000"/>
              </a:lnSpc>
              <a:spcBef>
                <a:spcPts val="0"/>
              </a:spcBef>
              <a:spcAft>
                <a:spcPts val="0"/>
              </a:spcAft>
              <a:buClr>
                <a:schemeClr val="accent2"/>
              </a:buClr>
              <a:buSzPct val="100000"/>
              <a:buChar char="○"/>
            </a:pPr>
            <a:r>
              <a:rPr lang="fi-FI"/>
              <a:t>de belangrijkste aspecten van een website die bijdragen aan de online aanwezigheid van een bedrijf (bijv. conversie, gebruikerservaring)</a:t>
            </a:r>
            <a:endParaRPr/>
          </a:p>
          <a:p>
            <a:pPr marL="914400" marR="0" lvl="1" indent="-358140" algn="l" rtl="0">
              <a:lnSpc>
                <a:spcPct val="150000"/>
              </a:lnSpc>
              <a:spcBef>
                <a:spcPts val="0"/>
              </a:spcBef>
              <a:spcAft>
                <a:spcPts val="0"/>
              </a:spcAft>
              <a:buClr>
                <a:schemeClr val="accent2"/>
              </a:buClr>
              <a:buSzPct val="100000"/>
              <a:buChar char="○"/>
            </a:pPr>
            <a:r>
              <a:rPr lang="fi-FI"/>
              <a:t>Leer de basisprincipes en overwegingen bij het opzetten van een website</a:t>
            </a:r>
            <a:endParaRPr/>
          </a:p>
          <a:p>
            <a:pPr marL="0" lvl="0" indent="0" algn="l" rtl="0">
              <a:lnSpc>
                <a:spcPct val="100000"/>
              </a:lnSpc>
              <a:spcBef>
                <a:spcPts val="0"/>
              </a:spcBef>
              <a:spcAft>
                <a:spcPts val="0"/>
              </a:spcAft>
              <a:buClr>
                <a:schemeClr val="dk1"/>
              </a:buClr>
              <a:buSzPct val="64864"/>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712877" y="2295083"/>
            <a:ext cx="4568040" cy="96589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Onderwerpen</a:t>
            </a:r>
            <a:endParaRPr/>
          </a:p>
        </p:txBody>
      </p:sp>
      <p:sp>
        <p:nvSpPr>
          <p:cNvPr id="157" name="Google Shape;157;p3"/>
          <p:cNvSpPr txBox="1">
            <a:spLocks noGrp="1"/>
          </p:cNvSpPr>
          <p:nvPr>
            <p:ph type="body" idx="1"/>
          </p:nvPr>
        </p:nvSpPr>
        <p:spPr>
          <a:xfrm>
            <a:off x="5415605" y="811138"/>
            <a:ext cx="6141600" cy="37071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500"/>
              <a:buFont typeface="Arial"/>
              <a:buChar char="●"/>
            </a:pPr>
            <a:r>
              <a:rPr lang="fi-FI"/>
              <a:t>Waarom heeft elk bedrijf een website nodig?</a:t>
            </a:r>
            <a:endParaRPr/>
          </a:p>
          <a:p>
            <a:pPr marL="285750" marR="0" lvl="0" indent="-285750" algn="l" rtl="0">
              <a:lnSpc>
                <a:spcPct val="150000"/>
              </a:lnSpc>
              <a:spcBef>
                <a:spcPts val="0"/>
              </a:spcBef>
              <a:spcAft>
                <a:spcPts val="0"/>
              </a:spcAft>
              <a:buClr>
                <a:schemeClr val="lt1"/>
              </a:buClr>
              <a:buSzPts val="2500"/>
              <a:buFont typeface="Arial"/>
              <a:buChar char="●"/>
            </a:pPr>
            <a:r>
              <a:rPr lang="fi-FI"/>
              <a:t>Het grote plaatje</a:t>
            </a:r>
            <a:endParaRPr/>
          </a:p>
          <a:p>
            <a:pPr marL="285750" marR="0" lvl="0" indent="-285750" algn="l" rtl="0">
              <a:lnSpc>
                <a:spcPct val="150000"/>
              </a:lnSpc>
              <a:spcBef>
                <a:spcPts val="0"/>
              </a:spcBef>
              <a:spcAft>
                <a:spcPts val="0"/>
              </a:spcAft>
              <a:buClr>
                <a:schemeClr val="lt1"/>
              </a:buClr>
              <a:buSzPts val="2500"/>
              <a:buFont typeface="Arial"/>
              <a:buChar char="●"/>
            </a:pPr>
            <a:r>
              <a:rPr lang="fi-FI" b="0" i="0" u="none" strike="noStrike">
                <a:latin typeface="Arial"/>
                <a:ea typeface="Arial"/>
                <a:cs typeface="Arial"/>
                <a:sym typeface="Arial"/>
              </a:rPr>
              <a:t>Hoe kunnen </a:t>
            </a:r>
            <a:r>
              <a:rPr lang="fi-FI"/>
              <a:t>websites </a:t>
            </a:r>
            <a:r>
              <a:rPr lang="fi-FI" b="0" i="0" u="none" strike="noStrike">
                <a:latin typeface="Arial"/>
                <a:ea typeface="Arial"/>
                <a:cs typeface="Arial"/>
                <a:sym typeface="Arial"/>
              </a:rPr>
              <a:t>verschillende bedrijfsdoelstellingen ondersteunen?</a:t>
            </a:r>
            <a:endParaRPr b="0" i="0" u="none" strike="noStrike">
              <a:latin typeface="Arial"/>
              <a:ea typeface="Arial"/>
              <a:cs typeface="Arial"/>
              <a:sym typeface="Arial"/>
            </a:endParaRPr>
          </a:p>
          <a:p>
            <a:pPr marL="285750" marR="0" lvl="0" indent="-254000" algn="l" rtl="0">
              <a:lnSpc>
                <a:spcPct val="150000"/>
              </a:lnSpc>
              <a:spcBef>
                <a:spcPts val="0"/>
              </a:spcBef>
              <a:spcAft>
                <a:spcPts val="0"/>
              </a:spcAft>
              <a:buSzPts val="2000"/>
              <a:buChar char="●"/>
            </a:pPr>
            <a:r>
              <a:rPr lang="fi-FI"/>
              <a:t>Beste praktijken voor een goede website</a:t>
            </a:r>
            <a:endParaRPr/>
          </a:p>
          <a:p>
            <a:pPr marL="285750" marR="0" lvl="0" indent="-254000" algn="l" rtl="0">
              <a:lnSpc>
                <a:spcPct val="150000"/>
              </a:lnSpc>
              <a:spcBef>
                <a:spcPts val="0"/>
              </a:spcBef>
              <a:spcAft>
                <a:spcPts val="0"/>
              </a:spcAft>
              <a:buSzPts val="2000"/>
              <a:buChar char="●"/>
            </a:pPr>
            <a:r>
              <a:rPr lang="fi-FI"/>
              <a:t>Je website opzetten</a:t>
            </a:r>
            <a:endParaRPr sz="1200" b="0" i="0" u="none" strike="noStrike">
              <a:latin typeface="Arial"/>
              <a:ea typeface="Arial"/>
              <a:cs typeface="Arial"/>
              <a:sym typeface="Arial"/>
            </a:endParaRPr>
          </a:p>
          <a:p>
            <a:pPr marL="342900" lvl="0" indent="-152400" algn="l" rtl="0">
              <a:lnSpc>
                <a:spcPct val="100000"/>
              </a:lnSpc>
              <a:spcBef>
                <a:spcPts val="1000"/>
              </a:spcBef>
              <a:spcAft>
                <a:spcPts val="0"/>
              </a:spcAft>
              <a:buClr>
                <a:schemeClr val="lt1"/>
              </a:buClr>
              <a:buSzPts val="3000"/>
              <a:buFont typeface="Arial"/>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2415c622653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solidFill>
                  <a:schemeClr val="dk1"/>
                </a:solidFill>
              </a:rPr>
              <a:t>Waarom heeft elk bedrijf een website nodig?</a:t>
            </a:r>
            <a:endParaRPr/>
          </a:p>
        </p:txBody>
      </p:sp>
      <p:sp>
        <p:nvSpPr>
          <p:cNvPr id="164" name="Google Shape;164;g2415c622653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457200" lvl="0" indent="-355600" algn="l" rtl="0">
              <a:spcBef>
                <a:spcPts val="0"/>
              </a:spcBef>
              <a:spcAft>
                <a:spcPts val="0"/>
              </a:spcAft>
              <a:buClr>
                <a:schemeClr val="dk1"/>
              </a:buClr>
              <a:buSzPts val="2000"/>
              <a:buChar char="●"/>
            </a:pPr>
            <a:r>
              <a:rPr lang="fi-FI" sz="2000">
                <a:solidFill>
                  <a:schemeClr val="dk1"/>
                </a:solidFill>
              </a:rPr>
              <a:t>Website is </a:t>
            </a:r>
            <a:r>
              <a:rPr lang="fi-FI" sz="2000" b="1">
                <a:solidFill>
                  <a:schemeClr val="dk1"/>
                </a:solidFill>
              </a:rPr>
              <a:t>de sleutel tot een succesvolle digitale marketingstrategie</a:t>
            </a:r>
            <a:endParaRPr sz="2000" b="1">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Alle andere digitale marketingelementen leiden gebruikers naar de website</a:t>
            </a:r>
            <a:endParaRPr sz="2000">
              <a:solidFill>
                <a:schemeClr val="dk1"/>
              </a:solidFill>
            </a:endParaRPr>
          </a:p>
          <a:p>
            <a:pPr marL="914400" lvl="1" indent="-355600" algn="l" rtl="0">
              <a:spcBef>
                <a:spcPts val="0"/>
              </a:spcBef>
              <a:spcAft>
                <a:spcPts val="0"/>
              </a:spcAft>
              <a:buClr>
                <a:schemeClr val="dk1"/>
              </a:buClr>
              <a:buSzPts val="2000"/>
              <a:buChar char="○"/>
            </a:pPr>
            <a:endParaRPr sz="2000">
              <a:solidFill>
                <a:schemeClr val="dk1"/>
              </a:solidFill>
            </a:endParaRPr>
          </a:p>
          <a:p>
            <a:pPr marL="457200" lvl="0" indent="-355600" algn="l" rtl="0">
              <a:spcBef>
                <a:spcPts val="0"/>
              </a:spcBef>
              <a:spcAft>
                <a:spcPts val="0"/>
              </a:spcAft>
              <a:buClr>
                <a:schemeClr val="dk1"/>
              </a:buClr>
              <a:buSzPts val="2000"/>
              <a:buChar char="●"/>
            </a:pPr>
            <a:r>
              <a:rPr lang="fi-FI" sz="2000">
                <a:solidFill>
                  <a:schemeClr val="dk1"/>
                </a:solidFill>
              </a:rPr>
              <a:t>Website:</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ondersteunt het merk en vergroot het vertrouwen</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maakt organische zichtbaarheid in zoekresultaten mogelijk</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uw producten en diensten onder de aandacht brengen</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helpt bij het genereren van leads en het koesteren van bestaande klanten</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levert inhoud en waarde</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ondersteunt de communicatie met klanten</a:t>
            </a:r>
            <a:endParaRPr sz="2000">
              <a:solidFill>
                <a:schemeClr val="dk1"/>
              </a:solidFill>
            </a:endParaRPr>
          </a:p>
          <a:p>
            <a:pPr marL="914400" lvl="1" indent="-355600" algn="l" rtl="0">
              <a:spcBef>
                <a:spcPts val="0"/>
              </a:spcBef>
              <a:spcAft>
                <a:spcPts val="0"/>
              </a:spcAft>
              <a:buClr>
                <a:schemeClr val="dk1"/>
              </a:buClr>
              <a:buSzPts val="2000"/>
              <a:buChar char="○"/>
            </a:pPr>
            <a:r>
              <a:rPr lang="fi-FI" sz="2000">
                <a:solidFill>
                  <a:schemeClr val="dk1"/>
                </a:solidFill>
              </a:rPr>
              <a:t>assisteert de verkoop</a:t>
            </a:r>
            <a:endParaRPr sz="2000">
              <a:solidFill>
                <a:schemeClr val="dk1"/>
              </a:solidFill>
            </a:endParaRPr>
          </a:p>
          <a:p>
            <a:pPr marL="0" lvl="0" indent="0" algn="l" rtl="0">
              <a:spcBef>
                <a:spcPts val="1000"/>
              </a:spcBef>
              <a:spcAft>
                <a:spcPts val="0"/>
              </a:spcAft>
              <a:buNone/>
            </a:pPr>
            <a:endParaRPr sz="3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5"/>
          <p:cNvSpPr txBox="1">
            <a:spLocks noGrp="1"/>
          </p:cNvSpPr>
          <p:nvPr>
            <p:ph type="ctrTitle" idx="4294967295"/>
          </p:nvPr>
        </p:nvSpPr>
        <p:spPr>
          <a:xfrm>
            <a:off x="1595336" y="2767013"/>
            <a:ext cx="9144000" cy="661987"/>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000" b="1" i="0" u="none" strike="noStrike" cap="none">
                <a:solidFill>
                  <a:srgbClr val="161249"/>
                </a:solidFill>
                <a:latin typeface="Arial"/>
                <a:ea typeface="Arial"/>
                <a:cs typeface="Arial"/>
                <a:sym typeface="Arial"/>
              </a:rPr>
              <a:t>Het grote plaatje</a:t>
            </a:r>
            <a:endParaRPr sz="40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3"/>
          <p:cNvPicPr preferRelativeResize="0"/>
          <p:nvPr/>
        </p:nvPicPr>
        <p:blipFill rotWithShape="1">
          <a:blip r:embed="rId3">
            <a:alphaModFix/>
          </a:blip>
          <a:srcRect/>
          <a:stretch/>
        </p:blipFill>
        <p:spPr>
          <a:xfrm>
            <a:off x="411545" y="356839"/>
            <a:ext cx="10070601" cy="5671858"/>
          </a:xfrm>
          <a:prstGeom prst="roundRect">
            <a:avLst>
              <a:gd name="adj" fmla="val 16667"/>
            </a:avLst>
          </a:prstGeom>
          <a:noFill/>
          <a:ln>
            <a:noFill/>
          </a:ln>
        </p:spPr>
      </p:pic>
      <p:sp>
        <p:nvSpPr>
          <p:cNvPr id="176" name="Google Shape;176;p13"/>
          <p:cNvSpPr txBox="1"/>
          <p:nvPr/>
        </p:nvSpPr>
        <p:spPr>
          <a:xfrm>
            <a:off x="7779600" y="6028700"/>
            <a:ext cx="43476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900"/>
              <a:t>Bron: </a:t>
            </a:r>
            <a:r>
              <a:rPr lang="fi-FI" sz="900" u="sng">
                <a:solidFill>
                  <a:schemeClr val="hlink"/>
                </a:solidFill>
                <a:hlinkClick r:id="rId4"/>
              </a:rPr>
              <a:t>https://ediscoverytoday.com/2021/04/16/here-is-your-2021-internet-minute-infographic-ediscovery-trends/</a:t>
            </a:r>
            <a:endParaRPr sz="900"/>
          </a:p>
          <a:p>
            <a:pPr marL="0" lvl="0" indent="0" algn="l" rtl="0">
              <a:spcBef>
                <a:spcPts val="0"/>
              </a:spcBef>
              <a:spcAft>
                <a:spcPts val="0"/>
              </a:spcAft>
              <a:buNone/>
            </a:pPr>
            <a:endParaRPr sz="9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4"/>
          <p:cNvSpPr/>
          <p:nvPr/>
        </p:nvSpPr>
        <p:spPr>
          <a:xfrm>
            <a:off x="5303976" y="3717032"/>
            <a:ext cx="1368152" cy="1368152"/>
          </a:xfrm>
          <a:prstGeom prst="ellipse">
            <a:avLst/>
          </a:prstGeom>
          <a:solidFill>
            <a:srgbClr val="6699FF"/>
          </a:solidFill>
          <a:ln w="762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600"/>
              <a:buFont typeface="Calibri"/>
              <a:buNone/>
            </a:pPr>
            <a:r>
              <a:rPr lang="fi-FI" sz="1600" b="1" i="0" u="none" strike="noStrike" cap="none">
                <a:solidFill>
                  <a:schemeClr val="lt1"/>
                </a:solidFill>
                <a:latin typeface="Calibri"/>
                <a:ea typeface="Calibri"/>
                <a:cs typeface="Calibri"/>
                <a:sym typeface="Calibri"/>
              </a:rPr>
              <a:t>Omat kotisivut</a:t>
            </a:r>
            <a:endParaRPr sz="1800" b="0" i="0" u="none" strike="noStrike" cap="none">
              <a:solidFill>
                <a:schemeClr val="dk1"/>
              </a:solidFill>
              <a:latin typeface="Calibri"/>
              <a:ea typeface="Calibri"/>
              <a:cs typeface="Calibri"/>
              <a:sym typeface="Calibri"/>
            </a:endParaRPr>
          </a:p>
        </p:txBody>
      </p:sp>
      <p:sp>
        <p:nvSpPr>
          <p:cNvPr id="183" name="Google Shape;183;p14"/>
          <p:cNvSpPr/>
          <p:nvPr/>
        </p:nvSpPr>
        <p:spPr>
          <a:xfrm rot="10800000" flipH="1">
            <a:off x="7184504" y="214895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4" name="Google Shape;184;p14"/>
          <p:cNvSpPr/>
          <p:nvPr/>
        </p:nvSpPr>
        <p:spPr>
          <a:xfrm rot="10800000" flipH="1">
            <a:off x="7870903" y="23749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5" name="Google Shape;185;p14"/>
          <p:cNvSpPr/>
          <p:nvPr/>
        </p:nvSpPr>
        <p:spPr>
          <a:xfrm rot="10800000" flipH="1">
            <a:off x="7429890" y="272312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6" name="Google Shape;186;p14"/>
          <p:cNvSpPr/>
          <p:nvPr/>
        </p:nvSpPr>
        <p:spPr>
          <a:xfrm rot="10800000" flipH="1">
            <a:off x="2927648" y="26797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7" name="Google Shape;187;p14"/>
          <p:cNvSpPr/>
          <p:nvPr/>
        </p:nvSpPr>
        <p:spPr>
          <a:xfrm rot="10800000" flipH="1">
            <a:off x="3724800" y="460103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8" name="Google Shape;188;p14"/>
          <p:cNvSpPr/>
          <p:nvPr/>
        </p:nvSpPr>
        <p:spPr>
          <a:xfrm rot="10800000" flipH="1">
            <a:off x="7474292" y="496945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9" name="Google Shape;189;p14"/>
          <p:cNvSpPr/>
          <p:nvPr/>
        </p:nvSpPr>
        <p:spPr>
          <a:xfrm rot="10800000" flipH="1">
            <a:off x="5591944" y="283113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0" name="Google Shape;190;p14"/>
          <p:cNvSpPr/>
          <p:nvPr/>
        </p:nvSpPr>
        <p:spPr>
          <a:xfrm rot="10800000" flipH="1">
            <a:off x="9080703" y="340700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1" name="Google Shape;191;p14"/>
          <p:cNvSpPr/>
          <p:nvPr/>
        </p:nvSpPr>
        <p:spPr>
          <a:xfrm rot="10800000" flipH="1">
            <a:off x="3940824" y="5877272"/>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2" name="Google Shape;192;p14"/>
          <p:cNvSpPr/>
          <p:nvPr/>
        </p:nvSpPr>
        <p:spPr>
          <a:xfrm rot="10800000" flipH="1">
            <a:off x="8448092" y="5857871"/>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3" name="Google Shape;193;p14"/>
          <p:cNvSpPr/>
          <p:nvPr/>
        </p:nvSpPr>
        <p:spPr>
          <a:xfrm rot="10800000" flipH="1">
            <a:off x="8613667" y="3629969"/>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4" name="Google Shape;194;p14"/>
          <p:cNvSpPr/>
          <p:nvPr/>
        </p:nvSpPr>
        <p:spPr>
          <a:xfrm rot="10800000" flipH="1">
            <a:off x="8708504" y="470904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5" name="Google Shape;195;p14"/>
          <p:cNvSpPr/>
          <p:nvPr/>
        </p:nvSpPr>
        <p:spPr>
          <a:xfrm rot="10800000" flipH="1">
            <a:off x="9188715" y="492507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cxnSp>
        <p:nvCxnSpPr>
          <p:cNvPr id="196" name="Google Shape;196;p14"/>
          <p:cNvCxnSpPr>
            <a:stCxn id="183" idx="0"/>
            <a:endCxn id="185" idx="3"/>
          </p:cNvCxnSpPr>
          <p:nvPr/>
        </p:nvCxnSpPr>
        <p:spPr>
          <a:xfrm>
            <a:off x="7292516" y="2364974"/>
            <a:ext cx="168900" cy="389700"/>
          </a:xfrm>
          <a:prstGeom prst="straightConnector1">
            <a:avLst/>
          </a:prstGeom>
          <a:noFill/>
          <a:ln w="9525" cap="flat" cmpd="sng">
            <a:solidFill>
              <a:schemeClr val="dk1"/>
            </a:solidFill>
            <a:prstDash val="solid"/>
            <a:miter lim="800000"/>
            <a:headEnd type="none" w="sm" len="sm"/>
            <a:tailEnd type="none" w="sm" len="sm"/>
          </a:ln>
        </p:spPr>
      </p:cxnSp>
      <p:cxnSp>
        <p:nvCxnSpPr>
          <p:cNvPr id="197" name="Google Shape;197;p14"/>
          <p:cNvCxnSpPr>
            <a:stCxn id="185" idx="5"/>
            <a:endCxn id="184" idx="1"/>
          </p:cNvCxnSpPr>
          <p:nvPr/>
        </p:nvCxnSpPr>
        <p:spPr>
          <a:xfrm rot="10800000" flipH="1">
            <a:off x="7614278" y="2559462"/>
            <a:ext cx="288300" cy="195300"/>
          </a:xfrm>
          <a:prstGeom prst="straightConnector1">
            <a:avLst/>
          </a:prstGeom>
          <a:noFill/>
          <a:ln w="9525" cap="flat" cmpd="sng">
            <a:solidFill>
              <a:schemeClr val="dk1"/>
            </a:solidFill>
            <a:prstDash val="solid"/>
            <a:miter lim="800000"/>
            <a:headEnd type="none" w="sm" len="sm"/>
            <a:tailEnd type="none" w="sm" len="sm"/>
          </a:ln>
        </p:spPr>
      </p:cxnSp>
      <p:cxnSp>
        <p:nvCxnSpPr>
          <p:cNvPr id="198" name="Google Shape;198;p14"/>
          <p:cNvCxnSpPr>
            <a:stCxn id="183" idx="6"/>
            <a:endCxn id="184" idx="3"/>
          </p:cNvCxnSpPr>
          <p:nvPr/>
        </p:nvCxnSpPr>
        <p:spPr>
          <a:xfrm>
            <a:off x="7400528" y="2256962"/>
            <a:ext cx="501900" cy="149700"/>
          </a:xfrm>
          <a:prstGeom prst="straightConnector1">
            <a:avLst/>
          </a:prstGeom>
          <a:noFill/>
          <a:ln w="9525" cap="flat" cmpd="sng">
            <a:solidFill>
              <a:schemeClr val="dk1"/>
            </a:solidFill>
            <a:prstDash val="solid"/>
            <a:miter lim="800000"/>
            <a:headEnd type="none" w="sm" len="sm"/>
            <a:tailEnd type="none" w="sm" len="sm"/>
          </a:ln>
        </p:spPr>
      </p:cxnSp>
      <p:cxnSp>
        <p:nvCxnSpPr>
          <p:cNvPr id="199" name="Google Shape;199;p14"/>
          <p:cNvCxnSpPr>
            <a:stCxn id="190" idx="1"/>
            <a:endCxn id="193" idx="5"/>
          </p:cNvCxnSpPr>
          <p:nvPr/>
        </p:nvCxnSpPr>
        <p:spPr>
          <a:xfrm flipH="1">
            <a:off x="8797939" y="3591392"/>
            <a:ext cx="314400" cy="70200"/>
          </a:xfrm>
          <a:prstGeom prst="straightConnector1">
            <a:avLst/>
          </a:prstGeom>
          <a:noFill/>
          <a:ln w="9525" cap="flat" cmpd="sng">
            <a:solidFill>
              <a:schemeClr val="dk1"/>
            </a:solidFill>
            <a:prstDash val="solid"/>
            <a:miter lim="800000"/>
            <a:headEnd type="none" w="sm" len="sm"/>
            <a:tailEnd type="none" w="sm" len="sm"/>
          </a:ln>
        </p:spPr>
      </p:cxnSp>
      <p:cxnSp>
        <p:nvCxnSpPr>
          <p:cNvPr id="200" name="Google Shape;200;p14"/>
          <p:cNvCxnSpPr>
            <a:stCxn id="193" idx="2"/>
          </p:cNvCxnSpPr>
          <p:nvPr/>
        </p:nvCxnSpPr>
        <p:spPr>
          <a:xfrm flipH="1">
            <a:off x="6672067" y="3737981"/>
            <a:ext cx="1941600" cy="483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1" name="Google Shape;201;p14"/>
          <p:cNvCxnSpPr>
            <a:stCxn id="183" idx="1"/>
            <a:endCxn id="182" idx="7"/>
          </p:cNvCxnSpPr>
          <p:nvPr/>
        </p:nvCxnSpPr>
        <p:spPr>
          <a:xfrm flipH="1">
            <a:off x="6471840" y="2333338"/>
            <a:ext cx="744300" cy="1584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2" name="Google Shape;202;p14"/>
          <p:cNvCxnSpPr>
            <a:stCxn id="189" idx="2"/>
            <a:endCxn id="186" idx="6"/>
          </p:cNvCxnSpPr>
          <p:nvPr/>
        </p:nvCxnSpPr>
        <p:spPr>
          <a:xfrm rot="10800000">
            <a:off x="3143644" y="2787650"/>
            <a:ext cx="2448300" cy="151500"/>
          </a:xfrm>
          <a:prstGeom prst="straightConnector1">
            <a:avLst/>
          </a:prstGeom>
          <a:noFill/>
          <a:ln w="9525" cap="flat" cmpd="sng">
            <a:solidFill>
              <a:schemeClr val="dk1"/>
            </a:solidFill>
            <a:prstDash val="solid"/>
            <a:miter lim="800000"/>
            <a:headEnd type="none" w="sm" len="sm"/>
            <a:tailEnd type="none" w="sm" len="sm"/>
          </a:ln>
        </p:spPr>
      </p:cxnSp>
      <p:cxnSp>
        <p:nvCxnSpPr>
          <p:cNvPr id="203" name="Google Shape;203;p14"/>
          <p:cNvCxnSpPr>
            <a:stCxn id="186" idx="0"/>
            <a:endCxn id="187" idx="3"/>
          </p:cNvCxnSpPr>
          <p:nvPr/>
        </p:nvCxnSpPr>
        <p:spPr>
          <a:xfrm>
            <a:off x="3035660" y="2895798"/>
            <a:ext cx="720900" cy="1737000"/>
          </a:xfrm>
          <a:prstGeom prst="straightConnector1">
            <a:avLst/>
          </a:prstGeom>
          <a:noFill/>
          <a:ln w="9525" cap="flat" cmpd="sng">
            <a:solidFill>
              <a:schemeClr val="dk1"/>
            </a:solidFill>
            <a:prstDash val="solid"/>
            <a:miter lim="800000"/>
            <a:headEnd type="none" w="sm" len="sm"/>
            <a:tailEnd type="none" w="sm" len="sm"/>
          </a:ln>
        </p:spPr>
      </p:cxnSp>
      <p:cxnSp>
        <p:nvCxnSpPr>
          <p:cNvPr id="204" name="Google Shape;204;p14"/>
          <p:cNvCxnSpPr>
            <a:stCxn id="187" idx="6"/>
          </p:cNvCxnSpPr>
          <p:nvPr/>
        </p:nvCxnSpPr>
        <p:spPr>
          <a:xfrm rot="10800000" flipH="1">
            <a:off x="3940824" y="4557546"/>
            <a:ext cx="1363200" cy="151500"/>
          </a:xfrm>
          <a:prstGeom prst="straightConnector1">
            <a:avLst/>
          </a:prstGeom>
          <a:noFill/>
          <a:ln w="76200" cap="flat" cmpd="sng">
            <a:solidFill>
              <a:srgbClr val="0070C0"/>
            </a:solidFill>
            <a:prstDash val="solid"/>
            <a:miter lim="800000"/>
            <a:headEnd type="none" w="sm" len="sm"/>
            <a:tailEnd type="triangle" w="med" len="med"/>
          </a:ln>
        </p:spPr>
      </p:cxnSp>
      <p:cxnSp>
        <p:nvCxnSpPr>
          <p:cNvPr id="205" name="Google Shape;205;p14"/>
          <p:cNvCxnSpPr>
            <a:stCxn id="194" idx="0"/>
            <a:endCxn id="192" idx="4"/>
          </p:cNvCxnSpPr>
          <p:nvPr/>
        </p:nvCxnSpPr>
        <p:spPr>
          <a:xfrm flipH="1">
            <a:off x="8556116" y="4925070"/>
            <a:ext cx="260400" cy="932700"/>
          </a:xfrm>
          <a:prstGeom prst="straightConnector1">
            <a:avLst/>
          </a:prstGeom>
          <a:noFill/>
          <a:ln w="9525" cap="flat" cmpd="sng">
            <a:solidFill>
              <a:schemeClr val="dk1"/>
            </a:solidFill>
            <a:prstDash val="solid"/>
            <a:miter lim="800000"/>
            <a:headEnd type="none" w="sm" len="sm"/>
            <a:tailEnd type="none" w="sm" len="sm"/>
          </a:ln>
        </p:spPr>
      </p:cxnSp>
      <p:cxnSp>
        <p:nvCxnSpPr>
          <p:cNvPr id="206" name="Google Shape;206;p14"/>
          <p:cNvCxnSpPr>
            <a:stCxn id="194" idx="7"/>
            <a:endCxn id="195" idx="3"/>
          </p:cNvCxnSpPr>
          <p:nvPr/>
        </p:nvCxnSpPr>
        <p:spPr>
          <a:xfrm>
            <a:off x="8892892" y="4893434"/>
            <a:ext cx="327600" cy="63300"/>
          </a:xfrm>
          <a:prstGeom prst="straightConnector1">
            <a:avLst/>
          </a:prstGeom>
          <a:noFill/>
          <a:ln w="9525" cap="flat" cmpd="sng">
            <a:solidFill>
              <a:schemeClr val="dk1"/>
            </a:solidFill>
            <a:prstDash val="solid"/>
            <a:miter lim="800000"/>
            <a:headEnd type="none" w="sm" len="sm"/>
            <a:tailEnd type="none" w="sm" len="sm"/>
          </a:ln>
        </p:spPr>
      </p:cxnSp>
      <p:cxnSp>
        <p:nvCxnSpPr>
          <p:cNvPr id="207" name="Google Shape;207;p14"/>
          <p:cNvCxnSpPr>
            <a:stCxn id="195" idx="1"/>
            <a:endCxn id="192" idx="5"/>
          </p:cNvCxnSpPr>
          <p:nvPr/>
        </p:nvCxnSpPr>
        <p:spPr>
          <a:xfrm flipH="1">
            <a:off x="8632351" y="5109458"/>
            <a:ext cx="588000" cy="780000"/>
          </a:xfrm>
          <a:prstGeom prst="straightConnector1">
            <a:avLst/>
          </a:prstGeom>
          <a:noFill/>
          <a:ln w="9525" cap="flat" cmpd="sng">
            <a:solidFill>
              <a:schemeClr val="dk1"/>
            </a:solidFill>
            <a:prstDash val="solid"/>
            <a:miter lim="800000"/>
            <a:headEnd type="none" w="sm" len="sm"/>
            <a:tailEnd type="none" w="sm" len="sm"/>
          </a:ln>
        </p:spPr>
      </p:cxnSp>
      <p:cxnSp>
        <p:nvCxnSpPr>
          <p:cNvPr id="208" name="Google Shape;208;p14"/>
          <p:cNvCxnSpPr>
            <a:stCxn id="192" idx="3"/>
            <a:endCxn id="188" idx="7"/>
          </p:cNvCxnSpPr>
          <p:nvPr/>
        </p:nvCxnSpPr>
        <p:spPr>
          <a:xfrm rot="10800000">
            <a:off x="7658628" y="5153907"/>
            <a:ext cx="821100" cy="735600"/>
          </a:xfrm>
          <a:prstGeom prst="straightConnector1">
            <a:avLst/>
          </a:prstGeom>
          <a:noFill/>
          <a:ln w="9525" cap="flat" cmpd="sng">
            <a:solidFill>
              <a:schemeClr val="dk1"/>
            </a:solidFill>
            <a:prstDash val="solid"/>
            <a:miter lim="800000"/>
            <a:headEnd type="none" w="sm" len="sm"/>
            <a:tailEnd type="none" w="sm" len="sm"/>
          </a:ln>
        </p:spPr>
      </p:cxnSp>
      <p:cxnSp>
        <p:nvCxnSpPr>
          <p:cNvPr id="209" name="Google Shape;209;p14"/>
          <p:cNvCxnSpPr>
            <a:stCxn id="188" idx="3"/>
          </p:cNvCxnSpPr>
          <p:nvPr/>
        </p:nvCxnSpPr>
        <p:spPr>
          <a:xfrm rot="10800000">
            <a:off x="6672228" y="4632694"/>
            <a:ext cx="833700" cy="368400"/>
          </a:xfrm>
          <a:prstGeom prst="straightConnector1">
            <a:avLst/>
          </a:prstGeom>
          <a:noFill/>
          <a:ln w="76200" cap="flat" cmpd="sng">
            <a:solidFill>
              <a:srgbClr val="0070C0"/>
            </a:solidFill>
            <a:prstDash val="solid"/>
            <a:miter lim="800000"/>
            <a:headEnd type="none" w="sm" len="sm"/>
            <a:tailEnd type="triangle" w="med" len="med"/>
          </a:ln>
        </p:spPr>
      </p:cxnSp>
      <p:cxnSp>
        <p:nvCxnSpPr>
          <p:cNvPr id="210" name="Google Shape;210;p14"/>
          <p:cNvCxnSpPr>
            <a:stCxn id="191" idx="3"/>
            <a:endCxn id="187" idx="0"/>
          </p:cNvCxnSpPr>
          <p:nvPr/>
        </p:nvCxnSpPr>
        <p:spPr>
          <a:xfrm rot="10800000">
            <a:off x="3832960" y="4817208"/>
            <a:ext cx="139500" cy="1091700"/>
          </a:xfrm>
          <a:prstGeom prst="straightConnector1">
            <a:avLst/>
          </a:prstGeom>
          <a:noFill/>
          <a:ln w="9525" cap="flat" cmpd="sng">
            <a:solidFill>
              <a:schemeClr val="dk1"/>
            </a:solidFill>
            <a:prstDash val="solid"/>
            <a:miter lim="800000"/>
            <a:headEnd type="none" w="sm" len="sm"/>
            <a:tailEnd type="none" w="sm" len="sm"/>
          </a:ln>
        </p:spPr>
      </p:cxnSp>
      <p:cxnSp>
        <p:nvCxnSpPr>
          <p:cNvPr id="211" name="Google Shape;211;p14"/>
          <p:cNvCxnSpPr>
            <a:stCxn id="191" idx="5"/>
            <a:endCxn id="182" idx="3"/>
          </p:cNvCxnSpPr>
          <p:nvPr/>
        </p:nvCxnSpPr>
        <p:spPr>
          <a:xfrm rot="10800000" flipH="1">
            <a:off x="4125212" y="4884708"/>
            <a:ext cx="1379100" cy="1024200"/>
          </a:xfrm>
          <a:prstGeom prst="straightConnector1">
            <a:avLst/>
          </a:prstGeom>
          <a:noFill/>
          <a:ln w="76200" cap="flat" cmpd="sng">
            <a:solidFill>
              <a:srgbClr val="0070C0"/>
            </a:solidFill>
            <a:prstDash val="solid"/>
            <a:miter lim="800000"/>
            <a:headEnd type="none" w="sm" len="sm"/>
            <a:tailEnd type="triangle" w="med" len="med"/>
          </a:ln>
        </p:spPr>
      </p:cxnSp>
      <p:sp>
        <p:nvSpPr>
          <p:cNvPr id="212" name="Google Shape;212;p14"/>
          <p:cNvSpPr/>
          <p:nvPr/>
        </p:nvSpPr>
        <p:spPr>
          <a:xfrm rot="812244">
            <a:off x="2081070" y="1260139"/>
            <a:ext cx="8379666" cy="5339082"/>
          </a:xfrm>
          <a:prstGeom prst="cloud">
            <a:avLst/>
          </a:prstGeom>
          <a:solidFill>
            <a:srgbClr val="C2ECFF">
              <a:alpha val="2431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3" name="Google Shape;213;p14"/>
          <p:cNvSpPr txBox="1"/>
          <p:nvPr/>
        </p:nvSpPr>
        <p:spPr>
          <a:xfrm>
            <a:off x="7978915" y="2748148"/>
            <a:ext cx="248182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2000"/>
              <a:buFont typeface="Calibri"/>
              <a:buNone/>
            </a:pPr>
            <a:r>
              <a:rPr lang="fi-FI" sz="2000" b="1" i="0" u="none" strike="noStrike" cap="none">
                <a:solidFill>
                  <a:srgbClr val="0070C0"/>
                </a:solidFill>
                <a:latin typeface="Calibri"/>
                <a:ea typeface="Calibri"/>
                <a:cs typeface="Calibri"/>
                <a:sym typeface="Calibri"/>
              </a:rPr>
              <a:t>Sosiaalinen media</a:t>
            </a:r>
            <a:endParaRPr sz="1800" b="0" i="0" u="none" strike="noStrike" cap="none">
              <a:solidFill>
                <a:schemeClr val="dk1"/>
              </a:solidFill>
              <a:latin typeface="Calibri"/>
              <a:ea typeface="Calibri"/>
              <a:cs typeface="Calibri"/>
              <a:sym typeface="Calibri"/>
            </a:endParaRPr>
          </a:p>
        </p:txBody>
      </p:sp>
      <p:sp>
        <p:nvSpPr>
          <p:cNvPr id="214" name="Google Shape;214;p14"/>
          <p:cNvSpPr txBox="1"/>
          <p:nvPr/>
        </p:nvSpPr>
        <p:spPr>
          <a:xfrm>
            <a:off x="7953386" y="2706132"/>
            <a:ext cx="2157544" cy="400110"/>
          </a:xfrm>
          <a:prstGeom prst="rect">
            <a:avLst/>
          </a:prstGeom>
          <a:solidFill>
            <a:srgbClr val="F0FAFF"/>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2000" b="1" i="0" u="none" strike="noStrike" cap="none">
                <a:solidFill>
                  <a:srgbClr val="308ED0"/>
                </a:solidFill>
                <a:latin typeface="Arial"/>
                <a:ea typeface="Arial"/>
                <a:cs typeface="Arial"/>
                <a:sym typeface="Arial"/>
              </a:rPr>
              <a:t>Sociale media</a:t>
            </a:r>
            <a:endParaRPr sz="2000" b="1" i="0" u="none" strike="noStrike" cap="none">
              <a:solidFill>
                <a:srgbClr val="308ED0"/>
              </a:solidFill>
              <a:latin typeface="Arial"/>
              <a:ea typeface="Arial"/>
              <a:cs typeface="Arial"/>
              <a:sym typeface="Arial"/>
            </a:endParaRPr>
          </a:p>
        </p:txBody>
      </p:sp>
      <p:sp>
        <p:nvSpPr>
          <p:cNvPr id="215" name="Google Shape;215;p14"/>
          <p:cNvSpPr txBox="1"/>
          <p:nvPr/>
        </p:nvSpPr>
        <p:spPr>
          <a:xfrm>
            <a:off x="5459649" y="4068718"/>
            <a:ext cx="1050188" cy="646331"/>
          </a:xfrm>
          <a:prstGeom prst="rect">
            <a:avLst/>
          </a:prstGeom>
          <a:solidFill>
            <a:srgbClr val="7DADFF"/>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i-FI" sz="1800" b="1" i="0" u="none" strike="noStrike" cap="none">
                <a:solidFill>
                  <a:srgbClr val="F0FAFF"/>
                </a:solidFill>
                <a:latin typeface="Arial"/>
                <a:ea typeface="Arial"/>
                <a:cs typeface="Arial"/>
                <a:sym typeface="Arial"/>
              </a:rPr>
              <a:t>Uw website</a:t>
            </a:r>
            <a:endParaRPr sz="1800" b="1" i="0" u="none" strike="noStrike" cap="none">
              <a:solidFill>
                <a:srgbClr val="F0FAFF"/>
              </a:solidFill>
              <a:latin typeface="Arial"/>
              <a:ea typeface="Arial"/>
              <a:cs typeface="Arial"/>
              <a:sym typeface="Arial"/>
            </a:endParaRPr>
          </a:p>
        </p:txBody>
      </p:sp>
      <p:sp>
        <p:nvSpPr>
          <p:cNvPr id="216" name="Google Shape;216;p14"/>
          <p:cNvSpPr txBox="1">
            <a:spLocks noGrp="1"/>
          </p:cNvSpPr>
          <p:nvPr>
            <p:ph type="title" idx="4294967295"/>
          </p:nvPr>
        </p:nvSpPr>
        <p:spPr>
          <a:xfrm>
            <a:off x="578575" y="258773"/>
            <a:ext cx="10407000" cy="1176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Calibri"/>
              <a:buNone/>
            </a:pPr>
            <a:r>
              <a:rPr lang="fi-FI" sz="3200"/>
              <a:t>Leid de discussie van sociale mediasites </a:t>
            </a:r>
            <a:br>
              <a:rPr lang="fi-FI" sz="3200"/>
            </a:br>
            <a:r>
              <a:rPr lang="fi-FI" sz="3200"/>
              <a:t>naar uw website...</a:t>
            </a:r>
            <a:br>
              <a:rPr lang="fi-FI" sz="3200"/>
            </a:br>
            <a:r>
              <a:rPr lang="fi-FI" sz="3200"/>
              <a:t>...want daar heb je hun 100% aandacht</a:t>
            </a:r>
            <a:endParaRPr sz="32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7"/>
          <p:cNvPicPr preferRelativeResize="0"/>
          <p:nvPr/>
        </p:nvPicPr>
        <p:blipFill rotWithShape="1">
          <a:blip r:embed="rId3">
            <a:alphaModFix/>
          </a:blip>
          <a:srcRect/>
          <a:stretch/>
        </p:blipFill>
        <p:spPr>
          <a:xfrm>
            <a:off x="690980" y="1127940"/>
            <a:ext cx="10694906" cy="4390833"/>
          </a:xfrm>
          <a:prstGeom prst="rect">
            <a:avLst/>
          </a:prstGeom>
          <a:noFill/>
          <a:ln>
            <a:noFill/>
          </a:ln>
        </p:spPr>
      </p:pic>
      <p:sp>
        <p:nvSpPr>
          <p:cNvPr id="223" name="Google Shape;223;p17"/>
          <p:cNvSpPr txBox="1">
            <a:spLocks noGrp="1"/>
          </p:cNvSpPr>
          <p:nvPr>
            <p:ph type="title" idx="4294967295"/>
          </p:nvPr>
        </p:nvSpPr>
        <p:spPr>
          <a:xfrm>
            <a:off x="690980" y="-47449"/>
            <a:ext cx="10985500" cy="14763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a:t>De functie van uw website is om dit allemaal </a:t>
            </a:r>
            <a:br>
              <a:rPr lang="fi-FI" sz="3600"/>
            </a:br>
            <a:r>
              <a:rPr lang="fi-FI" sz="3600"/>
              <a:t>dit te laten gebeuren</a:t>
            </a:r>
            <a:endParaRPr sz="3600"/>
          </a:p>
        </p:txBody>
      </p:sp>
      <p:grpSp>
        <p:nvGrpSpPr>
          <p:cNvPr id="224" name="Google Shape;224;p17"/>
          <p:cNvGrpSpPr/>
          <p:nvPr/>
        </p:nvGrpSpPr>
        <p:grpSpPr>
          <a:xfrm>
            <a:off x="11026708" y="1046479"/>
            <a:ext cx="436680" cy="416880"/>
            <a:chOff x="10590980" y="1866321"/>
            <a:chExt cx="436680" cy="416880"/>
          </a:xfrm>
        </p:grpSpPr>
        <p:pic>
          <p:nvPicPr>
            <p:cNvPr id="225" name="Google Shape;225;p17"/>
            <p:cNvPicPr preferRelativeResize="0"/>
            <p:nvPr/>
          </p:nvPicPr>
          <p:blipFill rotWithShape="1">
            <a:blip r:embed="rId4">
              <a:alphaModFix/>
            </a:blip>
            <a:srcRect/>
            <a:stretch/>
          </p:blipFill>
          <p:spPr>
            <a:xfrm>
              <a:off x="10590980" y="1866321"/>
              <a:ext cx="380880" cy="183960"/>
            </a:xfrm>
            <a:prstGeom prst="rect">
              <a:avLst/>
            </a:prstGeom>
            <a:noFill/>
            <a:ln>
              <a:noFill/>
            </a:ln>
          </p:spPr>
        </p:pic>
        <p:pic>
          <p:nvPicPr>
            <p:cNvPr id="226" name="Google Shape;226;p17"/>
            <p:cNvPicPr preferRelativeResize="0"/>
            <p:nvPr/>
          </p:nvPicPr>
          <p:blipFill rotWithShape="1">
            <a:blip r:embed="rId5">
              <a:alphaModFix/>
            </a:blip>
            <a:srcRect/>
            <a:stretch/>
          </p:blipFill>
          <p:spPr>
            <a:xfrm>
              <a:off x="10954580" y="1866321"/>
              <a:ext cx="73080" cy="416880"/>
            </a:xfrm>
            <a:prstGeom prst="rect">
              <a:avLst/>
            </a:prstGeom>
            <a:noFill/>
            <a:ln>
              <a:noFill/>
            </a:ln>
          </p:spPr>
        </p:pic>
      </p:grpSp>
      <p:grpSp>
        <p:nvGrpSpPr>
          <p:cNvPr id="227" name="Google Shape;227;p17"/>
          <p:cNvGrpSpPr/>
          <p:nvPr/>
        </p:nvGrpSpPr>
        <p:grpSpPr>
          <a:xfrm>
            <a:off x="3030746" y="3429000"/>
            <a:ext cx="1576066" cy="1923663"/>
            <a:chOff x="3030746" y="3429000"/>
            <a:chExt cx="1576066" cy="1923663"/>
          </a:xfrm>
        </p:grpSpPr>
        <p:pic>
          <p:nvPicPr>
            <p:cNvPr id="228" name="Google Shape;228;p17"/>
            <p:cNvPicPr preferRelativeResize="0"/>
            <p:nvPr/>
          </p:nvPicPr>
          <p:blipFill rotWithShape="1">
            <a:blip r:embed="rId6">
              <a:alphaModFix/>
            </a:blip>
            <a:srcRect/>
            <a:stretch/>
          </p:blipFill>
          <p:spPr>
            <a:xfrm>
              <a:off x="3030746" y="3777746"/>
              <a:ext cx="1574917" cy="1574917"/>
            </a:xfrm>
            <a:prstGeom prst="rect">
              <a:avLst/>
            </a:prstGeom>
            <a:noFill/>
            <a:ln>
              <a:noFill/>
            </a:ln>
          </p:spPr>
        </p:pic>
        <p:sp>
          <p:nvSpPr>
            <p:cNvPr id="229" name="Google Shape;229;p17"/>
            <p:cNvSpPr txBox="1"/>
            <p:nvPr/>
          </p:nvSpPr>
          <p:spPr>
            <a:xfrm>
              <a:off x="3373425" y="3429000"/>
              <a:ext cx="1233387"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dirty="0">
                  <a:solidFill>
                    <a:schemeClr val="dk1"/>
                  </a:solidFill>
                  <a:latin typeface="Arial"/>
                  <a:ea typeface="Arial"/>
                  <a:cs typeface="Arial"/>
                  <a:sym typeface="Arial"/>
                </a:rPr>
                <a:t>Bezoek</a:t>
              </a:r>
              <a:endParaRPr sz="1800" b="0" i="0" u="none" strike="noStrike" cap="none" dirty="0">
                <a:solidFill>
                  <a:schemeClr val="dk1"/>
                </a:solidFill>
                <a:latin typeface="Arial"/>
                <a:ea typeface="Arial"/>
                <a:cs typeface="Arial"/>
                <a:sym typeface="Arial"/>
              </a:endParaRPr>
            </a:p>
          </p:txBody>
        </p:sp>
      </p:grpSp>
      <p:grpSp>
        <p:nvGrpSpPr>
          <p:cNvPr id="230" name="Google Shape;230;p17"/>
          <p:cNvGrpSpPr/>
          <p:nvPr/>
        </p:nvGrpSpPr>
        <p:grpSpPr>
          <a:xfrm>
            <a:off x="601133" y="1839422"/>
            <a:ext cx="2070148" cy="1938324"/>
            <a:chOff x="601133" y="1839422"/>
            <a:chExt cx="2070148" cy="1938324"/>
          </a:xfrm>
        </p:grpSpPr>
        <p:pic>
          <p:nvPicPr>
            <p:cNvPr id="231" name="Google Shape;231;p17"/>
            <p:cNvPicPr preferRelativeResize="0"/>
            <p:nvPr/>
          </p:nvPicPr>
          <p:blipFill rotWithShape="1">
            <a:blip r:embed="rId7">
              <a:alphaModFix/>
            </a:blip>
            <a:srcRect/>
            <a:stretch/>
          </p:blipFill>
          <p:spPr>
            <a:xfrm>
              <a:off x="601133" y="2202829"/>
              <a:ext cx="1574917" cy="1574917"/>
            </a:xfrm>
            <a:prstGeom prst="rect">
              <a:avLst/>
            </a:prstGeom>
            <a:noFill/>
            <a:ln>
              <a:noFill/>
            </a:ln>
          </p:spPr>
        </p:pic>
        <p:sp>
          <p:nvSpPr>
            <p:cNvPr id="232" name="Google Shape;232;p17"/>
            <p:cNvSpPr txBox="1"/>
            <p:nvPr/>
          </p:nvSpPr>
          <p:spPr>
            <a:xfrm>
              <a:off x="1337328" y="1839422"/>
              <a:ext cx="1333953" cy="338514"/>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600" b="0" i="0" u="none" strike="noStrike" cap="none" dirty="0">
                  <a:solidFill>
                    <a:schemeClr val="dk1"/>
                  </a:solidFill>
                  <a:latin typeface="Arial"/>
                  <a:ea typeface="Arial"/>
                  <a:cs typeface="Arial"/>
                  <a:sym typeface="Arial"/>
                </a:rPr>
                <a:t>aantrekken</a:t>
              </a:r>
              <a:endParaRPr sz="1600" b="0" i="0" u="none" strike="noStrike" cap="none" dirty="0">
                <a:solidFill>
                  <a:schemeClr val="dk1"/>
                </a:solidFill>
                <a:latin typeface="Arial"/>
                <a:ea typeface="Arial"/>
                <a:cs typeface="Arial"/>
                <a:sym typeface="Arial"/>
              </a:endParaRPr>
            </a:p>
          </p:txBody>
        </p:sp>
      </p:grpSp>
      <p:grpSp>
        <p:nvGrpSpPr>
          <p:cNvPr id="233" name="Google Shape;233;p17"/>
          <p:cNvGrpSpPr/>
          <p:nvPr/>
        </p:nvGrpSpPr>
        <p:grpSpPr>
          <a:xfrm>
            <a:off x="4934745" y="1833497"/>
            <a:ext cx="2099889" cy="1545270"/>
            <a:chOff x="4934745" y="1833497"/>
            <a:chExt cx="2099889" cy="1545270"/>
          </a:xfrm>
        </p:grpSpPr>
        <p:pic>
          <p:nvPicPr>
            <p:cNvPr id="234" name="Google Shape;234;p17"/>
            <p:cNvPicPr preferRelativeResize="0"/>
            <p:nvPr/>
          </p:nvPicPr>
          <p:blipFill rotWithShape="1">
            <a:blip r:embed="rId8">
              <a:alphaModFix/>
            </a:blip>
            <a:srcRect/>
            <a:stretch/>
          </p:blipFill>
          <p:spPr>
            <a:xfrm>
              <a:off x="4934745" y="2202829"/>
              <a:ext cx="2099889" cy="1175938"/>
            </a:xfrm>
            <a:prstGeom prst="rect">
              <a:avLst/>
            </a:prstGeom>
            <a:noFill/>
            <a:ln>
              <a:noFill/>
            </a:ln>
          </p:spPr>
        </p:pic>
        <p:sp>
          <p:nvSpPr>
            <p:cNvPr id="235" name="Google Shape;235;p17"/>
            <p:cNvSpPr txBox="1"/>
            <p:nvPr/>
          </p:nvSpPr>
          <p:spPr>
            <a:xfrm>
              <a:off x="4942526" y="1833497"/>
              <a:ext cx="1077273"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Rente</a:t>
              </a:r>
              <a:endParaRPr sz="1800" b="0" i="0" u="none" strike="noStrike" cap="none">
                <a:solidFill>
                  <a:schemeClr val="dk1"/>
                </a:solidFill>
                <a:latin typeface="Arial"/>
                <a:ea typeface="Arial"/>
                <a:cs typeface="Arial"/>
                <a:sym typeface="Arial"/>
              </a:endParaRPr>
            </a:p>
          </p:txBody>
        </p:sp>
      </p:grpSp>
      <p:grpSp>
        <p:nvGrpSpPr>
          <p:cNvPr id="236" name="Google Shape;236;p17"/>
          <p:cNvGrpSpPr/>
          <p:nvPr/>
        </p:nvGrpSpPr>
        <p:grpSpPr>
          <a:xfrm>
            <a:off x="7501339" y="3504649"/>
            <a:ext cx="1704270" cy="1645848"/>
            <a:chOff x="7501339" y="3504649"/>
            <a:chExt cx="1704270" cy="1645848"/>
          </a:xfrm>
        </p:grpSpPr>
        <p:sp>
          <p:nvSpPr>
            <p:cNvPr id="237" name="Google Shape;237;p17"/>
            <p:cNvSpPr txBox="1"/>
            <p:nvPr/>
          </p:nvSpPr>
          <p:spPr>
            <a:xfrm>
              <a:off x="7972221" y="3504649"/>
              <a:ext cx="1233388"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Koop</a:t>
              </a:r>
              <a:endParaRPr sz="1800" b="0" i="0" u="none" strike="noStrike" cap="none">
                <a:solidFill>
                  <a:schemeClr val="dk1"/>
                </a:solidFill>
                <a:latin typeface="Arial"/>
                <a:ea typeface="Arial"/>
                <a:cs typeface="Arial"/>
                <a:sym typeface="Arial"/>
              </a:endParaRPr>
            </a:p>
          </p:txBody>
        </p:sp>
        <p:pic>
          <p:nvPicPr>
            <p:cNvPr id="238" name="Google Shape;238;p17" descr="Kuva, joka sisältää kohteen teksti, clipart-kuva&#10;&#10;Kuvaus luotu automaattisesti"/>
            <p:cNvPicPr preferRelativeResize="0"/>
            <p:nvPr/>
          </p:nvPicPr>
          <p:blipFill rotWithShape="1">
            <a:blip r:embed="rId9">
              <a:alphaModFix/>
            </a:blip>
            <a:srcRect/>
            <a:stretch/>
          </p:blipFill>
          <p:spPr>
            <a:xfrm>
              <a:off x="7501339" y="3873940"/>
              <a:ext cx="1704270" cy="1276557"/>
            </a:xfrm>
            <a:prstGeom prst="rect">
              <a:avLst/>
            </a:prstGeom>
            <a:noFill/>
            <a:ln>
              <a:noFill/>
            </a:ln>
          </p:spPr>
        </p:pic>
      </p:grpSp>
      <p:grpSp>
        <p:nvGrpSpPr>
          <p:cNvPr id="239" name="Google Shape;239;p17"/>
          <p:cNvGrpSpPr/>
          <p:nvPr/>
        </p:nvGrpSpPr>
        <p:grpSpPr>
          <a:xfrm>
            <a:off x="9610806" y="1364334"/>
            <a:ext cx="1572904" cy="1938711"/>
            <a:chOff x="9610806" y="1364334"/>
            <a:chExt cx="1572904" cy="1938711"/>
          </a:xfrm>
        </p:grpSpPr>
        <p:sp>
          <p:nvSpPr>
            <p:cNvPr id="240" name="Google Shape;240;p17"/>
            <p:cNvSpPr txBox="1"/>
            <p:nvPr/>
          </p:nvSpPr>
          <p:spPr>
            <a:xfrm>
              <a:off x="9697234" y="1364334"/>
              <a:ext cx="1486476"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1800" b="0" i="0" u="none" strike="noStrike" cap="none">
                  <a:solidFill>
                    <a:schemeClr val="dk1"/>
                  </a:solidFill>
                  <a:latin typeface="Arial"/>
                  <a:ea typeface="Arial"/>
                  <a:cs typeface="Arial"/>
                  <a:sym typeface="Arial"/>
                </a:rPr>
                <a:t>Raad  aan</a:t>
              </a:r>
              <a:endParaRPr sz="1800">
                <a:solidFill>
                  <a:schemeClr val="dk1"/>
                </a:solidFill>
                <a:latin typeface="Arial"/>
                <a:ea typeface="Arial"/>
                <a:cs typeface="Arial"/>
                <a:sym typeface="Arial"/>
              </a:endParaRPr>
            </a:p>
          </p:txBody>
        </p:sp>
        <p:pic>
          <p:nvPicPr>
            <p:cNvPr id="241" name="Google Shape;241;p17"/>
            <p:cNvPicPr preferRelativeResize="0"/>
            <p:nvPr/>
          </p:nvPicPr>
          <p:blipFill rotWithShape="1">
            <a:blip r:embed="rId10">
              <a:alphaModFix/>
            </a:blip>
            <a:srcRect/>
            <a:stretch/>
          </p:blipFill>
          <p:spPr>
            <a:xfrm>
              <a:off x="9610806" y="1724044"/>
              <a:ext cx="1572904" cy="1579001"/>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9"/>
          <p:cNvSpPr txBox="1">
            <a:spLocks noGrp="1"/>
          </p:cNvSpPr>
          <p:nvPr>
            <p:ph type="ctrTitle" idx="4294967295"/>
          </p:nvPr>
        </p:nvSpPr>
        <p:spPr>
          <a:xfrm>
            <a:off x="1524000" y="2717800"/>
            <a:ext cx="9144000" cy="7112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a:solidFill>
                  <a:srgbClr val="161249"/>
                </a:solidFill>
                <a:latin typeface="Arial"/>
                <a:ea typeface="Arial"/>
                <a:cs typeface="Arial"/>
                <a:sym typeface="Arial"/>
              </a:rPr>
              <a:t>Zakelijke doelstellingen</a:t>
            </a:r>
            <a:endParaRPr sz="4400" b="0"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2481729c776_0_9"/>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Algemene bedrijfsdoelstellingen met betrekking tot websites</a:t>
            </a:r>
            <a:endParaRPr/>
          </a:p>
        </p:txBody>
      </p:sp>
      <p:sp>
        <p:nvSpPr>
          <p:cNvPr id="253" name="Google Shape;253;g2481729c776_0_9"/>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457200" lvl="0" indent="-387350" algn="l" rtl="0">
              <a:spcBef>
                <a:spcPts val="1000"/>
              </a:spcBef>
              <a:spcAft>
                <a:spcPts val="0"/>
              </a:spcAft>
              <a:buClr>
                <a:schemeClr val="accent2"/>
              </a:buClr>
              <a:buSzPts val="2500"/>
              <a:buChar char="●"/>
            </a:pPr>
            <a:r>
              <a:rPr lang="fi-FI" sz="2500"/>
              <a:t>Online zichtbaarheid vergroten</a:t>
            </a:r>
            <a:endParaRPr sz="2500"/>
          </a:p>
          <a:p>
            <a:pPr marL="457200" lvl="0" indent="-387350" algn="l" rtl="0">
              <a:spcBef>
                <a:spcPts val="0"/>
              </a:spcBef>
              <a:spcAft>
                <a:spcPts val="0"/>
              </a:spcAft>
              <a:buClr>
                <a:schemeClr val="accent2"/>
              </a:buClr>
              <a:buSzPts val="2500"/>
              <a:buChar char="●"/>
            </a:pPr>
            <a:r>
              <a:rPr lang="fi-FI" sz="2500"/>
              <a:t>Leads genereren</a:t>
            </a:r>
            <a:endParaRPr sz="2500"/>
          </a:p>
          <a:p>
            <a:pPr marL="457200" lvl="0" indent="-387350" algn="l" rtl="0">
              <a:spcBef>
                <a:spcPts val="0"/>
              </a:spcBef>
              <a:spcAft>
                <a:spcPts val="0"/>
              </a:spcAft>
              <a:buClr>
                <a:schemeClr val="accent2"/>
              </a:buClr>
              <a:buSzPts val="2500"/>
              <a:buChar char="●"/>
            </a:pPr>
            <a:r>
              <a:rPr lang="fi-FI" sz="2500"/>
              <a:t>Omzetten stimuleren</a:t>
            </a:r>
            <a:endParaRPr sz="2500"/>
          </a:p>
          <a:p>
            <a:pPr marL="457200" lvl="0" indent="-387350" algn="l" rtl="0">
              <a:spcBef>
                <a:spcPts val="0"/>
              </a:spcBef>
              <a:spcAft>
                <a:spcPts val="0"/>
              </a:spcAft>
              <a:buClr>
                <a:schemeClr val="accent2"/>
              </a:buClr>
              <a:buSzPts val="2500"/>
              <a:buChar char="●"/>
            </a:pPr>
            <a:r>
              <a:rPr lang="fi-FI" sz="2500"/>
              <a:t>Merkbekendheid vergroten</a:t>
            </a:r>
            <a:endParaRPr sz="2500"/>
          </a:p>
          <a:p>
            <a:pPr marL="457200" lvl="0" indent="-387350" algn="l" rtl="0">
              <a:spcBef>
                <a:spcPts val="0"/>
              </a:spcBef>
              <a:spcAft>
                <a:spcPts val="0"/>
              </a:spcAft>
              <a:buClr>
                <a:schemeClr val="accent2"/>
              </a:buClr>
              <a:buSzPts val="2500"/>
              <a:buChar char="●"/>
            </a:pPr>
            <a:r>
              <a:rPr lang="fi-FI" sz="2500"/>
              <a:t>Ondersteuning bieden aan klanten </a:t>
            </a:r>
            <a:endParaRPr sz="2500"/>
          </a:p>
          <a:p>
            <a:pPr marL="457200" lvl="0" indent="-387350" algn="l" rtl="0">
              <a:spcBef>
                <a:spcPts val="0"/>
              </a:spcBef>
              <a:spcAft>
                <a:spcPts val="0"/>
              </a:spcAft>
              <a:buClr>
                <a:schemeClr val="accent2"/>
              </a:buClr>
              <a:buSzPts val="2500"/>
              <a:buChar char="●"/>
            </a:pPr>
            <a:r>
              <a:rPr lang="fi-FI" sz="2500"/>
              <a:t>Leiderschap ontwikkelen </a:t>
            </a:r>
            <a:endParaRPr sz="2500"/>
          </a:p>
          <a:p>
            <a:pPr marL="457200" lvl="0" indent="-387350" algn="l" rtl="0">
              <a:spcBef>
                <a:spcPts val="0"/>
              </a:spcBef>
              <a:spcAft>
                <a:spcPts val="0"/>
              </a:spcAft>
              <a:buClr>
                <a:schemeClr val="accent2"/>
              </a:buClr>
              <a:buSzPts val="2500"/>
              <a:buChar char="●"/>
            </a:pPr>
            <a:r>
              <a:rPr lang="fi-FI" sz="2500"/>
              <a:t>De betrokkenheid van klanten verbeteren</a:t>
            </a:r>
            <a:endParaRPr sz="2500"/>
          </a:p>
          <a:p>
            <a:pPr marL="457200" lvl="0" indent="-387350" algn="l" rtl="0">
              <a:spcBef>
                <a:spcPts val="0"/>
              </a:spcBef>
              <a:spcAft>
                <a:spcPts val="0"/>
              </a:spcAft>
              <a:buClr>
                <a:schemeClr val="accent2"/>
              </a:buClr>
              <a:buSzPts val="2500"/>
              <a:buChar char="●"/>
            </a:pPr>
            <a:r>
              <a:rPr lang="fi-FI" sz="2500"/>
              <a:t>Gebruikerservaring verbeteren </a:t>
            </a:r>
            <a:endParaRPr sz="2500"/>
          </a:p>
          <a:p>
            <a:pPr marL="457200" lvl="0" indent="-387350" algn="l" rtl="0">
              <a:spcBef>
                <a:spcPts val="0"/>
              </a:spcBef>
              <a:spcAft>
                <a:spcPts val="0"/>
              </a:spcAft>
              <a:buClr>
                <a:schemeClr val="accent2"/>
              </a:buClr>
              <a:buSzPts val="2500"/>
              <a:buChar char="●"/>
            </a:pPr>
            <a:r>
              <a:rPr lang="fi-FI" sz="2500"/>
              <a:t>Verkoop en e-commerce ondersteunen</a:t>
            </a:r>
            <a:endParaRPr sz="2500"/>
          </a:p>
          <a:p>
            <a:pPr marL="457200" lvl="0" indent="-387350" algn="l" rtl="0">
              <a:spcBef>
                <a:spcPts val="0"/>
              </a:spcBef>
              <a:spcAft>
                <a:spcPts val="0"/>
              </a:spcAft>
              <a:buClr>
                <a:schemeClr val="accent2"/>
              </a:buClr>
              <a:buSzPts val="2500"/>
              <a:buChar char="●"/>
            </a:pPr>
            <a:r>
              <a:rPr lang="fi-FI" sz="2500"/>
              <a:t>Feedback en inzichten van klanten verzamelen</a:t>
            </a:r>
            <a:endParaRPr sz="25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g24a89ca0151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Website voorbeelden van doelstellingen</a:t>
            </a:r>
            <a:endParaRPr/>
          </a:p>
        </p:txBody>
      </p:sp>
      <p:sp>
        <p:nvSpPr>
          <p:cNvPr id="260" name="Google Shape;260;g24a89ca0151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Leads genereren:</a:t>
            </a:r>
            <a:endParaRPr/>
          </a:p>
        </p:txBody>
      </p:sp>
      <p:pic>
        <p:nvPicPr>
          <p:cNvPr id="261" name="Google Shape;261;g24a89ca0151_0_0"/>
          <p:cNvPicPr preferRelativeResize="0"/>
          <p:nvPr/>
        </p:nvPicPr>
        <p:blipFill>
          <a:blip r:embed="rId3">
            <a:alphaModFix/>
          </a:blip>
          <a:stretch>
            <a:fillRect/>
          </a:stretch>
        </p:blipFill>
        <p:spPr>
          <a:xfrm>
            <a:off x="3879500" y="1790025"/>
            <a:ext cx="5830051" cy="3945700"/>
          </a:xfrm>
          <a:prstGeom prst="rect">
            <a:avLst/>
          </a:prstGeom>
          <a:noFill/>
          <a:ln>
            <a:noFill/>
          </a:ln>
        </p:spPr>
      </p:pic>
      <p:sp>
        <p:nvSpPr>
          <p:cNvPr id="262" name="Google Shape;262;g24a89ca0151_0_0"/>
          <p:cNvSpPr txBox="1"/>
          <p:nvPr/>
        </p:nvSpPr>
        <p:spPr>
          <a:xfrm>
            <a:off x="3022650" y="5931250"/>
            <a:ext cx="8697300" cy="831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a:t>Bron en meer informatie: </a:t>
            </a:r>
            <a:r>
              <a:rPr lang="fi-FI" u="sng">
                <a:solidFill>
                  <a:schemeClr val="hlink"/>
                </a:solidFill>
                <a:hlinkClick r:id="rId4"/>
              </a:rPr>
              <a:t>https:</a:t>
            </a:r>
            <a:r>
              <a:rPr lang="fi-FI"/>
              <a:t>//www.mailerlite.com/blog/inspiring-examples-of-email-pop-ups-and-why-they-work?</a:t>
            </a:r>
            <a:endParaRPr/>
          </a:p>
          <a:p>
            <a:pPr marL="0" lvl="0" indent="0" algn="l" rtl="0">
              <a:spcBef>
                <a:spcPts val="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g24a89ca0151_0_1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Website voorbeelden van doelstellingen</a:t>
            </a:r>
            <a:endParaRPr/>
          </a:p>
        </p:txBody>
      </p:sp>
      <p:sp>
        <p:nvSpPr>
          <p:cNvPr id="269" name="Google Shape;269;g24a89ca0151_0_11"/>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Vergroot de merkbekendheid:</a:t>
            </a:r>
            <a:endParaRPr/>
          </a:p>
        </p:txBody>
      </p:sp>
      <p:sp>
        <p:nvSpPr>
          <p:cNvPr id="270" name="Google Shape;270;g24a89ca0151_0_11"/>
          <p:cNvSpPr txBox="1"/>
          <p:nvPr/>
        </p:nvSpPr>
        <p:spPr>
          <a:xfrm>
            <a:off x="1625375" y="5303925"/>
            <a:ext cx="8697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https://www.apple.com/</a:t>
            </a:r>
            <a:endParaRPr/>
          </a:p>
          <a:p>
            <a:pPr marL="0" lvl="0" indent="0" algn="l" rtl="0">
              <a:spcBef>
                <a:spcPts val="0"/>
              </a:spcBef>
              <a:spcAft>
                <a:spcPts val="0"/>
              </a:spcAft>
              <a:buNone/>
            </a:pPr>
            <a:endParaRPr/>
          </a:p>
        </p:txBody>
      </p:sp>
      <p:pic>
        <p:nvPicPr>
          <p:cNvPr id="271" name="Google Shape;271;g24a89ca0151_0_11"/>
          <p:cNvPicPr preferRelativeResize="0"/>
          <p:nvPr/>
        </p:nvPicPr>
        <p:blipFill>
          <a:blip r:embed="rId4">
            <a:alphaModFix/>
          </a:blip>
          <a:stretch>
            <a:fillRect/>
          </a:stretch>
        </p:blipFill>
        <p:spPr>
          <a:xfrm>
            <a:off x="738400" y="2598309"/>
            <a:ext cx="5354526" cy="2161592"/>
          </a:xfrm>
          <a:prstGeom prst="rect">
            <a:avLst/>
          </a:prstGeom>
          <a:noFill/>
          <a:ln>
            <a:noFill/>
          </a:ln>
        </p:spPr>
      </p:pic>
      <p:pic>
        <p:nvPicPr>
          <p:cNvPr id="272" name="Google Shape;272;g24a89ca0151_0_11"/>
          <p:cNvPicPr preferRelativeResize="0"/>
          <p:nvPr/>
        </p:nvPicPr>
        <p:blipFill>
          <a:blip r:embed="rId5">
            <a:alphaModFix/>
          </a:blip>
          <a:stretch>
            <a:fillRect/>
          </a:stretch>
        </p:blipFill>
        <p:spPr>
          <a:xfrm>
            <a:off x="6208600" y="2617288"/>
            <a:ext cx="5796476" cy="248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g24a89ca0151_0_19"/>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Website voorbeelden van doelstellingen</a:t>
            </a:r>
            <a:endParaRPr/>
          </a:p>
        </p:txBody>
      </p:sp>
      <p:sp>
        <p:nvSpPr>
          <p:cNvPr id="279" name="Google Shape;279;g24a89ca0151_0_19"/>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Verkoop ondersteunen (e-commerce):</a:t>
            </a:r>
            <a:endParaRPr/>
          </a:p>
        </p:txBody>
      </p:sp>
      <p:sp>
        <p:nvSpPr>
          <p:cNvPr id="280" name="Google Shape;280;g24a89ca0151_0_19"/>
          <p:cNvSpPr txBox="1"/>
          <p:nvPr/>
        </p:nvSpPr>
        <p:spPr>
          <a:xfrm>
            <a:off x="3022650" y="6073825"/>
            <a:ext cx="8697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https://www.walmart.com/</a:t>
            </a:r>
            <a:endParaRPr/>
          </a:p>
          <a:p>
            <a:pPr marL="0" lvl="0" indent="0" algn="l" rtl="0">
              <a:spcBef>
                <a:spcPts val="0"/>
              </a:spcBef>
              <a:spcAft>
                <a:spcPts val="0"/>
              </a:spcAft>
              <a:buNone/>
            </a:pPr>
            <a:endParaRPr/>
          </a:p>
        </p:txBody>
      </p:sp>
      <p:pic>
        <p:nvPicPr>
          <p:cNvPr id="281" name="Google Shape;281;g24a89ca0151_0_19"/>
          <p:cNvPicPr preferRelativeResize="0"/>
          <p:nvPr/>
        </p:nvPicPr>
        <p:blipFill>
          <a:blip r:embed="rId4">
            <a:alphaModFix/>
          </a:blip>
          <a:stretch>
            <a:fillRect/>
          </a:stretch>
        </p:blipFill>
        <p:spPr>
          <a:xfrm>
            <a:off x="1040825" y="2398150"/>
            <a:ext cx="7342749" cy="3533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24a89ca0151_0_35"/>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Website voorbeelden van doelstellingen</a:t>
            </a:r>
            <a:endParaRPr/>
          </a:p>
        </p:txBody>
      </p:sp>
      <p:sp>
        <p:nvSpPr>
          <p:cNvPr id="288" name="Google Shape;288;g24a89ca0151_0_35"/>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Nog meer voorbeelden?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2"/>
          <p:cNvSpPr txBox="1">
            <a:spLocks noGrp="1"/>
          </p:cNvSpPr>
          <p:nvPr>
            <p:ph type="ctrTitle" idx="4294967295"/>
          </p:nvPr>
        </p:nvSpPr>
        <p:spPr>
          <a:xfrm>
            <a:off x="1524000" y="2795588"/>
            <a:ext cx="9144000" cy="633412"/>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85185"/>
              <a:buFont typeface="Calibri"/>
              <a:buNone/>
            </a:pPr>
            <a:r>
              <a:rPr lang="fi-FI"/>
              <a:t>Beste praktijken voor een goede website</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2467f7231bf_0_48"/>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Beste praktijken voor een goede website</a:t>
            </a:r>
            <a:endParaRPr/>
          </a:p>
        </p:txBody>
      </p:sp>
      <p:sp>
        <p:nvSpPr>
          <p:cNvPr id="300" name="Google Shape;300;g2467f7231bf_0_48"/>
          <p:cNvSpPr txBox="1">
            <a:spLocks noGrp="1"/>
          </p:cNvSpPr>
          <p:nvPr>
            <p:ph type="body" idx="1"/>
          </p:nvPr>
        </p:nvSpPr>
        <p:spPr>
          <a:xfrm>
            <a:off x="838200" y="1857125"/>
            <a:ext cx="10515600" cy="3874500"/>
          </a:xfrm>
          <a:prstGeom prst="rect">
            <a:avLst/>
          </a:prstGeom>
        </p:spPr>
        <p:txBody>
          <a:bodyPr spcFirstLastPara="1" wrap="square" lIns="91425" tIns="45700" rIns="91425" bIns="45700" anchor="t" anchorCtr="0">
            <a:normAutofit fontScale="77500" lnSpcReduction="20000"/>
          </a:bodyPr>
          <a:lstStyle/>
          <a:p>
            <a:pPr marL="0" lvl="0" indent="0" algn="l" rtl="0">
              <a:spcBef>
                <a:spcPts val="1000"/>
              </a:spcBef>
              <a:spcAft>
                <a:spcPts val="0"/>
              </a:spcAft>
              <a:buClr>
                <a:schemeClr val="dk1"/>
              </a:buClr>
              <a:buSzPct val="39285"/>
              <a:buFont typeface="Arial"/>
              <a:buNone/>
            </a:pPr>
            <a:r>
              <a:rPr lang="fi-FI" b="1"/>
              <a:t>1. Je website voldoet aan de intentie van de gebruiker en heeft een duidelijk doel</a:t>
            </a:r>
            <a:endParaRPr b="1"/>
          </a:p>
          <a:p>
            <a:pPr marL="457200" lvl="0" indent="-366395" algn="l" rtl="0">
              <a:lnSpc>
                <a:spcPct val="100000"/>
              </a:lnSpc>
              <a:spcBef>
                <a:spcPts val="1000"/>
              </a:spcBef>
              <a:spcAft>
                <a:spcPts val="0"/>
              </a:spcAft>
              <a:buClr>
                <a:schemeClr val="accent2"/>
              </a:buClr>
              <a:buSzPct val="100000"/>
              <a:buChar char="●"/>
            </a:pPr>
            <a:r>
              <a:rPr lang="fi-FI"/>
              <a:t>Ken je publiek! Waar zijn ze naar op zoek? Wat hebben ze echt nodig?</a:t>
            </a:r>
            <a:endParaRPr/>
          </a:p>
          <a:p>
            <a:pPr marL="457200" lvl="0" indent="-366395" algn="l" rtl="0">
              <a:lnSpc>
                <a:spcPct val="100000"/>
              </a:lnSpc>
              <a:spcBef>
                <a:spcPts val="0"/>
              </a:spcBef>
              <a:spcAft>
                <a:spcPts val="0"/>
              </a:spcAft>
              <a:buClr>
                <a:schemeClr val="accent2"/>
              </a:buClr>
              <a:buSzPct val="100000"/>
              <a:buChar char="●"/>
            </a:pPr>
            <a:r>
              <a:rPr lang="fi-FI"/>
              <a:t>Ontdek alle verschillende manieren waarop mensen op uw site terechtkomen (gebruik bijvoorbeeld een user journey map) en stem uw site af op hun vragen/behoeften.</a:t>
            </a:r>
            <a:endParaRPr/>
          </a:p>
          <a:p>
            <a:pPr marL="457200" lvl="0" indent="-366395" algn="l" rtl="0">
              <a:lnSpc>
                <a:spcPct val="100000"/>
              </a:lnSpc>
              <a:spcBef>
                <a:spcPts val="0"/>
              </a:spcBef>
              <a:spcAft>
                <a:spcPts val="0"/>
              </a:spcAft>
              <a:buClr>
                <a:schemeClr val="accent2"/>
              </a:buClr>
              <a:buSzPct val="100000"/>
              <a:buChar char="●"/>
            </a:pPr>
            <a:r>
              <a:rPr lang="fi-FI"/>
              <a:t>Wat is de conversie (= de gewenste actie) voor je bedrijf?</a:t>
            </a:r>
            <a:endParaRPr/>
          </a:p>
          <a:p>
            <a:pPr marL="0" lvl="0" indent="0" algn="l" rtl="0">
              <a:spcBef>
                <a:spcPts val="1000"/>
              </a:spcBef>
              <a:spcAft>
                <a:spcPts val="0"/>
              </a:spcAft>
              <a:buNone/>
            </a:pPr>
            <a:endParaRPr/>
          </a:p>
          <a:p>
            <a:pPr marL="0" lvl="0" indent="0" algn="l" rtl="0">
              <a:spcBef>
                <a:spcPts val="1000"/>
              </a:spcBef>
              <a:spcAft>
                <a:spcPts val="0"/>
              </a:spcAft>
              <a:buClr>
                <a:schemeClr val="dk1"/>
              </a:buClr>
              <a:buSzPct val="39285"/>
              <a:buFont typeface="Arial"/>
              <a:buNone/>
            </a:pPr>
            <a:r>
              <a:rPr lang="fi-FI" b="1"/>
              <a:t>2. Uw website heeft technische bekwaamheid</a:t>
            </a:r>
            <a:endParaRPr b="1"/>
          </a:p>
          <a:p>
            <a:pPr marL="457200" lvl="0" indent="-366395" algn="l" rtl="0">
              <a:lnSpc>
                <a:spcPct val="100000"/>
              </a:lnSpc>
              <a:spcBef>
                <a:spcPts val="1000"/>
              </a:spcBef>
              <a:spcAft>
                <a:spcPts val="0"/>
              </a:spcAft>
              <a:buClr>
                <a:schemeClr val="accent2"/>
              </a:buClr>
              <a:buSzPct val="100000"/>
              <a:buChar char="●"/>
            </a:pPr>
            <a:r>
              <a:rPr lang="fi-FI"/>
              <a:t>Een goede website is gemakkelijk te crawlen en laat zoekmachines zien wat ze wel en niet kunnen indexeren. </a:t>
            </a:r>
            <a:endParaRPr/>
          </a:p>
          <a:p>
            <a:pPr marL="457200" lvl="0" indent="-366395" algn="l" rtl="0">
              <a:lnSpc>
                <a:spcPct val="100000"/>
              </a:lnSpc>
              <a:spcBef>
                <a:spcPts val="0"/>
              </a:spcBef>
              <a:spcAft>
                <a:spcPts val="0"/>
              </a:spcAft>
              <a:buClr>
                <a:schemeClr val="accent2"/>
              </a:buClr>
              <a:buSzPct val="100000"/>
              <a:buChar char="●"/>
            </a:pPr>
            <a:r>
              <a:rPr lang="fi-FI"/>
              <a:t>Goede sites hebben niet veel fouten. </a:t>
            </a:r>
            <a:endParaRPr/>
          </a:p>
          <a:p>
            <a:pPr marL="457200" lvl="0" indent="-366395" algn="l" rtl="0">
              <a:lnSpc>
                <a:spcPct val="100000"/>
              </a:lnSpc>
              <a:spcBef>
                <a:spcPts val="0"/>
              </a:spcBef>
              <a:spcAft>
                <a:spcPts val="0"/>
              </a:spcAft>
              <a:buClr>
                <a:schemeClr val="accent2"/>
              </a:buClr>
              <a:buSzPct val="100000"/>
              <a:buChar char="●"/>
            </a:pPr>
            <a:r>
              <a:rPr lang="fi-FI"/>
              <a:t>Een goede website laadt supersnel, overal ter wereld. </a:t>
            </a:r>
            <a:endParaRPr/>
          </a:p>
          <a:p>
            <a:pPr marL="0" lvl="0" indent="0" algn="l" rtl="0">
              <a:lnSpc>
                <a:spcPct val="100000"/>
              </a:lnSpc>
              <a:spcBef>
                <a:spcPts val="1000"/>
              </a:spcBef>
              <a:spcAft>
                <a:spcPts val="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g2467f7231bf_0_5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Beste praktijken voor een goede website</a:t>
            </a:r>
            <a:endParaRPr/>
          </a:p>
        </p:txBody>
      </p:sp>
      <p:sp>
        <p:nvSpPr>
          <p:cNvPr id="307" name="Google Shape;307;g2467f7231bf_0_56"/>
          <p:cNvSpPr txBox="1">
            <a:spLocks noGrp="1"/>
          </p:cNvSpPr>
          <p:nvPr>
            <p:ph type="body" idx="1"/>
          </p:nvPr>
        </p:nvSpPr>
        <p:spPr>
          <a:xfrm>
            <a:off x="838200" y="1857125"/>
            <a:ext cx="10515600" cy="3874500"/>
          </a:xfrm>
          <a:prstGeom prst="rect">
            <a:avLst/>
          </a:prstGeom>
        </p:spPr>
        <p:txBody>
          <a:bodyPr spcFirstLastPara="1" wrap="square" lIns="91425" tIns="45700" rIns="91425" bIns="45700" anchor="t" anchorCtr="0">
            <a:normAutofit fontScale="77500" lnSpcReduction="10000"/>
          </a:bodyPr>
          <a:lstStyle/>
          <a:p>
            <a:pPr marL="0" lvl="0" indent="0" algn="l" rtl="0">
              <a:lnSpc>
                <a:spcPct val="100000"/>
              </a:lnSpc>
              <a:spcBef>
                <a:spcPts val="1000"/>
              </a:spcBef>
              <a:spcAft>
                <a:spcPts val="0"/>
              </a:spcAft>
              <a:buClr>
                <a:schemeClr val="dk1"/>
              </a:buClr>
              <a:buSzPct val="39285"/>
              <a:buFont typeface="Arial"/>
              <a:buNone/>
            </a:pPr>
            <a:r>
              <a:rPr lang="fi-FI" b="1"/>
              <a:t>3. Je website is betrouwbaar, veilig en zeker</a:t>
            </a:r>
            <a:endParaRPr b="1"/>
          </a:p>
          <a:p>
            <a:pPr marL="457200" lvl="0" indent="-366395" algn="l" rtl="0">
              <a:lnSpc>
                <a:spcPct val="100000"/>
              </a:lnSpc>
              <a:spcBef>
                <a:spcPts val="1000"/>
              </a:spcBef>
              <a:spcAft>
                <a:spcPts val="0"/>
              </a:spcAft>
              <a:buClr>
                <a:schemeClr val="accent2"/>
              </a:buClr>
              <a:buSzPct val="100000"/>
              <a:buChar char="●"/>
            </a:pPr>
            <a:r>
              <a:rPr lang="fi-FI"/>
              <a:t>Zoekmachines zoals Google willen zoekers het best mogelijke resultaat geven.</a:t>
            </a:r>
            <a:endParaRPr/>
          </a:p>
          <a:p>
            <a:pPr marL="457200" lvl="0" indent="-366395" algn="l" rtl="0">
              <a:lnSpc>
                <a:spcPct val="100000"/>
              </a:lnSpc>
              <a:spcBef>
                <a:spcPts val="0"/>
              </a:spcBef>
              <a:spcAft>
                <a:spcPts val="0"/>
              </a:spcAft>
              <a:buClr>
                <a:schemeClr val="accent2"/>
              </a:buClr>
              <a:buSzPct val="100000"/>
              <a:buChar char="●"/>
            </a:pPr>
            <a:r>
              <a:rPr lang="fi-FI"/>
              <a:t>Google zal eerst de resultaten tonen die hebben bewezen goed en betrouwbaar te zijn Vergeet niet om aan je betrouwbaarheid te werken op alle niveaus, zowel technisch als inhoudelijk!</a:t>
            </a:r>
            <a:endParaRPr/>
          </a:p>
          <a:p>
            <a:pPr marL="457200" lvl="0" indent="-366395" algn="l" rtl="0">
              <a:lnSpc>
                <a:spcPct val="100000"/>
              </a:lnSpc>
              <a:spcBef>
                <a:spcPts val="0"/>
              </a:spcBef>
              <a:spcAft>
                <a:spcPts val="0"/>
              </a:spcAft>
              <a:buClr>
                <a:schemeClr val="accent2"/>
              </a:buClr>
              <a:buSzPct val="100000"/>
              <a:buChar char="●"/>
            </a:pPr>
            <a:r>
              <a:rPr lang="fi-FI"/>
              <a:t>Daarnaast moet je site een veilige haven zijn voor bezoekers. </a:t>
            </a:r>
            <a:endParaRPr/>
          </a:p>
          <a:p>
            <a:pPr marL="457200" lvl="0" indent="-366395" algn="l" rtl="0">
              <a:lnSpc>
                <a:spcPct val="100000"/>
              </a:lnSpc>
              <a:spcBef>
                <a:spcPts val="0"/>
              </a:spcBef>
              <a:spcAft>
                <a:spcPts val="0"/>
              </a:spcAft>
              <a:buClr>
                <a:schemeClr val="accent2"/>
              </a:buClr>
              <a:buSzPct val="100000"/>
              <a:buChar char="●"/>
            </a:pPr>
            <a:r>
              <a:rPr lang="fi-FI"/>
              <a:t>Een gehackte site is gemakkelijker te voorkomen dan te repareren. </a:t>
            </a:r>
            <a:endParaRPr/>
          </a:p>
          <a:p>
            <a:pPr marL="457200" lvl="0" indent="-366395" algn="l" rtl="0">
              <a:lnSpc>
                <a:spcPct val="100000"/>
              </a:lnSpc>
              <a:spcBef>
                <a:spcPts val="0"/>
              </a:spcBef>
              <a:spcAft>
                <a:spcPts val="0"/>
              </a:spcAft>
              <a:buClr>
                <a:schemeClr val="accent2"/>
              </a:buClr>
              <a:buSzPct val="100000"/>
              <a:buChar char="●"/>
            </a:pPr>
            <a:r>
              <a:rPr lang="fi-FI"/>
              <a:t>Gebruik bijgewerkte software</a:t>
            </a:r>
            <a:endParaRPr/>
          </a:p>
          <a:p>
            <a:pPr marL="457200" lvl="0" indent="-366395" algn="l" rtl="0">
              <a:lnSpc>
                <a:spcPct val="100000"/>
              </a:lnSpc>
              <a:spcBef>
                <a:spcPts val="0"/>
              </a:spcBef>
              <a:spcAft>
                <a:spcPts val="0"/>
              </a:spcAft>
              <a:buClr>
                <a:schemeClr val="accent2"/>
              </a:buClr>
              <a:buSzPct val="100000"/>
              <a:buChar char="●"/>
            </a:pPr>
            <a:r>
              <a:rPr lang="fi-FI"/>
              <a:t>Zorg dat je SSL (Secure Sockets Layer) in orde is</a:t>
            </a:r>
            <a:endParaRPr/>
          </a:p>
          <a:p>
            <a:pPr marL="457200" lvl="0" indent="-366395" algn="l" rtl="0">
              <a:lnSpc>
                <a:spcPct val="100000"/>
              </a:lnSpc>
              <a:spcBef>
                <a:spcPts val="0"/>
              </a:spcBef>
              <a:spcAft>
                <a:spcPts val="0"/>
              </a:spcAft>
              <a:buClr>
                <a:schemeClr val="accent2"/>
              </a:buClr>
              <a:buSzPct val="100000"/>
              <a:buChar char="●"/>
            </a:pPr>
            <a:r>
              <a:rPr lang="fi-FI"/>
              <a:t>Maak sterke wachtwoorden</a:t>
            </a:r>
            <a:endParaRPr/>
          </a:p>
          <a:p>
            <a:pPr marL="457200" lvl="0" indent="-366395" algn="l" rtl="0">
              <a:lnSpc>
                <a:spcPct val="100000"/>
              </a:lnSpc>
              <a:spcBef>
                <a:spcPts val="0"/>
              </a:spcBef>
              <a:spcAft>
                <a:spcPts val="0"/>
              </a:spcAft>
              <a:buClr>
                <a:schemeClr val="accent2"/>
              </a:buClr>
              <a:buSzPct val="100000"/>
              <a:buChar char="●"/>
            </a:pPr>
            <a:r>
              <a:rPr lang="fi-FI"/>
              <a:t>Gebruik tools zoals Cloudflare om je site te beschermen tegen DDoS-aanvallen (Distributed Denial-of-Service).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g2467f7231bf_0_63"/>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Beste praktijken voor een goede website</a:t>
            </a:r>
            <a:endParaRPr/>
          </a:p>
        </p:txBody>
      </p:sp>
      <p:sp>
        <p:nvSpPr>
          <p:cNvPr id="314" name="Google Shape;314;g2467f7231bf_0_63"/>
          <p:cNvSpPr txBox="1">
            <a:spLocks noGrp="1"/>
          </p:cNvSpPr>
          <p:nvPr>
            <p:ph type="body" idx="1"/>
          </p:nvPr>
        </p:nvSpPr>
        <p:spPr>
          <a:xfrm>
            <a:off x="838200" y="1857125"/>
            <a:ext cx="10515600" cy="3874500"/>
          </a:xfrm>
          <a:prstGeom prst="rect">
            <a:avLst/>
          </a:prstGeom>
        </p:spPr>
        <p:txBody>
          <a:bodyPr spcFirstLastPara="1" wrap="square" lIns="91425" tIns="45700" rIns="91425" bIns="45700" anchor="t" anchorCtr="0">
            <a:normAutofit fontScale="70000" lnSpcReduction="20000"/>
          </a:bodyPr>
          <a:lstStyle/>
          <a:p>
            <a:pPr marL="0" lvl="0" indent="0" algn="l" rtl="0">
              <a:lnSpc>
                <a:spcPct val="100000"/>
              </a:lnSpc>
              <a:spcBef>
                <a:spcPts val="1000"/>
              </a:spcBef>
              <a:spcAft>
                <a:spcPts val="0"/>
              </a:spcAft>
              <a:buNone/>
            </a:pPr>
            <a:r>
              <a:rPr lang="fi-FI" b="1"/>
              <a:t>4. Je website heeft een geweldig ontwerp en geweldige UX (user experience)</a:t>
            </a:r>
            <a:endParaRPr b="1"/>
          </a:p>
          <a:p>
            <a:pPr marL="457200" lvl="0" indent="-353060" algn="l" rtl="0">
              <a:lnSpc>
                <a:spcPct val="100000"/>
              </a:lnSpc>
              <a:spcBef>
                <a:spcPts val="1000"/>
              </a:spcBef>
              <a:spcAft>
                <a:spcPts val="0"/>
              </a:spcAft>
              <a:buClr>
                <a:schemeClr val="accent2"/>
              </a:buClr>
              <a:buSzPct val="100000"/>
              <a:buChar char="●"/>
            </a:pPr>
            <a:r>
              <a:rPr lang="fi-FI"/>
              <a:t>Uw site weerspiegelt uw bedrijf, uw producten, uw diensten en uiteindelijk uw merk.</a:t>
            </a:r>
            <a:endParaRPr/>
          </a:p>
          <a:p>
            <a:pPr marL="457200" lvl="0" indent="-353060" algn="l" rtl="0">
              <a:lnSpc>
                <a:spcPct val="100000"/>
              </a:lnSpc>
              <a:spcBef>
                <a:spcPts val="0"/>
              </a:spcBef>
              <a:spcAft>
                <a:spcPts val="0"/>
              </a:spcAft>
              <a:buClr>
                <a:schemeClr val="accent2"/>
              </a:buClr>
              <a:buSzPct val="100000"/>
              <a:buChar char="●"/>
            </a:pPr>
            <a:r>
              <a:rPr lang="fi-FI"/>
              <a:t>Het ontwerp van je website moet helpen om de doelen die je hebt gesteld te bereiken</a:t>
            </a:r>
            <a:endParaRPr/>
          </a:p>
          <a:p>
            <a:pPr marL="457200" lvl="0" indent="-353060" algn="l" rtl="0">
              <a:lnSpc>
                <a:spcPct val="100000"/>
              </a:lnSpc>
              <a:spcBef>
                <a:spcPts val="0"/>
              </a:spcBef>
              <a:spcAft>
                <a:spcPts val="0"/>
              </a:spcAft>
              <a:buClr>
                <a:schemeClr val="accent2"/>
              </a:buClr>
              <a:buSzPct val="100000"/>
              <a:buChar char="●"/>
            </a:pPr>
            <a:r>
              <a:rPr lang="fi-FI"/>
              <a:t>Je boodschap moet luid en duidelijk overkomen. </a:t>
            </a:r>
            <a:endParaRPr/>
          </a:p>
          <a:p>
            <a:pPr marL="457200" lvl="0" indent="-353060" algn="l" rtl="0">
              <a:lnSpc>
                <a:spcPct val="100000"/>
              </a:lnSpc>
              <a:spcBef>
                <a:spcPts val="0"/>
              </a:spcBef>
              <a:spcAft>
                <a:spcPts val="0"/>
              </a:spcAft>
              <a:buClr>
                <a:schemeClr val="accent2"/>
              </a:buClr>
              <a:buSzPct val="100000"/>
              <a:buChar char="●"/>
            </a:pPr>
            <a:r>
              <a:rPr lang="fi-FI"/>
              <a:t>Site moet duidelijk en gebruiksvriendelijk zijn voor iedereen </a:t>
            </a:r>
            <a:r>
              <a:rPr lang="fi-FI">
                <a:highlight>
                  <a:schemeClr val="lt1"/>
                </a:highlight>
              </a:rPr>
              <a:t>(usability) </a:t>
            </a:r>
            <a:endParaRPr>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a:highlight>
                  <a:schemeClr val="lt1"/>
                </a:highlight>
              </a:rPr>
              <a:t>Site moet toegankelijk zijn voor iedereen (toegankelijkheid) bijv:</a:t>
            </a:r>
            <a:endParaRPr>
              <a:highlight>
                <a:schemeClr val="lt1"/>
              </a:highlight>
            </a:endParaRPr>
          </a:p>
          <a:p>
            <a:pPr marL="914400" lvl="1" indent="-335280" algn="l" rtl="0">
              <a:lnSpc>
                <a:spcPct val="100000"/>
              </a:lnSpc>
              <a:spcBef>
                <a:spcPts val="0"/>
              </a:spcBef>
              <a:spcAft>
                <a:spcPts val="0"/>
              </a:spcAft>
              <a:buSzPct val="100000"/>
              <a:buChar char="○"/>
            </a:pPr>
            <a:r>
              <a:rPr lang="fi-FI">
                <a:highlight>
                  <a:schemeClr val="lt1"/>
                </a:highlight>
              </a:rPr>
              <a:t> juiste alternatieve tekst voor afbeeldingen</a:t>
            </a:r>
            <a:endParaRPr>
              <a:highlight>
                <a:schemeClr val="lt1"/>
              </a:highlight>
            </a:endParaRPr>
          </a:p>
          <a:p>
            <a:pPr marL="914400" lvl="1" indent="-335280" algn="l" rtl="0">
              <a:lnSpc>
                <a:spcPct val="100000"/>
              </a:lnSpc>
              <a:spcBef>
                <a:spcPts val="0"/>
              </a:spcBef>
              <a:spcAft>
                <a:spcPts val="0"/>
              </a:spcAft>
              <a:buSzPct val="100000"/>
              <a:buChar char="○"/>
            </a:pPr>
            <a:r>
              <a:rPr lang="fi-FI">
                <a:highlight>
                  <a:schemeClr val="lt1"/>
                </a:highlight>
              </a:rPr>
              <a:t>video met ondertiteling</a:t>
            </a:r>
            <a:endParaRPr>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a:t>Denk aan de gebruikerservaring: </a:t>
            </a:r>
            <a:endParaRPr/>
          </a:p>
          <a:p>
            <a:pPr marL="914400" lvl="1" indent="-335280" algn="l" rtl="0">
              <a:lnSpc>
                <a:spcPct val="100000"/>
              </a:lnSpc>
              <a:spcBef>
                <a:spcPts val="0"/>
              </a:spcBef>
              <a:spcAft>
                <a:spcPts val="0"/>
              </a:spcAft>
              <a:buSzPct val="100000"/>
              <a:buChar char="○"/>
            </a:pPr>
            <a:r>
              <a:rPr lang="fi-FI"/>
              <a:t>rekening houden met alle aspecten van de interactie met de gebruiker, waaronder zijn waarnemingen, emoties en gedragingen</a:t>
            </a:r>
            <a:endParaRPr/>
          </a:p>
          <a:p>
            <a:pPr marL="914400" lvl="1" indent="-335280" algn="l" rtl="0">
              <a:lnSpc>
                <a:spcPct val="100000"/>
              </a:lnSpc>
              <a:spcBef>
                <a:spcPts val="0"/>
              </a:spcBef>
              <a:spcAft>
                <a:spcPts val="0"/>
              </a:spcAft>
              <a:buSzPct val="100000"/>
              <a:buChar char="○"/>
            </a:pPr>
            <a:r>
              <a:rPr lang="fi-FI"/>
              <a:t>focus op het maken van gebruikersgerichte, intuïtieve websites die effectief voldoen aan de behoeften en doelen van gebruikers</a:t>
            </a:r>
            <a:endParaRPr/>
          </a:p>
          <a:p>
            <a:pPr marL="914400" lvl="1" indent="-335280" algn="l" rtl="0">
              <a:lnSpc>
                <a:spcPct val="100000"/>
              </a:lnSpc>
              <a:spcBef>
                <a:spcPts val="0"/>
              </a:spcBef>
              <a:spcAft>
                <a:spcPts val="0"/>
              </a:spcAft>
              <a:buSzPct val="100000"/>
              <a:buChar char="○"/>
            </a:pPr>
            <a:r>
              <a:rPr lang="fi-FI"/>
              <a:t>omvat het begrijpen van de doelgebruiker, zijn gedrag, motivaties en pijnpunten → </a:t>
            </a:r>
            <a:r>
              <a:rPr lang="fi-FI" b="1"/>
              <a:t>ontwerp oplossingen die op deze factoren inspelen!</a:t>
            </a:r>
            <a:endParaRPr b="1"/>
          </a:p>
          <a:p>
            <a:pPr marL="0" lvl="0" indent="0" algn="l" rtl="0">
              <a:lnSpc>
                <a:spcPct val="100000"/>
              </a:lnSpc>
              <a:spcBef>
                <a:spcPts val="1000"/>
              </a:spcBef>
              <a:spcAft>
                <a:spcPts val="0"/>
              </a:spcAft>
              <a:buNone/>
            </a:pPr>
            <a:r>
              <a:rPr lang="fi-FI" b="1"/>
              <a:t>Geweldig siteontwerp = Meer vertrouwen = Betere conversies</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g2467f7231bf_0_7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Beste praktijken voor een goede website</a:t>
            </a:r>
            <a:endParaRPr/>
          </a:p>
        </p:txBody>
      </p:sp>
      <p:sp>
        <p:nvSpPr>
          <p:cNvPr id="321" name="Google Shape;321;g2467f7231bf_0_7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70000" lnSpcReduction="10000"/>
          </a:bodyPr>
          <a:lstStyle/>
          <a:p>
            <a:pPr marL="0" lvl="0" indent="0" algn="l" rtl="0">
              <a:spcBef>
                <a:spcPts val="1000"/>
              </a:spcBef>
              <a:spcAft>
                <a:spcPts val="0"/>
              </a:spcAft>
              <a:buClr>
                <a:schemeClr val="dk1"/>
              </a:buClr>
              <a:buSzPct val="39285"/>
              <a:buFont typeface="Arial"/>
              <a:buNone/>
            </a:pPr>
            <a:r>
              <a:rPr lang="fi-FI" b="1"/>
              <a:t>5. Uw site heeft nuttige, relevante en gebruikersgerichte inhoud</a:t>
            </a:r>
            <a:endParaRPr b="1"/>
          </a:p>
          <a:p>
            <a:pPr marL="457200" lvl="0" indent="-353060" algn="l" rtl="0">
              <a:lnSpc>
                <a:spcPct val="100000"/>
              </a:lnSpc>
              <a:spcBef>
                <a:spcPts val="1000"/>
              </a:spcBef>
              <a:spcAft>
                <a:spcPts val="0"/>
              </a:spcAft>
              <a:buClr>
                <a:schemeClr val="accent2"/>
              </a:buClr>
              <a:buSzPct val="100000"/>
              <a:buChar char="●"/>
            </a:pPr>
            <a:r>
              <a:rPr lang="fi-FI"/>
              <a:t>Wees gericht op de gebruiker, niet op het bedrijf. </a:t>
            </a:r>
            <a:endParaRPr/>
          </a:p>
          <a:p>
            <a:pPr marL="457200" lvl="0" indent="-353060" algn="l" rtl="0">
              <a:lnSpc>
                <a:spcPct val="100000"/>
              </a:lnSpc>
              <a:spcBef>
                <a:spcPts val="0"/>
              </a:spcBef>
              <a:spcAft>
                <a:spcPts val="0"/>
              </a:spcAft>
              <a:buClr>
                <a:schemeClr val="accent2"/>
              </a:buClr>
              <a:buSzPct val="100000"/>
              <a:buChar char="●"/>
            </a:pPr>
            <a:r>
              <a:rPr lang="fi-FI"/>
              <a:t>Begrijp je gebruiker en zijn gedrag: goede content helpt je gebruikers om hun doelen te bereiken → bied verschillende content aan op het juiste moment van het klanttraject terwijl je de bedrijfsdoelen goed voor ogen houdt. </a:t>
            </a:r>
            <a:endParaRPr/>
          </a:p>
          <a:p>
            <a:pPr marL="0" lvl="0" indent="0" algn="l" rtl="0">
              <a:spcBef>
                <a:spcPts val="1000"/>
              </a:spcBef>
              <a:spcAft>
                <a:spcPts val="0"/>
              </a:spcAft>
              <a:buClr>
                <a:schemeClr val="dk1"/>
              </a:buClr>
              <a:buSzPct val="39285"/>
              <a:buFont typeface="Arial"/>
              <a:buNone/>
            </a:pPr>
            <a:endParaRPr/>
          </a:p>
          <a:p>
            <a:pPr marL="0" lvl="0" indent="0" algn="l" rtl="0">
              <a:spcBef>
                <a:spcPts val="1000"/>
              </a:spcBef>
              <a:spcAft>
                <a:spcPts val="0"/>
              </a:spcAft>
              <a:buClr>
                <a:schemeClr val="dk1"/>
              </a:buClr>
              <a:buSzPct val="39285"/>
              <a:buFont typeface="Arial"/>
              <a:buNone/>
            </a:pPr>
            <a:r>
              <a:rPr lang="fi-FI" b="1"/>
              <a:t>6. Je site is mobielvriendelijk (of beter gezegd, mobile-first ontworpen)</a:t>
            </a:r>
            <a:endParaRPr b="1"/>
          </a:p>
          <a:p>
            <a:pPr marL="457200" lvl="0" indent="-353060" algn="l" rtl="0">
              <a:lnSpc>
                <a:spcPct val="100000"/>
              </a:lnSpc>
              <a:spcBef>
                <a:spcPts val="1000"/>
              </a:spcBef>
              <a:spcAft>
                <a:spcPts val="0"/>
              </a:spcAft>
              <a:buClr>
                <a:schemeClr val="accent2"/>
              </a:buClr>
              <a:buSzPct val="100000"/>
              <a:buChar char="●"/>
            </a:pPr>
            <a:r>
              <a:rPr lang="fi-FI"/>
              <a:t>De afgelopen jaren is het mobiele verkeer blijven groeien. </a:t>
            </a:r>
            <a:endParaRPr/>
          </a:p>
          <a:p>
            <a:pPr marL="457200" lvl="0" indent="-353060" algn="l" rtl="0">
              <a:lnSpc>
                <a:spcPct val="100000"/>
              </a:lnSpc>
              <a:spcBef>
                <a:spcPts val="0"/>
              </a:spcBef>
              <a:spcAft>
                <a:spcPts val="0"/>
              </a:spcAft>
              <a:buClr>
                <a:schemeClr val="accent2"/>
              </a:buClr>
              <a:buSzPct val="100000"/>
              <a:buChar char="●"/>
            </a:pPr>
            <a:r>
              <a:rPr lang="fi-FI"/>
              <a:t>Mobile-first is geen nieuw concept, maar de meeste sites worden nog steeds desktop-first ontwikkeld. </a:t>
            </a:r>
            <a:endParaRPr/>
          </a:p>
          <a:p>
            <a:pPr marL="457200" lvl="0" indent="-353060" algn="l" rtl="0">
              <a:lnSpc>
                <a:spcPct val="100000"/>
              </a:lnSpc>
              <a:spcBef>
                <a:spcPts val="0"/>
              </a:spcBef>
              <a:spcAft>
                <a:spcPts val="0"/>
              </a:spcAft>
              <a:buClr>
                <a:schemeClr val="accent2"/>
              </a:buClr>
              <a:buSzPct val="100000"/>
              <a:buChar char="●"/>
            </a:pPr>
            <a:r>
              <a:rPr lang="fi-FI"/>
              <a:t>Met een mobile-first mentaliteit kun je je richten op de taken die gebruikers moeten kunnen uitvoeren op je mobiele site.</a:t>
            </a:r>
            <a:endParaRPr/>
          </a:p>
          <a:p>
            <a:pPr marL="457200" lvl="0" indent="-353060" algn="l" rtl="0">
              <a:lnSpc>
                <a:spcPct val="100000"/>
              </a:lnSpc>
              <a:spcBef>
                <a:spcPts val="0"/>
              </a:spcBef>
              <a:spcAft>
                <a:spcPts val="0"/>
              </a:spcAft>
              <a:buClr>
                <a:schemeClr val="accent2"/>
              </a:buClr>
              <a:buSzPct val="100000"/>
              <a:buChar char="●"/>
            </a:pPr>
            <a:r>
              <a:rPr lang="fi-FI"/>
              <a:t>Het helpt om met een minimaal en volledig gefocust ontwerp te komen → Less is more!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49cfa4474c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highlight>
                  <a:schemeClr val="lt1"/>
                </a:highlight>
              </a:rPr>
              <a:t>Best practices voor een website in een notendop</a:t>
            </a:r>
            <a:endParaRPr>
              <a:highlight>
                <a:schemeClr val="lt1"/>
              </a:highlight>
            </a:endParaRPr>
          </a:p>
        </p:txBody>
      </p:sp>
      <p:sp>
        <p:nvSpPr>
          <p:cNvPr id="328" name="Google Shape;328;g249cfa4474c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457200" lvl="0" indent="-406400" algn="l" rtl="0">
              <a:spcBef>
                <a:spcPts val="1000"/>
              </a:spcBef>
              <a:spcAft>
                <a:spcPts val="0"/>
              </a:spcAft>
              <a:buSzPts val="2800"/>
              <a:buChar char="●"/>
            </a:pPr>
            <a:r>
              <a:rPr lang="fi-FI"/>
              <a:t>Een goede website is effectief</a:t>
            </a:r>
            <a:endParaRPr/>
          </a:p>
          <a:p>
            <a:pPr marL="914400" lvl="1" indent="-381000" algn="l" rtl="0">
              <a:spcBef>
                <a:spcPts val="0"/>
              </a:spcBef>
              <a:spcAft>
                <a:spcPts val="0"/>
              </a:spcAft>
              <a:buSzPts val="2400"/>
              <a:buChar char="○"/>
            </a:pPr>
            <a:r>
              <a:rPr lang="fi-FI"/>
              <a:t>een website is effectief als hij bijdraagt aan de doelstellingen van de organisatie</a:t>
            </a:r>
            <a:endParaRPr/>
          </a:p>
          <a:p>
            <a:pPr marL="914400" lvl="1" indent="-381000" algn="l" rtl="0">
              <a:spcBef>
                <a:spcPts val="0"/>
              </a:spcBef>
              <a:spcAft>
                <a:spcPts val="0"/>
              </a:spcAft>
              <a:buSzPts val="2400"/>
              <a:buChar char="○"/>
            </a:pPr>
            <a:r>
              <a:rPr lang="fi-FI"/>
              <a:t>het hoofddoel is conversie (zie lezing 3)</a:t>
            </a:r>
            <a:endParaRPr/>
          </a:p>
          <a:p>
            <a:pPr marL="914400" lvl="1" indent="-381000" algn="l" rtl="0">
              <a:spcBef>
                <a:spcPts val="0"/>
              </a:spcBef>
              <a:spcAft>
                <a:spcPts val="0"/>
              </a:spcAft>
              <a:buSzPts val="2400"/>
              <a:buChar char="○"/>
            </a:pPr>
            <a:r>
              <a:rPr lang="fi-FI"/>
              <a:t>een positieve klantervaring op de website is de sleutel tot een succesvolle conversie</a:t>
            </a:r>
            <a:endParaRPr/>
          </a:p>
          <a:p>
            <a:pPr marL="457200" lvl="0" indent="-406400" algn="l" rtl="0">
              <a:spcBef>
                <a:spcPts val="0"/>
              </a:spcBef>
              <a:spcAft>
                <a:spcPts val="0"/>
              </a:spcAft>
              <a:buSzPts val="2800"/>
              <a:buChar char="●"/>
            </a:pPr>
            <a:r>
              <a:rPr lang="fi-FI"/>
              <a:t>Een goede website is gebruiksvriendelijk</a:t>
            </a:r>
            <a:endParaRPr/>
          </a:p>
          <a:p>
            <a:pPr marL="914400" lvl="1" indent="-381000" algn="l" rtl="0">
              <a:spcBef>
                <a:spcPts val="0"/>
              </a:spcBef>
              <a:spcAft>
                <a:spcPts val="0"/>
              </a:spcAft>
              <a:buSzPts val="2400"/>
              <a:buChar char="○"/>
            </a:pPr>
            <a:r>
              <a:rPr lang="fi-FI"/>
              <a:t>voor een positieve klantervaring moeten het ontwerp en de structuur van de website gebruiksvriendelijk zijn </a:t>
            </a:r>
            <a:endParaRPr/>
          </a:p>
          <a:p>
            <a:pPr marL="914400" lvl="1" indent="-381000" algn="l" rtl="0">
              <a:spcBef>
                <a:spcPts val="0"/>
              </a:spcBef>
              <a:spcAft>
                <a:spcPts val="0"/>
              </a:spcAft>
              <a:buSzPts val="2400"/>
              <a:buChar char="○"/>
            </a:pPr>
            <a:r>
              <a:rPr lang="fi-FI"/>
              <a:t>de algehele interactie-ervaring van de bezoeker met een website, die gemakkelijk en plezierig moet zijn </a:t>
            </a:r>
            <a:endParaRPr/>
          </a:p>
          <a:p>
            <a:pPr marL="914400" lvl="1" indent="-381000" algn="l" rtl="0">
              <a:spcBef>
                <a:spcPts val="0"/>
              </a:spcBef>
              <a:spcAft>
                <a:spcPts val="0"/>
              </a:spcAft>
              <a:buSzPts val="2400"/>
              <a:buChar char="○"/>
            </a:pPr>
            <a:r>
              <a:rPr lang="fi-FI"/>
              <a:t>UX is de sleutel tot gebruiksvriendelijkheid (zie lecture 4)</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Activiteit in de klas</a:t>
            </a:r>
            <a:endParaRPr/>
          </a:p>
        </p:txBody>
      </p:sp>
      <p:sp>
        <p:nvSpPr>
          <p:cNvPr id="334" name="Google Shape;334;p31"/>
          <p:cNvSpPr txBox="1">
            <a:spLocks noGrp="1"/>
          </p:cNvSpPr>
          <p:nvPr>
            <p:ph type="body" idx="2"/>
          </p:nvPr>
        </p:nvSpPr>
        <p:spPr>
          <a:xfrm>
            <a:off x="1120777" y="1179730"/>
            <a:ext cx="8818738" cy="4659095"/>
          </a:xfrm>
          <a:prstGeom prst="rect">
            <a:avLst/>
          </a:prstGeom>
          <a:noFill/>
          <a:ln>
            <a:noFill/>
          </a:ln>
        </p:spPr>
        <p:txBody>
          <a:bodyPr spcFirstLastPara="1" wrap="square" lIns="91425" tIns="45700" rIns="91425" bIns="45700" anchor="t" anchorCtr="0">
            <a:noAutofit/>
          </a:bodyPr>
          <a:lstStyle/>
          <a:p>
            <a:pPr marL="514350" lvl="0" indent="-482600" algn="l" rtl="0">
              <a:lnSpc>
                <a:spcPct val="110000"/>
              </a:lnSpc>
              <a:spcBef>
                <a:spcPts val="0"/>
              </a:spcBef>
              <a:spcAft>
                <a:spcPts val="0"/>
              </a:spcAft>
              <a:buClr>
                <a:srgbClr val="ED7D31"/>
              </a:buClr>
              <a:buSzPts val="2140"/>
              <a:buFont typeface="Calibri"/>
              <a:buAutoNum type="arabicPeriod"/>
            </a:pPr>
            <a:r>
              <a:rPr lang="fi-FI" sz="1700"/>
              <a:t>Vorm teams van 3-4 studenten</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Zoek en analyseer 2 verschillende bedrijfswebsites</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Bespreek dit met je team en maak een PowerPoint-presentatie met daarin</a:t>
            </a:r>
            <a:endParaRPr sz="1700"/>
          </a:p>
          <a:p>
            <a:pPr marL="685800" lvl="1" indent="-196850" algn="l" rtl="0">
              <a:lnSpc>
                <a:spcPct val="110000"/>
              </a:lnSpc>
              <a:spcBef>
                <a:spcPts val="0"/>
              </a:spcBef>
              <a:spcAft>
                <a:spcPts val="0"/>
              </a:spcAft>
              <a:buClr>
                <a:srgbClr val="ED7D31"/>
              </a:buClr>
              <a:buSzPts val="2800"/>
              <a:buChar char="•"/>
            </a:pPr>
            <a:r>
              <a:rPr lang="fi-FI" sz="1700"/>
              <a:t> Waarom is de website goed? </a:t>
            </a:r>
            <a:endParaRPr sz="1700"/>
          </a:p>
          <a:p>
            <a:pPr marL="685800" lvl="1" indent="-196850" algn="l" rtl="0">
              <a:lnSpc>
                <a:spcPct val="110000"/>
              </a:lnSpc>
              <a:spcBef>
                <a:spcPts val="0"/>
              </a:spcBef>
              <a:spcAft>
                <a:spcPts val="0"/>
              </a:spcAft>
              <a:buClr>
                <a:srgbClr val="ED7D31"/>
              </a:buClr>
              <a:buSzPts val="2800"/>
              <a:buChar char="•"/>
            </a:pPr>
            <a:r>
              <a:rPr lang="fi-FI" sz="1700"/>
              <a:t> Waarom is de website slecht? </a:t>
            </a:r>
            <a:endParaRPr sz="1700"/>
          </a:p>
          <a:p>
            <a:pPr marL="685800" lvl="1" indent="-196850" algn="l" rtl="0">
              <a:lnSpc>
                <a:spcPct val="110000"/>
              </a:lnSpc>
              <a:spcBef>
                <a:spcPts val="0"/>
              </a:spcBef>
              <a:spcAft>
                <a:spcPts val="0"/>
              </a:spcAft>
              <a:buClr>
                <a:srgbClr val="ED7D31"/>
              </a:buClr>
              <a:buSzPts val="2800"/>
              <a:buChar char="•"/>
            </a:pPr>
            <a:r>
              <a:rPr lang="fi-FI" sz="1700"/>
              <a:t> Hoe ben je tot die conclusie gekomen?</a:t>
            </a:r>
            <a:endParaRPr sz="1700"/>
          </a:p>
          <a:p>
            <a:pPr marL="685800" lvl="1" indent="-196850" algn="l" rtl="0">
              <a:lnSpc>
                <a:spcPct val="110000"/>
              </a:lnSpc>
              <a:spcBef>
                <a:spcPts val="0"/>
              </a:spcBef>
              <a:spcAft>
                <a:spcPts val="0"/>
              </a:spcAft>
              <a:buClr>
                <a:srgbClr val="ED7D31"/>
              </a:buClr>
              <a:buSzPts val="2800"/>
              <a:buChar char="•"/>
            </a:pPr>
            <a:r>
              <a:rPr lang="fi-FI" sz="1700"/>
              <a:t> Waar kijk je naar om tot deze conclusie te komen?</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Presenteer je bevindingen in de klas</a:t>
            </a:r>
            <a:endParaRPr sz="1700"/>
          </a:p>
          <a:p>
            <a:pPr marL="514350" lvl="0" indent="-482600" algn="l" rtl="0">
              <a:lnSpc>
                <a:spcPct val="110000"/>
              </a:lnSpc>
              <a:spcBef>
                <a:spcPts val="1000"/>
              </a:spcBef>
              <a:spcAft>
                <a:spcPts val="0"/>
              </a:spcAft>
              <a:buClr>
                <a:srgbClr val="ED7D31"/>
              </a:buClr>
              <a:buSzPts val="2140"/>
              <a:buFont typeface="Calibri"/>
              <a:buAutoNum type="arabicPeriod"/>
            </a:pPr>
            <a:r>
              <a:rPr lang="fi-FI" sz="1700"/>
              <a:t>Gebruik 30 minuten voor de analyse en in totaal 10 minuten voor de presentatie, waarbij je 5 minuten gebruikt voor de presentatie van je bevindingen aan de klas en 5 minuten reserveert voor de discussie over je presentatie.</a:t>
            </a:r>
            <a:endParaRPr sz="17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467f7231bf_0_44"/>
          <p:cNvSpPr txBox="1">
            <a:spLocks noGrp="1"/>
          </p:cNvSpPr>
          <p:nvPr>
            <p:ph type="ctrTitle" idx="4294967295"/>
          </p:nvPr>
        </p:nvSpPr>
        <p:spPr>
          <a:xfrm>
            <a:off x="1524000" y="2814488"/>
            <a:ext cx="9144000" cy="633300"/>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51515"/>
              <a:buFont typeface="Calibri"/>
              <a:buNone/>
            </a:pPr>
            <a:r>
              <a:rPr lang="fi-FI" sz="4400" b="1" i="0" u="none" strike="noStrike" cap="none">
                <a:solidFill>
                  <a:srgbClr val="161249"/>
                </a:solidFill>
                <a:latin typeface="Arial"/>
                <a:ea typeface="Arial"/>
                <a:cs typeface="Arial"/>
                <a:sym typeface="Arial"/>
              </a:rPr>
              <a:t>Hoe zet je een website op?</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g2179d13a553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a:t>Je hebt het volgende nodig</a:t>
            </a:r>
            <a:endParaRPr/>
          </a:p>
        </p:txBody>
      </p:sp>
      <p:sp>
        <p:nvSpPr>
          <p:cNvPr id="345" name="Google Shape;345;g2179d13a553_0_0"/>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normAutofit/>
          </a:bodyPr>
          <a:lstStyle/>
          <a:p>
            <a:pPr marL="228600" lvl="0" indent="-266700" algn="l" rtl="0">
              <a:lnSpc>
                <a:spcPct val="150000"/>
              </a:lnSpc>
              <a:spcBef>
                <a:spcPts val="0"/>
              </a:spcBef>
              <a:spcAft>
                <a:spcPts val="0"/>
              </a:spcAft>
              <a:buClr>
                <a:srgbClr val="ED7D31"/>
              </a:buClr>
              <a:buSzPts val="4200"/>
              <a:buChar char="•"/>
            </a:pPr>
            <a:r>
              <a:rPr lang="fi-FI"/>
              <a:t> Een domeinnaam</a:t>
            </a:r>
            <a:endParaRPr/>
          </a:p>
          <a:p>
            <a:pPr marL="228600" lvl="0" indent="-266700" algn="l" rtl="0">
              <a:lnSpc>
                <a:spcPct val="150000"/>
              </a:lnSpc>
              <a:spcBef>
                <a:spcPts val="1000"/>
              </a:spcBef>
              <a:spcAft>
                <a:spcPts val="0"/>
              </a:spcAft>
              <a:buClr>
                <a:srgbClr val="ED7D31"/>
              </a:buClr>
              <a:buSzPts val="4200"/>
              <a:buChar char="•"/>
            </a:pPr>
            <a:r>
              <a:rPr lang="fi-FI"/>
              <a:t> Een webhost</a:t>
            </a:r>
            <a:endParaRPr/>
          </a:p>
          <a:p>
            <a:pPr marL="228600" lvl="0" indent="-266700" algn="l" rtl="0">
              <a:lnSpc>
                <a:spcPct val="150000"/>
              </a:lnSpc>
              <a:spcBef>
                <a:spcPts val="1000"/>
              </a:spcBef>
              <a:spcAft>
                <a:spcPts val="0"/>
              </a:spcAft>
              <a:buClr>
                <a:srgbClr val="ED7D31"/>
              </a:buClr>
              <a:buSzPts val="4200"/>
              <a:buChar char="•"/>
            </a:pPr>
            <a:r>
              <a:rPr lang="fi-FI"/>
              <a:t> Een platform voor webontwikkeling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g2467f7231bf_0_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Hoe bouw je een website?</a:t>
            </a:r>
            <a:endParaRPr/>
          </a:p>
        </p:txBody>
      </p:sp>
      <p:sp>
        <p:nvSpPr>
          <p:cNvPr id="352" name="Google Shape;352;g2467f7231bf_0_1"/>
          <p:cNvSpPr txBox="1">
            <a:spLocks noGrp="1"/>
          </p:cNvSpPr>
          <p:nvPr>
            <p:ph type="body" idx="1"/>
          </p:nvPr>
        </p:nvSpPr>
        <p:spPr>
          <a:xfrm>
            <a:off x="838200" y="1825623"/>
            <a:ext cx="10515600" cy="4443300"/>
          </a:xfrm>
          <a:prstGeom prst="rect">
            <a:avLst/>
          </a:prstGeom>
        </p:spPr>
        <p:txBody>
          <a:bodyPr spcFirstLastPara="1" wrap="square" lIns="91425" tIns="45700" rIns="91425" bIns="45700" anchor="t" anchorCtr="0">
            <a:spAutoFit/>
          </a:bodyPr>
          <a:lstStyle/>
          <a:p>
            <a:pPr marL="0" lvl="0" indent="0" algn="l" rtl="0">
              <a:spcBef>
                <a:spcPts val="1000"/>
              </a:spcBef>
              <a:spcAft>
                <a:spcPts val="0"/>
              </a:spcAft>
              <a:buClr>
                <a:schemeClr val="dk1"/>
              </a:buClr>
              <a:buSzPts val="1100"/>
              <a:buFont typeface="Arial"/>
              <a:buNone/>
            </a:pPr>
            <a:r>
              <a:rPr lang="fi-FI" sz="2000" b="1"/>
              <a:t>Stap 1: Selecteer en koop je domein</a:t>
            </a:r>
            <a:endParaRPr sz="2000" b="1"/>
          </a:p>
          <a:p>
            <a:pPr marL="457200" lvl="0" indent="-355600" algn="l" rtl="0">
              <a:spcBef>
                <a:spcPts val="1000"/>
              </a:spcBef>
              <a:spcAft>
                <a:spcPts val="0"/>
              </a:spcAft>
              <a:buClr>
                <a:schemeClr val="accent2"/>
              </a:buClr>
              <a:buSzPts val="2000"/>
              <a:buChar char="●"/>
            </a:pPr>
            <a:r>
              <a:rPr lang="fi-FI" sz="2000"/>
              <a:t>"Domeinnaam" of "websiteadres" is wat iemand in zijn webbrowser typt om uw website te bereiken.</a:t>
            </a:r>
            <a:endParaRPr sz="2000"/>
          </a:p>
          <a:p>
            <a:pPr marL="457200" lvl="0" indent="0" algn="l" rtl="0">
              <a:spcBef>
                <a:spcPts val="1000"/>
              </a:spcBef>
              <a:spcAft>
                <a:spcPts val="0"/>
              </a:spcAft>
              <a:buNone/>
            </a:pPr>
            <a:endParaRPr sz="2000"/>
          </a:p>
          <a:p>
            <a:pPr marL="0" lvl="0" indent="0" algn="l" rtl="0">
              <a:spcBef>
                <a:spcPts val="1000"/>
              </a:spcBef>
              <a:spcAft>
                <a:spcPts val="0"/>
              </a:spcAft>
              <a:buClr>
                <a:schemeClr val="dk1"/>
              </a:buClr>
              <a:buSzPts val="1100"/>
              <a:buFont typeface="Arial"/>
              <a:buNone/>
            </a:pPr>
            <a:r>
              <a:rPr lang="fi-FI" sz="2000" b="1"/>
              <a:t>Stap 2: Selecteer het websitebouwplatform (CMS)</a:t>
            </a:r>
            <a:endParaRPr sz="2000" b="1"/>
          </a:p>
          <a:p>
            <a:pPr marL="457200" lvl="0" indent="-355600" algn="l" rtl="0">
              <a:spcBef>
                <a:spcPts val="1000"/>
              </a:spcBef>
              <a:spcAft>
                <a:spcPts val="0"/>
              </a:spcAft>
              <a:buClr>
                <a:schemeClr val="accent2"/>
              </a:buClr>
              <a:buSzPts val="2000"/>
              <a:buChar char="●"/>
            </a:pPr>
            <a:r>
              <a:rPr lang="fi-FI" sz="2000"/>
              <a:t>WordPress, Wix enz.</a:t>
            </a:r>
            <a:endParaRPr sz="2000"/>
          </a:p>
          <a:p>
            <a:pPr marL="457200" lvl="0" indent="0" algn="l" rtl="0">
              <a:spcBef>
                <a:spcPts val="1000"/>
              </a:spcBef>
              <a:spcAft>
                <a:spcPts val="0"/>
              </a:spcAft>
              <a:buNone/>
            </a:pPr>
            <a:endParaRPr sz="2000"/>
          </a:p>
          <a:p>
            <a:pPr marL="0" lvl="0" indent="0" algn="l" rtl="0">
              <a:spcBef>
                <a:spcPts val="1000"/>
              </a:spcBef>
              <a:spcAft>
                <a:spcPts val="0"/>
              </a:spcAft>
              <a:buClr>
                <a:schemeClr val="dk1"/>
              </a:buClr>
              <a:buSzPts val="1100"/>
              <a:buFont typeface="Arial"/>
              <a:buNone/>
            </a:pPr>
            <a:r>
              <a:rPr lang="fi-FI" sz="2000" b="1"/>
              <a:t>Stap 3: Voer een zoekwoordenonderzoek uit</a:t>
            </a:r>
            <a:endParaRPr sz="2000" b="1"/>
          </a:p>
          <a:p>
            <a:pPr marL="457200" lvl="0" indent="-355600" algn="l" rtl="0">
              <a:spcBef>
                <a:spcPts val="1000"/>
              </a:spcBef>
              <a:spcAft>
                <a:spcPts val="0"/>
              </a:spcAft>
              <a:buClr>
                <a:schemeClr val="accent2"/>
              </a:buClr>
              <a:buSzPts val="2000"/>
              <a:buChar char="●"/>
            </a:pPr>
            <a:r>
              <a:rPr lang="fi-FI" sz="2000"/>
              <a:t>Wat zijn de belangrijkste zoekwoorden voor jouw bedrijf? Hoe wilt u gevonden worden in Google?</a:t>
            </a:r>
            <a:endParaRPr sz="2000"/>
          </a:p>
          <a:p>
            <a:pPr marL="457200" lvl="0" indent="-355600" algn="l" rtl="0">
              <a:spcBef>
                <a:spcPts val="0"/>
              </a:spcBef>
              <a:spcAft>
                <a:spcPts val="0"/>
              </a:spcAft>
              <a:buClr>
                <a:schemeClr val="accent2"/>
              </a:buClr>
              <a:buSzPts val="2000"/>
              <a:buChar char="●"/>
            </a:pPr>
            <a:r>
              <a:rPr lang="fi-FI" sz="2000"/>
              <a:t>Gebruik </a:t>
            </a:r>
            <a:r>
              <a:rPr lang="fi-FI" sz="2000" u="sng">
                <a:solidFill>
                  <a:schemeClr val="hlink"/>
                </a:solidFill>
                <a:hlinkClick r:id="rId3"/>
              </a:rPr>
              <a:t>Google Zoekwoordplanner</a:t>
            </a:r>
            <a:endParaRPr sz="2000"/>
          </a:p>
          <a:p>
            <a:pPr marL="0" lvl="0" indent="0" algn="l" rtl="0">
              <a:spcBef>
                <a:spcPts val="1000"/>
              </a:spcBef>
              <a:spcAft>
                <a:spcPts val="0"/>
              </a:spcAft>
              <a:buNone/>
            </a:pP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g2467f7231bf_0_1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Hoe bouw je een website?</a:t>
            </a:r>
            <a:endParaRPr/>
          </a:p>
        </p:txBody>
      </p:sp>
      <p:sp>
        <p:nvSpPr>
          <p:cNvPr id="359" name="Google Shape;359;g2467f7231bf_0_10"/>
          <p:cNvSpPr txBox="1">
            <a:spLocks noGrp="1"/>
          </p:cNvSpPr>
          <p:nvPr>
            <p:ph type="body" idx="1"/>
          </p:nvPr>
        </p:nvSpPr>
        <p:spPr>
          <a:xfrm>
            <a:off x="838200" y="1825623"/>
            <a:ext cx="10515600" cy="3801900"/>
          </a:xfrm>
          <a:prstGeom prst="rect">
            <a:avLst/>
          </a:prstGeom>
        </p:spPr>
        <p:txBody>
          <a:bodyPr spcFirstLastPara="1" wrap="square" lIns="91425" tIns="45700" rIns="91425" bIns="45700" anchor="t" anchorCtr="0">
            <a:spAutoFit/>
          </a:bodyPr>
          <a:lstStyle/>
          <a:p>
            <a:pPr marL="0" lvl="0" indent="0" algn="l" rtl="0">
              <a:spcBef>
                <a:spcPts val="1000"/>
              </a:spcBef>
              <a:spcAft>
                <a:spcPts val="0"/>
              </a:spcAft>
              <a:buClr>
                <a:schemeClr val="dk1"/>
              </a:buClr>
              <a:buSzPts val="1100"/>
              <a:buFont typeface="Arial"/>
              <a:buNone/>
            </a:pPr>
            <a:r>
              <a:rPr lang="fi-FI" sz="2000" b="1"/>
              <a:t>Stap 4: Ontwerp je lay-out en navigatie</a:t>
            </a:r>
            <a:endParaRPr sz="2000" b="1"/>
          </a:p>
          <a:p>
            <a:pPr marL="457200" lvl="0" indent="-355600" algn="l" rtl="0">
              <a:spcBef>
                <a:spcPts val="1000"/>
              </a:spcBef>
              <a:spcAft>
                <a:spcPts val="0"/>
              </a:spcAft>
              <a:buClr>
                <a:schemeClr val="accent2"/>
              </a:buClr>
              <a:buSzPts val="2000"/>
              <a:buChar char="●"/>
            </a:pPr>
            <a:r>
              <a:rPr lang="fi-FI" sz="2000"/>
              <a:t>Voor wie ontwerp je de site? Wie zijn je klanten?</a:t>
            </a:r>
            <a:endParaRPr sz="2000"/>
          </a:p>
          <a:p>
            <a:pPr marL="457200" lvl="0" indent="-355600" algn="l" rtl="0">
              <a:spcBef>
                <a:spcPts val="0"/>
              </a:spcBef>
              <a:spcAft>
                <a:spcPts val="0"/>
              </a:spcAft>
              <a:buClr>
                <a:schemeClr val="accent2"/>
              </a:buClr>
              <a:buSzPts val="2000"/>
              <a:buChar char="●"/>
            </a:pPr>
            <a:r>
              <a:rPr lang="fi-FI" sz="2000"/>
              <a:t>Merkkleuren, logo, lettertypen, foto's, video's... </a:t>
            </a:r>
            <a:endParaRPr sz="2000"/>
          </a:p>
          <a:p>
            <a:pPr marL="457200" lvl="0" indent="-355600" algn="l" rtl="0">
              <a:spcBef>
                <a:spcPts val="0"/>
              </a:spcBef>
              <a:spcAft>
                <a:spcPts val="0"/>
              </a:spcAft>
              <a:buClr>
                <a:schemeClr val="accent2"/>
              </a:buClr>
              <a:buSzPts val="2000"/>
              <a:buChar char="●"/>
            </a:pPr>
            <a:r>
              <a:rPr lang="fi-FI" sz="2000"/>
              <a:t>Duidelijke navigatie helpt gebruiker te vinden wat hij/zij zoekt</a:t>
            </a:r>
            <a:endParaRPr sz="2000"/>
          </a:p>
          <a:p>
            <a:pPr marL="457200" lvl="0" indent="-355600" algn="l" rtl="0">
              <a:spcBef>
                <a:spcPts val="0"/>
              </a:spcBef>
              <a:spcAft>
                <a:spcPts val="0"/>
              </a:spcAft>
              <a:buClr>
                <a:schemeClr val="accent2"/>
              </a:buClr>
              <a:buSzPts val="2000"/>
              <a:buChar char="●"/>
            </a:pPr>
            <a:r>
              <a:rPr lang="fi-FI" sz="2000"/>
              <a:t>Wat zijn de belangrijkste zoekwoorden, producten of diensten?</a:t>
            </a:r>
            <a:endParaRPr sz="2000"/>
          </a:p>
          <a:p>
            <a:pPr marL="457200" lvl="0" indent="-355600" algn="l" rtl="0">
              <a:spcBef>
                <a:spcPts val="0"/>
              </a:spcBef>
              <a:spcAft>
                <a:spcPts val="0"/>
              </a:spcAft>
              <a:buClr>
                <a:schemeClr val="accent2"/>
              </a:buClr>
              <a:buSzPts val="2000"/>
              <a:buChar char="●"/>
            </a:pPr>
            <a:r>
              <a:rPr lang="fi-FI" sz="2000"/>
              <a:t>Structuur: Pagina's, blog?</a:t>
            </a:r>
            <a:endParaRPr sz="2000"/>
          </a:p>
          <a:p>
            <a:pPr marL="457200" lvl="0" indent="-355600" algn="l" rtl="0">
              <a:spcBef>
                <a:spcPts val="0"/>
              </a:spcBef>
              <a:spcAft>
                <a:spcPts val="0"/>
              </a:spcAft>
              <a:buClr>
                <a:schemeClr val="accent2"/>
              </a:buClr>
              <a:buSzPts val="2000"/>
              <a:buChar char="●"/>
            </a:pPr>
            <a:r>
              <a:rPr lang="fi-FI" sz="2000"/>
              <a:t>Wat is het doel van de website? Wat is de conversie?</a:t>
            </a:r>
            <a:endParaRPr sz="2000"/>
          </a:p>
          <a:p>
            <a:pPr marL="457200" lvl="0" indent="-355600" algn="l" rtl="0">
              <a:spcBef>
                <a:spcPts val="0"/>
              </a:spcBef>
              <a:spcAft>
                <a:spcPts val="0"/>
              </a:spcAft>
              <a:buClr>
                <a:schemeClr val="accent2"/>
              </a:buClr>
              <a:buSzPts val="2000"/>
              <a:buChar char="●"/>
            </a:pPr>
            <a:r>
              <a:rPr lang="fi-FI" sz="2000"/>
              <a:t>Minimaal levensvatbaar product (MVP): MVP beslissing kan zijn om een deel van een site dat niet kritisch is niet af te maken om de site sneller live te krijgen.</a:t>
            </a:r>
            <a:endParaRPr sz="2000"/>
          </a:p>
          <a:p>
            <a:pPr marL="457200" lvl="0" indent="-355600" algn="l" rtl="0">
              <a:spcBef>
                <a:spcPts val="0"/>
              </a:spcBef>
              <a:spcAft>
                <a:spcPts val="0"/>
              </a:spcAft>
              <a:buClr>
                <a:schemeClr val="accent2"/>
              </a:buClr>
              <a:buSzPts val="2000"/>
              <a:buChar char="●"/>
            </a:pPr>
            <a:r>
              <a:rPr lang="fi-FI" sz="2000"/>
              <a:t>Onthoud: Minder is meer!</a:t>
            </a:r>
            <a:endParaRPr sz="2000"/>
          </a:p>
          <a:p>
            <a:pPr marL="0" lvl="0" indent="0" algn="l" rtl="0">
              <a:spcBef>
                <a:spcPts val="1000"/>
              </a:spcBef>
              <a:spcAft>
                <a:spcPts val="0"/>
              </a:spcAft>
              <a:buClr>
                <a:schemeClr val="dk1"/>
              </a:buClr>
              <a:buSzPts val="1100"/>
              <a:buFont typeface="Arial"/>
              <a:buNone/>
            </a:pPr>
            <a:endParaRPr sz="2000" b="1"/>
          </a:p>
          <a:p>
            <a:pPr marL="0" lvl="0" indent="0" algn="l" rtl="0">
              <a:spcBef>
                <a:spcPts val="1000"/>
              </a:spcBef>
              <a:spcAft>
                <a:spcPts val="0"/>
              </a:spcAft>
              <a:buNone/>
            </a:pPr>
            <a:endParaRPr sz="2000"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g2467f7231bf_0_23"/>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Hoe bouw je een website?</a:t>
            </a:r>
            <a:endParaRPr/>
          </a:p>
        </p:txBody>
      </p:sp>
      <p:sp>
        <p:nvSpPr>
          <p:cNvPr id="366" name="Google Shape;366;g2467f7231bf_0_23"/>
          <p:cNvSpPr txBox="1">
            <a:spLocks noGrp="1"/>
          </p:cNvSpPr>
          <p:nvPr>
            <p:ph type="body" idx="1"/>
          </p:nvPr>
        </p:nvSpPr>
        <p:spPr>
          <a:xfrm>
            <a:off x="838200" y="1825623"/>
            <a:ext cx="10515600" cy="4207200"/>
          </a:xfrm>
          <a:prstGeom prst="rect">
            <a:avLst/>
          </a:prstGeom>
        </p:spPr>
        <p:txBody>
          <a:bodyPr spcFirstLastPara="1" wrap="square" lIns="91425" tIns="45700" rIns="91425" bIns="45700" anchor="t" anchorCtr="0">
            <a:spAutoFit/>
          </a:bodyPr>
          <a:lstStyle/>
          <a:p>
            <a:pPr marL="0" lvl="0" indent="0" algn="l" rtl="0">
              <a:spcBef>
                <a:spcPts val="1000"/>
              </a:spcBef>
              <a:spcAft>
                <a:spcPts val="0"/>
              </a:spcAft>
              <a:buClr>
                <a:schemeClr val="dk1"/>
              </a:buClr>
              <a:buSzPts val="1100"/>
              <a:buFont typeface="Arial"/>
              <a:buNone/>
            </a:pPr>
            <a:r>
              <a:rPr lang="fi-FI" sz="2000" b="1"/>
              <a:t>Stap 5: Kies en pas een ontwerpsjabloon aan die je merk vertegenwoordigt</a:t>
            </a:r>
            <a:endParaRPr sz="2000" b="1"/>
          </a:p>
          <a:p>
            <a:pPr marL="457200" lvl="0" indent="-355600" algn="l" rtl="0">
              <a:spcBef>
                <a:spcPts val="1000"/>
              </a:spcBef>
              <a:spcAft>
                <a:spcPts val="0"/>
              </a:spcAft>
              <a:buClr>
                <a:schemeClr val="accent2"/>
              </a:buClr>
              <a:buSzPts val="2000"/>
              <a:buChar char="●"/>
            </a:pPr>
            <a:r>
              <a:rPr lang="fi-FI" sz="2000"/>
              <a:t>navigatiebalk (menu)</a:t>
            </a:r>
            <a:endParaRPr sz="2000"/>
          </a:p>
          <a:p>
            <a:pPr marL="457200" lvl="0" indent="-355600" algn="l" rtl="0">
              <a:spcBef>
                <a:spcPts val="0"/>
              </a:spcBef>
              <a:spcAft>
                <a:spcPts val="0"/>
              </a:spcAft>
              <a:buClr>
                <a:schemeClr val="accent2"/>
              </a:buClr>
              <a:buSzPts val="2000"/>
              <a:buChar char="●"/>
            </a:pPr>
            <a:r>
              <a:rPr lang="fi-FI" sz="2000"/>
              <a:t>ontwerp (extra CSS-code nodig?)</a:t>
            </a:r>
            <a:endParaRPr sz="2000"/>
          </a:p>
          <a:p>
            <a:pPr marL="457200" lvl="0" indent="-355600" algn="l" rtl="0">
              <a:spcBef>
                <a:spcPts val="0"/>
              </a:spcBef>
              <a:spcAft>
                <a:spcPts val="0"/>
              </a:spcAft>
              <a:buClr>
                <a:schemeClr val="accent2"/>
              </a:buClr>
              <a:buSzPts val="2000"/>
              <a:buChar char="●"/>
            </a:pPr>
            <a:r>
              <a:rPr lang="fi-FI" sz="2000"/>
              <a:t>functionaliteiten &amp; functies (plugins, apps schema gestructureerde gegevens, contactformulieren, anti-hacking verdediging, caching, nieuwsbrief opt-in formulieren &amp; inschrijvingsbeheer, SEO-software, back-up hulpprogramma's, XML sitemap ...)</a:t>
            </a:r>
            <a:endParaRPr sz="2000"/>
          </a:p>
          <a:p>
            <a:pPr marL="457200" lvl="0" indent="0" algn="l" rtl="0">
              <a:spcBef>
                <a:spcPts val="1000"/>
              </a:spcBef>
              <a:spcAft>
                <a:spcPts val="0"/>
              </a:spcAft>
              <a:buNone/>
            </a:pPr>
            <a:r>
              <a:rPr lang="fi-FI" sz="2000"/>
              <a:t>→ Hulp van een webontwikkelaar?</a:t>
            </a:r>
            <a:endParaRPr sz="2000" b="1"/>
          </a:p>
          <a:p>
            <a:pPr marL="0" lvl="0" indent="0" algn="l" rtl="0">
              <a:spcBef>
                <a:spcPts val="1000"/>
              </a:spcBef>
              <a:spcAft>
                <a:spcPts val="0"/>
              </a:spcAft>
              <a:buClr>
                <a:schemeClr val="dk1"/>
              </a:buClr>
              <a:buSzPts val="1100"/>
              <a:buFont typeface="Arial"/>
              <a:buNone/>
            </a:pPr>
            <a:r>
              <a:rPr lang="fi-FI" sz="2000" b="1"/>
              <a:t>Stap 6: Bepaal waar het verkeer vandaan zal komen? </a:t>
            </a:r>
            <a:endParaRPr sz="2000" b="1"/>
          </a:p>
          <a:p>
            <a:pPr marL="457200" lvl="0" indent="-355600" algn="l" rtl="0">
              <a:spcBef>
                <a:spcPts val="1000"/>
              </a:spcBef>
              <a:spcAft>
                <a:spcPts val="0"/>
              </a:spcAft>
              <a:buClr>
                <a:schemeClr val="accent2"/>
              </a:buClr>
              <a:buSzPts val="2000"/>
              <a:buChar char="●"/>
            </a:pPr>
            <a:r>
              <a:rPr lang="fi-FI" sz="2000"/>
              <a:t>Sociale mediakanalen</a:t>
            </a:r>
            <a:endParaRPr sz="2000"/>
          </a:p>
          <a:p>
            <a:pPr marL="457200" lvl="0" indent="-355600" algn="l" rtl="0">
              <a:spcBef>
                <a:spcPts val="0"/>
              </a:spcBef>
              <a:spcAft>
                <a:spcPts val="0"/>
              </a:spcAft>
              <a:buClr>
                <a:schemeClr val="accent2"/>
              </a:buClr>
              <a:buSzPts val="2000"/>
              <a:buChar char="●"/>
            </a:pPr>
            <a:r>
              <a:rPr lang="fi-FI" sz="2000"/>
              <a:t>Bloggen</a:t>
            </a:r>
            <a:endParaRPr sz="2000"/>
          </a:p>
          <a:p>
            <a:pPr marL="457200" lvl="0" indent="-355600" algn="l" rtl="0">
              <a:spcBef>
                <a:spcPts val="0"/>
              </a:spcBef>
              <a:spcAft>
                <a:spcPts val="0"/>
              </a:spcAft>
              <a:buClr>
                <a:schemeClr val="accent2"/>
              </a:buClr>
              <a:buSzPts val="2000"/>
              <a:buChar char="●"/>
            </a:pPr>
            <a:r>
              <a:rPr lang="fi-FI" sz="2000"/>
              <a:t>Backlinks van andere sites</a:t>
            </a:r>
            <a:endParaRPr sz="2000"/>
          </a:p>
          <a:p>
            <a:pPr marL="457200" lvl="0" indent="-355600" algn="l" rtl="0">
              <a:spcBef>
                <a:spcPts val="0"/>
              </a:spcBef>
              <a:spcAft>
                <a:spcPts val="0"/>
              </a:spcAft>
              <a:buClr>
                <a:schemeClr val="accent2"/>
              </a:buClr>
              <a:buSzPts val="2000"/>
              <a:buChar char="●"/>
            </a:pPr>
            <a:r>
              <a:rPr lang="fi-FI" sz="2000"/>
              <a:t>E-mailmarketing</a:t>
            </a:r>
            <a:endParaRPr sz="2000"/>
          </a:p>
          <a:p>
            <a:pPr marL="457200" lvl="0" indent="-355600" algn="l" rtl="0">
              <a:spcBef>
                <a:spcPts val="0"/>
              </a:spcBef>
              <a:spcAft>
                <a:spcPts val="0"/>
              </a:spcAft>
              <a:buClr>
                <a:schemeClr val="accent2"/>
              </a:buClr>
              <a:buSzPts val="2000"/>
              <a:buChar char="●"/>
            </a:pPr>
            <a:r>
              <a:rPr lang="fi-FI" sz="2000"/>
              <a:t>Strategie voor contentmarketing</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g2467f7231bf_0_3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Hoe bouw je een website?</a:t>
            </a:r>
            <a:endParaRPr/>
          </a:p>
        </p:txBody>
      </p:sp>
      <p:sp>
        <p:nvSpPr>
          <p:cNvPr id="373" name="Google Shape;373;g2467f7231bf_0_31"/>
          <p:cNvSpPr txBox="1">
            <a:spLocks noGrp="1"/>
          </p:cNvSpPr>
          <p:nvPr>
            <p:ph type="body" idx="1"/>
          </p:nvPr>
        </p:nvSpPr>
        <p:spPr>
          <a:xfrm>
            <a:off x="838200" y="1825623"/>
            <a:ext cx="10515600" cy="3524700"/>
          </a:xfrm>
          <a:prstGeom prst="rect">
            <a:avLst/>
          </a:prstGeom>
        </p:spPr>
        <p:txBody>
          <a:bodyPr spcFirstLastPara="1" wrap="square" lIns="91425" tIns="45700" rIns="91425" bIns="45700" anchor="t" anchorCtr="0">
            <a:spAutoFit/>
          </a:bodyPr>
          <a:lstStyle/>
          <a:p>
            <a:pPr marL="0" lvl="0" indent="0" algn="l" rtl="0">
              <a:spcBef>
                <a:spcPts val="1000"/>
              </a:spcBef>
              <a:spcAft>
                <a:spcPts val="0"/>
              </a:spcAft>
              <a:buNone/>
            </a:pPr>
            <a:r>
              <a:rPr lang="fi-FI" sz="2000" b="1"/>
              <a:t>Stap 7: Lanceren</a:t>
            </a:r>
            <a:endParaRPr sz="2000" b="1"/>
          </a:p>
          <a:p>
            <a:pPr marL="457200" lvl="0" indent="-355600" algn="l" rtl="0">
              <a:spcBef>
                <a:spcPts val="1000"/>
              </a:spcBef>
              <a:spcAft>
                <a:spcPts val="0"/>
              </a:spcAft>
              <a:buClr>
                <a:schemeClr val="accent2"/>
              </a:buClr>
              <a:buSzPts val="2000"/>
              <a:buChar char="●"/>
            </a:pPr>
            <a:r>
              <a:rPr lang="fi-FI" sz="2000"/>
              <a:t>De oude site crawlen en backuppen</a:t>
            </a:r>
            <a:endParaRPr sz="2000"/>
          </a:p>
          <a:p>
            <a:pPr marL="457200" lvl="0" indent="-355600" algn="l" rtl="0">
              <a:spcBef>
                <a:spcPts val="0"/>
              </a:spcBef>
              <a:spcAft>
                <a:spcPts val="0"/>
              </a:spcAft>
              <a:buClr>
                <a:schemeClr val="accent2"/>
              </a:buClr>
              <a:buSzPts val="2000"/>
              <a:buChar char="●"/>
            </a:pPr>
            <a:r>
              <a:rPr lang="fi-FI" sz="2000"/>
              <a:t>De site live zetten</a:t>
            </a:r>
            <a:endParaRPr sz="2000"/>
          </a:p>
          <a:p>
            <a:pPr marL="457200" lvl="0" indent="-355600" algn="l" rtl="0">
              <a:spcBef>
                <a:spcPts val="0"/>
              </a:spcBef>
              <a:spcAft>
                <a:spcPts val="0"/>
              </a:spcAft>
              <a:buClr>
                <a:schemeClr val="accent2"/>
              </a:buClr>
              <a:buSzPts val="2000"/>
              <a:buChar char="●"/>
            </a:pPr>
            <a:r>
              <a:rPr lang="fi-FI" sz="2000"/>
              <a:t>Diagnose na lancering: gebroken links, omleidingen, ontbrekende onderdelen, enz.</a:t>
            </a:r>
            <a:endParaRPr sz="2000"/>
          </a:p>
          <a:p>
            <a:pPr marL="457200" lvl="0" indent="-355600" algn="l" rtl="0">
              <a:spcBef>
                <a:spcPts val="0"/>
              </a:spcBef>
              <a:spcAft>
                <a:spcPts val="0"/>
              </a:spcAft>
              <a:buClr>
                <a:schemeClr val="accent2"/>
              </a:buClr>
              <a:buSzPts val="2000"/>
              <a:buChar char="●"/>
            </a:pPr>
            <a:r>
              <a:rPr lang="fi-FI" sz="2000"/>
              <a:t>Uw site toevoegen aan Google Search Console om te worden geïndexeerd</a:t>
            </a:r>
            <a:endParaRPr sz="2000"/>
          </a:p>
          <a:p>
            <a:pPr marL="457200" lvl="0" indent="-355600" algn="l" rtl="0">
              <a:spcBef>
                <a:spcPts val="0"/>
              </a:spcBef>
              <a:spcAft>
                <a:spcPts val="0"/>
              </a:spcAft>
              <a:buClr>
                <a:schemeClr val="accent2"/>
              </a:buClr>
              <a:buSzPts val="2000"/>
              <a:buChar char="●"/>
            </a:pPr>
            <a:r>
              <a:rPr lang="fi-FI" sz="2000"/>
              <a:t>Vier je lancering in sociale media en andere marketingkanalen.</a:t>
            </a:r>
            <a:endParaRPr sz="2000"/>
          </a:p>
          <a:p>
            <a:pPr marL="0" lvl="0" indent="0" algn="l" rtl="0">
              <a:spcBef>
                <a:spcPts val="1000"/>
              </a:spcBef>
              <a:spcAft>
                <a:spcPts val="0"/>
              </a:spcAft>
              <a:buNone/>
            </a:pPr>
            <a:r>
              <a:rPr lang="fi-FI" sz="2000" b="1"/>
              <a:t>Stap 8: Hoe meet je je succes?</a:t>
            </a:r>
            <a:endParaRPr sz="2000" b="1"/>
          </a:p>
          <a:p>
            <a:pPr marL="457200" lvl="0" indent="-355600" algn="l" rtl="0">
              <a:spcBef>
                <a:spcPts val="1000"/>
              </a:spcBef>
              <a:spcAft>
                <a:spcPts val="0"/>
              </a:spcAft>
              <a:buClr>
                <a:schemeClr val="accent2"/>
              </a:buClr>
              <a:buSzPts val="2000"/>
              <a:buChar char="●"/>
            </a:pPr>
            <a:r>
              <a:rPr lang="fi-FI" sz="2000"/>
              <a:t>SMART doelen</a:t>
            </a:r>
            <a:endParaRPr sz="2000"/>
          </a:p>
          <a:p>
            <a:pPr marL="457200" lvl="0" indent="-355600" algn="l" rtl="0">
              <a:spcBef>
                <a:spcPts val="0"/>
              </a:spcBef>
              <a:spcAft>
                <a:spcPts val="0"/>
              </a:spcAft>
              <a:buClr>
                <a:schemeClr val="accent2"/>
              </a:buClr>
              <a:buSzPts val="2000"/>
              <a:buChar char="●"/>
            </a:pPr>
            <a:r>
              <a:rPr lang="fi-FI" sz="2000"/>
              <a:t>Website KPI's</a:t>
            </a:r>
            <a:endParaRPr sz="2000"/>
          </a:p>
          <a:p>
            <a:pPr marL="457200" lvl="0" indent="-355600" algn="l" rtl="0">
              <a:spcBef>
                <a:spcPts val="0"/>
              </a:spcBef>
              <a:spcAft>
                <a:spcPts val="0"/>
              </a:spcAft>
              <a:buClr>
                <a:schemeClr val="accent2"/>
              </a:buClr>
              <a:buSzPts val="2000"/>
              <a:buChar char="●"/>
            </a:pPr>
            <a:r>
              <a:rPr lang="fi-FI" sz="2000"/>
              <a:t>Gebruik Google Search Console, Google Analytics 4, Meta Pixel...</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4cd7b68f1a_1_0"/>
          <p:cNvSpPr txBox="1">
            <a:spLocks noGrp="1"/>
          </p:cNvSpPr>
          <p:nvPr>
            <p:ph type="body" idx="1"/>
          </p:nvPr>
        </p:nvSpPr>
        <p:spPr>
          <a:xfrm>
            <a:off x="1120775" y="488025"/>
            <a:ext cx="10509300" cy="886500"/>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a:t>Opdracht 1: Plannen voor een bedrijfswebsite/bouwen van je eigen site</a:t>
            </a:r>
            <a:endParaRPr b="1"/>
          </a:p>
        </p:txBody>
      </p:sp>
      <p:sp>
        <p:nvSpPr>
          <p:cNvPr id="380" name="Google Shape;380;g24cd7b68f1a_1_0"/>
          <p:cNvSpPr txBox="1">
            <a:spLocks noGrp="1"/>
          </p:cNvSpPr>
          <p:nvPr>
            <p:ph type="body" idx="2"/>
          </p:nvPr>
        </p:nvSpPr>
        <p:spPr>
          <a:xfrm>
            <a:off x="1120777" y="1646455"/>
            <a:ext cx="8818800" cy="3781800"/>
          </a:xfrm>
          <a:prstGeom prst="rect">
            <a:avLst/>
          </a:prstGeom>
        </p:spPr>
        <p:txBody>
          <a:bodyPr spcFirstLastPara="1" wrap="square" lIns="0" tIns="0" rIns="0" bIns="0" anchor="t" anchorCtr="0">
            <a:noAutofit/>
          </a:bodyPr>
          <a:lstStyle/>
          <a:p>
            <a:pPr marL="0" lvl="0" indent="0" algn="l" rtl="0">
              <a:lnSpc>
                <a:spcPct val="90000"/>
              </a:lnSpc>
              <a:spcBef>
                <a:spcPts val="1000"/>
              </a:spcBef>
              <a:spcAft>
                <a:spcPts val="0"/>
              </a:spcAft>
              <a:buClr>
                <a:schemeClr val="dk1"/>
              </a:buClr>
              <a:buSzPts val="1100"/>
              <a:buFont typeface="Arial"/>
              <a:buNone/>
            </a:pPr>
            <a:r>
              <a:rPr lang="fi-FI" sz="1864" b="1"/>
              <a:t>Teamwerk - 4 of 5 studenten in 1 team</a:t>
            </a:r>
            <a:endParaRPr sz="1864" b="1"/>
          </a:p>
          <a:p>
            <a:pPr marL="0" lvl="0" indent="0" algn="l" rtl="0">
              <a:lnSpc>
                <a:spcPct val="90000"/>
              </a:lnSpc>
              <a:spcBef>
                <a:spcPts val="1000"/>
              </a:spcBef>
              <a:spcAft>
                <a:spcPts val="0"/>
              </a:spcAft>
              <a:buClr>
                <a:schemeClr val="dk1"/>
              </a:buClr>
              <a:buSzPts val="1100"/>
              <a:buFont typeface="Arial"/>
              <a:buNone/>
            </a:pPr>
            <a:r>
              <a:rPr lang="fi-FI" sz="2100" b="1"/>
              <a:t>"Jouw team is het managementteam van een recreatiebedrijf dat accommodatie en recreatiediensten naar keuze aanbiedt."</a:t>
            </a:r>
            <a:endParaRPr sz="2100" b="1"/>
          </a:p>
          <a:p>
            <a:pPr marL="0" lvl="0" indent="0" algn="l" rtl="0">
              <a:lnSpc>
                <a:spcPct val="90000"/>
              </a:lnSpc>
              <a:spcBef>
                <a:spcPts val="1000"/>
              </a:spcBef>
              <a:spcAft>
                <a:spcPts val="0"/>
              </a:spcAft>
              <a:buClr>
                <a:schemeClr val="dk1"/>
              </a:buClr>
              <a:buSzPts val="1100"/>
              <a:buFont typeface="Arial"/>
              <a:buNone/>
            </a:pPr>
            <a:endParaRPr sz="2100" b="1"/>
          </a:p>
          <a:p>
            <a:pPr marL="0" lvl="0" indent="0" algn="l" rtl="0">
              <a:lnSpc>
                <a:spcPct val="90000"/>
              </a:lnSpc>
              <a:spcBef>
                <a:spcPts val="1000"/>
              </a:spcBef>
              <a:spcAft>
                <a:spcPts val="0"/>
              </a:spcAft>
              <a:buClr>
                <a:schemeClr val="dk1"/>
              </a:buClr>
              <a:buSzPts val="1100"/>
              <a:buFont typeface="Arial"/>
              <a:buNone/>
            </a:pPr>
            <a:r>
              <a:rPr lang="fi-FI" sz="2100" b="1"/>
              <a:t>Het doel van deze opdracht is het creëren van een denkbeeldig bedrijf</a:t>
            </a:r>
            <a:endParaRPr sz="2100" b="1"/>
          </a:p>
          <a:p>
            <a:pPr marL="0" lvl="0" indent="0" algn="l" rtl="0">
              <a:lnSpc>
                <a:spcPct val="90000"/>
              </a:lnSpc>
              <a:spcBef>
                <a:spcPts val="1000"/>
              </a:spcBef>
              <a:spcAft>
                <a:spcPts val="0"/>
              </a:spcAft>
              <a:buClr>
                <a:schemeClr val="dk1"/>
              </a:buClr>
              <a:buSzPts val="1100"/>
              <a:buFont typeface="Arial"/>
              <a:buNone/>
            </a:pPr>
            <a:r>
              <a:rPr lang="fi-FI" sz="2100" b="1"/>
              <a:t>Deze oefening dient als basis voor de rest van de opdrachten in de cursus </a:t>
            </a:r>
            <a:endParaRPr sz="2100" b="1"/>
          </a:p>
          <a:p>
            <a:pPr marL="0" lvl="0" indent="0" algn="l" rtl="0">
              <a:lnSpc>
                <a:spcPct val="90000"/>
              </a:lnSpc>
              <a:spcBef>
                <a:spcPts val="1000"/>
              </a:spcBef>
              <a:spcAft>
                <a:spcPts val="0"/>
              </a:spcAft>
              <a:buClr>
                <a:schemeClr val="dk1"/>
              </a:buClr>
              <a:buSzPts val="1100"/>
              <a:buFont typeface="Arial"/>
              <a:buNone/>
            </a:pPr>
            <a:endParaRPr sz="1600" b="1"/>
          </a:p>
          <a:p>
            <a:pPr marL="0" lvl="0" indent="0" algn="l" rtl="0">
              <a:lnSpc>
                <a:spcPct val="90000"/>
              </a:lnSpc>
              <a:spcBef>
                <a:spcPts val="1000"/>
              </a:spcBef>
              <a:spcAft>
                <a:spcPts val="0"/>
              </a:spcAft>
              <a:buClr>
                <a:schemeClr val="dk1"/>
              </a:buClr>
              <a:buSzPts val="1100"/>
              <a:buFont typeface="Arial"/>
              <a:buNone/>
            </a:pPr>
            <a:r>
              <a:rPr lang="fi-FI" sz="1600" b="1"/>
              <a:t>Eerste opdracht: zie details in het document (Websites_Homework1)</a:t>
            </a:r>
            <a:endParaRPr sz="1600" b="1"/>
          </a:p>
          <a:p>
            <a:pPr marL="457200" lvl="0" indent="-330200" algn="l" rtl="0">
              <a:lnSpc>
                <a:spcPct val="90000"/>
              </a:lnSpc>
              <a:spcBef>
                <a:spcPts val="1000"/>
              </a:spcBef>
              <a:spcAft>
                <a:spcPts val="0"/>
              </a:spcAft>
              <a:buSzPts val="1600"/>
              <a:buChar char="-"/>
            </a:pPr>
            <a:r>
              <a:rPr lang="fi-FI" sz="1600" b="1"/>
              <a:t>de producten en diensten van het bedrijf definiëren</a:t>
            </a:r>
            <a:endParaRPr sz="1600" b="1"/>
          </a:p>
          <a:p>
            <a:pPr marL="457200" lvl="0" indent="-330200" algn="l" rtl="0">
              <a:lnSpc>
                <a:spcPct val="90000"/>
              </a:lnSpc>
              <a:spcBef>
                <a:spcPts val="0"/>
              </a:spcBef>
              <a:spcAft>
                <a:spcPts val="0"/>
              </a:spcAft>
              <a:buSzPts val="1600"/>
              <a:buChar char="-"/>
            </a:pPr>
            <a:r>
              <a:rPr lang="fi-FI" sz="1600" b="1"/>
              <a:t>haar markten en marketingdoelstellingen voor de komende 12 maanden bepalen</a:t>
            </a:r>
            <a:endParaRPr sz="1600" b="1"/>
          </a:p>
          <a:p>
            <a:pPr marL="457200" lvl="0" indent="-330200" algn="l" rtl="0">
              <a:lnSpc>
                <a:spcPct val="90000"/>
              </a:lnSpc>
              <a:spcBef>
                <a:spcPts val="0"/>
              </a:spcBef>
              <a:spcAft>
                <a:spcPts val="0"/>
              </a:spcAft>
              <a:buSzPts val="1600"/>
              <a:buChar char="-"/>
            </a:pPr>
            <a:r>
              <a:rPr lang="fi-FI" sz="1600" b="1"/>
              <a:t>een domeinnaam kiezen</a:t>
            </a:r>
            <a:endParaRPr sz="2100" b="1"/>
          </a:p>
          <a:p>
            <a:pPr marL="0" lvl="0" indent="0" algn="l" rtl="0">
              <a:spcBef>
                <a:spcPts val="0"/>
              </a:spcBef>
              <a:spcAft>
                <a:spcPts val="0"/>
              </a:spcAft>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g27b89037f6b_0_0"/>
          <p:cNvSpPr txBox="1">
            <a:spLocks noGrp="1"/>
          </p:cNvSpPr>
          <p:nvPr>
            <p:ph type="body" idx="1"/>
          </p:nvPr>
        </p:nvSpPr>
        <p:spPr>
          <a:xfrm>
            <a:off x="838200" y="1647016"/>
            <a:ext cx="10515600" cy="58080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300" dirty="0"/>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300" dirty="0"/>
          </a:p>
          <a:p>
            <a:pPr marL="0" lvl="0" indent="0" algn="l" rtl="0">
              <a:spcBef>
                <a:spcPts val="1000"/>
              </a:spcBef>
              <a:spcAft>
                <a:spcPts val="0"/>
              </a:spcAft>
              <a:buNone/>
            </a:pPr>
            <a:endParaRPr sz="2300" dirty="0"/>
          </a:p>
          <a:p>
            <a:pPr marL="0" lvl="0" indent="0" algn="l" rtl="0">
              <a:spcBef>
                <a:spcPts val="1000"/>
              </a:spcBef>
              <a:spcAft>
                <a:spcPts val="0"/>
              </a:spcAft>
              <a:buNone/>
            </a:pPr>
            <a:r>
              <a:rPr lang="fi-FI" sz="2300" dirty="0"/>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300" dirty="0"/>
          </a:p>
          <a:p>
            <a:pPr marL="0" lvl="0" indent="0" algn="l" rtl="0">
              <a:spcBef>
                <a:spcPts val="1000"/>
              </a:spcBef>
              <a:spcAft>
                <a:spcPts val="0"/>
              </a:spcAft>
              <a:buNone/>
            </a:pPr>
            <a:endParaRPr sz="2400" dirty="0"/>
          </a:p>
          <a:p>
            <a:pPr marL="0" lvl="0" indent="0" algn="l" rtl="0">
              <a:spcBef>
                <a:spcPts val="1000"/>
              </a:spcBef>
              <a:spcAft>
                <a:spcPts val="0"/>
              </a:spcAft>
              <a:buNone/>
            </a:pPr>
            <a:endParaRPr sz="2400" dirty="0"/>
          </a:p>
        </p:txBody>
      </p:sp>
      <p:sp>
        <p:nvSpPr>
          <p:cNvPr id="386" name="Google Shape;386;g27b89037f6b_0_0"/>
          <p:cNvSpPr txBox="1">
            <a:spLocks noGrp="1"/>
          </p:cNvSpPr>
          <p:nvPr>
            <p:ph type="title"/>
          </p:nvPr>
        </p:nvSpPr>
        <p:spPr>
          <a:xfrm>
            <a:off x="838200" y="15247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4894</Words>
  <Application>Microsoft Office PowerPoint</Application>
  <PresentationFormat>Breedbeeld</PresentationFormat>
  <Paragraphs>305</Paragraphs>
  <Slides>29</Slides>
  <Notes>29</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29</vt:i4>
      </vt:variant>
    </vt:vector>
  </HeadingPairs>
  <TitlesOfParts>
    <vt:vector size="32" baseType="lpstr">
      <vt:lpstr>Arial</vt:lpstr>
      <vt:lpstr>Calibri</vt:lpstr>
      <vt:lpstr>DEMS NEW</vt:lpstr>
      <vt:lpstr>Websites</vt:lpstr>
      <vt:lpstr>Leerdoelen  </vt:lpstr>
      <vt:lpstr>Onderwerpen</vt:lpstr>
      <vt:lpstr>Waarom heeft elk bedrijf een website nodig?</vt:lpstr>
      <vt:lpstr>Het grote plaatje</vt:lpstr>
      <vt:lpstr>PowerPoint-presentatie</vt:lpstr>
      <vt:lpstr>Leid de discussie van sociale mediasites  naar uw website... ...want daar heb je hun 100% aandacht</vt:lpstr>
      <vt:lpstr>De functie van uw website is om dit allemaal  dit te laten gebeuren</vt:lpstr>
      <vt:lpstr>Zakelijke doelstellingen</vt:lpstr>
      <vt:lpstr>Algemene bedrijfsdoelstellingen met betrekking tot websites</vt:lpstr>
      <vt:lpstr>Website voorbeelden van doelstellingen</vt:lpstr>
      <vt:lpstr>Website voorbeelden van doelstellingen</vt:lpstr>
      <vt:lpstr>Website voorbeelden van doelstellingen</vt:lpstr>
      <vt:lpstr>Website voorbeelden van doelstellingen</vt:lpstr>
      <vt:lpstr>Beste praktijken voor een goede website</vt:lpstr>
      <vt:lpstr>Beste praktijken voor een goede website</vt:lpstr>
      <vt:lpstr>Beste praktijken voor een goede website</vt:lpstr>
      <vt:lpstr>Beste praktijken voor een goede website</vt:lpstr>
      <vt:lpstr>Beste praktijken voor een goede website</vt:lpstr>
      <vt:lpstr>Best practices voor een website in een notendop</vt:lpstr>
      <vt:lpstr>PowerPoint-presentatie</vt:lpstr>
      <vt:lpstr>Hoe zet je een website op?</vt:lpstr>
      <vt:lpstr>Je hebt het volgende nodig</vt:lpstr>
      <vt:lpstr>Hoe bouw je een website?</vt:lpstr>
      <vt:lpstr>Hoe bouw je een website?</vt:lpstr>
      <vt:lpstr>Hoe bouw je een website?</vt:lpstr>
      <vt:lpstr>Hoe bouw je een website?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keywords>, docId:3F3599608D245E3C2A0BAE359BB2AC6C</cp:keywords>
  <cp:lastModifiedBy>Lisanne van den Broek</cp:lastModifiedBy>
  <cp:revision>1</cp:revision>
  <dcterms:created xsi:type="dcterms:W3CDTF">2023-01-25T12:59:02Z</dcterms:created>
  <dcterms:modified xsi:type="dcterms:W3CDTF">2023-11-14T14:07:54Z</dcterms:modified>
</cp:coreProperties>
</file>