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Lst>
  <p:sldSz cy="5143500" cx="9144000"/>
  <p:notesSz cx="6858000" cy="9144000"/>
  <p:embeddedFontLst>
    <p:embeddedFont>
      <p:font typeface="Dancing Script"/>
      <p:regular r:id="rId24"/>
      <p:bold r:id="rId25"/>
    </p:embeddedFont>
    <p:embeddedFont>
      <p:font typeface="Open Sans"/>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0" roundtripDataSignature="AMtx7mgM9a6AacY8n+cq9ckK86E8coTT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font" Target="fonts/DancingScript-regular.fntdata"/><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OpenSans-regular.fntdata"/><Relationship Id="rId25" Type="http://schemas.openxmlformats.org/officeDocument/2006/relationships/font" Target="fonts/DancingScript-bold.fntdata"/><Relationship Id="rId28" Type="http://schemas.openxmlformats.org/officeDocument/2006/relationships/font" Target="fonts/OpenSans-italic.fntdata"/><Relationship Id="rId27" Type="http://schemas.openxmlformats.org/officeDocument/2006/relationships/font" Target="fonts/OpenSans-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OpenSans-boldItalic.fntdata"/><Relationship Id="rId7" Type="http://schemas.openxmlformats.org/officeDocument/2006/relationships/slide" Target="slides/slide3.xml"/><Relationship Id="rId8" Type="http://schemas.openxmlformats.org/officeDocument/2006/relationships/slide" Target="slides/slide4.xml"/><Relationship Id="rId30" Type="http://customschemas.google.com/relationships/presentationmetadata" Target="meta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7" name="Google Shape;17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2" name="Google Shape;18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Linkkien rakentaminen on prosessi, jossa hankitaan laadukkaita ja merkityksellisiä linkkejä verkkosivustolle, joita hakukoneet käyttävät verkkosivuston auktoriteetin ja uskottavuuden määrittämiseen. Takalinkit, jotka tunnetaan myös nimellä saapuvat linkit tai saapuvat linkit, ovat linkkejä muilta verkkosivustoilta, jotka osoittavat verkkosivustollesi.</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Linkkien rakentaminen on tärkeää useista syistä:</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Hakukoneiden sijoitus: Hakukoneet käyttävät hakukoneiden tärkeimpiä sijoitustekijöitä määritellessään verkkosivuston relevanssia ja auktoriteettia. Hankkimalla laadukkaita takalinkkejä verkkosivusto voi parantaa hakukoneiden sijoitusta ja siten näkyvyyttä hakukoneiden tulossivuilla.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Viiteliikennettä: Se on liikennettä, joka tulee muilta verkkosivustoilta. Tämä viittausliikenne voi auttaa lisäämään verkkosivuston näkyvyyttä ja houkuttelemaan lisää potentiaalisia asiakkaita.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Verkkotunnuksen auktoriteetti: Siihen vaikuttaa verkkosivustolle osoittavien linkkien määrä ja laatu. Hankkimalla laadukkaita takalinkkejä verkkosivusto voi parantaa verkkotunnuksen auktoriteettia ja näkyvyyttä hakukoneiden tulossivuilla.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Luottamus ja uskottavuus: Tämä voi olla hyödyllistä sekä hakukoneoptimoinnin että brändin maineen rakentamisen kannalta.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On kuitenkin tärkeää huomata, että kaikki takalinkit eivät ole samanarvoisia, ja takalinkkien laatu on tärkeämpää kuin niiden määrä. Hakukoneet etsivät laadukkailta ja merkityksellisiltä verkkosivustoilta tulevia takalinkkejä, ja roskapostitettujen tai heikkolaatuisten verkkosivustojen linkit voivat vaikuttaa kielteisesti verkkosivuston sijoitukseen ja maineeseen.</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Yhteenvetona voidaan todeta, että linkkien rakentaminen on olennainen osa yleistä SEO-strategiaa, ja verkkosivustojen on tärkeää hankkia laadukkaita ja merkityksellisiä linkkejä, jotta ne voivat parantaa hakukoneiden sijoitusta, lähiliikennettä, verkkotunnuksen auktoriteettia ja uskottavuutta. Keskittymällä laadukkaiden linkkien hankkimiseen verkkosivustot voivat lisätä verkkonäkyvyyttään, houkutella lisää potentiaalisia asiakkaita ja lopulta kasvattaa liiketoimintaansa.</a:t>
            </a:r>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8" name="Google Shape;18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Linkkien rakentamisstrategian toteuttaminen voi olla monimutkainen ja aikaa vievä prosessi, mutta se on olennaisen tärkeää onnistuneen SEO-kampanjan kannalta. Seuraavassa on joitakin vaiheita, joita kannattaa noudattaa linkkien rakentamisstrategian toteuttamisessa:</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Suorita takalinkkien analyysi: Aloita tekemällä omasta verkkosivustostasi ja kilpailijoittesi verkkosivustoista backlink-analyysi, jotta ymmärrät, minkä tyyppisiä backlinkkejä heillä on, mistä linkit ovat peräisin ja minkä laatuisia ne ovat. Tämä analyysi voi auttaa sinua tunnistamaan mahdollisuuksia hankkia uusia takalinkkejä ja parantaa omaa linkkiprofiiliasi.</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Kehitä sisältömarkkinointisuunnitelma: Sisältömarkkinointi on onnistuneen linkkien rakentamisstrategian keskeinen osa, sillä laadukas ja relevantti sisältö on usein avain takalinkkien hankkimiseen. Kehitä sisältömarkkinointisuunnitelma, jossa keskitytään laadukkaan ja jaettavan sisällön luomiseen, joka voi houkutella linkkejä muilta verkkosivustoilta.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Tiedottaminen ja verkostoituminen: Ota yhteyttä sivustoihin, jotka liittyvät toimialueeseesi ja joilla on korkea domain-auktoriteetti, ja tarjoa niille arvokasta sisältöä linkkiä vastaan. Verkostoituminen muiden verkkosivustojen ja alan johtajien kanssa voi myös auttaa luomaan suhteita ja houkuttelemaan linkkejä.</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Vierasbloggaaminen: Vierasbloggaaminen on hyvä tapa rakentaa suhteita muihin verkkosivustoihin ja hankkia linkkejä. Tarjoudu kirjoittamaan vieraskirjoituksia alasi kannalta merkityksellisille verkkosivustoille ja sisällytä linkki omalle verkkosivustollesi kirjoittajan bioosi.</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Sponsoroitu sisältö ja maksulliset linkit: Maksetut linkit ja sponsoroitu sisältö voivat olla tehokas tapa hankkia laadukkaita linkkejä nopeasti, mutta on tärkeää olla varovainen tätä lähestymistapaa käytettäessä. Hakukoneet puuttuvat yhä tiukemmin maksullisiin linkkeihin, ja on tärkeää varmistaa, että hankkimasi linkit ovat laadukkaita ja merkityksellisiä.</a:t>
            </a:r>
            <a:endParaRPr/>
          </a:p>
          <a:p>
            <a:pPr indent="0" lvl="0" marL="0" rtl="0" algn="l">
              <a:lnSpc>
                <a:spcPct val="100000"/>
              </a:lnSpc>
              <a:spcBef>
                <a:spcPts val="0"/>
              </a:spcBef>
              <a:spcAft>
                <a:spcPts val="0"/>
              </a:spcAft>
              <a:buSzPts val="1100"/>
              <a:buNone/>
            </a:pPr>
            <a:r>
              <a:t/>
            </a:r>
            <a:endParaRPr/>
          </a:p>
          <a:p>
            <a:pPr indent="0" lvl="0" marL="0" rtl="0" algn="l">
              <a:lnSpc>
                <a:spcPct val="100000"/>
              </a:lnSpc>
              <a:spcBef>
                <a:spcPts val="0"/>
              </a:spcBef>
              <a:spcAft>
                <a:spcPts val="0"/>
              </a:spcAft>
              <a:buSzPts val="1100"/>
              <a:buNone/>
            </a:pPr>
            <a:r>
              <a:rPr lang="en-US"/>
              <a:t>Kehittyneisiin linkkien rakentamisvaihtoehtoihin kuuluvat:</a:t>
            </a:r>
            <a:endParaRPr/>
          </a:p>
          <a:p>
            <a:pPr indent="0" lvl="0" marL="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Rikkinäisten linkkien rakentaminen: Rikkinäisten linkkien rakentaminen on prosessi, jossa tunnistetaan rikkinäiset linkit muilla verkkosivustoilla ja tarjotaan niiden korvaamista linkillä omalle verkkosivustolle. Tämä voi olla arvokas tapa hankkia laadukkaita takalinkkejä merkityksellisiltä verkkosivustoilta.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Vaikuttajien tavoittaminen: Vaikuttajien tavoittelu on prosessi, jossa tavoitat oman alasi vaikuttajia ja pyydät heitä jakamaan sisältösi ja linkittämään verkkosivustollesi. Vaikuttajien tavoittelu voi auttaa lisäämään suosittelevaa liikennettä ja houkuttelemaan laadukkaita takalinkkejä arvovaltaisilta verkkosivustoilta.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Pilvenpiirtäjätekniikka: Se on linkkien rakentamisstrategia, jossa luodaan laadukasta ja syvällistä sisältöä, joka on parempaa kuin mikään muu samaa aihetta käsittelevä sisältö. Tämä sisältö voi houkutella korkealaatuisia takalinkkejä muilta verkkosivustoilta sekä lähiliikennettä ja jakoja sosiaalisessa mediassa.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Linkkien houkuttelu: Linkkien houkutteleminen on prosessi, jossa luodaan sisältöä, jonka tarkoituksena on houkutella linkkejä luonnollisesti ilman, että tarvitsee ottaa yhteyttä muihin verkkosivustoihin. Tämä voi olla arvokas tapa hankkia laadukkaita takalinkkejä, mutta se edellyttää vahvaa ymmärrystä kohdeyleisöstäsi ja siitä, millainen sisältö heitä eniten houkuttelee.</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6" name="Google Shape;196;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4" name="Google Shape;204;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2" name="Google Shape;212;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0" name="Google Shape;220;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rPr lang="en-US"/>
              <a:t>Sosiaalinen media voi olla avainasemassa SEO-strategian vahvistamisessa lisäämällä brändin näkyvyyttä ja ohjaamalla liikennettä verkkosivustolle. Näin se onnistuu:</a:t>
            </a:r>
            <a:endParaRPr/>
          </a:p>
          <a:p>
            <a:pPr indent="-171450" lvl="0" marL="171450" rtl="0" algn="l">
              <a:lnSpc>
                <a:spcPct val="100000"/>
              </a:lnSpc>
              <a:spcBef>
                <a:spcPts val="0"/>
              </a:spcBef>
              <a:spcAft>
                <a:spcPts val="0"/>
              </a:spcAft>
              <a:buSzPts val="1100"/>
              <a:buChar char="●"/>
            </a:pPr>
            <a:r>
              <a:rPr lang="en-US"/>
              <a:t>Lisääntynyt brändin näkyvyys: Yritys voi saavuttaa laajemman yleisön ja lisätä brändin näkyvyyttä käyttämällä aktiivisesti sosiaalisen median alustoja. Tämä voi auttaa lisäämään brändin tunnettuutta ja tietoisuutta, mikä voi ajan mittaan lisätä orgaanista liikennettä verkkosivustolle.</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Liikenteen ohjaaminen: Sosiaalinen media voi lisätä merkittävästi liikennettä verkkosivustolle. Jakamalla sisältöä sosiaalisessa mediassa yritys voi houkutella verkkosivuilleen uusia kävijöitä, jotka eivät ehkä muuten olisi löytäneet sitä. Lisäksi sosiaalinen media voi auttaa linkkien rakentamisessa, sillä muut verkkosivustot voivat linkittää yrityksen sisältöön, jos sitä jaetaan sosiaalisessa mediassa ja siihen osallistutaan.</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Suhteiden rakentaminen: Sosiaalinen media on erinomainen tapa rakentaa suhteita asiakkaisiin ja muihin yrityksiin. Viestimällä asiakkaiden ja muiden sidosryhmien kanssa sosiaalisessa mediassa yritys voi osoittaa asiantuntemuksensa ja rakentaa myönteistä mainetta, mikä voi ajan mittaan lisätä orgaanista liikennettä.</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Vaikuttajamarkkinointi: Vaikuttajamarkkinointi: Sosiaalinen media voi olla loistava alusta vaikuttajamarkkinoinnille, jossa yritykset tekevät yhteistyötä vaikuttajien kanssa edistääkseen tuotteitaan tai palveluitaan. Vaikuttajamarkkinointi voi lisätä merkittävästi liikennettä verkkosivustolle ja auttaa lisäämään brändin näkyvyyttä.</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Paremmat sijoitukset: Näin ollen vahva sosiaalisen median läsnäolo voi auttaa parantamaan hakukoneiden sijoituksia.</a:t>
            </a:r>
            <a:endParaRPr/>
          </a:p>
          <a:p>
            <a:pPr indent="-101600" lvl="0" marL="171450" rtl="0" algn="l">
              <a:lnSpc>
                <a:spcPct val="100000"/>
              </a:lnSpc>
              <a:spcBef>
                <a:spcPts val="0"/>
              </a:spcBef>
              <a:spcAft>
                <a:spcPts val="0"/>
              </a:spcAft>
              <a:buSzPts val="1100"/>
              <a:buNone/>
            </a:pPr>
            <a:r>
              <a:t/>
            </a:r>
            <a:endParaRPr/>
          </a:p>
          <a:p>
            <a:pPr indent="-171450" lvl="0" marL="171450" rtl="0" algn="l">
              <a:lnSpc>
                <a:spcPct val="100000"/>
              </a:lnSpc>
              <a:spcBef>
                <a:spcPts val="0"/>
              </a:spcBef>
              <a:spcAft>
                <a:spcPts val="0"/>
              </a:spcAft>
              <a:buSzPts val="1100"/>
              <a:buChar char="●"/>
            </a:pPr>
            <a:r>
              <a:rPr lang="en-US"/>
              <a:t>Sosiaalisen median strategian toteuttamiseksi yritysten olisi tunnistettava kohdeyleisönsä käyttämät alustat, luotava kiinnostavaa sisältöä, joka on yleisönsä mieleen, ja oltava säännöllisesti yhteydessä seuraajiinsa. Edistyneempiä vaihtoehtoja ovat sosiaalisen median mainonta, käyttäjien tuottaman sisällön hyödyntäminen ja sosiaalisen median analyysityökalujen käyttö strategian onnistumisen seuraamiseksi.</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4" name="Google Shape;234;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9" name="Google Shape;239;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7" name="Google Shape;247;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3" name="Google Shape;25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9" name="Google Shape;259;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4" name="Google Shape;264;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g27bd745bfbc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27bd745bfbc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10.png"/><Relationship Id="rId5"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4.jpg"/><Relationship Id="rId6" Type="http://schemas.openxmlformats.org/officeDocument/2006/relationships/image" Target="../media/image7.png"/><Relationship Id="rId7" Type="http://schemas.openxmlformats.org/officeDocument/2006/relationships/image" Target="../media/image27.png"/><Relationship Id="rId8"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27.png"/><Relationship Id="rId6" Type="http://schemas.openxmlformats.org/officeDocument/2006/relationships/image" Target="../media/image16.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0.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27.png"/><Relationship Id="rId6" Type="http://schemas.openxmlformats.org/officeDocument/2006/relationships/image" Target="../media/image3.png"/><Relationship Id="rId7" Type="http://schemas.openxmlformats.org/officeDocument/2006/relationships/image" Target="../media/image16.png"/><Relationship Id="rId8"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 Id="rId3" Type="http://schemas.openxmlformats.org/officeDocument/2006/relationships/image" Target="../media/image3.png"/><Relationship Id="rId4" Type="http://schemas.openxmlformats.org/officeDocument/2006/relationships/image" Target="../media/image1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0.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16.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27.png"/><Relationship Id="rId6" Type="http://schemas.openxmlformats.org/officeDocument/2006/relationships/image" Target="../media/image16.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27.png"/><Relationship Id="rId6" Type="http://schemas.openxmlformats.org/officeDocument/2006/relationships/image" Target="../media/image16.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4.jpg"/><Relationship Id="rId3" Type="http://schemas.openxmlformats.org/officeDocument/2006/relationships/image" Target="../media/image16.pn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 Id="rId3" Type="http://schemas.openxmlformats.org/officeDocument/2006/relationships/image" Target="../media/image16.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0.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0.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png"/><Relationship Id="rId3" Type="http://schemas.openxmlformats.org/officeDocument/2006/relationships/image" Target="../media/image10.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4.jpg"/><Relationship Id="rId4" Type="http://schemas.openxmlformats.org/officeDocument/2006/relationships/image" Target="../media/image7.png"/><Relationship Id="rId5" Type="http://schemas.openxmlformats.org/officeDocument/2006/relationships/image" Target="../media/image27.png"/><Relationship Id="rId6" Type="http://schemas.openxmlformats.org/officeDocument/2006/relationships/image" Target="../media/image16.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1.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showMasterSp="0" type="obj">
  <p:cSld name="OBJECT">
    <p:spTree>
      <p:nvGrpSpPr>
        <p:cNvPr id="15" name="Shape 15"/>
        <p:cNvGrpSpPr/>
        <p:nvPr/>
      </p:nvGrpSpPr>
      <p:grpSpPr>
        <a:xfrm>
          <a:off x="0" y="0"/>
          <a:ext cx="0" cy="0"/>
          <a:chOff x="0" y="0"/>
          <a:chExt cx="0" cy="0"/>
        </a:xfrm>
      </p:grpSpPr>
      <p:pic>
        <p:nvPicPr>
          <p:cNvPr descr="A picture containing shape&#10;&#10;Description automatically generated" id="16" name="Google Shape;16;p21"/>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17" name="Google Shape;17;p21"/>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18" name="Google Shape;18;p2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1"/>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0" name="Google Shape;20;p21"/>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21" name="Google Shape;21;p21"/>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22" name="Shape 22"/>
        <p:cNvGrpSpPr/>
        <p:nvPr/>
      </p:nvGrpSpPr>
      <p:grpSpPr>
        <a:xfrm>
          <a:off x="0" y="0"/>
          <a:ext cx="0" cy="0"/>
          <a:chOff x="0" y="0"/>
          <a:chExt cx="0" cy="0"/>
        </a:xfrm>
      </p:grpSpPr>
      <p:sp>
        <p:nvSpPr>
          <p:cNvPr id="23" name="Google Shape;23;p22"/>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24" name="Google Shape;24;p22"/>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25" name="Google Shape;25;p22"/>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26" name="Google Shape;26;p2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27" name="Google Shape;27;p22"/>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28" name="Google Shape;28;p22"/>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29" name="Google Shape;29;p22"/>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30" name="Google Shape;30;p22"/>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31" name="Google Shape;31;p22"/>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32" name="Shape 32"/>
        <p:cNvGrpSpPr/>
        <p:nvPr/>
      </p:nvGrpSpPr>
      <p:grpSpPr>
        <a:xfrm>
          <a:off x="0" y="0"/>
          <a:ext cx="0" cy="0"/>
          <a:chOff x="0" y="0"/>
          <a:chExt cx="0" cy="0"/>
        </a:xfrm>
      </p:grpSpPr>
      <p:sp>
        <p:nvSpPr>
          <p:cNvPr id="33" name="Google Shape;33;p23"/>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23"/>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5" name="Google Shape;35;p23"/>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 name="Google Shape;36;p2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37" name="Google Shape;37;p23"/>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38" name="Google Shape;38;p23"/>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9" name="Google Shape;39;p23"/>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40" name="Google Shape;40;p23"/>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41" name="Google Shape;41;p23"/>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42" name="Google Shape;42;p23"/>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43" name="Google Shape;43;p23"/>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showMasterSp="0">
  <p:cSld name="Title and Content 1">
    <p:spTree>
      <p:nvGrpSpPr>
        <p:cNvPr id="44" name="Shape 44"/>
        <p:cNvGrpSpPr/>
        <p:nvPr/>
      </p:nvGrpSpPr>
      <p:grpSpPr>
        <a:xfrm>
          <a:off x="0" y="0"/>
          <a:ext cx="0" cy="0"/>
          <a:chOff x="0" y="0"/>
          <a:chExt cx="0" cy="0"/>
        </a:xfrm>
      </p:grpSpPr>
      <p:pic>
        <p:nvPicPr>
          <p:cNvPr id="45" name="Google Shape;45;p24"/>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46" name="Google Shape;46;p2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4"/>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48" name="Google Shape;48;p2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24"/>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25"/>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25"/>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53" name="Google Shape;53;p25"/>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54" name="Google Shape;54;p25"/>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55" name="Google Shape;55;p25"/>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56" name="Google Shape;56;p25"/>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57" name="Google Shape;57;p25"/>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58" name="Google Shape;58;p25"/>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59" name="Google Shape;59;p25"/>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60" name="Google Shape;60;p25"/>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61" name="Shape 61"/>
        <p:cNvGrpSpPr/>
        <p:nvPr/>
      </p:nvGrpSpPr>
      <p:grpSpPr>
        <a:xfrm>
          <a:off x="0" y="0"/>
          <a:ext cx="0" cy="0"/>
          <a:chOff x="0" y="0"/>
          <a:chExt cx="0" cy="0"/>
        </a:xfrm>
      </p:grpSpPr>
      <p:sp>
        <p:nvSpPr>
          <p:cNvPr id="62" name="Google Shape;62;p26"/>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63" name="Google Shape;63;p26"/>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64" name="Google Shape;64;p26"/>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p:cSld name="Blank">
    <p:spTree>
      <p:nvGrpSpPr>
        <p:cNvPr id="65" name="Shape 65"/>
        <p:cNvGrpSpPr/>
        <p:nvPr/>
      </p:nvGrpSpPr>
      <p:grpSpPr>
        <a:xfrm>
          <a:off x="0" y="0"/>
          <a:ext cx="0" cy="0"/>
          <a:chOff x="0" y="0"/>
          <a:chExt cx="0" cy="0"/>
        </a:xfrm>
      </p:grpSpPr>
      <p:pic>
        <p:nvPicPr>
          <p:cNvPr id="66" name="Google Shape;66;p27"/>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67" name="Google Shape;67;p2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68" name="Google Shape;68;p2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69" name="Shape 69"/>
        <p:cNvGrpSpPr/>
        <p:nvPr/>
      </p:nvGrpSpPr>
      <p:grpSpPr>
        <a:xfrm>
          <a:off x="0" y="0"/>
          <a:ext cx="0" cy="0"/>
          <a:chOff x="0" y="0"/>
          <a:chExt cx="0" cy="0"/>
        </a:xfrm>
      </p:grpSpPr>
      <p:cxnSp>
        <p:nvCxnSpPr>
          <p:cNvPr id="70" name="Google Shape;70;p28"/>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71" name="Google Shape;71;p28"/>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28"/>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28"/>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74" name="Google Shape;74;p28"/>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75" name="Google Shape;75;p28"/>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76" name="Shape 76"/>
        <p:cNvGrpSpPr/>
        <p:nvPr/>
      </p:nvGrpSpPr>
      <p:grpSpPr>
        <a:xfrm>
          <a:off x="0" y="0"/>
          <a:ext cx="0" cy="0"/>
          <a:chOff x="0" y="0"/>
          <a:chExt cx="0" cy="0"/>
        </a:xfrm>
      </p:grpSpPr>
      <p:sp>
        <p:nvSpPr>
          <p:cNvPr id="77" name="Google Shape;77;p29"/>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29"/>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9" name="Google Shape;79;p29"/>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0" name="Google Shape;80;p29"/>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81" name="Google Shape;81;p29"/>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82" name="Google Shape;82;p29"/>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3" name="Google Shape;83;p29"/>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4" name="Google Shape;84;p29"/>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85" name="Google Shape;85;p29"/>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86" name="Google Shape;86;p29"/>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7" name="Google Shape;87;p29"/>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88" name="Shape 88"/>
        <p:cNvGrpSpPr/>
        <p:nvPr/>
      </p:nvGrpSpPr>
      <p:grpSpPr>
        <a:xfrm>
          <a:off x="0" y="0"/>
          <a:ext cx="0" cy="0"/>
          <a:chOff x="0" y="0"/>
          <a:chExt cx="0" cy="0"/>
        </a:xfrm>
      </p:grpSpPr>
      <p:sp>
        <p:nvSpPr>
          <p:cNvPr id="89" name="Google Shape;89;p3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3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1" name="Google Shape;91;p3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2" name="Google Shape;92;p3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93" name="Google Shape;93;p30"/>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94" name="Google Shape;94;p3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95" name="Google Shape;95;p3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96" name="Google Shape;96;p3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7" name="Google Shape;97;p3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8" name="Google Shape;98;p3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9" name="Google Shape;99;p3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100" name="Shape 100"/>
        <p:cNvGrpSpPr/>
        <p:nvPr/>
      </p:nvGrpSpPr>
      <p:grpSpPr>
        <a:xfrm>
          <a:off x="0" y="0"/>
          <a:ext cx="0" cy="0"/>
          <a:chOff x="0" y="0"/>
          <a:chExt cx="0" cy="0"/>
        </a:xfrm>
      </p:grpSpPr>
      <p:sp>
        <p:nvSpPr>
          <p:cNvPr id="101" name="Google Shape;101;p31"/>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2" name="Google Shape;102;p31"/>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3" name="Google Shape;103;p31"/>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cxnSp>
        <p:nvCxnSpPr>
          <p:cNvPr id="104" name="Google Shape;104;p31"/>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105" name="Google Shape;105;p31"/>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31"/>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107" name="Shape 107"/>
        <p:cNvGrpSpPr/>
        <p:nvPr/>
      </p:nvGrpSpPr>
      <p:grpSpPr>
        <a:xfrm>
          <a:off x="0" y="0"/>
          <a:ext cx="0" cy="0"/>
          <a:chOff x="0" y="0"/>
          <a:chExt cx="0" cy="0"/>
        </a:xfrm>
      </p:grpSpPr>
      <p:sp>
        <p:nvSpPr>
          <p:cNvPr id="108" name="Google Shape;108;p32"/>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9" name="Google Shape;109;p32"/>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110" name="Google Shape;110;p32"/>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111" name="Google Shape;111;p32"/>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12" name="Google Shape;112;p32"/>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13" name="Google Shape;113;p32"/>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showMasterSp="0">
  <p:cSld name="Content and Photo vertical">
    <p:spTree>
      <p:nvGrpSpPr>
        <p:cNvPr id="114" name="Shape 114"/>
        <p:cNvGrpSpPr/>
        <p:nvPr/>
      </p:nvGrpSpPr>
      <p:grpSpPr>
        <a:xfrm>
          <a:off x="0" y="0"/>
          <a:ext cx="0" cy="0"/>
          <a:chOff x="0" y="0"/>
          <a:chExt cx="0" cy="0"/>
        </a:xfrm>
      </p:grpSpPr>
      <p:pic>
        <p:nvPicPr>
          <p:cNvPr id="115" name="Google Shape;115;p33"/>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16" name="Google Shape;116;p33"/>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33"/>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8" name="Google Shape;118;p33"/>
          <p:cNvSpPr/>
          <p:nvPr>
            <p:ph idx="2" type="pic"/>
          </p:nvPr>
        </p:nvSpPr>
        <p:spPr>
          <a:xfrm>
            <a:off x="5572125" y="1"/>
            <a:ext cx="3571875" cy="5029199"/>
          </a:xfrm>
          <a:prstGeom prst="rect">
            <a:avLst/>
          </a:prstGeom>
          <a:solidFill>
            <a:srgbClr val="D3EEEF"/>
          </a:solidFill>
          <a:ln>
            <a:noFill/>
          </a:ln>
        </p:spPr>
      </p:sp>
      <p:pic>
        <p:nvPicPr>
          <p:cNvPr id="119" name="Google Shape;119;p33"/>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33"/>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showMasterSp="0">
  <p:cSld name="Content and Photo horizontal">
    <p:spTree>
      <p:nvGrpSpPr>
        <p:cNvPr id="121" name="Shape 121"/>
        <p:cNvGrpSpPr/>
        <p:nvPr/>
      </p:nvGrpSpPr>
      <p:grpSpPr>
        <a:xfrm>
          <a:off x="0" y="0"/>
          <a:ext cx="0" cy="0"/>
          <a:chOff x="0" y="0"/>
          <a:chExt cx="0" cy="0"/>
        </a:xfrm>
      </p:grpSpPr>
      <p:sp>
        <p:nvSpPr>
          <p:cNvPr id="122" name="Google Shape;122;p34"/>
          <p:cNvSpPr/>
          <p:nvPr>
            <p:ph idx="2" type="pic"/>
          </p:nvPr>
        </p:nvSpPr>
        <p:spPr>
          <a:xfrm>
            <a:off x="0" y="1"/>
            <a:ext cx="9144000" cy="2571749"/>
          </a:xfrm>
          <a:prstGeom prst="rect">
            <a:avLst/>
          </a:prstGeom>
          <a:solidFill>
            <a:srgbClr val="D3EEEF"/>
          </a:solidFill>
          <a:ln>
            <a:noFill/>
          </a:ln>
        </p:spPr>
      </p:sp>
      <p:sp>
        <p:nvSpPr>
          <p:cNvPr id="123" name="Google Shape;123;p34"/>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34"/>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34"/>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26" name="Google Shape;126;p34"/>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7" name="Google Shape;127;p34"/>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showMasterSp="0">
  <p:cSld name="Content and Graph">
    <p:spTree>
      <p:nvGrpSpPr>
        <p:cNvPr id="128" name="Shape 128"/>
        <p:cNvGrpSpPr/>
        <p:nvPr/>
      </p:nvGrpSpPr>
      <p:grpSpPr>
        <a:xfrm>
          <a:off x="0" y="0"/>
          <a:ext cx="0" cy="0"/>
          <a:chOff x="0" y="0"/>
          <a:chExt cx="0" cy="0"/>
        </a:xfrm>
      </p:grpSpPr>
      <p:pic>
        <p:nvPicPr>
          <p:cNvPr id="129" name="Google Shape;129;p35"/>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30" name="Google Shape;130;p35"/>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1" name="Google Shape;131;p35"/>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2" name="Google Shape;132;p3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33" name="Google Shape;133;p3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34" name="Shape 134"/>
        <p:cNvGrpSpPr/>
        <p:nvPr/>
      </p:nvGrpSpPr>
      <p:grpSpPr>
        <a:xfrm>
          <a:off x="0" y="0"/>
          <a:ext cx="0" cy="0"/>
          <a:chOff x="0" y="0"/>
          <a:chExt cx="0" cy="0"/>
        </a:xfrm>
      </p:grpSpPr>
      <p:sp>
        <p:nvSpPr>
          <p:cNvPr id="135" name="Google Shape;135;p3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350">
              <a:solidFill>
                <a:schemeClr val="lt1"/>
              </a:solidFill>
              <a:latin typeface="Calibri"/>
              <a:ea typeface="Calibri"/>
              <a:cs typeface="Calibri"/>
              <a:sym typeface="Calibri"/>
            </a:endParaRPr>
          </a:p>
        </p:txBody>
      </p:sp>
      <p:pic>
        <p:nvPicPr>
          <p:cNvPr id="136" name="Google Shape;136;p3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7" name="Google Shape;137;p3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8" name="Google Shape;138;p3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9" name="Google Shape;139;p36"/>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40" name="Google Shape;140;p36"/>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41" name="Google Shape;141;p36"/>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42" name="Google Shape;142;p36"/>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bg>
      <p:bgPr>
        <a:blipFill>
          <a:blip r:embed="rId2">
            <a:alphaModFix/>
          </a:blip>
          <a:stretch>
            <a:fillRect/>
          </a:stretch>
        </a:blipFill>
      </p:bgPr>
    </p:bg>
    <p:spTree>
      <p:nvGrpSpPr>
        <p:cNvPr id="143"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showMasterSp="0">
  <p:cSld name="In-class activity">
    <p:bg>
      <p:bgPr>
        <a:blipFill>
          <a:blip r:embed="rId2">
            <a:alphaModFix/>
          </a:blip>
          <a:stretch>
            <a:fillRect/>
          </a:stretch>
        </a:blipFill>
      </p:bgPr>
    </p:bg>
    <p:spTree>
      <p:nvGrpSpPr>
        <p:cNvPr id="144" name="Shape 144"/>
        <p:cNvGrpSpPr/>
        <p:nvPr/>
      </p:nvGrpSpPr>
      <p:grpSpPr>
        <a:xfrm>
          <a:off x="0" y="0"/>
          <a:ext cx="0" cy="0"/>
          <a:chOff x="0" y="0"/>
          <a:chExt cx="0" cy="0"/>
        </a:xfrm>
      </p:grpSpPr>
      <p:sp>
        <p:nvSpPr>
          <p:cNvPr id="145" name="Google Shape;145;p38"/>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46" name="Google Shape;146;p38"/>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4.xml"/><Relationship Id="rId22" Type="http://schemas.openxmlformats.org/officeDocument/2006/relationships/slideLayout" Target="../slideLayouts/slideLayout16.xml"/><Relationship Id="rId21" Type="http://schemas.openxmlformats.org/officeDocument/2006/relationships/slideLayout" Target="../slideLayouts/slideLayout15.xml"/><Relationship Id="rId24" Type="http://schemas.openxmlformats.org/officeDocument/2006/relationships/slideLayout" Target="../slideLayouts/slideLayout18.xml"/><Relationship Id="rId23" Type="http://schemas.openxmlformats.org/officeDocument/2006/relationships/slideLayout" Target="../slideLayouts/slideLayout17.xml"/><Relationship Id="rId1" Type="http://schemas.openxmlformats.org/officeDocument/2006/relationships/image" Target="../media/image16.png"/><Relationship Id="rId2" Type="http://schemas.openxmlformats.org/officeDocument/2006/relationships/image" Target="../media/image6.jpg"/><Relationship Id="rId3" Type="http://schemas.openxmlformats.org/officeDocument/2006/relationships/image" Target="../media/image11.jpg"/><Relationship Id="rId4" Type="http://schemas.openxmlformats.org/officeDocument/2006/relationships/image" Target="../media/image9.png"/><Relationship Id="rId9" Type="http://schemas.openxmlformats.org/officeDocument/2006/relationships/slideLayout" Target="../slideLayouts/slideLayout3.xml"/><Relationship Id="rId25" Type="http://schemas.openxmlformats.org/officeDocument/2006/relationships/theme" Target="../theme/theme1.xml"/><Relationship Id="rId5" Type="http://schemas.openxmlformats.org/officeDocument/2006/relationships/image" Target="../media/image1.png"/><Relationship Id="rId6" Type="http://schemas.openxmlformats.org/officeDocument/2006/relationships/image" Target="../media/image7.png"/><Relationship Id="rId7" Type="http://schemas.openxmlformats.org/officeDocument/2006/relationships/slideLayout" Target="../slideLayouts/slideLayout1.xml"/><Relationship Id="rId8" Type="http://schemas.openxmlformats.org/officeDocument/2006/relationships/slideLayout" Target="../slideLayouts/slideLayout2.xml"/><Relationship Id="rId11" Type="http://schemas.openxmlformats.org/officeDocument/2006/relationships/slideLayout" Target="../slideLayouts/slideLayout5.xml"/><Relationship Id="rId10" Type="http://schemas.openxmlformats.org/officeDocument/2006/relationships/slideLayout" Target="../slideLayouts/slideLayout4.xml"/><Relationship Id="rId13" Type="http://schemas.openxmlformats.org/officeDocument/2006/relationships/slideLayout" Target="../slideLayouts/slideLayout7.xml"/><Relationship Id="rId12" Type="http://schemas.openxmlformats.org/officeDocument/2006/relationships/slideLayout" Target="../slideLayouts/slideLayout6.xml"/><Relationship Id="rId15" Type="http://schemas.openxmlformats.org/officeDocument/2006/relationships/slideLayout" Target="../slideLayouts/slideLayout9.xml"/><Relationship Id="rId14" Type="http://schemas.openxmlformats.org/officeDocument/2006/relationships/slideLayout" Target="../slideLayouts/slideLayout8.xml"/><Relationship Id="rId17" Type="http://schemas.openxmlformats.org/officeDocument/2006/relationships/slideLayout" Target="../slideLayouts/slideLayout11.xml"/><Relationship Id="rId16" Type="http://schemas.openxmlformats.org/officeDocument/2006/relationships/slideLayout" Target="../slideLayouts/slideLayout10.xml"/><Relationship Id="rId19" Type="http://schemas.openxmlformats.org/officeDocument/2006/relationships/slideLayout" Target="../slideLayouts/slideLayout13.xml"/><Relationship Id="rId18"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0"/>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0"/>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grpSp>
        <p:nvGrpSpPr>
          <p:cNvPr id="8" name="Google Shape;8;p20"/>
          <p:cNvGrpSpPr/>
          <p:nvPr/>
        </p:nvGrpSpPr>
        <p:grpSpPr>
          <a:xfrm>
            <a:off x="113506" y="4583923"/>
            <a:ext cx="8916989" cy="488417"/>
            <a:chOff x="113506" y="4583923"/>
            <a:chExt cx="8916989" cy="488417"/>
          </a:xfrm>
        </p:grpSpPr>
        <p:pic>
          <p:nvPicPr>
            <p:cNvPr id="9" name="Google Shape;9;p20"/>
            <p:cNvPicPr preferRelativeResize="0"/>
            <p:nvPr/>
          </p:nvPicPr>
          <p:blipFill rotWithShape="1">
            <a:blip r:embed="rId1">
              <a:alphaModFix/>
            </a:blip>
            <a:srcRect b="0" l="0" r="63698" t="0"/>
            <a:stretch/>
          </p:blipFill>
          <p:spPr>
            <a:xfrm>
              <a:off x="113506" y="4583923"/>
              <a:ext cx="1259682" cy="488417"/>
            </a:xfrm>
            <a:prstGeom prst="rect">
              <a:avLst/>
            </a:prstGeom>
            <a:noFill/>
            <a:ln>
              <a:noFill/>
            </a:ln>
          </p:spPr>
        </p:pic>
        <p:pic>
          <p:nvPicPr>
            <p:cNvPr descr="Text&#10;&#10;Description automatically generated with low confidence" id="10" name="Google Shape;10;p20"/>
            <p:cNvPicPr preferRelativeResize="0"/>
            <p:nvPr/>
          </p:nvPicPr>
          <p:blipFill rotWithShape="1">
            <a:blip r:embed="rId2">
              <a:alphaModFix/>
            </a:blip>
            <a:srcRect b="0" l="0" r="5514" t="0"/>
            <a:stretch/>
          </p:blipFill>
          <p:spPr>
            <a:xfrm>
              <a:off x="1731601" y="4583923"/>
              <a:ext cx="1973257" cy="438949"/>
            </a:xfrm>
            <a:prstGeom prst="rect">
              <a:avLst/>
            </a:prstGeom>
            <a:noFill/>
            <a:ln>
              <a:noFill/>
            </a:ln>
          </p:spPr>
        </p:pic>
        <p:pic>
          <p:nvPicPr>
            <p:cNvPr descr="Gdańsk University of Technology - Wikipedia" id="11" name="Google Shape;11;p20"/>
            <p:cNvPicPr preferRelativeResize="0"/>
            <p:nvPr/>
          </p:nvPicPr>
          <p:blipFill rotWithShape="1">
            <a:blip r:embed="rId3">
              <a:alphaModFix/>
            </a:blip>
            <a:srcRect b="8136" l="0" r="0" t="14145"/>
            <a:stretch/>
          </p:blipFill>
          <p:spPr>
            <a:xfrm>
              <a:off x="4063271" y="4583923"/>
              <a:ext cx="822603" cy="451887"/>
            </a:xfrm>
            <a:prstGeom prst="rect">
              <a:avLst/>
            </a:prstGeom>
            <a:noFill/>
            <a:ln>
              <a:noFill/>
            </a:ln>
          </p:spPr>
        </p:pic>
        <p:pic>
          <p:nvPicPr>
            <p:cNvPr descr="A picture containing logo&#10;&#10;Description automatically generated" id="12" name="Google Shape;12;p20"/>
            <p:cNvPicPr preferRelativeResize="0"/>
            <p:nvPr/>
          </p:nvPicPr>
          <p:blipFill rotWithShape="1">
            <a:blip r:embed="rId4">
              <a:alphaModFix/>
            </a:blip>
            <a:srcRect b="16796" l="7053" r="7705" t="14652"/>
            <a:stretch/>
          </p:blipFill>
          <p:spPr>
            <a:xfrm>
              <a:off x="6657766" y="4583923"/>
              <a:ext cx="1067043" cy="462232"/>
            </a:xfrm>
            <a:prstGeom prst="rect">
              <a:avLst/>
            </a:prstGeom>
            <a:noFill/>
            <a:ln>
              <a:noFill/>
            </a:ln>
          </p:spPr>
        </p:pic>
        <p:pic>
          <p:nvPicPr>
            <p:cNvPr descr="Uma imagem com texto&#10;&#10;Descrição gerada automaticamente" id="13" name="Google Shape;13;p20"/>
            <p:cNvPicPr preferRelativeResize="0"/>
            <p:nvPr/>
          </p:nvPicPr>
          <p:blipFill rotWithShape="1">
            <a:blip r:embed="rId5">
              <a:alphaModFix/>
            </a:blip>
            <a:srcRect b="0" l="0" r="0" t="0"/>
            <a:stretch/>
          </p:blipFill>
          <p:spPr>
            <a:xfrm>
              <a:off x="8083223" y="4583923"/>
              <a:ext cx="947272" cy="433376"/>
            </a:xfrm>
            <a:prstGeom prst="rect">
              <a:avLst/>
            </a:prstGeom>
            <a:noFill/>
            <a:ln>
              <a:noFill/>
            </a:ln>
          </p:spPr>
        </p:pic>
        <p:pic>
          <p:nvPicPr>
            <p:cNvPr descr="Logo&#10;&#10;Description automatically generated with medium confidence" id="14" name="Google Shape;14;p20"/>
            <p:cNvPicPr preferRelativeResize="0"/>
            <p:nvPr/>
          </p:nvPicPr>
          <p:blipFill rotWithShape="1">
            <a:blip r:embed="rId6">
              <a:alphaModFix/>
            </a:blip>
            <a:srcRect b="0" l="0" r="0" t="0"/>
            <a:stretch/>
          </p:blipFill>
          <p:spPr>
            <a:xfrm>
              <a:off x="5244287" y="4583923"/>
              <a:ext cx="1055066" cy="432832"/>
            </a:xfrm>
            <a:prstGeom prst="rect">
              <a:avLst/>
            </a:prstGeom>
            <a:noFill/>
            <a:ln>
              <a:noFill/>
            </a:ln>
          </p:spPr>
        </p:pic>
      </p:grpSp>
    </p:spTree>
  </p:cSld>
  <p:clrMap accent1="accent1" accent2="accent2" accent3="accent3" accent4="accent4" accent5="accent5" accent6="accent6" bg1="lt1" bg2="dk2" tx1="dk1" tx2="lt2" folHlink="folHlink" hlink="hlink"/>
  <p:sldLayoutIdLst>
    <p:sldLayoutId id="2147483649"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 id="2147483660" r:id="rId18"/>
    <p:sldLayoutId id="2147483661" r:id="rId19"/>
    <p:sldLayoutId id="2147483662" r:id="rId20"/>
    <p:sldLayoutId id="2147483663" r:id="rId21"/>
    <p:sldLayoutId id="2147483664" r:id="rId22"/>
    <p:sldLayoutId id="2147483665" r:id="rId23"/>
    <p:sldLayoutId id="2147483666" r:id="rId2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2"/>
          <p:cNvSpPr txBox="1"/>
          <p:nvPr>
            <p:ph type="ctrTitle"/>
          </p:nvPr>
        </p:nvSpPr>
        <p:spPr>
          <a:xfrm>
            <a:off x="555513" y="1569500"/>
            <a:ext cx="8505360" cy="1884419"/>
          </a:xfrm>
          <a:prstGeom prst="rect">
            <a:avLst/>
          </a:prstGeom>
          <a:noFill/>
          <a:ln>
            <a:noFill/>
          </a:ln>
        </p:spPr>
        <p:txBody>
          <a:bodyPr anchorCtr="0" anchor="t" bIns="0" lIns="91425" spcFirstLastPara="1" rIns="91425" wrap="square" tIns="45700">
            <a:noAutofit/>
          </a:bodyPr>
          <a:lstStyle/>
          <a:p>
            <a:pPr indent="0" lvl="0" marL="0" rtl="0" algn="l">
              <a:lnSpc>
                <a:spcPct val="90000"/>
              </a:lnSpc>
              <a:spcBef>
                <a:spcPts val="0"/>
              </a:spcBef>
              <a:spcAft>
                <a:spcPts val="0"/>
              </a:spcAft>
              <a:buClr>
                <a:schemeClr val="lt1"/>
              </a:buClr>
              <a:buSzPts val="4800"/>
              <a:buFont typeface="Arial"/>
              <a:buNone/>
            </a:pPr>
            <a:r>
              <a:rPr lang="en-US" sz="4800"/>
              <a:t>SEO-strategia - Kasvata</a:t>
            </a:r>
            <a:endParaRPr sz="4800"/>
          </a:p>
        </p:txBody>
      </p:sp>
      <p:sp>
        <p:nvSpPr>
          <p:cNvPr id="152" name="Google Shape;152;p2"/>
          <p:cNvSpPr txBox="1"/>
          <p:nvPr>
            <p:ph idx="4294967295" type="subTitle"/>
          </p:nvPr>
        </p:nvSpPr>
        <p:spPr>
          <a:xfrm>
            <a:off x="1143000" y="2573177"/>
            <a:ext cx="6858000" cy="1169987"/>
          </a:xfrm>
          <a:prstGeom prst="rect">
            <a:avLst/>
          </a:prstGeom>
          <a:noFill/>
          <a:ln>
            <a:noFill/>
          </a:ln>
        </p:spPr>
        <p:txBody>
          <a:bodyPr anchorCtr="0" anchor="t" bIns="45700" lIns="91425" spcFirstLastPara="1" rIns="91425" wrap="square" tIns="45700">
            <a:spAutoFit/>
          </a:bodyPr>
          <a:lstStyle/>
          <a:p>
            <a:pPr indent="0" lvl="0" marL="0" marR="0" rtl="0" algn="ctr">
              <a:lnSpc>
                <a:spcPct val="90000"/>
              </a:lnSpc>
              <a:spcBef>
                <a:spcPts val="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Professori</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Koulu</a:t>
            </a:r>
            <a:endParaRPr/>
          </a:p>
          <a:p>
            <a:pPr indent="0" lvl="0" marL="0" marR="0" rtl="0" algn="ctr">
              <a:lnSpc>
                <a:spcPct val="90000"/>
              </a:lnSpc>
              <a:spcBef>
                <a:spcPts val="750"/>
              </a:spcBef>
              <a:spcAft>
                <a:spcPts val="0"/>
              </a:spcAft>
              <a:buClr>
                <a:schemeClr val="lt1"/>
              </a:buClr>
              <a:buSzPts val="2100"/>
              <a:buFont typeface="Arial"/>
              <a:buNone/>
            </a:pPr>
            <a:r>
              <a:rPr b="0" i="0" lang="en-US" sz="2100" u="none" cap="none" strike="noStrike">
                <a:solidFill>
                  <a:schemeClr val="lt1"/>
                </a:solidFill>
                <a:latin typeface="Arial"/>
                <a:ea typeface="Arial"/>
                <a:cs typeface="Arial"/>
                <a:sym typeface="Arial"/>
              </a:rPr>
              <a:t>Hakukoneoptimointi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158" name="Google Shape;158;p3"/>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None/>
            </a:pPr>
            <a:r>
              <a:t/>
            </a:r>
            <a:endParaRPr sz="1800">
              <a:solidFill>
                <a:schemeClr val="dk1"/>
              </a:solidFill>
              <a:latin typeface="Arial"/>
              <a:ea typeface="Arial"/>
              <a:cs typeface="Arial"/>
              <a:sym typeface="Arial"/>
            </a:endParaRPr>
          </a:p>
        </p:txBody>
      </p:sp>
      <p:sp>
        <p:nvSpPr>
          <p:cNvPr id="159" name="Google Shape;159;p3"/>
          <p:cNvSpPr txBox="1"/>
          <p:nvPr>
            <p:ph type="title"/>
          </p:nvPr>
        </p:nvSpPr>
        <p:spPr>
          <a:xfrm>
            <a:off x="840582" y="1773302"/>
            <a:ext cx="4056369" cy="1033839"/>
          </a:xfrm>
          <a:prstGeom prst="rect">
            <a:avLst/>
          </a:prstGeom>
          <a:noFill/>
          <a:ln>
            <a:noFill/>
          </a:ln>
        </p:spPr>
        <p:txBody>
          <a:bodyPr anchorCtr="0" anchor="b" bIns="45700" lIns="0" spcFirstLastPara="1" rIns="0" wrap="square" tIns="45700">
            <a:noAutofit/>
          </a:bodyPr>
          <a:lstStyle/>
          <a:p>
            <a:pPr indent="0" lvl="0" marL="0" rtl="0" algn="l">
              <a:lnSpc>
                <a:spcPct val="90000"/>
              </a:lnSpc>
              <a:spcBef>
                <a:spcPts val="0"/>
              </a:spcBef>
              <a:spcAft>
                <a:spcPts val="0"/>
              </a:spcAft>
              <a:buClr>
                <a:srgbClr val="D12477"/>
              </a:buClr>
              <a:buSzPts val="4400"/>
              <a:buFont typeface="Arial"/>
              <a:buNone/>
            </a:pPr>
            <a:r>
              <a:rPr b="1" lang="en-US" sz="4400">
                <a:solidFill>
                  <a:srgbClr val="D12477"/>
                </a:solidFill>
                <a:latin typeface="Arial"/>
                <a:ea typeface="Arial"/>
                <a:cs typeface="Arial"/>
                <a:sym typeface="Arial"/>
              </a:rPr>
              <a:t>SEO-strategia - </a:t>
            </a:r>
            <a:r>
              <a:rPr lang="en-US" sz="4400">
                <a:solidFill>
                  <a:srgbClr val="D12477"/>
                </a:solidFill>
              </a:rPr>
              <a:t>Kasvata</a:t>
            </a:r>
            <a:br>
              <a:rPr b="1" lang="en-US" sz="4400">
                <a:solidFill>
                  <a:srgbClr val="D12477"/>
                </a:solidFill>
                <a:latin typeface="Arial"/>
                <a:ea typeface="Arial"/>
                <a:cs typeface="Arial"/>
                <a:sym typeface="Arial"/>
              </a:rPr>
            </a:br>
            <a:endParaRPr sz="4400">
              <a:solidFill>
                <a:srgbClr val="D12477"/>
              </a:solidFill>
            </a:endParaRPr>
          </a:p>
        </p:txBody>
      </p:sp>
      <p:sp>
        <p:nvSpPr>
          <p:cNvPr id="160" name="Google Shape;160;p3"/>
          <p:cNvSpPr txBox="1"/>
          <p:nvPr>
            <p:ph idx="1" type="body"/>
          </p:nvPr>
        </p:nvSpPr>
        <p:spPr>
          <a:xfrm>
            <a:off x="840582" y="2403328"/>
            <a:ext cx="6614100" cy="1081200"/>
          </a:xfrm>
          <a:prstGeom prst="rect">
            <a:avLst/>
          </a:prstGeom>
          <a:noFill/>
          <a:ln>
            <a:noFill/>
          </a:ln>
        </p:spPr>
        <p:txBody>
          <a:bodyPr anchorCtr="0" anchor="t" bIns="0" lIns="0" spcFirstLastPara="1" rIns="0" wrap="square" tIns="0">
            <a:spAutoFit/>
          </a:bodyPr>
          <a:lstStyle/>
          <a:p>
            <a:pPr indent="0" lvl="0" marL="0" rtl="0" algn="l">
              <a:lnSpc>
                <a:spcPct val="115000"/>
              </a:lnSpc>
              <a:spcBef>
                <a:spcPts val="0"/>
              </a:spcBef>
              <a:spcAft>
                <a:spcPts val="0"/>
              </a:spcAft>
              <a:buClr>
                <a:schemeClr val="lt1"/>
              </a:buClr>
              <a:buSzPts val="2000"/>
              <a:buNone/>
            </a:pPr>
            <a:r>
              <a:rPr lang="en-US" sz="2000"/>
              <a:t>Mitä maanviljelijän on tehtävä, jotta hänen satonsa kasvaisi?</a:t>
            </a:r>
            <a:endParaRPr sz="2000"/>
          </a:p>
          <a:p>
            <a:pPr indent="0" lvl="0" marL="0" rtl="0" algn="l">
              <a:lnSpc>
                <a:spcPct val="90000"/>
              </a:lnSpc>
              <a:spcBef>
                <a:spcPts val="750"/>
              </a:spcBef>
              <a:spcAft>
                <a:spcPts val="0"/>
              </a:spcAft>
              <a:buClr>
                <a:schemeClr val="lt1"/>
              </a:buClr>
              <a:buSzPts val="2000"/>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166" name="Google Shape;166;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1200"/>
              </a:spcAft>
              <a:buClr>
                <a:schemeClr val="dk1"/>
              </a:buClr>
              <a:buSzPts val="1800"/>
              <a:buFont typeface="Arial"/>
              <a:buNone/>
            </a:pPr>
            <a:r>
              <a:t/>
            </a:r>
            <a:endParaRPr b="0" i="0" sz="1800" u="none" strike="noStrike">
              <a:solidFill>
                <a:srgbClr val="262626"/>
              </a:solidFill>
              <a:latin typeface="Open Sans"/>
              <a:ea typeface="Open Sans"/>
              <a:cs typeface="Open Sans"/>
              <a:sym typeface="Open Sans"/>
            </a:endParaRPr>
          </a:p>
        </p:txBody>
      </p:sp>
      <p:sp>
        <p:nvSpPr>
          <p:cNvPr id="167" name="Google Shape;167;p4"/>
          <p:cNvSpPr txBox="1"/>
          <p:nvPr>
            <p:ph type="title"/>
          </p:nvPr>
        </p:nvSpPr>
        <p:spPr>
          <a:xfrm>
            <a:off x="628650" y="316575"/>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161249"/>
              </a:buClr>
              <a:buSzPts val="3600"/>
              <a:buFont typeface="Arial"/>
              <a:buNone/>
            </a:pPr>
            <a:r>
              <a:rPr lang="en-US" sz="3600"/>
              <a:t>Oppimistavoitteet</a:t>
            </a:r>
            <a:br>
              <a:rPr lang="en-US" sz="3600"/>
            </a:br>
            <a:endParaRPr sz="3600"/>
          </a:p>
        </p:txBody>
      </p:sp>
      <p:sp>
        <p:nvSpPr>
          <p:cNvPr id="168" name="Google Shape;168;p4"/>
          <p:cNvSpPr txBox="1"/>
          <p:nvPr>
            <p:ph idx="1" type="body"/>
          </p:nvPr>
        </p:nvSpPr>
        <p:spPr>
          <a:xfrm>
            <a:off x="628650" y="1236475"/>
            <a:ext cx="8106600" cy="1637100"/>
          </a:xfrm>
          <a:prstGeom prst="rect">
            <a:avLst/>
          </a:prstGeom>
          <a:noFill/>
          <a:ln>
            <a:noFill/>
          </a:ln>
        </p:spPr>
        <p:txBody>
          <a:bodyPr anchorCtr="0" anchor="t" bIns="45700" lIns="91425" spcFirstLastPara="1" rIns="91425" wrap="square" tIns="45700">
            <a:noAutofit/>
          </a:bodyPr>
          <a:lstStyle/>
          <a:p>
            <a:pPr indent="-177800" lvl="0" marL="285750" rtl="0" algn="just">
              <a:lnSpc>
                <a:spcPct val="105000"/>
              </a:lnSpc>
              <a:spcBef>
                <a:spcPts val="0"/>
              </a:spcBef>
              <a:spcAft>
                <a:spcPts val="0"/>
              </a:spcAft>
              <a:buClr>
                <a:srgbClr val="D12477"/>
              </a:buClr>
              <a:buSzPts val="1900"/>
              <a:buFont typeface="Arial"/>
              <a:buChar char="•"/>
            </a:pPr>
            <a:r>
              <a:rPr lang="en-US" sz="1600"/>
              <a:t>Rakenna linkkienrakennusstrategia hakukoneoptimoinnin hyödyntämistä varten. </a:t>
            </a:r>
            <a:endParaRPr sz="1525"/>
          </a:p>
          <a:p>
            <a:pPr indent="-177800" lvl="0" marL="285750" rtl="0" algn="just">
              <a:lnSpc>
                <a:spcPct val="105000"/>
              </a:lnSpc>
              <a:spcBef>
                <a:spcPts val="1950"/>
              </a:spcBef>
              <a:spcAft>
                <a:spcPts val="0"/>
              </a:spcAft>
              <a:buClr>
                <a:srgbClr val="D12477"/>
              </a:buClr>
              <a:buSzPts val="1900"/>
              <a:buFont typeface="Arial"/>
              <a:buChar char="•"/>
            </a:pPr>
            <a:r>
              <a:rPr lang="en-US" sz="1600"/>
              <a:t>Rakenna sosiaalisen median strategia hakukoneoptimointinnin hyödyntämistä varten.</a:t>
            </a:r>
            <a:endParaRPr sz="1525"/>
          </a:p>
          <a:p>
            <a:pPr indent="-57150" lvl="0" marL="285750" rtl="0" algn="just">
              <a:lnSpc>
                <a:spcPct val="105000"/>
              </a:lnSpc>
              <a:spcBef>
                <a:spcPts val="1950"/>
              </a:spcBef>
              <a:spcAft>
                <a:spcPts val="0"/>
              </a:spcAft>
              <a:buClr>
                <a:srgbClr val="D12477"/>
              </a:buClr>
              <a:buSzPts val="900"/>
              <a:buFont typeface="Arial"/>
              <a:buNone/>
            </a:pPr>
            <a:r>
              <a:t/>
            </a:r>
            <a:endParaRPr sz="1600"/>
          </a:p>
          <a:p>
            <a:pPr indent="-57150" lvl="0" marL="285750" rtl="0" algn="just">
              <a:lnSpc>
                <a:spcPct val="105000"/>
              </a:lnSpc>
              <a:spcBef>
                <a:spcPts val="1950"/>
              </a:spcBef>
              <a:spcAft>
                <a:spcPts val="0"/>
              </a:spcAft>
              <a:buClr>
                <a:srgbClr val="D12477"/>
              </a:buClr>
              <a:buSzPts val="900"/>
              <a:buFont typeface="Arial"/>
              <a:buNone/>
            </a:pPr>
            <a:r>
              <a:t/>
            </a:r>
            <a:endParaRPr b="0" i="0" sz="1600" u="none" strike="noStrike"/>
          </a:p>
          <a:p>
            <a:pPr indent="0" lvl="0" marL="0" rtl="0" algn="l">
              <a:lnSpc>
                <a:spcPct val="80000"/>
              </a:lnSpc>
              <a:spcBef>
                <a:spcPts val="1950"/>
              </a:spcBef>
              <a:spcAft>
                <a:spcPts val="0"/>
              </a:spcAft>
              <a:buClr>
                <a:srgbClr val="D12477"/>
              </a:buClr>
              <a:buSzPts val="900"/>
              <a:buNone/>
            </a:pPr>
            <a:r>
              <a:t/>
            </a:r>
            <a:endParaRPr sz="16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5"/>
          <p:cNvSpPr txBox="1"/>
          <p:nvPr>
            <p:ph type="title"/>
          </p:nvPr>
        </p:nvSpPr>
        <p:spPr>
          <a:xfrm>
            <a:off x="1122692" y="1370032"/>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Aiheet</a:t>
            </a:r>
            <a:endParaRPr/>
          </a:p>
        </p:txBody>
      </p:sp>
      <p:sp>
        <p:nvSpPr>
          <p:cNvPr id="174" name="Google Shape;174;p5"/>
          <p:cNvSpPr txBox="1"/>
          <p:nvPr>
            <p:ph idx="1" type="body"/>
          </p:nvPr>
        </p:nvSpPr>
        <p:spPr>
          <a:xfrm>
            <a:off x="3985907" y="1299094"/>
            <a:ext cx="4606200" cy="1808700"/>
          </a:xfrm>
          <a:prstGeom prst="rect">
            <a:avLst/>
          </a:prstGeom>
          <a:noFill/>
          <a:ln>
            <a:noFill/>
          </a:ln>
        </p:spPr>
        <p:txBody>
          <a:bodyPr anchorCtr="0" anchor="t" bIns="45700" lIns="91425" spcFirstLastPara="1" rIns="91425" wrap="square" tIns="45700">
            <a:spAutoFit/>
          </a:bodyPr>
          <a:lstStyle/>
          <a:p>
            <a:pPr indent="-385762" lvl="0" marL="385762" rtl="0" algn="l">
              <a:lnSpc>
                <a:spcPct val="100000"/>
              </a:lnSpc>
              <a:spcBef>
                <a:spcPts val="0"/>
              </a:spcBef>
              <a:spcAft>
                <a:spcPts val="0"/>
              </a:spcAft>
              <a:buClr>
                <a:schemeClr val="lt1"/>
              </a:buClr>
              <a:buSzPts val="2250"/>
              <a:buFont typeface="Arial"/>
              <a:buChar char="•"/>
            </a:pPr>
            <a:r>
              <a:rPr lang="en-US" sz="1800"/>
              <a:t>Linkkienrakentamisstrategia</a:t>
            </a:r>
            <a:endParaRPr sz="1800"/>
          </a:p>
          <a:p>
            <a:pPr indent="-385762" lvl="0" marL="385762" rtl="0" algn="l">
              <a:lnSpc>
                <a:spcPct val="100000"/>
              </a:lnSpc>
              <a:spcBef>
                <a:spcPts val="0"/>
              </a:spcBef>
              <a:spcAft>
                <a:spcPts val="0"/>
              </a:spcAft>
              <a:buClr>
                <a:schemeClr val="lt1"/>
              </a:buClr>
              <a:buSzPts val="2250"/>
              <a:buFont typeface="Arial"/>
              <a:buChar char="•"/>
            </a:pPr>
            <a:r>
              <a:rPr lang="en-US" sz="1800"/>
              <a:t>Miten sosiaalinen median avulla vahvistetaan SEO-strategiaa?</a:t>
            </a:r>
            <a:endParaRPr sz="1800"/>
          </a:p>
          <a:p>
            <a:pPr indent="-242888" lvl="0" marL="385763" rtl="0" algn="l">
              <a:lnSpc>
                <a:spcPct val="100000"/>
              </a:lnSpc>
              <a:spcBef>
                <a:spcPts val="750"/>
              </a:spcBef>
              <a:spcAft>
                <a:spcPts val="0"/>
              </a:spcAft>
              <a:buClr>
                <a:schemeClr val="lt1"/>
              </a:buClr>
              <a:buSzPts val="2250"/>
              <a:buFont typeface="Arial"/>
              <a:buNone/>
            </a:pPr>
            <a:r>
              <a:t/>
            </a:r>
            <a:endParaRPr sz="1800">
              <a:solidFill>
                <a:srgbClr val="FFFFFF"/>
              </a:solidFill>
              <a:latin typeface="Open Sans"/>
              <a:ea typeface="Open Sans"/>
              <a:cs typeface="Open Sans"/>
              <a:sym typeface="Open Sans"/>
            </a:endParaRPr>
          </a:p>
          <a:p>
            <a:pPr indent="-242888" lvl="0" marL="385763" rtl="0" algn="l">
              <a:lnSpc>
                <a:spcPct val="100000"/>
              </a:lnSpc>
              <a:spcBef>
                <a:spcPts val="750"/>
              </a:spcBef>
              <a:spcAft>
                <a:spcPts val="0"/>
              </a:spcAft>
              <a:buClr>
                <a:schemeClr val="lt1"/>
              </a:buClr>
              <a:buSzPts val="2250"/>
              <a:buFont typeface="Arial"/>
              <a:buNone/>
            </a:pPr>
            <a:r>
              <a:t/>
            </a: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None/>
            </a:pPr>
            <a:r>
              <a:rPr b="1" lang="en-US" sz="2800">
                <a:solidFill>
                  <a:schemeClr val="lt1"/>
                </a:solidFill>
                <a:latin typeface="Arial"/>
                <a:ea typeface="Arial"/>
                <a:cs typeface="Arial"/>
                <a:sym typeface="Arial"/>
              </a:rPr>
              <a:t>"Paras linkin lähde on verkkosivusto, jota pidetään sekä </a:t>
            </a:r>
            <a:r>
              <a:rPr b="1" lang="en-US" sz="2800">
                <a:solidFill>
                  <a:schemeClr val="lt1"/>
                </a:solidFill>
              </a:rPr>
              <a:t>luotettavana </a:t>
            </a:r>
            <a:r>
              <a:rPr b="1" lang="en-US" sz="2800">
                <a:solidFill>
                  <a:schemeClr val="lt1"/>
                </a:solidFill>
                <a:latin typeface="Arial"/>
                <a:ea typeface="Arial"/>
                <a:cs typeface="Arial"/>
                <a:sym typeface="Arial"/>
              </a:rPr>
              <a:t>että merkityksellisenä verkkosivustollesi."</a:t>
            </a:r>
            <a:endParaRPr/>
          </a:p>
          <a:p>
            <a:pPr indent="0" lvl="0" marL="0" marR="0" rtl="0" algn="r">
              <a:spcBef>
                <a:spcPts val="0"/>
              </a:spcBef>
              <a:spcAft>
                <a:spcPts val="0"/>
              </a:spcAft>
              <a:buNone/>
            </a:pPr>
            <a:r>
              <a:t/>
            </a:r>
            <a:endParaRPr b="1" sz="2800">
              <a:solidFill>
                <a:schemeClr val="lt1"/>
              </a:solidFill>
              <a:latin typeface="Arial"/>
              <a:ea typeface="Arial"/>
              <a:cs typeface="Arial"/>
              <a:sym typeface="Arial"/>
            </a:endParaRPr>
          </a:p>
          <a:p>
            <a:pPr indent="0" lvl="0" marL="0" marR="0" rtl="0" algn="ctr">
              <a:spcBef>
                <a:spcPts val="0"/>
              </a:spcBef>
              <a:spcAft>
                <a:spcPts val="0"/>
              </a:spcAft>
              <a:buNone/>
            </a:pPr>
            <a:r>
              <a:rPr i="1" lang="en-US" sz="2800">
                <a:solidFill>
                  <a:schemeClr val="lt1"/>
                </a:solidFill>
                <a:latin typeface="Dancing Script"/>
                <a:ea typeface="Dancing Script"/>
                <a:cs typeface="Dancing Script"/>
                <a:sym typeface="Dancing Script"/>
              </a:rPr>
              <a:t>                                              Helen Pollitt</a:t>
            </a:r>
            <a:endParaRPr i="1" sz="2800">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en-US" sz="6000">
                <a:solidFill>
                  <a:srgbClr val="FFFFFF"/>
                </a:solidFill>
                <a:latin typeface="Arial"/>
                <a:ea typeface="Arial"/>
                <a:cs typeface="Arial"/>
                <a:sym typeface="Arial"/>
              </a:rPr>
              <a:t>Aihe 1 </a:t>
            </a:r>
            <a:endParaRPr b="1" sz="6000">
              <a:solidFill>
                <a:srgbClr val="FFFFFF"/>
              </a:solidFill>
              <a:latin typeface="Arial"/>
              <a:ea typeface="Arial"/>
              <a:cs typeface="Arial"/>
              <a:sym typeface="Arial"/>
            </a:endParaRPr>
          </a:p>
        </p:txBody>
      </p:sp>
      <p:sp>
        <p:nvSpPr>
          <p:cNvPr id="185" name="Google Shape;185;p7"/>
          <p:cNvSpPr txBox="1"/>
          <p:nvPr/>
        </p:nvSpPr>
        <p:spPr>
          <a:xfrm>
            <a:off x="675150" y="1849533"/>
            <a:ext cx="7793700" cy="758842"/>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None/>
            </a:pPr>
            <a:r>
              <a:rPr b="1" lang="en-US" sz="3600">
                <a:solidFill>
                  <a:srgbClr val="161249"/>
                </a:solidFill>
              </a:rPr>
              <a:t>Linkkienrakentamisstrategia</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191" name="Google Shape;191;p8"/>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spcBef>
                <a:spcPts val="60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
        <p:nvSpPr>
          <p:cNvPr id="192" name="Google Shape;192;p8"/>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Linkkienrakentamisstrategia</a:t>
            </a:r>
            <a:endParaRPr sz="3200"/>
          </a:p>
        </p:txBody>
      </p:sp>
      <p:sp>
        <p:nvSpPr>
          <p:cNvPr id="193" name="Google Shape;193;p8"/>
          <p:cNvSpPr txBox="1"/>
          <p:nvPr>
            <p:ph idx="1" type="body"/>
          </p:nvPr>
        </p:nvSpPr>
        <p:spPr>
          <a:xfrm>
            <a:off x="701703" y="1181639"/>
            <a:ext cx="7886700" cy="3704100"/>
          </a:xfrm>
          <a:prstGeom prst="rect">
            <a:avLst/>
          </a:prstGeom>
          <a:noFill/>
          <a:ln>
            <a:noFill/>
          </a:ln>
        </p:spPr>
        <p:txBody>
          <a:bodyPr anchorCtr="0" anchor="t" bIns="45700" lIns="91425" spcFirstLastPara="1" rIns="91425" wrap="square" tIns="45700">
            <a:spAutoFit/>
          </a:bodyPr>
          <a:lstStyle/>
          <a:p>
            <a:pPr indent="-285750" lvl="0" marL="285750" rtl="0" algn="l">
              <a:lnSpc>
                <a:spcPct val="100000"/>
              </a:lnSpc>
              <a:spcBef>
                <a:spcPts val="0"/>
              </a:spcBef>
              <a:spcAft>
                <a:spcPts val="0"/>
              </a:spcAft>
              <a:buClr>
                <a:srgbClr val="D12477"/>
              </a:buClr>
              <a:buSzPts val="3150"/>
              <a:buFont typeface="Arial"/>
              <a:buChar char="•"/>
            </a:pPr>
            <a:r>
              <a:rPr lang="en-US"/>
              <a:t>Linkkien rakentaminen on prosessi, jossa hankitaan linkkejä muilta verkkosivuilta omille verkkosivuille. </a:t>
            </a:r>
            <a:endParaRPr/>
          </a:p>
          <a:p>
            <a:pPr indent="-285750" lvl="0" marL="285750" rtl="0" algn="l">
              <a:lnSpc>
                <a:spcPct val="100000"/>
              </a:lnSpc>
              <a:spcBef>
                <a:spcPts val="600"/>
              </a:spcBef>
              <a:spcAft>
                <a:spcPts val="0"/>
              </a:spcAft>
              <a:buClr>
                <a:srgbClr val="D12477"/>
              </a:buClr>
              <a:buSzPts val="3150"/>
              <a:buFont typeface="Arial"/>
              <a:buChar char="•"/>
            </a:pPr>
            <a:r>
              <a:rPr lang="en-US"/>
              <a:t>Linkkien rakentaminen on tärkeä osa hakukoneoptimointia (SEO), koska hakukoneet käyttävät linkkejä löytääkseen uusia verkkosivuja ja ymmärtääkseen, miten sivut liittyvät toisiinsa ja muuhun verkkoon.</a:t>
            </a:r>
            <a:endParaRPr/>
          </a:p>
          <a:p>
            <a:pPr indent="-285750" lvl="0" marL="285750" rtl="0" algn="l">
              <a:lnSpc>
                <a:spcPct val="100000"/>
              </a:lnSpc>
              <a:spcBef>
                <a:spcPts val="600"/>
              </a:spcBef>
              <a:spcAft>
                <a:spcPts val="0"/>
              </a:spcAft>
              <a:buClr>
                <a:srgbClr val="D12477"/>
              </a:buClr>
              <a:buSzPts val="3150"/>
              <a:buFont typeface="Arial"/>
              <a:buChar char="•"/>
            </a:pPr>
            <a:r>
              <a:rPr lang="en-US"/>
              <a:t>Linkkienrakentamisstrategia on suunnitelma linkkien hankkimiseksi verkkosivustollesi muilta verkkosivustoilta.</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199" name="Google Shape;199;p9"/>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spcBef>
                <a:spcPts val="600"/>
              </a:spcBef>
              <a:spcAft>
                <a:spcPts val="0"/>
              </a:spcAft>
              <a:buNone/>
            </a:pPr>
            <a:r>
              <a:t/>
            </a:r>
            <a:endParaRPr sz="1800">
              <a:solidFill>
                <a:schemeClr val="dk1"/>
              </a:solidFill>
              <a:latin typeface="Calibri"/>
              <a:ea typeface="Calibri"/>
              <a:cs typeface="Calibri"/>
              <a:sym typeface="Calibri"/>
            </a:endParaRPr>
          </a:p>
        </p:txBody>
      </p:sp>
      <p:sp>
        <p:nvSpPr>
          <p:cNvPr id="200" name="Google Shape;200;p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200"/>
              <a:buFont typeface="Arial"/>
              <a:buNone/>
            </a:pPr>
            <a:r>
              <a:rPr lang="en-US" sz="3200"/>
              <a:t>Linkkienrakentamisstrategia</a:t>
            </a:r>
            <a:endParaRPr sz="3200"/>
          </a:p>
          <a:p>
            <a:pPr indent="0" lvl="0" marL="0" rtl="0" algn="l">
              <a:lnSpc>
                <a:spcPct val="90000"/>
              </a:lnSpc>
              <a:spcBef>
                <a:spcPts val="0"/>
              </a:spcBef>
              <a:spcAft>
                <a:spcPts val="0"/>
              </a:spcAft>
              <a:buClr>
                <a:srgbClr val="161249"/>
              </a:buClr>
              <a:buSzPts val="3200"/>
              <a:buFont typeface="Arial"/>
              <a:buNone/>
            </a:pPr>
            <a:r>
              <a:t/>
            </a:r>
            <a:endParaRPr sz="3200"/>
          </a:p>
        </p:txBody>
      </p:sp>
      <p:sp>
        <p:nvSpPr>
          <p:cNvPr id="201" name="Google Shape;201;p9"/>
          <p:cNvSpPr txBox="1"/>
          <p:nvPr>
            <p:ph idx="1" type="body"/>
          </p:nvPr>
        </p:nvSpPr>
        <p:spPr>
          <a:xfrm>
            <a:off x="628650" y="1100011"/>
            <a:ext cx="7886700" cy="39135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800"/>
              <a:buNone/>
            </a:pPr>
            <a:r>
              <a:rPr lang="en-US" sz="1800"/>
              <a:t>Linkkien rakentamiseen on monia tapoja, kuten:</a:t>
            </a:r>
            <a:endParaRPr/>
          </a:p>
          <a:p>
            <a:pPr indent="-342900" lvl="0" marL="342900" rtl="0" algn="l">
              <a:lnSpc>
                <a:spcPct val="100000"/>
              </a:lnSpc>
              <a:spcBef>
                <a:spcPts val="750"/>
              </a:spcBef>
              <a:spcAft>
                <a:spcPts val="0"/>
              </a:spcAft>
              <a:buClr>
                <a:srgbClr val="D12477"/>
              </a:buClr>
              <a:buSzPts val="2700"/>
              <a:buFont typeface="Arial"/>
              <a:buChar char="•"/>
            </a:pPr>
            <a:r>
              <a:rPr lang="en-US" sz="1800"/>
              <a:t>Laadukkaan sisällön luominen, johon muut ihmiset haluavat linkittää.</a:t>
            </a:r>
            <a:endParaRPr/>
          </a:p>
          <a:p>
            <a:pPr indent="-342900" lvl="0" marL="342900" rtl="0" algn="l">
              <a:lnSpc>
                <a:spcPct val="100000"/>
              </a:lnSpc>
              <a:spcBef>
                <a:spcPts val="750"/>
              </a:spcBef>
              <a:spcAft>
                <a:spcPts val="0"/>
              </a:spcAft>
              <a:buClr>
                <a:srgbClr val="D12477"/>
              </a:buClr>
              <a:buSzPts val="2700"/>
              <a:buFont typeface="Arial"/>
              <a:buChar char="•"/>
            </a:pPr>
            <a:r>
              <a:rPr lang="en-US" sz="1800"/>
              <a:t>Muiden verkkosivustojen omistajien tavoittaminen ja linkin lisäämisen pyytäminen.</a:t>
            </a:r>
            <a:endParaRPr/>
          </a:p>
          <a:p>
            <a:pPr indent="-342900" lvl="0" marL="342900" rtl="0" algn="l">
              <a:lnSpc>
                <a:spcPct val="100000"/>
              </a:lnSpc>
              <a:spcBef>
                <a:spcPts val="750"/>
              </a:spcBef>
              <a:spcAft>
                <a:spcPts val="0"/>
              </a:spcAft>
              <a:buClr>
                <a:srgbClr val="D12477"/>
              </a:buClr>
              <a:buSzPts val="2700"/>
              <a:buFont typeface="Arial"/>
              <a:buChar char="•"/>
            </a:pPr>
            <a:r>
              <a:rPr lang="en-US" sz="1800"/>
              <a:t>Osallistuminen verkkoyhteisöjen ja -foorumeiden keskusteluihin ja jakamalla verkkosivuston linkkiä keskusteluissa.</a:t>
            </a:r>
            <a:endParaRPr/>
          </a:p>
          <a:p>
            <a:pPr indent="-342900" lvl="0" marL="342900" rtl="0" algn="l">
              <a:lnSpc>
                <a:spcPct val="100000"/>
              </a:lnSpc>
              <a:spcBef>
                <a:spcPts val="750"/>
              </a:spcBef>
              <a:spcAft>
                <a:spcPts val="0"/>
              </a:spcAft>
              <a:buClr>
                <a:srgbClr val="D12477"/>
              </a:buClr>
              <a:buSzPts val="2700"/>
              <a:buFont typeface="Arial"/>
              <a:buChar char="•"/>
            </a:pPr>
            <a:r>
              <a:rPr lang="en-US" sz="1800"/>
              <a:t>Tarjoamalla arvokkaita resursseja, kuten työkaluja tai oppaita, joihin muut haluavat linkittää.</a:t>
            </a:r>
            <a:endParaRPr/>
          </a:p>
          <a:p>
            <a:pPr indent="-158750" lvl="0" marL="285750" rtl="0" algn="l">
              <a:lnSpc>
                <a:spcPct val="100000"/>
              </a:lnSpc>
              <a:spcBef>
                <a:spcPts val="600"/>
              </a:spcBef>
              <a:spcAft>
                <a:spcPts val="0"/>
              </a:spcAft>
              <a:buClr>
                <a:srgbClr val="D12477"/>
              </a:buClr>
              <a:buSzPts val="2000"/>
              <a:buFont typeface="Arial"/>
              <a:buNone/>
            </a:pPr>
            <a:r>
              <a:t/>
            </a:r>
            <a:endParaRPr sz="1600"/>
          </a:p>
          <a:p>
            <a:pPr indent="0" lvl="0" marL="0" rtl="0" algn="l">
              <a:lnSpc>
                <a:spcPct val="100000"/>
              </a:lnSpc>
              <a:spcBef>
                <a:spcPts val="750"/>
              </a:spcBef>
              <a:spcAft>
                <a:spcPts val="0"/>
              </a:spcAft>
              <a:buClr>
                <a:srgbClr val="161249"/>
              </a:buClr>
              <a:buSzPts val="1600"/>
              <a:buNone/>
            </a:pPr>
            <a:r>
              <a:t/>
            </a: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07" name="Google Shape;207;p10"/>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0"/>
              </a:spcBef>
              <a:spcAft>
                <a:spcPts val="120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08" name="Google Shape;208;p10"/>
          <p:cNvSpPr txBox="1"/>
          <p:nvPr>
            <p:ph idx="1" type="body"/>
          </p:nvPr>
        </p:nvSpPr>
        <p:spPr>
          <a:xfrm>
            <a:off x="840583" y="312995"/>
            <a:ext cx="6614100" cy="8166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a:p>
            <a:pPr indent="0" lvl="0" marL="0" rtl="0" algn="l">
              <a:lnSpc>
                <a:spcPct val="90000"/>
              </a:lnSpc>
              <a:spcBef>
                <a:spcPts val="750"/>
              </a:spcBef>
              <a:spcAft>
                <a:spcPts val="0"/>
              </a:spcAft>
              <a:buClr>
                <a:schemeClr val="lt1"/>
              </a:buClr>
              <a:buSzPts val="2400"/>
              <a:buNone/>
            </a:pPr>
            <a:r>
              <a:t/>
            </a:r>
            <a:endParaRPr/>
          </a:p>
        </p:txBody>
      </p:sp>
      <p:sp>
        <p:nvSpPr>
          <p:cNvPr id="209" name="Google Shape;209;p10"/>
          <p:cNvSpPr txBox="1"/>
          <p:nvPr>
            <p:ph idx="2" type="body"/>
          </p:nvPr>
        </p:nvSpPr>
        <p:spPr>
          <a:xfrm>
            <a:off x="840575" y="1556450"/>
            <a:ext cx="7458900" cy="21645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1200"/>
              </a:spcBef>
              <a:spcAft>
                <a:spcPts val="0"/>
              </a:spcAft>
              <a:buClr>
                <a:schemeClr val="lt1"/>
              </a:buClr>
              <a:buSzPts val="1800"/>
              <a:buNone/>
            </a:pPr>
            <a:r>
              <a:rPr lang="en-US" sz="2000"/>
              <a:t>Hyvä esimerkki linkkienrakennuksesta on laadukkaan sisällön luominen verkkosivustolle, kuten blogikirjoitus tai informatiivinen opas, ja sen jälkeen yhteydenotto muihin saman alan tai tietyn niche:n verkkosivustojen omistajiin pyytäen heitä linkittämään kyseiseen sisältöön.</a:t>
            </a: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15" name="Google Shape;215;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254000" lvl="0" marL="342900" marR="0" rtl="0" algn="l">
              <a:spcBef>
                <a:spcPts val="0"/>
              </a:spcBef>
              <a:spcAft>
                <a:spcPts val="0"/>
              </a:spcAft>
              <a:buClr>
                <a:schemeClr val="dk1"/>
              </a:buClr>
              <a:buSzPts val="1400"/>
              <a:buFont typeface="Calibri"/>
              <a:buNone/>
            </a:pPr>
            <a:r>
              <a:t/>
            </a:r>
            <a:endParaRPr sz="1400">
              <a:solidFill>
                <a:schemeClr val="dk1"/>
              </a:solidFill>
              <a:latin typeface="Calibri"/>
              <a:ea typeface="Calibri"/>
              <a:cs typeface="Calibri"/>
              <a:sym typeface="Calibri"/>
            </a:endParaRPr>
          </a:p>
        </p:txBody>
      </p:sp>
      <p:sp>
        <p:nvSpPr>
          <p:cNvPr id="216" name="Google Shape;216;p11"/>
          <p:cNvSpPr txBox="1"/>
          <p:nvPr>
            <p:ph idx="1" type="body"/>
          </p:nvPr>
        </p:nvSpPr>
        <p:spPr>
          <a:xfrm>
            <a:off x="840583" y="312995"/>
            <a:ext cx="6614100" cy="9273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a:p>
            <a:pPr indent="0" lvl="0" marL="0" rtl="0" algn="l">
              <a:lnSpc>
                <a:spcPct val="90000"/>
              </a:lnSpc>
              <a:spcBef>
                <a:spcPts val="750"/>
              </a:spcBef>
              <a:spcAft>
                <a:spcPts val="0"/>
              </a:spcAft>
              <a:buClr>
                <a:schemeClr val="lt1"/>
              </a:buClr>
              <a:buSzPts val="3200"/>
              <a:buNone/>
            </a:pPr>
            <a:r>
              <a:t/>
            </a:r>
            <a:endParaRPr sz="3200"/>
          </a:p>
        </p:txBody>
      </p:sp>
      <p:sp>
        <p:nvSpPr>
          <p:cNvPr id="217" name="Google Shape;217;p11"/>
          <p:cNvSpPr txBox="1"/>
          <p:nvPr>
            <p:ph idx="2" type="body"/>
          </p:nvPr>
        </p:nvSpPr>
        <p:spPr>
          <a:xfrm>
            <a:off x="840574" y="718550"/>
            <a:ext cx="7693500" cy="2836200"/>
          </a:xfrm>
          <a:prstGeom prst="rect">
            <a:avLst/>
          </a:prstGeom>
          <a:noFill/>
          <a:ln>
            <a:noFill/>
          </a:ln>
        </p:spPr>
        <p:txBody>
          <a:bodyPr anchorCtr="0" anchor="t" bIns="0" lIns="0" spcFirstLastPara="1" rIns="0" wrap="square" tIns="0">
            <a:noAutofit/>
          </a:bodyPr>
          <a:lstStyle/>
          <a:p>
            <a:pPr indent="-342900" lvl="0" marL="342900" rtl="0" algn="l">
              <a:lnSpc>
                <a:spcPct val="100000"/>
              </a:lnSpc>
              <a:spcBef>
                <a:spcPts val="0"/>
              </a:spcBef>
              <a:spcAft>
                <a:spcPts val="0"/>
              </a:spcAft>
              <a:buClr>
                <a:srgbClr val="D12477"/>
              </a:buClr>
              <a:buSzPts val="1400"/>
              <a:buFont typeface="Calibri"/>
              <a:buAutoNum type="arabicPeriod"/>
            </a:pPr>
            <a:r>
              <a:rPr lang="en-US" sz="1400"/>
              <a:t>Aloita luomalla laskentataulukko, josta voit seurata edistymistäsi. Taulukon avulla voit seurata verkkosivustoja, joihin otat yhteyttä, yhteydenottojesi tilaa ja hankkimiasi linkkejä.</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Tutki potentiaalisia linkkikumppaneita etsimällä toimialasi tai kapealla alueellasi toimivia relevantteja verkkosivustoja. Etsi sivustoja, joilla on hyvä maine ja jotka tuottavat laadukasta sisältöä.</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Käytä työkaluja, kuten Moz, Ahrefs, Majestic, SEMRush, tarkistaaksesi verkkotunnuksen ja sivun auktoriteetin sekä löytääksesi kilpailijoiden backlinkit.</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Näiden sivustojen avulla voit etsiä sivuston omistajien tai toimittajien yhteystietoja. Voit myös käyttää työkaluja, kuten Hunter.io, löytääksesi avainhenkilöiden sähköpostiosoitteet.</a:t>
            </a:r>
            <a:br>
              <a:rPr lang="en-US" sz="1400"/>
            </a:br>
            <a:endParaRPr sz="1400"/>
          </a:p>
          <a:p>
            <a:pPr indent="-342900" lvl="0" marL="342900" rtl="0" algn="l">
              <a:lnSpc>
                <a:spcPct val="100000"/>
              </a:lnSpc>
              <a:spcBef>
                <a:spcPts val="0"/>
              </a:spcBef>
              <a:spcAft>
                <a:spcPts val="0"/>
              </a:spcAft>
              <a:buClr>
                <a:srgbClr val="D12477"/>
              </a:buClr>
              <a:buSzPts val="1400"/>
              <a:buFont typeface="Calibri"/>
              <a:buAutoNum type="arabicPeriod"/>
            </a:pPr>
            <a:r>
              <a:rPr lang="en-US" sz="1400"/>
              <a:t>Laadi henkilökohtainen sähköpostiviesti, joka lähetetään jokaiselle verkkosivuston omistajalle tai toimittajalle. Kerro sähköpostiviestissä, kuka olet, mikä on verkkosivustosi tarkoitus ja miksi uskot, että luomasi sisältö sopii hyvin heidän yleisölleen.</a:t>
            </a:r>
            <a:endParaRPr/>
          </a:p>
          <a:p>
            <a:pPr indent="0" lvl="0" marL="0" rtl="0" algn="l">
              <a:lnSpc>
                <a:spcPct val="100000"/>
              </a:lnSpc>
              <a:spcBef>
                <a:spcPts val="0"/>
              </a:spcBef>
              <a:spcAft>
                <a:spcPts val="0"/>
              </a:spcAft>
              <a:buClr>
                <a:srgbClr val="D12477"/>
              </a:buClr>
              <a:buSzPts val="15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2"/>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lang="en-US" sz="6000">
                <a:solidFill>
                  <a:srgbClr val="FFFFFF"/>
                </a:solidFill>
                <a:latin typeface="Arial"/>
                <a:ea typeface="Arial"/>
                <a:cs typeface="Arial"/>
                <a:sym typeface="Arial"/>
              </a:rPr>
              <a:t>Aihe 1 </a:t>
            </a:r>
            <a:endParaRPr b="1" sz="6000">
              <a:solidFill>
                <a:srgbClr val="FFFFFF"/>
              </a:solidFill>
              <a:latin typeface="Arial"/>
              <a:ea typeface="Arial"/>
              <a:cs typeface="Arial"/>
              <a:sym typeface="Arial"/>
            </a:endParaRPr>
          </a:p>
        </p:txBody>
      </p:sp>
      <p:sp>
        <p:nvSpPr>
          <p:cNvPr id="223" name="Google Shape;223;p12"/>
          <p:cNvSpPr txBox="1"/>
          <p:nvPr/>
        </p:nvSpPr>
        <p:spPr>
          <a:xfrm>
            <a:off x="675150" y="1668254"/>
            <a:ext cx="7793700" cy="758842"/>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US" sz="3600">
                <a:solidFill>
                  <a:srgbClr val="161249"/>
                </a:solidFill>
              </a:rPr>
              <a:t>Miten sosiaalinen median avulla vahvistetaan SEO-strategiaa?</a:t>
            </a:r>
            <a:endParaRPr b="1" sz="3600">
              <a:solidFill>
                <a:srgbClr val="161249"/>
              </a:solidFill>
            </a:endParaRPr>
          </a:p>
          <a:p>
            <a:pPr indent="0" lvl="0" marL="0" marR="0" rtl="0" algn="l">
              <a:spcBef>
                <a:spcPts val="0"/>
              </a:spcBef>
              <a:spcAft>
                <a:spcPts val="0"/>
              </a:spcAft>
              <a:buNone/>
            </a:pPr>
            <a:r>
              <a:t/>
            </a:r>
            <a:endParaRPr b="1" sz="3600">
              <a:solidFill>
                <a:srgbClr val="161249"/>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29" name="Google Shape;229;p13"/>
          <p:cNvSpPr txBox="1"/>
          <p:nvPr/>
        </p:nvSpPr>
        <p:spPr>
          <a:xfrm>
            <a:off x="478350" y="1262800"/>
            <a:ext cx="8568300" cy="2939100"/>
          </a:xfrm>
          <a:prstGeom prst="rect">
            <a:avLst/>
          </a:prstGeom>
          <a:noFill/>
          <a:ln>
            <a:noFill/>
          </a:ln>
        </p:spPr>
        <p:txBody>
          <a:bodyPr anchorCtr="0" anchor="t" bIns="91425" lIns="91425" spcFirstLastPara="1" rIns="91425" wrap="square" tIns="91425">
            <a:noAutofit/>
          </a:bodyPr>
          <a:lstStyle/>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
        <p:nvSpPr>
          <p:cNvPr id="230" name="Google Shape;230;p13"/>
          <p:cNvSpPr txBox="1"/>
          <p:nvPr>
            <p:ph type="title"/>
          </p:nvPr>
        </p:nvSpPr>
        <p:spPr>
          <a:xfrm>
            <a:off x="628650" y="247983"/>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chemeClr val="dk1"/>
              </a:buClr>
              <a:buSzPct val="39285"/>
              <a:buFont typeface="Arial"/>
              <a:buNone/>
            </a:pPr>
            <a:r>
              <a:rPr lang="en-US" sz="2800"/>
              <a:t>Miten sosiaalinen median avulla vahvistetaan SEO-strategiaa?</a:t>
            </a:r>
            <a:endParaRPr sz="2800"/>
          </a:p>
          <a:p>
            <a:pPr indent="0" lvl="0" marL="0" rtl="0" algn="l">
              <a:spcBef>
                <a:spcPts val="0"/>
              </a:spcBef>
              <a:spcAft>
                <a:spcPts val="0"/>
              </a:spcAft>
              <a:buClr>
                <a:schemeClr val="dk1"/>
              </a:buClr>
              <a:buSzPct val="39285"/>
              <a:buFont typeface="Arial"/>
              <a:buNone/>
            </a:pPr>
            <a:r>
              <a:t/>
            </a:r>
            <a:endParaRPr sz="2800"/>
          </a:p>
        </p:txBody>
      </p:sp>
      <p:sp>
        <p:nvSpPr>
          <p:cNvPr id="231" name="Google Shape;231;p13"/>
          <p:cNvSpPr txBox="1"/>
          <p:nvPr>
            <p:ph idx="1" type="body"/>
          </p:nvPr>
        </p:nvSpPr>
        <p:spPr>
          <a:xfrm>
            <a:off x="628650" y="937900"/>
            <a:ext cx="8322300" cy="36864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400"/>
              <a:buNone/>
            </a:pPr>
            <a:r>
              <a:rPr lang="en-US" sz="1400"/>
              <a:t>Sosiaalista mediaa voidaan käyttää SEO-strategian vahvistamiseen, ja sosiaalinen media voi auttaa parantamaan verkkosivuston hakukonesijoituksia monin eri tavoin:</a:t>
            </a:r>
            <a:endParaRPr/>
          </a:p>
          <a:p>
            <a:pPr indent="-342900" lvl="0" marL="342900" rtl="0" algn="l">
              <a:lnSpc>
                <a:spcPct val="100000"/>
              </a:lnSpc>
              <a:spcBef>
                <a:spcPts val="750"/>
              </a:spcBef>
              <a:spcAft>
                <a:spcPts val="0"/>
              </a:spcAft>
              <a:buClr>
                <a:srgbClr val="D12477"/>
              </a:buClr>
              <a:buSzPts val="1400"/>
              <a:buFont typeface="Calibri"/>
              <a:buAutoNum type="arabicPeriod"/>
            </a:pPr>
            <a:r>
              <a:rPr b="1" lang="en-US" sz="1400"/>
              <a:t>Sosiaaliset signaalit:</a:t>
            </a:r>
            <a:r>
              <a:rPr lang="en-US" sz="1400"/>
              <a:t> Sosiaalisessa mediassa tapahtuva toiminta, kuten jakaminen, tykkääminen ja kommentointi, voi toimia hakukoneille "sosiaalisina signaaleina", jotka osoittavat, että sisältö on arvokasta ja merkityksellistä. Tämä voi auttaa parantamaan sisällön sijoittumista hakukoneissa.</a:t>
            </a:r>
            <a:endParaRPr/>
          </a:p>
          <a:p>
            <a:pPr indent="-342900" lvl="0" marL="342900" rtl="0" algn="l">
              <a:lnSpc>
                <a:spcPct val="100000"/>
              </a:lnSpc>
              <a:spcBef>
                <a:spcPts val="750"/>
              </a:spcBef>
              <a:spcAft>
                <a:spcPts val="0"/>
              </a:spcAft>
              <a:buClr>
                <a:srgbClr val="D12477"/>
              </a:buClr>
              <a:buSzPts val="1400"/>
              <a:buFont typeface="Calibri"/>
              <a:buAutoNum type="arabicPeriod"/>
            </a:pPr>
            <a:r>
              <a:rPr b="1" lang="en-US" sz="1400"/>
              <a:t>Backlinkit</a:t>
            </a:r>
            <a:r>
              <a:rPr b="1" lang="en-US" sz="1400"/>
              <a:t>:</a:t>
            </a:r>
            <a:r>
              <a:rPr lang="en-US" sz="1400"/>
              <a:t> Sosiaalinen media voi myös olla backlinkkien lähde verkkosivustolle. Kun sisältö jaetaan sosiaalisessa mediassa ja ihmiset klikkaavat linkkiä, se voi lisätä liikennettä verkkosivustolle ja luoda myös backlinkkejä.</a:t>
            </a:r>
            <a:endParaRPr/>
          </a:p>
          <a:p>
            <a:pPr indent="-342900" lvl="0" marL="342900" rtl="0" algn="l">
              <a:lnSpc>
                <a:spcPct val="100000"/>
              </a:lnSpc>
              <a:spcBef>
                <a:spcPts val="750"/>
              </a:spcBef>
              <a:spcAft>
                <a:spcPts val="0"/>
              </a:spcAft>
              <a:buClr>
                <a:srgbClr val="D12477"/>
              </a:buClr>
              <a:buSzPts val="1400"/>
              <a:buFont typeface="Calibri"/>
              <a:buAutoNum type="arabicPeriod"/>
            </a:pPr>
            <a:r>
              <a:rPr b="1" lang="en-US" sz="1400"/>
              <a:t>Brändäys:</a:t>
            </a:r>
            <a:r>
              <a:rPr lang="en-US" sz="1400"/>
              <a:t> </a:t>
            </a:r>
            <a:r>
              <a:rPr lang="en-US" sz="1400"/>
              <a:t>Jatkuva ja aktiivinen läsnäolo sosiaalisessa mediassa voi auttaa vahvistamaan brändin auktoriteettia ja luottamusta, mikä voi positiivisesti vaikuttaa verkkosivuston hakukonenäkyvyyteen.</a:t>
            </a:r>
            <a:endParaRPr/>
          </a:p>
          <a:p>
            <a:pPr indent="-342900" lvl="0" marL="342900" rtl="0" algn="l">
              <a:lnSpc>
                <a:spcPct val="100000"/>
              </a:lnSpc>
              <a:spcBef>
                <a:spcPts val="750"/>
              </a:spcBef>
              <a:spcAft>
                <a:spcPts val="0"/>
              </a:spcAft>
              <a:buClr>
                <a:srgbClr val="D12477"/>
              </a:buClr>
              <a:buSzPts val="1400"/>
              <a:buFont typeface="Calibri"/>
              <a:buAutoNum type="arabicPeriod"/>
            </a:pPr>
            <a:r>
              <a:rPr b="1" lang="en-US" sz="1400"/>
              <a:t>Avainsanatutkimus:</a:t>
            </a:r>
            <a:r>
              <a:rPr lang="en-US" sz="1400"/>
              <a:t> Katso, mitä termejä ja lauseita kohdeyleisösi käyttää usein sosiaalisessa mediassa: Sosiaalista mediaa voidaan käyttää myös avainsanatutkimukseen.</a:t>
            </a:r>
            <a:endParaRPr/>
          </a:p>
          <a:p>
            <a:pPr indent="-342900" lvl="0" marL="342900" rtl="0" algn="l">
              <a:lnSpc>
                <a:spcPct val="100000"/>
              </a:lnSpc>
              <a:spcBef>
                <a:spcPts val="750"/>
              </a:spcBef>
              <a:spcAft>
                <a:spcPts val="0"/>
              </a:spcAft>
              <a:buClr>
                <a:srgbClr val="D12477"/>
              </a:buClr>
              <a:buSzPts val="1400"/>
              <a:buFont typeface="Calibri"/>
              <a:buAutoNum type="arabicPeriod"/>
            </a:pPr>
            <a:r>
              <a:rPr b="1" lang="en-US" sz="1400"/>
              <a:t>Sisällön jakelu:</a:t>
            </a:r>
            <a:r>
              <a:rPr lang="en-US" sz="1400"/>
              <a:t> Jos sisältö leviää somessa, se voi lisätä orgaanista liikennettä verkkosivustollesi.</a:t>
            </a:r>
            <a:endParaRPr sz="1400"/>
          </a:p>
          <a:p>
            <a:pPr indent="0" lvl="0" marL="0" rtl="0" algn="l">
              <a:lnSpc>
                <a:spcPct val="100000"/>
              </a:lnSpc>
              <a:spcBef>
                <a:spcPts val="750"/>
              </a:spcBef>
              <a:spcAft>
                <a:spcPts val="0"/>
              </a:spcAft>
              <a:buClr>
                <a:srgbClr val="161249"/>
              </a:buClr>
              <a:buSzPts val="1400"/>
              <a:buNone/>
            </a:pPr>
            <a:r>
              <a:t/>
            </a:r>
            <a:endParaRPr sz="14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4"/>
          <p:cNvSpPr txBox="1"/>
          <p:nvPr/>
        </p:nvSpPr>
        <p:spPr>
          <a:xfrm>
            <a:off x="0" y="660192"/>
            <a:ext cx="9144000" cy="3128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US" sz="3600">
                <a:solidFill>
                  <a:srgbClr val="161249"/>
                </a:solidFill>
              </a:rPr>
              <a:t>Oppimisen vahvistustehtävä</a:t>
            </a:r>
            <a:endParaRPr b="1" sz="3600">
              <a:solidFill>
                <a:srgbClr val="161249"/>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t/>
            </a:r>
            <a:endParaRPr b="1" sz="3000">
              <a:solidFill>
                <a:schemeClr val="dk1"/>
              </a:solidFill>
              <a:latin typeface="Arial"/>
              <a:ea typeface="Arial"/>
              <a:cs typeface="Arial"/>
              <a:sym typeface="Arial"/>
            </a:endParaRPr>
          </a:p>
        </p:txBody>
      </p:sp>
      <p:sp>
        <p:nvSpPr>
          <p:cNvPr id="242" name="Google Shape;242;p15"/>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600"/>
              </a:spcAft>
              <a:buNone/>
            </a:pPr>
            <a:r>
              <a:t/>
            </a:r>
            <a:endParaRPr sz="1600">
              <a:solidFill>
                <a:schemeClr val="dk1"/>
              </a:solidFill>
              <a:latin typeface="Calibri"/>
              <a:ea typeface="Calibri"/>
              <a:cs typeface="Calibri"/>
              <a:sym typeface="Calibri"/>
            </a:endParaRPr>
          </a:p>
        </p:txBody>
      </p:sp>
      <p:sp>
        <p:nvSpPr>
          <p:cNvPr id="243" name="Google Shape;243;p15"/>
          <p:cNvSpPr txBox="1"/>
          <p:nvPr>
            <p:ph idx="1" type="body"/>
          </p:nvPr>
        </p:nvSpPr>
        <p:spPr>
          <a:xfrm>
            <a:off x="840583" y="312995"/>
            <a:ext cx="6614100" cy="16479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2800"/>
              <a:t>Oppimisen vahvistustehtävä</a:t>
            </a:r>
            <a:endParaRPr sz="2800"/>
          </a:p>
          <a:p>
            <a:pPr indent="0" lvl="0" marL="0" rtl="0" algn="l">
              <a:spcBef>
                <a:spcPts val="0"/>
              </a:spcBef>
              <a:spcAft>
                <a:spcPts val="0"/>
              </a:spcAft>
              <a:buClr>
                <a:schemeClr val="dk1"/>
              </a:buClr>
              <a:buSzPts val="1100"/>
              <a:buFont typeface="Arial"/>
              <a:buNone/>
            </a:pPr>
            <a:r>
              <a:t/>
            </a:r>
            <a:endParaRPr sz="2800"/>
          </a:p>
          <a:p>
            <a:pPr indent="0" lvl="0" marL="0" rtl="0" algn="l">
              <a:lnSpc>
                <a:spcPct val="90000"/>
              </a:lnSpc>
              <a:spcBef>
                <a:spcPts val="0"/>
              </a:spcBef>
              <a:spcAft>
                <a:spcPts val="0"/>
              </a:spcAft>
              <a:buClr>
                <a:schemeClr val="lt1"/>
              </a:buClr>
              <a:buSzPts val="2800"/>
              <a:buNone/>
            </a:pPr>
            <a:r>
              <a:t/>
            </a:r>
            <a:endParaRPr sz="2800"/>
          </a:p>
          <a:p>
            <a:pPr indent="0" lvl="0" marL="0" rtl="0" algn="l">
              <a:lnSpc>
                <a:spcPct val="90000"/>
              </a:lnSpc>
              <a:spcBef>
                <a:spcPts val="750"/>
              </a:spcBef>
              <a:spcAft>
                <a:spcPts val="0"/>
              </a:spcAft>
              <a:buClr>
                <a:schemeClr val="lt1"/>
              </a:buClr>
              <a:buSzPts val="2800"/>
              <a:buNone/>
            </a:pPr>
            <a:r>
              <a:t/>
            </a:r>
            <a:endParaRPr sz="2800"/>
          </a:p>
        </p:txBody>
      </p:sp>
      <p:sp>
        <p:nvSpPr>
          <p:cNvPr id="244" name="Google Shape;244;p15"/>
          <p:cNvSpPr txBox="1"/>
          <p:nvPr>
            <p:ph idx="2" type="body"/>
          </p:nvPr>
        </p:nvSpPr>
        <p:spPr>
          <a:xfrm>
            <a:off x="840573" y="884800"/>
            <a:ext cx="8266200" cy="2836200"/>
          </a:xfrm>
          <a:prstGeom prst="rect">
            <a:avLst/>
          </a:prstGeom>
          <a:noFill/>
          <a:ln>
            <a:noFill/>
          </a:ln>
        </p:spPr>
        <p:txBody>
          <a:bodyPr anchorCtr="0" anchor="t" bIns="0" lIns="0" spcFirstLastPara="1" rIns="0" wrap="square" tIns="0">
            <a:noAutofit/>
          </a:bodyPr>
          <a:lstStyle/>
          <a:p>
            <a:pPr indent="0" lvl="0" marL="0" rtl="0" algn="l">
              <a:lnSpc>
                <a:spcPct val="115000"/>
              </a:lnSpc>
              <a:spcBef>
                <a:spcPts val="600"/>
              </a:spcBef>
              <a:spcAft>
                <a:spcPts val="0"/>
              </a:spcAft>
              <a:buNone/>
            </a:pPr>
            <a:r>
              <a:rPr lang="en-US" sz="1700"/>
              <a:t>Valitse seuraaviin kohtiin sopiva organisaatio ja sen verkkosivusto:</a:t>
            </a:r>
            <a:endParaRPr sz="1700"/>
          </a:p>
          <a:p>
            <a:pPr indent="-165100" lvl="0" marL="457200" rtl="0" algn="l">
              <a:lnSpc>
                <a:spcPct val="115000"/>
              </a:lnSpc>
              <a:spcBef>
                <a:spcPts val="600"/>
              </a:spcBef>
              <a:spcAft>
                <a:spcPts val="0"/>
              </a:spcAft>
              <a:buClr>
                <a:srgbClr val="D12477"/>
              </a:buClr>
              <a:buSzPts val="2600"/>
              <a:buChar char="•"/>
            </a:pPr>
            <a:r>
              <a:rPr lang="en-US" sz="1700"/>
              <a:t> Verkkokauppa.</a:t>
            </a:r>
            <a:endParaRPr sz="1700"/>
          </a:p>
          <a:p>
            <a:pPr indent="-165100" lvl="0" marL="457200" rtl="0" algn="l">
              <a:lnSpc>
                <a:spcPct val="115000"/>
              </a:lnSpc>
              <a:spcBef>
                <a:spcPts val="600"/>
              </a:spcBef>
              <a:spcAft>
                <a:spcPts val="0"/>
              </a:spcAft>
              <a:buClr>
                <a:srgbClr val="D12477"/>
              </a:buClr>
              <a:buSzPts val="2600"/>
              <a:buChar char="•"/>
            </a:pPr>
            <a:r>
              <a:rPr lang="en-US" sz="1700"/>
              <a:t> Brändin verkkopresenssi (“läsnäolo”).</a:t>
            </a:r>
            <a:endParaRPr sz="1700"/>
          </a:p>
          <a:p>
            <a:pPr indent="-165100" lvl="0" marL="457200" rtl="0" algn="l">
              <a:lnSpc>
                <a:spcPct val="115000"/>
              </a:lnSpc>
              <a:spcBef>
                <a:spcPts val="600"/>
              </a:spcBef>
              <a:spcAft>
                <a:spcPts val="0"/>
              </a:spcAft>
              <a:buClr>
                <a:srgbClr val="D12477"/>
              </a:buClr>
              <a:buSzPts val="2600"/>
              <a:buChar char="•"/>
            </a:pPr>
            <a:r>
              <a:rPr lang="en-US" sz="1700"/>
              <a:t> Tietovarasto (esim. uutiset).</a:t>
            </a:r>
            <a:endParaRPr sz="1700"/>
          </a:p>
          <a:p>
            <a:pPr indent="0" lvl="0" marL="0" rtl="0" algn="l">
              <a:lnSpc>
                <a:spcPct val="115000"/>
              </a:lnSpc>
              <a:spcBef>
                <a:spcPts val="600"/>
              </a:spcBef>
              <a:spcAft>
                <a:spcPts val="0"/>
              </a:spcAft>
              <a:buClr>
                <a:schemeClr val="lt1"/>
              </a:buClr>
              <a:buSzPts val="1800"/>
              <a:buNone/>
            </a:pPr>
            <a:r>
              <a:t/>
            </a:r>
            <a:endParaRPr sz="1700"/>
          </a:p>
          <a:p>
            <a:pPr indent="0" lvl="0" marL="0" rtl="0" algn="l">
              <a:lnSpc>
                <a:spcPct val="115000"/>
              </a:lnSpc>
              <a:spcBef>
                <a:spcPts val="600"/>
              </a:spcBef>
              <a:spcAft>
                <a:spcPts val="0"/>
              </a:spcAft>
              <a:buClr>
                <a:schemeClr val="lt1"/>
              </a:buClr>
              <a:buSzPts val="1800"/>
              <a:buNone/>
            </a:pPr>
            <a:r>
              <a:rPr lang="en-US" sz="1700"/>
              <a:t>Luo linkkienrakentamisstrategia SEO-strategian tehostamiseksi.</a:t>
            </a:r>
            <a:endParaRPr sz="1400"/>
          </a:p>
          <a:p>
            <a:pPr indent="0" lvl="0" marL="0" rtl="0" algn="l">
              <a:lnSpc>
                <a:spcPct val="115000"/>
              </a:lnSpc>
              <a:spcBef>
                <a:spcPts val="600"/>
              </a:spcBef>
              <a:spcAft>
                <a:spcPts val="0"/>
              </a:spcAft>
              <a:buClr>
                <a:schemeClr val="lt1"/>
              </a:buClr>
              <a:buSzPts val="1800"/>
              <a:buNone/>
            </a:pPr>
            <a:r>
              <a:rPr lang="en-US" sz="1700"/>
              <a:t>Luo sosiaalisen median strategia SEO-strategian hyödyntämiseksi.</a:t>
            </a:r>
            <a:endParaRPr sz="1700"/>
          </a:p>
          <a:p>
            <a:pPr indent="0" lvl="0" marL="0" rtl="0" algn="l">
              <a:lnSpc>
                <a:spcPct val="90000"/>
              </a:lnSpc>
              <a:spcBef>
                <a:spcPts val="600"/>
              </a:spcBef>
              <a:spcAft>
                <a:spcPts val="0"/>
              </a:spcAft>
              <a:buClr>
                <a:schemeClr val="lt1"/>
              </a:buClr>
              <a:buSzPts val="1800"/>
              <a:buNone/>
            </a:pPr>
            <a:r>
              <a:t/>
            </a:r>
            <a:endParaRPr sz="17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16"/>
          <p:cNvSpPr txBox="1"/>
          <p:nvPr/>
        </p:nvSpPr>
        <p:spPr>
          <a:xfrm>
            <a:off x="562943" y="433142"/>
            <a:ext cx="8520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SzPts val="3200"/>
              <a:buNone/>
            </a:pPr>
            <a:r>
              <a:rPr b="1" lang="en-US" sz="3200">
                <a:solidFill>
                  <a:srgbClr val="D12477"/>
                </a:solidFill>
              </a:rPr>
              <a:t>Peilaus oppimistavoitteisiin</a:t>
            </a:r>
            <a:endParaRPr b="1" sz="3600">
              <a:solidFill>
                <a:srgbClr val="D12477"/>
              </a:solidFill>
            </a:endParaRPr>
          </a:p>
        </p:txBody>
      </p:sp>
      <p:sp>
        <p:nvSpPr>
          <p:cNvPr id="250" name="Google Shape;250;p16"/>
          <p:cNvSpPr txBox="1"/>
          <p:nvPr/>
        </p:nvSpPr>
        <p:spPr>
          <a:xfrm>
            <a:off x="185853" y="1279529"/>
            <a:ext cx="8454900" cy="2939111"/>
          </a:xfrm>
          <a:prstGeom prst="rect">
            <a:avLst/>
          </a:prstGeom>
          <a:noFill/>
          <a:ln>
            <a:noFill/>
          </a:ln>
        </p:spPr>
        <p:txBody>
          <a:bodyPr anchorCtr="0" anchor="t" bIns="91425" lIns="91425" spcFirstLastPara="1" rIns="91425" wrap="square" tIns="91425">
            <a:noAutofit/>
          </a:bodyPr>
          <a:lstStyle/>
          <a:p>
            <a:pPr indent="-355600" lvl="0" marL="457200" marR="0" rtl="0" algn="l">
              <a:lnSpc>
                <a:spcPct val="115000"/>
              </a:lnSpc>
              <a:spcBef>
                <a:spcPts val="1600"/>
              </a:spcBef>
              <a:spcAft>
                <a:spcPts val="0"/>
              </a:spcAft>
              <a:buClr>
                <a:srgbClr val="161249"/>
              </a:buClr>
              <a:buSzPts val="2000"/>
              <a:buFont typeface="Arial"/>
              <a:buChar char="●"/>
            </a:pPr>
            <a:r>
              <a:rPr lang="en-US" sz="2000">
                <a:solidFill>
                  <a:srgbClr val="161249"/>
                </a:solidFill>
                <a:latin typeface="Arial"/>
                <a:ea typeface="Arial"/>
                <a:cs typeface="Arial"/>
                <a:sym typeface="Arial"/>
              </a:rPr>
              <a:t>Voitko nyt rakentaa </a:t>
            </a:r>
            <a:r>
              <a:rPr lang="en-US" sz="2000">
                <a:solidFill>
                  <a:srgbClr val="161249"/>
                </a:solidFill>
              </a:rPr>
              <a:t>linkkienrakentamisstrategian </a:t>
            </a:r>
            <a:r>
              <a:rPr lang="en-US" sz="2000">
                <a:solidFill>
                  <a:srgbClr val="161249"/>
                </a:solidFill>
                <a:latin typeface="Arial"/>
                <a:ea typeface="Arial"/>
                <a:cs typeface="Arial"/>
                <a:sym typeface="Arial"/>
              </a:rPr>
              <a:t>SEO:n</a:t>
            </a:r>
            <a:r>
              <a:rPr lang="en-US" sz="2000">
                <a:solidFill>
                  <a:srgbClr val="161249"/>
                </a:solidFill>
              </a:rPr>
              <a:t> </a:t>
            </a:r>
            <a:r>
              <a:rPr lang="en-US" sz="2000">
                <a:solidFill>
                  <a:srgbClr val="161249"/>
                </a:solidFill>
                <a:latin typeface="Arial"/>
                <a:ea typeface="Arial"/>
                <a:cs typeface="Arial"/>
                <a:sym typeface="Arial"/>
              </a:rPr>
              <a:t>hyödyntämiseksi?</a:t>
            </a:r>
            <a:endParaRPr/>
          </a:p>
          <a:p>
            <a:pPr indent="-355600" lvl="0" marL="457200" marR="0" rtl="0" algn="l">
              <a:lnSpc>
                <a:spcPct val="115000"/>
              </a:lnSpc>
              <a:spcBef>
                <a:spcPts val="0"/>
              </a:spcBef>
              <a:spcAft>
                <a:spcPts val="0"/>
              </a:spcAft>
              <a:buClr>
                <a:srgbClr val="161249"/>
              </a:buClr>
              <a:buSzPts val="2000"/>
              <a:buFont typeface="Arial"/>
              <a:buChar char="●"/>
            </a:pPr>
            <a:r>
              <a:rPr lang="en-US" sz="2000">
                <a:solidFill>
                  <a:srgbClr val="161249"/>
                </a:solidFill>
                <a:latin typeface="Arial"/>
                <a:ea typeface="Arial"/>
                <a:cs typeface="Arial"/>
                <a:sym typeface="Arial"/>
              </a:rPr>
              <a:t>Voitko nyt rakentaa sosiaalisen median strategian SEO:n hyödyntämiseksi?</a:t>
            </a:r>
            <a:endParaRPr/>
          </a:p>
          <a:p>
            <a:pPr indent="0" lvl="0" marL="0" marR="0" rtl="0" algn="l">
              <a:lnSpc>
                <a:spcPct val="115000"/>
              </a:lnSpc>
              <a:spcBef>
                <a:spcPts val="1600"/>
              </a:spcBef>
              <a:spcAft>
                <a:spcPts val="0"/>
              </a:spcAft>
              <a:buNone/>
            </a:pPr>
            <a:r>
              <a:t/>
            </a:r>
            <a:endParaRPr sz="200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7"/>
          <p:cNvSpPr txBox="1"/>
          <p:nvPr/>
        </p:nvSpPr>
        <p:spPr>
          <a:xfrm>
            <a:off x="547829" y="38180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3600">
                <a:solidFill>
                  <a:srgbClr val="D12477"/>
                </a:solidFill>
                <a:latin typeface="Arial"/>
                <a:ea typeface="Arial"/>
                <a:cs typeface="Arial"/>
                <a:sym typeface="Arial"/>
              </a:rPr>
              <a:t>Oppimistavoitteiden yhteenveto</a:t>
            </a:r>
            <a:endParaRPr/>
          </a:p>
        </p:txBody>
      </p:sp>
      <p:sp>
        <p:nvSpPr>
          <p:cNvPr id="256" name="Google Shape;256;p17"/>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Arvioi, miten ymmärrät tämän päivän aiheen asteikolla 1-10.</a:t>
            </a:r>
            <a:endParaRPr/>
          </a:p>
          <a:p>
            <a:pPr indent="-285750" lvl="0" marL="285750" marR="0" rtl="0" algn="l">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Jos sinun pitäisi </a:t>
            </a:r>
            <a:r>
              <a:rPr lang="en-US" sz="2000">
                <a:solidFill>
                  <a:srgbClr val="161249"/>
                </a:solidFill>
              </a:rPr>
              <a:t>suunnitella </a:t>
            </a:r>
            <a:r>
              <a:rPr lang="en-US" sz="2000">
                <a:solidFill>
                  <a:srgbClr val="161249"/>
                </a:solidFill>
                <a:latin typeface="Arial"/>
                <a:ea typeface="Arial"/>
                <a:cs typeface="Arial"/>
                <a:sym typeface="Arial"/>
              </a:rPr>
              <a:t>seuraava </a:t>
            </a:r>
            <a:r>
              <a:rPr lang="en-US" sz="2000">
                <a:solidFill>
                  <a:srgbClr val="161249"/>
                </a:solidFill>
              </a:rPr>
              <a:t>luento</a:t>
            </a:r>
            <a:r>
              <a:rPr lang="en-US" sz="2000">
                <a:solidFill>
                  <a:srgbClr val="161249"/>
                </a:solidFill>
                <a:latin typeface="Arial"/>
                <a:ea typeface="Arial"/>
                <a:cs typeface="Arial"/>
                <a:sym typeface="Arial"/>
              </a:rPr>
              <a:t>, mi</a:t>
            </a:r>
            <a:r>
              <a:rPr lang="en-US" sz="2000">
                <a:solidFill>
                  <a:srgbClr val="161249"/>
                </a:solidFill>
              </a:rPr>
              <a:t>tä se sisältäisi</a:t>
            </a:r>
            <a:r>
              <a:rPr lang="en-US" sz="2000">
                <a:solidFill>
                  <a:srgbClr val="161249"/>
                </a:solidFill>
                <a:latin typeface="Arial"/>
                <a:ea typeface="Arial"/>
                <a:cs typeface="Arial"/>
                <a:sym typeface="Arial"/>
              </a:rPr>
              <a:t>?</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8"/>
          <p:cNvSpPr txBox="1"/>
          <p:nvPr/>
        </p:nvSpPr>
        <p:spPr>
          <a:xfrm>
            <a:off x="472650" y="783137"/>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4800"/>
              <a:buFont typeface="Arial"/>
              <a:buNone/>
            </a:pPr>
            <a:r>
              <a:rPr b="1" lang="en-US" sz="4800">
                <a:solidFill>
                  <a:schemeClr val="lt1"/>
                </a:solidFill>
                <a:latin typeface="Arial"/>
                <a:ea typeface="Arial"/>
                <a:cs typeface="Arial"/>
                <a:sym typeface="Arial"/>
              </a:rPr>
              <a:t>Kysymyksiä?</a:t>
            </a:r>
            <a:endParaRPr b="1" sz="4800">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None/>
            </a:pPr>
            <a:r>
              <a:rPr b="1" lang="en-US" sz="5400">
                <a:solidFill>
                  <a:srgbClr val="D12477"/>
                </a:solidFill>
                <a:latin typeface="Arial"/>
                <a:ea typeface="Arial"/>
                <a:cs typeface="Arial"/>
                <a:sym typeface="Arial"/>
              </a:rPr>
              <a:t>Seuraava</a:t>
            </a:r>
            <a:r>
              <a:rPr b="1" lang="en-US" sz="5400">
                <a:solidFill>
                  <a:srgbClr val="D12477"/>
                </a:solidFill>
              </a:rPr>
              <a:t>lla kerralla</a:t>
            </a:r>
            <a:r>
              <a:rPr b="1" lang="en-US" sz="5400">
                <a:solidFill>
                  <a:srgbClr val="D12477"/>
                </a:solidFill>
                <a:latin typeface="Arial"/>
                <a:ea typeface="Arial"/>
                <a:cs typeface="Arial"/>
                <a:sym typeface="Arial"/>
              </a:rPr>
              <a:t>...</a:t>
            </a:r>
            <a:endParaRPr/>
          </a:p>
        </p:txBody>
      </p:sp>
      <p:sp>
        <p:nvSpPr>
          <p:cNvPr id="267" name="Google Shape;267;p19"/>
          <p:cNvSpPr txBox="1"/>
          <p:nvPr/>
        </p:nvSpPr>
        <p:spPr>
          <a:xfrm>
            <a:off x="478339" y="1388970"/>
            <a:ext cx="8454900" cy="3006992"/>
          </a:xfrm>
          <a:prstGeom prst="rect">
            <a:avLst/>
          </a:prstGeom>
          <a:noFill/>
          <a:ln>
            <a:noFill/>
          </a:ln>
        </p:spPr>
        <p:txBody>
          <a:bodyPr anchorCtr="0" anchor="t" bIns="91425" lIns="91425" spcFirstLastPara="1" rIns="91425" wrap="square" tIns="91425">
            <a:noAutofit/>
          </a:bodyPr>
          <a:lstStyle/>
          <a:p>
            <a:pPr indent="-285750" lvl="0" marL="285750" marR="0" rtl="0" algn="l">
              <a:lnSpc>
                <a:spcPct val="115000"/>
              </a:lnSpc>
              <a:spcBef>
                <a:spcPts val="1600"/>
              </a:spcBef>
              <a:spcAft>
                <a:spcPts val="0"/>
              </a:spcAft>
              <a:buClr>
                <a:srgbClr val="D12477"/>
              </a:buClr>
              <a:buSzPts val="3600"/>
              <a:buFont typeface="Arial"/>
              <a:buChar char="•"/>
            </a:pPr>
            <a:r>
              <a:rPr lang="en-US" sz="2400">
                <a:solidFill>
                  <a:srgbClr val="161249"/>
                </a:solidFill>
                <a:latin typeface="Arial"/>
                <a:ea typeface="Arial"/>
                <a:cs typeface="Arial"/>
                <a:sym typeface="Arial"/>
              </a:rPr>
              <a:t>SEO-strategia; tutustutaan yksityiskohtiin. </a:t>
            </a:r>
            <a:endParaRPr sz="2400">
              <a:solidFill>
                <a:srgbClr val="161249"/>
              </a:solidFill>
              <a:latin typeface="Arial"/>
              <a:ea typeface="Arial"/>
              <a:cs typeface="Arial"/>
              <a:sym typeface="Arial"/>
            </a:endParaRPr>
          </a:p>
          <a:p>
            <a:pPr indent="-285750" lvl="0" marL="285750" marR="0" rtl="0" algn="l">
              <a:lnSpc>
                <a:spcPct val="115000"/>
              </a:lnSpc>
              <a:spcBef>
                <a:spcPts val="1600"/>
              </a:spcBef>
              <a:spcAft>
                <a:spcPts val="0"/>
              </a:spcAft>
              <a:buClr>
                <a:srgbClr val="D12477"/>
              </a:buClr>
              <a:buSzPts val="3600"/>
              <a:buFont typeface="Arial"/>
              <a:buChar char="•"/>
            </a:pPr>
            <a:r>
              <a:rPr lang="en-US" sz="2400">
                <a:solidFill>
                  <a:srgbClr val="161249"/>
                </a:solidFill>
                <a:latin typeface="Arial"/>
                <a:ea typeface="Arial"/>
                <a:cs typeface="Arial"/>
                <a:sym typeface="Arial"/>
              </a:rPr>
              <a:t>Arvioidaan SEO-strategiaa.</a:t>
            </a:r>
            <a:endParaRPr sz="2400">
              <a:solidFill>
                <a:srgbClr val="161249"/>
              </a:solidFill>
              <a:latin typeface="Arial"/>
              <a:ea typeface="Arial"/>
              <a:cs typeface="Arial"/>
              <a:sym typeface="Arial"/>
            </a:endParaRPr>
          </a:p>
          <a:p>
            <a:pPr indent="-127000" lvl="0" marL="285750" marR="0" rtl="0" algn="l">
              <a:lnSpc>
                <a:spcPct val="115000"/>
              </a:lnSpc>
              <a:spcBef>
                <a:spcPts val="1600"/>
              </a:spcBef>
              <a:spcAft>
                <a:spcPts val="0"/>
              </a:spcAft>
              <a:buClr>
                <a:srgbClr val="D12477"/>
              </a:buClr>
              <a:buSzPts val="2500"/>
              <a:buFont typeface="Arial"/>
              <a:buNone/>
            </a:pPr>
            <a:r>
              <a:t/>
            </a:r>
            <a:endParaRPr sz="2000">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g27bd745bfbc_1_0"/>
          <p:cNvSpPr txBox="1"/>
          <p:nvPr>
            <p:ph idx="1" type="body"/>
          </p:nvPr>
        </p:nvSpPr>
        <p:spPr>
          <a:xfrm>
            <a:off x="628650" y="1208993"/>
            <a:ext cx="7886700" cy="33324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273" name="Google Shape;273;g27bd745bfbc_1_0"/>
          <p:cNvSpPr txBox="1"/>
          <p:nvPr/>
        </p:nvSpPr>
        <p:spPr>
          <a:xfrm>
            <a:off x="628650" y="264225"/>
            <a:ext cx="7022400" cy="641700"/>
          </a:xfrm>
          <a:prstGeom prst="rect">
            <a:avLst/>
          </a:prstGeom>
          <a:noFill/>
          <a:ln>
            <a:noFill/>
          </a:ln>
        </p:spPr>
        <p:txBody>
          <a:bodyPr anchorCtr="0" anchor="t" bIns="91425" lIns="91425" spcFirstLastPara="1" rIns="91425" wrap="square" tIns="91425">
            <a:spAutoFit/>
          </a:bodyPr>
          <a:lstStyle/>
          <a:p>
            <a:pPr indent="0" lvl="0" marL="0" rtl="0" algn="l">
              <a:lnSpc>
                <a:spcPct val="90000"/>
              </a:lnSpc>
              <a:spcBef>
                <a:spcPts val="0"/>
              </a:spcBef>
              <a:spcAft>
                <a:spcPts val="0"/>
              </a:spcAft>
              <a:buNone/>
            </a:pPr>
            <a:r>
              <a:rPr b="1" lang="en-US" sz="3300">
                <a:solidFill>
                  <a:srgbClr val="161249"/>
                </a:solidFill>
              </a:rPr>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