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y="5143500" cx="9144000"/>
  <p:notesSz cx="6858000" cy="9144000"/>
  <p:embeddedFontLst>
    <p:embeddedFont>
      <p:font typeface="Dancing Script"/>
      <p:regular r:id="rId32"/>
      <p:bold r:id="rId33"/>
    </p:embeddedFont>
    <p:embeddedFont>
      <p:font typeface="Open Sans"/>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8" roundtripDataSignature="AMtx7mjRa4ioOXwJpxfSPT0O7YavbxXc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DancingScript-bold.fntdata"/><Relationship Id="rId10" Type="http://schemas.openxmlformats.org/officeDocument/2006/relationships/slide" Target="slides/slide6.xml"/><Relationship Id="rId32" Type="http://schemas.openxmlformats.org/officeDocument/2006/relationships/font" Target="fonts/DancingScript-regular.fntdata"/><Relationship Id="rId13" Type="http://schemas.openxmlformats.org/officeDocument/2006/relationships/slide" Target="slides/slide9.xml"/><Relationship Id="rId35" Type="http://schemas.openxmlformats.org/officeDocument/2006/relationships/font" Target="fonts/OpenSans-bold.fntdata"/><Relationship Id="rId12" Type="http://schemas.openxmlformats.org/officeDocument/2006/relationships/slide" Target="slides/slide8.xml"/><Relationship Id="rId34" Type="http://schemas.openxmlformats.org/officeDocument/2006/relationships/font" Target="fonts/OpenSans-regular.fntdata"/><Relationship Id="rId15" Type="http://schemas.openxmlformats.org/officeDocument/2006/relationships/slide" Target="slides/slide11.xml"/><Relationship Id="rId37" Type="http://schemas.openxmlformats.org/officeDocument/2006/relationships/font" Target="fonts/OpenSans-boldItalic.fntdata"/><Relationship Id="rId14" Type="http://schemas.openxmlformats.org/officeDocument/2006/relationships/slide" Target="slides/slide10.xml"/><Relationship Id="rId36" Type="http://schemas.openxmlformats.org/officeDocument/2006/relationships/font" Target="fonts/OpenSans-italic.fntdata"/><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0" name="Google Shape;15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pt-PT"/>
              <a:t>"YMYL" tarkoittaa "Your Money or Your Life" eli suomeksi "Sinun Rahasi tai Elämäsi". Se on termi, jota käytetään erityisesti Googlen laatuohjeissa. YMYL-sivustot ovat sellaisia verkkosivustoja, joiden sisältö voi vaikuttaa suoraan käyttäjien terveyteen, talouteen, turvallisuuteen tai yleiseen hyvinvointiin. Tällaisia sivustoja arvioidaan erityisen tarkasti niiden luotettavuuden ja laadun suhteen.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"EEAT" puolestaan tulee Googlen laatuohjeista ja se viittaa arvioinnin kategorioihin: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"E" eli "Expertise" (Asiantuntijuus)</a:t>
            </a:r>
            <a:endParaRPr/>
          </a:p>
          <a:p>
            <a:pPr indent="0" lvl="0" marL="0" rtl="0" algn="l">
              <a:lnSpc>
                <a:spcPct val="100000"/>
              </a:lnSpc>
              <a:spcBef>
                <a:spcPts val="0"/>
              </a:spcBef>
              <a:spcAft>
                <a:spcPts val="0"/>
              </a:spcAft>
              <a:buClr>
                <a:schemeClr val="dk1"/>
              </a:buClr>
              <a:buSzPts val="1100"/>
              <a:buFont typeface="Arial"/>
              <a:buNone/>
            </a:pPr>
            <a:r>
              <a:rPr lang="pt-PT"/>
              <a:t>"E" eli "Authoritativeness" (Luotettavuus)</a:t>
            </a:r>
            <a:endParaRPr/>
          </a:p>
          <a:p>
            <a:pPr indent="0" lvl="0" marL="0" rtl="0" algn="l">
              <a:lnSpc>
                <a:spcPct val="100000"/>
              </a:lnSpc>
              <a:spcBef>
                <a:spcPts val="0"/>
              </a:spcBef>
              <a:spcAft>
                <a:spcPts val="0"/>
              </a:spcAft>
              <a:buClr>
                <a:schemeClr val="dk1"/>
              </a:buClr>
              <a:buSzPts val="1100"/>
              <a:buFont typeface="Arial"/>
              <a:buNone/>
            </a:pPr>
            <a:r>
              <a:rPr lang="pt-PT"/>
              <a:t>"A" eli "Accuracy" (Tarkkuus)</a:t>
            </a:r>
            <a:endParaRPr/>
          </a:p>
          <a:p>
            <a:pPr indent="0" lvl="0" marL="0" rtl="0" algn="l">
              <a:lnSpc>
                <a:spcPct val="100000"/>
              </a:lnSpc>
              <a:spcBef>
                <a:spcPts val="0"/>
              </a:spcBef>
              <a:spcAft>
                <a:spcPts val="0"/>
              </a:spcAft>
              <a:buClr>
                <a:schemeClr val="dk1"/>
              </a:buClr>
              <a:buSzPts val="1100"/>
              <a:buFont typeface="Arial"/>
              <a:buNone/>
            </a:pPr>
            <a:r>
              <a:rPr lang="pt-PT"/>
              <a:t>"T" eli "Trustworthiness" (Luotettavuus)</a:t>
            </a:r>
            <a:endParaRPr/>
          </a:p>
          <a:p>
            <a:pPr indent="0" lvl="0" marL="0" rtl="0" algn="l">
              <a:lnSpc>
                <a:spcPct val="100000"/>
              </a:lnSpc>
              <a:spcBef>
                <a:spcPts val="0"/>
              </a:spcBef>
              <a:spcAft>
                <a:spcPts val="0"/>
              </a:spcAft>
              <a:buClr>
                <a:schemeClr val="dk1"/>
              </a:buClr>
              <a:buSzPts val="1100"/>
              <a:buFont typeface="Arial"/>
              <a:buNone/>
            </a:pPr>
            <a:r>
              <a:rPr lang="pt-PT"/>
              <a:t>Nämä kategoriat ovat keskeisiä arvioitaessa verkkosivustojen sisältöä erityisesti YMYL-sivustojen tapauksessa. Google painottaa erityisesti näiden tekijöiden huomioimista arvioidessaan sivustojen laatua ja luotettavuutta hakutulosten näkyvyyden kannalta.</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3" name="Google Shape;193;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3" name="Google Shape;223;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pt-PT"/>
              <a:t>Kanonikaalisointi viittaa siihen, että tarkistetaan, onko verkkosivustolla käytetty kanoninen linkkiä (canonical link) osoittamaan ensisijainen versio sivusta, jos samansisältöisiä sivuja on useita eri URL-osoitteissa. Tämä auttaa välttämään sisältöduplikaatioon liittyviä ongelmia hakukoneiden indeksoinnissa ja rankingissa.</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pt-PT"/>
              <a:t>Hakurobotin saavutettavuustiedostolla viitataan tiedostoon, joka antaa hakukoneiden roboteille ohjeita siitä, mitkä osat verkkosivustosta voidaan indeksoida ja mitkä osat tulisi jättää huomiotta.</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27915fb611f_0_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9" name="Google Shape;229;g27915fb611f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pt-PT"/>
              <a:t>Pääsisältö on olennainen osa SEO-strategiaa, sillä se määrittää verkkosivuston merkityksellisyyden ja laadun ja vaikuttaa sen hakukoneiden sijoituksiin. Pääsisältö on verkkosivuston ensisijainen tieto, joka antaa arvoa käyttäjille ja hakukoneille ja joka yleensä näkyy näkyvästi sivulla. Pääsisältö on se, mitä varten käyttäjä tulee verkkosivulle ja mitä hakukoneita käytetään ymmärtämään sivuston tarkoitusta ja merkityksellisyyttä.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SEO-strategian pääsisältöä luotaessa on otettava huomioon useita keskeisiä tekijöitä, joita ovat muun muassa seuraavat: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Relevanssi: pääsisällön olisi oltava kohdeyleisön kannalta relevanttia ja vastattava yrityksen tuotteita tai palveluja. Näin voidaan vahvistaa sivuston luotettavuutta ja uskottavuutta sekä varmistaa, että syntyvä liikenne on laadukasta ja liiketoiminnan kannalta olennaista.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Avainsanan optimointi: pääsisältö on optimoitava kohdeavainsanoja varten, mukaan lukien käyttäjän hakutarkoitusta vastaavat avainsanat ja lauseet. Avainsanojen optimointi auttaa hakukoneita ymmärtämään sivuston merkityksen ja voi parantaa kohdeavainsanojen hakukonejärjestystä.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Käyttökokemus: pääsisällön tulisi olla kiinnostavaa ja käyttäjäystävällistä ja antaa käyttäjälle arvoa. Tämä voi sisältää tietoja, kuvia, videoita tai muunlaista multimediasisältöä, joka on käyttäjälle olennaista ja hyödyllistä. Myönteinen käyttäjäkokemus voi parantaa sivuston yleistä arvovaltaa ja uskottavuutta sekä lisätä sitoutumista ja muuntamista.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Uusi ja ainutlaatuinen sisältö: pääsisällön on oltava tuoretta ja ainutlaatuista, eikä sitä saa kopioida muista lähteistä. Näin voidaan vahvistaa sivuston luotettavuutta ja uskottavuutta sekä parantaa hakukoneiden luokitusta ja liikennettä.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Pituus: pääsisällön olisi oltava riittävän pitkä tuottamaan arvoa käyttäjälle ja hakukoneille, mutta ei niin pitkä, että siitä tulee tylsää tai toistuvaa. Ihanteellinen pituus vaihtelee sisältötyypin, kohdeyleisön ja kohdeavainsanojen mukaan, mutta hyvä peukalosääntö on pyrkiä vähintään 300 sisältösanaan sivua kohden.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rPr lang="pt-PT"/>
              <a:t>Pääsisältö on keskeinen osa SEO-strategiaa, ja sillä on keskeinen merkitys määritettäessä verkkosivuston ja sen hakukonejärjestyksen merkityksellisyyttä ja laatua. Ottamalla huomioon muun muassa relevanssin, avainsanojen optimoinnin, käyttökokemuksen, uuden ja ainutlaatuisen sisällön sekä pituuden yritykset voivat luoda tehokasta pääsisältöä, joka tuottaa lisäarvoa käyttäjille ja hakukoneille ja auttaa parantamaan hakukoneiden luokittelua ja liikennettä.</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1" name="Google Shape;24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pt-PT"/>
              <a:t>Täydentävällä sisällöllä </a:t>
            </a:r>
            <a:r>
              <a:rPr lang="pt-PT"/>
              <a:t>tarkoitetaan verkkosivustolla olevaa lisätietoa, joka sisältää pääasiallisen sisällön kontekstin ja sitä tukevaa tietoa. Se on tärkeää SEO-strategiassa, koska se voi auttaa parantamaan käyttäjäkokemusta, lisäämään sitoutumista ja tukemaan pääsisältöä hakukoneiden paremmissa luokituksissa.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SEO-strategiaa täydentävää sisältöä luotaessa on otettava huomioon useita keskeisiä tekijöitä, joita ovat muun muassa seuraavat: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Relevanssi: täydentävän sisällön olisi oltava olennaista pääasiallisen sisällön ja kohdeyleisön kannalta ja tarjottava käyttäjälle hyödyllistä ja hyödyllistä lisätietoa tai - kontekstia.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Käyttäjäkokemus: Täydentävän sisällön tulisi olla kiinnostavaa ja käyttäjäystävällistä ja antaa käyttäjälle arvoa. Tämä voi sisältää kuvia, videoita, infografiikkaa tai muunlaista multimediasisältöä, joka on käyttäjälle tärkeää ja hyödyllistä.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Uusi ja ainutlaatuinen sisältö: Täydentävän sisällön on oltava tuoretta ja ainutlaatuista, eikä sitä saa toistaa muista lähteistä. Näin voidaan vahvistaa sivuston luotettavuutta ja uskottavuutta sekä parantaa hakukoneiden luokitusta ja liikennettä.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Pituus: Täydentävän sisällön olisi oltava riittävän pitkä, jotta se antaa arvoa käyttäjälle ja hakukoneille, mutta ei niin pitkä, että siitä tulee tylsää tai toistuvaa. Ihanteellinen pituus vaihtelee sisältötyypin, kohdeyleisön ja kohdeavainsanojen mukaan, mutta hyvä peukalosääntö on pyrkiä vähintään 100-200 sisältösanaan sivua kohden.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Avainsanan optimointi: Täydentävä sisältö on optimoitava kohdeavainsanoja varten, mukaan lukien käyttäjän hakutarkoitusta vastaavat avainsanat ja lauseet. Avainsanojen optimointi auttaa hakukoneita ymmärtämään sivuston merkityksen ja voi parantaa kohdeavainsanojen hakukonejärjestystä.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rPr lang="pt-PT"/>
              <a:t>Yhteenvetona voidaan todeta, että täydentävä sisältö on tärkeä osa hakukoneoptimointistrategiaa, koska se voi tarjota käyttäjälle lisätietoa, - kontekstia ja - arvoa sekä tukea pääsisältöä hakukoneiden paremmuusjärjestyksen saavuttamisessa. Ottamalla huomioon muun muassa relevanssin, käyttökokemuksen, uuden ja ainutlaatuisen sisällön, pituuden ja avainsanojen optimoinnin yritykset voivat luoda tehokasta lisäsisältöä, joka tuottaa lisäarvoa käyttäjille ja hakukoneille ja auttaa parantamaan WWW-sivuston yleistä SEO-suorituskykyä.</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7" name="Google Shape;277;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pt-PT"/>
              <a:t>Rahasi tai elämäsi (, Your money or your life, YMYL) on termi, jota käytetään kuvaamaan verkkosivustoja, jotka tarjoavat tietoa tai palveluita, jotka voivat vaikuttaa käyttäjän taloudelliseen hyvinvointiin tai terveyteen. Esimerkkejä YYLISISÄLLÖSTÄ ovat verkkosivustot, jotka tarjoavat taloudellista neuvontaa, lääketieteellistä tietoa, oikeudellista neuvontaa tai tietoa tuotteista ja palveluista, jotka vaikuttavat suoraan käyttäjän terveyteen ja taloudelliseen turvallisuuteen.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SEO-strategiassa YMYLISISÄLTÖ on kriittistä, koska se edellyttää sekä käyttäjältä että hakukoneilta suurempaa uskottavuutta, arvovaltaa ja luottamusta. Huonosti optimoitu tai epäluotettava YMYYLISIVUSTO voi vaikuttaa kielteisesti käyttäjään, joten on tärkeää varmistaa, että ymylisisältö on täsmällistä, luotettavaa ja ajantasaista.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SEO:n ymyylipitoisuuden optimoimiseksi yritysten olisi otettava huomioon seuraavat kriteerit: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Asiantuntemus: alan asiantuntijoiden olisi laadittava tai toimitettava tiedot asianmukaisin valtuuksin ja luotettaviin lähteisiin perustuen. Tämä auttaa vahvistamaan verkkosivuston auktoriteettia ja uskottavuutta sekä parantamaan hakukoneiden luokitusta.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Merkityksellisyys: tietojen olisi oltava kohderyhmän kannalta merkityksellisiä, ja niiden olisi tarjottava käyttäjälle arvoa ottamalla huomioon heidän erityistarpeensa ja - kysymyksensä.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Uusi ja ainutlaatuinen sisältö: sisällön on oltava tuoretta ja ainutlaatuista, eikä sitä saa monistaa muista lähteistä. Näin voidaan vahvistaa sivuston luotettavuutta ja uskottavuutta sekä parantaa hakukoneiden luokitusta ja liikennettä.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Käyttäjäkokemus: sivuston olisi tarjottava käyttäjäystävällinen kokemus, selkeät ja helposti ymmärrettävät tiedot sekä hyvin suunniteltu ja intuitiivinen navigointirakenne.</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Uskottavuus ja luottamus: Verkkosivuston tietolähteiden olisi oltava avoimia, ja siinä olisi annettava selkeät ja helposti saatavilla olevat yhteystiedot, mukaan lukien fyysinen osoite, puhelinnumero ja sähköpostiosoite. Verkkosivuston olisi myös oltava avoin mahdollisista eturistiriidoista tai ennakkoluuloista, ja siinä olisi tarvittaessa annettava selkeät tiedot.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Link Building: verkkosivustolla olisi oltava vahva taustalinkkiprofiili ja laadukkaat ja asiaankuuluvat taustalinkit uskottavilta ja arvovaltaisilta verkkosivustoilta. Tämä auttaa vahvistamaan sivuston uskottavuutta ja auktoriteettia ja voi parantaa hakukoneiden luokitusta.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pt-PT"/>
              <a:t>Lopuksi voidaan todeta, että ymyl-sisältö on SEO-strategian keskeinen osatekijä, koska se edellyttää sekä käyttäjältä että hakukoneilta suurempaa uskottavuutta, auktoriteettia ja luottamusta. Ottamalla huomioon muun muassa asiantuntemuksen, relevanssin, tuoreen ja ainutlaatuisen sisällön, käyttäjäkokemuksen, uskottavuuden ja luottamuksen sekä linkkien muodostamisen yritykset voivat luoda tehokasta YMYLISISÄLTÖÄ, joka tuottaa lisäarvoa käyttäjille ja hakukoneille ja auttaa parantamaan verkkosivuston yleistä SEO-suorituskykyä.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3" name="Google Shape;28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3" name="Google Shape;29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2" name="Google Shape;30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0" name="Google Shape;310;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5" name="Google Shape;31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3" name="Google Shape;32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5" name="Google Shape;335;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0" name="Google Shape;340;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2870736d2f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 name="Google Shape;346;g2870736d2f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jpg"/><Relationship Id="rId6" Type="http://schemas.openxmlformats.org/officeDocument/2006/relationships/image" Target="../media/image7.png"/><Relationship Id="rId7" Type="http://schemas.openxmlformats.org/officeDocument/2006/relationships/image" Target="../media/image28.png"/><Relationship Id="rId8"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6.jpg"/><Relationship Id="rId4" Type="http://schemas.openxmlformats.org/officeDocument/2006/relationships/image" Target="../media/image7.png"/><Relationship Id="rId5" Type="http://schemas.openxmlformats.org/officeDocument/2006/relationships/image" Target="../media/image28.png"/><Relationship Id="rId6" Type="http://schemas.openxmlformats.org/officeDocument/2006/relationships/image" Target="../media/image15.png"/><Relationship Id="rId7" Type="http://schemas.openxmlformats.org/officeDocument/2006/relationships/image" Target="../media/image2.png"/><Relationship Id="rId8"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6.jpg"/><Relationship Id="rId4" Type="http://schemas.openxmlformats.org/officeDocument/2006/relationships/image" Target="../media/image7.png"/><Relationship Id="rId5" Type="http://schemas.openxmlformats.org/officeDocument/2006/relationships/image" Target="../media/image28.png"/><Relationship Id="rId6" Type="http://schemas.openxmlformats.org/officeDocument/2006/relationships/image" Target="../media/image5.png"/><Relationship Id="rId7" Type="http://schemas.openxmlformats.org/officeDocument/2006/relationships/image" Target="../media/image15.png"/><Relationship Id="rId8"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5.png"/><Relationship Id="rId4" Type="http://schemas.openxmlformats.org/officeDocument/2006/relationships/image" Target="../media/image1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15.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6.jpg"/><Relationship Id="rId4" Type="http://schemas.openxmlformats.org/officeDocument/2006/relationships/image" Target="../media/image7.png"/><Relationship Id="rId5" Type="http://schemas.openxmlformats.org/officeDocument/2006/relationships/image" Target="../media/image28.png"/><Relationship Id="rId6" Type="http://schemas.openxmlformats.org/officeDocument/2006/relationships/image" Target="../media/image15.png"/><Relationship Id="rId7" Type="http://schemas.openxmlformats.org/officeDocument/2006/relationships/image" Target="../media/image2.png"/><Relationship Id="rId8"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6.jpg"/><Relationship Id="rId4" Type="http://schemas.openxmlformats.org/officeDocument/2006/relationships/image" Target="../media/image7.png"/><Relationship Id="rId5" Type="http://schemas.openxmlformats.org/officeDocument/2006/relationships/image" Target="../media/image28.png"/><Relationship Id="rId6" Type="http://schemas.openxmlformats.org/officeDocument/2006/relationships/image" Target="../media/image15.png"/><Relationship Id="rId7" Type="http://schemas.openxmlformats.org/officeDocument/2006/relationships/image" Target="../media/image2.png"/><Relationship Id="rId8"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5.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15.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png"/><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6.jpg"/><Relationship Id="rId4" Type="http://schemas.openxmlformats.org/officeDocument/2006/relationships/image" Target="../media/image7.png"/><Relationship Id="rId5" Type="http://schemas.openxmlformats.org/officeDocument/2006/relationships/image" Target="../media/image28.png"/><Relationship Id="rId6" Type="http://schemas.openxmlformats.org/officeDocument/2006/relationships/image" Target="../media/image15.png"/><Relationship Id="rId7" Type="http://schemas.openxmlformats.org/officeDocument/2006/relationships/image" Target="../media/image2.png"/><Relationship Id="rId8"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27"/>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7" name="Google Shape;17;p27"/>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8" name="Google Shape;18;p27"/>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9" name="Google Shape;19;p2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20" name="Google Shape;20;p27"/>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21" name="Google Shape;21;p27"/>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22" name="Google Shape;22;p27"/>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23" name="Google Shape;23;p27"/>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24" name="Google Shape;24;p27"/>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25" name="Shape 25"/>
        <p:cNvGrpSpPr/>
        <p:nvPr/>
      </p:nvGrpSpPr>
      <p:grpSpPr>
        <a:xfrm>
          <a:off x="0" y="0"/>
          <a:ext cx="0" cy="0"/>
          <a:chOff x="0" y="0"/>
          <a:chExt cx="0" cy="0"/>
        </a:xfrm>
      </p:grpSpPr>
      <p:sp>
        <p:nvSpPr>
          <p:cNvPr id="26" name="Google Shape;26;p28"/>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28"/>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8" name="Google Shape;28;p28"/>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9" name="Google Shape;29;p2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30" name="Google Shape;30;p28"/>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31" name="Google Shape;31;p2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2" name="Google Shape;32;p2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3" name="Google Shape;33;p2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4" name="Google Shape;34;p2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35" name="Google Shape;35;p2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36" name="Google Shape;36;p28"/>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showMasterSp="0" type="obj">
  <p:cSld name="OBJECT">
    <p:spTree>
      <p:nvGrpSpPr>
        <p:cNvPr id="37" name="Shape 37"/>
        <p:cNvGrpSpPr/>
        <p:nvPr/>
      </p:nvGrpSpPr>
      <p:grpSpPr>
        <a:xfrm>
          <a:off x="0" y="0"/>
          <a:ext cx="0" cy="0"/>
          <a:chOff x="0" y="0"/>
          <a:chExt cx="0" cy="0"/>
        </a:xfrm>
      </p:grpSpPr>
      <p:pic>
        <p:nvPicPr>
          <p:cNvPr id="38" name="Google Shape;38;p29"/>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9" name="Google Shape;39;p2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29"/>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41" name="Google Shape;41;p2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2" name="Google Shape;42;p2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43" name="Shape 43"/>
        <p:cNvGrpSpPr/>
        <p:nvPr/>
      </p:nvGrpSpPr>
      <p:grpSpPr>
        <a:xfrm>
          <a:off x="0" y="0"/>
          <a:ext cx="0" cy="0"/>
          <a:chOff x="0" y="0"/>
          <a:chExt cx="0" cy="0"/>
        </a:xfrm>
      </p:grpSpPr>
      <p:sp>
        <p:nvSpPr>
          <p:cNvPr id="44" name="Google Shape;44;p30"/>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0"/>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6" name="Google Shape;46;p3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7" name="Google Shape;47;p3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8" name="Google Shape;48;p3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9" name="Google Shape;49;p3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50" name="Google Shape;50;p30"/>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51" name="Google Shape;51;p30"/>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52" name="Google Shape;52;p30"/>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53" name="Google Shape;53;p3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54" name="Shape 54"/>
        <p:cNvGrpSpPr/>
        <p:nvPr/>
      </p:nvGrpSpPr>
      <p:grpSpPr>
        <a:xfrm>
          <a:off x="0" y="0"/>
          <a:ext cx="0" cy="0"/>
          <a:chOff x="0" y="0"/>
          <a:chExt cx="0" cy="0"/>
        </a:xfrm>
      </p:grpSpPr>
      <p:sp>
        <p:nvSpPr>
          <p:cNvPr id="55" name="Google Shape;55;p31"/>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56" name="Google Shape;56;p31"/>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7" name="Google Shape;57;p31"/>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p:cSld name="Blank">
    <p:spTree>
      <p:nvGrpSpPr>
        <p:cNvPr id="58" name="Shape 58"/>
        <p:cNvGrpSpPr/>
        <p:nvPr/>
      </p:nvGrpSpPr>
      <p:grpSpPr>
        <a:xfrm>
          <a:off x="0" y="0"/>
          <a:ext cx="0" cy="0"/>
          <a:chOff x="0" y="0"/>
          <a:chExt cx="0" cy="0"/>
        </a:xfrm>
      </p:grpSpPr>
      <p:pic>
        <p:nvPicPr>
          <p:cNvPr id="59" name="Google Shape;59;p32"/>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60" name="Google Shape;60;p3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61" name="Google Shape;61;p32"/>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33"/>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4" name="Google Shape;64;p33"/>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5" name="Google Shape;65;p3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66" name="Google Shape;66;p33"/>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7" name="Google Shape;67;p3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68" name="Google Shape;68;p33"/>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3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3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3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3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74" name="Google Shape;74;p34"/>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3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3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3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3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3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3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3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3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3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3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86" name="Google Shape;86;p35"/>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3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3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3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3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3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3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3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3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36"/>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3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98" name="Google Shape;98;p3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3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37"/>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37"/>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37"/>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3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05" name="Google Shape;105;p3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37"/>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showMasterSp="0">
  <p:cSld name="Title and Content 2">
    <p:spTree>
      <p:nvGrpSpPr>
        <p:cNvPr id="107" name="Shape 107"/>
        <p:cNvGrpSpPr/>
        <p:nvPr/>
      </p:nvGrpSpPr>
      <p:grpSpPr>
        <a:xfrm>
          <a:off x="0" y="0"/>
          <a:ext cx="0" cy="0"/>
          <a:chOff x="0" y="0"/>
          <a:chExt cx="0" cy="0"/>
        </a:xfrm>
      </p:grpSpPr>
      <p:pic>
        <p:nvPicPr>
          <p:cNvPr descr="A picture containing shape&#10;&#10;Description automatically generated" id="108" name="Google Shape;108;p38"/>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109" name="Google Shape;109;p38"/>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110" name="Google Shape;110;p3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38"/>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2" name="Google Shape;112;p38"/>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113" name="Google Shape;113;p38"/>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showMasterSp="0">
  <p:cSld name="Content and Photo vertical">
    <p:spTree>
      <p:nvGrpSpPr>
        <p:cNvPr id="114" name="Shape 114"/>
        <p:cNvGrpSpPr/>
        <p:nvPr/>
      </p:nvGrpSpPr>
      <p:grpSpPr>
        <a:xfrm>
          <a:off x="0" y="0"/>
          <a:ext cx="0" cy="0"/>
          <a:chOff x="0" y="0"/>
          <a:chExt cx="0" cy="0"/>
        </a:xfrm>
      </p:grpSpPr>
      <p:pic>
        <p:nvPicPr>
          <p:cNvPr id="115" name="Google Shape;115;p39"/>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6" name="Google Shape;116;p39"/>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39"/>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8" name="Google Shape;118;p39"/>
          <p:cNvSpPr/>
          <p:nvPr>
            <p:ph idx="2" type="pic"/>
          </p:nvPr>
        </p:nvSpPr>
        <p:spPr>
          <a:xfrm>
            <a:off x="5572125" y="1"/>
            <a:ext cx="3571875" cy="5029199"/>
          </a:xfrm>
          <a:prstGeom prst="rect">
            <a:avLst/>
          </a:prstGeom>
          <a:solidFill>
            <a:srgbClr val="D3EEEF"/>
          </a:solidFill>
          <a:ln>
            <a:noFill/>
          </a:ln>
        </p:spPr>
      </p:sp>
      <p:pic>
        <p:nvPicPr>
          <p:cNvPr id="119" name="Google Shape;119;p3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3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showMasterSp="0">
  <p:cSld name="Content and Photo horizontal">
    <p:spTree>
      <p:nvGrpSpPr>
        <p:cNvPr id="121" name="Shape 121"/>
        <p:cNvGrpSpPr/>
        <p:nvPr/>
      </p:nvGrpSpPr>
      <p:grpSpPr>
        <a:xfrm>
          <a:off x="0" y="0"/>
          <a:ext cx="0" cy="0"/>
          <a:chOff x="0" y="0"/>
          <a:chExt cx="0" cy="0"/>
        </a:xfrm>
      </p:grpSpPr>
      <p:sp>
        <p:nvSpPr>
          <p:cNvPr id="122" name="Google Shape;122;p40"/>
          <p:cNvSpPr/>
          <p:nvPr>
            <p:ph idx="2" type="pic"/>
          </p:nvPr>
        </p:nvSpPr>
        <p:spPr>
          <a:xfrm>
            <a:off x="0" y="1"/>
            <a:ext cx="9144000" cy="2571749"/>
          </a:xfrm>
          <a:prstGeom prst="rect">
            <a:avLst/>
          </a:prstGeom>
          <a:solidFill>
            <a:srgbClr val="D3EEEF"/>
          </a:solidFill>
          <a:ln>
            <a:noFill/>
          </a:ln>
        </p:spPr>
      </p:sp>
      <p:sp>
        <p:nvSpPr>
          <p:cNvPr id="123" name="Google Shape;123;p40"/>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0"/>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40"/>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6" name="Google Shape;126;p4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7" name="Google Shape;127;p4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showMasterSp="0">
  <p:cSld name="Content and Graph">
    <p:spTree>
      <p:nvGrpSpPr>
        <p:cNvPr id="128" name="Shape 128"/>
        <p:cNvGrpSpPr/>
        <p:nvPr/>
      </p:nvGrpSpPr>
      <p:grpSpPr>
        <a:xfrm>
          <a:off x="0" y="0"/>
          <a:ext cx="0" cy="0"/>
          <a:chOff x="0" y="0"/>
          <a:chExt cx="0" cy="0"/>
        </a:xfrm>
      </p:grpSpPr>
      <p:pic>
        <p:nvPicPr>
          <p:cNvPr id="129" name="Google Shape;129;p41"/>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0" name="Google Shape;130;p41"/>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41"/>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2" name="Google Shape;132;p4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3" name="Google Shape;133;p41"/>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4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36" name="Google Shape;136;p4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7" name="Google Shape;137;p4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8" name="Google Shape;138;p4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9" name="Google Shape;139;p4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40" name="Google Shape;140;p42"/>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41" name="Google Shape;141;p4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42" name="Google Shape;142;p4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bg>
      <p:bgPr>
        <a:blipFill>
          <a:blip r:embed="rId2">
            <a:alphaModFix/>
          </a:blip>
          <a:stretch>
            <a:fillRect/>
          </a:stretch>
        </a:blipFill>
      </p:bgPr>
    </p:bg>
    <p:spTree>
      <p:nvGrpSpPr>
        <p:cNvPr id="143"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showMasterSp="0">
  <p:cSld name="In-class activity">
    <p:bg>
      <p:bgPr>
        <a:blipFill>
          <a:blip r:embed="rId2">
            <a:alphaModFix/>
          </a:blip>
          <a:stretch>
            <a:fillRect/>
          </a:stretch>
        </a:blipFill>
      </p:bgPr>
    </p:bg>
    <p:spTree>
      <p:nvGrpSpPr>
        <p:cNvPr id="144" name="Shape 144"/>
        <p:cNvGrpSpPr/>
        <p:nvPr/>
      </p:nvGrpSpPr>
      <p:grpSpPr>
        <a:xfrm>
          <a:off x="0" y="0"/>
          <a:ext cx="0" cy="0"/>
          <a:chOff x="0" y="0"/>
          <a:chExt cx="0" cy="0"/>
        </a:xfrm>
      </p:grpSpPr>
      <p:sp>
        <p:nvSpPr>
          <p:cNvPr id="145" name="Google Shape;145;p44"/>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46" name="Google Shape;146;p44"/>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47" name="Shape 147"/>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4.xml"/><Relationship Id="rId22" Type="http://schemas.openxmlformats.org/officeDocument/2006/relationships/slideLayout" Target="../slideLayouts/slideLayout16.xml"/><Relationship Id="rId21" Type="http://schemas.openxmlformats.org/officeDocument/2006/relationships/slideLayout" Target="../slideLayouts/slideLayout15.xml"/><Relationship Id="rId24" Type="http://schemas.openxmlformats.org/officeDocument/2006/relationships/slideLayout" Target="../slideLayouts/slideLayout18.xml"/><Relationship Id="rId23" Type="http://schemas.openxmlformats.org/officeDocument/2006/relationships/slideLayout" Target="../slideLayouts/slideLayout17.xml"/><Relationship Id="rId1" Type="http://schemas.openxmlformats.org/officeDocument/2006/relationships/image" Target="../media/image15.png"/><Relationship Id="rId2" Type="http://schemas.openxmlformats.org/officeDocument/2006/relationships/image" Target="../media/image4.jpg"/><Relationship Id="rId3" Type="http://schemas.openxmlformats.org/officeDocument/2006/relationships/image" Target="../media/image12.jpg"/><Relationship Id="rId4" Type="http://schemas.openxmlformats.org/officeDocument/2006/relationships/image" Target="../media/image26.png"/><Relationship Id="rId9" Type="http://schemas.openxmlformats.org/officeDocument/2006/relationships/slideLayout" Target="../slideLayouts/slideLayout3.xml"/><Relationship Id="rId26" Type="http://schemas.openxmlformats.org/officeDocument/2006/relationships/theme" Target="../theme/theme2.xml"/><Relationship Id="rId25" Type="http://schemas.openxmlformats.org/officeDocument/2006/relationships/slideLayout" Target="../slideLayouts/slideLayout19.xml"/><Relationship Id="rId5" Type="http://schemas.openxmlformats.org/officeDocument/2006/relationships/image" Target="../media/image22.png"/><Relationship Id="rId6" Type="http://schemas.openxmlformats.org/officeDocument/2006/relationships/image" Target="../media/image7.png"/><Relationship Id="rId7" Type="http://schemas.openxmlformats.org/officeDocument/2006/relationships/slideLayout" Target="../slideLayouts/slideLayout1.xml"/><Relationship Id="rId8" Type="http://schemas.openxmlformats.org/officeDocument/2006/relationships/slideLayout" Target="../slideLayouts/slideLayout2.xml"/><Relationship Id="rId11" Type="http://schemas.openxmlformats.org/officeDocument/2006/relationships/slideLayout" Target="../slideLayouts/slideLayout5.xml"/><Relationship Id="rId10" Type="http://schemas.openxmlformats.org/officeDocument/2006/relationships/slideLayout" Target="../slideLayouts/slideLayout4.xml"/><Relationship Id="rId13" Type="http://schemas.openxmlformats.org/officeDocument/2006/relationships/slideLayout" Target="../slideLayouts/slideLayout7.xml"/><Relationship Id="rId12" Type="http://schemas.openxmlformats.org/officeDocument/2006/relationships/slideLayout" Target="../slideLayouts/slideLayout6.xml"/><Relationship Id="rId15" Type="http://schemas.openxmlformats.org/officeDocument/2006/relationships/slideLayout" Target="../slideLayouts/slideLayout9.xml"/><Relationship Id="rId14" Type="http://schemas.openxmlformats.org/officeDocument/2006/relationships/slideLayout" Target="../slideLayouts/slideLayout8.xml"/><Relationship Id="rId17" Type="http://schemas.openxmlformats.org/officeDocument/2006/relationships/slideLayout" Target="../slideLayouts/slideLayout11.xml"/><Relationship Id="rId16" Type="http://schemas.openxmlformats.org/officeDocument/2006/relationships/slideLayout" Target="../slideLayouts/slideLayout10.xml"/><Relationship Id="rId19" Type="http://schemas.openxmlformats.org/officeDocument/2006/relationships/slideLayout" Target="../slideLayouts/slideLayout13.xml"/><Relationship Id="rId1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6"/>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8" name="Google Shape;8;p26"/>
          <p:cNvGrpSpPr/>
          <p:nvPr/>
        </p:nvGrpSpPr>
        <p:grpSpPr>
          <a:xfrm>
            <a:off x="113506" y="4583923"/>
            <a:ext cx="8916989" cy="488417"/>
            <a:chOff x="113506" y="4583923"/>
            <a:chExt cx="8916989" cy="488417"/>
          </a:xfrm>
        </p:grpSpPr>
        <p:pic>
          <p:nvPicPr>
            <p:cNvPr id="9" name="Google Shape;9;p26"/>
            <p:cNvPicPr preferRelativeResize="0"/>
            <p:nvPr/>
          </p:nvPicPr>
          <p:blipFill rotWithShape="1">
            <a:blip r:embed="rId1">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0" name="Google Shape;10;p26"/>
            <p:cNvPicPr preferRelativeResize="0"/>
            <p:nvPr/>
          </p:nvPicPr>
          <p:blipFill rotWithShape="1">
            <a:blip r:embed="rId2">
              <a:alphaModFix/>
            </a:blip>
            <a:srcRect b="0" l="0" r="5514" t="0"/>
            <a:stretch/>
          </p:blipFill>
          <p:spPr>
            <a:xfrm>
              <a:off x="1731601" y="4583923"/>
              <a:ext cx="1973257" cy="438949"/>
            </a:xfrm>
            <a:prstGeom prst="rect">
              <a:avLst/>
            </a:prstGeom>
            <a:noFill/>
            <a:ln>
              <a:noFill/>
            </a:ln>
          </p:spPr>
        </p:pic>
        <p:pic>
          <p:nvPicPr>
            <p:cNvPr descr="Gdańsk University of Technology - Wikipedia" id="11" name="Google Shape;11;p26"/>
            <p:cNvPicPr preferRelativeResize="0"/>
            <p:nvPr/>
          </p:nvPicPr>
          <p:blipFill rotWithShape="1">
            <a:blip r:embed="rId3">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2" name="Google Shape;12;p26"/>
            <p:cNvPicPr preferRelativeResize="0"/>
            <p:nvPr/>
          </p:nvPicPr>
          <p:blipFill rotWithShape="1">
            <a:blip r:embed="rId4">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3" name="Google Shape;13;p26"/>
            <p:cNvPicPr preferRelativeResize="0"/>
            <p:nvPr/>
          </p:nvPicPr>
          <p:blipFill rotWithShape="1">
            <a:blip r:embed="rId5">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4" name="Google Shape;14;p26"/>
            <p:cNvPicPr preferRelativeResize="0"/>
            <p:nvPr/>
          </p:nvPicPr>
          <p:blipFill rotWithShape="1">
            <a:blip r:embed="rId6">
              <a:alphaModFix/>
            </a:blip>
            <a:srcRect b="0" l="0" r="0" t="0"/>
            <a:stretch/>
          </p:blipFill>
          <p:spPr>
            <a:xfrm>
              <a:off x="5244287" y="4583923"/>
              <a:ext cx="1055066" cy="432832"/>
            </a:xfrm>
            <a:prstGeom prst="rect">
              <a:avLst/>
            </a:prstGeom>
            <a:noFill/>
            <a:ln>
              <a:noFill/>
            </a:ln>
          </p:spPr>
        </p:pic>
      </p:grpSp>
    </p:spTree>
  </p:cSld>
  <p:clrMap accent1="accent1" accent2="accent2" accent3="accent3" accent4="accent4" accent5="accent5" accent6="accent6" bg1="lt1" bg2="dk2" tx1="dk1" tx2="lt2" folHlink="folHlink" hlink="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 id="2147483661" r:id="rId19"/>
    <p:sldLayoutId id="2147483662" r:id="rId20"/>
    <p:sldLayoutId id="2147483663" r:id="rId21"/>
    <p:sldLayoutId id="2147483664" r:id="rId22"/>
    <p:sldLayoutId id="2147483665" r:id="rId23"/>
    <p:sldLayoutId id="2147483666" r:id="rId24"/>
    <p:sldLayoutId id="2147483667" r:id="rId2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
          <p:cNvSpPr txBox="1"/>
          <p:nvPr>
            <p:ph type="ctrTitle"/>
          </p:nvPr>
        </p:nvSpPr>
        <p:spPr>
          <a:xfrm>
            <a:off x="545650" y="1499365"/>
            <a:ext cx="8598350" cy="1884419"/>
          </a:xfrm>
          <a:prstGeom prst="rect">
            <a:avLst/>
          </a:prstGeom>
          <a:noFill/>
          <a:ln>
            <a:noFill/>
          </a:ln>
        </p:spPr>
        <p:txBody>
          <a:bodyPr anchorCtr="0" anchor="t" bIns="0" lIns="91425" spcFirstLastPara="1" rIns="91425" wrap="square" tIns="45700">
            <a:noAutofit/>
          </a:bodyPr>
          <a:lstStyle/>
          <a:p>
            <a:pPr indent="0" lvl="0" marL="0" rtl="0" algn="l">
              <a:lnSpc>
                <a:spcPct val="90000"/>
              </a:lnSpc>
              <a:spcBef>
                <a:spcPts val="0"/>
              </a:spcBef>
              <a:spcAft>
                <a:spcPts val="0"/>
              </a:spcAft>
              <a:buClr>
                <a:schemeClr val="lt1"/>
              </a:buClr>
              <a:buSzPts val="4800"/>
              <a:buFont typeface="Arial"/>
              <a:buNone/>
            </a:pPr>
            <a:r>
              <a:rPr lang="pt-PT" sz="4800"/>
              <a:t>SEO Strategia – Toteuta</a:t>
            </a:r>
            <a:endParaRPr sz="4800"/>
          </a:p>
        </p:txBody>
      </p:sp>
      <p:sp>
        <p:nvSpPr>
          <p:cNvPr id="153" name="Google Shape;153;p1"/>
          <p:cNvSpPr txBox="1"/>
          <p:nvPr>
            <p:ph idx="4294967295" type="subTitle"/>
          </p:nvPr>
        </p:nvSpPr>
        <p:spPr>
          <a:xfrm>
            <a:off x="1143000" y="2798790"/>
            <a:ext cx="6858000" cy="115740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100"/>
              <a:buFont typeface="Arial"/>
              <a:buNone/>
            </a:pPr>
            <a:r>
              <a:rPr lang="pt-PT">
                <a:solidFill>
                  <a:schemeClr val="lt1"/>
                </a:solidFill>
              </a:rPr>
              <a:t>Opettaja</a:t>
            </a:r>
            <a:endParaRPr/>
          </a:p>
          <a:p>
            <a:pPr indent="0" lvl="0" marL="0" marR="0" rtl="0" algn="ctr">
              <a:lnSpc>
                <a:spcPct val="90000"/>
              </a:lnSpc>
              <a:spcBef>
                <a:spcPts val="750"/>
              </a:spcBef>
              <a:spcAft>
                <a:spcPts val="0"/>
              </a:spcAft>
              <a:buClr>
                <a:schemeClr val="lt1"/>
              </a:buClr>
              <a:buSzPts val="2100"/>
              <a:buFont typeface="Arial"/>
              <a:buNone/>
            </a:pPr>
            <a:r>
              <a:rPr lang="pt-PT">
                <a:solidFill>
                  <a:schemeClr val="lt1"/>
                </a:solidFill>
              </a:rPr>
              <a:t>Koulu</a:t>
            </a:r>
            <a:endParaRPr/>
          </a:p>
          <a:p>
            <a:pPr indent="0" lvl="0" marL="0" marR="0" rtl="0" algn="ctr">
              <a:lnSpc>
                <a:spcPct val="90000"/>
              </a:lnSpc>
              <a:spcBef>
                <a:spcPts val="750"/>
              </a:spcBef>
              <a:spcAft>
                <a:spcPts val="0"/>
              </a:spcAft>
              <a:buClr>
                <a:schemeClr val="lt1"/>
              </a:buClr>
              <a:buSzPts val="2100"/>
              <a:buFont typeface="Arial"/>
              <a:buNone/>
            </a:pPr>
            <a:r>
              <a:rPr lang="pt-PT">
                <a:solidFill>
                  <a:schemeClr val="lt1"/>
                </a:solidFill>
              </a:rPr>
              <a:t>Hakukoneoptimointi, SEO</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
          <p:cNvSpPr txBox="1"/>
          <p:nvPr/>
        </p:nvSpPr>
        <p:spPr>
          <a:xfrm>
            <a:off x="761560" y="1262789"/>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i="0" lang="pt-PT" sz="3600" u="none" cap="none" strike="noStrike">
                <a:solidFill>
                  <a:srgbClr val="11AA81"/>
                </a:solidFill>
                <a:latin typeface="Arial"/>
                <a:ea typeface="Arial"/>
                <a:cs typeface="Arial"/>
                <a:sym typeface="Arial"/>
              </a:rPr>
              <a:t>SEO</a:t>
            </a:r>
            <a:r>
              <a:rPr b="1" lang="pt-PT" sz="3600">
                <a:solidFill>
                  <a:srgbClr val="11AA81"/>
                </a:solidFill>
              </a:rPr>
              <a:t>-strategia </a:t>
            </a:r>
            <a:r>
              <a:rPr b="1" i="0" lang="pt-PT" sz="3600" u="none" cap="none" strike="noStrike">
                <a:solidFill>
                  <a:srgbClr val="11AA81"/>
                </a:solidFill>
                <a:latin typeface="Arial"/>
                <a:ea typeface="Arial"/>
                <a:cs typeface="Arial"/>
                <a:sym typeface="Arial"/>
              </a:rPr>
              <a:t>– </a:t>
            </a:r>
            <a:endParaRPr/>
          </a:p>
          <a:p>
            <a:pPr indent="0" lvl="0" marL="0" marR="0" rtl="0" algn="l">
              <a:spcBef>
                <a:spcPts val="0"/>
              </a:spcBef>
              <a:spcAft>
                <a:spcPts val="0"/>
              </a:spcAft>
              <a:buNone/>
            </a:pPr>
            <a:r>
              <a:rPr b="1" lang="pt-PT" sz="3600">
                <a:solidFill>
                  <a:srgbClr val="11AA81"/>
                </a:solidFill>
              </a:rPr>
              <a:t>Toteuta</a:t>
            </a:r>
            <a:endParaRPr/>
          </a:p>
        </p:txBody>
      </p:sp>
      <p:sp>
        <p:nvSpPr>
          <p:cNvPr id="159" name="Google Shape;159;p2"/>
          <p:cNvSpPr txBox="1"/>
          <p:nvPr/>
        </p:nvSpPr>
        <p:spPr>
          <a:xfrm>
            <a:off x="478339" y="134370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t/>
            </a:r>
            <a:endParaRPr b="0" i="0" sz="1800" u="none" cap="none" strike="noStrike">
              <a:solidFill>
                <a:schemeClr val="dk1"/>
              </a:solidFill>
              <a:latin typeface="Arial"/>
              <a:ea typeface="Arial"/>
              <a:cs typeface="Arial"/>
              <a:sym typeface="Arial"/>
            </a:endParaRPr>
          </a:p>
        </p:txBody>
      </p:sp>
      <p:sp>
        <p:nvSpPr>
          <p:cNvPr id="160" name="Google Shape;160;p2"/>
          <p:cNvSpPr txBox="1"/>
          <p:nvPr>
            <p:ph idx="1" type="body"/>
          </p:nvPr>
        </p:nvSpPr>
        <p:spPr>
          <a:xfrm>
            <a:off x="863076" y="2431100"/>
            <a:ext cx="8070300" cy="14421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0"/>
              </a:spcBef>
              <a:spcAft>
                <a:spcPts val="0"/>
              </a:spcAft>
              <a:buClr>
                <a:schemeClr val="lt1"/>
              </a:buClr>
              <a:buSzPts val="2400"/>
              <a:buNone/>
            </a:pPr>
            <a:r>
              <a:rPr b="0" lang="pt-PT" sz="2400"/>
              <a:t>Millä osa-alueilla auditointia yleensä hyödynnetään?</a:t>
            </a:r>
            <a:endParaRPr/>
          </a:p>
          <a:p>
            <a:pPr indent="0" lvl="0" marL="0" rtl="0" algn="l">
              <a:lnSpc>
                <a:spcPct val="115000"/>
              </a:lnSpc>
              <a:spcBef>
                <a:spcPts val="1600"/>
              </a:spcBef>
              <a:spcAft>
                <a:spcPts val="0"/>
              </a:spcAft>
              <a:buClr>
                <a:schemeClr val="lt1"/>
              </a:buClr>
              <a:buSzPts val="2400"/>
              <a:buNone/>
            </a:pPr>
            <a:r>
              <a:rPr b="0" lang="pt-PT" sz="2400"/>
              <a:t>Miksi auditointi on tärkeää juuri kyseisellä osa-alueella?</a:t>
            </a:r>
            <a:endParaRPr b="0"/>
          </a:p>
          <a:p>
            <a:pPr indent="0" lvl="0" marL="0" rtl="0" algn="l">
              <a:lnSpc>
                <a:spcPct val="90000"/>
              </a:lnSpc>
              <a:spcBef>
                <a:spcPts val="750"/>
              </a:spcBef>
              <a:spcAft>
                <a:spcPts val="0"/>
              </a:spcAft>
              <a:buClr>
                <a:schemeClr val="lt1"/>
              </a:buClr>
              <a:buSzPts val="2100"/>
              <a:buNone/>
            </a:pPr>
            <a:r>
              <a:t/>
            </a:r>
            <a:endParaRPr b="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i="0" sz="3000" u="none" cap="none" strike="noStrike">
              <a:solidFill>
                <a:schemeClr val="dk1"/>
              </a:solidFill>
              <a:latin typeface="Arial"/>
              <a:ea typeface="Arial"/>
              <a:cs typeface="Arial"/>
              <a:sym typeface="Arial"/>
            </a:endParaRPr>
          </a:p>
        </p:txBody>
      </p:sp>
      <p:sp>
        <p:nvSpPr>
          <p:cNvPr id="166" name="Google Shape;166;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1200"/>
              </a:spcAft>
              <a:buClr>
                <a:schemeClr val="dk1"/>
              </a:buClr>
              <a:buSzPts val="1800"/>
              <a:buFont typeface="Arial"/>
              <a:buNone/>
            </a:pPr>
            <a:r>
              <a:t/>
            </a:r>
            <a:endParaRPr b="0" i="0" sz="1800" u="none" cap="none" strike="noStrike">
              <a:solidFill>
                <a:srgbClr val="262626"/>
              </a:solidFill>
              <a:latin typeface="Open Sans"/>
              <a:ea typeface="Open Sans"/>
              <a:cs typeface="Open Sans"/>
              <a:sym typeface="Open Sans"/>
            </a:endParaRPr>
          </a:p>
        </p:txBody>
      </p:sp>
      <p:sp>
        <p:nvSpPr>
          <p:cNvPr id="167" name="Google Shape;167;p3"/>
          <p:cNvSpPr txBox="1"/>
          <p:nvPr>
            <p:ph type="title"/>
          </p:nvPr>
        </p:nvSpPr>
        <p:spPr>
          <a:xfrm>
            <a:off x="628650" y="444513"/>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pt-PT" sz="3600"/>
              <a:t>Oppimistavoitteet</a:t>
            </a:r>
            <a:endParaRPr sz="3600"/>
          </a:p>
          <a:p>
            <a:pPr indent="0" lvl="0" marL="0" rtl="0" algn="l">
              <a:lnSpc>
                <a:spcPct val="90000"/>
              </a:lnSpc>
              <a:spcBef>
                <a:spcPts val="0"/>
              </a:spcBef>
              <a:spcAft>
                <a:spcPts val="0"/>
              </a:spcAft>
              <a:buClr>
                <a:srgbClr val="161249"/>
              </a:buClr>
              <a:buSzPts val="3600"/>
              <a:buFont typeface="Arial"/>
              <a:buNone/>
            </a:pPr>
            <a:r>
              <a:t/>
            </a:r>
            <a:endParaRPr sz="3600"/>
          </a:p>
        </p:txBody>
      </p:sp>
      <p:sp>
        <p:nvSpPr>
          <p:cNvPr id="168" name="Google Shape;168;p3"/>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285750" lvl="0" marL="285750" rtl="0" algn="just">
              <a:lnSpc>
                <a:spcPct val="115000"/>
              </a:lnSpc>
              <a:spcBef>
                <a:spcPts val="0"/>
              </a:spcBef>
              <a:spcAft>
                <a:spcPts val="0"/>
              </a:spcAft>
              <a:buClr>
                <a:srgbClr val="11AA81"/>
              </a:buClr>
              <a:buSzPts val="3000"/>
              <a:buFont typeface="Arial"/>
              <a:buChar char="•"/>
            </a:pPr>
            <a:r>
              <a:rPr lang="pt-PT" sz="2400"/>
              <a:t>SEO-auditin luominen</a:t>
            </a:r>
            <a:endParaRPr/>
          </a:p>
          <a:p>
            <a:pPr indent="-285750" lvl="0" marL="285750" rtl="0" algn="just">
              <a:lnSpc>
                <a:spcPct val="115000"/>
              </a:lnSpc>
              <a:spcBef>
                <a:spcPts val="1950"/>
              </a:spcBef>
              <a:spcAft>
                <a:spcPts val="0"/>
              </a:spcAft>
              <a:buClr>
                <a:srgbClr val="11AA81"/>
              </a:buClr>
              <a:buSzPts val="3000"/>
              <a:buFont typeface="Arial"/>
              <a:buChar char="•"/>
            </a:pPr>
            <a:r>
              <a:rPr lang="pt-PT" sz="2400"/>
              <a:t>SEO-auditin arviointi</a:t>
            </a:r>
            <a:endParaRPr/>
          </a:p>
          <a:p>
            <a:pPr indent="0" lvl="0" marL="0" rtl="0" algn="l">
              <a:lnSpc>
                <a:spcPct val="90000"/>
              </a:lnSpc>
              <a:spcBef>
                <a:spcPts val="1950"/>
              </a:spcBef>
              <a:spcAft>
                <a:spcPts val="0"/>
              </a:spcAft>
              <a:buClr>
                <a:srgbClr val="11AA81"/>
              </a:buClr>
              <a:buSzPts val="2500"/>
              <a:buNone/>
            </a:pPr>
            <a:r>
              <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4"/>
          <p:cNvSpPr txBox="1"/>
          <p:nvPr>
            <p:ph type="title"/>
          </p:nvPr>
        </p:nvSpPr>
        <p:spPr>
          <a:xfrm>
            <a:off x="863319" y="1411851"/>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pt-PT"/>
              <a:t>Topics</a:t>
            </a:r>
            <a:endParaRPr/>
          </a:p>
        </p:txBody>
      </p:sp>
      <p:sp>
        <p:nvSpPr>
          <p:cNvPr id="174" name="Google Shape;174;p4"/>
          <p:cNvSpPr txBox="1"/>
          <p:nvPr>
            <p:ph idx="1" type="body"/>
          </p:nvPr>
        </p:nvSpPr>
        <p:spPr>
          <a:xfrm>
            <a:off x="3983426" y="1188294"/>
            <a:ext cx="4606200" cy="1931700"/>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2250"/>
              <a:buFont typeface="Arial"/>
              <a:buChar char="•"/>
            </a:pPr>
            <a:r>
              <a:rPr lang="pt-PT" sz="1800">
                <a:solidFill>
                  <a:srgbClr val="FFFFFF"/>
                </a:solidFill>
              </a:rPr>
              <a:t>Verkkosivuston auditointi</a:t>
            </a:r>
            <a:endParaRPr/>
          </a:p>
          <a:p>
            <a:pPr indent="-385763" lvl="0" marL="385763" rtl="0" algn="l">
              <a:lnSpc>
                <a:spcPct val="90000"/>
              </a:lnSpc>
              <a:spcBef>
                <a:spcPts val="750"/>
              </a:spcBef>
              <a:spcAft>
                <a:spcPts val="0"/>
              </a:spcAft>
              <a:buClr>
                <a:schemeClr val="lt1"/>
              </a:buClr>
              <a:buSzPts val="2250"/>
              <a:buFont typeface="Arial"/>
              <a:buChar char="•"/>
            </a:pPr>
            <a:r>
              <a:rPr lang="pt-PT" sz="1800"/>
              <a:t>Pääsisältö</a:t>
            </a:r>
            <a:endParaRPr sz="1800"/>
          </a:p>
          <a:p>
            <a:pPr indent="-385763" lvl="0" marL="385763" rtl="0" algn="l">
              <a:lnSpc>
                <a:spcPct val="90000"/>
              </a:lnSpc>
              <a:spcBef>
                <a:spcPts val="750"/>
              </a:spcBef>
              <a:spcAft>
                <a:spcPts val="0"/>
              </a:spcAft>
              <a:buClr>
                <a:schemeClr val="lt1"/>
              </a:buClr>
              <a:buSzPts val="2250"/>
              <a:buFont typeface="Arial"/>
              <a:buChar char="•"/>
            </a:pPr>
            <a:r>
              <a:rPr lang="pt-PT" sz="1800"/>
              <a:t>Täydentävä sisältö</a:t>
            </a:r>
            <a:endParaRPr sz="1800">
              <a:solidFill>
                <a:srgbClr val="FFFFFF"/>
              </a:solidFill>
            </a:endParaRPr>
          </a:p>
          <a:p>
            <a:pPr indent="-385763" lvl="0" marL="385763" rtl="0" algn="l">
              <a:lnSpc>
                <a:spcPct val="90000"/>
              </a:lnSpc>
              <a:spcBef>
                <a:spcPts val="750"/>
              </a:spcBef>
              <a:spcAft>
                <a:spcPts val="0"/>
              </a:spcAft>
              <a:buClr>
                <a:schemeClr val="lt1"/>
              </a:buClr>
              <a:buSzPts val="2250"/>
              <a:buFont typeface="Arial"/>
              <a:buChar char="•"/>
            </a:pPr>
            <a:r>
              <a:rPr lang="pt-PT" sz="1800"/>
              <a:t>YMYL ja EEAT</a:t>
            </a:r>
            <a:endParaRPr sz="1800">
              <a:solidFill>
                <a:srgbClr val="FFFFFF"/>
              </a:solidFill>
            </a:endParaRPr>
          </a:p>
          <a:p>
            <a:pPr indent="0" lvl="0" marL="0" rtl="0" algn="l">
              <a:lnSpc>
                <a:spcPct val="90000"/>
              </a:lnSpc>
              <a:spcBef>
                <a:spcPts val="750"/>
              </a:spcBef>
              <a:spcAft>
                <a:spcPts val="0"/>
              </a:spcAft>
              <a:buClr>
                <a:schemeClr val="lt1"/>
              </a:buClr>
              <a:buSzPts val="15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i="0" lang="pt-PT" sz="2800" u="none" cap="none" strike="noStrike">
                <a:solidFill>
                  <a:schemeClr val="lt1"/>
                </a:solidFill>
                <a:latin typeface="Arial"/>
                <a:ea typeface="Arial"/>
                <a:cs typeface="Arial"/>
                <a:sym typeface="Arial"/>
              </a:rPr>
              <a:t>“</a:t>
            </a:r>
            <a:r>
              <a:rPr b="1" lang="pt-PT" sz="2800">
                <a:solidFill>
                  <a:schemeClr val="lt1"/>
                </a:solidFill>
              </a:rPr>
              <a:t>Älä auditoi elämää. Ilmesty paikalle ja ota kaikki irti tästä hetkestä</a:t>
            </a:r>
            <a:r>
              <a:rPr b="1" i="0" lang="pt-PT" sz="2800" u="none" cap="none" strike="noStrike">
                <a:solidFill>
                  <a:schemeClr val="lt1"/>
                </a:solidFill>
                <a:latin typeface="Arial"/>
                <a:ea typeface="Arial"/>
                <a:cs typeface="Arial"/>
                <a:sym typeface="Arial"/>
              </a:rPr>
              <a:t>.”</a:t>
            </a:r>
            <a:endParaRPr/>
          </a:p>
          <a:p>
            <a:pPr indent="0" lvl="0" marL="0" marR="0" rtl="0" algn="ctr">
              <a:spcBef>
                <a:spcPts val="0"/>
              </a:spcBef>
              <a:spcAft>
                <a:spcPts val="0"/>
              </a:spcAft>
              <a:buNone/>
            </a:pPr>
            <a:r>
              <a:t/>
            </a:r>
            <a:endParaRPr b="1" i="0" sz="2800" u="none" cap="none" strike="noStrike">
              <a:solidFill>
                <a:schemeClr val="lt1"/>
              </a:solidFill>
              <a:latin typeface="Arial"/>
              <a:ea typeface="Arial"/>
              <a:cs typeface="Arial"/>
              <a:sym typeface="Arial"/>
            </a:endParaRPr>
          </a:p>
          <a:p>
            <a:pPr indent="0" lvl="0" marL="0" marR="0" rtl="0" algn="ctr">
              <a:spcBef>
                <a:spcPts val="0"/>
              </a:spcBef>
              <a:spcAft>
                <a:spcPts val="0"/>
              </a:spcAft>
              <a:buNone/>
            </a:pPr>
            <a:r>
              <a:rPr b="0" i="1" lang="pt-PT" sz="2800" u="none" cap="none" strike="noStrike">
                <a:solidFill>
                  <a:schemeClr val="lt1"/>
                </a:solidFill>
                <a:latin typeface="Dancing Script"/>
                <a:ea typeface="Dancing Script"/>
                <a:cs typeface="Dancing Script"/>
                <a:sym typeface="Dancing Script"/>
              </a:rPr>
              <a:t>                                              Regina Brett</a:t>
            </a:r>
            <a:endParaRPr b="0" i="1" sz="28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pt-PT" sz="2400">
                <a:solidFill>
                  <a:schemeClr val="lt1"/>
                </a:solidFill>
              </a:rPr>
              <a:t>Voit arvioida elämää missä tahansa iässä tai elämänvaiheessa. Älä tuhlaa aikaa asioihin, jotka eivät ole tarpeellisia tai hyviä sinulle. Elämä on lyhyt. Hoida asiat, jotka sinun täytyy hoitaa, ja käytä jäljelle jäävä aika ihanan elämän elämiseen.</a:t>
            </a:r>
            <a:endParaRPr b="1" i="0" sz="2400" u="none" cap="none" strike="noStrike">
              <a:solidFill>
                <a:schemeClr val="lt1"/>
              </a:solidFill>
              <a:latin typeface="Arial"/>
              <a:ea typeface="Arial"/>
              <a:cs typeface="Arial"/>
              <a:sym typeface="Arial"/>
            </a:endParaRPr>
          </a:p>
          <a:p>
            <a:pPr indent="0" lvl="0" marL="0" marR="0" rtl="0" algn="r">
              <a:spcBef>
                <a:spcPts val="0"/>
              </a:spcBef>
              <a:spcAft>
                <a:spcPts val="0"/>
              </a:spcAft>
              <a:buNone/>
            </a:pPr>
            <a:r>
              <a:t/>
            </a:r>
            <a:endParaRPr b="0" i="1" sz="3200" u="none" cap="none" strike="noStrike">
              <a:solidFill>
                <a:schemeClr val="lt1"/>
              </a:solidFill>
              <a:latin typeface="Dancing Script"/>
              <a:ea typeface="Dancing Script"/>
              <a:cs typeface="Dancing Script"/>
              <a:sym typeface="Dancing Script"/>
            </a:endParaRPr>
          </a:p>
          <a:p>
            <a:pPr indent="0" lvl="0" marL="0" marR="0" rtl="0" algn="ctr">
              <a:spcBef>
                <a:spcPts val="0"/>
              </a:spcBef>
              <a:spcAft>
                <a:spcPts val="0"/>
              </a:spcAft>
              <a:buNone/>
            </a:pPr>
            <a:r>
              <a:rPr b="0" i="1" lang="pt-PT" sz="3200" u="none" cap="none" strike="noStrike">
                <a:solidFill>
                  <a:schemeClr val="lt1"/>
                </a:solidFill>
                <a:latin typeface="Dancing Script"/>
                <a:ea typeface="Dancing Script"/>
                <a:cs typeface="Dancing Script"/>
                <a:sym typeface="Dancing Script"/>
              </a:rPr>
              <a:t>                              Caroline Righton</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pt-PT"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90" name="Google Shape;190;p7"/>
          <p:cNvSpPr txBox="1"/>
          <p:nvPr/>
        </p:nvSpPr>
        <p:spPr>
          <a:xfrm>
            <a:off x="675150" y="1854094"/>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pt-PT" sz="3600">
                <a:solidFill>
                  <a:srgbClr val="161249"/>
                </a:solidFill>
              </a:rPr>
              <a:t>Verkkosivuston auditointi</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8"/>
          <p:cNvSpPr txBox="1"/>
          <p:nvPr/>
        </p:nvSpPr>
        <p:spPr>
          <a:xfrm>
            <a:off x="478339" y="40907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61249"/>
                </a:solidFill>
              </a:rPr>
              <a:t>Verkkosivuston auditointi</a:t>
            </a:r>
            <a:endParaRPr/>
          </a:p>
        </p:txBody>
      </p:sp>
      <p:grpSp>
        <p:nvGrpSpPr>
          <p:cNvPr id="196" name="Google Shape;196;p8"/>
          <p:cNvGrpSpPr/>
          <p:nvPr/>
        </p:nvGrpSpPr>
        <p:grpSpPr>
          <a:xfrm>
            <a:off x="1450787" y="1161069"/>
            <a:ext cx="6169273" cy="3250176"/>
            <a:chOff x="1194756" y="3178"/>
            <a:chExt cx="6169273" cy="3250176"/>
          </a:xfrm>
        </p:grpSpPr>
        <p:sp>
          <p:nvSpPr>
            <p:cNvPr id="197" name="Google Shape;197;p8"/>
            <p:cNvSpPr/>
            <p:nvPr/>
          </p:nvSpPr>
          <p:spPr>
            <a:xfrm>
              <a:off x="4242900" y="2354463"/>
              <a:ext cx="405102" cy="91440"/>
            </a:xfrm>
            <a:custGeom>
              <a:rect b="b" l="l" r="r" t="t"/>
              <a:pathLst>
                <a:path extrusionOk="0" h="120000" w="120000">
                  <a:moveTo>
                    <a:pt x="0" y="60000"/>
                  </a:moveTo>
                  <a:lnTo>
                    <a:pt x="120000" y="60000"/>
                  </a:lnTo>
                </a:path>
              </a:pathLst>
            </a:custGeom>
            <a:noFill/>
            <a:ln cap="flat" cmpd="sng" w="12700">
              <a:solidFill>
                <a:srgbClr val="171616"/>
              </a:solidFill>
              <a:prstDash val="solid"/>
              <a:miter lim="800000"/>
              <a:headEnd len="med" w="med" type="triangl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8"/>
            <p:cNvSpPr txBox="1"/>
            <p:nvPr/>
          </p:nvSpPr>
          <p:spPr>
            <a:xfrm>
              <a:off x="4435323" y="2390056"/>
              <a:ext cx="20255" cy="2025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199" name="Google Shape;199;p8"/>
            <p:cNvSpPr/>
            <p:nvPr/>
          </p:nvSpPr>
          <p:spPr>
            <a:xfrm>
              <a:off x="1812288" y="1628266"/>
              <a:ext cx="405102" cy="771916"/>
            </a:xfrm>
            <a:custGeom>
              <a:rect b="b" l="l" r="r" t="t"/>
              <a:pathLst>
                <a:path extrusionOk="0" h="120000" w="120000">
                  <a:moveTo>
                    <a:pt x="0" y="0"/>
                  </a:moveTo>
                  <a:lnTo>
                    <a:pt x="60000" y="0"/>
                  </a:lnTo>
                  <a:lnTo>
                    <a:pt x="60000" y="120000"/>
                  </a:lnTo>
                  <a:lnTo>
                    <a:pt x="120000" y="120000"/>
                  </a:lnTo>
                </a:path>
              </a:pathLst>
            </a:custGeom>
            <a:noFill/>
            <a:ln cap="flat" cmpd="sng" w="12700">
              <a:solidFill>
                <a:srgbClr val="17161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8"/>
            <p:cNvSpPr txBox="1"/>
            <p:nvPr/>
          </p:nvSpPr>
          <p:spPr>
            <a:xfrm>
              <a:off x="1993045" y="1992431"/>
              <a:ext cx="43587" cy="43587"/>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1" name="Google Shape;201;p8"/>
            <p:cNvSpPr/>
            <p:nvPr/>
          </p:nvSpPr>
          <p:spPr>
            <a:xfrm>
              <a:off x="1812288" y="1582546"/>
              <a:ext cx="405102" cy="91440"/>
            </a:xfrm>
            <a:custGeom>
              <a:rect b="b" l="l" r="r" t="t"/>
              <a:pathLst>
                <a:path extrusionOk="0" h="120000" w="120000">
                  <a:moveTo>
                    <a:pt x="0" y="60000"/>
                  </a:moveTo>
                  <a:lnTo>
                    <a:pt x="120000" y="60000"/>
                  </a:lnTo>
                </a:path>
              </a:pathLst>
            </a:custGeom>
            <a:noFill/>
            <a:ln cap="flat" cmpd="sng" w="12700">
              <a:solidFill>
                <a:srgbClr val="17161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8"/>
            <p:cNvSpPr txBox="1"/>
            <p:nvPr/>
          </p:nvSpPr>
          <p:spPr>
            <a:xfrm>
              <a:off x="2004711" y="1618139"/>
              <a:ext cx="20255" cy="2025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3" name="Google Shape;203;p8"/>
            <p:cNvSpPr/>
            <p:nvPr/>
          </p:nvSpPr>
          <p:spPr>
            <a:xfrm>
              <a:off x="4242900" y="810630"/>
              <a:ext cx="405102" cy="91440"/>
            </a:xfrm>
            <a:custGeom>
              <a:rect b="b" l="l" r="r" t="t"/>
              <a:pathLst>
                <a:path extrusionOk="0" h="120000" w="120000">
                  <a:moveTo>
                    <a:pt x="0" y="60000"/>
                  </a:moveTo>
                  <a:lnTo>
                    <a:pt x="120000" y="60000"/>
                  </a:lnTo>
                </a:path>
              </a:pathLst>
            </a:custGeom>
            <a:noFill/>
            <a:ln cap="flat" cmpd="sng" w="12700">
              <a:solidFill>
                <a:srgbClr val="171616"/>
              </a:solidFill>
              <a:prstDash val="solid"/>
              <a:miter lim="800000"/>
              <a:headEnd len="med" w="med" type="triangl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8"/>
            <p:cNvSpPr txBox="1"/>
            <p:nvPr/>
          </p:nvSpPr>
          <p:spPr>
            <a:xfrm>
              <a:off x="4435323" y="846222"/>
              <a:ext cx="20255" cy="20255"/>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5" name="Google Shape;205;p8"/>
            <p:cNvSpPr/>
            <p:nvPr/>
          </p:nvSpPr>
          <p:spPr>
            <a:xfrm>
              <a:off x="1812288" y="856350"/>
              <a:ext cx="405102" cy="771916"/>
            </a:xfrm>
            <a:custGeom>
              <a:rect b="b" l="l" r="r" t="t"/>
              <a:pathLst>
                <a:path extrusionOk="0" h="120000" w="120000">
                  <a:moveTo>
                    <a:pt x="0" y="120000"/>
                  </a:moveTo>
                  <a:lnTo>
                    <a:pt x="60000" y="120000"/>
                  </a:lnTo>
                  <a:lnTo>
                    <a:pt x="60000" y="0"/>
                  </a:lnTo>
                  <a:lnTo>
                    <a:pt x="120000" y="0"/>
                  </a:lnTo>
                </a:path>
              </a:pathLst>
            </a:custGeom>
            <a:noFill/>
            <a:ln cap="flat" cmpd="sng" w="12700">
              <a:solidFill>
                <a:srgbClr val="17161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8"/>
            <p:cNvSpPr txBox="1"/>
            <p:nvPr/>
          </p:nvSpPr>
          <p:spPr>
            <a:xfrm>
              <a:off x="1993045" y="1220514"/>
              <a:ext cx="43587" cy="43587"/>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Calibri"/>
                <a:buNone/>
              </a:pPr>
              <a:r>
                <a:t/>
              </a:r>
              <a:endParaRPr sz="500">
                <a:solidFill>
                  <a:schemeClr val="dk1"/>
                </a:solidFill>
                <a:latin typeface="Calibri"/>
                <a:ea typeface="Calibri"/>
                <a:cs typeface="Calibri"/>
                <a:sym typeface="Calibri"/>
              </a:endParaRPr>
            </a:p>
          </p:txBody>
        </p:sp>
        <p:sp>
          <p:nvSpPr>
            <p:cNvPr id="207" name="Google Shape;207;p8"/>
            <p:cNvSpPr/>
            <p:nvPr/>
          </p:nvSpPr>
          <p:spPr>
            <a:xfrm rot="-5400000">
              <a:off x="-121566" y="1319500"/>
              <a:ext cx="3250176" cy="617533"/>
            </a:xfrm>
            <a:prstGeom prst="rect">
              <a:avLst/>
            </a:prstGeom>
            <a:solidFill>
              <a:srgbClr val="6160AD"/>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8"/>
            <p:cNvSpPr txBox="1"/>
            <p:nvPr/>
          </p:nvSpPr>
          <p:spPr>
            <a:xfrm rot="-5400000">
              <a:off x="-121566" y="1319500"/>
              <a:ext cx="3250176"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SEO-auditointi</a:t>
              </a:r>
              <a:endParaRPr sz="4000">
                <a:solidFill>
                  <a:schemeClr val="lt1"/>
                </a:solidFill>
                <a:latin typeface="Calibri"/>
                <a:ea typeface="Calibri"/>
                <a:cs typeface="Calibri"/>
                <a:sym typeface="Calibri"/>
              </a:endParaRPr>
            </a:p>
          </p:txBody>
        </p:sp>
        <p:sp>
          <p:nvSpPr>
            <p:cNvPr id="209" name="Google Shape;209;p8"/>
            <p:cNvSpPr/>
            <p:nvPr/>
          </p:nvSpPr>
          <p:spPr>
            <a:xfrm>
              <a:off x="2217390" y="547583"/>
              <a:ext cx="2025510" cy="617533"/>
            </a:xfrm>
            <a:prstGeom prst="rect">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8"/>
            <p:cNvSpPr txBox="1"/>
            <p:nvPr/>
          </p:nvSpPr>
          <p:spPr>
            <a:xfrm>
              <a:off x="2217390" y="547583"/>
              <a:ext cx="2025510"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2200">
                  <a:solidFill>
                    <a:schemeClr val="lt1"/>
                  </a:solidFill>
                  <a:latin typeface="Calibri"/>
                  <a:ea typeface="Calibri"/>
                  <a:cs typeface="Calibri"/>
                  <a:sym typeface="Calibri"/>
                </a:rPr>
                <a:t>Tiedon keruu (engl. crawling)</a:t>
              </a:r>
              <a:endParaRPr sz="100"/>
            </a:p>
          </p:txBody>
        </p:sp>
        <p:sp>
          <p:nvSpPr>
            <p:cNvPr id="211" name="Google Shape;211;p8"/>
            <p:cNvSpPr/>
            <p:nvPr/>
          </p:nvSpPr>
          <p:spPr>
            <a:xfrm>
              <a:off x="4648002" y="212830"/>
              <a:ext cx="2691700" cy="1287038"/>
            </a:xfrm>
            <a:prstGeom prst="rect">
              <a:avLst/>
            </a:prstGeom>
            <a:gradFill>
              <a:gsLst>
                <a:gs pos="0">
                  <a:srgbClr val="04A57B"/>
                </a:gs>
                <a:gs pos="50000">
                  <a:srgbClr val="338394"/>
                </a:gs>
                <a:gs pos="100000">
                  <a:srgbClr val="6160AD"/>
                </a:gs>
              </a:gsLst>
              <a:lin ang="5400000" scaled="0"/>
            </a:gra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8"/>
            <p:cNvSpPr txBox="1"/>
            <p:nvPr/>
          </p:nvSpPr>
          <p:spPr>
            <a:xfrm>
              <a:off x="4648002" y="212830"/>
              <a:ext cx="2691700" cy="1287038"/>
            </a:xfrm>
            <a:prstGeom prst="rect">
              <a:avLst/>
            </a:prstGeom>
            <a:noFill/>
            <a:ln>
              <a:noFill/>
            </a:ln>
          </p:spPr>
          <p:txBody>
            <a:bodyPr anchorCtr="0" anchor="ctr" bIns="16500" lIns="16500" spcFirstLastPara="1" rIns="16500" wrap="square" tIns="16500">
              <a:noAutofit/>
            </a:bodyPr>
            <a:lstStyle/>
            <a:p>
              <a:pPr indent="0" lvl="0" marL="0" marR="0" rtl="0" algn="ctr">
                <a:lnSpc>
                  <a:spcPct val="90000"/>
                </a:lnSpc>
                <a:spcBef>
                  <a:spcPts val="0"/>
                </a:spcBef>
                <a:spcAft>
                  <a:spcPts val="0"/>
                </a:spcAft>
                <a:buClr>
                  <a:schemeClr val="lt1"/>
                </a:buClr>
                <a:buSzPts val="2600"/>
                <a:buFont typeface="Arial"/>
                <a:buNone/>
              </a:pPr>
              <a:r>
                <a:rPr b="1" lang="pt-PT" sz="2200">
                  <a:solidFill>
                    <a:schemeClr val="lt1"/>
                  </a:solidFill>
                </a:rPr>
                <a:t>Indeksointi epäonnistunut tiedonkeruun ongelmien takia</a:t>
              </a:r>
              <a:endParaRPr b="1" sz="2200">
                <a:solidFill>
                  <a:schemeClr val="lt1"/>
                </a:solidFill>
                <a:latin typeface="Arial"/>
                <a:ea typeface="Arial"/>
                <a:cs typeface="Arial"/>
                <a:sym typeface="Arial"/>
              </a:endParaRPr>
            </a:p>
          </p:txBody>
        </p:sp>
        <p:sp>
          <p:nvSpPr>
            <p:cNvPr id="213" name="Google Shape;213;p8"/>
            <p:cNvSpPr/>
            <p:nvPr/>
          </p:nvSpPr>
          <p:spPr>
            <a:xfrm>
              <a:off x="2217390" y="1319500"/>
              <a:ext cx="2025510" cy="617533"/>
            </a:xfrm>
            <a:prstGeom prst="rect">
              <a:avLst/>
            </a:prstGeom>
            <a:solidFill>
              <a:srgbClr val="6160AD"/>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8"/>
            <p:cNvSpPr txBox="1"/>
            <p:nvPr/>
          </p:nvSpPr>
          <p:spPr>
            <a:xfrm>
              <a:off x="2217390" y="1319500"/>
              <a:ext cx="2025510"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3000">
                  <a:solidFill>
                    <a:schemeClr val="lt1"/>
                  </a:solidFill>
                  <a:latin typeface="Calibri"/>
                  <a:ea typeface="Calibri"/>
                  <a:cs typeface="Calibri"/>
                  <a:sym typeface="Calibri"/>
                </a:rPr>
                <a:t>Indeksointi</a:t>
              </a:r>
              <a:endParaRPr sz="400"/>
            </a:p>
          </p:txBody>
        </p:sp>
        <p:sp>
          <p:nvSpPr>
            <p:cNvPr id="215" name="Google Shape;215;p8"/>
            <p:cNvSpPr/>
            <p:nvPr/>
          </p:nvSpPr>
          <p:spPr>
            <a:xfrm>
              <a:off x="2217390" y="2091417"/>
              <a:ext cx="2025510" cy="617533"/>
            </a:xfrm>
            <a:prstGeom prst="rect">
              <a:avLst/>
            </a:prstGeom>
            <a:solidFill>
              <a:srgbClr val="CC257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8"/>
            <p:cNvSpPr txBox="1"/>
            <p:nvPr/>
          </p:nvSpPr>
          <p:spPr>
            <a:xfrm>
              <a:off x="2217390" y="2091417"/>
              <a:ext cx="2025510" cy="617533"/>
            </a:xfrm>
            <a:prstGeom prst="rect">
              <a:avLst/>
            </a:prstGeom>
            <a:noFill/>
            <a:ln>
              <a:noFill/>
            </a:ln>
          </p:spPr>
          <p:txBody>
            <a:bodyPr anchorCtr="0" anchor="ctr" bIns="25400" lIns="25400" spcFirstLastPara="1" rIns="25400" wrap="square" tIns="25400">
              <a:noAutofit/>
            </a:bodyPr>
            <a:lstStyle/>
            <a:p>
              <a:pPr indent="0" lvl="0" marL="0" marR="0" rtl="0" algn="ctr">
                <a:lnSpc>
                  <a:spcPct val="90000"/>
                </a:lnSpc>
                <a:spcBef>
                  <a:spcPts val="0"/>
                </a:spcBef>
                <a:spcAft>
                  <a:spcPts val="0"/>
                </a:spcAft>
                <a:buClr>
                  <a:schemeClr val="lt1"/>
                </a:buClr>
                <a:buSzPts val="4000"/>
                <a:buFont typeface="Calibri"/>
                <a:buNone/>
              </a:pPr>
              <a:r>
                <a:rPr lang="pt-PT" sz="2600">
                  <a:solidFill>
                    <a:schemeClr val="lt1"/>
                  </a:solidFill>
                  <a:latin typeface="Calibri"/>
                  <a:ea typeface="Calibri"/>
                  <a:cs typeface="Calibri"/>
                  <a:sym typeface="Calibri"/>
                </a:rPr>
                <a:t>Sijoittuminen</a:t>
              </a:r>
              <a:endParaRPr sz="2600">
                <a:solidFill>
                  <a:schemeClr val="lt1"/>
                </a:solidFill>
                <a:latin typeface="Calibri"/>
                <a:ea typeface="Calibri"/>
                <a:cs typeface="Calibri"/>
                <a:sym typeface="Calibri"/>
              </a:endParaRPr>
            </a:p>
          </p:txBody>
        </p:sp>
        <p:sp>
          <p:nvSpPr>
            <p:cNvPr id="217" name="Google Shape;217;p8"/>
            <p:cNvSpPr/>
            <p:nvPr/>
          </p:nvSpPr>
          <p:spPr>
            <a:xfrm>
              <a:off x="4648002" y="1685432"/>
              <a:ext cx="2716026" cy="1429503"/>
            </a:xfrm>
            <a:prstGeom prst="rect">
              <a:avLst/>
            </a:prstGeom>
            <a:gradFill>
              <a:gsLst>
                <a:gs pos="0">
                  <a:srgbClr val="6160AD"/>
                </a:gs>
                <a:gs pos="54000">
                  <a:srgbClr val="9F2DA2"/>
                </a:gs>
                <a:gs pos="100000">
                  <a:srgbClr val="CC2574"/>
                </a:gs>
              </a:gsLst>
              <a:lin ang="5400000" scaled="0"/>
            </a:gra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8"/>
            <p:cNvSpPr txBox="1"/>
            <p:nvPr/>
          </p:nvSpPr>
          <p:spPr>
            <a:xfrm>
              <a:off x="4648002" y="1685432"/>
              <a:ext cx="2716026" cy="1429503"/>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2400"/>
                <a:buFont typeface="Calibri"/>
                <a:buNone/>
              </a:pPr>
              <a:r>
                <a:rPr b="1" lang="pt-PT" sz="2400">
                  <a:solidFill>
                    <a:schemeClr val="lt1"/>
                  </a:solidFill>
                  <a:latin typeface="Calibri"/>
                  <a:ea typeface="Calibri"/>
                  <a:cs typeface="Calibri"/>
                  <a:sym typeface="Calibri"/>
                </a:rPr>
                <a:t>Sijoittuminen epäonnistunut, koska indeksoinnissa ongelmia.</a:t>
              </a:r>
              <a:endParaRPr b="1" sz="2400">
                <a:solidFill>
                  <a:schemeClr val="lt1"/>
                </a:solidFill>
                <a:latin typeface="Calibri"/>
                <a:ea typeface="Calibri"/>
                <a:cs typeface="Calibri"/>
                <a:sym typeface="Calibri"/>
              </a:endParaRPr>
            </a:p>
          </p:txBody>
        </p:sp>
      </p:grpSp>
      <p:cxnSp>
        <p:nvCxnSpPr>
          <p:cNvPr id="219" name="Google Shape;219;p8"/>
          <p:cNvCxnSpPr/>
          <p:nvPr/>
        </p:nvCxnSpPr>
        <p:spPr>
          <a:xfrm flipH="1" rot="10800000">
            <a:off x="4486083" y="2528408"/>
            <a:ext cx="417310" cy="257750"/>
          </a:xfrm>
          <a:prstGeom prst="straightConnector1">
            <a:avLst/>
          </a:prstGeom>
          <a:noFill/>
          <a:ln cap="flat" cmpd="sng" w="12700">
            <a:solidFill>
              <a:schemeClr val="dk1"/>
            </a:solidFill>
            <a:prstDash val="solid"/>
            <a:miter lim="800000"/>
            <a:headEnd len="med" w="med" type="triangle"/>
            <a:tailEnd len="sm" w="sm" type="none"/>
          </a:ln>
        </p:spPr>
      </p:cxnSp>
      <p:cxnSp>
        <p:nvCxnSpPr>
          <p:cNvPr id="220" name="Google Shape;220;p8"/>
          <p:cNvCxnSpPr/>
          <p:nvPr/>
        </p:nvCxnSpPr>
        <p:spPr>
          <a:xfrm>
            <a:off x="4486083" y="3123689"/>
            <a:ext cx="417310" cy="343667"/>
          </a:xfrm>
          <a:prstGeom prst="straightConnector1">
            <a:avLst/>
          </a:prstGeom>
          <a:noFill/>
          <a:ln cap="flat" cmpd="sng" w="12700">
            <a:solidFill>
              <a:schemeClr val="dk1"/>
            </a:solidFill>
            <a:prstDash val="solid"/>
            <a:miter lim="800000"/>
            <a:headEnd len="med" w="med" type="triangl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9"/>
          <p:cNvSpPr txBox="1"/>
          <p:nvPr/>
        </p:nvSpPr>
        <p:spPr>
          <a:xfrm>
            <a:off x="478339" y="42323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61249"/>
                </a:solidFill>
              </a:rPr>
              <a:t>Verkkosivuston auditointi</a:t>
            </a:r>
            <a:endParaRPr/>
          </a:p>
        </p:txBody>
      </p:sp>
      <p:sp>
        <p:nvSpPr>
          <p:cNvPr id="226" name="Google Shape;226;p9"/>
          <p:cNvSpPr txBox="1"/>
          <p:nvPr/>
        </p:nvSpPr>
        <p:spPr>
          <a:xfrm>
            <a:off x="478339" y="1102194"/>
            <a:ext cx="8333429" cy="2939111"/>
          </a:xfrm>
          <a:prstGeom prst="rect">
            <a:avLst/>
          </a:prstGeom>
          <a:noFill/>
          <a:ln>
            <a:noFill/>
          </a:ln>
        </p:spPr>
        <p:txBody>
          <a:bodyPr anchorCtr="0" anchor="t" bIns="91425" lIns="91425" spcFirstLastPara="1" rIns="91425" wrap="square" tIns="91425">
            <a:noAutofit/>
          </a:bodyPr>
          <a:lstStyle/>
          <a:p>
            <a:pPr indent="-279400" lvl="0" marL="285750" marR="0" rtl="0" algn="l">
              <a:spcBef>
                <a:spcPts val="600"/>
              </a:spcBef>
              <a:spcAft>
                <a:spcPts val="0"/>
              </a:spcAft>
              <a:buClr>
                <a:srgbClr val="04A57B"/>
              </a:buClr>
              <a:buSzPts val="2600"/>
              <a:buChar char="•"/>
            </a:pPr>
            <a:r>
              <a:rPr lang="pt-PT" sz="1700">
                <a:solidFill>
                  <a:srgbClr val="161249"/>
                </a:solidFill>
              </a:rPr>
              <a:t>Verkkotunnuksen soveltuvuus</a:t>
            </a:r>
            <a:endParaRPr sz="1700">
              <a:solidFill>
                <a:srgbClr val="161249"/>
              </a:solidFill>
            </a:endParaRPr>
          </a:p>
          <a:p>
            <a:pPr indent="-279400" lvl="0" marL="285750" marR="0" rtl="0" algn="l">
              <a:spcBef>
                <a:spcPts val="600"/>
              </a:spcBef>
              <a:spcAft>
                <a:spcPts val="0"/>
              </a:spcAft>
              <a:buClr>
                <a:srgbClr val="04A57B"/>
              </a:buClr>
              <a:buSzPts val="2600"/>
              <a:buChar char="•"/>
            </a:pPr>
            <a:r>
              <a:rPr lang="pt-PT" sz="1700">
                <a:solidFill>
                  <a:srgbClr val="161249"/>
                </a:solidFill>
              </a:rPr>
              <a:t>Verkkosivuston suunnittelun ja UX:n tarkoituksenmukaisuus</a:t>
            </a:r>
            <a:endParaRPr sz="1700">
              <a:solidFill>
                <a:srgbClr val="161249"/>
              </a:solidFill>
            </a:endParaRPr>
          </a:p>
          <a:p>
            <a:pPr indent="-279400" lvl="0" marL="285750" marR="0" rtl="0" algn="l">
              <a:spcBef>
                <a:spcPts val="600"/>
              </a:spcBef>
              <a:spcAft>
                <a:spcPts val="0"/>
              </a:spcAft>
              <a:buClr>
                <a:srgbClr val="04A57B"/>
              </a:buClr>
              <a:buSzPts val="2600"/>
              <a:buChar char="•"/>
            </a:pPr>
            <a:r>
              <a:rPr lang="pt-PT" sz="1700">
                <a:solidFill>
                  <a:srgbClr val="161249"/>
                </a:solidFill>
              </a:rPr>
              <a:t>Tarkista kanonikaalisoinnin olemassaolo</a:t>
            </a:r>
            <a:endParaRPr sz="1700">
              <a:solidFill>
                <a:srgbClr val="161249"/>
              </a:solidFill>
            </a:endParaRPr>
          </a:p>
          <a:p>
            <a:pPr indent="-279400" lvl="0" marL="285750" marR="0" rtl="0" algn="l">
              <a:spcBef>
                <a:spcPts val="600"/>
              </a:spcBef>
              <a:spcAft>
                <a:spcPts val="0"/>
              </a:spcAft>
              <a:buClr>
                <a:srgbClr val="04A57B"/>
              </a:buClr>
              <a:buSzPts val="2600"/>
              <a:buChar char="•"/>
            </a:pPr>
            <a:r>
              <a:rPr lang="pt-PT" sz="1700">
                <a:solidFill>
                  <a:srgbClr val="161249"/>
                </a:solidFill>
              </a:rPr>
              <a:t>Tarkista Robots.txt- ja Hakurobotin saavutettavuustiedosto</a:t>
            </a:r>
            <a:endParaRPr sz="1700">
              <a:solidFill>
                <a:srgbClr val="161249"/>
              </a:solidFill>
            </a:endParaRPr>
          </a:p>
          <a:p>
            <a:pPr indent="-279400" lvl="0" marL="285750" marR="0" rtl="0" algn="l">
              <a:spcBef>
                <a:spcPts val="600"/>
              </a:spcBef>
              <a:spcAft>
                <a:spcPts val="0"/>
              </a:spcAft>
              <a:buClr>
                <a:srgbClr val="04A57B"/>
              </a:buClr>
              <a:buSzPts val="2600"/>
              <a:buChar char="•"/>
            </a:pPr>
            <a:r>
              <a:rPr lang="pt-PT" sz="1700">
                <a:solidFill>
                  <a:srgbClr val="161249"/>
                </a:solidFill>
              </a:rPr>
              <a:t>Tarkista Sitemaps.xml -tiedosto</a:t>
            </a:r>
            <a:endParaRPr sz="1700">
              <a:solidFill>
                <a:srgbClr val="161249"/>
              </a:solidFill>
            </a:endParaRPr>
          </a:p>
          <a:p>
            <a:pPr indent="-279400" lvl="0" marL="285750" marR="0" rtl="0" algn="l">
              <a:spcBef>
                <a:spcPts val="600"/>
              </a:spcBef>
              <a:spcAft>
                <a:spcPts val="0"/>
              </a:spcAft>
              <a:buClr>
                <a:srgbClr val="04A57B"/>
              </a:buClr>
              <a:buSzPts val="2600"/>
              <a:buChar char="•"/>
            </a:pPr>
            <a:r>
              <a:rPr lang="pt-PT" sz="1700">
                <a:solidFill>
                  <a:srgbClr val="161249"/>
                </a:solidFill>
              </a:rPr>
              <a:t>Estetyt sivut</a:t>
            </a:r>
            <a:endParaRPr sz="1700">
              <a:solidFill>
                <a:srgbClr val="161249"/>
              </a:solidFill>
            </a:endParaRPr>
          </a:p>
          <a:p>
            <a:pPr indent="-279400" lvl="0" marL="285750" marR="0" rtl="0" algn="l">
              <a:spcBef>
                <a:spcPts val="600"/>
              </a:spcBef>
              <a:spcAft>
                <a:spcPts val="0"/>
              </a:spcAft>
              <a:buClr>
                <a:srgbClr val="04A57B"/>
              </a:buClr>
              <a:buSzPts val="2600"/>
              <a:buChar char="•"/>
            </a:pPr>
            <a:r>
              <a:rPr lang="pt-PT" sz="1700">
                <a:solidFill>
                  <a:srgbClr val="161249"/>
                </a:solidFill>
              </a:rPr>
              <a:t>Katkenneet linkit</a:t>
            </a:r>
            <a:endParaRPr sz="1700">
              <a:solidFill>
                <a:srgbClr val="16124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g27915fb611f_0_1"/>
          <p:cNvSpPr txBox="1"/>
          <p:nvPr/>
        </p:nvSpPr>
        <p:spPr>
          <a:xfrm>
            <a:off x="478339" y="42323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61249"/>
                </a:solidFill>
              </a:rPr>
              <a:t>Verkkosivuston auditointi</a:t>
            </a:r>
            <a:endParaRPr/>
          </a:p>
        </p:txBody>
      </p:sp>
      <p:sp>
        <p:nvSpPr>
          <p:cNvPr id="232" name="Google Shape;232;g27915fb611f_0_1"/>
          <p:cNvSpPr txBox="1"/>
          <p:nvPr/>
        </p:nvSpPr>
        <p:spPr>
          <a:xfrm>
            <a:off x="405289" y="995919"/>
            <a:ext cx="8333400" cy="2939100"/>
          </a:xfrm>
          <a:prstGeom prst="rect">
            <a:avLst/>
          </a:prstGeom>
          <a:noFill/>
          <a:ln>
            <a:noFill/>
          </a:ln>
        </p:spPr>
        <p:txBody>
          <a:bodyPr anchorCtr="0" anchor="t" bIns="91425" lIns="91425" spcFirstLastPara="1" rIns="91425" wrap="square" tIns="91425">
            <a:noAutofit/>
          </a:bodyPr>
          <a:lstStyle/>
          <a:p>
            <a:pPr indent="-381000" lvl="0" marL="457200" rtl="0" algn="l">
              <a:spcBef>
                <a:spcPts val="600"/>
              </a:spcBef>
              <a:spcAft>
                <a:spcPts val="0"/>
              </a:spcAft>
              <a:buClr>
                <a:srgbClr val="04A57B"/>
              </a:buClr>
              <a:buSzPts val="2400"/>
              <a:buChar char="•"/>
            </a:pPr>
            <a:r>
              <a:rPr lang="pt-PT" sz="1500">
                <a:solidFill>
                  <a:srgbClr val="161249"/>
                </a:solidFill>
              </a:rPr>
              <a:t>Sivustorakenne</a:t>
            </a:r>
            <a:endParaRPr sz="1500">
              <a:solidFill>
                <a:srgbClr val="161249"/>
              </a:solidFill>
            </a:endParaRPr>
          </a:p>
          <a:p>
            <a:pPr indent="-381000" lvl="0" marL="457200" rtl="0" algn="l">
              <a:spcBef>
                <a:spcPts val="600"/>
              </a:spcBef>
              <a:spcAft>
                <a:spcPts val="0"/>
              </a:spcAft>
              <a:buClr>
                <a:srgbClr val="04A57B"/>
              </a:buClr>
              <a:buSzPts val="2400"/>
              <a:buChar char="•"/>
            </a:pPr>
            <a:r>
              <a:rPr lang="pt-PT" sz="1500">
                <a:solidFill>
                  <a:srgbClr val="161249"/>
                </a:solidFill>
              </a:rPr>
              <a:t>Sama useisiin sivuihin liittyvä avainsana (kannibalisointi)</a:t>
            </a:r>
            <a:endParaRPr sz="1500">
              <a:solidFill>
                <a:srgbClr val="161249"/>
              </a:solidFill>
            </a:endParaRPr>
          </a:p>
          <a:p>
            <a:pPr indent="-381000" lvl="0" marL="457200" rtl="0" algn="l">
              <a:spcBef>
                <a:spcPts val="600"/>
              </a:spcBef>
              <a:spcAft>
                <a:spcPts val="0"/>
              </a:spcAft>
              <a:buClr>
                <a:srgbClr val="04A57B"/>
              </a:buClr>
              <a:buSzPts val="2400"/>
              <a:buChar char="•"/>
            </a:pPr>
            <a:r>
              <a:rPr lang="pt-PT" sz="1500">
                <a:solidFill>
                  <a:srgbClr val="161249"/>
                </a:solidFill>
              </a:rPr>
              <a:t>Sisällön kaksoiskappale</a:t>
            </a:r>
            <a:endParaRPr sz="1500">
              <a:solidFill>
                <a:srgbClr val="161249"/>
              </a:solidFill>
            </a:endParaRPr>
          </a:p>
          <a:p>
            <a:pPr indent="-381000" lvl="0" marL="457200" rtl="0" algn="l">
              <a:spcBef>
                <a:spcPts val="600"/>
              </a:spcBef>
              <a:spcAft>
                <a:spcPts val="0"/>
              </a:spcAft>
              <a:buClr>
                <a:srgbClr val="04A57B"/>
              </a:buClr>
              <a:buSzPts val="2400"/>
              <a:buChar char="•"/>
            </a:pPr>
            <a:r>
              <a:rPr lang="pt-PT" sz="1500">
                <a:solidFill>
                  <a:srgbClr val="161249"/>
                </a:solidFill>
              </a:rPr>
              <a:t>Uudelleenohjaus</a:t>
            </a:r>
            <a:endParaRPr sz="1500">
              <a:solidFill>
                <a:srgbClr val="161249"/>
              </a:solidFill>
            </a:endParaRPr>
          </a:p>
          <a:p>
            <a:pPr indent="-381000" lvl="0" marL="457200" rtl="0" algn="l">
              <a:spcBef>
                <a:spcPts val="600"/>
              </a:spcBef>
              <a:spcAft>
                <a:spcPts val="0"/>
              </a:spcAft>
              <a:buClr>
                <a:srgbClr val="04A57B"/>
              </a:buClr>
              <a:buSzPts val="2400"/>
              <a:buChar char="•"/>
            </a:pPr>
            <a:r>
              <a:rPr lang="pt-PT" sz="1500">
                <a:solidFill>
                  <a:srgbClr val="161249"/>
                </a:solidFill>
              </a:rPr>
              <a:t>Geo-paikannus ja kieliasetus</a:t>
            </a:r>
            <a:endParaRPr sz="1500">
              <a:solidFill>
                <a:srgbClr val="161249"/>
              </a:solidFill>
            </a:endParaRPr>
          </a:p>
          <a:p>
            <a:pPr indent="-381000" lvl="0" marL="457200" rtl="0" algn="l">
              <a:spcBef>
                <a:spcPts val="600"/>
              </a:spcBef>
              <a:spcAft>
                <a:spcPts val="0"/>
              </a:spcAft>
              <a:buClr>
                <a:srgbClr val="04A57B"/>
              </a:buClr>
              <a:buSzPts val="2400"/>
              <a:buChar char="•"/>
            </a:pPr>
            <a:r>
              <a:rPr lang="pt-PT" sz="1500">
                <a:solidFill>
                  <a:srgbClr val="161249"/>
                </a:solidFill>
              </a:rPr>
              <a:t>Sivun latausaika</a:t>
            </a:r>
            <a:endParaRPr sz="1500">
              <a:solidFill>
                <a:srgbClr val="161249"/>
              </a:solidFill>
            </a:endParaRPr>
          </a:p>
          <a:p>
            <a:pPr indent="-381000" lvl="0" marL="457200" rtl="0" algn="l">
              <a:spcBef>
                <a:spcPts val="600"/>
              </a:spcBef>
              <a:spcAft>
                <a:spcPts val="0"/>
              </a:spcAft>
              <a:buClr>
                <a:srgbClr val="04A57B"/>
              </a:buClr>
              <a:buSzPts val="2400"/>
              <a:buChar char="•"/>
            </a:pPr>
            <a:r>
              <a:rPr lang="pt-PT" sz="1500">
                <a:solidFill>
                  <a:srgbClr val="161249"/>
                </a:solidFill>
              </a:rPr>
              <a:t>Mobiilisivuston valvonta</a:t>
            </a:r>
            <a:endParaRPr sz="1500">
              <a:solidFill>
                <a:srgbClr val="161249"/>
              </a:solidFill>
            </a:endParaRPr>
          </a:p>
          <a:p>
            <a:pPr indent="-381000" lvl="0" marL="457200" rtl="0" algn="l">
              <a:spcBef>
                <a:spcPts val="600"/>
              </a:spcBef>
              <a:spcAft>
                <a:spcPts val="0"/>
              </a:spcAft>
              <a:buClr>
                <a:srgbClr val="04A57B"/>
              </a:buClr>
              <a:buSzPts val="2400"/>
              <a:buChar char="•"/>
            </a:pPr>
            <a:r>
              <a:rPr lang="pt-PT" sz="1500">
                <a:solidFill>
                  <a:srgbClr val="161249"/>
                </a:solidFill>
              </a:rPr>
              <a:t>Esteettömyys</a:t>
            </a:r>
            <a:endParaRPr sz="1500">
              <a:solidFill>
                <a:srgbClr val="161249"/>
              </a:solidFill>
            </a:endParaRPr>
          </a:p>
          <a:p>
            <a:pPr indent="0" lvl="0" marL="0" rtl="0" algn="l">
              <a:spcBef>
                <a:spcPts val="600"/>
              </a:spcBef>
              <a:spcAft>
                <a:spcPts val="0"/>
              </a:spcAft>
              <a:buNone/>
            </a:pPr>
            <a:r>
              <a:t/>
            </a:r>
            <a:endParaRPr sz="1500">
              <a:solidFill>
                <a:srgbClr val="161249"/>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0"/>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pt-PT" sz="6000">
                <a:solidFill>
                  <a:srgbClr val="FFFFFF"/>
                </a:solidFill>
                <a:latin typeface="Arial"/>
                <a:ea typeface="Arial"/>
                <a:cs typeface="Arial"/>
                <a:sym typeface="Arial"/>
              </a:rPr>
              <a:t>Topic 1 </a:t>
            </a:r>
            <a:endParaRPr b="1" sz="6000">
              <a:solidFill>
                <a:srgbClr val="FFFFFF"/>
              </a:solidFill>
              <a:latin typeface="Arial"/>
              <a:ea typeface="Arial"/>
              <a:cs typeface="Arial"/>
              <a:sym typeface="Arial"/>
            </a:endParaRPr>
          </a:p>
        </p:txBody>
      </p:sp>
      <p:sp>
        <p:nvSpPr>
          <p:cNvPr id="238" name="Google Shape;238;p10"/>
          <p:cNvSpPr txBox="1"/>
          <p:nvPr/>
        </p:nvSpPr>
        <p:spPr>
          <a:xfrm>
            <a:off x="675150" y="1957660"/>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pt-PT" sz="3600">
                <a:solidFill>
                  <a:srgbClr val="161249"/>
                </a:solidFill>
              </a:rPr>
              <a:t>Pääasiallinen sisältö</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44" name="Google Shape;244;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sp>
        <p:nvSpPr>
          <p:cNvPr id="245" name="Google Shape;245;p11"/>
          <p:cNvSpPr txBox="1"/>
          <p:nvPr/>
        </p:nvSpPr>
        <p:spPr>
          <a:xfrm>
            <a:off x="5533178" y="4255056"/>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246" name="Google Shape;246;p11"/>
          <p:cNvSpPr txBox="1"/>
          <p:nvPr>
            <p:ph type="title"/>
          </p:nvPr>
        </p:nvSpPr>
        <p:spPr>
          <a:xfrm>
            <a:off x="628650" y="26579"/>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Pääasiallinen sisältö</a:t>
            </a:r>
            <a:endParaRPr/>
          </a:p>
        </p:txBody>
      </p:sp>
      <p:sp>
        <p:nvSpPr>
          <p:cNvPr id="247" name="Google Shape;247;p11"/>
          <p:cNvSpPr txBox="1"/>
          <p:nvPr>
            <p:ph idx="1" type="body"/>
          </p:nvPr>
        </p:nvSpPr>
        <p:spPr>
          <a:xfrm>
            <a:off x="628650" y="1109258"/>
            <a:ext cx="7886700" cy="3511098"/>
          </a:xfrm>
          <a:prstGeom prst="rect">
            <a:avLst/>
          </a:prstGeom>
          <a:noFill/>
          <a:ln>
            <a:noFill/>
          </a:ln>
        </p:spPr>
        <p:txBody>
          <a:bodyPr anchorCtr="0" anchor="t" bIns="45700" lIns="91425" spcFirstLastPara="1" rIns="91425" wrap="square" tIns="45700">
            <a:normAutofit lnSpcReduction="10000"/>
          </a:bodyPr>
          <a:lstStyle/>
          <a:p>
            <a:pPr indent="-285750" lvl="0" marL="285750" rtl="0" algn="l">
              <a:lnSpc>
                <a:spcPct val="100000"/>
              </a:lnSpc>
              <a:spcBef>
                <a:spcPts val="600"/>
              </a:spcBef>
              <a:spcAft>
                <a:spcPts val="0"/>
              </a:spcAft>
              <a:buClr>
                <a:srgbClr val="04A57B"/>
              </a:buClr>
              <a:buSzPts val="2700"/>
              <a:buChar char="•"/>
            </a:pPr>
            <a:r>
              <a:rPr lang="pt-PT" sz="1800"/>
              <a:t>Web-kehityksen ja hakukoneiden optimoinnin yhteydessä termi ”pääsisältö” (engl. main content, MC) viittaa sivuston ensisijaiseen sisältöön, joka liittyy suoraan sivuston aiheeseen.</a:t>
            </a:r>
            <a:endParaRPr sz="1800"/>
          </a:p>
          <a:p>
            <a:pPr indent="-285750" lvl="0" marL="285750" rtl="0" algn="l">
              <a:lnSpc>
                <a:spcPct val="100000"/>
              </a:lnSpc>
              <a:spcBef>
                <a:spcPts val="600"/>
              </a:spcBef>
              <a:spcAft>
                <a:spcPts val="0"/>
              </a:spcAft>
              <a:buClr>
                <a:srgbClr val="04A57B"/>
              </a:buClr>
              <a:buSzPts val="2700"/>
              <a:buChar char="•"/>
            </a:pPr>
            <a:r>
              <a:rPr lang="pt-PT" sz="1800"/>
              <a:t>Pääsisältö on se sivuston tai sivun (page) osa, joka on käyttäjälle tärkein ja yleensä tärkein syy siihen, miksi käyttäjä on vieraillut sivustolla. Se on tyypillisesti sivuston/sivun painopiste ja se sivuston/sivun osa, johon hakukoneet kiinnittävät eniten huomiota sijoitettaessa sivustoa hakutuloksissa.</a:t>
            </a:r>
            <a:endParaRPr sz="1800"/>
          </a:p>
          <a:p>
            <a:pPr indent="-285750" lvl="0" marL="285750" rtl="0" algn="l">
              <a:lnSpc>
                <a:spcPct val="100000"/>
              </a:lnSpc>
              <a:spcBef>
                <a:spcPts val="600"/>
              </a:spcBef>
              <a:spcAft>
                <a:spcPts val="0"/>
              </a:spcAft>
              <a:buClr>
                <a:srgbClr val="04A57B"/>
              </a:buClr>
              <a:buSzPts val="2700"/>
              <a:buChar char="•"/>
            </a:pPr>
            <a:r>
              <a:rPr lang="pt-PT" sz="1800"/>
              <a:t>Pääsisältö voi sisältää erilaisia sisältötyyppejä, kuten tekstiä, kuvia, videoita ja muita tiedostomuotoja.</a:t>
            </a:r>
            <a:endParaRPr sz="1800"/>
          </a:p>
          <a:p>
            <a:pPr indent="0" lvl="0" marL="0" rtl="0" algn="l">
              <a:lnSpc>
                <a:spcPct val="100000"/>
              </a:lnSpc>
              <a:spcBef>
                <a:spcPts val="750"/>
              </a:spcBef>
              <a:spcAft>
                <a:spcPts val="0"/>
              </a:spcAft>
              <a:buClr>
                <a:srgbClr val="04A57B"/>
              </a:buClr>
              <a:buSzPts val="2250"/>
              <a:buNone/>
            </a:pPr>
            <a:r>
              <a:t/>
            </a:r>
            <a:endParaRPr sz="18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2"/>
          <p:cNvSpPr txBox="1"/>
          <p:nvPr/>
        </p:nvSpPr>
        <p:spPr>
          <a:xfrm>
            <a:off x="478339" y="26587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000">
                <a:solidFill>
                  <a:srgbClr val="161249"/>
                </a:solidFill>
              </a:rPr>
              <a:t>Pääsisältö</a:t>
            </a:r>
            <a:endParaRPr/>
          </a:p>
        </p:txBody>
      </p:sp>
      <p:sp>
        <p:nvSpPr>
          <p:cNvPr id="253" name="Google Shape;253;p12"/>
          <p:cNvSpPr txBox="1"/>
          <p:nvPr/>
        </p:nvSpPr>
        <p:spPr>
          <a:xfrm>
            <a:off x="478339" y="838573"/>
            <a:ext cx="8333429" cy="3524771"/>
          </a:xfrm>
          <a:prstGeom prst="rect">
            <a:avLst/>
          </a:prstGeom>
          <a:noFill/>
          <a:ln>
            <a:noFill/>
          </a:ln>
        </p:spPr>
        <p:txBody>
          <a:bodyPr anchorCtr="0" anchor="t" bIns="91425" lIns="91425" spcFirstLastPara="1" rIns="91425" wrap="square" tIns="91425">
            <a:noAutofit/>
          </a:bodyPr>
          <a:lstStyle/>
          <a:p>
            <a:pPr indent="0" lvl="0" marL="0" marR="0" rtl="0" algn="l">
              <a:spcBef>
                <a:spcPts val="600"/>
              </a:spcBef>
              <a:spcAft>
                <a:spcPts val="0"/>
              </a:spcAft>
              <a:buNone/>
            </a:pPr>
            <a:r>
              <a:rPr b="1" lang="pt-PT">
                <a:solidFill>
                  <a:srgbClr val="161249"/>
                </a:solidFill>
              </a:rPr>
              <a:t>Sivun tyyppi ja tarkoitus:</a:t>
            </a:r>
            <a:endParaRPr b="1">
              <a:solidFill>
                <a:srgbClr val="161249"/>
              </a:solidFill>
            </a:endParaRPr>
          </a:p>
          <a:p>
            <a:pPr indent="-279400" lvl="0" marL="285750" marR="0" rtl="0" algn="l">
              <a:spcBef>
                <a:spcPts val="600"/>
              </a:spcBef>
              <a:spcAft>
                <a:spcPts val="0"/>
              </a:spcAft>
              <a:buClr>
                <a:srgbClr val="04A57B"/>
              </a:buClr>
              <a:buSzPts val="1775"/>
              <a:buChar char="•"/>
            </a:pPr>
            <a:r>
              <a:rPr lang="pt-PT">
                <a:solidFill>
                  <a:srgbClr val="161249"/>
                </a:solidFill>
              </a:rPr>
              <a:t>Uutissivuston etusivu (homepage): tarkoituksena on tiedottaa käyttäjille viimeaikaisista tai tärkeistä tapahtumista</a:t>
            </a:r>
            <a:endParaRPr>
              <a:solidFill>
                <a:srgbClr val="161249"/>
              </a:solidFill>
            </a:endParaRPr>
          </a:p>
          <a:p>
            <a:pPr indent="-279400" lvl="0" marL="285750" marR="0" rtl="0" algn="l">
              <a:spcBef>
                <a:spcPts val="600"/>
              </a:spcBef>
              <a:spcAft>
                <a:spcPts val="0"/>
              </a:spcAft>
              <a:buClr>
                <a:srgbClr val="04A57B"/>
              </a:buClr>
              <a:buSzPts val="1775"/>
              <a:buChar char="•"/>
            </a:pPr>
            <a:r>
              <a:rPr lang="pt-PT">
                <a:solidFill>
                  <a:srgbClr val="161249"/>
                </a:solidFill>
              </a:rPr>
              <a:t>Uutissivuston artikkelisivu: tarkoituksena on välittää tietoa tapahtumasta tai uutisaiheesta</a:t>
            </a:r>
            <a:endParaRPr>
              <a:solidFill>
                <a:srgbClr val="161249"/>
              </a:solidFill>
            </a:endParaRPr>
          </a:p>
          <a:p>
            <a:pPr indent="-279400" lvl="0" marL="285750" marR="0" rtl="0" algn="l">
              <a:spcBef>
                <a:spcPts val="600"/>
              </a:spcBef>
              <a:spcAft>
                <a:spcPts val="0"/>
              </a:spcAft>
              <a:buClr>
                <a:srgbClr val="04A57B"/>
              </a:buClr>
              <a:buSzPts val="1775"/>
              <a:buChar char="•"/>
            </a:pPr>
            <a:r>
              <a:rPr lang="pt-PT">
                <a:solidFill>
                  <a:srgbClr val="161249"/>
                </a:solidFill>
              </a:rPr>
              <a:t>Verkkokaupan tuotesivu: tarkoituksena on myydä tai antaa tietoa tuotteesta (esim. arvostelut ja toimitus- ja turvallisuustiedot)</a:t>
            </a:r>
            <a:endParaRPr>
              <a:solidFill>
                <a:srgbClr val="161249"/>
              </a:solidFill>
            </a:endParaRPr>
          </a:p>
          <a:p>
            <a:pPr indent="-279400" lvl="0" marL="285750" marR="0" rtl="0" algn="l">
              <a:spcBef>
                <a:spcPts val="600"/>
              </a:spcBef>
              <a:spcAft>
                <a:spcPts val="0"/>
              </a:spcAft>
              <a:buClr>
                <a:srgbClr val="04A57B"/>
              </a:buClr>
              <a:buSzPts val="1775"/>
              <a:buChar char="•"/>
            </a:pPr>
            <a:r>
              <a:rPr lang="pt-PT">
                <a:solidFill>
                  <a:srgbClr val="161249"/>
                </a:solidFill>
              </a:rPr>
              <a:t>Valuutan muuntosivusto: tarkoituksena on laskea vastaavat summat eri valuuttoina</a:t>
            </a:r>
            <a:endParaRPr>
              <a:solidFill>
                <a:srgbClr val="161249"/>
              </a:solidFill>
            </a:endParaRPr>
          </a:p>
          <a:p>
            <a:pPr indent="-279400" lvl="0" marL="285750" marR="0" rtl="0" algn="l">
              <a:spcBef>
                <a:spcPts val="600"/>
              </a:spcBef>
              <a:spcAft>
                <a:spcPts val="0"/>
              </a:spcAft>
              <a:buClr>
                <a:srgbClr val="04A57B"/>
              </a:buClr>
              <a:buSzPts val="1775"/>
              <a:buChar char="•"/>
            </a:pPr>
            <a:r>
              <a:rPr lang="pt-PT">
                <a:solidFill>
                  <a:srgbClr val="161249"/>
                </a:solidFill>
              </a:rPr>
              <a:t>Blogipostaussivu: tarkoituksena on jakaa blogisisältöä mahdollisimman lukijaystävällisessä muodossa</a:t>
            </a:r>
            <a:endParaRPr>
              <a:solidFill>
                <a:srgbClr val="161249"/>
              </a:solidFill>
            </a:endParaRPr>
          </a:p>
          <a:p>
            <a:pPr indent="-279400" lvl="0" marL="285750" marR="0" rtl="0" algn="l">
              <a:spcBef>
                <a:spcPts val="600"/>
              </a:spcBef>
              <a:spcAft>
                <a:spcPts val="0"/>
              </a:spcAft>
              <a:buClr>
                <a:srgbClr val="04A57B"/>
              </a:buClr>
              <a:buSzPts val="1775"/>
              <a:buChar char="•"/>
            </a:pPr>
            <a:r>
              <a:rPr lang="pt-PT">
                <a:solidFill>
                  <a:srgbClr val="161249"/>
                </a:solidFill>
              </a:rPr>
              <a:t>Hakukoneen etusivu: tarkoituksena on antaa käyttäjille mahdollisuus tehdä uusi haku verkosta</a:t>
            </a:r>
            <a:endParaRPr>
              <a:solidFill>
                <a:srgbClr val="161249"/>
              </a:solidFill>
            </a:endParaRPr>
          </a:p>
          <a:p>
            <a:pPr indent="-279400" lvl="0" marL="285750" marR="0" rtl="0" algn="l">
              <a:spcBef>
                <a:spcPts val="600"/>
              </a:spcBef>
              <a:spcAft>
                <a:spcPts val="0"/>
              </a:spcAft>
              <a:buClr>
                <a:srgbClr val="04A57B"/>
              </a:buClr>
              <a:buSzPts val="1775"/>
              <a:buChar char="•"/>
            </a:pPr>
            <a:r>
              <a:rPr lang="pt-PT">
                <a:solidFill>
                  <a:srgbClr val="161249"/>
                </a:solidFill>
              </a:rPr>
              <a:t>Pankin kirjautumissivu: tarkoituksena on antaa käyttäjille mahdollisuus kirjautua verkkopankkiin</a:t>
            </a:r>
            <a:endParaRPr>
              <a:solidFill>
                <a:srgbClr val="161249"/>
              </a:solidFill>
            </a:endParaRPr>
          </a:p>
          <a:p>
            <a:pPr indent="-255587" lvl="0" marL="285750" marR="0" rtl="0" algn="l">
              <a:spcBef>
                <a:spcPts val="600"/>
              </a:spcBef>
              <a:spcAft>
                <a:spcPts val="600"/>
              </a:spcAft>
              <a:buClr>
                <a:srgbClr val="161249"/>
              </a:buClr>
              <a:buSzPts val="1400"/>
              <a:buChar char="•"/>
            </a:pPr>
            <a:r>
              <a:t/>
            </a:r>
            <a:endParaRPr>
              <a:solidFill>
                <a:srgbClr val="161249"/>
              </a:solidFill>
            </a:endParaRPr>
          </a:p>
        </p:txBody>
      </p:sp>
      <p:sp>
        <p:nvSpPr>
          <p:cNvPr id="254" name="Google Shape;254;p12"/>
          <p:cNvSpPr txBox="1"/>
          <p:nvPr/>
        </p:nvSpPr>
        <p:spPr>
          <a:xfrm>
            <a:off x="5600234" y="4452777"/>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3"/>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pt-PT" sz="6000">
                <a:solidFill>
                  <a:srgbClr val="FFFFFF"/>
                </a:solidFill>
                <a:latin typeface="Arial"/>
                <a:ea typeface="Arial"/>
                <a:cs typeface="Arial"/>
                <a:sym typeface="Arial"/>
              </a:rPr>
              <a:t>Topic 1 </a:t>
            </a:r>
            <a:endParaRPr b="1" sz="6000">
              <a:solidFill>
                <a:srgbClr val="FFFFFF"/>
              </a:solidFill>
              <a:latin typeface="Arial"/>
              <a:ea typeface="Arial"/>
              <a:cs typeface="Arial"/>
              <a:sym typeface="Arial"/>
            </a:endParaRPr>
          </a:p>
        </p:txBody>
      </p:sp>
      <p:sp>
        <p:nvSpPr>
          <p:cNvPr id="260" name="Google Shape;260;p13"/>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pt-PT" sz="3600">
                <a:solidFill>
                  <a:srgbClr val="161249"/>
                </a:solidFill>
              </a:rPr>
              <a:t>Täydentävä sisältö</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4"/>
          <p:cNvSpPr txBox="1"/>
          <p:nvPr/>
        </p:nvSpPr>
        <p:spPr>
          <a:xfrm>
            <a:off x="478339" y="37716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200">
                <a:solidFill>
                  <a:srgbClr val="161249"/>
                </a:solidFill>
              </a:rPr>
              <a:t>Täydentävä sisältö</a:t>
            </a:r>
            <a:endParaRPr/>
          </a:p>
        </p:txBody>
      </p:sp>
      <p:sp>
        <p:nvSpPr>
          <p:cNvPr id="266" name="Google Shape;266;p14"/>
          <p:cNvSpPr txBox="1"/>
          <p:nvPr/>
        </p:nvSpPr>
        <p:spPr>
          <a:xfrm>
            <a:off x="478339" y="1084784"/>
            <a:ext cx="8333429" cy="2939111"/>
          </a:xfrm>
          <a:prstGeom prst="rect">
            <a:avLst/>
          </a:prstGeom>
          <a:noFill/>
          <a:ln>
            <a:noFill/>
          </a:ln>
        </p:spPr>
        <p:txBody>
          <a:bodyPr anchorCtr="0" anchor="t" bIns="91425" lIns="91425" spcFirstLastPara="1" rIns="91425" wrap="square" tIns="91425">
            <a:noAutofit/>
          </a:bodyPr>
          <a:lstStyle/>
          <a:p>
            <a:pPr indent="-285750" lvl="0" marL="285750" marR="0" rtl="0" algn="l">
              <a:spcBef>
                <a:spcPts val="600"/>
              </a:spcBef>
              <a:spcAft>
                <a:spcPts val="0"/>
              </a:spcAft>
              <a:buClr>
                <a:srgbClr val="04A57B"/>
              </a:buClr>
              <a:buSzPts val="2700"/>
              <a:buChar char="•"/>
            </a:pPr>
            <a:r>
              <a:rPr lang="pt-PT" sz="1800">
                <a:solidFill>
                  <a:srgbClr val="161249"/>
                </a:solidFill>
              </a:rPr>
              <a:t>Täydentävä sisältö (engl. supplementary content, SC) on sisältöä, jota ei pidetä verkkosivun pääasiallisena sisältönä, mutta joka on edelleen merkityksellinen sivun aiheen kannalta ja josta voi olla hyötyä käyttäjille.</a:t>
            </a:r>
            <a:endParaRPr sz="1800">
              <a:solidFill>
                <a:srgbClr val="161249"/>
              </a:solidFill>
            </a:endParaRPr>
          </a:p>
          <a:p>
            <a:pPr indent="-285750" lvl="0" marL="285750" marR="0" rtl="0" algn="l">
              <a:spcBef>
                <a:spcPts val="600"/>
              </a:spcBef>
              <a:spcAft>
                <a:spcPts val="0"/>
              </a:spcAft>
              <a:buClr>
                <a:srgbClr val="04A57B"/>
              </a:buClr>
              <a:buSzPts val="2700"/>
              <a:buChar char="•"/>
            </a:pPr>
            <a:r>
              <a:rPr lang="pt-PT" sz="1800">
                <a:solidFill>
                  <a:srgbClr val="161249"/>
                </a:solidFill>
              </a:rPr>
              <a:t>Se ei yleensä ole tärkein syy, jonka vuoksi käyttäjä käy sivulla, mutta se voi antaa lisätietoja tai kontekstin, joka parantaa käyttäjäkokemusta.</a:t>
            </a:r>
            <a:endParaRPr sz="1800">
              <a:solidFill>
                <a:srgbClr val="161249"/>
              </a:solidFill>
            </a:endParaRPr>
          </a:p>
          <a:p>
            <a:pPr indent="-285750" lvl="0" marL="285750" marR="0" rtl="0" algn="l">
              <a:spcBef>
                <a:spcPts val="600"/>
              </a:spcBef>
              <a:spcAft>
                <a:spcPts val="0"/>
              </a:spcAft>
              <a:buClr>
                <a:srgbClr val="04A57B"/>
              </a:buClr>
              <a:buSzPts val="2700"/>
              <a:buChar char="•"/>
            </a:pPr>
            <a:r>
              <a:rPr lang="pt-PT" sz="1800">
                <a:solidFill>
                  <a:srgbClr val="161249"/>
                </a:solidFill>
              </a:rPr>
              <a:t>Hakukoneiden optimoinnin yhteydessä täydentävälle sisällölle ei yleensä anneta yhtä paljon painoarvoa kuin pääsisällölle sijoitettaessa sivuja hakutuloksiin. Esimerkkejä täydentävästä sisällöstä voivat olla sivuston sisäiset linkit, alatunnisteen sisältö, mainokset ja niihin liittyvät linkit.</a:t>
            </a:r>
            <a:endParaRPr sz="1800">
              <a:solidFill>
                <a:srgbClr val="161249"/>
              </a:solidFill>
            </a:endParaRPr>
          </a:p>
          <a:p>
            <a:pPr indent="-285750" lvl="0" marL="285750" marR="0" rtl="0" algn="l">
              <a:spcBef>
                <a:spcPts val="600"/>
              </a:spcBef>
              <a:spcAft>
                <a:spcPts val="0"/>
              </a:spcAft>
              <a:buClr>
                <a:srgbClr val="04A57B"/>
              </a:buClr>
              <a:buSzPts val="2700"/>
              <a:buChar char="•"/>
            </a:pPr>
            <a:r>
              <a:t/>
            </a:r>
            <a:endParaRPr sz="1800">
              <a:solidFill>
                <a:srgbClr val="161249"/>
              </a:solidFill>
            </a:endParaRPr>
          </a:p>
          <a:p>
            <a:pPr indent="-228600" lvl="0" marL="285750" marR="0" rtl="0" algn="l">
              <a:spcBef>
                <a:spcPts val="600"/>
              </a:spcBef>
              <a:spcAft>
                <a:spcPts val="0"/>
              </a:spcAft>
              <a:buClr>
                <a:srgbClr val="161249"/>
              </a:buClr>
              <a:buSzPts val="1800"/>
              <a:buChar char="•"/>
            </a:pPr>
            <a:r>
              <a:t/>
            </a:r>
            <a:endParaRPr sz="1800">
              <a:solidFill>
                <a:srgbClr val="161249"/>
              </a:solidFill>
            </a:endParaRPr>
          </a:p>
        </p:txBody>
      </p:sp>
      <p:sp>
        <p:nvSpPr>
          <p:cNvPr id="267" name="Google Shape;267;p14"/>
          <p:cNvSpPr txBox="1"/>
          <p:nvPr/>
        </p:nvSpPr>
        <p:spPr>
          <a:xfrm>
            <a:off x="5533178" y="4255056"/>
            <a:ext cx="3328283"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chemeClr val="dk1"/>
                </a:solidFill>
                <a:latin typeface="Calibri"/>
                <a:ea typeface="Calibri"/>
                <a:cs typeface="Calibri"/>
                <a:sym typeface="Calibri"/>
              </a:rPr>
              <a:t>Google Search Quality Evaluator Guidelines</a:t>
            </a:r>
            <a:endParaRPr b="1" i="1" sz="12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5"/>
          <p:cNvSpPr txBox="1"/>
          <p:nvPr/>
        </p:nvSpPr>
        <p:spPr>
          <a:xfrm>
            <a:off x="478339" y="565986"/>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200">
                <a:solidFill>
                  <a:srgbClr val="161249"/>
                </a:solidFill>
              </a:rPr>
              <a:t>Täydentävä sisältö</a:t>
            </a:r>
            <a:endParaRPr/>
          </a:p>
        </p:txBody>
      </p:sp>
      <p:sp>
        <p:nvSpPr>
          <p:cNvPr id="273" name="Google Shape;273;p1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600"/>
              </a:spcBef>
              <a:spcAft>
                <a:spcPts val="0"/>
              </a:spcAft>
              <a:buNone/>
            </a:pPr>
            <a:r>
              <a:rPr b="1" lang="pt-PT" sz="1800">
                <a:solidFill>
                  <a:srgbClr val="161249"/>
                </a:solidFill>
              </a:rPr>
              <a:t>Sivun tyyppi ja tarkoitus:</a:t>
            </a:r>
            <a:endParaRPr b="1" sz="1800">
              <a:solidFill>
                <a:srgbClr val="161249"/>
              </a:solidFill>
            </a:endParaRPr>
          </a:p>
          <a:p>
            <a:pPr indent="-285750" lvl="0" marL="285750" marR="0" rtl="0" algn="l">
              <a:spcBef>
                <a:spcPts val="600"/>
              </a:spcBef>
              <a:spcAft>
                <a:spcPts val="0"/>
              </a:spcAft>
              <a:buClr>
                <a:srgbClr val="11AA81"/>
              </a:buClr>
              <a:buSzPts val="2700"/>
              <a:buChar char="•"/>
            </a:pPr>
            <a:r>
              <a:rPr lang="pt-PT" sz="1800">
                <a:solidFill>
                  <a:srgbClr val="161249"/>
                </a:solidFill>
              </a:rPr>
              <a:t>Uutissivuston artikkelisivu: tarkoituksena on välittää tietoa tapahtumasta tai uutisaiheesta</a:t>
            </a:r>
            <a:endParaRPr sz="1800">
              <a:solidFill>
                <a:srgbClr val="161249"/>
              </a:solidFill>
            </a:endParaRPr>
          </a:p>
          <a:p>
            <a:pPr indent="-285750" lvl="0" marL="285750" marR="0" rtl="0" algn="l">
              <a:spcBef>
                <a:spcPts val="600"/>
              </a:spcBef>
              <a:spcAft>
                <a:spcPts val="0"/>
              </a:spcAft>
              <a:buClr>
                <a:srgbClr val="11AA81"/>
              </a:buClr>
              <a:buSzPts val="2700"/>
              <a:buChar char="•"/>
            </a:pPr>
            <a:r>
              <a:rPr lang="pt-PT" sz="1800">
                <a:solidFill>
                  <a:srgbClr val="161249"/>
                </a:solidFill>
              </a:rPr>
              <a:t>Verkkokaupan tuotesivu: tarkoituksena on myydä tai antaa tietoa tuotteesta</a:t>
            </a:r>
            <a:endParaRPr sz="1800">
              <a:solidFill>
                <a:srgbClr val="161249"/>
              </a:solidFill>
            </a:endParaRPr>
          </a:p>
          <a:p>
            <a:pPr indent="-285750" lvl="0" marL="285750" marR="0" rtl="0" algn="l">
              <a:spcBef>
                <a:spcPts val="600"/>
              </a:spcBef>
              <a:spcAft>
                <a:spcPts val="600"/>
              </a:spcAft>
              <a:buClr>
                <a:srgbClr val="11AA81"/>
              </a:buClr>
              <a:buSzPts val="2700"/>
              <a:buChar char="•"/>
            </a:pPr>
            <a:r>
              <a:rPr lang="pt-PT" sz="1800">
                <a:solidFill>
                  <a:srgbClr val="161249"/>
                </a:solidFill>
              </a:rPr>
              <a:t>Blogipostaussivu: tarkoituksena on jakaa blogisisältöä mahdollisimman lukijaystävällisessä muodossa</a:t>
            </a:r>
            <a:endParaRPr sz="1800">
              <a:solidFill>
                <a:srgbClr val="161249"/>
              </a:solidFill>
            </a:endParaRPr>
          </a:p>
        </p:txBody>
      </p:sp>
      <p:sp>
        <p:nvSpPr>
          <p:cNvPr id="274" name="Google Shape;274;p15"/>
          <p:cNvSpPr txBox="1"/>
          <p:nvPr/>
        </p:nvSpPr>
        <p:spPr>
          <a:xfrm>
            <a:off x="5600234" y="4314278"/>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16"/>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pt-PT" sz="6000">
                <a:solidFill>
                  <a:srgbClr val="FFFFFF"/>
                </a:solidFill>
                <a:latin typeface="Arial"/>
                <a:ea typeface="Arial"/>
                <a:cs typeface="Arial"/>
                <a:sym typeface="Arial"/>
              </a:rPr>
              <a:t>Topic 1 </a:t>
            </a:r>
            <a:endParaRPr b="1" sz="6000">
              <a:solidFill>
                <a:srgbClr val="FFFFFF"/>
              </a:solidFill>
              <a:latin typeface="Arial"/>
              <a:ea typeface="Arial"/>
              <a:cs typeface="Arial"/>
              <a:sym typeface="Arial"/>
            </a:endParaRPr>
          </a:p>
        </p:txBody>
      </p:sp>
      <p:sp>
        <p:nvSpPr>
          <p:cNvPr id="280" name="Google Shape;280;p16"/>
          <p:cNvSpPr txBox="1"/>
          <p:nvPr/>
        </p:nvSpPr>
        <p:spPr>
          <a:xfrm>
            <a:off x="71640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pt-PT" sz="3600">
                <a:solidFill>
                  <a:srgbClr val="161249"/>
                </a:solidFill>
                <a:latin typeface="Arial"/>
                <a:ea typeface="Arial"/>
                <a:cs typeface="Arial"/>
                <a:sym typeface="Arial"/>
              </a:rPr>
              <a:t>YMYL </a:t>
            </a:r>
            <a:r>
              <a:rPr b="1" lang="pt-PT" sz="3600">
                <a:solidFill>
                  <a:srgbClr val="161249"/>
                </a:solidFill>
              </a:rPr>
              <a:t>ja </a:t>
            </a:r>
            <a:r>
              <a:rPr b="1" lang="pt-PT" sz="3600">
                <a:solidFill>
                  <a:srgbClr val="161249"/>
                </a:solidFill>
                <a:latin typeface="Arial"/>
                <a:ea typeface="Arial"/>
                <a:cs typeface="Arial"/>
                <a:sym typeface="Arial"/>
              </a:rPr>
              <a:t>EEAT</a:t>
            </a:r>
            <a:endParaRPr b="1" sz="3600">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200">
                <a:solidFill>
                  <a:srgbClr val="161249"/>
                </a:solidFill>
                <a:latin typeface="Arial"/>
                <a:ea typeface="Arial"/>
                <a:cs typeface="Arial"/>
                <a:sym typeface="Arial"/>
              </a:rPr>
              <a:t>EEAT</a:t>
            </a:r>
            <a:endParaRPr b="1" sz="3200">
              <a:solidFill>
                <a:srgbClr val="161249"/>
              </a:solidFill>
              <a:latin typeface="Arial"/>
              <a:ea typeface="Arial"/>
              <a:cs typeface="Arial"/>
              <a:sym typeface="Arial"/>
            </a:endParaRPr>
          </a:p>
        </p:txBody>
      </p:sp>
      <p:sp>
        <p:nvSpPr>
          <p:cNvPr id="286" name="Google Shape;286;p17"/>
          <p:cNvSpPr txBox="1"/>
          <p:nvPr/>
        </p:nvSpPr>
        <p:spPr>
          <a:xfrm>
            <a:off x="5665134" y="4316278"/>
            <a:ext cx="3413100" cy="27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287" name="Google Shape;287;p17"/>
          <p:cNvSpPr/>
          <p:nvPr/>
        </p:nvSpPr>
        <p:spPr>
          <a:xfrm>
            <a:off x="3231196" y="440418"/>
            <a:ext cx="2354107" cy="2354107"/>
          </a:xfrm>
          <a:custGeom>
            <a:rect b="b" l="l" r="r" t="t"/>
            <a:pathLst>
              <a:path extrusionOk="0" h="1800001" w="1800001">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11AA81">
              <a:alpha val="49803"/>
            </a:srgbClr>
          </a:solidFill>
          <a:ln cap="flat" cmpd="sng" w="12700">
            <a:solidFill>
              <a:schemeClr val="lt1"/>
            </a:solidFill>
            <a:prstDash val="solid"/>
            <a:miter lim="800000"/>
            <a:headEnd len="sm" w="sm" type="none"/>
            <a:tailEnd len="sm" w="sm" type="none"/>
          </a:ln>
        </p:spPr>
        <p:txBody>
          <a:bodyPr anchorCtr="0" anchor="ctr" bIns="277550" lIns="277550" spcFirstLastPara="1" rIns="277550" wrap="square" tIns="277550">
            <a:noAutofit/>
          </a:bodyPr>
          <a:lstStyle/>
          <a:p>
            <a:pPr indent="0" lvl="0" marL="0" marR="0" rtl="0" algn="ctr">
              <a:lnSpc>
                <a:spcPct val="90000"/>
              </a:lnSpc>
              <a:spcBef>
                <a:spcPts val="0"/>
              </a:spcBef>
              <a:spcAft>
                <a:spcPts val="0"/>
              </a:spcAft>
              <a:buClr>
                <a:schemeClr val="dk1"/>
              </a:buClr>
              <a:buSzPts val="1400"/>
              <a:buFont typeface="Arial"/>
              <a:buNone/>
            </a:pPr>
            <a:r>
              <a:rPr b="1" lang="pt-PT" sz="1300">
                <a:solidFill>
                  <a:schemeClr val="dk1"/>
                </a:solidFill>
              </a:rPr>
              <a:t>Kokemus</a:t>
            </a:r>
            <a:br>
              <a:rPr b="1" lang="pt-PT" sz="1300">
                <a:solidFill>
                  <a:schemeClr val="dk1"/>
                </a:solidFill>
              </a:rPr>
            </a:br>
            <a:r>
              <a:rPr b="1" lang="pt-PT" sz="1300">
                <a:solidFill>
                  <a:schemeClr val="dk1"/>
                </a:solidFill>
              </a:rPr>
              <a:t>(engl. </a:t>
            </a:r>
            <a:r>
              <a:rPr b="1" i="0" lang="pt-PT" sz="1300">
                <a:solidFill>
                  <a:schemeClr val="dk1"/>
                </a:solidFill>
                <a:latin typeface="Arial"/>
                <a:ea typeface="Arial"/>
                <a:cs typeface="Arial"/>
                <a:sym typeface="Arial"/>
              </a:rPr>
              <a:t>Experience)</a:t>
            </a:r>
            <a:endParaRPr b="1" i="0" sz="950">
              <a:solidFill>
                <a:schemeClr val="dk1"/>
              </a:solidFill>
              <a:latin typeface="Arial"/>
              <a:ea typeface="Arial"/>
              <a:cs typeface="Arial"/>
              <a:sym typeface="Arial"/>
            </a:endParaRPr>
          </a:p>
          <a:p>
            <a:pPr indent="0" lvl="0" marL="0" marR="0" rtl="0" algn="ctr">
              <a:lnSpc>
                <a:spcPct val="90000"/>
              </a:lnSpc>
              <a:spcBef>
                <a:spcPts val="490"/>
              </a:spcBef>
              <a:spcAft>
                <a:spcPts val="0"/>
              </a:spcAft>
              <a:buClr>
                <a:schemeClr val="dk1"/>
              </a:buClr>
              <a:buSzPts val="1050"/>
              <a:buFont typeface="Calibri"/>
              <a:buNone/>
            </a:pPr>
            <a:r>
              <a:t/>
            </a:r>
            <a:endParaRPr b="1" sz="10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1050">
              <a:solidFill>
                <a:schemeClr val="dk1"/>
              </a:solidFill>
              <a:latin typeface="Calibri"/>
              <a:ea typeface="Calibri"/>
              <a:cs typeface="Calibri"/>
              <a:sym typeface="Calibri"/>
            </a:endParaRPr>
          </a:p>
        </p:txBody>
      </p:sp>
      <p:sp>
        <p:nvSpPr>
          <p:cNvPr id="288" name="Google Shape;288;p17"/>
          <p:cNvSpPr/>
          <p:nvPr/>
        </p:nvSpPr>
        <p:spPr>
          <a:xfrm>
            <a:off x="4248492" y="2108196"/>
            <a:ext cx="2353501" cy="2353501"/>
          </a:xfrm>
          <a:custGeom>
            <a:rect b="b" l="l" r="r" t="t"/>
            <a:pathLst>
              <a:path extrusionOk="0" h="1800001" w="1800001">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chemeClr val="accent1">
              <a:alpha val="49803"/>
            </a:schemeClr>
          </a:solidFill>
          <a:ln cap="flat" cmpd="sng" w="12700">
            <a:solidFill>
              <a:schemeClr val="lt1"/>
            </a:solidFill>
            <a:prstDash val="solid"/>
            <a:miter lim="800000"/>
            <a:headEnd len="sm" w="sm" type="none"/>
            <a:tailEnd len="sm" w="sm" type="none"/>
          </a:ln>
        </p:spPr>
        <p:txBody>
          <a:bodyPr anchorCtr="0" anchor="ctr" bIns="277550" lIns="277550" spcFirstLastPara="1" rIns="277550" wrap="square" tIns="277550">
            <a:noAutofit/>
          </a:bodyPr>
          <a:lstStyle/>
          <a:p>
            <a:pPr indent="0" lvl="0" marL="0" marR="0" rtl="0" algn="ctr">
              <a:lnSpc>
                <a:spcPct val="90000"/>
              </a:lnSpc>
              <a:spcBef>
                <a:spcPts val="0"/>
              </a:spcBef>
              <a:spcAft>
                <a:spcPts val="0"/>
              </a:spcAft>
              <a:buClr>
                <a:schemeClr val="dk1"/>
              </a:buClr>
              <a:buSzPts val="1050"/>
              <a:buFont typeface="Calibri"/>
              <a:buNone/>
            </a:pPr>
            <a:r>
              <a:t/>
            </a:r>
            <a:endParaRPr b="1" i="0" sz="7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7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7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t/>
            </a:r>
            <a:endParaRPr b="1" sz="750">
              <a:solidFill>
                <a:schemeClr val="dk1"/>
              </a:solidFill>
              <a:latin typeface="Calibri"/>
              <a:ea typeface="Calibri"/>
              <a:cs typeface="Calibri"/>
              <a:sym typeface="Calibri"/>
            </a:endParaRPr>
          </a:p>
          <a:p>
            <a:pPr indent="0" lvl="0" marL="0" marR="0" rtl="0" algn="ctr">
              <a:lnSpc>
                <a:spcPct val="90000"/>
              </a:lnSpc>
              <a:spcBef>
                <a:spcPts val="368"/>
              </a:spcBef>
              <a:spcAft>
                <a:spcPts val="0"/>
              </a:spcAft>
              <a:buClr>
                <a:schemeClr val="dk1"/>
              </a:buClr>
              <a:buSzPts val="1050"/>
              <a:buFont typeface="Calibri"/>
              <a:buNone/>
            </a:pPr>
            <a:r>
              <a:rPr b="1" lang="pt-PT" sz="750">
                <a:solidFill>
                  <a:schemeClr val="dk1"/>
                </a:solidFill>
                <a:latin typeface="Calibri"/>
                <a:ea typeface="Calibri"/>
                <a:cs typeface="Calibri"/>
                <a:sym typeface="Calibri"/>
              </a:rPr>
              <a:t>              </a:t>
            </a:r>
            <a:endParaRPr sz="1100"/>
          </a:p>
          <a:p>
            <a:pPr indent="0" lvl="0" marL="0" marR="0" rtl="0" algn="ctr">
              <a:lnSpc>
                <a:spcPct val="90000"/>
              </a:lnSpc>
              <a:spcBef>
                <a:spcPts val="368"/>
              </a:spcBef>
              <a:spcAft>
                <a:spcPts val="0"/>
              </a:spcAft>
              <a:buClr>
                <a:schemeClr val="dk1"/>
              </a:buClr>
              <a:buSzPts val="1050"/>
              <a:buFont typeface="Arial"/>
              <a:buNone/>
            </a:pPr>
            <a:r>
              <a:rPr b="1" i="0" lang="pt-PT" sz="750">
                <a:solidFill>
                  <a:schemeClr val="dk1"/>
                </a:solidFill>
                <a:latin typeface="Arial"/>
                <a:ea typeface="Arial"/>
                <a:cs typeface="Arial"/>
                <a:sym typeface="Arial"/>
              </a:rPr>
              <a:t>        </a:t>
            </a:r>
            <a:endParaRPr sz="1100"/>
          </a:p>
          <a:p>
            <a:pPr indent="0" lvl="0" marL="0" marR="0" rtl="0" algn="ctr">
              <a:lnSpc>
                <a:spcPct val="90000"/>
              </a:lnSpc>
              <a:spcBef>
                <a:spcPts val="368"/>
              </a:spcBef>
              <a:spcAft>
                <a:spcPts val="0"/>
              </a:spcAft>
              <a:buClr>
                <a:schemeClr val="dk1"/>
              </a:buClr>
              <a:buSzPts val="1400"/>
              <a:buFont typeface="Arial"/>
              <a:buNone/>
            </a:pPr>
            <a:r>
              <a:rPr b="1" lang="pt-PT" sz="1100">
                <a:solidFill>
                  <a:schemeClr val="dk1"/>
                </a:solidFill>
              </a:rPr>
              <a:t>Asiantuntijuus</a:t>
            </a:r>
            <a:br>
              <a:rPr b="1" lang="pt-PT" sz="1100">
                <a:solidFill>
                  <a:schemeClr val="dk1"/>
                </a:solidFill>
              </a:rPr>
            </a:br>
            <a:r>
              <a:rPr b="1" lang="pt-PT" sz="1100">
                <a:solidFill>
                  <a:schemeClr val="dk1"/>
                </a:solidFill>
              </a:rPr>
              <a:t>(engl. </a:t>
            </a:r>
            <a:r>
              <a:rPr b="1" i="0" lang="pt-PT" sz="1100">
                <a:solidFill>
                  <a:schemeClr val="dk1"/>
                </a:solidFill>
                <a:latin typeface="Arial"/>
                <a:ea typeface="Arial"/>
                <a:cs typeface="Arial"/>
                <a:sym typeface="Arial"/>
              </a:rPr>
              <a:t>Expertise)</a:t>
            </a:r>
            <a:endParaRPr b="1" sz="750">
              <a:solidFill>
                <a:schemeClr val="dk1"/>
              </a:solidFill>
              <a:latin typeface="Arial"/>
              <a:ea typeface="Arial"/>
              <a:cs typeface="Arial"/>
              <a:sym typeface="Arial"/>
            </a:endParaRPr>
          </a:p>
        </p:txBody>
      </p:sp>
      <p:sp>
        <p:nvSpPr>
          <p:cNvPr id="289" name="Google Shape;289;p17"/>
          <p:cNvSpPr/>
          <p:nvPr/>
        </p:nvSpPr>
        <p:spPr>
          <a:xfrm>
            <a:off x="2274658" y="1962171"/>
            <a:ext cx="2354107" cy="2354107"/>
          </a:xfrm>
          <a:custGeom>
            <a:rect b="b" l="l" r="r" t="t"/>
            <a:pathLst>
              <a:path extrusionOk="0" h="1800001" w="1800001">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9F2DA2">
              <a:alpha val="49803"/>
            </a:srgbClr>
          </a:solidFill>
          <a:ln cap="flat" cmpd="sng" w="12700">
            <a:solidFill>
              <a:schemeClr val="lt1"/>
            </a:solidFill>
            <a:prstDash val="solid"/>
            <a:miter lim="800000"/>
            <a:headEnd len="sm" w="sm" type="none"/>
            <a:tailEnd len="sm" w="sm" type="none"/>
          </a:ln>
        </p:spPr>
        <p:txBody>
          <a:bodyPr anchorCtr="0" anchor="ctr" bIns="36000" lIns="36000" spcFirstLastPara="1" rIns="36000" wrap="square" tIns="36000">
            <a:noAutofit/>
          </a:bodyPr>
          <a:lstStyle/>
          <a:p>
            <a:pPr indent="0" lvl="0" marL="0" marR="0" rtl="0" algn="ctr">
              <a:lnSpc>
                <a:spcPct val="90000"/>
              </a:lnSpc>
              <a:spcBef>
                <a:spcPts val="0"/>
              </a:spcBef>
              <a:spcAft>
                <a:spcPts val="0"/>
              </a:spcAft>
              <a:buClr>
                <a:schemeClr val="dk1"/>
              </a:buClr>
              <a:buSzPts val="1100"/>
              <a:buFont typeface="Calibri"/>
              <a:buNone/>
            </a:pPr>
            <a:r>
              <a:t/>
            </a:r>
            <a:endParaRPr b="1" i="0" sz="900">
              <a:solidFill>
                <a:schemeClr val="dk1"/>
              </a:solidFill>
              <a:latin typeface="Arial"/>
              <a:ea typeface="Arial"/>
              <a:cs typeface="Arial"/>
              <a:sym typeface="Arial"/>
            </a:endParaRPr>
          </a:p>
          <a:p>
            <a:pPr indent="0" lvl="0" marL="0" marR="0" rtl="0" algn="ctr">
              <a:lnSpc>
                <a:spcPct val="90000"/>
              </a:lnSpc>
              <a:spcBef>
                <a:spcPts val="385"/>
              </a:spcBef>
              <a:spcAft>
                <a:spcPts val="0"/>
              </a:spcAft>
              <a:buClr>
                <a:schemeClr val="dk1"/>
              </a:buClr>
              <a:buSzPts val="1100"/>
              <a:buFont typeface="Calibri"/>
              <a:buNone/>
            </a:pPr>
            <a:r>
              <a:t/>
            </a:r>
            <a:endParaRPr b="1" sz="900">
              <a:solidFill>
                <a:schemeClr val="dk1"/>
              </a:solidFill>
              <a:latin typeface="Arial"/>
              <a:ea typeface="Arial"/>
              <a:cs typeface="Arial"/>
              <a:sym typeface="Arial"/>
            </a:endParaRPr>
          </a:p>
          <a:p>
            <a:pPr indent="0" lvl="0" marL="0" marR="0" rtl="0" algn="ctr">
              <a:lnSpc>
                <a:spcPct val="90000"/>
              </a:lnSpc>
              <a:spcBef>
                <a:spcPts val="385"/>
              </a:spcBef>
              <a:spcAft>
                <a:spcPts val="0"/>
              </a:spcAft>
              <a:buClr>
                <a:schemeClr val="dk1"/>
              </a:buClr>
              <a:buSzPts val="1100"/>
              <a:buFont typeface="Calibri"/>
              <a:buNone/>
            </a:pPr>
            <a:r>
              <a:t/>
            </a:r>
            <a:endParaRPr b="1" i="0" sz="900">
              <a:solidFill>
                <a:schemeClr val="dk1"/>
              </a:solidFill>
              <a:latin typeface="Arial"/>
              <a:ea typeface="Arial"/>
              <a:cs typeface="Arial"/>
              <a:sym typeface="Arial"/>
            </a:endParaRPr>
          </a:p>
          <a:p>
            <a:pPr indent="0" lvl="0" marL="0" marR="0" rtl="0" algn="ctr">
              <a:lnSpc>
                <a:spcPct val="90000"/>
              </a:lnSpc>
              <a:spcBef>
                <a:spcPts val="385"/>
              </a:spcBef>
              <a:spcAft>
                <a:spcPts val="0"/>
              </a:spcAft>
              <a:buClr>
                <a:schemeClr val="dk1"/>
              </a:buClr>
              <a:buSzPts val="1400"/>
              <a:buFont typeface="Calibri"/>
              <a:buNone/>
            </a:pPr>
            <a:r>
              <a:t/>
            </a:r>
            <a:endParaRPr b="1" i="0" sz="1200">
              <a:solidFill>
                <a:schemeClr val="dk1"/>
              </a:solidFill>
              <a:latin typeface="Arial"/>
              <a:ea typeface="Arial"/>
              <a:cs typeface="Arial"/>
              <a:sym typeface="Arial"/>
            </a:endParaRPr>
          </a:p>
          <a:p>
            <a:pPr indent="0" lvl="0" marL="0" marR="0" rtl="0" algn="ctr">
              <a:lnSpc>
                <a:spcPct val="90000"/>
              </a:lnSpc>
              <a:spcBef>
                <a:spcPts val="490"/>
              </a:spcBef>
              <a:spcAft>
                <a:spcPts val="0"/>
              </a:spcAft>
              <a:buClr>
                <a:schemeClr val="dk1"/>
              </a:buClr>
              <a:buSzPts val="1400"/>
              <a:buFont typeface="Calibri"/>
              <a:buNone/>
            </a:pPr>
            <a:r>
              <a:t/>
            </a:r>
            <a:endParaRPr b="1" sz="1200">
              <a:solidFill>
                <a:schemeClr val="dk1"/>
              </a:solidFill>
              <a:latin typeface="Arial"/>
              <a:ea typeface="Arial"/>
              <a:cs typeface="Arial"/>
              <a:sym typeface="Arial"/>
            </a:endParaRPr>
          </a:p>
          <a:p>
            <a:pPr indent="0" lvl="0" marL="0" marR="0" rtl="0" algn="ctr">
              <a:lnSpc>
                <a:spcPct val="90000"/>
              </a:lnSpc>
              <a:spcBef>
                <a:spcPts val="490"/>
              </a:spcBef>
              <a:spcAft>
                <a:spcPts val="0"/>
              </a:spcAft>
              <a:buClr>
                <a:schemeClr val="dk1"/>
              </a:buClr>
              <a:buSzPts val="1400"/>
              <a:buFont typeface="Arial"/>
              <a:buNone/>
            </a:pPr>
            <a:r>
              <a:rPr b="1" lang="pt-PT" sz="1200">
                <a:solidFill>
                  <a:schemeClr val="dk1"/>
                </a:solidFill>
              </a:rPr>
              <a:t>Auktoriteetti</a:t>
            </a:r>
            <a:br>
              <a:rPr b="1" lang="pt-PT" sz="1200">
                <a:solidFill>
                  <a:schemeClr val="dk1"/>
                </a:solidFill>
              </a:rPr>
            </a:br>
            <a:r>
              <a:rPr b="1" lang="pt-PT" sz="1200">
                <a:solidFill>
                  <a:schemeClr val="dk1"/>
                </a:solidFill>
              </a:rPr>
              <a:t>(engl. </a:t>
            </a:r>
            <a:r>
              <a:rPr b="1" i="0" lang="pt-PT" sz="1200">
                <a:solidFill>
                  <a:schemeClr val="dk1"/>
                </a:solidFill>
                <a:latin typeface="Arial"/>
                <a:ea typeface="Arial"/>
                <a:cs typeface="Arial"/>
                <a:sym typeface="Arial"/>
              </a:rPr>
              <a:t>Authoritativeness)</a:t>
            </a:r>
            <a:endParaRPr b="1" sz="900">
              <a:solidFill>
                <a:schemeClr val="dk1"/>
              </a:solidFill>
              <a:latin typeface="Arial"/>
              <a:ea typeface="Arial"/>
              <a:cs typeface="Arial"/>
              <a:sym typeface="Arial"/>
            </a:endParaRPr>
          </a:p>
        </p:txBody>
      </p:sp>
      <p:sp>
        <p:nvSpPr>
          <p:cNvPr id="290" name="Google Shape;290;p17"/>
          <p:cNvSpPr/>
          <p:nvPr/>
        </p:nvSpPr>
        <p:spPr>
          <a:xfrm>
            <a:off x="3402608" y="1593819"/>
            <a:ext cx="2011284" cy="2011284"/>
          </a:xfrm>
          <a:custGeom>
            <a:rect b="b" l="l" r="r" t="t"/>
            <a:pathLst>
              <a:path extrusionOk="0" h="1799988" w="1799988">
                <a:moveTo>
                  <a:pt x="0" y="899994"/>
                </a:moveTo>
                <a:cubicBezTo>
                  <a:pt x="0" y="402941"/>
                  <a:pt x="402941" y="0"/>
                  <a:pt x="899994" y="0"/>
                </a:cubicBezTo>
                <a:cubicBezTo>
                  <a:pt x="1397047" y="0"/>
                  <a:pt x="1799988" y="402941"/>
                  <a:pt x="1799988" y="899994"/>
                </a:cubicBezTo>
                <a:cubicBezTo>
                  <a:pt x="1799988" y="1397047"/>
                  <a:pt x="1397047" y="1799988"/>
                  <a:pt x="899994" y="1799988"/>
                </a:cubicBezTo>
                <a:cubicBezTo>
                  <a:pt x="402941" y="1799988"/>
                  <a:pt x="0" y="1397047"/>
                  <a:pt x="0" y="899994"/>
                </a:cubicBezTo>
                <a:close/>
              </a:path>
            </a:pathLst>
          </a:custGeom>
          <a:solidFill>
            <a:srgbClr val="FFC000"/>
          </a:solidFill>
          <a:ln>
            <a:noFill/>
          </a:ln>
        </p:spPr>
        <p:txBody>
          <a:bodyPr anchorCtr="0" anchor="ctr" bIns="277550" lIns="277550" spcFirstLastPara="1" rIns="277550" wrap="square" tIns="277550">
            <a:noAutofit/>
          </a:bodyPr>
          <a:lstStyle/>
          <a:p>
            <a:pPr indent="0" lvl="0" marL="0" marR="0" rtl="0" algn="ctr">
              <a:lnSpc>
                <a:spcPct val="90000"/>
              </a:lnSpc>
              <a:spcBef>
                <a:spcPts val="0"/>
              </a:spcBef>
              <a:spcAft>
                <a:spcPts val="0"/>
              </a:spcAft>
              <a:buClr>
                <a:schemeClr val="dk1"/>
              </a:buClr>
              <a:buSzPts val="1400"/>
              <a:buFont typeface="Arial"/>
              <a:buNone/>
            </a:pPr>
            <a:r>
              <a:rPr b="1" lang="pt-PT">
                <a:solidFill>
                  <a:schemeClr val="dk1"/>
                </a:solidFill>
              </a:rPr>
              <a:t>Luottamus</a:t>
            </a:r>
            <a:br>
              <a:rPr b="1" lang="pt-PT">
                <a:solidFill>
                  <a:schemeClr val="dk1"/>
                </a:solidFill>
              </a:rPr>
            </a:br>
            <a:r>
              <a:rPr b="1" lang="pt-PT">
                <a:solidFill>
                  <a:schemeClr val="dk1"/>
                </a:solidFill>
              </a:rPr>
              <a:t>(engl. </a:t>
            </a:r>
            <a:r>
              <a:rPr b="1" lang="pt-PT" sz="1400">
                <a:solidFill>
                  <a:schemeClr val="dk1"/>
                </a:solidFill>
                <a:latin typeface="Arial"/>
                <a:ea typeface="Arial"/>
                <a:cs typeface="Arial"/>
                <a:sym typeface="Arial"/>
              </a:rPr>
              <a:t>Trust)</a:t>
            </a:r>
            <a:endParaRPr b="1" sz="105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96" name="Google Shape;296;p18"/>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84150" lvl="0" marL="285750" marR="0" rtl="0" algn="l">
              <a:spcBef>
                <a:spcPts val="0"/>
              </a:spcBef>
              <a:spcAft>
                <a:spcPts val="600"/>
              </a:spcAft>
              <a:buClr>
                <a:schemeClr val="dk1"/>
              </a:buClr>
              <a:buSzPts val="1600"/>
              <a:buFont typeface="Arial"/>
              <a:buNone/>
            </a:pPr>
            <a:r>
              <a:t/>
            </a:r>
            <a:endParaRPr sz="1600">
              <a:solidFill>
                <a:schemeClr val="dk1"/>
              </a:solidFill>
              <a:latin typeface="Calibri"/>
              <a:ea typeface="Calibri"/>
              <a:cs typeface="Calibri"/>
              <a:sym typeface="Calibri"/>
            </a:endParaRPr>
          </a:p>
        </p:txBody>
      </p:sp>
      <p:sp>
        <p:nvSpPr>
          <p:cNvPr id="297" name="Google Shape;297;p18"/>
          <p:cNvSpPr txBox="1"/>
          <p:nvPr/>
        </p:nvSpPr>
        <p:spPr>
          <a:xfrm>
            <a:off x="5600234" y="4314278"/>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298" name="Google Shape;298;p18"/>
          <p:cNvSpPr txBox="1"/>
          <p:nvPr>
            <p:ph type="title"/>
          </p:nvPr>
        </p:nvSpPr>
        <p:spPr>
          <a:xfrm>
            <a:off x="628650" y="22776"/>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EEAT</a:t>
            </a:r>
            <a:endParaRPr/>
          </a:p>
        </p:txBody>
      </p:sp>
      <p:sp>
        <p:nvSpPr>
          <p:cNvPr id="299" name="Google Shape;299;p18"/>
          <p:cNvSpPr txBox="1"/>
          <p:nvPr>
            <p:ph idx="1" type="body"/>
          </p:nvPr>
        </p:nvSpPr>
        <p:spPr>
          <a:xfrm>
            <a:off x="628650" y="1016948"/>
            <a:ext cx="7886700" cy="3724985"/>
          </a:xfrm>
          <a:prstGeom prst="rect">
            <a:avLst/>
          </a:prstGeom>
          <a:noFill/>
          <a:ln>
            <a:noFill/>
          </a:ln>
        </p:spPr>
        <p:txBody>
          <a:bodyPr anchorCtr="0" anchor="t" bIns="45700" lIns="91425" spcFirstLastPara="1" rIns="91425" wrap="square" tIns="45700">
            <a:normAutofit fontScale="62500" lnSpcReduction="20000"/>
          </a:bodyPr>
          <a:lstStyle/>
          <a:p>
            <a:pPr indent="-268605" lvl="0" marL="285750" rtl="0" algn="l">
              <a:lnSpc>
                <a:spcPct val="120000"/>
              </a:lnSpc>
              <a:spcBef>
                <a:spcPts val="1350"/>
              </a:spcBef>
              <a:spcAft>
                <a:spcPts val="0"/>
              </a:spcAft>
              <a:buClr>
                <a:srgbClr val="11AA81"/>
              </a:buClr>
              <a:buSzPct val="150000"/>
              <a:buChar char="•"/>
            </a:pPr>
            <a:r>
              <a:rPr lang="pt-PT" sz="2400"/>
              <a:t>EEAT muodostuu sanoista “Kokemus”, “Asiantuntijuus”, “Auktoriteetti” ja “Luotettavuus” (engl. Experience, Expertise, Authority, Trustworthiness“</a:t>
            </a:r>
            <a:r>
              <a:rPr lang="pt-PT"/>
              <a:t>)</a:t>
            </a:r>
            <a:r>
              <a:rPr lang="pt-PT" sz="2400"/>
              <a:t>.</a:t>
            </a:r>
            <a:endParaRPr sz="2400"/>
          </a:p>
          <a:p>
            <a:pPr indent="-268605" lvl="0" marL="285750" rtl="0" algn="l">
              <a:lnSpc>
                <a:spcPct val="120000"/>
              </a:lnSpc>
              <a:spcBef>
                <a:spcPts val="1350"/>
              </a:spcBef>
              <a:spcAft>
                <a:spcPts val="0"/>
              </a:spcAft>
              <a:buClr>
                <a:srgbClr val="11AA81"/>
              </a:buClr>
              <a:buSzPct val="150000"/>
              <a:buChar char="•"/>
            </a:pPr>
            <a:r>
              <a:rPr lang="pt-PT" sz="2400"/>
              <a:t>Hakukoneiden optimoinnin (SEO) yhteydessä tällä tarkoitetaan, että on tärkeää, että verkkosivustolla on laadukasta sisältöä, jonka kirjoittavat asiantuntijat, joilla on kokemusta ja jotka ovat luotettavia ja arvovaltaisia. Google ja muut hakukoneet käyttävät EAT: tä luokittelutekijänä määrittäessään verkkosivujen laatua ja merkityksellisyyttä.</a:t>
            </a:r>
            <a:endParaRPr sz="2400"/>
          </a:p>
          <a:p>
            <a:pPr indent="-268605" lvl="0" marL="285750" rtl="0" algn="l">
              <a:lnSpc>
                <a:spcPct val="120000"/>
              </a:lnSpc>
              <a:spcBef>
                <a:spcPts val="1350"/>
              </a:spcBef>
              <a:spcAft>
                <a:spcPts val="0"/>
              </a:spcAft>
              <a:buClr>
                <a:srgbClr val="11AA81"/>
              </a:buClr>
              <a:buSzPct val="150000"/>
              <a:buChar char="•"/>
            </a:pPr>
            <a:r>
              <a:rPr lang="pt-PT" sz="2400"/>
              <a:t>Verkkosivuston EEAT:n parantamiseksi on tärkeää keskittyä tuottamaan korkealaatuista sisältöä, jonka ovat kirjoittaneet alan asiantuntijat ja joka on täsmällistä ja hyvin tutkittua sekä luotettavaa ja luotettavaa. Lisäksi hyvin suunniteltu ja käyttäjäystävällinen verkkosivusto voi edistää sen EETA:ta.</a:t>
            </a:r>
            <a:endParaRPr sz="2400"/>
          </a:p>
          <a:p>
            <a:pPr indent="0" lvl="0" marL="0" rtl="0" algn="l">
              <a:lnSpc>
                <a:spcPct val="120000"/>
              </a:lnSpc>
              <a:spcBef>
                <a:spcPts val="1350"/>
              </a:spcBef>
              <a:spcAft>
                <a:spcPts val="0"/>
              </a:spcAft>
              <a:buClr>
                <a:srgbClr val="161249"/>
              </a:buClr>
              <a:buSzPct val="1000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84150" lvl="0" marL="285750" marR="0" rtl="0" algn="l">
              <a:spcBef>
                <a:spcPts val="0"/>
              </a:spcBef>
              <a:spcAft>
                <a:spcPts val="600"/>
              </a:spcAft>
              <a:buClr>
                <a:schemeClr val="dk1"/>
              </a:buClr>
              <a:buSzPts val="1600"/>
              <a:buFont typeface="Arial"/>
              <a:buNone/>
            </a:pPr>
            <a:r>
              <a:t/>
            </a:r>
            <a:endParaRPr sz="1600">
              <a:solidFill>
                <a:schemeClr val="dk1"/>
              </a:solidFill>
              <a:latin typeface="Calibri"/>
              <a:ea typeface="Calibri"/>
              <a:cs typeface="Calibri"/>
              <a:sym typeface="Calibri"/>
            </a:endParaRPr>
          </a:p>
        </p:txBody>
      </p:sp>
      <p:sp>
        <p:nvSpPr>
          <p:cNvPr id="305" name="Google Shape;305;p19"/>
          <p:cNvSpPr txBox="1"/>
          <p:nvPr/>
        </p:nvSpPr>
        <p:spPr>
          <a:xfrm>
            <a:off x="5600234" y="4314278"/>
            <a:ext cx="341311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pt-PT" sz="1200">
                <a:solidFill>
                  <a:srgbClr val="161249"/>
                </a:solidFill>
                <a:latin typeface="Arial"/>
                <a:ea typeface="Arial"/>
                <a:cs typeface="Arial"/>
                <a:sym typeface="Arial"/>
              </a:rPr>
              <a:t>Google Search Quality Evaluator Guidelines</a:t>
            </a:r>
            <a:endParaRPr b="1" i="1" sz="1200">
              <a:solidFill>
                <a:srgbClr val="161249"/>
              </a:solidFill>
              <a:latin typeface="Arial"/>
              <a:ea typeface="Arial"/>
              <a:cs typeface="Arial"/>
              <a:sym typeface="Arial"/>
            </a:endParaRPr>
          </a:p>
        </p:txBody>
      </p:sp>
      <p:sp>
        <p:nvSpPr>
          <p:cNvPr id="306" name="Google Shape;306;p19"/>
          <p:cNvSpPr txBox="1"/>
          <p:nvPr>
            <p:ph type="title"/>
          </p:nvPr>
        </p:nvSpPr>
        <p:spPr>
          <a:xfrm>
            <a:off x="628650" y="893"/>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YMYL</a:t>
            </a:r>
            <a:endParaRPr/>
          </a:p>
        </p:txBody>
      </p:sp>
      <p:sp>
        <p:nvSpPr>
          <p:cNvPr id="307" name="Google Shape;307;p19"/>
          <p:cNvSpPr txBox="1"/>
          <p:nvPr>
            <p:ph idx="1" type="body"/>
          </p:nvPr>
        </p:nvSpPr>
        <p:spPr>
          <a:xfrm>
            <a:off x="552450" y="941599"/>
            <a:ext cx="7886700" cy="3333600"/>
          </a:xfrm>
          <a:prstGeom prst="rect">
            <a:avLst/>
          </a:prstGeom>
          <a:noFill/>
          <a:ln>
            <a:noFill/>
          </a:ln>
        </p:spPr>
        <p:txBody>
          <a:bodyPr anchorCtr="0" anchor="t" bIns="45700" lIns="91425" spcFirstLastPara="1" rIns="91425" wrap="square" tIns="45700">
            <a:normAutofit fontScale="85000" lnSpcReduction="20000"/>
          </a:bodyPr>
          <a:lstStyle/>
          <a:p>
            <a:pPr indent="0" lvl="0" marL="0" marR="0" rtl="0" algn="l">
              <a:lnSpc>
                <a:spcPct val="100000"/>
              </a:lnSpc>
              <a:spcBef>
                <a:spcPts val="0"/>
              </a:spcBef>
              <a:spcAft>
                <a:spcPts val="0"/>
              </a:spcAft>
              <a:buNone/>
            </a:pPr>
            <a:r>
              <a:t/>
            </a:r>
            <a:endParaRPr/>
          </a:p>
          <a:p>
            <a:pPr indent="-262890" lvl="0" marL="285750" marR="0" rtl="0" algn="l">
              <a:lnSpc>
                <a:spcPct val="100000"/>
              </a:lnSpc>
              <a:spcBef>
                <a:spcPts val="0"/>
              </a:spcBef>
              <a:spcAft>
                <a:spcPts val="0"/>
              </a:spcAft>
              <a:buClr>
                <a:srgbClr val="11AA81"/>
              </a:buClr>
              <a:buSzPct val="150000"/>
              <a:buFont typeface="Arial"/>
              <a:buChar char="•"/>
            </a:pPr>
            <a:r>
              <a:rPr lang="pt-PT" sz="1600"/>
              <a:t>YMYL tarkoittaa “rahojasi tai elämääsi” (engl. </a:t>
            </a:r>
            <a:r>
              <a:rPr lang="pt-PT" sz="1600"/>
              <a:t>"Your Money or Your Life“)</a:t>
            </a:r>
            <a:endParaRPr sz="1600"/>
          </a:p>
          <a:p>
            <a:pPr indent="-262890" lvl="0" marL="285750" marR="0" rtl="0" algn="l">
              <a:lnSpc>
                <a:spcPct val="100000"/>
              </a:lnSpc>
              <a:spcBef>
                <a:spcPts val="0"/>
              </a:spcBef>
              <a:spcAft>
                <a:spcPts val="0"/>
              </a:spcAft>
              <a:buClr>
                <a:srgbClr val="11AA81"/>
              </a:buClr>
              <a:buSzPct val="150000"/>
              <a:buFont typeface="Arial"/>
              <a:buChar char="•"/>
            </a:pPr>
            <a:r>
              <a:rPr lang="pt-PT" sz="1600"/>
              <a:t>Hakukoneiden optimoinnin (SEO) yhteydessä YMYL:llä tarkoitetaan verkkosivustoja, jotka voivat vaikuttaa henkilön taloudelliseen vakauteen, terveyteen tai yleiseen hyvinvointiin. Google ja muut hakukoneet pitävät tämäntyyppisiä verkkosivustoja korkeammalla tasolla, koska niitä koskevilla tiedoilla voi olla vakavia seurauksia, jos ne eivät ole tarkkoja tai luotettavia.</a:t>
            </a:r>
            <a:endParaRPr sz="1600"/>
          </a:p>
          <a:p>
            <a:pPr indent="-262890" lvl="0" marL="285750" marR="0" rtl="0" algn="l">
              <a:lnSpc>
                <a:spcPct val="100000"/>
              </a:lnSpc>
              <a:spcBef>
                <a:spcPts val="0"/>
              </a:spcBef>
              <a:spcAft>
                <a:spcPts val="0"/>
              </a:spcAft>
              <a:buClr>
                <a:srgbClr val="11AA81"/>
              </a:buClr>
              <a:buSzPct val="150000"/>
              <a:buFont typeface="Arial"/>
              <a:buChar char="•"/>
            </a:pPr>
            <a:r>
              <a:rPr lang="pt-PT" sz="1600"/>
              <a:t>Esimerkkejä YMYL-sivustoista voivat olla rahoitusneuvontaan liittyvät WWW-sivustot, lääketieteelliset WWW-sivustot ja verkkokaupat, jotka myyvät tuotteita tai palveluja, jotka vaikuttavat suoraan henkilön taloudelliseen tai fyysiseen hyvinvointiin.</a:t>
            </a:r>
            <a:endParaRPr sz="1600"/>
          </a:p>
          <a:p>
            <a:pPr indent="-262890" lvl="0" marL="285750" marR="0" rtl="0" algn="l">
              <a:lnSpc>
                <a:spcPct val="100000"/>
              </a:lnSpc>
              <a:spcBef>
                <a:spcPts val="0"/>
              </a:spcBef>
              <a:spcAft>
                <a:spcPts val="0"/>
              </a:spcAft>
              <a:buClr>
                <a:srgbClr val="11AA81"/>
              </a:buClr>
              <a:buSzPct val="150000"/>
              <a:buFont typeface="Arial"/>
              <a:buChar char="•"/>
            </a:pPr>
            <a:r>
              <a:rPr lang="pt-PT" sz="1600"/>
              <a:t>YMYL-sivuston SEO:n parantamiseksi on tärkeää keskittyä tuottamaan korkealaatuista, tarkkaa ja luotettavaa sisältöä, jonka ovat kirjoittaneet alan asiantuntijat ja joka on luotettavaa ja arvovaltaista.</a:t>
            </a:r>
            <a:endParaRPr sz="1600"/>
          </a:p>
          <a:p>
            <a:pPr indent="0" lvl="0" marL="0" rtl="0" algn="l">
              <a:lnSpc>
                <a:spcPct val="90000"/>
              </a:lnSpc>
              <a:spcBef>
                <a:spcPts val="1350"/>
              </a:spcBef>
              <a:spcAft>
                <a:spcPts val="0"/>
              </a:spcAft>
              <a:buNone/>
            </a:pPr>
            <a:r>
              <a:t/>
            </a:r>
            <a:endParaRPr sz="1600"/>
          </a:p>
          <a:p>
            <a:pPr indent="0" lvl="0" marL="0" rtl="0" algn="l">
              <a:lnSpc>
                <a:spcPct val="90000"/>
              </a:lnSpc>
              <a:spcBef>
                <a:spcPts val="1350"/>
              </a:spcBef>
              <a:spcAft>
                <a:spcPts val="0"/>
              </a:spcAft>
              <a:buClr>
                <a:srgbClr val="11AA81"/>
              </a:buClr>
              <a:buSzPct val="164062"/>
              <a:buNone/>
            </a:pPr>
            <a:r>
              <a:t/>
            </a:r>
            <a:endParaRPr sz="16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0"/>
          <p:cNvSpPr txBox="1"/>
          <p:nvPr/>
        </p:nvSpPr>
        <p:spPr>
          <a:xfrm>
            <a:off x="0" y="1820707"/>
            <a:ext cx="9144000" cy="825615"/>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pt-PT" sz="3600">
                <a:solidFill>
                  <a:srgbClr val="161249"/>
                </a:solidFill>
              </a:rPr>
              <a:t>Oppimisen tarkistustehtävä</a:t>
            </a:r>
            <a:endParaRPr b="1" sz="3600">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2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318" name="Google Shape;318;p2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200"/>
              </a:spcAft>
              <a:buNone/>
            </a:pPr>
            <a:r>
              <a:t/>
            </a:r>
            <a:endParaRPr sz="1800">
              <a:solidFill>
                <a:schemeClr val="lt1"/>
              </a:solidFill>
              <a:latin typeface="Arial"/>
              <a:ea typeface="Arial"/>
              <a:cs typeface="Arial"/>
              <a:sym typeface="Arial"/>
            </a:endParaRPr>
          </a:p>
        </p:txBody>
      </p:sp>
      <p:sp>
        <p:nvSpPr>
          <p:cNvPr id="319" name="Google Shape;319;p21"/>
          <p:cNvSpPr txBox="1"/>
          <p:nvPr>
            <p:ph idx="1" type="body"/>
          </p:nvPr>
        </p:nvSpPr>
        <p:spPr>
          <a:xfrm>
            <a:off x="840583" y="324829"/>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pt-PT" sz="2800"/>
              <a:t>Oppimisen tarkistustehtävä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320" name="Google Shape;320;p21"/>
          <p:cNvSpPr txBox="1"/>
          <p:nvPr>
            <p:ph idx="2" type="body"/>
          </p:nvPr>
        </p:nvSpPr>
        <p:spPr>
          <a:xfrm>
            <a:off x="840608" y="887767"/>
            <a:ext cx="6614100" cy="2863500"/>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1200"/>
              </a:spcBef>
              <a:spcAft>
                <a:spcPts val="0"/>
              </a:spcAft>
              <a:buNone/>
            </a:pPr>
            <a:r>
              <a:rPr lang="pt-PT" sz="1800">
                <a:solidFill>
                  <a:srgbClr val="FFFFFF"/>
                </a:solidFill>
              </a:rPr>
              <a:t>Valitse seuraaviin kohtiin sopiva organisaatio ja sen verkkosivusto:</a:t>
            </a:r>
            <a:endParaRPr sz="1800">
              <a:solidFill>
                <a:srgbClr val="FFFFFF"/>
              </a:solidFill>
            </a:endParaRPr>
          </a:p>
          <a:p>
            <a:pPr indent="-285750" lvl="0" marL="285750" marR="0" rtl="0" algn="l">
              <a:lnSpc>
                <a:spcPct val="115000"/>
              </a:lnSpc>
              <a:spcBef>
                <a:spcPts val="1200"/>
              </a:spcBef>
              <a:spcAft>
                <a:spcPts val="0"/>
              </a:spcAft>
              <a:buClr>
                <a:srgbClr val="11AA81"/>
              </a:buClr>
              <a:buSzPts val="2700"/>
              <a:buChar char="•"/>
            </a:pPr>
            <a:r>
              <a:rPr lang="pt-PT" sz="1800">
                <a:solidFill>
                  <a:srgbClr val="FFFFFF"/>
                </a:solidFill>
              </a:rPr>
              <a:t>Verkkokauppa.</a:t>
            </a:r>
            <a:endParaRPr sz="1800">
              <a:solidFill>
                <a:srgbClr val="FFFFFF"/>
              </a:solidFill>
            </a:endParaRPr>
          </a:p>
          <a:p>
            <a:pPr indent="-285750" lvl="0" marL="285750" marR="0" rtl="0" algn="l">
              <a:lnSpc>
                <a:spcPct val="115000"/>
              </a:lnSpc>
              <a:spcBef>
                <a:spcPts val="1200"/>
              </a:spcBef>
              <a:spcAft>
                <a:spcPts val="0"/>
              </a:spcAft>
              <a:buClr>
                <a:srgbClr val="11AA81"/>
              </a:buClr>
              <a:buSzPts val="2700"/>
              <a:buChar char="•"/>
            </a:pPr>
            <a:r>
              <a:rPr lang="pt-PT" sz="1800">
                <a:solidFill>
                  <a:srgbClr val="FFFFFF"/>
                </a:solidFill>
              </a:rPr>
              <a:t>Brändin verkkopresenssi (“läsnäolo”).</a:t>
            </a:r>
            <a:endParaRPr sz="1800">
              <a:solidFill>
                <a:srgbClr val="FFFFFF"/>
              </a:solidFill>
            </a:endParaRPr>
          </a:p>
          <a:p>
            <a:pPr indent="-285750" lvl="0" marL="285750" marR="0" rtl="0" algn="l">
              <a:lnSpc>
                <a:spcPct val="115000"/>
              </a:lnSpc>
              <a:spcBef>
                <a:spcPts val="1200"/>
              </a:spcBef>
              <a:spcAft>
                <a:spcPts val="0"/>
              </a:spcAft>
              <a:buClr>
                <a:srgbClr val="11AA81"/>
              </a:buClr>
              <a:buSzPts val="2700"/>
              <a:buChar char="•"/>
            </a:pPr>
            <a:r>
              <a:rPr lang="pt-PT" sz="1800">
                <a:solidFill>
                  <a:srgbClr val="FFFFFF"/>
                </a:solidFill>
              </a:rPr>
              <a:t>Tietovarasto (esim. uutiset).</a:t>
            </a:r>
            <a:endParaRPr sz="1800">
              <a:solidFill>
                <a:srgbClr val="FFFFFF"/>
              </a:solidFill>
            </a:endParaRPr>
          </a:p>
          <a:p>
            <a:pPr indent="0" lvl="0" marL="0" marR="0" rtl="0" algn="l">
              <a:lnSpc>
                <a:spcPct val="115000"/>
              </a:lnSpc>
              <a:spcBef>
                <a:spcPts val="1200"/>
              </a:spcBef>
              <a:spcAft>
                <a:spcPts val="0"/>
              </a:spcAft>
              <a:buClr>
                <a:srgbClr val="FFFFFF"/>
              </a:buClr>
              <a:buSzPts val="1800"/>
              <a:buFont typeface="Arial"/>
              <a:buNone/>
            </a:pPr>
            <a:r>
              <a:rPr lang="pt-PT" sz="1800">
                <a:solidFill>
                  <a:srgbClr val="FFFFFF"/>
                </a:solidFill>
              </a:rPr>
              <a:t>Laadi SEO-audit näistä sivustoista.</a:t>
            </a:r>
            <a:endParaRPr b="0" i="0" sz="1800" u="none" cap="none" strike="noStrike">
              <a:solidFill>
                <a:srgbClr val="FFFFFF"/>
              </a:solidFill>
            </a:endParaRPr>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2"/>
          <p:cNvSpPr txBox="1"/>
          <p:nvPr/>
        </p:nvSpPr>
        <p:spPr>
          <a:xfrm>
            <a:off x="478339" y="52731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1AA81"/>
                </a:solidFill>
              </a:rPr>
              <a:t>Peilaus oppimistavoitteisiin</a:t>
            </a:r>
            <a:endParaRPr/>
          </a:p>
        </p:txBody>
      </p:sp>
      <p:sp>
        <p:nvSpPr>
          <p:cNvPr id="326" name="Google Shape;326;p22"/>
          <p:cNvSpPr txBox="1"/>
          <p:nvPr/>
        </p:nvSpPr>
        <p:spPr>
          <a:xfrm>
            <a:off x="478339" y="1185276"/>
            <a:ext cx="8454900" cy="14101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rPr lang="pt-PT" sz="2400">
                <a:solidFill>
                  <a:srgbClr val="161249"/>
                </a:solidFill>
              </a:rPr>
              <a:t>Osaatko nyt laatia SEO-auditin?</a:t>
            </a:r>
            <a:endParaRPr/>
          </a:p>
          <a:p>
            <a:pPr indent="0" lvl="0" marL="0" marR="0" rtl="0" algn="l">
              <a:lnSpc>
                <a:spcPct val="115000"/>
              </a:lnSpc>
              <a:spcBef>
                <a:spcPts val="1600"/>
              </a:spcBef>
              <a:spcAft>
                <a:spcPts val="0"/>
              </a:spcAft>
              <a:buNone/>
            </a:pPr>
            <a:r>
              <a:rPr lang="pt-PT" sz="2400">
                <a:solidFill>
                  <a:srgbClr val="161249"/>
                </a:solidFill>
              </a:rPr>
              <a:t>Osaatko nyt arvioida ja tarkastaa SEO-auditin?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3"/>
          <p:cNvSpPr txBox="1"/>
          <p:nvPr/>
        </p:nvSpPr>
        <p:spPr>
          <a:xfrm>
            <a:off x="478339" y="52731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3600">
                <a:solidFill>
                  <a:srgbClr val="11AA81"/>
                </a:solidFill>
              </a:rPr>
              <a:t>Peilaus oppimistavoitteisiin</a:t>
            </a:r>
            <a:endParaRPr/>
          </a:p>
        </p:txBody>
      </p:sp>
      <p:sp>
        <p:nvSpPr>
          <p:cNvPr id="332" name="Google Shape;332;p23"/>
          <p:cNvSpPr txBox="1"/>
          <p:nvPr/>
        </p:nvSpPr>
        <p:spPr>
          <a:xfrm>
            <a:off x="478339" y="1102194"/>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3000"/>
              <a:buChar char="•"/>
            </a:pPr>
            <a:r>
              <a:rPr lang="pt-PT" sz="2000">
                <a:solidFill>
                  <a:srgbClr val="161249"/>
                </a:solidFill>
              </a:rPr>
              <a:t>Jos tekisit pistokokeen päivän luennosta, mitä kahta asiaa siinä kysyisit?</a:t>
            </a:r>
            <a:endParaRPr sz="2000">
              <a:solidFill>
                <a:srgbClr val="161249"/>
              </a:solidFill>
            </a:endParaRPr>
          </a:p>
          <a:p>
            <a:pPr indent="-285750" lvl="0" marL="285750" marR="0" rtl="0" algn="l">
              <a:lnSpc>
                <a:spcPct val="115000"/>
              </a:lnSpc>
              <a:spcBef>
                <a:spcPts val="1600"/>
              </a:spcBef>
              <a:spcAft>
                <a:spcPts val="0"/>
              </a:spcAft>
              <a:buClr>
                <a:srgbClr val="11AA81"/>
              </a:buClr>
              <a:buSzPts val="3000"/>
              <a:buChar char="•"/>
            </a:pPr>
            <a:r>
              <a:rPr lang="pt-PT" sz="2000">
                <a:solidFill>
                  <a:srgbClr val="161249"/>
                </a:solidFill>
              </a:rPr>
              <a:t>Kerro kolme asiaa, jotka opit tänään, kaksi asiaa, joihin kaipaat selvennystä, ja yksi asia, jonka havaitsit kiinnostavaksi.</a:t>
            </a:r>
            <a:endParaRPr sz="2000">
              <a:solidFill>
                <a:srgbClr val="161249"/>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4"/>
          <p:cNvSpPr txBox="1"/>
          <p:nvPr/>
        </p:nvSpPr>
        <p:spPr>
          <a:xfrm>
            <a:off x="472650" y="836925"/>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4800"/>
              <a:buFont typeface="Arial"/>
              <a:buNone/>
            </a:pPr>
            <a:r>
              <a:rPr b="1" lang="pt-PT" sz="4800">
                <a:solidFill>
                  <a:schemeClr val="lt1"/>
                </a:solidFill>
              </a:rPr>
              <a:t>Kysyttävää</a:t>
            </a:r>
            <a:r>
              <a:rPr b="1" lang="pt-PT" sz="4800">
                <a:solidFill>
                  <a:schemeClr val="lt1"/>
                </a:solidFill>
                <a:latin typeface="Arial"/>
                <a:ea typeface="Arial"/>
                <a:cs typeface="Arial"/>
                <a:sym typeface="Arial"/>
              </a:rPr>
              <a:t>?</a:t>
            </a:r>
            <a:endParaRPr b="1" sz="4800">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pt-PT" sz="5400">
                <a:solidFill>
                  <a:srgbClr val="11AA81"/>
                </a:solidFill>
              </a:rPr>
              <a:t>Seuraavalla kerralla…</a:t>
            </a:r>
            <a:endParaRPr/>
          </a:p>
        </p:txBody>
      </p:sp>
      <p:sp>
        <p:nvSpPr>
          <p:cNvPr id="343" name="Google Shape;343;p25"/>
          <p:cNvSpPr txBox="1"/>
          <p:nvPr/>
        </p:nvSpPr>
        <p:spPr>
          <a:xfrm>
            <a:off x="478339" y="1674491"/>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3600"/>
              <a:buFont typeface="Arial"/>
              <a:buChar char="•"/>
            </a:pPr>
            <a:r>
              <a:rPr lang="pt-PT" sz="2400">
                <a:solidFill>
                  <a:srgbClr val="161249"/>
                </a:solidFill>
                <a:latin typeface="Arial"/>
                <a:ea typeface="Arial"/>
                <a:cs typeface="Arial"/>
                <a:sym typeface="Arial"/>
              </a:rPr>
              <a:t>SEO</a:t>
            </a:r>
            <a:r>
              <a:rPr lang="pt-PT" sz="2400">
                <a:solidFill>
                  <a:srgbClr val="161249"/>
                </a:solidFill>
              </a:rPr>
              <a:t>-strategia</a:t>
            </a:r>
            <a:r>
              <a:rPr lang="pt-PT" sz="2400">
                <a:solidFill>
                  <a:srgbClr val="161249"/>
                </a:solidFill>
                <a:latin typeface="Arial"/>
                <a:ea typeface="Arial"/>
                <a:cs typeface="Arial"/>
                <a:sym typeface="Arial"/>
              </a:rPr>
              <a:t>; </a:t>
            </a:r>
            <a:r>
              <a:rPr lang="pt-PT" sz="2400">
                <a:solidFill>
                  <a:srgbClr val="161249"/>
                </a:solidFill>
              </a:rPr>
              <a:t>tutustutaan yksityiskohtiin ja laajennetaan SEO-strategiaa.</a:t>
            </a:r>
            <a:endParaRPr sz="2400">
              <a:solidFill>
                <a:srgbClr val="161249"/>
              </a:solidFill>
              <a:latin typeface="Arial"/>
              <a:ea typeface="Arial"/>
              <a:cs typeface="Arial"/>
              <a:sym typeface="Arial"/>
            </a:endParaRPr>
          </a:p>
          <a:p>
            <a:pPr indent="-19050" lvl="0" marL="285750" marR="0" rtl="0" algn="l">
              <a:lnSpc>
                <a:spcPct val="115000"/>
              </a:lnSpc>
              <a:spcBef>
                <a:spcPts val="1600"/>
              </a:spcBef>
              <a:spcAft>
                <a:spcPts val="0"/>
              </a:spcAft>
              <a:buClr>
                <a:schemeClr val="dk1"/>
              </a:buClr>
              <a:buSzPts val="4200"/>
              <a:buFont typeface="Arial"/>
              <a:buNone/>
            </a:pPr>
            <a:r>
              <a:t/>
            </a:r>
            <a:endParaRPr sz="2800">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g2870736d2f7_0_0"/>
          <p:cNvSpPr txBox="1"/>
          <p:nvPr>
            <p:ph idx="1" type="body"/>
          </p:nvPr>
        </p:nvSpPr>
        <p:spPr>
          <a:xfrm>
            <a:off x="628650" y="1208993"/>
            <a:ext cx="7886700" cy="33324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Clr>
                <a:schemeClr val="dk1"/>
              </a:buClr>
              <a:buSzPts val="1100"/>
              <a:buFont typeface="Arial"/>
              <a:buNone/>
            </a:pPr>
            <a:r>
              <a:rPr lang="pt-PT"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pt-PT"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349" name="Google Shape;349;g2870736d2f7_0_0"/>
          <p:cNvSpPr txBox="1"/>
          <p:nvPr>
            <p:ph type="title"/>
          </p:nvPr>
        </p:nvSpPr>
        <p:spPr>
          <a:xfrm>
            <a:off x="628650" y="273848"/>
            <a:ext cx="7886700" cy="667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pt-PT"/>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