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y="5143500" cx="9144000"/>
  <p:notesSz cx="6858000" cy="9144000"/>
  <p:embeddedFontLst>
    <p:embeddedFont>
      <p:font typeface="Dancing Script"/>
      <p:regular r:id="rId35"/>
      <p:bold r:id="rId36"/>
    </p:embeddedFont>
    <p:embeddedFont>
      <p:font typeface="Open Sans"/>
      <p:regular r:id="rId37"/>
      <p:bold r:id="rId38"/>
      <p:italic r:id="rId39"/>
      <p:boldItalic r:id="rId4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1" roundtripDataSignature="AMtx7miLMokW4PSJbqO02HqGAhNwngncw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OpenSans-boldItalic.fntdata"/><Relationship Id="rId20" Type="http://schemas.openxmlformats.org/officeDocument/2006/relationships/slide" Target="slides/slide16.xml"/><Relationship Id="rId41" Type="http://customschemas.google.com/relationships/presentationmetadata" Target="meta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font" Target="fonts/DancingScript-regular.fntdata"/><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font" Target="fonts/OpenSans-regular.fntdata"/><Relationship Id="rId14" Type="http://schemas.openxmlformats.org/officeDocument/2006/relationships/slide" Target="slides/slide10.xml"/><Relationship Id="rId36" Type="http://schemas.openxmlformats.org/officeDocument/2006/relationships/font" Target="fonts/DancingScript-bold.fntdata"/><Relationship Id="rId17" Type="http://schemas.openxmlformats.org/officeDocument/2006/relationships/slide" Target="slides/slide13.xml"/><Relationship Id="rId39" Type="http://schemas.openxmlformats.org/officeDocument/2006/relationships/font" Target="fonts/OpenSans-italic.fntdata"/><Relationship Id="rId16" Type="http://schemas.openxmlformats.org/officeDocument/2006/relationships/slide" Target="slides/slide12.xml"/><Relationship Id="rId38" Type="http://schemas.openxmlformats.org/officeDocument/2006/relationships/font" Target="fonts/OpenSans-bold.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2" name="Google Shape;14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8" name="Google Shape;14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2" name="Google Shape;172;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7" name="Google Shape;177;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Myyntisuppilo on digitaalisen markkinoinnin keskeinen osa, jossa hahmotellaan asiakkaan matkan eri vaiheet tuotteesta tai palvelusta tiedottamisesta lopulliseen myyntiin. Se on visuaalinen esitys vaiheista, jotka asiakas ottaa ennen ostoksen tekemistä, ja se tarjoaa puitteet sen ymmärtämiselle, miten asiakaskokemusta voidaan optimoida ja konversioita lisätä.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Tyypillinen myyntisuppilo koostuu neljästä vaiheesta: Tietoisuus, kiinnostus, halu ja toiminta (AIDA). Tietoisuusvaihe on vaihe, jossa asiakas tulee ensimmäisen kerran tietoiseksi tuotteesta tai palvelusta, yleensä mainonnan tai markkinointikampanjoiden kautta. Kiinnostuksen vaiheessa asiakas alkaa kiinnostua tuotteesta tai palvelusta ja alkaa tutkia sitä tarkemmin. Halukkuusvaiheessa asiakas alkaa tuntea vahvaa yhteyttä tuotteeseen tai palveluun ja pitää sitä ratkaisuna tarpeisiinsa. Toimintavaiheessa asiakas tekee ostoksen.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Myyntisuppilo on digitaalisen markkinoinnin kriittinen osa, koska se auttaa yrityksiä ymmärtämään, miten asiakkaita voidaan tavoittaa ja miten asiakaskokemusta voidaan optimoida konversioiden lisäämiseksi. Tunnistamalla myyntisuppilon keskeiset vaiheet ja ymmärtämällä, miten asiakkaat liikkuvat sen läpi, yritykset voivat kehittää strategioita, jotka kohdistuvat tiettyihin asiakassegmentteihin ja tarjoavat räätälöityjä kokemuksia, jotka on optimoitu konversiota varten.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Yksi myyntisuppilon tärkeimmistä eduista on se, että se auttaa yrityksiä seuraamaan asiakkaiden käyttäytymistä ja tunnistamaan alueita, joilla on parantamisen varaa. Kun yritykset seuraavat, miten asiakkaat liikkuvat suppilon läpi, ja ymmärtävät heidän käyttäytymistään kussakin vaiheessa, ne voivat tunnistaa alueet, joilla ne menettävät potentiaalisia asiakkaita, ja tehdä muutoksia asiakaskokemuksen parantamiseksi. Jos esimerkiksi suuri määrä asiakkaita keskeyttää kiinnostuksen vaiheessa, yritykset voivat analysoida, miksi näin tapahtuu, ja tehdä muutoksia asiakaskokemuksen parantamiseksi, kuten antaa enemmän tietoa tuotteesta tai palvelusta tai tarjota erikoistarjouksia.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Myyntisuppilon toinen hyöty on se, että sen avulla yritykset saavat selkeän käsityksen asiakkaidensa arvosta. Seuraamalla suppiloon tulevien ja ostoksen tekevien asiakkaiden määrää yritykset voivat laskea kunkin asiakkaan arvon ja tunnistaa arvokkaimmat asiakassegmentit. Tämän tiedon avulla voidaan sitten kehittää kohdennettuja markkinointikampanjoita, jotka on optimoitu konversiota varten.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Yksi myyntisuppilon suurimmista haasteista on varmistaa, että asiakaskokemus on optimoitu jokaisessa vaiheessa. Tämä edellyttää, että yritykset ymmärtävät asiakkaan tarpeet ja motiivit kussakin vaiheessa ja tarjoavat räätälöityjä kokemuksia, jotka on suunniteltu vastaamaan näihin tarpeisiin ja motivoimaan asiakasta siirtymään seuraavaan vaiheeseen. Esimerkiksi tietoisuusvaiheessa yritykset voivat keskittyä tarjoamaan laadukasta sisältöä, joka valistaa asiakkaita tuotteesta tai palvelusta ja korostaa sen etuja. Kiinnostusvaiheessa yritykset voivat tarjota erikoistarjouksia tai ilmaisia kokeiluversioita, jotta asiakkaat innostuisivat tutustumaan tuotteeseen tai palveluun tarkemmin.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Yhteenvetona voidaan todeta, että myyntisuppilo on digitaalisen markkinoinnin keskeinen osa, jossa hahmotellaan asiakkaan matkan eri vaiheet tuotteen tai palvelun tuntemisesta lopulliseen myyntiin. Ymmärtämällä, miten asiakkaat liikkuvat suppilon läpi, yritykset voivat kehittää kohdennettuja markkinointikampanjoita, jotka on optimoitu konversiota varten, parantaa asiakaskokemusta ja lisätä konversioita. Menestyäkseen yritysten on ymmärrettävä asiakkaan tarpeet ja motiivit suppilon jokaisessa vaiheessa ja tarjottava räätälöityjä kokemuksia, jotka on suunniteltu vastaamaan näihin tarpeisiin ja motivoimaan asiakasta siirtymään seuraavaan vaiheeseen.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AIDA-myyntisuppiloiden (Awareness, Interest, Desire, Action) lisäksi on olemassa muitakin suppiloita. Tässä on muutamia esimerkkejä: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Awareness-Consideration-Conversion funnel - Tässä suppilossa keskitytään asiakkaan matkaan ensimmäisestä tietoisuudesta ostoksen tekemiseen ja korostetaan harkintavaihetta, jossa asiakas arvioi eri vaihtoehtoja.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Sisältömarkkinointisuppilo - Tässä suppilossa keskitytään asiakkaan matkaan brändistä tietoiseksi tulemisesta uskolliseksi asiakkaaksi. Se sisältää vaiheet, kuten tilauksen, sitoutumisen, konversion ja kannattamisen.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Sähköisen kaupankäynnin suppilo - Tässä suppilossa keskitytään erityisesti verkko-ostosten tekemiseen liittyvään asiakaspolkuun, johon sisältyy vaiheita, kuten tuotteen löytäminen, tuotetutkimus, ostoskoriin lisääminen, kassalle meno ja oston jälkeinen käyttäytyminen.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Lead Generation funnel - Tässä suppilossa keskitytään matkaan liidien houkuttelusta niiden muuttamiseen asiakkaiksi. Se sisältää vaiheet, kuten liidien kerääminen, liidien hoitaminen, karsinta ja muuntaminen.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Sosiaalisen median markkinointisuppilo - Tässä suppilossa keskitytään asiakkaan matkaan brändin löytämisestä sosiaalisessa mediassa ostoksen tekemiseen. Se sisältää vaiheita, kuten sitoutuminen, verkkosivustolla käynti ja konversio.</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Kukin näistä suppiloista on räätälöity tiettyihin markkinointitavoitteisiin ja asiakasmatkoihin, ja yritykset voivat valita suppilon, joka vastaa parhaiten heidän tavoitteitaan ja kohderyhmäänsä. On tärkeää huomata, että nämä suppilot eivät ole kiinteitä, vaan ne voivat vaihdella yrityksestä ja kohderyhmästä riippuen. Tärkeintä on ymmärtää asiakkaan matka ja kehittää suppilo, joka optimoi asiakaskokemuksen ja lisää konversioita.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8" name="Google Shape;188;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2" name="Google Shape;202;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1" name="Google Shape;221;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9" name="Google Shape;22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SEO eli hakukoneoptimointi on digitaalisen markkinointistrategian kriittinen osa. Siihen kuuluu verkkosivuston optimointi sen näkyvyyden ja sijoittumisen parantamiseksi hakukoneiden hakutulossivuilla (SERPs) asiaankuuluvilla avainsanoilla. SEO:n perimmäisenä tavoitteena on lisätä verkkosivustolle tulevan orgaanisen liikenteen määrää ja laatua, mikä voi viime kädessä johtaa liidien, myynnin ja tulojen lisääntymiseen.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Näiden tavoitteiden saavuttamiseksi on tärkeää asettaa selkeät ja mitattavissa olevat SEO-tavoitteet. Nämä tavoitteet toimivat SEO-strategian tiekarttana ja auttavat mittaamaan sen onnistumista. Seuraavassa on joitakin yleisiä SEO-tavoitteita, joita yritykset asettavat:</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Avainsanojen sijoittumisen parantaminen - Tavoitteena on lisätä verkkosivuston näkyvyyttä ja sijoittumista tietyillä yritykseen liittyvillä avainsanoilla. Tämä voi auttaa saamaan sivustolle enemmän orgaanista liikennettä ja lisäämään konversioita.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Orgaanisen liikenteen lisääminen - Tavoitteena on lisätä orgaanisen liikenteen määrää verkkosivustolle. Tämä voidaan saavuttaa yhdistämällä avainsanojen sijoittumisen parantaminen, sisällön optimointi sekä verkkosivuston rakenteen ja käyttäjäkokemuksen parantaminen.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Parempi käyttäjäkokemus - Tavoitteena on parantaa verkkosivuston yleistä käyttäjäkokemusta, jotta kävijät löytäisivät helpommin etsimänsä ja pysyisivät sivustolla pidempään.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Konversioiden lisääminen - Tavoitteena on lisätä orgaanisesta liikenteestä saatavien konversioiden määrää. Tämä voidaan saavuttaa tehokkailla kutsutoiminnoilla, konversioille optimoiduilla laskeutumissivuilla ja parantamalla sivuston käyttäjäkokemusta.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Paikallinen hakukoneoptimointi - Tavoitteena on parantaa verkkosivuston näkyvyyttä ja sijoitusta paikallisissa hauissa. Tämä voidaan saavuttaa paikallisella avainsanojen optimoinnilla, Google My Business -listauksen optimoinnilla ja mainintojen rakentamisella.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Mobiilioptimointi - Tavoitteena on parantaa sivustolla vierailevien käyttäjien mobiilikokemusta. Tähän sisältyy verkkosivuston optimointi mobiililaitteille, sivunopeuden parantaminen ja sen varmistaminen, että sivusto on helposti navigoitavissa mobiililaitteilla.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Brändin tunnettuuden lisääminen - Tavoitteena on lisätä brändin näkyvyyttä ja tunnettuutta lisäämällä hakukoneiden näkyvyyttä ja parantamalla online-mainetta.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SEO-tavoitteiden tulisi olla täsmällisiä, mitattavissa olevia, saavutettavissa olevia, merkityksellisiä ja ajallisesti sidottuja. Esimerkiksi: "Parantaa verkkosivuston sijoitusta hakusanalla 'digitaalinen markkinointi' ja lisätä orgaanista liikennettä 20 % seuraavan kuuden kuukauden aikana." Tämä tavoite on konkreettinen (digitaalinen markkinointi), mitattavissa (orgaanisen liikenteen kasvu 20 %), saavutettavissa (vankalla SEO-strategialla), relevantti (yrityksen ja kohderyhmän kannalta) ja ajallisesti rajattu (6 kuukautta).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Yhteenvetona voidaan todeta, että selkeiden ja mitattavissa olevien SEO-tavoitteiden asettaminen on tärkeä osa tehokasta SEO-strategiaa. Asettamalla nämä tavoitteet yritykset voivat keskittää ponnistelunsa ja mitata SEO-toimiensa onnistumista, mikä johtaa lopulta orgaanisen liikenteen, konversioiden ja tulojen lisääntymiseen.</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5" name="Google Shape;235;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4" name="Google Shape;244;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Raakaliikenteen SEO-tavoitteet tarkoittavat tavoitteita, joilla yritys pyrkii lisäämään verkkosivustolleen tulevan liikenteen kokonaismäärää riippumatta liikenteen lähteestä. Tämä eroaa muunlaisista SEO-tavoitteista, joissa keskitytään enemmän hakukoneiden orgaanisen liikenteen lisäämiseen tai tiettyjen avainsanojen sijoitusten parantamiseen.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Raakaliikennetavoitteita asettavat usein yritykset, joilla on laajempi tavoite lisätä yleistä läsnäoloaan ja näkyvyyttään verkossa. Tällaisia voivat olla esimerkiksi sisältömarkkinointiin keskittyvät yritykset, joiden tavoitteena on saada mahdollisimman paljon liikennettä verkkosivustolle, jotta brändin näkyvyyttä ja sitoutumista voidaan lisätä.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Seuraavassa on joitakin yleisiä raakaliikenteen SEO-tavoitteita, joita yritykset asettavat:</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Verkkosivuston liikenteen lisääminen - Ensisijaisena tavoitteena on lisätä verkkosivustolle tulevan liikenteen määrää lähteestä riippumatta. Tämä voidaan saavuttaa useilla eri taktiikoilla, kuten sisältömarkkinoinnilla, sosiaalisen median markkinoinnilla, sähköpostimarkkinoinnilla ja maksetulla mainonnalla.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Parempi läsnäolo sosiaalisessa mediassa - Tavoitteena on lisätä yrityksen näkyvyyttä ja sitoutumista sosiaalisen median alustoilla. Tämä voidaan saavuttaa sosiaalisen median mainonnalla, vaikuttajamarkkinoinnilla ja sitouttamalla asiakkaita sosiaalisessa mediassa.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Sähköpostitilaajien määrän lisääminen - Tavoitteena on lisätä sähköpostitilaajien määrää, minkä avulla voidaan lisätä liikennettä verkkosivustolle ja lisätä konversioita. Tämä voidaan saavuttaa sähköpostin rekisteröintilomakkeiden, lyijymagneettien ja sähköpostimarkkinointikampanjoiden avulla.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Parempi verkkomaine - Tavoitteena on parantaa yrityksen yleistä verkkomaineita, mikä voi lisätä liikennettä verkkosivustolle ja lisätä brändin näkyvyyttä. Tämä voidaan saavuttaa positiivisten arvostelujen, suosittelujen ja maineenhallintataktiikoiden avulla.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Lisääntynyt sitoutuminen - Tavoitteena on lisätä sitoutumista verkkosivustolla, kuten kommentteja, sosiaalisia jakoja ja sivustolla vietettyä aikaa. Tämä voidaan saavuttaa kiinnostavalla ja jaettavalla sisällöllä, sivuston interaktiivisilla ominaisuuksilla ja käyttäjäkokemuksen parantamisella.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Raakaliikenteen SEO-tavoitteet ovat tärkeitä yrityksille, jotka haluavat lisätä yleistä verkkoläsnäoloaan ja näkyvyyttään. Asettamalla nämä tavoitteet yritykset voivat keskittää ponnistelunsa taktiikoihin, jotka tuovat eniten liikennettä sivustolleen lähteestä riippumatta.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On tärkeää huomata, että vaikka raakaliikennetavoitteet ovat tärkeitä, niiden ei pitäisi olla SEO-strategian ainoa painopiste. Liiallinen keskittyminen raakaliikenteeseen voi johtaa muiden tärkeiden SEO-tavoitteiden, kuten verkkosivuston rakenteen parantamisen, avainsanaoptimoinnin ja käyttäjäkokemuksen parantamisen, laiminlyömiseen.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Yhteenvetona voidaan todeta, että raakaliikenteen SEO-tavoitteet ovat tärkeä osa kattavaa digitaalisen markkinoinnin strategiaa. Asettamalla nämä tavoitteet yritykset voivat keskittää ponnistelunsa yleisen verkkoläsnäolonsa ja näkyvyytensä lisäämiseen, mikä voi johtaa brändin näkyvyyden, sitoutumisen ja konversioiden lisääntymiseen.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Verkkokaupan myynnin SEO-tavoitteet viittaavat tavoitteisiin, joita yrityksellä on verkkokaupan verkkosivuston kautta tapahtuvan myynnin määrän lisäämiseksi. Nämä tavoitteet ovat usein keskeinen osa kattavaa digitaalista markkinointistrategiaa, sillä ne voivat auttaa edistämään konversioita ja lisäämään tuloja.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Seuraavassa on joitakin yleisiä verkkokaupan myynnin SEO-tavoitteita, joita yritykset asettavat:</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Konversiolukujen lisääminen - Ensisijaisena tavoitteena on kasvattaa ostoksen tekevien verkkosivuston kävijöiden määrää. Tämä voidaan saavuttaa optimoimalla verkkosivusto konversioita varten, parantamalla käyttäjäkokemusta ja lisäämällä luottamusta brändiin.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Tuotteiden näkyvyyden parantaminen - Tavoitteena on parantaa tuotteiden näkyvyyttä hakukoneissa, mikä voi lisätä liikennettä verkkosivustolle ja lisätä konversioita. Tämä voidaan saavuttaa avainsanatutkimuksella, tuotekuvauksilla ja sivun sisäisellä optimoinnilla.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Tilauksen keskimääräisen arvon lisääminen - Tavoitteena on lisätä tilausta kohden käytettyä keskimääräistä rahamäärää. Tämä voidaan saavuttaa ristiinmyynnillä, lisämyynnillä ja asiakaskokemuksen parantamisella.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Parempi kassaprosessi - Tavoitteena on parantaa kassaprosessia, jotta asiakkaat voivat tehdä ostoksen helpommin ja nopeammin. Tämä voidaan saavuttaa virtaviivaistamalla kassaprosessia, vähentämällä vaiheiden määrää ja parantamalla käyttäjäkokemusta.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    Asiakkaan elinkaaren aikaisen arvon lisääminen - Tavoitteena on kasvattaa rahamäärää, jonka asiakas käyttää koko sen ajan, jonka hän on yhteydessä yritykseen. Tämä voidaan saavuttaa parantamalla asiakaskokemusta, tarjoamalla kanta-asiakasohjelmia ja tarjoamalla erinomaista asiakastukea.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Sähköisen kaupankäynnin myynnin SEO-tavoitteet ovat tärkeitä yrityksille, jotka haluavat kasvattaa tulojaan sähköisen kaupankäynnin verkkosivustonsa kautta. Asettamalla nämä tavoitteet yritykset voivat keskittää ponnistelunsa taktiikoihin, jotka edistävät eniten myyntiä ja lisäävät tuloja.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On tärkeää huomata, että vaikka verkkokaupan myyntitavoitteet ovat tärkeitä, niiden ei pitäisi olla SEO-strategian ainoa painopiste. Liian voimakas keskittyminen myyntiin voi johtaa muiden tärkeiden SEO-tavoitteiden, kuten verkkosivuston rakenteen parantamisen, avainsanaoptimoinnin ja käyttäjäkokemuksen parantamisen, laiminlyömiseen.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Yhteenvetona voidaan todeta, että verkkokaupan myynnin SEO-tavoitteet ovat kriittinen osa kattavaa digitaalisen markkinoinnin strategiaa. Asettamalla nämä tavoitteet yritykset voivat keskittää ponnistelunsa tulojensa kasvattamiseen ja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Mindshare ja brändäys ovat kaksi tärkeää tavoitetta yrityksille, jotka haluavat parantaa näkyvyyttään ja mainettaan digitaalisessa maailmassa. Hakukoneoptimointi (SEO) voi auttaa saavuttamaan nämä tavoitteet optimoimalla verkkosivuston paremmalle sijoittumiselle Googlen kaltaisissa hakukoneissa, mikä lisää potentiaalisten asiakkaiden mahdollisuuksia löytää verkkosivusto ja olla vuorovaikutuksessa sen kanssa.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Mindshare tarkoittaa sitä, miten hyvin brändi on kohdeyleisönsä tietoisuudessa ja huomion kohteena. Tämä tarkoittaa sitä, että kun joku ajattelee tiettyä tuotetta tai palvelua, siihen liittyvä tuotemerkki tulee ensimmäisenä mieleen. Saavuttaakseen mindsharen SEO:n avulla yritysten on keskityttävä vahvan verkkoläsnäolon rakentamiseen laadukkaan sisällön, perusteellisen avainsanatutkimuksen ja tehokkaiden takalinkitysstrategioiden avulla. Tämä auttaa lisäämään brändin näkyvyyttä hakukoneiden tuloksissa, jolloin asiakkaiden on helpompi löytää sivusto ja sitoutua siihen.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Brändäyksellä puolestaan tarkoitetaan ainutlaatuisen ja johdonmukaisen imagon luomista yritykselle tai tuotteelle. Siihen kuuluu mieleenpainuvan logon, tunnuslauseen ja viestien luominen, jotka asiakkaat tunnistavat ja muistavat helposti. Saadakseen aikaan brändäyksen SEO:n avulla yritysten on keskityttävä rakentamaan johdonmukaista verkkokuvaa luomalla johdonmukainen muotoilu ja viestitys verkkosivustolleen ja sosiaalisen median alustoilleen. Tämä voidaan saavuttaa käyttämällä ainutlaatuisia ja mieleenpainuvia kuvia, videoita ja grafiikkaa, jotka auttavat erottamaan brändin kilpailijoista.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Tehokkaiden hakukoneoptimointistrategioiden avulla voidaan saavuttaa sekä mielenosoitus että brändin luominen. Esimerkiksi luomalla laadukasta, mukaansatempaavaa sisältöä, joka on optimoitu brändiin ja sen tuotteisiin liittyville avainsanoille, yritykset voivat rakentaa vahvan verkkoläsnäolon ja parantaa näkyvyyttään hakutuloksissa. Lisäksi hyödyntämällä sosiaalisen median alustoja yritykset voivat luoda ja levittää sisältöä, joka edistää brändiä, auttaa rakentamaan tunnettuutta ja johtaa liikennettä takaisin verkkosivustolle.</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Yhteenvetona voidaan todeta, että mindshare ja brändin luominen ovat kaksi tärkeää tavoitetta yrityksille, jotka haluavat parantaa näkyvyyttään ja mainettaan digitaalisessa maailmassa. Keskittymällä vahvan verkkoläsnäolon rakentamiseen laadukkaan sisällön, perusteellisen avainsanatutkimuksen ja tehokkaiden takalinkitysstrategioiden avulla yritykset voivat saavuttaa mindshare- ja branding-arvoa SEO:n avulla. Tekemällä yhteistyötä kokeneen SEO-ammattilaisen kanssa yritykset voivat varmistaa, että niiden verkkoläsnäolo on optimoitu menestystä varten ja että ne pystyvät tavoittamaan kohdeyleisönsä ja rakentamaan vahvan brändimielikuvan asiakkaidensa mielissä.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Liidien hankinta ja suoramarkkinointi ovat kaksi tärkeää tavoitetta yrityksille, jotka haluavat kasvattaa asiakaskuntaansa ja tuottaa tuloja verkkokanavien kautta. Hakukoneoptimointi (SEO) voi auttaa yrityksiä saavuttamaan nämä tavoitteet parantamalla verkkosivuston näkyvyyttä hakukoneiden tuloksissa, jolloin potentiaalisten asiakkaiden on helpompi löytää yrityksen brändi ja sitoutua siihen.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Liidien hankinnalla tarkoitetaan prosessia, jossa potentiaaliset asiakkaat tunnistetaan, houkutellaan ja muutetaan maksaviksi asiakkaiksi. Hakukoneoptimoinnin yhteydessä tämä tarkoittaa verkkosivuston optimointia yrityksen tarjoamiin tuotteisiin tai palveluihin liittyville avainsanoille, laadukkaan sisällön luomista, joka on sekä informatiivista että kiinnostavaa, ja vahvan verkkoläsnäolon rakentamista takalinkityksen ja sosiaalisen median avulla. Keskittymällä liidien hankintaan yritykset voivat lisätä mahdollisuuksia, että potentiaaliset asiakkaat löytävät niiden verkkosivuston ja ottavat siihen yhteyttä, mikä auttaa lisäämään liikennettä, luomaan liidien määrää ja lopulta lisäämään tuloja.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Suoramarkkinointi on puolestaan kohdennettu markkinointitapa, jossa keskitytään tavoittamaan potentiaaliset asiakkaat suoraan, yleensä sähköpostin, suoramainonnan tai muun suoran viestinnän avulla. SEO:n yhteydessä tämä tarkoittaa kohdennettujen laskeutumissivujen luomista, jotka on optimoitu tietyille avainsanoille ja joiden tarkoituksena on muuntaa kävijät maksaviksi asiakkaiksi. Hyödyntämällä suoramarkkinointitaktiikoita ja optimoimalla nämä laskeutumissivut hakukoneita varten yritykset voivat tavoittaa hyvin kohdennetun yleisön, lisätä konversioita ja tuottaa tuloja verkkokanavista.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Sekä liidien hankkiminen että suoramarkkinointi voidaan saavuttaa tehokkaiden SEO-strategioiden avulla. Esimerkiksi tekemällä perusteellista avainsanatutkimusta ja luomalla kohdennettua sisältöä, joka on optimoitu tietyille avainsanoille, yritykset voivat parantaa näkyvyyttään hakutuloksissa ja houkutella potentiaalisia asiakkaita verkkosivuilleen. Lisäksi hyödyntämällä kohdennettuja laskeutumissivuja ja suoramarkkinointitaktiikoita yritykset voivat lisätä mahdollisuuksia muuntaa kävijöitä maksaviksi asiakkaiksi ja tuottaa tuloja verkkokanavien kautta.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Yhteenvetona voidaan todeta, että liidien hankinta ja suoramarkkinointi ovat kaksi tärkeää tavoitetta yrityksille, jotka haluavat kasvattaa asiakaskuntaansa ja tuottaa tuloja verkkokanavien kautta. Keskittymällä liidien hankintaan ja suoramarkkinointiin hakukoneoptimoinnin avulla yritykset voivat parantaa näkyvyyttään hakutuloksissa, tavoittaa hyvin kohdennetun yleisön ja lisätä konversioita, mikä auttaa lisäämään liikennettä, tuottamaan liidien määrää ja viime kädessä kasvattamaan tuloja. Tekemällä yhteistyötä kokeneen SEO-ammattilaisen kanssa yritykset voivat varmistaa, että niiden verkkoläsnäolo on optimoitu menestystä varten ja että ne pystyvät tavoittamaan kohdeyleisönsä ja saavuttamaan liidien hankinnan ja suoramarkkinoinnin tavoitteet.</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Maineenhallinta on kriittinen tavoite yrityksille, jotka haluavat luoda ja ylläpitää myönteistä verkkoläsnäoloa. Nykypäivän digitaaliaikana verkkomaine on yhtä tärkeä kuin offline-maine, ja negatiivisella verkkokuvalla voi olla merkittäviä kielteisiä vaikutuksia yritykseen. Hakukoneoptimointi (SEO) voi auttaa yrityksiä saavuttamaan maineenhallinnan tavoitteet parantamalla brändiä koskevan myönteisen sisällön näkyvyyttä hakutuloksissa ja tukahduttamalla kielteisen sisällön.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SEO:n avulla tapahtuvan maineenhallinnan tavoitteena on varmistaa, että kun potentiaaliset asiakkaat etsivät tietoa tuotemerkistä tai sen tuotteista, heille esitetään myönteinen ja tarkka kuva yrityksestä. Tähän kuuluu tuotemerkkiä koskevan myönteisen sisällön, kuten myönteisten arvostelujen, suosittelujen ja yritysuutisten, luominen ja edistäminen sekä kielteisen sisällön, kuten negatiivisten arvostelujen tai valitusten, tukahduttaminen. Keskittymällä maineenhallintaan yritykset voivat parantaa myönteisen sisällön näkyvyyttä hakutuloksissa, mikä auttaa rakentamaan myönteistä kuvaa brändistä ja luomaan vahvan verkkoläsnäolon.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Jotta yritykset voivat saavuttaa maineenhallintatavoitteet SEO:n avulla, niiden on omaksuttava kokonaisvaltainen lähestymistapa, johon kuuluu myönteisen sisällön luominen ja edistäminen, brändiä koskevien verkkomainintojen seuranta ja negatiiviseen palautteeseen vastaaminen ajoissa ja ammattimaisesti. Tähän voi sisältyä erilaisten SEO-taktiikoiden, kuten avainsanatutkimuksen, takaisinkytkennän ja sosiaalisen median markkinoinnin, käyttö positiivisen sisällön edistämiseksi ja negatiivisen sisällön tukahduttamiseksi.</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Lisäksi yritykset voivat hyödyntää arvostelujen hallinta-alustoja ja sosiaalisen kuuntelun työkaluja seuratakseen brändiä koskevia verkkomainintoja ja vastatakseen negatiiviseen palautteeseen ajoissa ja ammattimaisesti. Käsittelemällä negatiivista palautetta ja ottamalla yhteyttä asiakkaisiin myönteisellä tavalla yritykset voivat parantaa online-maineitaan ja rakentaa luottamusta kohderyhmänsä kanssa.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Yhteenvetona voidaan todeta, että maineenhallinta on kriittinen tavoite yrityksille, jotka haluavat luoda ja ylläpitää myönteistä verkkoläsnäoloa. Keskittymällä maineenhallintaan hakukoneoptimoinnin avulla yritykset voivat parantaa brändiä koskevan myönteisen sisällön näkyvyyttä hakutuloksissa ja tukahduttaa kielteisen sisällön, mikä auttaa rakentamaan myönteistä kuvaa brändistä ja luomaan vahvan verkkoläsnäolon. Tekemällä yhteistyötä kokeneen SEO-ammattilaisen kanssa yritykset voivat varmistaa, että niiden verkkomaine on hallinnassa tehokkaasti ja että ne pystyvät luomaan ja ylläpitämään positiivista verkkokuvaa brändistään.</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2" name="Google Shape;252;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5" name="Google Shape;265;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1" name="Google Shape;271;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Kilpailijan SEO-strategian arviointia laadittaessa on tärkeää käyttää kokonaisvaltaista lähestymistapaa, johon kuuluu kilpailijan verkkoläsnäolon ja SEO-toimien perusteellinen analyysi. Kilpailijoita arvioimalla yritykset voivat saada arvokasta tietoa siitä, mikä toimii ja mikä ei toimi niiden toimialalla, ja voivat käyttää tätä tietoa omien SEO-pyrkimystensä parantamiseen ja kilpailuedun hankkimiseen.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Ensimmäinen askel kilpailijoiden SEO-strategian arvioinnin laatimisessa on perusteellinen avainsanatutkimus. Tähän kuuluu yrityksen ja sen tuotteiden tai palveluiden kannalta olennaisimpien avainsanojen ja -lauseiden tunnistaminen sekä näiden avainsanojen hakumäärän ja kilpailun määrittäminen. Kilpailijatutkimuksen avulla yritykset voivat saada arvokasta tietoa kilpailijoidensa yleisimmin käyttämistä avainsanoista ja -lauseista ja käyttää tätä tietoa oman verkkosivustonsa ja sisältönsä optimoimiseksi hakukoneita varten.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Kun avainsanat on tunnistettu, seuraava vaihe on analysoida kilpailijan verkkoläsnäolo ja SEO-toimet. Tässä yhteydessä tarkastellaan kilpailijan verkkosivustoa, sosiaalisen median profiileja ja takalinkkejä, jotta saadaan parempi käsitys kilpailijan verkkoläsnäolosta ja siitä, miten kilpailija optimoi verkkosivustonsa ja sisältönsä hakukoneita varten. Analyysin tulisi sisältää kilpailijan verkkosivuston rakenteen, sisällön ja metatunnisteiden tarkastelu sekä analyysi kilpailijan takalinkkien ja sosiaalisen median läsnäolosta.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Kilpailijan verkkoläsnäolon analysoinnin lisäksi on tärkeää arvioida myös sen liikennettä ja sijoituksia. Tässä yhteydessä on käytettävä Google Analyticsin ja Google Search Consolen kaltaisia työkaluja, joiden avulla saadaan parempi käsitys kilpailijan verkkoliikenteestä, mukaan lukien liikenteen lähde, liikennettä ohjaavat avainsanat ja eniten liikennettä tuottavat sivut verkkosivustolla. Näitä tietoja voidaan käyttää yrityksen omien SEO-toimien parantamisalueiden tunnistamiseen ja kilpailuedun hankkimiseen.</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g1e6123188bb_0_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9" name="Google Shape;279;g1e6123188bb_0_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7" name="Google Shape;287;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2" name="Google Shape;292;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0" name="Google Shape;300;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6" name="Google Shape;306;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Avainsanastrategia SEO:ssa on keskeinen osa menestyksekästä hakukoneiden optimointikampanjaa. Avainsanastrategiassa tunnistetaan yrityksen tuotteisiin tai palveluihin liittyvät merkityksellisimmät ja tehokkaimmat avainsanat ja lauseet ja optimoidaan niiden avulla hakukoneiden verkkosivusto ja sisältö. Avainsanastrategian tavoitteena on lisätä sivuston näkyvyyttä hakukoneen tulossivuilla (SERPS) asiaankuuluvien avainsanojen ja lauseiden osalta, mikä lisää liikennettä, liidejä ja myyntiä sivustolle.</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Ensimmäinen askel avainsanastrategian kehittämisessä on perusteellisen avainsanatutkimuksen tekeminen. Tähän kuuluu yrityksen ja sen tuotteiden tai palvelujen kannalta merkityksellisimpien avainsanojen ja lauseiden tunnistaminen sekä näiden avainsanojen haun volyymin ja kilpailun määrittely. Avainsanatutkimuksen työkaluilla, kuten Google Keyword Plannerilla ja seehushilla, voidaan tunnistaa tehokkaat avainsanat sekä kerätä tietoa näiden avainsanojen kilpailusta ja hakuvolyymista.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Kun avainsanat on tunnistettu, seuraavaksi analysoidaan kilpailua ja määritetään paras tapa optimoida näiden avainsanojen verkkosivusto ja sisältö. Tässä yhteydessä tarkastellaan tärkeimpien kilpailijoiden verkkosivustoja kohdennettujen avainsanojen osalta ja analysoidaan niiden SEO-strategioita, mukaan lukien verkkosivustojen rakenne, sisältö ja taustalinkit. Näiden tietojen avulla voidaan yksilöidä alat, joilla yrityksen omia SEO-toimia voidaan parantaa, ja saada kilpailuetua.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Seuraava askel avainsanastrategian kehittämisessä on optimoida kohdennettujen avainsanojen verkkosivut ja sisältö. Tähän sisältyy avainsanojen ja lauseiden sisällyttäminen verkkosivuston rakenteeseen, sisältöön ja metatunnisteisiin sekä sen varmistaminen, että verkkosivusto on optimoitu sekä hakukoneita että käyttäjiä varten. Tähän sisältyy laadukkaan ja avainsanarikkaan sisällön luominen kohdeyleisölle ja optimointi hakukoneita varten sekä laadukkaiden taustalinkkien rakentaminen hyvämaineisista verkkosivustoista yrityksen verkkosivustolle.</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Sivuston ja kohdennettujen avainsanojen sisällön optimoinnin lisäksi on tärkeää seurata ja seurata avainsanastrategian tuloksia. Tämä edellyttää Google Analyticsin ja Google Search Consolin kaltaisten työkalujen käyttämistä sivuston sijoitusten, liikenteen ja muunnosten seuraamiseen kohdennetuille avainsanoille. Näiden tietojen avulla voidaan tunnistaa kehittämiskohteita ja tarkentaa avainsanastrategiaa tarpeen mukaan.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1100"/>
              <a:buNone/>
            </a:pPr>
            <a:r>
              <a:rPr lang="en-US"/>
              <a:t>Yhteenvetona voidaan todeta, että avainsanastrategia SEO:ssa on keskeinen osa menestyksekästä hakukoneiden optimointikampanjaa. Siinä tunnistetaan yrityksen tuotteisiin tai palveluihin liittyvät merkityksellisimmät ja tehokkaimmat avainsanat ja lauseet, optimoidaan näiden avainsanojen verkkosivusto ja sisältö sekä seurataan ja seurataan avainsanastrategian tuloksia. Tekemällä yhteistyötä kokeneen SEO-ammattilaisen kanssa yritykset voivat varmistaa, että niiden avainsanastrategia on tehokas ja optimaalinen menestyksen kannalta ja että ne voivat lisätä verkkosivustonsa näkyvyyttä hakukoneen tulossivuilla ja ohjata lisää liikennettä, liidejä ja myyntiä verkkosivustolleen.</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4" name="Google Shape;314;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Oikean avainsanan valitseminen SEO-strategialle on ratkaisevan tärkeää hakukoneiden optimointikampanjan onnistumisen kannalta. SEO-strategian avainsanoja valittaessa on otettava huomioon useita keskeisiä kriteerejä, kuten: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Merkityksellisyys: valittujen avainsanojen olisi oltava merkityksellisiä yrityksen tuotteiden tai palvelujen ja kohdeyleisön kannalta. Näin varmistetaan, että verkkosivusto on näiden avainsanojen osalta hyvässä asemassa ja että syntyvä liikenne on laadukasta ja liiketoiminnan kannalta relevanttia.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Hakuasema: avainsanoilla on oltava merkittävä hakuasema, mikä osoittaa, että näihin avainsanoihin liittyvien tietojen kysyntä on suurta. Suurivolyymiset avainsanat ovat yleensä kilpailukykyisempiä, mutta ne voivat myös luoda merkittävää liikennettä ja johtaa, jos ne optimoidaan tehokkaasti.</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Kilpailu: avainsanojen kilpailutaso tulee ottaa huomioon valittaessa avainsanoja SEO-strategiaan. Korkean kilpailun avainsanat voivat olla haastavampia, mutta ne voivat myös luoda merkittävää liikennettä, jos ne optimoidaan tehokkaasti. Toisaalta heikosti kilpailtuja avainsanoja voi olla helpompi sijoittaa, mutta myös hakuvolyymi voi olla pieni ja liikenne vähäistä.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Ostajan aikomus: avainsanojen tulisi heijastaa kohdeyleisön ostoaikomusta. Tämä tarkoittaa, että avainsanojen tulee liittyä yrityksen tarjoamiin tuotteisiin tai palveluihin sekä myyntikanavan vaiheisiin, kuten tietoisuuteen, harkintaan ja muuntamiseen.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Käyttäjän tarkoitus: avainsanojen olisi myös heijastettava käyttäjän tarkoitusta, eli niiden olisi vastattava käyttäjän hakemia tietoja. Esimerkiksi jos käyttäjä etsii ”parhaita kannettavia tietokoneita”, he ovat todennäköisesti harkinta - vaiheessa ja etsivät tietoa, joka auttaisi heitä tekemään ostopäätöksen.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Kohdesijainti: avainsanojen tulee olla kohdesijainnin mukaisia, jos liiketoiminta kohdistuu tietylle maantieteelliselle alueelle. Esimerkiksi jos yritys toimii San Franciscossa, avainsanat, kuten ”San Franciscon parhaat ravintolat”, olisivat merkityksellisempiä ja tehokkaampia kuin yleiset avainsanat, kuten ”parhaat ravintolat”.</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Pitkävartiset avainsanat: suurivolyymisten avainsanojen lisäksi pitkävartiset avainsanat voivat olla tehokkaita myös SEO-strategiassa. Pitkävartiset avainsanat ovat täsmällisempiä ja kohdennetumpia, ja niiden kilpailu on usein vähäisempää, mikä helpottaa niiden luokittelua. Ne voivat myös tuottaa laadukasta liikennettä ja johtaa yrityksiä.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1100"/>
              <a:buNone/>
            </a:pPr>
            <a:r>
              <a:rPr lang="en-US"/>
              <a:t>Lopuksi totean, että oikeiden avainsanojen valitseminen SEO-strategialle on ratkaisevan tärkeää hakukoneiden optimointikampanjan onnistumisen kannalta. Ottamalla huomioon relevanssin, haun volyymin, kilpailun, ostajan aikomuksen, käyttäjän aikomuksen, kohteen sijainnin ja pitkähäntäiset avainsanat yritykset voivat varmistaa, että ne valitsevat tehokkaita ja onnistumisen kannalta optimoituja avainsanoja.</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2" name="Google Shape;322;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7" name="Google Shape;327;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5" name="Google Shape;335;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1" name="Google Shape;341;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7" name="Google Shape;347;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2" name="Google Shape;352;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g28706b48c6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8" name="Google Shape;358;g28706b48c6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6.png"/><Relationship Id="rId4" Type="http://schemas.openxmlformats.org/officeDocument/2006/relationships/image" Target="../media/image5.png"/><Relationship Id="rId5" Type="http://schemas.openxmlformats.org/officeDocument/2006/relationships/image" Target="../media/image2.jpg"/><Relationship Id="rId6" Type="http://schemas.openxmlformats.org/officeDocument/2006/relationships/image" Target="../media/image1.png"/><Relationship Id="rId7" Type="http://schemas.openxmlformats.org/officeDocument/2006/relationships/image" Target="../media/image28.png"/><Relationship Id="rId8" Type="http://schemas.openxmlformats.org/officeDocument/2006/relationships/image" Target="../media/image20.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image" Target="../media/image28.png"/><Relationship Id="rId6" Type="http://schemas.openxmlformats.org/officeDocument/2006/relationships/image" Target="../media/image10.png"/><Relationship Id="rId7" Type="http://schemas.openxmlformats.org/officeDocument/2006/relationships/image" Target="../media/image20.png"/><Relationship Id="rId8"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25.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image" Target="../media/image28.png"/><Relationship Id="rId6" Type="http://schemas.openxmlformats.org/officeDocument/2006/relationships/image" Target="../media/image5.png"/><Relationship Id="rId7" Type="http://schemas.openxmlformats.org/officeDocument/2006/relationships/image" Target="../media/image10.png"/><Relationship Id="rId8" Type="http://schemas.openxmlformats.org/officeDocument/2006/relationships/image" Target="../media/image20.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 Id="rId3" Type="http://schemas.openxmlformats.org/officeDocument/2006/relationships/image" Target="../media/image5.png"/><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25.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10.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10.png"/><Relationship Id="rId4" Type="http://schemas.openxmlformats.org/officeDocument/2006/relationships/image" Target="../media/image25.png"/><Relationship Id="rId5"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image" Target="../media/image28.png"/><Relationship Id="rId6" Type="http://schemas.openxmlformats.org/officeDocument/2006/relationships/image" Target="../media/image10.png"/><Relationship Id="rId7" Type="http://schemas.openxmlformats.org/officeDocument/2006/relationships/image" Target="../media/image20.png"/><Relationship Id="rId8"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jpg"/><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image" Target="../media/image28.png"/><Relationship Id="rId6" Type="http://schemas.openxmlformats.org/officeDocument/2006/relationships/image" Target="../media/image10.png"/><Relationship Id="rId7" Type="http://schemas.openxmlformats.org/officeDocument/2006/relationships/image" Target="../media/image20.png"/><Relationship Id="rId8"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 Id="rId3" Type="http://schemas.openxmlformats.org/officeDocument/2006/relationships/image" Target="../media/image10.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jpg"/><Relationship Id="rId3" Type="http://schemas.openxmlformats.org/officeDocument/2006/relationships/image" Target="../media/image10.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25.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25.png"/><Relationship Id="rId4"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25.pn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image" Target="../media/image28.png"/><Relationship Id="rId6" Type="http://schemas.openxmlformats.org/officeDocument/2006/relationships/image" Target="../media/image10.png"/><Relationship Id="rId7" Type="http://schemas.openxmlformats.org/officeDocument/2006/relationships/image" Target="../media/image20.png"/><Relationship Id="rId8"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44"/>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0" name="Google Shape;10;p44"/>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44"/>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4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3" name="Google Shape;13;p44"/>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14" name="Google Shape;14;p44"/>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44"/>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44"/>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44"/>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45"/>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45"/>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1" name="Google Shape;21;p45"/>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2" name="Google Shape;22;p4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23" name="Google Shape;23;p45"/>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24" name="Google Shape;24;p45"/>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25" name="Google Shape;25;p45"/>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26" name="Google Shape;26;p45"/>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27" name="Google Shape;27;p45"/>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28" name="Google Shape;28;p45"/>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29" name="Google Shape;29;p45"/>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30" name="Shape 30"/>
        <p:cNvGrpSpPr/>
        <p:nvPr/>
      </p:nvGrpSpPr>
      <p:grpSpPr>
        <a:xfrm>
          <a:off x="0" y="0"/>
          <a:ext cx="0" cy="0"/>
          <a:chOff x="0" y="0"/>
          <a:chExt cx="0" cy="0"/>
        </a:xfrm>
      </p:grpSpPr>
      <p:pic>
        <p:nvPicPr>
          <p:cNvPr id="31" name="Google Shape;31;p46"/>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32" name="Google Shape;32;p46"/>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6"/>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34" name="Google Shape;34;p46"/>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35" name="Google Shape;35;p46"/>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36" name="Shape 36"/>
        <p:cNvGrpSpPr/>
        <p:nvPr/>
      </p:nvGrpSpPr>
      <p:grpSpPr>
        <a:xfrm>
          <a:off x="0" y="0"/>
          <a:ext cx="0" cy="0"/>
          <a:chOff x="0" y="0"/>
          <a:chExt cx="0" cy="0"/>
        </a:xfrm>
      </p:grpSpPr>
      <p:sp>
        <p:nvSpPr>
          <p:cNvPr id="37" name="Google Shape;37;p47"/>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47"/>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9" name="Google Shape;39;p47"/>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0" name="Google Shape;40;p47"/>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41" name="Google Shape;41;p47"/>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42" name="Google Shape;42;p47"/>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43" name="Google Shape;43;p47"/>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44" name="Google Shape;44;p47"/>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45" name="Google Shape;45;p47"/>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46" name="Google Shape;46;p47"/>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47" name="Shape 47"/>
        <p:cNvGrpSpPr/>
        <p:nvPr/>
      </p:nvGrpSpPr>
      <p:grpSpPr>
        <a:xfrm>
          <a:off x="0" y="0"/>
          <a:ext cx="0" cy="0"/>
          <a:chOff x="0" y="0"/>
          <a:chExt cx="0" cy="0"/>
        </a:xfrm>
      </p:grpSpPr>
      <p:sp>
        <p:nvSpPr>
          <p:cNvPr id="48" name="Google Shape;48;p48"/>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9" name="Google Shape;49;p48"/>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50" name="Google Shape;50;p48"/>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51" name="Shape 51"/>
        <p:cNvGrpSpPr/>
        <p:nvPr/>
      </p:nvGrpSpPr>
      <p:grpSpPr>
        <a:xfrm>
          <a:off x="0" y="0"/>
          <a:ext cx="0" cy="0"/>
          <a:chOff x="0" y="0"/>
          <a:chExt cx="0" cy="0"/>
        </a:xfrm>
      </p:grpSpPr>
      <p:pic>
        <p:nvPicPr>
          <p:cNvPr id="52" name="Google Shape;52;p49"/>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53" name="Google Shape;53;p4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54" name="Google Shape;54;p49"/>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55" name="Shape 55"/>
        <p:cNvGrpSpPr/>
        <p:nvPr/>
      </p:nvGrpSpPr>
      <p:grpSpPr>
        <a:xfrm>
          <a:off x="0" y="0"/>
          <a:ext cx="0" cy="0"/>
          <a:chOff x="0" y="0"/>
          <a:chExt cx="0" cy="0"/>
        </a:xfrm>
      </p:grpSpPr>
      <p:cxnSp>
        <p:nvCxnSpPr>
          <p:cNvPr id="56" name="Google Shape;56;p50"/>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57" name="Google Shape;57;p50"/>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8" name="Google Shape;58;p50"/>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9" name="Google Shape;59;p50"/>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60" name="Google Shape;60;p50"/>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61" name="Google Shape;61;p50"/>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62" name="Shape 62"/>
        <p:cNvGrpSpPr/>
        <p:nvPr/>
      </p:nvGrpSpPr>
      <p:grpSpPr>
        <a:xfrm>
          <a:off x="0" y="0"/>
          <a:ext cx="0" cy="0"/>
          <a:chOff x="0" y="0"/>
          <a:chExt cx="0" cy="0"/>
        </a:xfrm>
      </p:grpSpPr>
      <p:pic>
        <p:nvPicPr>
          <p:cNvPr descr="A picture containing shape&#10;&#10;Description automatically generated" id="63" name="Google Shape;63;p51"/>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64" name="Google Shape;64;p51"/>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65" name="Google Shape;65;p51"/>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51"/>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67" name="Google Shape;67;p51"/>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68" name="Google Shape;68;p51"/>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52"/>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52"/>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52"/>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52"/>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74" name="Google Shape;74;p52"/>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75" name="Google Shape;75;p52"/>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6" name="Google Shape;76;p52"/>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7" name="Google Shape;77;p52"/>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8" name="Google Shape;78;p52"/>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9" name="Google Shape;79;p52"/>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0" name="Google Shape;80;p52"/>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53"/>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53"/>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4" name="Google Shape;84;p53"/>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5" name="Google Shape;85;p5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86" name="Google Shape;86;p53"/>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87" name="Google Shape;87;p5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8" name="Google Shape;88;p5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9" name="Google Shape;89;p5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0" name="Google Shape;90;p53"/>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1" name="Google Shape;91;p53"/>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2" name="Google Shape;92;p53"/>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54"/>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5" name="Google Shape;95;p54"/>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96" name="Google Shape;96;p54"/>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97" name="Google Shape;97;p54"/>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98" name="Google Shape;98;p54"/>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9" name="Google Shape;99;p54"/>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100" name="Shape 100"/>
        <p:cNvGrpSpPr/>
        <p:nvPr/>
      </p:nvGrpSpPr>
      <p:grpSpPr>
        <a:xfrm>
          <a:off x="0" y="0"/>
          <a:ext cx="0" cy="0"/>
          <a:chOff x="0" y="0"/>
          <a:chExt cx="0" cy="0"/>
        </a:xfrm>
      </p:grpSpPr>
      <p:sp>
        <p:nvSpPr>
          <p:cNvPr id="101" name="Google Shape;101;p55"/>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2" name="Google Shape;102;p55"/>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103" name="Google Shape;103;p55"/>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104" name="Google Shape;104;p55"/>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05" name="Google Shape;105;p55"/>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55"/>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07" name="Shape 107"/>
        <p:cNvGrpSpPr/>
        <p:nvPr/>
      </p:nvGrpSpPr>
      <p:grpSpPr>
        <a:xfrm>
          <a:off x="0" y="0"/>
          <a:ext cx="0" cy="0"/>
          <a:chOff x="0" y="0"/>
          <a:chExt cx="0" cy="0"/>
        </a:xfrm>
      </p:grpSpPr>
      <p:pic>
        <p:nvPicPr>
          <p:cNvPr id="108" name="Google Shape;108;p56"/>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09" name="Google Shape;109;p56"/>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56"/>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1" name="Google Shape;111;p56"/>
          <p:cNvSpPr/>
          <p:nvPr>
            <p:ph idx="2" type="pic"/>
          </p:nvPr>
        </p:nvSpPr>
        <p:spPr>
          <a:xfrm>
            <a:off x="5572125" y="1"/>
            <a:ext cx="3571875" cy="5029199"/>
          </a:xfrm>
          <a:prstGeom prst="rect">
            <a:avLst/>
          </a:prstGeom>
          <a:solidFill>
            <a:srgbClr val="D3EEEF"/>
          </a:solidFill>
          <a:ln>
            <a:noFill/>
          </a:ln>
        </p:spPr>
      </p:sp>
      <p:pic>
        <p:nvPicPr>
          <p:cNvPr id="112" name="Google Shape;112;p56"/>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3" name="Google Shape;113;p56"/>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4" name="Shape 114"/>
        <p:cNvGrpSpPr/>
        <p:nvPr/>
      </p:nvGrpSpPr>
      <p:grpSpPr>
        <a:xfrm>
          <a:off x="0" y="0"/>
          <a:ext cx="0" cy="0"/>
          <a:chOff x="0" y="0"/>
          <a:chExt cx="0" cy="0"/>
        </a:xfrm>
      </p:grpSpPr>
      <p:sp>
        <p:nvSpPr>
          <p:cNvPr id="115" name="Google Shape;115;p57"/>
          <p:cNvSpPr/>
          <p:nvPr>
            <p:ph idx="2" type="pic"/>
          </p:nvPr>
        </p:nvSpPr>
        <p:spPr>
          <a:xfrm>
            <a:off x="0" y="1"/>
            <a:ext cx="9144000" cy="2571749"/>
          </a:xfrm>
          <a:prstGeom prst="rect">
            <a:avLst/>
          </a:prstGeom>
          <a:solidFill>
            <a:srgbClr val="D3EEEF"/>
          </a:solidFill>
          <a:ln>
            <a:noFill/>
          </a:ln>
        </p:spPr>
      </p:sp>
      <p:sp>
        <p:nvSpPr>
          <p:cNvPr id="116" name="Google Shape;116;p57"/>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57"/>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8" name="Google Shape;118;p57"/>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19" name="Google Shape;119;p5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57"/>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21" name="Shape 121"/>
        <p:cNvGrpSpPr/>
        <p:nvPr/>
      </p:nvGrpSpPr>
      <p:grpSpPr>
        <a:xfrm>
          <a:off x="0" y="0"/>
          <a:ext cx="0" cy="0"/>
          <a:chOff x="0" y="0"/>
          <a:chExt cx="0" cy="0"/>
        </a:xfrm>
      </p:grpSpPr>
      <p:pic>
        <p:nvPicPr>
          <p:cNvPr id="122" name="Google Shape;122;p58"/>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23" name="Google Shape;123;p58"/>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58"/>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5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6" name="Google Shape;126;p58"/>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7" name="Shape 127"/>
        <p:cNvGrpSpPr/>
        <p:nvPr/>
      </p:nvGrpSpPr>
      <p:grpSpPr>
        <a:xfrm>
          <a:off x="0" y="0"/>
          <a:ext cx="0" cy="0"/>
          <a:chOff x="0" y="0"/>
          <a:chExt cx="0" cy="0"/>
        </a:xfrm>
      </p:grpSpPr>
      <p:sp>
        <p:nvSpPr>
          <p:cNvPr id="128" name="Google Shape;128;p59"/>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29" name="Google Shape;129;p59"/>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0" name="Google Shape;130;p59"/>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1" name="Google Shape;131;p59"/>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2" name="Google Shape;132;p59"/>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33" name="Google Shape;133;p59"/>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4" name="Google Shape;134;p59"/>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35" name="Google Shape;135;p59"/>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quote">
    <p:bg>
      <p:bgPr>
        <a:blipFill>
          <a:blip r:embed="rId2">
            <a:alphaModFix/>
          </a:blip>
          <a:stretch>
            <a:fillRect/>
          </a:stretch>
        </a:blipFill>
      </p:bgPr>
    </p:bg>
    <p:spTree>
      <p:nvGrpSpPr>
        <p:cNvPr id="136" name="Shape 13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cSld name="In-class activity">
    <p:bg>
      <p:bgPr>
        <a:blipFill>
          <a:blip r:embed="rId2">
            <a:alphaModFix/>
          </a:blip>
          <a:stretch>
            <a:fillRect/>
          </a:stretch>
        </a:blipFill>
      </p:bgPr>
    </p:bg>
    <p:spTree>
      <p:nvGrpSpPr>
        <p:cNvPr id="137" name="Shape 137"/>
        <p:cNvGrpSpPr/>
        <p:nvPr/>
      </p:nvGrpSpPr>
      <p:grpSpPr>
        <a:xfrm>
          <a:off x="0" y="0"/>
          <a:ext cx="0" cy="0"/>
          <a:chOff x="0" y="0"/>
          <a:chExt cx="0" cy="0"/>
        </a:xfrm>
      </p:grpSpPr>
      <p:sp>
        <p:nvSpPr>
          <p:cNvPr id="138" name="Google Shape;138;p61"/>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39" name="Google Shape;139;p61"/>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theme" Target="../theme/theme1.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8"/>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
          <p:cNvSpPr txBox="1"/>
          <p:nvPr>
            <p:ph type="ctrTitle"/>
          </p:nvPr>
        </p:nvSpPr>
        <p:spPr>
          <a:xfrm>
            <a:off x="-595075" y="496206"/>
            <a:ext cx="9180275" cy="1884419"/>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lt1"/>
              </a:buClr>
              <a:buSzPts val="4500"/>
              <a:buFont typeface="Roboto"/>
              <a:buNone/>
            </a:pPr>
            <a:r>
              <a:rPr lang="en-US" sz="4800"/>
              <a:t>SEO-strategia – Tutki</a:t>
            </a:r>
            <a:endParaRPr sz="4800"/>
          </a:p>
        </p:txBody>
      </p:sp>
      <p:sp>
        <p:nvSpPr>
          <p:cNvPr id="145" name="Google Shape;145;p1"/>
          <p:cNvSpPr txBox="1"/>
          <p:nvPr>
            <p:ph idx="4294967295" type="subTitle"/>
          </p:nvPr>
        </p:nvSpPr>
        <p:spPr>
          <a:xfrm>
            <a:off x="566062" y="2807719"/>
            <a:ext cx="6858000" cy="1241425"/>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Arial"/>
              <a:buNone/>
            </a:pPr>
            <a:r>
              <a:rPr lang="en-US">
                <a:solidFill>
                  <a:schemeClr val="lt1"/>
                </a:solidFill>
              </a:rPr>
              <a:t>Opettaja</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lang="en-US">
                <a:solidFill>
                  <a:schemeClr val="lt1"/>
                </a:solidFill>
              </a:rPr>
              <a:t>Koulu</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lang="en-US">
                <a:solidFill>
                  <a:schemeClr val="lt1"/>
                </a:solidFill>
              </a:rPr>
              <a:t>Hakukoneoptimointi (SEO)</a:t>
            </a:r>
            <a:endParaRPr b="0" i="0" sz="21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51" name="Google Shape;151;p2"/>
          <p:cNvSpPr txBox="1"/>
          <p:nvPr>
            <p:ph type="title"/>
          </p:nvPr>
        </p:nvSpPr>
        <p:spPr>
          <a:xfrm>
            <a:off x="840583" y="851217"/>
            <a:ext cx="6859246" cy="1358279"/>
          </a:xfrm>
          <a:prstGeom prst="rect">
            <a:avLst/>
          </a:prstGeom>
          <a:noFill/>
          <a:ln>
            <a:noFill/>
          </a:ln>
        </p:spPr>
        <p:txBody>
          <a:bodyPr anchorCtr="0" anchor="b" bIns="45700" lIns="0" spcFirstLastPara="1" rIns="0" wrap="square" tIns="45700">
            <a:noAutofit/>
          </a:bodyPr>
          <a:lstStyle/>
          <a:p>
            <a:pPr indent="0" lvl="0" marL="0" rtl="0" algn="l">
              <a:lnSpc>
                <a:spcPct val="90000"/>
              </a:lnSpc>
              <a:spcBef>
                <a:spcPts val="0"/>
              </a:spcBef>
              <a:spcAft>
                <a:spcPts val="0"/>
              </a:spcAft>
              <a:buClr>
                <a:srgbClr val="D12477"/>
              </a:buClr>
              <a:buSzPts val="4400"/>
              <a:buFont typeface="Arial"/>
              <a:buNone/>
            </a:pPr>
            <a:r>
              <a:rPr lang="en-US" sz="4400">
                <a:solidFill>
                  <a:srgbClr val="D12477"/>
                </a:solidFill>
              </a:rPr>
              <a:t>SEO-strategia – </a:t>
            </a:r>
            <a:br>
              <a:rPr lang="en-US" sz="4400">
                <a:solidFill>
                  <a:srgbClr val="D12477"/>
                </a:solidFill>
              </a:rPr>
            </a:br>
            <a:r>
              <a:rPr lang="en-US" sz="4400">
                <a:solidFill>
                  <a:srgbClr val="D12477"/>
                </a:solidFill>
              </a:rPr>
              <a:t>Tutki</a:t>
            </a:r>
            <a:endParaRPr/>
          </a:p>
        </p:txBody>
      </p:sp>
      <p:sp>
        <p:nvSpPr>
          <p:cNvPr id="152" name="Google Shape;152;p2"/>
          <p:cNvSpPr txBox="1"/>
          <p:nvPr>
            <p:ph idx="1" type="body"/>
          </p:nvPr>
        </p:nvSpPr>
        <p:spPr>
          <a:xfrm>
            <a:off x="863071" y="2564692"/>
            <a:ext cx="6614100" cy="1866900"/>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Clr>
                <a:schemeClr val="lt1"/>
              </a:buClr>
              <a:buSzPts val="2400"/>
              <a:buNone/>
            </a:pPr>
            <a:r>
              <a:rPr b="0" lang="en-US" sz="2400">
                <a:latin typeface="Calibri"/>
                <a:ea typeface="Calibri"/>
                <a:cs typeface="Calibri"/>
                <a:sym typeface="Calibri"/>
              </a:rPr>
              <a:t>Mitä tapahtuisi, jos ei olisi mitään tietoa kohderyhmästä ja kilpailijoista?</a:t>
            </a:r>
            <a:endParaRPr b="0" sz="2400">
              <a:latin typeface="Calibri"/>
              <a:ea typeface="Calibri"/>
              <a:cs typeface="Calibri"/>
              <a:sym typeface="Calibri"/>
            </a:endParaRPr>
          </a:p>
          <a:p>
            <a:pPr indent="0" lvl="0" marL="0" marR="0" rtl="0" algn="l">
              <a:lnSpc>
                <a:spcPct val="115000"/>
              </a:lnSpc>
              <a:spcBef>
                <a:spcPts val="1600"/>
              </a:spcBef>
              <a:spcAft>
                <a:spcPts val="0"/>
              </a:spcAft>
              <a:buClr>
                <a:schemeClr val="lt1"/>
              </a:buClr>
              <a:buSzPts val="2400"/>
              <a:buNone/>
            </a:pPr>
            <a:r>
              <a:t/>
            </a:r>
            <a:endParaRPr b="0" i="0" sz="2400" u="none" cap="none" strike="noStrike">
              <a:latin typeface="Arial"/>
              <a:ea typeface="Arial"/>
              <a:cs typeface="Arial"/>
              <a:sym typeface="Arial"/>
            </a:endParaRPr>
          </a:p>
          <a:p>
            <a:pPr indent="0" lvl="0" marL="0" rtl="0" algn="l">
              <a:lnSpc>
                <a:spcPct val="90000"/>
              </a:lnSpc>
              <a:spcBef>
                <a:spcPts val="750"/>
              </a:spcBef>
              <a:spcAft>
                <a:spcPts val="0"/>
              </a:spcAft>
              <a:buClr>
                <a:schemeClr val="lt1"/>
              </a:buClr>
              <a:buSzPts val="21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158" name="Google Shape;158;p3"/>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just">
              <a:lnSpc>
                <a:spcPct val="115000"/>
              </a:lnSpc>
              <a:spcBef>
                <a:spcPts val="1200"/>
              </a:spcBef>
              <a:spcAft>
                <a:spcPts val="120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59" name="Google Shape;159;p3"/>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Oppimistavoitteet</a:t>
            </a:r>
            <a:endParaRPr/>
          </a:p>
        </p:txBody>
      </p:sp>
      <p:sp>
        <p:nvSpPr>
          <p:cNvPr id="160" name="Google Shape;160;p3"/>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lnSpcReduction="20000"/>
          </a:bodyPr>
          <a:lstStyle/>
          <a:p>
            <a:pPr indent="-176212" lvl="0" marL="342900" rtl="0" algn="l">
              <a:lnSpc>
                <a:spcPct val="90000"/>
              </a:lnSpc>
              <a:spcBef>
                <a:spcPts val="0"/>
              </a:spcBef>
              <a:spcAft>
                <a:spcPts val="0"/>
              </a:spcAft>
              <a:buClr>
                <a:srgbClr val="ED7D31"/>
              </a:buClr>
              <a:buSzPts val="2625"/>
              <a:buFont typeface="Arial"/>
              <a:buNone/>
            </a:pPr>
            <a:r>
              <a:t/>
            </a:r>
            <a:endParaRPr/>
          </a:p>
          <a:p>
            <a:pPr indent="-342900" lvl="0" marL="342900" rtl="0" algn="l">
              <a:lnSpc>
                <a:spcPct val="90000"/>
              </a:lnSpc>
              <a:spcBef>
                <a:spcPts val="750"/>
              </a:spcBef>
              <a:spcAft>
                <a:spcPts val="0"/>
              </a:spcAft>
              <a:buClr>
                <a:srgbClr val="D12477"/>
              </a:buClr>
              <a:buSzPts val="3150"/>
              <a:buFont typeface="Arial"/>
              <a:buChar char="•"/>
            </a:pPr>
            <a:r>
              <a:rPr lang="en-US"/>
              <a:t>Opiskelija osaa selittää myyntisuppilon periaatteen</a:t>
            </a:r>
            <a:endParaRPr/>
          </a:p>
          <a:p>
            <a:pPr indent="-342900" lvl="0" marL="342900" rtl="0" algn="l">
              <a:lnSpc>
                <a:spcPct val="90000"/>
              </a:lnSpc>
              <a:spcBef>
                <a:spcPts val="750"/>
              </a:spcBef>
              <a:spcAft>
                <a:spcPts val="0"/>
              </a:spcAft>
              <a:buClr>
                <a:srgbClr val="D12477"/>
              </a:buClr>
              <a:buSzPts val="3150"/>
              <a:buFont typeface="Arial"/>
              <a:buChar char="•"/>
            </a:pPr>
            <a:r>
              <a:rPr lang="en-US"/>
              <a:t>Opiskelija osaa tunnistaa SEO-tavoitteet</a:t>
            </a:r>
            <a:endParaRPr/>
          </a:p>
          <a:p>
            <a:pPr indent="-342900" lvl="0" marL="342900" rtl="0" algn="l">
              <a:lnSpc>
                <a:spcPct val="90000"/>
              </a:lnSpc>
              <a:spcBef>
                <a:spcPts val="750"/>
              </a:spcBef>
              <a:spcAft>
                <a:spcPts val="0"/>
              </a:spcAft>
              <a:buClr>
                <a:srgbClr val="D12477"/>
              </a:buClr>
              <a:buSzPts val="3150"/>
              <a:buFont typeface="Arial"/>
              <a:buChar char="•"/>
            </a:pPr>
            <a:r>
              <a:rPr lang="en-US"/>
              <a:t>Opiskelija osaa hahmottaa kilpailijoiden SEO-strategian </a:t>
            </a:r>
            <a:endParaRPr/>
          </a:p>
          <a:p>
            <a:pPr indent="-342900" lvl="0" marL="342900" rtl="0" algn="l">
              <a:lnSpc>
                <a:spcPct val="90000"/>
              </a:lnSpc>
              <a:spcBef>
                <a:spcPts val="750"/>
              </a:spcBef>
              <a:spcAft>
                <a:spcPts val="0"/>
              </a:spcAft>
              <a:buClr>
                <a:srgbClr val="D12477"/>
              </a:buClr>
              <a:buSzPts val="3150"/>
              <a:buFont typeface="Arial"/>
              <a:buChar char="•"/>
            </a:pPr>
            <a:r>
              <a:rPr lang="en-US"/>
              <a:t>Opiskelija osaa toteuttaa avainsanatutkimuksen</a:t>
            </a:r>
            <a:endParaRPr/>
          </a:p>
          <a:p>
            <a:pPr indent="-209550" lvl="0" marL="342900" rtl="0" algn="l">
              <a:lnSpc>
                <a:spcPct val="90000"/>
              </a:lnSpc>
              <a:spcBef>
                <a:spcPts val="750"/>
              </a:spcBef>
              <a:spcAft>
                <a:spcPts val="0"/>
              </a:spcAft>
              <a:buClr>
                <a:srgbClr val="161249"/>
              </a:buClr>
              <a:buSzPts val="2100"/>
              <a:buFont typeface="Arial"/>
              <a:buNone/>
            </a:pPr>
            <a:r>
              <a:t/>
            </a:r>
            <a:endParaRPr/>
          </a:p>
          <a:p>
            <a:pPr indent="-209550" lvl="0" marL="342900" rtl="0" algn="l">
              <a:lnSpc>
                <a:spcPct val="90000"/>
              </a:lnSpc>
              <a:spcBef>
                <a:spcPts val="750"/>
              </a:spcBef>
              <a:spcAft>
                <a:spcPts val="0"/>
              </a:spcAft>
              <a:buClr>
                <a:srgbClr val="161249"/>
              </a:buClr>
              <a:buSzPts val="2100"/>
              <a:buFont typeface="Arial"/>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4"/>
          <p:cNvSpPr txBox="1"/>
          <p:nvPr>
            <p:ph type="title"/>
          </p:nvPr>
        </p:nvSpPr>
        <p:spPr>
          <a:xfrm>
            <a:off x="628650" y="1557618"/>
            <a:ext cx="2863215" cy="138345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lt1"/>
              </a:buClr>
              <a:buSzPts val="3300"/>
              <a:buFont typeface="Arial"/>
              <a:buNone/>
            </a:pPr>
            <a:r>
              <a:rPr lang="en-US"/>
              <a:t>Aiheet</a:t>
            </a:r>
            <a:endParaRPr/>
          </a:p>
        </p:txBody>
      </p:sp>
      <p:sp>
        <p:nvSpPr>
          <p:cNvPr id="166" name="Google Shape;166;p4"/>
          <p:cNvSpPr txBox="1"/>
          <p:nvPr/>
        </p:nvSpPr>
        <p:spPr>
          <a:xfrm>
            <a:off x="3983426" y="803665"/>
            <a:ext cx="4880447" cy="580273"/>
          </a:xfrm>
          <a:prstGeom prst="rect">
            <a:avLst/>
          </a:prstGeom>
          <a:noFill/>
          <a:ln>
            <a:noFill/>
          </a:ln>
        </p:spPr>
        <p:txBody>
          <a:bodyPr anchorCtr="0" anchor="ctr" bIns="147375" lIns="94675" spcFirstLastPara="1" rIns="94675" wrap="square" tIns="147375">
            <a:noAutofit/>
          </a:bodyPr>
          <a:lstStyle/>
          <a:p>
            <a:pPr indent="-285750" lvl="0" marL="285750" marR="0" rtl="0" algn="l">
              <a:lnSpc>
                <a:spcPct val="90000"/>
              </a:lnSpc>
              <a:spcBef>
                <a:spcPts val="0"/>
              </a:spcBef>
              <a:spcAft>
                <a:spcPts val="0"/>
              </a:spcAft>
              <a:buClr>
                <a:schemeClr val="lt1"/>
              </a:buClr>
              <a:buSzPts val="2250"/>
              <a:buFont typeface="Arial"/>
              <a:buChar char="•"/>
            </a:pPr>
            <a:r>
              <a:rPr lang="en-US" sz="1800">
                <a:solidFill>
                  <a:schemeClr val="lt1"/>
                </a:solidFill>
              </a:rPr>
              <a:t>Myyntisuppilo</a:t>
            </a:r>
            <a:endParaRPr b="0" i="0" sz="1800" u="none" cap="none" strike="noStrike">
              <a:solidFill>
                <a:schemeClr val="lt1"/>
              </a:solidFill>
              <a:latin typeface="Arial"/>
              <a:ea typeface="Arial"/>
              <a:cs typeface="Arial"/>
              <a:sym typeface="Arial"/>
            </a:endParaRPr>
          </a:p>
        </p:txBody>
      </p:sp>
      <p:sp>
        <p:nvSpPr>
          <p:cNvPr id="167" name="Google Shape;167;p4"/>
          <p:cNvSpPr txBox="1"/>
          <p:nvPr/>
        </p:nvSpPr>
        <p:spPr>
          <a:xfrm>
            <a:off x="3983426" y="1418443"/>
            <a:ext cx="4880447" cy="580273"/>
          </a:xfrm>
          <a:prstGeom prst="rect">
            <a:avLst/>
          </a:prstGeom>
          <a:noFill/>
          <a:ln>
            <a:noFill/>
          </a:ln>
        </p:spPr>
        <p:txBody>
          <a:bodyPr anchorCtr="0" anchor="ctr" bIns="147375" lIns="94675" spcFirstLastPara="1" rIns="94675" wrap="square" tIns="147375">
            <a:noAutofit/>
          </a:bodyPr>
          <a:lstStyle/>
          <a:p>
            <a:pPr indent="-285750" lvl="0" marL="285750" marR="0" rtl="0" algn="l">
              <a:lnSpc>
                <a:spcPct val="90000"/>
              </a:lnSpc>
              <a:spcBef>
                <a:spcPts val="0"/>
              </a:spcBef>
              <a:spcAft>
                <a:spcPts val="0"/>
              </a:spcAft>
              <a:buClr>
                <a:schemeClr val="lt1"/>
              </a:buClr>
              <a:buSzPts val="2250"/>
              <a:buFont typeface="Arial"/>
              <a:buChar char="•"/>
            </a:pPr>
            <a:r>
              <a:rPr lang="en-US" sz="1800">
                <a:solidFill>
                  <a:schemeClr val="lt1"/>
                </a:solidFill>
              </a:rPr>
              <a:t>SEO-strategian tavoitteet</a:t>
            </a:r>
            <a:endParaRPr b="0" i="0" sz="1800" u="none" cap="none" strike="noStrike">
              <a:solidFill>
                <a:schemeClr val="lt1"/>
              </a:solidFill>
              <a:latin typeface="Arial"/>
              <a:ea typeface="Arial"/>
              <a:cs typeface="Arial"/>
              <a:sym typeface="Arial"/>
            </a:endParaRPr>
          </a:p>
        </p:txBody>
      </p:sp>
      <p:sp>
        <p:nvSpPr>
          <p:cNvPr id="168" name="Google Shape;168;p4"/>
          <p:cNvSpPr txBox="1"/>
          <p:nvPr/>
        </p:nvSpPr>
        <p:spPr>
          <a:xfrm>
            <a:off x="3983425" y="2035850"/>
            <a:ext cx="5160600" cy="580200"/>
          </a:xfrm>
          <a:prstGeom prst="rect">
            <a:avLst/>
          </a:prstGeom>
          <a:noFill/>
          <a:ln>
            <a:noFill/>
          </a:ln>
        </p:spPr>
        <p:txBody>
          <a:bodyPr anchorCtr="0" anchor="ctr" bIns="147375" lIns="94675" spcFirstLastPara="1" rIns="94675" wrap="square" tIns="147375">
            <a:noAutofit/>
          </a:bodyPr>
          <a:lstStyle/>
          <a:p>
            <a:pPr indent="-142875" lvl="0" marL="285750" marR="0" rtl="0" algn="l">
              <a:lnSpc>
                <a:spcPct val="90000"/>
              </a:lnSpc>
              <a:spcBef>
                <a:spcPts val="0"/>
              </a:spcBef>
              <a:spcAft>
                <a:spcPts val="0"/>
              </a:spcAft>
              <a:buClr>
                <a:schemeClr val="lt1"/>
              </a:buClr>
              <a:buSzPts val="2250"/>
              <a:buFont typeface="Arial"/>
              <a:buNone/>
            </a:pPr>
            <a:r>
              <a:t/>
            </a:r>
            <a:endParaRPr b="0" i="0" sz="1800" u="none" cap="none" strike="noStrike">
              <a:solidFill>
                <a:srgbClr val="FFFFFF"/>
              </a:solidFill>
              <a:latin typeface="Arial"/>
              <a:ea typeface="Arial"/>
              <a:cs typeface="Arial"/>
              <a:sym typeface="Arial"/>
            </a:endParaRPr>
          </a:p>
          <a:p>
            <a:pPr indent="-285750" lvl="0" marL="285750" marR="0" rtl="0" algn="l">
              <a:lnSpc>
                <a:spcPct val="90000"/>
              </a:lnSpc>
              <a:spcBef>
                <a:spcPts val="630"/>
              </a:spcBef>
              <a:spcAft>
                <a:spcPts val="0"/>
              </a:spcAft>
              <a:buClr>
                <a:schemeClr val="lt1"/>
              </a:buClr>
              <a:buSzPts val="2250"/>
              <a:buFont typeface="Arial"/>
              <a:buChar char="•"/>
            </a:pPr>
            <a:r>
              <a:rPr lang="en-US" sz="1800">
                <a:solidFill>
                  <a:srgbClr val="FFFFFF"/>
                </a:solidFill>
              </a:rPr>
              <a:t>Kilpailijoiden SEO-strategian hahmottaminen</a:t>
            </a:r>
            <a:endParaRPr b="0" i="0" sz="1800" u="none" cap="none" strike="noStrike">
              <a:solidFill>
                <a:schemeClr val="dk1"/>
              </a:solidFill>
              <a:latin typeface="Arial"/>
              <a:ea typeface="Arial"/>
              <a:cs typeface="Arial"/>
              <a:sym typeface="Arial"/>
            </a:endParaRPr>
          </a:p>
          <a:p>
            <a:pPr indent="-142875" lvl="0" marL="285750" marR="0" rtl="0" algn="l">
              <a:lnSpc>
                <a:spcPct val="90000"/>
              </a:lnSpc>
              <a:spcBef>
                <a:spcPts val="630"/>
              </a:spcBef>
              <a:spcAft>
                <a:spcPts val="0"/>
              </a:spcAft>
              <a:buClr>
                <a:schemeClr val="lt1"/>
              </a:buClr>
              <a:buSzPts val="2250"/>
              <a:buFont typeface="Arial"/>
              <a:buNone/>
            </a:pPr>
            <a:r>
              <a:t/>
            </a:r>
            <a:endParaRPr b="0" i="0" sz="1800" u="none" cap="none" strike="noStrike">
              <a:solidFill>
                <a:srgbClr val="FFFFFF"/>
              </a:solidFill>
              <a:latin typeface="Arial"/>
              <a:ea typeface="Arial"/>
              <a:cs typeface="Arial"/>
              <a:sym typeface="Arial"/>
            </a:endParaRPr>
          </a:p>
        </p:txBody>
      </p:sp>
      <p:sp>
        <p:nvSpPr>
          <p:cNvPr id="169" name="Google Shape;169;p4"/>
          <p:cNvSpPr txBox="1"/>
          <p:nvPr/>
        </p:nvSpPr>
        <p:spPr>
          <a:xfrm>
            <a:off x="3983426" y="2650938"/>
            <a:ext cx="4880447" cy="580273"/>
          </a:xfrm>
          <a:prstGeom prst="rect">
            <a:avLst/>
          </a:prstGeom>
          <a:noFill/>
          <a:ln>
            <a:noFill/>
          </a:ln>
        </p:spPr>
        <p:txBody>
          <a:bodyPr anchorCtr="0" anchor="ctr" bIns="147375" lIns="94675" spcFirstLastPara="1" rIns="94675" wrap="square" tIns="147375">
            <a:noAutofit/>
          </a:bodyPr>
          <a:lstStyle/>
          <a:p>
            <a:pPr indent="-285750" lvl="0" marL="285750" marR="0" rtl="0" algn="l">
              <a:lnSpc>
                <a:spcPct val="90000"/>
              </a:lnSpc>
              <a:spcBef>
                <a:spcPts val="0"/>
              </a:spcBef>
              <a:spcAft>
                <a:spcPts val="0"/>
              </a:spcAft>
              <a:buClr>
                <a:schemeClr val="lt1"/>
              </a:buClr>
              <a:buSzPts val="2250"/>
              <a:buFont typeface="Arial"/>
              <a:buChar char="•"/>
            </a:pPr>
            <a:r>
              <a:rPr lang="en-US" sz="1800">
                <a:solidFill>
                  <a:srgbClr val="FFFFFF"/>
                </a:solidFill>
              </a:rPr>
              <a:t>Avainsanastrategia</a:t>
            </a:r>
            <a:endParaRPr b="0" i="0" sz="1800" u="none" cap="none" strike="noStrike">
              <a:solidFill>
                <a:srgbClr val="FFFFFF"/>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5"/>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3200"/>
              <a:buFont typeface="Arial"/>
              <a:buNone/>
            </a:pPr>
            <a:r>
              <a:rPr b="1" i="0" lang="en-US" sz="3200" u="none" cap="none" strike="noStrike">
                <a:solidFill>
                  <a:schemeClr val="lt1"/>
                </a:solidFill>
                <a:latin typeface="Arial"/>
                <a:ea typeface="Arial"/>
                <a:cs typeface="Arial"/>
                <a:sym typeface="Arial"/>
              </a:rPr>
              <a:t>“</a:t>
            </a:r>
            <a:r>
              <a:rPr b="1" lang="en-US" sz="3200">
                <a:solidFill>
                  <a:schemeClr val="lt1"/>
                </a:solidFill>
              </a:rPr>
              <a:t>SEO:n tulevaisuus on koittanut; tarkkaan määriteltyjen yleisöjen ymmärtäminen ja markkinointi hakukoneiden kautta.</a:t>
            </a:r>
            <a:r>
              <a:rPr b="1" i="0" lang="en-US" sz="3200" u="none" cap="none" strike="noStrike">
                <a:solidFill>
                  <a:schemeClr val="lt1"/>
                </a:solidFill>
                <a:latin typeface="Arial"/>
                <a:ea typeface="Arial"/>
                <a:cs typeface="Arial"/>
                <a:sym typeface="Arial"/>
              </a:rPr>
              <a:t>”</a:t>
            </a:r>
            <a:endParaRPr b="0" i="0" sz="1800" u="none" cap="none" strike="noStrike">
              <a:solidFill>
                <a:schemeClr val="lt1"/>
              </a:solidFill>
              <a:latin typeface="Calibri"/>
              <a:ea typeface="Calibri"/>
              <a:cs typeface="Calibri"/>
              <a:sym typeface="Calibri"/>
            </a:endParaRPr>
          </a:p>
          <a:p>
            <a:pPr indent="0" lvl="0" marL="0" marR="0" rtl="0" algn="r">
              <a:spcBef>
                <a:spcPts val="0"/>
              </a:spcBef>
              <a:spcAft>
                <a:spcPts val="0"/>
              </a:spcAft>
              <a:buClr>
                <a:schemeClr val="dk1"/>
              </a:buClr>
              <a:buSzPts val="3200"/>
              <a:buFont typeface="Calibri"/>
              <a:buNone/>
            </a:pPr>
            <a:r>
              <a:t/>
            </a:r>
            <a:endParaRPr b="1" i="0" sz="3200" u="none" cap="none" strike="noStrike">
              <a:solidFill>
                <a:schemeClr val="lt1"/>
              </a:solidFill>
              <a:latin typeface="Arial"/>
              <a:ea typeface="Arial"/>
              <a:cs typeface="Arial"/>
              <a:sym typeface="Arial"/>
            </a:endParaRPr>
          </a:p>
          <a:p>
            <a:pPr indent="0" lvl="0" marL="0" marR="0" rtl="0" algn="ctr">
              <a:spcBef>
                <a:spcPts val="0"/>
              </a:spcBef>
              <a:spcAft>
                <a:spcPts val="0"/>
              </a:spcAft>
              <a:buClr>
                <a:schemeClr val="lt1"/>
              </a:buClr>
              <a:buSzPts val="3200"/>
              <a:buFont typeface="Arial"/>
              <a:buNone/>
            </a:pPr>
            <a:r>
              <a:rPr b="1" i="1" lang="en-US" sz="3200" u="none" cap="none" strike="noStrike">
                <a:solidFill>
                  <a:schemeClr val="lt1"/>
                </a:solidFill>
                <a:latin typeface="Arial"/>
                <a:ea typeface="Arial"/>
                <a:cs typeface="Arial"/>
                <a:sym typeface="Arial"/>
              </a:rPr>
              <a:t>                                                     </a:t>
            </a:r>
            <a:r>
              <a:rPr b="0" i="1" lang="en-US" sz="3200" u="none" cap="none" strike="noStrike">
                <a:solidFill>
                  <a:schemeClr val="lt1"/>
                </a:solidFill>
                <a:latin typeface="Dancing Script"/>
                <a:ea typeface="Dancing Script"/>
                <a:cs typeface="Dancing Script"/>
                <a:sym typeface="Dancing Script"/>
              </a:rPr>
              <a:t>Adam Audette</a:t>
            </a:r>
            <a:endParaRPr b="0" i="1" sz="32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6"/>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3200"/>
              <a:buFont typeface="Arial"/>
              <a:buNone/>
            </a:pPr>
            <a:r>
              <a:rPr b="1" i="0" lang="en-US" sz="3200" u="none" cap="none" strike="noStrike">
                <a:solidFill>
                  <a:schemeClr val="lt1"/>
                </a:solidFill>
                <a:latin typeface="Arial"/>
                <a:ea typeface="Arial"/>
                <a:cs typeface="Arial"/>
                <a:sym typeface="Arial"/>
              </a:rPr>
              <a:t>“</a:t>
            </a:r>
            <a:r>
              <a:rPr b="1" lang="en-US" sz="3200">
                <a:solidFill>
                  <a:schemeClr val="lt1"/>
                </a:solidFill>
              </a:rPr>
              <a:t>Jos et vastaa kävijöiden tarpeisiin, on merkityksetöntä, kuinka "optimoitu" sivustosi on.</a:t>
            </a:r>
            <a:r>
              <a:rPr b="1" i="0" lang="en-US" sz="3200" u="none" cap="none" strike="noStrike">
                <a:solidFill>
                  <a:schemeClr val="lt1"/>
                </a:solidFill>
                <a:latin typeface="Arial"/>
                <a:ea typeface="Arial"/>
                <a:cs typeface="Arial"/>
                <a:sym typeface="Arial"/>
              </a:rPr>
              <a:t>”</a:t>
            </a:r>
            <a:endParaRPr b="0" i="0" sz="1800" u="none" cap="none" strike="noStrike">
              <a:solidFill>
                <a:schemeClr val="lt1"/>
              </a:solidFill>
              <a:latin typeface="Calibri"/>
              <a:ea typeface="Calibri"/>
              <a:cs typeface="Calibri"/>
              <a:sym typeface="Calibri"/>
            </a:endParaRPr>
          </a:p>
          <a:p>
            <a:pPr indent="0" lvl="0" marL="0" marR="0" rtl="0" algn="ctr">
              <a:spcBef>
                <a:spcPts val="0"/>
              </a:spcBef>
              <a:spcAft>
                <a:spcPts val="0"/>
              </a:spcAft>
              <a:buClr>
                <a:schemeClr val="dk1"/>
              </a:buClr>
              <a:buSzPts val="3200"/>
              <a:buFont typeface="Calibri"/>
              <a:buNone/>
            </a:pPr>
            <a:r>
              <a:t/>
            </a:r>
            <a:endParaRPr b="1" i="0" sz="3200" u="none" cap="none" strike="noStrike">
              <a:solidFill>
                <a:schemeClr val="lt1"/>
              </a:solidFill>
              <a:latin typeface="Arial"/>
              <a:ea typeface="Arial"/>
              <a:cs typeface="Arial"/>
              <a:sym typeface="Arial"/>
            </a:endParaRPr>
          </a:p>
          <a:p>
            <a:pPr indent="0" lvl="0" marL="0" marR="0" rtl="0" algn="ctr">
              <a:spcBef>
                <a:spcPts val="0"/>
              </a:spcBef>
              <a:spcAft>
                <a:spcPts val="0"/>
              </a:spcAft>
              <a:buClr>
                <a:schemeClr val="lt1"/>
              </a:buClr>
              <a:buSzPts val="3200"/>
              <a:buFont typeface="Dancing Script"/>
              <a:buNone/>
            </a:pPr>
            <a:r>
              <a:rPr b="0" i="1" lang="en-US" sz="3200" u="none" cap="none" strike="noStrike">
                <a:solidFill>
                  <a:schemeClr val="lt1"/>
                </a:solidFill>
                <a:latin typeface="Dancing Script"/>
                <a:ea typeface="Dancing Script"/>
                <a:cs typeface="Dancing Script"/>
                <a:sym typeface="Dancing Script"/>
              </a:rPr>
              <a:t>                                                           Stoney Degeyter</a:t>
            </a:r>
            <a:endParaRPr b="0" i="1" sz="32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185" name="Google Shape;185;p7"/>
          <p:cNvSpPr txBox="1"/>
          <p:nvPr/>
        </p:nvSpPr>
        <p:spPr>
          <a:xfrm>
            <a:off x="675150" y="1923979"/>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lang="en-US" sz="3600">
                <a:solidFill>
                  <a:srgbClr val="161249"/>
                </a:solidFill>
              </a:rPr>
              <a:t>Myyntisuppilo</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9"/>
          <p:cNvSpPr txBox="1"/>
          <p:nvPr/>
        </p:nvSpPr>
        <p:spPr>
          <a:xfrm>
            <a:off x="478339" y="495068"/>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200"/>
              <a:buFont typeface="Arial"/>
              <a:buNone/>
            </a:pPr>
            <a:r>
              <a:rPr b="1" lang="en-US" sz="3200">
                <a:solidFill>
                  <a:srgbClr val="161249"/>
                </a:solidFill>
              </a:rPr>
              <a:t>Myyntisuppilo</a:t>
            </a:r>
            <a:endParaRPr b="0" i="0" sz="2000" u="none" cap="none" strike="noStrike">
              <a:solidFill>
                <a:srgbClr val="161249"/>
              </a:solidFill>
              <a:latin typeface="Calibri"/>
              <a:ea typeface="Calibri"/>
              <a:cs typeface="Calibri"/>
              <a:sym typeface="Calibri"/>
            </a:endParaRPr>
          </a:p>
        </p:txBody>
      </p:sp>
      <p:grpSp>
        <p:nvGrpSpPr>
          <p:cNvPr id="191" name="Google Shape;191;p9"/>
          <p:cNvGrpSpPr/>
          <p:nvPr/>
        </p:nvGrpSpPr>
        <p:grpSpPr>
          <a:xfrm>
            <a:off x="2215896" y="1386361"/>
            <a:ext cx="4898135" cy="2767584"/>
            <a:chOff x="0" y="0"/>
            <a:chExt cx="4898135" cy="2767584"/>
          </a:xfrm>
        </p:grpSpPr>
        <p:sp>
          <p:nvSpPr>
            <p:cNvPr id="192" name="Google Shape;192;p9"/>
            <p:cNvSpPr/>
            <p:nvPr/>
          </p:nvSpPr>
          <p:spPr>
            <a:xfrm rot="10800000">
              <a:off x="0" y="0"/>
              <a:ext cx="4898135" cy="922528"/>
            </a:xfrm>
            <a:prstGeom prst="flowChartTerminator">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193" name="Google Shape;193;p9"/>
            <p:cNvSpPr txBox="1"/>
            <p:nvPr/>
          </p:nvSpPr>
          <p:spPr>
            <a:xfrm>
              <a:off x="857173" y="0"/>
              <a:ext cx="3183788" cy="922528"/>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lt1"/>
                </a:buClr>
                <a:buSzPts val="1600"/>
                <a:buFont typeface="Open Sans"/>
                <a:buNone/>
              </a:pPr>
              <a:r>
                <a:rPr b="0" i="0" lang="en-US" sz="1600" u="none" cap="none" strike="noStrike">
                  <a:solidFill>
                    <a:schemeClr val="lt1"/>
                  </a:solidFill>
                  <a:latin typeface="Arial"/>
                  <a:ea typeface="Arial"/>
                  <a:cs typeface="Arial"/>
                  <a:sym typeface="Arial"/>
                </a:rPr>
                <a:t>Top of the Funnel</a:t>
              </a:r>
              <a:endParaRPr b="0" i="0" sz="1600" u="none" cap="none" strike="noStrike">
                <a:solidFill>
                  <a:schemeClr val="lt1"/>
                </a:solidFill>
                <a:latin typeface="Arial"/>
                <a:ea typeface="Arial"/>
                <a:cs typeface="Arial"/>
                <a:sym typeface="Arial"/>
              </a:endParaRPr>
            </a:p>
            <a:p>
              <a:pPr indent="0" lvl="0" marL="0" marR="0" rtl="0" algn="ctr">
                <a:lnSpc>
                  <a:spcPct val="90000"/>
                </a:lnSpc>
                <a:spcBef>
                  <a:spcPts val="560"/>
                </a:spcBef>
                <a:spcAft>
                  <a:spcPts val="0"/>
                </a:spcAft>
                <a:buClr>
                  <a:schemeClr val="lt1"/>
                </a:buClr>
                <a:buSzPts val="1600"/>
                <a:buFont typeface="Open Sans"/>
                <a:buNone/>
              </a:pPr>
              <a:r>
                <a:rPr b="0" i="0" lang="en-US" sz="1600" u="none" cap="none" strike="noStrike">
                  <a:solidFill>
                    <a:schemeClr val="lt1"/>
                  </a:solidFill>
                  <a:latin typeface="Arial"/>
                  <a:ea typeface="Arial"/>
                  <a:cs typeface="Arial"/>
                  <a:sym typeface="Arial"/>
                </a:rPr>
                <a:t>(TOFU)</a:t>
              </a:r>
              <a:endParaRPr b="0" i="0" sz="1800" u="none" cap="none" strike="noStrike">
                <a:solidFill>
                  <a:schemeClr val="dk1"/>
                </a:solidFill>
                <a:latin typeface="Arial"/>
                <a:ea typeface="Arial"/>
                <a:cs typeface="Arial"/>
                <a:sym typeface="Arial"/>
              </a:endParaRPr>
            </a:p>
          </p:txBody>
        </p:sp>
        <p:sp>
          <p:nvSpPr>
            <p:cNvPr id="194" name="Google Shape;194;p9"/>
            <p:cNvSpPr/>
            <p:nvPr/>
          </p:nvSpPr>
          <p:spPr>
            <a:xfrm rot="10800000">
              <a:off x="816356" y="922528"/>
              <a:ext cx="3265424" cy="922528"/>
            </a:xfrm>
            <a:prstGeom prst="flowChartTerminator">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195" name="Google Shape;195;p9"/>
            <p:cNvSpPr txBox="1"/>
            <p:nvPr/>
          </p:nvSpPr>
          <p:spPr>
            <a:xfrm>
              <a:off x="1387805" y="922528"/>
              <a:ext cx="2122525" cy="922528"/>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lt1"/>
                </a:buClr>
                <a:buSzPts val="1600"/>
                <a:buFont typeface="Open Sans"/>
                <a:buNone/>
              </a:pPr>
              <a:r>
                <a:rPr b="0" i="0" lang="en-US" sz="1600" u="none" cap="none" strike="noStrike">
                  <a:solidFill>
                    <a:schemeClr val="lt1"/>
                  </a:solidFill>
                  <a:latin typeface="Arial"/>
                  <a:ea typeface="Arial"/>
                  <a:cs typeface="Arial"/>
                  <a:sym typeface="Arial"/>
                </a:rPr>
                <a:t>Middle of the funnel</a:t>
              </a:r>
              <a:endParaRPr b="0" i="0" sz="1600" u="none" cap="none" strike="noStrike">
                <a:solidFill>
                  <a:schemeClr val="lt1"/>
                </a:solidFill>
                <a:latin typeface="Arial"/>
                <a:ea typeface="Arial"/>
                <a:cs typeface="Arial"/>
                <a:sym typeface="Arial"/>
              </a:endParaRPr>
            </a:p>
            <a:p>
              <a:pPr indent="0" lvl="0" marL="0" marR="0" rtl="0" algn="ctr">
                <a:lnSpc>
                  <a:spcPct val="90000"/>
                </a:lnSpc>
                <a:spcBef>
                  <a:spcPts val="560"/>
                </a:spcBef>
                <a:spcAft>
                  <a:spcPts val="0"/>
                </a:spcAft>
                <a:buClr>
                  <a:schemeClr val="lt1"/>
                </a:buClr>
                <a:buSzPts val="1600"/>
                <a:buFont typeface="Open Sans"/>
                <a:buNone/>
              </a:pPr>
              <a:r>
                <a:rPr b="0" i="0" lang="en-US" sz="1600" u="none" cap="none" strike="noStrike">
                  <a:solidFill>
                    <a:schemeClr val="lt1"/>
                  </a:solidFill>
                  <a:latin typeface="Arial"/>
                  <a:ea typeface="Arial"/>
                  <a:cs typeface="Arial"/>
                  <a:sym typeface="Arial"/>
                </a:rPr>
                <a:t>(MOFU)</a:t>
              </a:r>
              <a:endParaRPr b="0" i="0" sz="1800" u="none" cap="none" strike="noStrike">
                <a:solidFill>
                  <a:schemeClr val="dk1"/>
                </a:solidFill>
                <a:latin typeface="Arial"/>
                <a:ea typeface="Arial"/>
                <a:cs typeface="Arial"/>
                <a:sym typeface="Arial"/>
              </a:endParaRPr>
            </a:p>
          </p:txBody>
        </p:sp>
        <p:sp>
          <p:nvSpPr>
            <p:cNvPr id="196" name="Google Shape;196;p9"/>
            <p:cNvSpPr/>
            <p:nvPr/>
          </p:nvSpPr>
          <p:spPr>
            <a:xfrm rot="10800000">
              <a:off x="1632712" y="1845056"/>
              <a:ext cx="1632712" cy="922528"/>
            </a:xfrm>
            <a:prstGeom prst="flowChartTerminator">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197" name="Google Shape;197;p9"/>
            <p:cNvSpPr txBox="1"/>
            <p:nvPr/>
          </p:nvSpPr>
          <p:spPr>
            <a:xfrm>
              <a:off x="1632712" y="1845056"/>
              <a:ext cx="1632712" cy="922528"/>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lt1"/>
                </a:buClr>
                <a:buSzPts val="1600"/>
                <a:buFont typeface="Open Sans"/>
                <a:buNone/>
              </a:pPr>
              <a:r>
                <a:rPr b="0" i="0" lang="en-US" sz="1600" u="none" cap="none" strike="noStrike">
                  <a:solidFill>
                    <a:schemeClr val="lt1"/>
                  </a:solidFill>
                  <a:latin typeface="Arial"/>
                  <a:ea typeface="Arial"/>
                  <a:cs typeface="Arial"/>
                  <a:sym typeface="Arial"/>
                </a:rPr>
                <a:t>Bottom of the funnel</a:t>
              </a:r>
              <a:endParaRPr b="0" i="0" sz="1600" u="none" cap="none" strike="noStrike">
                <a:solidFill>
                  <a:schemeClr val="lt1"/>
                </a:solidFill>
                <a:latin typeface="Arial"/>
                <a:ea typeface="Arial"/>
                <a:cs typeface="Arial"/>
                <a:sym typeface="Arial"/>
              </a:endParaRPr>
            </a:p>
            <a:p>
              <a:pPr indent="0" lvl="0" marL="0" marR="0" rtl="0" algn="ctr">
                <a:lnSpc>
                  <a:spcPct val="90000"/>
                </a:lnSpc>
                <a:spcBef>
                  <a:spcPts val="560"/>
                </a:spcBef>
                <a:spcAft>
                  <a:spcPts val="0"/>
                </a:spcAft>
                <a:buClr>
                  <a:schemeClr val="lt1"/>
                </a:buClr>
                <a:buSzPts val="1600"/>
                <a:buFont typeface="Open Sans"/>
                <a:buNone/>
              </a:pPr>
              <a:r>
                <a:rPr b="0" i="0" lang="en-US" sz="1600" u="none" cap="none" strike="noStrike">
                  <a:solidFill>
                    <a:schemeClr val="lt1"/>
                  </a:solidFill>
                  <a:latin typeface="Arial"/>
                  <a:ea typeface="Arial"/>
                  <a:cs typeface="Arial"/>
                  <a:sym typeface="Arial"/>
                </a:rPr>
                <a:t>(BOFU)</a:t>
              </a:r>
              <a:endParaRPr b="0" i="0" sz="1800" u="none" cap="none" strike="noStrike">
                <a:solidFill>
                  <a:schemeClr val="dk1"/>
                </a:solidFill>
                <a:latin typeface="Arial"/>
                <a:ea typeface="Arial"/>
                <a:cs typeface="Arial"/>
                <a:sym typeface="Arial"/>
              </a:endParaRPr>
            </a:p>
          </p:txBody>
        </p:sp>
      </p:grpSp>
      <p:sp>
        <p:nvSpPr>
          <p:cNvPr id="198" name="Google Shape;198;p9"/>
          <p:cNvSpPr/>
          <p:nvPr/>
        </p:nvSpPr>
        <p:spPr>
          <a:xfrm>
            <a:off x="3692652" y="4218432"/>
            <a:ext cx="1944624" cy="316992"/>
          </a:xfrm>
          <a:prstGeom prst="roundRect">
            <a:avLst>
              <a:gd fmla="val 16667" name="adj"/>
            </a:avLst>
          </a:prstGeom>
          <a:solidFill>
            <a:srgbClr val="7030A0"/>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1800"/>
              <a:buFont typeface="Arial"/>
              <a:buNone/>
            </a:pPr>
            <a:r>
              <a:rPr lang="en-US" sz="1800">
                <a:solidFill>
                  <a:schemeClr val="lt1"/>
                </a:solidFill>
              </a:rPr>
              <a:t>Ostos</a:t>
            </a:r>
            <a:endParaRPr b="0" i="0" sz="1800" u="none" cap="none" strike="noStrike">
              <a:solidFill>
                <a:schemeClr val="lt1"/>
              </a:solidFill>
              <a:latin typeface="Arial"/>
              <a:ea typeface="Arial"/>
              <a:cs typeface="Arial"/>
              <a:sym typeface="Arial"/>
            </a:endParaRPr>
          </a:p>
        </p:txBody>
      </p:sp>
      <p:sp>
        <p:nvSpPr>
          <p:cNvPr id="199" name="Google Shape;199;p9"/>
          <p:cNvSpPr/>
          <p:nvPr/>
        </p:nvSpPr>
        <p:spPr>
          <a:xfrm>
            <a:off x="193692" y="3288821"/>
            <a:ext cx="2801112" cy="807720"/>
          </a:xfrm>
          <a:prstGeom prst="roundRect">
            <a:avLst>
              <a:gd fmla="val 16667"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1400"/>
              <a:buFont typeface="Arial"/>
              <a:buNone/>
            </a:pPr>
            <a:r>
              <a:rPr lang="en-US">
                <a:solidFill>
                  <a:schemeClr val="lt1"/>
                </a:solidFill>
              </a:rPr>
              <a:t>Yli 90 prosenttia ostopäätöksistä alkaa haulla.</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0"/>
          <p:cNvSpPr txBox="1"/>
          <p:nvPr/>
        </p:nvSpPr>
        <p:spPr>
          <a:xfrm>
            <a:off x="463825" y="455134"/>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200"/>
              <a:buFont typeface="Arial"/>
              <a:buNone/>
            </a:pPr>
            <a:r>
              <a:rPr b="1" lang="en-US" sz="3200">
                <a:solidFill>
                  <a:srgbClr val="161249"/>
                </a:solidFill>
              </a:rPr>
              <a:t>Myyntisuppilo</a:t>
            </a:r>
            <a:endParaRPr b="0" i="0" sz="2000" u="none" cap="none" strike="noStrike">
              <a:solidFill>
                <a:srgbClr val="161249"/>
              </a:solidFill>
              <a:latin typeface="Calibri"/>
              <a:ea typeface="Calibri"/>
              <a:cs typeface="Calibri"/>
              <a:sym typeface="Calibri"/>
            </a:endParaRPr>
          </a:p>
        </p:txBody>
      </p:sp>
      <p:grpSp>
        <p:nvGrpSpPr>
          <p:cNvPr id="205" name="Google Shape;205;p10"/>
          <p:cNvGrpSpPr/>
          <p:nvPr/>
        </p:nvGrpSpPr>
        <p:grpSpPr>
          <a:xfrm>
            <a:off x="33528" y="1474753"/>
            <a:ext cx="3465575" cy="2767584"/>
            <a:chOff x="0" y="0"/>
            <a:chExt cx="3465575" cy="2767584"/>
          </a:xfrm>
        </p:grpSpPr>
        <p:sp>
          <p:nvSpPr>
            <p:cNvPr id="206" name="Google Shape;206;p10"/>
            <p:cNvSpPr/>
            <p:nvPr/>
          </p:nvSpPr>
          <p:spPr>
            <a:xfrm rot="10800000">
              <a:off x="0" y="0"/>
              <a:ext cx="3465575" cy="922528"/>
            </a:xfrm>
            <a:prstGeom prst="flowChartTerminator">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07" name="Google Shape;207;p10"/>
            <p:cNvSpPr txBox="1"/>
            <p:nvPr/>
          </p:nvSpPr>
          <p:spPr>
            <a:xfrm>
              <a:off x="606475" y="0"/>
              <a:ext cx="2252624" cy="922528"/>
            </a:xfrm>
            <a:prstGeom prst="rect">
              <a:avLst/>
            </a:prstGeom>
            <a:noFill/>
            <a:ln>
              <a:noFill/>
            </a:ln>
          </p:spPr>
          <p:txBody>
            <a:bodyPr anchorCtr="0" anchor="ctr" bIns="15225" lIns="15225" spcFirstLastPara="1" rIns="15225" wrap="square" tIns="15225">
              <a:noAutofit/>
            </a:bodyPr>
            <a:lstStyle/>
            <a:p>
              <a:pPr indent="0" lvl="0" marL="0" marR="0" rtl="0" algn="ctr">
                <a:lnSpc>
                  <a:spcPct val="90000"/>
                </a:lnSpc>
                <a:spcBef>
                  <a:spcPts val="0"/>
                </a:spcBef>
                <a:spcAft>
                  <a:spcPts val="0"/>
                </a:spcAft>
                <a:buClr>
                  <a:schemeClr val="lt1"/>
                </a:buClr>
                <a:buSzPts val="1200"/>
                <a:buFont typeface="Open Sans"/>
                <a:buNone/>
              </a:pPr>
              <a:r>
                <a:rPr b="1" i="0" lang="en-US" sz="1400" u="none" cap="none" strike="noStrike">
                  <a:solidFill>
                    <a:schemeClr val="lt1"/>
                  </a:solidFill>
                  <a:latin typeface="Arial"/>
                  <a:ea typeface="Arial"/>
                  <a:cs typeface="Arial"/>
                  <a:sym typeface="Arial"/>
                </a:rPr>
                <a:t>TOFU</a:t>
              </a:r>
              <a:endParaRPr b="1" i="0" sz="2000" u="none" cap="none" strike="noStrike">
                <a:solidFill>
                  <a:schemeClr val="dk1"/>
                </a:solidFill>
                <a:latin typeface="Arial"/>
                <a:ea typeface="Arial"/>
                <a:cs typeface="Arial"/>
                <a:sym typeface="Arial"/>
              </a:endParaRPr>
            </a:p>
          </p:txBody>
        </p:sp>
        <p:sp>
          <p:nvSpPr>
            <p:cNvPr id="208" name="Google Shape;208;p10"/>
            <p:cNvSpPr/>
            <p:nvPr/>
          </p:nvSpPr>
          <p:spPr>
            <a:xfrm rot="10800000">
              <a:off x="577596" y="922528"/>
              <a:ext cx="2310383" cy="922528"/>
            </a:xfrm>
            <a:prstGeom prst="flowChartTerminator">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09" name="Google Shape;209;p10"/>
            <p:cNvSpPr txBox="1"/>
            <p:nvPr/>
          </p:nvSpPr>
          <p:spPr>
            <a:xfrm>
              <a:off x="981913" y="922528"/>
              <a:ext cx="1501749" cy="922528"/>
            </a:xfrm>
            <a:prstGeom prst="rect">
              <a:avLst/>
            </a:prstGeom>
            <a:noFill/>
            <a:ln>
              <a:noFill/>
            </a:ln>
          </p:spPr>
          <p:txBody>
            <a:bodyPr anchorCtr="0" anchor="ctr" bIns="15225" lIns="15225" spcFirstLastPara="1" rIns="15225" wrap="square" tIns="15225">
              <a:noAutofit/>
            </a:bodyPr>
            <a:lstStyle/>
            <a:p>
              <a:pPr indent="0" lvl="0" marL="0" marR="0" rtl="0" algn="ctr">
                <a:lnSpc>
                  <a:spcPct val="90000"/>
                </a:lnSpc>
                <a:spcBef>
                  <a:spcPts val="0"/>
                </a:spcBef>
                <a:spcAft>
                  <a:spcPts val="0"/>
                </a:spcAft>
                <a:buClr>
                  <a:schemeClr val="lt1"/>
                </a:buClr>
                <a:buSzPts val="1200"/>
                <a:buFont typeface="Open Sans"/>
                <a:buNone/>
              </a:pPr>
              <a:r>
                <a:rPr b="1" i="0" lang="en-US" sz="1400" u="none" cap="none" strike="noStrike">
                  <a:solidFill>
                    <a:schemeClr val="lt1"/>
                  </a:solidFill>
                  <a:latin typeface="Arial"/>
                  <a:ea typeface="Arial"/>
                  <a:cs typeface="Arial"/>
                  <a:sym typeface="Arial"/>
                </a:rPr>
                <a:t>MOFU</a:t>
              </a:r>
              <a:endParaRPr b="1" i="0" sz="1400" u="none" cap="none" strike="noStrike">
                <a:solidFill>
                  <a:schemeClr val="lt1"/>
                </a:solidFill>
                <a:latin typeface="Arial"/>
                <a:ea typeface="Arial"/>
                <a:cs typeface="Arial"/>
                <a:sym typeface="Arial"/>
              </a:endParaRPr>
            </a:p>
          </p:txBody>
        </p:sp>
        <p:sp>
          <p:nvSpPr>
            <p:cNvPr id="210" name="Google Shape;210;p10"/>
            <p:cNvSpPr/>
            <p:nvPr/>
          </p:nvSpPr>
          <p:spPr>
            <a:xfrm rot="10800000">
              <a:off x="1155192" y="1845056"/>
              <a:ext cx="1155191" cy="922528"/>
            </a:xfrm>
            <a:prstGeom prst="flowChartTerminator">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11" name="Google Shape;211;p10"/>
            <p:cNvSpPr txBox="1"/>
            <p:nvPr/>
          </p:nvSpPr>
          <p:spPr>
            <a:xfrm>
              <a:off x="1155192" y="1845056"/>
              <a:ext cx="1155191" cy="922528"/>
            </a:xfrm>
            <a:prstGeom prst="rect">
              <a:avLst/>
            </a:prstGeom>
            <a:noFill/>
            <a:ln>
              <a:noFill/>
            </a:ln>
          </p:spPr>
          <p:txBody>
            <a:bodyPr anchorCtr="0" anchor="ctr" bIns="15225" lIns="15225" spcFirstLastPara="1" rIns="15225" wrap="square" tIns="15225">
              <a:noAutofit/>
            </a:bodyPr>
            <a:lstStyle/>
            <a:p>
              <a:pPr indent="0" lvl="0" marL="0" marR="0" rtl="0" algn="ctr">
                <a:lnSpc>
                  <a:spcPct val="90000"/>
                </a:lnSpc>
                <a:spcBef>
                  <a:spcPts val="0"/>
                </a:spcBef>
                <a:spcAft>
                  <a:spcPts val="0"/>
                </a:spcAft>
                <a:buClr>
                  <a:schemeClr val="lt1"/>
                </a:buClr>
                <a:buSzPts val="1200"/>
                <a:buFont typeface="Open Sans"/>
                <a:buNone/>
              </a:pPr>
              <a:r>
                <a:rPr b="1" i="0" lang="en-US" sz="1400" u="none" cap="none" strike="noStrike">
                  <a:solidFill>
                    <a:schemeClr val="lt1"/>
                  </a:solidFill>
                  <a:latin typeface="Arial"/>
                  <a:ea typeface="Arial"/>
                  <a:cs typeface="Arial"/>
                  <a:sym typeface="Arial"/>
                </a:rPr>
                <a:t>BOFU</a:t>
              </a:r>
              <a:endParaRPr b="1" i="0" sz="1400" u="none" cap="none" strike="noStrike">
                <a:solidFill>
                  <a:schemeClr val="lt1"/>
                </a:solidFill>
                <a:latin typeface="Arial"/>
                <a:ea typeface="Arial"/>
                <a:cs typeface="Arial"/>
                <a:sym typeface="Arial"/>
              </a:endParaRPr>
            </a:p>
          </p:txBody>
        </p:sp>
      </p:grpSp>
      <p:grpSp>
        <p:nvGrpSpPr>
          <p:cNvPr id="212" name="Google Shape;212;p10"/>
          <p:cNvGrpSpPr/>
          <p:nvPr/>
        </p:nvGrpSpPr>
        <p:grpSpPr>
          <a:xfrm>
            <a:off x="3532150" y="1027825"/>
            <a:ext cx="5273980" cy="3213948"/>
            <a:chOff x="2577" y="616"/>
            <a:chExt cx="5273980" cy="2766352"/>
          </a:xfrm>
        </p:grpSpPr>
        <p:sp>
          <p:nvSpPr>
            <p:cNvPr id="213" name="Google Shape;213;p10"/>
            <p:cNvSpPr/>
            <p:nvPr/>
          </p:nvSpPr>
          <p:spPr>
            <a:xfrm>
              <a:off x="2577" y="616"/>
              <a:ext cx="5273980" cy="860816"/>
            </a:xfrm>
            <a:prstGeom prst="flowChartTerminator">
              <a:avLst/>
            </a:prstGeom>
            <a:solidFill>
              <a:schemeClr val="accent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14" name="Google Shape;214;p10"/>
            <p:cNvSpPr txBox="1"/>
            <p:nvPr/>
          </p:nvSpPr>
          <p:spPr>
            <a:xfrm>
              <a:off x="251138" y="126670"/>
              <a:ext cx="4776858" cy="608708"/>
            </a:xfrm>
            <a:prstGeom prst="rect">
              <a:avLst/>
            </a:prstGeom>
            <a:noFill/>
            <a:ln>
              <a:noFill/>
            </a:ln>
          </p:spPr>
          <p:txBody>
            <a:bodyPr anchorCtr="0" anchor="ctr" bIns="41900" lIns="41900" spcFirstLastPara="1" rIns="41900" wrap="square" tIns="41900">
              <a:noAutofit/>
            </a:bodyPr>
            <a:lstStyle/>
            <a:p>
              <a:pPr indent="0" lvl="0" marL="0" marR="0" rtl="0" algn="ctr">
                <a:lnSpc>
                  <a:spcPct val="120000"/>
                </a:lnSpc>
                <a:spcBef>
                  <a:spcPts val="0"/>
                </a:spcBef>
                <a:spcAft>
                  <a:spcPts val="0"/>
                </a:spcAft>
                <a:buClr>
                  <a:schemeClr val="dk1"/>
                </a:buClr>
                <a:buSzPts val="1050"/>
                <a:buFont typeface="Open Sans"/>
                <a:buNone/>
              </a:pPr>
              <a:r>
                <a:rPr lang="en-US">
                  <a:solidFill>
                    <a:schemeClr val="dk1"/>
                  </a:solidFill>
                </a:rPr>
                <a:t>Epävarmuus sanoissa</a:t>
              </a:r>
              <a:endParaRPr>
                <a:solidFill>
                  <a:schemeClr val="dk1"/>
                </a:solidFill>
              </a:endParaRPr>
            </a:p>
            <a:p>
              <a:pPr indent="0" lvl="0" marL="0" marR="0" rtl="0" algn="ctr">
                <a:lnSpc>
                  <a:spcPct val="120000"/>
                </a:lnSpc>
                <a:spcBef>
                  <a:spcPts val="0"/>
                </a:spcBef>
                <a:spcAft>
                  <a:spcPts val="0"/>
                </a:spcAft>
                <a:buClr>
                  <a:schemeClr val="dk1"/>
                </a:buClr>
                <a:buSzPts val="1050"/>
                <a:buFont typeface="Open Sans"/>
                <a:buNone/>
              </a:pPr>
              <a:r>
                <a:rPr lang="en-US">
                  <a:solidFill>
                    <a:schemeClr val="dk1"/>
                  </a:solidFill>
                </a:rPr>
                <a:t>Epätarkka kieli</a:t>
              </a:r>
              <a:endParaRPr>
                <a:solidFill>
                  <a:schemeClr val="dk1"/>
                </a:solidFill>
              </a:endParaRPr>
            </a:p>
            <a:p>
              <a:pPr indent="0" lvl="0" marL="0" marR="0" rtl="0" algn="ctr">
                <a:lnSpc>
                  <a:spcPct val="120000"/>
                </a:lnSpc>
                <a:spcBef>
                  <a:spcPts val="0"/>
                </a:spcBef>
                <a:spcAft>
                  <a:spcPts val="0"/>
                </a:spcAft>
                <a:buClr>
                  <a:schemeClr val="dk1"/>
                </a:buClr>
                <a:buSzPts val="1050"/>
                <a:buFont typeface="Open Sans"/>
                <a:buNone/>
              </a:pPr>
              <a:r>
                <a:rPr lang="en-US">
                  <a:solidFill>
                    <a:schemeClr val="dk1"/>
                  </a:solidFill>
                </a:rPr>
                <a:t>Riittämättömän tekninen kieli</a:t>
              </a:r>
              <a:endParaRPr>
                <a:solidFill>
                  <a:schemeClr val="dk1"/>
                </a:solidFill>
              </a:endParaRPr>
            </a:p>
            <a:p>
              <a:pPr indent="0" lvl="0" marL="0" marR="0" rtl="0" algn="ctr">
                <a:lnSpc>
                  <a:spcPct val="120000"/>
                </a:lnSpc>
                <a:spcBef>
                  <a:spcPts val="0"/>
                </a:spcBef>
                <a:spcAft>
                  <a:spcPts val="0"/>
                </a:spcAft>
                <a:buClr>
                  <a:schemeClr val="dk1"/>
                </a:buClr>
                <a:buSzPts val="1050"/>
                <a:buFont typeface="Open Sans"/>
                <a:buNone/>
              </a:pPr>
              <a:r>
                <a:rPr lang="en-US">
                  <a:solidFill>
                    <a:schemeClr val="dk1"/>
                  </a:solidFill>
                </a:rPr>
                <a:t>Väärät termit</a:t>
              </a:r>
              <a:endParaRPr>
                <a:solidFill>
                  <a:schemeClr val="dk1"/>
                </a:solidFill>
              </a:endParaRPr>
            </a:p>
          </p:txBody>
        </p:sp>
        <p:sp>
          <p:nvSpPr>
            <p:cNvPr id="215" name="Google Shape;215;p10"/>
            <p:cNvSpPr/>
            <p:nvPr/>
          </p:nvSpPr>
          <p:spPr>
            <a:xfrm>
              <a:off x="2577" y="953384"/>
              <a:ext cx="5273980" cy="860816"/>
            </a:xfrm>
            <a:prstGeom prst="flowChartTerminator">
              <a:avLst/>
            </a:prstGeom>
            <a:solidFill>
              <a:schemeClr val="accent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16" name="Google Shape;216;p10"/>
            <p:cNvSpPr txBox="1"/>
            <p:nvPr/>
          </p:nvSpPr>
          <p:spPr>
            <a:xfrm>
              <a:off x="251138" y="1079438"/>
              <a:ext cx="4776858" cy="608708"/>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a:solidFill>
                    <a:schemeClr val="dk1"/>
                  </a:solidFill>
                </a:rPr>
                <a:t>Vaihtoehtojen vertailu</a:t>
              </a:r>
              <a:endParaRPr b="0" i="0" sz="1400" u="none" cap="none" strike="noStrike">
                <a:solidFill>
                  <a:schemeClr val="dk1"/>
                </a:solidFill>
                <a:latin typeface="Arial"/>
                <a:ea typeface="Arial"/>
                <a:cs typeface="Arial"/>
                <a:sym typeface="Arial"/>
              </a:endParaRPr>
            </a:p>
          </p:txBody>
        </p:sp>
        <p:sp>
          <p:nvSpPr>
            <p:cNvPr id="217" name="Google Shape;217;p10"/>
            <p:cNvSpPr/>
            <p:nvPr/>
          </p:nvSpPr>
          <p:spPr>
            <a:xfrm>
              <a:off x="2577" y="1906152"/>
              <a:ext cx="5273980" cy="860816"/>
            </a:xfrm>
            <a:prstGeom prst="flowChartTerminator">
              <a:avLst/>
            </a:prstGeom>
            <a:solidFill>
              <a:schemeClr val="accent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18" name="Google Shape;218;p10"/>
            <p:cNvSpPr txBox="1"/>
            <p:nvPr/>
          </p:nvSpPr>
          <p:spPr>
            <a:xfrm>
              <a:off x="251138" y="2032206"/>
              <a:ext cx="4776858" cy="608708"/>
            </a:xfrm>
            <a:prstGeom prst="rect">
              <a:avLst/>
            </a:prstGeom>
            <a:noFill/>
            <a:ln>
              <a:noFill/>
            </a:ln>
          </p:spPr>
          <p:txBody>
            <a:bodyPr anchorCtr="0" anchor="ctr" bIns="41900" lIns="41900" spcFirstLastPara="1" rIns="41900" wrap="square" tIns="41900">
              <a:noAutofit/>
            </a:bodyPr>
            <a:lstStyle/>
            <a:p>
              <a:pPr indent="0" lvl="0" marL="0" marR="0" rtl="0" algn="ctr">
                <a:lnSpc>
                  <a:spcPct val="90000"/>
                </a:lnSpc>
                <a:spcBef>
                  <a:spcPts val="0"/>
                </a:spcBef>
                <a:spcAft>
                  <a:spcPts val="0"/>
                </a:spcAft>
                <a:buClr>
                  <a:schemeClr val="dk1"/>
                </a:buClr>
                <a:buSzPts val="1050"/>
                <a:buFont typeface="Open Sans"/>
                <a:buNone/>
              </a:pPr>
              <a:r>
                <a:rPr lang="en-US">
                  <a:solidFill>
                    <a:schemeClr val="dk1"/>
                  </a:solidFill>
                </a:rPr>
                <a:t>Brändillä hakeminen</a:t>
              </a:r>
              <a:endParaRPr>
                <a:solidFill>
                  <a:schemeClr val="dk1"/>
                </a:solidFill>
              </a:endParaRPr>
            </a:p>
            <a:p>
              <a:pPr indent="0" lvl="0" marL="0" marR="0" rtl="0" algn="ctr">
                <a:lnSpc>
                  <a:spcPct val="90000"/>
                </a:lnSpc>
                <a:spcBef>
                  <a:spcPts val="0"/>
                </a:spcBef>
                <a:spcAft>
                  <a:spcPts val="0"/>
                </a:spcAft>
                <a:buClr>
                  <a:schemeClr val="dk1"/>
                </a:buClr>
                <a:buSzPts val="1050"/>
                <a:buFont typeface="Open Sans"/>
                <a:buNone/>
              </a:pPr>
              <a:r>
                <a:rPr lang="en-US">
                  <a:solidFill>
                    <a:schemeClr val="dk1"/>
                  </a:solidFill>
                </a:rPr>
                <a:t>Monimutkaiset lauseet</a:t>
              </a:r>
              <a:endParaRPr>
                <a:solidFill>
                  <a:schemeClr val="dk1"/>
                </a:solidFill>
              </a:endParaRPr>
            </a:p>
            <a:p>
              <a:pPr indent="0" lvl="0" marL="0" marR="0" rtl="0" algn="ctr">
                <a:lnSpc>
                  <a:spcPct val="90000"/>
                </a:lnSpc>
                <a:spcBef>
                  <a:spcPts val="0"/>
                </a:spcBef>
                <a:spcAft>
                  <a:spcPts val="0"/>
                </a:spcAft>
                <a:buClr>
                  <a:schemeClr val="dk1"/>
                </a:buClr>
                <a:buSzPts val="1050"/>
                <a:buFont typeface="Open Sans"/>
                <a:buNone/>
              </a:pPr>
              <a:r>
                <a:rPr lang="en-US">
                  <a:solidFill>
                    <a:schemeClr val="dk1"/>
                  </a:solidFill>
                </a:rPr>
                <a:t>Pitkät lauseet</a:t>
              </a:r>
              <a:endParaRPr>
                <a:solidFill>
                  <a:schemeClr val="dk1"/>
                </a:solidFill>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1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224" name="Google Shape;224;p1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Noto Sans Symbols"/>
              <a:buNone/>
            </a:pPr>
            <a:r>
              <a:t/>
            </a:r>
            <a:endParaRPr b="1" i="1" sz="1800" u="none" cap="none" strike="noStrike">
              <a:solidFill>
                <a:schemeClr val="lt1"/>
              </a:solidFill>
              <a:latin typeface="Arial"/>
              <a:ea typeface="Arial"/>
              <a:cs typeface="Arial"/>
              <a:sym typeface="Arial"/>
            </a:endParaRPr>
          </a:p>
        </p:txBody>
      </p:sp>
      <p:sp>
        <p:nvSpPr>
          <p:cNvPr id="225" name="Google Shape;225;p11"/>
          <p:cNvSpPr txBox="1"/>
          <p:nvPr>
            <p:ph idx="1" type="body"/>
          </p:nvPr>
        </p:nvSpPr>
        <p:spPr>
          <a:xfrm>
            <a:off x="840583" y="312995"/>
            <a:ext cx="6614100" cy="8166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Aktivointitehtävä</a:t>
            </a:r>
            <a:endParaRPr sz="2800">
              <a:solidFill>
                <a:schemeClr val="lt1"/>
              </a:solidFill>
            </a:endParaRPr>
          </a:p>
          <a:p>
            <a:pPr indent="0" lvl="0" marL="0" rtl="0" algn="l">
              <a:lnSpc>
                <a:spcPct val="90000"/>
              </a:lnSpc>
              <a:spcBef>
                <a:spcPts val="750"/>
              </a:spcBef>
              <a:spcAft>
                <a:spcPts val="0"/>
              </a:spcAft>
              <a:buClr>
                <a:schemeClr val="lt1"/>
              </a:buClr>
              <a:buSzPts val="2400"/>
              <a:buNone/>
            </a:pPr>
            <a:r>
              <a:t/>
            </a:r>
            <a:endParaRPr/>
          </a:p>
        </p:txBody>
      </p:sp>
      <p:sp>
        <p:nvSpPr>
          <p:cNvPr id="226" name="Google Shape;226;p11"/>
          <p:cNvSpPr txBox="1"/>
          <p:nvPr>
            <p:ph idx="2" type="body"/>
          </p:nvPr>
        </p:nvSpPr>
        <p:spPr>
          <a:xfrm>
            <a:off x="840608" y="1262798"/>
            <a:ext cx="6614100" cy="2836200"/>
          </a:xfrm>
          <a:prstGeom prst="rect">
            <a:avLst/>
          </a:prstGeom>
          <a:noFill/>
          <a:ln>
            <a:noFill/>
          </a:ln>
        </p:spPr>
        <p:txBody>
          <a:bodyPr anchorCtr="0" anchor="t" bIns="0" lIns="0" spcFirstLastPara="1" rIns="0" wrap="square" tIns="0">
            <a:noAutofit/>
          </a:bodyPr>
          <a:lstStyle/>
          <a:p>
            <a:pPr indent="-285750" lvl="0" marL="285750" marR="0" rtl="0" algn="l">
              <a:lnSpc>
                <a:spcPct val="115000"/>
              </a:lnSpc>
              <a:spcBef>
                <a:spcPts val="1600"/>
              </a:spcBef>
              <a:spcAft>
                <a:spcPts val="0"/>
              </a:spcAft>
              <a:buClr>
                <a:srgbClr val="D12477"/>
              </a:buClr>
              <a:buSzPts val="1800"/>
              <a:buFont typeface="Noto Sans Symbols"/>
              <a:buChar char="✔"/>
            </a:pPr>
            <a:r>
              <a:rPr lang="en-US" sz="1800"/>
              <a:t>Etsi internetistä eri kirjoittajien ja yritysten myyntisuppilomalleja.</a:t>
            </a:r>
            <a:endParaRPr sz="1800"/>
          </a:p>
          <a:p>
            <a:pPr indent="-285750" lvl="0" marL="285750" marR="0" rtl="0" algn="l">
              <a:lnSpc>
                <a:spcPct val="115000"/>
              </a:lnSpc>
              <a:spcBef>
                <a:spcPts val="1600"/>
              </a:spcBef>
              <a:spcAft>
                <a:spcPts val="0"/>
              </a:spcAft>
              <a:buClr>
                <a:srgbClr val="D12477"/>
              </a:buClr>
              <a:buSzPts val="1800"/>
              <a:buFont typeface="Noto Sans Symbols"/>
              <a:buChar char="✔"/>
            </a:pPr>
            <a:r>
              <a:rPr lang="en-US" sz="1800"/>
              <a:t>Tutki, mitä customer journeyllä (=ostopolulla) tarkoitetaan ja minkälaisia kuluttajakäyttäytymisen malleja löydät.</a:t>
            </a:r>
            <a:endParaRPr sz="1800"/>
          </a:p>
          <a:p>
            <a:pPr indent="0" lvl="0" marL="0" rtl="0" algn="l">
              <a:lnSpc>
                <a:spcPct val="90000"/>
              </a:lnSpc>
              <a:spcBef>
                <a:spcPts val="0"/>
              </a:spcBef>
              <a:spcAft>
                <a:spcPts val="0"/>
              </a:spcAft>
              <a:buClr>
                <a:schemeClr val="lt1"/>
              </a:buClr>
              <a:buSzPts val="1800"/>
              <a:buNone/>
            </a:pPr>
            <a:r>
              <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2"/>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32" name="Google Shape;232;p12"/>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lang="en-US" sz="3600">
                <a:solidFill>
                  <a:srgbClr val="161249"/>
                </a:solidFill>
              </a:rPr>
              <a:t>SEO-strategian tavoitteet</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3"/>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238" name="Google Shape;238;p13"/>
          <p:cNvSpPr txBox="1"/>
          <p:nvPr>
            <p:ph idx="1" type="body"/>
          </p:nvPr>
        </p:nvSpPr>
        <p:spPr>
          <a:xfrm>
            <a:off x="478339" y="1332218"/>
            <a:ext cx="7886700" cy="36441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D12477"/>
              </a:buClr>
              <a:buSzPts val="3000"/>
              <a:buFont typeface="Arial"/>
              <a:buChar char="•"/>
            </a:pPr>
            <a:r>
              <a:rPr lang="en-US" sz="2400">
                <a:latin typeface="Calibri"/>
                <a:ea typeface="Calibri"/>
                <a:cs typeface="Calibri"/>
                <a:sym typeface="Calibri"/>
              </a:rPr>
              <a:t>Määrittele liiketoimintasi arvolupaus</a:t>
            </a:r>
            <a:endParaRPr/>
          </a:p>
          <a:p>
            <a:pPr indent="-285750" lvl="0" marL="285750" marR="0" rtl="0" algn="l">
              <a:lnSpc>
                <a:spcPct val="115000"/>
              </a:lnSpc>
              <a:spcBef>
                <a:spcPts val="1600"/>
              </a:spcBef>
              <a:spcAft>
                <a:spcPts val="0"/>
              </a:spcAft>
              <a:buClr>
                <a:srgbClr val="D12477"/>
              </a:buClr>
              <a:buSzPts val="3000"/>
              <a:buFont typeface="Arial"/>
              <a:buChar char="•"/>
            </a:pPr>
            <a:r>
              <a:rPr lang="en-US" sz="2400">
                <a:latin typeface="Calibri"/>
                <a:ea typeface="Calibri"/>
                <a:cs typeface="Calibri"/>
                <a:sym typeface="Calibri"/>
              </a:rPr>
              <a:t>Tunnista kohdeasiakkaasi segmentoinnin tai persoonien kautta</a:t>
            </a:r>
            <a:endParaRPr/>
          </a:p>
          <a:p>
            <a:pPr indent="-285750" lvl="0" marL="285750" marR="0" rtl="0" algn="l">
              <a:lnSpc>
                <a:spcPct val="115000"/>
              </a:lnSpc>
              <a:spcBef>
                <a:spcPts val="1600"/>
              </a:spcBef>
              <a:spcAft>
                <a:spcPts val="0"/>
              </a:spcAft>
              <a:buClr>
                <a:srgbClr val="D12477"/>
              </a:buClr>
              <a:buSzPts val="3000"/>
              <a:buFont typeface="Arial"/>
              <a:buChar char="•"/>
            </a:pPr>
            <a:r>
              <a:rPr lang="en-US" sz="2400">
                <a:latin typeface="Calibri"/>
                <a:ea typeface="Calibri"/>
                <a:cs typeface="Calibri"/>
                <a:sym typeface="Calibri"/>
              </a:rPr>
              <a:t>Aseta markkinointitavoitteet</a:t>
            </a:r>
            <a:endParaRPr/>
          </a:p>
          <a:p>
            <a:pPr indent="-285750" lvl="0" marL="285750" marR="0" rtl="0" algn="l">
              <a:lnSpc>
                <a:spcPct val="115000"/>
              </a:lnSpc>
              <a:spcBef>
                <a:spcPts val="1600"/>
              </a:spcBef>
              <a:spcAft>
                <a:spcPts val="0"/>
              </a:spcAft>
              <a:buClr>
                <a:srgbClr val="D12477"/>
              </a:buClr>
              <a:buSzPts val="3000"/>
              <a:buFont typeface="Arial"/>
              <a:buChar char="•"/>
            </a:pPr>
            <a:r>
              <a:rPr b="1" lang="en-US" sz="2400">
                <a:latin typeface="Calibri"/>
                <a:ea typeface="Calibri"/>
                <a:cs typeface="Calibri"/>
                <a:sym typeface="Calibri"/>
              </a:rPr>
              <a:t>Aseta SEO-tavoitteet</a:t>
            </a:r>
            <a:endParaRPr b="1" i="1" sz="2400">
              <a:latin typeface="Arial"/>
              <a:ea typeface="Arial"/>
              <a:cs typeface="Arial"/>
              <a:sym typeface="Arial"/>
            </a:endParaRPr>
          </a:p>
          <a:p>
            <a:pPr indent="0" lvl="0" marL="0" rtl="0" algn="l">
              <a:lnSpc>
                <a:spcPct val="90000"/>
              </a:lnSpc>
              <a:spcBef>
                <a:spcPts val="750"/>
              </a:spcBef>
              <a:spcAft>
                <a:spcPts val="0"/>
              </a:spcAft>
              <a:buClr>
                <a:srgbClr val="ED7D31"/>
              </a:buClr>
              <a:buSzPts val="2625"/>
              <a:buNone/>
            </a:pPr>
            <a:r>
              <a:t/>
            </a:r>
            <a:endParaRPr/>
          </a:p>
        </p:txBody>
      </p:sp>
      <p:sp>
        <p:nvSpPr>
          <p:cNvPr id="239" name="Google Shape;239;p1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40" name="Google Shape;240;p13"/>
          <p:cNvSpPr/>
          <p:nvPr/>
        </p:nvSpPr>
        <p:spPr>
          <a:xfrm flipH="1">
            <a:off x="3790489" y="4110900"/>
            <a:ext cx="713100" cy="344400"/>
          </a:xfrm>
          <a:prstGeom prst="stripedRightArrow">
            <a:avLst>
              <a:gd fmla="val 44690" name="adj1"/>
              <a:gd fmla="val 50000" name="adj2"/>
            </a:avLst>
          </a:prstGeom>
          <a:solidFill>
            <a:srgbClr val="D12477"/>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Open Sans"/>
              <a:ea typeface="Open Sans"/>
              <a:cs typeface="Open Sans"/>
              <a:sym typeface="Open Sans"/>
            </a:endParaRPr>
          </a:p>
        </p:txBody>
      </p:sp>
      <p:sp>
        <p:nvSpPr>
          <p:cNvPr id="241" name="Google Shape;241;p13"/>
          <p:cNvSpPr txBox="1"/>
          <p:nvPr>
            <p:ph type="title"/>
          </p:nvPr>
        </p:nvSpPr>
        <p:spPr>
          <a:xfrm>
            <a:off x="628650" y="16856"/>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SEO-streategian tavoitteet</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47" name="Google Shape;247;p14"/>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48" name="Google Shape;248;p14"/>
          <p:cNvSpPr txBox="1"/>
          <p:nvPr>
            <p:ph type="title"/>
          </p:nvPr>
        </p:nvSpPr>
        <p:spPr>
          <a:xfrm>
            <a:off x="628650" y="105839"/>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Aseta SEO-tavoitteet ja -strategiatavoitteet</a:t>
            </a:r>
            <a:endParaRPr/>
          </a:p>
        </p:txBody>
      </p:sp>
      <p:sp>
        <p:nvSpPr>
          <p:cNvPr id="249" name="Google Shape;249;p14"/>
          <p:cNvSpPr txBox="1"/>
          <p:nvPr>
            <p:ph idx="1" type="body"/>
          </p:nvPr>
        </p:nvSpPr>
        <p:spPr>
          <a:xfrm>
            <a:off x="628650" y="1369218"/>
            <a:ext cx="7886700" cy="36900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D12477"/>
              </a:buClr>
              <a:buSzPts val="2700"/>
              <a:buFont typeface="Arial"/>
              <a:buChar char="•"/>
            </a:pPr>
            <a:r>
              <a:rPr lang="en-US" sz="1800">
                <a:latin typeface="Arial"/>
                <a:ea typeface="Arial"/>
                <a:cs typeface="Arial"/>
                <a:sym typeface="Arial"/>
              </a:rPr>
              <a:t>SEO </a:t>
            </a:r>
            <a:r>
              <a:rPr lang="en-US" sz="1800"/>
              <a:t>raakaliikennettä varten</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a:t>
            </a:r>
            <a:r>
              <a:rPr lang="en-US" sz="1800"/>
              <a:t>verkkokaupan myyntiä varten</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t>SEO mielenkiinnon/brändäyksen lisäämiseksi</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a:t>
            </a:r>
            <a:r>
              <a:rPr lang="en-US" sz="1800"/>
              <a:t>liidien hankintaan ja suoramarkkinointiin</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a:t>
            </a:r>
            <a:r>
              <a:rPr lang="en-US" sz="1800"/>
              <a:t>maineen hallintaan</a:t>
            </a:r>
            <a:endParaRPr sz="1800"/>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5"/>
          <p:cNvSpPr txBox="1"/>
          <p:nvPr/>
        </p:nvSpPr>
        <p:spPr>
          <a:xfrm>
            <a:off x="0" y="822410"/>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lang="en-US" sz="3600">
                <a:solidFill>
                  <a:srgbClr val="161249"/>
                </a:solidFill>
              </a:rPr>
              <a:t>Oppimisen vahvistustehtävä</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60" name="Google Shape;260;p16"/>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280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261" name="Google Shape;261;p16"/>
          <p:cNvSpPr txBox="1"/>
          <p:nvPr>
            <p:ph idx="1" type="body"/>
          </p:nvPr>
        </p:nvSpPr>
        <p:spPr>
          <a:xfrm>
            <a:off x="840583" y="312995"/>
            <a:ext cx="6614100" cy="8721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Oppimisen vahvistustehtävä</a:t>
            </a:r>
            <a:endParaRPr/>
          </a:p>
          <a:p>
            <a:pPr indent="0" lvl="0" marL="0" rtl="0" algn="l">
              <a:lnSpc>
                <a:spcPct val="90000"/>
              </a:lnSpc>
              <a:spcBef>
                <a:spcPts val="750"/>
              </a:spcBef>
              <a:spcAft>
                <a:spcPts val="0"/>
              </a:spcAft>
              <a:buClr>
                <a:schemeClr val="lt1"/>
              </a:buClr>
              <a:buSzPts val="2800"/>
              <a:buNone/>
            </a:pPr>
            <a:r>
              <a:t/>
            </a:r>
            <a:endParaRPr sz="2800"/>
          </a:p>
        </p:txBody>
      </p:sp>
      <p:sp>
        <p:nvSpPr>
          <p:cNvPr id="262" name="Google Shape;262;p16"/>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chemeClr val="lt1"/>
              </a:buClr>
              <a:buSzPts val="2000"/>
              <a:buFont typeface="Arial"/>
              <a:buNone/>
            </a:pPr>
            <a:r>
              <a:rPr lang="en-US" sz="2000"/>
              <a:t>Valitse seuraaviin kohtiin sopiva organisaatio ja sen verkkosivusto:</a:t>
            </a:r>
            <a:endParaRPr/>
          </a:p>
          <a:p>
            <a:pPr indent="-285750" lvl="0" marL="285750" marR="0" rtl="0" algn="l">
              <a:lnSpc>
                <a:spcPct val="115000"/>
              </a:lnSpc>
              <a:spcBef>
                <a:spcPts val="1200"/>
              </a:spcBef>
              <a:spcAft>
                <a:spcPts val="0"/>
              </a:spcAft>
              <a:buClr>
                <a:srgbClr val="D12477"/>
              </a:buClr>
              <a:buSzPts val="3000"/>
              <a:buFont typeface="Arial"/>
              <a:buChar char="•"/>
            </a:pPr>
            <a:r>
              <a:rPr lang="en-US" sz="2000"/>
              <a:t>Verkkokauppa.</a:t>
            </a:r>
            <a:endParaRPr sz="2000"/>
          </a:p>
          <a:p>
            <a:pPr indent="-285750" lvl="0" marL="285750" marR="0" rtl="0" algn="l">
              <a:lnSpc>
                <a:spcPct val="115000"/>
              </a:lnSpc>
              <a:spcBef>
                <a:spcPts val="1200"/>
              </a:spcBef>
              <a:spcAft>
                <a:spcPts val="0"/>
              </a:spcAft>
              <a:buClr>
                <a:srgbClr val="D12477"/>
              </a:buClr>
              <a:buSzPts val="3000"/>
              <a:buFont typeface="Arial"/>
              <a:buChar char="•"/>
            </a:pPr>
            <a:r>
              <a:rPr lang="en-US" sz="2000"/>
              <a:t>Brändin verkkopresenssi (“läsnäolo”).</a:t>
            </a:r>
            <a:endParaRPr sz="2000"/>
          </a:p>
          <a:p>
            <a:pPr indent="-285750" lvl="0" marL="285750" marR="0" rtl="0" algn="l">
              <a:lnSpc>
                <a:spcPct val="115000"/>
              </a:lnSpc>
              <a:spcBef>
                <a:spcPts val="1200"/>
              </a:spcBef>
              <a:spcAft>
                <a:spcPts val="0"/>
              </a:spcAft>
              <a:buClr>
                <a:srgbClr val="D12477"/>
              </a:buClr>
              <a:buSzPts val="3000"/>
              <a:buFont typeface="Arial"/>
              <a:buChar char="•"/>
            </a:pPr>
            <a:r>
              <a:rPr lang="en-US" sz="2000"/>
              <a:t>Tietovarasto (esim. uutiset).</a:t>
            </a:r>
            <a:endParaRPr sz="2000"/>
          </a:p>
          <a:p>
            <a:pPr indent="0" lvl="0" marL="0" marR="0" rtl="0" algn="l">
              <a:lnSpc>
                <a:spcPct val="115000"/>
              </a:lnSpc>
              <a:spcBef>
                <a:spcPts val="1200"/>
              </a:spcBef>
              <a:spcAft>
                <a:spcPts val="0"/>
              </a:spcAft>
              <a:buNone/>
            </a:pPr>
            <a:r>
              <a:rPr lang="en-US" sz="2000"/>
              <a:t>Määritä SEO-tavoitteet.</a:t>
            </a:r>
            <a:endParaRPr sz="2000"/>
          </a:p>
          <a:p>
            <a:pPr indent="0" lvl="0" marL="0" marR="0" rtl="0" algn="l">
              <a:lnSpc>
                <a:spcPct val="115000"/>
              </a:lnSpc>
              <a:spcBef>
                <a:spcPts val="1200"/>
              </a:spcBef>
              <a:spcAft>
                <a:spcPts val="0"/>
              </a:spcAft>
              <a:buClr>
                <a:schemeClr val="lt1"/>
              </a:buClr>
              <a:buSzPts val="2000"/>
              <a:buFont typeface="Arial"/>
              <a:buNone/>
            </a:pPr>
            <a:r>
              <a:t/>
            </a:r>
            <a:endParaRPr sz="2000"/>
          </a:p>
          <a:p>
            <a:pPr indent="0" lvl="0" marL="0" marR="0" rtl="0" algn="l">
              <a:lnSpc>
                <a:spcPct val="115000"/>
              </a:lnSpc>
              <a:spcBef>
                <a:spcPts val="1200"/>
              </a:spcBef>
              <a:spcAft>
                <a:spcPts val="0"/>
              </a:spcAft>
              <a:buClr>
                <a:schemeClr val="dk1"/>
              </a:buClr>
              <a:buSzPts val="1100"/>
              <a:buFont typeface="Arial"/>
              <a:buNone/>
            </a:pPr>
            <a:r>
              <a:t/>
            </a:r>
            <a:endParaRPr sz="2000"/>
          </a:p>
          <a:p>
            <a:pPr indent="0" lvl="0" marL="0" marR="0" rtl="0" algn="l">
              <a:lnSpc>
                <a:spcPct val="115000"/>
              </a:lnSpc>
              <a:spcBef>
                <a:spcPts val="1200"/>
              </a:spcBef>
              <a:spcAft>
                <a:spcPts val="0"/>
              </a:spcAft>
              <a:buClr>
                <a:schemeClr val="dk1"/>
              </a:buClr>
              <a:buSzPts val="1100"/>
              <a:buFont typeface="Arial"/>
              <a:buNone/>
            </a:pPr>
            <a:r>
              <a:rPr lang="en-US" sz="2000"/>
              <a:t>Verkkokauppa.</a:t>
            </a:r>
            <a:endParaRPr sz="2000"/>
          </a:p>
          <a:p>
            <a:pPr indent="0" lvl="0" marL="0" marR="0" rtl="0" algn="l">
              <a:lnSpc>
                <a:spcPct val="115000"/>
              </a:lnSpc>
              <a:spcBef>
                <a:spcPts val="1200"/>
              </a:spcBef>
              <a:spcAft>
                <a:spcPts val="0"/>
              </a:spcAft>
              <a:buClr>
                <a:schemeClr val="dk1"/>
              </a:buClr>
              <a:buSzPts val="1100"/>
              <a:buFont typeface="Arial"/>
              <a:buNone/>
            </a:pPr>
            <a:r>
              <a:rPr lang="en-US" sz="2000"/>
              <a:t>Brändin verkkoläsnäolo.</a:t>
            </a:r>
            <a:endParaRPr sz="2000"/>
          </a:p>
          <a:p>
            <a:pPr indent="0" lvl="0" marL="0" marR="0" rtl="0" algn="l">
              <a:lnSpc>
                <a:spcPct val="115000"/>
              </a:lnSpc>
              <a:spcBef>
                <a:spcPts val="1200"/>
              </a:spcBef>
              <a:spcAft>
                <a:spcPts val="0"/>
              </a:spcAft>
              <a:buClr>
                <a:schemeClr val="dk1"/>
              </a:buClr>
              <a:buSzPts val="1100"/>
              <a:buFont typeface="Arial"/>
              <a:buNone/>
            </a:pPr>
            <a:r>
              <a:rPr lang="en-US" sz="2000"/>
              <a:t>Tietovarasto (esim. uutiset).</a:t>
            </a:r>
            <a:endParaRPr sz="2000"/>
          </a:p>
          <a:p>
            <a:pPr indent="0" lvl="0" marL="0" marR="0" rtl="0" algn="l">
              <a:lnSpc>
                <a:spcPct val="115000"/>
              </a:lnSpc>
              <a:spcBef>
                <a:spcPts val="1200"/>
              </a:spcBef>
              <a:spcAft>
                <a:spcPts val="0"/>
              </a:spcAft>
              <a:buClr>
                <a:schemeClr val="dk1"/>
              </a:buClr>
              <a:buSzPts val="1100"/>
              <a:buFont typeface="Arial"/>
              <a:buNone/>
            </a:pPr>
            <a:r>
              <a:rPr lang="en-US" sz="2000"/>
              <a:t>Määritä SEO-tavoitteet</a:t>
            </a:r>
            <a:endParaRPr sz="2000"/>
          </a:p>
          <a:p>
            <a:pPr indent="0" lvl="0" marL="0" marR="0" rtl="0" algn="l">
              <a:lnSpc>
                <a:spcPct val="115000"/>
              </a:lnSpc>
              <a:spcBef>
                <a:spcPts val="1200"/>
              </a:spcBef>
              <a:spcAft>
                <a:spcPts val="0"/>
              </a:spcAft>
              <a:buClr>
                <a:schemeClr val="lt1"/>
              </a:buClr>
              <a:buSzPts val="2000"/>
              <a:buFont typeface="Arial"/>
              <a:buNone/>
            </a:pPr>
            <a:r>
              <a:t/>
            </a:r>
            <a:endParaRPr sz="2000"/>
          </a:p>
          <a:p>
            <a:pPr indent="0" lvl="0" marL="0" marR="0" rtl="0" algn="l">
              <a:lnSpc>
                <a:spcPct val="115000"/>
              </a:lnSpc>
              <a:spcBef>
                <a:spcPts val="2800"/>
              </a:spcBef>
              <a:spcAft>
                <a:spcPts val="0"/>
              </a:spcAft>
              <a:buClr>
                <a:schemeClr val="lt1"/>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rtl="0" algn="l">
              <a:lnSpc>
                <a:spcPct val="101250"/>
              </a:lnSpc>
              <a:spcBef>
                <a:spcPts val="0"/>
              </a:spcBef>
              <a:spcAft>
                <a:spcPts val="0"/>
              </a:spcAft>
              <a:buClr>
                <a:schemeClr val="lt1"/>
              </a:buClr>
              <a:buSzPts val="1600"/>
              <a:buNone/>
            </a:pPr>
            <a:r>
              <a:t/>
            </a:r>
            <a:endParaRPr sz="16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1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68" name="Google Shape;268;p17"/>
          <p:cNvSpPr txBox="1"/>
          <p:nvPr/>
        </p:nvSpPr>
        <p:spPr>
          <a:xfrm>
            <a:off x="675150" y="2047675"/>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chemeClr val="dk1"/>
              </a:buClr>
              <a:buSzPts val="1100"/>
              <a:buFont typeface="Arial"/>
              <a:buNone/>
            </a:pPr>
            <a:r>
              <a:rPr b="1" lang="en-US" sz="3600">
                <a:solidFill>
                  <a:srgbClr val="161249"/>
                </a:solidFill>
              </a:rPr>
              <a:t>Kilpailijoiden SEO-strategian hahmottaminen</a:t>
            </a:r>
            <a:endParaRPr b="1" sz="3600">
              <a:solidFill>
                <a:srgbClr val="161249"/>
              </a:solidFill>
            </a:endParaRPr>
          </a:p>
          <a:p>
            <a:pPr indent="0" lvl="0" marL="0" marR="0" rtl="0" algn="ctr">
              <a:spcBef>
                <a:spcPts val="0"/>
              </a:spcBef>
              <a:spcAft>
                <a:spcPts val="0"/>
              </a:spcAft>
              <a:buClr>
                <a:schemeClr val="dk1"/>
              </a:buClr>
              <a:buSzPts val="1100"/>
              <a:buFont typeface="Arial"/>
              <a:buNone/>
            </a:pPr>
            <a:r>
              <a:t/>
            </a:r>
            <a:endParaRPr b="1" sz="3600">
              <a:solidFill>
                <a:srgbClr val="161249"/>
              </a:solidFill>
            </a:endParaRPr>
          </a:p>
          <a:p>
            <a:pPr indent="0" lvl="0" marL="0" marR="0" rtl="0" algn="ctr">
              <a:spcBef>
                <a:spcPts val="0"/>
              </a:spcBef>
              <a:spcAft>
                <a:spcPts val="0"/>
              </a:spcAft>
              <a:buClr>
                <a:srgbClr val="161249"/>
              </a:buClr>
              <a:buSzPts val="3600"/>
              <a:buFont typeface="Arial"/>
              <a:buNone/>
            </a:pPr>
            <a:r>
              <a:t/>
            </a:r>
            <a:endParaRPr b="1" sz="3600">
              <a:solidFill>
                <a:srgbClr val="161249"/>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74" name="Google Shape;274;p18"/>
          <p:cNvSpPr txBox="1"/>
          <p:nvPr/>
        </p:nvSpPr>
        <p:spPr>
          <a:xfrm>
            <a:off x="478339" y="1262790"/>
            <a:ext cx="8333429" cy="3278730"/>
          </a:xfrm>
          <a:prstGeom prst="rect">
            <a:avLst/>
          </a:prstGeom>
          <a:noFill/>
          <a:ln>
            <a:noFill/>
          </a:ln>
        </p:spPr>
        <p:txBody>
          <a:bodyPr anchorCtr="0" anchor="t" bIns="91425" lIns="91425" spcFirstLastPara="1" rIns="91425" wrap="square" tIns="91425">
            <a:noAutofit/>
          </a:bodyPr>
          <a:lstStyle/>
          <a:p>
            <a:pPr indent="-171450" lvl="0" marL="285750" marR="0" rtl="0" algn="l">
              <a:spcBef>
                <a:spcPts val="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75" name="Google Shape;275;p1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33333"/>
              <a:buFont typeface="Arial"/>
              <a:buNone/>
            </a:pPr>
            <a:r>
              <a:rPr lang="en-US"/>
              <a:t>Kilpailijoiden SEO-strategian hahmottaminen</a:t>
            </a:r>
            <a:endParaRPr/>
          </a:p>
        </p:txBody>
      </p:sp>
      <p:sp>
        <p:nvSpPr>
          <p:cNvPr id="276" name="Google Shape;276;p18"/>
          <p:cNvSpPr txBox="1"/>
          <p:nvPr>
            <p:ph idx="1" type="body"/>
          </p:nvPr>
        </p:nvSpPr>
        <p:spPr>
          <a:xfrm>
            <a:off x="628650" y="1940213"/>
            <a:ext cx="7886700" cy="1923900"/>
          </a:xfrm>
          <a:prstGeom prst="rect">
            <a:avLst/>
          </a:prstGeom>
          <a:noFill/>
          <a:ln>
            <a:noFill/>
          </a:ln>
        </p:spPr>
        <p:txBody>
          <a:bodyPr anchorCtr="0" anchor="t" bIns="45700" lIns="91425" spcFirstLastPara="1" rIns="91425" wrap="square" tIns="45700">
            <a:spAutoFit/>
          </a:bodyPr>
          <a:lstStyle/>
          <a:p>
            <a:pPr indent="-279400" lvl="0" marL="285750" marR="0" rtl="0" algn="l">
              <a:lnSpc>
                <a:spcPct val="100000"/>
              </a:lnSpc>
              <a:spcBef>
                <a:spcPts val="0"/>
              </a:spcBef>
              <a:spcAft>
                <a:spcPts val="0"/>
              </a:spcAft>
              <a:buClr>
                <a:srgbClr val="D12477"/>
              </a:buClr>
              <a:buSzPts val="2600"/>
              <a:buFont typeface="Arial"/>
              <a:buChar char="●"/>
            </a:pPr>
            <a:r>
              <a:rPr lang="en-US" sz="1700"/>
              <a:t>Organisaation kilpailijoiden tunnistaminen</a:t>
            </a:r>
            <a:endParaRPr sz="2000"/>
          </a:p>
          <a:p>
            <a:pPr indent="-279400" lvl="0" marL="285750" marR="0" rtl="0" algn="l">
              <a:lnSpc>
                <a:spcPct val="100000"/>
              </a:lnSpc>
              <a:spcBef>
                <a:spcPts val="600"/>
              </a:spcBef>
              <a:spcAft>
                <a:spcPts val="0"/>
              </a:spcAft>
              <a:buClr>
                <a:srgbClr val="D12477"/>
              </a:buClr>
              <a:buSzPts val="2600"/>
              <a:buChar char="●"/>
            </a:pPr>
            <a:r>
              <a:rPr lang="en-US" sz="1700"/>
              <a:t>Tarkista kilpailijoiden asema hakukoneissa tärkeimpien avainsanojen osalta.</a:t>
            </a:r>
            <a:endParaRPr sz="1700"/>
          </a:p>
          <a:p>
            <a:pPr indent="-279400" lvl="0" marL="285750" marR="0" rtl="0" algn="l">
              <a:lnSpc>
                <a:spcPct val="100000"/>
              </a:lnSpc>
              <a:spcBef>
                <a:spcPts val="600"/>
              </a:spcBef>
              <a:spcAft>
                <a:spcPts val="0"/>
              </a:spcAft>
              <a:buClr>
                <a:srgbClr val="D12477"/>
              </a:buClr>
              <a:buSzPts val="2600"/>
              <a:buChar char="●"/>
            </a:pPr>
            <a:r>
              <a:rPr lang="en-US" sz="1700"/>
              <a:t>Tarkista kilpailijoiden liikenne ja liikenteen lähteet.</a:t>
            </a:r>
            <a:endParaRPr sz="1700"/>
          </a:p>
          <a:p>
            <a:pPr indent="-279400" lvl="0" marL="285750" marR="0" rtl="0" algn="l">
              <a:lnSpc>
                <a:spcPct val="100000"/>
              </a:lnSpc>
              <a:spcBef>
                <a:spcPts val="600"/>
              </a:spcBef>
              <a:spcAft>
                <a:spcPts val="0"/>
              </a:spcAft>
              <a:buClr>
                <a:srgbClr val="D12477"/>
              </a:buClr>
              <a:buSzPts val="2600"/>
              <a:buChar char="●"/>
            </a:pPr>
            <a:r>
              <a:rPr lang="en-US" sz="1700"/>
              <a:t>Tarkista kilpailijoiden liikenne ja liikenteen lähteet.</a:t>
            </a:r>
            <a:endParaRPr sz="20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g1e6123188bb_0_1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82" name="Google Shape;282;g1e6123188bb_0_14"/>
          <p:cNvSpPr txBox="1"/>
          <p:nvPr/>
        </p:nvSpPr>
        <p:spPr>
          <a:xfrm>
            <a:off x="478339" y="1262790"/>
            <a:ext cx="8333400" cy="3278700"/>
          </a:xfrm>
          <a:prstGeom prst="rect">
            <a:avLst/>
          </a:prstGeom>
          <a:noFill/>
          <a:ln>
            <a:noFill/>
          </a:ln>
        </p:spPr>
        <p:txBody>
          <a:bodyPr anchorCtr="0" anchor="t" bIns="91425" lIns="91425" spcFirstLastPara="1" rIns="91425" wrap="square" tIns="91425">
            <a:noAutofit/>
          </a:bodyPr>
          <a:lstStyle/>
          <a:p>
            <a:pPr indent="-171450" lvl="0" marL="285750" marR="0" rtl="0" algn="l">
              <a:spcBef>
                <a:spcPts val="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83" name="Google Shape;283;g1e6123188bb_0_14"/>
          <p:cNvSpPr txBox="1"/>
          <p:nvPr>
            <p:ph type="title"/>
          </p:nvPr>
        </p:nvSpPr>
        <p:spPr>
          <a:xfrm>
            <a:off x="628650" y="273844"/>
            <a:ext cx="7886700" cy="9942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33333"/>
              <a:buFont typeface="Arial"/>
              <a:buNone/>
            </a:pPr>
            <a:r>
              <a:rPr lang="en-US"/>
              <a:t>Kilpailijoiden SEO-strategian hahmottaminen jatkuu</a:t>
            </a:r>
            <a:endParaRPr/>
          </a:p>
        </p:txBody>
      </p:sp>
      <p:sp>
        <p:nvSpPr>
          <p:cNvPr id="284" name="Google Shape;284;g1e6123188bb_0_14"/>
          <p:cNvSpPr txBox="1"/>
          <p:nvPr>
            <p:ph idx="1" type="body"/>
          </p:nvPr>
        </p:nvSpPr>
        <p:spPr>
          <a:xfrm>
            <a:off x="628650" y="1513388"/>
            <a:ext cx="7886700" cy="3155400"/>
          </a:xfrm>
          <a:prstGeom prst="rect">
            <a:avLst/>
          </a:prstGeom>
          <a:noFill/>
          <a:ln>
            <a:noFill/>
          </a:ln>
        </p:spPr>
        <p:txBody>
          <a:bodyPr anchorCtr="0" anchor="t" bIns="45700" lIns="91425" spcFirstLastPara="1" rIns="91425" wrap="square" tIns="45700">
            <a:spAutoFit/>
          </a:bodyPr>
          <a:lstStyle/>
          <a:p>
            <a:pPr indent="-184150" lvl="0" marL="0" rtl="0" algn="l">
              <a:lnSpc>
                <a:spcPct val="100000"/>
              </a:lnSpc>
              <a:spcBef>
                <a:spcPts val="600"/>
              </a:spcBef>
              <a:spcAft>
                <a:spcPts val="0"/>
              </a:spcAft>
              <a:buClr>
                <a:srgbClr val="D12477"/>
              </a:buClr>
              <a:buSzPts val="2900"/>
              <a:buChar char="●"/>
            </a:pPr>
            <a:r>
              <a:rPr lang="en-US" sz="2000"/>
              <a:t> </a:t>
            </a:r>
            <a:r>
              <a:rPr lang="en-US" sz="2000"/>
              <a:t>Määrittele kunkin kilpailijan avaintekijät:</a:t>
            </a:r>
            <a:endParaRPr sz="2000"/>
          </a:p>
          <a:p>
            <a:pPr indent="-184150" lvl="1" marL="342900" rtl="0" algn="l">
              <a:lnSpc>
                <a:spcPct val="100000"/>
              </a:lnSpc>
              <a:spcBef>
                <a:spcPts val="600"/>
              </a:spcBef>
              <a:spcAft>
                <a:spcPts val="0"/>
              </a:spcAft>
              <a:buClr>
                <a:srgbClr val="D12477"/>
              </a:buClr>
              <a:buSzPts val="2900"/>
              <a:buChar char="○"/>
            </a:pPr>
            <a:r>
              <a:rPr lang="en-US" sz="2000"/>
              <a:t> Verkkosivuston auktoriteetti (verkkotunnuksen auktoriteetti)</a:t>
            </a:r>
            <a:endParaRPr sz="2000"/>
          </a:p>
          <a:p>
            <a:pPr indent="-184150" lvl="1" marL="342900" rtl="0" algn="l">
              <a:lnSpc>
                <a:spcPct val="100000"/>
              </a:lnSpc>
              <a:spcBef>
                <a:spcPts val="600"/>
              </a:spcBef>
              <a:spcAft>
                <a:spcPts val="0"/>
              </a:spcAft>
              <a:buClr>
                <a:srgbClr val="D12477"/>
              </a:buClr>
              <a:buSzPts val="2900"/>
              <a:buChar char="○"/>
            </a:pPr>
            <a:r>
              <a:rPr lang="en-US" sz="2000"/>
              <a:t> Sisään linkittävien sivustojen määrä; saapuvien linkkien määrä.</a:t>
            </a:r>
            <a:endParaRPr sz="2000"/>
          </a:p>
          <a:p>
            <a:pPr indent="-184150" lvl="1" marL="342900" rtl="0" algn="l">
              <a:lnSpc>
                <a:spcPct val="100000"/>
              </a:lnSpc>
              <a:spcBef>
                <a:spcPts val="600"/>
              </a:spcBef>
              <a:spcAft>
                <a:spcPts val="0"/>
              </a:spcAft>
              <a:buClr>
                <a:srgbClr val="D12477"/>
              </a:buClr>
              <a:buSzPts val="2900"/>
              <a:buChar char="○"/>
            </a:pPr>
            <a:r>
              <a:rPr lang="en-US" sz="2000"/>
              <a:t> Verkkosivuston ikä</a:t>
            </a:r>
            <a:endParaRPr sz="2000"/>
          </a:p>
          <a:p>
            <a:pPr indent="-184150" lvl="1" marL="342900" rtl="0" algn="l">
              <a:lnSpc>
                <a:spcPct val="100000"/>
              </a:lnSpc>
              <a:spcBef>
                <a:spcPts val="600"/>
              </a:spcBef>
              <a:spcAft>
                <a:spcPts val="0"/>
              </a:spcAft>
              <a:buClr>
                <a:srgbClr val="D12477"/>
              </a:buClr>
              <a:buSzPts val="2900"/>
              <a:buChar char="○"/>
            </a:pPr>
            <a:r>
              <a:rPr lang="en-US" sz="2000"/>
              <a:t> Sivulla olevat tekijät</a:t>
            </a:r>
            <a:endParaRPr sz="2000"/>
          </a:p>
          <a:p>
            <a:pPr indent="-184150" lvl="1" marL="342900" rtl="0" algn="l">
              <a:lnSpc>
                <a:spcPct val="100000"/>
              </a:lnSpc>
              <a:spcBef>
                <a:spcPts val="600"/>
              </a:spcBef>
              <a:spcAft>
                <a:spcPts val="0"/>
              </a:spcAft>
              <a:buClr>
                <a:srgbClr val="D12477"/>
              </a:buClr>
              <a:buSzPts val="2900"/>
              <a:buChar char="○"/>
            </a:pPr>
            <a:r>
              <a:rPr lang="en-US" sz="2000"/>
              <a:t> Muut tekijät</a:t>
            </a:r>
            <a:endParaRPr sz="28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19"/>
          <p:cNvSpPr txBox="1"/>
          <p:nvPr/>
        </p:nvSpPr>
        <p:spPr>
          <a:xfrm>
            <a:off x="0" y="1959225"/>
            <a:ext cx="9144000" cy="612525"/>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lang="en-US" sz="3600">
                <a:solidFill>
                  <a:srgbClr val="161249"/>
                </a:solidFill>
              </a:rPr>
              <a:t>Oppimisen vahvistustehtävä</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0"/>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95" name="Google Shape;295;p20"/>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296" name="Google Shape;296;p20"/>
          <p:cNvSpPr txBox="1"/>
          <p:nvPr>
            <p:ph idx="1" type="body"/>
          </p:nvPr>
        </p:nvSpPr>
        <p:spPr>
          <a:xfrm>
            <a:off x="840583" y="312995"/>
            <a:ext cx="6614100" cy="8721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Oppimisen vahvistustehtävä</a:t>
            </a:r>
            <a:endParaRPr/>
          </a:p>
          <a:p>
            <a:pPr indent="0" lvl="0" marL="0" rtl="0" algn="l">
              <a:lnSpc>
                <a:spcPct val="90000"/>
              </a:lnSpc>
              <a:spcBef>
                <a:spcPts val="750"/>
              </a:spcBef>
              <a:spcAft>
                <a:spcPts val="0"/>
              </a:spcAft>
              <a:buClr>
                <a:schemeClr val="lt1"/>
              </a:buClr>
              <a:buSzPts val="2800"/>
              <a:buNone/>
            </a:pPr>
            <a:r>
              <a:t/>
            </a:r>
            <a:endParaRPr sz="2800"/>
          </a:p>
        </p:txBody>
      </p:sp>
      <p:sp>
        <p:nvSpPr>
          <p:cNvPr id="297" name="Google Shape;297;p20"/>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Clr>
                <a:schemeClr val="lt1"/>
              </a:buClr>
              <a:buSzPts val="2000"/>
              <a:buFont typeface="Arial"/>
              <a:buNone/>
            </a:pPr>
            <a:r>
              <a:rPr lang="en-US" sz="2000"/>
              <a:t>Valitse seuraaviin kohtiin sopiva organisaatio ja sen verkkosivusto:</a:t>
            </a:r>
            <a:endParaRPr/>
          </a:p>
          <a:p>
            <a:pPr indent="-285750" lvl="0" marL="285750" rtl="0" algn="l">
              <a:lnSpc>
                <a:spcPct val="115000"/>
              </a:lnSpc>
              <a:spcBef>
                <a:spcPts val="1200"/>
              </a:spcBef>
              <a:spcAft>
                <a:spcPts val="0"/>
              </a:spcAft>
              <a:buClr>
                <a:srgbClr val="D12477"/>
              </a:buClr>
              <a:buSzPts val="3000"/>
              <a:buChar char="•"/>
            </a:pPr>
            <a:r>
              <a:rPr lang="en-US" sz="2000"/>
              <a:t>Verkkokauppa.</a:t>
            </a:r>
            <a:endParaRPr sz="2000"/>
          </a:p>
          <a:p>
            <a:pPr indent="-285750" lvl="0" marL="285750" rtl="0" algn="l">
              <a:lnSpc>
                <a:spcPct val="115000"/>
              </a:lnSpc>
              <a:spcBef>
                <a:spcPts val="1200"/>
              </a:spcBef>
              <a:spcAft>
                <a:spcPts val="0"/>
              </a:spcAft>
              <a:buClr>
                <a:srgbClr val="D12477"/>
              </a:buClr>
              <a:buSzPts val="3000"/>
              <a:buChar char="•"/>
            </a:pPr>
            <a:r>
              <a:rPr lang="en-US" sz="2000"/>
              <a:t>Brändin verkkopresenssi (“läsnäolo”).</a:t>
            </a:r>
            <a:endParaRPr sz="2000"/>
          </a:p>
          <a:p>
            <a:pPr indent="-285750" lvl="0" marL="285750" rtl="0" algn="l">
              <a:lnSpc>
                <a:spcPct val="115000"/>
              </a:lnSpc>
              <a:spcBef>
                <a:spcPts val="1200"/>
              </a:spcBef>
              <a:spcAft>
                <a:spcPts val="0"/>
              </a:spcAft>
              <a:buClr>
                <a:srgbClr val="D12477"/>
              </a:buClr>
              <a:buSzPts val="3000"/>
              <a:buChar char="•"/>
            </a:pPr>
            <a:r>
              <a:rPr lang="en-US" sz="2000"/>
              <a:t>Tietovarasto (esim. uutiset).</a:t>
            </a:r>
            <a:endParaRPr sz="2000"/>
          </a:p>
          <a:p>
            <a:pPr indent="0" lvl="0" marL="0" rtl="0" algn="l">
              <a:lnSpc>
                <a:spcPct val="115000"/>
              </a:lnSpc>
              <a:spcBef>
                <a:spcPts val="1200"/>
              </a:spcBef>
              <a:spcAft>
                <a:spcPts val="0"/>
              </a:spcAft>
              <a:buClr>
                <a:schemeClr val="dk1"/>
              </a:buClr>
              <a:buSzPts val="1100"/>
              <a:buFont typeface="Arial"/>
              <a:buNone/>
            </a:pPr>
            <a:r>
              <a:rPr lang="en-US" sz="2000"/>
              <a:t>Määritä kilpailijan SEO-strategia.</a:t>
            </a:r>
            <a:endParaRPr sz="2000"/>
          </a:p>
          <a:p>
            <a:pPr indent="0" lvl="0" marL="0" marR="0" rtl="0" algn="l">
              <a:lnSpc>
                <a:spcPct val="115000"/>
              </a:lnSpc>
              <a:spcBef>
                <a:spcPts val="1200"/>
              </a:spcBef>
              <a:spcAft>
                <a:spcPts val="0"/>
              </a:spcAft>
              <a:buClr>
                <a:schemeClr val="lt1"/>
              </a:buClr>
              <a:buSzPts val="1800"/>
              <a:buFont typeface="Arial"/>
              <a:buNone/>
            </a:pPr>
            <a:r>
              <a:t/>
            </a:r>
            <a:endParaRPr sz="1800"/>
          </a:p>
          <a:p>
            <a:pPr indent="0" lvl="0" marL="0" rtl="0" algn="l">
              <a:lnSpc>
                <a:spcPct val="108000"/>
              </a:lnSpc>
              <a:spcBef>
                <a:spcPts val="1200"/>
              </a:spcBef>
              <a:spcAft>
                <a:spcPts val="0"/>
              </a:spcAft>
              <a:buClr>
                <a:schemeClr val="lt1"/>
              </a:buClr>
              <a:buSzPts val="15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1"/>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303" name="Google Shape;303;p21"/>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lang="en-US" sz="3600">
                <a:solidFill>
                  <a:srgbClr val="161249"/>
                </a:solidFill>
              </a:rPr>
              <a:t>Avainsanastrategia</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309" name="Google Shape;309;p22"/>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10" name="Google Shape;310;p22"/>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Avainsanastrategia</a:t>
            </a:r>
            <a:endParaRPr sz="3200"/>
          </a:p>
        </p:txBody>
      </p:sp>
      <p:sp>
        <p:nvSpPr>
          <p:cNvPr id="311" name="Google Shape;311;p22"/>
          <p:cNvSpPr txBox="1"/>
          <p:nvPr>
            <p:ph idx="1" type="body"/>
          </p:nvPr>
        </p:nvSpPr>
        <p:spPr>
          <a:xfrm>
            <a:off x="628650" y="1369218"/>
            <a:ext cx="7886700" cy="29610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D12477"/>
              </a:buClr>
              <a:buSzPts val="2700"/>
              <a:buFont typeface="Arial"/>
              <a:buChar char="•"/>
            </a:pPr>
            <a:r>
              <a:rPr lang="en-US" sz="1800"/>
              <a:t>Tunnistetaan organisaation digitaalisen strategian tärkeimmät sivut (pages) verkkosivustolta.</a:t>
            </a:r>
            <a:endParaRPr i="1" sz="1800"/>
          </a:p>
          <a:p>
            <a:pPr indent="-285750" lvl="0" marL="285750" marR="0" rtl="0" algn="l">
              <a:lnSpc>
                <a:spcPct val="115000"/>
              </a:lnSpc>
              <a:spcBef>
                <a:spcPts val="1600"/>
              </a:spcBef>
              <a:spcAft>
                <a:spcPts val="0"/>
              </a:spcAft>
              <a:buClr>
                <a:srgbClr val="D12477"/>
              </a:buClr>
              <a:buSzPts val="2700"/>
              <a:buFont typeface="Arial"/>
              <a:buChar char="•"/>
            </a:pPr>
            <a:r>
              <a:rPr lang="en-US" sz="1800"/>
              <a:t>Luodaan avainsanaryhmä kullekin sivulle</a:t>
            </a:r>
            <a:endParaRPr i="1" sz="1800"/>
          </a:p>
          <a:p>
            <a:pPr indent="-285750" lvl="0" marL="285750" marR="0" rtl="0" algn="l">
              <a:lnSpc>
                <a:spcPct val="115000"/>
              </a:lnSpc>
              <a:spcBef>
                <a:spcPts val="1600"/>
              </a:spcBef>
              <a:spcAft>
                <a:spcPts val="0"/>
              </a:spcAft>
              <a:buClr>
                <a:srgbClr val="D12477"/>
              </a:buClr>
              <a:buSzPts val="2700"/>
              <a:buFont typeface="Arial"/>
              <a:buChar char="•"/>
            </a:pPr>
            <a:r>
              <a:rPr lang="en-US" sz="1800"/>
              <a:t>Optimoidaan avainsanat välttämällä avainsanojen päällekkäisyyksiä (=ei samoja/samaan asiaan viittaavia avainsanoja eri sivuille)</a:t>
            </a:r>
            <a:endParaRPr sz="1800"/>
          </a:p>
          <a:p>
            <a:pPr indent="-142875" lvl="0" marL="342900" rtl="0" algn="l">
              <a:lnSpc>
                <a:spcPct val="90000"/>
              </a:lnSpc>
              <a:spcBef>
                <a:spcPts val="750"/>
              </a:spcBef>
              <a:spcAft>
                <a:spcPts val="0"/>
              </a:spcAft>
              <a:buClr>
                <a:srgbClr val="D12477"/>
              </a:buClr>
              <a:buSzPts val="3150"/>
              <a:buFont typeface="Arial"/>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317" name="Google Shape;317;p23"/>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318" name="Google Shape;318;p23"/>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Avainsanastrategia</a:t>
            </a:r>
            <a:endParaRPr/>
          </a:p>
        </p:txBody>
      </p:sp>
      <p:sp>
        <p:nvSpPr>
          <p:cNvPr id="319" name="Google Shape;319;p23"/>
          <p:cNvSpPr txBox="1"/>
          <p:nvPr>
            <p:ph idx="1" type="body"/>
          </p:nvPr>
        </p:nvSpPr>
        <p:spPr>
          <a:xfrm>
            <a:off x="628650" y="1369218"/>
            <a:ext cx="7886700" cy="28476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161249"/>
              </a:buClr>
              <a:buSzPts val="1800"/>
              <a:buNone/>
            </a:pPr>
            <a:r>
              <a:rPr lang="en-US" sz="1800"/>
              <a:t>Käytä avainsanatyökalua seuraavien asioiden selvittämiseksi:</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t>Avainsanojen hakumäärät</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t>Avainsanojen kilpailun taso</a:t>
            </a:r>
            <a:endParaRPr sz="1800"/>
          </a:p>
          <a:p>
            <a:pPr indent="-285750" lvl="0" marL="285750" marR="0" rtl="0" algn="l">
              <a:lnSpc>
                <a:spcPct val="115000"/>
              </a:lnSpc>
              <a:spcBef>
                <a:spcPts val="1600"/>
              </a:spcBef>
              <a:spcAft>
                <a:spcPts val="0"/>
              </a:spcAft>
              <a:buClr>
                <a:srgbClr val="D12477"/>
              </a:buClr>
              <a:buSzPts val="2700"/>
              <a:buFont typeface="Arial"/>
              <a:buChar char="•"/>
            </a:pPr>
            <a:r>
              <a:rPr lang="en-US" sz="1800"/>
              <a:t>Kunkin avainsanan CTR</a:t>
            </a:r>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24"/>
          <p:cNvSpPr txBox="1"/>
          <p:nvPr/>
        </p:nvSpPr>
        <p:spPr>
          <a:xfrm>
            <a:off x="0" y="83692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lang="en-US" sz="3600">
                <a:solidFill>
                  <a:srgbClr val="161249"/>
                </a:solidFill>
              </a:rPr>
              <a:t>Oppimisen vahvistustehtävä</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330" name="Google Shape;330;p25"/>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331" name="Google Shape;331;p25"/>
          <p:cNvSpPr txBox="1"/>
          <p:nvPr>
            <p:ph idx="1" type="body"/>
          </p:nvPr>
        </p:nvSpPr>
        <p:spPr>
          <a:xfrm>
            <a:off x="840583" y="312995"/>
            <a:ext cx="6614100" cy="8166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Oppimisen vahvistustehtävä</a:t>
            </a:r>
            <a:endParaRPr/>
          </a:p>
          <a:p>
            <a:pPr indent="0" lvl="0" marL="0" rtl="0" algn="l">
              <a:lnSpc>
                <a:spcPct val="90000"/>
              </a:lnSpc>
              <a:spcBef>
                <a:spcPts val="750"/>
              </a:spcBef>
              <a:spcAft>
                <a:spcPts val="0"/>
              </a:spcAft>
              <a:buClr>
                <a:schemeClr val="lt1"/>
              </a:buClr>
              <a:buSzPts val="2400"/>
              <a:buNone/>
            </a:pPr>
            <a:r>
              <a:t/>
            </a:r>
            <a:endParaRPr/>
          </a:p>
        </p:txBody>
      </p:sp>
      <p:sp>
        <p:nvSpPr>
          <p:cNvPr id="332" name="Google Shape;332;p25"/>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None/>
            </a:pPr>
            <a:r>
              <a:rPr lang="en-US" sz="2000"/>
              <a:t>Valitse seuraaviin kohtiin sopiva organisaatio ja sen verkkosivusto:</a:t>
            </a:r>
            <a:endParaRPr/>
          </a:p>
          <a:p>
            <a:pPr indent="-285750" lvl="0" marL="285750" rtl="0" algn="l">
              <a:lnSpc>
                <a:spcPct val="115000"/>
              </a:lnSpc>
              <a:spcBef>
                <a:spcPts val="1200"/>
              </a:spcBef>
              <a:spcAft>
                <a:spcPts val="0"/>
              </a:spcAft>
              <a:buClr>
                <a:srgbClr val="D12477"/>
              </a:buClr>
              <a:buSzPts val="3000"/>
              <a:buChar char="•"/>
            </a:pPr>
            <a:r>
              <a:rPr lang="en-US" sz="2000"/>
              <a:t>Verkkokauppa.</a:t>
            </a:r>
            <a:endParaRPr sz="2000"/>
          </a:p>
          <a:p>
            <a:pPr indent="-285750" lvl="0" marL="285750" rtl="0" algn="l">
              <a:lnSpc>
                <a:spcPct val="115000"/>
              </a:lnSpc>
              <a:spcBef>
                <a:spcPts val="1200"/>
              </a:spcBef>
              <a:spcAft>
                <a:spcPts val="0"/>
              </a:spcAft>
              <a:buClr>
                <a:srgbClr val="D12477"/>
              </a:buClr>
              <a:buSzPts val="3000"/>
              <a:buChar char="•"/>
            </a:pPr>
            <a:r>
              <a:rPr lang="en-US" sz="2000"/>
              <a:t>Brändin verkkopresenssi (“läsnäolo”).</a:t>
            </a:r>
            <a:endParaRPr sz="2000"/>
          </a:p>
          <a:p>
            <a:pPr indent="-285750" lvl="0" marL="285750" rtl="0" algn="l">
              <a:lnSpc>
                <a:spcPct val="115000"/>
              </a:lnSpc>
              <a:spcBef>
                <a:spcPts val="1200"/>
              </a:spcBef>
              <a:spcAft>
                <a:spcPts val="0"/>
              </a:spcAft>
              <a:buClr>
                <a:srgbClr val="D12477"/>
              </a:buClr>
              <a:buSzPts val="3000"/>
              <a:buChar char="•"/>
            </a:pPr>
            <a:r>
              <a:rPr lang="en-US" sz="2000"/>
              <a:t>Tietovarasto (esim. uutiset).</a:t>
            </a:r>
            <a:endParaRPr sz="1800">
              <a:solidFill>
                <a:srgbClr val="FFFFFF"/>
              </a:solidFill>
            </a:endParaRPr>
          </a:p>
          <a:p>
            <a:pPr indent="0" lvl="0" marL="0" marR="0" rtl="0" algn="l">
              <a:lnSpc>
                <a:spcPct val="115000"/>
              </a:lnSpc>
              <a:spcBef>
                <a:spcPts val="1200"/>
              </a:spcBef>
              <a:spcAft>
                <a:spcPts val="0"/>
              </a:spcAft>
              <a:buClr>
                <a:srgbClr val="FFFFFF"/>
              </a:buClr>
              <a:buSzPts val="1800"/>
              <a:buFont typeface="Arial"/>
              <a:buNone/>
            </a:pPr>
            <a:r>
              <a:rPr lang="en-US" sz="1800">
                <a:solidFill>
                  <a:srgbClr val="FFFFFF"/>
                </a:solidFill>
              </a:rPr>
              <a:t>Määritä näille organisaatioille avainsanastrategia.</a:t>
            </a:r>
            <a:endParaRPr b="0" i="0" sz="1800" u="none" cap="none" strike="noStrike">
              <a:solidFill>
                <a:srgbClr val="FFFFFF"/>
              </a:solidFill>
            </a:endParaRPr>
          </a:p>
          <a:p>
            <a:pPr indent="0" lvl="0" marL="0" rtl="0" algn="l">
              <a:lnSpc>
                <a:spcPct val="108000"/>
              </a:lnSpc>
              <a:spcBef>
                <a:spcPts val="1200"/>
              </a:spcBef>
              <a:spcAft>
                <a:spcPts val="0"/>
              </a:spcAft>
              <a:buClr>
                <a:schemeClr val="lt1"/>
              </a:buClr>
              <a:buSzPts val="15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26"/>
          <p:cNvSpPr txBox="1"/>
          <p:nvPr/>
        </p:nvSpPr>
        <p:spPr>
          <a:xfrm>
            <a:off x="478339" y="479633"/>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D12477"/>
              </a:buClr>
              <a:buSzPts val="3200"/>
              <a:buFont typeface="Arial"/>
              <a:buNone/>
            </a:pPr>
            <a:r>
              <a:rPr b="1" lang="en-US" sz="3200">
                <a:solidFill>
                  <a:srgbClr val="D12477"/>
                </a:solidFill>
              </a:rPr>
              <a:t>Peilaus oppimistavoitteisiin</a:t>
            </a:r>
            <a:endParaRPr b="0" i="0" sz="2000" u="none" cap="none" strike="noStrike">
              <a:solidFill>
                <a:srgbClr val="D12477"/>
              </a:solidFill>
              <a:latin typeface="Calibri"/>
              <a:ea typeface="Calibri"/>
              <a:cs typeface="Calibri"/>
              <a:sym typeface="Calibri"/>
            </a:endParaRPr>
          </a:p>
        </p:txBody>
      </p:sp>
      <p:sp>
        <p:nvSpPr>
          <p:cNvPr id="338" name="Google Shape;338;p26"/>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rgbClr val="161249"/>
              </a:buClr>
              <a:buSzPts val="1800"/>
              <a:buFont typeface="Arial"/>
              <a:buNone/>
            </a:pPr>
            <a:r>
              <a:rPr lang="en-US" sz="1800">
                <a:solidFill>
                  <a:srgbClr val="161249"/>
                </a:solidFill>
              </a:rPr>
              <a:t>Osaatko nyt selittää, mikä on myyntisuppilo?</a:t>
            </a:r>
            <a:endParaRPr b="0" i="0" sz="1800" u="none" cap="none" strike="noStrike">
              <a:solidFill>
                <a:srgbClr val="161249"/>
              </a:solidFill>
              <a:latin typeface="Arial"/>
              <a:ea typeface="Arial"/>
              <a:cs typeface="Arial"/>
              <a:sym typeface="Arial"/>
            </a:endParaRPr>
          </a:p>
          <a:p>
            <a:pPr indent="0" lvl="0" marL="0" marR="0" rtl="0" algn="l">
              <a:lnSpc>
                <a:spcPct val="115000"/>
              </a:lnSpc>
              <a:spcBef>
                <a:spcPts val="1600"/>
              </a:spcBef>
              <a:spcAft>
                <a:spcPts val="0"/>
              </a:spcAft>
              <a:buClr>
                <a:srgbClr val="161249"/>
              </a:buClr>
              <a:buSzPts val="1800"/>
              <a:buFont typeface="Arial"/>
              <a:buNone/>
            </a:pPr>
            <a:r>
              <a:rPr lang="en-US" sz="1800">
                <a:solidFill>
                  <a:srgbClr val="161249"/>
                </a:solidFill>
              </a:rPr>
              <a:t>Osaatko nyt määrittää SEO-tavoitteet?</a:t>
            </a:r>
            <a:endParaRPr b="0" i="0" sz="1800" u="none" cap="none" strike="noStrike">
              <a:solidFill>
                <a:srgbClr val="161249"/>
              </a:solidFill>
              <a:latin typeface="Arial"/>
              <a:ea typeface="Arial"/>
              <a:cs typeface="Arial"/>
              <a:sym typeface="Arial"/>
            </a:endParaRPr>
          </a:p>
          <a:p>
            <a:pPr indent="0" lvl="0" marL="0" marR="0" rtl="0" algn="l">
              <a:lnSpc>
                <a:spcPct val="115000"/>
              </a:lnSpc>
              <a:spcBef>
                <a:spcPts val="1600"/>
              </a:spcBef>
              <a:spcAft>
                <a:spcPts val="0"/>
              </a:spcAft>
              <a:buClr>
                <a:srgbClr val="161249"/>
              </a:buClr>
              <a:buSzPts val="1800"/>
              <a:buFont typeface="Arial"/>
              <a:buNone/>
            </a:pPr>
            <a:r>
              <a:rPr lang="en-US" sz="1800">
                <a:solidFill>
                  <a:srgbClr val="161249"/>
                </a:solidFill>
              </a:rPr>
              <a:t>Osaatko nyt hahmottaa kilpailijoiden SEO-strategian?</a:t>
            </a:r>
            <a:endParaRPr b="0" i="0" sz="1800" u="none" cap="none" strike="noStrike">
              <a:solidFill>
                <a:srgbClr val="161249"/>
              </a:solidFill>
              <a:latin typeface="Arial"/>
              <a:ea typeface="Arial"/>
              <a:cs typeface="Arial"/>
              <a:sym typeface="Arial"/>
            </a:endParaRPr>
          </a:p>
          <a:p>
            <a:pPr indent="0" lvl="0" marL="0" marR="0" rtl="0" algn="l">
              <a:lnSpc>
                <a:spcPct val="115000"/>
              </a:lnSpc>
              <a:spcBef>
                <a:spcPts val="1600"/>
              </a:spcBef>
              <a:spcAft>
                <a:spcPts val="0"/>
              </a:spcAft>
              <a:buClr>
                <a:srgbClr val="161249"/>
              </a:buClr>
              <a:buSzPts val="1800"/>
              <a:buFont typeface="Arial"/>
              <a:buNone/>
            </a:pPr>
            <a:r>
              <a:rPr lang="en-US" sz="1800">
                <a:solidFill>
                  <a:srgbClr val="161249"/>
                </a:solidFill>
              </a:rPr>
              <a:t>Osaatko nyt suunnitella avainsanastrategian?</a:t>
            </a:r>
            <a:endParaRPr b="0" i="0" sz="1800" u="none" cap="none" strike="noStrike">
              <a:solidFill>
                <a:srgbClr val="161249"/>
              </a:solidFill>
              <a:latin typeface="Arial"/>
              <a:ea typeface="Arial"/>
              <a:cs typeface="Arial"/>
              <a:sym typeface="Arial"/>
            </a:endParaRPr>
          </a:p>
          <a:p>
            <a:pPr indent="0" lvl="0" marL="0" marR="0" rtl="0" algn="ctr">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7"/>
          <p:cNvSpPr txBox="1"/>
          <p:nvPr/>
        </p:nvSpPr>
        <p:spPr>
          <a:xfrm>
            <a:off x="478339" y="574175"/>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D12477"/>
              </a:buClr>
              <a:buSzPts val="3200"/>
              <a:buFont typeface="Arial"/>
              <a:buNone/>
            </a:pPr>
            <a:r>
              <a:rPr b="1" lang="en-US" sz="3200">
                <a:solidFill>
                  <a:srgbClr val="D12477"/>
                </a:solidFill>
              </a:rPr>
              <a:t>Peilaus oppimistavoitteisiin</a:t>
            </a:r>
            <a:endParaRPr b="0" i="0" sz="2000" u="none" cap="none" strike="noStrike">
              <a:solidFill>
                <a:srgbClr val="D12477"/>
              </a:solidFill>
              <a:latin typeface="Calibri"/>
              <a:ea typeface="Calibri"/>
              <a:cs typeface="Calibri"/>
              <a:sym typeface="Calibri"/>
            </a:endParaRPr>
          </a:p>
        </p:txBody>
      </p:sp>
      <p:sp>
        <p:nvSpPr>
          <p:cNvPr id="344" name="Google Shape;344;p27"/>
          <p:cNvSpPr txBox="1"/>
          <p:nvPr/>
        </p:nvSpPr>
        <p:spPr>
          <a:xfrm>
            <a:off x="478339" y="957990"/>
            <a:ext cx="8454900" cy="2939111"/>
          </a:xfrm>
          <a:prstGeom prst="rect">
            <a:avLst/>
          </a:prstGeom>
          <a:noFill/>
          <a:ln>
            <a:noFill/>
          </a:ln>
        </p:spPr>
        <p:txBody>
          <a:bodyPr anchorCtr="0" anchor="t" bIns="91425" lIns="91425" spcFirstLastPara="1" rIns="91425" wrap="square" tIns="91425">
            <a:noAutofit/>
          </a:bodyPr>
          <a:lstStyle/>
          <a:p>
            <a:pPr indent="-142875" lvl="0" marL="400050" marR="0" rtl="0" algn="l">
              <a:lnSpc>
                <a:spcPct val="115000"/>
              </a:lnSpc>
              <a:spcBef>
                <a:spcPts val="0"/>
              </a:spcBef>
              <a:spcAft>
                <a:spcPts val="0"/>
              </a:spcAft>
              <a:buClr>
                <a:srgbClr val="D12477"/>
              </a:buClr>
              <a:buSzPts val="2250"/>
              <a:buFont typeface="Arial"/>
              <a:buNone/>
            </a:pPr>
            <a:r>
              <a:t/>
            </a:r>
            <a:endParaRPr b="0" i="0" sz="1800" u="none" cap="none" strike="noStrike">
              <a:solidFill>
                <a:srgbClr val="161249"/>
              </a:solidFill>
              <a:latin typeface="Arial"/>
              <a:ea typeface="Arial"/>
              <a:cs typeface="Arial"/>
              <a:sym typeface="Arial"/>
            </a:endParaRPr>
          </a:p>
          <a:p>
            <a:pPr indent="-285750" lvl="0" marL="285750" marR="0" rtl="0" algn="l">
              <a:lnSpc>
                <a:spcPct val="115000"/>
              </a:lnSpc>
              <a:spcBef>
                <a:spcPts val="1200"/>
              </a:spcBef>
              <a:spcAft>
                <a:spcPts val="0"/>
              </a:spcAft>
              <a:buClr>
                <a:srgbClr val="D12477"/>
              </a:buClr>
              <a:buSzPts val="2700"/>
              <a:buFont typeface="Arial"/>
              <a:buChar char="•"/>
            </a:pPr>
            <a:r>
              <a:rPr lang="en-US" sz="1800">
                <a:solidFill>
                  <a:srgbClr val="161249"/>
                </a:solidFill>
              </a:rPr>
              <a:t>Mikä tämän luennon asioista tuntui haastavimmalta, ja miksi?</a:t>
            </a:r>
            <a:endParaRPr b="0" i="0" sz="1800" u="none" cap="none" strike="noStrike">
              <a:solidFill>
                <a:srgbClr val="161249"/>
              </a:solidFill>
              <a:latin typeface="Arial"/>
              <a:ea typeface="Arial"/>
              <a:cs typeface="Arial"/>
              <a:sym typeface="Arial"/>
            </a:endParaRPr>
          </a:p>
          <a:p>
            <a:pPr indent="-285750" lvl="0" marL="285750" marR="0" rtl="0" algn="l">
              <a:lnSpc>
                <a:spcPct val="115000"/>
              </a:lnSpc>
              <a:spcBef>
                <a:spcPts val="1200"/>
              </a:spcBef>
              <a:spcAft>
                <a:spcPts val="1200"/>
              </a:spcAft>
              <a:buClr>
                <a:srgbClr val="D12477"/>
              </a:buClr>
              <a:buSzPts val="2700"/>
              <a:buFont typeface="Arial"/>
              <a:buChar char="•"/>
            </a:pPr>
            <a:r>
              <a:rPr lang="en-US" sz="1800">
                <a:solidFill>
                  <a:srgbClr val="161249"/>
                </a:solidFill>
              </a:rPr>
              <a:t>Mihin asioihin tarvitset vielä lisää selvennystä?</a:t>
            </a:r>
            <a:endParaRPr b="0" i="0" sz="1800" u="none" cap="none" strike="noStrike">
              <a:solidFill>
                <a:srgbClr val="16124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28"/>
          <p:cNvSpPr txBox="1"/>
          <p:nvPr/>
        </p:nvSpPr>
        <p:spPr>
          <a:xfrm>
            <a:off x="528175" y="836925"/>
            <a:ext cx="81987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lang="en-US" sz="4800">
                <a:solidFill>
                  <a:schemeClr val="lt1"/>
                </a:solidFill>
              </a:rPr>
              <a:t>Kysyttävää?</a:t>
            </a:r>
            <a:endParaRPr b="1" i="0" sz="4800" u="none" cap="none" strike="noStrike">
              <a:solidFill>
                <a:schemeClr val="lt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2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D12477"/>
              </a:buClr>
              <a:buSzPts val="5400"/>
              <a:buFont typeface="Arial"/>
              <a:buNone/>
            </a:pPr>
            <a:r>
              <a:rPr b="1" lang="en-US" sz="5400">
                <a:solidFill>
                  <a:srgbClr val="D12477"/>
                </a:solidFill>
              </a:rPr>
              <a:t>Seuraavalla kerralla…</a:t>
            </a:r>
            <a:endParaRPr b="0" i="0" sz="5400" u="none" cap="none" strike="noStrike">
              <a:solidFill>
                <a:srgbClr val="D12477"/>
              </a:solidFill>
              <a:latin typeface="Calibri"/>
              <a:ea typeface="Calibri"/>
              <a:cs typeface="Calibri"/>
              <a:sym typeface="Calibri"/>
            </a:endParaRPr>
          </a:p>
        </p:txBody>
      </p:sp>
      <p:sp>
        <p:nvSpPr>
          <p:cNvPr id="355" name="Google Shape;355;p29"/>
          <p:cNvSpPr txBox="1"/>
          <p:nvPr/>
        </p:nvSpPr>
        <p:spPr>
          <a:xfrm>
            <a:off x="478339" y="1516791"/>
            <a:ext cx="8454900" cy="3006992"/>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D12477"/>
              </a:buClr>
              <a:buSzPts val="3600"/>
              <a:buFont typeface="Arial"/>
              <a:buChar char="•"/>
            </a:pPr>
            <a:r>
              <a:rPr b="0" i="0" lang="en-US" sz="2400" u="none" cap="none" strike="noStrike">
                <a:solidFill>
                  <a:srgbClr val="161249"/>
                </a:solidFill>
                <a:latin typeface="Arial"/>
                <a:ea typeface="Arial"/>
                <a:cs typeface="Arial"/>
                <a:sym typeface="Arial"/>
              </a:rPr>
              <a:t>SE</a:t>
            </a:r>
            <a:r>
              <a:rPr lang="en-US" sz="2400">
                <a:solidFill>
                  <a:srgbClr val="161249"/>
                </a:solidFill>
              </a:rPr>
              <a:t>O-strategia</a:t>
            </a:r>
            <a:r>
              <a:rPr b="0" i="0" lang="en-US" sz="2400" u="none" cap="none" strike="noStrike">
                <a:solidFill>
                  <a:srgbClr val="161249"/>
                </a:solidFill>
                <a:latin typeface="Arial"/>
                <a:ea typeface="Arial"/>
                <a:cs typeface="Arial"/>
                <a:sym typeface="Arial"/>
              </a:rPr>
              <a:t>; </a:t>
            </a:r>
            <a:r>
              <a:rPr lang="en-US" sz="2400">
                <a:solidFill>
                  <a:srgbClr val="161249"/>
                </a:solidFill>
              </a:rPr>
              <a:t>tutustutaan yksityiskohtiin!</a:t>
            </a:r>
            <a:endParaRPr b="0" i="0" sz="2400" u="none" cap="none" strike="noStrike">
              <a:solidFill>
                <a:srgbClr val="161249"/>
              </a:solidFill>
              <a:latin typeface="Arial"/>
              <a:ea typeface="Arial"/>
              <a:cs typeface="Arial"/>
              <a:sym typeface="Arial"/>
            </a:endParaRPr>
          </a:p>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g28706b48c6b_0_0"/>
          <p:cNvSpPr txBox="1"/>
          <p:nvPr>
            <p:ph idx="1" type="body"/>
          </p:nvPr>
        </p:nvSpPr>
        <p:spPr>
          <a:xfrm>
            <a:off x="628650" y="1208993"/>
            <a:ext cx="7886700" cy="3332400"/>
          </a:xfrm>
          <a:prstGeom prst="rect">
            <a:avLst/>
          </a:prstGeom>
        </p:spPr>
        <p:txBody>
          <a:bodyPr anchorCtr="0" anchor="t" bIns="45700" lIns="91425" spcFirstLastPara="1" rIns="91425" wrap="square" tIns="45700">
            <a:normAutofit/>
          </a:bodyPr>
          <a:lstStyle/>
          <a:p>
            <a:pPr indent="0" lvl="0" marL="0" rtl="0" algn="l">
              <a:spcBef>
                <a:spcPts val="750"/>
              </a:spcBef>
              <a:spcAft>
                <a:spcPts val="0"/>
              </a:spcAft>
              <a:buClr>
                <a:schemeClr val="dk1"/>
              </a:buClr>
              <a:buSzPts val="1100"/>
              <a:buFont typeface="Arial"/>
              <a:buNone/>
            </a:pPr>
            <a:r>
              <a:rPr lang="en-US" sz="2000"/>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000"/>
          </a:p>
          <a:p>
            <a:pPr indent="0" lvl="0" marL="0" rtl="0" algn="l">
              <a:spcBef>
                <a:spcPts val="750"/>
              </a:spcBef>
              <a:spcAft>
                <a:spcPts val="0"/>
              </a:spcAft>
              <a:buClr>
                <a:schemeClr val="dk1"/>
              </a:buClr>
              <a:buSzPts val="1100"/>
              <a:buFont typeface="Arial"/>
              <a:buNone/>
            </a:pPr>
            <a:r>
              <a:t/>
            </a:r>
            <a:endParaRPr sz="2000"/>
          </a:p>
          <a:p>
            <a:pPr indent="0" lvl="0" marL="0" rtl="0" algn="l">
              <a:spcBef>
                <a:spcPts val="750"/>
              </a:spcBef>
              <a:spcAft>
                <a:spcPts val="0"/>
              </a:spcAft>
              <a:buNone/>
            </a:pPr>
            <a:r>
              <a:rPr lang="en-US" sz="2000"/>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000"/>
          </a:p>
        </p:txBody>
      </p:sp>
      <p:sp>
        <p:nvSpPr>
          <p:cNvPr id="361" name="Google Shape;361;g28706b48c6b_0_0"/>
          <p:cNvSpPr txBox="1"/>
          <p:nvPr>
            <p:ph type="title"/>
          </p:nvPr>
        </p:nvSpPr>
        <p:spPr>
          <a:xfrm>
            <a:off x="628650" y="273848"/>
            <a:ext cx="7886700" cy="6678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Vastuuvapauslauseke</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